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5" r:id="rId1"/>
  </p:sldMasterIdLst>
  <p:notesMasterIdLst>
    <p:notesMasterId r:id="rId22"/>
  </p:notesMasterIdLst>
  <p:handoutMasterIdLst>
    <p:handoutMasterId r:id="rId23"/>
  </p:handoutMasterIdLst>
  <p:sldIdLst>
    <p:sldId id="406" r:id="rId2"/>
    <p:sldId id="362" r:id="rId3"/>
    <p:sldId id="384" r:id="rId4"/>
    <p:sldId id="288" r:id="rId5"/>
    <p:sldId id="289" r:id="rId6"/>
    <p:sldId id="290" r:id="rId7"/>
    <p:sldId id="291" r:id="rId8"/>
    <p:sldId id="405" r:id="rId9"/>
    <p:sldId id="359" r:id="rId10"/>
    <p:sldId id="350" r:id="rId11"/>
    <p:sldId id="378" r:id="rId12"/>
    <p:sldId id="379" r:id="rId13"/>
    <p:sldId id="401" r:id="rId14"/>
    <p:sldId id="376" r:id="rId15"/>
    <p:sldId id="393" r:id="rId16"/>
    <p:sldId id="392" r:id="rId17"/>
    <p:sldId id="397" r:id="rId18"/>
    <p:sldId id="1491" r:id="rId19"/>
    <p:sldId id="1492" r:id="rId20"/>
    <p:sldId id="149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94"/>
    <p:restoredTop sz="88497" autoAdjust="0"/>
  </p:normalViewPr>
  <p:slideViewPr>
    <p:cSldViewPr snapToObjects="1">
      <p:cViewPr>
        <p:scale>
          <a:sx n="75" d="100"/>
          <a:sy n="75" d="100"/>
        </p:scale>
        <p:origin x="76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75A2BFE7-6DE8-0840-BDEE-2F5D7EBB51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628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DF96C997-35A5-E14E-9ECA-DF39C47D98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97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27C4BB-9701-F749-A197-56E2EBC9B4BE}" type="slidenum">
              <a:rPr lang="en-US">
                <a:latin typeface="Times New Roman" pitchFamily="1" charset="0"/>
              </a:rPr>
              <a:pPr/>
              <a:t>2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E5BAB9-6968-7B4B-9322-B06C43E893F2}" type="slidenum">
              <a:rPr lang="en-US">
                <a:latin typeface="Times New Roman" pitchFamily="1" charset="0"/>
              </a:rPr>
              <a:pPr/>
              <a:t>12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E5BAB9-6968-7B4B-9322-B06C43E893F2}" type="slidenum">
              <a:rPr lang="en-US">
                <a:latin typeface="Times New Roman" pitchFamily="1" charset="0"/>
              </a:rPr>
              <a:pPr/>
              <a:t>13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2180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94F78A-5FBE-FE49-956D-F957D48EEE2F}" type="slidenum">
              <a:rPr lang="en-US">
                <a:latin typeface="Times New Roman" pitchFamily="1" charset="0"/>
              </a:rPr>
              <a:pPr/>
              <a:t>14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94F78A-5FBE-FE49-956D-F957D48EEE2F}" type="slidenum">
              <a:rPr lang="en-US">
                <a:latin typeface="Times New Roman" pitchFamily="1" charset="0"/>
              </a:rPr>
              <a:pPr/>
              <a:t>15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94F78A-5FBE-FE49-956D-F957D48EEE2F}" type="slidenum">
              <a:rPr lang="en-US">
                <a:latin typeface="Times New Roman" pitchFamily="1" charset="0"/>
              </a:rPr>
              <a:pPr/>
              <a:t>16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Note it is the relative</a:t>
            </a:r>
            <a:r>
              <a:rPr lang="en-US" baseline="0" dirty="0"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 weight values which make the difference.  If we multiply all final weights by a constant ( e.g. ,1) we still get the same results.  For perceptron same as if the initial learning rate had been .1,</a:t>
            </a:r>
          </a:p>
          <a:p>
            <a:r>
              <a:rPr lang="en-US" baseline="0" dirty="0"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How would it generalize to novel.  Show examples</a:t>
            </a:r>
            <a:endParaRPr lang="en-US" dirty="0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94F78A-5FBE-FE49-956D-F957D48EEE2F}" type="slidenum">
              <a:rPr lang="en-US">
                <a:latin typeface="Times New Roman" pitchFamily="1" charset="0"/>
              </a:rPr>
              <a:pPr/>
              <a:t>17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2C0110-4CDE-6645-ABBE-2B0B8ADF43F7}" type="slidenum">
              <a:rPr lang="en-US">
                <a:latin typeface="Times New Roman" charset="0"/>
              </a:rPr>
              <a:pPr/>
              <a:t>3</a:t>
            </a:fld>
            <a:endParaRPr lang="en-US">
              <a:latin typeface="Times New Roman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What parameters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and 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objective function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970579-D67E-454A-B37C-03C673DD05B1}" type="slidenum">
              <a:rPr lang="en-US">
                <a:latin typeface="Times New Roman" pitchFamily="1" charset="0"/>
              </a:rPr>
              <a:pPr/>
              <a:t>4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992FB8-4546-FB47-8ED4-D13A6E754EED}" type="slidenum">
              <a:rPr lang="en-US">
                <a:latin typeface="Times New Roman" pitchFamily="1" charset="0"/>
              </a:rPr>
              <a:pPr/>
              <a:t>5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4EE641-7FFD-7543-B22A-9FCA1C21F50F}" type="slidenum">
              <a:rPr lang="en-US">
                <a:latin typeface="Times New Roman" pitchFamily="1" charset="0"/>
              </a:rPr>
              <a:pPr/>
              <a:t>6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923C4F-7A6B-A044-8245-B7C6C18542ED}" type="slidenum">
              <a:rPr lang="en-US">
                <a:latin typeface="Times New Roman" pitchFamily="1" charset="0"/>
              </a:rPr>
              <a:pPr/>
              <a:t>7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Author uses </a:t>
            </a:r>
            <a:r>
              <a:rPr lang="en-US" dirty="0" err="1"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y-t</a:t>
            </a:r>
            <a:r>
              <a:rPr lang="en-US" baseline="0" dirty="0"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 and thus negates the delta </a:t>
            </a:r>
            <a:r>
              <a:rPr lang="en-US" baseline="0"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w</a:t>
            </a:r>
            <a:endParaRPr lang="en-US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11CDED-EB82-2949-A460-2F87EFDFDE82}" type="slidenum">
              <a:rPr lang="en-US">
                <a:latin typeface="Times New Roman" pitchFamily="1" charset="0"/>
              </a:rPr>
              <a:pPr/>
              <a:t>9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Author</a:t>
            </a:r>
            <a:r>
              <a:rPr lang="en-US" baseline="0" dirty="0"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 uses -1 into bias, any real difference (back to being a threshold weight), but since starts random anyway, will make no difference, though the final weight will be negated by comparison</a:t>
            </a:r>
            <a:endParaRPr lang="en-US" dirty="0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  <a:p>
            <a:endParaRPr lang="en-US" dirty="0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663908-3B34-4F49-A8EB-D3284614609A}" type="slidenum">
              <a:rPr lang="en-US">
                <a:latin typeface="Times New Roman" pitchFamily="1" charset="0"/>
              </a:rPr>
              <a:pPr/>
              <a:t>10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E942E3-CD15-3247-AA96-71614CA17BDE}" type="slidenum">
              <a:rPr lang="en-US">
                <a:latin typeface="Times New Roman" pitchFamily="1" charset="0"/>
              </a:rPr>
              <a:pPr/>
              <a:t>11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DD585-0DEB-4962-8E36-442DCD675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586D19-A3BF-4FF1-8063-5CAA3287A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6222A-E0E0-425B-9C11-AE1016EB8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259DB-EEF8-46D9-82A6-84CB15259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slides from: http://axon.cs.byu.edu/~martinez/classes/478/slides/Perceptron.pptx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66A48-050C-497E-BF71-F15CF13D8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0A52F6-A16F-1344-9145-6586D1C3002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9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4BF1-AEBE-4D49-A515-8D3839EDE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4D6AA6-95B7-4CA5-B012-7971F7175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B13FD-4956-40F3-B9BD-755DBD9FE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3A31-0CA3-48EC-810A-879704291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slides from: http://axon.cs.byu.edu/~martinez/classes/478/slides/Perceptron.pptx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40EE3-3E97-4679-9C02-65D075774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CEBF29-EFBD-914A-9798-F3FB8B3B5A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71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F6E921-EC52-405E-8897-D96A6432AF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6BEE2-8369-4F52-8F94-62645692A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62BDF-22D0-41D2-8589-990341B32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8B8F1-1ADA-49D2-B0AA-B32A9E91D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slides from: http://axon.cs.byu.edu/~martinez/classes/478/slides/Perceptron.pptx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24AD9-8146-49C6-9088-91EF722D4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BB01E0-FD3F-2144-824C-5395DC75DE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6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CD0EF-0491-4417-9AAE-E0A9E63D8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C5668-B490-4B10-9441-4D712149C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9D4BD-8085-466C-BD3F-8FB35D6E9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32B57-EDA5-441D-BE0A-10354AA6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slides from: http://axon.cs.byu.edu/~martinez/classes/478/slides/Perceptron.pptx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9A666-1746-41C2-9771-8121395BB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5C09D-779F-1148-B998-C716666029D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08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8BB3B-B6BD-4935-8AC6-1651F8F7D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0E8ED-CF1E-4DC6-82CA-2F1980DD5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D3BB8-5475-451C-BF09-3C32AA37B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6B1AA-7D30-4EF8-B35E-CB4DE2238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slides from: http://axon.cs.byu.edu/~martinez/classes/478/slides/Perceptron.pptx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C6F53-4AFA-4F06-B705-467FE484D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86E1EB-A28C-4A49-BC54-8745912A628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9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8AC33-53AB-40E5-8253-8165459F8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69CC6-27A5-4B8E-A4AF-D12E86077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BA5F2-6DF0-4CD1-8FD1-1AEC88910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15D89-4D17-4C2E-83E9-19D6CEA9E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A97CF-67E9-472B-BF6C-BBB099370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slides from: http://axon.cs.byu.edu/~martinez/classes/478/slides/Perceptron.pptx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D65C59-8BE1-4452-A017-407F3A6D6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99EA91-8F68-E744-80CE-E6BFDDC163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29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40BA7-CC84-48CF-ABAD-D9AE625BB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21967-7345-4B83-B84C-EC50CBEB4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34F293-7D2C-499F-96CA-7C6EDFB73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4FA09-4C4C-4441-953F-1291884523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FFAFC9-129A-4177-8AD1-1CF453CACB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0C490E-8F31-4783-A821-7AB0919E0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1BE348-9740-4976-8D5D-052FFECE0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slides from: http://axon.cs.byu.edu/~martinez/classes/478/slides/Perceptron.pptx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D1A5A9-23B7-4FE6-9D51-938B11359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C3131E-F7BB-1C48-A2F0-55263E2D8C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B9E78-DBEA-4462-802B-DF025B950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5D7F50-E136-4BA1-843E-A333D3869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DEFB5-41C8-4F0F-BE66-8ED852ECD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slides from: http://axon.cs.byu.edu/~martinez/classes/478/slides/Perceptron.pptx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AC8E4C-5638-4FC0-8C80-94B543984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ACDA2A-976F-484A-A375-9904773258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5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600073-6317-4681-8931-BA987095B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886D9-B1FF-4126-9278-D3DAF45E9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slides from: http://axon.cs.byu.edu/~martinez/classes/478/slides/Perceptron.pptx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DB36A-8471-42B5-92DF-C8D0856B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EC89EF-2833-E841-8583-7C1525D813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56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D8247-1AF1-47DF-8B28-B9699C8A1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C281D-5C3D-40D0-BD8B-4676B9A1E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46A9B-F60B-4062-8C87-ABD0C83E58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86641-69B1-499E-8517-F94BDA667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5BE4A-BCF5-4E1E-99D9-A3C19CF51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slides from: http://axon.cs.byu.edu/~martinez/classes/478/slides/Perceptron.pptx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8E4EAD-907A-4B03-BE95-06DE8C9A6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235727-8345-9042-AD40-EFC584E657C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96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A4145-FCE3-47FD-9D7C-97283A95B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8C5E08-53EF-4C69-864F-4AE6C02ECB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65977-8679-458B-A744-AF799CD77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D23F0-4FD6-4CF7-887A-7F83467FE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14AAF-2A09-4AE1-8745-E81B3E9AA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slides from: http://axon.cs.byu.edu/~martinez/classes/478/slides/Perceptron.pptx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37B44-C5EF-4501-AC72-4A4118BB3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3E18D7-AF20-5A4A-9D3E-D8DDEB0864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86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811728-10CB-4A37-AAE3-341F3ACB3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1F852-3602-406E-BBB0-4987863E8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7CF1E-52CA-45DC-9CF2-DD42A87433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BCE4C-F42C-4BFF-9A21-C5A29DD450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slides from: http://axon.cs.byu.edu/~martinez/classes/478/slides/Perceptron.pptx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A6894-0FC9-4FEB-A5A0-8C9A6248E0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CF64025-54F0-5646-85E0-E9830F42B7F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08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94B5B-369C-4C13-BB69-3E296FF954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Perceptron Algorithms and Implementation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8D655-F228-4E36-B292-37AAB321D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114800"/>
            <a:ext cx="6858000" cy="1143000"/>
          </a:xfrm>
        </p:spPr>
        <p:txBody>
          <a:bodyPr>
            <a:normAutofit/>
          </a:bodyPr>
          <a:lstStyle/>
          <a:p>
            <a:r>
              <a:rPr lang="en-US" sz="2800" dirty="0"/>
              <a:t>Dr. Gahangir Hossain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54C81-66AF-4E18-853F-00E7F24EB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slides from: http://axon.cs.byu.edu/~martinez/classes/478/slides/Perceptron.pptx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70A624-3538-423C-9D5E-DCB0F1AF4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0A52F6-A16F-1344-9145-6586D1C3002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19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ea typeface="+mj-ea"/>
                <a:cs typeface="+mj-cs"/>
              </a:rPr>
              <a:t>Perceptron Rule Example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1" charset="-128"/>
                <a:cs typeface="ＭＳ Ｐゴシック" pitchFamily="1" charset="-128"/>
              </a:rPr>
              <a:t>Assume a 3 input perceptron plus bias (it outputs 1 if  net &gt; 0, else 0)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1" charset="-128"/>
                <a:cs typeface="ＭＳ Ｐゴシック" pitchFamily="1" charset="-128"/>
              </a:rPr>
              <a:t>Assume a learning rate </a:t>
            </a:r>
            <a:r>
              <a:rPr lang="en-US" sz="2400" i="1" dirty="0" err="1">
                <a:ea typeface="ＭＳ Ｐゴシック" pitchFamily="1" charset="-128"/>
                <a:cs typeface="ＭＳ Ｐゴシック" pitchFamily="1" charset="-128"/>
              </a:rPr>
              <a:t>c</a:t>
            </a:r>
            <a:r>
              <a:rPr lang="en-US" sz="2400" dirty="0">
                <a:ea typeface="ＭＳ Ｐゴシック" pitchFamily="1" charset="-128"/>
                <a:cs typeface="ＭＳ Ｐゴシック" pitchFamily="1" charset="-128"/>
              </a:rPr>
              <a:t> of 1 and initial weights all 0:  </a:t>
            </a:r>
            <a:r>
              <a:rPr lang="en-US" sz="2400" dirty="0" err="1">
                <a:latin typeface="Symbol" pitchFamily="1" charset="2"/>
              </a:rPr>
              <a:t>D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i="1" dirty="0"/>
              <a:t> = </a:t>
            </a:r>
            <a:r>
              <a:rPr lang="en-US" sz="2400" i="1" dirty="0" err="1"/>
              <a:t>c</a:t>
            </a:r>
            <a:r>
              <a:rPr lang="en-US" sz="2400" i="1" dirty="0" err="1">
                <a:latin typeface="Symbol" pitchFamily="1" charset="2"/>
              </a:rPr>
              <a:t>(</a:t>
            </a:r>
            <a:r>
              <a:rPr lang="en-US" sz="2400" i="1" dirty="0" err="1"/>
              <a:t>t</a:t>
            </a:r>
            <a:r>
              <a:rPr lang="en-US" sz="2400" i="1" dirty="0"/>
              <a:t> – </a:t>
            </a:r>
            <a:r>
              <a:rPr lang="en-US" sz="2400" i="1" dirty="0" err="1"/>
              <a:t>z</a:t>
            </a:r>
            <a:r>
              <a:rPr lang="en-US" sz="2400" i="1" dirty="0"/>
              <a:t>)</a:t>
            </a:r>
            <a:r>
              <a:rPr lang="en-US" sz="2400" i="1" dirty="0">
                <a:latin typeface="Symbol" pitchFamily="1" charset="2"/>
              </a:rPr>
              <a:t> </a:t>
            </a:r>
            <a:r>
              <a:rPr lang="en-US" sz="2400" i="1" dirty="0"/>
              <a:t>x</a:t>
            </a:r>
            <a:r>
              <a:rPr lang="en-US" sz="2400" i="1" baseline="-25000" dirty="0"/>
              <a:t>i</a:t>
            </a:r>
            <a:endParaRPr lang="en-US" sz="2400" dirty="0">
              <a:ea typeface="ＭＳ Ｐゴシック" pitchFamily="1" charset="-128"/>
              <a:cs typeface="ＭＳ Ｐゴシック" pitchFamily="1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1" charset="-128"/>
                <a:cs typeface="ＭＳ Ｐゴシック" pitchFamily="1" charset="-128"/>
              </a:rPr>
              <a:t>Training set	0 0 1 -&gt; 0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ea typeface="ＭＳ Ｐゴシック" pitchFamily="1" charset="-128"/>
              </a:rPr>
              <a:t>1 1 1 -&gt; 1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ea typeface="ＭＳ Ｐゴシック" pitchFamily="1" charset="-128"/>
              </a:rPr>
              <a:t>1 0 1 -&gt; 1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ea typeface="ＭＳ Ｐゴシック" pitchFamily="1" charset="-128"/>
              </a:rPr>
              <a:t>0 1 1 -&gt; 0</a:t>
            </a:r>
          </a:p>
          <a:p>
            <a:pPr eaLnBrk="1" hangingPunct="1">
              <a:lnSpc>
                <a:spcPct val="90000"/>
              </a:lnSpc>
              <a:buFont typeface="Wingdings" pitchFamily="1" charset="2"/>
              <a:buNone/>
            </a:pPr>
            <a:endParaRPr lang="en-US" sz="2400" u="sng" dirty="0">
              <a:ea typeface="ＭＳ Ｐゴシック" pitchFamily="1" charset="-128"/>
              <a:cs typeface="ＭＳ Ｐゴシック" pitchFamily="1" charset="-128"/>
            </a:endParaRPr>
          </a:p>
          <a:p>
            <a:pPr eaLnBrk="1" hangingPunct="1">
              <a:lnSpc>
                <a:spcPct val="90000"/>
              </a:lnSpc>
              <a:buFont typeface="Wingdings" pitchFamily="1" charset="2"/>
              <a:buNone/>
            </a:pPr>
            <a:r>
              <a:rPr lang="en-US" sz="2400" u="sng" dirty="0">
                <a:ea typeface="ＭＳ Ｐゴシック" pitchFamily="1" charset="-128"/>
                <a:cs typeface="ＭＳ Ｐゴシック" pitchFamily="1" charset="-128"/>
              </a:rPr>
              <a:t>Pattern	Target	Weight Vector	Net	Output	</a:t>
            </a:r>
            <a:r>
              <a:rPr lang="en-US" sz="2400" u="sng" dirty="0">
                <a:latin typeface="Symbol" pitchFamily="1" charset="2"/>
                <a:ea typeface="ＭＳ Ｐゴシック" pitchFamily="1" charset="-128"/>
                <a:cs typeface="ＭＳ Ｐゴシック" pitchFamily="1" charset="-128"/>
              </a:rPr>
              <a:t>D</a:t>
            </a:r>
            <a:r>
              <a:rPr lang="en-US" sz="2400" i="1" u="sng" dirty="0">
                <a:ea typeface="ＭＳ Ｐゴシック" pitchFamily="1" charset="-128"/>
                <a:cs typeface="ＭＳ Ｐゴシック" pitchFamily="1" charset="-128"/>
              </a:rPr>
              <a:t>W</a:t>
            </a:r>
          </a:p>
          <a:p>
            <a:pPr eaLnBrk="1" hangingPunct="1">
              <a:lnSpc>
                <a:spcPct val="90000"/>
              </a:lnSpc>
              <a:buFont typeface="Wingdings" pitchFamily="1" charset="2"/>
              <a:buNone/>
            </a:pPr>
            <a:r>
              <a:rPr lang="en-US" sz="2400" dirty="0">
                <a:ea typeface="ＭＳ Ｐゴシック" pitchFamily="1" charset="-128"/>
                <a:cs typeface="ＭＳ Ｐゴシック" pitchFamily="1" charset="-128"/>
              </a:rPr>
              <a:t>0 0 1  1	0	0 0 0 0		</a:t>
            </a:r>
          </a:p>
        </p:txBody>
      </p:sp>
      <p:sp>
        <p:nvSpPr>
          <p:cNvPr id="440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" charset="0"/>
              </a:rPr>
              <a:t>slides from: http://axon.cs.byu.edu/~martinez/classes/478/slides/Perceptron.pptx</a:t>
            </a:r>
          </a:p>
        </p:txBody>
      </p:sp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31E9C9-F044-E542-8073-12F6D72F8E91}" type="slidenum">
              <a:rPr lang="en-US" smtClean="0">
                <a:latin typeface="Times New Roman" pitchFamily="1" charset="0"/>
              </a:rPr>
              <a:pPr/>
              <a:t>10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44038" name="Rectangle 4"/>
          <p:cNvSpPr>
            <a:spLocks noChangeArrowheads="1"/>
          </p:cNvSpPr>
          <p:nvPr/>
        </p:nvSpPr>
        <p:spPr bwMode="auto">
          <a:xfrm>
            <a:off x="631825" y="28384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ea typeface="+mj-ea"/>
                <a:cs typeface="+mj-cs"/>
              </a:rPr>
              <a:t>Example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1" charset="-128"/>
                <a:cs typeface="ＭＳ Ｐゴシック" pitchFamily="1" charset="-128"/>
              </a:rPr>
              <a:t>Assume a 3 input perceptron plus bias (it outputs 1 if  net &gt; 0, else 0)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1" charset="-128"/>
                <a:cs typeface="ＭＳ Ｐゴシック" pitchFamily="1" charset="-128"/>
              </a:rPr>
              <a:t>Assume a learning rate </a:t>
            </a:r>
            <a:r>
              <a:rPr lang="en-US" sz="2400" i="1" dirty="0" err="1">
                <a:ea typeface="ＭＳ Ｐゴシック" pitchFamily="1" charset="-128"/>
                <a:cs typeface="ＭＳ Ｐゴシック" pitchFamily="1" charset="-128"/>
              </a:rPr>
              <a:t>c</a:t>
            </a:r>
            <a:r>
              <a:rPr lang="en-US" sz="2400" dirty="0">
                <a:ea typeface="ＭＳ Ｐゴシック" pitchFamily="1" charset="-128"/>
                <a:cs typeface="ＭＳ Ｐゴシック" pitchFamily="1" charset="-128"/>
              </a:rPr>
              <a:t> of 1 and initial weights all 0:  </a:t>
            </a:r>
            <a:r>
              <a:rPr lang="en-US" sz="2400" dirty="0" err="1">
                <a:latin typeface="Symbol" pitchFamily="1" charset="2"/>
              </a:rPr>
              <a:t>D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i="1" dirty="0"/>
              <a:t> = </a:t>
            </a:r>
            <a:r>
              <a:rPr lang="en-US" sz="2400" i="1" dirty="0" err="1"/>
              <a:t>c</a:t>
            </a:r>
            <a:r>
              <a:rPr lang="en-US" sz="2400" i="1" dirty="0" err="1">
                <a:latin typeface="Symbol" pitchFamily="1" charset="2"/>
              </a:rPr>
              <a:t>(</a:t>
            </a:r>
            <a:r>
              <a:rPr lang="en-US" sz="2400" i="1" dirty="0" err="1"/>
              <a:t>t</a:t>
            </a:r>
            <a:r>
              <a:rPr lang="en-US" sz="2400" i="1" dirty="0"/>
              <a:t> – </a:t>
            </a:r>
            <a:r>
              <a:rPr lang="en-US" sz="2400" i="1" dirty="0" err="1"/>
              <a:t>z</a:t>
            </a:r>
            <a:r>
              <a:rPr lang="en-US" sz="2400" i="1" dirty="0"/>
              <a:t>)</a:t>
            </a:r>
            <a:r>
              <a:rPr lang="en-US" sz="2400" i="1" dirty="0">
                <a:latin typeface="Symbol" pitchFamily="1" charset="2"/>
              </a:rPr>
              <a:t> </a:t>
            </a:r>
            <a:r>
              <a:rPr lang="en-US" sz="2400" i="1" dirty="0"/>
              <a:t>x</a:t>
            </a:r>
            <a:r>
              <a:rPr lang="en-US" sz="2400" i="1" baseline="-25000" dirty="0"/>
              <a:t>i</a:t>
            </a:r>
            <a:endParaRPr lang="en-US" sz="2400" dirty="0">
              <a:ea typeface="ＭＳ Ｐゴシック" pitchFamily="1" charset="-128"/>
              <a:cs typeface="ＭＳ Ｐゴシック" pitchFamily="1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1" charset="-128"/>
                <a:cs typeface="ＭＳ Ｐゴシック" pitchFamily="1" charset="-128"/>
              </a:rPr>
              <a:t>Training set	0 0 1 -&gt; 0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ea typeface="ＭＳ Ｐゴシック" pitchFamily="1" charset="-128"/>
              </a:rPr>
              <a:t>1 1 1 -&gt; 1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ea typeface="ＭＳ Ｐゴシック" pitchFamily="1" charset="-128"/>
              </a:rPr>
              <a:t>1 0 1 -&gt; 1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ea typeface="ＭＳ Ｐゴシック" pitchFamily="1" charset="-128"/>
              </a:rPr>
              <a:t>0 1 1 -&gt; 0</a:t>
            </a:r>
          </a:p>
          <a:p>
            <a:pPr eaLnBrk="1" hangingPunct="1">
              <a:lnSpc>
                <a:spcPct val="90000"/>
              </a:lnSpc>
              <a:buFont typeface="Wingdings" pitchFamily="1" charset="2"/>
              <a:buNone/>
            </a:pPr>
            <a:endParaRPr lang="en-US" sz="2400" u="sng" dirty="0">
              <a:ea typeface="ＭＳ Ｐゴシック" pitchFamily="1" charset="-128"/>
              <a:cs typeface="ＭＳ Ｐゴシック" pitchFamily="1" charset="-128"/>
            </a:endParaRPr>
          </a:p>
          <a:p>
            <a:pPr eaLnBrk="1" hangingPunct="1">
              <a:lnSpc>
                <a:spcPct val="90000"/>
              </a:lnSpc>
              <a:buFont typeface="Wingdings" pitchFamily="1" charset="2"/>
              <a:buNone/>
            </a:pPr>
            <a:r>
              <a:rPr lang="en-US" sz="2400" u="sng" dirty="0">
                <a:ea typeface="ＭＳ Ｐゴシック" pitchFamily="1" charset="-128"/>
                <a:cs typeface="ＭＳ Ｐゴシック" pitchFamily="1" charset="-128"/>
              </a:rPr>
              <a:t>Pattern	Target	Weight Vector	Net	Output	</a:t>
            </a:r>
            <a:r>
              <a:rPr lang="en-US" sz="2400" u="sng" dirty="0">
                <a:latin typeface="Symbol" pitchFamily="1" charset="2"/>
                <a:ea typeface="ＭＳ Ｐゴシック" pitchFamily="1" charset="-128"/>
                <a:cs typeface="ＭＳ Ｐゴシック" pitchFamily="1" charset="-128"/>
              </a:rPr>
              <a:t>D</a:t>
            </a:r>
            <a:r>
              <a:rPr lang="en-US" sz="2400" i="1" u="sng" dirty="0">
                <a:ea typeface="ＭＳ Ｐゴシック" pitchFamily="1" charset="-128"/>
                <a:cs typeface="ＭＳ Ｐゴシック" pitchFamily="1" charset="-128"/>
              </a:rPr>
              <a:t>W</a:t>
            </a:r>
          </a:p>
          <a:p>
            <a:pPr eaLnBrk="1" hangingPunct="1">
              <a:lnSpc>
                <a:spcPct val="90000"/>
              </a:lnSpc>
              <a:buFont typeface="Wingdings" pitchFamily="1" charset="2"/>
              <a:buNone/>
            </a:pPr>
            <a:r>
              <a:rPr lang="en-US" sz="2400" dirty="0">
                <a:ea typeface="ＭＳ Ｐゴシック" pitchFamily="1" charset="-128"/>
                <a:cs typeface="ＭＳ Ｐゴシック" pitchFamily="1" charset="-128"/>
              </a:rPr>
              <a:t>0 0 1  1	0	0 0 0 0		0	0	0  0  0  0</a:t>
            </a:r>
          </a:p>
          <a:p>
            <a:pPr eaLnBrk="1" hangingPunct="1">
              <a:lnSpc>
                <a:spcPct val="90000"/>
              </a:lnSpc>
              <a:buFont typeface="Wingdings" pitchFamily="1" charset="2"/>
              <a:buNone/>
            </a:pPr>
            <a:r>
              <a:rPr lang="en-US" sz="2400" dirty="0">
                <a:ea typeface="ＭＳ Ｐゴシック" pitchFamily="1" charset="-128"/>
                <a:cs typeface="ＭＳ Ｐゴシック" pitchFamily="1" charset="-128"/>
              </a:rPr>
              <a:t>1 1 1  1	1	0 0 0 0</a:t>
            </a:r>
          </a:p>
        </p:txBody>
      </p:sp>
      <p:sp>
        <p:nvSpPr>
          <p:cNvPr id="460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" charset="0"/>
              </a:rPr>
              <a:t>slides from: http://axon.cs.byu.edu/~martinez/classes/478/slides/Perceptron.pptx</a:t>
            </a:r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66372B-D961-B341-9242-7ED9A29851AF}" type="slidenum">
              <a:rPr lang="en-US" smtClean="0">
                <a:latin typeface="Times New Roman" pitchFamily="1" charset="0"/>
              </a:rPr>
              <a:pPr/>
              <a:t>11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46086" name="Rectangle 4"/>
          <p:cNvSpPr>
            <a:spLocks noChangeArrowheads="1"/>
          </p:cNvSpPr>
          <p:nvPr/>
        </p:nvSpPr>
        <p:spPr bwMode="auto">
          <a:xfrm>
            <a:off x="631825" y="28384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Example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1" charset="-128"/>
                <a:cs typeface="ＭＳ Ｐゴシック" pitchFamily="1" charset="-128"/>
              </a:rPr>
              <a:t>Assume a 3 input perceptron plus bias (it outputs 1 if  net &gt; 0, else 0)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1" charset="-128"/>
                <a:cs typeface="ＭＳ Ｐゴシック" pitchFamily="1" charset="-128"/>
              </a:rPr>
              <a:t>Assume a learning rate </a:t>
            </a:r>
            <a:r>
              <a:rPr lang="en-US" sz="2400" i="1" dirty="0" err="1">
                <a:ea typeface="ＭＳ Ｐゴシック" pitchFamily="1" charset="-128"/>
                <a:cs typeface="ＭＳ Ｐゴシック" pitchFamily="1" charset="-128"/>
              </a:rPr>
              <a:t>c</a:t>
            </a:r>
            <a:r>
              <a:rPr lang="en-US" sz="2400" dirty="0">
                <a:ea typeface="ＭＳ Ｐゴシック" pitchFamily="1" charset="-128"/>
                <a:cs typeface="ＭＳ Ｐゴシック" pitchFamily="1" charset="-128"/>
              </a:rPr>
              <a:t> of 1 and initial weights all 0:  </a:t>
            </a:r>
            <a:r>
              <a:rPr lang="en-US" sz="2400" dirty="0" err="1">
                <a:latin typeface="Symbol" pitchFamily="1" charset="2"/>
              </a:rPr>
              <a:t>D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i="1" dirty="0"/>
              <a:t> = </a:t>
            </a:r>
            <a:r>
              <a:rPr lang="en-US" sz="2400" i="1" dirty="0" err="1"/>
              <a:t>c</a:t>
            </a:r>
            <a:r>
              <a:rPr lang="en-US" sz="2400" i="1" dirty="0" err="1">
                <a:latin typeface="Symbol" pitchFamily="1" charset="2"/>
              </a:rPr>
              <a:t>(</a:t>
            </a:r>
            <a:r>
              <a:rPr lang="en-US" sz="2400" i="1" dirty="0" err="1"/>
              <a:t>t</a:t>
            </a:r>
            <a:r>
              <a:rPr lang="en-US" sz="2400" i="1" dirty="0"/>
              <a:t> – </a:t>
            </a:r>
            <a:r>
              <a:rPr lang="en-US" sz="2400" i="1" dirty="0" err="1"/>
              <a:t>z</a:t>
            </a:r>
            <a:r>
              <a:rPr lang="en-US" sz="2400" i="1" dirty="0"/>
              <a:t>)</a:t>
            </a:r>
            <a:r>
              <a:rPr lang="en-US" sz="2400" i="1" dirty="0">
                <a:latin typeface="Symbol" pitchFamily="1" charset="2"/>
              </a:rPr>
              <a:t> </a:t>
            </a:r>
            <a:r>
              <a:rPr lang="en-US" sz="2400" i="1" dirty="0"/>
              <a:t>x</a:t>
            </a:r>
            <a:r>
              <a:rPr lang="en-US" sz="2400" i="1" baseline="-25000" dirty="0"/>
              <a:t>i</a:t>
            </a:r>
            <a:endParaRPr lang="en-US" sz="2400" dirty="0">
              <a:ea typeface="ＭＳ Ｐゴシック" pitchFamily="1" charset="-128"/>
              <a:cs typeface="ＭＳ Ｐゴシック" pitchFamily="1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1" charset="-128"/>
                <a:cs typeface="ＭＳ Ｐゴシック" pitchFamily="1" charset="-128"/>
              </a:rPr>
              <a:t>Training set	0 0 1 -&gt; 0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ea typeface="ＭＳ Ｐゴシック" pitchFamily="1" charset="-128"/>
              </a:rPr>
              <a:t>1 1 1 -&gt; 1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ea typeface="ＭＳ Ｐゴシック" pitchFamily="1" charset="-128"/>
              </a:rPr>
              <a:t>1 0 1 -&gt; 1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ea typeface="ＭＳ Ｐゴシック" pitchFamily="1" charset="-128"/>
              </a:rPr>
              <a:t>0 1 1 -&gt; 0</a:t>
            </a:r>
          </a:p>
          <a:p>
            <a:pPr eaLnBrk="1" hangingPunct="1">
              <a:lnSpc>
                <a:spcPct val="90000"/>
              </a:lnSpc>
              <a:buFont typeface="Wingdings" pitchFamily="1" charset="2"/>
              <a:buNone/>
            </a:pPr>
            <a:endParaRPr lang="en-US" sz="2400" u="sng" dirty="0">
              <a:ea typeface="ＭＳ Ｐゴシック" pitchFamily="1" charset="-128"/>
              <a:cs typeface="ＭＳ Ｐゴシック" pitchFamily="1" charset="-128"/>
            </a:endParaRPr>
          </a:p>
          <a:p>
            <a:pPr eaLnBrk="1" hangingPunct="1">
              <a:lnSpc>
                <a:spcPct val="90000"/>
              </a:lnSpc>
              <a:buFont typeface="Wingdings" pitchFamily="1" charset="2"/>
              <a:buNone/>
            </a:pPr>
            <a:r>
              <a:rPr lang="en-US" sz="2400" u="sng" dirty="0">
                <a:ea typeface="ＭＳ Ｐゴシック" pitchFamily="1" charset="-128"/>
                <a:cs typeface="ＭＳ Ｐゴシック" pitchFamily="1" charset="-128"/>
              </a:rPr>
              <a:t>Pattern	Target	Weight Vector	Net	Output	</a:t>
            </a:r>
            <a:r>
              <a:rPr lang="en-US" sz="2400" u="sng" dirty="0">
                <a:latin typeface="Symbol" pitchFamily="1" charset="2"/>
                <a:ea typeface="ＭＳ Ｐゴシック" pitchFamily="1" charset="-128"/>
                <a:cs typeface="ＭＳ Ｐゴシック" pitchFamily="1" charset="-128"/>
              </a:rPr>
              <a:t>D</a:t>
            </a:r>
            <a:r>
              <a:rPr lang="en-US" sz="2400" i="1" u="sng" dirty="0">
                <a:ea typeface="ＭＳ Ｐゴシック" pitchFamily="1" charset="-128"/>
                <a:cs typeface="ＭＳ Ｐゴシック" pitchFamily="1" charset="-128"/>
              </a:rPr>
              <a:t>W</a:t>
            </a:r>
          </a:p>
          <a:p>
            <a:pPr eaLnBrk="1" hangingPunct="1">
              <a:lnSpc>
                <a:spcPct val="90000"/>
              </a:lnSpc>
              <a:buFont typeface="Wingdings" pitchFamily="1" charset="2"/>
              <a:buNone/>
            </a:pPr>
            <a:r>
              <a:rPr lang="en-US" sz="2400" dirty="0">
                <a:ea typeface="ＭＳ Ｐゴシック" pitchFamily="1" charset="-128"/>
                <a:cs typeface="ＭＳ Ｐゴシック" pitchFamily="1" charset="-128"/>
              </a:rPr>
              <a:t>0 0 1  1	0	0 0 0 0		0	0	0  0  0  0</a:t>
            </a:r>
          </a:p>
          <a:p>
            <a:pPr eaLnBrk="1" hangingPunct="1">
              <a:lnSpc>
                <a:spcPct val="90000"/>
              </a:lnSpc>
              <a:buFont typeface="Wingdings" pitchFamily="1" charset="2"/>
              <a:buNone/>
            </a:pPr>
            <a:r>
              <a:rPr lang="en-US" sz="2400" dirty="0">
                <a:ea typeface="ＭＳ Ｐゴシック" pitchFamily="1" charset="-128"/>
                <a:cs typeface="ＭＳ Ｐゴシック" pitchFamily="1" charset="-128"/>
              </a:rPr>
              <a:t>1 1 1  1	1	0 0 0 0		0	0	1  1  1  1</a:t>
            </a:r>
          </a:p>
          <a:p>
            <a:pPr eaLnBrk="1" hangingPunct="1">
              <a:lnSpc>
                <a:spcPct val="90000"/>
              </a:lnSpc>
              <a:buFont typeface="Wingdings" pitchFamily="1" charset="2"/>
              <a:buNone/>
            </a:pPr>
            <a:r>
              <a:rPr lang="en-US" sz="2400" dirty="0">
                <a:ea typeface="ＭＳ Ｐゴシック" pitchFamily="1" charset="-128"/>
                <a:cs typeface="ＭＳ Ｐゴシック" pitchFamily="1" charset="-128"/>
              </a:rPr>
              <a:t>1 0 1  1	1	1 1 1 1</a:t>
            </a:r>
          </a:p>
        </p:txBody>
      </p:sp>
      <p:sp>
        <p:nvSpPr>
          <p:cNvPr id="481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" charset="0"/>
              </a:rPr>
              <a:t>slides from: http://axon.cs.byu.edu/~martinez/classes/478/slides/Perceptron.pptx</a:t>
            </a:r>
          </a:p>
        </p:txBody>
      </p:sp>
      <p:sp>
        <p:nvSpPr>
          <p:cNvPr id="481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6B79FE-8A89-4D4C-8673-6D38A5FDD28F}" type="slidenum">
              <a:rPr lang="en-US" smtClean="0">
                <a:latin typeface="Times New Roman" pitchFamily="1" charset="0"/>
              </a:rPr>
              <a:pPr/>
              <a:t>12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48134" name="Rectangle 4"/>
          <p:cNvSpPr>
            <a:spLocks noChangeArrowheads="1"/>
          </p:cNvSpPr>
          <p:nvPr/>
        </p:nvSpPr>
        <p:spPr bwMode="auto">
          <a:xfrm>
            <a:off x="631825" y="28384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57175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**Challenge Question** - Perceptron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idx="1"/>
          </p:nvPr>
        </p:nvSpPr>
        <p:spPr>
          <a:xfrm>
            <a:off x="631825" y="914400"/>
            <a:ext cx="7772400" cy="30480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1800" dirty="0">
                <a:ea typeface="ＭＳ Ｐゴシック" pitchFamily="1" charset="-128"/>
                <a:cs typeface="ＭＳ Ｐゴシック" pitchFamily="1" charset="-128"/>
              </a:rPr>
              <a:t>Assume a 3 input perceptron plus bias (it outputs 1 if  net &gt; 0, else 0) 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ea typeface="ＭＳ Ｐゴシック" pitchFamily="1" charset="-128"/>
                <a:cs typeface="ＭＳ Ｐゴシック" pitchFamily="1" charset="-128"/>
              </a:rPr>
              <a:t>Assume a learning rate </a:t>
            </a:r>
            <a:r>
              <a:rPr lang="en-US" sz="1800" i="1" dirty="0" err="1">
                <a:ea typeface="ＭＳ Ｐゴシック" pitchFamily="1" charset="-128"/>
                <a:cs typeface="ＭＳ Ｐゴシック" pitchFamily="1" charset="-128"/>
              </a:rPr>
              <a:t>c</a:t>
            </a:r>
            <a:r>
              <a:rPr lang="en-US" sz="1800" dirty="0">
                <a:ea typeface="ＭＳ Ｐゴシック" pitchFamily="1" charset="-128"/>
                <a:cs typeface="ＭＳ Ｐゴシック" pitchFamily="1" charset="-128"/>
              </a:rPr>
              <a:t> of 1 and initial weights all 0:  </a:t>
            </a:r>
            <a:r>
              <a:rPr lang="en-US" sz="1800" dirty="0" err="1">
                <a:latin typeface="Symbol" pitchFamily="1" charset="2"/>
              </a:rPr>
              <a:t>D</a:t>
            </a:r>
            <a:r>
              <a:rPr lang="en-US" sz="1800" i="1" dirty="0" err="1"/>
              <a:t>w</a:t>
            </a:r>
            <a:r>
              <a:rPr lang="en-US" sz="1800" i="1" baseline="-25000" dirty="0" err="1"/>
              <a:t>i</a:t>
            </a:r>
            <a:r>
              <a:rPr lang="en-US" sz="1800" i="1" dirty="0"/>
              <a:t> = </a:t>
            </a:r>
            <a:r>
              <a:rPr lang="en-US" sz="1800" i="1" dirty="0" err="1"/>
              <a:t>c</a:t>
            </a:r>
            <a:r>
              <a:rPr lang="en-US" sz="1800" i="1" dirty="0" err="1">
                <a:latin typeface="Symbol" pitchFamily="1" charset="2"/>
              </a:rPr>
              <a:t>(</a:t>
            </a:r>
            <a:r>
              <a:rPr lang="en-US" sz="1800" i="1" dirty="0" err="1"/>
              <a:t>t</a:t>
            </a:r>
            <a:r>
              <a:rPr lang="en-US" sz="1800" i="1" dirty="0"/>
              <a:t> – </a:t>
            </a:r>
            <a:r>
              <a:rPr lang="en-US" sz="1800" i="1" dirty="0" err="1"/>
              <a:t>z</a:t>
            </a:r>
            <a:r>
              <a:rPr lang="en-US" sz="1800" i="1" dirty="0"/>
              <a:t>)</a:t>
            </a:r>
            <a:r>
              <a:rPr lang="en-US" sz="1800" i="1" dirty="0">
                <a:latin typeface="Symbol" pitchFamily="1" charset="2"/>
              </a:rPr>
              <a:t> </a:t>
            </a:r>
            <a:r>
              <a:rPr lang="en-US" sz="1800" i="1" dirty="0"/>
              <a:t>x</a:t>
            </a:r>
            <a:r>
              <a:rPr lang="en-US" sz="1800" i="1" baseline="-25000" dirty="0"/>
              <a:t>i</a:t>
            </a:r>
            <a:endParaRPr lang="en-US" sz="1800" dirty="0">
              <a:ea typeface="ＭＳ Ｐゴシック" pitchFamily="1" charset="-128"/>
              <a:cs typeface="ＭＳ Ｐゴシック" pitchFamily="1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ea typeface="ＭＳ Ｐゴシック" pitchFamily="1" charset="-128"/>
                <a:cs typeface="ＭＳ Ｐゴシック" pitchFamily="1" charset="-128"/>
              </a:rPr>
              <a:t>Training set	0 0 1 -&gt; 0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n-US" sz="1800" dirty="0">
                <a:ea typeface="ＭＳ Ｐゴシック" pitchFamily="1" charset="-128"/>
              </a:rPr>
              <a:t>1 1 1 -&gt; 1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n-US" sz="1800" dirty="0">
                <a:ea typeface="ＭＳ Ｐゴシック" pitchFamily="1" charset="-128"/>
              </a:rPr>
              <a:t>1 0 1 -&gt; 1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n-US" sz="1800" dirty="0">
                <a:ea typeface="ＭＳ Ｐゴシック" pitchFamily="1" charset="-128"/>
              </a:rPr>
              <a:t>0 1 1 -&gt; 0</a:t>
            </a:r>
          </a:p>
          <a:p>
            <a:pPr eaLnBrk="1" hangingPunct="1">
              <a:lnSpc>
                <a:spcPct val="90000"/>
              </a:lnSpc>
              <a:buFont typeface="Wingdings" pitchFamily="1" charset="2"/>
              <a:buNone/>
            </a:pPr>
            <a:endParaRPr lang="en-US" sz="1800" u="sng" dirty="0">
              <a:ea typeface="ＭＳ Ｐゴシック" pitchFamily="1" charset="-128"/>
              <a:cs typeface="ＭＳ Ｐゴシック" pitchFamily="1" charset="-128"/>
            </a:endParaRPr>
          </a:p>
          <a:p>
            <a:pPr eaLnBrk="1" hangingPunct="1">
              <a:lnSpc>
                <a:spcPct val="90000"/>
              </a:lnSpc>
              <a:buFont typeface="Wingdings" pitchFamily="1" charset="2"/>
              <a:buNone/>
            </a:pPr>
            <a:r>
              <a:rPr lang="en-US" sz="1800" u="sng" dirty="0">
                <a:ea typeface="ＭＳ Ｐゴシック" pitchFamily="1" charset="-128"/>
                <a:cs typeface="ＭＳ Ｐゴシック" pitchFamily="1" charset="-128"/>
              </a:rPr>
              <a:t>Pattern	Target	Weight Vector	Net	Output	</a:t>
            </a:r>
            <a:r>
              <a:rPr lang="en-US" sz="1800" u="sng" dirty="0">
                <a:latin typeface="Symbol" pitchFamily="1" charset="2"/>
                <a:ea typeface="ＭＳ Ｐゴシック" pitchFamily="1" charset="-128"/>
                <a:cs typeface="ＭＳ Ｐゴシック" pitchFamily="1" charset="-128"/>
              </a:rPr>
              <a:t>D</a:t>
            </a:r>
            <a:r>
              <a:rPr lang="en-US" sz="1800" i="1" u="sng" dirty="0">
                <a:ea typeface="ＭＳ Ｐゴシック" pitchFamily="1" charset="-128"/>
                <a:cs typeface="ＭＳ Ｐゴシック" pitchFamily="1" charset="-128"/>
              </a:rPr>
              <a:t>W</a:t>
            </a:r>
          </a:p>
          <a:p>
            <a:pPr eaLnBrk="1" hangingPunct="1">
              <a:lnSpc>
                <a:spcPct val="90000"/>
              </a:lnSpc>
              <a:buFont typeface="Wingdings" pitchFamily="1" charset="2"/>
              <a:buNone/>
            </a:pPr>
            <a:r>
              <a:rPr lang="en-US" sz="1800" dirty="0">
                <a:ea typeface="ＭＳ Ｐゴシック" pitchFamily="1" charset="-128"/>
                <a:cs typeface="ＭＳ Ｐゴシック" pitchFamily="1" charset="-128"/>
              </a:rPr>
              <a:t>0 0 1  1	0	0 0 0 0		0	0	0  0  0  0</a:t>
            </a:r>
          </a:p>
          <a:p>
            <a:pPr eaLnBrk="1" hangingPunct="1">
              <a:lnSpc>
                <a:spcPct val="90000"/>
              </a:lnSpc>
              <a:buFont typeface="Wingdings" pitchFamily="1" charset="2"/>
              <a:buNone/>
            </a:pPr>
            <a:r>
              <a:rPr lang="en-US" sz="1800" dirty="0">
                <a:ea typeface="ＭＳ Ｐゴシック" pitchFamily="1" charset="-128"/>
                <a:cs typeface="ＭＳ Ｐゴシック" pitchFamily="1" charset="-128"/>
              </a:rPr>
              <a:t>1 1 1  1	1	0 0 0 0		0	0	1  1  1  1</a:t>
            </a:r>
          </a:p>
          <a:p>
            <a:pPr eaLnBrk="1" hangingPunct="1">
              <a:lnSpc>
                <a:spcPct val="90000"/>
              </a:lnSpc>
              <a:buFont typeface="Wingdings" pitchFamily="1" charset="2"/>
              <a:buNone/>
            </a:pPr>
            <a:r>
              <a:rPr lang="en-US" sz="1800" dirty="0">
                <a:ea typeface="ＭＳ Ｐゴシック" pitchFamily="1" charset="-128"/>
                <a:cs typeface="ＭＳ Ｐゴシック" pitchFamily="1" charset="-128"/>
              </a:rPr>
              <a:t>1 0 1  1	1	1 1 1 1</a:t>
            </a:r>
          </a:p>
        </p:txBody>
      </p:sp>
      <p:sp>
        <p:nvSpPr>
          <p:cNvPr id="481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" charset="0"/>
              </a:rPr>
              <a:t>slides from: http://axon.cs.byu.edu/~martinez/classes/478/slides/Perceptron.pptx</a:t>
            </a:r>
          </a:p>
        </p:txBody>
      </p:sp>
      <p:sp>
        <p:nvSpPr>
          <p:cNvPr id="481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6B79FE-8A89-4D4C-8673-6D38A5FDD28F}" type="slidenum">
              <a:rPr lang="en-US" smtClean="0">
                <a:latin typeface="Times New Roman" pitchFamily="1" charset="0"/>
              </a:rPr>
              <a:pPr/>
              <a:t>13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48134" name="Rectangle 4"/>
          <p:cNvSpPr>
            <a:spLocks noChangeArrowheads="1"/>
          </p:cNvSpPr>
          <p:nvPr/>
        </p:nvSpPr>
        <p:spPr bwMode="auto">
          <a:xfrm>
            <a:off x="631825" y="28384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5AFBEB8-D631-DF46-A06B-B8AEC9CCCEBB}"/>
              </a:ext>
            </a:extLst>
          </p:cNvPr>
          <p:cNvSpPr txBox="1">
            <a:spLocks/>
          </p:cNvSpPr>
          <p:nvPr/>
        </p:nvSpPr>
        <p:spPr bwMode="auto">
          <a:xfrm>
            <a:off x="631825" y="4648200"/>
            <a:ext cx="7772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1" charset="2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1" charset="2"/>
              <a:buChar char="l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kern="0" dirty="0"/>
              <a:t>Once this converges the final weight vector will be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kern="0" dirty="0"/>
              <a:t>1 1 1 1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kern="0" dirty="0"/>
              <a:t>-1 0 1 0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kern="0" dirty="0"/>
              <a:t>0 0 0 0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kern="0" dirty="0"/>
              <a:t>1 0 0 0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kern="0" dirty="0"/>
              <a:t>None of the above</a:t>
            </a:r>
          </a:p>
          <a:p>
            <a:pPr marL="457200" lvl="1" indent="0">
              <a:buFontTx/>
              <a:buNone/>
            </a:pPr>
            <a:endParaRPr lang="en-US" kern="0" dirty="0"/>
          </a:p>
          <a:p>
            <a:pPr marL="914400" lvl="1" indent="-457200">
              <a:buFont typeface="+mj-lt"/>
              <a:buAutoNum type="alphaUcPeriod"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694875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Example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447800"/>
            <a:ext cx="7886700" cy="472916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ea typeface="ＭＳ Ｐゴシック" pitchFamily="1" charset="-128"/>
                <a:cs typeface="ＭＳ Ｐゴシック" pitchFamily="1" charset="-128"/>
              </a:rPr>
              <a:t>Assume a 3 input perceptron plus bias (it outputs 1 if  net &gt; 0, else 0)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ea typeface="ＭＳ Ｐゴシック" pitchFamily="1" charset="-128"/>
                <a:cs typeface="ＭＳ Ｐゴシック" pitchFamily="1" charset="-128"/>
              </a:rPr>
              <a:t>Assume a learning rate </a:t>
            </a:r>
            <a:r>
              <a:rPr lang="en-US" sz="2000" i="1" dirty="0" err="1">
                <a:ea typeface="ＭＳ Ｐゴシック" pitchFamily="1" charset="-128"/>
                <a:cs typeface="ＭＳ Ｐゴシック" pitchFamily="1" charset="-128"/>
              </a:rPr>
              <a:t>c</a:t>
            </a:r>
            <a:r>
              <a:rPr lang="en-US" sz="2000" dirty="0">
                <a:ea typeface="ＭＳ Ｐゴシック" pitchFamily="1" charset="-128"/>
                <a:cs typeface="ＭＳ Ｐゴシック" pitchFamily="1" charset="-128"/>
              </a:rPr>
              <a:t> of 1 and initial weights all 0:  </a:t>
            </a:r>
            <a:r>
              <a:rPr lang="en-US" sz="2000" dirty="0" err="1">
                <a:latin typeface="Symbol" pitchFamily="1" charset="2"/>
              </a:rPr>
              <a:t>D</a:t>
            </a:r>
            <a:r>
              <a:rPr lang="en-US" sz="2000" i="1" dirty="0" err="1"/>
              <a:t>w</a:t>
            </a:r>
            <a:r>
              <a:rPr lang="en-US" sz="2000" i="1" baseline="-25000" dirty="0" err="1"/>
              <a:t>i</a:t>
            </a:r>
            <a:r>
              <a:rPr lang="en-US" sz="2000" i="1" dirty="0"/>
              <a:t> = </a:t>
            </a:r>
            <a:r>
              <a:rPr lang="en-US" sz="2000" i="1" dirty="0" err="1"/>
              <a:t>c</a:t>
            </a:r>
            <a:r>
              <a:rPr lang="en-US" sz="2000" i="1" dirty="0" err="1">
                <a:latin typeface="Symbol" pitchFamily="1" charset="2"/>
              </a:rPr>
              <a:t>(</a:t>
            </a:r>
            <a:r>
              <a:rPr lang="en-US" sz="2000" i="1" dirty="0" err="1"/>
              <a:t>t</a:t>
            </a:r>
            <a:r>
              <a:rPr lang="en-US" sz="2000" i="1" dirty="0"/>
              <a:t> – </a:t>
            </a:r>
            <a:r>
              <a:rPr lang="en-US" sz="2000" i="1" dirty="0" err="1"/>
              <a:t>z</a:t>
            </a:r>
            <a:r>
              <a:rPr lang="en-US" sz="2000" i="1" dirty="0"/>
              <a:t>)</a:t>
            </a:r>
            <a:r>
              <a:rPr lang="en-US" sz="2000" i="1" dirty="0">
                <a:latin typeface="Symbol" pitchFamily="1" charset="2"/>
              </a:rPr>
              <a:t> </a:t>
            </a:r>
            <a:r>
              <a:rPr lang="en-US" sz="2000" i="1" dirty="0"/>
              <a:t>x</a:t>
            </a:r>
            <a:r>
              <a:rPr lang="en-US" sz="2000" i="1" baseline="-25000" dirty="0"/>
              <a:t>i</a:t>
            </a:r>
            <a:endParaRPr lang="en-US" sz="2000" dirty="0">
              <a:ea typeface="ＭＳ Ｐゴシック" pitchFamily="1" charset="-128"/>
              <a:cs typeface="ＭＳ Ｐゴシック" pitchFamily="1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ea typeface="ＭＳ Ｐゴシック" pitchFamily="1" charset="-128"/>
                <a:cs typeface="ＭＳ Ｐゴシック" pitchFamily="1" charset="-128"/>
              </a:rPr>
              <a:t>Training set	0 0 1 -&gt; 0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ea typeface="ＭＳ Ｐゴシック" pitchFamily="1" charset="-128"/>
              </a:rPr>
              <a:t>1 1 1 -&gt; 1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ea typeface="ＭＳ Ｐゴシック" pitchFamily="1" charset="-128"/>
              </a:rPr>
              <a:t>1 0 1 -&gt; 1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ea typeface="ＭＳ Ｐゴシック" pitchFamily="1" charset="-128"/>
              </a:rPr>
              <a:t>0 1 1 -&gt; 0</a:t>
            </a:r>
          </a:p>
          <a:p>
            <a:pPr eaLnBrk="1" hangingPunct="1">
              <a:lnSpc>
                <a:spcPct val="90000"/>
              </a:lnSpc>
              <a:buFont typeface="Wingdings" pitchFamily="1" charset="2"/>
              <a:buNone/>
            </a:pPr>
            <a:endParaRPr lang="en-US" sz="2000" u="sng" dirty="0">
              <a:ea typeface="ＭＳ Ｐゴシック" pitchFamily="1" charset="-128"/>
              <a:cs typeface="ＭＳ Ｐゴシック" pitchFamily="1" charset="-128"/>
            </a:endParaRPr>
          </a:p>
          <a:p>
            <a:pPr eaLnBrk="1" hangingPunct="1">
              <a:lnSpc>
                <a:spcPct val="90000"/>
              </a:lnSpc>
              <a:buFont typeface="Wingdings" pitchFamily="1" charset="2"/>
              <a:buNone/>
            </a:pPr>
            <a:r>
              <a:rPr lang="en-US" sz="2000" u="sng" dirty="0">
                <a:ea typeface="ＭＳ Ｐゴシック" pitchFamily="1" charset="-128"/>
                <a:cs typeface="ＭＳ Ｐゴシック" pitchFamily="1" charset="-128"/>
              </a:rPr>
              <a:t>Pattern	Target	Weight Vector	Net	Output	</a:t>
            </a:r>
            <a:r>
              <a:rPr lang="en-US" sz="2000" u="sng" dirty="0">
                <a:latin typeface="Symbol" pitchFamily="1" charset="2"/>
                <a:ea typeface="ＭＳ Ｐゴシック" pitchFamily="1" charset="-128"/>
                <a:cs typeface="ＭＳ Ｐゴシック" pitchFamily="1" charset="-128"/>
              </a:rPr>
              <a:t>D</a:t>
            </a:r>
            <a:r>
              <a:rPr lang="en-US" sz="2000" i="1" u="sng" dirty="0">
                <a:ea typeface="ＭＳ Ｐゴシック" pitchFamily="1" charset="-128"/>
                <a:cs typeface="ＭＳ Ｐゴシック" pitchFamily="1" charset="-128"/>
              </a:rPr>
              <a:t>W</a:t>
            </a:r>
          </a:p>
          <a:p>
            <a:pPr eaLnBrk="1" hangingPunct="1">
              <a:lnSpc>
                <a:spcPct val="90000"/>
              </a:lnSpc>
              <a:buFont typeface="Wingdings" pitchFamily="1" charset="2"/>
              <a:buNone/>
            </a:pPr>
            <a:r>
              <a:rPr lang="en-US" sz="2000" dirty="0">
                <a:ea typeface="ＭＳ Ｐゴシック" pitchFamily="1" charset="-128"/>
                <a:cs typeface="ＭＳ Ｐゴシック" pitchFamily="1" charset="-128"/>
              </a:rPr>
              <a:t>0 0 1  1	0	0 0 0 0		0	0	0  0  0  0</a:t>
            </a:r>
          </a:p>
          <a:p>
            <a:pPr eaLnBrk="1" hangingPunct="1">
              <a:lnSpc>
                <a:spcPct val="90000"/>
              </a:lnSpc>
              <a:buFont typeface="Wingdings" pitchFamily="1" charset="2"/>
              <a:buNone/>
            </a:pPr>
            <a:r>
              <a:rPr lang="en-US" sz="2000" dirty="0">
                <a:ea typeface="ＭＳ Ｐゴシック" pitchFamily="1" charset="-128"/>
                <a:cs typeface="ＭＳ Ｐゴシック" pitchFamily="1" charset="-128"/>
              </a:rPr>
              <a:t>1 1 1  1	1	0 0 0 0		0	0	1  1  1  1</a:t>
            </a:r>
          </a:p>
          <a:p>
            <a:pPr eaLnBrk="1" hangingPunct="1">
              <a:lnSpc>
                <a:spcPct val="90000"/>
              </a:lnSpc>
              <a:buFont typeface="Wingdings" pitchFamily="1" charset="2"/>
              <a:buNone/>
            </a:pPr>
            <a:r>
              <a:rPr lang="en-US" sz="2000" dirty="0">
                <a:ea typeface="ＭＳ Ｐゴシック" pitchFamily="1" charset="-128"/>
                <a:cs typeface="ＭＳ Ｐゴシック" pitchFamily="1" charset="-128"/>
              </a:rPr>
              <a:t>1 0 1  1	1	1 1 1 1		3	1	0  0  0  0</a:t>
            </a:r>
          </a:p>
          <a:p>
            <a:pPr eaLnBrk="1" hangingPunct="1">
              <a:lnSpc>
                <a:spcPct val="90000"/>
              </a:lnSpc>
              <a:buFont typeface="Wingdings" pitchFamily="1" charset="2"/>
              <a:buNone/>
            </a:pPr>
            <a:r>
              <a:rPr lang="en-US" sz="2000" dirty="0">
                <a:ea typeface="ＭＳ Ｐゴシック" pitchFamily="1" charset="-128"/>
                <a:cs typeface="ＭＳ Ｐゴシック" pitchFamily="1" charset="-128"/>
              </a:rPr>
              <a:t>0 1 1  1	0	1 1 1 1				</a:t>
            </a:r>
          </a:p>
        </p:txBody>
      </p:sp>
      <p:sp>
        <p:nvSpPr>
          <p:cNvPr id="501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" charset="0"/>
              </a:rPr>
              <a:t>slides from: http://axon.cs.byu.edu/~martinez/classes/478/slides/Perceptron.pptx</a:t>
            </a:r>
          </a:p>
        </p:txBody>
      </p:sp>
      <p:sp>
        <p:nvSpPr>
          <p:cNvPr id="501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A1B6D6-5621-4D4D-AD13-8BE3CE1F18D7}" type="slidenum">
              <a:rPr lang="en-US" smtClean="0">
                <a:latin typeface="Times New Roman" pitchFamily="1" charset="0"/>
              </a:rPr>
              <a:pPr/>
              <a:t>14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50182" name="Rectangle 4"/>
          <p:cNvSpPr>
            <a:spLocks noChangeArrowheads="1"/>
          </p:cNvSpPr>
          <p:nvPr/>
        </p:nvSpPr>
        <p:spPr bwMode="auto">
          <a:xfrm>
            <a:off x="631825" y="28384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Example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idx="1"/>
          </p:nvPr>
        </p:nvSpPr>
        <p:spPr>
          <a:xfrm>
            <a:off x="654050" y="1386682"/>
            <a:ext cx="7886700" cy="4351338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ea typeface="ＭＳ Ｐゴシック" pitchFamily="1" charset="-128"/>
                <a:cs typeface="ＭＳ Ｐゴシック" pitchFamily="1" charset="-128"/>
              </a:rPr>
              <a:t>Assume a 3 input perceptron plus bias (it outputs 1 if  net &gt; 0, else 0)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ea typeface="ＭＳ Ｐゴシック" pitchFamily="1" charset="-128"/>
                <a:cs typeface="ＭＳ Ｐゴシック" pitchFamily="1" charset="-128"/>
              </a:rPr>
              <a:t>Assume a learning rate </a:t>
            </a:r>
            <a:r>
              <a:rPr lang="en-US" sz="2000" i="1" dirty="0" err="1">
                <a:ea typeface="ＭＳ Ｐゴシック" pitchFamily="1" charset="-128"/>
                <a:cs typeface="ＭＳ Ｐゴシック" pitchFamily="1" charset="-128"/>
              </a:rPr>
              <a:t>c</a:t>
            </a:r>
            <a:r>
              <a:rPr lang="en-US" sz="2000" dirty="0">
                <a:ea typeface="ＭＳ Ｐゴシック" pitchFamily="1" charset="-128"/>
                <a:cs typeface="ＭＳ Ｐゴシック" pitchFamily="1" charset="-128"/>
              </a:rPr>
              <a:t> of 1 and initial weights all 0:  </a:t>
            </a:r>
            <a:r>
              <a:rPr lang="en-US" sz="2000" dirty="0" err="1">
                <a:latin typeface="Symbol" pitchFamily="1" charset="2"/>
              </a:rPr>
              <a:t>D</a:t>
            </a:r>
            <a:r>
              <a:rPr lang="en-US" sz="2000" i="1" dirty="0" err="1"/>
              <a:t>w</a:t>
            </a:r>
            <a:r>
              <a:rPr lang="en-US" sz="2000" i="1" baseline="-25000" dirty="0" err="1"/>
              <a:t>i</a:t>
            </a:r>
            <a:r>
              <a:rPr lang="en-US" sz="2000" i="1" dirty="0"/>
              <a:t> = </a:t>
            </a:r>
            <a:r>
              <a:rPr lang="en-US" sz="2000" i="1" dirty="0" err="1"/>
              <a:t>c</a:t>
            </a:r>
            <a:r>
              <a:rPr lang="en-US" sz="2000" i="1" dirty="0" err="1">
                <a:latin typeface="Symbol" pitchFamily="1" charset="2"/>
              </a:rPr>
              <a:t>(</a:t>
            </a:r>
            <a:r>
              <a:rPr lang="en-US" sz="2000" i="1" dirty="0" err="1"/>
              <a:t>t</a:t>
            </a:r>
            <a:r>
              <a:rPr lang="en-US" sz="2000" i="1" dirty="0"/>
              <a:t> – </a:t>
            </a:r>
            <a:r>
              <a:rPr lang="en-US" sz="2000" i="1" dirty="0" err="1"/>
              <a:t>z</a:t>
            </a:r>
            <a:r>
              <a:rPr lang="en-US" sz="2000" i="1" dirty="0"/>
              <a:t>)</a:t>
            </a:r>
            <a:r>
              <a:rPr lang="en-US" sz="2000" i="1" dirty="0">
                <a:latin typeface="Symbol" pitchFamily="1" charset="2"/>
              </a:rPr>
              <a:t> </a:t>
            </a:r>
            <a:r>
              <a:rPr lang="en-US" sz="2000" i="1" dirty="0"/>
              <a:t>x</a:t>
            </a:r>
            <a:r>
              <a:rPr lang="en-US" sz="2000" i="1" baseline="-25000" dirty="0"/>
              <a:t>i</a:t>
            </a:r>
            <a:endParaRPr lang="en-US" sz="2000" dirty="0">
              <a:ea typeface="ＭＳ Ｐゴシック" pitchFamily="1" charset="-128"/>
              <a:cs typeface="ＭＳ Ｐゴシック" pitchFamily="1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ea typeface="ＭＳ Ｐゴシック" pitchFamily="1" charset="-128"/>
                <a:cs typeface="ＭＳ Ｐゴシック" pitchFamily="1" charset="-128"/>
              </a:rPr>
              <a:t>Training set	0 0 1 -&gt; 0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ea typeface="ＭＳ Ｐゴシック" pitchFamily="1" charset="-128"/>
              </a:rPr>
              <a:t>1 1 1 -&gt; 1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ea typeface="ＭＳ Ｐゴシック" pitchFamily="1" charset="-128"/>
              </a:rPr>
              <a:t>1 0 1 -&gt; 1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ea typeface="ＭＳ Ｐゴシック" pitchFamily="1" charset="-128"/>
              </a:rPr>
              <a:t>0 1 1 -&gt; 0</a:t>
            </a:r>
          </a:p>
          <a:p>
            <a:pPr eaLnBrk="1" hangingPunct="1">
              <a:lnSpc>
                <a:spcPct val="90000"/>
              </a:lnSpc>
              <a:buFont typeface="Wingdings" pitchFamily="1" charset="2"/>
              <a:buNone/>
            </a:pPr>
            <a:endParaRPr lang="en-US" sz="2000" u="sng" dirty="0">
              <a:ea typeface="ＭＳ Ｐゴシック" pitchFamily="1" charset="-128"/>
              <a:cs typeface="ＭＳ Ｐゴシック" pitchFamily="1" charset="-128"/>
            </a:endParaRPr>
          </a:p>
          <a:p>
            <a:pPr eaLnBrk="1" hangingPunct="1">
              <a:lnSpc>
                <a:spcPct val="90000"/>
              </a:lnSpc>
              <a:buFont typeface="Wingdings" pitchFamily="1" charset="2"/>
              <a:buNone/>
            </a:pPr>
            <a:r>
              <a:rPr lang="en-US" sz="2000" u="sng" dirty="0">
                <a:ea typeface="ＭＳ Ｐゴシック" pitchFamily="1" charset="-128"/>
                <a:cs typeface="ＭＳ Ｐゴシック" pitchFamily="1" charset="-128"/>
              </a:rPr>
              <a:t>Pattern	Target	Weight Vector	Net	Output	</a:t>
            </a:r>
            <a:r>
              <a:rPr lang="en-US" sz="2000" u="sng" dirty="0">
                <a:latin typeface="Symbol" pitchFamily="1" charset="2"/>
                <a:ea typeface="ＭＳ Ｐゴシック" pitchFamily="1" charset="-128"/>
                <a:cs typeface="ＭＳ Ｐゴシック" pitchFamily="1" charset="-128"/>
              </a:rPr>
              <a:t>D</a:t>
            </a:r>
            <a:r>
              <a:rPr lang="en-US" sz="2000" i="1" u="sng" dirty="0">
                <a:ea typeface="ＭＳ Ｐゴシック" pitchFamily="1" charset="-128"/>
                <a:cs typeface="ＭＳ Ｐゴシック" pitchFamily="1" charset="-128"/>
              </a:rPr>
              <a:t>W</a:t>
            </a:r>
          </a:p>
          <a:p>
            <a:pPr eaLnBrk="1" hangingPunct="1">
              <a:lnSpc>
                <a:spcPct val="90000"/>
              </a:lnSpc>
              <a:buFont typeface="Wingdings" pitchFamily="1" charset="2"/>
              <a:buNone/>
            </a:pPr>
            <a:r>
              <a:rPr lang="en-US" sz="2000" dirty="0">
                <a:ea typeface="ＭＳ Ｐゴシック" pitchFamily="1" charset="-128"/>
                <a:cs typeface="ＭＳ Ｐゴシック" pitchFamily="1" charset="-128"/>
              </a:rPr>
              <a:t>0 0 1  1	0	0 0 0 0		0	0	0  0  0  0</a:t>
            </a:r>
          </a:p>
          <a:p>
            <a:pPr eaLnBrk="1" hangingPunct="1">
              <a:lnSpc>
                <a:spcPct val="90000"/>
              </a:lnSpc>
              <a:buFont typeface="Wingdings" pitchFamily="1" charset="2"/>
              <a:buNone/>
            </a:pPr>
            <a:r>
              <a:rPr lang="en-US" sz="2000" dirty="0">
                <a:ea typeface="ＭＳ Ｐゴシック" pitchFamily="1" charset="-128"/>
                <a:cs typeface="ＭＳ Ｐゴシック" pitchFamily="1" charset="-128"/>
              </a:rPr>
              <a:t>1 1 1  1	1	0 0 0 0		0	0	1  1  1  1</a:t>
            </a:r>
          </a:p>
          <a:p>
            <a:pPr eaLnBrk="1" hangingPunct="1">
              <a:lnSpc>
                <a:spcPct val="90000"/>
              </a:lnSpc>
              <a:buFont typeface="Wingdings" pitchFamily="1" charset="2"/>
              <a:buNone/>
            </a:pPr>
            <a:r>
              <a:rPr lang="en-US" sz="2000" dirty="0">
                <a:ea typeface="ＭＳ Ｐゴシック" pitchFamily="1" charset="-128"/>
                <a:cs typeface="ＭＳ Ｐゴシック" pitchFamily="1" charset="-128"/>
              </a:rPr>
              <a:t>1 0 1  1	1	1 1 1 1		3	1	0  0  0  0</a:t>
            </a:r>
          </a:p>
          <a:p>
            <a:pPr eaLnBrk="1" hangingPunct="1">
              <a:lnSpc>
                <a:spcPct val="90000"/>
              </a:lnSpc>
              <a:buFont typeface="Wingdings" pitchFamily="1" charset="2"/>
              <a:buNone/>
            </a:pPr>
            <a:r>
              <a:rPr lang="en-US" sz="2000" u="sng" dirty="0">
                <a:ea typeface="ＭＳ Ｐゴシック" pitchFamily="1" charset="-128"/>
                <a:cs typeface="ＭＳ Ｐゴシック" pitchFamily="1" charset="-128"/>
              </a:rPr>
              <a:t>0 1 1  1	0	1 1 1 1		3	1	0 -1 -1 -1</a:t>
            </a:r>
          </a:p>
          <a:p>
            <a:pPr eaLnBrk="1" hangingPunct="1">
              <a:lnSpc>
                <a:spcPct val="90000"/>
              </a:lnSpc>
              <a:buFont typeface="Wingdings" pitchFamily="1" charset="2"/>
              <a:buNone/>
            </a:pPr>
            <a:r>
              <a:rPr lang="en-US" sz="2000" dirty="0">
                <a:ea typeface="ＭＳ Ｐゴシック" pitchFamily="1" charset="-128"/>
                <a:cs typeface="ＭＳ Ｐゴシック" pitchFamily="1" charset="-128"/>
              </a:rPr>
              <a:t>0 0 1  1	0	1 0 0 0		</a:t>
            </a:r>
          </a:p>
        </p:txBody>
      </p:sp>
      <p:sp>
        <p:nvSpPr>
          <p:cNvPr id="501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" charset="0"/>
              </a:rPr>
              <a:t>slides from: http://axon.cs.byu.edu/~martinez/classes/478/slides/Perceptron.pptx</a:t>
            </a:r>
          </a:p>
        </p:txBody>
      </p:sp>
      <p:sp>
        <p:nvSpPr>
          <p:cNvPr id="501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A1B6D6-5621-4D4D-AD13-8BE3CE1F18D7}" type="slidenum">
              <a:rPr lang="en-US" smtClean="0">
                <a:latin typeface="Times New Roman" pitchFamily="1" charset="0"/>
              </a:rPr>
              <a:pPr/>
              <a:t>15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50182" name="Rectangle 4"/>
          <p:cNvSpPr>
            <a:spLocks noChangeArrowheads="1"/>
          </p:cNvSpPr>
          <p:nvPr/>
        </p:nvSpPr>
        <p:spPr bwMode="auto">
          <a:xfrm>
            <a:off x="631825" y="28384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Example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idx="1"/>
          </p:nvPr>
        </p:nvSpPr>
        <p:spPr>
          <a:xfrm>
            <a:off x="631825" y="1371600"/>
            <a:ext cx="7886700" cy="4351338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1600" dirty="0">
                <a:ea typeface="ＭＳ Ｐゴシック" pitchFamily="1" charset="-128"/>
                <a:cs typeface="ＭＳ Ｐゴシック" pitchFamily="1" charset="-128"/>
              </a:rPr>
              <a:t>Assume a 3 input perceptron plus bias (it outputs 1 if  net &gt; 0, else 0) 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ea typeface="ＭＳ Ｐゴシック" pitchFamily="1" charset="-128"/>
                <a:cs typeface="ＭＳ Ｐゴシック" pitchFamily="1" charset="-128"/>
              </a:rPr>
              <a:t>Assume a learning rate </a:t>
            </a:r>
            <a:r>
              <a:rPr lang="en-US" sz="1600" i="1" dirty="0" err="1">
                <a:ea typeface="ＭＳ Ｐゴシック" pitchFamily="1" charset="-128"/>
                <a:cs typeface="ＭＳ Ｐゴシック" pitchFamily="1" charset="-128"/>
              </a:rPr>
              <a:t>c</a:t>
            </a:r>
            <a:r>
              <a:rPr lang="en-US" sz="1600" dirty="0">
                <a:ea typeface="ＭＳ Ｐゴシック" pitchFamily="1" charset="-128"/>
                <a:cs typeface="ＭＳ Ｐゴシック" pitchFamily="1" charset="-128"/>
              </a:rPr>
              <a:t> of 1 and initial weights all 0:  </a:t>
            </a:r>
            <a:r>
              <a:rPr lang="en-US" sz="1600" dirty="0" err="1">
                <a:latin typeface="Symbol" pitchFamily="1" charset="2"/>
              </a:rPr>
              <a:t>D</a:t>
            </a:r>
            <a:r>
              <a:rPr lang="en-US" sz="1600" i="1" dirty="0" err="1"/>
              <a:t>w</a:t>
            </a:r>
            <a:r>
              <a:rPr lang="en-US" sz="1600" i="1" baseline="-25000" dirty="0" err="1"/>
              <a:t>i</a:t>
            </a:r>
            <a:r>
              <a:rPr lang="en-US" sz="1600" i="1" dirty="0"/>
              <a:t> = </a:t>
            </a:r>
            <a:r>
              <a:rPr lang="en-US" sz="1600" i="1" dirty="0" err="1"/>
              <a:t>c</a:t>
            </a:r>
            <a:r>
              <a:rPr lang="en-US" sz="1600" i="1" dirty="0" err="1">
                <a:latin typeface="Symbol" pitchFamily="1" charset="2"/>
              </a:rPr>
              <a:t>(</a:t>
            </a:r>
            <a:r>
              <a:rPr lang="en-US" sz="1600" i="1" dirty="0" err="1"/>
              <a:t>t</a:t>
            </a:r>
            <a:r>
              <a:rPr lang="en-US" sz="1600" i="1" dirty="0"/>
              <a:t> – </a:t>
            </a:r>
            <a:r>
              <a:rPr lang="en-US" sz="1600" i="1" dirty="0" err="1"/>
              <a:t>z</a:t>
            </a:r>
            <a:r>
              <a:rPr lang="en-US" sz="1600" i="1" dirty="0"/>
              <a:t>)</a:t>
            </a:r>
            <a:r>
              <a:rPr lang="en-US" sz="1600" i="1" dirty="0">
                <a:latin typeface="Symbol" pitchFamily="1" charset="2"/>
              </a:rPr>
              <a:t> </a:t>
            </a:r>
            <a:r>
              <a:rPr lang="en-US" sz="1600" i="1" dirty="0"/>
              <a:t>x</a:t>
            </a:r>
            <a:r>
              <a:rPr lang="en-US" sz="1600" i="1" baseline="-25000" dirty="0"/>
              <a:t>i</a:t>
            </a:r>
            <a:endParaRPr lang="en-US" sz="1600" dirty="0">
              <a:ea typeface="ＭＳ Ｐゴシック" pitchFamily="1" charset="-128"/>
              <a:cs typeface="ＭＳ Ｐゴシック" pitchFamily="1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ea typeface="ＭＳ Ｐゴシック" pitchFamily="1" charset="-128"/>
                <a:cs typeface="ＭＳ Ｐゴシック" pitchFamily="1" charset="-128"/>
              </a:rPr>
              <a:t>Training set	0 0 1 -&gt; 0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n-US" sz="1600" dirty="0">
                <a:ea typeface="ＭＳ Ｐゴシック" pitchFamily="1" charset="-128"/>
              </a:rPr>
              <a:t>1 1 1 -&gt; 1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n-US" sz="1600" dirty="0">
                <a:ea typeface="ＭＳ Ｐゴシック" pitchFamily="1" charset="-128"/>
              </a:rPr>
              <a:t>1 0 1 -&gt; 1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n-US" sz="1600" dirty="0">
                <a:ea typeface="ＭＳ Ｐゴシック" pitchFamily="1" charset="-128"/>
              </a:rPr>
              <a:t>0 1 1 -&gt; 0</a:t>
            </a:r>
          </a:p>
          <a:p>
            <a:pPr eaLnBrk="1" hangingPunct="1">
              <a:lnSpc>
                <a:spcPct val="90000"/>
              </a:lnSpc>
              <a:buFont typeface="Wingdings" pitchFamily="1" charset="2"/>
              <a:buNone/>
            </a:pPr>
            <a:endParaRPr lang="en-US" sz="1600" u="sng" dirty="0">
              <a:ea typeface="ＭＳ Ｐゴシック" pitchFamily="1" charset="-128"/>
              <a:cs typeface="ＭＳ Ｐゴシック" pitchFamily="1" charset="-128"/>
            </a:endParaRPr>
          </a:p>
          <a:p>
            <a:pPr eaLnBrk="1" hangingPunct="1">
              <a:lnSpc>
                <a:spcPct val="90000"/>
              </a:lnSpc>
              <a:buFont typeface="Wingdings" pitchFamily="1" charset="2"/>
              <a:buNone/>
            </a:pPr>
            <a:r>
              <a:rPr lang="en-US" sz="1600" u="sng" dirty="0">
                <a:ea typeface="ＭＳ Ｐゴシック" pitchFamily="1" charset="-128"/>
                <a:cs typeface="ＭＳ Ｐゴシック" pitchFamily="1" charset="-128"/>
              </a:rPr>
              <a:t>Pattern	Target	Weight Vector	Net	Output	</a:t>
            </a:r>
            <a:r>
              <a:rPr lang="en-US" sz="1600" u="sng" dirty="0">
                <a:latin typeface="Symbol" pitchFamily="1" charset="2"/>
                <a:ea typeface="ＭＳ Ｐゴシック" pitchFamily="1" charset="-128"/>
                <a:cs typeface="ＭＳ Ｐゴシック" pitchFamily="1" charset="-128"/>
              </a:rPr>
              <a:t>D</a:t>
            </a:r>
            <a:r>
              <a:rPr lang="en-US" sz="1600" i="1" u="sng" dirty="0">
                <a:ea typeface="ＭＳ Ｐゴシック" pitchFamily="1" charset="-128"/>
                <a:cs typeface="ＭＳ Ｐゴシック" pitchFamily="1" charset="-128"/>
              </a:rPr>
              <a:t>W</a:t>
            </a:r>
          </a:p>
          <a:p>
            <a:pPr eaLnBrk="1" hangingPunct="1">
              <a:lnSpc>
                <a:spcPct val="90000"/>
              </a:lnSpc>
              <a:buFont typeface="Wingdings" pitchFamily="1" charset="2"/>
              <a:buNone/>
            </a:pPr>
            <a:r>
              <a:rPr lang="en-US" sz="1600" dirty="0">
                <a:ea typeface="ＭＳ Ｐゴシック" pitchFamily="1" charset="-128"/>
                <a:cs typeface="ＭＳ Ｐゴシック" pitchFamily="1" charset="-128"/>
              </a:rPr>
              <a:t>0 0 1  1	0	0 0 0 0		0	0	0  0  0  0</a:t>
            </a:r>
          </a:p>
          <a:p>
            <a:pPr eaLnBrk="1" hangingPunct="1">
              <a:lnSpc>
                <a:spcPct val="90000"/>
              </a:lnSpc>
              <a:buFont typeface="Wingdings" pitchFamily="1" charset="2"/>
              <a:buNone/>
            </a:pPr>
            <a:r>
              <a:rPr lang="en-US" sz="1600" dirty="0">
                <a:ea typeface="ＭＳ Ｐゴシック" pitchFamily="1" charset="-128"/>
                <a:cs typeface="ＭＳ Ｐゴシック" pitchFamily="1" charset="-128"/>
              </a:rPr>
              <a:t>1 1 1  1	1	0 0 0 0		0	0	1  1  1  1</a:t>
            </a:r>
          </a:p>
          <a:p>
            <a:pPr eaLnBrk="1" hangingPunct="1">
              <a:lnSpc>
                <a:spcPct val="90000"/>
              </a:lnSpc>
              <a:buFont typeface="Wingdings" pitchFamily="1" charset="2"/>
              <a:buNone/>
            </a:pPr>
            <a:r>
              <a:rPr lang="en-US" sz="1600" dirty="0">
                <a:ea typeface="ＭＳ Ｐゴシック" pitchFamily="1" charset="-128"/>
                <a:cs typeface="ＭＳ Ｐゴシック" pitchFamily="1" charset="-128"/>
              </a:rPr>
              <a:t>1 0 1  1	1	1 1 1 1		3	1	0  0  0  0</a:t>
            </a:r>
          </a:p>
          <a:p>
            <a:pPr eaLnBrk="1" hangingPunct="1">
              <a:lnSpc>
                <a:spcPct val="90000"/>
              </a:lnSpc>
              <a:buFont typeface="Wingdings" pitchFamily="1" charset="2"/>
              <a:buNone/>
            </a:pPr>
            <a:r>
              <a:rPr lang="en-US" sz="1600" u="sng" dirty="0">
                <a:ea typeface="ＭＳ Ｐゴシック" pitchFamily="1" charset="-128"/>
                <a:cs typeface="ＭＳ Ｐゴシック" pitchFamily="1" charset="-128"/>
              </a:rPr>
              <a:t>0 1 1  1	0	1 1 1 1		3	1	0 -1 -1 -1</a:t>
            </a:r>
          </a:p>
          <a:p>
            <a:pPr eaLnBrk="1" hangingPunct="1">
              <a:lnSpc>
                <a:spcPct val="90000"/>
              </a:lnSpc>
              <a:buFont typeface="Wingdings" pitchFamily="1" charset="2"/>
              <a:buNone/>
            </a:pPr>
            <a:r>
              <a:rPr lang="en-US" sz="1600" dirty="0">
                <a:ea typeface="ＭＳ Ｐゴシック" pitchFamily="1" charset="-128"/>
                <a:cs typeface="ＭＳ Ｐゴシック" pitchFamily="1" charset="-128"/>
              </a:rPr>
              <a:t>0 0 1  1	0	1 0 0 0		0	0	0  0  0  0</a:t>
            </a:r>
          </a:p>
          <a:p>
            <a:pPr eaLnBrk="1" hangingPunct="1">
              <a:lnSpc>
                <a:spcPct val="90000"/>
              </a:lnSpc>
              <a:buFont typeface="Wingdings" pitchFamily="1" charset="2"/>
              <a:buNone/>
            </a:pPr>
            <a:r>
              <a:rPr lang="en-US" sz="1600" dirty="0">
                <a:ea typeface="ＭＳ Ｐゴシック" pitchFamily="1" charset="-128"/>
                <a:cs typeface="ＭＳ Ｐゴシック" pitchFamily="1" charset="-128"/>
              </a:rPr>
              <a:t>1 1 1  1	1	1 0 0 0		1	1	0  0  0  0</a:t>
            </a:r>
          </a:p>
          <a:p>
            <a:pPr eaLnBrk="1" hangingPunct="1">
              <a:lnSpc>
                <a:spcPct val="90000"/>
              </a:lnSpc>
              <a:buFont typeface="Wingdings" pitchFamily="1" charset="2"/>
              <a:buNone/>
            </a:pPr>
            <a:r>
              <a:rPr lang="en-US" sz="1600" dirty="0">
                <a:ea typeface="ＭＳ Ｐゴシック" pitchFamily="1" charset="-128"/>
                <a:cs typeface="ＭＳ Ｐゴシック" pitchFamily="1" charset="-128"/>
              </a:rPr>
              <a:t>1 0 1  1	1	1 0 0 0		1	1	0  0  0  0</a:t>
            </a:r>
          </a:p>
          <a:p>
            <a:pPr eaLnBrk="1" hangingPunct="1">
              <a:lnSpc>
                <a:spcPct val="90000"/>
              </a:lnSpc>
              <a:buFont typeface="Wingdings" pitchFamily="1" charset="2"/>
              <a:buNone/>
            </a:pPr>
            <a:r>
              <a:rPr lang="en-US" sz="1600" dirty="0">
                <a:ea typeface="ＭＳ Ｐゴシック" pitchFamily="1" charset="-128"/>
                <a:cs typeface="ＭＳ Ｐゴシック" pitchFamily="1" charset="-128"/>
              </a:rPr>
              <a:t>0 1 1  1	0	1 0 0 0		0	0	0  0  0  0</a:t>
            </a:r>
          </a:p>
          <a:p>
            <a:pPr eaLnBrk="1" hangingPunct="1">
              <a:lnSpc>
                <a:spcPct val="90000"/>
              </a:lnSpc>
              <a:buFont typeface="Wingdings" pitchFamily="1" charset="2"/>
              <a:buNone/>
            </a:pPr>
            <a:endParaRPr lang="en-US" sz="1600" dirty="0"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501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" charset="0"/>
              </a:rPr>
              <a:t>slides from: http://axon.cs.byu.edu/~martinez/classes/478/slides/Perceptron.pptx</a:t>
            </a:r>
          </a:p>
        </p:txBody>
      </p:sp>
      <p:sp>
        <p:nvSpPr>
          <p:cNvPr id="501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A1B6D6-5621-4D4D-AD13-8BE3CE1F18D7}" type="slidenum">
              <a:rPr lang="en-US" smtClean="0">
                <a:latin typeface="Times New Roman" pitchFamily="1" charset="0"/>
              </a:rPr>
              <a:pPr/>
              <a:t>16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50182" name="Rectangle 4"/>
          <p:cNvSpPr>
            <a:spLocks noChangeArrowheads="1"/>
          </p:cNvSpPr>
          <p:nvPr/>
        </p:nvSpPr>
        <p:spPr bwMode="auto">
          <a:xfrm>
            <a:off x="631825" y="28384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Perceptron Homework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8210550" cy="435133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ea typeface="ＭＳ Ｐゴシック" pitchFamily="1" charset="-128"/>
                <a:cs typeface="ＭＳ Ｐゴシック" pitchFamily="1" charset="-128"/>
              </a:rPr>
              <a:t>Assume a 3 input perceptron plus bias (it outputs 1 if  net &gt; 0, else 0)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ea typeface="ＭＳ Ｐゴシック" pitchFamily="1" charset="-128"/>
                <a:cs typeface="ＭＳ Ｐゴシック" pitchFamily="1" charset="-128"/>
              </a:rPr>
              <a:t>Assume a learning rate </a:t>
            </a:r>
            <a:r>
              <a:rPr lang="en-US" sz="2000" i="1" dirty="0">
                <a:ea typeface="ＭＳ Ｐゴシック" pitchFamily="1" charset="-128"/>
                <a:cs typeface="ＭＳ Ｐゴシック" pitchFamily="1" charset="-128"/>
              </a:rPr>
              <a:t>c</a:t>
            </a:r>
            <a:r>
              <a:rPr lang="en-US" sz="2000" dirty="0">
                <a:ea typeface="ＭＳ Ｐゴシック" pitchFamily="1" charset="-128"/>
                <a:cs typeface="ＭＳ Ｐゴシック" pitchFamily="1" charset="-128"/>
              </a:rPr>
              <a:t> of 1 and initial weights all 1:  </a:t>
            </a:r>
            <a:r>
              <a:rPr lang="en-US" sz="2000" dirty="0" err="1">
                <a:latin typeface="Symbol" pitchFamily="1" charset="2"/>
              </a:rPr>
              <a:t>D</a:t>
            </a:r>
            <a:r>
              <a:rPr lang="en-US" sz="2000" i="1" dirty="0" err="1"/>
              <a:t>w</a:t>
            </a:r>
            <a:r>
              <a:rPr lang="en-US" sz="2000" i="1" baseline="-25000" dirty="0" err="1"/>
              <a:t>i</a:t>
            </a:r>
            <a:r>
              <a:rPr lang="en-US" sz="2000" i="1" dirty="0"/>
              <a:t> = c</a:t>
            </a:r>
            <a:r>
              <a:rPr lang="en-US" sz="2000" i="1" dirty="0">
                <a:latin typeface="Symbol" pitchFamily="1" charset="2"/>
              </a:rPr>
              <a:t>(</a:t>
            </a:r>
            <a:r>
              <a:rPr lang="en-US" sz="2000" i="1" dirty="0"/>
              <a:t>t – z)</a:t>
            </a:r>
            <a:r>
              <a:rPr lang="en-US" sz="2000" i="1" dirty="0">
                <a:latin typeface="Symbol" pitchFamily="1" charset="2"/>
              </a:rPr>
              <a:t> </a:t>
            </a:r>
            <a:r>
              <a:rPr lang="en-US" sz="2000" i="1" dirty="0"/>
              <a:t>x</a:t>
            </a:r>
            <a:r>
              <a:rPr lang="en-US" sz="2000" i="1" baseline="-25000" dirty="0"/>
              <a:t>i</a:t>
            </a:r>
            <a:endParaRPr lang="en-US" sz="2000" dirty="0">
              <a:ea typeface="ＭＳ Ｐゴシック" pitchFamily="1" charset="-128"/>
              <a:cs typeface="ＭＳ Ｐゴシック" pitchFamily="1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ea typeface="ＭＳ Ｐゴシック" pitchFamily="1" charset="-128"/>
                <a:cs typeface="ＭＳ Ｐゴシック" pitchFamily="1" charset="-128"/>
              </a:rPr>
              <a:t>Show weights after each pattern for just one epoch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ea typeface="ＭＳ Ｐゴシック" pitchFamily="1" charset="-128"/>
                <a:cs typeface="ＭＳ Ｐゴシック" pitchFamily="1" charset="-128"/>
              </a:rPr>
              <a:t>Training set	1 0 1 -&gt; 0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ea typeface="ＭＳ Ｐゴシック" pitchFamily="1" charset="-128"/>
              </a:rPr>
              <a:t>1 1 0 -&gt; 0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ea typeface="ＭＳ Ｐゴシック" pitchFamily="1" charset="-128"/>
              </a:rPr>
              <a:t>1 0 1 -&gt; 1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ea typeface="ＭＳ Ｐゴシック" pitchFamily="1" charset="-128"/>
              </a:rPr>
              <a:t>0 1 1 -&gt; 1</a:t>
            </a:r>
          </a:p>
          <a:p>
            <a:pPr eaLnBrk="1" hangingPunct="1">
              <a:lnSpc>
                <a:spcPct val="90000"/>
              </a:lnSpc>
              <a:buFont typeface="Wingdings" pitchFamily="1" charset="2"/>
              <a:buNone/>
            </a:pPr>
            <a:endParaRPr lang="en-US" sz="2000" u="sng" dirty="0">
              <a:ea typeface="ＭＳ Ｐゴシック" pitchFamily="1" charset="-128"/>
              <a:cs typeface="ＭＳ Ｐゴシック" pitchFamily="1" charset="-128"/>
            </a:endParaRPr>
          </a:p>
          <a:p>
            <a:pPr eaLnBrk="1" hangingPunct="1">
              <a:lnSpc>
                <a:spcPct val="90000"/>
              </a:lnSpc>
              <a:buFont typeface="Wingdings" pitchFamily="1" charset="2"/>
              <a:buNone/>
            </a:pPr>
            <a:r>
              <a:rPr lang="en-US" sz="2000" u="sng" dirty="0">
                <a:ea typeface="ＭＳ Ｐゴシック" pitchFamily="1" charset="-128"/>
                <a:cs typeface="ＭＳ Ｐゴシック" pitchFamily="1" charset="-128"/>
              </a:rPr>
              <a:t>Pattern	Target	Weight Vector	Net	Output	</a:t>
            </a:r>
            <a:r>
              <a:rPr lang="en-US" sz="2000" u="sng" dirty="0">
                <a:latin typeface="Symbol" pitchFamily="1" charset="2"/>
                <a:ea typeface="ＭＳ Ｐゴシック" pitchFamily="1" charset="-128"/>
                <a:cs typeface="ＭＳ Ｐゴシック" pitchFamily="1" charset="-128"/>
              </a:rPr>
              <a:t>D</a:t>
            </a:r>
            <a:r>
              <a:rPr lang="en-US" sz="2000" i="1" u="sng" dirty="0">
                <a:ea typeface="ＭＳ Ｐゴシック" pitchFamily="1" charset="-128"/>
                <a:cs typeface="ＭＳ Ｐゴシック" pitchFamily="1" charset="-128"/>
              </a:rPr>
              <a:t>W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>
                <a:ea typeface="ＭＳ Ｐゴシック" pitchFamily="1" charset="-128"/>
                <a:cs typeface="ＭＳ Ｐゴシック" pitchFamily="1" charset="-128"/>
              </a:rPr>
              <a:t>			1  1  1  1</a:t>
            </a:r>
            <a:endParaRPr lang="en-US" sz="2000" i="1" u="sng" dirty="0"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501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" charset="0"/>
              </a:rPr>
              <a:t>slides from: http://axon.cs.byu.edu/~martinez/classes/478/slides/Perceptron.pptx</a:t>
            </a:r>
          </a:p>
        </p:txBody>
      </p:sp>
      <p:sp>
        <p:nvSpPr>
          <p:cNvPr id="501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A1B6D6-5621-4D4D-AD13-8BE3CE1F18D7}" type="slidenum">
              <a:rPr lang="en-US" smtClean="0">
                <a:latin typeface="Times New Roman" pitchFamily="1" charset="0"/>
              </a:rPr>
              <a:pPr/>
              <a:t>17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50182" name="Rectangle 4"/>
          <p:cNvSpPr>
            <a:spLocks noChangeArrowheads="1"/>
          </p:cNvSpPr>
          <p:nvPr/>
        </p:nvSpPr>
        <p:spPr bwMode="auto">
          <a:xfrm>
            <a:off x="631825" y="28384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53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EB10B888-FF5D-4CC6-B77D-91319820CB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054975" cy="1143000"/>
          </a:xfrm>
        </p:spPr>
        <p:txBody>
          <a:bodyPr/>
          <a:lstStyle/>
          <a:p>
            <a:r>
              <a:rPr lang="sv-SE" altLang="zh-HK" sz="4000">
                <a:ea typeface="新細明體" panose="020B0604030504040204" pitchFamily="18" charset="-120"/>
              </a:rPr>
              <a:t>Perceptron Convergence Theorem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9BA4600B-FAA9-4499-B125-1DEAA9E3F8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1600200"/>
            <a:ext cx="8305800" cy="25146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sv-SE" sz="2400" dirty="0"/>
              <a:t> </a:t>
            </a:r>
            <a:r>
              <a:rPr lang="en-US" altLang="zh-TW" sz="2400" dirty="0">
                <a:ea typeface="新細明體" pitchFamily="18" charset="-120"/>
              </a:rPr>
              <a:t>The algorithm converges to the correct classification</a:t>
            </a:r>
          </a:p>
          <a:p>
            <a:pPr lvl="1">
              <a:defRPr/>
            </a:pPr>
            <a:r>
              <a:rPr lang="sv-SE" sz="2000" dirty="0"/>
              <a:t>if the training data is linearly separable</a:t>
            </a:r>
          </a:p>
          <a:p>
            <a:pPr lvl="1">
              <a:defRPr/>
            </a:pPr>
            <a:r>
              <a:rPr lang="sv-SE" sz="2000" dirty="0"/>
              <a:t>and learning rate is sufficiently small</a:t>
            </a:r>
            <a:endParaRPr lang="en-US" altLang="zh-TW" sz="2800" dirty="0">
              <a:ea typeface="新細明體" pitchFamily="18" charset="-12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2400" dirty="0">
                <a:ea typeface="新細明體" pitchFamily="18" charset="-120"/>
              </a:rPr>
              <a:t>	(Rosenblatt 1962).</a:t>
            </a:r>
          </a:p>
          <a:p>
            <a:pPr>
              <a:defRPr/>
            </a:pPr>
            <a:r>
              <a:rPr lang="en-US" altLang="zh-TW" sz="2400" dirty="0">
                <a:ea typeface="新細明體" pitchFamily="18" charset="-120"/>
              </a:rPr>
              <a:t>The final weights in the solution </a:t>
            </a:r>
            <a:r>
              <a:rPr lang="en-US" altLang="zh-TW" sz="2400" b="1" dirty="0">
                <a:ea typeface="新細明體" pitchFamily="18" charset="-120"/>
              </a:rPr>
              <a:t>w</a:t>
            </a:r>
            <a:r>
              <a:rPr lang="en-US" altLang="zh-TW" sz="2400" dirty="0">
                <a:ea typeface="新細明體" pitchFamily="18" charset="-120"/>
              </a:rPr>
              <a:t> is not unique: there are many possible lines to separate the two classes.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102D14-7F74-4DC1-BD01-FBD31145A26D}"/>
              </a:ext>
            </a:extLst>
          </p:cNvPr>
          <p:cNvSpPr/>
          <p:nvPr/>
        </p:nvSpPr>
        <p:spPr>
          <a:xfrm>
            <a:off x="1447800" y="4941669"/>
            <a:ext cx="6324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/>
              <a:t>Slides modified from Dr. Lei Chen, Jiawei Han, Micheline </a:t>
            </a:r>
            <a:r>
              <a:rPr lang="en-US" sz="1400" i="1" dirty="0" err="1"/>
              <a:t>Kamber</a:t>
            </a:r>
            <a:r>
              <a:rPr lang="en-US" sz="1400" i="1" dirty="0"/>
              <a:t>, and Jian Pei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F21C6256-1370-40D1-8CBC-45ED960118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B0604030504040204" pitchFamily="18" charset="-120"/>
              </a:rPr>
              <a:t>Experiments</a:t>
            </a:r>
          </a:p>
        </p:txBody>
      </p:sp>
      <p:pic>
        <p:nvPicPr>
          <p:cNvPr id="29699" name="Picture 3">
            <a:extLst>
              <a:ext uri="{FF2B5EF4-FFF2-40B4-BE49-F238E27FC236}">
                <a16:creationId xmlns:a16="http://schemas.microsoft.com/office/drawing/2014/main" id="{D6DF5246-EC16-4F97-87FE-81E789DE3C6F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3700" y="1371600"/>
            <a:ext cx="8574088" cy="4538663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784D19-789B-41D1-9825-1115A25CE9BA}"/>
              </a:ext>
            </a:extLst>
          </p:cNvPr>
          <p:cNvSpPr/>
          <p:nvPr/>
        </p:nvSpPr>
        <p:spPr>
          <a:xfrm>
            <a:off x="1518444" y="5486400"/>
            <a:ext cx="6324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/>
              <a:t>Slides modified from Dr. Lei Chen, Jiawei Han, Micheline </a:t>
            </a:r>
            <a:r>
              <a:rPr lang="en-US" sz="1400" i="1" dirty="0" err="1"/>
              <a:t>Kamber</a:t>
            </a:r>
            <a:r>
              <a:rPr lang="en-US" sz="1400" i="1" dirty="0"/>
              <a:t>, and Jian Pei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ea typeface="+mj-ea"/>
                <a:cs typeface="+mj-cs"/>
              </a:rPr>
              <a:t>Perceptron Learning Algorithm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sz="2400" dirty="0">
                <a:ea typeface="ＭＳ Ｐゴシック" pitchFamily="1" charset="-128"/>
                <a:cs typeface="ＭＳ Ｐゴシック" pitchFamily="1" charset="-128"/>
              </a:rPr>
              <a:t>First neural network learning model in the 1960’s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sz="2400" dirty="0">
                <a:ea typeface="ＭＳ Ｐゴシック" pitchFamily="1" charset="-128"/>
                <a:cs typeface="ＭＳ Ｐゴシック" pitchFamily="1" charset="-128"/>
              </a:rPr>
              <a:t>Simple and limited (single layer models)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sz="2400" dirty="0">
                <a:ea typeface="ＭＳ Ｐゴシック" pitchFamily="1" charset="-128"/>
                <a:cs typeface="ＭＳ Ｐゴシック" pitchFamily="1" charset="-128"/>
              </a:rPr>
              <a:t>Basic concepts are similar for multi-layer models so this is a good learning tool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sz="2400" dirty="0">
                <a:ea typeface="ＭＳ Ｐゴシック" pitchFamily="1" charset="-128"/>
                <a:cs typeface="ＭＳ Ｐゴシック" pitchFamily="1" charset="-128"/>
              </a:rPr>
              <a:t>Still used in many current applications (modems, etc.)</a:t>
            </a:r>
          </a:p>
        </p:txBody>
      </p:sp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" charset="0"/>
              </a:rPr>
              <a:t>slides from: http://axon.cs.byu.edu/~martinez/classes/478/slides/Perceptron.pptx</a:t>
            </a:r>
            <a:endParaRPr lang="en-US" dirty="0">
              <a:latin typeface="Times New Roman" pitchFamily="1" charset="0"/>
            </a:endParaRP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6979E0-9A5B-DF4B-BDBC-4A8AF2BD7A65}" type="slidenum">
              <a:rPr lang="en-US" smtClean="0">
                <a:latin typeface="Times New Roman" pitchFamily="1" charset="0"/>
              </a:rPr>
              <a:pPr/>
              <a:t>2</a:t>
            </a:fld>
            <a:endParaRPr lang="en-US">
              <a:latin typeface="Times New Roman" pitchFamily="1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36033A30-82B9-4514-9A46-CFB2EE3D6E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402638" cy="609600"/>
          </a:xfrm>
        </p:spPr>
        <p:txBody>
          <a:bodyPr>
            <a:normAutofit fontScale="90000"/>
          </a:bodyPr>
          <a:lstStyle/>
          <a:p>
            <a:r>
              <a:rPr lang="en-US" altLang="zh-TW" sz="4000">
                <a:ea typeface="新細明體" panose="020B0604030504040204" pitchFamily="18" charset="-120"/>
              </a:rPr>
              <a:t>Handwritten Recognition Example</a:t>
            </a:r>
          </a:p>
        </p:txBody>
      </p:sp>
      <p:pic>
        <p:nvPicPr>
          <p:cNvPr id="30723" name="Picture 3">
            <a:extLst>
              <a:ext uri="{FF2B5EF4-FFF2-40B4-BE49-F238E27FC236}">
                <a16:creationId xmlns:a16="http://schemas.microsoft.com/office/drawing/2014/main" id="{048F0195-05B6-4ABC-AF05-B9FACEBFD8B9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1512888"/>
            <a:ext cx="8726488" cy="4619625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E64A0B2-A886-404F-991D-2204FC690DAC}"/>
              </a:ext>
            </a:extLst>
          </p:cNvPr>
          <p:cNvSpPr/>
          <p:nvPr/>
        </p:nvSpPr>
        <p:spPr>
          <a:xfrm>
            <a:off x="1524000" y="5037335"/>
            <a:ext cx="6324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/>
              <a:t>Slides modified from Dr. Lei Chen, Jiawei Han, Micheline </a:t>
            </a:r>
            <a:r>
              <a:rPr lang="en-US" sz="1400" i="1" dirty="0" err="1"/>
              <a:t>Kamber</a:t>
            </a:r>
            <a:r>
              <a:rPr lang="en-US" sz="1400" i="1" dirty="0"/>
              <a:t>, and Jian Pei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Perceptron Node – Threshold Logic Unit</a:t>
            </a:r>
          </a:p>
        </p:txBody>
      </p:sp>
      <p:sp>
        <p:nvSpPr>
          <p:cNvPr id="4813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" charset="0"/>
              </a:rPr>
              <a:t>slides from: http://axon.cs.byu.edu/~martinez/classes/478/slides/Perceptron.pptx</a:t>
            </a:r>
            <a:endParaRPr lang="en-US" dirty="0">
              <a:latin typeface="Times New Roman" pitchFamily="1" charset="0"/>
            </a:endParaRPr>
          </a:p>
        </p:txBody>
      </p:sp>
      <p:sp>
        <p:nvSpPr>
          <p:cNvPr id="481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68040A-EA3D-6E4A-A1C2-10B892982BF3}" type="slidenum">
              <a:rPr lang="en-US">
                <a:latin typeface="Times New Roman" charset="0"/>
              </a:rPr>
              <a:pPr/>
              <a:t>3</a:t>
            </a:fld>
            <a:endParaRPr lang="en-US">
              <a:latin typeface="Times New Roman" charset="0"/>
            </a:endParaRPr>
          </a:p>
        </p:txBody>
      </p:sp>
      <p:sp>
        <p:nvSpPr>
          <p:cNvPr id="48134" name="Rectangle 53"/>
          <p:cNvSpPr>
            <a:spLocks noChangeArrowheads="1"/>
          </p:cNvSpPr>
          <p:nvPr/>
        </p:nvSpPr>
        <p:spPr bwMode="auto">
          <a:xfrm>
            <a:off x="3632200" y="2054225"/>
            <a:ext cx="685800" cy="4143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b="0"/>
          </a:p>
        </p:txBody>
      </p:sp>
      <p:sp>
        <p:nvSpPr>
          <p:cNvPr id="48136" name="Rectangle 5"/>
          <p:cNvSpPr>
            <a:spLocks noChangeArrowheads="1"/>
          </p:cNvSpPr>
          <p:nvPr/>
        </p:nvSpPr>
        <p:spPr bwMode="auto">
          <a:xfrm>
            <a:off x="2266950" y="1790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37" name="Oval 52"/>
          <p:cNvSpPr>
            <a:spLocks noChangeArrowheads="1"/>
          </p:cNvSpPr>
          <p:nvPr/>
        </p:nvSpPr>
        <p:spPr bwMode="auto">
          <a:xfrm>
            <a:off x="5156200" y="2444750"/>
            <a:ext cx="990600" cy="990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b="0"/>
          </a:p>
        </p:txBody>
      </p:sp>
      <p:sp>
        <p:nvSpPr>
          <p:cNvPr id="48138" name="Line 56"/>
          <p:cNvSpPr>
            <a:spLocks noChangeShapeType="1"/>
          </p:cNvSpPr>
          <p:nvPr/>
        </p:nvSpPr>
        <p:spPr bwMode="auto">
          <a:xfrm>
            <a:off x="4318000" y="2265363"/>
            <a:ext cx="868363" cy="481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9" name="Line 57"/>
          <p:cNvSpPr>
            <a:spLocks noChangeShapeType="1"/>
          </p:cNvSpPr>
          <p:nvPr/>
        </p:nvSpPr>
        <p:spPr bwMode="auto">
          <a:xfrm>
            <a:off x="4318000" y="2901950"/>
            <a:ext cx="836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0" name="Line 58"/>
          <p:cNvSpPr>
            <a:spLocks noChangeShapeType="1"/>
          </p:cNvSpPr>
          <p:nvPr/>
        </p:nvSpPr>
        <p:spPr bwMode="auto">
          <a:xfrm flipV="1">
            <a:off x="4318000" y="3149600"/>
            <a:ext cx="8826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1" name="Line 62"/>
          <p:cNvSpPr>
            <a:spLocks noChangeShapeType="1"/>
          </p:cNvSpPr>
          <p:nvPr/>
        </p:nvSpPr>
        <p:spPr bwMode="auto">
          <a:xfrm>
            <a:off x="2641600" y="2265363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2" name="Line 63"/>
          <p:cNvSpPr>
            <a:spLocks noChangeShapeType="1"/>
          </p:cNvSpPr>
          <p:nvPr/>
        </p:nvSpPr>
        <p:spPr bwMode="auto">
          <a:xfrm>
            <a:off x="2641600" y="290195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3" name="Line 64"/>
          <p:cNvSpPr>
            <a:spLocks noChangeShapeType="1"/>
          </p:cNvSpPr>
          <p:nvPr/>
        </p:nvSpPr>
        <p:spPr bwMode="auto">
          <a:xfrm>
            <a:off x="2641600" y="3606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4" name="Text Box 68"/>
          <p:cNvSpPr txBox="1">
            <a:spLocks noChangeArrowheads="1"/>
          </p:cNvSpPr>
          <p:nvPr/>
        </p:nvSpPr>
        <p:spPr bwMode="auto">
          <a:xfrm>
            <a:off x="2266950" y="2054225"/>
            <a:ext cx="4143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 i="1"/>
              <a:t>x</a:t>
            </a:r>
            <a:r>
              <a:rPr lang="en-US" sz="2000" b="0" baseline="-25000"/>
              <a:t>1</a:t>
            </a:r>
            <a:endParaRPr lang="en-US" sz="2000" b="0"/>
          </a:p>
        </p:txBody>
      </p:sp>
      <p:sp>
        <p:nvSpPr>
          <p:cNvPr id="48145" name="Text Box 69"/>
          <p:cNvSpPr txBox="1">
            <a:spLocks noChangeArrowheads="1"/>
          </p:cNvSpPr>
          <p:nvPr/>
        </p:nvSpPr>
        <p:spPr bwMode="auto">
          <a:xfrm>
            <a:off x="2266950" y="3411538"/>
            <a:ext cx="4191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 i="1"/>
              <a:t>x</a:t>
            </a:r>
            <a:r>
              <a:rPr lang="en-US" sz="2000" b="0" i="1" baseline="-25000"/>
              <a:t>n</a:t>
            </a:r>
            <a:endParaRPr lang="en-US" sz="2000" b="0"/>
          </a:p>
        </p:txBody>
      </p:sp>
      <p:sp>
        <p:nvSpPr>
          <p:cNvPr id="48146" name="Text Box 70"/>
          <p:cNvSpPr txBox="1">
            <a:spLocks noChangeArrowheads="1"/>
          </p:cNvSpPr>
          <p:nvPr/>
        </p:nvSpPr>
        <p:spPr bwMode="auto">
          <a:xfrm>
            <a:off x="2266950" y="2693988"/>
            <a:ext cx="4143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 i="1"/>
              <a:t>x</a:t>
            </a:r>
            <a:r>
              <a:rPr lang="en-US" sz="2000" b="0" baseline="-25000"/>
              <a:t>2</a:t>
            </a:r>
            <a:endParaRPr lang="en-US" sz="2000" b="0"/>
          </a:p>
        </p:txBody>
      </p:sp>
      <p:sp>
        <p:nvSpPr>
          <p:cNvPr id="48147" name="Text Box 71"/>
          <p:cNvSpPr txBox="1">
            <a:spLocks noChangeArrowheads="1"/>
          </p:cNvSpPr>
          <p:nvPr/>
        </p:nvSpPr>
        <p:spPr bwMode="auto">
          <a:xfrm>
            <a:off x="3784600" y="2071687"/>
            <a:ext cx="42545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b="0" i="1"/>
              <a:t>w</a:t>
            </a:r>
            <a:r>
              <a:rPr lang="en-US" sz="1800" b="0" baseline="-25000"/>
              <a:t>1</a:t>
            </a:r>
            <a:endParaRPr lang="en-US" sz="1800" b="0"/>
          </a:p>
        </p:txBody>
      </p:sp>
      <p:sp>
        <p:nvSpPr>
          <p:cNvPr id="48148" name="Rectangle 76"/>
          <p:cNvSpPr>
            <a:spLocks noChangeArrowheads="1"/>
          </p:cNvSpPr>
          <p:nvPr/>
        </p:nvSpPr>
        <p:spPr bwMode="auto">
          <a:xfrm>
            <a:off x="3632200" y="2693988"/>
            <a:ext cx="685800" cy="4143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b="0"/>
          </a:p>
        </p:txBody>
      </p:sp>
      <p:sp>
        <p:nvSpPr>
          <p:cNvPr id="48149" name="Text Box 77"/>
          <p:cNvSpPr txBox="1">
            <a:spLocks noChangeArrowheads="1"/>
          </p:cNvSpPr>
          <p:nvPr/>
        </p:nvSpPr>
        <p:spPr bwMode="auto">
          <a:xfrm>
            <a:off x="3784600" y="2717800"/>
            <a:ext cx="42545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b="0" i="1" dirty="0"/>
              <a:t>w</a:t>
            </a:r>
            <a:r>
              <a:rPr lang="en-US" sz="1800" b="0" baseline="-25000" dirty="0"/>
              <a:t>2</a:t>
            </a:r>
            <a:endParaRPr lang="en-US" sz="1800" b="0" dirty="0"/>
          </a:p>
        </p:txBody>
      </p:sp>
      <p:sp>
        <p:nvSpPr>
          <p:cNvPr id="48150" name="Rectangle 78"/>
          <p:cNvSpPr>
            <a:spLocks noChangeArrowheads="1"/>
          </p:cNvSpPr>
          <p:nvPr/>
        </p:nvSpPr>
        <p:spPr bwMode="auto">
          <a:xfrm>
            <a:off x="3632200" y="3435350"/>
            <a:ext cx="685800" cy="4143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b="0"/>
          </a:p>
        </p:txBody>
      </p:sp>
      <p:sp>
        <p:nvSpPr>
          <p:cNvPr id="48151" name="Text Box 79"/>
          <p:cNvSpPr txBox="1">
            <a:spLocks noChangeArrowheads="1"/>
          </p:cNvSpPr>
          <p:nvPr/>
        </p:nvSpPr>
        <p:spPr bwMode="auto">
          <a:xfrm>
            <a:off x="3784600" y="3452813"/>
            <a:ext cx="425450" cy="368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b="0" i="1"/>
              <a:t>w</a:t>
            </a:r>
            <a:r>
              <a:rPr lang="en-US" sz="1800" b="0" i="1" baseline="-25000"/>
              <a:t>n</a:t>
            </a:r>
            <a:endParaRPr lang="en-US" sz="1800" b="0"/>
          </a:p>
        </p:txBody>
      </p:sp>
      <p:sp>
        <p:nvSpPr>
          <p:cNvPr id="48152" name="Line 80"/>
          <p:cNvSpPr>
            <a:spLocks noChangeShapeType="1"/>
          </p:cNvSpPr>
          <p:nvPr/>
        </p:nvSpPr>
        <p:spPr bwMode="auto">
          <a:xfrm>
            <a:off x="6146800" y="29019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53" name="Text Box 81"/>
          <p:cNvSpPr txBox="1">
            <a:spLocks noChangeArrowheads="1"/>
          </p:cNvSpPr>
          <p:nvPr/>
        </p:nvSpPr>
        <p:spPr bwMode="auto">
          <a:xfrm>
            <a:off x="6664325" y="2693988"/>
            <a:ext cx="2936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 i="1"/>
              <a:t>z</a:t>
            </a:r>
            <a:endParaRPr lang="en-US" sz="1800" b="0"/>
          </a:p>
        </p:txBody>
      </p:sp>
      <p:graphicFrame>
        <p:nvGraphicFramePr>
          <p:cNvPr id="481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4160207"/>
              </p:ext>
            </p:extLst>
          </p:nvPr>
        </p:nvGraphicFramePr>
        <p:xfrm>
          <a:off x="5562600" y="4460875"/>
          <a:ext cx="2522537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4" imgW="1498997" imgH="889397" progId="Equation.3">
                  <p:embed/>
                </p:oleObj>
              </mc:Choice>
              <mc:Fallback>
                <p:oleObj name="Equation" r:id="rId4" imgW="1498997" imgH="889397" progId="Equation.3">
                  <p:embed/>
                  <p:pic>
                    <p:nvPicPr>
                      <p:cNvPr id="481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60875"/>
                        <a:ext cx="2522537" cy="15176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781050" y="4405580"/>
            <a:ext cx="4495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000" b="0" dirty="0"/>
              <a:t> Learn weights such that an objective function is maximized.</a:t>
            </a:r>
          </a:p>
          <a:p>
            <a:pPr>
              <a:buFont typeface="Arial"/>
              <a:buChar char="•"/>
            </a:pPr>
            <a:r>
              <a:rPr lang="en-US" sz="2000" b="0" dirty="0"/>
              <a:t> What objective function should we use?</a:t>
            </a:r>
          </a:p>
          <a:p>
            <a:pPr>
              <a:buFont typeface="Arial"/>
              <a:buChar char="•"/>
            </a:pPr>
            <a:r>
              <a:rPr lang="en-US" sz="2000" b="0" dirty="0"/>
              <a:t> What learning algorithm should we use?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 Box 77"/>
              <p:cNvSpPr txBox="1">
                <a:spLocks noChangeArrowheads="1"/>
              </p:cNvSpPr>
              <p:nvPr/>
            </p:nvSpPr>
            <p:spPr bwMode="auto">
              <a:xfrm>
                <a:off x="5445261" y="2725284"/>
                <a:ext cx="425450" cy="366713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</m:oMath>
                  </m:oMathPara>
                </a14:m>
                <a:endParaRPr lang="en-US" sz="1800" b="0" dirty="0"/>
              </a:p>
            </p:txBody>
          </p:sp>
        </mc:Choice>
        <mc:Fallback xmlns="">
          <p:sp>
            <p:nvSpPr>
              <p:cNvPr id="27" name="Text 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45261" y="2725284"/>
                <a:ext cx="425450" cy="36671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ea typeface="+mj-ea"/>
                <a:cs typeface="+mj-cs"/>
              </a:rPr>
              <a:t>Perceptron Learning Algorithm</a:t>
            </a:r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" charset="0"/>
              </a:rPr>
              <a:t>slides from: http://axon.cs.byu.edu/~martinez/classes/478/slides/Perceptron.pptx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96CD96-B9D8-1F4B-B6E8-844BF2685D49}" type="slidenum">
              <a:rPr lang="en-US" smtClean="0">
                <a:latin typeface="Times New Roman" pitchFamily="1" charset="0"/>
              </a:rPr>
              <a:pPr/>
              <a:t>4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31750" name="Rectangle 4"/>
          <p:cNvSpPr>
            <a:spLocks noChangeArrowheads="1"/>
          </p:cNvSpPr>
          <p:nvPr/>
        </p:nvSpPr>
        <p:spPr bwMode="auto">
          <a:xfrm>
            <a:off x="3632200" y="2054225"/>
            <a:ext cx="685800" cy="4143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1" name="Oval 5"/>
          <p:cNvSpPr>
            <a:spLocks noChangeArrowheads="1"/>
          </p:cNvSpPr>
          <p:nvPr/>
        </p:nvSpPr>
        <p:spPr bwMode="auto">
          <a:xfrm>
            <a:off x="5156200" y="2444750"/>
            <a:ext cx="990600" cy="990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2" name="Line 6"/>
          <p:cNvSpPr>
            <a:spLocks noChangeShapeType="1"/>
          </p:cNvSpPr>
          <p:nvPr/>
        </p:nvSpPr>
        <p:spPr bwMode="auto">
          <a:xfrm>
            <a:off x="4318000" y="2265363"/>
            <a:ext cx="868363" cy="481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3" name="Line 8"/>
          <p:cNvSpPr>
            <a:spLocks noChangeShapeType="1"/>
          </p:cNvSpPr>
          <p:nvPr/>
        </p:nvSpPr>
        <p:spPr bwMode="auto">
          <a:xfrm flipV="1">
            <a:off x="4318000" y="3149600"/>
            <a:ext cx="8826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4" name="Line 9"/>
          <p:cNvSpPr>
            <a:spLocks noChangeShapeType="1"/>
          </p:cNvSpPr>
          <p:nvPr/>
        </p:nvSpPr>
        <p:spPr bwMode="auto">
          <a:xfrm>
            <a:off x="2641600" y="2265363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5" name="Line 11"/>
          <p:cNvSpPr>
            <a:spLocks noChangeShapeType="1"/>
          </p:cNvSpPr>
          <p:nvPr/>
        </p:nvSpPr>
        <p:spPr bwMode="auto">
          <a:xfrm>
            <a:off x="2641600" y="3606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2266950" y="2054225"/>
            <a:ext cx="379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i="1"/>
              <a:t>x</a:t>
            </a:r>
            <a:r>
              <a:rPr lang="en-US" sz="2000" baseline="-25000"/>
              <a:t>1</a:t>
            </a:r>
            <a:endParaRPr lang="en-US" sz="2000"/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2266950" y="3411538"/>
            <a:ext cx="379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i="1"/>
              <a:t>x</a:t>
            </a:r>
            <a:r>
              <a:rPr lang="en-US" sz="2000" baseline="-25000"/>
              <a:t>2</a:t>
            </a:r>
            <a:endParaRPr lang="en-US" sz="2000"/>
          </a:p>
        </p:txBody>
      </p:sp>
      <p:sp>
        <p:nvSpPr>
          <p:cNvPr id="31758" name="Rectangle 18"/>
          <p:cNvSpPr>
            <a:spLocks noChangeArrowheads="1"/>
          </p:cNvSpPr>
          <p:nvPr/>
        </p:nvSpPr>
        <p:spPr bwMode="auto">
          <a:xfrm>
            <a:off x="3632200" y="3435350"/>
            <a:ext cx="685800" cy="4143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9" name="Line 20"/>
          <p:cNvSpPr>
            <a:spLocks noChangeShapeType="1"/>
          </p:cNvSpPr>
          <p:nvPr/>
        </p:nvSpPr>
        <p:spPr bwMode="auto">
          <a:xfrm>
            <a:off x="6146800" y="29019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0" name="Text Box 21"/>
          <p:cNvSpPr txBox="1">
            <a:spLocks noChangeArrowheads="1"/>
          </p:cNvSpPr>
          <p:nvPr/>
        </p:nvSpPr>
        <p:spPr bwMode="auto">
          <a:xfrm>
            <a:off x="6664325" y="2693988"/>
            <a:ext cx="273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i="1"/>
              <a:t>z</a:t>
            </a:r>
            <a:endParaRPr lang="en-US" sz="1800"/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4740998"/>
              </p:ext>
            </p:extLst>
          </p:nvPr>
        </p:nvGraphicFramePr>
        <p:xfrm>
          <a:off x="5114131" y="4375150"/>
          <a:ext cx="2522537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4" imgW="1498997" imgH="889397" progId="Equation.3">
                  <p:embed/>
                </p:oleObj>
              </mc:Choice>
              <mc:Fallback>
                <p:oleObj name="Equation" r:id="rId4" imgW="1498997" imgH="889397" progId="Equation.3">
                  <p:embed/>
                  <p:pic>
                    <p:nvPicPr>
                      <p:cNvPr id="317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4131" y="4375150"/>
                        <a:ext cx="2522537" cy="15176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56" name="Text Box 24"/>
          <p:cNvSpPr txBox="1">
            <a:spLocks noChangeArrowheads="1"/>
          </p:cNvSpPr>
          <p:nvPr/>
        </p:nvSpPr>
        <p:spPr bwMode="auto">
          <a:xfrm>
            <a:off x="3810000" y="2071688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.4</a:t>
            </a:r>
          </a:p>
        </p:txBody>
      </p:sp>
      <p:sp>
        <p:nvSpPr>
          <p:cNvPr id="44057" name="Text Box 25"/>
          <p:cNvSpPr txBox="1">
            <a:spLocks noChangeArrowheads="1"/>
          </p:cNvSpPr>
          <p:nvPr/>
        </p:nvSpPr>
        <p:spPr bwMode="auto">
          <a:xfrm>
            <a:off x="3810000" y="3411538"/>
            <a:ext cx="458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-.2</a:t>
            </a:r>
          </a:p>
        </p:txBody>
      </p:sp>
      <p:sp>
        <p:nvSpPr>
          <p:cNvPr id="44058" name="Text Box 26"/>
          <p:cNvSpPr txBox="1">
            <a:spLocks noChangeArrowheads="1"/>
          </p:cNvSpPr>
          <p:nvPr/>
        </p:nvSpPr>
        <p:spPr bwMode="auto">
          <a:xfrm>
            <a:off x="5486400" y="2746375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.1</a:t>
            </a:r>
          </a:p>
        </p:txBody>
      </p:sp>
      <p:grpSp>
        <p:nvGrpSpPr>
          <p:cNvPr id="31764" name="Group 58"/>
          <p:cNvGrpSpPr>
            <a:grpSpLocks/>
          </p:cNvGrpSpPr>
          <p:nvPr/>
        </p:nvGrpSpPr>
        <p:grpSpPr bwMode="auto">
          <a:xfrm>
            <a:off x="1905000" y="4509295"/>
            <a:ext cx="1127125" cy="1250950"/>
            <a:chOff x="442" y="2810"/>
            <a:chExt cx="710" cy="788"/>
          </a:xfrm>
        </p:grpSpPr>
        <p:sp>
          <p:nvSpPr>
            <p:cNvPr id="31765" name="Text Box 59"/>
            <p:cNvSpPr txBox="1">
              <a:spLocks noChangeArrowheads="1"/>
            </p:cNvSpPr>
            <p:nvPr/>
          </p:nvSpPr>
          <p:spPr bwMode="auto">
            <a:xfrm>
              <a:off x="442" y="2810"/>
              <a:ext cx="23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i="1"/>
                <a:t>x</a:t>
              </a:r>
              <a:r>
                <a:rPr lang="en-US" sz="2000" baseline="-25000"/>
                <a:t>1</a:t>
              </a:r>
            </a:p>
          </p:txBody>
        </p:sp>
        <p:sp>
          <p:nvSpPr>
            <p:cNvPr id="31766" name="Text Box 60"/>
            <p:cNvSpPr txBox="1">
              <a:spLocks noChangeArrowheads="1"/>
            </p:cNvSpPr>
            <p:nvPr/>
          </p:nvSpPr>
          <p:spPr bwMode="auto">
            <a:xfrm>
              <a:off x="690" y="2810"/>
              <a:ext cx="23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i="1"/>
                <a:t>x</a:t>
              </a:r>
              <a:r>
                <a:rPr lang="en-US" sz="2000" baseline="-25000"/>
                <a:t>2</a:t>
              </a:r>
            </a:p>
          </p:txBody>
        </p:sp>
        <p:sp>
          <p:nvSpPr>
            <p:cNvPr id="31767" name="Text Box 61"/>
            <p:cNvSpPr txBox="1">
              <a:spLocks noChangeArrowheads="1"/>
            </p:cNvSpPr>
            <p:nvPr/>
          </p:nvSpPr>
          <p:spPr bwMode="auto">
            <a:xfrm>
              <a:off x="938" y="2810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000" i="1"/>
                <a:t>t</a:t>
              </a:r>
              <a:endParaRPr lang="en-US" sz="2000"/>
            </a:p>
          </p:txBody>
        </p:sp>
        <p:sp>
          <p:nvSpPr>
            <p:cNvPr id="31768" name="Line 62"/>
            <p:cNvSpPr>
              <a:spLocks noChangeShapeType="1"/>
            </p:cNvSpPr>
            <p:nvPr/>
          </p:nvSpPr>
          <p:spPr bwMode="auto">
            <a:xfrm>
              <a:off x="442" y="3060"/>
              <a:ext cx="71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69" name="Line 63"/>
            <p:cNvSpPr>
              <a:spLocks noChangeShapeType="1"/>
            </p:cNvSpPr>
            <p:nvPr/>
          </p:nvSpPr>
          <p:spPr bwMode="auto">
            <a:xfrm>
              <a:off x="938" y="3060"/>
              <a:ext cx="1" cy="4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70" name="Text Box 64"/>
            <p:cNvSpPr txBox="1">
              <a:spLocks noChangeArrowheads="1"/>
            </p:cNvSpPr>
            <p:nvPr/>
          </p:nvSpPr>
          <p:spPr bwMode="auto">
            <a:xfrm>
              <a:off x="938" y="334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0</a:t>
              </a:r>
            </a:p>
          </p:txBody>
        </p:sp>
        <p:sp>
          <p:nvSpPr>
            <p:cNvPr id="31771" name="Text Box 65"/>
            <p:cNvSpPr txBox="1">
              <a:spLocks noChangeArrowheads="1"/>
            </p:cNvSpPr>
            <p:nvPr/>
          </p:nvSpPr>
          <p:spPr bwMode="auto">
            <a:xfrm>
              <a:off x="938" y="309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31772" name="Text Box 66"/>
            <p:cNvSpPr txBox="1">
              <a:spLocks noChangeArrowheads="1"/>
            </p:cNvSpPr>
            <p:nvPr/>
          </p:nvSpPr>
          <p:spPr bwMode="auto">
            <a:xfrm>
              <a:off x="690" y="3348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.1</a:t>
              </a:r>
            </a:p>
          </p:txBody>
        </p:sp>
        <p:sp>
          <p:nvSpPr>
            <p:cNvPr id="31773" name="Text Box 67"/>
            <p:cNvSpPr txBox="1">
              <a:spLocks noChangeArrowheads="1"/>
            </p:cNvSpPr>
            <p:nvPr/>
          </p:nvSpPr>
          <p:spPr bwMode="auto">
            <a:xfrm>
              <a:off x="690" y="3098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.3</a:t>
              </a:r>
            </a:p>
          </p:txBody>
        </p:sp>
        <p:sp>
          <p:nvSpPr>
            <p:cNvPr id="31774" name="Text Box 68"/>
            <p:cNvSpPr txBox="1">
              <a:spLocks noChangeArrowheads="1"/>
            </p:cNvSpPr>
            <p:nvPr/>
          </p:nvSpPr>
          <p:spPr bwMode="auto">
            <a:xfrm>
              <a:off x="442" y="3348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.4</a:t>
              </a:r>
            </a:p>
          </p:txBody>
        </p:sp>
        <p:sp>
          <p:nvSpPr>
            <p:cNvPr id="31775" name="Text Box 69"/>
            <p:cNvSpPr txBox="1">
              <a:spLocks noChangeArrowheads="1"/>
            </p:cNvSpPr>
            <p:nvPr/>
          </p:nvSpPr>
          <p:spPr bwMode="auto">
            <a:xfrm>
              <a:off x="442" y="3098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.8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56" grpId="0" autoUpdateAnimBg="0"/>
      <p:bldP spid="44057" grpId="0" autoUpdateAnimBg="0"/>
      <p:bldP spid="4405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ea typeface="+mj-ea"/>
                <a:cs typeface="+mj-cs"/>
              </a:rPr>
              <a:t>First Training Instance</a:t>
            </a:r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" charset="0"/>
              </a:rPr>
              <a:t>slides from: http://axon.cs.byu.edu/~martinez/classes/478/slides/Perceptron.pptx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2F8576-7024-314D-A68D-A7D868C0D435}" type="slidenum">
              <a:rPr lang="en-US" smtClean="0">
                <a:latin typeface="Times New Roman" pitchFamily="1" charset="0"/>
              </a:rPr>
              <a:pPr/>
              <a:t>5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33798" name="Rectangle 4"/>
          <p:cNvSpPr>
            <a:spLocks noChangeArrowheads="1"/>
          </p:cNvSpPr>
          <p:nvPr/>
        </p:nvSpPr>
        <p:spPr bwMode="auto">
          <a:xfrm>
            <a:off x="3632200" y="2054225"/>
            <a:ext cx="685800" cy="4143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9" name="Oval 5"/>
          <p:cNvSpPr>
            <a:spLocks noChangeArrowheads="1"/>
          </p:cNvSpPr>
          <p:nvPr/>
        </p:nvSpPr>
        <p:spPr bwMode="auto">
          <a:xfrm>
            <a:off x="5156200" y="2444750"/>
            <a:ext cx="990600" cy="990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0" name="Line 6"/>
          <p:cNvSpPr>
            <a:spLocks noChangeShapeType="1"/>
          </p:cNvSpPr>
          <p:nvPr/>
        </p:nvSpPr>
        <p:spPr bwMode="auto">
          <a:xfrm>
            <a:off x="4318000" y="2265363"/>
            <a:ext cx="868363" cy="481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1" name="Line 7"/>
          <p:cNvSpPr>
            <a:spLocks noChangeShapeType="1"/>
          </p:cNvSpPr>
          <p:nvPr/>
        </p:nvSpPr>
        <p:spPr bwMode="auto">
          <a:xfrm flipV="1">
            <a:off x="4318000" y="3149600"/>
            <a:ext cx="8826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2" name="Line 8"/>
          <p:cNvSpPr>
            <a:spLocks noChangeShapeType="1"/>
          </p:cNvSpPr>
          <p:nvPr/>
        </p:nvSpPr>
        <p:spPr bwMode="auto">
          <a:xfrm>
            <a:off x="2641600" y="2265363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3" name="Line 9"/>
          <p:cNvSpPr>
            <a:spLocks noChangeShapeType="1"/>
          </p:cNvSpPr>
          <p:nvPr/>
        </p:nvSpPr>
        <p:spPr bwMode="auto">
          <a:xfrm>
            <a:off x="2641600" y="3606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2266950" y="2054225"/>
            <a:ext cx="374650" cy="1754188"/>
            <a:chOff x="1428" y="1294"/>
            <a:chExt cx="236" cy="1105"/>
          </a:xfrm>
        </p:grpSpPr>
        <p:sp>
          <p:nvSpPr>
            <p:cNvPr id="33825" name="Text Box 10"/>
            <p:cNvSpPr txBox="1">
              <a:spLocks noChangeArrowheads="1"/>
            </p:cNvSpPr>
            <p:nvPr/>
          </p:nvSpPr>
          <p:spPr bwMode="auto">
            <a:xfrm>
              <a:off x="1428" y="1294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.8</a:t>
              </a:r>
            </a:p>
          </p:txBody>
        </p:sp>
        <p:sp>
          <p:nvSpPr>
            <p:cNvPr id="33826" name="Text Box 11"/>
            <p:cNvSpPr txBox="1">
              <a:spLocks noChangeArrowheads="1"/>
            </p:cNvSpPr>
            <p:nvPr/>
          </p:nvSpPr>
          <p:spPr bwMode="auto">
            <a:xfrm>
              <a:off x="1428" y="2149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.3</a:t>
              </a:r>
            </a:p>
          </p:txBody>
        </p:sp>
      </p:grpSp>
      <p:sp>
        <p:nvSpPr>
          <p:cNvPr id="33805" name="Rectangle 12"/>
          <p:cNvSpPr>
            <a:spLocks noChangeArrowheads="1"/>
          </p:cNvSpPr>
          <p:nvPr/>
        </p:nvSpPr>
        <p:spPr bwMode="auto">
          <a:xfrm>
            <a:off x="3632200" y="3435350"/>
            <a:ext cx="685800" cy="4143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6" name="Line 13"/>
          <p:cNvSpPr>
            <a:spLocks noChangeShapeType="1"/>
          </p:cNvSpPr>
          <p:nvPr/>
        </p:nvSpPr>
        <p:spPr bwMode="auto">
          <a:xfrm>
            <a:off x="6146800" y="29019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7" name="Text Box 14"/>
          <p:cNvSpPr txBox="1">
            <a:spLocks noChangeArrowheads="1"/>
          </p:cNvSpPr>
          <p:nvPr/>
        </p:nvSpPr>
        <p:spPr bwMode="auto">
          <a:xfrm>
            <a:off x="6664325" y="2693988"/>
            <a:ext cx="273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i="1"/>
              <a:t>z</a:t>
            </a:r>
            <a:endParaRPr lang="en-US" sz="1800"/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1523945"/>
              </p:ext>
            </p:extLst>
          </p:nvPr>
        </p:nvGraphicFramePr>
        <p:xfrm>
          <a:off x="5114131" y="4344986"/>
          <a:ext cx="2522537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4" imgW="1498997" imgH="889397" progId="Equation.3">
                  <p:embed/>
                </p:oleObj>
              </mc:Choice>
              <mc:Fallback>
                <p:oleObj name="Equation" r:id="rId4" imgW="1498997" imgH="889397" progId="Equation.3">
                  <p:embed/>
                  <p:pic>
                    <p:nvPicPr>
                      <p:cNvPr id="337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4131" y="4344986"/>
                        <a:ext cx="2522537" cy="15176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8" name="Text Box 16"/>
          <p:cNvSpPr txBox="1">
            <a:spLocks noChangeArrowheads="1"/>
          </p:cNvSpPr>
          <p:nvPr/>
        </p:nvSpPr>
        <p:spPr bwMode="auto">
          <a:xfrm>
            <a:off x="3810000" y="2071688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.4</a:t>
            </a:r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3810000" y="3411538"/>
            <a:ext cx="458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-.2</a:t>
            </a:r>
          </a:p>
        </p:txBody>
      </p:sp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5486400" y="2746375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.1</a:t>
            </a:r>
          </a:p>
        </p:txBody>
      </p:sp>
      <p:sp>
        <p:nvSpPr>
          <p:cNvPr id="45087" name="Text Box 31"/>
          <p:cNvSpPr txBox="1">
            <a:spLocks noChangeArrowheads="1"/>
          </p:cNvSpPr>
          <p:nvPr/>
        </p:nvSpPr>
        <p:spPr bwMode="auto">
          <a:xfrm>
            <a:off x="4471988" y="3452813"/>
            <a:ext cx="2722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i="1"/>
              <a:t>net</a:t>
            </a:r>
            <a:r>
              <a:rPr lang="en-US" sz="2000"/>
              <a:t> = .8*.4 + .3*-.2 = .26</a:t>
            </a:r>
          </a:p>
        </p:txBody>
      </p:sp>
      <p:sp>
        <p:nvSpPr>
          <p:cNvPr id="45089" name="Text Box 33"/>
          <p:cNvSpPr txBox="1">
            <a:spLocks noChangeArrowheads="1"/>
          </p:cNvSpPr>
          <p:nvPr/>
        </p:nvSpPr>
        <p:spPr bwMode="auto">
          <a:xfrm>
            <a:off x="6858000" y="2717800"/>
            <a:ext cx="427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=1</a:t>
            </a:r>
          </a:p>
        </p:txBody>
      </p:sp>
      <p:grpSp>
        <p:nvGrpSpPr>
          <p:cNvPr id="33813" name="Group 46"/>
          <p:cNvGrpSpPr>
            <a:grpSpLocks/>
          </p:cNvGrpSpPr>
          <p:nvPr/>
        </p:nvGrpSpPr>
        <p:grpSpPr bwMode="auto">
          <a:xfrm>
            <a:off x="1863725" y="4478336"/>
            <a:ext cx="1127125" cy="1250950"/>
            <a:chOff x="442" y="2810"/>
            <a:chExt cx="710" cy="788"/>
          </a:xfrm>
        </p:grpSpPr>
        <p:sp>
          <p:nvSpPr>
            <p:cNvPr id="33814" name="Text Box 47"/>
            <p:cNvSpPr txBox="1">
              <a:spLocks noChangeArrowheads="1"/>
            </p:cNvSpPr>
            <p:nvPr/>
          </p:nvSpPr>
          <p:spPr bwMode="auto">
            <a:xfrm>
              <a:off x="442" y="2810"/>
              <a:ext cx="23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i="1"/>
                <a:t>x</a:t>
              </a:r>
              <a:r>
                <a:rPr lang="en-US" sz="2000" baseline="-25000"/>
                <a:t>1</a:t>
              </a:r>
            </a:p>
          </p:txBody>
        </p:sp>
        <p:sp>
          <p:nvSpPr>
            <p:cNvPr id="33815" name="Text Box 48"/>
            <p:cNvSpPr txBox="1">
              <a:spLocks noChangeArrowheads="1"/>
            </p:cNvSpPr>
            <p:nvPr/>
          </p:nvSpPr>
          <p:spPr bwMode="auto">
            <a:xfrm>
              <a:off x="690" y="2810"/>
              <a:ext cx="23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i="1"/>
                <a:t>x</a:t>
              </a:r>
              <a:r>
                <a:rPr lang="en-US" sz="2000" baseline="-25000"/>
                <a:t>2</a:t>
              </a:r>
            </a:p>
          </p:txBody>
        </p:sp>
        <p:sp>
          <p:nvSpPr>
            <p:cNvPr id="33816" name="Text Box 49"/>
            <p:cNvSpPr txBox="1">
              <a:spLocks noChangeArrowheads="1"/>
            </p:cNvSpPr>
            <p:nvPr/>
          </p:nvSpPr>
          <p:spPr bwMode="auto">
            <a:xfrm>
              <a:off x="938" y="2810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000" i="1"/>
                <a:t>t</a:t>
              </a:r>
              <a:endParaRPr lang="en-US" sz="2000"/>
            </a:p>
          </p:txBody>
        </p:sp>
        <p:sp>
          <p:nvSpPr>
            <p:cNvPr id="33817" name="Line 50"/>
            <p:cNvSpPr>
              <a:spLocks noChangeShapeType="1"/>
            </p:cNvSpPr>
            <p:nvPr/>
          </p:nvSpPr>
          <p:spPr bwMode="auto">
            <a:xfrm>
              <a:off x="442" y="3060"/>
              <a:ext cx="71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18" name="Line 51"/>
            <p:cNvSpPr>
              <a:spLocks noChangeShapeType="1"/>
            </p:cNvSpPr>
            <p:nvPr/>
          </p:nvSpPr>
          <p:spPr bwMode="auto">
            <a:xfrm>
              <a:off x="938" y="3060"/>
              <a:ext cx="1" cy="4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19" name="Text Box 52"/>
            <p:cNvSpPr txBox="1">
              <a:spLocks noChangeArrowheads="1"/>
            </p:cNvSpPr>
            <p:nvPr/>
          </p:nvSpPr>
          <p:spPr bwMode="auto">
            <a:xfrm>
              <a:off x="938" y="334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0</a:t>
              </a:r>
            </a:p>
          </p:txBody>
        </p:sp>
        <p:sp>
          <p:nvSpPr>
            <p:cNvPr id="33820" name="Text Box 53"/>
            <p:cNvSpPr txBox="1">
              <a:spLocks noChangeArrowheads="1"/>
            </p:cNvSpPr>
            <p:nvPr/>
          </p:nvSpPr>
          <p:spPr bwMode="auto">
            <a:xfrm>
              <a:off x="938" y="309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33821" name="Text Box 54"/>
            <p:cNvSpPr txBox="1">
              <a:spLocks noChangeArrowheads="1"/>
            </p:cNvSpPr>
            <p:nvPr/>
          </p:nvSpPr>
          <p:spPr bwMode="auto">
            <a:xfrm>
              <a:off x="690" y="3348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.1</a:t>
              </a:r>
            </a:p>
          </p:txBody>
        </p:sp>
        <p:sp>
          <p:nvSpPr>
            <p:cNvPr id="33822" name="Text Box 55"/>
            <p:cNvSpPr txBox="1">
              <a:spLocks noChangeArrowheads="1"/>
            </p:cNvSpPr>
            <p:nvPr/>
          </p:nvSpPr>
          <p:spPr bwMode="auto">
            <a:xfrm>
              <a:off x="690" y="3098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.3</a:t>
              </a:r>
            </a:p>
          </p:txBody>
        </p:sp>
        <p:sp>
          <p:nvSpPr>
            <p:cNvPr id="33823" name="Text Box 56"/>
            <p:cNvSpPr txBox="1">
              <a:spLocks noChangeArrowheads="1"/>
            </p:cNvSpPr>
            <p:nvPr/>
          </p:nvSpPr>
          <p:spPr bwMode="auto">
            <a:xfrm>
              <a:off x="442" y="3348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.4</a:t>
              </a:r>
            </a:p>
          </p:txBody>
        </p:sp>
        <p:sp>
          <p:nvSpPr>
            <p:cNvPr id="33824" name="Text Box 57"/>
            <p:cNvSpPr txBox="1">
              <a:spLocks noChangeArrowheads="1"/>
            </p:cNvSpPr>
            <p:nvPr/>
          </p:nvSpPr>
          <p:spPr bwMode="auto">
            <a:xfrm>
              <a:off x="442" y="3098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.8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0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0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87" grpId="0" autoUpdateAnimBg="0"/>
      <p:bldP spid="4508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ea typeface="+mj-ea"/>
                <a:cs typeface="+mj-cs"/>
              </a:rPr>
              <a:t>Second Training Instance</a:t>
            </a:r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" charset="0"/>
              </a:rPr>
              <a:t>slides from: http://axon.cs.byu.edu/~martinez/classes/478/slides/Perceptron.pptx</a:t>
            </a: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27450A-F9E8-8A47-864D-73447E2708F3}" type="slidenum">
              <a:rPr lang="en-US" smtClean="0">
                <a:latin typeface="Times New Roman" pitchFamily="1" charset="0"/>
              </a:rPr>
              <a:pPr/>
              <a:t>6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35846" name="Rectangle 5"/>
          <p:cNvSpPr>
            <a:spLocks noChangeArrowheads="1"/>
          </p:cNvSpPr>
          <p:nvPr/>
        </p:nvSpPr>
        <p:spPr bwMode="auto">
          <a:xfrm>
            <a:off x="3632200" y="2054225"/>
            <a:ext cx="685800" cy="4143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7" name="Oval 6"/>
          <p:cNvSpPr>
            <a:spLocks noChangeArrowheads="1"/>
          </p:cNvSpPr>
          <p:nvPr/>
        </p:nvSpPr>
        <p:spPr bwMode="auto">
          <a:xfrm>
            <a:off x="5156200" y="2444750"/>
            <a:ext cx="990600" cy="990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8" name="Line 7"/>
          <p:cNvSpPr>
            <a:spLocks noChangeShapeType="1"/>
          </p:cNvSpPr>
          <p:nvPr/>
        </p:nvSpPr>
        <p:spPr bwMode="auto">
          <a:xfrm>
            <a:off x="4318000" y="2265363"/>
            <a:ext cx="868363" cy="481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9" name="Line 8"/>
          <p:cNvSpPr>
            <a:spLocks noChangeShapeType="1"/>
          </p:cNvSpPr>
          <p:nvPr/>
        </p:nvSpPr>
        <p:spPr bwMode="auto">
          <a:xfrm flipV="1">
            <a:off x="4318000" y="3149600"/>
            <a:ext cx="8826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0" name="Line 9"/>
          <p:cNvSpPr>
            <a:spLocks noChangeShapeType="1"/>
          </p:cNvSpPr>
          <p:nvPr/>
        </p:nvSpPr>
        <p:spPr bwMode="auto">
          <a:xfrm>
            <a:off x="2641600" y="2265363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1" name="Line 10"/>
          <p:cNvSpPr>
            <a:spLocks noChangeShapeType="1"/>
          </p:cNvSpPr>
          <p:nvPr/>
        </p:nvSpPr>
        <p:spPr bwMode="auto">
          <a:xfrm>
            <a:off x="2641600" y="3606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266950" y="2054225"/>
            <a:ext cx="374650" cy="1754188"/>
            <a:chOff x="1428" y="1294"/>
            <a:chExt cx="236" cy="1105"/>
          </a:xfrm>
        </p:grpSpPr>
        <p:sp>
          <p:nvSpPr>
            <p:cNvPr id="35877" name="Text Box 12"/>
            <p:cNvSpPr txBox="1">
              <a:spLocks noChangeArrowheads="1"/>
            </p:cNvSpPr>
            <p:nvPr/>
          </p:nvSpPr>
          <p:spPr bwMode="auto">
            <a:xfrm>
              <a:off x="1428" y="1294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.4</a:t>
              </a:r>
            </a:p>
          </p:txBody>
        </p:sp>
        <p:sp>
          <p:nvSpPr>
            <p:cNvPr id="35878" name="Text Box 13"/>
            <p:cNvSpPr txBox="1">
              <a:spLocks noChangeArrowheads="1"/>
            </p:cNvSpPr>
            <p:nvPr/>
          </p:nvSpPr>
          <p:spPr bwMode="auto">
            <a:xfrm>
              <a:off x="1428" y="2149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.1</a:t>
              </a:r>
            </a:p>
          </p:txBody>
        </p:sp>
      </p:grpSp>
      <p:sp>
        <p:nvSpPr>
          <p:cNvPr id="35853" name="Rectangle 14"/>
          <p:cNvSpPr>
            <a:spLocks noChangeArrowheads="1"/>
          </p:cNvSpPr>
          <p:nvPr/>
        </p:nvSpPr>
        <p:spPr bwMode="auto">
          <a:xfrm>
            <a:off x="3632200" y="3435350"/>
            <a:ext cx="685800" cy="4143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4" name="Line 15"/>
          <p:cNvSpPr>
            <a:spLocks noChangeShapeType="1"/>
          </p:cNvSpPr>
          <p:nvPr/>
        </p:nvSpPr>
        <p:spPr bwMode="auto">
          <a:xfrm>
            <a:off x="6146800" y="29019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5" name="Text Box 16"/>
          <p:cNvSpPr txBox="1">
            <a:spLocks noChangeArrowheads="1"/>
          </p:cNvSpPr>
          <p:nvPr/>
        </p:nvSpPr>
        <p:spPr bwMode="auto">
          <a:xfrm>
            <a:off x="6664325" y="2693988"/>
            <a:ext cx="273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i="1"/>
              <a:t>z</a:t>
            </a:r>
            <a:endParaRPr lang="en-US" sz="1800"/>
          </a:p>
        </p:txBody>
      </p:sp>
      <p:graphicFrame>
        <p:nvGraphicFramePr>
          <p:cNvPr id="358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2392765"/>
              </p:ext>
            </p:extLst>
          </p:nvPr>
        </p:nvGraphicFramePr>
        <p:xfrm>
          <a:off x="2884488" y="4460875"/>
          <a:ext cx="2522537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4" imgW="1498997" imgH="889397" progId="Equation.3">
                  <p:embed/>
                </p:oleObj>
              </mc:Choice>
              <mc:Fallback>
                <p:oleObj name="Equation" r:id="rId4" imgW="1498997" imgH="889397" progId="Equation.3">
                  <p:embed/>
                  <p:pic>
                    <p:nvPicPr>
                      <p:cNvPr id="358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4488" y="4460875"/>
                        <a:ext cx="2522537" cy="15176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6" name="Text Box 18"/>
          <p:cNvSpPr txBox="1">
            <a:spLocks noChangeArrowheads="1"/>
          </p:cNvSpPr>
          <p:nvPr/>
        </p:nvSpPr>
        <p:spPr bwMode="auto">
          <a:xfrm>
            <a:off x="3810000" y="2071688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.4</a:t>
            </a:r>
          </a:p>
        </p:txBody>
      </p:sp>
      <p:sp>
        <p:nvSpPr>
          <p:cNvPr id="35857" name="Text Box 19"/>
          <p:cNvSpPr txBox="1">
            <a:spLocks noChangeArrowheads="1"/>
          </p:cNvSpPr>
          <p:nvPr/>
        </p:nvSpPr>
        <p:spPr bwMode="auto">
          <a:xfrm>
            <a:off x="3810000" y="3411538"/>
            <a:ext cx="458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-.2</a:t>
            </a:r>
          </a:p>
        </p:txBody>
      </p:sp>
      <p:sp>
        <p:nvSpPr>
          <p:cNvPr id="35858" name="Text Box 20"/>
          <p:cNvSpPr txBox="1">
            <a:spLocks noChangeArrowheads="1"/>
          </p:cNvSpPr>
          <p:nvPr/>
        </p:nvSpPr>
        <p:spPr bwMode="auto">
          <a:xfrm>
            <a:off x="5486400" y="2746375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.1</a:t>
            </a:r>
          </a:p>
        </p:txBody>
      </p:sp>
      <p:grpSp>
        <p:nvGrpSpPr>
          <p:cNvPr id="35859" name="Group 42"/>
          <p:cNvGrpSpPr>
            <a:grpSpLocks/>
          </p:cNvGrpSpPr>
          <p:nvPr/>
        </p:nvGrpSpPr>
        <p:grpSpPr bwMode="auto">
          <a:xfrm>
            <a:off x="701675" y="4460875"/>
            <a:ext cx="1127125" cy="1250950"/>
            <a:chOff x="442" y="2810"/>
            <a:chExt cx="710" cy="788"/>
          </a:xfrm>
        </p:grpSpPr>
        <p:sp>
          <p:nvSpPr>
            <p:cNvPr id="35866" name="Text Box 22"/>
            <p:cNvSpPr txBox="1">
              <a:spLocks noChangeArrowheads="1"/>
            </p:cNvSpPr>
            <p:nvPr/>
          </p:nvSpPr>
          <p:spPr bwMode="auto">
            <a:xfrm>
              <a:off x="442" y="2810"/>
              <a:ext cx="23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i="1"/>
                <a:t>x</a:t>
              </a:r>
              <a:r>
                <a:rPr lang="en-US" sz="2000" baseline="-25000"/>
                <a:t>1</a:t>
              </a:r>
            </a:p>
          </p:txBody>
        </p:sp>
        <p:sp>
          <p:nvSpPr>
            <p:cNvPr id="35867" name="Text Box 23"/>
            <p:cNvSpPr txBox="1">
              <a:spLocks noChangeArrowheads="1"/>
            </p:cNvSpPr>
            <p:nvPr/>
          </p:nvSpPr>
          <p:spPr bwMode="auto">
            <a:xfrm>
              <a:off x="690" y="2810"/>
              <a:ext cx="23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i="1"/>
                <a:t>x</a:t>
              </a:r>
              <a:r>
                <a:rPr lang="en-US" sz="2000" baseline="-25000"/>
                <a:t>2</a:t>
              </a:r>
            </a:p>
          </p:txBody>
        </p:sp>
        <p:sp>
          <p:nvSpPr>
            <p:cNvPr id="35868" name="Text Box 24"/>
            <p:cNvSpPr txBox="1">
              <a:spLocks noChangeArrowheads="1"/>
            </p:cNvSpPr>
            <p:nvPr/>
          </p:nvSpPr>
          <p:spPr bwMode="auto">
            <a:xfrm>
              <a:off x="938" y="2810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000" i="1"/>
                <a:t>t</a:t>
              </a:r>
              <a:endParaRPr lang="en-US" sz="2000"/>
            </a:p>
          </p:txBody>
        </p:sp>
        <p:sp>
          <p:nvSpPr>
            <p:cNvPr id="35869" name="Line 25"/>
            <p:cNvSpPr>
              <a:spLocks noChangeShapeType="1"/>
            </p:cNvSpPr>
            <p:nvPr/>
          </p:nvSpPr>
          <p:spPr bwMode="auto">
            <a:xfrm>
              <a:off x="442" y="3060"/>
              <a:ext cx="71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70" name="Line 26"/>
            <p:cNvSpPr>
              <a:spLocks noChangeShapeType="1"/>
            </p:cNvSpPr>
            <p:nvPr/>
          </p:nvSpPr>
          <p:spPr bwMode="auto">
            <a:xfrm>
              <a:off x="938" y="3060"/>
              <a:ext cx="1" cy="4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71" name="Text Box 27"/>
            <p:cNvSpPr txBox="1">
              <a:spLocks noChangeArrowheads="1"/>
            </p:cNvSpPr>
            <p:nvPr/>
          </p:nvSpPr>
          <p:spPr bwMode="auto">
            <a:xfrm>
              <a:off x="938" y="334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0</a:t>
              </a:r>
            </a:p>
          </p:txBody>
        </p:sp>
        <p:sp>
          <p:nvSpPr>
            <p:cNvPr id="35872" name="Text Box 28"/>
            <p:cNvSpPr txBox="1">
              <a:spLocks noChangeArrowheads="1"/>
            </p:cNvSpPr>
            <p:nvPr/>
          </p:nvSpPr>
          <p:spPr bwMode="auto">
            <a:xfrm>
              <a:off x="938" y="309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35873" name="Text Box 29"/>
            <p:cNvSpPr txBox="1">
              <a:spLocks noChangeArrowheads="1"/>
            </p:cNvSpPr>
            <p:nvPr/>
          </p:nvSpPr>
          <p:spPr bwMode="auto">
            <a:xfrm>
              <a:off x="690" y="3348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.1</a:t>
              </a:r>
            </a:p>
          </p:txBody>
        </p:sp>
        <p:sp>
          <p:nvSpPr>
            <p:cNvPr id="35874" name="Text Box 30"/>
            <p:cNvSpPr txBox="1">
              <a:spLocks noChangeArrowheads="1"/>
            </p:cNvSpPr>
            <p:nvPr/>
          </p:nvSpPr>
          <p:spPr bwMode="auto">
            <a:xfrm>
              <a:off x="690" y="3098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.3</a:t>
              </a:r>
            </a:p>
          </p:txBody>
        </p:sp>
        <p:sp>
          <p:nvSpPr>
            <p:cNvPr id="35875" name="Text Box 31"/>
            <p:cNvSpPr txBox="1">
              <a:spLocks noChangeArrowheads="1"/>
            </p:cNvSpPr>
            <p:nvPr/>
          </p:nvSpPr>
          <p:spPr bwMode="auto">
            <a:xfrm>
              <a:off x="442" y="3348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.4</a:t>
              </a:r>
            </a:p>
          </p:txBody>
        </p:sp>
        <p:sp>
          <p:nvSpPr>
            <p:cNvPr id="35876" name="Text Box 32"/>
            <p:cNvSpPr txBox="1">
              <a:spLocks noChangeArrowheads="1"/>
            </p:cNvSpPr>
            <p:nvPr/>
          </p:nvSpPr>
          <p:spPr bwMode="auto">
            <a:xfrm>
              <a:off x="442" y="3098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.8</a:t>
              </a:r>
            </a:p>
          </p:txBody>
        </p:sp>
      </p:grpSp>
      <p:sp>
        <p:nvSpPr>
          <p:cNvPr id="46113" name="Text Box 33"/>
          <p:cNvSpPr txBox="1">
            <a:spLocks noChangeArrowheads="1"/>
          </p:cNvSpPr>
          <p:nvPr/>
        </p:nvSpPr>
        <p:spPr bwMode="auto">
          <a:xfrm>
            <a:off x="4471988" y="3452813"/>
            <a:ext cx="2722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i="1"/>
              <a:t>net</a:t>
            </a:r>
            <a:r>
              <a:rPr lang="en-US" sz="2000"/>
              <a:t> = .4*.4 + .1*-.2 = .14</a:t>
            </a:r>
          </a:p>
        </p:txBody>
      </p:sp>
      <p:sp>
        <p:nvSpPr>
          <p:cNvPr id="46114" name="Text Box 34"/>
          <p:cNvSpPr txBox="1">
            <a:spLocks noChangeArrowheads="1"/>
          </p:cNvSpPr>
          <p:nvPr/>
        </p:nvSpPr>
        <p:spPr bwMode="auto">
          <a:xfrm>
            <a:off x="6858000" y="2717800"/>
            <a:ext cx="427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=1</a:t>
            </a:r>
          </a:p>
        </p:txBody>
      </p:sp>
      <p:sp>
        <p:nvSpPr>
          <p:cNvPr id="46118" name="Text Box 38"/>
          <p:cNvSpPr txBox="1">
            <a:spLocks noChangeArrowheads="1"/>
          </p:cNvSpPr>
          <p:nvPr/>
        </p:nvSpPr>
        <p:spPr bwMode="auto">
          <a:xfrm>
            <a:off x="5803900" y="4918075"/>
            <a:ext cx="825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i="1">
                <a:latin typeface="Symbol" pitchFamily="1" charset="2"/>
              </a:rPr>
              <a:t>D</a:t>
            </a:r>
            <a:r>
              <a:rPr lang="en-US" sz="2000" i="1"/>
              <a:t>w</a:t>
            </a:r>
            <a:r>
              <a:rPr lang="en-US" sz="2000" i="1" baseline="-25000"/>
              <a:t>i </a:t>
            </a:r>
            <a:r>
              <a:rPr lang="en-US" sz="2000" i="1"/>
              <a:t>=</a:t>
            </a:r>
            <a:r>
              <a:rPr lang="en-US" sz="2000"/>
              <a:t> </a:t>
            </a:r>
          </a:p>
        </p:txBody>
      </p:sp>
      <p:sp>
        <p:nvSpPr>
          <p:cNvPr id="46119" name="Text Box 39"/>
          <p:cNvSpPr txBox="1">
            <a:spLocks noChangeArrowheads="1"/>
          </p:cNvSpPr>
          <p:nvPr/>
        </p:nvSpPr>
        <p:spPr bwMode="auto">
          <a:xfrm>
            <a:off x="6545263" y="4918075"/>
            <a:ext cx="7699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i="1">
                <a:latin typeface="Symbol" pitchFamily="1" charset="2"/>
              </a:rPr>
              <a:t>(</a:t>
            </a:r>
            <a:r>
              <a:rPr lang="en-US" sz="2000" i="1"/>
              <a:t>t - z</a:t>
            </a:r>
            <a:r>
              <a:rPr lang="en-US" sz="2000" i="1">
                <a:latin typeface="Symbol" pitchFamily="1" charset="2"/>
              </a:rPr>
              <a:t>)</a:t>
            </a:r>
            <a:r>
              <a:rPr lang="en-US" sz="2000"/>
              <a:t> </a:t>
            </a:r>
          </a:p>
        </p:txBody>
      </p:sp>
      <p:sp>
        <p:nvSpPr>
          <p:cNvPr id="46120" name="Text Box 40"/>
          <p:cNvSpPr txBox="1">
            <a:spLocks noChangeArrowheads="1"/>
          </p:cNvSpPr>
          <p:nvPr/>
        </p:nvSpPr>
        <p:spPr bwMode="auto">
          <a:xfrm>
            <a:off x="7162800" y="4918075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i="1">
                <a:latin typeface="Symbol" pitchFamily="1" charset="2"/>
              </a:rPr>
              <a:t>* </a:t>
            </a:r>
            <a:r>
              <a:rPr lang="en-US" sz="2000" i="1"/>
              <a:t>c</a:t>
            </a:r>
            <a:r>
              <a:rPr lang="en-US" sz="2000"/>
              <a:t> </a:t>
            </a:r>
          </a:p>
        </p:txBody>
      </p:sp>
      <p:sp>
        <p:nvSpPr>
          <p:cNvPr id="46121" name="Text Box 41"/>
          <p:cNvSpPr txBox="1">
            <a:spLocks noChangeArrowheads="1"/>
          </p:cNvSpPr>
          <p:nvPr/>
        </p:nvSpPr>
        <p:spPr bwMode="auto">
          <a:xfrm>
            <a:off x="7543800" y="4918075"/>
            <a:ext cx="625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i="1">
                <a:latin typeface="Symbol" pitchFamily="1" charset="2"/>
              </a:rPr>
              <a:t>* </a:t>
            </a:r>
            <a:r>
              <a:rPr lang="en-US" sz="2000" i="1"/>
              <a:t>x</a:t>
            </a:r>
            <a:r>
              <a:rPr lang="en-US" sz="2000" i="1" baseline="-25000"/>
              <a:t>i</a:t>
            </a:r>
            <a:r>
              <a:rPr lang="en-US" sz="20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6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6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6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6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6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6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6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6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6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6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6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6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6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6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6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6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13" grpId="0" autoUpdateAnimBg="0"/>
      <p:bldP spid="46114" grpId="0" autoUpdateAnimBg="0"/>
      <p:bldP spid="46118" grpId="0" autoUpdateAnimBg="0"/>
      <p:bldP spid="46119" grpId="0" autoUpdateAnimBg="0"/>
      <p:bldP spid="46120" grpId="0" autoUpdateAnimBg="0"/>
      <p:bldP spid="4612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ea typeface="+mj-ea"/>
                <a:cs typeface="+mj-cs"/>
              </a:rPr>
              <a:t>Perceptron Rule Learning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1"/>
            <a:ext cx="8153400" cy="4876800"/>
          </a:xfrm>
        </p:spPr>
        <p:txBody>
          <a:bodyPr>
            <a:noAutofit/>
          </a:bodyPr>
          <a:lstStyle/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i="1" dirty="0">
                <a:latin typeface="Symbol" pitchFamily="1" charset="2"/>
              </a:rPr>
              <a:t>				</a:t>
            </a:r>
            <a:r>
              <a:rPr lang="en-US" sz="2000" dirty="0" err="1">
                <a:latin typeface="Symbol" pitchFamily="1" charset="2"/>
              </a:rPr>
              <a:t>D</a:t>
            </a:r>
            <a:r>
              <a:rPr lang="en-US" sz="2000" i="1" dirty="0" err="1"/>
              <a:t>w</a:t>
            </a:r>
            <a:r>
              <a:rPr lang="en-US" sz="2000" i="1" baseline="-25000" dirty="0" err="1"/>
              <a:t>i</a:t>
            </a:r>
            <a:r>
              <a:rPr lang="en-US" sz="2000" i="1" dirty="0"/>
              <a:t> = </a:t>
            </a:r>
            <a:r>
              <a:rPr lang="en-US" sz="2000" i="1" dirty="0" err="1"/>
              <a:t>c</a:t>
            </a:r>
            <a:r>
              <a:rPr lang="en-US" sz="2000" i="1" dirty="0" err="1">
                <a:latin typeface="Symbol" pitchFamily="1" charset="2"/>
              </a:rPr>
              <a:t>(</a:t>
            </a:r>
            <a:r>
              <a:rPr lang="en-US" sz="2000" i="1" dirty="0" err="1"/>
              <a:t>t</a:t>
            </a:r>
            <a:r>
              <a:rPr lang="en-US" sz="2000" i="1" dirty="0"/>
              <a:t> – </a:t>
            </a:r>
            <a:r>
              <a:rPr lang="en-US" sz="2000" i="1" dirty="0" err="1"/>
              <a:t>z</a:t>
            </a:r>
            <a:r>
              <a:rPr lang="en-US" sz="2000" i="1" dirty="0"/>
              <a:t>)</a:t>
            </a:r>
            <a:r>
              <a:rPr lang="en-US" sz="2000" i="1" dirty="0">
                <a:latin typeface="Symbol" pitchFamily="1" charset="2"/>
              </a:rPr>
              <a:t> </a:t>
            </a:r>
            <a:r>
              <a:rPr lang="en-US" sz="2000" i="1" dirty="0"/>
              <a:t>x</a:t>
            </a:r>
            <a:r>
              <a:rPr lang="en-US" sz="2000" i="1" baseline="-25000" dirty="0"/>
              <a:t>i</a:t>
            </a: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ea typeface="ＭＳ Ｐゴシック" pitchFamily="1" charset="-128"/>
                <a:cs typeface="ＭＳ Ｐゴシック" pitchFamily="1" charset="-128"/>
              </a:rPr>
              <a:t>Where </a:t>
            </a:r>
            <a:r>
              <a:rPr lang="en-US" sz="2000" i="1" dirty="0" err="1"/>
              <a:t>w</a:t>
            </a:r>
            <a:r>
              <a:rPr lang="en-US" sz="2000" i="1" baseline="-25000" dirty="0" err="1"/>
              <a:t>i</a:t>
            </a:r>
            <a:r>
              <a:rPr lang="en-US" sz="2000" i="1" baseline="-25000" dirty="0"/>
              <a:t> </a:t>
            </a:r>
            <a:r>
              <a:rPr lang="en-US" sz="2000" dirty="0">
                <a:ea typeface="ＭＳ Ｐゴシック" pitchFamily="1" charset="-128"/>
                <a:cs typeface="ＭＳ Ｐゴシック" pitchFamily="1" charset="-128"/>
              </a:rPr>
              <a:t>is the weight from input </a:t>
            </a:r>
            <a:r>
              <a:rPr lang="en-US" sz="2000" i="1" dirty="0" err="1">
                <a:ea typeface="ＭＳ Ｐゴシック" pitchFamily="1" charset="-128"/>
                <a:cs typeface="ＭＳ Ｐゴシック" pitchFamily="1" charset="-128"/>
              </a:rPr>
              <a:t>i</a:t>
            </a:r>
            <a:r>
              <a:rPr lang="en-US" sz="2000" dirty="0">
                <a:ea typeface="ＭＳ Ｐゴシック" pitchFamily="1" charset="-128"/>
                <a:cs typeface="ＭＳ Ｐゴシック" pitchFamily="1" charset="-128"/>
              </a:rPr>
              <a:t> to perceptron node, </a:t>
            </a:r>
            <a:r>
              <a:rPr lang="en-US" sz="2000" i="1" dirty="0">
                <a:ea typeface="ＭＳ Ｐゴシック" pitchFamily="1" charset="-128"/>
                <a:cs typeface="ＭＳ Ｐゴシック" pitchFamily="1" charset="-128"/>
              </a:rPr>
              <a:t>c</a:t>
            </a:r>
            <a:r>
              <a:rPr lang="en-US" sz="2000" dirty="0">
                <a:ea typeface="ＭＳ Ｐゴシック" pitchFamily="1" charset="-128"/>
                <a:cs typeface="ＭＳ Ｐゴシック" pitchFamily="1" charset="-128"/>
              </a:rPr>
              <a:t> is the learning rate, </a:t>
            </a:r>
            <a:r>
              <a:rPr lang="en-US" sz="2000" i="1" dirty="0">
                <a:ea typeface="ＭＳ Ｐゴシック" pitchFamily="1" charset="-128"/>
                <a:cs typeface="ＭＳ Ｐゴシック" pitchFamily="1" charset="-128"/>
              </a:rPr>
              <a:t>t</a:t>
            </a:r>
            <a:r>
              <a:rPr lang="en-US" sz="2000" dirty="0">
                <a:ea typeface="ＭＳ Ｐゴシック" pitchFamily="1" charset="-128"/>
                <a:cs typeface="ＭＳ Ｐゴシック" pitchFamily="1" charset="-128"/>
              </a:rPr>
              <a:t> is the target for the current instance, </a:t>
            </a:r>
            <a:r>
              <a:rPr lang="en-US" sz="2000" i="1" dirty="0">
                <a:ea typeface="ＭＳ Ｐゴシック" pitchFamily="1" charset="-128"/>
                <a:cs typeface="ＭＳ Ｐゴシック" pitchFamily="1" charset="-128"/>
              </a:rPr>
              <a:t>z</a:t>
            </a:r>
            <a:r>
              <a:rPr lang="en-US" sz="2000" dirty="0">
                <a:ea typeface="ＭＳ Ｐゴシック" pitchFamily="1" charset="-128"/>
                <a:cs typeface="ＭＳ Ｐゴシック" pitchFamily="1" charset="-128"/>
              </a:rPr>
              <a:t> is the current output, and </a:t>
            </a:r>
            <a:r>
              <a:rPr lang="en-US" sz="2000" i="1" dirty="0">
                <a:ea typeface="ＭＳ Ｐゴシック" pitchFamily="1" charset="-128"/>
                <a:cs typeface="ＭＳ Ｐゴシック" pitchFamily="1" charset="-128"/>
              </a:rPr>
              <a:t>x</a:t>
            </a:r>
            <a:r>
              <a:rPr lang="en-US" sz="2000" i="1" baseline="-25000" dirty="0">
                <a:ea typeface="ＭＳ Ｐゴシック" pitchFamily="1" charset="-128"/>
                <a:cs typeface="ＭＳ Ｐゴシック" pitchFamily="1" charset="-128"/>
              </a:rPr>
              <a:t>i</a:t>
            </a:r>
            <a:r>
              <a:rPr lang="en-US" sz="2000" dirty="0">
                <a:ea typeface="ＭＳ Ｐゴシック" pitchFamily="1" charset="-128"/>
                <a:cs typeface="ＭＳ Ｐゴシック" pitchFamily="1" charset="-128"/>
              </a:rPr>
              <a:t> is  </a:t>
            </a:r>
            <a:r>
              <a:rPr lang="en-US" sz="2000" i="1" dirty="0" err="1">
                <a:ea typeface="ＭＳ Ｐゴシック" pitchFamily="1" charset="-128"/>
                <a:cs typeface="ＭＳ Ｐゴシック" pitchFamily="1" charset="-128"/>
              </a:rPr>
              <a:t>i</a:t>
            </a:r>
            <a:r>
              <a:rPr lang="en-US" sz="2000" baseline="30000" dirty="0" err="1">
                <a:ea typeface="ＭＳ Ｐゴシック" pitchFamily="1" charset="-128"/>
                <a:cs typeface="ＭＳ Ｐゴシック" pitchFamily="1" charset="-128"/>
              </a:rPr>
              <a:t>th</a:t>
            </a:r>
            <a:r>
              <a:rPr lang="en-US" sz="2000" dirty="0">
                <a:ea typeface="ＭＳ Ｐゴシック" pitchFamily="1" charset="-128"/>
                <a:cs typeface="ＭＳ Ｐゴシック" pitchFamily="1" charset="-128"/>
              </a:rPr>
              <a:t> input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ea typeface="ＭＳ Ｐゴシック" pitchFamily="1" charset="-128"/>
                <a:cs typeface="ＭＳ Ｐゴシック" pitchFamily="1" charset="-128"/>
              </a:rPr>
              <a:t>Least perturbation principle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Only change weights if there is an error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small </a:t>
            </a:r>
            <a:r>
              <a:rPr lang="en-US" sz="2000" i="1" dirty="0" err="1"/>
              <a:t>c</a:t>
            </a:r>
            <a:r>
              <a:rPr lang="en-US" sz="2000" dirty="0"/>
              <a:t> rather than changing weights sufficient to make current pattern correct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Scale by </a:t>
            </a:r>
            <a:r>
              <a:rPr lang="en-US" sz="2000" i="1" dirty="0"/>
              <a:t>x</a:t>
            </a:r>
            <a:r>
              <a:rPr lang="en-US" sz="2000" i="1" baseline="-25000" dirty="0"/>
              <a:t>i</a:t>
            </a: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ea typeface="ＭＳ Ｐゴシック" pitchFamily="1" charset="-128"/>
                <a:cs typeface="ＭＳ Ｐゴシック" pitchFamily="1" charset="-128"/>
              </a:rPr>
              <a:t>Create a perceptron node with </a:t>
            </a:r>
            <a:r>
              <a:rPr lang="en-US" sz="2000" i="1" dirty="0" err="1">
                <a:ea typeface="ＭＳ Ｐゴシック" pitchFamily="1" charset="-128"/>
                <a:cs typeface="ＭＳ Ｐゴシック" pitchFamily="1" charset="-128"/>
              </a:rPr>
              <a:t>n</a:t>
            </a:r>
            <a:r>
              <a:rPr lang="en-US" sz="2000" dirty="0">
                <a:ea typeface="ＭＳ Ｐゴシック" pitchFamily="1" charset="-128"/>
                <a:cs typeface="ＭＳ Ｐゴシック" pitchFamily="1" charset="-128"/>
              </a:rPr>
              <a:t> inputs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ea typeface="ＭＳ Ｐゴシック" pitchFamily="1" charset="-128"/>
                <a:cs typeface="ＭＳ Ｐゴシック" pitchFamily="1" charset="-128"/>
              </a:rPr>
              <a:t>Iteratively apply a pattern from the training set and apply the perceptron rule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ea typeface="ＭＳ Ｐゴシック" pitchFamily="1" charset="-128"/>
                <a:cs typeface="ＭＳ Ｐゴシック" pitchFamily="1" charset="-128"/>
              </a:rPr>
              <a:t>Each iteration through the training set is an </a:t>
            </a:r>
            <a:r>
              <a:rPr lang="en-US" sz="2000" i="1" dirty="0">
                <a:ea typeface="ＭＳ Ｐゴシック" pitchFamily="1" charset="-128"/>
                <a:cs typeface="ＭＳ Ｐゴシック" pitchFamily="1" charset="-128"/>
              </a:rPr>
              <a:t>epoch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ea typeface="ＭＳ Ｐゴシック" pitchFamily="1" charset="-128"/>
                <a:cs typeface="ＭＳ Ｐゴシック" pitchFamily="1" charset="-128"/>
              </a:rPr>
              <a:t>Continue training until total training set error ceases to improve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ea typeface="ＭＳ Ｐゴシック" pitchFamily="1" charset="-128"/>
                <a:cs typeface="ＭＳ Ｐゴシック" pitchFamily="1" charset="-128"/>
              </a:rPr>
              <a:t>Perceptron Convergence Theorem:  Guaranteed to find a solution in finite time if a solution exists</a:t>
            </a:r>
          </a:p>
          <a:p>
            <a:pPr eaLnBrk="1" hangingPunct="1">
              <a:lnSpc>
                <a:spcPct val="90000"/>
              </a:lnSpc>
            </a:pPr>
            <a:endParaRPr lang="en-US" sz="2000" dirty="0"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378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" charset="0"/>
              </a:rPr>
              <a:t>slides from: http://axon.cs.byu.edu/~martinez/classes/478/slides/Perceptron.pptx</a:t>
            </a:r>
            <a:endParaRPr lang="en-US" dirty="0">
              <a:latin typeface="Times New Roman" pitchFamily="1" charset="0"/>
            </a:endParaRP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B514C5-AB82-D34B-A0AA-D625612CC7E6}" type="slidenum">
              <a:rPr lang="en-US" smtClean="0">
                <a:latin typeface="Times New Roman" pitchFamily="1" charset="0"/>
              </a:rPr>
              <a:pPr/>
              <a:t>7</a:t>
            </a:fld>
            <a:endParaRPr lang="en-US">
              <a:latin typeface="Times New Roman" pitchFamily="1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8B46B3-BD92-415C-8E30-41E97DE4D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3000" y="6356351"/>
            <a:ext cx="497205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slides from: http://axon.cs.byu.edu/~martinez/classes/478/slides/Perceptron.pptx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6F7ADE-F305-4453-8919-A9BBF8DC0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5C09D-779F-1148-B998-C716666029D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6AA207C9-46DF-48B9-91AD-DDC2AEDA2DC6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2031899"/>
              </p:ext>
            </p:extLst>
          </p:nvPr>
        </p:nvGraphicFramePr>
        <p:xfrm>
          <a:off x="2212438" y="380999"/>
          <a:ext cx="4245512" cy="5965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Document" r:id="rId3" imgW="5486400" imgH="7708900" progId="Word.Document.8">
                  <p:embed/>
                </p:oleObj>
              </mc:Choice>
              <mc:Fallback>
                <p:oleObj name="Document" r:id="rId3" imgW="5486400" imgH="7708900" progId="Word.Document.8">
                  <p:embed/>
                  <p:pic>
                    <p:nvPicPr>
                      <p:cNvPr id="3993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2438" y="380999"/>
                        <a:ext cx="4245512" cy="59653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0778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ea typeface="+mj-ea"/>
                <a:cs typeface="+mj-cs"/>
              </a:rPr>
              <a:t>Augmented Pattern Vectors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itchFamily="1" charset="2"/>
              <a:buNone/>
            </a:pPr>
            <a:r>
              <a:rPr lang="en-US" sz="2400" dirty="0">
                <a:ea typeface="ＭＳ Ｐゴシック" pitchFamily="1" charset="-128"/>
                <a:cs typeface="ＭＳ Ｐゴシック" pitchFamily="1" charset="-128"/>
              </a:rPr>
              <a:t>1 0 1 -&gt; 0</a:t>
            </a:r>
          </a:p>
          <a:p>
            <a:pPr eaLnBrk="1" hangingPunct="1">
              <a:lnSpc>
                <a:spcPct val="90000"/>
              </a:lnSpc>
              <a:buFont typeface="Wingdings" pitchFamily="1" charset="2"/>
              <a:buNone/>
            </a:pPr>
            <a:r>
              <a:rPr lang="en-US" sz="2400" dirty="0">
                <a:ea typeface="ＭＳ Ｐゴシック" pitchFamily="1" charset="-128"/>
                <a:cs typeface="ＭＳ Ｐゴシック" pitchFamily="1" charset="-128"/>
              </a:rPr>
              <a:t>1 0 0 -&gt; 1</a:t>
            </a:r>
          </a:p>
          <a:p>
            <a:pPr eaLnBrk="1" hangingPunct="1">
              <a:lnSpc>
                <a:spcPct val="90000"/>
              </a:lnSpc>
              <a:buFont typeface="Wingdings" pitchFamily="1" charset="2"/>
              <a:buNone/>
            </a:pPr>
            <a:r>
              <a:rPr lang="en-US" sz="2400" dirty="0">
                <a:ea typeface="ＭＳ Ｐゴシック" pitchFamily="1" charset="-128"/>
                <a:cs typeface="ＭＳ Ｐゴシック" pitchFamily="1" charset="-128"/>
              </a:rPr>
              <a:t>Augmented Version</a:t>
            </a:r>
          </a:p>
          <a:p>
            <a:pPr eaLnBrk="1" hangingPunct="1">
              <a:lnSpc>
                <a:spcPct val="90000"/>
              </a:lnSpc>
              <a:buFont typeface="Wingdings" pitchFamily="1" charset="2"/>
              <a:buNone/>
            </a:pPr>
            <a:r>
              <a:rPr lang="en-US" sz="2400" dirty="0">
                <a:ea typeface="ＭＳ Ｐゴシック" pitchFamily="1" charset="-128"/>
                <a:cs typeface="ＭＳ Ｐゴシック" pitchFamily="1" charset="-128"/>
              </a:rPr>
              <a:t>1 0 1 1 -&gt; 0</a:t>
            </a:r>
          </a:p>
          <a:p>
            <a:pPr eaLnBrk="1" hangingPunct="1">
              <a:lnSpc>
                <a:spcPct val="90000"/>
              </a:lnSpc>
              <a:buFont typeface="Wingdings" pitchFamily="1" charset="2"/>
              <a:buNone/>
            </a:pPr>
            <a:r>
              <a:rPr lang="en-US" sz="2400" dirty="0">
                <a:ea typeface="ＭＳ Ｐゴシック" pitchFamily="1" charset="-128"/>
                <a:cs typeface="ＭＳ Ｐゴシック" pitchFamily="1" charset="-128"/>
              </a:rPr>
              <a:t>1 0 0 1 -&gt; 1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1" charset="-128"/>
                <a:cs typeface="ＭＳ Ｐゴシック" pitchFamily="1" charset="-128"/>
              </a:rPr>
              <a:t>Treat threshold like any other weight.  No special case.  Call it a </a:t>
            </a:r>
            <a:r>
              <a:rPr lang="en-US" sz="2400" i="1" dirty="0">
                <a:ea typeface="ＭＳ Ｐゴシック" pitchFamily="1" charset="-128"/>
                <a:cs typeface="ＭＳ Ｐゴシック" pitchFamily="1" charset="-128"/>
              </a:rPr>
              <a:t>bias </a:t>
            </a:r>
            <a:r>
              <a:rPr lang="en-US" sz="2400" dirty="0">
                <a:ea typeface="ＭＳ Ｐゴシック" pitchFamily="1" charset="-128"/>
                <a:cs typeface="ＭＳ Ｐゴシック" pitchFamily="1" charset="-128"/>
              </a:rPr>
              <a:t>since it biases the output up or down.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1" charset="-128"/>
                <a:cs typeface="ＭＳ Ｐゴシック" pitchFamily="1" charset="-128"/>
              </a:rPr>
              <a:t>Since we start with random weights anyways, can ignore the -</a:t>
            </a:r>
            <a:r>
              <a:rPr lang="en-US" sz="2400" i="1" dirty="0" err="1">
                <a:ea typeface="ＭＳ Ｐゴシック" pitchFamily="1" charset="-128"/>
                <a:cs typeface="ＭＳ Ｐゴシック" pitchFamily="1" charset="-128"/>
                <a:sym typeface="Symbol" pitchFamily="1" charset="2"/>
              </a:rPr>
              <a:t></a:t>
            </a:r>
            <a:r>
              <a:rPr lang="en-US" sz="2400" dirty="0">
                <a:ea typeface="ＭＳ Ｐゴシック" pitchFamily="1" charset="-128"/>
                <a:cs typeface="ＭＳ Ｐゴシック" pitchFamily="1" charset="-128"/>
                <a:sym typeface="Symbol" pitchFamily="1" charset="2"/>
              </a:rPr>
              <a:t> notion, and just think of the bias as an extra available weight. (note the author uses a -1 input)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1" charset="-128"/>
                <a:cs typeface="ＭＳ Ｐゴシック" pitchFamily="1" charset="-128"/>
              </a:rPr>
              <a:t>Always use a bias weight</a:t>
            </a:r>
          </a:p>
        </p:txBody>
      </p:sp>
      <p:sp>
        <p:nvSpPr>
          <p:cNvPr id="419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" charset="0"/>
              </a:rPr>
              <a:t>slides from: http://axon.cs.byu.edu/~martinez/classes/478/slides/Perceptron.pptx</a:t>
            </a:r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325D39-5A4D-F040-A3FA-8AEE2E45BF9D}" type="slidenum">
              <a:rPr lang="en-US" smtClean="0">
                <a:latin typeface="Times New Roman" pitchFamily="1" charset="0"/>
              </a:rPr>
              <a:pPr/>
              <a:t>9</a:t>
            </a:fld>
            <a:endParaRPr lang="en-US">
              <a:latin typeface="Times New Roman" pitchFamily="1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6642</TotalTime>
  <Words>1340</Words>
  <Application>Microsoft Office PowerPoint</Application>
  <PresentationFormat>On-screen Show (4:3)</PresentationFormat>
  <Paragraphs>267</Paragraphs>
  <Slides>20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Office Theme</vt:lpstr>
      <vt:lpstr>Equation</vt:lpstr>
      <vt:lpstr>Document</vt:lpstr>
      <vt:lpstr>Perceptron Algorithms and Implementation </vt:lpstr>
      <vt:lpstr>Perceptron Learning Algorithm</vt:lpstr>
      <vt:lpstr>Perceptron Node – Threshold Logic Unit</vt:lpstr>
      <vt:lpstr>Perceptron Learning Algorithm</vt:lpstr>
      <vt:lpstr>First Training Instance</vt:lpstr>
      <vt:lpstr>Second Training Instance</vt:lpstr>
      <vt:lpstr>Perceptron Rule Learning</vt:lpstr>
      <vt:lpstr>PowerPoint Presentation</vt:lpstr>
      <vt:lpstr>Augmented Pattern Vectors</vt:lpstr>
      <vt:lpstr>Perceptron Rule Example</vt:lpstr>
      <vt:lpstr>Example</vt:lpstr>
      <vt:lpstr>Example</vt:lpstr>
      <vt:lpstr>**Challenge Question** - Perceptron</vt:lpstr>
      <vt:lpstr>Example</vt:lpstr>
      <vt:lpstr>Example</vt:lpstr>
      <vt:lpstr>Example</vt:lpstr>
      <vt:lpstr>Perceptron Homework</vt:lpstr>
      <vt:lpstr>Perceptron Convergence Theorem</vt:lpstr>
      <vt:lpstr>Experiments</vt:lpstr>
      <vt:lpstr>Handwritten Recognition Example</vt:lpstr>
    </vt:vector>
  </TitlesOfParts>
  <Company>BYU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Hossain</dc:creator>
  <cp:lastModifiedBy>admin</cp:lastModifiedBy>
  <cp:revision>88</cp:revision>
  <dcterms:created xsi:type="dcterms:W3CDTF">2015-01-09T21:02:38Z</dcterms:created>
  <dcterms:modified xsi:type="dcterms:W3CDTF">2019-06-28T17:02:12Z</dcterms:modified>
</cp:coreProperties>
</file>