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5" r:id="rId2"/>
    <p:sldId id="310" r:id="rId3"/>
    <p:sldId id="299" r:id="rId4"/>
    <p:sldId id="264" r:id="rId5"/>
    <p:sldId id="269" r:id="rId6"/>
    <p:sldId id="270" r:id="rId7"/>
    <p:sldId id="320" r:id="rId8"/>
    <p:sldId id="290" r:id="rId9"/>
    <p:sldId id="311" r:id="rId10"/>
    <p:sldId id="336" r:id="rId11"/>
    <p:sldId id="312" r:id="rId12"/>
    <p:sldId id="30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  <p:clrMru>
    <a:srgbClr val="4180A9"/>
    <a:srgbClr val="1614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4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821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16T20:46:44.419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  <a:pPr/>
              <a:t>2023/6/27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4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HELIXON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1"/>
            </p:custDataLst>
          </p:nvPr>
        </p:nvSpPr>
        <p:spPr>
          <a:xfrm>
            <a:off x="582930" y="4269740"/>
            <a:ext cx="638683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The helmet that you need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09295" y="48514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HELIXON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/>
          </a:p>
        </p:txBody>
      </p:sp>
      <p:sp>
        <p:nvSpPr>
          <p:cNvPr id="5" name="文本框 22"/>
          <p:cNvSpPr txBox="1"/>
          <p:nvPr/>
        </p:nvSpPr>
        <p:spPr>
          <a:xfrm>
            <a:off x="1062355" y="1485900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panose="020B0300000000000000" pitchFamily="34" charset="-122"/>
                <a:cs typeface="Bahnschrift Condensed" panose="020B0502040204020203" charset="0"/>
              </a:rPr>
              <a:t>COMPLETED OUTPUT:</a:t>
            </a:r>
          </a:p>
        </p:txBody>
      </p:sp>
      <p:pic>
        <p:nvPicPr>
          <p:cNvPr id="3" name="Picture 2" descr="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2921000"/>
            <a:ext cx="4424680" cy="3318510"/>
          </a:xfrm>
          <a:prstGeom prst="rect">
            <a:avLst/>
          </a:prstGeom>
        </p:spPr>
      </p:pic>
      <p:pic>
        <p:nvPicPr>
          <p:cNvPr id="4" name="Picture 3" descr="p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2921000"/>
            <a:ext cx="4762500" cy="3318510"/>
          </a:xfrm>
          <a:prstGeom prst="rect">
            <a:avLst/>
          </a:prstGeom>
        </p:spPr>
      </p:pic>
      <p:pic>
        <p:nvPicPr>
          <p:cNvPr id="6" name="Picture 5" descr="p2"/>
          <p:cNvPicPr>
            <a:picLocks noChangeAspect="1"/>
          </p:cNvPicPr>
          <p:nvPr/>
        </p:nvPicPr>
        <p:blipFill>
          <a:blip r:embed="rId2"/>
          <a:srcRect b="23507"/>
          <a:stretch>
            <a:fillRect/>
          </a:stretch>
        </p:blipFill>
        <p:spPr>
          <a:xfrm>
            <a:off x="6313170" y="2921635"/>
            <a:ext cx="5135245" cy="3317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HELIXON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69222" y="2544321"/>
            <a:ext cx="5157787" cy="3684588"/>
          </a:xfrm>
        </p:spPr>
        <p:txBody>
          <a:bodyPr>
            <a:noAutofit/>
          </a:bodyPr>
          <a:lstStyle/>
          <a:p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This contains camera that can record in realtime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footage.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This will store your data in cloud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A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lert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s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near by police station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, if and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when th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e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helmet undergo any accident or any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kind of unwanted actions.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Makes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it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e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asy for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police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investigation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, during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the above said actions as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the data is stored in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the 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cloud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Cost effective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Normal Helmet With GoPro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01634" y="2544321"/>
            <a:ext cx="5183188" cy="3684588"/>
          </a:xfrm>
        </p:spPr>
        <p:txBody>
          <a:bodyPr>
            <a:noAutofit/>
          </a:bodyPr>
          <a:lstStyle/>
          <a:p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It 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does 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not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provide you the features of Helxion without GoPro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N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o alerting system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N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o cloud storage, need SD car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d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 for storing the data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  <a:p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AVG cost of GoPro is Rs.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2</a:t>
            </a:r>
            <a:r>
              <a:rPr lang="en-US" sz="2200">
                <a:latin typeface="Corbel Light" panose="020B0303020204020204" charset="0"/>
                <a:cs typeface="Corbel Light" panose="020B0303020204020204" charset="0"/>
              </a:rPr>
              <a:t>9,000</a:t>
            </a:r>
            <a:r>
              <a:rPr lang="en-US" altLang="zh-CN" sz="2200">
                <a:latin typeface="Corbel Light" panose="020B0303020204020204" charset="0"/>
                <a:cs typeface="Corbel Light" panose="020B0303020204020204" charset="0"/>
              </a:rPr>
              <a:t>.</a:t>
            </a:r>
            <a:endParaRPr lang="en-US" sz="2200">
              <a:latin typeface="Corbel Light" panose="020B0303020204020204" charset="0"/>
              <a:cs typeface="Corbel Light" panose="020B03030202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9295" y="48514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HELIXON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/>
          </a:p>
        </p:txBody>
      </p:sp>
      <p:sp>
        <p:nvSpPr>
          <p:cNvPr id="2" name="文本框 22"/>
          <p:cNvSpPr txBox="1"/>
          <p:nvPr/>
        </p:nvSpPr>
        <p:spPr>
          <a:xfrm>
            <a:off x="928570" y="1130346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charset="0"/>
                <a:cs typeface="Bahnschrift Condensed" panose="020B0502040204020203" charset="0"/>
              </a:rPr>
              <a:t>DIFFERENCE</a:t>
            </a:r>
            <a:endParaRPr lang="en-US" altLang="zh-CN" sz="3000" b="1">
              <a:solidFill>
                <a:schemeClr val="accent1"/>
              </a:solidFill>
              <a:latin typeface="Bahnschrift Condensed" panose="020B0502040204020203" charset="0"/>
              <a:ea typeface="冬青黑体简体中文 W3" panose="020B0300000000000000" pitchFamily="34" charset="-122"/>
              <a:cs typeface="Bahnschrift 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3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  <a:latin typeface="Candara Light" panose="020E0502030303020204" charset="0"/>
                <a:cs typeface="Candara Light" panose="020E0502030303020204" charset="0"/>
              </a:rPr>
              <a:t>Thank You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ndara Light" panose="020E0502030303020204" charset="0"/>
              <a:ea typeface="Microsoft YaHei" panose="020B0503020204020204" pitchFamily="34" charset="-122"/>
              <a:cs typeface="Candara Light" panose="020E0502030303020204" charset="0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40740" y="654050"/>
            <a:ext cx="5573395" cy="101473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accent1"/>
                </a:solidFill>
                <a:latin typeface="Corbel Light" panose="020B0303020204020204" charset="0"/>
                <a:cs typeface="Corbel Light" panose="020B0303020204020204" charset="0"/>
              </a:rPr>
              <a:t>TEAM MEMBERS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032125" y="2165350"/>
            <a:ext cx="37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latin typeface="Bahnschrift Condensed" panose="020B0502040204020203" charset="0"/>
                <a:cs typeface="Bahnschrift Condensed" panose="020B0502040204020203" charset="0"/>
              </a:rPr>
              <a:t>ABDUL KAREEM FARIDH V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latin typeface="Bahnschrift Condensed" panose="020B0502040204020203" charset="0"/>
                <a:cs typeface="Bahnschrift Condensed" panose="020B0502040204020203" charset="0"/>
              </a:rPr>
              <a:t>KIRANRAJ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b="1" dirty="0">
                <a:latin typeface="Bahnschrift Condensed" panose="020B0502040204020203" charset="0"/>
                <a:cs typeface="Bahnschrift Condensed" panose="020B0502040204020203" charset="0"/>
              </a:rPr>
              <a:t>GANESH </a:t>
            </a:r>
            <a:r>
              <a:rPr lang="en-US" altLang="zh-CN" sz="3000" b="1" dirty="0" smtClean="0">
                <a:latin typeface="Bahnschrift Condensed" panose="020B0502040204020203" charset="0"/>
                <a:cs typeface="Bahnschrift Condensed" panose="020B0502040204020203" charset="0"/>
              </a:rPr>
              <a:t>KARTIK </a:t>
            </a:r>
            <a:r>
              <a:rPr lang="en-US" altLang="zh-CN" sz="3000" b="1" dirty="0">
                <a:latin typeface="Bahnschrift Condensed" panose="020B0502040204020203" charset="0"/>
                <a:cs typeface="Bahnschrift Condensed" panose="020B0502040204020203" charset="0"/>
              </a:rPr>
              <a:t>R</a:t>
            </a:r>
            <a:endParaRPr lang="en-US" sz="3000" b="1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5535" y="3808730"/>
            <a:ext cx="33870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chemeClr val="accent1"/>
                </a:solidFill>
                <a:latin typeface="Corbel Light" panose="020B0303020204020204" charset="0"/>
                <a:cs typeface="Corbel Light" panose="020B0303020204020204" charset="0"/>
              </a:rPr>
              <a:t>MENTOR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342640" y="5082540"/>
            <a:ext cx="349504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latin typeface="Bahnschrift Condensed" panose="020B0502040204020203" charset="0"/>
                <a:cs typeface="Bahnschrift Condensed" panose="020B0502040204020203" charset="0"/>
              </a:rPr>
              <a:t>Dr SATHYA PRIYA J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9437" y="633878"/>
            <a:ext cx="6448425" cy="101473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8FAADC"/>
                </a:solidFill>
                <a:latin typeface="Corbel Light" panose="020B0303020204020204" charset="0"/>
                <a:cs typeface="Corbel Light" panose="020B0303020204020204" charset="0"/>
              </a:rPr>
              <a:t>TEAM MEMBERS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154043" y="3798369"/>
            <a:ext cx="379920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>
                <a:solidFill>
                  <a:srgbClr val="8FAADC"/>
                </a:solidFill>
                <a:latin typeface="Corbel Light" panose="020B0303020204020204" charset="0"/>
                <a:cs typeface="Corbel Light" panose="020B0303020204020204" charset="0"/>
              </a:rPr>
              <a:t>MENTOR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ahnschrift" panose="020B0502040204020203" charset="0"/>
                <a:ea typeface="Comic Sans MS" panose="030F0702030302020204" charset="0"/>
                <a:cs typeface="Bahnschrift" panose="020B0502040204020203" charset="0"/>
                <a:sym typeface="+mn-lt"/>
              </a:rPr>
              <a:t>Camera Module.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ahnschrift" panose="020B0502040204020203" charset="0"/>
                <a:ea typeface="Comic Sans MS" panose="030F0702030302020204" charset="0"/>
                <a:cs typeface="Bahnschrift" panose="020B0502040204020203" charset="0"/>
                <a:sym typeface="+mn-lt"/>
              </a:rPr>
              <a:t>Wifi Module.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ahnschrift" panose="020B0502040204020203" charset="0"/>
                <a:ea typeface="Comic Sans MS" panose="030F0702030302020204" charset="0"/>
                <a:cs typeface="Bahnschrift" panose="020B0502040204020203" charset="0"/>
                <a:sym typeface="+mn-lt"/>
              </a:rPr>
              <a:t>Storage(Cloud Storage).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ahnschrift" panose="020B0502040204020203" charset="0"/>
                <a:ea typeface="Comic Sans MS" panose="030F0702030302020204" charset="0"/>
                <a:cs typeface="Bahnschrift" panose="020B0502040204020203" charset="0"/>
                <a:sym typeface="+mn-lt"/>
              </a:rPr>
              <a:t>Power On Ethernet(POI).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Bahnschrift" panose="020B0502040204020203" charset="0"/>
              <a:ea typeface="Comic Sans MS" panose="030F0702030302020204" charset="0"/>
              <a:cs typeface="Bahnschrift" panose="020B0502040204020203" charset="0"/>
              <a:sym typeface="+mn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Bahnschrift" panose="020B0502040204020203" charset="0"/>
                <a:ea typeface="Comic Sans MS" panose="030F0702030302020204" charset="0"/>
                <a:cs typeface="Bahnschrift" panose="020B0502040204020203" charset="0"/>
                <a:sym typeface="+mn-lt"/>
              </a:rPr>
              <a:t>Application For Access.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361950" y="1700530"/>
            <a:ext cx="301879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latin typeface="Palatino Linotype" panose="02040502050505030304" charset="0"/>
                <a:ea typeface="Palatino Linotype" panose="02040502050505030304" charset="0"/>
                <a:cs typeface="Palatino Linotype" panose="02040502050505030304" charset="0"/>
                <a:sym typeface="+mn-lt"/>
              </a:rPr>
              <a:t>CO</a:t>
            </a:r>
            <a:r>
              <a:rPr lang="en-US" altLang="tr-TR" sz="2800" b="1" dirty="0">
                <a:solidFill>
                  <a:schemeClr val="accent1"/>
                </a:solidFill>
                <a:latin typeface="Palatino Linotype" panose="02040502050505030304" charset="0"/>
                <a:ea typeface="Palatino Linotype" panose="02040502050505030304" charset="0"/>
                <a:cs typeface="Palatino Linotype" panose="02040502050505030304" charset="0"/>
                <a:sym typeface="+mn-lt"/>
              </a:rPr>
              <a:t>MPONENTS</a:t>
            </a: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1245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HELIXON</a:t>
            </a:r>
          </a:p>
        </p:txBody>
      </p:sp>
      <p:sp>
        <p:nvSpPr>
          <p:cNvPr id="11" name="矩形 10"/>
          <p:cNvSpPr/>
          <p:nvPr/>
        </p:nvSpPr>
        <p:spPr>
          <a:xfrm>
            <a:off x="6089650" y="1861185"/>
            <a:ext cx="5059680" cy="371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879474" y="1980564"/>
            <a:ext cx="3655949" cy="13935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Palatino Linotype" panose="02040502050505030304" charset="0"/>
                <a:ea typeface="Palatino Linotype" panose="02040502050505030304" charset="0"/>
                <a:cs typeface="Palatino Linotype" panose="02040502050505030304" charset="0"/>
              </a:rPr>
              <a:t>Hello!</a:t>
            </a:r>
          </a:p>
          <a:p>
            <a:pPr>
              <a:lnSpc>
                <a:spcPct val="90000"/>
              </a:lnSpc>
            </a:pPr>
            <a:r>
              <a:rPr lang="en-US" sz="4400" dirty="0" smtClean="0">
                <a:latin typeface="Palatino Linotype" panose="02040502050505030304" charset="0"/>
                <a:ea typeface="Palatino Linotype" panose="02040502050505030304" charset="0"/>
                <a:cs typeface="Palatino Linotype" panose="02040502050505030304" charset="0"/>
              </a:rPr>
              <a:t>EVERYONE</a:t>
            </a:r>
            <a:endParaRPr lang="en-US" sz="4400" dirty="0">
              <a:latin typeface="Palatino Linotype" panose="02040502050505030304" charset="0"/>
              <a:ea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39" name="TextBox 11"/>
          <p:cNvSpPr txBox="1"/>
          <p:nvPr/>
        </p:nvSpPr>
        <p:spPr>
          <a:xfrm>
            <a:off x="794109" y="3773760"/>
            <a:ext cx="2621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b="1" spc="600" dirty="0">
                <a:solidFill>
                  <a:srgbClr val="595959"/>
                </a:solidFill>
                <a:latin typeface="Bahnschrift Condensed" panose="020B0502040204020203" charset="0"/>
                <a:ea typeface="Microsoft YaHei" panose="020B0503020204020204" pitchFamily="34" charset="-122"/>
                <a:cs typeface="Bahnschrift Condensed" panose="020B0502040204020203" charset="0"/>
              </a:rPr>
              <a:t>ABSTRACT</a:t>
            </a:r>
          </a:p>
        </p:txBody>
      </p:sp>
      <p:sp>
        <p:nvSpPr>
          <p:cNvPr id="40" name="TextBox 12"/>
          <p:cNvSpPr txBox="1"/>
          <p:nvPr/>
        </p:nvSpPr>
        <p:spPr>
          <a:xfrm>
            <a:off x="794109" y="4388244"/>
            <a:ext cx="4547857" cy="1493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Helixon , which is in fact a helmet activated with a safety camera . This store and back up your daily trips that can prevent bicycle drivers from insurance scam.</a:t>
            </a: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 descr="IMG_256"/>
          <p:cNvPicPr>
            <a:picLocks noChangeAspect="1"/>
          </p:cNvPicPr>
          <p:nvPr/>
        </p:nvPicPr>
        <p:blipFill>
          <a:blip r:embed="rId2"/>
          <a:srcRect l="27194" t="7022" b="11410"/>
          <a:stretch>
            <a:fillRect/>
          </a:stretch>
        </p:blipFill>
        <p:spPr>
          <a:xfrm>
            <a:off x="5842635" y="1569085"/>
            <a:ext cx="4982845" cy="3719195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46088" y="475991"/>
            <a:ext cx="1245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HELIXON</a:t>
            </a: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62355" y="1485900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panose="020B0300000000000000" pitchFamily="34" charset="-122"/>
                <a:cs typeface="Bahnschrift Condensed" panose="020B0502040204020203" charset="0"/>
              </a:rPr>
              <a:t>CAMERA MODULE</a:t>
            </a:r>
          </a:p>
        </p:txBody>
      </p:sp>
      <p:sp>
        <p:nvSpPr>
          <p:cNvPr id="29" name="Freeform 95"/>
          <p:cNvSpPr>
            <a:spLocks noChangeArrowheads="1"/>
          </p:cNvSpPr>
          <p:nvPr/>
        </p:nvSpPr>
        <p:spPr bwMode="auto">
          <a:xfrm>
            <a:off x="7606458" y="3390091"/>
            <a:ext cx="280708" cy="228912"/>
          </a:xfrm>
          <a:custGeom>
            <a:avLst/>
            <a:gdLst>
              <a:gd name="T0" fmla="*/ 216253 w 619"/>
              <a:gd name="T1" fmla="*/ 42267 h 501"/>
              <a:gd name="T2" fmla="*/ 184694 w 619"/>
              <a:gd name="T3" fmla="*/ 10477 h 501"/>
              <a:gd name="T4" fmla="*/ 211232 w 619"/>
              <a:gd name="T5" fmla="*/ 5058 h 501"/>
              <a:gd name="T6" fmla="*/ 174293 w 619"/>
              <a:gd name="T7" fmla="*/ 0 h 501"/>
              <a:gd name="T8" fmla="*/ 68498 w 619"/>
              <a:gd name="T9" fmla="*/ 42267 h 501"/>
              <a:gd name="T10" fmla="*/ 21159 w 619"/>
              <a:gd name="T11" fmla="*/ 0 h 501"/>
              <a:gd name="T12" fmla="*/ 21159 w 619"/>
              <a:gd name="T13" fmla="*/ 10477 h 501"/>
              <a:gd name="T14" fmla="*/ 52718 w 619"/>
              <a:gd name="T15" fmla="*/ 42267 h 501"/>
              <a:gd name="T16" fmla="*/ 0 w 619"/>
              <a:gd name="T17" fmla="*/ 47686 h 501"/>
              <a:gd name="T18" fmla="*/ 10400 w 619"/>
              <a:gd name="T19" fmla="*/ 53105 h 501"/>
              <a:gd name="T20" fmla="*/ 47339 w 619"/>
              <a:gd name="T21" fmla="*/ 180630 h 501"/>
              <a:gd name="T22" fmla="*/ 195452 w 619"/>
              <a:gd name="T23" fmla="*/ 153897 h 501"/>
              <a:gd name="T24" fmla="*/ 216253 w 619"/>
              <a:gd name="T25" fmla="*/ 53105 h 501"/>
              <a:gd name="T26" fmla="*/ 216253 w 619"/>
              <a:gd name="T27" fmla="*/ 42267 h 501"/>
              <a:gd name="T28" fmla="*/ 68498 w 619"/>
              <a:gd name="T29" fmla="*/ 170153 h 501"/>
              <a:gd name="T30" fmla="*/ 31559 w 619"/>
              <a:gd name="T31" fmla="*/ 153897 h 501"/>
              <a:gd name="T32" fmla="*/ 68498 w 619"/>
              <a:gd name="T33" fmla="*/ 138001 h 501"/>
              <a:gd name="T34" fmla="*/ 68498 w 619"/>
              <a:gd name="T35" fmla="*/ 127525 h 501"/>
              <a:gd name="T36" fmla="*/ 31559 w 619"/>
              <a:gd name="T37" fmla="*/ 127525 h 501"/>
              <a:gd name="T38" fmla="*/ 68498 w 619"/>
              <a:gd name="T39" fmla="*/ 95373 h 501"/>
              <a:gd name="T40" fmla="*/ 68498 w 619"/>
              <a:gd name="T41" fmla="*/ 84896 h 501"/>
              <a:gd name="T42" fmla="*/ 26180 w 619"/>
              <a:gd name="T43" fmla="*/ 84896 h 501"/>
              <a:gd name="T44" fmla="*/ 68498 w 619"/>
              <a:gd name="T45" fmla="*/ 53105 h 501"/>
              <a:gd name="T46" fmla="*/ 137355 w 619"/>
              <a:gd name="T47" fmla="*/ 170153 h 501"/>
              <a:gd name="T48" fmla="*/ 84636 w 619"/>
              <a:gd name="T49" fmla="*/ 170153 h 501"/>
              <a:gd name="T50" fmla="*/ 137355 w 619"/>
              <a:gd name="T51" fmla="*/ 138001 h 501"/>
              <a:gd name="T52" fmla="*/ 137355 w 619"/>
              <a:gd name="T53" fmla="*/ 127525 h 501"/>
              <a:gd name="T54" fmla="*/ 84636 w 619"/>
              <a:gd name="T55" fmla="*/ 127525 h 501"/>
              <a:gd name="T56" fmla="*/ 137355 w 619"/>
              <a:gd name="T57" fmla="*/ 95373 h 501"/>
              <a:gd name="T58" fmla="*/ 137355 w 619"/>
              <a:gd name="T59" fmla="*/ 84896 h 501"/>
              <a:gd name="T60" fmla="*/ 84636 w 619"/>
              <a:gd name="T61" fmla="*/ 84896 h 501"/>
              <a:gd name="T62" fmla="*/ 137355 w 619"/>
              <a:gd name="T63" fmla="*/ 53105 h 501"/>
              <a:gd name="T64" fmla="*/ 179314 w 619"/>
              <a:gd name="T65" fmla="*/ 153897 h 501"/>
              <a:gd name="T66" fmla="*/ 168914 w 619"/>
              <a:gd name="T67" fmla="*/ 170153 h 501"/>
              <a:gd name="T68" fmla="*/ 153134 w 619"/>
              <a:gd name="T69" fmla="*/ 138001 h 501"/>
              <a:gd name="T70" fmla="*/ 179314 w 619"/>
              <a:gd name="T71" fmla="*/ 153897 h 501"/>
              <a:gd name="T72" fmla="*/ 184694 w 619"/>
              <a:gd name="T73" fmla="*/ 127525 h 501"/>
              <a:gd name="T74" fmla="*/ 153134 w 619"/>
              <a:gd name="T75" fmla="*/ 95373 h 501"/>
              <a:gd name="T76" fmla="*/ 184694 w 619"/>
              <a:gd name="T77" fmla="*/ 127525 h 501"/>
              <a:gd name="T78" fmla="*/ 190073 w 619"/>
              <a:gd name="T79" fmla="*/ 84896 h 501"/>
              <a:gd name="T80" fmla="*/ 153134 w 619"/>
              <a:gd name="T81" fmla="*/ 53105 h 501"/>
              <a:gd name="T82" fmla="*/ 190073 w 619"/>
              <a:gd name="T83" fmla="*/ 84896 h 50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19" h="501">
                <a:moveTo>
                  <a:pt x="603" y="117"/>
                </a:moveTo>
                <a:lnTo>
                  <a:pt x="603" y="117"/>
                </a:lnTo>
                <a:cubicBezTo>
                  <a:pt x="471" y="117"/>
                  <a:pt x="471" y="117"/>
                  <a:pt x="471" y="117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74" y="29"/>
                  <a:pt x="589" y="29"/>
                  <a:pt x="589" y="14"/>
                </a:cubicBezTo>
                <a:cubicBezTo>
                  <a:pt x="589" y="0"/>
                  <a:pt x="574" y="0"/>
                  <a:pt x="559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27" y="117"/>
                  <a:pt x="427" y="117"/>
                  <a:pt x="427" y="117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32" y="0"/>
                  <a:pt x="132" y="0"/>
                  <a:pt x="13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44" y="0"/>
                  <a:pt x="29" y="0"/>
                  <a:pt x="29" y="14"/>
                </a:cubicBezTo>
                <a:cubicBezTo>
                  <a:pt x="29" y="29"/>
                  <a:pt x="44" y="29"/>
                  <a:pt x="59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0" y="117"/>
                  <a:pt x="0" y="117"/>
                  <a:pt x="0" y="132"/>
                </a:cubicBezTo>
                <a:cubicBezTo>
                  <a:pt x="0" y="147"/>
                  <a:pt x="0" y="147"/>
                  <a:pt x="15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59" y="426"/>
                  <a:pt x="59" y="426"/>
                  <a:pt x="59" y="426"/>
                </a:cubicBezTo>
                <a:cubicBezTo>
                  <a:pt x="59" y="471"/>
                  <a:pt x="88" y="500"/>
                  <a:pt x="132" y="500"/>
                </a:cubicBezTo>
                <a:cubicBezTo>
                  <a:pt x="471" y="500"/>
                  <a:pt x="471" y="500"/>
                  <a:pt x="471" y="500"/>
                </a:cubicBezTo>
                <a:cubicBezTo>
                  <a:pt x="515" y="500"/>
                  <a:pt x="545" y="471"/>
                  <a:pt x="545" y="426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3" y="147"/>
                  <a:pt x="603" y="147"/>
                  <a:pt x="603" y="147"/>
                </a:cubicBezTo>
                <a:cubicBezTo>
                  <a:pt x="618" y="147"/>
                  <a:pt x="618" y="147"/>
                  <a:pt x="618" y="132"/>
                </a:cubicBezTo>
                <a:cubicBezTo>
                  <a:pt x="618" y="117"/>
                  <a:pt x="618" y="117"/>
                  <a:pt x="603" y="117"/>
                </a:cubicBezTo>
                <a:close/>
                <a:moveTo>
                  <a:pt x="191" y="471"/>
                </a:moveTo>
                <a:lnTo>
                  <a:pt x="191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88" y="441"/>
                  <a:pt x="88" y="426"/>
                </a:cubicBezTo>
                <a:cubicBezTo>
                  <a:pt x="88" y="382"/>
                  <a:pt x="88" y="382"/>
                  <a:pt x="88" y="382"/>
                </a:cubicBezTo>
                <a:cubicBezTo>
                  <a:pt x="191" y="382"/>
                  <a:pt x="191" y="382"/>
                  <a:pt x="191" y="382"/>
                </a:cubicBezTo>
                <a:lnTo>
                  <a:pt x="191" y="471"/>
                </a:lnTo>
                <a:close/>
                <a:moveTo>
                  <a:pt x="191" y="353"/>
                </a:moveTo>
                <a:lnTo>
                  <a:pt x="191" y="353"/>
                </a:lnTo>
                <a:cubicBezTo>
                  <a:pt x="88" y="353"/>
                  <a:pt x="88" y="353"/>
                  <a:pt x="88" y="35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191" y="264"/>
                  <a:pt x="191" y="264"/>
                  <a:pt x="191" y="264"/>
                </a:cubicBezTo>
                <a:lnTo>
                  <a:pt x="191" y="353"/>
                </a:lnTo>
                <a:close/>
                <a:moveTo>
                  <a:pt x="191" y="235"/>
                </a:moveTo>
                <a:lnTo>
                  <a:pt x="191" y="235"/>
                </a:lnTo>
                <a:cubicBezTo>
                  <a:pt x="73" y="235"/>
                  <a:pt x="73" y="235"/>
                  <a:pt x="73" y="235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191" y="147"/>
                  <a:pt x="191" y="147"/>
                  <a:pt x="191" y="147"/>
                </a:cubicBezTo>
                <a:lnTo>
                  <a:pt x="191" y="235"/>
                </a:lnTo>
                <a:close/>
                <a:moveTo>
                  <a:pt x="383" y="471"/>
                </a:moveTo>
                <a:lnTo>
                  <a:pt x="383" y="471"/>
                </a:lnTo>
                <a:cubicBezTo>
                  <a:pt x="236" y="471"/>
                  <a:pt x="236" y="471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383" y="382"/>
                  <a:pt x="383" y="382"/>
                  <a:pt x="383" y="382"/>
                </a:cubicBezTo>
                <a:lnTo>
                  <a:pt x="383" y="471"/>
                </a:lnTo>
                <a:close/>
                <a:moveTo>
                  <a:pt x="383" y="353"/>
                </a:moveTo>
                <a:lnTo>
                  <a:pt x="383" y="353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264"/>
                  <a:pt x="236" y="264"/>
                  <a:pt x="236" y="264"/>
                </a:cubicBezTo>
                <a:cubicBezTo>
                  <a:pt x="383" y="264"/>
                  <a:pt x="383" y="264"/>
                  <a:pt x="383" y="264"/>
                </a:cubicBezTo>
                <a:lnTo>
                  <a:pt x="383" y="353"/>
                </a:lnTo>
                <a:close/>
                <a:moveTo>
                  <a:pt x="383" y="235"/>
                </a:moveTo>
                <a:lnTo>
                  <a:pt x="383" y="235"/>
                </a:lnTo>
                <a:cubicBezTo>
                  <a:pt x="236" y="235"/>
                  <a:pt x="236" y="235"/>
                  <a:pt x="236" y="235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383" y="147"/>
                  <a:pt x="383" y="147"/>
                  <a:pt x="383" y="147"/>
                </a:cubicBezTo>
                <a:lnTo>
                  <a:pt x="383" y="235"/>
                </a:lnTo>
                <a:close/>
                <a:moveTo>
                  <a:pt x="500" y="426"/>
                </a:moveTo>
                <a:lnTo>
                  <a:pt x="500" y="426"/>
                </a:lnTo>
                <a:cubicBezTo>
                  <a:pt x="500" y="441"/>
                  <a:pt x="486" y="471"/>
                  <a:pt x="471" y="471"/>
                </a:cubicBezTo>
                <a:cubicBezTo>
                  <a:pt x="427" y="471"/>
                  <a:pt x="427" y="471"/>
                  <a:pt x="427" y="471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515" y="382"/>
                  <a:pt x="515" y="382"/>
                  <a:pt x="515" y="382"/>
                </a:cubicBezTo>
                <a:lnTo>
                  <a:pt x="500" y="426"/>
                </a:lnTo>
                <a:close/>
                <a:moveTo>
                  <a:pt x="515" y="353"/>
                </a:moveTo>
                <a:lnTo>
                  <a:pt x="515" y="353"/>
                </a:lnTo>
                <a:cubicBezTo>
                  <a:pt x="427" y="353"/>
                  <a:pt x="427" y="353"/>
                  <a:pt x="427" y="353"/>
                </a:cubicBezTo>
                <a:cubicBezTo>
                  <a:pt x="427" y="264"/>
                  <a:pt x="427" y="264"/>
                  <a:pt x="427" y="264"/>
                </a:cubicBezTo>
                <a:cubicBezTo>
                  <a:pt x="530" y="264"/>
                  <a:pt x="530" y="264"/>
                  <a:pt x="530" y="264"/>
                </a:cubicBezTo>
                <a:lnTo>
                  <a:pt x="515" y="353"/>
                </a:lnTo>
                <a:close/>
                <a:moveTo>
                  <a:pt x="530" y="235"/>
                </a:moveTo>
                <a:lnTo>
                  <a:pt x="530" y="235"/>
                </a:lnTo>
                <a:cubicBezTo>
                  <a:pt x="427" y="235"/>
                  <a:pt x="427" y="235"/>
                  <a:pt x="427" y="235"/>
                </a:cubicBezTo>
                <a:cubicBezTo>
                  <a:pt x="427" y="147"/>
                  <a:pt x="427" y="147"/>
                  <a:pt x="427" y="147"/>
                </a:cubicBezTo>
                <a:cubicBezTo>
                  <a:pt x="545" y="147"/>
                  <a:pt x="545" y="147"/>
                  <a:pt x="545" y="147"/>
                </a:cubicBezTo>
                <a:lnTo>
                  <a:pt x="530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062355" y="2479040"/>
            <a:ext cx="6031865" cy="3587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This is essentially a </a:t>
            </a:r>
            <a:r>
              <a:rPr lang="en-US" altLang="zh-CN" dirty="0">
                <a:latin typeface="Bahnschrift Condensed" panose="020B0502040204020203" charset="0"/>
                <a:cs typeface="Bahnschrift Condensed" panose="020B0502040204020203" charset="0"/>
              </a:rPr>
              <a:t>C</a:t>
            </a: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CTV camera composed of 4mp </a:t>
            </a:r>
            <a:r>
              <a:rPr lang="en-US" dirty="0" err="1">
                <a:latin typeface="Bahnschrift Condensed" panose="020B0502040204020203" charset="0"/>
                <a:cs typeface="Bahnschrift Condensed" panose="020B0502040204020203" charset="0"/>
              </a:rPr>
              <a:t>MegaPixel</a:t>
            </a: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, activated with night </a:t>
            </a:r>
            <a:r>
              <a:rPr lang="en-US" dirty="0" smtClean="0">
                <a:latin typeface="Bahnschrift Condensed" panose="020B0502040204020203" charset="0"/>
                <a:cs typeface="Bahnschrift Condensed" panose="020B0502040204020203" charset="0"/>
              </a:rPr>
              <a:t>vision and also have a </a:t>
            </a:r>
            <a:r>
              <a:rPr lang="en-US" dirty="0" err="1" smtClean="0">
                <a:latin typeface="Bahnschrift Condensed" panose="020B0502040204020203" charset="0"/>
                <a:cs typeface="Bahnschrift Condensed" panose="020B0502040204020203" charset="0"/>
              </a:rPr>
              <a:t>mic</a:t>
            </a:r>
            <a:r>
              <a:rPr lang="en-US" dirty="0" smtClean="0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This </a:t>
            </a:r>
            <a:r>
              <a:rPr lang="en-US" dirty="0" err="1">
                <a:latin typeface="Bahnschrift Condensed" panose="020B0502040204020203" charset="0"/>
                <a:cs typeface="Bahnschrift Condensed" panose="020B0502040204020203" charset="0"/>
              </a:rPr>
              <a:t>Camers</a:t>
            </a: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 is used to record the real-time-footage of your daily ride</a:t>
            </a:r>
            <a:r>
              <a:rPr lang="en-US" altLang="zh-CN" dirty="0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This footage will be </a:t>
            </a:r>
            <a:r>
              <a:rPr lang="en-US" dirty="0" err="1">
                <a:latin typeface="Bahnschrift Condensed" panose="020B0502040204020203" charset="0"/>
                <a:cs typeface="Bahnschrift Condensed" panose="020B0502040204020203" charset="0"/>
              </a:rPr>
              <a:t>autmatically</a:t>
            </a: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 stored in the cloud</a:t>
            </a:r>
            <a:r>
              <a:rPr lang="en-US" altLang="zh-CN" dirty="0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 dirty="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This camera need 6 power backups , Which can hold charge </a:t>
            </a:r>
            <a:r>
              <a:rPr lang="en-US" dirty="0" err="1">
                <a:latin typeface="Bahnschrift Condensed" panose="020B0502040204020203" charset="0"/>
                <a:cs typeface="Bahnschrift Condensed" panose="020B0502040204020203" charset="0"/>
              </a:rPr>
              <a:t>upto</a:t>
            </a:r>
            <a:r>
              <a:rPr lang="en-US" dirty="0">
                <a:latin typeface="Bahnschrift Condensed" panose="020B0502040204020203" charset="0"/>
                <a:cs typeface="Bahnschrift Condensed" panose="020B0502040204020203" charset="0"/>
              </a:rPr>
              <a:t> 4-5  hours.</a:t>
            </a:r>
          </a:p>
        </p:txBody>
      </p:sp>
      <p:pic>
        <p:nvPicPr>
          <p:cNvPr id="2" name="Picture 1" descr="upload_post_object_v2_97181654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17026" y="805826"/>
            <a:ext cx="2719678" cy="2039035"/>
          </a:xfrm>
          <a:prstGeom prst="rect">
            <a:avLst/>
          </a:prstGeom>
        </p:spPr>
      </p:pic>
      <p:pic>
        <p:nvPicPr>
          <p:cNvPr id="3" name="Picture 2" descr="upload_post_object_v2_0056168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89925" y="3390265"/>
            <a:ext cx="2646680" cy="2519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746088" y="475991"/>
            <a:ext cx="1245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HELIXON</a:t>
            </a:r>
          </a:p>
        </p:txBody>
      </p:sp>
      <p:sp>
        <p:nvSpPr>
          <p:cNvPr id="19" name="矩形 18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116965" y="2453640"/>
            <a:ext cx="5505450" cy="3804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The Wi-Fi module generally contains two main parts: a Wi-Fi chip and an application host processor. The Wi-Fi subsystem includes an 802.11 radio physical layer (PHY), baseband, media access control (MAC), and perhaps a crypto engine for fast, secure Internet connection. The application host processor has internal or external flash, ROM, and RAM.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This Module is used to tansfer your real time video directly into the cloud</a:t>
            </a:r>
            <a:r>
              <a:rPr lang="en-US" altLang="zh-CN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2" name="文本框 22"/>
          <p:cNvSpPr txBox="1"/>
          <p:nvPr/>
        </p:nvSpPr>
        <p:spPr>
          <a:xfrm>
            <a:off x="1062392" y="1766873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charset="0"/>
                <a:cs typeface="Bahnschrift Condensed" panose="020B0502040204020203" charset="0"/>
              </a:rPr>
              <a:t>WIFI </a:t>
            </a:r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panose="020B0300000000000000" pitchFamily="34" charset="-122"/>
                <a:cs typeface="Bahnschrift Condensed" panose="020B0502040204020203" charset="0"/>
              </a:rPr>
              <a:t>MODULE</a:t>
            </a:r>
          </a:p>
        </p:txBody>
      </p:sp>
      <p:pic>
        <p:nvPicPr>
          <p:cNvPr id="34" name="Picture 33" descr="upload_post_object_v2_1221443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85" y="2453005"/>
            <a:ext cx="3922395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2"/>
          <p:cNvSpPr txBox="1"/>
          <p:nvPr/>
        </p:nvSpPr>
        <p:spPr>
          <a:xfrm>
            <a:off x="1062392" y="1662809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panose="020B0300000000000000" pitchFamily="34" charset="-122"/>
                <a:cs typeface="Bahnschrift Condensed" panose="020B0502040204020203" charset="0"/>
              </a:rPr>
              <a:t>Power On Ethernet (POE)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62355" y="3054350"/>
            <a:ext cx="4836160" cy="3701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POE cable which is used as both video </a:t>
            </a:r>
            <a:r>
              <a:rPr lang="zh-CN" altLang="en-US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&amp; </a:t>
            </a:r>
            <a:r>
              <a:rPr lang="en-US" altLang="zh-CN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power supply in single 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And at other end a 12V connecting wires can be used in case if we dont have POE switchbox as a secondary power supply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If we dont have a POE switch,we can use direct USB cable d=for data tansfer.</a:t>
            </a:r>
            <a:endParaRPr lang="en-US">
              <a:latin typeface="Bahnschrift Condensed" panose="020B0502040204020203" charset="0"/>
              <a:cs typeface="Bahnschrift Condensed" panose="020B0502040204020203" charset="0"/>
              <a:sym typeface="+mn-ea"/>
            </a:endParaRPr>
          </a:p>
        </p:txBody>
      </p:sp>
      <p:pic>
        <p:nvPicPr>
          <p:cNvPr id="7" name="Picture 6" descr="upload_post_object_v2_7797387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45" y="2414270"/>
            <a:ext cx="3462655" cy="327787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09295" y="48514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HELIXON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746088" y="475991"/>
            <a:ext cx="1245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HELIXON</a:t>
            </a:r>
          </a:p>
        </p:txBody>
      </p:sp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62389" y="2588933"/>
            <a:ext cx="95097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Bahnschrift Condensed" panose="020B0502040204020203" charset="0"/>
                <a:cs typeface="Bahnschrift Condensed" panose="020B0502040204020203" charset="0"/>
              </a:rPr>
              <a:t>We are Using an Application which will always be connected with the google drive</a:t>
            </a:r>
            <a:r>
              <a:rPr lang="en-US" altLang="zh-CN" sz="2400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 sz="240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Bahnschrift Condensed" panose="020B0502040204020203" charset="0"/>
                <a:cs typeface="Bahnschrift Condensed" panose="020B0502040204020203" charset="0"/>
              </a:rPr>
              <a:t>since its being connected you can always review your real time data for security needs</a:t>
            </a:r>
            <a:r>
              <a:rPr lang="en-US" altLang="zh-CN" sz="2400">
                <a:latin typeface="Bahnschrift Condensed" panose="020B0502040204020203" charset="0"/>
                <a:cs typeface="Bahnschrift Condensed" panose="020B0502040204020203" charset="0"/>
              </a:rPr>
              <a:t>.</a:t>
            </a:r>
            <a:endParaRPr lang="en-US" sz="240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This will have the site that says, Where this specific video was taken.</a:t>
            </a:r>
          </a:p>
        </p:txBody>
      </p:sp>
      <p:sp>
        <p:nvSpPr>
          <p:cNvPr id="2" name="文本框 22"/>
          <p:cNvSpPr txBox="1"/>
          <p:nvPr/>
        </p:nvSpPr>
        <p:spPr>
          <a:xfrm>
            <a:off x="1062392" y="1558745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charset="0"/>
                <a:cs typeface="Bahnschrift Condensed" panose="020B0502040204020203" charset="0"/>
              </a:rPr>
              <a:t>CLOUD STORAGE</a:t>
            </a:r>
            <a:endParaRPr lang="en-US" altLang="zh-CN" sz="3000" b="1">
              <a:solidFill>
                <a:schemeClr val="accent1"/>
              </a:solidFill>
              <a:latin typeface="Bahnschrift Condensed" panose="020B0502040204020203" charset="0"/>
              <a:ea typeface="冬青黑体简体中文 W3" panose="020B0300000000000000" pitchFamily="34" charset="-122"/>
              <a:cs typeface="Bahnschrift 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709295" y="485140"/>
            <a:ext cx="114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  <a:sym typeface="+mn-ea"/>
              </a:rPr>
              <a:t>HELIXON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62355" y="2627630"/>
            <a:ext cx="6182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We are </a:t>
            </a:r>
            <a:r>
              <a:rPr lang="en-US" sz="2400" dirty="0" smtClean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creating </a:t>
            </a: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an app that will connect to your </a:t>
            </a:r>
            <a:r>
              <a:rPr lang="en-US" sz="2400" dirty="0" err="1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google</a:t>
            </a: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 drive</a:t>
            </a:r>
            <a:r>
              <a:rPr lang="en-US" altLang="zh-CN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.</a:t>
            </a:r>
            <a:endParaRPr lang="en-US" sz="2400" dirty="0">
              <a:latin typeface="Bahnschrift Condensed" panose="020B0502040204020203" charset="0"/>
              <a:cs typeface="Bahnschrift Condensed" panose="020B0502040204020203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This app </a:t>
            </a:r>
            <a:r>
              <a:rPr lang="en-US" sz="2400" dirty="0" err="1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alows</a:t>
            </a: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 real time tracking of your Helmet</a:t>
            </a:r>
            <a:r>
              <a:rPr lang="en-US" altLang="zh-CN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.</a:t>
            </a:r>
            <a:endParaRPr lang="en-US" sz="2400" dirty="0">
              <a:latin typeface="Bahnschrift Condensed" panose="020B0502040204020203" charset="0"/>
              <a:cs typeface="Bahnschrift Condensed" panose="020B0502040204020203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By using this app we can </a:t>
            </a:r>
            <a:r>
              <a:rPr lang="en-US" sz="2400" dirty="0" err="1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contol</a:t>
            </a:r>
            <a:r>
              <a:rPr lang="en-US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 the camera</a:t>
            </a:r>
            <a:r>
              <a:rPr lang="en-US" altLang="zh-CN" sz="2400" dirty="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.</a:t>
            </a:r>
            <a:endParaRPr lang="en-US" sz="2400" dirty="0">
              <a:latin typeface="Bahnschrift Condensed" panose="020B0502040204020203" charset="0"/>
              <a:cs typeface="Bahnschrift Condensed" panose="020B0502040204020203" charset="0"/>
              <a:sym typeface="+mn-ea"/>
            </a:endParaRPr>
          </a:p>
        </p:txBody>
      </p:sp>
      <p:sp>
        <p:nvSpPr>
          <p:cNvPr id="5" name="文本框 22"/>
          <p:cNvSpPr txBox="1"/>
          <p:nvPr/>
        </p:nvSpPr>
        <p:spPr>
          <a:xfrm>
            <a:off x="1062355" y="1485900"/>
            <a:ext cx="50984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>
                <a:solidFill>
                  <a:schemeClr val="accent1"/>
                </a:solidFill>
                <a:latin typeface="Bahnschrift Condensed" panose="020B0502040204020203" charset="0"/>
                <a:ea typeface="冬青黑体简体中文 W3" charset="0"/>
                <a:cs typeface="Bahnschrift Condensed" panose="020B0502040204020203" charset="0"/>
              </a:rPr>
              <a:t>APPLICATION</a:t>
            </a:r>
            <a:endParaRPr lang="en-US" altLang="zh-CN" sz="3000" b="1">
              <a:solidFill>
                <a:schemeClr val="accent1"/>
              </a:solidFill>
              <a:latin typeface="Bahnschrift Condensed" panose="020B0502040204020203" charset="0"/>
              <a:ea typeface="冬青黑体简体中文 W3" panose="020B0300000000000000" pitchFamily="34" charset="-122"/>
              <a:cs typeface="Bahnschrift Condensed" panose="020B0502040204020203" charset="0"/>
            </a:endParaRPr>
          </a:p>
        </p:txBody>
      </p:sp>
      <p:pic>
        <p:nvPicPr>
          <p:cNvPr id="3" name="Picture 2" descr="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5" y="333375"/>
            <a:ext cx="2867660" cy="631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486</Words>
  <Application>WPS Office WWO_wpscloud_20230406162407-b6c7003c85</Application>
  <PresentationFormat>Custom</PresentationFormat>
  <Paragraphs>65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主题​​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AISHU</cp:lastModifiedBy>
  <cp:revision>13</cp:revision>
  <dcterms:created xsi:type="dcterms:W3CDTF">2023-05-08T06:24:34Z</dcterms:created>
  <dcterms:modified xsi:type="dcterms:W3CDTF">2023-06-27T12:42:13Z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1033-0.0.0.0</vt:lpwstr>
  </property>
  <property fmtid="{D5CDD505-2E9C-101B-9397-08002B2CF9AE}" pid="3" name="ICV">
    <vt:lpwstr>5E1DCAB2E4804C17826E0AC40420F8AB</vt:lpwstr>
  </property>
</Properties>
</file>