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A08BD1-F72C-4811-B597-F1B40C62FB1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CCFCB-84A3-4578-8329-9F81E5FF9B0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364D0-F905-43ED-8096-C63D276E874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A127F-02DE-4F47-82BB-D4263A652CA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D559BC3-8227-4F7D-A3DC-F8F124EA1119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756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3C0EDA-6634-45F8-BB7A-52F366580D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A638C9-B52F-452D-AE0C-37BD83F759D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ECC829E-DD99-4E5D-BBFD-22157728FA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5CD53-3D77-4050-83D3-F44E43EF6A2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48C0C-9123-460B-92C4-5A6312573F5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5198E-5261-414F-AB05-450AEC56C2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A1F254A-5117-45E7-A111-0A207C60209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6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DC09F-1913-4367-AFF4-42B9BEF4D6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FBABA5-E0F6-4010-A881-328005369DE9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DE556-7362-460B-A5E6-342C125AD4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E0471-902E-4F6B-B881-0DD62B1B4A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FC9B9-AFD4-4B9B-BFC9-90E0FB3623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37CC7DC-4F83-446D-8218-1A6FC8412D12}" type="slidenum">
              <a:t>10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5B3F83-E869-47A8-B52B-01D5BD75E7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4AD86-7329-44F1-BF6D-AC29E0AA48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A97A9-E42D-41FD-9CD3-540DFEC35F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2160A3E-F666-4D72-AC8E-90D44254E880}" type="slidenum">
              <a:t>11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A6ADC5-830D-4E89-9313-B46D9BC0FA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CA278-A18C-46C3-87D6-A330C7AE3B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2AA11-B761-4AB0-876F-04D64A34A5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2AB3C6-EAA0-4F8D-95A6-09BC93F5B288}" type="slidenum">
              <a:t>12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E80E3-5B4C-4DC2-925B-F22650E436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45B19-7DBC-48CB-8A9D-3E343DD7D2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7278A-9C59-4ACB-9CD2-E84D148377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4F0B41-DED5-4342-B33A-679B4FAC8339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573300-830B-480C-839D-FE3CD3AF58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E6FAA-3108-4B22-A0B8-CE4C19D7C2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E2A1-6ED0-43D0-A301-D3E37367D8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D647C44-A589-4B30-890E-8465055C56C6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3E6D82-5420-4772-9C12-BD7CAAD135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B6291D-7871-433C-B5A6-26D79FD46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301BF-5CA2-4F0E-A371-520A63EAF5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93F079-D094-4900-988A-962C58F97077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1DC785-4B4D-45F6-A96F-F34FEB2DA6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5DC2F-D15F-4C1F-BA8C-7AEC35C47B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2D74-A6D6-41D7-ABBB-0889D8C0B3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B0147D2-1908-4EFE-BBED-1FCD08E812BC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B3C20-47B6-4FEF-A8B9-5EC73A0BDE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6E29F4-23A3-413F-80CA-442FB4670C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12220-E5ED-4250-9D52-172C5766CC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E103842-FEF9-469F-B2E3-16BDDCC104E4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295A0-6EE5-4747-9885-1D502E7838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B3491-63F7-4353-BB6D-DB3D93D755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12A13-4CE7-48D8-8185-BD20AF04AB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7D0B498-104A-42E5-A8F9-4365255C999C}" type="slidenum">
              <a:t>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2D2F05-60AF-4314-A9F5-4F6D72C9D2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5C3849-C26F-4770-85D6-8527C70569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6F20D-FD2B-4580-9B74-65FC2F33B3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F370DC8-ADAA-4610-943D-F50161E39BAA}" type="slidenum">
              <a:t>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82F9F5-757B-46E3-8A0C-171A455BF2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AD39E1-00A2-427F-B1CA-D76A344C1F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AD95-C949-4EF4-8905-84F08E201E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5F0144-7B26-4388-9809-99D71FB8352C}" type="slidenum">
              <a:t>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D7CFAB-90D7-4BDE-BAA1-3B08E1223A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BD12BC-5C2E-4B35-94EE-74F5C00AA1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777" y="1433876"/>
            <a:ext cx="7185071" cy="2765943"/>
          </a:xfrm>
        </p:spPr>
        <p:txBody>
          <a:bodyPr anchor="b">
            <a:normAutofit/>
          </a:bodyPr>
          <a:lstStyle>
            <a:lvl1pPr algn="ctr"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77" y="4283817"/>
            <a:ext cx="7185071" cy="1511934"/>
          </a:xfrm>
        </p:spPr>
        <p:txBody>
          <a:bodyPr>
            <a:normAutofit/>
          </a:bodyPr>
          <a:lstStyle>
            <a:lvl1pPr marL="0" indent="0" algn="ctr">
              <a:buNone/>
              <a:defRPr sz="242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5F5189-B883-44CA-B04B-11A0429D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6" y="4728240"/>
            <a:ext cx="8569550" cy="894650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574" y="769703"/>
            <a:ext cx="8121495" cy="3542990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1" y="5631427"/>
            <a:ext cx="8569566" cy="752299"/>
          </a:xfrm>
        </p:spPr>
        <p:txBody>
          <a:bodyPr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A96DD-2586-440D-B1D6-AA37E94E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10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1" y="671972"/>
            <a:ext cx="8569566" cy="3777903"/>
          </a:xfrm>
        </p:spPr>
        <p:txBody>
          <a:bodyPr anchor="ctr"/>
          <a:lstStyle>
            <a:lvl1pPr algn="ctr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1" y="4635037"/>
            <a:ext cx="8569566" cy="1748690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A96DD-2586-440D-B1D6-AA37E94E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9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961867"/>
            <a:ext cx="7691729" cy="3009226"/>
          </a:xfrm>
        </p:spPr>
        <p:txBody>
          <a:bodyPr anchor="ctr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9" y="3979392"/>
            <a:ext cx="7236601" cy="65564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1" y="4820199"/>
            <a:ext cx="8569566" cy="15664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A96DD-2586-440D-B1D6-AA37E94EF46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13181" y="978700"/>
            <a:ext cx="602906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54224" y="3439239"/>
            <a:ext cx="61035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851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1" y="2357545"/>
            <a:ext cx="8569566" cy="2768833"/>
          </a:xfrm>
        </p:spPr>
        <p:txBody>
          <a:bodyPr anchor="b"/>
          <a:lstStyle>
            <a:lvl1pPr algn="ctr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1" y="5139361"/>
            <a:ext cx="8569566" cy="1257349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A96DD-2586-440D-B1D6-AA37E94E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45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5531" y="671971"/>
            <a:ext cx="8569566" cy="1769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5530" y="2609282"/>
            <a:ext cx="2727669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530" y="3244505"/>
            <a:ext cx="2727669" cy="313922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1338" y="2609282"/>
            <a:ext cx="2721505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72210" y="3244505"/>
            <a:ext cx="2731286" cy="313922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92506" y="2609282"/>
            <a:ext cx="27325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92506" y="3244505"/>
            <a:ext cx="2732590" cy="313922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A96DD-2586-440D-B1D6-AA37E94E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1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5531" y="673263"/>
            <a:ext cx="8569566" cy="1768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5530" y="4635035"/>
            <a:ext cx="2725547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5530" y="2609282"/>
            <a:ext cx="2725547" cy="1679928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5530" y="5270258"/>
            <a:ext cx="2725547" cy="111346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375" y="4635035"/>
            <a:ext cx="2730027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72208" y="2609282"/>
            <a:ext cx="2731287" cy="1679928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72208" y="5270257"/>
            <a:ext cx="2731287" cy="1113469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92507" y="4635035"/>
            <a:ext cx="2729079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5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92506" y="2609282"/>
            <a:ext cx="2732590" cy="1679928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92402" y="5270255"/>
            <a:ext cx="2732694" cy="1113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A96DD-2586-440D-B1D6-AA37E94E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38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5531" y="2609283"/>
            <a:ext cx="8569566" cy="37744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5EA8D-1C3B-43AC-8B98-532523B1B8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93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671974"/>
            <a:ext cx="2111149" cy="57117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5530" y="671974"/>
            <a:ext cx="6332409" cy="57117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3D21C5-C819-4773-8220-D0B90D0A0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5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5529" y="2609282"/>
            <a:ext cx="8569049" cy="37744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3976EC-9D0D-4E4E-AE05-5AB7580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1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0" y="913339"/>
            <a:ext cx="8559066" cy="3016836"/>
          </a:xfrm>
        </p:spPr>
        <p:txBody>
          <a:bodyPr anchor="b">
            <a:normAutofit/>
          </a:bodyPr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30" y="4031671"/>
            <a:ext cx="8559066" cy="1508168"/>
          </a:xfrm>
        </p:spPr>
        <p:txBody>
          <a:bodyPr>
            <a:normAutofit/>
          </a:bodyPr>
          <a:lstStyle>
            <a:lvl1pPr marL="0" indent="0" algn="ctr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65A226-6CEB-43E9-8294-68E60834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3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5531" y="681802"/>
            <a:ext cx="8569565" cy="17594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5529" y="2609282"/>
            <a:ext cx="4221780" cy="37744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103316" y="2609282"/>
            <a:ext cx="4221262" cy="37744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25EA40-42CB-44D1-982B-F4F830296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09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5531" y="681802"/>
            <a:ext cx="8569565" cy="17594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810" y="2613608"/>
            <a:ext cx="4029501" cy="749567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5530" y="3363177"/>
            <a:ext cx="4221780" cy="30205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8710" y="2613608"/>
            <a:ext cx="4036387" cy="749567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103317" y="3363177"/>
            <a:ext cx="4221263" cy="30205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DEC341-9016-4856-B7D6-29D76C05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C73123-8DC4-4C1D-8579-918A56C9E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5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8CAA5E-D05A-4684-A5A8-026A019B1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75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0" y="671971"/>
            <a:ext cx="3254117" cy="2230261"/>
          </a:xfrm>
        </p:spPr>
        <p:txBody>
          <a:bodyPr anchor="b"/>
          <a:lstStyle>
            <a:lvl1pPr algn="ctr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98658" y="671973"/>
            <a:ext cx="5126437" cy="5711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30" y="2902232"/>
            <a:ext cx="3254118" cy="3481494"/>
          </a:xfrm>
        </p:spPr>
        <p:txBody>
          <a:bodyPr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229843-763A-44B7-B630-C8A1B67D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31" y="671971"/>
            <a:ext cx="4552617" cy="2230263"/>
          </a:xfrm>
        </p:spPr>
        <p:txBody>
          <a:bodyPr anchor="b"/>
          <a:lstStyle>
            <a:lvl1pPr algn="ctr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6861" y="671972"/>
            <a:ext cx="3313742" cy="5711754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2902233"/>
            <a:ext cx="4552602" cy="3481493"/>
          </a:xfrm>
        </p:spPr>
        <p:txBody>
          <a:bodyPr/>
          <a:lstStyle>
            <a:lvl1pPr marL="0" indent="0" algn="ctr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9D0AB1-F049-4D48-8A12-10D41FB0F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5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0627" cy="755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31" y="681802"/>
            <a:ext cx="8569565" cy="175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31" y="2609283"/>
            <a:ext cx="8569566" cy="377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8956" y="6485223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30" y="6485223"/>
            <a:ext cx="551729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3227" y="6485223"/>
            <a:ext cx="63187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/>
                </a:solidFill>
              </a:defRPr>
            </a:lvl1pPr>
          </a:lstStyle>
          <a:p>
            <a:pPr lvl="0"/>
            <a:fld id="{61FA96DD-2586-440D-B1D6-AA37E94EF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9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1007943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tx1"/>
        </a:buClr>
        <a:buFont typeface="Arial" panose="020B0604020202020204" pitchFamily="34" charset="0"/>
        <a:buChar char="•"/>
        <a:defRPr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D48B-DCE1-4E4D-8520-4977C39A20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IN"/>
              <a:t>Campus In and 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9E724-238A-4F0B-8BF3-7EE98E29FE2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768475"/>
            <a:ext cx="9072563" cy="4384675"/>
          </a:xfrm>
        </p:spPr>
        <p:txBody>
          <a:bodyPr anchor="ctr"/>
          <a:lstStyle/>
          <a:p>
            <a:pPr lvl="0" algn="ctr"/>
            <a:r>
              <a:rPr lang="en-IN" dirty="0"/>
              <a:t>Ashutosh Kumar Jatav, (B16cs004)</a:t>
            </a:r>
          </a:p>
          <a:p>
            <a:pPr lvl="0" algn="ctr"/>
            <a:r>
              <a:rPr lang="en-IN" dirty="0"/>
              <a:t>Chetan Prakash Meena, (B16cs006)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38D3-8C8A-4C49-85FD-8613EB691E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IN"/>
              <a:t>Statistics of the test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E6FCA-39C2-4598-A969-D6FEC3C17C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1" y="2589885"/>
            <a:ext cx="9072563" cy="43846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18 functions were tested.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17 functions were correct and 1 function was incorrect.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Time and Date of selling the item is not present in the program.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1AE7-3CB5-4ACF-8D5A-13EE2397DD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IN"/>
              <a:t>Conclusion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311346A-27F9-434D-8FEC-14433DED3AA5}"/>
              </a:ext>
            </a:extLst>
          </p:cNvPr>
          <p:cNvSpPr txBox="1">
            <a:spLocks/>
          </p:cNvSpPr>
          <p:nvPr/>
        </p:nvSpPr>
        <p:spPr>
          <a:xfrm>
            <a:off x="139484" y="2403905"/>
            <a:ext cx="9072563" cy="438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986" indent="-251986" algn="l" defTabSz="1007943" rtl="0" eaLnBrk="1" latinLnBrk="0" hangingPunct="1">
              <a:lnSpc>
                <a:spcPct val="120000"/>
              </a:lnSpc>
              <a:spcBef>
                <a:spcPts val="110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84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64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20000"/>
              </a:lnSpc>
              <a:spcBef>
                <a:spcPts val="55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54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IN" dirty="0"/>
              <a:t>Learned how to make a project </a:t>
            </a:r>
            <a:r>
              <a:rPr lang="en-US" dirty="0"/>
              <a:t>going through the complete process of software development.</a:t>
            </a:r>
          </a:p>
          <a:p>
            <a:pPr marL="457200" indent="-457200"/>
            <a:r>
              <a:rPr lang="en-IN" dirty="0"/>
              <a:t>How to divide a project into multiple file</a:t>
            </a:r>
          </a:p>
          <a:p>
            <a:pPr marL="457200" indent="-457200"/>
            <a:r>
              <a:rPr lang="en-IN" dirty="0"/>
              <a:t>How to remove cyclic dependency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76E8-682E-45A1-B87E-5B5C8E60DF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30" y="3148805"/>
            <a:ext cx="9072563" cy="1262063"/>
          </a:xfrm>
        </p:spPr>
        <p:txBody>
          <a:bodyPr/>
          <a:lstStyle/>
          <a:p>
            <a:pPr lvl="0"/>
            <a:r>
              <a:rPr lang="en-IN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0A5F-C737-4031-80E7-46134A66D3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IN"/>
              <a:t>Key features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96C99-4C61-4C6C-970D-27BC28CA1C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 dirty="0"/>
              <a:t>Non-Institute, same gate in and out.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Store all entries with real Date and Time.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Only Guard is allow to do entries.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Admin manages guard’s account.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Only Admin can see all Gates entries.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Student’s entry on the bases of time.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Provide </a:t>
            </a:r>
            <a:r>
              <a:rPr lang="en-IN" dirty="0" err="1"/>
              <a:t>color</a:t>
            </a:r>
            <a:r>
              <a:rPr lang="en-IN" dirty="0"/>
              <a:t> to the vehicle.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9FB7-AF37-40AD-92AB-587FE14747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1478" y="77374"/>
            <a:ext cx="9072563" cy="1262063"/>
          </a:xfrm>
        </p:spPr>
        <p:txBody>
          <a:bodyPr/>
          <a:lstStyle/>
          <a:p>
            <a:pPr lvl="0"/>
            <a:r>
              <a:rPr lang="en-IN"/>
              <a:t>List of use cases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64BBB44-FFC8-4CEC-8EFA-F978FA98F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49471"/>
              </p:ext>
            </p:extLst>
          </p:nvPr>
        </p:nvGraphicFramePr>
        <p:xfrm>
          <a:off x="1835087" y="1689315"/>
          <a:ext cx="6720417" cy="5439906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6720417">
                  <a:extLst>
                    <a:ext uri="{9D8B030D-6E8A-4147-A177-3AD203B41FA5}">
                      <a16:colId xmlns:a16="http://schemas.microsoft.com/office/drawing/2014/main" val="3472655885"/>
                    </a:ext>
                  </a:extLst>
                </a:gridCol>
              </a:tblGrid>
              <a:tr h="4374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56623"/>
                  </a:ext>
                </a:extLst>
              </a:tr>
              <a:tr h="440142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ADD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2808"/>
                  </a:ext>
                </a:extLst>
              </a:tr>
              <a:tr h="440142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ADD 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8256"/>
                  </a:ext>
                </a:extLst>
              </a:tr>
              <a:tr h="440142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UPDATE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2614"/>
                  </a:ext>
                </a:extLst>
              </a:tr>
              <a:tr h="440142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69064"/>
                  </a:ext>
                </a:extLst>
              </a:tr>
              <a:tr h="440142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2398"/>
                  </a:ext>
                </a:extLst>
              </a:tr>
              <a:tr h="440142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35012"/>
                  </a:ext>
                </a:extLst>
              </a:tr>
              <a:tr h="440142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View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09797"/>
                  </a:ext>
                </a:extLst>
              </a:tr>
              <a:tr h="440142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Add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84485"/>
                  </a:ext>
                </a:extLst>
              </a:tr>
              <a:tr h="440142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Remove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54572"/>
                  </a:ext>
                </a:extLst>
              </a:tr>
              <a:tr h="603706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Change User Password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5383"/>
                  </a:ext>
                </a:extLst>
              </a:tr>
              <a:tr h="4374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93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CD57-8814-480E-8B96-E5D56A7FFE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9650" y="322263"/>
            <a:ext cx="9070975" cy="1262062"/>
          </a:xfrm>
        </p:spPr>
        <p:txBody>
          <a:bodyPr/>
          <a:lstStyle/>
          <a:p>
            <a:pPr lvl="0"/>
            <a:r>
              <a:rPr lang="en-IN"/>
              <a:t>Structure of the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D475D-A2D0-4BF4-84F6-820DEC17A3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 dirty="0"/>
              <a:t>Database Structure for Institute Members</a:t>
            </a:r>
          </a:p>
          <a:p>
            <a:pPr lvl="0">
              <a:buSzPct val="45000"/>
              <a:buFont typeface="StarSymbol"/>
              <a:buChar char="●"/>
            </a:pPr>
            <a:endParaRPr lang="en-IN" dirty="0"/>
          </a:p>
          <a:p>
            <a:pPr lvl="0">
              <a:buSzPct val="45000"/>
              <a:buFont typeface="StarSymbol"/>
              <a:buChar char="●"/>
            </a:pPr>
            <a:endParaRPr lang="en-IN" dirty="0"/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Database Structure for Non-Institute Members</a:t>
            </a:r>
          </a:p>
          <a:p>
            <a:pPr lvl="0">
              <a:buSzPct val="45000"/>
              <a:buFont typeface="StarSymbol"/>
              <a:buChar char="●"/>
            </a:pPr>
            <a:endParaRPr lang="en-IN" dirty="0"/>
          </a:p>
          <a:p>
            <a:pPr lvl="0">
              <a:buSzPct val="45000"/>
              <a:buFont typeface="StarSymbol"/>
              <a:buChar char="●"/>
            </a:pPr>
            <a:endParaRPr lang="en-IN" dirty="0"/>
          </a:p>
          <a:p>
            <a:pPr lvl="0">
              <a:buSzPct val="45000"/>
              <a:buFont typeface="StarSymbol"/>
              <a:buChar char="●"/>
            </a:pPr>
            <a:endParaRPr lang="en-IN" dirty="0"/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Database </a:t>
            </a:r>
            <a:r>
              <a:rPr lang="en-IN" dirty="0" err="1"/>
              <a:t>Strucuture</a:t>
            </a:r>
            <a:r>
              <a:rPr lang="en-IN" dirty="0"/>
              <a:t> for Registered Vehicles</a:t>
            </a:r>
          </a:p>
          <a:p>
            <a:pPr lvl="0">
              <a:buSzPct val="45000"/>
              <a:buFont typeface="StarSymbol"/>
              <a:buChar char="●"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5EEFC2-1F84-48CF-A2CE-7DC97D573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2406"/>
              </p:ext>
            </p:extLst>
          </p:nvPr>
        </p:nvGraphicFramePr>
        <p:xfrm>
          <a:off x="1325520" y="2444680"/>
          <a:ext cx="7272000" cy="914400"/>
        </p:xfrm>
        <a:graphic>
          <a:graphicData uri="http://schemas.openxmlformats.org/drawingml/2006/table">
            <a:tbl>
              <a:tblPr firstRow="1" bandRow="1"/>
              <a:tblGrid>
                <a:gridCol w="1453680">
                  <a:extLst>
                    <a:ext uri="{9D8B030D-6E8A-4147-A177-3AD203B41FA5}">
                      <a16:colId xmlns:a16="http://schemas.microsoft.com/office/drawing/2014/main" val="3480167930"/>
                    </a:ext>
                  </a:extLst>
                </a:gridCol>
                <a:gridCol w="1453680">
                  <a:extLst>
                    <a:ext uri="{9D8B030D-6E8A-4147-A177-3AD203B41FA5}">
                      <a16:colId xmlns:a16="http://schemas.microsoft.com/office/drawing/2014/main" val="2131903995"/>
                    </a:ext>
                  </a:extLst>
                </a:gridCol>
                <a:gridCol w="1453680">
                  <a:extLst>
                    <a:ext uri="{9D8B030D-6E8A-4147-A177-3AD203B41FA5}">
                      <a16:colId xmlns:a16="http://schemas.microsoft.com/office/drawing/2014/main" val="128025260"/>
                    </a:ext>
                  </a:extLst>
                </a:gridCol>
                <a:gridCol w="1453680">
                  <a:extLst>
                    <a:ext uri="{9D8B030D-6E8A-4147-A177-3AD203B41FA5}">
                      <a16:colId xmlns:a16="http://schemas.microsoft.com/office/drawing/2014/main" val="2242311392"/>
                    </a:ext>
                  </a:extLst>
                </a:gridCol>
                <a:gridCol w="1457280">
                  <a:extLst>
                    <a:ext uri="{9D8B030D-6E8A-4147-A177-3AD203B41FA5}">
                      <a16:colId xmlns:a16="http://schemas.microsoft.com/office/drawing/2014/main" val="2581037763"/>
                    </a:ext>
                  </a:extLst>
                </a:gridCol>
              </a:tblGrid>
              <a:tr h="5673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Institure Id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Official Id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Name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Contact No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Inside/Not Inside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174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AC65B2-2FF8-4C0D-985C-9397EE34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60106"/>
              </p:ext>
            </p:extLst>
          </p:nvPr>
        </p:nvGraphicFramePr>
        <p:xfrm>
          <a:off x="1343472" y="4200595"/>
          <a:ext cx="7393679" cy="914400"/>
        </p:xfrm>
        <a:graphic>
          <a:graphicData uri="http://schemas.openxmlformats.org/drawingml/2006/table">
            <a:tbl>
              <a:tblPr firstRow="1" bandRow="1"/>
              <a:tblGrid>
                <a:gridCol w="1478160">
                  <a:extLst>
                    <a:ext uri="{9D8B030D-6E8A-4147-A177-3AD203B41FA5}">
                      <a16:colId xmlns:a16="http://schemas.microsoft.com/office/drawing/2014/main" val="3183525949"/>
                    </a:ext>
                  </a:extLst>
                </a:gridCol>
                <a:gridCol w="1478160">
                  <a:extLst>
                    <a:ext uri="{9D8B030D-6E8A-4147-A177-3AD203B41FA5}">
                      <a16:colId xmlns:a16="http://schemas.microsoft.com/office/drawing/2014/main" val="684320332"/>
                    </a:ext>
                  </a:extLst>
                </a:gridCol>
                <a:gridCol w="1478160">
                  <a:extLst>
                    <a:ext uri="{9D8B030D-6E8A-4147-A177-3AD203B41FA5}">
                      <a16:colId xmlns:a16="http://schemas.microsoft.com/office/drawing/2014/main" val="2717473638"/>
                    </a:ext>
                  </a:extLst>
                </a:gridCol>
                <a:gridCol w="1478160">
                  <a:extLst>
                    <a:ext uri="{9D8B030D-6E8A-4147-A177-3AD203B41FA5}">
                      <a16:colId xmlns:a16="http://schemas.microsoft.com/office/drawing/2014/main" val="1460621590"/>
                    </a:ext>
                  </a:extLst>
                </a:gridCol>
                <a:gridCol w="1481039">
                  <a:extLst>
                    <a:ext uri="{9D8B030D-6E8A-4147-A177-3AD203B41FA5}">
                      <a16:colId xmlns:a16="http://schemas.microsoft.com/office/drawing/2014/main" val="952996744"/>
                    </a:ext>
                  </a:extLst>
                </a:gridCol>
              </a:tblGrid>
              <a:tr h="4831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Official Id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Name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Contact No.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Gate no.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Inside/Not Inside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330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C9685F-16C0-47E0-938D-998797487031}"/>
              </a:ext>
            </a:extLst>
          </p:cNvPr>
          <p:cNvGraphicFramePr>
            <a:graphicFrameLocks noGrp="1"/>
          </p:cNvGraphicFramePr>
          <p:nvPr/>
        </p:nvGraphicFramePr>
        <p:xfrm>
          <a:off x="2507040" y="6298920"/>
          <a:ext cx="4908960" cy="640080"/>
        </p:xfrm>
        <a:graphic>
          <a:graphicData uri="http://schemas.openxmlformats.org/drawingml/2006/table">
            <a:tbl>
              <a:tblPr firstRow="1" bandRow="1"/>
              <a:tblGrid>
                <a:gridCol w="2454480">
                  <a:extLst>
                    <a:ext uri="{9D8B030D-6E8A-4147-A177-3AD203B41FA5}">
                      <a16:colId xmlns:a16="http://schemas.microsoft.com/office/drawing/2014/main" val="4086945325"/>
                    </a:ext>
                  </a:extLst>
                </a:gridCol>
                <a:gridCol w="2454480">
                  <a:extLst>
                    <a:ext uri="{9D8B030D-6E8A-4147-A177-3AD203B41FA5}">
                      <a16:colId xmlns:a16="http://schemas.microsoft.com/office/drawing/2014/main" val="1531613664"/>
                    </a:ext>
                  </a:extLst>
                </a:gridCol>
              </a:tblGrid>
              <a:tr h="541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Vehicle No.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Vehicle </a:t>
                      </a:r>
                      <a:r>
                        <a:rPr lang="en-IN" sz="1800" b="0" i="0" u="none" strike="noStrike" kern="1200" cap="none" dirty="0" err="1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Color</a:t>
                      </a:r>
                      <a:endParaRPr lang="en-IN" sz="18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FreeSans" pitchFamily="2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(char)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698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45BB-1569-4984-92F9-9D82EC3773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IN"/>
              <a:t>Structure of the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1AB3-8FAC-427E-BE2E-6D99D643E4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/>
              <a:t>Database Structure for Special Permission</a:t>
            </a:r>
          </a:p>
          <a:p>
            <a:pPr lvl="0">
              <a:buSzPct val="45000"/>
              <a:buFont typeface="StarSymbol"/>
              <a:buChar char="●"/>
            </a:pPr>
            <a:endParaRPr lang="en-IN"/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Database Structure for logs</a:t>
            </a:r>
          </a:p>
          <a:p>
            <a:pPr lvl="0">
              <a:buSzPct val="45000"/>
              <a:buFont typeface="StarSymbol"/>
              <a:buChar char="●"/>
            </a:pPr>
            <a:endParaRPr lang="en-IN"/>
          </a:p>
          <a:p>
            <a:pPr lvl="0">
              <a:buSzPct val="45000"/>
              <a:buFont typeface="StarSymbol"/>
              <a:buChar char="●"/>
            </a:pPr>
            <a:endParaRPr lang="en-IN"/>
          </a:p>
          <a:p>
            <a:pPr lvl="0">
              <a:buSzPct val="45000"/>
              <a:buFont typeface="StarSymbol"/>
              <a:buChar char="●"/>
            </a:pPr>
            <a:endParaRPr lang="en-IN"/>
          </a:p>
          <a:p>
            <a:pPr lvl="0">
              <a:buSzPct val="45000"/>
              <a:buFont typeface="StarSymbol"/>
              <a:buChar char="●"/>
            </a:pPr>
            <a:r>
              <a:rPr lang="en-IN"/>
              <a:t>Database Structure for Account</a:t>
            </a:r>
          </a:p>
          <a:p>
            <a:pPr lvl="0">
              <a:buSzPct val="45000"/>
              <a:buFont typeface="StarSymbol"/>
              <a:buChar char="●"/>
            </a:pP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84B48A-80FF-4BE5-B140-648ED58F6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76094"/>
              </p:ext>
            </p:extLst>
          </p:nvPr>
        </p:nvGraphicFramePr>
        <p:xfrm>
          <a:off x="3816341" y="2376740"/>
          <a:ext cx="1658519" cy="427918"/>
        </p:xfrm>
        <a:graphic>
          <a:graphicData uri="http://schemas.openxmlformats.org/drawingml/2006/table">
            <a:tbl>
              <a:tblPr firstRow="1" bandRow="1"/>
              <a:tblGrid>
                <a:gridCol w="1658519">
                  <a:extLst>
                    <a:ext uri="{9D8B030D-6E8A-4147-A177-3AD203B41FA5}">
                      <a16:colId xmlns:a16="http://schemas.microsoft.com/office/drawing/2014/main" val="3822977142"/>
                    </a:ext>
                  </a:extLst>
                </a:gridCol>
              </a:tblGrid>
              <a:tr h="42791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Student’s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8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4A4046-0B12-429C-A341-165093CFD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65545"/>
              </p:ext>
            </p:extLst>
          </p:nvPr>
        </p:nvGraphicFramePr>
        <p:xfrm>
          <a:off x="623197" y="3412923"/>
          <a:ext cx="9182151" cy="1463040"/>
        </p:xfrm>
        <a:graphic>
          <a:graphicData uri="http://schemas.openxmlformats.org/drawingml/2006/table">
            <a:tbl>
              <a:tblPr firstRow="1" bandRow="1"/>
              <a:tblGrid>
                <a:gridCol w="1019519">
                  <a:extLst>
                    <a:ext uri="{9D8B030D-6E8A-4147-A177-3AD203B41FA5}">
                      <a16:colId xmlns:a16="http://schemas.microsoft.com/office/drawing/2014/main" val="2803688309"/>
                    </a:ext>
                  </a:extLst>
                </a:gridCol>
                <a:gridCol w="1019519">
                  <a:extLst>
                    <a:ext uri="{9D8B030D-6E8A-4147-A177-3AD203B41FA5}">
                      <a16:colId xmlns:a16="http://schemas.microsoft.com/office/drawing/2014/main" val="81858773"/>
                    </a:ext>
                  </a:extLst>
                </a:gridCol>
                <a:gridCol w="1019519">
                  <a:extLst>
                    <a:ext uri="{9D8B030D-6E8A-4147-A177-3AD203B41FA5}">
                      <a16:colId xmlns:a16="http://schemas.microsoft.com/office/drawing/2014/main" val="3210747974"/>
                    </a:ext>
                  </a:extLst>
                </a:gridCol>
                <a:gridCol w="1019519">
                  <a:extLst>
                    <a:ext uri="{9D8B030D-6E8A-4147-A177-3AD203B41FA5}">
                      <a16:colId xmlns:a16="http://schemas.microsoft.com/office/drawing/2014/main" val="331263104"/>
                    </a:ext>
                  </a:extLst>
                </a:gridCol>
                <a:gridCol w="1019519">
                  <a:extLst>
                    <a:ext uri="{9D8B030D-6E8A-4147-A177-3AD203B41FA5}">
                      <a16:colId xmlns:a16="http://schemas.microsoft.com/office/drawing/2014/main" val="3491100077"/>
                    </a:ext>
                  </a:extLst>
                </a:gridCol>
                <a:gridCol w="1019519">
                  <a:extLst>
                    <a:ext uri="{9D8B030D-6E8A-4147-A177-3AD203B41FA5}">
                      <a16:colId xmlns:a16="http://schemas.microsoft.com/office/drawing/2014/main" val="2284674389"/>
                    </a:ext>
                  </a:extLst>
                </a:gridCol>
                <a:gridCol w="1019519">
                  <a:extLst>
                    <a:ext uri="{9D8B030D-6E8A-4147-A177-3AD203B41FA5}">
                      <a16:colId xmlns:a16="http://schemas.microsoft.com/office/drawing/2014/main" val="914535319"/>
                    </a:ext>
                  </a:extLst>
                </a:gridCol>
                <a:gridCol w="1019519">
                  <a:extLst>
                    <a:ext uri="{9D8B030D-6E8A-4147-A177-3AD203B41FA5}">
                      <a16:colId xmlns:a16="http://schemas.microsoft.com/office/drawing/2014/main" val="279006403"/>
                    </a:ext>
                  </a:extLst>
                </a:gridCol>
                <a:gridCol w="1025999">
                  <a:extLst>
                    <a:ext uri="{9D8B030D-6E8A-4147-A177-3AD203B41FA5}">
                      <a16:colId xmlns:a16="http://schemas.microsoft.com/office/drawing/2014/main" val="3463988988"/>
                    </a:ext>
                  </a:extLst>
                </a:gridCol>
              </a:tblGrid>
              <a:tr h="11178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Gate No.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Date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Month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Year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Hour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</a:t>
                      </a:r>
                      <a:r>
                        <a:rPr lang="en-IN" sz="1800" b="0" i="0" u="none" strike="noStrike" kern="1200" cap="none" dirty="0" err="1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int</a:t>
                      </a: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Minute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Inside/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Not Inside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(bool)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Vehicle no./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Persion Id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Vehicle/Person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(bool)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590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A874F5-5036-4F96-BC2B-4EF34240F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88735"/>
              </p:ext>
            </p:extLst>
          </p:nvPr>
        </p:nvGraphicFramePr>
        <p:xfrm>
          <a:off x="2860901" y="5880331"/>
          <a:ext cx="3857398" cy="640080"/>
        </p:xfrm>
        <a:graphic>
          <a:graphicData uri="http://schemas.openxmlformats.org/drawingml/2006/table">
            <a:tbl>
              <a:tblPr firstRow="1" bandRow="1"/>
              <a:tblGrid>
                <a:gridCol w="1285919">
                  <a:extLst>
                    <a:ext uri="{9D8B030D-6E8A-4147-A177-3AD203B41FA5}">
                      <a16:colId xmlns:a16="http://schemas.microsoft.com/office/drawing/2014/main" val="2272602469"/>
                    </a:ext>
                  </a:extLst>
                </a:gridCol>
                <a:gridCol w="1285919">
                  <a:extLst>
                    <a:ext uri="{9D8B030D-6E8A-4147-A177-3AD203B41FA5}">
                      <a16:colId xmlns:a16="http://schemas.microsoft.com/office/drawing/2014/main" val="4195984093"/>
                    </a:ext>
                  </a:extLst>
                </a:gridCol>
                <a:gridCol w="1285560">
                  <a:extLst>
                    <a:ext uri="{9D8B030D-6E8A-4147-A177-3AD203B41FA5}">
                      <a16:colId xmlns:a16="http://schemas.microsoft.com/office/drawing/2014/main" val="3225774853"/>
                    </a:ext>
                  </a:extLst>
                </a:gridCol>
              </a:tblGrid>
              <a:tr h="45251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Account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Account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27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045E-4991-4D4C-99B1-25F8E32512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IN"/>
              <a:t>Things that could not be implemented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D461-1E93-4F4B-8352-5F0B4F7137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30" y="2873375"/>
            <a:ext cx="9072563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 dirty="0"/>
              <a:t>Clear Dues of Non-Institute Vehicle.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Date for validity for Student’s Special Permission.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FBCA-2066-40DB-B253-09D077D47E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IN"/>
              <a:t>Statistics of unit and system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0132-6A05-4E1C-BEA8-D7D7935566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979" y="2419404"/>
            <a:ext cx="9072563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IN" dirty="0"/>
              <a:t>Random method and CFG.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No automated tools were used.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dirty="0"/>
              <a:t>Some Non-User interactive test cases are not present in the test report.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A77B-2B14-4330-B120-07ADEFA4B0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17775"/>
            <a:ext cx="9070975" cy="1262063"/>
          </a:xfrm>
        </p:spPr>
        <p:txBody>
          <a:bodyPr/>
          <a:lstStyle/>
          <a:p>
            <a:pPr lvl="0"/>
            <a:r>
              <a:rPr lang="en-IN" dirty="0"/>
              <a:t>Food Court Transaction</a:t>
            </a:r>
            <a:br>
              <a:rPr lang="en-IN" dirty="0"/>
            </a:br>
            <a:r>
              <a:rPr lang="en-IN" sz="1400" dirty="0"/>
              <a:t>(TESTED)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7E18-2944-4D89-912B-EEFCD9F266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IN"/>
              <a:t>List of Use cases tested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30635A-D011-42DC-9D5E-BCBEB3947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5585"/>
              </p:ext>
            </p:extLst>
          </p:nvPr>
        </p:nvGraphicFramePr>
        <p:xfrm>
          <a:off x="2479729" y="1849923"/>
          <a:ext cx="5796805" cy="385982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5796805">
                  <a:extLst>
                    <a:ext uri="{9D8B030D-6E8A-4147-A177-3AD203B41FA5}">
                      <a16:colId xmlns:a16="http://schemas.microsoft.com/office/drawing/2014/main" val="3974566686"/>
                    </a:ext>
                  </a:extLst>
                </a:gridCol>
              </a:tblGrid>
              <a:tr h="551404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Take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84270"/>
                  </a:ext>
                </a:extLst>
              </a:tr>
              <a:tr h="551404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Show 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03577"/>
                  </a:ext>
                </a:extLst>
              </a:tr>
              <a:tr h="551404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Update 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97683"/>
                  </a:ext>
                </a:extLst>
              </a:tr>
              <a:tr h="551404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Show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91405"/>
                  </a:ext>
                </a:extLst>
              </a:tr>
              <a:tr h="551404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Change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5873"/>
                  </a:ext>
                </a:extLst>
              </a:tr>
              <a:tr h="551404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View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92806"/>
                  </a:ext>
                </a:extLst>
              </a:tr>
              <a:tr h="551404"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635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266</TotalTime>
  <Words>401</Words>
  <Application>Microsoft Office PowerPoint</Application>
  <PresentationFormat>Custom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SC Regular</vt:lpstr>
      <vt:lpstr>StarSymbol</vt:lpstr>
      <vt:lpstr>Tw Cen MT</vt:lpstr>
      <vt:lpstr>Droplet</vt:lpstr>
      <vt:lpstr>Campus In and Out</vt:lpstr>
      <vt:lpstr>Key features of the project</vt:lpstr>
      <vt:lpstr>List of use cases</vt:lpstr>
      <vt:lpstr>Structure of the Database</vt:lpstr>
      <vt:lpstr>Structure of the Database</vt:lpstr>
      <vt:lpstr>Things that could not be implemented</vt:lpstr>
      <vt:lpstr>Statistics of unit and system testing</vt:lpstr>
      <vt:lpstr>Food Court Transaction (TESTED)</vt:lpstr>
      <vt:lpstr>List of Use cases tested</vt:lpstr>
      <vt:lpstr>Statistics of the test cases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In and Out</dc:title>
  <dc:creator>Ghost</dc:creator>
  <cp:lastModifiedBy>ashutosh jatav</cp:lastModifiedBy>
  <cp:revision>25</cp:revision>
  <cp:lastPrinted>2018-04-24T21:10:48Z</cp:lastPrinted>
  <dcterms:created xsi:type="dcterms:W3CDTF">2018-04-24T13:27:01Z</dcterms:created>
  <dcterms:modified xsi:type="dcterms:W3CDTF">2018-04-24T21:11:25Z</dcterms:modified>
</cp:coreProperties>
</file>