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5BC2-494C-4A64-9D1C-1EE266E9B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4AE7-ECCF-46F7-B85E-4F8777E0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D118-9DC7-452D-962D-FC886F14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830E-4C49-4A6D-B337-1F589EBF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68D0-4EE6-4C2D-84F8-8AF954FE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7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6849-BF7A-4800-A764-5EF57DFF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E872-4B6E-4C66-919C-A0B58E585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2EDE-5BB9-4178-BEF9-0808CBB1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5872-BB69-495D-A036-B3BA2617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B5FA-012E-407D-92A5-9D9AA16E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7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626DC-3191-4CA9-ADE3-DEBF71E0E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DA79-CBE0-4F39-B32D-8857F8B7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5864-24FB-47AE-A3EA-8610E88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1A46-4D1E-4B25-B302-49235CFD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AC8-AF04-4E75-AD6A-ED3E2CA0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1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33B5-377E-481E-8F98-F151447D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8B0E-69C8-401F-8A89-278EB83E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024D-40C6-403A-B9DF-DB0857AC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27D-A985-4326-BAC9-6BBA05B2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AFEC-16B1-4500-AB0B-5797BC5F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8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F192-0E7A-4F98-BC0A-5E455F85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A111-C3E4-475C-86C0-EA0832A8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2E33-0506-43CC-95B8-F54E324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929-8225-44CD-9286-29A236EF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364B-C627-47C0-A2BB-F7DBF40A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9F6-8A0E-41F7-B678-6F10C56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CE54-B866-4A2A-8ED8-85A4FB475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D2CC3-B94C-4774-90EB-EEED6D72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B359-589E-4348-8851-FA92C2F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392F-C52B-45C8-8E25-516D10BD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36E4-D5BF-4860-85BE-5717D58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FB24-0058-4841-94BA-59EBD593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FF8D-401C-42D1-B45E-16A85CE7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741D-583F-4B62-AB7C-F03501D7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491CB-79D3-4237-9FB3-8C701513A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E53E0-CF64-48D1-A12B-1E15F4458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36D26-0849-43CF-A769-AE4D3526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D5FA-4A95-4135-85C3-106685C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3D87D-888F-46EE-AFBD-37A0DBE1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3A9A-5EC0-4A9B-BD04-3939B2A7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2A4A6-64B8-40B9-97E9-90B3CFE4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3E7C3-819A-4BF5-B270-3B0CB95E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4BF2F-929B-4E43-8EE4-1528420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5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574B8-422D-4C87-9F6C-6C70240C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C5476-1871-494C-A102-628C61E9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ACEC-4862-4877-9DE3-5B44DF96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3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48B3-5E25-4B66-953B-E3F7E2F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09D1-8D3F-4DEE-958C-1480129D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37FD-1A71-498F-88B0-C0A6A629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0C1F-154D-47CF-BD46-EF64EF89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0FAB-C267-4E18-9631-D098BB70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FB203-0C3B-4BFC-8843-44F04AB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BEB-F974-43F2-B8EC-5FAAC3D5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36530-F013-4979-8DD1-2AD02BFEA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7D63E-0955-4D92-9ADC-D6E3F0C8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4FEF1-CCE1-487F-87D5-09348103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0E44-591D-410D-902C-87502CD6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93A7-3020-4FF4-84AF-54613208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1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AFE44-68D2-4980-8F83-3ABA88FF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A27F-B4C5-488B-9FEC-CD648BE8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501D-AC52-4183-B0E4-91DDE16A1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29F-C7A4-44DB-8BBC-53E7041FCE36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C829-92CE-4444-B070-6C5744BC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36E7-9986-4D8F-8CF9-42BBA5191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9994-2D90-4502-8E55-937AECD56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oundai.com/project/the-indirect-convolution-algorithm/1" TargetMode="External"/><Relationship Id="rId3" Type="http://schemas.openxmlformats.org/officeDocument/2006/relationships/hyperlink" Target="https://github.com/Yangqing/caffe/wiki/Convolution-in-Caffe:-a-memo" TargetMode="External"/><Relationship Id="rId7" Type="http://schemas.openxmlformats.org/officeDocument/2006/relationships/hyperlink" Target="https://ieeexplore.ieee.org/document/7995254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blas" TargetMode="External"/><Relationship Id="rId5" Type="http://schemas.openxmlformats.org/officeDocument/2006/relationships/hyperlink" Target="http://www.netlib.org/blas/" TargetMode="External"/><Relationship Id="rId4" Type="http://schemas.openxmlformats.org/officeDocument/2006/relationships/hyperlink" Target="http://caffe.berkeleyvision.org/installa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1E5E-9B7D-4383-AB14-D29E3D88C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for big data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9EB2-0E0D-43D6-A96C-AF0082BE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Optimizing Convolution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32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32B1-3177-4837-AA8E-141968F5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pic>
        <p:nvPicPr>
          <p:cNvPr id="4" name="Image16">
            <a:extLst>
              <a:ext uri="{FF2B5EF4-FFF2-40B4-BE49-F238E27FC236}">
                <a16:creationId xmlns:a16="http://schemas.microsoft.com/office/drawing/2014/main" id="{F245B4D3-8B1E-4E51-89E3-37BAAB7015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87131" y="2070411"/>
            <a:ext cx="6877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995A-8362-4A40-B60C-58AAA1B4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F8F0-C215-4B12-9164-6B44FADD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[1] CS231n Convolutional Neural Networks. </a:t>
            </a:r>
            <a:r>
              <a:rPr lang="en-IN" sz="1600" dirty="0">
                <a:hlinkClick r:id="rId2"/>
              </a:rPr>
              <a:t>http://cs231n.github.io/convolutional-networks/</a:t>
            </a:r>
            <a:r>
              <a:rPr lang="en-IN" sz="1600" dirty="0"/>
              <a:t>, 2018</a:t>
            </a:r>
          </a:p>
          <a:p>
            <a:r>
              <a:rPr lang="en-IN" sz="1600" dirty="0"/>
              <a:t>[2] Convolution in Caffe: a memo. </a:t>
            </a:r>
            <a:r>
              <a:rPr lang="en-IN" sz="1600" dirty="0">
                <a:hlinkClick r:id="rId3"/>
              </a:rPr>
              <a:t>https://github.com/Yangqing/caffe/wiki/Convolution-in-Caffe:-a-memo</a:t>
            </a:r>
            <a:r>
              <a:rPr lang="en-IN" sz="1600" dirty="0"/>
              <a:t>, 2018</a:t>
            </a:r>
          </a:p>
          <a:p>
            <a:r>
              <a:rPr lang="en-IN" sz="1600" dirty="0"/>
              <a:t>[3] Caffe Installation. </a:t>
            </a:r>
            <a:r>
              <a:rPr lang="en-IN" sz="1600" dirty="0">
                <a:hlinkClick r:id="rId4"/>
              </a:rPr>
              <a:t>http://caffe.berkeleyvision.org/installation.html</a:t>
            </a:r>
            <a:r>
              <a:rPr lang="en-IN" sz="1600" dirty="0"/>
              <a:t>, 2018</a:t>
            </a:r>
          </a:p>
          <a:p>
            <a:r>
              <a:rPr lang="en-IN" sz="1600" dirty="0"/>
              <a:t>[4] </a:t>
            </a:r>
            <a:r>
              <a:rPr lang="en-IN" sz="1600" dirty="0" err="1"/>
              <a:t>Netlib</a:t>
            </a:r>
            <a:r>
              <a:rPr lang="en-IN" sz="1600" dirty="0"/>
              <a:t> BLAS. </a:t>
            </a:r>
            <a:r>
              <a:rPr lang="en-IN" sz="1600" dirty="0">
                <a:hlinkClick r:id="rId5"/>
              </a:rPr>
              <a:t>http://www.netlib.org/blas/</a:t>
            </a:r>
            <a:r>
              <a:rPr lang="en-IN" sz="1600" dirty="0"/>
              <a:t>, 2018</a:t>
            </a:r>
          </a:p>
          <a:p>
            <a:r>
              <a:rPr lang="en-IN" sz="1600" dirty="0"/>
              <a:t>[5] Nvidia </a:t>
            </a:r>
            <a:r>
              <a:rPr lang="en-IN" sz="1600" dirty="0" err="1"/>
              <a:t>cuBLAS</a:t>
            </a:r>
            <a:r>
              <a:rPr lang="en-IN" sz="1600" dirty="0"/>
              <a:t>. </a:t>
            </a:r>
            <a:r>
              <a:rPr lang="en-IN" sz="1600" dirty="0">
                <a:hlinkClick r:id="rId6"/>
              </a:rPr>
              <a:t>https://developer.nvidia.com/cublas</a:t>
            </a:r>
            <a:r>
              <a:rPr lang="en-IN" sz="1600" dirty="0"/>
              <a:t>, 2018</a:t>
            </a:r>
          </a:p>
          <a:p>
            <a:r>
              <a:rPr lang="en-IN" sz="1600" dirty="0"/>
              <a:t>[6] </a:t>
            </a:r>
            <a:r>
              <a:rPr lang="en-IN" sz="1600" dirty="0">
                <a:hlinkClick r:id="rId7"/>
              </a:rPr>
              <a:t>https://ieeexplore.ieee.org/document/7995254</a:t>
            </a:r>
            <a:endParaRPr lang="en-IN" sz="1600" dirty="0"/>
          </a:p>
          <a:p>
            <a:r>
              <a:rPr lang="en-IN" sz="1600" dirty="0"/>
              <a:t>[7] </a:t>
            </a:r>
            <a:r>
              <a:rPr lang="en-IN" sz="1600" dirty="0">
                <a:hlinkClick r:id="rId8"/>
              </a:rPr>
              <a:t>https://www.groundai.com/project/the-indirect-convolution-algorithm/1</a:t>
            </a:r>
            <a:endParaRPr lang="en-IN" sz="1600" dirty="0"/>
          </a:p>
          <a:p>
            <a:r>
              <a:rPr lang="en-IN" sz="1600" dirty="0"/>
              <a:t>[8] https://arxiv.org/pdf/1706.06873.pdf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2577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3E7-C255-4C1E-9374-8A2733DA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841709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3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1C59-2DB8-4C72-AF99-F966102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2E40A632-BA4B-47BD-87C6-CFB19266D37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96219" y="2260917"/>
            <a:ext cx="7351147" cy="2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3A8-4257-44BF-8809-1AEB9D7E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in DNN</a:t>
            </a:r>
            <a:endParaRPr lang="en-IN" dirty="0"/>
          </a:p>
        </p:txBody>
      </p:sp>
      <p:pic>
        <p:nvPicPr>
          <p:cNvPr id="4" name="Image8">
            <a:extLst>
              <a:ext uri="{FF2B5EF4-FFF2-40B4-BE49-F238E27FC236}">
                <a16:creationId xmlns:a16="http://schemas.microsoft.com/office/drawing/2014/main" id="{84A1B4B0-BED2-43A8-AE5E-4E5D2860F848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-1" t="-931" r="48799" b="2426"/>
          <a:stretch/>
        </p:blipFill>
        <p:spPr>
          <a:xfrm>
            <a:off x="2992257" y="2089205"/>
            <a:ext cx="4648945" cy="26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C44C-61D2-4844-A145-E17481A2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GEMM: General Matrix to Matrix Multiplication[1]</a:t>
            </a:r>
            <a:endParaRPr lang="en-IN" dirty="0"/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9ED788C8-5558-47FE-8362-D0B6598AE7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 r="811" b="1372"/>
          <a:stretch>
            <a:fillRect/>
          </a:stretch>
        </p:blipFill>
        <p:spPr>
          <a:xfrm>
            <a:off x="838200" y="2918530"/>
            <a:ext cx="5133230" cy="2583774"/>
          </a:xfrm>
          <a:prstGeom prst="rect">
            <a:avLst/>
          </a:prstGeom>
        </p:spPr>
      </p:pic>
      <p:pic>
        <p:nvPicPr>
          <p:cNvPr id="5" name="Image3">
            <a:extLst>
              <a:ext uri="{FF2B5EF4-FFF2-40B4-BE49-F238E27FC236}">
                <a16:creationId xmlns:a16="http://schemas.microsoft.com/office/drawing/2014/main" id="{2583A99E-892B-4F92-B7F3-75DC320BDC0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 r="1263" b="3050"/>
          <a:stretch>
            <a:fillRect/>
          </a:stretch>
        </p:blipFill>
        <p:spPr>
          <a:xfrm>
            <a:off x="6432605" y="2918530"/>
            <a:ext cx="4619707" cy="27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9098-E330-495F-9F82-023707D9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Convolution Algorithm[2]</a:t>
            </a:r>
            <a:endParaRPr lang="en-IN" dirty="0"/>
          </a:p>
        </p:txBody>
      </p:sp>
      <p:pic>
        <p:nvPicPr>
          <p:cNvPr id="4" name="Image6">
            <a:extLst>
              <a:ext uri="{FF2B5EF4-FFF2-40B4-BE49-F238E27FC236}">
                <a16:creationId xmlns:a16="http://schemas.microsoft.com/office/drawing/2014/main" id="{5F6651D6-C1AC-4D24-8970-C41B040645B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0879" y="2099627"/>
            <a:ext cx="4056738" cy="3378822"/>
          </a:xfrm>
          <a:prstGeom prst="rect">
            <a:avLst/>
          </a:prstGeom>
        </p:spPr>
      </p:pic>
      <p:pic>
        <p:nvPicPr>
          <p:cNvPr id="5" name="Image7">
            <a:extLst>
              <a:ext uri="{FF2B5EF4-FFF2-40B4-BE49-F238E27FC236}">
                <a16:creationId xmlns:a16="http://schemas.microsoft.com/office/drawing/2014/main" id="{9ED395EF-3531-4872-8956-AC0411E4DED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73468" y="2163831"/>
            <a:ext cx="3617955" cy="3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1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2EFA-C84C-440A-A1DF-C88DC57A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Efficient Algorithm for DNN[3]</a:t>
            </a:r>
            <a:endParaRPr lang="en-IN" dirty="0"/>
          </a:p>
        </p:txBody>
      </p:sp>
      <p:pic>
        <p:nvPicPr>
          <p:cNvPr id="4" name="Image9">
            <a:extLst>
              <a:ext uri="{FF2B5EF4-FFF2-40B4-BE49-F238E27FC236}">
                <a16:creationId xmlns:a16="http://schemas.microsoft.com/office/drawing/2014/main" id="{C11384ED-2581-416C-8990-5DB8DF75C1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55259" y="2384611"/>
            <a:ext cx="722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3613-6C9F-4BC4-BBE7-6372CE4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GEMM based algorithm by sum of scaled matrices[4]</a:t>
            </a:r>
            <a:endParaRPr lang="en-IN" dirty="0"/>
          </a:p>
        </p:txBody>
      </p:sp>
      <p:pic>
        <p:nvPicPr>
          <p:cNvPr id="4" name="Image13">
            <a:extLst>
              <a:ext uri="{FF2B5EF4-FFF2-40B4-BE49-F238E27FC236}">
                <a16:creationId xmlns:a16="http://schemas.microsoft.com/office/drawing/2014/main" id="{5703ECC5-F039-4AC0-959B-56B33B0F4A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56224" y="3277518"/>
            <a:ext cx="2638425" cy="1590675"/>
          </a:xfrm>
          <a:prstGeom prst="rect">
            <a:avLst/>
          </a:prstGeom>
        </p:spPr>
      </p:pic>
      <p:pic>
        <p:nvPicPr>
          <p:cNvPr id="5" name="Image14">
            <a:extLst>
              <a:ext uri="{FF2B5EF4-FFF2-40B4-BE49-F238E27FC236}">
                <a16:creationId xmlns:a16="http://schemas.microsoft.com/office/drawing/2014/main" id="{F9C472DA-8F30-4394-A5C6-5C379329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46932" y="2693339"/>
            <a:ext cx="3283806" cy="27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17F-FFA0-4313-A1DB-DBA4BAF3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Accumulating Algorithms</a:t>
            </a:r>
          </a:p>
        </p:txBody>
      </p:sp>
      <p:pic>
        <p:nvPicPr>
          <p:cNvPr id="4" name="Image17">
            <a:extLst>
              <a:ext uri="{FF2B5EF4-FFF2-40B4-BE49-F238E27FC236}">
                <a16:creationId xmlns:a16="http://schemas.microsoft.com/office/drawing/2014/main" id="{31B09B05-6B03-482B-BFE3-7A7A3E5BB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67000" y="2129631"/>
            <a:ext cx="6858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AD7-DB8C-4121-86AD-34B1BD9F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GEMM Accumulating Algorithms:</a:t>
            </a:r>
          </a:p>
        </p:txBody>
      </p:sp>
      <p:pic>
        <p:nvPicPr>
          <p:cNvPr id="4" name="Image15">
            <a:extLst>
              <a:ext uri="{FF2B5EF4-FFF2-40B4-BE49-F238E27FC236}">
                <a16:creationId xmlns:a16="http://schemas.microsoft.com/office/drawing/2014/main" id="{7B8FB8AE-FDAE-4CD1-8945-7F71238113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48836" y="1825625"/>
            <a:ext cx="6894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Algorithms for big data </vt:lpstr>
      <vt:lpstr>Motivation</vt:lpstr>
      <vt:lpstr>Convolution in DNN</vt:lpstr>
      <vt:lpstr>GEMM: General Matrix to Matrix Multiplication[1]</vt:lpstr>
      <vt:lpstr>Indirect Convolution Algorithm[2]</vt:lpstr>
      <vt:lpstr>Memory Efficient Algorithm for DNN[3]</vt:lpstr>
      <vt:lpstr>GEMM based algorithm by sum of scaled matrices[4]</vt:lpstr>
      <vt:lpstr>Kernel Accumulating Algorithms</vt:lpstr>
      <vt:lpstr>GEMM Accumulating Algorithms:</vt:lpstr>
      <vt:lpstr>Comparison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big data</dc:title>
  <dc:creator>ashutosh jatav</dc:creator>
  <cp:lastModifiedBy>ashutosh jatav</cp:lastModifiedBy>
  <cp:revision>3</cp:revision>
  <dcterms:created xsi:type="dcterms:W3CDTF">2019-11-26T08:18:47Z</dcterms:created>
  <dcterms:modified xsi:type="dcterms:W3CDTF">2019-11-26T08:46:29Z</dcterms:modified>
</cp:coreProperties>
</file>