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658" y="-96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4" y="2840569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66186"/>
            <a:ext cx="1157288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66186"/>
            <a:ext cx="3386138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2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2" y="3875620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4613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7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9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6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BC57-3152-4035-8688-4625BB2959D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4" y="8475136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6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7B79-1AD7-4151-B10A-5673982F3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7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Terminator 11"/>
          <p:cNvSpPr/>
          <p:nvPr/>
        </p:nvSpPr>
        <p:spPr>
          <a:xfrm>
            <a:off x="1949445" y="147320"/>
            <a:ext cx="967105" cy="46736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effectLst/>
                <a:latin typeface="Times New Roman"/>
                <a:ea typeface="Calibri"/>
              </a:rPr>
              <a:t>Start</a:t>
            </a:r>
            <a:endParaRPr lang="en-US" sz="1200">
              <a:effectLst/>
              <a:latin typeface="Times New Roman"/>
              <a:ea typeface="Calibri"/>
            </a:endParaRPr>
          </a:p>
        </p:txBody>
      </p:sp>
      <p:sp>
        <p:nvSpPr>
          <p:cNvPr id="13" name="Flowchart: Data 12"/>
          <p:cNvSpPr/>
          <p:nvPr/>
        </p:nvSpPr>
        <p:spPr>
          <a:xfrm>
            <a:off x="1848481" y="826450"/>
            <a:ext cx="1169035" cy="509905"/>
          </a:xfrm>
          <a:prstGeom prst="flowChartInputOutpu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Times New Roman"/>
                <a:ea typeface="Calibri"/>
              </a:rPr>
              <a:t>b</a:t>
            </a:r>
            <a:r>
              <a:rPr lang="en-US" sz="1200" dirty="0" smtClean="0">
                <a:effectLst/>
                <a:latin typeface="Times New Roman"/>
                <a:ea typeface="Calibri"/>
              </a:rPr>
              <a:t>in1 </a:t>
            </a:r>
            <a:r>
              <a:rPr lang="en-US" sz="1200" dirty="0">
                <a:latin typeface="Times New Roman"/>
                <a:ea typeface="Calibri"/>
              </a:rPr>
              <a:t>b</a:t>
            </a:r>
            <a:r>
              <a:rPr lang="en-US" sz="1200" dirty="0" smtClean="0">
                <a:effectLst/>
                <a:latin typeface="Times New Roman"/>
                <a:ea typeface="Calibri"/>
              </a:rPr>
              <a:t>in2</a:t>
            </a:r>
            <a:endParaRPr lang="en-US" sz="1200" dirty="0">
              <a:effectLst/>
              <a:latin typeface="Times New Roman"/>
              <a:ea typeface="Calibri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122041" y="1586230"/>
            <a:ext cx="2647315" cy="31877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err="1">
                <a:effectLst/>
                <a:latin typeface="Times New Roman"/>
                <a:ea typeface="Calibri"/>
              </a:rPr>
              <a:t>isNeg</a:t>
            </a:r>
            <a:r>
              <a:rPr lang="en-US" sz="1200" dirty="0">
                <a:effectLst/>
                <a:latin typeface="Times New Roman"/>
                <a:ea typeface="Calibri"/>
              </a:rPr>
              <a:t> = bin1[0] != bin2[0]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1731642" y="2133600"/>
            <a:ext cx="1402715" cy="70167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/>
                <a:ea typeface="Calibri"/>
              </a:rPr>
              <a:t>bin1[0] = ‘0’ bin2[0] = ‘0’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109342" y="3048000"/>
            <a:ext cx="2647315" cy="68008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/>
                <a:ea typeface="Calibri"/>
              </a:rPr>
              <a:t>product = </a:t>
            </a:r>
            <a:r>
              <a:rPr lang="en-US" sz="1200" dirty="0" err="1">
                <a:effectLst/>
                <a:latin typeface="Times New Roman"/>
                <a:ea typeface="Calibri"/>
              </a:rPr>
              <a:t>stoi</a:t>
            </a:r>
            <a:r>
              <a:rPr lang="en-US" sz="1200" dirty="0">
                <a:effectLst/>
                <a:latin typeface="Times New Roman"/>
                <a:ea typeface="Calibri"/>
              </a:rPr>
              <a:t>(bin1) * </a:t>
            </a:r>
            <a:r>
              <a:rPr lang="en-US" sz="1200" dirty="0" err="1">
                <a:effectLst/>
                <a:latin typeface="Times New Roman"/>
                <a:ea typeface="Calibri"/>
              </a:rPr>
              <a:t>stoi</a:t>
            </a:r>
            <a:r>
              <a:rPr lang="en-US" sz="1200" dirty="0">
                <a:effectLst/>
                <a:latin typeface="Times New Roman"/>
                <a:ea typeface="Calibri"/>
              </a:rPr>
              <a:t>(bin2)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/>
                <a:ea typeface="Calibri"/>
              </a:rPr>
              <a:t>result = “”  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1420488" y="3962400"/>
            <a:ext cx="2025015" cy="375603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/>
                <a:ea typeface="Calibri"/>
              </a:rPr>
              <a:t>carry =  </a:t>
            </a:r>
            <a:r>
              <a:rPr lang="en-US" sz="1200" dirty="0" smtClean="0">
                <a:effectLst/>
                <a:latin typeface="Times New Roman"/>
                <a:ea typeface="Calibri"/>
              </a:rPr>
              <a:t>0</a:t>
            </a:r>
            <a:endParaRPr lang="en-US" sz="1200" dirty="0">
              <a:effectLst/>
              <a:latin typeface="Times New Roman"/>
              <a:ea typeface="Calibri"/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1498910" y="4572001"/>
            <a:ext cx="1868170" cy="1616075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/>
                <a:ea typeface="Calibri"/>
              </a:rPr>
              <a:t>product &gt; </a:t>
            </a:r>
            <a:r>
              <a:rPr lang="en-US" sz="1200" dirty="0" smtClean="0">
                <a:effectLst/>
                <a:latin typeface="Times New Roman"/>
                <a:ea typeface="Calibri"/>
              </a:rPr>
              <a:t>0</a:t>
            </a:r>
            <a:endParaRPr lang="en-US" sz="1200" dirty="0">
              <a:effectLst/>
              <a:latin typeface="Times New Roman"/>
              <a:ea typeface="Calibri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/>
                <a:ea typeface="Calibri"/>
              </a:rPr>
              <a:t>|| carry &gt; 0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1510345" y="6426200"/>
            <a:ext cx="1870710" cy="38227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/>
                <a:ea typeface="Calibri"/>
              </a:rPr>
              <a:t>digit =  product % 10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1497645" y="7123430"/>
            <a:ext cx="1870710" cy="38227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/>
                <a:ea typeface="Calibri"/>
              </a:rPr>
              <a:t>sum = digit + carry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907407" y="7799070"/>
            <a:ext cx="3051175" cy="61087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carry </a:t>
            </a:r>
            <a:r>
              <a:rPr lang="en-US" sz="1200" dirty="0"/>
              <a:t>= sum / 2</a:t>
            </a:r>
          </a:p>
          <a:p>
            <a:pPr algn="ctr"/>
            <a:r>
              <a:rPr lang="en-US" sz="1200" dirty="0"/>
              <a:t>product /= </a:t>
            </a:r>
            <a:r>
              <a:rPr lang="en-US" sz="1200" dirty="0" smtClean="0"/>
              <a:t>10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21" idx="1"/>
            <a:endCxn id="18" idx="1"/>
          </p:cNvCxnSpPr>
          <p:nvPr/>
        </p:nvCxnSpPr>
        <p:spPr>
          <a:xfrm rot="10800000" flipH="1">
            <a:off x="907406" y="5380039"/>
            <a:ext cx="591503" cy="2724466"/>
          </a:xfrm>
          <a:prstGeom prst="bentConnector3">
            <a:avLst>
              <a:gd name="adj1" fmla="val -38647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3" idx="1"/>
          </p:cNvCxnSpPr>
          <p:nvPr/>
        </p:nvCxnSpPr>
        <p:spPr>
          <a:xfrm>
            <a:off x="2432998" y="614680"/>
            <a:ext cx="1" cy="2117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4"/>
            <a:endCxn id="14" idx="0"/>
          </p:cNvCxnSpPr>
          <p:nvPr/>
        </p:nvCxnSpPr>
        <p:spPr>
          <a:xfrm>
            <a:off x="2432999" y="1336355"/>
            <a:ext cx="12700" cy="249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5" idx="0"/>
          </p:cNvCxnSpPr>
          <p:nvPr/>
        </p:nvCxnSpPr>
        <p:spPr>
          <a:xfrm flipH="1">
            <a:off x="2433000" y="1905000"/>
            <a:ext cx="12699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>
            <a:off x="2433000" y="2835275"/>
            <a:ext cx="0" cy="212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 flipH="1">
            <a:off x="2432996" y="3728085"/>
            <a:ext cx="4" cy="2343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8" idx="0"/>
          </p:cNvCxnSpPr>
          <p:nvPr/>
        </p:nvCxnSpPr>
        <p:spPr>
          <a:xfrm flipH="1">
            <a:off x="2432995" y="4338003"/>
            <a:ext cx="1" cy="2339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2"/>
            <a:endCxn id="19" idx="0"/>
          </p:cNvCxnSpPr>
          <p:nvPr/>
        </p:nvCxnSpPr>
        <p:spPr>
          <a:xfrm>
            <a:off x="2432995" y="6188076"/>
            <a:ext cx="12705" cy="2381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0" idx="2"/>
            <a:endCxn id="21" idx="0"/>
          </p:cNvCxnSpPr>
          <p:nvPr/>
        </p:nvCxnSpPr>
        <p:spPr>
          <a:xfrm flipH="1">
            <a:off x="2432995" y="7505700"/>
            <a:ext cx="5" cy="2933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11897" y="6056868"/>
            <a:ext cx="80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6" name="Flowchart: Data 65"/>
          <p:cNvSpPr/>
          <p:nvPr/>
        </p:nvSpPr>
        <p:spPr>
          <a:xfrm>
            <a:off x="3724907" y="5199382"/>
            <a:ext cx="1169035" cy="361314"/>
          </a:xfrm>
          <a:prstGeom prst="flowChartInputOutpu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err="1" smtClean="0">
                <a:effectLst/>
                <a:latin typeface="Times New Roman"/>
                <a:ea typeface="Calibri"/>
              </a:rPr>
              <a:t>isNeg</a:t>
            </a:r>
            <a:endParaRPr lang="en-US" sz="1200" dirty="0" smtClean="0">
              <a:effectLst/>
              <a:latin typeface="Times New Roman"/>
              <a:ea typeface="Calibri"/>
            </a:endParaRPr>
          </a:p>
        </p:txBody>
      </p:sp>
      <p:sp>
        <p:nvSpPr>
          <p:cNvPr id="67" name="Flowchart: Data 66"/>
          <p:cNvSpPr/>
          <p:nvPr/>
        </p:nvSpPr>
        <p:spPr>
          <a:xfrm>
            <a:off x="3741690" y="5907514"/>
            <a:ext cx="1169035" cy="361314"/>
          </a:xfrm>
          <a:prstGeom prst="flowChartInputOutpu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effectLst/>
                <a:latin typeface="Times New Roman"/>
                <a:ea typeface="Calibri"/>
              </a:rPr>
              <a:t>Result</a:t>
            </a:r>
          </a:p>
        </p:txBody>
      </p:sp>
      <p:sp>
        <p:nvSpPr>
          <p:cNvPr id="68" name="Flowchart: Terminator 67"/>
          <p:cNvSpPr/>
          <p:nvPr/>
        </p:nvSpPr>
        <p:spPr>
          <a:xfrm>
            <a:off x="3841811" y="6592993"/>
            <a:ext cx="967105" cy="46736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>
                <a:effectLst/>
                <a:latin typeface="Times New Roman"/>
                <a:ea typeface="Calibri"/>
              </a:rPr>
              <a:t>End</a:t>
            </a:r>
          </a:p>
        </p:txBody>
      </p:sp>
      <p:cxnSp>
        <p:nvCxnSpPr>
          <p:cNvPr id="70" name="Straight Arrow Connector 69"/>
          <p:cNvCxnSpPr>
            <a:stCxn id="18" idx="3"/>
            <a:endCxn id="66" idx="2"/>
          </p:cNvCxnSpPr>
          <p:nvPr/>
        </p:nvCxnSpPr>
        <p:spPr>
          <a:xfrm>
            <a:off x="3367080" y="5380039"/>
            <a:ext cx="4747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4"/>
            <a:endCxn id="67" idx="1"/>
          </p:cNvCxnSpPr>
          <p:nvPr/>
        </p:nvCxnSpPr>
        <p:spPr>
          <a:xfrm>
            <a:off x="4309425" y="5560696"/>
            <a:ext cx="16783" cy="3468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7" idx="4"/>
            <a:endCxn id="68" idx="0"/>
          </p:cNvCxnSpPr>
          <p:nvPr/>
        </p:nvCxnSpPr>
        <p:spPr>
          <a:xfrm flipH="1">
            <a:off x="4325364" y="6268828"/>
            <a:ext cx="844" cy="3241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9" idx="2"/>
            <a:endCxn id="20" idx="0"/>
          </p:cNvCxnSpPr>
          <p:nvPr/>
        </p:nvCxnSpPr>
        <p:spPr>
          <a:xfrm flipH="1">
            <a:off x="2433000" y="6808470"/>
            <a:ext cx="12700" cy="3149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06537" y="5010706"/>
            <a:ext cx="80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752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65</Words>
  <Application>Microsoft Office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Chappy</dc:creator>
  <cp:lastModifiedBy>Chappy</cp:lastModifiedBy>
  <cp:revision>4</cp:revision>
  <dcterms:created xsi:type="dcterms:W3CDTF">2023-02-13T16:50:54Z</dcterms:created>
  <dcterms:modified xsi:type="dcterms:W3CDTF">2023-02-13T17:58:37Z</dcterms:modified>
</cp:coreProperties>
</file>