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0"/>
  </p:notesMasterIdLst>
  <p:handoutMasterIdLst>
    <p:handoutMasterId r:id="rId21"/>
  </p:handoutMasterIdLst>
  <p:sldIdLst>
    <p:sldId id="270" r:id="rId2"/>
    <p:sldId id="260" r:id="rId3"/>
    <p:sldId id="277" r:id="rId4"/>
    <p:sldId id="262" r:id="rId5"/>
    <p:sldId id="263" r:id="rId6"/>
    <p:sldId id="278" r:id="rId7"/>
    <p:sldId id="264" r:id="rId8"/>
    <p:sldId id="265" r:id="rId9"/>
    <p:sldId id="268" r:id="rId10"/>
    <p:sldId id="279" r:id="rId11"/>
    <p:sldId id="273" r:id="rId12"/>
    <p:sldId id="290" r:id="rId13"/>
    <p:sldId id="287" r:id="rId14"/>
    <p:sldId id="291" r:id="rId15"/>
    <p:sldId id="292" r:id="rId16"/>
    <p:sldId id="293" r:id="rId17"/>
    <p:sldId id="29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696"/>
  </p:normalViewPr>
  <p:slideViewPr>
    <p:cSldViewPr snapToGrid="0">
      <p:cViewPr varScale="1">
        <p:scale>
          <a:sx n="88" d="100"/>
          <a:sy n="88" d="100"/>
        </p:scale>
        <p:origin x="494" y="62"/>
      </p:cViewPr>
      <p:guideLst>
        <p:guide orient="horz" pos="2196"/>
        <p:guide pos="383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GB" smtClean="0"/>
              <a:t>21/02/2019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GB" smtClean="0"/>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GB" smtClean="0"/>
              <a:t>21/02/2019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p:cNvGrpSpPr/>
          <p:nvPr userDrawn="1"/>
        </p:nvGrpSpPr>
        <p:grpSpPr>
          <a:xfrm>
            <a:off x="0" y="1770061"/>
            <a:ext cx="12192000" cy="3255962"/>
            <a:chOff x="0" y="1770061"/>
            <a:chExt cx="12192000" cy="3255962"/>
          </a:xfrm>
          <a:solidFill>
            <a:schemeClr val="bg2"/>
          </a:solidFill>
        </p:grpSpPr>
        <p:sp>
          <p:nvSpPr>
            <p:cNvPr id="8" name="Rectangle 7"/>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Freeform: Shape 25"/>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Picture Placeholder 21"/>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cxnSp>
        <p:nvCxnSpPr>
          <p:cNvPr id="15" name="Straight Connector 14"/>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Title</a:t>
            </a:r>
            <a:endParaRPr lang="en-GB" dirty="0"/>
          </a:p>
        </p:txBody>
      </p:sp>
      <p:sp>
        <p:nvSpPr>
          <p:cNvPr id="3" name="Subtitle 2"/>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dirty="0"/>
              <a:t>Subtitle</a:t>
            </a:r>
            <a:endParaRPr lang="en-GB" dirty="0"/>
          </a:p>
        </p:txBody>
      </p:sp>
      <p:sp>
        <p:nvSpPr>
          <p:cNvPr id="20" name="Text Placeholder 19"/>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p:cNvGrpSpPr/>
          <p:nvPr userDrawn="1"/>
        </p:nvGrpSpPr>
        <p:grpSpPr>
          <a:xfrm>
            <a:off x="0" y="0"/>
            <a:ext cx="12192000" cy="3255962"/>
            <a:chOff x="0" y="1770061"/>
            <a:chExt cx="12192000" cy="3255962"/>
          </a:xfrm>
          <a:solidFill>
            <a:schemeClr val="accent3"/>
          </a:solidFill>
        </p:grpSpPr>
        <p:sp>
          <p:nvSpPr>
            <p:cNvPr id="9" name="Rectangle 8"/>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dirty="0"/>
              <a:t>Section Header</a:t>
            </a:r>
            <a:endParaRPr lang="en-GB" dirty="0"/>
          </a:p>
        </p:txBody>
      </p:sp>
      <p:sp>
        <p:nvSpPr>
          <p:cNvPr id="19" name="Right Triangle 18"/>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 name="Text Placeholder 2"/>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dirty="0"/>
              <a:t>Subtitle</a:t>
            </a:r>
          </a:p>
        </p:txBody>
      </p:sp>
      <p:sp>
        <p:nvSpPr>
          <p:cNvPr id="17" name="Oval 16"/>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CB4E619-4CA9-4A22-920F-20396BF50470}" type="slidenum">
              <a:rPr lang="en-GB" smtClean="0"/>
              <a:t>‹#›</a:t>
            </a:fld>
            <a:endParaRPr lang="en-GB" dirty="0"/>
          </a:p>
        </p:txBody>
      </p:sp>
      <p:sp>
        <p:nvSpPr>
          <p:cNvPr id="2" name="Title 1"/>
          <p:cNvSpPr>
            <a:spLocks noGrp="1"/>
          </p:cNvSpPr>
          <p:nvPr>
            <p:ph type="title"/>
          </p:nvPr>
        </p:nvSpPr>
        <p:spPr>
          <a:xfrm>
            <a:off x="640079" y="500492"/>
            <a:ext cx="10980413" cy="493421"/>
          </a:xfr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21"/>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Title 1"/>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dirty="0"/>
              <a:t>Quote</a:t>
            </a:r>
            <a:endParaRPr lang="en-GB" dirty="0"/>
          </a:p>
        </p:txBody>
      </p:sp>
      <p:sp>
        <p:nvSpPr>
          <p:cNvPr id="17" name="Oval 16"/>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3" name="Text Placeholder 2"/>
          <p:cNvSpPr txBox="1"/>
          <p:nvPr userDrawn="1"/>
        </p:nvSpPr>
        <p:spPr bwMode="auto">
          <a:xfrm>
            <a:off x="4411650" y="1923750"/>
            <a:ext cx="800100" cy="1505250"/>
          </a:xfrm>
          <a:prstGeom prst="rect">
            <a:avLst/>
          </a:prstGeom>
          <a:noFill/>
        </p:spPr>
        <p:txBody>
          <a:bodyPr wrap="square" lIns="91440" tIns="45720" rIns="91440" bIns="45720" numCol="1" anchor="ctr" anchorCtr="0" compatLnSpc="1">
            <a:noAutofit/>
          </a:bodyPr>
          <a:lstStyle>
            <a:lvl1pPr marL="172720" indent="-179705" algn="l" defTabSz="683895" rtl="0" eaLnBrk="1" fontAlgn="base" hangingPunct="1">
              <a:lnSpc>
                <a:spcPts val="3680"/>
              </a:lnSpc>
              <a:spcBef>
                <a:spcPts val="0"/>
              </a:spcBef>
              <a:spcAft>
                <a:spcPct val="0"/>
              </a:spcAft>
              <a:buClr>
                <a:schemeClr val="tx2"/>
              </a:buClr>
              <a:buSzPct val="90000"/>
              <a:buFont typeface="Arial" panose="020B0604020202020204" pitchFamily="34" charset="0"/>
              <a:buNone/>
              <a:defRPr lang="en-US" sz="3200" i="1" kern="1200">
                <a:solidFill>
                  <a:schemeClr val="tx1"/>
                </a:solidFill>
                <a:latin typeface="+mn-lt"/>
                <a:ea typeface="MS PGothic" panose="020B0600070205080204" charset="-128"/>
                <a:cs typeface="CiscoSans"/>
              </a:defRPr>
            </a:lvl1pPr>
            <a:lvl2pPr marL="358775" indent="-215900" algn="l" defTabSz="683895"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charset="-128"/>
                <a:cs typeface="CiscoSans"/>
              </a:defRPr>
            </a:lvl2pPr>
            <a:lvl3pPr marL="431800" indent="-170180" algn="l" defTabSz="683895"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charset="-128"/>
                <a:cs typeface="CiscoSans"/>
              </a:defRPr>
            </a:lvl3pPr>
            <a:lvl4pPr marL="503555" indent="-170180"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4pPr>
            <a:lvl5pPr marL="574675" indent="-170180"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5pPr>
            <a:lvl6pPr marL="863600" indent="-171450" algn="l" defTabSz="685165"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165"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165"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16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dirty="0">
                <a:solidFill>
                  <a:schemeClr val="bg1"/>
                </a:solidFill>
              </a:rPr>
              <a:t>“</a:t>
            </a:r>
          </a:p>
        </p:txBody>
      </p:sp>
      <p:sp>
        <p:nvSpPr>
          <p:cNvPr id="24" name="Oval 23"/>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27" name="Straight Connector 26"/>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21"/>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Title 1"/>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dirty="0"/>
              <a:t>Quote</a:t>
            </a:r>
            <a:endParaRPr lang="en-GB" dirty="0"/>
          </a:p>
        </p:txBody>
      </p:sp>
      <p:sp>
        <p:nvSpPr>
          <p:cNvPr id="17" name="Oval 16"/>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3" name="Text Placeholder 2"/>
          <p:cNvSpPr txBox="1"/>
          <p:nvPr userDrawn="1"/>
        </p:nvSpPr>
        <p:spPr bwMode="auto">
          <a:xfrm>
            <a:off x="4411650" y="1923750"/>
            <a:ext cx="800100" cy="1505250"/>
          </a:xfrm>
          <a:prstGeom prst="rect">
            <a:avLst/>
          </a:prstGeom>
          <a:noFill/>
        </p:spPr>
        <p:txBody>
          <a:bodyPr wrap="square" lIns="91440" tIns="45720" rIns="91440" bIns="45720" numCol="1" anchor="ctr" anchorCtr="0" compatLnSpc="1">
            <a:noAutofit/>
          </a:bodyPr>
          <a:lstStyle>
            <a:lvl1pPr marL="172720" indent="-179705" algn="l" defTabSz="683895" rtl="0" eaLnBrk="1" fontAlgn="base" hangingPunct="1">
              <a:lnSpc>
                <a:spcPts val="3680"/>
              </a:lnSpc>
              <a:spcBef>
                <a:spcPts val="0"/>
              </a:spcBef>
              <a:spcAft>
                <a:spcPct val="0"/>
              </a:spcAft>
              <a:buClr>
                <a:schemeClr val="tx2"/>
              </a:buClr>
              <a:buSzPct val="90000"/>
              <a:buFont typeface="Arial" panose="020B0604020202020204" pitchFamily="34" charset="0"/>
              <a:buNone/>
              <a:defRPr lang="en-US" sz="3200" i="1" kern="1200">
                <a:solidFill>
                  <a:schemeClr val="tx1"/>
                </a:solidFill>
                <a:latin typeface="+mn-lt"/>
                <a:ea typeface="MS PGothic" panose="020B0600070205080204" charset="-128"/>
                <a:cs typeface="CiscoSans"/>
              </a:defRPr>
            </a:lvl1pPr>
            <a:lvl2pPr marL="358775" indent="-215900" algn="l" defTabSz="683895"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charset="-128"/>
                <a:cs typeface="CiscoSans"/>
              </a:defRPr>
            </a:lvl2pPr>
            <a:lvl3pPr marL="431800" indent="-170180" algn="l" defTabSz="683895"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charset="-128"/>
                <a:cs typeface="CiscoSans"/>
              </a:defRPr>
            </a:lvl3pPr>
            <a:lvl4pPr marL="503555" indent="-170180"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4pPr>
            <a:lvl5pPr marL="574675" indent="-170180"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5pPr>
            <a:lvl6pPr marL="863600" indent="-171450" algn="l" defTabSz="685165"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165"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165"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16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dirty="0">
                <a:solidFill>
                  <a:schemeClr val="tx2"/>
                </a:solidFill>
              </a:rPr>
              <a:t>“</a:t>
            </a:r>
          </a:p>
        </p:txBody>
      </p:sp>
      <p:sp>
        <p:nvSpPr>
          <p:cNvPr id="8" name="Oval 7"/>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11" name="Straight Connector 10"/>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reeform: Shape 29"/>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noAutofit/>
          </a:bodyPr>
          <a:lstStyle/>
          <a:p>
            <a:endParaRPr lang="en-GB" dirty="0"/>
          </a:p>
        </p:txBody>
      </p:sp>
      <p:sp>
        <p:nvSpPr>
          <p:cNvPr id="2" name="Title 1"/>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dirty="0"/>
              <a:t>Quote</a:t>
            </a:r>
            <a:endParaRPr lang="en-GB" dirty="0"/>
          </a:p>
        </p:txBody>
      </p:sp>
      <p:sp>
        <p:nvSpPr>
          <p:cNvPr id="37" name="Freeform: Shape 36"/>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35" name="Picture Placeholder 34"/>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3" name="Text Placeholder 2"/>
          <p:cNvSpPr txBox="1"/>
          <p:nvPr userDrawn="1"/>
        </p:nvSpPr>
        <p:spPr bwMode="auto">
          <a:xfrm>
            <a:off x="976670" y="4475195"/>
            <a:ext cx="800100" cy="1505250"/>
          </a:xfrm>
          <a:prstGeom prst="rect">
            <a:avLst/>
          </a:prstGeom>
          <a:noFill/>
        </p:spPr>
        <p:txBody>
          <a:bodyPr wrap="square" lIns="91440" tIns="45720" rIns="91440" bIns="45720" numCol="1" anchor="ctr" anchorCtr="0" compatLnSpc="1">
            <a:noAutofit/>
          </a:bodyPr>
          <a:lstStyle>
            <a:lvl1pPr marL="172720" indent="-179705" algn="l" defTabSz="683895" rtl="0" eaLnBrk="1" fontAlgn="base" hangingPunct="1">
              <a:lnSpc>
                <a:spcPts val="3680"/>
              </a:lnSpc>
              <a:spcBef>
                <a:spcPts val="0"/>
              </a:spcBef>
              <a:spcAft>
                <a:spcPct val="0"/>
              </a:spcAft>
              <a:buClr>
                <a:schemeClr val="tx2"/>
              </a:buClr>
              <a:buSzPct val="90000"/>
              <a:buFont typeface="Arial" panose="020B0604020202020204" pitchFamily="34" charset="0"/>
              <a:buNone/>
              <a:defRPr lang="en-US" sz="3200" i="1" kern="1200">
                <a:solidFill>
                  <a:schemeClr val="tx1"/>
                </a:solidFill>
                <a:latin typeface="+mn-lt"/>
                <a:ea typeface="MS PGothic" panose="020B0600070205080204" charset="-128"/>
                <a:cs typeface="CiscoSans"/>
              </a:defRPr>
            </a:lvl1pPr>
            <a:lvl2pPr marL="358775" indent="-215900" algn="l" defTabSz="683895"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charset="-128"/>
                <a:cs typeface="CiscoSans"/>
              </a:defRPr>
            </a:lvl2pPr>
            <a:lvl3pPr marL="431800" indent="-170180" algn="l" defTabSz="683895"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charset="-128"/>
                <a:cs typeface="CiscoSans"/>
              </a:defRPr>
            </a:lvl3pPr>
            <a:lvl4pPr marL="503555" indent="-170180"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4pPr>
            <a:lvl5pPr marL="574675" indent="-170180" algn="l" defTabSz="683895"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charset="-128"/>
                <a:cs typeface="CiscoSans"/>
              </a:defRPr>
            </a:lvl5pPr>
            <a:lvl6pPr marL="863600" indent="-171450" algn="l" defTabSz="685165"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165"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165"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16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dirty="0">
                <a:solidFill>
                  <a:schemeClr val="tx2"/>
                </a:solidFill>
              </a:rPr>
              <a:t>“</a:t>
            </a:r>
          </a:p>
        </p:txBody>
      </p:sp>
      <p:sp>
        <p:nvSpPr>
          <p:cNvPr id="38" name="Oval 37"/>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9" name="Straight Connector 38"/>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41" name="Straight Connector 40"/>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userDrawn="1"/>
        </p:nvGrpSpPr>
        <p:grpSpPr>
          <a:xfrm>
            <a:off x="0" y="1770061"/>
            <a:ext cx="12192000" cy="3255962"/>
            <a:chOff x="0" y="1770061"/>
            <a:chExt cx="12192000" cy="3255962"/>
          </a:xfrm>
          <a:solidFill>
            <a:schemeClr val="bg1"/>
          </a:solidFill>
        </p:grpSpPr>
        <p:sp>
          <p:nvSpPr>
            <p:cNvPr id="8" name="Rectangle 7"/>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4" name="Freeform: Shape 13"/>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Picture Placeholder 21"/>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cxnSp>
        <p:nvCxnSpPr>
          <p:cNvPr id="15" name="Straight Connector 14"/>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THANK YOU</a:t>
            </a:r>
            <a:endParaRPr lang="en-GB" dirty="0"/>
          </a:p>
        </p:txBody>
      </p:sp>
      <p:sp>
        <p:nvSpPr>
          <p:cNvPr id="5" name="Text Placeholder 4"/>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Name</a:t>
            </a:r>
          </a:p>
        </p:txBody>
      </p:sp>
      <p:sp>
        <p:nvSpPr>
          <p:cNvPr id="17" name="Text Placeholder 4"/>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Phone</a:t>
            </a:r>
          </a:p>
        </p:txBody>
      </p:sp>
      <p:sp>
        <p:nvSpPr>
          <p:cNvPr id="18" name="Text Placeholder 4"/>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Email</a:t>
            </a:r>
          </a:p>
        </p:txBody>
      </p:sp>
      <p:sp>
        <p:nvSpPr>
          <p:cNvPr id="19" name="Text Placeholder 4"/>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Website</a:t>
            </a:r>
          </a:p>
        </p:txBody>
      </p:sp>
      <p:cxnSp>
        <p:nvCxnSpPr>
          <p:cNvPr id="16" name="Straight Connector 15"/>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p:cNvPicPr>
            <a:picLocks noChangeAspect="1"/>
          </p:cNvPicPr>
          <p:nvPr userDrawn="1"/>
        </p:nvPicPr>
        <p:blipFill>
          <a:blip r:embed="rId2" cstate="screen"/>
          <a:stretch>
            <a:fillRect/>
          </a:stretch>
        </p:blipFill>
        <p:spPr>
          <a:xfrm>
            <a:off x="4192357" y="4451822"/>
            <a:ext cx="218900" cy="218900"/>
          </a:xfrm>
          <a:prstGeom prst="rect">
            <a:avLst/>
          </a:prstGeom>
        </p:spPr>
      </p:pic>
      <p:pic>
        <p:nvPicPr>
          <p:cNvPr id="24" name="Graphic 23" descr="Envelope" title="Icon Presenter Email"/>
          <p:cNvPicPr>
            <a:picLocks noChangeAspect="1"/>
          </p:cNvPicPr>
          <p:nvPr userDrawn="1"/>
        </p:nvPicPr>
        <p:blipFill>
          <a:blip r:embed="rId3" cstate="screen"/>
          <a:stretch>
            <a:fillRect/>
          </a:stretch>
        </p:blipFill>
        <p:spPr>
          <a:xfrm>
            <a:off x="4192357" y="5324822"/>
            <a:ext cx="218900" cy="218900"/>
          </a:xfrm>
          <a:prstGeom prst="rect">
            <a:avLst/>
          </a:prstGeom>
        </p:spPr>
      </p:pic>
      <p:pic>
        <p:nvPicPr>
          <p:cNvPr id="25" name="Graphic 24" descr="Smart Phone" title="Icon - Presenter Phone Number"/>
          <p:cNvPicPr>
            <a:picLocks noChangeAspect="1"/>
          </p:cNvPicPr>
          <p:nvPr userDrawn="1"/>
        </p:nvPicPr>
        <p:blipFill>
          <a:blip r:embed="rId4" cstate="screen"/>
          <a:stretch>
            <a:fillRect/>
          </a:stretch>
        </p:blipFill>
        <p:spPr>
          <a:xfrm>
            <a:off x="4192357" y="4888322"/>
            <a:ext cx="218900" cy="218900"/>
          </a:xfrm>
          <a:prstGeom prst="rect">
            <a:avLst/>
          </a:prstGeom>
        </p:spPr>
      </p:pic>
      <p:pic>
        <p:nvPicPr>
          <p:cNvPr id="26" name="Graphic 25" descr="Link"/>
          <p:cNvPicPr>
            <a:picLocks noChangeAspect="1"/>
          </p:cNvPicPr>
          <p:nvPr userDrawn="1"/>
        </p:nvPicPr>
        <p:blipFill>
          <a:blip r:embed="rId5" cstate="screen"/>
          <a:stretch>
            <a:fillRect/>
          </a:stretch>
        </p:blipFill>
        <p:spPr>
          <a:xfrm>
            <a:off x="4179414" y="5748378"/>
            <a:ext cx="244786" cy="24478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userDrawn="1"/>
        </p:nvGrpSpPr>
        <p:grpSpPr>
          <a:xfrm>
            <a:off x="0" y="1770061"/>
            <a:ext cx="12192000" cy="3255962"/>
            <a:chOff x="0" y="1770061"/>
            <a:chExt cx="12192000" cy="3255962"/>
          </a:xfrm>
          <a:solidFill>
            <a:schemeClr val="bg2"/>
          </a:solidFill>
        </p:grpSpPr>
        <p:sp>
          <p:nvSpPr>
            <p:cNvPr id="8" name="Rectangle 7"/>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4" name="Freeform: Shape 13"/>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2" name="Picture Placeholder 21"/>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cxnSp>
        <p:nvCxnSpPr>
          <p:cNvPr id="15" name="Straight Connector 14"/>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THANK YOU</a:t>
            </a:r>
            <a:endParaRPr lang="en-GB" dirty="0"/>
          </a:p>
        </p:txBody>
      </p:sp>
      <p:sp>
        <p:nvSpPr>
          <p:cNvPr id="5" name="Text Placeholder 4"/>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Name</a:t>
            </a:r>
          </a:p>
        </p:txBody>
      </p:sp>
      <p:sp>
        <p:nvSpPr>
          <p:cNvPr id="17" name="Text Placeholder 4"/>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Phone</a:t>
            </a:r>
          </a:p>
        </p:txBody>
      </p:sp>
      <p:sp>
        <p:nvSpPr>
          <p:cNvPr id="18" name="Text Placeholder 4"/>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Email</a:t>
            </a:r>
          </a:p>
        </p:txBody>
      </p:sp>
      <p:sp>
        <p:nvSpPr>
          <p:cNvPr id="19" name="Text Placeholder 4"/>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dirty="0"/>
              <a:t>Website</a:t>
            </a:r>
          </a:p>
        </p:txBody>
      </p:sp>
      <p:cxnSp>
        <p:nvCxnSpPr>
          <p:cNvPr id="16" name="Straight Connector 15"/>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p:cNvPicPr>
            <a:picLocks noChangeAspect="1"/>
          </p:cNvPicPr>
          <p:nvPr userDrawn="1"/>
        </p:nvPicPr>
        <p:blipFill>
          <a:blip r:embed="rId2" cstate="screen"/>
          <a:stretch>
            <a:fillRect/>
          </a:stretch>
        </p:blipFill>
        <p:spPr>
          <a:xfrm>
            <a:off x="4192357" y="4451822"/>
            <a:ext cx="218900" cy="218900"/>
          </a:xfrm>
          <a:prstGeom prst="rect">
            <a:avLst/>
          </a:prstGeom>
        </p:spPr>
      </p:pic>
      <p:pic>
        <p:nvPicPr>
          <p:cNvPr id="24" name="Graphic 23" descr="Envelope" title="Icon Presenter Email"/>
          <p:cNvPicPr>
            <a:picLocks noChangeAspect="1"/>
          </p:cNvPicPr>
          <p:nvPr userDrawn="1"/>
        </p:nvPicPr>
        <p:blipFill>
          <a:blip r:embed="rId3" cstate="screen"/>
          <a:stretch>
            <a:fillRect/>
          </a:stretch>
        </p:blipFill>
        <p:spPr>
          <a:xfrm>
            <a:off x="4192357" y="5324822"/>
            <a:ext cx="218900" cy="218900"/>
          </a:xfrm>
          <a:prstGeom prst="rect">
            <a:avLst/>
          </a:prstGeom>
        </p:spPr>
      </p:pic>
      <p:pic>
        <p:nvPicPr>
          <p:cNvPr id="25" name="Graphic 24" descr="Smart Phone" title="Icon - Presenter Phone Number"/>
          <p:cNvPicPr>
            <a:picLocks noChangeAspect="1"/>
          </p:cNvPicPr>
          <p:nvPr userDrawn="1"/>
        </p:nvPicPr>
        <p:blipFill>
          <a:blip r:embed="rId4" cstate="screen"/>
          <a:stretch>
            <a:fillRect/>
          </a:stretch>
        </p:blipFill>
        <p:spPr>
          <a:xfrm>
            <a:off x="4192357" y="4888322"/>
            <a:ext cx="218900" cy="218900"/>
          </a:xfrm>
          <a:prstGeom prst="rect">
            <a:avLst/>
          </a:prstGeom>
        </p:spPr>
      </p:pic>
      <p:pic>
        <p:nvPicPr>
          <p:cNvPr id="26" name="Graphic 25" descr="Link"/>
          <p:cNvPicPr>
            <a:picLocks noChangeAspect="1"/>
          </p:cNvPicPr>
          <p:nvPr userDrawn="1"/>
        </p:nvPicPr>
        <p:blipFill>
          <a:blip r:embed="rId5" cstate="screen"/>
          <a:stretch>
            <a:fillRect/>
          </a:stretch>
        </p:blipFill>
        <p:spPr>
          <a:xfrm>
            <a:off x="4179414" y="5748378"/>
            <a:ext cx="244786" cy="244786"/>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0" y="1770061"/>
            <a:ext cx="12192000" cy="3255962"/>
            <a:chOff x="0" y="1770061"/>
            <a:chExt cx="12192000" cy="3255962"/>
          </a:xfrm>
          <a:solidFill>
            <a:schemeClr val="bg2"/>
          </a:solidFill>
        </p:grpSpPr>
        <p:sp>
          <p:nvSpPr>
            <p:cNvPr id="8" name="Rectangle 7"/>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Freeform: Shape 25"/>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 name="Oval 3"/>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a:solidFill>
                <a:schemeClr val="bg1"/>
              </a:solidFill>
              <a:cs typeface="Arial" panose="020B0604020202020204" pitchFamily="34" charset="0"/>
            </a:endParaRPr>
          </a:p>
        </p:txBody>
      </p:sp>
      <p:cxnSp>
        <p:nvCxnSpPr>
          <p:cNvPr id="15" name="Straight Connector 14"/>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dirty="0"/>
              <a:t>Title</a:t>
            </a:r>
            <a:endParaRPr lang="en-GB" dirty="0"/>
          </a:p>
        </p:txBody>
      </p:sp>
      <p:sp>
        <p:nvSpPr>
          <p:cNvPr id="3" name="Subtitle 2"/>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dirty="0"/>
              <a:t>Subtitle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p:cNvGrpSpPr/>
          <p:nvPr userDrawn="1"/>
        </p:nvGrpSpPr>
        <p:grpSpPr>
          <a:xfrm flipV="1">
            <a:off x="0" y="2404423"/>
            <a:ext cx="12192000" cy="4453577"/>
            <a:chOff x="0" y="-277094"/>
            <a:chExt cx="12192000" cy="5876838"/>
          </a:xfrm>
          <a:solidFill>
            <a:schemeClr val="bg2">
              <a:alpha val="25000"/>
            </a:schemeClr>
          </a:solidFill>
        </p:grpSpPr>
        <p:sp>
          <p:nvSpPr>
            <p:cNvPr id="21" name="Rectangle 20"/>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ectangle 32"/>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34" name="Straight Connector 33"/>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noAutofit/>
          </a:bodyPr>
          <a:lstStyle/>
          <a:p>
            <a:pPr lvl="0" indent="0" algn="ctr">
              <a:lnSpc>
                <a:spcPct val="90000"/>
              </a:lnSpc>
              <a:spcBef>
                <a:spcPts val="1000"/>
              </a:spcBef>
              <a:buFont typeface="Arial" panose="020B0604020202020204" pitchFamily="34" charset="0"/>
              <a:buNone/>
            </a:pPr>
            <a:endParaRPr lang="en-US" sz="1600">
              <a:solidFill>
                <a:schemeClr val="bg1"/>
              </a:solidFill>
              <a:cs typeface="Arial" panose="020B0604020202020204" pitchFamily="34" charset="0"/>
            </a:endParaRPr>
          </a:p>
        </p:txBody>
      </p:sp>
      <p:sp>
        <p:nvSpPr>
          <p:cNvPr id="48" name="Content Placeholder 2"/>
          <p:cNvSpPr>
            <a:spLocks noGrp="1"/>
          </p:cNvSpPr>
          <p:nvPr>
            <p:ph idx="1"/>
          </p:nvPr>
        </p:nvSpPr>
        <p:spPr>
          <a:xfrm>
            <a:off x="838199" y="2346039"/>
            <a:ext cx="10782283" cy="38309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p:cNvGrpSpPr/>
          <p:nvPr userDrawn="1"/>
        </p:nvGrpSpPr>
        <p:grpSpPr>
          <a:xfrm flipV="1">
            <a:off x="0" y="2404423"/>
            <a:ext cx="12192000" cy="4453577"/>
            <a:chOff x="0" y="-277094"/>
            <a:chExt cx="12192000" cy="5876838"/>
          </a:xfrm>
          <a:solidFill>
            <a:schemeClr val="bg2">
              <a:alpha val="25000"/>
            </a:schemeClr>
          </a:solidFill>
        </p:grpSpPr>
        <p:sp>
          <p:nvSpPr>
            <p:cNvPr id="21" name="Rectangle 20"/>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ectangle 32"/>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34" name="Straight Connector 33"/>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noAutofit/>
          </a:bodyPr>
          <a:lstStyle/>
          <a:p>
            <a:pPr lvl="0" indent="0" algn="ctr">
              <a:lnSpc>
                <a:spcPct val="90000"/>
              </a:lnSpc>
              <a:spcBef>
                <a:spcPts val="1000"/>
              </a:spcBef>
              <a:buFont typeface="Arial" panose="020B0604020202020204" pitchFamily="34" charset="0"/>
              <a:buNone/>
            </a:pPr>
            <a:endParaRPr lang="en-US" sz="1600">
              <a:solidFill>
                <a:schemeClr val="bg1"/>
              </a:solidFill>
              <a:cs typeface="Arial" panose="020B0604020202020204" pitchFamily="34" charset="0"/>
            </a:endParaRPr>
          </a:p>
        </p:txBody>
      </p:sp>
      <p:sp>
        <p:nvSpPr>
          <p:cNvPr id="20" name="Content Placeholder 2"/>
          <p:cNvSpPr>
            <a:spLocks noGrp="1"/>
          </p:cNvSpPr>
          <p:nvPr>
            <p:ph sz="half" idx="1"/>
          </p:nvPr>
        </p:nvSpPr>
        <p:spPr>
          <a:xfrm>
            <a:off x="838200" y="2437325"/>
            <a:ext cx="5181600" cy="3739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half" idx="2"/>
          </p:nvPr>
        </p:nvSpPr>
        <p:spPr>
          <a:xfrm>
            <a:off x="6438886" y="2404377"/>
            <a:ext cx="5181600" cy="3772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p:cNvGrpSpPr/>
          <p:nvPr userDrawn="1"/>
        </p:nvGrpSpPr>
        <p:grpSpPr>
          <a:xfrm>
            <a:off x="0" y="0"/>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Freeform: Shape 26"/>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9" name="Picture Placeholder 18"/>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a:t>Click icon to add picture</a:t>
            </a:r>
          </a:p>
        </p:txBody>
      </p:sp>
      <p:sp>
        <p:nvSpPr>
          <p:cNvPr id="2" name="Title 1"/>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7" name="Text Placeholder 3"/>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flipV="1">
            <a:off x="0" y="2404423"/>
            <a:ext cx="12192000" cy="4453577"/>
            <a:chOff x="0" y="-277094"/>
            <a:chExt cx="12192000" cy="5876838"/>
          </a:xfrm>
          <a:solidFill>
            <a:schemeClr val="bg2">
              <a:alpha val="25000"/>
            </a:schemeClr>
          </a:solidFill>
        </p:grpSpPr>
        <p:sp>
          <p:nvSpPr>
            <p:cNvPr id="21" name="Rectangle 20"/>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ectangle 32"/>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34" name="Straight Connector 33"/>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noAutofit/>
          </a:bodyPr>
          <a:lstStyle/>
          <a:p>
            <a:pPr lvl="0" indent="0" algn="ctr">
              <a:lnSpc>
                <a:spcPct val="90000"/>
              </a:lnSpc>
              <a:spcBef>
                <a:spcPts val="1000"/>
              </a:spcBef>
              <a:buFont typeface="Arial" panose="020B0604020202020204" pitchFamily="34" charset="0"/>
              <a:buNone/>
            </a:pPr>
            <a:endParaRPr lang="en-US" sz="1600">
              <a:solidFill>
                <a:schemeClr val="bg1"/>
              </a:solidFill>
              <a:cs typeface="Arial" panose="020B0604020202020204" pitchFamily="34" charset="0"/>
            </a:endParaRPr>
          </a:p>
        </p:txBody>
      </p:sp>
      <p:sp>
        <p:nvSpPr>
          <p:cNvPr id="29" name="Text Placeholder 2"/>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5" name="Content Placeholder 3"/>
          <p:cNvSpPr>
            <a:spLocks noGrp="1"/>
          </p:cNvSpPr>
          <p:nvPr>
            <p:ph sz="half" idx="2"/>
          </p:nvPr>
        </p:nvSpPr>
        <p:spPr>
          <a:xfrm>
            <a:off x="839788" y="2839199"/>
            <a:ext cx="5157787" cy="33504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7" name="Content Placeholder 5"/>
          <p:cNvSpPr>
            <a:spLocks noGrp="1"/>
          </p:cNvSpPr>
          <p:nvPr>
            <p:ph sz="quarter" idx="4"/>
          </p:nvPr>
        </p:nvSpPr>
        <p:spPr>
          <a:xfrm>
            <a:off x="6437304" y="2839199"/>
            <a:ext cx="5183188" cy="33504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p:cNvGrpSpPr/>
          <p:nvPr userDrawn="1"/>
        </p:nvGrpSpPr>
        <p:grpSpPr>
          <a:xfrm>
            <a:off x="0" y="0"/>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Freeform: Shape 26"/>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9" name="Picture Placeholder 28"/>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9" name="Text Placeholder 18"/>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p:cNvGrpSpPr/>
          <p:nvPr userDrawn="1"/>
        </p:nvGrpSpPr>
        <p:grpSpPr>
          <a:xfrm>
            <a:off x="0" y="0"/>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1" name="Freeform: Shape 20"/>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8" name="Freeform: Shape 17"/>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a:solidFill>
                <a:schemeClr val="bg1"/>
              </a:solidFill>
              <a:cs typeface="Arial" panose="020B0604020202020204" pitchFamily="34" charset="0"/>
            </a:endParaRPr>
          </a:p>
        </p:txBody>
      </p:sp>
      <p:sp>
        <p:nvSpPr>
          <p:cNvPr id="22" name="Content Placeholder 2"/>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3"/>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p:cNvGrpSpPr/>
          <p:nvPr userDrawn="1"/>
        </p:nvGrpSpPr>
        <p:grpSpPr>
          <a:xfrm flipV="1">
            <a:off x="0" y="2404423"/>
            <a:ext cx="12192000" cy="4453577"/>
            <a:chOff x="0" y="-277094"/>
            <a:chExt cx="12192000" cy="5876838"/>
          </a:xfrm>
          <a:solidFill>
            <a:schemeClr val="bg2">
              <a:alpha val="25000"/>
            </a:schemeClr>
          </a:solidFill>
        </p:grpSpPr>
        <p:sp>
          <p:nvSpPr>
            <p:cNvPr id="21" name="Rectangle 20"/>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ectangle 32"/>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34" name="Straight Connector 33"/>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Freeform: Shape 37"/>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0" name="Picture Placeholder 39"/>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GB" smtClean="0"/>
              <a:t>‹#›</a:t>
            </a:fld>
            <a:endParaRPr lang="en-GB" dirty="0"/>
          </a:p>
        </p:txBody>
      </p:sp>
      <p:sp>
        <p:nvSpPr>
          <p:cNvPr id="28" name="Text Placeholder 18"/>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9" name="Text Placeholder 18"/>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cxnSp>
        <p:nvCxnSpPr>
          <p:cNvPr id="30" name="Straight Connector 29"/>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p:cNvGrpSpPr/>
          <p:nvPr userDrawn="1"/>
        </p:nvGrpSpPr>
        <p:grpSpPr>
          <a:xfrm flipV="1">
            <a:off x="0" y="2404423"/>
            <a:ext cx="12192000" cy="4453577"/>
            <a:chOff x="0" y="-277094"/>
            <a:chExt cx="12192000" cy="5876838"/>
          </a:xfrm>
          <a:solidFill>
            <a:schemeClr val="bg2">
              <a:alpha val="25000"/>
            </a:schemeClr>
          </a:solidFill>
        </p:grpSpPr>
        <p:sp>
          <p:nvSpPr>
            <p:cNvPr id="21" name="Rectangle 20"/>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3" name="Rectangle 32"/>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Freeform: Shape 39"/>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2" name="Picture Placeholder 41"/>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sp>
        <p:nvSpPr>
          <p:cNvPr id="28" name="Text Placeholder 18"/>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9" name="Text Placeholder 18"/>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cxnSp>
        <p:nvCxnSpPr>
          <p:cNvPr id="34" name="Straight Connector 33"/>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p:cNvGrpSpPr/>
          <p:nvPr userDrawn="1"/>
        </p:nvGrpSpPr>
        <p:grpSpPr>
          <a:xfrm>
            <a:off x="0" y="0"/>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Freeform: Shape 37"/>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0" name="Picture Placeholder 39"/>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30" name="Straight Connector 29"/>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p:cNvGrpSpPr/>
          <p:nvPr userDrawn="1"/>
        </p:nvGrpSpPr>
        <p:grpSpPr>
          <a:xfrm>
            <a:off x="0" y="0"/>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21"/>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9" name="Text Placeholder 18"/>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8"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29" name="Straight Connector 28"/>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p:cNvGrpSpPr/>
          <p:nvPr userDrawn="1"/>
        </p:nvGrpSpPr>
        <p:grpSpPr>
          <a:xfrm flipV="1">
            <a:off x="0" y="2404423"/>
            <a:ext cx="12192000" cy="4453577"/>
            <a:chOff x="0" y="-277094"/>
            <a:chExt cx="12192000" cy="5876838"/>
          </a:xfrm>
          <a:solidFill>
            <a:schemeClr val="bg2">
              <a:alpha val="25000"/>
            </a:schemeClr>
          </a:solidFill>
        </p:grpSpPr>
        <p:sp>
          <p:nvSpPr>
            <p:cNvPr id="5" name="Rectangle 4"/>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Rectangle 19"/>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21"/>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19" name="Text Placeholder 18"/>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3" name="Oval 22"/>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14" name="Slide Number Placeholder 13"/>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22" name="Straight Connector 21"/>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p:cNvGrpSpPr/>
          <p:nvPr userDrawn="1"/>
        </p:nvGrpSpPr>
        <p:grpSpPr>
          <a:xfrm>
            <a:off x="0" y="0"/>
            <a:ext cx="12192000" cy="3255962"/>
            <a:chOff x="0" y="1770061"/>
            <a:chExt cx="12192000" cy="3255962"/>
          </a:xfrm>
          <a:solidFill>
            <a:schemeClr val="bg1"/>
          </a:solidFill>
        </p:grpSpPr>
        <p:sp>
          <p:nvSpPr>
            <p:cNvPr id="9" name="Rectangle 8"/>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dirty="0"/>
              <a:t>Section Header</a:t>
            </a:r>
            <a:endParaRPr lang="en-GB" dirty="0"/>
          </a:p>
        </p:txBody>
      </p:sp>
      <p:sp>
        <p:nvSpPr>
          <p:cNvPr id="19" name="Right Triangle 18"/>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dirty="0"/>
              <a:t>Subtitle</a:t>
            </a:r>
          </a:p>
        </p:txBody>
      </p:sp>
      <p:sp>
        <p:nvSpPr>
          <p:cNvPr id="17" name="Oval 16"/>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Picture Placeholder 21"/>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 name="Group 7"/>
          <p:cNvGrpSpPr/>
          <p:nvPr userDrawn="1"/>
        </p:nvGrpSpPr>
        <p:grpSpPr>
          <a:xfrm>
            <a:off x="0" y="0"/>
            <a:ext cx="12192000" cy="3255962"/>
            <a:chOff x="0" y="1770061"/>
            <a:chExt cx="12192000" cy="3255962"/>
          </a:xfrm>
          <a:solidFill>
            <a:schemeClr val="bg1"/>
          </a:solidFill>
        </p:grpSpPr>
        <p:sp>
          <p:nvSpPr>
            <p:cNvPr id="9" name="Rectangle 8"/>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dirty="0"/>
              <a:t>Section Header</a:t>
            </a:r>
            <a:endParaRPr lang="en-GB" dirty="0"/>
          </a:p>
        </p:txBody>
      </p:sp>
      <p:sp>
        <p:nvSpPr>
          <p:cNvPr id="19" name="Right Triangle 18"/>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dirty="0"/>
              <a:t>Subtitle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a:t>Click to edit Master title style</a:t>
            </a:r>
            <a:endParaRPr lang="en-GB" dirty="0"/>
          </a:p>
        </p:txBody>
      </p:sp>
      <p:sp>
        <p:nvSpPr>
          <p:cNvPr id="3" name="Text Placeholder 2"/>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Oval 7"/>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GB" smtClean="0"/>
              <a:t>‹#›</a:t>
            </a:fld>
            <a:endParaRPr lang="en-GB" dirty="0"/>
          </a:p>
        </p:txBody>
      </p:sp>
      <p:cxnSp>
        <p:nvCxnSpPr>
          <p:cNvPr id="11" name="Straight Connector 10"/>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p:cNvPicPr>
            <a:picLocks noGrp="1" noChangeAspect="1"/>
          </p:cNvPicPr>
          <p:nvPr>
            <p:ph type="pic" sz="quarter" idx="14"/>
          </p:nvPr>
        </p:nvPicPr>
        <p:blipFill>
          <a:blip r:embed="rId2" cstate="screen"/>
          <a:srcRect/>
          <a:stretch>
            <a:fillRect/>
          </a:stretch>
        </p:blipFill>
        <p:spPr/>
      </p:pic>
      <p:sp>
        <p:nvSpPr>
          <p:cNvPr id="13" name="Title 12"/>
          <p:cNvSpPr>
            <a:spLocks noGrp="1"/>
          </p:cNvSpPr>
          <p:nvPr>
            <p:ph type="ctrTitle"/>
          </p:nvPr>
        </p:nvSpPr>
        <p:spPr>
          <a:xfrm>
            <a:off x="3124200" y="1352803"/>
            <a:ext cx="5943600" cy="2596896"/>
          </a:xfrm>
        </p:spPr>
        <p:txBody>
          <a:bodyPr/>
          <a:lstStyle/>
          <a:p>
            <a:r>
              <a:rPr lang="en-GB" b="0" dirty="0">
                <a:effectLst>
                  <a:outerShdw blurRad="38100" dist="38100" dir="2700000" algn="tl">
                    <a:srgbClr val="000000">
                      <a:alpha val="43137"/>
                    </a:srgbClr>
                  </a:outerShdw>
                </a:effectLst>
                <a:latin typeface="Bookman Old Style" panose="02050604050505020204" charset="0"/>
                <a:cs typeface="Bookman Old Style" panose="02050604050505020204" charset="0"/>
              </a:rPr>
              <a:t>Blockchain based Secure Voting</a:t>
            </a:r>
          </a:p>
        </p:txBody>
      </p:sp>
      <p:cxnSp>
        <p:nvCxnSpPr>
          <p:cNvPr id="17" name="Straight Connector 16" descr="divider line"/>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p:cNvSpPr>
            <a:spLocks noGrp="1"/>
          </p:cNvSpPr>
          <p:nvPr>
            <p:ph type="subTitle" idx="1"/>
          </p:nvPr>
        </p:nvSpPr>
        <p:spPr/>
        <p:txBody>
          <a:bodyPr/>
          <a:lstStyle/>
          <a:p>
            <a:r>
              <a:rPr lang="en-GB" dirty="0">
                <a:effectLst>
                  <a:outerShdw blurRad="38100" dist="38100" dir="2700000" algn="tl">
                    <a:srgbClr val="000000">
                      <a:alpha val="43137"/>
                    </a:srgbClr>
                  </a:outerShdw>
                </a:effectLst>
                <a:latin typeface="Arial Rounded MT Bold" panose="020F0704030504030204" charset="0"/>
                <a:cs typeface="Arial Rounded MT Bold" panose="020F0704030504030204" charset="0"/>
              </a:rPr>
              <a:t>Votes will go where they are supposed to!</a:t>
            </a:r>
          </a:p>
        </p:txBody>
      </p:sp>
      <p:sp>
        <p:nvSpPr>
          <p:cNvPr id="15" name="Text Placeholder 14"/>
          <p:cNvSpPr>
            <a:spLocks noGrp="1"/>
          </p:cNvSpPr>
          <p:nvPr>
            <p:ph type="body" sz="quarter" idx="13"/>
          </p:nvPr>
        </p:nvSpPr>
        <p:spPr>
          <a:xfrm>
            <a:off x="4641140" y="5796158"/>
            <a:ext cx="2915816" cy="257175"/>
          </a:xfrm>
        </p:spPr>
        <p:txBody>
          <a:bodyPr/>
          <a:lstStyle/>
          <a:p>
            <a:r>
              <a:rPr lang="en-GB" dirty="0"/>
              <a:t>Date: </a:t>
            </a:r>
            <a:r>
              <a:rPr lang="en-IN" altLang="en-GB" dirty="0"/>
              <a:t>31</a:t>
            </a:r>
            <a:r>
              <a:rPr lang="en-GB" dirty="0"/>
              <a:t>/01/2019</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Effect>
                      <a14:sharpenSoften amount="50000"/>
                    </a14:imgEffect>
                  </a14:imgLayer>
                </a14:imgProps>
              </a:ext>
            </a:extLst>
          </a:blip>
          <a:stretch>
            <a:fillRect/>
          </a:stretch>
        </p:blipFill>
        <p:spPr>
          <a:xfrm>
            <a:off x="5483686" y="368748"/>
            <a:ext cx="604771" cy="755964"/>
          </a:xfrm>
          <a:prstGeom prst="rect">
            <a:avLst/>
          </a:prstGeom>
        </p:spPr>
      </p:pic>
      <p:sp>
        <p:nvSpPr>
          <p:cNvPr id="6" name="TextBox 5"/>
          <p:cNvSpPr txBox="1"/>
          <p:nvPr/>
        </p:nvSpPr>
        <p:spPr>
          <a:xfrm>
            <a:off x="0" y="5607953"/>
            <a:ext cx="4393414" cy="1198880"/>
          </a:xfrm>
          <a:prstGeom prst="rect">
            <a:avLst/>
          </a:prstGeom>
          <a:noFill/>
        </p:spPr>
        <p:txBody>
          <a:bodyPr wrap="square" rtlCol="0">
            <a:spAutoFit/>
          </a:bodyPr>
          <a:lstStyle/>
          <a:p>
            <a:r>
              <a:rPr lang="en-IN" dirty="0">
                <a:effectLst>
                  <a:outerShdw blurRad="38100" dist="38100" dir="2700000" algn="tl">
                    <a:srgbClr val="000000">
                      <a:alpha val="43137"/>
                    </a:srgbClr>
                  </a:outerShdw>
                </a:effectLst>
                <a:latin typeface="Comic Sans MS" panose="030F0702030302020204" pitchFamily="66" charset="0"/>
              </a:rPr>
              <a:t>Batch : 6</a:t>
            </a:r>
          </a:p>
          <a:p>
            <a:r>
              <a:rPr lang="en-IN" dirty="0">
                <a:effectLst>
                  <a:outerShdw blurRad="38100" dist="38100" dir="2700000" algn="tl">
                    <a:srgbClr val="000000">
                      <a:alpha val="43137"/>
                    </a:srgbClr>
                  </a:outerShdw>
                </a:effectLst>
                <a:latin typeface="Comic Sans MS" panose="030F0702030302020204" pitchFamily="66" charset="0"/>
              </a:rPr>
              <a:t>Aritra Paul         | RA1611003020918</a:t>
            </a:r>
          </a:p>
          <a:p>
            <a:r>
              <a:rPr lang="en-IN" dirty="0">
                <a:effectLst>
                  <a:outerShdw blurRad="38100" dist="38100" dir="2700000" algn="tl">
                    <a:srgbClr val="000000">
                      <a:alpha val="43137"/>
                    </a:srgbClr>
                  </a:outerShdw>
                </a:effectLst>
                <a:latin typeface="Comic Sans MS" panose="030F0702030302020204" pitchFamily="66" charset="0"/>
                <a:sym typeface="+mn-ea"/>
              </a:rPr>
              <a:t>Arpan Sarkar     </a:t>
            </a:r>
            <a:r>
              <a:rPr lang="en-IN" dirty="0">
                <a:effectLst>
                  <a:outerShdw blurRad="38100" dist="38100" dir="2700000" algn="tl">
                    <a:srgbClr val="000000">
                      <a:alpha val="43137"/>
                    </a:srgbClr>
                  </a:outerShdw>
                </a:effectLst>
                <a:latin typeface="Comic Sans MS" panose="030F0702030302020204" pitchFamily="66" charset="0"/>
              </a:rPr>
              <a:t>| RA1611003020955</a:t>
            </a:r>
          </a:p>
          <a:p>
            <a:r>
              <a:rPr lang="en-IN" dirty="0" err="1">
                <a:effectLst>
                  <a:outerShdw blurRad="38100" dist="38100" dir="2700000" algn="tl">
                    <a:srgbClr val="000000">
                      <a:alpha val="43137"/>
                    </a:srgbClr>
                  </a:outerShdw>
                </a:effectLst>
                <a:latin typeface="Comic Sans MS" panose="030F0702030302020204" pitchFamily="66" charset="0"/>
              </a:rPr>
              <a:t>Sanchay</a:t>
            </a:r>
            <a:r>
              <a:rPr lang="en-IN" dirty="0">
                <a:effectLst>
                  <a:outerShdw blurRad="38100" dist="38100" dir="2700000" algn="tl">
                    <a:srgbClr val="000000">
                      <a:alpha val="43137"/>
                    </a:srgbClr>
                  </a:outerShdw>
                </a:effectLst>
                <a:latin typeface="Comic Sans MS" panose="030F0702030302020204" pitchFamily="66" charset="0"/>
              </a:rPr>
              <a:t> Mishra | RA1611003020926</a:t>
            </a:r>
          </a:p>
        </p:txBody>
      </p:sp>
      <p:sp>
        <p:nvSpPr>
          <p:cNvPr id="10" name="TextBox 9"/>
          <p:cNvSpPr txBox="1"/>
          <p:nvPr/>
        </p:nvSpPr>
        <p:spPr>
          <a:xfrm>
            <a:off x="9067800" y="5883503"/>
            <a:ext cx="2978271" cy="923330"/>
          </a:xfrm>
          <a:prstGeom prst="rect">
            <a:avLst/>
          </a:prstGeom>
          <a:noFill/>
        </p:spPr>
        <p:txBody>
          <a:bodyPr wrap="square" rtlCol="0">
            <a:spAutoFit/>
          </a:bodyPr>
          <a:lstStyle/>
          <a:p>
            <a:r>
              <a:rPr lang="en-IN" dirty="0" smtClean="0">
                <a:effectLst>
                  <a:outerShdw blurRad="38100" dist="38100" dir="2700000" algn="tl">
                    <a:srgbClr val="000000">
                      <a:alpha val="43137"/>
                    </a:srgbClr>
                  </a:outerShdw>
                </a:effectLst>
                <a:latin typeface="Comic Sans MS" panose="030F0702030302020204" pitchFamily="66" charset="0"/>
              </a:rPr>
              <a:t>Guide : V. </a:t>
            </a:r>
            <a:r>
              <a:rPr lang="en-IN" dirty="0" smtClean="0">
                <a:effectLst>
                  <a:outerShdw blurRad="38100" dist="38100" dir="2700000" algn="tl">
                    <a:srgbClr val="000000">
                      <a:alpha val="43137"/>
                    </a:srgbClr>
                  </a:outerShdw>
                </a:effectLst>
                <a:latin typeface="Comic Sans MS" panose="030F0702030302020204" pitchFamily="66" charset="0"/>
              </a:rPr>
              <a:t>Sathy</a:t>
            </a:r>
            <a:r>
              <a:rPr lang="en-IN" dirty="0" smtClean="0">
                <a:effectLst>
                  <a:outerShdw blurRad="38100" dist="38100" dir="2700000" algn="tl">
                    <a:srgbClr val="000000">
                      <a:alpha val="43137"/>
                    </a:srgbClr>
                  </a:outerShdw>
                </a:effectLst>
                <a:latin typeface="Comic Sans MS" panose="030F0702030302020204" pitchFamily="66" charset="0"/>
              </a:rPr>
              <a:t>a</a:t>
            </a:r>
          </a:p>
          <a:p>
            <a:r>
              <a:rPr lang="en-IN" dirty="0" smtClean="0">
                <a:effectLst>
                  <a:outerShdw blurRad="38100" dist="38100" dir="2700000" algn="tl">
                    <a:srgbClr val="000000">
                      <a:alpha val="43137"/>
                    </a:srgbClr>
                  </a:outerShdw>
                </a:effectLst>
                <a:latin typeface="Comic Sans MS" panose="030F0702030302020204" pitchFamily="66" charset="0"/>
              </a:rPr>
              <a:t>Designation:  AP. OG .</a:t>
            </a:r>
          </a:p>
          <a:p>
            <a:r>
              <a:rPr lang="en-IN" dirty="0" smtClean="0">
                <a:effectLst>
                  <a:outerShdw blurRad="38100" dist="38100" dir="2700000" algn="tl">
                    <a:srgbClr val="000000">
                      <a:alpha val="43137"/>
                    </a:srgbClr>
                  </a:outerShdw>
                </a:effectLst>
                <a:latin typeface="Comic Sans MS" panose="030F0702030302020204" pitchFamily="66" charset="0"/>
              </a:rPr>
              <a:t>CSE Department</a:t>
            </a:r>
            <a:endParaRPr lang="en-IN" dirty="0">
              <a:effectLst>
                <a:outerShdw blurRad="38100" dist="38100" dir="2700000" algn="tl">
                  <a:srgbClr val="000000">
                    <a:alpha val="43137"/>
                  </a:srgbClr>
                </a:outerShdw>
              </a:effectLst>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a:effectLst>
                  <a:outerShdw blurRad="38100" dist="38100" dir="2700000" algn="tl">
                    <a:srgbClr val="000000">
                      <a:alpha val="43137"/>
                    </a:srgbClr>
                  </a:outerShdw>
                </a:effectLst>
              </a:rPr>
              <a:t>Existing Research</a:t>
            </a:r>
          </a:p>
        </p:txBody>
      </p:sp>
      <p:sp>
        <p:nvSpPr>
          <p:cNvPr id="26" name="Text Placeholder 25"/>
          <p:cNvSpPr>
            <a:spLocks noGrp="1"/>
          </p:cNvSpPr>
          <p:nvPr>
            <p:ph type="body" idx="1"/>
          </p:nvPr>
        </p:nvSpPr>
        <p:spPr/>
        <p:txBody>
          <a:bodyPr/>
          <a:lstStyle/>
          <a:p>
            <a:r>
              <a:rPr lang="en-US" dirty="0">
                <a:effectLst>
                  <a:outerShdw blurRad="38100" dist="38100" dir="2700000" algn="tl">
                    <a:srgbClr val="000000">
                      <a:alpha val="43137"/>
                    </a:srgbClr>
                  </a:outerShdw>
                </a:effectLst>
              </a:rPr>
              <a:t>Related Papers on technologies used</a:t>
            </a:r>
            <a:endParaRPr lang="en-GB"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831849" y="527731"/>
            <a:ext cx="1011030" cy="1263788"/>
          </a:xfrm>
          <a:prstGeom prst="rect">
            <a:avLst/>
          </a:prstGeom>
        </p:spPr>
      </p:pic>
      <p:pic>
        <p:nvPicPr>
          <p:cNvPr id="11" name="Picture Placeholder 10"/>
          <p:cNvPicPr>
            <a:picLocks noGrp="1" noChangeAspect="1"/>
          </p:cNvPicPr>
          <p:nvPr>
            <p:ph type="pic" sz="quarter" idx="14"/>
          </p:nvPr>
        </p:nvPicPr>
        <p:blipFill>
          <a:blip r:embed="rId3"/>
          <a:srcRect l="20000" r="20000"/>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loseup of back of car"/>
          <p:cNvPicPr>
            <a:picLocks noGrp="1" noChangeAspect="1"/>
          </p:cNvPicPr>
          <p:nvPr>
            <p:ph type="pic" sz="quarter" idx="14"/>
          </p:nvPr>
        </p:nvPicPr>
        <p:blipFill>
          <a:blip r:embed="rId2" cstate="screen"/>
          <a:srcRect/>
          <a:stretch>
            <a:fillRect/>
          </a:stretch>
        </p:blipFill>
        <p:spPr>
          <a:xfrm>
            <a:off x="-1" y="3"/>
            <a:ext cx="2518117" cy="3485766"/>
          </a:xfrm>
        </p:spPr>
      </p:pic>
      <p:sp>
        <p:nvSpPr>
          <p:cNvPr id="14" name="Title 13"/>
          <p:cNvSpPr>
            <a:spLocks noGrp="1"/>
          </p:cNvSpPr>
          <p:nvPr>
            <p:ph type="title"/>
          </p:nvPr>
        </p:nvSpPr>
        <p:spPr>
          <a:xfrm>
            <a:off x="4754880" y="478302"/>
            <a:ext cx="5146429" cy="465816"/>
          </a:xfrm>
        </p:spPr>
        <p:txBody>
          <a:bodyPr/>
          <a:lstStyle/>
          <a:p>
            <a:r>
              <a:rPr lang="en-GB" sz="2800" dirty="0"/>
              <a:t>Existing Research</a:t>
            </a:r>
          </a:p>
        </p:txBody>
      </p:sp>
      <p:graphicFrame>
        <p:nvGraphicFramePr>
          <p:cNvPr id="21" name="Table 20"/>
          <p:cNvGraphicFramePr>
            <a:graphicFrameLocks noGrp="1"/>
          </p:cNvGraphicFramePr>
          <p:nvPr>
            <p:extLst>
              <p:ext uri="{D42A27DB-BD31-4B8C-83A1-F6EECF244321}">
                <p14:modId xmlns:p14="http://schemas.microsoft.com/office/powerpoint/2010/main" val="4197983730"/>
              </p:ext>
            </p:extLst>
          </p:nvPr>
        </p:nvGraphicFramePr>
        <p:xfrm>
          <a:off x="2926078" y="1152624"/>
          <a:ext cx="8304728" cy="5012549"/>
        </p:xfrm>
        <a:graphic>
          <a:graphicData uri="http://schemas.openxmlformats.org/drawingml/2006/table">
            <a:tbl>
              <a:tblPr firstRow="1" bandRow="1">
                <a:tableStyleId>{72833802-FEF1-4C79-8D5D-14CF1EAF98D9}</a:tableStyleId>
              </a:tblPr>
              <a:tblGrid>
                <a:gridCol w="2549891">
                  <a:extLst>
                    <a:ext uri="{9D8B030D-6E8A-4147-A177-3AD203B41FA5}">
                      <a16:colId xmlns:a16="http://schemas.microsoft.com/office/drawing/2014/main" val="20000"/>
                    </a:ext>
                  </a:extLst>
                </a:gridCol>
                <a:gridCol w="2275329">
                  <a:extLst>
                    <a:ext uri="{9D8B030D-6E8A-4147-A177-3AD203B41FA5}">
                      <a16:colId xmlns:a16="http://schemas.microsoft.com/office/drawing/2014/main" val="20001"/>
                    </a:ext>
                  </a:extLst>
                </a:gridCol>
                <a:gridCol w="3479508">
                  <a:extLst>
                    <a:ext uri="{9D8B030D-6E8A-4147-A177-3AD203B41FA5}">
                      <a16:colId xmlns:a16="http://schemas.microsoft.com/office/drawing/2014/main" val="20002"/>
                    </a:ext>
                  </a:extLst>
                </a:gridCol>
              </a:tblGrid>
              <a:tr h="584779">
                <a:tc>
                  <a:txBody>
                    <a:bodyPr/>
                    <a:lstStyle/>
                    <a:p>
                      <a:pPr algn="ctr"/>
                      <a:r>
                        <a:rPr lang="en-US" sz="1600" dirty="0">
                          <a:latin typeface="Arial Rounded MT Bold" panose="020F0704030504030204" charset="0"/>
                          <a:cs typeface="Arial Rounded MT Bold" panose="020F0704030504030204" charset="0"/>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Rounded MT Bold" panose="020F0704030504030204" charset="0"/>
                          <a:cs typeface="Arial Rounded MT Bold" panose="020F0704030504030204"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Rounded MT Bold" panose="020F0704030504030204" charset="0"/>
                          <a:cs typeface="Arial Rounded MT Bold" panose="020F0704030504030204" charset="0"/>
                        </a:rPr>
                        <a:t>Drawback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20962">
                <a:tc>
                  <a:txBody>
                    <a:bodyPr/>
                    <a:lstStyle/>
                    <a:p>
                      <a:r>
                        <a:rPr lang="en-US" sz="1200" b="0" dirty="0">
                          <a:latin typeface="+mj-lt"/>
                          <a:cs typeface="+mj-lt"/>
                        </a:rPr>
                        <a:t>Bitcoin: A Peer-to-Peer Electronic Cash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Satoshi Nakamoto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High Bandwidth Internet connection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A Privacy-Preserving Voting</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Protocol on Blockchain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Yuan Yuan, Yanyan Hu, Shaohua Huang, Shengjiao</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Cao, Anuj Chopra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High Bandwidth Internet connection required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Security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Securing Mvoting Using Cloud Intrusion Detection and Prevention System: A New Dawn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Dina MOLOJA, Noluntu MPEKOA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High Bandwidth Internet connection required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Security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Blockchain-based Trusted</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Authentication in Cloud Radio over Fiber Network for 5G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Hui Yang, Haowei Zheng, Jie Zhang, Yizhen Wu,</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Young Lee, Yuefeng Ji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High Bandwidth Internet connection </a:t>
                      </a:r>
                      <a:r>
                        <a:rPr kumimoji="0" lang="en-IN" altLang="en-US" sz="1200" b="0" i="0" u="none" strike="noStrike" kern="1200" cap="none" spc="0" normalizeH="0" baseline="0" noProof="0" dirty="0" smtClean="0">
                          <a:ln>
                            <a:noFill/>
                          </a:ln>
                          <a:solidFill>
                            <a:prstClr val="black"/>
                          </a:solidFill>
                          <a:effectLst/>
                          <a:uLnTx/>
                          <a:uFillTx/>
                          <a:latin typeface="+mj-lt"/>
                          <a:ea typeface="+mn-ea"/>
                          <a:cs typeface="+mj-lt"/>
                        </a:rPr>
                        <a:t>required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smtClean="0">
                          <a:ln>
                            <a:noFill/>
                          </a:ln>
                          <a:solidFill>
                            <a:prstClr val="black"/>
                          </a:solidFill>
                          <a:effectLst/>
                          <a:uLnTx/>
                          <a:uFillTx/>
                          <a:latin typeface="+mj-lt"/>
                          <a:ea typeface="+mn-ea"/>
                          <a:cs typeface="+mj-lt"/>
                        </a:rPr>
                        <a:t>End to end encryption not available.</a:t>
                      </a:r>
                      <a:endParaRPr kumimoji="0" lang="en-IN" altLang="en-US" sz="1200" b="0" i="0" u="none" strike="noStrike" kern="1200" cap="none" spc="0" normalizeH="0" baseline="0" noProof="0" dirty="0">
                        <a:ln>
                          <a:noFill/>
                        </a:ln>
                        <a:solidFill>
                          <a:prstClr val="black"/>
                        </a:solidFill>
                        <a:effectLst/>
                        <a:uLnTx/>
                        <a:uFillTx/>
                        <a:latin typeface="+mj-lt"/>
                        <a:ea typeface="+mn-ea"/>
                        <a:cs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An Offline Online Strategy for</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Fig. 5 System Implementation</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IoT using MQTT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Arya Sahadevan, Deepa Mathew, Jairam Mookatana</a:t>
                      </a:r>
                      <a:r>
                        <a:rPr kumimoji="0" lang="en-IN" altLang="en-US" sz="1200" b="0" i="0" u="none" strike="noStrike" kern="1200" cap="none" spc="0" normalizeH="0" baseline="0" noProof="0" dirty="0">
                          <a:ln>
                            <a:noFill/>
                          </a:ln>
                          <a:solidFill>
                            <a:prstClr val="black"/>
                          </a:solidFill>
                          <a:effectLst/>
                          <a:uLnTx/>
                          <a:uFillTx/>
                          <a:latin typeface="+mj-lt"/>
                          <a:ea typeface="+mn-ea"/>
                          <a:cs typeface="+mj-lt"/>
                        </a:rPr>
                        <a:t>,</a:t>
                      </a:r>
                      <a:r>
                        <a:rPr kumimoji="0" lang="en-US" sz="1200" b="0" i="0" u="none" strike="noStrike" kern="1200" cap="none" spc="0" normalizeH="0" baseline="0" noProof="0" dirty="0">
                          <a:ln>
                            <a:noFill/>
                          </a:ln>
                          <a:solidFill>
                            <a:prstClr val="black"/>
                          </a:solidFill>
                          <a:effectLst/>
                          <a:uLnTx/>
                          <a:uFillTx/>
                          <a:latin typeface="+mj-lt"/>
                          <a:ea typeface="+mn-ea"/>
                          <a:cs typeface="+mj-lt"/>
                        </a:rPr>
                        <a:t> Bijoy A. Jose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lang="en-IN" altLang="en-US" sz="1200" noProof="0" dirty="0">
                          <a:ln>
                            <a:noFill/>
                          </a:ln>
                          <a:solidFill>
                            <a:prstClr val="black"/>
                          </a:solidFill>
                          <a:effectLst/>
                          <a:uLnTx/>
                          <a:uFillTx/>
                          <a:latin typeface="+mj-lt"/>
                          <a:cs typeface="+mj-lt"/>
                          <a:sym typeface="+mn-ea"/>
                        </a:rPr>
                        <a:t>High Bandwidth Internet connection required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Security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Secure Voting in the Cloud using Homomorphic Encryption and Mobile Agents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Mark A. Will, Brandon Nicholson, Marc Tiehuis</a:t>
                      </a:r>
                      <a:r>
                        <a:rPr kumimoji="0" lang="en-IN" altLang="en-US" sz="1200" b="0" i="0" u="none" strike="noStrike" kern="1200" cap="none" spc="0" normalizeH="0" baseline="0" noProof="0" dirty="0">
                          <a:ln>
                            <a:noFill/>
                          </a:ln>
                          <a:solidFill>
                            <a:prstClr val="black"/>
                          </a:solidFill>
                          <a:effectLst/>
                          <a:uLnTx/>
                          <a:uFillTx/>
                          <a:latin typeface="+mj-lt"/>
                          <a:ea typeface="+mn-ea"/>
                          <a:cs typeface="+mj-lt"/>
                        </a:rPr>
                        <a:t>,</a:t>
                      </a:r>
                      <a:endParaRPr kumimoji="0" lang="en-US" sz="1200" b="0" i="0" u="none" strike="noStrike" kern="1200" cap="none" spc="0" normalizeH="0" baseline="0" noProof="0" dirty="0">
                        <a:ln>
                          <a:noFill/>
                        </a:ln>
                        <a:solidFill>
                          <a:prstClr val="black"/>
                        </a:solidFill>
                        <a:effectLst/>
                        <a:uLnTx/>
                        <a:uFillTx/>
                        <a:latin typeface="+mj-lt"/>
                        <a:ea typeface="+mn-ea"/>
                        <a:cs typeface="+mj-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Ryan K L Ko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lang="en-IN" altLang="en-US" sz="1200" noProof="0" dirty="0">
                          <a:ln>
                            <a:noFill/>
                          </a:ln>
                          <a:solidFill>
                            <a:prstClr val="black"/>
                          </a:solidFill>
                          <a:effectLst/>
                          <a:uLnTx/>
                          <a:uFillTx/>
                          <a:latin typeface="+mj-lt"/>
                          <a:cs typeface="+mj-lt"/>
                          <a:sym typeface="+mn-ea"/>
                        </a:rPr>
                        <a:t>High Bandwidth Internet connection required</a:t>
                      </a:r>
                      <a:endParaRPr kumimoji="0" lang="en-US" sz="1200" b="0" i="0" u="none" strike="noStrike" kern="1200" cap="none" spc="0" normalizeH="0" baseline="0" noProof="0" dirty="0">
                        <a:ln>
                          <a:noFill/>
                        </a:ln>
                        <a:solidFill>
                          <a:prstClr val="black"/>
                        </a:solidFill>
                        <a:effectLst/>
                        <a:uLnTx/>
                        <a:uFillTx/>
                        <a:latin typeface="+mj-lt"/>
                        <a:ea typeface="+mn-ea"/>
                        <a:cs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8" name="Slide Number Placeholder 27"/>
          <p:cNvSpPr>
            <a:spLocks noGrp="1"/>
          </p:cNvSpPr>
          <p:nvPr>
            <p:ph type="sldNum" sz="quarter" idx="19"/>
          </p:nvPr>
        </p:nvSpPr>
        <p:spPr/>
        <p:txBody>
          <a:bodyPr/>
          <a:lstStyle/>
          <a:p>
            <a:fld id="{DCB4E619-4CA9-4A22-920F-20396BF50470}" type="slidenum">
              <a:rPr lang="en-GB" smtClean="0"/>
              <a:t>11</a:t>
            </a:fld>
            <a:endParaRPr lang="en-GB" dirty="0"/>
          </a:p>
        </p:txBody>
      </p:sp>
      <p:pic>
        <p:nvPicPr>
          <p:cNvPr id="7" name="Picture 6"/>
          <p:cNvPicPr>
            <a:picLocks noChangeAspect="1"/>
          </p:cNvPicPr>
          <p:nvPr/>
        </p:nvPicPr>
        <p:blipFill>
          <a:blip r:embed="rId3"/>
          <a:stretch>
            <a:fillRect/>
          </a:stretch>
        </p:blipFill>
        <p:spPr>
          <a:xfrm>
            <a:off x="208845" y="5529547"/>
            <a:ext cx="752349" cy="9404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loseup of back of car"/>
          <p:cNvPicPr>
            <a:picLocks noGrp="1" noChangeAspect="1"/>
          </p:cNvPicPr>
          <p:nvPr>
            <p:ph type="pic" sz="quarter" idx="14"/>
          </p:nvPr>
        </p:nvPicPr>
        <p:blipFill>
          <a:blip r:embed="rId2" cstate="screen"/>
          <a:srcRect/>
          <a:stretch>
            <a:fillRect/>
          </a:stretch>
        </p:blipFill>
        <p:spPr>
          <a:xfrm>
            <a:off x="-1" y="3"/>
            <a:ext cx="2518117" cy="3485766"/>
          </a:xfrm>
        </p:spPr>
      </p:pic>
      <p:sp>
        <p:nvSpPr>
          <p:cNvPr id="14" name="Title 13"/>
          <p:cNvSpPr>
            <a:spLocks noGrp="1"/>
          </p:cNvSpPr>
          <p:nvPr>
            <p:ph type="title"/>
          </p:nvPr>
        </p:nvSpPr>
        <p:spPr>
          <a:xfrm>
            <a:off x="4754880" y="478302"/>
            <a:ext cx="5146429" cy="465816"/>
          </a:xfrm>
        </p:spPr>
        <p:txBody>
          <a:bodyPr/>
          <a:lstStyle/>
          <a:p>
            <a:r>
              <a:rPr lang="en-GB" sz="2800" dirty="0"/>
              <a:t>Existing Research</a:t>
            </a:r>
          </a:p>
        </p:txBody>
      </p:sp>
      <p:graphicFrame>
        <p:nvGraphicFramePr>
          <p:cNvPr id="21" name="Table 20"/>
          <p:cNvGraphicFramePr>
            <a:graphicFrameLocks noGrp="1"/>
          </p:cNvGraphicFramePr>
          <p:nvPr>
            <p:extLst>
              <p:ext uri="{D42A27DB-BD31-4B8C-83A1-F6EECF244321}">
                <p14:modId xmlns:p14="http://schemas.microsoft.com/office/powerpoint/2010/main" val="2455488948"/>
              </p:ext>
            </p:extLst>
          </p:nvPr>
        </p:nvGraphicFramePr>
        <p:xfrm>
          <a:off x="2926078" y="1152624"/>
          <a:ext cx="8304728" cy="3672623"/>
        </p:xfrm>
        <a:graphic>
          <a:graphicData uri="http://schemas.openxmlformats.org/drawingml/2006/table">
            <a:tbl>
              <a:tblPr firstRow="1" bandRow="1">
                <a:tableStyleId>{72833802-FEF1-4C79-8D5D-14CF1EAF98D9}</a:tableStyleId>
              </a:tblPr>
              <a:tblGrid>
                <a:gridCol w="2549891">
                  <a:extLst>
                    <a:ext uri="{9D8B030D-6E8A-4147-A177-3AD203B41FA5}">
                      <a16:colId xmlns:a16="http://schemas.microsoft.com/office/drawing/2014/main" val="20000"/>
                    </a:ext>
                  </a:extLst>
                </a:gridCol>
                <a:gridCol w="2275329">
                  <a:extLst>
                    <a:ext uri="{9D8B030D-6E8A-4147-A177-3AD203B41FA5}">
                      <a16:colId xmlns:a16="http://schemas.microsoft.com/office/drawing/2014/main" val="20001"/>
                    </a:ext>
                  </a:extLst>
                </a:gridCol>
                <a:gridCol w="3479508">
                  <a:extLst>
                    <a:ext uri="{9D8B030D-6E8A-4147-A177-3AD203B41FA5}">
                      <a16:colId xmlns:a16="http://schemas.microsoft.com/office/drawing/2014/main" val="20002"/>
                    </a:ext>
                  </a:extLst>
                </a:gridCol>
              </a:tblGrid>
              <a:tr h="584779">
                <a:tc>
                  <a:txBody>
                    <a:bodyPr/>
                    <a:lstStyle/>
                    <a:p>
                      <a:pPr algn="ctr"/>
                      <a:r>
                        <a:rPr lang="en-US" sz="1600" dirty="0">
                          <a:latin typeface="Arial Rounded MT Bold" panose="020F0704030504030204" charset="0"/>
                          <a:cs typeface="Arial Rounded MT Bold" panose="020F0704030504030204" charset="0"/>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Rounded MT Bold" panose="020F0704030504030204" charset="0"/>
                          <a:cs typeface="Arial Rounded MT Bold" panose="020F0704030504030204"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Arial Rounded MT Bold" panose="020F0704030504030204" charset="0"/>
                          <a:cs typeface="Arial Rounded MT Bold" panose="020F0704030504030204" charset="0"/>
                        </a:rPr>
                        <a:t>Drawback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20962">
                <a:tc>
                  <a:txBody>
                    <a:bodyPr/>
                    <a:lstStyle/>
                    <a:p>
                      <a:r>
                        <a:rPr lang="en-US" sz="1200" b="0" dirty="0">
                          <a:latin typeface="+mj-lt"/>
                          <a:cs typeface="+mj-lt"/>
                        </a:rPr>
                        <a:t>Specification of a Voting Service Provider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 Axel Schmidt ; Lucie Langer ; Johannes Buchmann ; Melanie Volkamer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High Bandwidth Internet connection required</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The paper might only be right theoratically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Improving Voting System Event Logs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 Andrea L. Mascher ; Paul T. Cotton ; Douglas W. Jones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lang="en-IN" altLang="en-US" sz="1200" b="0" i="0" u="none" strike="noStrike" kern="1200" cap="none" spc="0" normalizeH="0" baseline="0" noProof="0" dirty="0">
                        <a:ln>
                          <a:noFill/>
                        </a:ln>
                        <a:solidFill>
                          <a:prstClr val="black"/>
                        </a:solidFill>
                        <a:effectLst/>
                        <a:uLnTx/>
                        <a:uFillTx/>
                        <a:latin typeface="+mj-lt"/>
                        <a:ea typeface="+mn-ea"/>
                        <a:cs typeface="+mj-l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Security </a:t>
                      </a:r>
                      <a:r>
                        <a:rPr kumimoji="0" lang="en-IN" altLang="en-US" sz="1200" b="0" i="0" u="none" strike="noStrike" kern="1200" cap="none" spc="0" normalizeH="0" baseline="0" noProof="0" dirty="0" smtClean="0">
                          <a:ln>
                            <a:noFill/>
                          </a:ln>
                          <a:solidFill>
                            <a:prstClr val="black"/>
                          </a:solidFill>
                          <a:effectLst/>
                          <a:uLnTx/>
                          <a:uFillTx/>
                          <a:latin typeface="+mj-lt"/>
                          <a:ea typeface="+mn-ea"/>
                          <a:cs typeface="+mj-lt"/>
                        </a:rPr>
                        <a:t>Issues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smtClean="0">
                          <a:ln>
                            <a:noFill/>
                          </a:ln>
                          <a:solidFill>
                            <a:prstClr val="black"/>
                          </a:solidFill>
                          <a:effectLst/>
                          <a:uLnTx/>
                          <a:uFillTx/>
                          <a:latin typeface="+mj-lt"/>
                          <a:ea typeface="+mn-ea"/>
                          <a:cs typeface="+mj-lt"/>
                        </a:rPr>
                        <a:t>Voting System shows logging but verification is not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White Paper - Cloud Computing Innovation in India: A Framework and Roadmap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Anonymous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No proper future expansion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2096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Block Design-based Key Agreement for Group Data Sharing in Cloud Computing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mj-lt"/>
                          <a:ea typeface="+mn-ea"/>
                          <a:cs typeface="+mj-lt"/>
                        </a:rPr>
                        <a:t> Jian Shen ; Tianqi Zhou ; Debiao He ; Yuexin Zhang ; Xingming Sun ; Yang Xiang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a:ln>
                            <a:noFill/>
                          </a:ln>
                          <a:solidFill>
                            <a:prstClr val="black"/>
                          </a:solidFill>
                          <a:effectLst/>
                          <a:uLnTx/>
                          <a:uFillTx/>
                          <a:latin typeface="+mj-lt"/>
                          <a:ea typeface="+mn-ea"/>
                          <a:cs typeface="+mj-lt"/>
                        </a:rPr>
                        <a:t>Security </a:t>
                      </a:r>
                      <a:r>
                        <a:rPr kumimoji="0" lang="en-IN" altLang="en-US" sz="1200" b="0" i="0" u="none" strike="noStrike" kern="1200" cap="none" spc="0" normalizeH="0" baseline="0" noProof="0" dirty="0" smtClean="0">
                          <a:ln>
                            <a:noFill/>
                          </a:ln>
                          <a:solidFill>
                            <a:prstClr val="black"/>
                          </a:solidFill>
                          <a:effectLst/>
                          <a:uLnTx/>
                          <a:uFillTx/>
                          <a:latin typeface="+mj-lt"/>
                          <a:ea typeface="+mn-ea"/>
                          <a:cs typeface="+mj-lt"/>
                        </a:rPr>
                        <a:t>Issues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charset="0"/>
                        <a:buChar char="ü"/>
                        <a:defRPr/>
                      </a:pPr>
                      <a:r>
                        <a:rPr kumimoji="0" lang="en-IN" altLang="en-US" sz="1200" b="0" i="0" u="none" strike="noStrike" kern="1200" cap="none" spc="0" normalizeH="0" baseline="0" noProof="0" dirty="0" smtClean="0">
                          <a:ln>
                            <a:noFill/>
                          </a:ln>
                          <a:solidFill>
                            <a:prstClr val="black"/>
                          </a:solidFill>
                          <a:effectLst/>
                          <a:uLnTx/>
                          <a:uFillTx/>
                          <a:latin typeface="+mj-lt"/>
                          <a:ea typeface="+mn-ea"/>
                          <a:cs typeface="+mj-lt"/>
                        </a:rPr>
                        <a:t>Paper not implementable based on theory provided</a:t>
                      </a:r>
                      <a:endParaRPr kumimoji="0" lang="en-IN" altLang="en-US" sz="1200" b="0" i="0" u="none" strike="noStrike" kern="1200" cap="none" spc="0" normalizeH="0" baseline="0" noProof="0" dirty="0">
                        <a:ln>
                          <a:noFill/>
                        </a:ln>
                        <a:solidFill>
                          <a:prstClr val="black"/>
                        </a:solidFill>
                        <a:effectLst/>
                        <a:uLnTx/>
                        <a:uFillTx/>
                        <a:latin typeface="+mj-lt"/>
                        <a:ea typeface="+mn-ea"/>
                        <a:cs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Slide Number Placeholder 27"/>
          <p:cNvSpPr>
            <a:spLocks noGrp="1"/>
          </p:cNvSpPr>
          <p:nvPr>
            <p:ph type="sldNum" sz="quarter" idx="19"/>
          </p:nvPr>
        </p:nvSpPr>
        <p:spPr/>
        <p:txBody>
          <a:bodyPr/>
          <a:lstStyle/>
          <a:p>
            <a:fld id="{DCB4E619-4CA9-4A22-920F-20396BF50470}" type="slidenum">
              <a:rPr lang="en-GB" smtClean="0"/>
              <a:t>12</a:t>
            </a:fld>
            <a:endParaRPr lang="en-GB" dirty="0"/>
          </a:p>
        </p:txBody>
      </p:sp>
      <p:pic>
        <p:nvPicPr>
          <p:cNvPr id="7" name="Picture 6"/>
          <p:cNvPicPr>
            <a:picLocks noChangeAspect="1"/>
          </p:cNvPicPr>
          <p:nvPr/>
        </p:nvPicPr>
        <p:blipFill>
          <a:blip r:embed="rId3"/>
          <a:stretch>
            <a:fillRect/>
          </a:stretch>
        </p:blipFill>
        <p:spPr>
          <a:xfrm>
            <a:off x="208845" y="5529547"/>
            <a:ext cx="752349" cy="9404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56bc3bc0e45b6e13aabc3a284588c98bb7ed2751383240894"/>
          <p:cNvPicPr>
            <a:picLocks noGrp="1" noChangeAspect="1"/>
          </p:cNvPicPr>
          <p:nvPr>
            <p:ph type="pic" sz="quarter" idx="14"/>
          </p:nvPr>
        </p:nvPicPr>
        <p:blipFill>
          <a:blip r:embed="rId2"/>
          <a:srcRect l="12069" t="12892" r="10176" b="11281"/>
          <a:stretch>
            <a:fillRect/>
          </a:stretch>
        </p:blipFill>
        <p:spPr>
          <a:xfrm>
            <a:off x="562610" y="1532255"/>
            <a:ext cx="3414395" cy="3404870"/>
          </a:xfrm>
          <a:prstGeom prst="ellipse">
            <a:avLst/>
          </a:prstGeom>
        </p:spPr>
      </p:pic>
      <p:sp>
        <p:nvSpPr>
          <p:cNvPr id="11" name="Text Box 10"/>
          <p:cNvSpPr txBox="1"/>
          <p:nvPr/>
        </p:nvSpPr>
        <p:spPr>
          <a:xfrm>
            <a:off x="11252200" y="6384290"/>
            <a:ext cx="425450" cy="275590"/>
          </a:xfrm>
          <a:prstGeom prst="rect">
            <a:avLst/>
          </a:prstGeom>
          <a:noFill/>
        </p:spPr>
        <p:txBody>
          <a:bodyPr wrap="square" rtlCol="0" anchor="t">
            <a:spAutoFit/>
          </a:bodyPr>
          <a:lstStyle/>
          <a:p>
            <a:fld id="{DCB4E619-4CA9-4A22-920F-20396BF50470}" type="slidenum">
              <a:rPr lang="en-GB" sz="1200" smtClean="0">
                <a:solidFill>
                  <a:schemeClr val="bg1"/>
                </a:solidFill>
              </a:rPr>
              <a:t>13</a:t>
            </a:fld>
            <a:endParaRPr lang="en-GB" sz="1200" dirty="0" smtClean="0">
              <a:solidFill>
                <a:schemeClr val="bg1"/>
              </a:solidFill>
            </a:endParaRPr>
          </a:p>
        </p:txBody>
      </p:sp>
      <p:pic>
        <p:nvPicPr>
          <p:cNvPr id="12" name="Picture 11"/>
          <p:cNvPicPr>
            <a:picLocks noChangeAspect="1"/>
          </p:cNvPicPr>
          <p:nvPr/>
        </p:nvPicPr>
        <p:blipFill>
          <a:blip r:embed="rId3"/>
          <a:stretch>
            <a:fillRect/>
          </a:stretch>
        </p:blipFill>
        <p:spPr>
          <a:xfrm>
            <a:off x="562502" y="5517016"/>
            <a:ext cx="752349" cy="940436"/>
          </a:xfrm>
          <a:prstGeom prst="rect">
            <a:avLst/>
          </a:prstGeom>
        </p:spPr>
      </p:pic>
      <p:sp>
        <p:nvSpPr>
          <p:cNvPr id="14" name="Text Box 13"/>
          <p:cNvSpPr txBox="1"/>
          <p:nvPr/>
        </p:nvSpPr>
        <p:spPr>
          <a:xfrm>
            <a:off x="5056505" y="2436495"/>
            <a:ext cx="6055995" cy="4307840"/>
          </a:xfrm>
          <a:prstGeom prst="rect">
            <a:avLst/>
          </a:prstGeom>
          <a:noFill/>
        </p:spPr>
        <p:txBody>
          <a:bodyPr wrap="square" rtlCol="0">
            <a:spAutoFit/>
          </a:bodyPr>
          <a:lstStyle/>
          <a:p>
            <a:r>
              <a:rPr lang="en-IN" altLang="en-US" sz="3200" b="1">
                <a:solidFill>
                  <a:schemeClr val="bg1"/>
                </a:solidFill>
                <a:latin typeface="+mj-lt"/>
                <a:cs typeface="+mj-lt"/>
              </a:rPr>
              <a:t>Proposed Solution</a:t>
            </a:r>
          </a:p>
          <a:p>
            <a:pPr marL="457200" indent="-457200" algn="just">
              <a:buFont typeface="Wingdings" panose="05000000000000000000" charset="0"/>
              <a:buChar char="ü"/>
            </a:pPr>
            <a:r>
              <a:rPr lang="en-IN" altLang="en-US" i="1">
                <a:solidFill>
                  <a:schemeClr val="bg1"/>
                </a:solidFill>
                <a:latin typeface="+mj-lt"/>
                <a:cs typeface="+mj-lt"/>
              </a:rPr>
              <a:t>Collect the ballot information from the EVM and send it to Blockchain generator.</a:t>
            </a:r>
          </a:p>
          <a:p>
            <a:pPr marL="457200" indent="-457200" algn="just">
              <a:buFont typeface="Wingdings" panose="05000000000000000000" charset="0"/>
              <a:buChar char="ü"/>
            </a:pPr>
            <a:r>
              <a:rPr lang="en-IN" altLang="en-US" i="1">
                <a:solidFill>
                  <a:schemeClr val="bg1"/>
                </a:solidFill>
                <a:latin typeface="+mj-lt"/>
                <a:cs typeface="+mj-lt"/>
              </a:rPr>
              <a:t>Blockchain generator generates the blocks with data and hashes as well as connects to the previous hash.</a:t>
            </a:r>
          </a:p>
          <a:p>
            <a:pPr marL="457200" indent="-457200" algn="just">
              <a:buFont typeface="Wingdings" panose="05000000000000000000" charset="0"/>
              <a:buChar char="ü"/>
            </a:pPr>
            <a:r>
              <a:rPr lang="en-IN" altLang="en-US" i="1">
                <a:solidFill>
                  <a:schemeClr val="bg1"/>
                </a:solidFill>
                <a:latin typeface="+mj-lt"/>
                <a:cs typeface="+mj-lt"/>
              </a:rPr>
              <a:t>Hash value is sent to the cloud service for remote transfer using low bandwidth internet.</a:t>
            </a:r>
          </a:p>
          <a:p>
            <a:pPr marL="457200" indent="-457200" algn="just">
              <a:buFont typeface="Wingdings" panose="05000000000000000000" charset="0"/>
              <a:buChar char="ü"/>
            </a:pPr>
            <a:r>
              <a:rPr lang="en-IN" altLang="en-US" i="1">
                <a:solidFill>
                  <a:schemeClr val="bg1"/>
                </a:solidFill>
                <a:latin typeface="+mj-lt"/>
                <a:cs typeface="+mj-lt"/>
              </a:rPr>
              <a:t>The receiver station receives the data as Publish-Subscribe model and stores it in a hash table.</a:t>
            </a:r>
          </a:p>
          <a:p>
            <a:pPr marL="457200" indent="-457200" algn="just">
              <a:buFont typeface="Wingdings" panose="05000000000000000000" charset="0"/>
              <a:buChar char="ü"/>
            </a:pPr>
            <a:r>
              <a:rPr lang="en-IN" altLang="en-US" sz="2000" i="1">
                <a:solidFill>
                  <a:schemeClr val="bg1"/>
                </a:solidFill>
                <a:latin typeface="+mj-lt"/>
                <a:cs typeface="+mj-lt"/>
              </a:rPr>
              <a:t>The hash of the blocks is compared with the hash table, if any discrepancies are found, it is rejected and marked as NOTA.</a:t>
            </a:r>
          </a:p>
          <a:p>
            <a:pPr marL="457200" indent="-457200" algn="just">
              <a:buFont typeface="Wingdings" panose="05000000000000000000" charset="0"/>
              <a:buChar char="ü"/>
            </a:pPr>
            <a:endParaRPr lang="en-IN" altLang="en-US" sz="2000" i="1">
              <a:solidFill>
                <a:schemeClr val="bg1"/>
              </a:solidFill>
              <a:latin typeface="+mj-lt"/>
              <a:cs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Block Chain Architecture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968" y="1593123"/>
            <a:ext cx="8620397" cy="4422152"/>
          </a:xfrm>
          <a:prstGeom prst="rect">
            <a:avLst/>
          </a:prstGeom>
        </p:spPr>
      </p:pic>
      <p:sp>
        <p:nvSpPr>
          <p:cNvPr id="4" name="Text Box 10"/>
          <p:cNvSpPr txBox="1"/>
          <p:nvPr/>
        </p:nvSpPr>
        <p:spPr>
          <a:xfrm>
            <a:off x="11252200" y="6384290"/>
            <a:ext cx="425450" cy="275590"/>
          </a:xfrm>
          <a:prstGeom prst="rect">
            <a:avLst/>
          </a:prstGeom>
          <a:noFill/>
        </p:spPr>
        <p:txBody>
          <a:bodyPr wrap="square" rtlCol="0" anchor="t">
            <a:spAutoFit/>
          </a:bodyPr>
          <a:lstStyle/>
          <a:p>
            <a:r>
              <a:rPr lang="en-GB" sz="1200" dirty="0" smtClean="0">
                <a:solidFill>
                  <a:schemeClr val="bg1"/>
                </a:solidFill>
              </a:rPr>
              <a:t>14</a:t>
            </a:r>
            <a:endParaRPr lang="en-GB" sz="1200" dirty="0" smtClean="0">
              <a:solidFill>
                <a:schemeClr val="bg1"/>
              </a:solidFill>
            </a:endParaRPr>
          </a:p>
        </p:txBody>
      </p:sp>
    </p:spTree>
    <p:extLst>
      <p:ext uri="{BB962C8B-B14F-4D97-AF65-F5344CB8AC3E}">
        <p14:creationId xmlns:p14="http://schemas.microsoft.com/office/powerpoint/2010/main" val="234594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Tampered Block Architecture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1" y="1180199"/>
            <a:ext cx="5603829" cy="5230806"/>
          </a:xfrm>
          <a:prstGeom prst="rect">
            <a:avLst/>
          </a:prstGeom>
        </p:spPr>
      </p:pic>
      <p:sp>
        <p:nvSpPr>
          <p:cNvPr id="8" name="Text Box 10"/>
          <p:cNvSpPr txBox="1"/>
          <p:nvPr/>
        </p:nvSpPr>
        <p:spPr>
          <a:xfrm>
            <a:off x="11252200" y="6384290"/>
            <a:ext cx="425450" cy="275590"/>
          </a:xfrm>
          <a:prstGeom prst="rect">
            <a:avLst/>
          </a:prstGeom>
          <a:noFill/>
        </p:spPr>
        <p:txBody>
          <a:bodyPr wrap="square" rtlCol="0" anchor="t">
            <a:spAutoFit/>
          </a:bodyPr>
          <a:lstStyle/>
          <a:p>
            <a:r>
              <a:rPr lang="en-GB" sz="1200" dirty="0" smtClean="0">
                <a:solidFill>
                  <a:schemeClr val="bg1"/>
                </a:solidFill>
              </a:rPr>
              <a:t>15</a:t>
            </a:r>
            <a:endParaRPr lang="en-GB" sz="1200" dirty="0" smtClean="0">
              <a:solidFill>
                <a:schemeClr val="bg1"/>
              </a:solidFill>
            </a:endParaRPr>
          </a:p>
        </p:txBody>
      </p:sp>
    </p:spTree>
    <p:extLst>
      <p:ext uri="{BB962C8B-B14F-4D97-AF65-F5344CB8AC3E}">
        <p14:creationId xmlns:p14="http://schemas.microsoft.com/office/powerpoint/2010/main" val="244923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Computing Architecture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72" y="1507127"/>
            <a:ext cx="9136547" cy="4449536"/>
          </a:xfrm>
          <a:prstGeom prst="rect">
            <a:avLst/>
          </a:prstGeom>
        </p:spPr>
      </p:pic>
      <p:sp>
        <p:nvSpPr>
          <p:cNvPr id="4" name="Text Box 10"/>
          <p:cNvSpPr txBox="1"/>
          <p:nvPr/>
        </p:nvSpPr>
        <p:spPr>
          <a:xfrm>
            <a:off x="11252200" y="6384290"/>
            <a:ext cx="425450" cy="275590"/>
          </a:xfrm>
          <a:prstGeom prst="rect">
            <a:avLst/>
          </a:prstGeom>
          <a:noFill/>
        </p:spPr>
        <p:txBody>
          <a:bodyPr wrap="square" rtlCol="0" anchor="t">
            <a:spAutoFit/>
          </a:bodyPr>
          <a:lstStyle/>
          <a:p>
            <a:r>
              <a:rPr lang="en-GB" sz="1200" dirty="0" smtClean="0">
                <a:solidFill>
                  <a:schemeClr val="bg1"/>
                </a:solidFill>
              </a:rPr>
              <a:t>16</a:t>
            </a:r>
            <a:endParaRPr lang="en-GB" sz="1200" dirty="0" smtClean="0">
              <a:solidFill>
                <a:schemeClr val="bg1"/>
              </a:solidFill>
            </a:endParaRPr>
          </a:p>
        </p:txBody>
      </p:sp>
    </p:spTree>
    <p:extLst>
      <p:ext uri="{BB962C8B-B14F-4D97-AF65-F5344CB8AC3E}">
        <p14:creationId xmlns:p14="http://schemas.microsoft.com/office/powerpoint/2010/main" val="92593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Architecture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830" y="1188719"/>
            <a:ext cx="7865666" cy="5064035"/>
          </a:xfrm>
          <a:prstGeom prst="rect">
            <a:avLst/>
          </a:prstGeom>
        </p:spPr>
      </p:pic>
      <p:sp>
        <p:nvSpPr>
          <p:cNvPr id="4" name="Text Box 10"/>
          <p:cNvSpPr txBox="1"/>
          <p:nvPr/>
        </p:nvSpPr>
        <p:spPr>
          <a:xfrm>
            <a:off x="11252200" y="6384290"/>
            <a:ext cx="425450" cy="275590"/>
          </a:xfrm>
          <a:prstGeom prst="rect">
            <a:avLst/>
          </a:prstGeom>
          <a:noFill/>
        </p:spPr>
        <p:txBody>
          <a:bodyPr wrap="square" rtlCol="0" anchor="t">
            <a:spAutoFit/>
          </a:bodyPr>
          <a:lstStyle/>
          <a:p>
            <a:r>
              <a:rPr lang="en-GB" sz="1200" dirty="0" smtClean="0">
                <a:solidFill>
                  <a:schemeClr val="bg1"/>
                </a:solidFill>
              </a:rPr>
              <a:t>17</a:t>
            </a:r>
            <a:endParaRPr lang="en-GB" sz="1200" dirty="0" smtClean="0">
              <a:solidFill>
                <a:schemeClr val="bg1"/>
              </a:solidFill>
            </a:endParaRPr>
          </a:p>
        </p:txBody>
      </p:sp>
    </p:spTree>
    <p:extLst>
      <p:ext uri="{BB962C8B-B14F-4D97-AF65-F5344CB8AC3E}">
        <p14:creationId xmlns:p14="http://schemas.microsoft.com/office/powerpoint/2010/main" val="38345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bstract blue and red lines"/>
          <p:cNvPicPr>
            <a:picLocks noGrp="1" noChangeAspect="1"/>
          </p:cNvPicPr>
          <p:nvPr>
            <p:ph type="pic" sz="quarter" idx="14"/>
          </p:nvPr>
        </p:nvPicPr>
        <p:blipFill>
          <a:blip r:embed="rId2" cstate="screen"/>
          <a:srcRect/>
          <a:stretch>
            <a:fillRect/>
          </a:stretch>
        </p:blipFill>
        <p:spPr/>
      </p:pic>
      <p:sp>
        <p:nvSpPr>
          <p:cNvPr id="2" name="Title 1"/>
          <p:cNvSpPr>
            <a:spLocks noGrp="1"/>
          </p:cNvSpPr>
          <p:nvPr>
            <p:ph type="ctrTitle"/>
          </p:nvPr>
        </p:nvSpPr>
        <p:spPr>
          <a:xfrm>
            <a:off x="3127248" y="2135108"/>
            <a:ext cx="5943600" cy="1586499"/>
          </a:xfrm>
        </p:spPr>
        <p:txBody>
          <a:bodyPr/>
          <a:lstStyle/>
          <a:p>
            <a:r>
              <a:rPr lang="en-US" dirty="0"/>
              <a:t>THANK YOU</a:t>
            </a:r>
            <a:endParaRPr lang="en-GB" dirty="0"/>
          </a:p>
        </p:txBody>
      </p:sp>
      <p:sp>
        <p:nvSpPr>
          <p:cNvPr id="17" name="Text Placeholder 16"/>
          <p:cNvSpPr>
            <a:spLocks noGrp="1"/>
          </p:cNvSpPr>
          <p:nvPr>
            <p:ph type="body" sz="quarter" idx="15"/>
          </p:nvPr>
        </p:nvSpPr>
        <p:spPr>
          <a:xfrm>
            <a:off x="5542452" y="3836701"/>
            <a:ext cx="1107096" cy="347686"/>
          </a:xfrm>
        </p:spPr>
        <p:txBody>
          <a:bodyPr/>
          <a:lstStyle/>
          <a:p>
            <a:pPr algn="ctr"/>
            <a:r>
              <a:rPr lang="en-US" sz="2000" dirty="0">
                <a:latin typeface="Constantia" panose="02030602050306030303" pitchFamily="18" charset="0"/>
              </a:rPr>
              <a:t>Batch 6</a:t>
            </a:r>
            <a:endParaRPr lang="en-GB" sz="2000" dirty="0">
              <a:latin typeface="Constantia" panose="0203060205030603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effectLst>
                  <a:outerShdw blurRad="38100" dist="38100" dir="2700000" algn="tl">
                    <a:srgbClr val="000000">
                      <a:alpha val="43137"/>
                    </a:srgbClr>
                  </a:outerShdw>
                </a:effectLst>
              </a:rPr>
              <a:t>Introduction</a:t>
            </a:r>
            <a:endParaRPr lang="en-GB" dirty="0">
              <a:effectLst>
                <a:outerShdw blurRad="38100" dist="38100" dir="2700000" algn="tl">
                  <a:srgbClr val="000000">
                    <a:alpha val="43137"/>
                  </a:srgbClr>
                </a:outerShdw>
              </a:effectLst>
            </a:endParaRPr>
          </a:p>
        </p:txBody>
      </p:sp>
      <p:sp>
        <p:nvSpPr>
          <p:cNvPr id="26" name="Text Placeholder 25"/>
          <p:cNvSpPr>
            <a:spLocks noGrp="1"/>
          </p:cNvSpPr>
          <p:nvPr>
            <p:ph type="body" idx="1"/>
          </p:nvPr>
        </p:nvSpPr>
        <p:spPr/>
        <p:txBody>
          <a:bodyPr/>
          <a:lstStyle/>
          <a:p>
            <a:r>
              <a:rPr lang="en-US" dirty="0">
                <a:effectLst>
                  <a:outerShdw blurRad="38100" dist="38100" dir="2700000" algn="tl">
                    <a:srgbClr val="000000">
                      <a:alpha val="43137"/>
                    </a:srgbClr>
                  </a:outerShdw>
                </a:effectLst>
              </a:rPr>
              <a:t>How EVM works and problems related to the current system</a:t>
            </a:r>
            <a:endParaRPr lang="en-GB"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831849" y="527731"/>
            <a:ext cx="1011030" cy="1263788"/>
          </a:xfrm>
          <a:prstGeom prst="rect">
            <a:avLst/>
          </a:prstGeom>
        </p:spPr>
      </p:pic>
      <p:pic>
        <p:nvPicPr>
          <p:cNvPr id="9" name="Picture Placeholder 8"/>
          <p:cNvPicPr>
            <a:picLocks noGrp="1" noChangeAspect="1"/>
          </p:cNvPicPr>
          <p:nvPr>
            <p:ph type="pic" sz="quarter" idx="14"/>
          </p:nvPr>
        </p:nvPicPr>
        <p:blipFill>
          <a:blip r:embed="rId3"/>
          <a:srcRect l="21894" r="21894"/>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4135713" y="574813"/>
            <a:ext cx="3378270" cy="957469"/>
          </a:xfrm>
        </p:spPr>
        <p:txBody>
          <a:bodyPr/>
          <a:lstStyle/>
          <a:p>
            <a:r>
              <a:rPr lang="en-GB" dirty="0">
                <a:effectLst>
                  <a:outerShdw blurRad="38100" dist="38100" dir="2700000" algn="tl">
                    <a:srgbClr val="000000">
                      <a:alpha val="43137"/>
                    </a:srgbClr>
                  </a:outerShdw>
                </a:effectLst>
              </a:rPr>
              <a:t>Introduction</a:t>
            </a:r>
          </a:p>
        </p:txBody>
      </p:sp>
      <p:pic>
        <p:nvPicPr>
          <p:cNvPr id="3" name="Picture 2"/>
          <p:cNvPicPr>
            <a:picLocks noChangeAspect="1"/>
          </p:cNvPicPr>
          <p:nvPr/>
        </p:nvPicPr>
        <p:blipFill>
          <a:blip r:embed="rId2"/>
          <a:stretch>
            <a:fillRect/>
          </a:stretch>
        </p:blipFill>
        <p:spPr>
          <a:xfrm>
            <a:off x="606127" y="410818"/>
            <a:ext cx="1049572" cy="1311965"/>
          </a:xfrm>
          <a:prstGeom prst="rect">
            <a:avLst/>
          </a:prstGeom>
        </p:spPr>
      </p:pic>
      <p:sp>
        <p:nvSpPr>
          <p:cNvPr id="4" name="Oval 3"/>
          <p:cNvSpPr/>
          <p:nvPr/>
        </p:nvSpPr>
        <p:spPr>
          <a:xfrm>
            <a:off x="463826" y="4558748"/>
            <a:ext cx="251791" cy="3445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1280160" y="2082800"/>
            <a:ext cx="9337040" cy="3138170"/>
          </a:xfrm>
          <a:prstGeom prst="rect">
            <a:avLst/>
          </a:prstGeom>
          <a:noFill/>
        </p:spPr>
        <p:txBody>
          <a:bodyPr wrap="square" rtlCol="0">
            <a:spAutoFit/>
          </a:bodyPr>
          <a:lstStyle/>
          <a:p>
            <a:pPr algn="just"/>
            <a:r>
              <a:rPr lang="en-US">
                <a:latin typeface="+mj-lt"/>
                <a:cs typeface="+mj-lt"/>
              </a:rPr>
              <a:t>Voting in this country is the most tedious job to be handled, involving all kinds of corrupted and illegal deeds. Elections in India are conducted exclusively using EVM’s developed over the past two decades by a group of government-owned companies. These devices, known in India as EVMs, have been adopted greatly for their simple design, ease of conduct, and robustness. However, recently they have also been marked prey following widespread reports of election irregularities. Despite this criticism, many details of the mechanism have never been publicly discussed, and they have not been subjected to a stringent, independent security evaluation. We conclude that in spite of the machines’ simplicity and software trusted computing base, they are vulnerable to indigenous attacks that can modify election results and violate the law of the election commission.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Technologies Used</a:t>
            </a:r>
            <a:endParaRPr lang="en-GB" dirty="0"/>
          </a:p>
        </p:txBody>
      </p:sp>
      <p:sp>
        <p:nvSpPr>
          <p:cNvPr id="26" name="Text Placeholder 25"/>
          <p:cNvSpPr>
            <a:spLocks noGrp="1"/>
          </p:cNvSpPr>
          <p:nvPr>
            <p:ph type="body" idx="1"/>
          </p:nvPr>
        </p:nvSpPr>
        <p:spPr/>
        <p:txBody>
          <a:bodyPr/>
          <a:lstStyle/>
          <a:p>
            <a:r>
              <a:rPr lang="en-US" dirty="0"/>
              <a:t>The Heart of the project</a:t>
            </a:r>
            <a:endParaRPr lang="en-GB" dirty="0"/>
          </a:p>
        </p:txBody>
      </p:sp>
      <p:pic>
        <p:nvPicPr>
          <p:cNvPr id="3" name="Picture 2"/>
          <p:cNvPicPr>
            <a:picLocks noChangeAspect="1"/>
          </p:cNvPicPr>
          <p:nvPr/>
        </p:nvPicPr>
        <p:blipFill>
          <a:blip r:embed="rId2"/>
          <a:stretch>
            <a:fillRect/>
          </a:stretch>
        </p:blipFill>
        <p:spPr>
          <a:xfrm>
            <a:off x="592875" y="369676"/>
            <a:ext cx="931125" cy="1163906"/>
          </a:xfrm>
          <a:prstGeom prst="rect">
            <a:avLst/>
          </a:prstGeom>
        </p:spPr>
      </p:pic>
      <p:pic>
        <p:nvPicPr>
          <p:cNvPr id="7" name="Picture Placeholder 6"/>
          <p:cNvPicPr>
            <a:picLocks noGrp="1" noChangeAspect="1"/>
          </p:cNvPicPr>
          <p:nvPr>
            <p:ph type="pic" sz="quarter" idx="14"/>
          </p:nvPr>
        </p:nvPicPr>
        <p:blipFill>
          <a:blip r:embed="rId3"/>
          <a:srcRect l="20554" r="20554"/>
          <a:stretch>
            <a:fillRect/>
          </a:stretch>
        </p:blipFill>
        <p:spPr>
          <a:xfrm>
            <a:off x="6729225" y="369676"/>
            <a:ext cx="5010912" cy="501091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800" dirty="0"/>
              <a:t>Blockchain Cryptography</a:t>
            </a:r>
          </a:p>
        </p:txBody>
      </p:sp>
      <p:sp>
        <p:nvSpPr>
          <p:cNvPr id="12" name="Text Placeholder 11"/>
          <p:cNvSpPr>
            <a:spLocks noGrp="1"/>
          </p:cNvSpPr>
          <p:nvPr>
            <p:ph type="body" sz="half" idx="2"/>
          </p:nvPr>
        </p:nvSpPr>
        <p:spPr>
          <a:xfrm>
            <a:off x="640080" y="2256155"/>
            <a:ext cx="4131945" cy="3754755"/>
          </a:xfrm>
        </p:spPr>
        <p:txBody>
          <a:bodyPr>
            <a:noAutofit/>
          </a:bodyPr>
          <a:lstStyle/>
          <a:p>
            <a:pPr algn="just">
              <a:lnSpc>
                <a:spcPct val="100000"/>
              </a:lnSpc>
            </a:pPr>
            <a:r>
              <a:rPr lang="en-GB" sz="1400" dirty="0">
                <a:latin typeface="+mj-lt"/>
                <a:cs typeface="+mj-lt"/>
              </a:rPr>
              <a:t>Cryptography is the method of disguising and revealing, otherwise known as encrypting and decrypting, information through complex mathematics. This means that the information can only be viewed by the intended recipients and nobody else. The method involves taking unencrypted data, such as a piece of text, and encrypting it using a mathematical algorithm, known as a cipher. Blockchain technology utilizes cryptography as a means of protecting the identities of users, ensuring transactions are done safely and securing all information and storages of value. Therefore, anyone using blockchain can have complete confidence that once something is recorded on a blockchain, it is done so legitimately and in a manner that preserves security.</a:t>
            </a:r>
          </a:p>
          <a:p>
            <a:pPr algn="just"/>
            <a:endParaRPr lang="en-GB" sz="1400" dirty="0">
              <a:latin typeface="+mj-lt"/>
              <a:cs typeface="+mj-lt"/>
            </a:endParaRPr>
          </a:p>
          <a:p>
            <a:pPr algn="just"/>
            <a:endParaRPr lang="en-GB" sz="1400" dirty="0">
              <a:latin typeface="+mj-lt"/>
              <a:cs typeface="+mj-lt"/>
            </a:endParaRPr>
          </a:p>
        </p:txBody>
      </p:sp>
      <p:pic>
        <p:nvPicPr>
          <p:cNvPr id="9" name="Picture 8"/>
          <p:cNvPicPr>
            <a:picLocks noChangeAspect="1"/>
          </p:cNvPicPr>
          <p:nvPr/>
        </p:nvPicPr>
        <p:blipFill>
          <a:blip r:embed="rId2"/>
          <a:stretch>
            <a:fillRect/>
          </a:stretch>
        </p:blipFill>
        <p:spPr>
          <a:xfrm>
            <a:off x="568960" y="316865"/>
            <a:ext cx="746760" cy="934085"/>
          </a:xfrm>
          <a:prstGeom prst="rect">
            <a:avLst/>
          </a:prstGeom>
        </p:spPr>
      </p:pic>
      <p:pic>
        <p:nvPicPr>
          <p:cNvPr id="14" name="Picture Placeholder 13"/>
          <p:cNvPicPr>
            <a:picLocks noGrp="1" noChangeAspect="1"/>
          </p:cNvPicPr>
          <p:nvPr>
            <p:ph type="pic" idx="1"/>
          </p:nvPr>
        </p:nvPicPr>
        <p:blipFill>
          <a:blip r:embed="rId3"/>
          <a:srcRect l="20447" r="20447"/>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800" dirty="0"/>
              <a:t>Cloud Computing</a:t>
            </a:r>
          </a:p>
        </p:txBody>
      </p:sp>
      <p:sp>
        <p:nvSpPr>
          <p:cNvPr id="12" name="Text Placeholder 11"/>
          <p:cNvSpPr>
            <a:spLocks noGrp="1"/>
          </p:cNvSpPr>
          <p:nvPr>
            <p:ph type="body" sz="half" idx="2"/>
          </p:nvPr>
        </p:nvSpPr>
        <p:spPr>
          <a:xfrm>
            <a:off x="640080" y="2216498"/>
            <a:ext cx="4131946" cy="3379439"/>
          </a:xfrm>
        </p:spPr>
        <p:txBody>
          <a:bodyPr/>
          <a:lstStyle/>
          <a:p>
            <a:pPr algn="just"/>
            <a:r>
              <a:rPr lang="en-GB" dirty="0">
                <a:latin typeface="+mj-lt"/>
                <a:cs typeface="+mj-lt"/>
              </a:rPr>
              <a:t>Cloud computing is a method for delivering information technology (IT) services in which resources are retrieved from the Internet through web-based tools and applications, as opposed to a direct connection to a server. Rather than keeping files on a proprietary hard drive or local storage device, cloud-based storage makes it possible to save them to a remote database. As long as an electronic device has access to the web, it has access to the data and the software programs to run it.</a:t>
            </a:r>
          </a:p>
        </p:txBody>
      </p:sp>
      <p:pic>
        <p:nvPicPr>
          <p:cNvPr id="8" name="Picture 7"/>
          <p:cNvPicPr>
            <a:picLocks noChangeAspect="1"/>
          </p:cNvPicPr>
          <p:nvPr/>
        </p:nvPicPr>
        <p:blipFill>
          <a:blip r:embed="rId2"/>
          <a:stretch>
            <a:fillRect/>
          </a:stretch>
        </p:blipFill>
        <p:spPr>
          <a:xfrm>
            <a:off x="570013" y="307246"/>
            <a:ext cx="752349" cy="940436"/>
          </a:xfrm>
          <a:prstGeom prst="rect">
            <a:avLst/>
          </a:prstGeom>
        </p:spPr>
      </p:pic>
      <p:pic>
        <p:nvPicPr>
          <p:cNvPr id="5" name="Picture Placeholder 4"/>
          <p:cNvPicPr>
            <a:picLocks noGrp="1" noChangeAspect="1"/>
          </p:cNvPicPr>
          <p:nvPr>
            <p:ph type="pic" idx="1"/>
          </p:nvPr>
        </p:nvPicPr>
        <p:blipFill>
          <a:blip r:embed="rId3"/>
          <a:srcRect l="16725" r="16725"/>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Python Data Structures</a:t>
            </a:r>
          </a:p>
        </p:txBody>
      </p:sp>
      <p:sp>
        <p:nvSpPr>
          <p:cNvPr id="19" name="Text Placeholder 18"/>
          <p:cNvSpPr>
            <a:spLocks noGrp="1"/>
          </p:cNvSpPr>
          <p:nvPr>
            <p:ph type="body" sz="quarter" idx="15"/>
          </p:nvPr>
        </p:nvSpPr>
        <p:spPr>
          <a:xfrm>
            <a:off x="640080" y="2221230"/>
            <a:ext cx="5262245" cy="3876040"/>
          </a:xfrm>
        </p:spPr>
        <p:txBody>
          <a:bodyPr/>
          <a:lstStyle/>
          <a:p>
            <a:pPr marL="0" indent="0" algn="just">
              <a:buNone/>
            </a:pPr>
            <a:r>
              <a:rPr lang="en-GB" sz="1600" dirty="0">
                <a:latin typeface="+mj-lt"/>
                <a:cs typeface="+mj-lt"/>
              </a:rPr>
              <a:t>Data structures are basically just that - they are structures which can hold some data together.There are four built-in data structures in Python - list, tuple, dictionary and set.</a:t>
            </a:r>
          </a:p>
          <a:p>
            <a:pPr algn="just">
              <a:buFont typeface="Wingdings" panose="05000000000000000000" charset="0"/>
              <a:buChar char="ü"/>
            </a:pPr>
            <a:r>
              <a:rPr lang="en-IN" altLang="en-GB" sz="1600" dirty="0">
                <a:latin typeface="+mj-lt"/>
                <a:cs typeface="+mj-lt"/>
              </a:rPr>
              <a:t>List: A list is a data structure that holds an ordered collection of items i.e. we can store a sequence of items in a list.</a:t>
            </a:r>
          </a:p>
          <a:p>
            <a:pPr algn="just">
              <a:buFont typeface="Wingdings" panose="05000000000000000000" charset="0"/>
              <a:buChar char="ü"/>
            </a:pPr>
            <a:r>
              <a:rPr lang="en-IN" altLang="en-GB" sz="1600" dirty="0">
                <a:latin typeface="+mj-lt"/>
                <a:cs typeface="+mj-lt"/>
              </a:rPr>
              <a:t>Tuple: Tuples are used to hold together multiple objects.</a:t>
            </a:r>
          </a:p>
          <a:p>
            <a:pPr algn="just">
              <a:buFont typeface="Wingdings" panose="05000000000000000000" charset="0"/>
              <a:buChar char="ü"/>
            </a:pPr>
            <a:r>
              <a:rPr lang="en-IN" altLang="en-GB" sz="1600" dirty="0">
                <a:latin typeface="+mj-lt"/>
                <a:cs typeface="+mj-lt"/>
              </a:rPr>
              <a:t>Dictionary: A dictionary is like an address-book where we can find the address or contact details of a person by knowing only his/her name i.e. we associate keys (name) with values (details).</a:t>
            </a:r>
          </a:p>
          <a:p>
            <a:pPr algn="just">
              <a:buFont typeface="Wingdings" panose="05000000000000000000" charset="0"/>
              <a:buChar char="ü"/>
            </a:pPr>
            <a:r>
              <a:rPr lang="en-IN" altLang="en-GB" sz="1600" dirty="0">
                <a:latin typeface="+mj-lt"/>
                <a:cs typeface="+mj-lt"/>
              </a:rPr>
              <a:t>Set: Sets are unordered collections of simple objects.</a:t>
            </a:r>
          </a:p>
        </p:txBody>
      </p:sp>
      <p:sp>
        <p:nvSpPr>
          <p:cNvPr id="53" name="Slide Number Placeholder 52"/>
          <p:cNvSpPr>
            <a:spLocks noGrp="1"/>
          </p:cNvSpPr>
          <p:nvPr>
            <p:ph type="sldNum" sz="quarter" idx="19"/>
          </p:nvPr>
        </p:nvSpPr>
        <p:spPr>
          <a:xfrm>
            <a:off x="11230806" y="6327866"/>
            <a:ext cx="389686" cy="393610"/>
          </a:xfrm>
        </p:spPr>
        <p:txBody>
          <a:bodyPr/>
          <a:lstStyle/>
          <a:p>
            <a:fld id="{DCB4E619-4CA9-4A22-920F-20396BF50470}" type="slidenum">
              <a:rPr lang="en-GB" smtClean="0"/>
              <a:t>7</a:t>
            </a:fld>
            <a:endParaRPr lang="en-GB" dirty="0"/>
          </a:p>
        </p:txBody>
      </p:sp>
      <p:pic>
        <p:nvPicPr>
          <p:cNvPr id="8" name="Picture 7"/>
          <p:cNvPicPr>
            <a:picLocks noChangeAspect="1"/>
          </p:cNvPicPr>
          <p:nvPr/>
        </p:nvPicPr>
        <p:blipFill>
          <a:blip r:embed="rId2"/>
          <a:stretch>
            <a:fillRect/>
          </a:stretch>
        </p:blipFill>
        <p:spPr>
          <a:xfrm>
            <a:off x="570013" y="307246"/>
            <a:ext cx="752349" cy="940436"/>
          </a:xfrm>
          <a:prstGeom prst="rect">
            <a:avLst/>
          </a:prstGeom>
        </p:spPr>
      </p:pic>
      <p:pic>
        <p:nvPicPr>
          <p:cNvPr id="5" name="Picture Placeholder 4"/>
          <p:cNvPicPr>
            <a:picLocks noGrp="1" noChangeAspect="1"/>
          </p:cNvPicPr>
          <p:nvPr>
            <p:ph type="pic" sz="quarter" idx="14"/>
          </p:nvPr>
        </p:nvPicPr>
        <p:blipFill>
          <a:blip r:embed="rId3"/>
          <a:srcRect/>
          <a:stretch>
            <a:fillRect/>
          </a:stretch>
        </p:blipFill>
        <p:spPr>
          <a:xfrm>
            <a:off x="6814706" y="307246"/>
            <a:ext cx="5221224" cy="522122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Hashing</a:t>
            </a:r>
            <a:endParaRPr lang="en-GB" dirty="0"/>
          </a:p>
        </p:txBody>
      </p:sp>
      <p:sp>
        <p:nvSpPr>
          <p:cNvPr id="19" name="Text Placeholder 18"/>
          <p:cNvSpPr>
            <a:spLocks noGrp="1"/>
          </p:cNvSpPr>
          <p:nvPr>
            <p:ph type="body" sz="quarter" idx="15"/>
          </p:nvPr>
        </p:nvSpPr>
        <p:spPr>
          <a:xfrm>
            <a:off x="640080" y="2312670"/>
            <a:ext cx="4185920" cy="3866515"/>
          </a:xfrm>
        </p:spPr>
        <p:txBody>
          <a:bodyPr/>
          <a:lstStyle/>
          <a:p>
            <a:pPr marL="0" indent="0">
              <a:buNone/>
            </a:pPr>
            <a:r>
              <a:rPr lang="en-GB" sz="1600" dirty="0">
                <a:latin typeface="+mj-lt"/>
                <a:cs typeface="+mj-lt"/>
              </a:rPr>
              <a:t>Hashing is the transformation of a string of characters into a usually shorter fixed-length value or key that represents the original string. Hashing is used to index and retrieve items in a database because it is faster to find the item using the shorter hashed key than to find it using the original value. It is also used in many encryption algorithms.</a:t>
            </a:r>
          </a:p>
        </p:txBody>
      </p:sp>
      <p:sp>
        <p:nvSpPr>
          <p:cNvPr id="53" name="Slide Number Placeholder 52"/>
          <p:cNvSpPr>
            <a:spLocks noGrp="1"/>
          </p:cNvSpPr>
          <p:nvPr>
            <p:ph type="sldNum" sz="quarter" idx="19"/>
          </p:nvPr>
        </p:nvSpPr>
        <p:spPr/>
        <p:txBody>
          <a:bodyPr/>
          <a:lstStyle/>
          <a:p>
            <a:fld id="{DCB4E619-4CA9-4A22-920F-20396BF50470}" type="slidenum">
              <a:rPr lang="en-GB" smtClean="0"/>
              <a:t>8</a:t>
            </a:fld>
            <a:endParaRPr lang="en-GB" dirty="0"/>
          </a:p>
        </p:txBody>
      </p:sp>
      <p:pic>
        <p:nvPicPr>
          <p:cNvPr id="3" name="Picture 2"/>
          <p:cNvPicPr>
            <a:picLocks noChangeAspect="1"/>
          </p:cNvPicPr>
          <p:nvPr/>
        </p:nvPicPr>
        <p:blipFill>
          <a:blip r:embed="rId2"/>
          <a:stretch>
            <a:fillRect/>
          </a:stretch>
        </p:blipFill>
        <p:spPr>
          <a:xfrm>
            <a:off x="570013" y="307246"/>
            <a:ext cx="752349" cy="940436"/>
          </a:xfrm>
          <a:prstGeom prst="rect">
            <a:avLst/>
          </a:prstGeom>
        </p:spPr>
      </p:pic>
      <p:pic>
        <p:nvPicPr>
          <p:cNvPr id="8" name="Picture Placeholder 7"/>
          <p:cNvPicPr>
            <a:picLocks noGrp="1" noChangeAspect="1"/>
          </p:cNvPicPr>
          <p:nvPr>
            <p:ph type="pic" sz="quarter" idx="14"/>
          </p:nvPr>
        </p:nvPicPr>
        <p:blipFill>
          <a:blip r:embed="rId3"/>
          <a:srcRect/>
          <a:stretch>
            <a:fillRect/>
          </a:stretch>
        </p:blipFill>
        <p:spPr>
          <a:xfrm>
            <a:off x="6914670" y="318876"/>
            <a:ext cx="5012779" cy="501277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9"/>
          </p:nvPr>
        </p:nvSpPr>
        <p:spPr/>
        <p:txBody>
          <a:bodyPr/>
          <a:lstStyle/>
          <a:p>
            <a:fld id="{DCB4E619-4CA9-4A22-920F-20396BF50470}" type="slidenum">
              <a:rPr lang="en-GB" smtClean="0"/>
              <a:t>9</a:t>
            </a:fld>
            <a:endParaRPr lang="en-GB" dirty="0"/>
          </a:p>
        </p:txBody>
      </p:sp>
      <p:pic>
        <p:nvPicPr>
          <p:cNvPr id="5" name="Picture Placeholder 4"/>
          <p:cNvPicPr>
            <a:picLocks noGrp="1" noChangeAspect="1"/>
          </p:cNvPicPr>
          <p:nvPr>
            <p:ph type="pic" sz="quarter" idx="14"/>
          </p:nvPr>
        </p:nvPicPr>
        <p:blipFill>
          <a:blip r:embed="rId2"/>
          <a:srcRect l="21862" r="21862"/>
          <a:stretch>
            <a:fillRect/>
          </a:stretch>
        </p:blipFill>
        <p:spPr/>
      </p:pic>
      <p:pic>
        <p:nvPicPr>
          <p:cNvPr id="8" name="Picture 7"/>
          <p:cNvPicPr>
            <a:picLocks noChangeAspect="1"/>
          </p:cNvPicPr>
          <p:nvPr/>
        </p:nvPicPr>
        <p:blipFill>
          <a:blip r:embed="rId3"/>
          <a:stretch>
            <a:fillRect/>
          </a:stretch>
        </p:blipFill>
        <p:spPr>
          <a:xfrm>
            <a:off x="562502" y="5517016"/>
            <a:ext cx="752349" cy="940436"/>
          </a:xfrm>
          <a:prstGeom prst="rect">
            <a:avLst/>
          </a:prstGeom>
        </p:spPr>
      </p:pic>
      <p:sp>
        <p:nvSpPr>
          <p:cNvPr id="2" name="Text Box 1"/>
          <p:cNvSpPr txBox="1"/>
          <p:nvPr/>
        </p:nvSpPr>
        <p:spPr>
          <a:xfrm>
            <a:off x="5038090" y="2428875"/>
            <a:ext cx="6062980" cy="3907790"/>
          </a:xfrm>
          <a:prstGeom prst="rect">
            <a:avLst/>
          </a:prstGeom>
          <a:noFill/>
        </p:spPr>
        <p:txBody>
          <a:bodyPr wrap="square" rtlCol="0">
            <a:spAutoFit/>
          </a:bodyPr>
          <a:lstStyle/>
          <a:p>
            <a:pPr indent="0">
              <a:buFont typeface="Wingdings" panose="05000000000000000000" charset="0"/>
              <a:buNone/>
            </a:pPr>
            <a:r>
              <a:rPr lang="en-IN" altLang="en-US" sz="3200" b="1">
                <a:solidFill>
                  <a:schemeClr val="bg1"/>
                </a:solidFill>
                <a:latin typeface="+mj-lt"/>
                <a:cs typeface="+mj-lt"/>
                <a:sym typeface="+mn-ea"/>
              </a:rPr>
              <a:t>Problem Statement</a:t>
            </a:r>
            <a:endParaRPr lang="en-US" sz="2000" i="1" dirty="0">
              <a:solidFill>
                <a:schemeClr val="bg1"/>
              </a:solidFill>
              <a:latin typeface="+mj-lt"/>
              <a:cs typeface="+mj-lt"/>
              <a:sym typeface="+mn-ea"/>
            </a:endParaRPr>
          </a:p>
          <a:p>
            <a:pPr marL="285750" indent="-285750" algn="just">
              <a:buFont typeface="Wingdings" panose="05000000000000000000" charset="0"/>
              <a:buChar char="ü"/>
            </a:pPr>
            <a:r>
              <a:rPr lang="en-US" sz="2000" i="1" dirty="0">
                <a:solidFill>
                  <a:schemeClr val="bg1"/>
                </a:solidFill>
                <a:latin typeface="+mj-lt"/>
                <a:cs typeface="+mj-lt"/>
                <a:sym typeface="+mn-ea"/>
              </a:rPr>
              <a:t>All the above mentioned paper</a:t>
            </a:r>
            <a:r>
              <a:rPr lang="en-IN" altLang="en-US" sz="2000" i="1" dirty="0">
                <a:solidFill>
                  <a:schemeClr val="bg1"/>
                </a:solidFill>
                <a:latin typeface="+mj-lt"/>
                <a:cs typeface="+mj-lt"/>
                <a:sym typeface="+mn-ea"/>
              </a:rPr>
              <a:t>s</a:t>
            </a:r>
            <a:r>
              <a:rPr lang="en-US" sz="2000" i="1" dirty="0">
                <a:solidFill>
                  <a:schemeClr val="bg1"/>
                </a:solidFill>
                <a:latin typeface="+mj-lt"/>
                <a:cs typeface="+mj-lt"/>
                <a:sym typeface="+mn-ea"/>
              </a:rPr>
              <a:t> are designed only for cryptocurrency and need a special algorithm to work with other aspects. </a:t>
            </a:r>
          </a:p>
          <a:p>
            <a:pPr marL="285750" indent="-285750" algn="just">
              <a:buFont typeface="Wingdings" panose="05000000000000000000" charset="0"/>
              <a:buChar char="ü"/>
            </a:pPr>
            <a:r>
              <a:rPr lang="en-US" sz="2000" i="1" dirty="0">
                <a:solidFill>
                  <a:schemeClr val="bg1"/>
                </a:solidFill>
                <a:latin typeface="+mj-lt"/>
                <a:cs typeface="+mj-lt"/>
                <a:sym typeface="+mn-ea"/>
              </a:rPr>
              <a:t>EVM is not secure with the recent developments in computer hacking</a:t>
            </a:r>
            <a:r>
              <a:rPr lang="en-IN" altLang="en-US" sz="2000" i="1" dirty="0">
                <a:solidFill>
                  <a:schemeClr val="bg1"/>
                </a:solidFill>
                <a:latin typeface="+mj-lt"/>
                <a:cs typeface="+mj-lt"/>
                <a:sym typeface="+mn-ea"/>
              </a:rPr>
              <a:t>.</a:t>
            </a:r>
          </a:p>
          <a:p>
            <a:pPr marL="285750" indent="-285750" algn="just">
              <a:buFont typeface="Wingdings" panose="05000000000000000000" charset="0"/>
              <a:buChar char="ü"/>
            </a:pPr>
            <a:r>
              <a:rPr lang="en-IN" altLang="en-US" sz="2000" i="1" dirty="0">
                <a:solidFill>
                  <a:schemeClr val="bg1"/>
                </a:solidFill>
                <a:latin typeface="+mj-lt"/>
                <a:cs typeface="+mj-lt"/>
                <a:sym typeface="+mn-ea"/>
              </a:rPr>
              <a:t>All the above mentioned papers require high bandwidth internet connection which can't be provided in rural areas.</a:t>
            </a:r>
            <a:br>
              <a:rPr lang="en-IN" altLang="en-US" sz="2000" i="1" dirty="0">
                <a:solidFill>
                  <a:schemeClr val="bg1"/>
                </a:solidFill>
                <a:latin typeface="+mj-lt"/>
                <a:cs typeface="+mj-lt"/>
                <a:sym typeface="+mn-ea"/>
              </a:rPr>
            </a:br>
            <a:endParaRPr lang="en-IN" altLang="en-US" b="0" i="1" dirty="0">
              <a:cs typeface="+mj-lt"/>
            </a:endParaRPr>
          </a:p>
          <a:p>
            <a:pPr marL="285750" indent="-285750">
              <a:buNone/>
            </a:pPr>
            <a:endParaRPr lang="en-US"/>
          </a:p>
        </p:txBody>
      </p:sp>
    </p:spTree>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Creative red presentation</Template>
  <TotalTime>0</TotalTime>
  <Words>1097</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MS PGothic</vt:lpstr>
      <vt:lpstr>Arial</vt:lpstr>
      <vt:lpstr>Arial Rounded MT Bold</vt:lpstr>
      <vt:lpstr>Bookman Old Style</vt:lpstr>
      <vt:lpstr>Calibri</vt:lpstr>
      <vt:lpstr>Century Gothic</vt:lpstr>
      <vt:lpstr>CiscoSans</vt:lpstr>
      <vt:lpstr>Comic Sans MS</vt:lpstr>
      <vt:lpstr>Constantia</vt:lpstr>
      <vt:lpstr>Wingdings</vt:lpstr>
      <vt:lpstr>Office Theme</vt:lpstr>
      <vt:lpstr>Blockchain based Secure Voting</vt:lpstr>
      <vt:lpstr>Introduction</vt:lpstr>
      <vt:lpstr>Introduction</vt:lpstr>
      <vt:lpstr>Technologies Used</vt:lpstr>
      <vt:lpstr>Blockchain Cryptography</vt:lpstr>
      <vt:lpstr>Cloud Computing</vt:lpstr>
      <vt:lpstr>Python Data Structures</vt:lpstr>
      <vt:lpstr>Hashing</vt:lpstr>
      <vt:lpstr>PowerPoint Presentation</vt:lpstr>
      <vt:lpstr>Existing Research</vt:lpstr>
      <vt:lpstr>Existing Research</vt:lpstr>
      <vt:lpstr>Existing Research</vt:lpstr>
      <vt:lpstr>PowerPoint Presentation</vt:lpstr>
      <vt:lpstr>Generic Block Chain Architecture</vt:lpstr>
      <vt:lpstr>Tampered Block Architecture</vt:lpstr>
      <vt:lpstr>Cloud Computing Architecture</vt:lpstr>
      <vt:lpstr>Implementation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2019-01-25T04:00:00Z</dcterms:created>
  <dcterms:modified xsi:type="dcterms:W3CDTF">2019-02-21T06:56:54Z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1033-10.2.0.7635</vt:lpwstr>
  </property>
</Properties>
</file>