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6" autoAdjust="0"/>
    <p:restoredTop sz="94660"/>
  </p:normalViewPr>
  <p:slideViewPr>
    <p:cSldViewPr snapToGrid="0">
      <p:cViewPr>
        <p:scale>
          <a:sx n="60" d="100"/>
          <a:sy n="60" d="100"/>
        </p:scale>
        <p:origin x="-1656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1DBB9-DF37-4723-BA14-C428E8191507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10BA7-4BD2-4407-A8BB-D134DFE82E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53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868" y="1323279"/>
            <a:ext cx="10516263" cy="1273534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282872"/>
            <a:ext cx="9144000" cy="59482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:\Documents and Settings\Administrator\桌面\培训公司28\横版.ti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818" y="126228"/>
            <a:ext cx="2738363" cy="708043"/>
          </a:xfrm>
          <a:prstGeom prst="rect">
            <a:avLst/>
          </a:prstGeom>
          <a:noFill/>
          <a:effectLst>
            <a:glow rad="177800">
              <a:schemeClr val="bg1"/>
            </a:glow>
            <a:outerShdw blurRad="850900" dir="16800000" algn="ctr" rotWithShape="0">
              <a:schemeClr val="bg1">
                <a:alpha val="43000"/>
              </a:schemeClr>
            </a:outerShdw>
            <a:reflection blurRad="571500" stA="59000" endPos="43000" dist="2159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3"/>
          <p:cNvSpPr txBox="1">
            <a:spLocks/>
          </p:cNvSpPr>
          <p:nvPr userDrawn="1"/>
        </p:nvSpPr>
        <p:spPr>
          <a:xfrm>
            <a:off x="410553" y="950112"/>
            <a:ext cx="2482628" cy="2316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90000"/>
              <a:buFont typeface="Arial" pitchFamily="34" charset="0"/>
              <a:buNone/>
              <a:defRPr sz="1300" b="1" kern="1200" baseline="0">
                <a:gradFill>
                  <a:gsLst>
                    <a:gs pos="0">
                      <a:schemeClr val="bg2"/>
                    </a:gs>
                    <a:gs pos="86000">
                      <a:schemeClr val="bg2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57182" indent="0" algn="ctr" defTabSz="914363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bg2"/>
              </a:buClr>
              <a:buSzPct val="90000"/>
              <a:buFont typeface="Arial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3" indent="0" algn="ctr" defTabSz="914363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bg2"/>
              </a:buClr>
              <a:buSzPct val="90000"/>
              <a:buFont typeface="Segoe UI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5" indent="0" algn="ctr" defTabSz="914363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7" indent="0" algn="ctr" defTabSz="914363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9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90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72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54" indent="0" algn="ctr" defTabSz="914363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BBD46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6BBD46"/>
                    </a:gs>
                    <a:gs pos="86000">
                      <a:srgbClr val="6BBD46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专注于商业智能</a:t>
            </a: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6BBD46"/>
                    </a:gs>
                    <a:gs pos="86000">
                      <a:srgbClr val="6BBD46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BI</a:t>
            </a:r>
            <a:r>
              <a:rPr kumimoji="0" lang="zh-CN" altLang="en-US" sz="1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6BBD46"/>
                    </a:gs>
                    <a:gs pos="86000">
                      <a:srgbClr val="6BBD46"/>
                    </a:gs>
                  </a:gsLst>
                  <a:lin ang="5400000" scaled="0"/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和大数据的垂直社区平台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srgbClr val="6BBD46"/>
                  </a:gs>
                  <a:gs pos="86000">
                    <a:srgbClr val="6BBD46"/>
                  </a:gs>
                </a:gsLst>
                <a:lin ang="5400000" scaled="0"/>
              </a:gra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843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4B4F-F36C-4DA2-AFA9-6F00000B60BB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686E-859F-49EA-B4DE-899CF3AECF5A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4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582" y="365125"/>
            <a:ext cx="11305308" cy="660111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80" y="1142133"/>
            <a:ext cx="11305309" cy="515706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C:\Documents and Settings\Administrator\桌面\培训公司28\横版.ti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80543" y="6392507"/>
            <a:ext cx="1493006" cy="386038"/>
          </a:xfrm>
          <a:prstGeom prst="rect">
            <a:avLst/>
          </a:prstGeom>
          <a:noFill/>
          <a:effectLst>
            <a:glow rad="127000">
              <a:schemeClr val="bg1">
                <a:alpha val="92000"/>
              </a:schemeClr>
            </a:glow>
            <a:outerShdw blurRad="850900" dir="16800000" algn="ctr" rotWithShape="0">
              <a:schemeClr val="bg1">
                <a:alpha val="43000"/>
              </a:schemeClr>
            </a:outerShdw>
            <a:reflection blurRad="571500" stA="59000" endPos="43000" dist="2159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406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70C7-01B5-45F1-B7A2-1AA5AC014F2E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1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B06-5A71-48DF-B0C9-D6AD33C2A5FF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4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2FC2-DECA-467A-8680-8ABD3BF86B68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0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A5C6-871D-449E-AA69-31723425571B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0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1D97-1E37-4A55-9056-3BCB941DBAB3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8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DE53-FE30-4587-8960-6F60CB72D574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0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AE43-8052-4D71-AC61-D54B2C887251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6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E7F42-991A-42FC-92DB-D6D8F7F3F2E8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免费服务咨询热线 </a:t>
            </a:r>
            <a:r>
              <a:rPr lang="en-US" altLang="zh-CN" smtClean="0"/>
              <a:t>- 158 2133 9409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38758-98FE-436A-9DDB-25BDBA876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3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750" y="2173868"/>
            <a:ext cx="10720420" cy="897466"/>
          </a:xfrm>
        </p:spPr>
        <p:txBody>
          <a:bodyPr>
            <a:normAutofit/>
          </a:bodyPr>
          <a:lstStyle/>
          <a:p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留存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143" y="6344850"/>
            <a:ext cx="6938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www.hellobi.com</a:t>
            </a:r>
            <a:endParaRPr lang="en-US" sz="16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06263" y="3959739"/>
            <a:ext cx="9144000" cy="59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谢佳标（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Daniel.xie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82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为什么要做留存分析？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移动游戏中，用户在某段时间内开始登录游戏，经过一段时间后，仍然继续登录游戏的用户，被认作是留存用户。这部分用户占当时新增用户的比例即是留存率，会按照一段单位时间（例如，日、周、月）来进行统计。顾名思义，留存指的就是“有多少用户留下来了”。留存用户和留存率体现了游戏的质量和保留用户的能力。留存率一定意义上代表了新登用户对游戏的满意度，关注留存率的同时需要关注用户流失节点。流失率在游戏进入稳定期是值得关注的，稳定期的活跃和收入都比较理想，如果流失率波动较大，就需要引起警惕。需要仔细关注是哪一部分用户离开了游戏，流失率作为一个风向标，具有预警作用。</a:t>
            </a:r>
          </a:p>
        </p:txBody>
      </p:sp>
    </p:spTree>
    <p:extLst>
      <p:ext uri="{BB962C8B-B14F-4D97-AF65-F5344CB8AC3E}">
        <p14:creationId xmlns:p14="http://schemas.microsoft.com/office/powerpoint/2010/main" val="9358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留存率的</a:t>
            </a:r>
            <a:r>
              <a:rPr lang="zh-CN" altLang="zh-CN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留存率是转化率的一种，是研究新增用户在未来一段时间的生命周期情况，因此我们可以利用留存率数据得到用户生命周期</a:t>
            </a:r>
            <a:r>
              <a:rPr lang="en-US" altLang="zh-CN" dirty="0"/>
              <a:t>LT</a:t>
            </a:r>
            <a:r>
              <a:rPr lang="zh-CN" altLang="zh-CN" dirty="0"/>
              <a:t>值，帮助我们了解游戏的黏性和质量情况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留存率是转化率的一种，即由初期的不稳定用户转化为活跃用户、稳定用户、忠诚用户的过程，随着留存率统计过程的不断延展，就能看到不同时期的用户的变化情况。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2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留存</a:t>
            </a:r>
            <a:r>
              <a:rPr lang="zh-CN" altLang="zh-CN" dirty="0" smtClean="0"/>
              <a:t>率</a:t>
            </a:r>
            <a:r>
              <a:rPr lang="zh-CN" altLang="en-US" dirty="0"/>
              <a:t>预测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我们已经知道，一批新增玩家的留存率随自然时间的增长必然无限趋近于</a:t>
            </a:r>
            <a:r>
              <a:rPr lang="en-US" altLang="zh-CN" dirty="0"/>
              <a:t>0</a:t>
            </a:r>
            <a:r>
              <a:rPr lang="zh-CN" altLang="zh-CN" dirty="0"/>
              <a:t>，用几何图形表示就是一条幂减的指数</a:t>
            </a:r>
            <a:r>
              <a:rPr lang="zh-CN" altLang="zh-CN" dirty="0" smtClean="0"/>
              <a:t>曲线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94" y="2174721"/>
            <a:ext cx="7982782" cy="4320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46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业务案例：新增用户留存率预测曲线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64" y="1371598"/>
            <a:ext cx="9509664" cy="505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6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业务案例</a:t>
            </a:r>
            <a:r>
              <a:rPr lang="zh-CN" altLang="en-US" dirty="0" smtClean="0"/>
              <a:t>：优化留存率预测曲线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" y="969113"/>
            <a:ext cx="5675587" cy="29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180" y="3533395"/>
            <a:ext cx="6929820" cy="332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06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335</Words>
  <Application>Microsoft Office PowerPoint</Application>
  <PresentationFormat>自定义</PresentationFormat>
  <Paragraphs>13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留存分析</vt:lpstr>
      <vt:lpstr>为什么要做留存分析？</vt:lpstr>
      <vt:lpstr>留存率的分析</vt:lpstr>
      <vt:lpstr>留存率预测</vt:lpstr>
      <vt:lpstr>业务案例：新增用户留存率预测曲线</vt:lpstr>
      <vt:lpstr>业务案例：优化留存率预测曲线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Daniel.xie</cp:lastModifiedBy>
  <cp:revision>387</cp:revision>
  <dcterms:created xsi:type="dcterms:W3CDTF">2014-07-25T06:10:39Z</dcterms:created>
  <dcterms:modified xsi:type="dcterms:W3CDTF">2017-07-24T14:44:35Z</dcterms:modified>
</cp:coreProperties>
</file>