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6" autoAdjust="0"/>
    <p:restoredTop sz="94660"/>
  </p:normalViewPr>
  <p:slideViewPr>
    <p:cSldViewPr snapToGrid="0">
      <p:cViewPr>
        <p:scale>
          <a:sx n="60" d="100"/>
          <a:sy n="60" d="100"/>
        </p:scale>
        <p:origin x="-1656"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1DBB9-DF37-4723-BA14-C428E8191507}" type="datetimeFigureOut">
              <a:rPr lang="en-US" smtClean="0"/>
              <a:pPr/>
              <a:t>8/6/2017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10BA7-4BD2-4407-A8BB-D134DFE82E46}" type="slidenum">
              <a:rPr lang="en-US" smtClean="0"/>
              <a:pPr/>
              <a:t>‹#›</a:t>
            </a:fld>
            <a:endParaRPr lang="en-US"/>
          </a:p>
        </p:txBody>
      </p:sp>
    </p:spTree>
    <p:extLst>
      <p:ext uri="{BB962C8B-B14F-4D97-AF65-F5344CB8AC3E}">
        <p14:creationId xmlns:p14="http://schemas.microsoft.com/office/powerpoint/2010/main" val="119725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7868" y="1323279"/>
            <a:ext cx="10516263" cy="1273534"/>
          </a:xfrm>
        </p:spPr>
        <p:txBody>
          <a:bodyPr anchor="b">
            <a:normAutofit/>
          </a:bodyPr>
          <a:lstStyle>
            <a:lvl1pPr algn="ctr">
              <a:defRPr sz="4800">
                <a:solidFill>
                  <a:schemeClr val="bg1"/>
                </a:solidFill>
                <a:latin typeface="Microsoft YaHei" panose="020B0503020204020204" pitchFamily="34" charset="-122"/>
                <a:ea typeface="Microsoft YaHei" panose="020B0503020204020204" pitchFamily="34" charset="-122"/>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3999" y="4282872"/>
            <a:ext cx="9144000" cy="594824"/>
          </a:xfrm>
        </p:spPr>
        <p:txBody>
          <a:bodyPr/>
          <a:lstStyle>
            <a:lvl1pPr marL="0" indent="0" algn="ctr">
              <a:buNone/>
              <a:defRPr sz="24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pic>
        <p:nvPicPr>
          <p:cNvPr id="8" name="Picture 7" descr="C:\Documents and Settings\Administrator\桌面\培训公司28\横版.ti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54818" y="126228"/>
            <a:ext cx="2738363" cy="708043"/>
          </a:xfrm>
          <a:prstGeom prst="rect">
            <a:avLst/>
          </a:prstGeom>
          <a:noFill/>
          <a:effectLst>
            <a:glow rad="177800">
              <a:schemeClr val="bg1"/>
            </a:glow>
            <a:outerShdw blurRad="850900" dir="16800000" algn="ctr" rotWithShape="0">
              <a:schemeClr val="bg1">
                <a:alpha val="43000"/>
              </a:schemeClr>
            </a:outerShdw>
            <a:reflection blurRad="571500" stA="59000" endPos="43000" dist="215900" dir="5400000" sy="-100000" algn="bl" rotWithShape="0"/>
          </a:effectLst>
          <a:extLst>
            <a:ext uri="{909E8E84-426E-40DD-AFC4-6F175D3DCCD1}">
              <a14:hiddenFill xmlns:a14="http://schemas.microsoft.com/office/drawing/2010/main">
                <a:solidFill>
                  <a:srgbClr val="FFFFFF"/>
                </a:solidFill>
              </a14:hiddenFill>
            </a:ext>
          </a:extLst>
        </p:spPr>
      </p:pic>
      <p:sp>
        <p:nvSpPr>
          <p:cNvPr id="9" name="Subtitle 3"/>
          <p:cNvSpPr txBox="1">
            <a:spLocks/>
          </p:cNvSpPr>
          <p:nvPr userDrawn="1"/>
        </p:nvSpPr>
        <p:spPr>
          <a:xfrm>
            <a:off x="410553" y="950112"/>
            <a:ext cx="2482628" cy="231627"/>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Clr>
                <a:schemeClr val="bg2"/>
              </a:buClr>
              <a:buSzPct val="90000"/>
              <a:buFont typeface="Arial" pitchFamily="34" charset="0"/>
              <a:buNone/>
              <a:defRPr sz="1300" b="1" kern="1200" baseline="0">
                <a:gradFill>
                  <a:gsLst>
                    <a:gs pos="0">
                      <a:schemeClr val="bg2"/>
                    </a:gs>
                    <a:gs pos="86000">
                      <a:schemeClr val="bg2"/>
                    </a:gs>
                  </a:gsLst>
                  <a:lin ang="5400000" scaled="0"/>
                </a:gradFill>
                <a:latin typeface="Segoe UI Semibold" pitchFamily="34" charset="0"/>
                <a:ea typeface="+mn-ea"/>
                <a:cs typeface="+mn-cs"/>
              </a:defRPr>
            </a:lvl1pPr>
            <a:lvl2pPr marL="457182" indent="0" algn="ctr" defTabSz="914363" rtl="0" eaLnBrk="1" latinLnBrk="0" hangingPunct="1">
              <a:lnSpc>
                <a:spcPts val="2200"/>
              </a:lnSpc>
              <a:spcBef>
                <a:spcPct val="20000"/>
              </a:spcBef>
              <a:buClr>
                <a:schemeClr val="bg2"/>
              </a:buClr>
              <a:buSzPct val="90000"/>
              <a:buFont typeface="Arial" pitchFamily="34" charset="0"/>
              <a:buNone/>
              <a:defRPr lang="en-US" sz="1600" kern="1200">
                <a:solidFill>
                  <a:schemeClr val="tx1">
                    <a:tint val="75000"/>
                  </a:schemeClr>
                </a:solidFill>
                <a:latin typeface="+mn-lt"/>
                <a:ea typeface="+mn-ea"/>
                <a:cs typeface="+mn-cs"/>
              </a:defRPr>
            </a:lvl2pPr>
            <a:lvl3pPr marL="914363" indent="0" algn="ctr" defTabSz="914363" rtl="0" eaLnBrk="1" latinLnBrk="0" hangingPunct="1">
              <a:lnSpc>
                <a:spcPts val="2200"/>
              </a:lnSpc>
              <a:spcBef>
                <a:spcPct val="20000"/>
              </a:spcBef>
              <a:buClr>
                <a:schemeClr val="bg2"/>
              </a:buClr>
              <a:buSzPct val="90000"/>
              <a:buFont typeface="Segoe UI" pitchFamily="34" charset="0"/>
              <a:buNone/>
              <a:defRPr lang="en-US" sz="1600" kern="1200">
                <a:solidFill>
                  <a:schemeClr val="tx1">
                    <a:tint val="75000"/>
                  </a:schemeClr>
                </a:solidFill>
                <a:latin typeface="+mn-lt"/>
                <a:ea typeface="+mn-ea"/>
                <a:cs typeface="+mn-cs"/>
              </a:defRPr>
            </a:lvl3pPr>
            <a:lvl4pPr marL="1371545" indent="0" algn="ctr" defTabSz="914363" rtl="0" eaLnBrk="1" latinLnBrk="0" hangingPunct="1">
              <a:lnSpc>
                <a:spcPts val="2200"/>
              </a:lnSpc>
              <a:spcBef>
                <a:spcPct val="20000"/>
              </a:spcBef>
              <a:buClr>
                <a:schemeClr val="accent1"/>
              </a:buClr>
              <a:buSzPct val="90000"/>
              <a:buFont typeface="Arial" pitchFamily="34" charset="0"/>
              <a:buNone/>
              <a:defRPr lang="en-US" sz="1600" kern="1200">
                <a:solidFill>
                  <a:schemeClr val="tx1">
                    <a:tint val="75000"/>
                  </a:schemeClr>
                </a:solidFill>
                <a:latin typeface="+mn-lt"/>
                <a:ea typeface="+mn-ea"/>
                <a:cs typeface="+mn-cs"/>
              </a:defRPr>
            </a:lvl4pPr>
            <a:lvl5pPr marL="1828727" indent="0" algn="ctr" defTabSz="914363" rtl="0" eaLnBrk="1" latinLnBrk="0" hangingPunct="1">
              <a:lnSpc>
                <a:spcPts val="2200"/>
              </a:lnSpc>
              <a:spcBef>
                <a:spcPct val="20000"/>
              </a:spcBef>
              <a:buClr>
                <a:schemeClr val="accent1"/>
              </a:buClr>
              <a:buSzPct val="90000"/>
              <a:buFont typeface="Arial" pitchFamily="34" charset="0"/>
              <a:buNone/>
              <a:defRPr lang="en-US" sz="16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363" rtl="0" eaLnBrk="1" fontAlgn="auto" latinLnBrk="0" hangingPunct="1">
              <a:lnSpc>
                <a:spcPct val="90000"/>
              </a:lnSpc>
              <a:spcBef>
                <a:spcPts val="0"/>
              </a:spcBef>
              <a:spcAft>
                <a:spcPts val="0"/>
              </a:spcAft>
              <a:buClr>
                <a:srgbClr val="6BBD46"/>
              </a:buClr>
              <a:buSzPct val="90000"/>
              <a:buFont typeface="Arial" pitchFamily="34" charset="0"/>
              <a:buNone/>
              <a:tabLst/>
              <a:defRPr/>
            </a:pPr>
            <a:r>
              <a:rPr kumimoji="0" lang="zh-CN" altLang="en-US" sz="1000" b="1" i="0" u="none" strike="noStrike" kern="1200" cap="none" spc="0" normalizeH="0" baseline="0" noProof="0" dirty="0" smtClean="0">
                <a:ln>
                  <a:noFill/>
                </a:ln>
                <a:gradFill>
                  <a:gsLst>
                    <a:gs pos="0">
                      <a:srgbClr val="6BBD46"/>
                    </a:gs>
                    <a:gs pos="86000">
                      <a:srgbClr val="6BBD46"/>
                    </a:gs>
                  </a:gsLst>
                  <a:lin ang="5400000" scaled="0"/>
                </a:gradFill>
                <a:effectLst/>
                <a:uLnTx/>
                <a:uFillTx/>
                <a:latin typeface="微软雅黑" pitchFamily="34" charset="-122"/>
                <a:ea typeface="微软雅黑" pitchFamily="34" charset="-122"/>
              </a:rPr>
              <a:t>专注于商业智能</a:t>
            </a:r>
            <a:r>
              <a:rPr kumimoji="0" lang="en-US" altLang="zh-CN" sz="1000" b="1" i="0" u="none" strike="noStrike" kern="1200" cap="none" spc="0" normalizeH="0" baseline="0" noProof="0" dirty="0" smtClean="0">
                <a:ln>
                  <a:noFill/>
                </a:ln>
                <a:gradFill>
                  <a:gsLst>
                    <a:gs pos="0">
                      <a:srgbClr val="6BBD46"/>
                    </a:gs>
                    <a:gs pos="86000">
                      <a:srgbClr val="6BBD46"/>
                    </a:gs>
                  </a:gsLst>
                  <a:lin ang="5400000" scaled="0"/>
                </a:gradFill>
                <a:effectLst/>
                <a:uLnTx/>
                <a:uFillTx/>
                <a:latin typeface="微软雅黑" pitchFamily="34" charset="-122"/>
                <a:ea typeface="微软雅黑" pitchFamily="34" charset="-122"/>
              </a:rPr>
              <a:t>BI</a:t>
            </a:r>
            <a:r>
              <a:rPr kumimoji="0" lang="zh-CN" altLang="en-US" sz="1000" b="1" i="0" u="none" strike="noStrike" kern="1200" cap="none" spc="0" normalizeH="0" baseline="0" noProof="0" dirty="0" smtClean="0">
                <a:ln>
                  <a:noFill/>
                </a:ln>
                <a:gradFill>
                  <a:gsLst>
                    <a:gs pos="0">
                      <a:srgbClr val="6BBD46"/>
                    </a:gs>
                    <a:gs pos="86000">
                      <a:srgbClr val="6BBD46"/>
                    </a:gs>
                  </a:gsLst>
                  <a:lin ang="5400000" scaled="0"/>
                </a:gradFill>
                <a:effectLst/>
                <a:uLnTx/>
                <a:uFillTx/>
                <a:latin typeface="微软雅黑" pitchFamily="34" charset="-122"/>
                <a:ea typeface="微软雅黑" pitchFamily="34" charset="-122"/>
              </a:rPr>
              <a:t>和大数据的垂直社区平台</a:t>
            </a:r>
            <a:endParaRPr kumimoji="0" lang="en-US" sz="1000" b="1" i="0" u="none" strike="noStrike" kern="1200" cap="none" spc="0" normalizeH="0" baseline="0" noProof="0" dirty="0" smtClean="0">
              <a:ln>
                <a:noFill/>
              </a:ln>
              <a:gradFill>
                <a:gsLst>
                  <a:gs pos="0">
                    <a:srgbClr val="6BBD46"/>
                  </a:gs>
                  <a:gs pos="86000">
                    <a:srgbClr val="6BBD46"/>
                  </a:gs>
                </a:gsLst>
                <a:lin ang="5400000" scaled="0"/>
              </a:gra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6288435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3F4B4F-F36C-4DA2-AFA9-6F00000B60BB}" type="datetime1">
              <a:rPr lang="en-US" smtClean="0"/>
              <a:pPr/>
              <a:t>8/6/2017</a:t>
            </a:fld>
            <a:endParaRPr lang="en-US"/>
          </a:p>
        </p:txBody>
      </p:sp>
      <p:sp>
        <p:nvSpPr>
          <p:cNvPr id="5" name="Footer Placeholder 4"/>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9241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B686E-859F-49EA-B4DE-899CF3AECF5A}" type="datetime1">
              <a:rPr lang="en-US" smtClean="0"/>
              <a:pPr/>
              <a:t>8/6/2017</a:t>
            </a:fld>
            <a:endParaRPr lang="en-US"/>
          </a:p>
        </p:txBody>
      </p:sp>
      <p:sp>
        <p:nvSpPr>
          <p:cNvPr id="5" name="Footer Placeholder 4"/>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426784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2582" y="365125"/>
            <a:ext cx="11305308" cy="660111"/>
          </a:xfrm>
          <a:solidFill>
            <a:schemeClr val="tx1">
              <a:lumMod val="85000"/>
              <a:lumOff val="15000"/>
            </a:schemeClr>
          </a:solidFill>
        </p:spPr>
        <p:txBody>
          <a:bodyPr>
            <a:normAutofit/>
          </a:bodyPr>
          <a:lstStyle>
            <a:lvl1pPr>
              <a:defRPr sz="3200">
                <a:solidFill>
                  <a:schemeClr val="bg1"/>
                </a:solidFill>
                <a:latin typeface="Microsoft YaHei" panose="020B0503020204020204" pitchFamily="34" charset="-122"/>
                <a:ea typeface="Microsoft YaHei" panose="020B0503020204020204" pitchFamily="34" charset="-122"/>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2580" y="1142133"/>
            <a:ext cx="11305309" cy="5157067"/>
          </a:xfrm>
        </p:spPr>
        <p:txBody>
          <a:bodyPr/>
          <a:lstStyle>
            <a:lvl1pPr>
              <a:defRPr>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solidFill>
                  <a:schemeClr val="tx1">
                    <a:lumMod val="75000"/>
                    <a:lumOff val="25000"/>
                  </a:schemeClr>
                </a:solidFill>
                <a:latin typeface="Microsoft YaHei" panose="020B0503020204020204" pitchFamily="34" charset="-122"/>
                <a:ea typeface="Microsoft YaHei" panose="020B0503020204020204" pitchFamily="34" charset="-122"/>
              </a:defRPr>
            </a:lvl2pPr>
            <a:lvl3pPr>
              <a:defRPr>
                <a:solidFill>
                  <a:schemeClr val="tx1">
                    <a:lumMod val="75000"/>
                    <a:lumOff val="25000"/>
                  </a:schemeClr>
                </a:solidFill>
                <a:latin typeface="Microsoft YaHei" panose="020B0503020204020204" pitchFamily="34" charset="-122"/>
                <a:ea typeface="Microsoft YaHei" panose="020B0503020204020204" pitchFamily="34" charset="-122"/>
              </a:defRPr>
            </a:lvl3pPr>
            <a:lvl4pPr>
              <a:defRPr>
                <a:solidFill>
                  <a:schemeClr val="tx1">
                    <a:lumMod val="75000"/>
                    <a:lumOff val="25000"/>
                  </a:schemeClr>
                </a:solidFill>
                <a:latin typeface="Microsoft YaHei" panose="020B0503020204020204" pitchFamily="34" charset="-122"/>
                <a:ea typeface="Microsoft YaHei" panose="020B0503020204020204" pitchFamily="34" charset="-122"/>
              </a:defRPr>
            </a:lvl4pPr>
            <a:lvl5pPr>
              <a:defRPr>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C:\Documents and Settings\Administrator\桌面\培训公司28\横版.ti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80543" y="6392507"/>
            <a:ext cx="1493006" cy="386038"/>
          </a:xfrm>
          <a:prstGeom prst="rect">
            <a:avLst/>
          </a:prstGeom>
          <a:noFill/>
          <a:effectLst>
            <a:glow rad="127000">
              <a:schemeClr val="bg1">
                <a:alpha val="92000"/>
              </a:schemeClr>
            </a:glow>
            <a:outerShdw blurRad="850900" dir="16800000" algn="ctr" rotWithShape="0">
              <a:schemeClr val="bg1">
                <a:alpha val="43000"/>
              </a:schemeClr>
            </a:outerShdw>
            <a:reflection blurRad="571500" stA="59000" endPos="43000" dist="2159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4066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5C70C7-01B5-45F1-B7A2-1AA5AC014F2E}" type="datetime1">
              <a:rPr lang="en-US" smtClean="0"/>
              <a:pPr/>
              <a:t>8/6/2017</a:t>
            </a:fld>
            <a:endParaRPr lang="en-US"/>
          </a:p>
        </p:txBody>
      </p:sp>
      <p:sp>
        <p:nvSpPr>
          <p:cNvPr id="5" name="Footer Placeholder 4"/>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6" name="Slide Number Placeholder 5"/>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327861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D6B06-5A71-48DF-B0C9-D6AD33C2A5FF}" type="datetime1">
              <a:rPr lang="en-US" smtClean="0"/>
              <a:pPr/>
              <a:t>8/6/2017</a:t>
            </a:fld>
            <a:endParaRPr lang="en-US"/>
          </a:p>
        </p:txBody>
      </p:sp>
      <p:sp>
        <p:nvSpPr>
          <p:cNvPr id="6" name="Footer Placeholder 5"/>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157074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202FC2-DECA-467A-8680-8ABD3BF86B68}" type="datetime1">
              <a:rPr lang="en-US" smtClean="0"/>
              <a:pPr/>
              <a:t>8/6/2017</a:t>
            </a:fld>
            <a:endParaRPr lang="en-US"/>
          </a:p>
        </p:txBody>
      </p:sp>
      <p:sp>
        <p:nvSpPr>
          <p:cNvPr id="8" name="Footer Placeholder 7"/>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9" name="Slide Number Placeholder 8"/>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147660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5A5C6-871D-449E-AA69-31723425571B}" type="datetime1">
              <a:rPr lang="en-US" smtClean="0"/>
              <a:pPr/>
              <a:t>8/6/2017</a:t>
            </a:fld>
            <a:endParaRPr lang="en-US"/>
          </a:p>
        </p:txBody>
      </p:sp>
      <p:sp>
        <p:nvSpPr>
          <p:cNvPr id="4" name="Footer Placeholder 3"/>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5" name="Slide Number Placeholder 4"/>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48810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B1D97-1E37-4A55-9056-3BCB941DBAB3}" type="datetime1">
              <a:rPr lang="en-US" smtClean="0"/>
              <a:pPr/>
              <a:t>8/6/2017</a:t>
            </a:fld>
            <a:endParaRPr lang="en-US"/>
          </a:p>
        </p:txBody>
      </p:sp>
      <p:sp>
        <p:nvSpPr>
          <p:cNvPr id="3" name="Footer Placeholder 2"/>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4" name="Slide Number Placeholder 3"/>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90498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5DE53-FE30-4587-8960-6F60CB72D574}" type="datetime1">
              <a:rPr lang="en-US" smtClean="0"/>
              <a:pPr/>
              <a:t>8/6/2017</a:t>
            </a:fld>
            <a:endParaRPr lang="en-US"/>
          </a:p>
        </p:txBody>
      </p:sp>
      <p:sp>
        <p:nvSpPr>
          <p:cNvPr id="6" name="Footer Placeholder 5"/>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388520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11AE43-8052-4D71-AC61-D54B2C887251}" type="datetime1">
              <a:rPr lang="en-US" smtClean="0"/>
              <a:pPr/>
              <a:t>8/6/2017</a:t>
            </a:fld>
            <a:endParaRPr lang="en-US"/>
          </a:p>
        </p:txBody>
      </p:sp>
      <p:sp>
        <p:nvSpPr>
          <p:cNvPr id="6" name="Footer Placeholder 5"/>
          <p:cNvSpPr>
            <a:spLocks noGrp="1"/>
          </p:cNvSpPr>
          <p:nvPr>
            <p:ph type="ftr" sz="quarter" idx="11"/>
          </p:nvPr>
        </p:nvSpPr>
        <p:spPr/>
        <p:txBody>
          <a:bodyPr/>
          <a:lstStyle/>
          <a:p>
            <a:r>
              <a:rPr lang="zh-CN" altLang="en-US" smtClean="0"/>
              <a:t>免费服务咨询热线 </a:t>
            </a:r>
            <a:r>
              <a:rPr lang="en-US" altLang="zh-CN" smtClean="0"/>
              <a:t>- 158 2133 9409</a:t>
            </a:r>
            <a:endParaRPr lang="en-US"/>
          </a:p>
        </p:txBody>
      </p:sp>
      <p:sp>
        <p:nvSpPr>
          <p:cNvPr id="7" name="Slide Number Placeholder 6"/>
          <p:cNvSpPr>
            <a:spLocks noGrp="1"/>
          </p:cNvSpPr>
          <p:nvPr>
            <p:ph type="sldNum" sz="quarter" idx="12"/>
          </p:nvPr>
        </p:nvSpPr>
        <p:spPr/>
        <p:txBody>
          <a:bodyPr/>
          <a:lstStyle/>
          <a:p>
            <a:fld id="{50C38758-98FE-436A-9DDB-25BDBA87675B}" type="slidenum">
              <a:rPr lang="en-US" smtClean="0"/>
              <a:pPr/>
              <a:t>‹#›</a:t>
            </a:fld>
            <a:endParaRPr lang="en-US"/>
          </a:p>
        </p:txBody>
      </p:sp>
    </p:spTree>
    <p:extLst>
      <p:ext uri="{BB962C8B-B14F-4D97-AF65-F5344CB8AC3E}">
        <p14:creationId xmlns:p14="http://schemas.microsoft.com/office/powerpoint/2010/main" val="74686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E7F42-991A-42FC-92DB-D6D8F7F3F2E8}" type="datetime1">
              <a:rPr lang="en-US" smtClean="0"/>
              <a:pPr/>
              <a:t>8/6/2017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免费服务咨询热线 </a:t>
            </a:r>
            <a:r>
              <a:rPr lang="en-US" altLang="zh-CN" smtClean="0"/>
              <a:t>- 158 2133 9409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38758-98FE-436A-9DDB-25BDBA87675B}" type="slidenum">
              <a:rPr lang="en-US" smtClean="0"/>
              <a:pPr/>
              <a:t>‹#›</a:t>
            </a:fld>
            <a:endParaRPr lang="en-US"/>
          </a:p>
        </p:txBody>
      </p:sp>
    </p:spTree>
    <p:extLst>
      <p:ext uri="{BB962C8B-B14F-4D97-AF65-F5344CB8AC3E}">
        <p14:creationId xmlns:p14="http://schemas.microsoft.com/office/powerpoint/2010/main" val="196223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750" y="2173868"/>
            <a:ext cx="10720420" cy="897466"/>
          </a:xfrm>
        </p:spPr>
        <p:txBody>
          <a:bodyPr>
            <a:normAutofit/>
          </a:bodyPr>
          <a:lstStyle/>
          <a:p>
            <a:r>
              <a:rPr lang="zh-CN" altLang="zh-CN" sz="4400" b="1" dirty="0"/>
              <a:t>用户关系深度挖掘</a:t>
            </a:r>
            <a:r>
              <a:rPr lang="en-US" altLang="zh-CN" sz="4400" b="1" dirty="0"/>
              <a:t>--</a:t>
            </a:r>
            <a:r>
              <a:rPr lang="zh-CN" altLang="zh-CN" sz="4400" b="1" dirty="0"/>
              <a:t>社会网络</a:t>
            </a:r>
            <a:endParaRPr lang="en-US" sz="4400" dirty="0">
              <a:latin typeface="微软雅黑" panose="020B0503020204020204" pitchFamily="34" charset="-122"/>
              <a:ea typeface="微软雅黑" panose="020B0503020204020204" pitchFamily="34" charset="-122"/>
            </a:endParaRPr>
          </a:p>
        </p:txBody>
      </p:sp>
      <p:sp>
        <p:nvSpPr>
          <p:cNvPr id="4" name="TextBox 3"/>
          <p:cNvSpPr txBox="1"/>
          <p:nvPr/>
        </p:nvSpPr>
        <p:spPr>
          <a:xfrm>
            <a:off x="151143" y="6344850"/>
            <a:ext cx="6938023" cy="338554"/>
          </a:xfrm>
          <a:prstGeom prst="rect">
            <a:avLst/>
          </a:prstGeom>
          <a:noFill/>
        </p:spPr>
        <p:txBody>
          <a:bodyPr wrap="square" rtlCol="0">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www.hellobi.com</a:t>
            </a:r>
            <a:endParaRPr lang="en-US" sz="1600" dirty="0" smtClean="0">
              <a:solidFill>
                <a:schemeClr val="bg1"/>
              </a:solidFill>
              <a:latin typeface="Microsoft YaHei" panose="020B0503020204020204" pitchFamily="34" charset="-122"/>
              <a:ea typeface="Microsoft YaHei" panose="020B0503020204020204" pitchFamily="34" charset="-122"/>
            </a:endParaRPr>
          </a:p>
        </p:txBody>
      </p:sp>
      <p:sp>
        <p:nvSpPr>
          <p:cNvPr id="5" name="Subtitle 2"/>
          <p:cNvSpPr txBox="1">
            <a:spLocks/>
          </p:cNvSpPr>
          <p:nvPr/>
        </p:nvSpPr>
        <p:spPr>
          <a:xfrm>
            <a:off x="1706263" y="3959739"/>
            <a:ext cx="9144000" cy="5948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b="1" dirty="0" smtClean="0">
                <a:latin typeface="微软雅黑" panose="020B0503020204020204" pitchFamily="34" charset="-122"/>
                <a:ea typeface="微软雅黑" panose="020B0503020204020204" pitchFamily="34" charset="-122"/>
              </a:rPr>
              <a:t>谢佳标（</a:t>
            </a:r>
            <a:r>
              <a:rPr lang="en-US" altLang="zh-CN" b="1" dirty="0" err="1" smtClean="0">
                <a:latin typeface="微软雅黑" panose="020B0503020204020204" pitchFamily="34" charset="-122"/>
                <a:ea typeface="微软雅黑" panose="020B0503020204020204" pitchFamily="34" charset="-122"/>
              </a:rPr>
              <a:t>Daniel.xie</a:t>
            </a:r>
            <a:r>
              <a:rPr lang="zh-CN" altLang="en-US" b="1" dirty="0" smtClean="0">
                <a:latin typeface="微软雅黑" panose="020B0503020204020204" pitchFamily="34" charset="-122"/>
                <a:ea typeface="微软雅黑" panose="020B0503020204020204" pitchFamily="34" charset="-122"/>
              </a:rPr>
              <a:t>）</a:t>
            </a:r>
            <a:endParaRPr 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082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对网络图进行美化</a:t>
            </a:r>
            <a:endParaRPr lang="zh-CN" altLang="en-US" dirty="0"/>
          </a:p>
        </p:txBody>
      </p:sp>
      <p:sp>
        <p:nvSpPr>
          <p:cNvPr id="4" name="矩形 3"/>
          <p:cNvSpPr/>
          <p:nvPr/>
        </p:nvSpPr>
        <p:spPr>
          <a:xfrm>
            <a:off x="478217" y="1116155"/>
            <a:ext cx="8003628" cy="5632311"/>
          </a:xfrm>
          <a:prstGeom prst="rect">
            <a:avLst/>
          </a:prstGeom>
        </p:spPr>
        <p:txBody>
          <a:bodyPr wrap="square">
            <a:spAutoFit/>
          </a:bodyPr>
          <a:lstStyle/>
          <a:p>
            <a:r>
              <a:rPr lang="en-US" altLang="zh-CN" dirty="0"/>
              <a:t># </a:t>
            </a:r>
            <a:r>
              <a:rPr lang="zh-CN" altLang="en-US" dirty="0"/>
              <a:t>对网络图</a:t>
            </a:r>
            <a:r>
              <a:rPr lang="en-US" altLang="zh-CN" dirty="0"/>
              <a:t>g</a:t>
            </a:r>
            <a:r>
              <a:rPr lang="zh-CN" altLang="en-US" dirty="0"/>
              <a:t>进行美化</a:t>
            </a:r>
          </a:p>
          <a:p>
            <a:r>
              <a:rPr lang="en-US" altLang="zh-CN" dirty="0"/>
              <a:t>library(</a:t>
            </a:r>
            <a:r>
              <a:rPr lang="en-US" altLang="zh-CN" dirty="0" err="1"/>
              <a:t>RColorBrewer</a:t>
            </a:r>
            <a:r>
              <a:rPr lang="en-US" altLang="zh-CN" dirty="0"/>
              <a:t>)</a:t>
            </a:r>
          </a:p>
          <a:p>
            <a:r>
              <a:rPr lang="en-US" altLang="zh-CN" dirty="0"/>
              <a:t>g &lt;- graph(c(2,1,3,1,4,1,5,1,6,1,7,1),directed = F) #</a:t>
            </a:r>
            <a:r>
              <a:rPr lang="zh-CN" altLang="en-US" dirty="0"/>
              <a:t>创建无向图</a:t>
            </a:r>
            <a:r>
              <a:rPr lang="en-US" altLang="zh-CN" dirty="0"/>
              <a:t>g</a:t>
            </a:r>
          </a:p>
          <a:p>
            <a:r>
              <a:rPr lang="en-US" altLang="zh-CN" dirty="0"/>
              <a:t>weight &lt;- </a:t>
            </a:r>
            <a:r>
              <a:rPr lang="en-US" altLang="zh-CN" dirty="0" err="1"/>
              <a:t>seq</a:t>
            </a:r>
            <a:r>
              <a:rPr lang="en-US" altLang="zh-CN" dirty="0"/>
              <a:t>(1,3,length.out=</a:t>
            </a:r>
            <a:r>
              <a:rPr lang="en-US" altLang="zh-CN" dirty="0" err="1"/>
              <a:t>ecount</a:t>
            </a:r>
            <a:r>
              <a:rPr lang="en-US" altLang="zh-CN" dirty="0"/>
              <a:t>(g)) #</a:t>
            </a:r>
            <a:r>
              <a:rPr lang="zh-CN" altLang="en-US" dirty="0"/>
              <a:t>生成边的权重</a:t>
            </a:r>
          </a:p>
          <a:p>
            <a:r>
              <a:rPr lang="en-US" altLang="zh-CN" dirty="0"/>
              <a:t># </a:t>
            </a:r>
            <a:r>
              <a:rPr lang="zh-CN" altLang="en-US" dirty="0"/>
              <a:t>方法一</a:t>
            </a:r>
          </a:p>
          <a:p>
            <a:r>
              <a:rPr lang="en-US" altLang="zh-CN" dirty="0"/>
              <a:t>V(g)$color &lt;- </a:t>
            </a:r>
            <a:r>
              <a:rPr lang="en-US" altLang="zh-CN" dirty="0" err="1"/>
              <a:t>brewer.pal</a:t>
            </a:r>
            <a:r>
              <a:rPr lang="en-US" altLang="zh-CN" dirty="0"/>
              <a:t>(9,"Set1")[1:vcount(g)] # </a:t>
            </a:r>
            <a:r>
              <a:rPr lang="zh-CN" altLang="en-US" dirty="0"/>
              <a:t>设置点填充颜色</a:t>
            </a:r>
          </a:p>
          <a:p>
            <a:r>
              <a:rPr lang="en-US" altLang="zh-CN" dirty="0"/>
              <a:t>V(g)$</a:t>
            </a:r>
            <a:r>
              <a:rPr lang="en-US" altLang="zh-CN" dirty="0" err="1"/>
              <a:t>frame.color</a:t>
            </a:r>
            <a:r>
              <a:rPr lang="en-US" altLang="zh-CN" dirty="0"/>
              <a:t> &lt;- NA           # </a:t>
            </a:r>
            <a:r>
              <a:rPr lang="zh-CN" altLang="en-US" dirty="0"/>
              <a:t>不显示点边框</a:t>
            </a:r>
          </a:p>
          <a:p>
            <a:r>
              <a:rPr lang="en-US" altLang="zh-CN" dirty="0"/>
              <a:t>V(g)$</a:t>
            </a:r>
            <a:r>
              <a:rPr lang="en-US" altLang="zh-CN" dirty="0" err="1"/>
              <a:t>label.color</a:t>
            </a:r>
            <a:r>
              <a:rPr lang="en-US" altLang="zh-CN" dirty="0"/>
              <a:t> &lt;-"white"       # </a:t>
            </a:r>
            <a:r>
              <a:rPr lang="zh-CN" altLang="en-US" dirty="0"/>
              <a:t>设置点标签颜色为白色</a:t>
            </a:r>
          </a:p>
          <a:p>
            <a:r>
              <a:rPr lang="en-US" altLang="zh-CN" dirty="0"/>
              <a:t>V(g)$</a:t>
            </a:r>
            <a:r>
              <a:rPr lang="en-US" altLang="zh-CN" dirty="0" err="1"/>
              <a:t>label.font</a:t>
            </a:r>
            <a:r>
              <a:rPr lang="en-US" altLang="zh-CN" dirty="0"/>
              <a:t> &lt;- 2              # </a:t>
            </a:r>
            <a:r>
              <a:rPr lang="zh-CN" altLang="en-US" dirty="0"/>
              <a:t>设置点标签的字体为粗体</a:t>
            </a:r>
          </a:p>
          <a:p>
            <a:r>
              <a:rPr lang="en-US" altLang="zh-CN" dirty="0"/>
              <a:t>V(g)$</a:t>
            </a:r>
            <a:r>
              <a:rPr lang="en-US" altLang="zh-CN" dirty="0" err="1"/>
              <a:t>label.cex</a:t>
            </a:r>
            <a:r>
              <a:rPr lang="en-US" altLang="zh-CN" dirty="0"/>
              <a:t> &lt;- 2              # </a:t>
            </a:r>
            <a:r>
              <a:rPr lang="zh-CN" altLang="en-US" dirty="0"/>
              <a:t>设置点标签字体大小</a:t>
            </a:r>
          </a:p>
          <a:p>
            <a:r>
              <a:rPr lang="en-US" altLang="zh-CN" dirty="0"/>
              <a:t>E(g)$width &lt;- weight             # </a:t>
            </a:r>
            <a:r>
              <a:rPr lang="zh-CN" altLang="en-US" dirty="0"/>
              <a:t>根据边的权重设置边的粗细</a:t>
            </a:r>
          </a:p>
          <a:p>
            <a:r>
              <a:rPr lang="en-US" altLang="zh-CN" dirty="0"/>
              <a:t>E(g)$color &lt;- "steelblue4"       # </a:t>
            </a:r>
            <a:r>
              <a:rPr lang="zh-CN" altLang="en-US" dirty="0"/>
              <a:t>设置边的颜色</a:t>
            </a:r>
          </a:p>
          <a:p>
            <a:r>
              <a:rPr lang="en-US" altLang="zh-CN" dirty="0"/>
              <a:t>E(g)$</a:t>
            </a:r>
            <a:r>
              <a:rPr lang="en-US" altLang="zh-CN" dirty="0" err="1"/>
              <a:t>lty</a:t>
            </a:r>
            <a:r>
              <a:rPr lang="en-US" altLang="zh-CN" dirty="0"/>
              <a:t> &lt;- 2                    # </a:t>
            </a:r>
            <a:r>
              <a:rPr lang="zh-CN" altLang="en-US" dirty="0"/>
              <a:t>设置边为虚线</a:t>
            </a:r>
          </a:p>
          <a:p>
            <a:r>
              <a:rPr lang="en-US" altLang="zh-CN" dirty="0"/>
              <a:t>plot(</a:t>
            </a:r>
            <a:r>
              <a:rPr lang="en-US" altLang="zh-CN" dirty="0" err="1"/>
              <a:t>g,main</a:t>
            </a:r>
            <a:r>
              <a:rPr lang="en-US" altLang="zh-CN" dirty="0"/>
              <a:t>="</a:t>
            </a:r>
            <a:r>
              <a:rPr lang="zh-CN" altLang="en-US" dirty="0"/>
              <a:t>对网络图</a:t>
            </a:r>
            <a:r>
              <a:rPr lang="en-US" altLang="zh-CN" dirty="0"/>
              <a:t>g</a:t>
            </a:r>
            <a:r>
              <a:rPr lang="zh-CN" altLang="en-US" dirty="0"/>
              <a:t>进行美化</a:t>
            </a:r>
            <a:r>
              <a:rPr lang="en-US" altLang="zh-CN" dirty="0" smtClean="0"/>
              <a:t>")</a:t>
            </a:r>
          </a:p>
          <a:p>
            <a:r>
              <a:rPr lang="en-US" altLang="zh-CN" dirty="0"/>
              <a:t># </a:t>
            </a:r>
            <a:r>
              <a:rPr lang="zh-CN" altLang="en-US" dirty="0"/>
              <a:t>方法二</a:t>
            </a:r>
          </a:p>
          <a:p>
            <a:r>
              <a:rPr lang="en-US" altLang="zh-CN" dirty="0"/>
              <a:t>plot(</a:t>
            </a:r>
            <a:r>
              <a:rPr lang="en-US" altLang="zh-CN" dirty="0" err="1"/>
              <a:t>g,vertex.color</a:t>
            </a:r>
            <a:r>
              <a:rPr lang="en-US" altLang="zh-CN" dirty="0"/>
              <a:t>=</a:t>
            </a:r>
            <a:r>
              <a:rPr lang="en-US" altLang="zh-CN" dirty="0" err="1"/>
              <a:t>brewer.pal</a:t>
            </a:r>
            <a:r>
              <a:rPr lang="en-US" altLang="zh-CN" dirty="0"/>
              <a:t>(9,"Set1")[1:vcount(g)],</a:t>
            </a:r>
          </a:p>
          <a:p>
            <a:r>
              <a:rPr lang="en-US" altLang="zh-CN" dirty="0"/>
              <a:t>     </a:t>
            </a:r>
            <a:r>
              <a:rPr lang="en-US" altLang="zh-CN" dirty="0" err="1"/>
              <a:t>vertex.frame.color</a:t>
            </a:r>
            <a:r>
              <a:rPr lang="en-US" altLang="zh-CN" dirty="0"/>
              <a:t>=</a:t>
            </a:r>
            <a:r>
              <a:rPr lang="en-US" altLang="zh-CN" dirty="0" err="1"/>
              <a:t>NA,vertex.label.color</a:t>
            </a:r>
            <a:r>
              <a:rPr lang="en-US" altLang="zh-CN" dirty="0"/>
              <a:t>="white",</a:t>
            </a:r>
          </a:p>
          <a:p>
            <a:r>
              <a:rPr lang="en-US" altLang="zh-CN" dirty="0"/>
              <a:t>     </a:t>
            </a:r>
            <a:r>
              <a:rPr lang="en-US" altLang="zh-CN" dirty="0" err="1"/>
              <a:t>vertex.label.font</a:t>
            </a:r>
            <a:r>
              <a:rPr lang="en-US" altLang="zh-CN" dirty="0"/>
              <a:t>=2,vertex.label.cex=2,</a:t>
            </a:r>
          </a:p>
          <a:p>
            <a:r>
              <a:rPr lang="en-US" altLang="zh-CN" dirty="0"/>
              <a:t>     </a:t>
            </a:r>
            <a:r>
              <a:rPr lang="en-US" altLang="zh-CN" dirty="0" err="1"/>
              <a:t>edge.width</a:t>
            </a:r>
            <a:r>
              <a:rPr lang="en-US" altLang="zh-CN" dirty="0"/>
              <a:t>=</a:t>
            </a:r>
            <a:r>
              <a:rPr lang="en-US" altLang="zh-CN" dirty="0" err="1"/>
              <a:t>weight,edge.color</a:t>
            </a:r>
            <a:r>
              <a:rPr lang="en-US" altLang="zh-CN" dirty="0"/>
              <a:t>="steelblue4",edge.lty=2,</a:t>
            </a:r>
          </a:p>
          <a:p>
            <a:r>
              <a:rPr lang="en-US" altLang="zh-CN" dirty="0"/>
              <a:t>     main="</a:t>
            </a:r>
            <a:r>
              <a:rPr lang="zh-CN" altLang="en-US" dirty="0"/>
              <a:t>对网络图</a:t>
            </a:r>
            <a:r>
              <a:rPr lang="en-US" altLang="zh-CN" dirty="0"/>
              <a:t>g</a:t>
            </a:r>
            <a:r>
              <a:rPr lang="zh-CN" altLang="en-US" dirty="0"/>
              <a:t>进行美化</a:t>
            </a:r>
            <a:r>
              <a:rPr lang="en-US" altLang="zh-CN" dirty="0"/>
              <a:t>")</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49" y="1152789"/>
            <a:ext cx="5216183" cy="555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60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业务案例：对玩家社交关系进行可视化</a:t>
            </a:r>
          </a:p>
        </p:txBody>
      </p:sp>
      <p:sp>
        <p:nvSpPr>
          <p:cNvPr id="3" name="内容占位符 2"/>
          <p:cNvSpPr>
            <a:spLocks noGrp="1"/>
          </p:cNvSpPr>
          <p:nvPr>
            <p:ph idx="1"/>
          </p:nvPr>
        </p:nvSpPr>
        <p:spPr/>
        <p:txBody>
          <a:bodyPr/>
          <a:lstStyle/>
          <a:p>
            <a:r>
              <a:rPr lang="zh-CN" altLang="en-US" dirty="0"/>
              <a:t>我们从数据库中收集抽取了部分用户的家族数据</a:t>
            </a:r>
            <a:r>
              <a:rPr lang="en-US" altLang="zh-CN" dirty="0"/>
              <a:t>(Nodes)</a:t>
            </a:r>
            <a:r>
              <a:rPr lang="zh-CN" altLang="en-US" dirty="0"/>
              <a:t>和好友沟通数据</a:t>
            </a:r>
            <a:r>
              <a:rPr lang="en-US" altLang="zh-CN" dirty="0"/>
              <a:t>(Links)</a:t>
            </a:r>
            <a:r>
              <a:rPr lang="zh-CN" altLang="en-US" dirty="0"/>
              <a:t>。其中</a:t>
            </a:r>
            <a:r>
              <a:rPr lang="en-US" altLang="zh-CN" dirty="0"/>
              <a:t>Nodes</a:t>
            </a:r>
            <a:r>
              <a:rPr lang="zh-CN" altLang="en-US" dirty="0"/>
              <a:t>数据集包括</a:t>
            </a:r>
            <a:r>
              <a:rPr lang="en-US" altLang="zh-CN" dirty="0"/>
              <a:t>Id(</a:t>
            </a:r>
            <a:r>
              <a:rPr lang="zh-CN" altLang="en-US" dirty="0"/>
              <a:t>用户</a:t>
            </a:r>
            <a:r>
              <a:rPr lang="en-US" altLang="zh-CN" dirty="0"/>
              <a:t>ID)</a:t>
            </a:r>
            <a:r>
              <a:rPr lang="zh-CN" altLang="en-US" dirty="0"/>
              <a:t>、</a:t>
            </a:r>
            <a:r>
              <a:rPr lang="en-US" altLang="zh-CN" dirty="0"/>
              <a:t>Label(</a:t>
            </a:r>
            <a:r>
              <a:rPr lang="zh-CN" altLang="en-US" dirty="0"/>
              <a:t>用户名称</a:t>
            </a:r>
            <a:r>
              <a:rPr lang="en-US" altLang="zh-CN" dirty="0"/>
              <a:t>)</a:t>
            </a:r>
            <a:r>
              <a:rPr lang="zh-CN" altLang="en-US" dirty="0"/>
              <a:t>、</a:t>
            </a:r>
            <a:r>
              <a:rPr lang="en-US" altLang="zh-CN" dirty="0"/>
              <a:t>Group(</a:t>
            </a:r>
            <a:r>
              <a:rPr lang="zh-CN" altLang="en-US" dirty="0"/>
              <a:t>所属家族</a:t>
            </a:r>
            <a:r>
              <a:rPr lang="en-US" altLang="zh-CN" dirty="0"/>
              <a:t>)</a:t>
            </a:r>
            <a:r>
              <a:rPr lang="zh-CN" altLang="en-US" dirty="0"/>
              <a:t>、</a:t>
            </a:r>
            <a:r>
              <a:rPr lang="en-US" altLang="zh-CN" dirty="0"/>
              <a:t>Level(</a:t>
            </a:r>
            <a:r>
              <a:rPr lang="zh-CN" altLang="en-US" dirty="0"/>
              <a:t>等级</a:t>
            </a:r>
            <a:r>
              <a:rPr lang="en-US" altLang="zh-CN" dirty="0"/>
              <a:t>)</a:t>
            </a:r>
            <a:r>
              <a:rPr lang="zh-CN" altLang="en-US" dirty="0"/>
              <a:t>的信息；</a:t>
            </a:r>
            <a:r>
              <a:rPr lang="en-US" altLang="zh-CN" dirty="0"/>
              <a:t>Links</a:t>
            </a:r>
            <a:r>
              <a:rPr lang="zh-CN" altLang="en-US" dirty="0"/>
              <a:t>数据集包括</a:t>
            </a:r>
            <a:r>
              <a:rPr lang="en-US" altLang="zh-CN" dirty="0"/>
              <a:t>Source(</a:t>
            </a:r>
            <a:r>
              <a:rPr lang="zh-CN" altLang="en-US" dirty="0"/>
              <a:t>发起方</a:t>
            </a:r>
            <a:r>
              <a:rPr lang="en-US" altLang="zh-CN" dirty="0"/>
              <a:t>)</a:t>
            </a:r>
            <a:r>
              <a:rPr lang="zh-CN" altLang="en-US" dirty="0"/>
              <a:t>、</a:t>
            </a:r>
            <a:r>
              <a:rPr lang="en-US" altLang="zh-CN" dirty="0"/>
              <a:t>Target(</a:t>
            </a:r>
            <a:r>
              <a:rPr lang="zh-CN" altLang="en-US" dirty="0"/>
              <a:t>接收方</a:t>
            </a:r>
            <a:r>
              <a:rPr lang="en-US" altLang="zh-CN" dirty="0"/>
              <a:t>)</a:t>
            </a:r>
            <a:r>
              <a:rPr lang="zh-CN" altLang="en-US" dirty="0"/>
              <a:t>和</a:t>
            </a:r>
            <a:r>
              <a:rPr lang="en-US" altLang="zh-CN" dirty="0"/>
              <a:t>Weight(</a:t>
            </a:r>
            <a:r>
              <a:rPr lang="zh-CN" altLang="en-US" dirty="0"/>
              <a:t>斗气数量</a:t>
            </a:r>
            <a:r>
              <a:rPr lang="en-US" altLang="zh-CN" dirty="0"/>
              <a:t>)</a:t>
            </a:r>
            <a:r>
              <a:rPr lang="zh-CN" altLang="en-US" dirty="0"/>
              <a:t>信息。</a:t>
            </a:r>
          </a:p>
        </p:txBody>
      </p:sp>
      <p:sp>
        <p:nvSpPr>
          <p:cNvPr id="4" name="矩形 3"/>
          <p:cNvSpPr/>
          <p:nvPr/>
        </p:nvSpPr>
        <p:spPr>
          <a:xfrm>
            <a:off x="667406" y="2718644"/>
            <a:ext cx="7546427" cy="4247317"/>
          </a:xfrm>
          <a:prstGeom prst="rect">
            <a:avLst/>
          </a:prstGeom>
        </p:spPr>
        <p:txBody>
          <a:bodyPr wrap="square">
            <a:spAutoFit/>
          </a:bodyPr>
          <a:lstStyle/>
          <a:p>
            <a:r>
              <a:rPr lang="en-US" altLang="zh-CN" dirty="0"/>
              <a:t># </a:t>
            </a:r>
            <a:r>
              <a:rPr lang="zh-CN" altLang="en-US" dirty="0"/>
              <a:t>导入社交数据</a:t>
            </a:r>
          </a:p>
          <a:p>
            <a:r>
              <a:rPr lang="en-US" altLang="zh-CN" dirty="0"/>
              <a:t>Links &lt;- read.csv("data/Links.csv")</a:t>
            </a:r>
          </a:p>
          <a:p>
            <a:r>
              <a:rPr lang="en-US" altLang="zh-CN" dirty="0"/>
              <a:t>Nodes &lt;- read.csv("data/Nodes.csv")</a:t>
            </a:r>
          </a:p>
          <a:p>
            <a:r>
              <a:rPr lang="en-US" altLang="zh-CN" dirty="0"/>
              <a:t># </a:t>
            </a:r>
            <a:r>
              <a:rPr lang="zh-CN" altLang="en-US" dirty="0"/>
              <a:t>转换成</a:t>
            </a:r>
            <a:r>
              <a:rPr lang="en-US" altLang="zh-CN" dirty="0" err="1"/>
              <a:t>graph.object</a:t>
            </a:r>
            <a:r>
              <a:rPr lang="zh-CN" altLang="en-US" dirty="0"/>
              <a:t>对象</a:t>
            </a:r>
          </a:p>
          <a:p>
            <a:r>
              <a:rPr lang="en-US" altLang="zh-CN" dirty="0"/>
              <a:t>library(</a:t>
            </a:r>
            <a:r>
              <a:rPr lang="en-US" altLang="zh-CN" dirty="0" err="1"/>
              <a:t>igraph</a:t>
            </a:r>
            <a:r>
              <a:rPr lang="en-US" altLang="zh-CN" dirty="0"/>
              <a:t>)</a:t>
            </a:r>
          </a:p>
          <a:p>
            <a:r>
              <a:rPr lang="en-US" altLang="zh-CN" dirty="0"/>
              <a:t>g &lt;- </a:t>
            </a:r>
            <a:r>
              <a:rPr lang="en-US" altLang="zh-CN" dirty="0" err="1"/>
              <a:t>graph.data.frame</a:t>
            </a:r>
            <a:r>
              <a:rPr lang="en-US" altLang="zh-CN" dirty="0"/>
              <a:t>(</a:t>
            </a:r>
            <a:r>
              <a:rPr lang="en-US" altLang="zh-CN" dirty="0" err="1"/>
              <a:t>Links,directed</a:t>
            </a:r>
            <a:r>
              <a:rPr lang="en-US" altLang="zh-CN" dirty="0"/>
              <a:t> = </a:t>
            </a:r>
            <a:r>
              <a:rPr lang="en-US" altLang="zh-CN" dirty="0" err="1"/>
              <a:t>T,vertices</a:t>
            </a:r>
            <a:r>
              <a:rPr lang="en-US" altLang="zh-CN" dirty="0"/>
              <a:t> = Nodes)</a:t>
            </a:r>
          </a:p>
          <a:p>
            <a:r>
              <a:rPr lang="en-US" altLang="zh-CN" dirty="0" smtClean="0"/>
              <a:t>V(g</a:t>
            </a:r>
            <a:r>
              <a:rPr lang="en-US" altLang="zh-CN" dirty="0"/>
              <a:t>)$size &lt;- 10</a:t>
            </a:r>
          </a:p>
          <a:p>
            <a:r>
              <a:rPr lang="en-US" altLang="zh-CN" dirty="0"/>
              <a:t>V(g)$color &lt;- </a:t>
            </a:r>
            <a:r>
              <a:rPr lang="en-US" altLang="zh-CN" dirty="0" err="1"/>
              <a:t>Nodes$Group</a:t>
            </a:r>
            <a:endParaRPr lang="en-US" altLang="zh-CN" dirty="0"/>
          </a:p>
          <a:p>
            <a:r>
              <a:rPr lang="en-US" altLang="zh-CN" dirty="0"/>
              <a:t>V(g)$label &lt;- </a:t>
            </a:r>
            <a:r>
              <a:rPr lang="en-US" altLang="zh-CN" dirty="0" err="1"/>
              <a:t>as.character</a:t>
            </a:r>
            <a:r>
              <a:rPr lang="en-US" altLang="zh-CN" dirty="0"/>
              <a:t>(</a:t>
            </a:r>
            <a:r>
              <a:rPr lang="en-US" altLang="zh-CN" dirty="0" err="1"/>
              <a:t>Nodes$Label</a:t>
            </a:r>
            <a:r>
              <a:rPr lang="en-US" altLang="zh-CN" dirty="0"/>
              <a:t>)</a:t>
            </a:r>
          </a:p>
          <a:p>
            <a:r>
              <a:rPr lang="en-US" altLang="zh-CN" dirty="0"/>
              <a:t>V(g)$</a:t>
            </a:r>
            <a:r>
              <a:rPr lang="en-US" altLang="zh-CN" dirty="0" err="1"/>
              <a:t>label.cex</a:t>
            </a:r>
            <a:r>
              <a:rPr lang="en-US" altLang="zh-CN" dirty="0"/>
              <a:t> &lt;- 0.7</a:t>
            </a:r>
          </a:p>
          <a:p>
            <a:r>
              <a:rPr lang="en-US" altLang="zh-CN" dirty="0"/>
              <a:t># </a:t>
            </a:r>
            <a:r>
              <a:rPr lang="zh-CN" altLang="en-US" dirty="0"/>
              <a:t>对边进行美化</a:t>
            </a:r>
          </a:p>
          <a:p>
            <a:r>
              <a:rPr lang="en-US" altLang="zh-CN" dirty="0"/>
              <a:t>E(g)$width &lt;- (</a:t>
            </a:r>
            <a:r>
              <a:rPr lang="en-US" altLang="zh-CN" dirty="0" err="1"/>
              <a:t>Links$Weight-min</a:t>
            </a:r>
            <a:r>
              <a:rPr lang="en-US" altLang="zh-CN" dirty="0"/>
              <a:t>(</a:t>
            </a:r>
            <a:r>
              <a:rPr lang="en-US" altLang="zh-CN" dirty="0" err="1"/>
              <a:t>Links$Weight</a:t>
            </a:r>
            <a:r>
              <a:rPr lang="en-US" altLang="zh-CN" dirty="0"/>
              <a:t>))*5/(max(</a:t>
            </a:r>
            <a:r>
              <a:rPr lang="en-US" altLang="zh-CN" dirty="0" err="1"/>
              <a:t>Links$Weight</a:t>
            </a:r>
            <a:r>
              <a:rPr lang="en-US" altLang="zh-CN" dirty="0"/>
              <a:t>)-min(</a:t>
            </a:r>
            <a:r>
              <a:rPr lang="en-US" altLang="zh-CN" dirty="0" err="1"/>
              <a:t>Links$Weight</a:t>
            </a:r>
            <a:r>
              <a:rPr lang="en-US" altLang="zh-CN" dirty="0"/>
              <a:t>))</a:t>
            </a:r>
          </a:p>
          <a:p>
            <a:r>
              <a:rPr lang="en-US" altLang="zh-CN" dirty="0"/>
              <a:t>E(g)$</a:t>
            </a:r>
            <a:r>
              <a:rPr lang="en-US" altLang="zh-CN" dirty="0" err="1"/>
              <a:t>arrow.size</a:t>
            </a:r>
            <a:r>
              <a:rPr lang="en-US" altLang="zh-CN" dirty="0"/>
              <a:t> &lt;- 0.5</a:t>
            </a:r>
          </a:p>
          <a:p>
            <a:r>
              <a:rPr lang="en-US" altLang="zh-CN" dirty="0"/>
              <a:t>plot(</a:t>
            </a:r>
            <a:r>
              <a:rPr lang="en-US" altLang="zh-CN" dirty="0" err="1"/>
              <a:t>g,main</a:t>
            </a:r>
            <a:r>
              <a:rPr lang="en-US" altLang="zh-CN" dirty="0"/>
              <a:t>="</a:t>
            </a:r>
            <a:r>
              <a:rPr lang="zh-CN" altLang="en-US" dirty="0"/>
              <a:t>用户社会网络图</a:t>
            </a:r>
            <a:r>
              <a:rPr lang="en-US" altLang="zh-CN" dirty="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2" y="2674296"/>
            <a:ext cx="3824019" cy="41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294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业务案例：对玩家社交关系进行可视化</a:t>
            </a:r>
          </a:p>
        </p:txBody>
      </p:sp>
      <p:sp>
        <p:nvSpPr>
          <p:cNvPr id="3" name="内容占位符 2"/>
          <p:cNvSpPr>
            <a:spLocks noGrp="1"/>
          </p:cNvSpPr>
          <p:nvPr>
            <p:ph idx="1"/>
          </p:nvPr>
        </p:nvSpPr>
        <p:spPr/>
        <p:txBody>
          <a:bodyPr/>
          <a:lstStyle/>
          <a:p>
            <a:r>
              <a:rPr lang="zh-CN" altLang="en-US" dirty="0" smtClean="0"/>
              <a:t>移除某一个玩家后的社会网络图。</a:t>
            </a:r>
            <a:endParaRPr lang="zh-CN" altLang="en-US" dirty="0"/>
          </a:p>
        </p:txBody>
      </p:sp>
      <p:sp>
        <p:nvSpPr>
          <p:cNvPr id="5" name="矩形 4"/>
          <p:cNvSpPr/>
          <p:nvPr/>
        </p:nvSpPr>
        <p:spPr>
          <a:xfrm>
            <a:off x="762000" y="1792887"/>
            <a:ext cx="6096000" cy="2862322"/>
          </a:xfrm>
          <a:prstGeom prst="rect">
            <a:avLst/>
          </a:prstGeom>
        </p:spPr>
        <p:txBody>
          <a:bodyPr>
            <a:spAutoFit/>
          </a:bodyPr>
          <a:lstStyle/>
          <a:p>
            <a:r>
              <a:rPr lang="en-US" altLang="zh-CN" dirty="0"/>
              <a:t># </a:t>
            </a:r>
            <a:r>
              <a:rPr lang="zh-CN" altLang="en-US" dirty="0"/>
              <a:t>移除某个玩家后的网络图</a:t>
            </a:r>
          </a:p>
          <a:p>
            <a:r>
              <a:rPr lang="en-US" altLang="zh-CN" dirty="0" err="1"/>
              <a:t>remove.u</a:t>
            </a:r>
            <a:r>
              <a:rPr lang="en-US" altLang="zh-CN" dirty="0"/>
              <a:t> &lt;- "user12"</a:t>
            </a:r>
          </a:p>
          <a:p>
            <a:r>
              <a:rPr lang="en-US" altLang="zh-CN" dirty="0" err="1"/>
              <a:t>remove.v</a:t>
            </a:r>
            <a:r>
              <a:rPr lang="en-US" altLang="zh-CN" dirty="0"/>
              <a:t> &lt;- which(V(g)$Label!=</a:t>
            </a:r>
            <a:r>
              <a:rPr lang="en-US" altLang="zh-CN" dirty="0" err="1"/>
              <a:t>remove.u</a:t>
            </a:r>
            <a:r>
              <a:rPr lang="en-US" altLang="zh-CN" dirty="0"/>
              <a:t>)</a:t>
            </a:r>
          </a:p>
          <a:p>
            <a:r>
              <a:rPr lang="en-US" altLang="zh-CN" dirty="0" err="1"/>
              <a:t>g.new</a:t>
            </a:r>
            <a:r>
              <a:rPr lang="en-US" altLang="zh-CN" dirty="0"/>
              <a:t> &lt;- </a:t>
            </a:r>
            <a:r>
              <a:rPr lang="en-US" altLang="zh-CN" dirty="0" err="1"/>
              <a:t>induced.subgraph</a:t>
            </a:r>
            <a:r>
              <a:rPr lang="en-US" altLang="zh-CN" dirty="0"/>
              <a:t>(</a:t>
            </a:r>
            <a:r>
              <a:rPr lang="en-US" altLang="zh-CN" dirty="0" err="1"/>
              <a:t>g,remove.v</a:t>
            </a:r>
            <a:r>
              <a:rPr lang="en-US" altLang="zh-CN" dirty="0"/>
              <a:t>)</a:t>
            </a:r>
          </a:p>
          <a:p>
            <a:r>
              <a:rPr lang="en-US" altLang="zh-CN" dirty="0"/>
              <a:t>plot(</a:t>
            </a:r>
            <a:r>
              <a:rPr lang="en-US" altLang="zh-CN" dirty="0" err="1"/>
              <a:t>g.new,vertex.size</a:t>
            </a:r>
            <a:r>
              <a:rPr lang="en-US" altLang="zh-CN" dirty="0"/>
              <a:t>=10,</a:t>
            </a:r>
          </a:p>
          <a:p>
            <a:r>
              <a:rPr lang="en-US" altLang="zh-CN" dirty="0"/>
              <a:t>     </a:t>
            </a:r>
            <a:r>
              <a:rPr lang="en-US" altLang="zh-CN" dirty="0" err="1"/>
              <a:t>vertex.color</a:t>
            </a:r>
            <a:r>
              <a:rPr lang="en-US" altLang="zh-CN" dirty="0"/>
              <a:t>=Nodes[-which(</a:t>
            </a:r>
            <a:r>
              <a:rPr lang="en-US" altLang="zh-CN" dirty="0" err="1"/>
              <a:t>Nodes$Label</a:t>
            </a:r>
            <a:r>
              <a:rPr lang="en-US" altLang="zh-CN" dirty="0"/>
              <a:t>==</a:t>
            </a:r>
            <a:r>
              <a:rPr lang="en-US" altLang="zh-CN" dirty="0" err="1"/>
              <a:t>remove.u</a:t>
            </a:r>
            <a:r>
              <a:rPr lang="en-US" altLang="zh-CN" dirty="0"/>
              <a:t>),"Group"],</a:t>
            </a:r>
          </a:p>
          <a:p>
            <a:r>
              <a:rPr lang="en-US" altLang="zh-CN" dirty="0"/>
              <a:t>     </a:t>
            </a:r>
            <a:r>
              <a:rPr lang="en-US" altLang="zh-CN" dirty="0" err="1"/>
              <a:t>vertex.label</a:t>
            </a:r>
            <a:r>
              <a:rPr lang="en-US" altLang="zh-CN" dirty="0"/>
              <a:t>=</a:t>
            </a:r>
            <a:r>
              <a:rPr lang="en-US" altLang="zh-CN" dirty="0" err="1"/>
              <a:t>as.character</a:t>
            </a:r>
            <a:r>
              <a:rPr lang="en-US" altLang="zh-CN" dirty="0"/>
              <a:t>(</a:t>
            </a:r>
            <a:r>
              <a:rPr lang="en-US" altLang="zh-CN" dirty="0" err="1"/>
              <a:t>setdiff</a:t>
            </a:r>
            <a:r>
              <a:rPr lang="en-US" altLang="zh-CN" dirty="0"/>
              <a:t>(</a:t>
            </a:r>
            <a:r>
              <a:rPr lang="en-US" altLang="zh-CN" dirty="0" err="1"/>
              <a:t>Nodes$Label,remove.u</a:t>
            </a:r>
            <a:r>
              <a:rPr lang="en-US" altLang="zh-CN" dirty="0"/>
              <a:t>)),</a:t>
            </a:r>
          </a:p>
          <a:p>
            <a:r>
              <a:rPr lang="en-US" altLang="zh-CN" dirty="0"/>
              <a:t>     </a:t>
            </a:r>
            <a:r>
              <a:rPr lang="en-US" altLang="zh-CN" dirty="0" err="1"/>
              <a:t>vertex.label.cex</a:t>
            </a:r>
            <a:r>
              <a:rPr lang="en-US" altLang="zh-CN" dirty="0"/>
              <a:t>=0.7,</a:t>
            </a:r>
          </a:p>
          <a:p>
            <a:r>
              <a:rPr lang="en-US" altLang="zh-CN" dirty="0"/>
              <a:t>     main=paste0("</a:t>
            </a:r>
            <a:r>
              <a:rPr lang="zh-CN" altLang="en-US" dirty="0"/>
              <a:t>移除</a:t>
            </a:r>
            <a:r>
              <a:rPr lang="en-US" altLang="zh-CN" dirty="0"/>
              <a:t>",</a:t>
            </a:r>
            <a:r>
              <a:rPr lang="en-US" altLang="zh-CN" dirty="0" err="1"/>
              <a:t>remove.u</a:t>
            </a:r>
            <a:r>
              <a:rPr lang="en-US" altLang="zh-CN" dirty="0"/>
              <a:t>,"</a:t>
            </a:r>
            <a:r>
              <a:rPr lang="zh-CN" altLang="en-US" dirty="0"/>
              <a:t>用户后的网络图</a:t>
            </a:r>
            <a:r>
              <a:rPr lang="en-US" altLang="zh-CN" dirty="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106" y="1063966"/>
            <a:ext cx="5099652" cy="535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960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网络关系分析与应用</a:t>
            </a:r>
            <a:endParaRPr lang="zh-CN" altLang="en-US" dirty="0"/>
          </a:p>
        </p:txBody>
      </p:sp>
      <p:sp>
        <p:nvSpPr>
          <p:cNvPr id="3" name="内容占位符 2"/>
          <p:cNvSpPr>
            <a:spLocks noGrp="1"/>
          </p:cNvSpPr>
          <p:nvPr>
            <p:ph idx="1"/>
          </p:nvPr>
        </p:nvSpPr>
        <p:spPr/>
        <p:txBody>
          <a:bodyPr/>
          <a:lstStyle/>
          <a:p>
            <a:r>
              <a:rPr lang="zh-CN" altLang="en-US" dirty="0" smtClean="0"/>
              <a:t>网络由节点与边构成，节点与边的关系由网络属性体现。例如，两个节点之间的链接由玩家之间的组队次数来决定，而链接的强弱则可以由玩家组队次数来决定，根据链接的强弱可以区分玩家与玩家之间组队是随机行为还是聚群行为，因此网络属性决定网络模型。网络属性包括连通分支数、密度、大小、平均度、平均路径长度和节点中间性等</a:t>
            </a:r>
            <a:r>
              <a:rPr lang="zh-CN" altLang="en-US" dirty="0" smtClean="0"/>
              <a:t>。</a:t>
            </a:r>
            <a:endParaRPr lang="en-US" altLang="zh-CN" dirty="0" smtClean="0"/>
          </a:p>
          <a:p>
            <a:endParaRPr lang="en-US" altLang="zh-CN" dirty="0"/>
          </a:p>
          <a:p>
            <a:r>
              <a:rPr lang="zh-CN" altLang="en-US" dirty="0" smtClean="0"/>
              <a:t>在游戏社交中，总有一部分人之间的社交较为密切，经常一起组队刷副本，或许这些经常一起组队副本的玩家就是日常生活中的朋友。因此，游戏中的社交群体发现可以让我们更好地改善社交，此发现对于游戏内物品以及金钱交易也有一定适用性。</a:t>
            </a:r>
            <a:endParaRPr lang="zh-CN" altLang="en-US" dirty="0"/>
          </a:p>
        </p:txBody>
      </p:sp>
    </p:spTree>
    <p:extLst>
      <p:ext uri="{BB962C8B-B14F-4D97-AF65-F5344CB8AC3E}">
        <p14:creationId xmlns:p14="http://schemas.microsoft.com/office/powerpoint/2010/main" val="3564365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a:t>
            </a:r>
            <a:r>
              <a:rPr lang="en-US" altLang="zh-CN" dirty="0" err="1" smtClean="0"/>
              <a:t>graph</a:t>
            </a:r>
            <a:r>
              <a:rPr lang="zh-CN" altLang="en-US" dirty="0" smtClean="0"/>
              <a:t>包进行社群划分</a:t>
            </a:r>
            <a:endParaRPr lang="zh-CN" altLang="en-US" dirty="0"/>
          </a:p>
        </p:txBody>
      </p:sp>
      <p:sp>
        <p:nvSpPr>
          <p:cNvPr id="3" name="内容占位符 2"/>
          <p:cNvSpPr>
            <a:spLocks noGrp="1"/>
          </p:cNvSpPr>
          <p:nvPr>
            <p:ph idx="1"/>
          </p:nvPr>
        </p:nvSpPr>
        <p:spPr/>
        <p:txBody>
          <a:bodyPr/>
          <a:lstStyle/>
          <a:p>
            <a:r>
              <a:rPr lang="en-US" altLang="zh-CN" dirty="0" err="1"/>
              <a:t>igraph</a:t>
            </a:r>
            <a:r>
              <a:rPr lang="zh-CN" altLang="zh-CN" dirty="0"/>
              <a:t>包在社群发现上有比较完善的算法支持，包括社群发现常用的五种算法：点连接、随机游走、自旋玻璃、中间中心度和标签传播等。</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99" y="2088769"/>
            <a:ext cx="10049437" cy="407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282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案例：对用户进行社群发现</a:t>
            </a:r>
            <a:endParaRPr lang="zh-CN" altLang="en-US" dirty="0"/>
          </a:p>
        </p:txBody>
      </p:sp>
      <p:sp>
        <p:nvSpPr>
          <p:cNvPr id="3" name="内容占位符 2"/>
          <p:cNvSpPr>
            <a:spLocks noGrp="1"/>
          </p:cNvSpPr>
          <p:nvPr>
            <p:ph idx="1"/>
          </p:nvPr>
        </p:nvSpPr>
        <p:spPr/>
        <p:txBody>
          <a:bodyPr/>
          <a:lstStyle/>
          <a:p>
            <a:r>
              <a:rPr lang="zh-CN" altLang="en-US" dirty="0" smtClean="0"/>
              <a:t>利用</a:t>
            </a:r>
            <a:r>
              <a:rPr lang="en-US" altLang="zh-CN" dirty="0" err="1" smtClean="0"/>
              <a:t>igraphdata</a:t>
            </a:r>
            <a:r>
              <a:rPr lang="zh-CN" altLang="en-US" dirty="0" smtClean="0"/>
              <a:t>包的</a:t>
            </a:r>
            <a:r>
              <a:rPr lang="en-US" altLang="zh-CN" dirty="0" smtClean="0"/>
              <a:t>karate</a:t>
            </a:r>
            <a:r>
              <a:rPr lang="zh-CN" altLang="en-US" dirty="0" smtClean="0"/>
              <a:t>进行聚类，对用户社群进行研究。</a:t>
            </a:r>
            <a:endParaRPr lang="zh-CN" altLang="en-US" dirty="0"/>
          </a:p>
        </p:txBody>
      </p:sp>
      <p:sp>
        <p:nvSpPr>
          <p:cNvPr id="4" name="矩形 3"/>
          <p:cNvSpPr/>
          <p:nvPr/>
        </p:nvSpPr>
        <p:spPr>
          <a:xfrm>
            <a:off x="872358" y="1797463"/>
            <a:ext cx="6096000" cy="4524315"/>
          </a:xfrm>
          <a:prstGeom prst="rect">
            <a:avLst/>
          </a:prstGeom>
        </p:spPr>
        <p:txBody>
          <a:bodyPr>
            <a:spAutoFit/>
          </a:bodyPr>
          <a:lstStyle/>
          <a:p>
            <a:r>
              <a:rPr lang="en-US" altLang="zh-CN" dirty="0"/>
              <a:t>library(</a:t>
            </a:r>
            <a:r>
              <a:rPr lang="en-US" altLang="zh-CN" dirty="0" err="1"/>
              <a:t>igraphdata</a:t>
            </a:r>
            <a:r>
              <a:rPr lang="en-US" altLang="zh-CN" dirty="0"/>
              <a:t>)</a:t>
            </a:r>
          </a:p>
          <a:p>
            <a:r>
              <a:rPr lang="en-US" altLang="zh-CN" dirty="0"/>
              <a:t>data(karate)</a:t>
            </a:r>
          </a:p>
          <a:p>
            <a:r>
              <a:rPr lang="en-US" altLang="zh-CN" dirty="0"/>
              <a:t>fc1 &lt;- </a:t>
            </a:r>
            <a:r>
              <a:rPr lang="en-US" altLang="zh-CN" dirty="0" err="1"/>
              <a:t>multilevel.community</a:t>
            </a:r>
            <a:r>
              <a:rPr lang="en-US" altLang="zh-CN" dirty="0"/>
              <a:t>(karate) # </a:t>
            </a:r>
            <a:r>
              <a:rPr lang="zh-CN" altLang="en-US" dirty="0"/>
              <a:t>多层次聚类</a:t>
            </a:r>
          </a:p>
          <a:p>
            <a:r>
              <a:rPr lang="en-US" altLang="zh-CN" dirty="0"/>
              <a:t>fc2 &lt;- </a:t>
            </a:r>
            <a:r>
              <a:rPr lang="en-US" altLang="zh-CN" dirty="0" err="1"/>
              <a:t>edge.betweenness.community</a:t>
            </a:r>
            <a:r>
              <a:rPr lang="en-US" altLang="zh-CN" dirty="0"/>
              <a:t>(karate) # </a:t>
            </a:r>
            <a:r>
              <a:rPr lang="zh-CN" altLang="en-US" dirty="0"/>
              <a:t>边中间性聚类</a:t>
            </a:r>
          </a:p>
          <a:p>
            <a:r>
              <a:rPr lang="en-US" altLang="zh-CN" dirty="0"/>
              <a:t>fc3 &lt;- </a:t>
            </a:r>
            <a:r>
              <a:rPr lang="en-US" altLang="zh-CN" dirty="0" err="1"/>
              <a:t>walktrap.community</a:t>
            </a:r>
            <a:r>
              <a:rPr lang="en-US" altLang="zh-CN" dirty="0"/>
              <a:t>(karate) #</a:t>
            </a:r>
            <a:r>
              <a:rPr lang="zh-CN" altLang="en-US" dirty="0"/>
              <a:t>随机游走聚类</a:t>
            </a:r>
          </a:p>
          <a:p>
            <a:r>
              <a:rPr lang="en-US" altLang="zh-CN" dirty="0"/>
              <a:t>fc4 &lt;- </a:t>
            </a:r>
            <a:r>
              <a:rPr lang="en-US" altLang="zh-CN" dirty="0" err="1"/>
              <a:t>infomap.community</a:t>
            </a:r>
            <a:r>
              <a:rPr lang="en-US" altLang="zh-CN" dirty="0"/>
              <a:t>(karate) #</a:t>
            </a:r>
            <a:r>
              <a:rPr lang="en-US" altLang="zh-CN" dirty="0" err="1"/>
              <a:t>infomap</a:t>
            </a:r>
            <a:r>
              <a:rPr lang="zh-CN" altLang="en-US" dirty="0"/>
              <a:t>算法聚类</a:t>
            </a:r>
          </a:p>
          <a:p>
            <a:r>
              <a:rPr lang="en-US" altLang="zh-CN" dirty="0"/>
              <a:t>fc5 &lt;- </a:t>
            </a:r>
            <a:r>
              <a:rPr lang="en-US" altLang="zh-CN" dirty="0" err="1"/>
              <a:t>fastgreedy.community</a:t>
            </a:r>
            <a:r>
              <a:rPr lang="en-US" altLang="zh-CN" dirty="0"/>
              <a:t>(karate) # </a:t>
            </a:r>
            <a:r>
              <a:rPr lang="zh-CN" altLang="en-US" dirty="0"/>
              <a:t>快速贪婪聚类</a:t>
            </a:r>
          </a:p>
          <a:p>
            <a:r>
              <a:rPr lang="en-US" altLang="zh-CN" dirty="0"/>
              <a:t>fc6 &lt;- </a:t>
            </a:r>
            <a:r>
              <a:rPr lang="en-US" altLang="zh-CN" dirty="0" err="1"/>
              <a:t>label.propagation.community</a:t>
            </a:r>
            <a:r>
              <a:rPr lang="en-US" altLang="zh-CN" dirty="0"/>
              <a:t>(karate) # </a:t>
            </a:r>
            <a:r>
              <a:rPr lang="zh-CN" altLang="en-US" dirty="0"/>
              <a:t>标签传播</a:t>
            </a:r>
          </a:p>
          <a:p>
            <a:r>
              <a:rPr lang="en-US" altLang="zh-CN" dirty="0" err="1"/>
              <a:t>fc_list</a:t>
            </a:r>
            <a:r>
              <a:rPr lang="en-US" altLang="zh-CN" dirty="0"/>
              <a:t> &lt;- list(fc1,fc2,fc3,fc4,fc5,fc6)</a:t>
            </a:r>
          </a:p>
          <a:p>
            <a:r>
              <a:rPr lang="en-US" altLang="zh-CN" dirty="0" err="1"/>
              <a:t>algorithm_list</a:t>
            </a:r>
            <a:r>
              <a:rPr lang="en-US" altLang="zh-CN" dirty="0"/>
              <a:t> &lt;- c("multilevel","edge.</a:t>
            </a:r>
            <a:r>
              <a:rPr lang="en-US" altLang="zh-CN" dirty="0" err="1"/>
              <a:t>betweenness</a:t>
            </a:r>
            <a:r>
              <a:rPr lang="en-US" altLang="zh-CN" dirty="0"/>
              <a:t>","</a:t>
            </a:r>
            <a:r>
              <a:rPr lang="en-US" altLang="zh-CN" dirty="0" err="1"/>
              <a:t>walktrap</a:t>
            </a:r>
            <a:r>
              <a:rPr lang="en-US" altLang="zh-CN" dirty="0"/>
              <a:t>",</a:t>
            </a:r>
          </a:p>
          <a:p>
            <a:r>
              <a:rPr lang="en-US" altLang="zh-CN" dirty="0"/>
              <a:t>                    "</a:t>
            </a:r>
            <a:r>
              <a:rPr lang="en-US" altLang="zh-CN" dirty="0" err="1"/>
              <a:t>infomap</a:t>
            </a:r>
            <a:r>
              <a:rPr lang="en-US" altLang="zh-CN" dirty="0"/>
              <a:t>","</a:t>
            </a:r>
            <a:r>
              <a:rPr lang="en-US" altLang="zh-CN" dirty="0" err="1"/>
              <a:t>fastgreedy</a:t>
            </a:r>
            <a:r>
              <a:rPr lang="en-US" altLang="zh-CN" dirty="0"/>
              <a:t>","</a:t>
            </a:r>
            <a:r>
              <a:rPr lang="en-US" altLang="zh-CN" dirty="0" err="1"/>
              <a:t>label.propagation</a:t>
            </a:r>
            <a:r>
              <a:rPr lang="en-US" altLang="zh-CN" dirty="0"/>
              <a:t>")</a:t>
            </a:r>
          </a:p>
          <a:p>
            <a:r>
              <a:rPr lang="en-US" altLang="zh-CN" dirty="0"/>
              <a:t>par(</a:t>
            </a:r>
            <a:r>
              <a:rPr lang="en-US" altLang="zh-CN" dirty="0" err="1"/>
              <a:t>mfrow</a:t>
            </a:r>
            <a:r>
              <a:rPr lang="en-US" altLang="zh-CN" dirty="0"/>
              <a:t>=c(2,3),mar=c(1,1,2,1))</a:t>
            </a:r>
          </a:p>
          <a:p>
            <a:r>
              <a:rPr lang="en-US" altLang="zh-CN" dirty="0"/>
              <a:t>for(i in 1:6){</a:t>
            </a:r>
          </a:p>
          <a:p>
            <a:r>
              <a:rPr lang="en-US" altLang="zh-CN" dirty="0"/>
              <a:t>  plot(</a:t>
            </a:r>
            <a:r>
              <a:rPr lang="en-US" altLang="zh-CN" dirty="0" err="1"/>
              <a:t>fc_list</a:t>
            </a:r>
            <a:r>
              <a:rPr lang="en-US" altLang="zh-CN" dirty="0"/>
              <a:t>[[i]],</a:t>
            </a:r>
            <a:r>
              <a:rPr lang="en-US" altLang="zh-CN" dirty="0" err="1"/>
              <a:t>karate,main</a:t>
            </a:r>
            <a:r>
              <a:rPr lang="en-US" altLang="zh-CN" dirty="0"/>
              <a:t>=</a:t>
            </a:r>
            <a:r>
              <a:rPr lang="en-US" altLang="zh-CN" dirty="0" err="1"/>
              <a:t>algorithm_list</a:t>
            </a:r>
            <a:r>
              <a:rPr lang="en-US" altLang="zh-CN" dirty="0"/>
              <a:t>[[i]])</a:t>
            </a:r>
          </a:p>
          <a:p>
            <a:r>
              <a:rPr lang="en-US" altLang="zh-CN" dirty="0"/>
              <a:t>}</a:t>
            </a:r>
          </a:p>
          <a:p>
            <a:r>
              <a:rPr lang="en-US" altLang="zh-CN" dirty="0"/>
              <a:t>par(</a:t>
            </a:r>
            <a:r>
              <a:rPr lang="en-US" altLang="zh-CN" dirty="0" err="1"/>
              <a:t>mfrow</a:t>
            </a:r>
            <a:r>
              <a:rPr lang="en-US" altLang="zh-CN" dirty="0"/>
              <a:t>=c(1,1))</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0827" y="2569779"/>
            <a:ext cx="5017309" cy="375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417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networkD3</a:t>
            </a:r>
            <a:r>
              <a:rPr lang="zh-CN" altLang="en-US" dirty="0" smtClean="0"/>
              <a:t>包</a:t>
            </a:r>
            <a:endParaRPr lang="zh-CN" altLang="en-US" dirty="0"/>
          </a:p>
        </p:txBody>
      </p:sp>
      <p:sp>
        <p:nvSpPr>
          <p:cNvPr id="3" name="内容占位符 2"/>
          <p:cNvSpPr>
            <a:spLocks noGrp="1"/>
          </p:cNvSpPr>
          <p:nvPr>
            <p:ph idx="1"/>
          </p:nvPr>
        </p:nvSpPr>
        <p:spPr/>
        <p:txBody>
          <a:bodyPr/>
          <a:lstStyle/>
          <a:p>
            <a:r>
              <a:rPr lang="en-US" altLang="zh-CN" dirty="0"/>
              <a:t>networkD3</a:t>
            </a:r>
            <a:r>
              <a:rPr lang="zh-CN" altLang="zh-CN" dirty="0"/>
              <a:t>包可实现绘制</a:t>
            </a:r>
            <a:r>
              <a:rPr lang="en-US" altLang="zh-CN" dirty="0"/>
              <a:t>D3 JavaScript</a:t>
            </a:r>
            <a:r>
              <a:rPr lang="zh-CN" altLang="zh-CN" dirty="0"/>
              <a:t>的网络图的功能，</a:t>
            </a:r>
            <a:r>
              <a:rPr lang="en-US" altLang="zh-CN" dirty="0"/>
              <a:t>networkD3</a:t>
            </a:r>
            <a:r>
              <a:rPr lang="zh-CN" altLang="zh-CN" dirty="0"/>
              <a:t>包通过</a:t>
            </a:r>
            <a:r>
              <a:rPr lang="en-US" altLang="zh-CN" dirty="0" err="1"/>
              <a:t>install.packages</a:t>
            </a:r>
            <a:r>
              <a:rPr lang="en-US" altLang="zh-CN" dirty="0"/>
              <a:t>("networkD3")</a:t>
            </a:r>
            <a:r>
              <a:rPr lang="zh-CN" altLang="zh-CN" dirty="0"/>
              <a:t>安装</a:t>
            </a:r>
            <a:r>
              <a:rPr lang="zh-CN" altLang="zh-CN" dirty="0" smtClean="0"/>
              <a:t>。</a:t>
            </a:r>
            <a:endParaRPr lang="en-US" altLang="zh-CN" dirty="0" smtClean="0"/>
          </a:p>
          <a:p>
            <a:endParaRPr lang="en-US" altLang="zh-CN" dirty="0"/>
          </a:p>
          <a:p>
            <a:r>
              <a:rPr lang="en-US" altLang="zh-CN" dirty="0" err="1" smtClean="0"/>
              <a:t>simpleNetwork</a:t>
            </a:r>
            <a:r>
              <a:rPr lang="zh-CN" altLang="en-US" dirty="0" smtClean="0"/>
              <a:t>函数可以绘制简单网络图。</a:t>
            </a:r>
            <a:endParaRPr lang="zh-CN" altLang="en-US" dirty="0"/>
          </a:p>
        </p:txBody>
      </p:sp>
      <p:sp>
        <p:nvSpPr>
          <p:cNvPr id="4" name="矩形 3"/>
          <p:cNvSpPr/>
          <p:nvPr/>
        </p:nvSpPr>
        <p:spPr>
          <a:xfrm>
            <a:off x="825062" y="3423433"/>
            <a:ext cx="6096000" cy="1477328"/>
          </a:xfrm>
          <a:prstGeom prst="rect">
            <a:avLst/>
          </a:prstGeom>
        </p:spPr>
        <p:txBody>
          <a:bodyPr>
            <a:spAutoFit/>
          </a:bodyPr>
          <a:lstStyle/>
          <a:p>
            <a:r>
              <a:rPr lang="en-US" altLang="zh-CN" dirty="0"/>
              <a:t>library(networkD3)</a:t>
            </a:r>
          </a:p>
          <a:p>
            <a:r>
              <a:rPr lang="en-US" altLang="zh-CN" dirty="0" err="1"/>
              <a:t>src</a:t>
            </a:r>
            <a:r>
              <a:rPr lang="en-US" altLang="zh-CN" dirty="0"/>
              <a:t> &lt;- sample(paste0("</a:t>
            </a:r>
            <a:r>
              <a:rPr lang="zh-CN" altLang="en-US" dirty="0"/>
              <a:t>用户</a:t>
            </a:r>
            <a:r>
              <a:rPr lang="en-US" altLang="zh-CN" dirty="0"/>
              <a:t>",1:4),9,replace = T)</a:t>
            </a:r>
          </a:p>
          <a:p>
            <a:r>
              <a:rPr lang="en-US" altLang="zh-CN" dirty="0"/>
              <a:t>target &lt;- sample(paste0("</a:t>
            </a:r>
            <a:r>
              <a:rPr lang="zh-CN" altLang="en-US" dirty="0"/>
              <a:t>用户</a:t>
            </a:r>
            <a:r>
              <a:rPr lang="en-US" altLang="zh-CN" dirty="0"/>
              <a:t>",c(1,2,3,5,6,7)),9,replace = T)</a:t>
            </a:r>
          </a:p>
          <a:p>
            <a:r>
              <a:rPr lang="en-US" altLang="zh-CN" dirty="0" err="1"/>
              <a:t>networkData</a:t>
            </a:r>
            <a:r>
              <a:rPr lang="en-US" altLang="zh-CN" dirty="0"/>
              <a:t> &lt;- </a:t>
            </a:r>
            <a:r>
              <a:rPr lang="en-US" altLang="zh-CN" dirty="0" err="1"/>
              <a:t>data.frame</a:t>
            </a:r>
            <a:r>
              <a:rPr lang="en-US" altLang="zh-CN" dirty="0"/>
              <a:t>(</a:t>
            </a:r>
            <a:r>
              <a:rPr lang="en-US" altLang="zh-CN" dirty="0" err="1"/>
              <a:t>src</a:t>
            </a:r>
            <a:r>
              <a:rPr lang="en-US" altLang="zh-CN" dirty="0"/>
              <a:t>, target)</a:t>
            </a:r>
          </a:p>
          <a:p>
            <a:r>
              <a:rPr lang="en-US" altLang="zh-CN" dirty="0" err="1"/>
              <a:t>simpleNetwork</a:t>
            </a:r>
            <a:r>
              <a:rPr lang="en-US" altLang="zh-CN" dirty="0"/>
              <a:t>(</a:t>
            </a:r>
            <a:r>
              <a:rPr lang="en-US" altLang="zh-CN" dirty="0" err="1"/>
              <a:t>networkData,zoom</a:t>
            </a:r>
            <a:r>
              <a:rPr lang="en-US" altLang="zh-CN" dirty="0"/>
              <a:t>=T)</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062" y="3116378"/>
            <a:ext cx="4519285" cy="356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30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力导向网络图</a:t>
            </a:r>
            <a:endParaRPr lang="zh-CN" altLang="en-US" dirty="0"/>
          </a:p>
        </p:txBody>
      </p:sp>
      <p:sp>
        <p:nvSpPr>
          <p:cNvPr id="3" name="内容占位符 2"/>
          <p:cNvSpPr>
            <a:spLocks noGrp="1"/>
          </p:cNvSpPr>
          <p:nvPr>
            <p:ph idx="1"/>
          </p:nvPr>
        </p:nvSpPr>
        <p:spPr/>
        <p:txBody>
          <a:bodyPr/>
          <a:lstStyle/>
          <a:p>
            <a:r>
              <a:rPr lang="zh-CN" altLang="en-US" dirty="0" smtClean="0"/>
              <a:t>力导向</a:t>
            </a:r>
            <a:r>
              <a:rPr lang="zh-CN" altLang="en-US" dirty="0"/>
              <a:t>网络图：力导向算法假设不同的点是空间的球体，任意球之间都具有引力和斥力，通过力的相互作用，最终达到一种平衡。拖动中间的图里的任意节点，整个网络就会被拖动，并达到新的平衡位置</a:t>
            </a:r>
            <a:r>
              <a:rPr lang="zh-CN" altLang="en-US" dirty="0" smtClean="0"/>
              <a:t>。</a:t>
            </a:r>
            <a:endParaRPr lang="en-US" altLang="zh-CN" dirty="0" smtClean="0"/>
          </a:p>
          <a:p>
            <a:endParaRPr lang="en-US" altLang="zh-CN" dirty="0"/>
          </a:p>
          <a:p>
            <a:endParaRPr lang="zh-CN" altLang="en-US" dirty="0"/>
          </a:p>
          <a:p>
            <a:endParaRPr lang="zh-CN" altLang="en-US" dirty="0"/>
          </a:p>
        </p:txBody>
      </p:sp>
      <p:sp>
        <p:nvSpPr>
          <p:cNvPr id="4" name="矩形 3"/>
          <p:cNvSpPr/>
          <p:nvPr/>
        </p:nvSpPr>
        <p:spPr>
          <a:xfrm>
            <a:off x="809297" y="2448259"/>
            <a:ext cx="6096000" cy="2308324"/>
          </a:xfrm>
          <a:prstGeom prst="rect">
            <a:avLst/>
          </a:prstGeom>
        </p:spPr>
        <p:txBody>
          <a:bodyPr>
            <a:spAutoFit/>
          </a:bodyPr>
          <a:lstStyle/>
          <a:p>
            <a:r>
              <a:rPr lang="en-US" altLang="zh-CN" dirty="0"/>
              <a:t># </a:t>
            </a:r>
            <a:r>
              <a:rPr lang="zh-CN" altLang="en-US" dirty="0"/>
              <a:t>加载数据</a:t>
            </a:r>
          </a:p>
          <a:p>
            <a:r>
              <a:rPr lang="en-US" altLang="zh-CN" dirty="0"/>
              <a:t>data(</a:t>
            </a:r>
            <a:r>
              <a:rPr lang="en-US" altLang="zh-CN" dirty="0" err="1"/>
              <a:t>MisLinks</a:t>
            </a:r>
            <a:r>
              <a:rPr lang="en-US" altLang="zh-CN" dirty="0"/>
              <a:t>)</a:t>
            </a:r>
          </a:p>
          <a:p>
            <a:r>
              <a:rPr lang="en-US" altLang="zh-CN" dirty="0"/>
              <a:t>data(</a:t>
            </a:r>
            <a:r>
              <a:rPr lang="en-US" altLang="zh-CN" dirty="0" err="1"/>
              <a:t>MisNodes</a:t>
            </a:r>
            <a:r>
              <a:rPr lang="en-US" altLang="zh-CN" dirty="0"/>
              <a:t>)</a:t>
            </a:r>
          </a:p>
          <a:p>
            <a:r>
              <a:rPr lang="en-US" altLang="zh-CN" dirty="0"/>
              <a:t># </a:t>
            </a:r>
            <a:r>
              <a:rPr lang="zh-CN" altLang="en-US" dirty="0"/>
              <a:t>画图</a:t>
            </a:r>
          </a:p>
          <a:p>
            <a:r>
              <a:rPr lang="en-US" altLang="zh-CN" dirty="0" err="1"/>
              <a:t>forceNetwork</a:t>
            </a:r>
            <a:r>
              <a:rPr lang="en-US" altLang="zh-CN" dirty="0"/>
              <a:t>(Links = </a:t>
            </a:r>
            <a:r>
              <a:rPr lang="en-US" altLang="zh-CN" dirty="0" err="1"/>
              <a:t>MisLinks</a:t>
            </a:r>
            <a:r>
              <a:rPr lang="en-US" altLang="zh-CN" dirty="0"/>
              <a:t>, Nodes = </a:t>
            </a:r>
            <a:r>
              <a:rPr lang="en-US" altLang="zh-CN" dirty="0" err="1"/>
              <a:t>MisNodes</a:t>
            </a:r>
            <a:r>
              <a:rPr lang="en-US" altLang="zh-CN" dirty="0"/>
              <a:t>,</a:t>
            </a:r>
          </a:p>
          <a:p>
            <a:r>
              <a:rPr lang="en-US" altLang="zh-CN" dirty="0"/>
              <a:t>             Source = "source", Target = "target",</a:t>
            </a:r>
          </a:p>
          <a:p>
            <a:r>
              <a:rPr lang="en-US" altLang="zh-CN" dirty="0"/>
              <a:t>             Value = "value", </a:t>
            </a:r>
            <a:r>
              <a:rPr lang="en-US" altLang="zh-CN" dirty="0" err="1"/>
              <a:t>NodeID</a:t>
            </a:r>
            <a:r>
              <a:rPr lang="en-US" altLang="zh-CN" dirty="0"/>
              <a:t> = "name",</a:t>
            </a:r>
          </a:p>
          <a:p>
            <a:r>
              <a:rPr lang="en-US" altLang="zh-CN" dirty="0"/>
              <a:t>             Group = "group", opacity = 0.8,zoom = TRUE)</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476" y="2369429"/>
            <a:ext cx="3911290" cy="450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11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桑基图概述</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75" y="1290801"/>
            <a:ext cx="10141228" cy="481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411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桑基</a:t>
            </a:r>
            <a:r>
              <a:rPr lang="zh-CN" altLang="en-US" dirty="0" smtClean="0"/>
              <a:t>图</a:t>
            </a:r>
            <a:r>
              <a:rPr lang="en-US" altLang="zh-CN" dirty="0" smtClean="0"/>
              <a:t>R</a:t>
            </a:r>
            <a:r>
              <a:rPr lang="zh-CN" altLang="en-US" dirty="0" smtClean="0"/>
              <a:t>实现</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24" y="1160736"/>
            <a:ext cx="9978996" cy="5240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468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社会网络分析</a:t>
            </a:r>
            <a:endParaRPr lang="zh-CN" altLang="en-US" dirty="0"/>
          </a:p>
        </p:txBody>
      </p:sp>
      <p:sp>
        <p:nvSpPr>
          <p:cNvPr id="3" name="内容占位符 2"/>
          <p:cNvSpPr>
            <a:spLocks noGrp="1"/>
          </p:cNvSpPr>
          <p:nvPr>
            <p:ph idx="1"/>
          </p:nvPr>
        </p:nvSpPr>
        <p:spPr/>
        <p:txBody>
          <a:bodyPr/>
          <a:lstStyle/>
          <a:p>
            <a:r>
              <a:rPr lang="zh-CN" altLang="en-US" dirty="0"/>
              <a:t>社会网络分析</a:t>
            </a:r>
            <a:r>
              <a:rPr lang="en-US" altLang="zh-CN" dirty="0"/>
              <a:t>(Social </a:t>
            </a:r>
            <a:r>
              <a:rPr lang="en-US" altLang="zh-CN" dirty="0" err="1"/>
              <a:t>Netwrok</a:t>
            </a:r>
            <a:r>
              <a:rPr lang="en-US" altLang="zh-CN" dirty="0"/>
              <a:t> Analysis</a:t>
            </a:r>
            <a:r>
              <a:rPr lang="zh-CN" altLang="en-US" dirty="0"/>
              <a:t>，</a:t>
            </a:r>
            <a:r>
              <a:rPr lang="en-US" altLang="zh-CN" dirty="0"/>
              <a:t>SNA)</a:t>
            </a:r>
            <a:r>
              <a:rPr lang="zh-CN" altLang="en-US" dirty="0"/>
              <a:t>是在传统的图与网络的理论之上对社会网络数据进行分析的方法。随着人类进入了移动互联网时代，社会网络数据成了重要的数据资源</a:t>
            </a:r>
            <a:r>
              <a:rPr lang="zh-CN" altLang="en-US" dirty="0" smtClean="0"/>
              <a:t>。</a:t>
            </a:r>
            <a:endParaRPr lang="en-US" altLang="zh-CN" dirty="0" smtClean="0"/>
          </a:p>
          <a:p>
            <a:endParaRPr lang="en-US" altLang="zh-CN" dirty="0"/>
          </a:p>
          <a:p>
            <a:r>
              <a:rPr lang="en-US" altLang="zh-CN" dirty="0" smtClean="0"/>
              <a:t>SNA</a:t>
            </a:r>
            <a:r>
              <a:rPr lang="zh-CN" altLang="en-US" dirty="0"/>
              <a:t>的本质是利用各样本间的关系来分析整体样本的群落现象，并分析样本点在群落形成中的作用以及群落间的关系</a:t>
            </a:r>
            <a:r>
              <a:rPr lang="zh-CN" altLang="en-US" dirty="0" smtClean="0"/>
              <a:t>。</a:t>
            </a:r>
            <a:endParaRPr lang="en-US" altLang="zh-CN" dirty="0" smtClean="0"/>
          </a:p>
          <a:p>
            <a:endParaRPr lang="en-US" altLang="zh-CN" dirty="0"/>
          </a:p>
          <a:p>
            <a:r>
              <a:rPr lang="zh-CN" altLang="en-US" dirty="0" smtClean="0"/>
              <a:t>而</a:t>
            </a:r>
            <a:r>
              <a:rPr lang="zh-CN" altLang="en-US" dirty="0"/>
              <a:t>在游戏里社会网络分析也有及其重要的作用，如游戏内社交系统分析、用户购买道具的网络分析等。</a:t>
            </a:r>
          </a:p>
        </p:txBody>
      </p:sp>
    </p:spTree>
    <p:extLst>
      <p:ext uri="{BB962C8B-B14F-4D97-AF65-F5344CB8AC3E}">
        <p14:creationId xmlns:p14="http://schemas.microsoft.com/office/powerpoint/2010/main" val="219497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网络图的基本概念</a:t>
            </a:r>
            <a:endParaRPr lang="zh-CN" altLang="en-US" dirty="0"/>
          </a:p>
        </p:txBody>
      </p:sp>
      <p:sp>
        <p:nvSpPr>
          <p:cNvPr id="3" name="内容占位符 2"/>
          <p:cNvSpPr>
            <a:spLocks noGrp="1"/>
          </p:cNvSpPr>
          <p:nvPr>
            <p:ph idx="1"/>
          </p:nvPr>
        </p:nvSpPr>
        <p:spPr/>
        <p:txBody>
          <a:bodyPr/>
          <a:lstStyle/>
          <a:p>
            <a:r>
              <a:rPr lang="zh-CN" altLang="en-US" dirty="0" smtClean="0"/>
              <a:t>网络图分为有向图和无向图，基本元素包括节点和边。</a:t>
            </a:r>
            <a:endParaRPr lang="zh-CN" altLang="en-US" dirty="0"/>
          </a:p>
        </p:txBody>
      </p:sp>
      <p:sp>
        <p:nvSpPr>
          <p:cNvPr id="5" name="矩形 4"/>
          <p:cNvSpPr/>
          <p:nvPr/>
        </p:nvSpPr>
        <p:spPr>
          <a:xfrm>
            <a:off x="888124" y="1616077"/>
            <a:ext cx="9107214" cy="2308324"/>
          </a:xfrm>
          <a:prstGeom prst="rect">
            <a:avLst/>
          </a:prstGeom>
        </p:spPr>
        <p:txBody>
          <a:bodyPr wrap="square">
            <a:spAutoFit/>
          </a:bodyPr>
          <a:lstStyle/>
          <a:p>
            <a:r>
              <a:rPr lang="en-US" altLang="zh-CN" dirty="0"/>
              <a:t>&gt; # </a:t>
            </a:r>
            <a:r>
              <a:rPr lang="zh-CN" altLang="en-US" dirty="0"/>
              <a:t>创建网络关系图</a:t>
            </a:r>
          </a:p>
          <a:p>
            <a:r>
              <a:rPr lang="en-US" altLang="zh-CN" dirty="0"/>
              <a:t>&gt; library(</a:t>
            </a:r>
            <a:r>
              <a:rPr lang="en-US" altLang="zh-CN" dirty="0" err="1"/>
              <a:t>igraph</a:t>
            </a:r>
            <a:r>
              <a:rPr lang="en-US" altLang="zh-CN" dirty="0"/>
              <a:t>)</a:t>
            </a:r>
          </a:p>
          <a:p>
            <a:r>
              <a:rPr lang="en-US" altLang="zh-CN" dirty="0"/>
              <a:t>&gt; g1 &lt;- graph(c(2,1,3,1,4,1,5,1,6,1,7,1,8,7)) #</a:t>
            </a:r>
            <a:r>
              <a:rPr lang="zh-CN" altLang="en-US" dirty="0"/>
              <a:t>创建有向图</a:t>
            </a:r>
          </a:p>
          <a:p>
            <a:r>
              <a:rPr lang="en-US" altLang="zh-CN" dirty="0"/>
              <a:t>&gt; g2 &lt;- graph(c(2,1,3,1,4,1,5,1,6,1,7,1,8,7),directed = F) # </a:t>
            </a:r>
            <a:r>
              <a:rPr lang="zh-CN" altLang="en-US" dirty="0"/>
              <a:t>创建无向图需要设置参数</a:t>
            </a:r>
            <a:r>
              <a:rPr lang="en-US" altLang="zh-CN" dirty="0"/>
              <a:t>directed=F</a:t>
            </a:r>
          </a:p>
          <a:p>
            <a:r>
              <a:rPr lang="en-US" altLang="zh-CN" dirty="0"/>
              <a:t>&gt; par(</a:t>
            </a:r>
            <a:r>
              <a:rPr lang="en-US" altLang="zh-CN" dirty="0" err="1"/>
              <a:t>mfrow</a:t>
            </a:r>
            <a:r>
              <a:rPr lang="en-US" altLang="zh-CN" dirty="0"/>
              <a:t>=c(1,2))</a:t>
            </a:r>
          </a:p>
          <a:p>
            <a:r>
              <a:rPr lang="en-US" altLang="zh-CN" dirty="0"/>
              <a:t>&gt; plot(g1,main="</a:t>
            </a:r>
            <a:r>
              <a:rPr lang="zh-CN" altLang="en-US" dirty="0"/>
              <a:t>有向图</a:t>
            </a:r>
            <a:r>
              <a:rPr lang="en-US" altLang="zh-CN" dirty="0"/>
              <a:t>")</a:t>
            </a:r>
          </a:p>
          <a:p>
            <a:r>
              <a:rPr lang="en-US" altLang="zh-CN" dirty="0"/>
              <a:t>&gt; plot(g2,main="</a:t>
            </a:r>
            <a:r>
              <a:rPr lang="zh-CN" altLang="en-US" dirty="0"/>
              <a:t>无向图</a:t>
            </a:r>
            <a:r>
              <a:rPr lang="en-US" altLang="zh-CN" dirty="0"/>
              <a:t>")</a:t>
            </a:r>
          </a:p>
          <a:p>
            <a:r>
              <a:rPr lang="en-US" altLang="zh-CN" dirty="0"/>
              <a:t>&gt; par(</a:t>
            </a:r>
            <a:r>
              <a:rPr lang="en-US" altLang="zh-CN" dirty="0" err="1"/>
              <a:t>mfrow</a:t>
            </a:r>
            <a:r>
              <a:rPr lang="en-US" altLang="zh-CN" dirty="0"/>
              <a:t>=c(1,1))</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338" y="2880598"/>
            <a:ext cx="6490492" cy="381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748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网络图</a:t>
            </a:r>
            <a:r>
              <a:rPr lang="zh-CN" altLang="en-US" dirty="0"/>
              <a:t>的</a:t>
            </a:r>
            <a:r>
              <a:rPr lang="en-US" altLang="zh-CN" dirty="0"/>
              <a:t>R</a:t>
            </a:r>
            <a:r>
              <a:rPr lang="zh-CN" altLang="en-US" dirty="0"/>
              <a:t>语言实现</a:t>
            </a:r>
          </a:p>
        </p:txBody>
      </p:sp>
      <p:sp>
        <p:nvSpPr>
          <p:cNvPr id="3" name="内容占位符 2"/>
          <p:cNvSpPr>
            <a:spLocks noGrp="1"/>
          </p:cNvSpPr>
          <p:nvPr>
            <p:ph idx="1"/>
          </p:nvPr>
        </p:nvSpPr>
        <p:spPr/>
        <p:txBody>
          <a:bodyPr/>
          <a:lstStyle/>
          <a:p>
            <a:r>
              <a:rPr lang="zh-CN" altLang="en-US" dirty="0"/>
              <a:t>在</a:t>
            </a:r>
            <a:r>
              <a:rPr lang="en-US" altLang="zh-CN" dirty="0"/>
              <a:t>R</a:t>
            </a:r>
            <a:r>
              <a:rPr lang="zh-CN" altLang="en-US" dirty="0"/>
              <a:t>中，</a:t>
            </a:r>
            <a:r>
              <a:rPr lang="en-US" altLang="zh-CN" dirty="0" err="1"/>
              <a:t>igraph</a:t>
            </a:r>
            <a:r>
              <a:rPr lang="zh-CN" altLang="en-US" dirty="0"/>
              <a:t>包是专门用来处理网络图的。使用之前先通过</a:t>
            </a:r>
            <a:r>
              <a:rPr lang="en-US" altLang="zh-CN" dirty="0" err="1"/>
              <a:t>install.packages</a:t>
            </a:r>
            <a:r>
              <a:rPr lang="en-US" altLang="zh-CN" dirty="0"/>
              <a:t>("</a:t>
            </a:r>
            <a:r>
              <a:rPr lang="en-US" altLang="zh-CN" dirty="0" err="1"/>
              <a:t>igraph</a:t>
            </a:r>
            <a:r>
              <a:rPr lang="en-US" altLang="zh-CN" dirty="0"/>
              <a:t>")</a:t>
            </a:r>
            <a:r>
              <a:rPr lang="zh-CN" altLang="en-US" dirty="0"/>
              <a:t>下载安装</a:t>
            </a:r>
            <a:r>
              <a:rPr lang="zh-CN" altLang="en-US" dirty="0" smtClean="0"/>
              <a:t>。</a:t>
            </a:r>
            <a:endParaRPr lang="en-US" altLang="zh-CN" dirty="0" smtClean="0"/>
          </a:p>
          <a:p>
            <a:endParaRPr lang="en-US" altLang="zh-CN" dirty="0"/>
          </a:p>
          <a:p>
            <a:pPr marL="0" indent="0">
              <a:buNone/>
            </a:pPr>
            <a:r>
              <a:rPr lang="en-US" altLang="zh-CN" dirty="0"/>
              <a:t>if(!require(</a:t>
            </a:r>
            <a:r>
              <a:rPr lang="en-US" altLang="zh-CN" dirty="0" err="1"/>
              <a:t>igraph</a:t>
            </a:r>
            <a:r>
              <a:rPr lang="en-US" altLang="zh-CN" dirty="0"/>
              <a:t>)) </a:t>
            </a:r>
            <a:r>
              <a:rPr lang="en-US" altLang="zh-CN" dirty="0" err="1"/>
              <a:t>install.packages</a:t>
            </a:r>
            <a:r>
              <a:rPr lang="en-US" altLang="zh-CN" dirty="0"/>
              <a:t>("</a:t>
            </a:r>
            <a:r>
              <a:rPr lang="en-US" altLang="zh-CN" dirty="0" err="1"/>
              <a:t>igraph</a:t>
            </a:r>
            <a:r>
              <a:rPr lang="en-US" altLang="zh-CN" dirty="0"/>
              <a:t>")</a:t>
            </a:r>
            <a:endParaRPr lang="zh-CN" altLang="en-US" dirty="0"/>
          </a:p>
        </p:txBody>
      </p:sp>
    </p:spTree>
    <p:extLst>
      <p:ext uri="{BB962C8B-B14F-4D97-AF65-F5344CB8AC3E}">
        <p14:creationId xmlns:p14="http://schemas.microsoft.com/office/powerpoint/2010/main" val="3024570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网络布局一</a:t>
            </a:r>
            <a:endParaRPr lang="zh-CN" altLang="en-US" dirty="0"/>
          </a:p>
        </p:txBody>
      </p:sp>
      <p:sp>
        <p:nvSpPr>
          <p:cNvPr id="3" name="内容占位符 2"/>
          <p:cNvSpPr>
            <a:spLocks noGrp="1"/>
          </p:cNvSpPr>
          <p:nvPr>
            <p:ph idx="1"/>
          </p:nvPr>
        </p:nvSpPr>
        <p:spPr/>
        <p:txBody>
          <a:bodyPr/>
          <a:lstStyle/>
          <a:p>
            <a:r>
              <a:rPr lang="en-US" altLang="zh-CN" dirty="0" err="1"/>
              <a:t>igraph</a:t>
            </a:r>
            <a:r>
              <a:rPr lang="zh-CN" altLang="en-US" dirty="0"/>
              <a:t>包非常容易创建各种常规图，其中包括无边图</a:t>
            </a:r>
            <a:r>
              <a:rPr lang="en-US" altLang="zh-CN" dirty="0"/>
              <a:t>(</a:t>
            </a:r>
            <a:r>
              <a:rPr lang="en-US" altLang="zh-CN" dirty="0" err="1"/>
              <a:t>make_empty_graph</a:t>
            </a:r>
            <a:r>
              <a:rPr lang="zh-CN" altLang="en-US" dirty="0"/>
              <a:t>函数</a:t>
            </a:r>
            <a:r>
              <a:rPr lang="en-US" altLang="zh-CN" dirty="0"/>
              <a:t>)</a:t>
            </a:r>
            <a:r>
              <a:rPr lang="zh-CN" altLang="en-US" dirty="0"/>
              <a:t>、星形图</a:t>
            </a:r>
            <a:r>
              <a:rPr lang="en-US" altLang="zh-CN" dirty="0"/>
              <a:t>(</a:t>
            </a:r>
            <a:r>
              <a:rPr lang="en-US" altLang="zh-CN" dirty="0" err="1"/>
              <a:t>make_star</a:t>
            </a:r>
            <a:r>
              <a:rPr lang="zh-CN" altLang="en-US" dirty="0"/>
              <a:t>函数</a:t>
            </a:r>
            <a:r>
              <a:rPr lang="en-US" altLang="zh-CN" dirty="0"/>
              <a:t>)</a:t>
            </a:r>
            <a:r>
              <a:rPr lang="zh-CN" altLang="en-US" dirty="0"/>
              <a:t>、环形图</a:t>
            </a:r>
            <a:r>
              <a:rPr lang="en-US" altLang="zh-CN" dirty="0"/>
              <a:t>(</a:t>
            </a:r>
            <a:r>
              <a:rPr lang="en-US" altLang="zh-CN" dirty="0" err="1"/>
              <a:t>make_ring</a:t>
            </a:r>
            <a:r>
              <a:rPr lang="zh-CN" altLang="en-US" dirty="0"/>
              <a:t>函数</a:t>
            </a:r>
            <a:r>
              <a:rPr lang="en-US" altLang="zh-CN" dirty="0"/>
              <a:t>)</a:t>
            </a:r>
            <a:r>
              <a:rPr lang="zh-CN" altLang="en-US" dirty="0"/>
              <a:t>、完全图</a:t>
            </a:r>
            <a:r>
              <a:rPr lang="en-US" altLang="zh-CN" dirty="0"/>
              <a:t>(</a:t>
            </a:r>
            <a:r>
              <a:rPr lang="en-US" altLang="zh-CN" dirty="0" err="1"/>
              <a:t>make_full_graph</a:t>
            </a:r>
            <a:r>
              <a:rPr lang="zh-CN" altLang="en-US" dirty="0"/>
              <a:t>函数</a:t>
            </a:r>
            <a:r>
              <a:rPr lang="en-US" altLang="zh-CN" dirty="0"/>
              <a:t>)</a:t>
            </a:r>
            <a:r>
              <a:rPr lang="zh-CN" altLang="en-US" dirty="0"/>
              <a:t>、树状图</a:t>
            </a:r>
            <a:r>
              <a:rPr lang="en-US" altLang="zh-CN" dirty="0"/>
              <a:t>(</a:t>
            </a:r>
            <a:r>
              <a:rPr lang="en-US" altLang="zh-CN" dirty="0" err="1"/>
              <a:t>make_tree</a:t>
            </a:r>
            <a:r>
              <a:rPr lang="zh-CN" altLang="en-US" dirty="0"/>
              <a:t>函数</a:t>
            </a:r>
            <a:r>
              <a:rPr lang="en-US" altLang="zh-CN" dirty="0"/>
              <a:t>)</a:t>
            </a:r>
            <a:r>
              <a:rPr lang="zh-CN" altLang="en-US" dirty="0"/>
              <a:t>等图形。</a:t>
            </a:r>
          </a:p>
        </p:txBody>
      </p:sp>
      <p:sp>
        <p:nvSpPr>
          <p:cNvPr id="4" name="矩形 3"/>
          <p:cNvSpPr/>
          <p:nvPr/>
        </p:nvSpPr>
        <p:spPr>
          <a:xfrm>
            <a:off x="825061" y="2822355"/>
            <a:ext cx="6096000" cy="3877985"/>
          </a:xfrm>
          <a:prstGeom prst="rect">
            <a:avLst/>
          </a:prstGeom>
        </p:spPr>
        <p:txBody>
          <a:bodyPr>
            <a:spAutoFit/>
          </a:bodyPr>
          <a:lstStyle/>
          <a:p>
            <a:r>
              <a:rPr lang="en-US" altLang="zh-CN" sz="1600" dirty="0"/>
              <a:t>par(</a:t>
            </a:r>
            <a:r>
              <a:rPr lang="en-US" altLang="zh-CN" sz="1600" dirty="0" err="1"/>
              <a:t>mfrow</a:t>
            </a:r>
            <a:r>
              <a:rPr lang="en-US" altLang="zh-CN" sz="1600" dirty="0"/>
              <a:t>=c(2,3),mar=c(1.5,1,2,1))</a:t>
            </a:r>
          </a:p>
          <a:p>
            <a:r>
              <a:rPr lang="en-US" altLang="zh-CN" sz="1600" dirty="0"/>
              <a:t>g1 &lt;- </a:t>
            </a:r>
            <a:r>
              <a:rPr lang="en-US" altLang="zh-CN" sz="1600" dirty="0" err="1"/>
              <a:t>make_empty_graph</a:t>
            </a:r>
            <a:r>
              <a:rPr lang="en-US" altLang="zh-CN" sz="1600" dirty="0"/>
              <a:t>(n=5,directed = F)</a:t>
            </a:r>
          </a:p>
          <a:p>
            <a:r>
              <a:rPr lang="en-US" altLang="zh-CN" sz="1600" dirty="0"/>
              <a:t>g2 &lt;- </a:t>
            </a:r>
            <a:r>
              <a:rPr lang="en-US" altLang="zh-CN" sz="1600" dirty="0" err="1"/>
              <a:t>make_star</a:t>
            </a:r>
            <a:r>
              <a:rPr lang="en-US" altLang="zh-CN" sz="1600" dirty="0"/>
              <a:t>(6,mode = "undirected")</a:t>
            </a:r>
          </a:p>
          <a:p>
            <a:r>
              <a:rPr lang="en-US" altLang="zh-CN" sz="1600" dirty="0"/>
              <a:t>g3 &lt;- </a:t>
            </a:r>
            <a:r>
              <a:rPr lang="en-US" altLang="zh-CN" sz="1600" dirty="0" err="1"/>
              <a:t>make_lattice</a:t>
            </a:r>
            <a:r>
              <a:rPr lang="en-US" altLang="zh-CN" sz="1600" dirty="0"/>
              <a:t>(c(2,3,3))</a:t>
            </a:r>
          </a:p>
          <a:p>
            <a:r>
              <a:rPr lang="en-US" altLang="zh-CN" sz="1600" dirty="0"/>
              <a:t>g4 &lt;- </a:t>
            </a:r>
            <a:r>
              <a:rPr lang="en-US" altLang="zh-CN" sz="1600" dirty="0" err="1"/>
              <a:t>make_ring</a:t>
            </a:r>
            <a:r>
              <a:rPr lang="en-US" altLang="zh-CN" sz="1600" dirty="0"/>
              <a:t>(5)</a:t>
            </a:r>
          </a:p>
          <a:p>
            <a:r>
              <a:rPr lang="en-US" altLang="zh-CN" sz="1600" dirty="0"/>
              <a:t>g5 &lt;- </a:t>
            </a:r>
            <a:r>
              <a:rPr lang="en-US" altLang="zh-CN" sz="1600" dirty="0" err="1"/>
              <a:t>make_full_graph</a:t>
            </a:r>
            <a:r>
              <a:rPr lang="en-US" altLang="zh-CN" sz="1600" dirty="0"/>
              <a:t>(5)</a:t>
            </a:r>
          </a:p>
          <a:p>
            <a:r>
              <a:rPr lang="en-US" altLang="zh-CN" sz="1600" dirty="0"/>
              <a:t>g6 &lt;- </a:t>
            </a:r>
            <a:r>
              <a:rPr lang="en-US" altLang="zh-CN" sz="1600" dirty="0" err="1"/>
              <a:t>make_tree</a:t>
            </a:r>
            <a:r>
              <a:rPr lang="en-US" altLang="zh-CN" sz="1600" dirty="0"/>
              <a:t>(7,2,mode = "undirected")</a:t>
            </a:r>
          </a:p>
          <a:p>
            <a:r>
              <a:rPr lang="en-US" altLang="zh-CN" sz="1600" dirty="0"/>
              <a:t>plot(g1,vertex.size=40);title(main="</a:t>
            </a:r>
            <a:r>
              <a:rPr lang="zh-CN" altLang="en-US" sz="1600" dirty="0"/>
              <a:t>无边图</a:t>
            </a:r>
            <a:r>
              <a:rPr lang="en-US" altLang="zh-CN" sz="1600" dirty="0"/>
              <a:t>")</a:t>
            </a:r>
          </a:p>
          <a:p>
            <a:r>
              <a:rPr lang="en-US" altLang="zh-CN" sz="1600" dirty="0"/>
              <a:t>plot(g2,vertex.size=40);title(main="</a:t>
            </a:r>
            <a:r>
              <a:rPr lang="zh-CN" altLang="en-US" sz="1600" dirty="0"/>
              <a:t>星图</a:t>
            </a:r>
            <a:r>
              <a:rPr lang="en-US" altLang="zh-CN" sz="1600" dirty="0"/>
              <a:t>")</a:t>
            </a:r>
          </a:p>
          <a:p>
            <a:r>
              <a:rPr lang="en-US" altLang="zh-CN" sz="1600" dirty="0"/>
              <a:t>plot(g3,vertex.size=40);title(main="</a:t>
            </a:r>
            <a:r>
              <a:rPr lang="zh-CN" altLang="en-US" sz="1600" dirty="0"/>
              <a:t>晶状图</a:t>
            </a:r>
            <a:r>
              <a:rPr lang="en-US" altLang="zh-CN" sz="1600" dirty="0"/>
              <a:t>")</a:t>
            </a:r>
          </a:p>
          <a:p>
            <a:r>
              <a:rPr lang="en-US" altLang="zh-CN" sz="1600" dirty="0"/>
              <a:t>plot(g4,vertex.size=40);title(main="</a:t>
            </a:r>
            <a:r>
              <a:rPr lang="zh-CN" altLang="en-US" sz="1600" dirty="0"/>
              <a:t>环形图</a:t>
            </a:r>
            <a:r>
              <a:rPr lang="en-US" altLang="zh-CN" sz="1600" dirty="0"/>
              <a:t>")</a:t>
            </a:r>
          </a:p>
          <a:p>
            <a:r>
              <a:rPr lang="en-US" altLang="zh-CN" sz="1600" dirty="0"/>
              <a:t>plot(g5,vertex.size=40);title(main="</a:t>
            </a:r>
            <a:r>
              <a:rPr lang="zh-CN" altLang="en-US" sz="1600" dirty="0"/>
              <a:t>完全图</a:t>
            </a:r>
            <a:r>
              <a:rPr lang="en-US" altLang="zh-CN" sz="1600" dirty="0"/>
              <a:t>")</a:t>
            </a:r>
          </a:p>
          <a:p>
            <a:r>
              <a:rPr lang="en-US" altLang="zh-CN" sz="1600" dirty="0"/>
              <a:t>plot(g6,layout=</a:t>
            </a:r>
            <a:r>
              <a:rPr lang="en-US" altLang="zh-CN" sz="1600" dirty="0" err="1"/>
              <a:t>layout.reingold.tilford,vertex.size</a:t>
            </a:r>
            <a:r>
              <a:rPr lang="en-US" altLang="zh-CN" sz="1600" dirty="0"/>
              <a:t>=40</a:t>
            </a:r>
            <a:r>
              <a:rPr lang="en-US" altLang="zh-CN" sz="1600" dirty="0" smtClean="0"/>
              <a:t>);</a:t>
            </a:r>
          </a:p>
          <a:p>
            <a:r>
              <a:rPr lang="en-US" altLang="zh-CN" sz="1600" dirty="0"/>
              <a:t> </a:t>
            </a:r>
            <a:r>
              <a:rPr lang="en-US" altLang="zh-CN" sz="1600" dirty="0" smtClean="0"/>
              <a:t>        title(main</a:t>
            </a:r>
            <a:r>
              <a:rPr lang="en-US" altLang="zh-CN" sz="1600" dirty="0"/>
              <a:t>="</a:t>
            </a:r>
            <a:r>
              <a:rPr lang="zh-CN" altLang="en-US" sz="1600" dirty="0"/>
              <a:t>树状图</a:t>
            </a:r>
            <a:r>
              <a:rPr lang="en-US" altLang="zh-CN" sz="1600" dirty="0"/>
              <a:t>")</a:t>
            </a:r>
          </a:p>
          <a:p>
            <a:r>
              <a:rPr lang="en-US" altLang="zh-CN" sz="1600" dirty="0"/>
              <a:t>par(</a:t>
            </a:r>
            <a:r>
              <a:rPr lang="en-US" altLang="zh-CN" sz="1600" dirty="0" err="1"/>
              <a:t>mfrow</a:t>
            </a:r>
            <a:r>
              <a:rPr lang="en-US" altLang="zh-CN" sz="1600" dirty="0"/>
              <a:t>=c(1,1))</a:t>
            </a:r>
            <a:endParaRPr lang="zh-CN" alt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926" y="2648929"/>
            <a:ext cx="5107867" cy="383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51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网络布局二</a:t>
            </a:r>
            <a:endParaRPr lang="zh-CN" altLang="en-US" dirty="0"/>
          </a:p>
        </p:txBody>
      </p:sp>
      <p:sp>
        <p:nvSpPr>
          <p:cNvPr id="3" name="内容占位符 2"/>
          <p:cNvSpPr>
            <a:spLocks noGrp="1"/>
          </p:cNvSpPr>
          <p:nvPr>
            <p:ph idx="1"/>
          </p:nvPr>
        </p:nvSpPr>
        <p:spPr/>
        <p:txBody>
          <a:bodyPr/>
          <a:lstStyle/>
          <a:p>
            <a:r>
              <a:rPr lang="zh-CN" altLang="en-US" dirty="0"/>
              <a:t>我们还有另外一种创建各种布局网络图的通用方法，就是先创建一个</a:t>
            </a:r>
            <a:r>
              <a:rPr lang="en-US" altLang="zh-CN" dirty="0"/>
              <a:t>graph</a:t>
            </a:r>
            <a:r>
              <a:rPr lang="zh-CN" altLang="en-US" dirty="0"/>
              <a:t>对象，然后利用</a:t>
            </a:r>
            <a:r>
              <a:rPr lang="en-US" altLang="zh-CN" dirty="0"/>
              <a:t>plot</a:t>
            </a:r>
            <a:r>
              <a:rPr lang="zh-CN" altLang="en-US" dirty="0"/>
              <a:t>函数绘制网络图，并通过设置</a:t>
            </a:r>
            <a:r>
              <a:rPr lang="en-US" altLang="zh-CN" dirty="0"/>
              <a:t>layout</a:t>
            </a:r>
            <a:r>
              <a:rPr lang="zh-CN" altLang="en-US" dirty="0"/>
              <a:t>参数来实现不同布局的效果。</a:t>
            </a:r>
          </a:p>
        </p:txBody>
      </p:sp>
      <p:sp>
        <p:nvSpPr>
          <p:cNvPr id="5" name="矩形 4"/>
          <p:cNvSpPr/>
          <p:nvPr/>
        </p:nvSpPr>
        <p:spPr>
          <a:xfrm>
            <a:off x="604345" y="2408928"/>
            <a:ext cx="6096000" cy="4247317"/>
          </a:xfrm>
          <a:prstGeom prst="rect">
            <a:avLst/>
          </a:prstGeom>
        </p:spPr>
        <p:txBody>
          <a:bodyPr>
            <a:spAutoFit/>
          </a:bodyPr>
          <a:lstStyle/>
          <a:p>
            <a:r>
              <a:rPr lang="en-US" altLang="zh-CN" dirty="0"/>
              <a:t>g &lt;- graph(c(2,1,3,1,4,1,5,1,6,1,7,1),directed = F) #</a:t>
            </a:r>
            <a:r>
              <a:rPr lang="zh-CN" altLang="en-US" dirty="0"/>
              <a:t>创建无向图</a:t>
            </a:r>
            <a:r>
              <a:rPr lang="en-US" altLang="zh-CN" dirty="0"/>
              <a:t>g</a:t>
            </a:r>
          </a:p>
          <a:p>
            <a:r>
              <a:rPr lang="en-US" altLang="zh-CN" dirty="0"/>
              <a:t>par(</a:t>
            </a:r>
            <a:r>
              <a:rPr lang="en-US" altLang="zh-CN" dirty="0" err="1"/>
              <a:t>mfrow</a:t>
            </a:r>
            <a:r>
              <a:rPr lang="en-US" altLang="zh-CN" dirty="0"/>
              <a:t>=c(2,3))</a:t>
            </a:r>
          </a:p>
          <a:p>
            <a:r>
              <a:rPr lang="en-US" altLang="zh-CN" dirty="0"/>
              <a:t>plot(</a:t>
            </a:r>
            <a:r>
              <a:rPr lang="en-US" altLang="zh-CN" dirty="0" err="1"/>
              <a:t>g,vertex.size</a:t>
            </a:r>
            <a:r>
              <a:rPr lang="en-US" altLang="zh-CN" dirty="0"/>
              <a:t>=40,layout=</a:t>
            </a:r>
            <a:r>
              <a:rPr lang="en-US" altLang="zh-CN" dirty="0" err="1"/>
              <a:t>layout_on_grid,main</a:t>
            </a:r>
            <a:r>
              <a:rPr lang="en-US" altLang="zh-CN" dirty="0"/>
              <a:t>="</a:t>
            </a:r>
            <a:r>
              <a:rPr lang="zh-CN" altLang="en-US" dirty="0"/>
              <a:t>简单的网格布局</a:t>
            </a:r>
            <a:r>
              <a:rPr lang="en-US" altLang="zh-CN" dirty="0"/>
              <a:t>") # </a:t>
            </a:r>
            <a:r>
              <a:rPr lang="zh-CN" altLang="en-US" dirty="0"/>
              <a:t>简单的网格布局</a:t>
            </a:r>
          </a:p>
          <a:p>
            <a:r>
              <a:rPr lang="en-US" altLang="zh-CN" dirty="0"/>
              <a:t>plot(</a:t>
            </a:r>
            <a:r>
              <a:rPr lang="en-US" altLang="zh-CN" dirty="0" err="1"/>
              <a:t>g,vertex.size</a:t>
            </a:r>
            <a:r>
              <a:rPr lang="en-US" altLang="zh-CN" dirty="0"/>
              <a:t>=40,layout=</a:t>
            </a:r>
            <a:r>
              <a:rPr lang="en-US" altLang="zh-CN" dirty="0" err="1"/>
              <a:t>layout.auto,main</a:t>
            </a:r>
            <a:r>
              <a:rPr lang="en-US" altLang="zh-CN" dirty="0"/>
              <a:t>="</a:t>
            </a:r>
            <a:r>
              <a:rPr lang="zh-CN" altLang="en-US" dirty="0"/>
              <a:t>自动布局</a:t>
            </a:r>
            <a:r>
              <a:rPr lang="en-US" altLang="zh-CN" dirty="0"/>
              <a:t>") #</a:t>
            </a:r>
            <a:r>
              <a:rPr lang="zh-CN" altLang="en-US" dirty="0"/>
              <a:t>自动布局</a:t>
            </a:r>
          </a:p>
          <a:p>
            <a:r>
              <a:rPr lang="en-US" altLang="zh-CN" dirty="0"/>
              <a:t>plot(</a:t>
            </a:r>
            <a:r>
              <a:rPr lang="en-US" altLang="zh-CN" dirty="0" err="1"/>
              <a:t>g,vertex.size</a:t>
            </a:r>
            <a:r>
              <a:rPr lang="en-US" altLang="zh-CN" dirty="0"/>
              <a:t>=40,layout=</a:t>
            </a:r>
            <a:r>
              <a:rPr lang="en-US" altLang="zh-CN" dirty="0" err="1"/>
              <a:t>layout_as_star,main</a:t>
            </a:r>
            <a:r>
              <a:rPr lang="en-US" altLang="zh-CN" dirty="0"/>
              <a:t>="</a:t>
            </a:r>
            <a:r>
              <a:rPr lang="zh-CN" altLang="en-US" dirty="0"/>
              <a:t>星形布局</a:t>
            </a:r>
            <a:r>
              <a:rPr lang="en-US" altLang="zh-CN" dirty="0"/>
              <a:t>") #</a:t>
            </a:r>
            <a:r>
              <a:rPr lang="zh-CN" altLang="en-US" dirty="0"/>
              <a:t>星形布局</a:t>
            </a:r>
          </a:p>
          <a:p>
            <a:r>
              <a:rPr lang="en-US" altLang="zh-CN" dirty="0"/>
              <a:t>plot(</a:t>
            </a:r>
            <a:r>
              <a:rPr lang="en-US" altLang="zh-CN" dirty="0" err="1"/>
              <a:t>g,vertex.size</a:t>
            </a:r>
            <a:r>
              <a:rPr lang="en-US" altLang="zh-CN" dirty="0"/>
              <a:t>=40,layout=</a:t>
            </a:r>
            <a:r>
              <a:rPr lang="en-US" altLang="zh-CN" dirty="0" err="1"/>
              <a:t>layout.circle,main</a:t>
            </a:r>
            <a:r>
              <a:rPr lang="en-US" altLang="zh-CN" dirty="0"/>
              <a:t>="</a:t>
            </a:r>
            <a:r>
              <a:rPr lang="zh-CN" altLang="en-US" dirty="0"/>
              <a:t>环形布局</a:t>
            </a:r>
            <a:r>
              <a:rPr lang="en-US" altLang="zh-CN" dirty="0"/>
              <a:t>") # </a:t>
            </a:r>
            <a:r>
              <a:rPr lang="zh-CN" altLang="en-US" dirty="0"/>
              <a:t>环形布局</a:t>
            </a:r>
          </a:p>
          <a:p>
            <a:r>
              <a:rPr lang="en-US" altLang="zh-CN" dirty="0"/>
              <a:t>plot(</a:t>
            </a:r>
            <a:r>
              <a:rPr lang="en-US" altLang="zh-CN" dirty="0" err="1"/>
              <a:t>g,vertex.size</a:t>
            </a:r>
            <a:r>
              <a:rPr lang="en-US" altLang="zh-CN" dirty="0"/>
              <a:t>=40,layout=</a:t>
            </a:r>
            <a:r>
              <a:rPr lang="en-US" altLang="zh-CN" dirty="0" err="1"/>
              <a:t>layout_randomly,main</a:t>
            </a:r>
            <a:r>
              <a:rPr lang="en-US" altLang="zh-CN" dirty="0"/>
              <a:t>="</a:t>
            </a:r>
            <a:r>
              <a:rPr lang="zh-CN" altLang="en-US" dirty="0"/>
              <a:t>随机布局</a:t>
            </a:r>
            <a:r>
              <a:rPr lang="en-US" altLang="zh-CN" dirty="0"/>
              <a:t>") # </a:t>
            </a:r>
            <a:r>
              <a:rPr lang="zh-CN" altLang="en-US" dirty="0"/>
              <a:t>随机布局</a:t>
            </a:r>
          </a:p>
          <a:p>
            <a:r>
              <a:rPr lang="en-US" altLang="zh-CN" dirty="0"/>
              <a:t>plot(</a:t>
            </a:r>
            <a:r>
              <a:rPr lang="en-US" altLang="zh-CN" dirty="0" err="1"/>
              <a:t>g,vertex.size</a:t>
            </a:r>
            <a:r>
              <a:rPr lang="en-US" altLang="zh-CN" dirty="0"/>
              <a:t>=40,layout=</a:t>
            </a:r>
            <a:r>
              <a:rPr lang="en-US" altLang="zh-CN" dirty="0" err="1"/>
              <a:t>layout_as_tree</a:t>
            </a:r>
            <a:r>
              <a:rPr lang="en-US" altLang="zh-CN" dirty="0"/>
              <a:t>(g),main="</a:t>
            </a:r>
            <a:r>
              <a:rPr lang="zh-CN" altLang="en-US" dirty="0"/>
              <a:t>树状布局</a:t>
            </a:r>
            <a:r>
              <a:rPr lang="en-US" altLang="zh-CN" dirty="0"/>
              <a:t>") # </a:t>
            </a:r>
            <a:r>
              <a:rPr lang="zh-CN" altLang="en-US" dirty="0"/>
              <a:t>树状布局</a:t>
            </a:r>
          </a:p>
          <a:p>
            <a:r>
              <a:rPr lang="en-US" altLang="zh-CN" dirty="0"/>
              <a:t>par(</a:t>
            </a:r>
            <a:r>
              <a:rPr lang="en-US" altLang="zh-CN" dirty="0" err="1"/>
              <a:t>mfrow</a:t>
            </a:r>
            <a:r>
              <a:rPr lang="en-US" altLang="zh-CN" dirty="0"/>
              <a:t>=c(1,1))</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512" y="2254468"/>
            <a:ext cx="4839466" cy="362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374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err="1" smtClean="0"/>
              <a:t>data.frame</a:t>
            </a:r>
            <a:r>
              <a:rPr lang="zh-CN" altLang="en-US" dirty="0" smtClean="0"/>
              <a:t>类型绘制网络图</a:t>
            </a:r>
            <a:endParaRPr lang="zh-CN" altLang="en-US" dirty="0"/>
          </a:p>
        </p:txBody>
      </p:sp>
      <p:sp>
        <p:nvSpPr>
          <p:cNvPr id="3" name="内容占位符 2"/>
          <p:cNvSpPr>
            <a:spLocks noGrp="1"/>
          </p:cNvSpPr>
          <p:nvPr>
            <p:ph idx="1"/>
          </p:nvPr>
        </p:nvSpPr>
        <p:spPr/>
        <p:txBody>
          <a:bodyPr/>
          <a:lstStyle/>
          <a:p>
            <a:r>
              <a:rPr lang="zh-CN" altLang="en-US" dirty="0"/>
              <a:t>在日常工作中更多的是基于</a:t>
            </a:r>
            <a:r>
              <a:rPr lang="en-US" altLang="zh-CN" dirty="0" err="1"/>
              <a:t>data.frame</a:t>
            </a:r>
            <a:r>
              <a:rPr lang="zh-CN" altLang="en-US" dirty="0"/>
              <a:t>数据类型转换为网络图</a:t>
            </a:r>
            <a:r>
              <a:rPr lang="zh-CN" altLang="en-US" dirty="0" smtClean="0"/>
              <a:t>，</a:t>
            </a:r>
            <a:r>
              <a:rPr lang="en-US" altLang="zh-CN" dirty="0" err="1"/>
              <a:t>graph_from_data_frame</a:t>
            </a:r>
            <a:r>
              <a:rPr lang="en-US" altLang="zh-CN" dirty="0"/>
              <a:t> ()</a:t>
            </a:r>
            <a:r>
              <a:rPr lang="zh-CN" altLang="en-US" dirty="0"/>
              <a:t>就是把</a:t>
            </a:r>
            <a:r>
              <a:rPr lang="en-US" altLang="zh-CN" dirty="0" err="1"/>
              <a:t>data.frame</a:t>
            </a:r>
            <a:r>
              <a:rPr lang="zh-CN" altLang="en-US" dirty="0"/>
              <a:t>转换为</a:t>
            </a:r>
            <a:r>
              <a:rPr lang="en-US" altLang="zh-CN" dirty="0" err="1"/>
              <a:t>graph.object</a:t>
            </a:r>
            <a:r>
              <a:rPr lang="zh-CN" altLang="en-US" dirty="0"/>
              <a:t>的函数</a:t>
            </a:r>
            <a:r>
              <a:rPr lang="zh-CN" altLang="en-US" dirty="0" smtClean="0"/>
              <a:t>。</a:t>
            </a:r>
            <a:endParaRPr lang="zh-CN" altLang="en-US" dirty="0"/>
          </a:p>
        </p:txBody>
      </p:sp>
      <p:sp>
        <p:nvSpPr>
          <p:cNvPr id="4" name="矩形 3"/>
          <p:cNvSpPr/>
          <p:nvPr/>
        </p:nvSpPr>
        <p:spPr>
          <a:xfrm>
            <a:off x="777765" y="2408929"/>
            <a:ext cx="6253656" cy="3970318"/>
          </a:xfrm>
          <a:prstGeom prst="rect">
            <a:avLst/>
          </a:prstGeom>
        </p:spPr>
        <p:txBody>
          <a:bodyPr wrap="square">
            <a:spAutoFit/>
          </a:bodyPr>
          <a:lstStyle/>
          <a:p>
            <a:r>
              <a:rPr lang="en-US" altLang="zh-CN" dirty="0"/>
              <a:t>relations &lt;- </a:t>
            </a:r>
            <a:r>
              <a:rPr lang="en-US" altLang="zh-CN" dirty="0" err="1"/>
              <a:t>data.frame</a:t>
            </a:r>
            <a:r>
              <a:rPr lang="en-US" altLang="zh-CN" dirty="0"/>
              <a:t>(</a:t>
            </a:r>
            <a:r>
              <a:rPr lang="en-US" altLang="zh-CN" dirty="0" err="1"/>
              <a:t>Account_from</a:t>
            </a:r>
            <a:r>
              <a:rPr lang="en-US" altLang="zh-CN" dirty="0"/>
              <a:t>=rep(letters[1:5],5),</a:t>
            </a:r>
          </a:p>
          <a:p>
            <a:r>
              <a:rPr lang="en-US" altLang="zh-CN" dirty="0"/>
              <a:t>                        </a:t>
            </a:r>
            <a:r>
              <a:rPr lang="en-US" altLang="zh-CN" dirty="0" err="1"/>
              <a:t>Account_to</a:t>
            </a:r>
            <a:r>
              <a:rPr lang="en-US" altLang="zh-CN" dirty="0"/>
              <a:t>=letters[c(2:5,1,6:25)],</a:t>
            </a:r>
          </a:p>
          <a:p>
            <a:r>
              <a:rPr lang="en-US" altLang="zh-CN" dirty="0"/>
              <a:t>                        </a:t>
            </a:r>
            <a:r>
              <a:rPr lang="en-US" altLang="zh-CN" dirty="0" err="1"/>
              <a:t>Same.IP</a:t>
            </a:r>
            <a:r>
              <a:rPr lang="en-US" altLang="zh-CN" dirty="0"/>
              <a:t>=sample(c("TRUE","FALSE"),25,replace = T),</a:t>
            </a:r>
          </a:p>
          <a:p>
            <a:r>
              <a:rPr lang="en-US" altLang="zh-CN" dirty="0"/>
              <a:t>                        Friendly=round(</a:t>
            </a:r>
            <a:r>
              <a:rPr lang="en-US" altLang="zh-CN" dirty="0" err="1"/>
              <a:t>runif</a:t>
            </a:r>
            <a:r>
              <a:rPr lang="en-US" altLang="zh-CN" dirty="0"/>
              <a:t>(25,0,1),2),</a:t>
            </a:r>
          </a:p>
          <a:p>
            <a:r>
              <a:rPr lang="en-US" altLang="zh-CN" dirty="0"/>
              <a:t>                        Trade=sample(1:100,25,replace=T))</a:t>
            </a:r>
          </a:p>
          <a:p>
            <a:r>
              <a:rPr lang="en-US" altLang="zh-CN" dirty="0"/>
              <a:t>account &lt;- </a:t>
            </a:r>
            <a:r>
              <a:rPr lang="en-US" altLang="zh-CN" dirty="0" err="1"/>
              <a:t>data.frame</a:t>
            </a:r>
            <a:r>
              <a:rPr lang="en-US" altLang="zh-CN" dirty="0"/>
              <a:t>(</a:t>
            </a:r>
            <a:r>
              <a:rPr lang="en-US" altLang="zh-CN" dirty="0" err="1"/>
              <a:t>NameId</a:t>
            </a:r>
            <a:r>
              <a:rPr lang="en-US" altLang="zh-CN" dirty="0"/>
              <a:t>=letters[1:25],</a:t>
            </a:r>
          </a:p>
          <a:p>
            <a:r>
              <a:rPr lang="en-US" altLang="zh-CN" dirty="0"/>
              <a:t>                      Occupation=paste('</a:t>
            </a:r>
            <a:r>
              <a:rPr lang="en-US" altLang="zh-CN" dirty="0" err="1"/>
              <a:t>oc</a:t>
            </a:r>
            <a:r>
              <a:rPr lang="en-US" altLang="zh-CN" dirty="0"/>
              <a:t>',sample(1:4,25,replace=T),</a:t>
            </a:r>
            <a:r>
              <a:rPr lang="en-US" altLang="zh-CN" dirty="0" err="1"/>
              <a:t>sep</a:t>
            </a:r>
            <a:r>
              <a:rPr lang="en-US" altLang="zh-CN" dirty="0"/>
              <a:t>=""),</a:t>
            </a:r>
          </a:p>
          <a:p>
            <a:r>
              <a:rPr lang="en-US" altLang="zh-CN" dirty="0"/>
              <a:t>                      </a:t>
            </a:r>
            <a:r>
              <a:rPr lang="en-US" altLang="zh-CN" dirty="0" err="1"/>
              <a:t>Lv</a:t>
            </a:r>
            <a:r>
              <a:rPr lang="en-US" altLang="zh-CN" dirty="0"/>
              <a:t>=sample(1:50,25,replace=T),</a:t>
            </a:r>
          </a:p>
          <a:p>
            <a:r>
              <a:rPr lang="en-US" altLang="zh-CN" dirty="0"/>
              <a:t>                      </a:t>
            </a:r>
            <a:r>
              <a:rPr lang="en-US" altLang="zh-CN" dirty="0" err="1"/>
              <a:t>Game.time</a:t>
            </a:r>
            <a:r>
              <a:rPr lang="en-US" altLang="zh-CN" dirty="0"/>
              <a:t>=sample(1:30,25,replace = T))</a:t>
            </a:r>
          </a:p>
          <a:p>
            <a:r>
              <a:rPr lang="en-US" altLang="zh-CN" dirty="0"/>
              <a:t>g &lt;- </a:t>
            </a:r>
            <a:r>
              <a:rPr lang="en-US" altLang="zh-CN" dirty="0" err="1"/>
              <a:t>graph_from_data_frame</a:t>
            </a:r>
            <a:r>
              <a:rPr lang="en-US" altLang="zh-CN" dirty="0"/>
              <a:t>(</a:t>
            </a:r>
            <a:r>
              <a:rPr lang="en-US" altLang="zh-CN" dirty="0" err="1"/>
              <a:t>relations,directed</a:t>
            </a:r>
            <a:r>
              <a:rPr lang="en-US" altLang="zh-CN" dirty="0"/>
              <a:t> = </a:t>
            </a:r>
            <a:r>
              <a:rPr lang="en-US" altLang="zh-CN" dirty="0" err="1"/>
              <a:t>F,vertices</a:t>
            </a:r>
            <a:r>
              <a:rPr lang="en-US" altLang="zh-CN" dirty="0"/>
              <a:t> = account) #</a:t>
            </a:r>
            <a:r>
              <a:rPr lang="en-US" altLang="zh-CN" dirty="0" err="1"/>
              <a:t>graph_from_data_frame</a:t>
            </a:r>
            <a:r>
              <a:rPr lang="zh-CN" altLang="en-US" dirty="0"/>
              <a:t>替代</a:t>
            </a:r>
            <a:r>
              <a:rPr lang="en-US" altLang="zh-CN" dirty="0" err="1"/>
              <a:t>graph.data.frame</a:t>
            </a:r>
            <a:endParaRPr lang="en-US" altLang="zh-CN" dirty="0"/>
          </a:p>
          <a:p>
            <a:r>
              <a:rPr lang="en-US" altLang="zh-CN" dirty="0" err="1"/>
              <a:t>str</a:t>
            </a:r>
            <a:r>
              <a:rPr lang="en-US" altLang="zh-CN" dirty="0"/>
              <a:t>(g)</a:t>
            </a:r>
          </a:p>
          <a:p>
            <a:r>
              <a:rPr lang="en-US" altLang="zh-CN" dirty="0"/>
              <a:t>plot(g)</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164" y="2408928"/>
            <a:ext cx="380047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458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调整网络关系图</a:t>
            </a:r>
            <a:endParaRPr lang="zh-CN" altLang="en-US" dirty="0"/>
          </a:p>
        </p:txBody>
      </p:sp>
      <p:sp>
        <p:nvSpPr>
          <p:cNvPr id="3" name="内容占位符 2"/>
          <p:cNvSpPr>
            <a:spLocks noGrp="1"/>
          </p:cNvSpPr>
          <p:nvPr>
            <p:ph idx="1"/>
          </p:nvPr>
        </p:nvSpPr>
        <p:spPr/>
        <p:txBody>
          <a:bodyPr/>
          <a:lstStyle/>
          <a:p>
            <a:r>
              <a:rPr lang="zh-CN" altLang="en-US" dirty="0" smtClean="0"/>
              <a:t>网络关系图包括</a:t>
            </a:r>
            <a:r>
              <a:rPr lang="en-US" altLang="zh-CN" dirty="0" smtClean="0"/>
              <a:t>3</a:t>
            </a:r>
            <a:r>
              <a:rPr lang="zh-CN" altLang="en-US" dirty="0" smtClean="0"/>
              <a:t>大元素：顶点、边、顶点与边标识。</a:t>
            </a:r>
            <a:endParaRPr lang="en-US" altLang="zh-CN" dirty="0" smtClean="0"/>
          </a:p>
          <a:p>
            <a:endParaRPr lang="en-US" altLang="zh-CN" dirty="0"/>
          </a:p>
          <a:p>
            <a:r>
              <a:rPr lang="zh-CN" altLang="en-US" dirty="0" smtClean="0"/>
              <a:t>绘制网络关系图主要有</a:t>
            </a:r>
            <a:r>
              <a:rPr lang="en-US" altLang="zh-CN" dirty="0" smtClean="0"/>
              <a:t>3</a:t>
            </a:r>
            <a:r>
              <a:rPr lang="zh-CN" altLang="en-US" dirty="0" smtClean="0"/>
              <a:t>个函数：</a:t>
            </a:r>
            <a:r>
              <a:rPr lang="en-US" altLang="zh-CN" dirty="0" smtClean="0"/>
              <a:t>plot(</a:t>
            </a:r>
            <a:r>
              <a:rPr lang="zh-CN" altLang="en-US" dirty="0" smtClean="0"/>
              <a:t>等同于</a:t>
            </a:r>
            <a:r>
              <a:rPr lang="en-US" altLang="zh-CN" dirty="0" err="1" smtClean="0"/>
              <a:t>plot.igraph</a:t>
            </a:r>
            <a:r>
              <a:rPr lang="en-US" altLang="zh-CN" dirty="0" smtClean="0"/>
              <a:t>)</a:t>
            </a:r>
            <a:r>
              <a:rPr lang="zh-CN" altLang="en-US" dirty="0" smtClean="0"/>
              <a:t>、</a:t>
            </a:r>
            <a:r>
              <a:rPr lang="en-US" altLang="zh-CN" dirty="0" err="1" smtClean="0"/>
              <a:t>tkplot</a:t>
            </a:r>
            <a:r>
              <a:rPr lang="en-US" altLang="zh-CN" dirty="0" smtClean="0"/>
              <a:t>(</a:t>
            </a:r>
            <a:r>
              <a:rPr lang="zh-CN" altLang="en-US" dirty="0" smtClean="0"/>
              <a:t>生成交互图</a:t>
            </a:r>
            <a:r>
              <a:rPr lang="en-US" altLang="zh-CN" dirty="0" smtClean="0"/>
              <a:t>)</a:t>
            </a:r>
            <a:r>
              <a:rPr lang="zh-CN" altLang="en-US" dirty="0" smtClean="0"/>
              <a:t>和</a:t>
            </a:r>
            <a:r>
              <a:rPr lang="en-US" altLang="zh-CN" dirty="0" err="1" smtClean="0"/>
              <a:t>rglplot</a:t>
            </a:r>
            <a:r>
              <a:rPr lang="en-US" altLang="zh-CN" dirty="0" smtClean="0"/>
              <a:t>(3D</a:t>
            </a:r>
            <a:r>
              <a:rPr lang="zh-CN" altLang="en-US" dirty="0" smtClean="0"/>
              <a:t>图）。</a:t>
            </a:r>
            <a:endParaRPr lang="en-US" altLang="zh-CN" dirty="0" smtClean="0"/>
          </a:p>
          <a:p>
            <a:endParaRPr lang="en-US" altLang="zh-CN" dirty="0"/>
          </a:p>
          <a:p>
            <a:r>
              <a:rPr lang="zh-CN" altLang="en-US" dirty="0" smtClean="0"/>
              <a:t>网络关系图常用绘图参数有两种：</a:t>
            </a:r>
            <a:endParaRPr lang="en-US" altLang="zh-CN" dirty="0" smtClean="0"/>
          </a:p>
          <a:p>
            <a:pPr lvl="1"/>
            <a:r>
              <a:rPr lang="zh-CN" altLang="en-US" dirty="0" smtClean="0"/>
              <a:t>第</a:t>
            </a:r>
            <a:r>
              <a:rPr lang="en-US" altLang="zh-CN" dirty="0" smtClean="0"/>
              <a:t>1</a:t>
            </a:r>
            <a:r>
              <a:rPr lang="zh-CN" altLang="en-US" dirty="0" smtClean="0"/>
              <a:t>种方法：可以用</a:t>
            </a:r>
            <a:r>
              <a:rPr lang="en-US" altLang="zh-CN" dirty="0" smtClean="0"/>
              <a:t>V(g)$parameter=Value</a:t>
            </a:r>
            <a:r>
              <a:rPr lang="zh-CN" altLang="en-US" dirty="0" smtClean="0"/>
              <a:t>来完成设置顶点的参数的设置，边的参数设置也一样。</a:t>
            </a:r>
            <a:endParaRPr lang="en-US" altLang="zh-CN" dirty="0" smtClean="0"/>
          </a:p>
          <a:p>
            <a:pPr lvl="1"/>
            <a:r>
              <a:rPr lang="zh-CN" altLang="en-US" dirty="0" smtClean="0"/>
              <a:t>第</a:t>
            </a:r>
            <a:r>
              <a:rPr lang="en-US" altLang="zh-CN" dirty="0" smtClean="0"/>
              <a:t>2</a:t>
            </a:r>
            <a:r>
              <a:rPr lang="zh-CN" altLang="en-US" dirty="0" smtClean="0"/>
              <a:t>种方法：在</a:t>
            </a:r>
            <a:r>
              <a:rPr lang="en-US" altLang="zh-CN" dirty="0" smtClean="0"/>
              <a:t>plot()</a:t>
            </a:r>
            <a:r>
              <a:rPr lang="zh-CN" altLang="en-US" dirty="0" smtClean="0"/>
              <a:t>作图函数内设置参数，设置方式为绘图元素</a:t>
            </a:r>
            <a:r>
              <a:rPr lang="en-US" altLang="zh-CN" dirty="0" smtClean="0"/>
              <a:t>.</a:t>
            </a:r>
            <a:r>
              <a:rPr lang="zh-CN" altLang="en-US" dirty="0" smtClean="0"/>
              <a:t>参数</a:t>
            </a:r>
            <a:r>
              <a:rPr lang="en-US" altLang="zh-CN" dirty="0" smtClean="0"/>
              <a:t>=</a:t>
            </a:r>
            <a:r>
              <a:rPr lang="zh-CN" altLang="en-US" dirty="0" smtClean="0"/>
              <a:t>值，详细参数如下：</a:t>
            </a:r>
            <a:endParaRPr lang="zh-CN" altLang="en-US" dirty="0"/>
          </a:p>
        </p:txBody>
      </p:sp>
    </p:spTree>
    <p:extLst>
      <p:ext uri="{BB962C8B-B14F-4D97-AF65-F5344CB8AC3E}">
        <p14:creationId xmlns:p14="http://schemas.microsoft.com/office/powerpoint/2010/main" val="2171957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调整网络关系图参数</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296" y="1051527"/>
            <a:ext cx="8176267" cy="5633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82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TotalTime>
  <Words>1597</Words>
  <Application>Microsoft Office PowerPoint</Application>
  <PresentationFormat>自定义</PresentationFormat>
  <Paragraphs>168</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Theme</vt:lpstr>
      <vt:lpstr>用户关系深度挖掘--社会网络</vt:lpstr>
      <vt:lpstr>社会网络分析</vt:lpstr>
      <vt:lpstr>网络图的基本概念</vt:lpstr>
      <vt:lpstr>网络图的R语言实现</vt:lpstr>
      <vt:lpstr>网络布局一</vt:lpstr>
      <vt:lpstr>网络布局二</vt:lpstr>
      <vt:lpstr>对data.frame类型绘制网络图</vt:lpstr>
      <vt:lpstr>调整网络关系图</vt:lpstr>
      <vt:lpstr>调整网络关系图参数</vt:lpstr>
      <vt:lpstr>对网络图进行美化</vt:lpstr>
      <vt:lpstr>业务案例：对玩家社交关系进行可视化</vt:lpstr>
      <vt:lpstr>业务案例：对玩家社交关系进行可视化</vt:lpstr>
      <vt:lpstr>网络关系分析与应用</vt:lpstr>
      <vt:lpstr>igraph包进行社群划分</vt:lpstr>
      <vt:lpstr>案例：对用户进行社群发现</vt:lpstr>
      <vt:lpstr>networkD3包</vt:lpstr>
      <vt:lpstr>力导向网络图</vt:lpstr>
      <vt:lpstr>桑基图概述</vt:lpstr>
      <vt:lpstr>桑基图R实现</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Daniel.xie</cp:lastModifiedBy>
  <cp:revision>472</cp:revision>
  <dcterms:created xsi:type="dcterms:W3CDTF">2014-07-25T06:10:39Z</dcterms:created>
  <dcterms:modified xsi:type="dcterms:W3CDTF">2017-08-05T17:47:06Z</dcterms:modified>
</cp:coreProperties>
</file>