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sldIdLst>
    <p:sldId id="425" r:id="rId2"/>
    <p:sldId id="2372" r:id="rId3"/>
    <p:sldId id="2364" r:id="rId4"/>
    <p:sldId id="2371" r:id="rId5"/>
    <p:sldId id="2370" r:id="rId6"/>
    <p:sldId id="2368" r:id="rId7"/>
    <p:sldId id="2402" r:id="rId8"/>
    <p:sldId id="2403" r:id="rId9"/>
    <p:sldId id="2404" r:id="rId10"/>
    <p:sldId id="2405" r:id="rId11"/>
    <p:sldId id="2375" r:id="rId12"/>
    <p:sldId id="2377" r:id="rId13"/>
    <p:sldId id="2381" r:id="rId14"/>
    <p:sldId id="2406" r:id="rId15"/>
    <p:sldId id="2417" r:id="rId16"/>
    <p:sldId id="2374" r:id="rId17"/>
    <p:sldId id="2385" r:id="rId18"/>
    <p:sldId id="2407" r:id="rId19"/>
    <p:sldId id="2408" r:id="rId20"/>
    <p:sldId id="2409" r:id="rId21"/>
    <p:sldId id="2410" r:id="rId22"/>
    <p:sldId id="2411" r:id="rId23"/>
    <p:sldId id="2412" r:id="rId24"/>
    <p:sldId id="2428" r:id="rId25"/>
    <p:sldId id="2413" r:id="rId26"/>
    <p:sldId id="2414" r:id="rId27"/>
    <p:sldId id="2415" r:id="rId28"/>
    <p:sldId id="2389" r:id="rId29"/>
    <p:sldId id="2416" r:id="rId30"/>
    <p:sldId id="2420" r:id="rId31"/>
    <p:sldId id="2421" r:id="rId32"/>
    <p:sldId id="2422" r:id="rId33"/>
    <p:sldId id="2418" r:id="rId34"/>
    <p:sldId id="2419" r:id="rId35"/>
    <p:sldId id="2425" r:id="rId36"/>
    <p:sldId id="2426" r:id="rId37"/>
    <p:sldId id="2427" r:id="rId38"/>
    <p:sldId id="2430" r:id="rId39"/>
    <p:sldId id="2433" r:id="rId40"/>
    <p:sldId id="2434" r:id="rId41"/>
    <p:sldId id="2431" r:id="rId42"/>
    <p:sldId id="2450" r:id="rId43"/>
    <p:sldId id="2437" r:id="rId44"/>
    <p:sldId id="2444" r:id="rId45"/>
    <p:sldId id="2436" r:id="rId46"/>
    <p:sldId id="2438" r:id="rId47"/>
    <p:sldId id="2423" r:id="rId48"/>
    <p:sldId id="2424" r:id="rId49"/>
    <p:sldId id="2446" r:id="rId50"/>
    <p:sldId id="2447" r:id="rId51"/>
    <p:sldId id="2449" r:id="rId52"/>
    <p:sldId id="2445" r:id="rId53"/>
    <p:sldId id="2448" r:id="rId54"/>
    <p:sldId id="2382" r:id="rId55"/>
    <p:sldId id="2401" r:id="rId56"/>
    <p:sldId id="2439" r:id="rId57"/>
    <p:sldId id="2440" r:id="rId58"/>
    <p:sldId id="2441" r:id="rId59"/>
    <p:sldId id="2442" r:id="rId60"/>
    <p:sldId id="2451" r:id="rId61"/>
    <p:sldId id="2452" r:id="rId62"/>
    <p:sldId id="426" r:id="rId63"/>
  </p:sldIdLst>
  <p:sldSz cx="24377650" cy="13716000"/>
  <p:notesSz cx="6858000" cy="9144000"/>
  <p:embeddedFontLst>
    <p:embeddedFont>
      <p:font typeface="Arial Nova Light" panose="020B0304020202020204" pitchFamily="34" charset="0"/>
      <p:regular r:id="rId65"/>
      <p:italic r:id="rId66"/>
    </p:embeddedFont>
    <p:embeddedFont>
      <p:font typeface="Calibri Light" panose="020F0302020204030204" pitchFamily="34" charset="0"/>
      <p:regular r:id="rId67"/>
      <p:italic r:id="rId68"/>
    </p:embeddedFont>
    <p:embeddedFont>
      <p:font typeface="Lato" panose="020B0604020202020204" charset="0"/>
      <p:regular r:id="rId69"/>
      <p:bold r:id="rId70"/>
      <p:italic r:id="rId71"/>
      <p:boldItalic r:id="rId72"/>
    </p:embeddedFont>
    <p:embeddedFont>
      <p:font typeface="Lato Light" panose="020B0604020202020204" charset="0"/>
      <p:regular r:id="rId73"/>
      <p:italic r:id="rId74"/>
    </p:embeddedFont>
    <p:embeddedFont>
      <p:font typeface="Montserrat Hairline" panose="020B0604020202020204" charset="0"/>
      <p:regular r:id="rId75"/>
    </p:embeddedFont>
    <p:embeddedFont>
      <p:font typeface="Verdana" panose="020B0604030504040204" pitchFamily="34" charset="0"/>
      <p:regular r:id="rId76"/>
      <p:bold r:id="rId77"/>
      <p:italic r:id="rId78"/>
      <p:boldItalic r:id="rId79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  <p15:guide id="17" pos="11494" userDrawn="1">
          <p15:clr>
            <a:srgbClr val="A4A3A4"/>
          </p15:clr>
        </p15:guide>
        <p15:guide id="18" pos="14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C5560"/>
    <a:srgbClr val="424A54"/>
    <a:srgbClr val="637082"/>
    <a:srgbClr val="2A2F36"/>
    <a:srgbClr val="647083"/>
    <a:srgbClr val="333941"/>
    <a:srgbClr val="55677C"/>
    <a:srgbClr val="000000"/>
    <a:srgbClr val="AA8A78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254DA-3658-45C2-A011-C3E25923B3E6}" v="7" dt="2018-10-22T06:57:32.539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1" autoAdjust="0"/>
    <p:restoredTop sz="94514" autoAdjust="0"/>
  </p:normalViewPr>
  <p:slideViewPr>
    <p:cSldViewPr snapToGrid="0" snapToObjects="1">
      <p:cViewPr varScale="1">
        <p:scale>
          <a:sx n="53" d="100"/>
          <a:sy n="53" d="100"/>
        </p:scale>
        <p:origin x="756" y="84"/>
      </p:cViewPr>
      <p:guideLst>
        <p:guide pos="7678"/>
        <p:guide orient="horz" pos="4320"/>
        <p:guide pos="11494"/>
        <p:guide pos="14278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nz Paez" userId="462f262e-a2b0-49b1-8145-ca38bb6524ab" providerId="ADAL" clId="{678254DA-3658-45C2-A011-C3E25923B3E6}"/>
    <pc:docChg chg="modSld">
      <pc:chgData name="Javier Sanz Paez" userId="462f262e-a2b0-49b1-8145-ca38bb6524ab" providerId="ADAL" clId="{678254DA-3658-45C2-A011-C3E25923B3E6}" dt="2018-10-22T06:57:32.539" v="28" actId="20577"/>
      <pc:docMkLst>
        <pc:docMk/>
      </pc:docMkLst>
      <pc:sldChg chg="modSp">
        <pc:chgData name="Javier Sanz Paez" userId="462f262e-a2b0-49b1-8145-ca38bb6524ab" providerId="ADAL" clId="{678254DA-3658-45C2-A011-C3E25923B3E6}" dt="2018-10-22T06:56:04.895" v="21" actId="20577"/>
        <pc:sldMkLst>
          <pc:docMk/>
          <pc:sldMk cId="3525934080" sldId="425"/>
        </pc:sldMkLst>
        <pc:spChg chg="mod">
          <ac:chgData name="Javier Sanz Paez" userId="462f262e-a2b0-49b1-8145-ca38bb6524ab" providerId="ADAL" clId="{678254DA-3658-45C2-A011-C3E25923B3E6}" dt="2018-10-21T20:36:28.327" v="15" actId="20577"/>
          <ac:spMkLst>
            <pc:docMk/>
            <pc:sldMk cId="3525934080" sldId="425"/>
            <ac:spMk id="7" creationId="{BEF0EC66-84D0-4A8C-8B14-6CC84E431CAF}"/>
          </ac:spMkLst>
        </pc:spChg>
        <pc:spChg chg="mod">
          <ac:chgData name="Javier Sanz Paez" userId="462f262e-a2b0-49b1-8145-ca38bb6524ab" providerId="ADAL" clId="{678254DA-3658-45C2-A011-C3E25923B3E6}" dt="2018-10-22T06:56:04.895" v="21" actId="20577"/>
          <ac:spMkLst>
            <pc:docMk/>
            <pc:sldMk cId="3525934080" sldId="425"/>
            <ac:spMk id="8" creationId="{CCEA48D6-4F91-4302-80DB-9A11C82E7639}"/>
          </ac:spMkLst>
        </pc:spChg>
      </pc:sldChg>
      <pc:sldChg chg="modSp">
        <pc:chgData name="Javier Sanz Paez" userId="462f262e-a2b0-49b1-8145-ca38bb6524ab" providerId="ADAL" clId="{678254DA-3658-45C2-A011-C3E25923B3E6}" dt="2018-10-22T06:57:32.539" v="28" actId="20577"/>
        <pc:sldMkLst>
          <pc:docMk/>
          <pc:sldMk cId="2424841780" sldId="2402"/>
        </pc:sldMkLst>
        <pc:spChg chg="mod">
          <ac:chgData name="Javier Sanz Paez" userId="462f262e-a2b0-49b1-8145-ca38bb6524ab" providerId="ADAL" clId="{678254DA-3658-45C2-A011-C3E25923B3E6}" dt="2018-10-22T06:57:32.539" v="28" actId="20577"/>
          <ac:spMkLst>
            <pc:docMk/>
            <pc:sldMk cId="2424841780" sldId="2402"/>
            <ac:spMk id="6" creationId="{9A8855D3-393F-4BCF-89AC-153C2607CD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5"/>
          <p:cNvSpPr>
            <a:spLocks noGrp="1"/>
          </p:cNvSpPr>
          <p:nvPr>
            <p:ph type="pic" sz="quarter" idx="4294967295"/>
          </p:nvPr>
        </p:nvSpPr>
        <p:spPr>
          <a:xfrm>
            <a:off x="1827632" y="5618816"/>
            <a:ext cx="9354265" cy="5820149"/>
          </a:xfr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1676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54791" y="3419062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3920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3185" y="0"/>
            <a:ext cx="773446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44622" y="3960742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88173" y="3960741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4622" y="8411885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988173" y="8411884"/>
            <a:ext cx="5276851" cy="41867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2982733"/>
            <a:ext cx="18815538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815539" y="1"/>
            <a:ext cx="5562112" cy="66118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815538" y="6611814"/>
            <a:ext cx="5562112" cy="71041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1253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0078" y="0"/>
            <a:ext cx="6091253" cy="579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6955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369553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9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916843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86396" y="0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1916843" y="6994383"/>
            <a:ext cx="6091254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286396" y="6994383"/>
            <a:ext cx="6059471" cy="67216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8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303025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03526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4442904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4442904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9519776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499908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921382" cy="6781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1" y="6980430"/>
            <a:ext cx="4921382" cy="6735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139879" y="0"/>
            <a:ext cx="4839009" cy="498951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39879" y="5188148"/>
            <a:ext cx="4839009" cy="85278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216751" y="0"/>
            <a:ext cx="4857874" cy="93825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196883" y="9581169"/>
            <a:ext cx="4877741" cy="41348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3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150725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5567703"/>
            <a:ext cx="12226925" cy="55099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3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2226925" y="0"/>
            <a:ext cx="121507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7897091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36346" y="7518400"/>
            <a:ext cx="7897214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472815" y="7518400"/>
            <a:ext cx="7904835" cy="6197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1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455730" y="0"/>
            <a:ext cx="1692192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24873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35021" y="0"/>
            <a:ext cx="569289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4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1268512" y="0"/>
            <a:ext cx="13119653" cy="13715999"/>
          </a:xfrm>
          <a:custGeom>
            <a:avLst/>
            <a:gdLst>
              <a:gd name="connsiteX0" fmla="*/ 0 w 9462053"/>
              <a:gd name="connsiteY0" fmla="*/ 13715999 h 13715999"/>
              <a:gd name="connsiteX1" fmla="*/ 5191828 w 9462053"/>
              <a:gd name="connsiteY1" fmla="*/ 0 h 13715999"/>
              <a:gd name="connsiteX2" fmla="*/ 9462053 w 9462053"/>
              <a:gd name="connsiteY2" fmla="*/ 0 h 13715999"/>
              <a:gd name="connsiteX3" fmla="*/ 4270225 w 9462053"/>
              <a:gd name="connsiteY3" fmla="*/ 13715999 h 13715999"/>
              <a:gd name="connsiteX4" fmla="*/ 0 w 9462053"/>
              <a:gd name="connsiteY4" fmla="*/ 13715999 h 13715999"/>
              <a:gd name="connsiteX0" fmla="*/ 0 w 13109425"/>
              <a:gd name="connsiteY0" fmla="*/ 13715999 h 13715999"/>
              <a:gd name="connsiteX1" fmla="*/ 5191828 w 13109425"/>
              <a:gd name="connsiteY1" fmla="*/ 0 h 13715999"/>
              <a:gd name="connsiteX2" fmla="*/ 9462053 w 13109425"/>
              <a:gd name="connsiteY2" fmla="*/ 0 h 13715999"/>
              <a:gd name="connsiteX3" fmla="*/ 13109425 w 13109425"/>
              <a:gd name="connsiteY3" fmla="*/ 13715999 h 13715999"/>
              <a:gd name="connsiteX4" fmla="*/ 0 w 13109425"/>
              <a:gd name="connsiteY4" fmla="*/ 13715999 h 13715999"/>
              <a:gd name="connsiteX0" fmla="*/ 0 w 13119653"/>
              <a:gd name="connsiteY0" fmla="*/ 13715999 h 13715999"/>
              <a:gd name="connsiteX1" fmla="*/ 5191828 w 13119653"/>
              <a:gd name="connsiteY1" fmla="*/ 0 h 13715999"/>
              <a:gd name="connsiteX2" fmla="*/ 13119653 w 13119653"/>
              <a:gd name="connsiteY2" fmla="*/ 0 h 13715999"/>
              <a:gd name="connsiteX3" fmla="*/ 13109425 w 13119653"/>
              <a:gd name="connsiteY3" fmla="*/ 13715999 h 13715999"/>
              <a:gd name="connsiteX4" fmla="*/ 0 w 13119653"/>
              <a:gd name="connsiteY4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9653" h="13715999">
                <a:moveTo>
                  <a:pt x="0" y="13715999"/>
                </a:moveTo>
                <a:lnTo>
                  <a:pt x="5191828" y="0"/>
                </a:lnTo>
                <a:lnTo>
                  <a:pt x="13119653" y="0"/>
                </a:lnTo>
                <a:cubicBezTo>
                  <a:pt x="13116244" y="4572000"/>
                  <a:pt x="13112834" y="9143999"/>
                  <a:pt x="13109425" y="13715999"/>
                </a:cubicBez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923898" y="0"/>
            <a:ext cx="9462053" cy="13715999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0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3755763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0621888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6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918450" y="0"/>
            <a:ext cx="164592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090562" y="3560133"/>
            <a:ext cx="6595731" cy="65957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5318447"/>
            <a:ext cx="6008915" cy="3862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11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9509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146266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5797438" y="1526556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49509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46266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5797438" y="7380767"/>
            <a:ext cx="6008915" cy="3192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0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4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12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30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66993" y="5118749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0716500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7362088" y="5114830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902959" y="4849586"/>
            <a:ext cx="4016828" cy="4016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670157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970749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8556171"/>
            <a:ext cx="24377650" cy="5159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4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95095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46267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5797438" y="4208277"/>
            <a:ext cx="6008915" cy="6013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822744" y="7365994"/>
            <a:ext cx="8503920" cy="635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FF44B-2E09-47F3-B82E-F12DCFEA8F14}"/>
              </a:ext>
            </a:extLst>
          </p:cNvPr>
          <p:cNvSpPr txBox="1"/>
          <p:nvPr userDrawn="1"/>
        </p:nvSpPr>
        <p:spPr>
          <a:xfrm>
            <a:off x="21971000" y="1366291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01FDAC-4F5D-4A9C-8415-D8331F65A539}" type="slidenum">
              <a:rPr lang="es-ES" sz="4800" b="1" smtClean="0"/>
              <a:t>‹Nº›</a:t>
            </a:fld>
            <a:endParaRPr lang="es-ES" sz="48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81C68-D229-411F-A274-52265FC187C0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22343" y="11399218"/>
            <a:ext cx="2495792" cy="14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16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4022" r:id="rId12"/>
    <p:sldLayoutId id="2147483946" r:id="rId13"/>
    <p:sldLayoutId id="2147483954" r:id="rId14"/>
    <p:sldLayoutId id="2147483975" r:id="rId15"/>
    <p:sldLayoutId id="2147483976" r:id="rId16"/>
    <p:sldLayoutId id="2147483982" r:id="rId17"/>
    <p:sldLayoutId id="2147483983" r:id="rId18"/>
    <p:sldLayoutId id="2147483967" r:id="rId19"/>
    <p:sldLayoutId id="2147483947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7" r:id="rId45"/>
    <p:sldLayoutId id="2147484019" r:id="rId46"/>
    <p:sldLayoutId id="2147484023" r:id="rId47"/>
    <p:sldLayoutId id="2147484020" r:id="rId48"/>
    <p:sldLayoutId id="2147484021" r:id="rId49"/>
    <p:sldLayoutId id="2147484024" r:id="rId50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rgbClr val="33394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B30DA25-6DF0-491F-AB1A-99A02721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85"/>
            <a:ext cx="24499538" cy="1405778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DFA281A-2ED6-44F1-94D7-7E4E3574126B}"/>
              </a:ext>
            </a:extLst>
          </p:cNvPr>
          <p:cNvSpPr/>
          <p:nvPr/>
        </p:nvSpPr>
        <p:spPr>
          <a:xfrm>
            <a:off x="0" y="1782"/>
            <a:ext cx="24499538" cy="1405778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7000"/>
                  <a:lumOff val="43000"/>
                  <a:alpha val="41000"/>
                </a:schemeClr>
              </a:gs>
              <a:gs pos="25000">
                <a:schemeClr val="tx2">
                  <a:lumMod val="50000"/>
                  <a:alpha val="67000"/>
                </a:schemeClr>
              </a:gs>
              <a:gs pos="80000">
                <a:srgbClr val="222A35">
                  <a:alpha val="90000"/>
                </a:srgbClr>
              </a:gs>
              <a:gs pos="100000">
                <a:schemeClr val="tx2">
                  <a:lumMod val="91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598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F0EC66-84D0-4A8C-8B14-6CC84E431CAF}"/>
              </a:ext>
            </a:extLst>
          </p:cNvPr>
          <p:cNvSpPr txBox="1"/>
          <p:nvPr/>
        </p:nvSpPr>
        <p:spPr>
          <a:xfrm>
            <a:off x="2423391" y="7873163"/>
            <a:ext cx="16793492" cy="267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>
              <a:spcBef>
                <a:spcPts val="1600"/>
              </a:spcBef>
            </a:pPr>
            <a:r>
              <a:rPr lang="es-ES" sz="10664" b="1" dirty="0">
                <a:solidFill>
                  <a:prstClr val="white"/>
                </a:solidFill>
                <a:latin typeface="DIN" pitchFamily="50" charset="0"/>
              </a:rPr>
              <a:t>CURSO SQL AVANZADO </a:t>
            </a:r>
          </a:p>
          <a:p>
            <a:pPr defTabSz="1218895">
              <a:spcBef>
                <a:spcPts val="1600"/>
              </a:spcBef>
            </a:pPr>
            <a:r>
              <a:rPr lang="es-ES" sz="4800" b="1" dirty="0">
                <a:solidFill>
                  <a:srgbClr val="ED7D31">
                    <a:lumMod val="40000"/>
                    <a:lumOff val="60000"/>
                  </a:srgbClr>
                </a:solidFill>
                <a:latin typeface="DIN" pitchFamily="50" charset="0"/>
              </a:rPr>
              <a:t>Javier Sanz Páez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CEA48D6-4F91-4302-80DB-9A11C82E7639}"/>
              </a:ext>
            </a:extLst>
          </p:cNvPr>
          <p:cNvSpPr txBox="1"/>
          <p:nvPr/>
        </p:nvSpPr>
        <p:spPr>
          <a:xfrm>
            <a:off x="2423391" y="5552855"/>
            <a:ext cx="303036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5"/>
            <a:r>
              <a:rPr lang="en-US" sz="4266" b="1" spc="1066" dirty="0">
                <a:solidFill>
                  <a:prstClr val="white"/>
                </a:solidFill>
                <a:latin typeface="DIN" pitchFamily="50" charset="0"/>
                <a:ea typeface="Montserrat Semi" charset="0"/>
                <a:cs typeface="Montserrat Semi" charset="0"/>
              </a:rPr>
              <a:t>22 – 10 – 2018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6C42CF-4FB0-46FE-B403-DA6C0B6B29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15281" y="223800"/>
            <a:ext cx="3249983" cy="32499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0F0F7B-82AE-494A-8685-E552CC7D08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77500" y="10489542"/>
            <a:ext cx="3325547" cy="1926638"/>
          </a:xfrm>
          <a:prstGeom prst="rect">
            <a:avLst/>
          </a:prstGeom>
        </p:spPr>
      </p:pic>
      <p:pic>
        <p:nvPicPr>
          <p:cNvPr id="11" name="Picture 2" descr="Resultado de imagen de carrefour logo blanco">
            <a:extLst>
              <a:ext uri="{FF2B5EF4-FFF2-40B4-BE49-F238E27FC236}">
                <a16:creationId xmlns:a16="http://schemas.microsoft.com/office/drawing/2014/main" id="{EFEE2245-BD5E-4855-8A11-BD18E8D9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0437" y="2508850"/>
            <a:ext cx="2741227" cy="22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3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DELETE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ELIMINAR registros de las tablas.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todos los registros de  una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los registros de una tabla que cumplen una condición: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u="sng" dirty="0">
                <a:solidFill>
                  <a:srgbClr val="FF0000"/>
                </a:solidFill>
                <a:latin typeface="Arial Nova Light" panose="020B0304020202020204" pitchFamily="34" charset="0"/>
              </a:rPr>
              <a:t>IMPORTANTE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dirty="0">
                <a:latin typeface="Arial Nova Light" panose="020B0304020202020204" pitchFamily="34" charset="0"/>
              </a:rPr>
              <a:t>hay que extremar las precauciones cuando se pretenda usar este tipo de sentencia puesto que nos eliminará la información sin posibilidad de recuperarla.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EA5D3D-F25F-4252-B57E-C149351B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247" y="6211739"/>
            <a:ext cx="7015207" cy="1934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236E2C-BEB5-4F82-9965-69F15E03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27" y="9080472"/>
            <a:ext cx="7943784" cy="1432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96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Subconsultas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156665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Subconsultas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028271"/>
            <a:ext cx="18462172" cy="97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¿Qué son?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Son consultas con las que obtenemos datos necesarios para la consulta principal.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Son sentencias SELECT que forman parte de la cláusula WHERE y siempre estarán comprendidas entre paréntesis.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La subconsulta se realiza previamente y el valor obtenido se empleará, a posteriori, en la consulta principal.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 pueden usar tantas subconsultas como necesitemos, dando lugar a lo que se denomina subconsultas anidadas.</a:t>
            </a:r>
          </a:p>
        </p:txBody>
      </p:sp>
    </p:spTree>
    <p:extLst>
      <p:ext uri="{BB962C8B-B14F-4D97-AF65-F5344CB8AC3E}">
        <p14:creationId xmlns:p14="http://schemas.microsoft.com/office/powerpoint/2010/main" val="39426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Subconsultas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37134"/>
            <a:ext cx="18462172" cy="5621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Estructura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La estructura final de una subconsulta sería la siguiente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>
              <a:latin typeface="Arial Nova Light" panose="020B03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Mientras que una subconsulta anidada sería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283455-8D3C-450B-B42F-4AC9C187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59" y="5261612"/>
            <a:ext cx="14671947" cy="203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78B49AC-FB37-437B-878E-1485DABB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36" y="8704559"/>
            <a:ext cx="14810770" cy="4381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2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592599"/>
            <a:ext cx="18462172" cy="986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Subconsultas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Extraer el nombre del producto más vendido.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los productos cuyo importe supera la media del importe de enero de 2018.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Seleccionar el socio con mayor margen total.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las marcas de todos los proveedores de tipo 5.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Extraer los datos de los socios con más de tres tiendas.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el total de unidades, importes y márgenes del socio C00002 agrupado según sus tiendas y fecha.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el importe de venta del artículo con mayor importe de compra.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Calcular importes y margen de todos los artículos vendidos de los proveedores de tipo 2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Mostrar las unidades, importes y margen agrupado por productos de las marcas propias.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¿Cuántas compras ha realizado el socio C00034?</a:t>
            </a:r>
          </a:p>
        </p:txBody>
      </p:sp>
    </p:spTree>
    <p:extLst>
      <p:ext uri="{BB962C8B-B14F-4D97-AF65-F5344CB8AC3E}">
        <p14:creationId xmlns:p14="http://schemas.microsoft.com/office/powerpoint/2010/main" val="356564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592599"/>
            <a:ext cx="18462172" cy="986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Subconsultas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Extraer todas las ventas del producto con más margen de 2018.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Extraer la marca con el nombre de artículo más largo.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Comprobar si existen ventas de artículos, socios o tiendas que no aparezcan en las tablas de dimensión correspondientes.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Extraer los registros de ventas de enero de 2018 de artículos que se compraron en diciembre de 2017.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Mostrar el importe de venta de las tiendas del socio C00034 agrupado por mes y ordenado por fecha.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Calcular el margen medio de las marcas propias y de las marcas no propias.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¿Cuáles son los datos del proveedor con el artículo que proporciona más margen?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11"/>
            </a:pPr>
            <a:r>
              <a:rPr lang="es-ES" dirty="0">
                <a:latin typeface="Arial Nova Light" panose="020B0304020202020204" pitchFamily="34" charset="0"/>
              </a:rPr>
              <a:t>Calcular las compras de los artículos de la marca </a:t>
            </a:r>
            <a:r>
              <a:rPr lang="es-ES" dirty="0" err="1">
                <a:latin typeface="Arial Nova Light" panose="020B0304020202020204" pitchFamily="34" charset="0"/>
              </a:rPr>
              <a:t>PETs</a:t>
            </a:r>
            <a:r>
              <a:rPr lang="es-ES" dirty="0">
                <a:latin typeface="Arial Nova Light" panose="020B0304020202020204" pitchFamily="34" charset="0"/>
              </a:rPr>
              <a:t> agrupadas por mes.</a:t>
            </a:r>
          </a:p>
        </p:txBody>
      </p:sp>
    </p:spTree>
    <p:extLst>
      <p:ext uri="{BB962C8B-B14F-4D97-AF65-F5344CB8AC3E}">
        <p14:creationId xmlns:p14="http://schemas.microsoft.com/office/powerpoint/2010/main" val="211755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Sentencias DDL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26350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Lenguaje de Definición de Datos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Las sentencias DDL se utilizan para crear y modificar la estructura de los objetos de la BBDD.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Create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 utiliza para crear objetos en la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Alter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 la estructura de la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Drop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 objetos de una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Truncate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 todos los registros de una tabla.</a:t>
            </a:r>
          </a:p>
        </p:txBody>
      </p:sp>
    </p:spTree>
    <p:extLst>
      <p:ext uri="{BB962C8B-B14F-4D97-AF65-F5344CB8AC3E}">
        <p14:creationId xmlns:p14="http://schemas.microsoft.com/office/powerpoint/2010/main" val="208807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9AE16C-4D5A-47B5-9AA2-285CDFF9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35" y="10905094"/>
            <a:ext cx="12679953" cy="1909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CF8E6A-44B6-4FC9-9016-F7B9094C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69" y="10924972"/>
            <a:ext cx="1287468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latin typeface="Arial Nova Light" panose="020B0304020202020204" pitchFamily="34" charset="0"/>
              </a:rPr>
              <a:t>Create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crear tablas en la BBDD.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Crear una tabla nueva.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Crear una tabla utilizando otra existente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6FB630-8FC9-4430-929A-123B7E47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32" y="6453864"/>
            <a:ext cx="11635361" cy="2869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latin typeface="Arial Nova Light" panose="020B0304020202020204" pitchFamily="34" charset="0"/>
              </a:rPr>
              <a:t>Create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Ejemplo</a:t>
            </a: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B4BFCE-B695-4A4C-A4BD-A2EF60F2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96" y="4098986"/>
            <a:ext cx="14064957" cy="4456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4AABF8-DA5B-4368-BFD2-27C3B7F4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84" y="8792641"/>
            <a:ext cx="10035776" cy="457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7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Índice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0417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069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de empleados incluyendo los campos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ID_EMPLEADO como </a:t>
            </a:r>
            <a:r>
              <a:rPr lang="es-ES" dirty="0" err="1">
                <a:latin typeface="Arial Nova Light" panose="020B0304020202020204" pitchFamily="34" charset="0"/>
              </a:rPr>
              <a:t>bigint</a:t>
            </a:r>
            <a:r>
              <a:rPr lang="es-ES" dirty="0">
                <a:latin typeface="Arial Nova Light" panose="020B0304020202020204" pitchFamily="34" charset="0"/>
              </a:rPr>
              <a:t>, clave primaria y </a:t>
            </a:r>
            <a:r>
              <a:rPr lang="es-ES" dirty="0" err="1">
                <a:latin typeface="Arial Nova Light" panose="020B0304020202020204" pitchFamily="34" charset="0"/>
              </a:rPr>
              <a:t>autoincremental</a:t>
            </a:r>
            <a:endParaRPr lang="es-ES" dirty="0">
              <a:latin typeface="Arial Nova Light" panose="020B0304020202020204" pitchFamily="34" charset="0"/>
            </a:endParaRP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NOMBRE texto de tamaño 30 no nulo y clave única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DIRECCION texto de tamaño 255 nulo 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DNI texto de tamaño 9 no nula y clave única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TELEFONO numérico nulo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CARGO texto de tamaño 45 nulo</a:t>
            </a:r>
          </a:p>
          <a:p>
            <a:pPr marL="1657167" lvl="1" indent="-742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SALARIO numérico con dos decimales nulo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idéntica a la tabla CARREFOUR_ARTICULO con nuestras iniciales.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con todos los datos de las ventas del garfio pirata.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con los campos ID de la tabla de ventas solo de los artículos que no aparezcan en la tabla de dimensión.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E11315-3C3A-4AD4-8D5B-923D3B82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965" y="4274976"/>
            <a:ext cx="5978975" cy="12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8B8E47E-9151-42BE-9156-90DE67EA533D}"/>
              </a:ext>
            </a:extLst>
          </p:cNvPr>
          <p:cNvCxnSpPr>
            <a:cxnSpLocks/>
          </p:cNvCxnSpPr>
          <p:nvPr/>
        </p:nvCxnSpPr>
        <p:spPr>
          <a:xfrm flipV="1">
            <a:off x="17217991" y="5227986"/>
            <a:ext cx="3001316" cy="1023080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6B0BE71-A060-4B1F-8F5A-ED234BBCE816}"/>
              </a:ext>
            </a:extLst>
          </p:cNvPr>
          <p:cNvCxnSpPr>
            <a:cxnSpLocks/>
          </p:cNvCxnSpPr>
          <p:nvPr/>
        </p:nvCxnSpPr>
        <p:spPr>
          <a:xfrm flipV="1">
            <a:off x="20219307" y="5227984"/>
            <a:ext cx="1074444" cy="2592653"/>
          </a:xfrm>
          <a:prstGeom prst="straightConnector1">
            <a:avLst/>
          </a:prstGeom>
          <a:ln w="133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25ADE9-474D-458C-9384-6C48F0EFB654}"/>
              </a:ext>
            </a:extLst>
          </p:cNvPr>
          <p:cNvSpPr txBox="1"/>
          <p:nvPr/>
        </p:nvSpPr>
        <p:spPr>
          <a:xfrm>
            <a:off x="14471582" y="6282733"/>
            <a:ext cx="516261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 Nova Light" panose="020B0304020202020204" pitchFamily="34" charset="0"/>
              </a:rPr>
              <a:t>Valor donde comienza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B17ECF-2790-45B8-8DE8-E21D50FFCEB5}"/>
              </a:ext>
            </a:extLst>
          </p:cNvPr>
          <p:cNvSpPr txBox="1"/>
          <p:nvPr/>
        </p:nvSpPr>
        <p:spPr>
          <a:xfrm>
            <a:off x="18755388" y="7832884"/>
            <a:ext cx="29278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 Nova Light" panose="020B0304020202020204" pitchFamily="34" charset="0"/>
              </a:rPr>
              <a:t>Incremento</a:t>
            </a:r>
          </a:p>
        </p:txBody>
      </p:sp>
    </p:spTree>
    <p:extLst>
      <p:ext uri="{BB962C8B-B14F-4D97-AF65-F5344CB8AC3E}">
        <p14:creationId xmlns:p14="http://schemas.microsoft.com/office/powerpoint/2010/main" val="36906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Alter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modificar una tabla.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Añadir una columna nueva.</a:t>
            </a: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una columna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una columna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6F5955-3BC2-48B6-B764-2A471D92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78" y="6323101"/>
            <a:ext cx="9659769" cy="1210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8C6653-DBB8-4525-8912-C816E648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77" y="8430197"/>
            <a:ext cx="9659769" cy="1431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EB98A7-7E53-4982-95C7-4186434E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55" y="11360147"/>
            <a:ext cx="11282212" cy="116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6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Alter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modificar una tabla.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Añadir una clave primaria.</a:t>
            </a: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lvl="1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Eliminar una clave primaria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una clave primaria no es posible, tendremos que eliminarla y volverla a crear.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162DDF-7391-4952-BA32-66ADCA31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15" y="6258395"/>
            <a:ext cx="11490511" cy="119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9FC3AA-3AA4-420D-87A9-E6709CB3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43" y="6218638"/>
            <a:ext cx="12674654" cy="171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29C5DF-A1F2-4CAB-959B-B670A57E7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22" y="9168970"/>
            <a:ext cx="12258959" cy="1365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986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Cambios sobre la tabla de empleados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Añadir dos columnas, APELLIDO1 y APELLIDO2 con tamaño 30 y el primer apellido no nulo.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Eliminar el campo teléfono.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Insertar el nombre y primer apellido de todos los presentes.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Cambios sobre nuestra tabla de artículo 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el campo ID_ARTICULO en clave primaria.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Transformar el campo COD_ARTICULO a clave única.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Modificar la clave primaria de la tabla para incluir en ella el campo ID_ARTICULO.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Añadir un campo nuevo de nombre ID_PROVEEDOR de tipo </a:t>
            </a:r>
            <a:r>
              <a:rPr lang="es-ES" dirty="0" err="1">
                <a:latin typeface="Arial Nova Light" panose="020B0304020202020204" pitchFamily="34" charset="0"/>
              </a:rPr>
              <a:t>bigint</a:t>
            </a:r>
            <a:r>
              <a:rPr lang="es-ES" dirty="0">
                <a:latin typeface="Arial Nova Light" panose="020B0304020202020204" pitchFamily="34" charset="0"/>
              </a:rPr>
              <a:t> y que no sea nulo.</a:t>
            </a:r>
          </a:p>
        </p:txBody>
      </p:sp>
    </p:spTree>
    <p:extLst>
      <p:ext uri="{BB962C8B-B14F-4D97-AF65-F5344CB8AC3E}">
        <p14:creationId xmlns:p14="http://schemas.microsoft.com/office/powerpoint/2010/main" val="326241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654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ES" dirty="0">
                <a:latin typeface="Arial Nova Light" panose="020B0304020202020204" pitchFamily="34" charset="0"/>
              </a:rPr>
              <a:t>Cambios sobre la tabla de ventas creada en la sección anterior para el garfio pirata.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la clave primaria con los campos ID_DIA, ID_SOCIO, ID_TIENDA e ID_ARTICULO.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Eliminar los campos correspondientes a acumulados.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Insertar datos de ventas de los artículos de la marca PETS.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Insertar dos columnas para ID_MARCA e ID_PROVEEDOR.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Actualizar la tabla para incluir los datos de la marca y el proveedor.</a:t>
            </a:r>
          </a:p>
        </p:txBody>
      </p:sp>
    </p:spTree>
    <p:extLst>
      <p:ext uri="{BB962C8B-B14F-4D97-AF65-F5344CB8AC3E}">
        <p14:creationId xmlns:p14="http://schemas.microsoft.com/office/powerpoint/2010/main" val="305188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latin typeface="Arial Nova Light" panose="020B0304020202020204" pitchFamily="34" charset="0"/>
              </a:rPr>
              <a:t>Drop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</a:t>
            </a:r>
            <a:r>
              <a:rPr lang="es-ES" sz="4000" b="1" u="sng" dirty="0">
                <a:latin typeface="Arial Nova Light" panose="020B0304020202020204" pitchFamily="34" charset="0"/>
              </a:rPr>
              <a:t>ELIMINAR</a:t>
            </a:r>
            <a:r>
              <a:rPr lang="es-ES" sz="4000" dirty="0">
                <a:latin typeface="Arial Nova Light" panose="020B0304020202020204" pitchFamily="34" charset="0"/>
              </a:rPr>
              <a:t> por completo una tabla de nuestra BBDD.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u="sng" dirty="0">
                <a:latin typeface="Arial Nova Light" panose="020B0304020202020204" pitchFamily="34" charset="0"/>
              </a:rPr>
              <a:t>IMPORTANTE</a:t>
            </a:r>
            <a:r>
              <a:rPr lang="es-ES" dirty="0">
                <a:latin typeface="Arial Nova Light" panose="020B0304020202020204" pitchFamily="34" charset="0"/>
              </a:rPr>
              <a:t>: Debemos extremar las precauciones cuando utilicemos esta sentencia porque no podremos recuperar la tabla.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E20FFF-F879-4A36-87E4-39D0D0BD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28" y="6758610"/>
            <a:ext cx="13196968" cy="131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Símbolo &quot;No permitido&quot; 8">
            <a:extLst>
              <a:ext uri="{FF2B5EF4-FFF2-40B4-BE49-F238E27FC236}">
                <a16:creationId xmlns:a16="http://schemas.microsoft.com/office/drawing/2014/main" id="{0D5DB119-B694-41C7-B4F7-73CFEDD38699}"/>
              </a:ext>
            </a:extLst>
          </p:cNvPr>
          <p:cNvSpPr/>
          <p:nvPr/>
        </p:nvSpPr>
        <p:spPr>
          <a:xfrm>
            <a:off x="17284148" y="6758609"/>
            <a:ext cx="1649896" cy="131969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Sentencias DDL	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latin typeface="Arial Nova Light" panose="020B0304020202020204" pitchFamily="34" charset="0"/>
              </a:rPr>
              <a:t>Truncate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borrar todos los registros de una tabla.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u="sng" dirty="0">
                <a:latin typeface="Arial Nova Light" panose="020B0304020202020204" pitchFamily="34" charset="0"/>
              </a:rPr>
              <a:t>IMPORTANTE</a:t>
            </a:r>
            <a:r>
              <a:rPr lang="es-ES" dirty="0">
                <a:latin typeface="Arial Nova Light" panose="020B0304020202020204" pitchFamily="34" charset="0"/>
              </a:rPr>
              <a:t>: Debemos extremar las precauciones cuando utilicemos esta sentencia porque perderemos toda la información contenida en la tabla.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A4CA24-9D76-4D7B-9F13-12A35612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54" y="6711540"/>
            <a:ext cx="13810342" cy="118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6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986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llamada MARCAS_PROPIAS que contenga todos los datos de las marcas cuyo campo MARCA_PROPIA contenga una “S”.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Modificar el campo ID_MARCA para que sea clave primaria.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Cambiar el campo COD_MARCA para que sea una clave única.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tabla llamada MARCAS_NO_PROPIAS que contenga todos los datos de las marcas cuyo campo MARCA_PROPIA contenga una “N”.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Convertir el campo ID_MARCA en clave primaria.</a:t>
            </a:r>
          </a:p>
          <a:p>
            <a:pPr marL="1657167" lvl="1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Transformar el campo COD_MARCA a clave única.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Eliminar la tabla MARCAS_NO_PROPIAS.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Borrar la tabla MARCAS_PROPIAS.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Comparar que ha pasado con ambas tablas lanzando consultas </a:t>
            </a:r>
            <a:r>
              <a:rPr lang="es-ES" dirty="0" err="1">
                <a:latin typeface="Arial Nova Light" panose="020B0304020202020204" pitchFamily="34" charset="0"/>
              </a:rPr>
              <a:t>select</a:t>
            </a:r>
            <a:r>
              <a:rPr lang="es-ES" dirty="0">
                <a:latin typeface="Arial Nova Light" panose="020B0304020202020204" pitchFamily="34" charset="0"/>
              </a:rPr>
              <a:t> sobre ellas.</a:t>
            </a:r>
          </a:p>
        </p:txBody>
      </p:sp>
    </p:spTree>
    <p:extLst>
      <p:ext uri="{BB962C8B-B14F-4D97-AF65-F5344CB8AC3E}">
        <p14:creationId xmlns:p14="http://schemas.microsoft.com/office/powerpoint/2010/main" val="1378956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Vistas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276960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Vistas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¿Qué son?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Son objetos que permiten generar un resultado a partir de una consulta almacenada en la BBDD.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Las vistas pueden considerarse como tablas virtuales realizándose las transformaciones que contenga cada vez que las ejecutemos.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Con ellas podemos generar un conjunto de datos englobando campos de distintas tablas e incluso de otras vistas.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No requieren de espacio en la BBDD dado que no contienen información.</a:t>
            </a:r>
          </a:p>
        </p:txBody>
      </p:sp>
    </p:spTree>
    <p:extLst>
      <p:ext uri="{BB962C8B-B14F-4D97-AF65-F5344CB8AC3E}">
        <p14:creationId xmlns:p14="http://schemas.microsoft.com/office/powerpoint/2010/main" val="9062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248586"/>
            <a:ext cx="18462172" cy="828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Índice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Presentación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Toma de contacto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Subconsultas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Sentencias DDL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Vistas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Procedimientos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Disparadores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ES" sz="4000" dirty="0">
                <a:latin typeface="Arial Nova Light" panose="020B03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263902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Vistas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Creación de la vista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b="1" u="sng" dirty="0" err="1">
                <a:latin typeface="Arial Nova Light" panose="020B0304020202020204" pitchFamily="34" charset="0"/>
              </a:rPr>
              <a:t>Create</a:t>
            </a:r>
            <a:r>
              <a:rPr lang="es-ES" sz="4000" b="1" u="sng" dirty="0">
                <a:latin typeface="Arial Nova Light" panose="020B0304020202020204" pitchFamily="34" charset="0"/>
              </a:rPr>
              <a:t> </a:t>
            </a:r>
            <a:r>
              <a:rPr lang="es-ES" sz="4000" b="1" u="sng" dirty="0" err="1">
                <a:latin typeface="Arial Nova Light" panose="020B0304020202020204" pitchFamily="34" charset="0"/>
              </a:rPr>
              <a:t>view</a:t>
            </a:r>
            <a:r>
              <a:rPr lang="es-ES" sz="4000" dirty="0">
                <a:latin typeface="Arial Nova Light" panose="020B0304020202020204" pitchFamily="34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B9E6F2-F74F-4DAC-ADEA-D8E7A675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470" y="4723799"/>
            <a:ext cx="7091673" cy="224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326EFC0-E9AA-4883-AC73-C1423833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70" y="4863201"/>
            <a:ext cx="7092000" cy="247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08E618-4C7B-4218-88BD-C42E8FD1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073" y="4846576"/>
            <a:ext cx="6681895" cy="2380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F8F2C2-8862-4588-A54E-AE0E2D370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06" y="7973406"/>
            <a:ext cx="8555838" cy="4654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81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Vistas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Modificación de la vista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b="1" u="sng" dirty="0">
                <a:latin typeface="Arial Nova Light" panose="020B0304020202020204" pitchFamily="34" charset="0"/>
              </a:rPr>
              <a:t>Alter </a:t>
            </a:r>
            <a:r>
              <a:rPr lang="es-ES" sz="4000" b="1" u="sng" dirty="0" err="1">
                <a:latin typeface="Arial Nova Light" panose="020B0304020202020204" pitchFamily="34" charset="0"/>
              </a:rPr>
              <a:t>view</a:t>
            </a:r>
            <a:r>
              <a:rPr lang="es-ES" sz="4000" dirty="0">
                <a:latin typeface="Arial Nova Light" panose="020B0304020202020204" pitchFamily="34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83B26B-52F0-4065-BD66-1C8DE392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5475268"/>
            <a:ext cx="9133540" cy="502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877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Vistas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Eliminar la vista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b="1" u="sng" dirty="0" err="1">
                <a:latin typeface="Arial Nova Light" panose="020B0304020202020204" pitchFamily="34" charset="0"/>
              </a:rPr>
              <a:t>Drop</a:t>
            </a:r>
            <a:r>
              <a:rPr lang="es-ES" sz="4000" b="1" u="sng" dirty="0">
                <a:latin typeface="Arial Nova Light" panose="020B0304020202020204" pitchFamily="34" charset="0"/>
              </a:rPr>
              <a:t> </a:t>
            </a:r>
            <a:r>
              <a:rPr lang="es-ES" sz="4000" b="1" u="sng" dirty="0" err="1">
                <a:latin typeface="Arial Nova Light" panose="020B0304020202020204" pitchFamily="34" charset="0"/>
              </a:rPr>
              <a:t>view</a:t>
            </a:r>
            <a:r>
              <a:rPr lang="es-ES" sz="4000" dirty="0">
                <a:latin typeface="Arial Nova Light" panose="020B0304020202020204" pitchFamily="34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E8B1F7-0A08-4DCD-BDF7-32178618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1" y="6229020"/>
            <a:ext cx="14791129" cy="1392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2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069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vista que contenga el id del socio y la tienda, el nombre del socio y el nombre de sus tiendas.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Preparar una vista que muestre los nombres de los artículos con sus marcas y proveedores.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vista que devuelva todos los importes de venta agrupados por día, socio, tienda y artículo.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Preparar una vista que agrupe los datos de la tabla de ventas a nivel mensual.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vista que devuelva el importe de venta y el margen del año en el que nos encontremos al ejecutarla.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vista que muestre los nombres de los socios y sus tiendas, el mes y la cantidad de unidades vendidas.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una vista que devuelva todos los datos de la tabla de ventas.</a:t>
            </a:r>
          </a:p>
        </p:txBody>
      </p:sp>
    </p:spTree>
    <p:extLst>
      <p:ext uri="{BB962C8B-B14F-4D97-AF65-F5344CB8AC3E}">
        <p14:creationId xmlns:p14="http://schemas.microsoft.com/office/powerpoint/2010/main" val="2711424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153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Preparar una vista que devuelva el id y nombre del artículo junto con el total de margen de venta.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Crear una vista con todas las marcas para las que no existe un proveedor asignado.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Crear una vista que muestre las cantidades totales de unidades compradas y vendidas y su diferencia agregadas por artículo y socio.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Preparar una vista que indique el stock disponible de artículos por socio y generando una columna adicional que indique la necesidad de realizar una revisión de los datos cuando el socio vendiera más artículos de los comprados.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Calcular una vista que muestre los totales de unidades vendidas y margen obtenido agrupado por marca y mes.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r>
              <a:rPr lang="es-ES" dirty="0">
                <a:latin typeface="Arial Nova Light" panose="020B0304020202020204" pitchFamily="34" charset="0"/>
              </a:rPr>
              <a:t>Crear una vista que nos devuelva los importes de venta de enero 2018 y 2017 agrupados por socio y artículo, la diferencia y la variación. Ordenar por variación descendiente.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8"/>
            </a:pP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0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Procedimientos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2526483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¿Qué son?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Un procedimiento o </a:t>
            </a:r>
            <a:r>
              <a:rPr lang="es-ES" sz="4000" dirty="0" err="1">
                <a:latin typeface="Arial Nova Light" panose="020B0304020202020204" pitchFamily="34" charset="0"/>
              </a:rPr>
              <a:t>procedure</a:t>
            </a:r>
            <a:r>
              <a:rPr lang="es-ES" sz="4000" dirty="0">
                <a:latin typeface="Arial Nova Light" panose="020B0304020202020204" pitchFamily="34" charset="0"/>
              </a:rPr>
              <a:t> es un programa almacenado físicamente en la BBDD que ejecuta una o varias instrucciones SQL.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Las ventajas que presenta usar procedimientos son:</a:t>
            </a:r>
          </a:p>
          <a:p>
            <a:pPr marL="1485717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Tráfico de red reducido entre el cliente y el servidor</a:t>
            </a:r>
          </a:p>
          <a:p>
            <a:pPr marL="1485717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Mayor seguridad.</a:t>
            </a:r>
          </a:p>
          <a:p>
            <a:pPr marL="1485717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Reutilización del código.</a:t>
            </a:r>
          </a:p>
          <a:p>
            <a:pPr marL="1485717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Mantenimiento más sencillo.</a:t>
            </a:r>
          </a:p>
          <a:p>
            <a:pPr marL="1485717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Rendimiento mejorado.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Tipos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Permanentes</a:t>
            </a:r>
          </a:p>
          <a:p>
            <a:pPr lvl="1" algn="just"/>
            <a:r>
              <a:rPr lang="es-ES" sz="4000" dirty="0">
                <a:latin typeface="Arial Nova Light" panose="020B0304020202020204" pitchFamily="34" charset="0"/>
              </a:rPr>
              <a:t>Son procedimientos almacenados creados por el usuario en una BBDD.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Temporales</a:t>
            </a:r>
          </a:p>
          <a:p>
            <a:pPr lvl="1" algn="just"/>
            <a:r>
              <a:rPr lang="es-ES" sz="4000" dirty="0">
                <a:latin typeface="Arial Nova Light" panose="020B0304020202020204" pitchFamily="34" charset="0"/>
              </a:rPr>
              <a:t>Este tipo de procedimientos también están definidos por el usuario pero no están almacenados en BBDD, desapareciendo al cerrar la sesión de usuario.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Sistema</a:t>
            </a:r>
          </a:p>
          <a:p>
            <a:pPr lvl="1" algn="just"/>
            <a:r>
              <a:rPr lang="es-ES" sz="4000" dirty="0">
                <a:latin typeface="Arial Nova Light" panose="020B0304020202020204" pitchFamily="34" charset="0"/>
              </a:rPr>
              <a:t>Son los procedimientos del sistema y están almacenados en la BBDD interna y oculta </a:t>
            </a:r>
            <a:r>
              <a:rPr lang="es-ES" sz="4000" dirty="0" err="1">
                <a:latin typeface="Arial Nova Light" panose="020B0304020202020204" pitchFamily="34" charset="0"/>
              </a:rPr>
              <a:t>Resource</a:t>
            </a:r>
            <a:r>
              <a:rPr lang="es-ES" sz="4000" dirty="0">
                <a:latin typeface="Arial Nova Light" panose="020B03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71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Crear y Modificar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Eliminar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3B2B15-E35B-4359-9C83-5B465E3A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6" y="3887815"/>
            <a:ext cx="14864199" cy="3257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E58BF3-784A-450C-9E96-8606DE68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73" y="3638256"/>
            <a:ext cx="4516055" cy="731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99E8CA-61C4-45A3-A7C9-883A2F72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88" y="7511905"/>
            <a:ext cx="14773062" cy="3257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C8A29-53E1-433A-B9B6-69A993CD7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161" y="12054763"/>
            <a:ext cx="16399268" cy="72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2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Ejecutar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051C7B-E178-4F76-8E75-DC854605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96" y="4983282"/>
            <a:ext cx="15659140" cy="3878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96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Presentación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522018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Ejemplo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5D2BF1-BAF7-4253-B873-25C20FA7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65" y="4254548"/>
            <a:ext cx="16772542" cy="4772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C59223-DAE3-4071-B7FC-54EE355A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08" y="9963141"/>
            <a:ext cx="17955635" cy="2414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0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57645"/>
            <a:ext cx="18462172" cy="1069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Procedimientos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procedimiento que nos devuelva la fecha y hora del momento de ejecución con el siguiente mensaje:</a:t>
            </a:r>
          </a:p>
          <a:p>
            <a:pPr lvl="1" algn="just">
              <a:lnSpc>
                <a:spcPct val="150000"/>
              </a:lnSpc>
            </a:pPr>
            <a:r>
              <a:rPr lang="es-ES" dirty="0">
                <a:latin typeface="Arial Nova Light" panose="020B0304020202020204" pitchFamily="34" charset="0"/>
              </a:rPr>
              <a:t>ESTA ES LA FECHA Y HORA DE EJECUCIÓN: &lt;fecha y hora&gt;.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procedimiento que nos muestre todas las ventas de los productos que al indicar su nombre completo o una sección del mismo.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procedimiento, llamado ALTA_PROFESOR, que nos permita dar de alta a un nuevo profesor en la tabla CURSO_PROFESOR.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procedimiento, llamado BAJA_PROFESOR, que nos permita dar de baja a un profesor de la tabla CURSO_PROFESOR.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Crear un procedimiento que nos permita buscar un alumno sin necesidad de saber cual es su nombre o primer apellido completos. También debe permitir que busquemos alumnos utilizando solo uno de los dos.</a:t>
            </a:r>
          </a:p>
        </p:txBody>
      </p:sp>
    </p:spTree>
    <p:extLst>
      <p:ext uri="{BB962C8B-B14F-4D97-AF65-F5344CB8AC3E}">
        <p14:creationId xmlns:p14="http://schemas.microsoft.com/office/powerpoint/2010/main" val="357577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623185"/>
            <a:ext cx="18462172" cy="1116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Procedimientos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6"/>
            </a:pPr>
            <a:r>
              <a:rPr lang="es-ES" sz="3400" dirty="0">
                <a:latin typeface="Arial Nova Light" panose="020B0304020202020204" pitchFamily="34" charset="0"/>
              </a:rPr>
              <a:t>Crear la tabla DBO.VENTAS_2 con los campos: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ID_DIA, ID_MES, ID_ANO, ID_ARTICULO todos ellos de tipo </a:t>
            </a:r>
            <a:r>
              <a:rPr lang="es-ES" sz="3200" dirty="0" err="1">
                <a:latin typeface="Arial Nova Light" panose="020B0304020202020204" pitchFamily="34" charset="0"/>
              </a:rPr>
              <a:t>bigint</a:t>
            </a:r>
            <a:r>
              <a:rPr lang="es-ES" sz="3200" dirty="0">
                <a:latin typeface="Arial Nova Light" panose="020B0304020202020204" pitchFamily="34" charset="0"/>
              </a:rPr>
              <a:t> y no nulos.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UNIDADES entero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IMPORTE y MARGEN tipo decimal con 9 dígitos antes de la coma y 4 por detrás.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UNIDADES_ACUM entero.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IMPORTE_ACUM decimal con 9 dígitos antes de la coma y 4 por detrás.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MARGEN_ACUM decimal con 9 dígitos antes de la coma y 4 por detrás.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6"/>
            </a:pPr>
            <a:r>
              <a:rPr lang="es-ES" sz="3400" dirty="0">
                <a:latin typeface="Arial Nova Light" panose="020B0304020202020204" pitchFamily="34" charset="0"/>
              </a:rPr>
              <a:t>Crear un procedimiento que, al ejecutarlo, indicándole un mes, en formato 201802, inserte 100 registros en la tabla teniendo en cuenta que: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ID_DIA debe ser un día aleatorio del mes indicado.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El campo ID_ARTICULO debe existir en la tabla de artículos.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UNIDADES, IMPORTE y MARGEN deben ser datos aleatorios.</a:t>
            </a:r>
          </a:p>
          <a:p>
            <a:pPr lvl="2" algn="just">
              <a:lnSpc>
                <a:spcPct val="150000"/>
              </a:lnSpc>
            </a:pPr>
            <a:r>
              <a:rPr lang="es-ES" sz="3200" dirty="0">
                <a:latin typeface="Arial Nova Light" panose="020B0304020202020204" pitchFamily="34" charset="0"/>
              </a:rPr>
              <a:t>Los campos ACUM deben contener la suma del campo correspondiente hasta el día del registro.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350E9F-97B2-444E-9B98-A1BDBBB0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592" y="2590800"/>
            <a:ext cx="3891154" cy="17612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BF5B77-D165-4689-996C-5F686C34C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4" b="21814"/>
          <a:stretch/>
        </p:blipFill>
        <p:spPr>
          <a:xfrm>
            <a:off x="19999158" y="4334188"/>
            <a:ext cx="3267795" cy="6402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EBAF5A-07A2-4D0D-97C3-29BEED590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489" y="5017477"/>
            <a:ext cx="4819096" cy="6119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A2E011-BF44-4B8F-BADC-E837FA234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0285" y="5683115"/>
            <a:ext cx="2325540" cy="6839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B3290F-8515-48F3-84CA-FA3D69D13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45938" y="6405633"/>
            <a:ext cx="3397089" cy="7171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D76CC4-DA9C-45D7-A1C3-B59DA83F6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662" y="7145782"/>
            <a:ext cx="1873894" cy="728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DA3B4E-9B0E-4085-80C3-8DFDE5F2B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0307" y="7808853"/>
            <a:ext cx="2388350" cy="6634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53B08C-61F5-4530-B12B-F99F1BF6C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63500" y="8410172"/>
            <a:ext cx="2161964" cy="6229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C69419-AE01-4D4D-8129-6DF7DB2081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93479" y="9082703"/>
            <a:ext cx="2800356" cy="7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Ejemplo con variables de salida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Crear y Modificar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algn="just"/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Ejecutar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F52988-E013-48C2-8015-143A07BEE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48" b="63911"/>
          <a:stretch/>
        </p:blipFill>
        <p:spPr>
          <a:xfrm>
            <a:off x="6824207" y="3816672"/>
            <a:ext cx="9790002" cy="416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7A2C2B-1798-4399-A7DB-94CADCB4D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07" y="8273604"/>
            <a:ext cx="9482901" cy="4730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9E88DF-3CFF-46F4-B1C7-CA2B2CB1C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393" y="18961"/>
            <a:ext cx="12799576" cy="13697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01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TRY … CATCH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Su principal función es realizar un control de errores.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Si se produce un error en las sentencias del bloque TRY se procederá a ejecutar las sentencias del bloque CATCH.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algn="just"/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Se utiliza siempre con bloques BEGIN END que deben estar seguidos.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Debemos tener en cuenta que existen algunos tipos de errores que no se ven afectados por la construcción TRY…CATCH.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TRY … CATCH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Estructura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Tipo de información recuperable de errores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307DEA-DA50-432B-8818-0A8EBAAC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69" y="2700776"/>
            <a:ext cx="5275385" cy="578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F6C743-3587-403F-80B3-952AB6562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43" y="9629052"/>
            <a:ext cx="4664405" cy="3016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TRY … CATCH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Ejemplos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AF5032-FBC1-4474-87C6-07A238D0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796" y="3247874"/>
            <a:ext cx="7178649" cy="3259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4B62DE-4673-4037-A42A-5116A8C1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307" y="5404337"/>
            <a:ext cx="9483246" cy="6494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BF3A3B-80CD-43D0-81DD-33B26DD4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130" y="5404337"/>
            <a:ext cx="9538921" cy="6494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8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Disparadores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1979841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Disparadores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¿Qué son?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Un disparador o </a:t>
            </a:r>
            <a:r>
              <a:rPr lang="es-ES" sz="4000" dirty="0" err="1">
                <a:latin typeface="Arial Nova Light" panose="020B0304020202020204" pitchFamily="34" charset="0"/>
              </a:rPr>
              <a:t>trigger</a:t>
            </a:r>
            <a:r>
              <a:rPr lang="es-ES" sz="4000" dirty="0">
                <a:latin typeface="Arial Nova Light" panose="020B0304020202020204" pitchFamily="34" charset="0"/>
              </a:rPr>
              <a:t> es un procedimiento almacenado que se ejecuta automáticamente cuando se produce un evento DML o DDL en el servidor de BBDD.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Todo </a:t>
            </a:r>
            <a:r>
              <a:rPr lang="es-ES" sz="4000" dirty="0" err="1">
                <a:latin typeface="Arial Nova Light" panose="020B0304020202020204" pitchFamily="34" charset="0"/>
              </a:rPr>
              <a:t>trigger</a:t>
            </a:r>
            <a:r>
              <a:rPr lang="es-ES" sz="4000" dirty="0">
                <a:latin typeface="Arial Nova Light" panose="020B0304020202020204" pitchFamily="34" charset="0"/>
              </a:rPr>
              <a:t> debe estar asociado a un objeto.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Los disparadores se activan siempre que se desencadena un evento válido, independientemente de que el objeto se vea afectado o no.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Disparadores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latin typeface="Arial Nova Light" panose="020B0304020202020204" pitchFamily="34" charset="0"/>
              </a:rPr>
              <a:t>Trigger</a:t>
            </a:r>
            <a:r>
              <a:rPr lang="es-ES" sz="4800" b="1" dirty="0">
                <a:latin typeface="Arial Nova Light" panose="020B0304020202020204" pitchFamily="34" charset="0"/>
              </a:rPr>
              <a:t> DML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Utilidades: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Aplicar reglas de negocios.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Mantener la integridad de los datos.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Ampliar la información de la tabla.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Realizar un histórico de control.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Etc.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Ventajas: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Ejecución de cambios en cascada.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Protección de datos.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Evaluación del estado de los datos.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Creación de histórico.</a:t>
            </a:r>
          </a:p>
          <a:p>
            <a:pPr marL="1485717" lvl="1" indent="-571500" algn="just">
              <a:buFont typeface="Courier New" panose="02070309020205020404" pitchFamily="49" charset="0"/>
              <a:buChar char="o"/>
            </a:pPr>
            <a:r>
              <a:rPr lang="es-ES" sz="4000" dirty="0">
                <a:latin typeface="Arial Nova Light" panose="020B0304020202020204" pitchFamily="34" charset="0"/>
              </a:rPr>
              <a:t>Etc.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Toma de Contacto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4107166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Disparadores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Crear y Modificar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>
                <a:latin typeface="Arial Nova Light" panose="020B0304020202020204" pitchFamily="34" charset="0"/>
              </a:rPr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17CCF6-FEA0-4C0F-8427-B4BAA765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92" y="3926771"/>
            <a:ext cx="12143051" cy="3411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51774D9-C072-4D99-ADA6-5353F2779338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10954" y="5369170"/>
            <a:ext cx="5967046" cy="1289536"/>
          </a:xfrm>
          <a:prstGeom prst="straightConnector1">
            <a:avLst/>
          </a:prstGeom>
          <a:ln w="1301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BEF9C4-626D-4804-8A22-793A48A299E8}"/>
              </a:ext>
            </a:extLst>
          </p:cNvPr>
          <p:cNvSpPr txBox="1"/>
          <p:nvPr/>
        </p:nvSpPr>
        <p:spPr>
          <a:xfrm>
            <a:off x="11582400" y="6658706"/>
            <a:ext cx="579119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 Nova Light" panose="020B0304020202020204" pitchFamily="34" charset="0"/>
              </a:rPr>
              <a:t>Se ejecutan después de producirse la acción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ECC7C0-EDDD-487E-9388-E72FF7556CF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2543897" y="5334917"/>
            <a:ext cx="5967046" cy="1289536"/>
          </a:xfrm>
          <a:prstGeom prst="straightConnector1">
            <a:avLst/>
          </a:prstGeom>
          <a:ln w="1301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AA62B4-8528-4055-B5DB-39CC73F52E6D}"/>
              </a:ext>
            </a:extLst>
          </p:cNvPr>
          <p:cNvSpPr txBox="1"/>
          <p:nvPr/>
        </p:nvSpPr>
        <p:spPr>
          <a:xfrm>
            <a:off x="15615343" y="6624453"/>
            <a:ext cx="5791199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 Nova Light" panose="020B0304020202020204" pitchFamily="34" charset="0"/>
              </a:rPr>
              <a:t>Se ejecutan antes que la acción y se utilizan para tomar medidas previas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B5EADC1-BC3F-4EEC-8D60-05943761D88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510954" y="6241957"/>
            <a:ext cx="391136" cy="1654522"/>
          </a:xfrm>
          <a:prstGeom prst="straightConnector1">
            <a:avLst/>
          </a:prstGeom>
          <a:ln w="1301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97936D-5B50-4068-A4C1-4AC0DE174BB9}"/>
              </a:ext>
            </a:extLst>
          </p:cNvPr>
          <p:cNvSpPr txBox="1"/>
          <p:nvPr/>
        </p:nvSpPr>
        <p:spPr>
          <a:xfrm>
            <a:off x="5615354" y="7896479"/>
            <a:ext cx="657347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rial Nova Light" panose="020B0304020202020204" pitchFamily="34" charset="0"/>
              </a:rPr>
              <a:t>INSERT / UPDATE / DELETE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7B68FD8-657D-4D86-9F23-3A9808BD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02" y="9622434"/>
            <a:ext cx="18232474" cy="2302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3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Disparadores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Eliminar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DESHABILITAR 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HABILITAR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114161-B0A5-4109-9534-09AF01F0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38" y="3774940"/>
            <a:ext cx="12902230" cy="81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3257DC-8C65-41CB-B7A1-2BDD343E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79" y="6858000"/>
            <a:ext cx="11778148" cy="1507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56457-C8BA-4657-B8FD-6D659637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79" y="10484998"/>
            <a:ext cx="11216633" cy="160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466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623185"/>
            <a:ext cx="18462172" cy="1093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Procedimientos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sz="3400" dirty="0">
                <a:latin typeface="Arial Nova Light" panose="020B0304020202020204" pitchFamily="34" charset="0"/>
              </a:rPr>
              <a:t>Crear una tabla llamada HISTORICO con los campos: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ID de tipo </a:t>
            </a:r>
            <a:r>
              <a:rPr lang="es-ES" sz="3400" dirty="0" err="1">
                <a:latin typeface="Arial Nova Light" panose="020B0304020202020204" pitchFamily="34" charset="0"/>
              </a:rPr>
              <a:t>bigint</a:t>
            </a:r>
            <a:r>
              <a:rPr lang="es-ES" sz="3400" dirty="0">
                <a:latin typeface="Arial Nova Light" panose="020B0304020202020204" pitchFamily="34" charset="0"/>
              </a:rPr>
              <a:t>, </a:t>
            </a:r>
            <a:r>
              <a:rPr lang="es-ES" sz="3400" dirty="0" err="1">
                <a:latin typeface="Arial Nova Light" panose="020B0304020202020204" pitchFamily="34" charset="0"/>
              </a:rPr>
              <a:t>autoincremental</a:t>
            </a:r>
            <a:r>
              <a:rPr lang="es-ES" sz="3400" dirty="0">
                <a:latin typeface="Arial Nova Light" panose="020B0304020202020204" pitchFamily="34" charset="0"/>
              </a:rPr>
              <a:t> y clave primaria.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CODIGO tipo texto tamaño 20,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ESTADO tipo texto tamaño 20,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ACCION tipo texto tamaño 10.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FECHA tipo fecha/hora y que guarde el </a:t>
            </a:r>
            <a:r>
              <a:rPr lang="es-ES" sz="3400" dirty="0" err="1">
                <a:latin typeface="Arial Nova Light" panose="020B0304020202020204" pitchFamily="34" charset="0"/>
              </a:rPr>
              <a:t>getdate</a:t>
            </a:r>
            <a:r>
              <a:rPr lang="es-ES" sz="3400" dirty="0">
                <a:latin typeface="Arial Nova Light" panose="020B0304020202020204" pitchFamily="34" charset="0"/>
              </a:rPr>
              <a:t>() automáticamente.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sz="3400" dirty="0">
                <a:latin typeface="Arial Nova Light" panose="020B0304020202020204" pitchFamily="34" charset="0"/>
              </a:rPr>
              <a:t>Crear una tabla llamada EXPEDIENTE con los campos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CODIGO tipo texto tamaño 20 y clave primaria.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ESTADO tipo texto tamaño 20.</a:t>
            </a:r>
          </a:p>
          <a:p>
            <a:pPr lvl="1" algn="just">
              <a:lnSpc>
                <a:spcPct val="150000"/>
              </a:lnSpc>
            </a:pPr>
            <a:r>
              <a:rPr lang="es-ES" sz="3400" dirty="0">
                <a:latin typeface="Arial Nova Light" panose="020B0304020202020204" pitchFamily="34" charset="0"/>
              </a:rPr>
              <a:t>FECHAMODIF tipo fecha y hora.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s-ES" sz="3400" dirty="0">
                <a:latin typeface="Arial Nova Light" panose="020B0304020202020204" pitchFamily="34" charset="0"/>
              </a:rPr>
              <a:t>Crear un </a:t>
            </a:r>
            <a:r>
              <a:rPr lang="es-ES" sz="3400" dirty="0" err="1">
                <a:latin typeface="Arial Nova Light" panose="020B0304020202020204" pitchFamily="34" charset="0"/>
              </a:rPr>
              <a:t>trigger</a:t>
            </a:r>
            <a:r>
              <a:rPr lang="es-ES" sz="3400" dirty="0">
                <a:latin typeface="Arial Nova Light" panose="020B0304020202020204" pitchFamily="34" charset="0"/>
              </a:rPr>
              <a:t> que se ejecute cuando se realice una inserción en la tabla de EXPEDIENTES para que se guarde la información de la inserción en la tabla HISTORICO y se modifique el campo FECHAMODIF para incluir la fecha y hora actual.</a:t>
            </a:r>
            <a:endParaRPr lang="es-ES" sz="32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3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Práctico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623185"/>
            <a:ext cx="18462172" cy="618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Procedimientos</a:t>
            </a:r>
            <a:endParaRPr lang="es-ES" sz="4800" b="1" dirty="0"/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4"/>
            </a:pPr>
            <a:r>
              <a:rPr lang="es-ES" sz="3400" dirty="0">
                <a:latin typeface="Arial Nova Light" panose="020B0304020202020204" pitchFamily="34" charset="0"/>
              </a:rPr>
              <a:t>Crear un </a:t>
            </a:r>
            <a:r>
              <a:rPr lang="es-ES" sz="3400" dirty="0" err="1">
                <a:latin typeface="Arial Nova Light" panose="020B0304020202020204" pitchFamily="34" charset="0"/>
              </a:rPr>
              <a:t>trigger</a:t>
            </a:r>
            <a:r>
              <a:rPr lang="es-ES" sz="3400" dirty="0">
                <a:latin typeface="Arial Nova Light" panose="020B0304020202020204" pitchFamily="34" charset="0"/>
              </a:rPr>
              <a:t> que se ejecute cuando se realice una modificación en la tabla de EXPEDIENTES para que se guarde la información previa a la modificación en la tabla HISTORICO y se modifique el campo FECHAMODIF para incluir la fecha y hora actual.</a:t>
            </a: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4"/>
            </a:pPr>
            <a:r>
              <a:rPr lang="es-ES" sz="3200" dirty="0">
                <a:latin typeface="Arial Nova Light" panose="020B0304020202020204" pitchFamily="34" charset="0"/>
              </a:rPr>
              <a:t>Crear un </a:t>
            </a:r>
            <a:r>
              <a:rPr lang="es-ES" sz="3200" dirty="0" err="1">
                <a:latin typeface="Arial Nova Light" panose="020B0304020202020204" pitchFamily="34" charset="0"/>
              </a:rPr>
              <a:t>trigger</a:t>
            </a:r>
            <a:r>
              <a:rPr lang="es-ES" sz="3200" dirty="0">
                <a:latin typeface="Arial Nova Light" panose="020B0304020202020204" pitchFamily="34" charset="0"/>
              </a:rPr>
              <a:t> que se ejecute cuando se realice un borrado en la tabla de EXPEDIENTES para que se guarde la información previa al borrado en la tabla HISTORICO y se modifique el campo FECHAMODIF para incluir la fecha y hora actual.</a:t>
            </a:r>
            <a:endParaRPr lang="es-ES" sz="2800" dirty="0">
              <a:latin typeface="Arial Nova Light" panose="020B0304020202020204" pitchFamily="34" charset="0"/>
            </a:endParaRPr>
          </a:p>
          <a:p>
            <a:pPr marL="742950" indent="-742950" algn="just">
              <a:lnSpc>
                <a:spcPct val="150000"/>
              </a:lnSpc>
              <a:buFont typeface="+mj-lt"/>
              <a:buAutoNum type="arabicPeriod" startAt="4"/>
            </a:pPr>
            <a:r>
              <a:rPr lang="es-ES" sz="3200" dirty="0">
                <a:latin typeface="Arial Nova Light" panose="020B0304020202020204" pitchFamily="34" charset="0"/>
              </a:rPr>
              <a:t>Intentar crear un </a:t>
            </a:r>
            <a:r>
              <a:rPr lang="es-ES" sz="3200" dirty="0" err="1">
                <a:latin typeface="Arial Nova Light" panose="020B0304020202020204" pitchFamily="34" charset="0"/>
              </a:rPr>
              <a:t>trigger</a:t>
            </a:r>
            <a:r>
              <a:rPr lang="es-ES" sz="3200" dirty="0">
                <a:latin typeface="Arial Nova Light" panose="020B0304020202020204" pitchFamily="34" charset="0"/>
              </a:rPr>
              <a:t> que realice las mismas funciones que los tres disparadores anteriores.</a:t>
            </a:r>
          </a:p>
        </p:txBody>
      </p:sp>
    </p:spTree>
    <p:extLst>
      <p:ext uri="{BB962C8B-B14F-4D97-AF65-F5344CB8AC3E}">
        <p14:creationId xmlns:p14="http://schemas.microsoft.com/office/powerpoint/2010/main" val="740092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32AAA09-333D-4689-9E4F-A11E33E5116C}"/>
              </a:ext>
            </a:extLst>
          </p:cNvPr>
          <p:cNvSpPr/>
          <p:nvPr/>
        </p:nvSpPr>
        <p:spPr>
          <a:xfrm>
            <a:off x="0" y="0"/>
            <a:ext cx="16643185" cy="13716001"/>
          </a:xfrm>
          <a:prstGeom prst="rect">
            <a:avLst/>
          </a:prstGeom>
          <a:gradFill flip="none" rotWithShape="1">
            <a:gsLst>
              <a:gs pos="0">
                <a:srgbClr val="4C5560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7CED12-0F20-4793-857E-D57B8320294B}"/>
              </a:ext>
            </a:extLst>
          </p:cNvPr>
          <p:cNvSpPr txBox="1"/>
          <p:nvPr/>
        </p:nvSpPr>
        <p:spPr>
          <a:xfrm>
            <a:off x="2035175" y="7298930"/>
            <a:ext cx="1446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Resumen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87DF173-9161-4297-B1C3-334F7A4F0A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5175" y="2956741"/>
            <a:ext cx="3674624" cy="2128875"/>
          </a:xfrm>
          <a:prstGeom prst="rect">
            <a:avLst/>
          </a:prstGeom>
        </p:spPr>
      </p:pic>
      <p:pic>
        <p:nvPicPr>
          <p:cNvPr id="8" name="Marcador de posición de imagen 7" descr="Imagen que contiene mesa, interior, persona&#10;&#10;Descripción generada con confianza muy alta">
            <a:extLst>
              <a:ext uri="{FF2B5EF4-FFF2-40B4-BE49-F238E27FC236}">
                <a16:creationId xmlns:a16="http://schemas.microsoft.com/office/drawing/2014/main" id="{C92A9726-3E2F-4F10-9D71-573567122C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643185" y="0"/>
            <a:ext cx="7734465" cy="13716000"/>
          </a:xfrm>
        </p:spPr>
      </p:pic>
    </p:spTree>
    <p:extLst>
      <p:ext uri="{BB962C8B-B14F-4D97-AF65-F5344CB8AC3E}">
        <p14:creationId xmlns:p14="http://schemas.microsoft.com/office/powerpoint/2010/main" val="3353758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Subconsultas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lvl="4"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6BA0E0-A7DE-44DA-A683-1078914D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59" y="5261612"/>
            <a:ext cx="14671947" cy="2031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1879DC-85B0-4D49-9A44-DB25E43A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36" y="8704559"/>
            <a:ext cx="14810770" cy="4381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15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Sentencias DDL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Create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 utiliza para crear objetos en la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Alter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 la estructura de la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Drop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 objetos de una BBDD.</a:t>
            </a: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Truncate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Elimina todos los registros de una tabla.</a:t>
            </a:r>
          </a:p>
        </p:txBody>
      </p:sp>
    </p:spTree>
    <p:extLst>
      <p:ext uri="{BB962C8B-B14F-4D97-AF65-F5344CB8AC3E}">
        <p14:creationId xmlns:p14="http://schemas.microsoft.com/office/powerpoint/2010/main" val="15118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Create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Alter Table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Drop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Truncate</a:t>
            </a:r>
            <a:r>
              <a:rPr lang="es-ES" sz="4800" b="1" dirty="0">
                <a:latin typeface="Arial Nova Light" panose="020B0304020202020204" pitchFamily="34" charset="0"/>
              </a:rPr>
              <a:t> Table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6FB630-8FC9-4430-929A-123B7E47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16" y="3173770"/>
            <a:ext cx="8704730" cy="2146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CF8E6A-44B6-4FC9-9016-F7B9094C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687" y="3399648"/>
            <a:ext cx="9351553" cy="1542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9C3D47-1045-4669-B1D8-6938A610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04" y="5703157"/>
            <a:ext cx="9351553" cy="117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7CDDF2-5DDA-4B34-A7DE-3E2000FFE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704" y="6981987"/>
            <a:ext cx="8832826" cy="1308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06AEC59-1DC7-4D48-B2CA-F59AA9E2C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944" y="6561212"/>
            <a:ext cx="8801932" cy="912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1EDB37E-5A4F-4125-943E-8DB79612E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704" y="10265916"/>
            <a:ext cx="7858349" cy="785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6E0123-B883-441D-AC82-F789BBC20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8944" y="8706495"/>
            <a:ext cx="9204567" cy="1025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90D9FB-1461-4680-8FFD-2DDB05903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8703" y="8502302"/>
            <a:ext cx="9351553" cy="126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Símbolo &quot;No permitido&quot; 13">
            <a:extLst>
              <a:ext uri="{FF2B5EF4-FFF2-40B4-BE49-F238E27FC236}">
                <a16:creationId xmlns:a16="http://schemas.microsoft.com/office/drawing/2014/main" id="{FC680CBB-1C78-47BD-A726-32F644D00362}"/>
              </a:ext>
            </a:extLst>
          </p:cNvPr>
          <p:cNvSpPr/>
          <p:nvPr/>
        </p:nvSpPr>
        <p:spPr>
          <a:xfrm>
            <a:off x="10294885" y="10059558"/>
            <a:ext cx="1123778" cy="9409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CF5ED98-6E1E-4978-8EE6-63ED7CC3F4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7592" y="12399744"/>
            <a:ext cx="9715430" cy="83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99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Create</a:t>
            </a:r>
            <a:r>
              <a:rPr lang="es-ES" sz="4800" b="1" dirty="0">
                <a:latin typeface="Arial Nova Light" panose="020B0304020202020204" pitchFamily="34" charset="0"/>
              </a:rPr>
              <a:t> View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Alter View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 err="1">
                <a:latin typeface="Arial Nova Light" panose="020B0304020202020204" pitchFamily="34" charset="0"/>
              </a:rPr>
              <a:t>Drop</a:t>
            </a:r>
            <a:r>
              <a:rPr lang="es-ES" sz="4800" b="1" dirty="0">
                <a:latin typeface="Arial Nova Light" panose="020B0304020202020204" pitchFamily="34" charset="0"/>
              </a:rPr>
              <a:t> View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F8F2C2-8862-4588-A54E-AE0E2D37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78" y="2947034"/>
            <a:ext cx="7189274" cy="391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7BAA2C-CB4A-488C-8FDD-D1E93E0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78" y="7152551"/>
            <a:ext cx="6134386" cy="337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EEED90-85AD-4D3C-A378-F0CC6E74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264" y="11686216"/>
            <a:ext cx="8957988" cy="84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Procedimientos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Crear y Modificar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Eliminar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Ejecutar 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99E8CA-61C4-45A3-A7C9-883A2F72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42" y="3242780"/>
            <a:ext cx="14773062" cy="3257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C8A29-53E1-433A-B9B6-69A993CD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74" y="7216877"/>
            <a:ext cx="16399268" cy="728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15E9DF-F263-44B3-BB0A-5DAF7BB4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174" y="9142722"/>
            <a:ext cx="11142036" cy="2759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46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3505345"/>
            <a:ext cx="18462172" cy="7277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Recordatorio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Bases de datos relacionales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Consultas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Tipos de datos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Operadores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Funciones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Alias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Agrupación de campos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83FD97-0B73-40FA-8853-A184BFCF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10" y="3744807"/>
            <a:ext cx="14559453" cy="4009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6D2AE83-A774-4CD7-802B-2938CDAD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64" y="3071711"/>
            <a:ext cx="3541436" cy="9753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F74D21-7C41-4BD2-B7EE-2DF523FBA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081" y="6092894"/>
            <a:ext cx="9434248" cy="2142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068D3D-9FD9-4787-BD89-0A97E76E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6352" y="4574065"/>
            <a:ext cx="4102260" cy="6571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8B3374-2B82-4940-B91D-EE3A76024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9024" y="4765199"/>
            <a:ext cx="3112557" cy="4291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A687EF-89C7-4786-AB83-0298308A6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0994" y="6518626"/>
            <a:ext cx="4223684" cy="1960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DADCAC4-22C2-4A49-8DF6-4DBB44FA2E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736" y="6860067"/>
            <a:ext cx="16614827" cy="1462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9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Resumen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Disparadores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r>
              <a:rPr lang="es-ES" sz="4800" b="1" dirty="0">
                <a:latin typeface="Arial Nova Light" panose="020B0304020202020204" pitchFamily="34" charset="0"/>
              </a:rPr>
              <a:t>Crear y Modificar</a:t>
            </a: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Eliminar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Deshabilitar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800" b="1" dirty="0">
                <a:latin typeface="Arial Nova Light" panose="020B0304020202020204" pitchFamily="34" charset="0"/>
              </a:rPr>
              <a:t>Habilitar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3CAA77-0E19-47C0-8FFC-41CFCD60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84" y="3060149"/>
            <a:ext cx="12143051" cy="3411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6D6B13-7830-4DD3-A637-48644C40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79" y="7302075"/>
            <a:ext cx="12902230" cy="81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038B796-0D12-4AD0-99E9-BBE08749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620" y="8549020"/>
            <a:ext cx="11778148" cy="1507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6C9E01B-E0B3-4CBC-A8AC-2C0A08951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854" y="10591776"/>
            <a:ext cx="11216633" cy="160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6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4800" b="1" dirty="0">
              <a:latin typeface="Arial Nova Light" panose="020B0304020202020204" pitchFamily="34" charset="0"/>
            </a:endParaRPr>
          </a:p>
          <a:p>
            <a:pPr algn="ctr"/>
            <a:endParaRPr lang="es-ES" sz="4800" b="1" dirty="0">
              <a:latin typeface="Arial Nova Light" panose="020B0304020202020204" pitchFamily="34" charset="0"/>
            </a:endParaRPr>
          </a:p>
          <a:p>
            <a:pPr algn="ctr"/>
            <a:endParaRPr lang="es-ES" sz="4800" b="1" dirty="0">
              <a:latin typeface="Arial Nova Light" panose="020B0304020202020204" pitchFamily="34" charset="0"/>
            </a:endParaRPr>
          </a:p>
          <a:p>
            <a:pPr algn="ctr"/>
            <a:endParaRPr lang="es-ES" sz="6000" b="1" dirty="0">
              <a:latin typeface="Arial Nova Light" panose="020B0304020202020204" pitchFamily="34" charset="0"/>
            </a:endParaRPr>
          </a:p>
          <a:p>
            <a:pPr algn="ctr"/>
            <a:endParaRPr lang="es-ES" sz="6000" b="1" dirty="0">
              <a:latin typeface="Arial Nova Light" panose="020B0304020202020204" pitchFamily="34" charset="0"/>
            </a:endParaRPr>
          </a:p>
          <a:p>
            <a:pPr algn="ctr"/>
            <a:r>
              <a:rPr lang="es-ES" sz="10000" b="1" u="sng" dirty="0">
                <a:latin typeface="Arial Nova Light" panose="020B0304020202020204" pitchFamily="34" charset="0"/>
              </a:rPr>
              <a:t>GRACIAS</a:t>
            </a:r>
          </a:p>
          <a:p>
            <a:pPr algn="ctr"/>
            <a:endParaRPr lang="es-ES" sz="6000" b="1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17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61BDE8B-B5DF-41A1-80AB-92FA981FDA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7" y="1786"/>
            <a:ext cx="24371302" cy="13712428"/>
          </a:xfrm>
        </p:spPr>
      </p:pic>
      <p:sp>
        <p:nvSpPr>
          <p:cNvPr id="13" name="Rectangle 12"/>
          <p:cNvSpPr/>
          <p:nvPr/>
        </p:nvSpPr>
        <p:spPr>
          <a:xfrm>
            <a:off x="3176" y="37"/>
            <a:ext cx="24383998" cy="137124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0">
                <a:srgbClr val="181B1F">
                  <a:lumMod val="100000"/>
                  <a:alpha val="7000"/>
                </a:srgbClr>
              </a:gs>
              <a:gs pos="100000">
                <a:srgbClr val="333941">
                  <a:alpha val="58000"/>
                  <a:lumMod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4799" dirty="0">
              <a:solidFill>
                <a:srgbClr val="FFFFFF"/>
              </a:solidFill>
              <a:latin typeface="Montserrat Light" charset="0"/>
            </a:endParaRPr>
          </a:p>
        </p:txBody>
      </p:sp>
      <p:sp>
        <p:nvSpPr>
          <p:cNvPr id="36" name="TextBox 3"/>
          <p:cNvSpPr txBox="1"/>
          <p:nvPr/>
        </p:nvSpPr>
        <p:spPr>
          <a:xfrm>
            <a:off x="4291942" y="6317788"/>
            <a:ext cx="5515809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Camino de Venero Claro, s/n </a:t>
            </a:r>
          </a:p>
          <a:p>
            <a:pPr defTabSz="1827978"/>
            <a:r>
              <a:rPr lang="pt-BR" sz="3199" dirty="0">
                <a:solidFill>
                  <a:srgbClr val="FFFFFF"/>
                </a:solidFill>
                <a:latin typeface="Lato Light"/>
                <a:ea typeface="Lato" charset="0"/>
                <a:cs typeface="Lato" charset="0"/>
              </a:rPr>
              <a:t>05100 Navaluenga (Ávila)</a:t>
            </a:r>
            <a:endParaRPr lang="en-US" sz="3199" dirty="0">
              <a:solidFill>
                <a:srgbClr val="FFFFFF"/>
              </a:solidFill>
              <a:latin typeface="Lato Light"/>
              <a:ea typeface="Lato" charset="0"/>
              <a:cs typeface="Lato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13694240" y="2238074"/>
            <a:ext cx="9574218" cy="280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Aprendizaje para</a:t>
            </a:r>
          </a:p>
          <a:p>
            <a:pPr defTabSz="1827978"/>
            <a:r>
              <a:rPr lang="es-ES" sz="8798" b="1" dirty="0">
                <a:solidFill>
                  <a:srgbClr val="FFFFFF"/>
                </a:solidFill>
                <a:latin typeface="Montserrat Semi" charset="0"/>
                <a:ea typeface="Montserrat Semi" charset="0"/>
                <a:cs typeface="Montserrat Semi" charset="0"/>
              </a:rPr>
              <a:t>el futuro digital.</a:t>
            </a:r>
          </a:p>
        </p:txBody>
      </p:sp>
      <p:sp>
        <p:nvSpPr>
          <p:cNvPr id="38" name="TextBox 5"/>
          <p:cNvSpPr txBox="1"/>
          <p:nvPr/>
        </p:nvSpPr>
        <p:spPr>
          <a:xfrm>
            <a:off x="4291941" y="10670497"/>
            <a:ext cx="437580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+34 911 830 300</a:t>
            </a:r>
          </a:p>
        </p:txBody>
      </p:sp>
      <p:sp>
        <p:nvSpPr>
          <p:cNvPr id="39" name="TextBox 7"/>
          <p:cNvSpPr txBox="1"/>
          <p:nvPr/>
        </p:nvSpPr>
        <p:spPr>
          <a:xfrm>
            <a:off x="4253542" y="9336096"/>
            <a:ext cx="555420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info@vectoracademy.digital</a:t>
            </a:r>
          </a:p>
        </p:txBody>
      </p:sp>
      <p:sp>
        <p:nvSpPr>
          <p:cNvPr id="40" name="TextBox 9"/>
          <p:cNvSpPr txBox="1"/>
          <p:nvPr/>
        </p:nvSpPr>
        <p:spPr>
          <a:xfrm>
            <a:off x="4052991" y="7992369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www.vectoracademy.digital</a:t>
            </a:r>
          </a:p>
        </p:txBody>
      </p:sp>
      <p:sp>
        <p:nvSpPr>
          <p:cNvPr id="41" name="Shape 2643"/>
          <p:cNvSpPr/>
          <p:nvPr/>
        </p:nvSpPr>
        <p:spPr>
          <a:xfrm>
            <a:off x="3131400" y="10745631"/>
            <a:ext cx="506327" cy="928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2" name="Shape 2944"/>
          <p:cNvSpPr/>
          <p:nvPr/>
        </p:nvSpPr>
        <p:spPr>
          <a:xfrm>
            <a:off x="3034920" y="7907555"/>
            <a:ext cx="772724" cy="772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3" name="Shape 2856"/>
          <p:cNvSpPr/>
          <p:nvPr/>
        </p:nvSpPr>
        <p:spPr>
          <a:xfrm>
            <a:off x="3034919" y="9353847"/>
            <a:ext cx="701097" cy="700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400" y="2173778"/>
            <a:ext cx="5055067" cy="2928629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14338512" y="6357296"/>
            <a:ext cx="910093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facebook.com/VectorAcademyDigital</a:t>
            </a:r>
          </a:p>
        </p:txBody>
      </p:sp>
      <p:sp>
        <p:nvSpPr>
          <p:cNvPr id="46" name="TextBox 9"/>
          <p:cNvSpPr txBox="1"/>
          <p:nvPr/>
        </p:nvSpPr>
        <p:spPr>
          <a:xfrm>
            <a:off x="14173546" y="7825451"/>
            <a:ext cx="544648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7978"/>
            <a:r>
              <a:rPr lang="en-US" sz="3199" dirty="0">
                <a:solidFill>
                  <a:srgbClr val="FFFFFF"/>
                </a:solidFill>
                <a:latin typeface="Lato Light" charset="0"/>
                <a:ea typeface="Lato Light" charset="0"/>
                <a:cs typeface="Lato Light" charset="0"/>
              </a:rPr>
              <a:t>@VectorAcademy</a:t>
            </a:r>
          </a:p>
        </p:txBody>
      </p:sp>
      <p:sp>
        <p:nvSpPr>
          <p:cNvPr id="47" name="Shape 2934"/>
          <p:cNvSpPr/>
          <p:nvPr/>
        </p:nvSpPr>
        <p:spPr>
          <a:xfrm>
            <a:off x="3087519" y="6397329"/>
            <a:ext cx="667527" cy="917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8" name="Shape 2859"/>
          <p:cNvSpPr/>
          <p:nvPr/>
        </p:nvSpPr>
        <p:spPr>
          <a:xfrm>
            <a:off x="13694238" y="77180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49" name="Shape 2860"/>
          <p:cNvSpPr/>
          <p:nvPr/>
        </p:nvSpPr>
        <p:spPr>
          <a:xfrm>
            <a:off x="13694238" y="6270772"/>
            <a:ext cx="958614" cy="95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82796" y="9845568"/>
            <a:ext cx="3656648" cy="3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JOINS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Para poder realizar consultas combinando varias tablas de forma simultanea disponemos de la sentencia JOIN. Los distintos tipos de </a:t>
            </a:r>
            <a:r>
              <a:rPr lang="es-ES" sz="4000" dirty="0" err="1">
                <a:latin typeface="Arial Nova Light" panose="020B0304020202020204" pitchFamily="34" charset="0"/>
              </a:rPr>
              <a:t>Joins</a:t>
            </a:r>
            <a:r>
              <a:rPr lang="es-ES" sz="4000" dirty="0">
                <a:latin typeface="Arial Nova Light" panose="020B0304020202020204" pitchFamily="34" charset="0"/>
              </a:rPr>
              <a:t> existentes son:</a:t>
            </a: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Inner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Se muestran aquellos registros que son comunes en ambas tablas.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Left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Devuelve todos los registros de la primera tabla aunque no cumplan la condición y asigna nulos a los campos de la segunda tabla que no la cumplen.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 Nova Light" panose="020B0304020202020204" pitchFamily="34" charset="0"/>
              </a:rPr>
              <a:t>Right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Presenta los registros de la segunda tabla agregando un nulo para todos los campos de la primera tabla que no cumplen la condición.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b="1" dirty="0">
                <a:latin typeface="Arial Nova Light" panose="020B0304020202020204" pitchFamily="34" charset="0"/>
              </a:rPr>
              <a:t>Full </a:t>
            </a:r>
            <a:r>
              <a:rPr lang="es-ES" b="1" dirty="0" err="1">
                <a:latin typeface="Arial Nova Light" panose="020B0304020202020204" pitchFamily="34" charset="0"/>
              </a:rPr>
              <a:t>outer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join</a:t>
            </a:r>
            <a:endParaRPr lang="es-ES" b="1" dirty="0">
              <a:latin typeface="Arial Nova Light" panose="020B0304020202020204" pitchFamily="34" charset="0"/>
            </a:endParaRP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Muestra todos los registros de ambas tablas.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9324C3-3F2C-4EA7-ABFC-73E57E10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01" y="11697304"/>
            <a:ext cx="2766300" cy="19204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B6628B-FC44-4229-8A29-0A32037A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78" y="11701340"/>
            <a:ext cx="2781541" cy="18975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E9FCC4-3A57-4225-BFE2-C4D86926D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553" y="11676732"/>
            <a:ext cx="2857748" cy="19280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664382-26D5-4A1B-A710-4B7740951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717" y="11664150"/>
            <a:ext cx="2819644" cy="18975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6899AAC-C405-471A-8A58-B4C6540BE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411" y="7572212"/>
            <a:ext cx="5948042" cy="17582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A762FFC-2549-48F1-92CB-0FD7E3CCA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073" y="9390076"/>
            <a:ext cx="5759271" cy="171834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2E86021-4C67-448B-9BC6-685A533CB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5709" y="10421500"/>
            <a:ext cx="6136558" cy="178343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17FB667-025D-4C14-8F59-F753DA866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5601" y="11766605"/>
            <a:ext cx="6838054" cy="16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INSERT INTO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consulta se utiliza para INSERTAR un registro en la tabla seleccionada.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un valor en todos los campos de la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un valor solo en algunas de las columnas de una tabla: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Insertar Valores múltiples desde otra tabla: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37F338-39CC-4F04-AD9C-743FF2EC4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47"/>
          <a:stretch/>
        </p:blipFill>
        <p:spPr>
          <a:xfrm>
            <a:off x="4672888" y="6192785"/>
            <a:ext cx="13656347" cy="133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A7843C-5D34-49E8-ADCF-F009F06A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14" y="8544221"/>
            <a:ext cx="19035351" cy="1108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51689E-B4C4-4C53-9DA8-182AAAC2F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527" y="10830649"/>
            <a:ext cx="10897899" cy="2302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593459-5925-414C-B0ED-0FD11333FEC7}"/>
              </a:ext>
            </a:extLst>
          </p:cNvPr>
          <p:cNvSpPr/>
          <p:nvPr/>
        </p:nvSpPr>
        <p:spPr>
          <a:xfrm>
            <a:off x="0" y="870857"/>
            <a:ext cx="20922343" cy="1719943"/>
          </a:xfrm>
          <a:prstGeom prst="rect">
            <a:avLst/>
          </a:prstGeom>
          <a:solidFill>
            <a:srgbClr val="63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7FBB93-354B-4E32-BF52-0A6ACF649784}"/>
              </a:ext>
            </a:extLst>
          </p:cNvPr>
          <p:cNvSpPr txBox="1"/>
          <p:nvPr/>
        </p:nvSpPr>
        <p:spPr>
          <a:xfrm>
            <a:off x="1931307" y="1186206"/>
            <a:ext cx="1828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Toma de Contacto</a:t>
            </a:r>
          </a:p>
          <a:p>
            <a:endParaRPr lang="es-ES" sz="6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8855D3-393F-4BCF-89AC-153C2607CD5E}"/>
              </a:ext>
            </a:extLst>
          </p:cNvPr>
          <p:cNvSpPr txBox="1"/>
          <p:nvPr/>
        </p:nvSpPr>
        <p:spPr>
          <a:xfrm>
            <a:off x="1931307" y="2885351"/>
            <a:ext cx="18462172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latin typeface="Arial Nova Light" panose="020B0304020202020204" pitchFamily="34" charset="0"/>
              </a:rPr>
              <a:t>UPDATE</a:t>
            </a:r>
          </a:p>
          <a:p>
            <a:pPr algn="just"/>
            <a:endParaRPr lang="es-ES" sz="4800" b="1" dirty="0">
              <a:latin typeface="Arial Nova Light" panose="020B0304020202020204" pitchFamily="34" charset="0"/>
            </a:endParaRPr>
          </a:p>
          <a:p>
            <a:pPr algn="just"/>
            <a:r>
              <a:rPr lang="es-ES" sz="4000" dirty="0">
                <a:latin typeface="Arial Nova Light" panose="020B0304020202020204" pitchFamily="34" charset="0"/>
              </a:rPr>
              <a:t>Esta sentencia se utiliza para MODIFICAR los valores de uno o varios campos.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TODOS los registros de una tabla para introducirles el mismo valor: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algn="just"/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Actualizar aquellos campos de la tabla que cumplan una condición: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dirty="0">
              <a:latin typeface="Arial Nova Light" panose="020B03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dirty="0">
                <a:latin typeface="Arial Nova Light" panose="020B0304020202020204" pitchFamily="34" charset="0"/>
              </a:rPr>
              <a:t>Modificar varios campos a la vez de una tabla: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0DD2BB-D12D-438F-BD1D-D3C2A6A6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49" y="8993432"/>
            <a:ext cx="8946750" cy="1689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0D5A57-02B6-415D-A214-F2DA4B28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8" y="6179523"/>
            <a:ext cx="8991761" cy="1689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71EA25F-95BD-4CC8-8192-FD0BD5293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423" y="11718538"/>
            <a:ext cx="14380856" cy="1546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1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Personalizado 6">
      <a:dk1>
        <a:srgbClr val="333941"/>
      </a:dk1>
      <a:lt1>
        <a:srgbClr val="FFFFFF"/>
      </a:lt1>
      <a:dk2>
        <a:srgbClr val="333941"/>
      </a:dk2>
      <a:lt2>
        <a:srgbClr val="FFFFFF"/>
      </a:lt2>
      <a:accent1>
        <a:srgbClr val="647083"/>
      </a:accent1>
      <a:accent2>
        <a:srgbClr val="FF9966"/>
      </a:accent2>
      <a:accent3>
        <a:srgbClr val="9E9B7C"/>
      </a:accent3>
      <a:accent4>
        <a:srgbClr val="647083"/>
      </a:accent4>
      <a:accent5>
        <a:srgbClr val="4B5050"/>
      </a:accent5>
      <a:accent6>
        <a:srgbClr val="647083"/>
      </a:accent6>
      <a:hlink>
        <a:srgbClr val="FFFFFF"/>
      </a:hlink>
      <a:folHlink>
        <a:srgbClr val="647083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6">
    <a:dk1>
      <a:srgbClr val="333941"/>
    </a:dk1>
    <a:lt1>
      <a:srgbClr val="FFFFFF"/>
    </a:lt1>
    <a:dk2>
      <a:srgbClr val="333941"/>
    </a:dk2>
    <a:lt2>
      <a:srgbClr val="FFFFFF"/>
    </a:lt2>
    <a:accent1>
      <a:srgbClr val="647083"/>
    </a:accent1>
    <a:accent2>
      <a:srgbClr val="FF9966"/>
    </a:accent2>
    <a:accent3>
      <a:srgbClr val="9E9B7C"/>
    </a:accent3>
    <a:accent4>
      <a:srgbClr val="647083"/>
    </a:accent4>
    <a:accent5>
      <a:srgbClr val="4B5050"/>
    </a:accent5>
    <a:accent6>
      <a:srgbClr val="647083"/>
    </a:accent6>
    <a:hlink>
      <a:srgbClr val="FFFFFF"/>
    </a:hlink>
    <a:folHlink>
      <a:srgbClr val="647083"/>
    </a:folHlink>
  </a:clrScheme>
</a:themeOverride>
</file>

<file path=ppt/theme/themeOverride2.xml><?xml version="1.0" encoding="utf-8"?>
<a:themeOverride xmlns:a="http://schemas.openxmlformats.org/drawingml/2006/main">
  <a:clrScheme name="Personalizado 6">
    <a:dk1>
      <a:srgbClr val="333941"/>
    </a:dk1>
    <a:lt1>
      <a:srgbClr val="FFFFFF"/>
    </a:lt1>
    <a:dk2>
      <a:srgbClr val="333941"/>
    </a:dk2>
    <a:lt2>
      <a:srgbClr val="FFFFFF"/>
    </a:lt2>
    <a:accent1>
      <a:srgbClr val="647083"/>
    </a:accent1>
    <a:accent2>
      <a:srgbClr val="FF9966"/>
    </a:accent2>
    <a:accent3>
      <a:srgbClr val="9E9B7C"/>
    </a:accent3>
    <a:accent4>
      <a:srgbClr val="647083"/>
    </a:accent4>
    <a:accent5>
      <a:srgbClr val="4B5050"/>
    </a:accent5>
    <a:accent6>
      <a:srgbClr val="647083"/>
    </a:accent6>
    <a:hlink>
      <a:srgbClr val="FFFFFF"/>
    </a:hlink>
    <a:folHlink>
      <a:srgbClr val="6470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64059</TotalTime>
  <Words>2770</Words>
  <Application>Microsoft Office PowerPoint</Application>
  <PresentationFormat>Personalizado</PresentationFormat>
  <Paragraphs>603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5" baseType="lpstr">
      <vt:lpstr>Montserrat Semi</vt:lpstr>
      <vt:lpstr>Montserrat Hairline</vt:lpstr>
      <vt:lpstr>Lato Light</vt:lpstr>
      <vt:lpstr>Arial Nova Light</vt:lpstr>
      <vt:lpstr>Courier New</vt:lpstr>
      <vt:lpstr>Montserrat Light</vt:lpstr>
      <vt:lpstr>Verdana</vt:lpstr>
      <vt:lpstr>Lato</vt:lpstr>
      <vt:lpstr>Calibri Light</vt:lpstr>
      <vt:lpstr>DIN</vt:lpstr>
      <vt:lpstr>Arial</vt:lpstr>
      <vt:lpstr>Gill Sans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Academy</dc:title>
  <dc:subject>Awesome PPT</dc:subject>
  <dc:creator>Vector ITC Group -- Todos los derechos reservados</dc:creator>
  <cp:keywords>Awesome PPT</cp:keywords>
  <dc:description>Awesome PPT</dc:description>
  <cp:lastModifiedBy>Javier Sanz Paez</cp:lastModifiedBy>
  <cp:revision>6329</cp:revision>
  <dcterms:created xsi:type="dcterms:W3CDTF">2014-11-12T21:47:38Z</dcterms:created>
  <dcterms:modified xsi:type="dcterms:W3CDTF">2018-10-22T06:57:47Z</dcterms:modified>
  <cp:category>Awesome PPT</cp:category>
</cp:coreProperties>
</file>