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425" r:id="rId2"/>
    <p:sldId id="2372" r:id="rId3"/>
    <p:sldId id="2364" r:id="rId4"/>
    <p:sldId id="2371" r:id="rId5"/>
    <p:sldId id="2370" r:id="rId6"/>
    <p:sldId id="2368" r:id="rId7"/>
    <p:sldId id="2402" r:id="rId8"/>
    <p:sldId id="2406" r:id="rId9"/>
    <p:sldId id="2407" r:id="rId10"/>
    <p:sldId id="2403" r:id="rId11"/>
    <p:sldId id="2404" r:id="rId12"/>
    <p:sldId id="2408" r:id="rId13"/>
    <p:sldId id="2376" r:id="rId14"/>
    <p:sldId id="2405" r:id="rId15"/>
    <p:sldId id="2375" r:id="rId16"/>
    <p:sldId id="2377" r:id="rId17"/>
    <p:sldId id="2381" r:id="rId18"/>
    <p:sldId id="2380" r:id="rId19"/>
    <p:sldId id="2379" r:id="rId20"/>
    <p:sldId id="2374" r:id="rId21"/>
    <p:sldId id="2385" r:id="rId22"/>
    <p:sldId id="2387" r:id="rId23"/>
    <p:sldId id="2384" r:id="rId24"/>
    <p:sldId id="2388" r:id="rId25"/>
    <p:sldId id="2397" r:id="rId26"/>
    <p:sldId id="2389" r:id="rId27"/>
    <p:sldId id="2392" r:id="rId28"/>
    <p:sldId id="2390" r:id="rId29"/>
    <p:sldId id="2393" r:id="rId30"/>
    <p:sldId id="2391" r:id="rId31"/>
    <p:sldId id="2394" r:id="rId32"/>
    <p:sldId id="2395" r:id="rId33"/>
    <p:sldId id="2396" r:id="rId34"/>
    <p:sldId id="2382" r:id="rId35"/>
    <p:sldId id="2401" r:id="rId36"/>
    <p:sldId id="2398" r:id="rId37"/>
    <p:sldId id="2400" r:id="rId38"/>
    <p:sldId id="2399" r:id="rId39"/>
    <p:sldId id="426" r:id="rId40"/>
  </p:sldIdLst>
  <p:sldSz cx="24377650" cy="13716000"/>
  <p:notesSz cx="6858000" cy="9144000"/>
  <p:embeddedFontLst>
    <p:embeddedFont>
      <p:font typeface="Arial Nova Light" panose="020B0304020202020204" pitchFamily="34" charset="0"/>
      <p:regular r:id="rId42"/>
      <p:italic r:id="rId43"/>
    </p:embeddedFont>
    <p:embeddedFont>
      <p:font typeface="Calibri Light" panose="020F0302020204030204" pitchFamily="34" charset="0"/>
      <p:regular r:id="rId44"/>
      <p:italic r:id="rId45"/>
    </p:embeddedFont>
    <p:embeddedFont>
      <p:font typeface="Lato" panose="020B0604020202020204" charset="0"/>
      <p:regular r:id="rId46"/>
      <p:bold r:id="rId47"/>
      <p:italic r:id="rId48"/>
      <p:boldItalic r:id="rId49"/>
    </p:embeddedFont>
    <p:embeddedFont>
      <p:font typeface="Lato Light" panose="020B0604020202020204" charset="0"/>
      <p:regular r:id="rId50"/>
      <p:italic r:id="rId51"/>
    </p:embeddedFont>
    <p:embeddedFont>
      <p:font typeface="Montserrat Hairline" panose="020B0604020202020204" charset="0"/>
      <p:regular r:id="rId52"/>
    </p:embeddedFont>
    <p:embeddedFont>
      <p:font typeface="Verdana" panose="020B0604030504040204" pitchFamily="34" charset="0"/>
      <p:regular r:id="rId53"/>
      <p:bold r:id="rId54"/>
      <p:italic r:id="rId55"/>
      <p:boldItalic r:id="rId56"/>
    </p:embeddedFont>
  </p:embeddedFont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7678" userDrawn="1">
          <p15:clr>
            <a:srgbClr val="A4A3A4"/>
          </p15:clr>
        </p15:guide>
        <p15:guide id="16" orient="horz" pos="4320" userDrawn="1">
          <p15:clr>
            <a:srgbClr val="A4A3A4"/>
          </p15:clr>
        </p15:guide>
        <p15:guide id="17" pos="11494" userDrawn="1">
          <p15:clr>
            <a:srgbClr val="A4A3A4"/>
          </p15:clr>
        </p15:guide>
        <p15:guide id="18" pos="14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C5560"/>
    <a:srgbClr val="424A54"/>
    <a:srgbClr val="637082"/>
    <a:srgbClr val="2A2F36"/>
    <a:srgbClr val="647083"/>
    <a:srgbClr val="333941"/>
    <a:srgbClr val="55677C"/>
    <a:srgbClr val="000000"/>
    <a:srgbClr val="AA8A78"/>
    <a:srgbClr val="3C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4503" autoAdjust="0"/>
  </p:normalViewPr>
  <p:slideViewPr>
    <p:cSldViewPr snapToGrid="0" snapToObjects="1">
      <p:cViewPr varScale="1">
        <p:scale>
          <a:sx n="41" d="100"/>
          <a:sy n="41" d="100"/>
        </p:scale>
        <p:origin x="1620" y="30"/>
      </p:cViewPr>
      <p:guideLst>
        <p:guide pos="7678"/>
        <p:guide orient="horz" pos="4320"/>
        <p:guide pos="11494"/>
        <p:guide pos="14278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Integridad_de_datos" TargetMode="External"/><Relationship Id="rId3" Type="http://schemas.openxmlformats.org/officeDocument/2006/relationships/hyperlink" Target="https://es.wikipedia.org/wiki/Base_de_datos" TargetMode="External"/><Relationship Id="rId7" Type="http://schemas.openxmlformats.org/officeDocument/2006/relationships/hyperlink" Target="https://es.wikipedia.org/wiki/Registro_(base_de_datos)" TargetMode="External"/><Relationship Id="rId12" Type="http://schemas.openxmlformats.org/officeDocument/2006/relationships/hyperlink" Target="https://es.wikipedia.org/wiki/Sistema_de_gesti%C3%B3n_de_bases_de_datos_relacional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s.wikipedia.org/wiki/Columna_(base_de_datos)" TargetMode="External"/><Relationship Id="rId11" Type="http://schemas.openxmlformats.org/officeDocument/2006/relationships/hyperlink" Target="https://es.wikipedia.org/wiki/Lenguaje_espec%C3%ADfico_del_dominio" TargetMode="External"/><Relationship Id="rId5" Type="http://schemas.openxmlformats.org/officeDocument/2006/relationships/hyperlink" Target="https://es.wikipedia.org/wiki/Campo_(base_de_datos)" TargetMode="External"/><Relationship Id="rId10" Type="http://schemas.openxmlformats.org/officeDocument/2006/relationships/hyperlink" Target="https://es.wikipedia.org/wiki/Idioma_espa%C3%B1ol" TargetMode="External"/><Relationship Id="rId4" Type="http://schemas.openxmlformats.org/officeDocument/2006/relationships/hyperlink" Target="https://es.wikipedia.org/wiki/Tabla_(base_de_datos)" TargetMode="External"/><Relationship Id="rId9" Type="http://schemas.openxmlformats.org/officeDocument/2006/relationships/hyperlink" Target="https://es.wikipedia.org/wiki/Idioma_ingl%C3%A9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Una </a:t>
            </a:r>
            <a:r>
              <a:rPr lang="es-ES" sz="2400" b="1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base de datos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es un conjunto de datos pertenecientes a un mismo contexto y almacenados sistemáticamente para su posterior uso. En este sentido; una biblioteca puede considerarse una base de datos compuesta en su mayoría por documentos y textos impresos en papel e indexados para su consulta.</a:t>
            </a:r>
          </a:p>
          <a:p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- Una 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3" tooltip="Base de datos"/>
              </a:rPr>
              <a:t>base de datos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se compone de varias 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4" tooltip="Tabla (base de datos)"/>
              </a:rPr>
              <a:t>tablas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o relaciones.</a:t>
            </a:r>
          </a:p>
          <a:p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- No pueden existir dos tablas con el mismo nombre ni registro.</a:t>
            </a:r>
          </a:p>
          <a:p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- Cada tabla es a su vez un conjunto de 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5" tooltip="Campo (base de datos)"/>
              </a:rPr>
              <a:t>campos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(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6" tooltip="Columna (base de datos)"/>
              </a:rPr>
              <a:t>columnas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) y 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7" tooltip="Registro (base de datos)"/>
              </a:rPr>
              <a:t>registros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(filas).</a:t>
            </a:r>
          </a:p>
          <a:p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- La relación entre una tabla padre y un hijo se lleva a cabo por medio de las claves primarias y claves foráneas (o ajenas).</a:t>
            </a:r>
          </a:p>
          <a:p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- Las claves primarias son la clave principal de un registro dentro de una tabla y estas deben cumplir con la </a:t>
            </a:r>
            <a:r>
              <a:rPr lang="es-ES" sz="2400" b="1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8" tooltip="Integridad de datos"/>
              </a:rPr>
              <a:t>integridad de datos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.</a:t>
            </a:r>
          </a:p>
          <a:p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- Las claves ajenas se colocan en la tabla hija, contienen el mismo valor que la clave primaria del registro padre; por medio de estas se hacen las formas relacionales.</a:t>
            </a:r>
          </a:p>
          <a:p>
            <a:r>
              <a:rPr lang="es-ES" sz="2400" b="1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SQL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(por sus siglas en 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9" tooltip="Idioma inglés"/>
              </a:rPr>
              <a:t>inglés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</a:t>
            </a:r>
            <a:r>
              <a:rPr lang="es-ES" sz="2400" b="1" i="0" u="none" strike="noStrike" kern="1200" dirty="0" err="1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Structured</a:t>
            </a:r>
            <a:r>
              <a:rPr lang="es-ES" sz="2400" b="1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</a:t>
            </a:r>
            <a:r>
              <a:rPr lang="es-ES" sz="2400" b="1" i="0" u="none" strike="noStrike" kern="1200" dirty="0" err="1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Query</a:t>
            </a:r>
            <a:r>
              <a:rPr lang="es-ES" sz="2400" b="1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</a:t>
            </a:r>
            <a:r>
              <a:rPr lang="es-ES" sz="2400" b="1" i="0" u="none" strike="noStrike" kern="1200" dirty="0" err="1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Language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; en 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10" tooltip="Idioma español"/>
              </a:rPr>
              <a:t>español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</a:t>
            </a:r>
            <a:r>
              <a:rPr lang="es-ES" sz="2400" b="1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lenguaje de consulta estructurada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) es un 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11" tooltip="Lenguaje específico del dominio"/>
              </a:rPr>
              <a:t>lenguaje específico del dominio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 utilizado en programación, diseñado para administrar 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12" tooltip="Sistema de gestión de bases de datos relacionales"/>
              </a:rPr>
              <a:t>sistemas de gestión de bases de datos relacionales</a:t>
            </a:r>
            <a:r>
              <a:rPr lang="es-E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9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2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2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3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0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3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3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4078131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5"/>
          <p:cNvSpPr>
            <a:spLocks noGrp="1"/>
          </p:cNvSpPr>
          <p:nvPr>
            <p:ph type="pic" sz="quarter" idx="4294967295"/>
          </p:nvPr>
        </p:nvSpPr>
        <p:spPr>
          <a:xfrm>
            <a:off x="1827632" y="5618816"/>
            <a:ext cx="9354265" cy="5820149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1676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88423" y="5650798"/>
            <a:ext cx="9309100" cy="5756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68475" y="3419061"/>
            <a:ext cx="6620468" cy="102969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54791" y="3419062"/>
            <a:ext cx="6620468" cy="43533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39201" y="8361647"/>
            <a:ext cx="6536058" cy="53543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122057" y="3419061"/>
            <a:ext cx="6620468" cy="102969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35741" y="3419061"/>
            <a:ext cx="6620468" cy="43533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935741" y="8361647"/>
            <a:ext cx="6536058" cy="53543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73446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643185" y="0"/>
            <a:ext cx="773446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2477148" y="5398510"/>
            <a:ext cx="5387546" cy="26690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9495052" y="5398508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2477148" y="8747193"/>
            <a:ext cx="5387546" cy="26690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9495052" y="8747191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6464262" y="5398507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16464262" y="8747191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5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2378754" y="2225977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5788866" y="2225977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9198978" y="2227111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378754" y="5599644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5788866" y="5599644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9198978" y="5600778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2378754" y="9017259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5788866" y="9017259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9198978" y="9018393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9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44622" y="3960742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988173" y="3960741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44622" y="8411885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988173" y="8411884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37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2982733"/>
            <a:ext cx="18815538" cy="66118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815539" y="1"/>
            <a:ext cx="5562112" cy="66118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815538" y="6611814"/>
            <a:ext cx="5562112" cy="71041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91253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188824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80078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80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69553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6994383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369553" y="6994383"/>
            <a:ext cx="6059471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9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1916843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86396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1916843" y="6994383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8286396" y="6994383"/>
            <a:ext cx="6059471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8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303025" y="0"/>
            <a:ext cx="4921382" cy="6781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303526" y="6980430"/>
            <a:ext cx="4921382" cy="67355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4442904" y="0"/>
            <a:ext cx="4839009" cy="49895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4442904" y="5188148"/>
            <a:ext cx="4839009" cy="85278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9519776" y="0"/>
            <a:ext cx="4857874" cy="93825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9499908" y="9581169"/>
            <a:ext cx="4877741" cy="41348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27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4921382" cy="6781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01" y="6980430"/>
            <a:ext cx="4921382" cy="67355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139879" y="0"/>
            <a:ext cx="4839009" cy="49895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39879" y="5188148"/>
            <a:ext cx="4839009" cy="85278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216751" y="0"/>
            <a:ext cx="4857874" cy="93825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196883" y="9581169"/>
            <a:ext cx="4877741" cy="41348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3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150725" y="5567703"/>
            <a:ext cx="12226925" cy="55099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25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5567703"/>
            <a:ext cx="12226925" cy="55099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21507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53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226925" y="0"/>
            <a:ext cx="121507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7897091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236346" y="7518400"/>
            <a:ext cx="7897214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472815" y="7518400"/>
            <a:ext cx="7904835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" y="0"/>
            <a:ext cx="1692192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136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455730" y="0"/>
            <a:ext cx="1692192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4248731" y="0"/>
            <a:ext cx="569289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435021" y="0"/>
            <a:ext cx="569289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84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1268512" y="0"/>
            <a:ext cx="13119653" cy="13715999"/>
          </a:xfrm>
          <a:custGeom>
            <a:avLst/>
            <a:gdLst>
              <a:gd name="connsiteX0" fmla="*/ 0 w 9462053"/>
              <a:gd name="connsiteY0" fmla="*/ 13715999 h 13715999"/>
              <a:gd name="connsiteX1" fmla="*/ 5191828 w 9462053"/>
              <a:gd name="connsiteY1" fmla="*/ 0 h 13715999"/>
              <a:gd name="connsiteX2" fmla="*/ 9462053 w 9462053"/>
              <a:gd name="connsiteY2" fmla="*/ 0 h 13715999"/>
              <a:gd name="connsiteX3" fmla="*/ 4270225 w 9462053"/>
              <a:gd name="connsiteY3" fmla="*/ 13715999 h 13715999"/>
              <a:gd name="connsiteX4" fmla="*/ 0 w 9462053"/>
              <a:gd name="connsiteY4" fmla="*/ 13715999 h 13715999"/>
              <a:gd name="connsiteX0" fmla="*/ 0 w 13109425"/>
              <a:gd name="connsiteY0" fmla="*/ 13715999 h 13715999"/>
              <a:gd name="connsiteX1" fmla="*/ 5191828 w 13109425"/>
              <a:gd name="connsiteY1" fmla="*/ 0 h 13715999"/>
              <a:gd name="connsiteX2" fmla="*/ 9462053 w 13109425"/>
              <a:gd name="connsiteY2" fmla="*/ 0 h 13715999"/>
              <a:gd name="connsiteX3" fmla="*/ 13109425 w 13109425"/>
              <a:gd name="connsiteY3" fmla="*/ 13715999 h 13715999"/>
              <a:gd name="connsiteX4" fmla="*/ 0 w 13109425"/>
              <a:gd name="connsiteY4" fmla="*/ 13715999 h 13715999"/>
              <a:gd name="connsiteX0" fmla="*/ 0 w 13119653"/>
              <a:gd name="connsiteY0" fmla="*/ 13715999 h 13715999"/>
              <a:gd name="connsiteX1" fmla="*/ 5191828 w 13119653"/>
              <a:gd name="connsiteY1" fmla="*/ 0 h 13715999"/>
              <a:gd name="connsiteX2" fmla="*/ 13119653 w 13119653"/>
              <a:gd name="connsiteY2" fmla="*/ 0 h 13715999"/>
              <a:gd name="connsiteX3" fmla="*/ 13109425 w 13119653"/>
              <a:gd name="connsiteY3" fmla="*/ 13715999 h 13715999"/>
              <a:gd name="connsiteX4" fmla="*/ 0 w 13119653"/>
              <a:gd name="connsiteY4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9653" h="13715999">
                <a:moveTo>
                  <a:pt x="0" y="13715999"/>
                </a:moveTo>
                <a:lnTo>
                  <a:pt x="5191828" y="0"/>
                </a:lnTo>
                <a:lnTo>
                  <a:pt x="13119653" y="0"/>
                </a:lnTo>
                <a:cubicBezTo>
                  <a:pt x="13116244" y="4572000"/>
                  <a:pt x="13112834" y="9143999"/>
                  <a:pt x="13109425" y="13715999"/>
                </a:cubicBez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97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923898" y="0"/>
            <a:ext cx="9462053" cy="13715999"/>
          </a:xfrm>
          <a:prstGeom prst="parallelogram">
            <a:avLst>
              <a:gd name="adj" fmla="val 54870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808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3755763" y="0"/>
            <a:ext cx="10621888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413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0621888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656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64592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406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918450" y="0"/>
            <a:ext cx="164592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8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090562" y="3560133"/>
            <a:ext cx="6595731" cy="659573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76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95096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46266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5797438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11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95096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46266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5797438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495096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46266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5797438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0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748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12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30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265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066993" y="5118749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0716500" y="5114830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7362088" y="5114830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21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902959" y="4849586"/>
            <a:ext cx="4016828" cy="40168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930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670157" y="0"/>
            <a:ext cx="970749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970749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8556171"/>
            <a:ext cx="24377650" cy="515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4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42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95095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146267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5797438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822744" y="7365994"/>
            <a:ext cx="8503920" cy="6350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216054" y="4381947"/>
            <a:ext cx="386283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136592" y="4336976"/>
            <a:ext cx="3918857" cy="697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314495" y="4336976"/>
            <a:ext cx="3918857" cy="697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48627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7FF44B-2E09-47F3-B82E-F12DCFEA8F14}"/>
              </a:ext>
            </a:extLst>
          </p:cNvPr>
          <p:cNvSpPr txBox="1"/>
          <p:nvPr userDrawn="1"/>
        </p:nvSpPr>
        <p:spPr>
          <a:xfrm>
            <a:off x="21971000" y="1366291"/>
            <a:ext cx="271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01FDAC-4F5D-4A9C-8415-D8331F65A539}" type="slidenum">
              <a:rPr lang="es-ES" sz="4800" b="1" smtClean="0"/>
              <a:t>‹Nº›</a:t>
            </a:fld>
            <a:endParaRPr lang="es-ES" sz="4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681C68-D229-411F-A274-52265FC187C0}"/>
              </a:ext>
            </a:extLst>
          </p:cNvPr>
          <p:cNvPicPr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22343" y="11399218"/>
            <a:ext cx="2495792" cy="14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16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4022" r:id="rId12"/>
    <p:sldLayoutId id="2147483946" r:id="rId13"/>
    <p:sldLayoutId id="2147483954" r:id="rId14"/>
    <p:sldLayoutId id="2147483975" r:id="rId15"/>
    <p:sldLayoutId id="2147483976" r:id="rId16"/>
    <p:sldLayoutId id="2147483982" r:id="rId17"/>
    <p:sldLayoutId id="2147483983" r:id="rId18"/>
    <p:sldLayoutId id="2147483967" r:id="rId19"/>
    <p:sldLayoutId id="2147483947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8" r:id="rId44"/>
    <p:sldLayoutId id="2147484017" r:id="rId45"/>
    <p:sldLayoutId id="2147484019" r:id="rId46"/>
    <p:sldLayoutId id="2147484023" r:id="rId47"/>
    <p:sldLayoutId id="2147484020" r:id="rId48"/>
    <p:sldLayoutId id="2147484021" r:id="rId49"/>
    <p:sldLayoutId id="2147484024" r:id="rId50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rgbClr val="33394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B30DA25-6DF0-491F-AB1A-99A02721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85"/>
            <a:ext cx="24499538" cy="1405778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DFA281A-2ED6-44F1-94D7-7E4E3574126B}"/>
              </a:ext>
            </a:extLst>
          </p:cNvPr>
          <p:cNvSpPr/>
          <p:nvPr/>
        </p:nvSpPr>
        <p:spPr>
          <a:xfrm>
            <a:off x="0" y="1782"/>
            <a:ext cx="24499538" cy="14057781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7000"/>
                  <a:lumOff val="43000"/>
                  <a:alpha val="41000"/>
                </a:schemeClr>
              </a:gs>
              <a:gs pos="25000">
                <a:schemeClr val="tx2">
                  <a:lumMod val="50000"/>
                  <a:alpha val="67000"/>
                </a:schemeClr>
              </a:gs>
              <a:gs pos="80000">
                <a:srgbClr val="222A35">
                  <a:alpha val="90000"/>
                </a:srgbClr>
              </a:gs>
              <a:gs pos="100000">
                <a:schemeClr val="tx2">
                  <a:lumMod val="91000"/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598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F0EC66-84D0-4A8C-8B14-6CC84E431CAF}"/>
              </a:ext>
            </a:extLst>
          </p:cNvPr>
          <p:cNvSpPr txBox="1"/>
          <p:nvPr/>
        </p:nvSpPr>
        <p:spPr>
          <a:xfrm>
            <a:off x="2423391" y="7873163"/>
            <a:ext cx="16793492" cy="267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95">
              <a:spcBef>
                <a:spcPts val="1600"/>
              </a:spcBef>
            </a:pPr>
            <a:r>
              <a:rPr lang="es-ES" sz="10664" b="1" dirty="0">
                <a:solidFill>
                  <a:prstClr val="white"/>
                </a:solidFill>
                <a:latin typeface="DIN" pitchFamily="50" charset="0"/>
              </a:rPr>
              <a:t>CURSO SQL INTERMEDIO </a:t>
            </a:r>
          </a:p>
          <a:p>
            <a:pPr defTabSz="1218895">
              <a:spcBef>
                <a:spcPts val="1600"/>
              </a:spcBef>
            </a:pPr>
            <a:r>
              <a:rPr lang="es-ES" sz="4800" b="1" dirty="0">
                <a:solidFill>
                  <a:srgbClr val="ED7D31">
                    <a:lumMod val="40000"/>
                    <a:lumOff val="60000"/>
                  </a:srgbClr>
                </a:solidFill>
                <a:latin typeface="DIN" pitchFamily="50" charset="0"/>
              </a:rPr>
              <a:t>Javier Sanz Páez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CCEA48D6-4F91-4302-80DB-9A11C82E7639}"/>
              </a:ext>
            </a:extLst>
          </p:cNvPr>
          <p:cNvSpPr txBox="1"/>
          <p:nvPr/>
        </p:nvSpPr>
        <p:spPr>
          <a:xfrm>
            <a:off x="2423391" y="5552855"/>
            <a:ext cx="303036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95"/>
            <a:r>
              <a:rPr lang="en-US" sz="4266" b="1" spc="1066" dirty="0">
                <a:solidFill>
                  <a:prstClr val="white"/>
                </a:solidFill>
                <a:latin typeface="DIN" pitchFamily="50" charset="0"/>
                <a:ea typeface="Montserrat Semi" charset="0"/>
                <a:cs typeface="Montserrat Semi" charset="0"/>
              </a:rPr>
              <a:t>30 – 09 – 2018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6C42CF-4FB0-46FE-B403-DA6C0B6B29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15281" y="223800"/>
            <a:ext cx="3249983" cy="324998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A0F0F7B-82AE-494A-8685-E552CC7D085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7500" y="10489542"/>
            <a:ext cx="3325547" cy="1926638"/>
          </a:xfrm>
          <a:prstGeom prst="rect">
            <a:avLst/>
          </a:prstGeom>
        </p:spPr>
      </p:pic>
      <p:pic>
        <p:nvPicPr>
          <p:cNvPr id="11" name="Picture 2" descr="Resultado de imagen de carrefour logo blanco">
            <a:extLst>
              <a:ext uri="{FF2B5EF4-FFF2-40B4-BE49-F238E27FC236}">
                <a16:creationId xmlns:a16="http://schemas.microsoft.com/office/drawing/2014/main" id="{EFEE2245-BD5E-4855-8A11-BD18E8D9A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0437" y="2508850"/>
            <a:ext cx="2741227" cy="22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3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Contacto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2460171" y="3505345"/>
            <a:ext cx="1846217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Estructura de una consulta con agregados: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 err="1">
                <a:latin typeface="Arial Nova Light" panose="020B0304020202020204" pitchFamily="34" charset="0"/>
              </a:rPr>
              <a:t>select</a:t>
            </a:r>
            <a:r>
              <a:rPr lang="es-ES" sz="4800" b="1" dirty="0">
                <a:latin typeface="Arial Nova Light" panose="020B0304020202020204" pitchFamily="34" charset="0"/>
              </a:rPr>
              <a:t> &lt;campos&gt;, sum(&lt;indicador&gt;) </a:t>
            </a:r>
          </a:p>
          <a:p>
            <a:r>
              <a:rPr lang="es-ES" sz="4800" b="1" dirty="0">
                <a:latin typeface="Arial Nova Light" panose="020B0304020202020204" pitchFamily="34" charset="0"/>
              </a:rPr>
              <a:t>	</a:t>
            </a:r>
            <a:r>
              <a:rPr lang="es-ES" sz="4800" b="1" dirty="0" err="1">
                <a:latin typeface="Arial Nova Light" panose="020B0304020202020204" pitchFamily="34" charset="0"/>
              </a:rPr>
              <a:t>from</a:t>
            </a:r>
            <a:r>
              <a:rPr lang="es-ES" sz="4800" b="1" dirty="0">
                <a:latin typeface="Arial Nova Light" panose="020B0304020202020204" pitchFamily="34" charset="0"/>
              </a:rPr>
              <a:t> &lt;tabla&gt; </a:t>
            </a:r>
          </a:p>
          <a:p>
            <a:r>
              <a:rPr lang="es-ES" sz="4800" b="1" dirty="0" err="1">
                <a:latin typeface="Arial Nova Light" panose="020B0304020202020204" pitchFamily="34" charset="0"/>
              </a:rPr>
              <a:t>group</a:t>
            </a:r>
            <a:r>
              <a:rPr lang="es-ES" sz="4800" b="1" dirty="0">
                <a:latin typeface="Arial Nova Light" panose="020B0304020202020204" pitchFamily="34" charset="0"/>
              </a:rPr>
              <a:t> </a:t>
            </a:r>
            <a:r>
              <a:rPr lang="es-ES" sz="4800" b="1" dirty="0" err="1">
                <a:latin typeface="Arial Nova Light" panose="020B0304020202020204" pitchFamily="34" charset="0"/>
              </a:rPr>
              <a:t>by</a:t>
            </a:r>
            <a:r>
              <a:rPr lang="es-ES" sz="4800" b="1" dirty="0">
                <a:latin typeface="Arial Nova Light" panose="020B0304020202020204" pitchFamily="34" charset="0"/>
              </a:rPr>
              <a:t> &lt;campos&gt;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>
                <a:latin typeface="Arial Nova Light" panose="020B0304020202020204" pitchFamily="34" charset="0"/>
              </a:rPr>
              <a:t>Ojo siempre tienen que ser los mismos campos del </a:t>
            </a:r>
            <a:r>
              <a:rPr lang="es-ES" sz="4800" b="1" dirty="0" err="1">
                <a:latin typeface="Arial Nova Light" panose="020B0304020202020204" pitchFamily="34" charset="0"/>
              </a:rPr>
              <a:t>select</a:t>
            </a:r>
            <a:r>
              <a:rPr lang="es-ES" sz="4800" b="1" dirty="0">
                <a:latin typeface="Arial Nova Light" panose="020B0304020202020204" pitchFamily="34" charset="0"/>
              </a:rPr>
              <a:t> los que añadamos al </a:t>
            </a:r>
            <a:r>
              <a:rPr lang="es-ES" sz="4800" b="1" dirty="0" err="1">
                <a:latin typeface="Arial Nova Light" panose="020B0304020202020204" pitchFamily="34" charset="0"/>
              </a:rPr>
              <a:t>group</a:t>
            </a:r>
            <a:r>
              <a:rPr lang="es-ES" sz="4800" b="1" dirty="0">
                <a:latin typeface="Arial Nova Light" panose="020B0304020202020204" pitchFamily="34" charset="0"/>
              </a:rPr>
              <a:t> </a:t>
            </a:r>
            <a:r>
              <a:rPr lang="es-ES" sz="4800" b="1" dirty="0" err="1">
                <a:latin typeface="Arial Nova Light" panose="020B0304020202020204" pitchFamily="34" charset="0"/>
              </a:rPr>
              <a:t>by</a:t>
            </a:r>
            <a:r>
              <a:rPr lang="es-ES" sz="4800" b="1" dirty="0">
                <a:latin typeface="Arial Nova Light" panose="020B0304020202020204" pitchFamily="34" charset="0"/>
              </a:rPr>
              <a:t> ya que son los campos por los que agregaremos.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1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Contacto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2460171" y="3505345"/>
            <a:ext cx="18462172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Orden en las consultas: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 err="1">
                <a:latin typeface="Arial Nova Light" panose="020B0304020202020204" pitchFamily="34" charset="0"/>
              </a:rPr>
              <a:t>select</a:t>
            </a:r>
            <a:r>
              <a:rPr lang="es-ES" sz="4800" b="1" dirty="0">
                <a:latin typeface="Arial Nova Light" panose="020B0304020202020204" pitchFamily="34" charset="0"/>
              </a:rPr>
              <a:t> &lt;campos&gt;, sum(&lt;indicador&gt;) </a:t>
            </a:r>
          </a:p>
          <a:p>
            <a:r>
              <a:rPr lang="es-ES" sz="4800" b="1" dirty="0">
                <a:latin typeface="Arial Nova Light" panose="020B0304020202020204" pitchFamily="34" charset="0"/>
              </a:rPr>
              <a:t>	</a:t>
            </a:r>
            <a:r>
              <a:rPr lang="es-ES" sz="4800" b="1" dirty="0" err="1">
                <a:latin typeface="Arial Nova Light" panose="020B0304020202020204" pitchFamily="34" charset="0"/>
              </a:rPr>
              <a:t>from</a:t>
            </a:r>
            <a:r>
              <a:rPr lang="es-ES" sz="4800" b="1" dirty="0">
                <a:latin typeface="Arial Nova Light" panose="020B0304020202020204" pitchFamily="34" charset="0"/>
              </a:rPr>
              <a:t> &lt;tabla&gt; </a:t>
            </a:r>
          </a:p>
          <a:p>
            <a:r>
              <a:rPr lang="es-ES" sz="4800" b="1" dirty="0" err="1">
                <a:latin typeface="Arial Nova Light" panose="020B0304020202020204" pitchFamily="34" charset="0"/>
              </a:rPr>
              <a:t>where</a:t>
            </a:r>
            <a:r>
              <a:rPr lang="es-ES" sz="4800" b="1" dirty="0">
                <a:latin typeface="Arial Nova Light" panose="020B0304020202020204" pitchFamily="34" charset="0"/>
              </a:rPr>
              <a:t> &lt;condiciones&gt;</a:t>
            </a:r>
          </a:p>
          <a:p>
            <a:r>
              <a:rPr lang="es-ES" sz="4800" b="1" dirty="0" err="1">
                <a:latin typeface="Arial Nova Light" panose="020B0304020202020204" pitchFamily="34" charset="0"/>
              </a:rPr>
              <a:t>group</a:t>
            </a:r>
            <a:r>
              <a:rPr lang="es-ES" sz="4800" b="1" dirty="0">
                <a:latin typeface="Arial Nova Light" panose="020B0304020202020204" pitchFamily="34" charset="0"/>
              </a:rPr>
              <a:t> </a:t>
            </a:r>
            <a:r>
              <a:rPr lang="es-ES" sz="4800" b="1" dirty="0" err="1">
                <a:latin typeface="Arial Nova Light" panose="020B0304020202020204" pitchFamily="34" charset="0"/>
              </a:rPr>
              <a:t>by</a:t>
            </a:r>
            <a:r>
              <a:rPr lang="es-ES" sz="4800" b="1" dirty="0">
                <a:latin typeface="Arial Nova Light" panose="020B0304020202020204" pitchFamily="34" charset="0"/>
              </a:rPr>
              <a:t> &lt;campos&gt;</a:t>
            </a:r>
          </a:p>
          <a:p>
            <a:r>
              <a:rPr lang="es-ES" sz="4800" b="1" dirty="0" err="1">
                <a:latin typeface="Arial Nova Light" panose="020B0304020202020204" pitchFamily="34" charset="0"/>
              </a:rPr>
              <a:t>Order</a:t>
            </a:r>
            <a:r>
              <a:rPr lang="es-ES" sz="4800" b="1" dirty="0">
                <a:latin typeface="Arial Nova Light" panose="020B0304020202020204" pitchFamily="34" charset="0"/>
              </a:rPr>
              <a:t> </a:t>
            </a:r>
            <a:r>
              <a:rPr lang="es-ES" sz="4800" b="1" dirty="0" err="1">
                <a:latin typeface="Arial Nova Light" panose="020B0304020202020204" pitchFamily="34" charset="0"/>
              </a:rPr>
              <a:t>by</a:t>
            </a:r>
            <a:r>
              <a:rPr lang="es-ES" sz="4800" b="1" dirty="0">
                <a:latin typeface="Arial Nova Light" panose="020B0304020202020204" pitchFamily="34" charset="0"/>
              </a:rPr>
              <a:t> &lt;campos&gt;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>
                <a:latin typeface="Arial Nova Light" panose="020B0304020202020204" pitchFamily="34" charset="0"/>
              </a:rPr>
              <a:t>Debemos de seguir el orden indicado a la hora de construir nuestras consultas.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8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Contacto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614783" y="3829304"/>
            <a:ext cx="2133900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Funciones de cadena: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400" b="1" dirty="0">
                <a:latin typeface="Arial Nova Light" panose="020B0304020202020204" pitchFamily="34" charset="0"/>
              </a:rPr>
              <a:t>RTRIM ( </a:t>
            </a:r>
            <a:r>
              <a:rPr lang="es-ES" sz="4400" b="1" dirty="0" err="1">
                <a:latin typeface="Arial Nova Light" panose="020B0304020202020204" pitchFamily="34" charset="0"/>
              </a:rPr>
              <a:t>character_expression</a:t>
            </a:r>
            <a:r>
              <a:rPr lang="es-ES" sz="4400" b="1" dirty="0">
                <a:latin typeface="Arial Nova Light" panose="020B0304020202020204" pitchFamily="34" charset="0"/>
              </a:rPr>
              <a:t> ) 		elimina espacios en blanco a la derecha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LTRIM ( </a:t>
            </a:r>
            <a:r>
              <a:rPr lang="es-ES" sz="4400" b="1" dirty="0" err="1">
                <a:latin typeface="Arial Nova Light" panose="020B0304020202020204" pitchFamily="34" charset="0"/>
              </a:rPr>
              <a:t>character_expression</a:t>
            </a:r>
            <a:r>
              <a:rPr lang="es-ES" sz="4400" b="1" dirty="0">
                <a:latin typeface="Arial Nova Light" panose="020B0304020202020204" pitchFamily="34" charset="0"/>
              </a:rPr>
              <a:t> ) 		elimina espacios en blanco a la izquierda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LOWER(</a:t>
            </a:r>
            <a:r>
              <a:rPr lang="es-ES" sz="4400" b="1" dirty="0" err="1">
                <a:latin typeface="Arial Nova Light" panose="020B0304020202020204" pitchFamily="34" charset="0"/>
              </a:rPr>
              <a:t>character_expression</a:t>
            </a:r>
            <a:r>
              <a:rPr lang="es-ES" sz="4400" b="1" dirty="0">
                <a:latin typeface="Arial Nova Light" panose="020B0304020202020204" pitchFamily="34" charset="0"/>
              </a:rPr>
              <a:t> )		convertir a minúsculas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UPPER(</a:t>
            </a:r>
            <a:r>
              <a:rPr lang="es-ES" sz="4400" b="1" dirty="0" err="1">
                <a:latin typeface="Arial Nova Light" panose="020B0304020202020204" pitchFamily="34" charset="0"/>
              </a:rPr>
              <a:t>character_expression</a:t>
            </a:r>
            <a:r>
              <a:rPr lang="es-ES" sz="4400" b="1" dirty="0">
                <a:latin typeface="Arial Nova Light" panose="020B0304020202020204" pitchFamily="34" charset="0"/>
              </a:rPr>
              <a:t> )		convertir a mayúsculas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RIGHT(</a:t>
            </a:r>
            <a:r>
              <a:rPr lang="es-ES" sz="4400" b="1" dirty="0" err="1">
                <a:latin typeface="Arial Nova Light" panose="020B0304020202020204" pitchFamily="34" charset="0"/>
              </a:rPr>
              <a:t>character_expression</a:t>
            </a:r>
            <a:r>
              <a:rPr lang="es-ES" sz="4400" b="1" dirty="0">
                <a:latin typeface="Arial Nova Light" panose="020B0304020202020204" pitchFamily="34" charset="0"/>
              </a:rPr>
              <a:t> , </a:t>
            </a:r>
            <a:r>
              <a:rPr lang="es-ES" sz="4400" b="1" dirty="0" err="1">
                <a:latin typeface="Arial Nova Light" panose="020B0304020202020204" pitchFamily="34" charset="0"/>
              </a:rPr>
              <a:t>integer</a:t>
            </a:r>
            <a:r>
              <a:rPr lang="es-ES" sz="4400" b="1" dirty="0">
                <a:latin typeface="Arial Nova Light" panose="020B0304020202020204" pitchFamily="34" charset="0"/>
              </a:rPr>
              <a:t>)	cortar una cadena por la derecha</a:t>
            </a:r>
          </a:p>
          <a:p>
            <a:r>
              <a:rPr lang="es-ES" sz="4800" b="1" dirty="0">
                <a:latin typeface="Arial Nova Light" panose="020B0304020202020204" pitchFamily="34" charset="0"/>
              </a:rPr>
              <a:t>LEFT(</a:t>
            </a:r>
            <a:r>
              <a:rPr lang="es-ES" sz="4800" b="1" dirty="0" err="1">
                <a:latin typeface="Arial Nova Light" panose="020B0304020202020204" pitchFamily="34" charset="0"/>
              </a:rPr>
              <a:t>character_expression</a:t>
            </a:r>
            <a:r>
              <a:rPr lang="es-ES" sz="4800" b="1" dirty="0">
                <a:latin typeface="Arial Nova Light" panose="020B0304020202020204" pitchFamily="34" charset="0"/>
              </a:rPr>
              <a:t> , </a:t>
            </a:r>
            <a:r>
              <a:rPr lang="es-ES" sz="4800" b="1" dirty="0" err="1">
                <a:latin typeface="Arial Nova Light" panose="020B0304020202020204" pitchFamily="34" charset="0"/>
              </a:rPr>
              <a:t>integer</a:t>
            </a:r>
            <a:r>
              <a:rPr lang="es-ES" sz="4800" b="1" dirty="0">
                <a:latin typeface="Arial Nova Light" panose="020B0304020202020204" pitchFamily="34" charset="0"/>
              </a:rPr>
              <a:t>)	cortar una cadena por la izquierda</a:t>
            </a:r>
          </a:p>
          <a:p>
            <a:r>
              <a:rPr lang="es-ES" sz="4800" b="1" dirty="0">
                <a:latin typeface="Arial Nova Light" panose="020B0304020202020204" pitchFamily="34" charset="0"/>
              </a:rPr>
              <a:t>SUBSTRING ( </a:t>
            </a:r>
            <a:r>
              <a:rPr lang="es-ES" sz="4800" b="1" dirty="0" err="1">
                <a:latin typeface="Arial Nova Light" panose="020B0304020202020204" pitchFamily="34" charset="0"/>
              </a:rPr>
              <a:t>expression</a:t>
            </a:r>
            <a:r>
              <a:rPr lang="es-ES" sz="4800" b="1" dirty="0">
                <a:latin typeface="Arial Nova Light" panose="020B0304020202020204" pitchFamily="34" charset="0"/>
              </a:rPr>
              <a:t> ,</a:t>
            </a:r>
            <a:r>
              <a:rPr lang="es-ES" sz="4800" b="1" dirty="0" err="1">
                <a:latin typeface="Arial Nova Light" panose="020B0304020202020204" pitchFamily="34" charset="0"/>
              </a:rPr>
              <a:t>start</a:t>
            </a:r>
            <a:r>
              <a:rPr lang="es-ES" sz="4800" b="1" dirty="0">
                <a:latin typeface="Arial Nova Light" panose="020B0304020202020204" pitchFamily="34" charset="0"/>
              </a:rPr>
              <a:t> , </a:t>
            </a:r>
            <a:r>
              <a:rPr lang="es-ES" sz="4800" b="1" dirty="0" err="1">
                <a:latin typeface="Arial Nova Light" panose="020B0304020202020204" pitchFamily="34" charset="0"/>
              </a:rPr>
              <a:t>length</a:t>
            </a:r>
            <a:r>
              <a:rPr lang="es-ES" sz="4800" b="1" dirty="0">
                <a:latin typeface="Arial Nova Light" panose="020B0304020202020204" pitchFamily="34" charset="0"/>
              </a:rPr>
              <a:t> ) 	cortar una cadena</a:t>
            </a:r>
          </a:p>
        </p:txBody>
      </p:sp>
    </p:spTree>
    <p:extLst>
      <p:ext uri="{BB962C8B-B14F-4D97-AF65-F5344CB8AC3E}">
        <p14:creationId xmlns:p14="http://schemas.microsoft.com/office/powerpoint/2010/main" val="39601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924445"/>
            <a:ext cx="18462172" cy="8452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800" b="1" dirty="0">
                <a:latin typeface="Arial Nova Light" panose="020B0304020202020204" pitchFamily="34" charset="0"/>
              </a:rPr>
              <a:t>Toma de Contacto</a:t>
            </a:r>
          </a:p>
          <a:p>
            <a:pPr algn="just"/>
            <a:endParaRPr lang="es-ES" sz="4800" b="1" dirty="0"/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Ejercicios con fechas y la función </a:t>
            </a:r>
            <a:r>
              <a:rPr lang="es-ES" sz="4000" b="1" i="1" dirty="0" err="1">
                <a:latin typeface="Arial Nova Light" panose="020B0304020202020204" pitchFamily="34" charset="0"/>
              </a:rPr>
              <a:t>cast</a:t>
            </a:r>
            <a:r>
              <a:rPr lang="es-ES" sz="4000" b="1" i="1" dirty="0">
                <a:latin typeface="Arial Nova Light" panose="020B0304020202020204" pitchFamily="34" charset="0"/>
              </a:rPr>
              <a:t> ( &lt;CAMPO&gt;   AS  &lt;TIPO&gt; )</a:t>
            </a:r>
            <a:endParaRPr lang="es-ES" sz="4000" b="1" dirty="0">
              <a:latin typeface="Arial Nova Light" panose="020B0304020202020204" pitchFamily="34" charset="0"/>
            </a:endParaRPr>
          </a:p>
          <a:p>
            <a:pPr algn="just"/>
            <a:endParaRPr lang="es-ES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una consulta que nos devuelva la fecha y hora actual.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Convertir la fecha y hora calculada en solo fecha.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Convertir la fecha y hora en texto.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Convertir la fecha del apartado 2 en texto.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Convertir el texto anterior en fecha y hora.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Convertir el número 20180625 en fecha.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Convertir el texto ‘20180625’ en fecha.</a:t>
            </a:r>
          </a:p>
        </p:txBody>
      </p:sp>
    </p:spTree>
    <p:extLst>
      <p:ext uri="{BB962C8B-B14F-4D97-AF65-F5344CB8AC3E}">
        <p14:creationId xmlns:p14="http://schemas.microsoft.com/office/powerpoint/2010/main" val="185710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924445"/>
            <a:ext cx="18462172" cy="728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800" b="1" dirty="0">
                <a:latin typeface="Arial Nova Light" panose="020B0304020202020204" pitchFamily="34" charset="0"/>
              </a:rPr>
              <a:t>Toma de Contacto</a:t>
            </a:r>
          </a:p>
          <a:p>
            <a:pPr algn="just"/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¿Cual sería el producto más vendido (unidades) el periodo de tiempo 20170101 -20170110? (</a:t>
            </a:r>
            <a:r>
              <a:rPr lang="en-US" b="1" dirty="0"/>
              <a:t>WHERE &lt;</a:t>
            </a:r>
            <a:r>
              <a:rPr lang="en-US" b="1" i="1" dirty="0"/>
              <a:t>column name&gt; </a:t>
            </a:r>
            <a:r>
              <a:rPr lang="en-US" b="1" dirty="0"/>
              <a:t>BETWEEN </a:t>
            </a:r>
            <a:r>
              <a:rPr lang="en-US" b="1" i="1" dirty="0"/>
              <a:t>value1</a:t>
            </a:r>
            <a:r>
              <a:rPr lang="en-US" b="1" dirty="0"/>
              <a:t> AND </a:t>
            </a:r>
            <a:r>
              <a:rPr lang="en-US" b="1" i="1" dirty="0"/>
              <a:t>value2;</a:t>
            </a:r>
            <a:r>
              <a:rPr lang="es-ES" dirty="0">
                <a:latin typeface="Arial Nova Light" panose="020B0304020202020204" pitchFamily="34" charset="0"/>
              </a:rPr>
              <a:t>)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¿Cual sería la tienda que más ingresos a tenido en ese mismo período?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¿Cual es el socio que más tiendas tiene asociadas?.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¿Cuál es la tienda que mas beneficios a tenido (Hay que tener en cuenta el margen que tiene cada venta)?.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¿Cuántas tiendas existen (usando tabla </a:t>
            </a:r>
            <a:r>
              <a:rPr lang="es-ES" dirty="0" err="1">
                <a:latin typeface="Arial Nova Light" panose="020B0304020202020204" pitchFamily="34" charset="0"/>
              </a:rPr>
              <a:t>carrefour.ventas</a:t>
            </a:r>
            <a:r>
              <a:rPr lang="es-ES" dirty="0">
                <a:latin typeface="Arial Nova Light" panose="020B0304020202020204" pitchFamily="34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12062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Modelo </a:t>
            </a:r>
          </a:p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Entidad-Relación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15666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Entidad-Relación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505345"/>
            <a:ext cx="18462172" cy="811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800" b="1" dirty="0">
                <a:latin typeface="Arial Nova Light" panose="020B0304020202020204" pitchFamily="34" charset="0"/>
              </a:rPr>
              <a:t>¿Qué es?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El modelo entidad-relación es una herramienta para generar un modelo de datos que describe la estructura y relaciones de una BBDD.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Su representación se realiza mediante un diagrama que nos permitirá, de forma fácil, construir la estructura de datos con la que gestionar una actividad.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Estos modelos, una vez trasladados a una BBDD, podremos mantenerlos y explotarlos mediante SQL.</a:t>
            </a:r>
          </a:p>
        </p:txBody>
      </p:sp>
    </p:spTree>
    <p:extLst>
      <p:ext uri="{BB962C8B-B14F-4D97-AF65-F5344CB8AC3E}">
        <p14:creationId xmlns:p14="http://schemas.microsoft.com/office/powerpoint/2010/main" val="39426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Entidad-Relación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37134"/>
            <a:ext cx="18462172" cy="1060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800" b="1" dirty="0">
                <a:latin typeface="Arial Nova Light" panose="020B0304020202020204" pitchFamily="34" charset="0"/>
              </a:rPr>
              <a:t>Elementos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Arial Nova Light" panose="020B0304020202020204" pitchFamily="34" charset="0"/>
              </a:rPr>
              <a:t>Entidad</a:t>
            </a:r>
          </a:p>
          <a:p>
            <a:pPr marL="1485717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Cosa u objeto significativo (real o imaginario) acerca del cual se requiere conocer o almacenar información.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Arial Nova Light" panose="020B0304020202020204" pitchFamily="34" charset="0"/>
              </a:rPr>
              <a:t>Atributos</a:t>
            </a:r>
          </a:p>
          <a:p>
            <a:pPr marL="1485717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Definen o identifican características de la entidad.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Arial Nova Light" panose="020B0304020202020204" pitchFamily="34" charset="0"/>
              </a:rPr>
              <a:t>Relación</a:t>
            </a:r>
          </a:p>
          <a:p>
            <a:pPr marL="1485717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Es una asociación </a:t>
            </a:r>
            <a:r>
              <a:rPr lang="es-ES" dirty="0" err="1">
                <a:latin typeface="Arial Nova Light" panose="020B0304020202020204" pitchFamily="34" charset="0"/>
              </a:rPr>
              <a:t>nombrable</a:t>
            </a:r>
            <a:r>
              <a:rPr lang="es-ES" dirty="0">
                <a:latin typeface="Arial Nova Light" panose="020B0304020202020204" pitchFamily="34" charset="0"/>
              </a:rPr>
              <a:t>, significativa y estable entre dos entidades.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Arial Nova Light" panose="020B0304020202020204" pitchFamily="34" charset="0"/>
              </a:rPr>
              <a:t>Relaciones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b="1" dirty="0">
                <a:latin typeface="Arial Nova Light" panose="020B0304020202020204" pitchFamily="34" charset="0"/>
              </a:rPr>
              <a:t>de cardinalidad</a:t>
            </a:r>
          </a:p>
          <a:p>
            <a:pPr marL="1485717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Uno a uno     /     uno a muchos     /     muchos a muchos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Arial Nova Light" panose="020B0304020202020204" pitchFamily="34" charset="0"/>
              </a:rPr>
              <a:t>Claves</a:t>
            </a:r>
          </a:p>
          <a:p>
            <a:pPr marL="1485717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Clave primaria     /     Clave foránea</a:t>
            </a:r>
          </a:p>
        </p:txBody>
      </p:sp>
    </p:spTree>
    <p:extLst>
      <p:ext uri="{BB962C8B-B14F-4D97-AF65-F5344CB8AC3E}">
        <p14:creationId xmlns:p14="http://schemas.microsoft.com/office/powerpoint/2010/main" val="126924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 Entidad-Relación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37134"/>
            <a:ext cx="18462172" cy="2297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Ejemplo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Arial Nova Light" panose="020B0304020202020204" pitchFamily="34" charset="0"/>
              </a:rPr>
              <a:t>Un colegio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B13EA9-2247-4411-95CA-09746074BBA2}"/>
              </a:ext>
            </a:extLst>
          </p:cNvPr>
          <p:cNvSpPr/>
          <p:nvPr/>
        </p:nvSpPr>
        <p:spPr>
          <a:xfrm>
            <a:off x="3112294" y="8218496"/>
            <a:ext cx="318135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Profesor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346911F-3583-48E0-87CB-CCA45DB54443}"/>
              </a:ext>
            </a:extLst>
          </p:cNvPr>
          <p:cNvSpPr/>
          <p:nvPr/>
        </p:nvSpPr>
        <p:spPr>
          <a:xfrm>
            <a:off x="18802804" y="4928924"/>
            <a:ext cx="318135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Alumno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301CCFA-6FC3-4D32-AB12-04B622794E3E}"/>
              </a:ext>
            </a:extLst>
          </p:cNvPr>
          <p:cNvSpPr/>
          <p:nvPr/>
        </p:nvSpPr>
        <p:spPr>
          <a:xfrm>
            <a:off x="14559643" y="6166904"/>
            <a:ext cx="318135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Grupo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9FDE3D6-AD2E-454C-A0DE-E59F2E8A21CE}"/>
              </a:ext>
            </a:extLst>
          </p:cNvPr>
          <p:cNvSpPr/>
          <p:nvPr/>
        </p:nvSpPr>
        <p:spPr>
          <a:xfrm>
            <a:off x="4931569" y="10085396"/>
            <a:ext cx="318135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Departamento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EFA3315-8565-4F25-AC1A-C9E138D29157}"/>
              </a:ext>
            </a:extLst>
          </p:cNvPr>
          <p:cNvSpPr/>
          <p:nvPr/>
        </p:nvSpPr>
        <p:spPr>
          <a:xfrm>
            <a:off x="1138238" y="10085396"/>
            <a:ext cx="318135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Cargo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160F746-DC90-4540-9647-93F6D62FE9B7}"/>
              </a:ext>
            </a:extLst>
          </p:cNvPr>
          <p:cNvSpPr/>
          <p:nvPr/>
        </p:nvSpPr>
        <p:spPr>
          <a:xfrm>
            <a:off x="18628632" y="7911440"/>
            <a:ext cx="318135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Aula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A452779-B5C1-49BB-9784-B64362FAF5DC}"/>
              </a:ext>
            </a:extLst>
          </p:cNvPr>
          <p:cNvSpPr/>
          <p:nvPr/>
        </p:nvSpPr>
        <p:spPr>
          <a:xfrm>
            <a:off x="10598150" y="10045040"/>
            <a:ext cx="318135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Asignatura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DA501BD-1760-411A-997C-9ED5A9424A9C}"/>
              </a:ext>
            </a:extLst>
          </p:cNvPr>
          <p:cNvSpPr/>
          <p:nvPr/>
        </p:nvSpPr>
        <p:spPr>
          <a:xfrm>
            <a:off x="3112294" y="6166904"/>
            <a:ext cx="3181350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Horario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ECFA803-D7ED-4BCB-B945-C83F7A8273FD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293644" y="6700304"/>
            <a:ext cx="8265999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BD5D693-454C-4D0F-8081-02CD9DED251C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16150318" y="5462324"/>
            <a:ext cx="2652486" cy="704580"/>
          </a:xfrm>
          <a:prstGeom prst="bentConnector2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DC0189C-7A83-4E21-945D-16C1D3DF0F4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702969" y="7233704"/>
            <a:ext cx="0" cy="103266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6EF51BA9-7076-4F7D-86DE-A863250F5B48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 rot="10800000" flipV="1">
            <a:off x="2728914" y="8751896"/>
            <a:ext cx="383381" cy="1333500"/>
          </a:xfrm>
          <a:prstGeom prst="bentConnector2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31779290-4C9B-43A6-B26E-75963A8CFE25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>
            <a:off x="6293644" y="8751896"/>
            <a:ext cx="228600" cy="1333500"/>
          </a:xfrm>
          <a:prstGeom prst="bentConnector2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64791FC0-0515-430F-AD6A-4E6D768A6750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>
            <a:off x="6293644" y="8751896"/>
            <a:ext cx="5895181" cy="1293144"/>
          </a:xfrm>
          <a:prstGeom prst="bentConnector2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9DF30B50-2AFF-4972-B808-3C661A4605F3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17740993" y="6700304"/>
            <a:ext cx="2478314" cy="1211136"/>
          </a:xfrm>
          <a:prstGeom prst="bentConnector2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7F4AA820-FE60-48C7-82C3-94FBCC83261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13779500" y="7233704"/>
            <a:ext cx="2370818" cy="3344736"/>
          </a:xfrm>
          <a:prstGeom prst="bentConnector2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924445"/>
            <a:ext cx="18462172" cy="839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Modelo Entidad-Relación</a:t>
            </a:r>
          </a:p>
          <a:p>
            <a:endParaRPr lang="es-ES" sz="4800" b="1" dirty="0"/>
          </a:p>
          <a:p>
            <a:endParaRPr lang="es-ES" dirty="0"/>
          </a:p>
          <a:p>
            <a:endParaRPr lang="es-ES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Clasificar las distintas relaciones cardinales del modelo Entidad-Relación desarrollado en la diapositiva anterior.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endParaRPr lang="es-ES" dirty="0">
              <a:latin typeface="Arial Nova Light" panose="020B0304020202020204" pitchFamily="34" charset="0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¿Se vería afectado el diagrama de la diapositiva si los alumnos tienen que cambiar de aula según la materia?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endParaRPr lang="es-ES" dirty="0">
              <a:latin typeface="Arial Nova Light" panose="020B0304020202020204" pitchFamily="34" charset="0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Realizar un modelo Entidad-Relación orientado a Carrefour.</a:t>
            </a:r>
          </a:p>
        </p:txBody>
      </p:sp>
    </p:spTree>
    <p:extLst>
      <p:ext uri="{BB962C8B-B14F-4D97-AF65-F5344CB8AC3E}">
        <p14:creationId xmlns:p14="http://schemas.microsoft.com/office/powerpoint/2010/main" val="341085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Índice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304175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 Consultas sobre 	 Múltiples Tablas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326350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Consultas sobre Múltiples Tablas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JOINS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Para poder realizar consultas combinando varias tablas de forma simultanea disponemos de la sentencia JOIN. Los distintos tipos de </a:t>
            </a:r>
            <a:r>
              <a:rPr lang="es-ES" sz="4000" dirty="0" err="1">
                <a:latin typeface="Arial Nova Light" panose="020B0304020202020204" pitchFamily="34" charset="0"/>
              </a:rPr>
              <a:t>Joins</a:t>
            </a:r>
            <a:r>
              <a:rPr lang="es-ES" sz="4000" dirty="0">
                <a:latin typeface="Arial Nova Light" panose="020B0304020202020204" pitchFamily="34" charset="0"/>
              </a:rPr>
              <a:t> existentes son: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 Nova Light" panose="020B0304020202020204" pitchFamily="34" charset="0"/>
              </a:rPr>
              <a:t>Inner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join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Se muestran aquellos registros que son comunes en ambas tablas.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 Nova Light" panose="020B0304020202020204" pitchFamily="34" charset="0"/>
              </a:rPr>
              <a:t>Left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join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Devuelve todos los registros de la primera tabla aunque no cumplan la condición y asigna nulos a los campos de la segunda tabla que no la cumplen.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 Nova Light" panose="020B0304020202020204" pitchFamily="34" charset="0"/>
              </a:rPr>
              <a:t>Right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join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Presenta los registros de la segunda tabla agregando un nulo para todos los campos de la primera tabla que no cumplen la condición.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>
                <a:latin typeface="Arial Nova Light" panose="020B0304020202020204" pitchFamily="34" charset="0"/>
              </a:rPr>
              <a:t>Full </a:t>
            </a:r>
            <a:r>
              <a:rPr lang="es-ES" b="1" dirty="0" err="1">
                <a:latin typeface="Arial Nova Light" panose="020B0304020202020204" pitchFamily="34" charset="0"/>
              </a:rPr>
              <a:t>outer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join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Muestra todos los registros de ambas tablas.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89324C3-3F2C-4EA7-ABFC-73E57E10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01" y="11697304"/>
            <a:ext cx="2766300" cy="19204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B6628B-FC44-4229-8A29-0A32037A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778" y="11701340"/>
            <a:ext cx="2781541" cy="18975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E9FCC4-3A57-4225-BFE2-C4D86926D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6553" y="11676732"/>
            <a:ext cx="2857748" cy="19280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1664382-26D5-4A1B-A710-4B7740951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8717" y="11664150"/>
            <a:ext cx="2819644" cy="189754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6899AAC-C405-471A-8A58-B4C6540BE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411" y="7572212"/>
            <a:ext cx="5948042" cy="175822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A762FFC-2549-48F1-92CB-0FD7E3CCA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5073" y="9390076"/>
            <a:ext cx="5759271" cy="171834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2E86021-4C67-448B-9BC6-685A533CB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05709" y="10421500"/>
            <a:ext cx="6136558" cy="178343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17FB667-025D-4C14-8F59-F753DA8662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5601" y="11766605"/>
            <a:ext cx="6838054" cy="164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Consultas sobre Múltiples Tablas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PRODUCTO CARTESIANO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Dados dos conjuntos de datos, en nuestro caso dos tablas, el producto cartesiano, también denominado CROSS JOIN, realiza una combinación entre cada registro de una de las tablas y todos los registros de la segunda tabla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Esta sentencia se utiliza sobre tablas que no tienen campos en común.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Es </a:t>
            </a:r>
            <a:r>
              <a:rPr lang="es-ES" b="1" u="sng" dirty="0">
                <a:latin typeface="Arial Nova Light" panose="020B0304020202020204" pitchFamily="34" charset="0"/>
              </a:rPr>
              <a:t>importante</a:t>
            </a:r>
            <a:r>
              <a:rPr lang="es-ES" dirty="0">
                <a:latin typeface="Arial Nova Light" panose="020B0304020202020204" pitchFamily="34" charset="0"/>
              </a:rPr>
              <a:t> tener muy </a:t>
            </a:r>
            <a:r>
              <a:rPr lang="es-ES" b="1" u="sng" dirty="0">
                <a:latin typeface="Arial Nova Light" panose="020B0304020202020204" pitchFamily="34" charset="0"/>
              </a:rPr>
              <a:t>controlados</a:t>
            </a:r>
            <a:r>
              <a:rPr lang="es-ES" dirty="0">
                <a:latin typeface="Arial Nova Light" panose="020B0304020202020204" pitchFamily="34" charset="0"/>
              </a:rPr>
              <a:t> todos los productos cartesianos.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BDCD799-84AC-49ED-AB2A-B9DBF567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9" y="7431627"/>
            <a:ext cx="5573973" cy="181211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76BB33E-C0ED-4E60-BF71-1AA24516F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095" y="7590651"/>
            <a:ext cx="7188980" cy="15367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E3C97B7-CA65-4D7B-B4F9-F1CCC9A64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52" y="9243741"/>
            <a:ext cx="10251440" cy="2907757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D1F8B83-6940-4BBD-A8DB-EEBCF834975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361042" y="8337685"/>
            <a:ext cx="8490053" cy="2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CCB9B20-7874-4EF9-896B-923087C19F16}"/>
              </a:ext>
            </a:extLst>
          </p:cNvPr>
          <p:cNvCxnSpPr/>
          <p:nvPr/>
        </p:nvCxnSpPr>
        <p:spPr>
          <a:xfrm>
            <a:off x="10606068" y="8337684"/>
            <a:ext cx="0" cy="906057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74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57645"/>
            <a:ext cx="18462172" cy="1069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Consultas sobre Múltiples Tablas </a:t>
            </a:r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Realizar una consulta donde aparezcan todas las combinaciones posibles de pantalones y camisas y los dos campos nuevos de la tabla de control.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totas las combinaciones de pantalones y camisas además del peso total.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Según la tabla de ventas actual ¿Cuáles han sido los importes de venta totales? ¿Y el total de productos vendidos?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todos los importes de venta con el nombre del artículo y su fecha de venta.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Extraer los datos de los socios ordenados de mayor a menor margen obtenido.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los socios con sus tiendas correspondientes.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Localizar los proveedores de los cuales más productos se han vendido.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las marcas más vendidas.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Extraer aquellos registros para los que no disponemos de referencias en las tablas de socio, tiendas, marcas o proveedores.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F02B4A9-0B44-4BF4-9788-543603C0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017" y="9004938"/>
            <a:ext cx="5041159" cy="28184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24B77F-35A4-4C09-AFE4-2BCB293F2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44" b="50207"/>
          <a:stretch/>
        </p:blipFill>
        <p:spPr>
          <a:xfrm>
            <a:off x="13977614" y="3258777"/>
            <a:ext cx="5630442" cy="6166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3187B1-75A6-4FE4-9AD9-EE74ADD32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072" b="7079"/>
          <a:stretch/>
        </p:blipFill>
        <p:spPr>
          <a:xfrm>
            <a:off x="13977614" y="2609551"/>
            <a:ext cx="5630442" cy="6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57645"/>
            <a:ext cx="18462172" cy="1143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Consultas sobre Múltiples Tablas</a:t>
            </a:r>
          </a:p>
          <a:p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el número de alumnos de cada grupo.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el número de profesores.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¿Cuántos profesores de cada asignatura hay en el colegio?.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Comprobar si el número de alumnos está acorde con la capacidad de las aulas.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Extraer el listado de alumnos del grupo b ordenado por apellidos.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los alumnos que tienen clase con el director.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Seleccionar los 10 primeros alumnos de cada grupo que reciben clase de matemáticas con Helena.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los datos de todos los profesores que dan clase en el grupo A o en el grupo B y su número de alumnos.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los datos de los profesores que dan clases en el aula A11 y los que no.	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endParaRPr lang="es-ES" dirty="0"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FA3D994-9E2F-4367-BDBF-CCBD1999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28"/>
          <a:stretch/>
        </p:blipFill>
        <p:spPr>
          <a:xfrm>
            <a:off x="11162393" y="2857645"/>
            <a:ext cx="5630442" cy="14446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E0C23-64C0-4A8B-86B5-F6C196E64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24" b="41608"/>
          <a:stretch/>
        </p:blipFill>
        <p:spPr>
          <a:xfrm>
            <a:off x="16293893" y="2609551"/>
            <a:ext cx="5630442" cy="6804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120219-61D5-4A87-AA16-DE29F4754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48"/>
          <a:stretch/>
        </p:blipFill>
        <p:spPr>
          <a:xfrm>
            <a:off x="16293893" y="3336108"/>
            <a:ext cx="5141344" cy="5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59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Consultas sobre Múltiples Tablas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Clave Primaria (</a:t>
            </a:r>
            <a:r>
              <a:rPr lang="es-ES" sz="4800" b="1" dirty="0" err="1">
                <a:latin typeface="Arial Nova Light" panose="020B0304020202020204" pitchFamily="34" charset="0"/>
              </a:rPr>
              <a:t>Primary</a:t>
            </a:r>
            <a:r>
              <a:rPr lang="es-ES" sz="4800" b="1" dirty="0">
                <a:latin typeface="Arial Nova Light" panose="020B0304020202020204" pitchFamily="34" charset="0"/>
              </a:rPr>
              <a:t> Key, PK)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 el campo o conjunto de campos de la tabla que identifican como único a cada registro de esta siendo imposible que se repitan los valores.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algn="just"/>
            <a:r>
              <a:rPr lang="es-ES" sz="4400" b="1" dirty="0">
                <a:latin typeface="Arial Nova Light" panose="020B0304020202020204" pitchFamily="34" charset="0"/>
              </a:rPr>
              <a:t>Clave </a:t>
            </a:r>
            <a:r>
              <a:rPr lang="es-ES" sz="4400" b="1" dirty="0" err="1">
                <a:latin typeface="Arial Nova Light" panose="020B0304020202020204" pitchFamily="34" charset="0"/>
              </a:rPr>
              <a:t>Foranea</a:t>
            </a:r>
            <a:r>
              <a:rPr lang="es-ES" sz="4400" b="1" dirty="0">
                <a:latin typeface="Arial Nova Light" panose="020B0304020202020204" pitchFamily="34" charset="0"/>
              </a:rPr>
              <a:t> (</a:t>
            </a:r>
            <a:r>
              <a:rPr lang="es-ES" sz="4400" b="1" dirty="0" err="1">
                <a:latin typeface="Arial Nova Light" panose="020B0304020202020204" pitchFamily="34" charset="0"/>
              </a:rPr>
              <a:t>Foreign</a:t>
            </a:r>
            <a:r>
              <a:rPr lang="es-ES" sz="4400" b="1" dirty="0">
                <a:latin typeface="Arial Nova Light" panose="020B0304020202020204" pitchFamily="34" charset="0"/>
              </a:rPr>
              <a:t> Key, FK)</a:t>
            </a:r>
          </a:p>
          <a:p>
            <a:pPr algn="just"/>
            <a:endParaRPr lang="es-ES" sz="44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 un campo usado para unir dos tablas. Este debe ser </a:t>
            </a:r>
            <a:r>
              <a:rPr lang="es-ES" sz="4000" dirty="0" err="1">
                <a:latin typeface="Arial Nova Light" panose="020B0304020202020204" pitchFamily="34" charset="0"/>
              </a:rPr>
              <a:t>Primary</a:t>
            </a:r>
            <a:r>
              <a:rPr lang="es-ES" sz="4000" dirty="0">
                <a:latin typeface="Arial Nova Light" panose="020B0304020202020204" pitchFamily="34" charset="0"/>
              </a:rPr>
              <a:t> Key en una de las dos evitando, de esta forma, problemas de consistencia de los datos al realizar cruces entre ambas tablas.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D8EB5C-49DA-4FE7-854D-F24A07FF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356" y="5247147"/>
            <a:ext cx="5567723" cy="2298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A04242-95AB-4514-90B4-1F1DBF50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183" y="9935589"/>
            <a:ext cx="4582138" cy="3572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FE6A28F-B105-4602-B7CA-66F8E1B3DE97}"/>
              </a:ext>
            </a:extLst>
          </p:cNvPr>
          <p:cNvCxnSpPr/>
          <p:nvPr/>
        </p:nvCxnSpPr>
        <p:spPr>
          <a:xfrm>
            <a:off x="19977652" y="5486400"/>
            <a:ext cx="1689652" cy="0"/>
          </a:xfrm>
          <a:prstGeom prst="line">
            <a:avLst/>
          </a:prstGeom>
          <a:ln w="889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926BEAA-A9AF-465D-B3C6-588293C915C7}"/>
              </a:ext>
            </a:extLst>
          </p:cNvPr>
          <p:cNvCxnSpPr>
            <a:cxnSpLocks/>
          </p:cNvCxnSpPr>
          <p:nvPr/>
        </p:nvCxnSpPr>
        <p:spPr>
          <a:xfrm>
            <a:off x="21667304" y="5486400"/>
            <a:ext cx="0" cy="5775611"/>
          </a:xfrm>
          <a:prstGeom prst="line">
            <a:avLst/>
          </a:prstGeom>
          <a:ln w="889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D9BD52E-79B4-4C86-BB59-15B12EA7614F}"/>
              </a:ext>
            </a:extLst>
          </p:cNvPr>
          <p:cNvCxnSpPr>
            <a:cxnSpLocks/>
          </p:cNvCxnSpPr>
          <p:nvPr/>
        </p:nvCxnSpPr>
        <p:spPr>
          <a:xfrm flipH="1">
            <a:off x="15783339" y="11262011"/>
            <a:ext cx="5883965" cy="0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 Modificación de</a:t>
            </a:r>
          </a:p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Datos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2769605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Modificación de Datos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Instrucciones DML (Data </a:t>
            </a:r>
            <a:r>
              <a:rPr lang="es-ES" sz="4000" dirty="0" err="1">
                <a:latin typeface="Arial Nova Light" panose="020B0304020202020204" pitchFamily="34" charset="0"/>
              </a:rPr>
              <a:t>Manipulation</a:t>
            </a:r>
            <a:r>
              <a:rPr lang="es-ES" sz="4000" dirty="0">
                <a:latin typeface="Arial Nova Light" panose="020B0304020202020204" pitchFamily="34" charset="0"/>
              </a:rPr>
              <a:t> </a:t>
            </a:r>
            <a:r>
              <a:rPr lang="es-ES" sz="4000" dirty="0" err="1">
                <a:latin typeface="Arial Nova Light" panose="020B0304020202020204" pitchFamily="34" charset="0"/>
              </a:rPr>
              <a:t>Language</a:t>
            </a:r>
            <a:r>
              <a:rPr lang="es-ES" sz="4000" dirty="0">
                <a:latin typeface="Arial Nova Light" panose="020B0304020202020204" pitchFamily="34" charset="0"/>
              </a:rPr>
              <a:t>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Utilizando sentencias de SQL, permiten a los usuarios introducir datos, modificarlos o borrarlos. Los elementos que se catalogan dentro de este grupo son: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u="sng" dirty="0">
                <a:latin typeface="Arial Nova Light" panose="020B0304020202020204" pitchFamily="34" charset="0"/>
              </a:rPr>
              <a:t>SELECT</a:t>
            </a:r>
            <a:r>
              <a:rPr lang="es-ES" dirty="0">
                <a:latin typeface="Arial Nova Light" panose="020B0304020202020204" pitchFamily="34" charset="0"/>
              </a:rPr>
              <a:t>, permitiéndonos realizar consultas sobre los datos.</a:t>
            </a: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u="sng" dirty="0">
                <a:latin typeface="Arial Nova Light" panose="020B0304020202020204" pitchFamily="34" charset="0"/>
              </a:rPr>
              <a:t>INSERT</a:t>
            </a:r>
            <a:r>
              <a:rPr lang="es-ES" dirty="0">
                <a:latin typeface="Arial Nova Light" panose="020B0304020202020204" pitchFamily="34" charset="0"/>
              </a:rPr>
              <a:t>, nos da la posibilidad de insertar registros en las tablas.</a:t>
            </a: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u="sng" dirty="0">
                <a:latin typeface="Arial Nova Light" panose="020B0304020202020204" pitchFamily="34" charset="0"/>
              </a:rPr>
              <a:t>UPDATE</a:t>
            </a:r>
            <a:r>
              <a:rPr lang="es-ES" dirty="0">
                <a:latin typeface="Arial Nova Light" panose="020B0304020202020204" pitchFamily="34" charset="0"/>
              </a:rPr>
              <a:t>, nos permite realizar una modificación de los valores de uno o varios campos.</a:t>
            </a: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u="sng" dirty="0">
                <a:latin typeface="Arial Nova Light" panose="020B0304020202020204" pitchFamily="34" charset="0"/>
              </a:rPr>
              <a:t>DELETE,</a:t>
            </a:r>
            <a:r>
              <a:rPr lang="es-ES" dirty="0">
                <a:latin typeface="Arial Nova Light" panose="020B0304020202020204" pitchFamily="34" charset="0"/>
              </a:rPr>
              <a:t> elimina filas de una tabla</a:t>
            </a:r>
            <a:endParaRPr lang="es-ES" u="sng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Consultas sobre Múltiples Tablas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INSERT INTO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Esta consulta se utiliza para insertar un registro en la tabla seleccionada.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Insertar un valor en todos los campos de la tabla: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Insertar un valor solo en algunas de las columnas de una tabla: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Insertar Valores múltiples: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C37F338-39CC-4F04-AD9C-743FF2EC4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47"/>
          <a:stretch/>
        </p:blipFill>
        <p:spPr>
          <a:xfrm>
            <a:off x="4672888" y="6192785"/>
            <a:ext cx="13656347" cy="1330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A7843C-5D34-49E8-ADCF-F009F06A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14" y="8544221"/>
            <a:ext cx="19035351" cy="1108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51689E-B4C4-4C53-9DA8-182AAAC2F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527" y="10830649"/>
            <a:ext cx="10897899" cy="2302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02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57645"/>
            <a:ext cx="18462172" cy="977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Modificación de datos</a:t>
            </a:r>
          </a:p>
          <a:p>
            <a:endParaRPr lang="es-ES" sz="4800" b="1" dirty="0"/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Realizar una carga de datos en todas las tablas con vuestras siglas ayudándoos de las tablas originales (todas menos la tabla de asignatura).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Cargar la tabla de asignatura reemplazando el nombre del profesor por su código correspondiente de la tabla de profesores.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3 grupos para 3ºESO.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Insertar nuestro nombre en la tabla de profesores.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 registros para dos aulas nuevas con capacidad para 22 alumnos.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la asignatura de informática, que se impartirá, al grupo C, en una de las aulas que acabamos de crear en el punto anterior.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Generar un cargo nuevo para asignarlo a los tutores.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FA3D994-9E2F-4367-BDBF-CCBD1999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28"/>
          <a:stretch/>
        </p:blipFill>
        <p:spPr>
          <a:xfrm>
            <a:off x="10824465" y="2653517"/>
            <a:ext cx="5630442" cy="14446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E0C23-64C0-4A8B-86B5-F6C196E64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24" b="41608"/>
          <a:stretch/>
        </p:blipFill>
        <p:spPr>
          <a:xfrm>
            <a:off x="16274015" y="2649307"/>
            <a:ext cx="5630442" cy="6804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120219-61D5-4A87-AA16-DE29F4754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48"/>
          <a:stretch/>
        </p:blipFill>
        <p:spPr>
          <a:xfrm>
            <a:off x="16293893" y="3336108"/>
            <a:ext cx="5141344" cy="5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4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Índice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248586"/>
            <a:ext cx="18462172" cy="99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Índice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Presentación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Toma de contacto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Modelo Entidad-Relación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Consultas de selección con múltiples tablas</a:t>
            </a:r>
          </a:p>
          <a:p>
            <a:pPr marL="1657167" lvl="1" indent="-742950">
              <a:lnSpc>
                <a:spcPct val="150000"/>
              </a:lnSpc>
              <a:buFont typeface="+mj-lt"/>
              <a:buAutoNum type="arabicPeriod"/>
            </a:pPr>
            <a:r>
              <a:rPr lang="es-ES" dirty="0" err="1">
                <a:latin typeface="Arial Nova Light" panose="020B0304020202020204" pitchFamily="34" charset="0"/>
              </a:rPr>
              <a:t>Joins</a:t>
            </a:r>
            <a:endParaRPr lang="es-ES" dirty="0">
              <a:latin typeface="Arial Nova Light" panose="020B0304020202020204" pitchFamily="34" charset="0"/>
            </a:endParaRPr>
          </a:p>
          <a:p>
            <a:pPr marL="1657167" lvl="1" indent="-7429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Claves Primarias y Foráneas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Modificación de Datos</a:t>
            </a:r>
          </a:p>
          <a:p>
            <a:pPr marL="1657167" lvl="1" indent="-742950">
              <a:lnSpc>
                <a:spcPct val="150000"/>
              </a:lnSpc>
              <a:buFont typeface="+mj-lt"/>
              <a:buAutoNum type="arabicPeriod"/>
            </a:pPr>
            <a:r>
              <a:rPr lang="es-ES" dirty="0" err="1">
                <a:latin typeface="Arial Nova Light" panose="020B0304020202020204" pitchFamily="34" charset="0"/>
              </a:rPr>
              <a:t>Insert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into</a:t>
            </a:r>
            <a:endParaRPr lang="es-ES" dirty="0">
              <a:latin typeface="Arial Nova Light" panose="020B0304020202020204" pitchFamily="34" charset="0"/>
            </a:endParaRPr>
          </a:p>
          <a:p>
            <a:pPr marL="1657167" lvl="1" indent="-742950">
              <a:lnSpc>
                <a:spcPct val="150000"/>
              </a:lnSpc>
              <a:buFont typeface="+mj-lt"/>
              <a:buAutoNum type="arabicPeriod"/>
            </a:pPr>
            <a:r>
              <a:rPr lang="es-ES" dirty="0" err="1">
                <a:latin typeface="Arial Nova Light" panose="020B0304020202020204" pitchFamily="34" charset="0"/>
              </a:rPr>
              <a:t>Delete</a:t>
            </a:r>
            <a:endParaRPr lang="es-ES" dirty="0">
              <a:latin typeface="Arial Nova Light" panose="020B0304020202020204" pitchFamily="34" charset="0"/>
            </a:endParaRPr>
          </a:p>
          <a:p>
            <a:pPr marL="1657167" lvl="1" indent="-742950">
              <a:lnSpc>
                <a:spcPct val="150000"/>
              </a:lnSpc>
              <a:buFont typeface="+mj-lt"/>
              <a:buAutoNum type="arabicPeriod"/>
            </a:pPr>
            <a:r>
              <a:rPr lang="es-ES" dirty="0" err="1">
                <a:latin typeface="Arial Nova Light" panose="020B0304020202020204" pitchFamily="34" charset="0"/>
              </a:rPr>
              <a:t>Update</a:t>
            </a:r>
            <a:endParaRPr lang="es-ES" dirty="0">
              <a:latin typeface="Arial Nova Light" panose="020B03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2639029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Consultas sobre Múltiples Tablas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UPDATE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Esta sentencia se utiliza para modificar los valores de uno o varios campos.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Modificar TODOS los registros de una tabla para introducirles el mismo valor: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 err="1">
                <a:latin typeface="Arial Nova Light" panose="020B0304020202020204" pitchFamily="34" charset="0"/>
              </a:rPr>
              <a:t>Updatear</a:t>
            </a:r>
            <a:r>
              <a:rPr lang="es-ES" dirty="0">
                <a:latin typeface="Arial Nova Light" panose="020B0304020202020204" pitchFamily="34" charset="0"/>
              </a:rPr>
              <a:t> aquellos campos de la tabla que cumplan una condición: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Modificar varios campos a la vez de una tabla: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20DD2BB-D12D-438F-BD1D-D3C2A6A6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49" y="8993432"/>
            <a:ext cx="8946750" cy="1689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0D5A57-02B6-415D-A214-F2DA4B28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38" y="6179523"/>
            <a:ext cx="8991761" cy="1689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71EA25F-95BD-4CC8-8192-FD0BD5293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423" y="11718538"/>
            <a:ext cx="14380856" cy="1546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57645"/>
            <a:ext cx="18462172" cy="894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Modificación de datos</a:t>
            </a:r>
          </a:p>
          <a:p>
            <a:endParaRPr lang="es-ES" sz="4800" b="1" dirty="0"/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Asignarnos el cargo de tutor.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Corregir el grupo asignado al aula A13 para que esté asignado al C y en 2018.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Insertar el segundo apellido de cada profesor.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Corregir el campo </a:t>
            </a:r>
            <a:r>
              <a:rPr lang="es-ES" dirty="0" err="1">
                <a:latin typeface="Arial Nova Light" panose="020B0304020202020204" pitchFamily="34" charset="0"/>
              </a:rPr>
              <a:t>cod_profesor</a:t>
            </a:r>
            <a:r>
              <a:rPr lang="es-ES" dirty="0">
                <a:latin typeface="Arial Nova Light" panose="020B0304020202020204" pitchFamily="34" charset="0"/>
              </a:rPr>
              <a:t>, acorde a los nuevos apellidos disponibles en todas las tablas en que sea necesario.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Las aulas A12 y A13 tienen capacidad para 33 alumnos.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Los grupos de 3ºESO no comenzarán hasta 2019.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Corregir el cargo del jefe de estudios sustituyéndolo por el código.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El profesor Rafael </a:t>
            </a:r>
            <a:r>
              <a:rPr lang="es-ES" dirty="0" err="1">
                <a:latin typeface="Arial Nova Light" panose="020B0304020202020204" pitchFamily="34" charset="0"/>
              </a:rPr>
              <a:t>Aroz</a:t>
            </a:r>
            <a:r>
              <a:rPr lang="es-ES" dirty="0">
                <a:latin typeface="Arial Nova Light" panose="020B0304020202020204" pitchFamily="34" charset="0"/>
              </a:rPr>
              <a:t> este año es tutor.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FA3D994-9E2F-4367-BDBF-CCBD1999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28"/>
          <a:stretch/>
        </p:blipFill>
        <p:spPr>
          <a:xfrm>
            <a:off x="10824465" y="2733029"/>
            <a:ext cx="5630442" cy="14446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E0C23-64C0-4A8B-86B5-F6C196E64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24" b="41608"/>
          <a:stretch/>
        </p:blipFill>
        <p:spPr>
          <a:xfrm>
            <a:off x="16274015" y="2768575"/>
            <a:ext cx="5630442" cy="6804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120219-61D5-4A87-AA16-DE29F4754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48"/>
          <a:stretch/>
        </p:blipFill>
        <p:spPr>
          <a:xfrm>
            <a:off x="16293893" y="3455376"/>
            <a:ext cx="5141344" cy="5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86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Consultas sobre Múltiples Tablas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DELETE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Esta sentencia se utiliza para ELIMINAR registros de las tablas.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Eliminar todos los registros de  una tabla: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Eliminar los registros de una tabla que cumplen una condición: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u="sng" dirty="0">
                <a:latin typeface="Arial Nova Light" panose="020B0304020202020204" pitchFamily="34" charset="0"/>
              </a:rPr>
              <a:t>IMPORTANTE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dirty="0">
                <a:latin typeface="Arial Nova Light" panose="020B0304020202020204" pitchFamily="34" charset="0"/>
              </a:rPr>
              <a:t>hay que extremar las precauciones cuando se pretenda usar este tipo de sentencia puesto que nos eliminará la información sin posibilidad de recuperarla.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0EA5D3D-F25F-4252-B57E-C149351B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247" y="6211739"/>
            <a:ext cx="7015207" cy="1934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9236E2C-BEB5-4F82-9965-69F15E03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27" y="9080472"/>
            <a:ext cx="7943784" cy="1432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20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57645"/>
            <a:ext cx="18462172" cy="802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Modificación de datos</a:t>
            </a:r>
          </a:p>
          <a:p>
            <a:endParaRPr lang="es-ES" sz="4800" b="1" dirty="0"/>
          </a:p>
          <a:p>
            <a:endParaRPr lang="es-ES" sz="4800" b="1" dirty="0"/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Eliminar a los 4 alumnos que se han dado de baja: Marcos Valdivia, Juan Jiménez, Vicente Silos y María González.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El grupo C de 3ºESO no se impartirá en el curso 2019.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El cargo de director titular no debe existir. Si alguien ostenta este cargo deberá actualizarse a director.</a:t>
            </a:r>
          </a:p>
          <a:p>
            <a:pPr marL="2571384" lvl="2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Eliminar el aula A14.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endParaRPr lang="es-ES" dirty="0"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FA3D994-9E2F-4367-BDBF-CCBD1999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28"/>
          <a:stretch/>
        </p:blipFill>
        <p:spPr>
          <a:xfrm>
            <a:off x="9114934" y="11085101"/>
            <a:ext cx="5630442" cy="14446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E0C23-64C0-4A8B-86B5-F6C196E64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24" b="41608"/>
          <a:stretch/>
        </p:blipFill>
        <p:spPr>
          <a:xfrm>
            <a:off x="14127163" y="10898054"/>
            <a:ext cx="5630442" cy="6804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120219-61D5-4A87-AA16-DE29F4754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48"/>
          <a:stretch/>
        </p:blipFill>
        <p:spPr>
          <a:xfrm>
            <a:off x="14127163" y="11514349"/>
            <a:ext cx="5141344" cy="5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29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Resumen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3353758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Resumen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Sentencias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dirty="0">
                <a:latin typeface="Arial Nova Light" panose="020B0304020202020204" pitchFamily="34" charset="0"/>
              </a:rPr>
              <a:t>Comandos que nos permiten realizar las distintas consultas. 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SELECT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Selecciona la información que queremos extraer.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GROUP BY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Debemos incluirla cuando utilicemos alguna función de agregación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ORDER BY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Nos permite ordenar los resultados de la consulta.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INSERT INTO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Inserta nuevos registros en la tabla.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UPDATE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Modifica uno o varios registros de la tabla.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DELETE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Borra uno, varios o incluso todos los registros de una tabla.</a:t>
            </a:r>
          </a:p>
          <a:p>
            <a:pPr lvl="4"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58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Resumen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Funciones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dirty="0">
                <a:latin typeface="Arial Nova Light" panose="020B0304020202020204" pitchFamily="34" charset="0"/>
              </a:rPr>
              <a:t>Para realizar operaciones en nuestras consultas.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Sum()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Sumar los valores existentes en una columna.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 err="1">
                <a:latin typeface="Arial Nova Light" panose="020B0304020202020204" pitchFamily="34" charset="0"/>
              </a:rPr>
              <a:t>Count</a:t>
            </a:r>
            <a:r>
              <a:rPr lang="es-ES" dirty="0">
                <a:latin typeface="Arial Nova Light" panose="020B0304020202020204" pitchFamily="34" charset="0"/>
              </a:rPr>
              <a:t>()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Contar el número de registros.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AVG()</a:t>
            </a:r>
          </a:p>
          <a:p>
            <a:pPr lvl="3" algn="just"/>
            <a:r>
              <a:rPr lang="es-ES" dirty="0">
                <a:latin typeface="Arial Nova Light" panose="020B0304020202020204" pitchFamily="34" charset="0"/>
              </a:rPr>
              <a:t>	Realiza la media de una columna numérica.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Max()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Devuelve el valor máximo del campo seleccionado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Min()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Devuelve el mínimo de una columna.</a:t>
            </a:r>
          </a:p>
          <a:p>
            <a:pPr lvl="4" algn="just"/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18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Resumen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Cláusulas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dirty="0">
                <a:latin typeface="Arial Nova Light" panose="020B0304020202020204" pitchFamily="34" charset="0"/>
              </a:rPr>
              <a:t>Se utilizan para añadir condiciones a las consultas realizadas. 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WHERE</a:t>
            </a:r>
          </a:p>
          <a:p>
            <a:pPr lvl="4" algn="just"/>
            <a:endParaRPr lang="es-ES" dirty="0">
              <a:latin typeface="Arial Nova Light" panose="020B0304020202020204" pitchFamily="34" charset="0"/>
            </a:endParaRP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SELECT TOP &lt;valor numérico&gt;</a:t>
            </a:r>
          </a:p>
          <a:p>
            <a:pPr lvl="4"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06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Resumen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Operadores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dirty="0">
                <a:latin typeface="Arial Nova Light" panose="020B0304020202020204" pitchFamily="34" charset="0"/>
              </a:rPr>
              <a:t>Se utilizan principalmente con la cláusula WHERE, permitiéndonos agregar condiciones a las consultas. 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AND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OR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“=“ , “&lt;“ , “&lt;=“ , “&gt;” , “&gt;=“ , “!=“ , “&lt;&gt;”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LIKE</a:t>
            </a:r>
          </a:p>
          <a:p>
            <a:pPr lvl="3" algn="just"/>
            <a:r>
              <a:rPr lang="es-ES" dirty="0">
                <a:latin typeface="Arial Nova Light" panose="020B0304020202020204" pitchFamily="34" charset="0"/>
              </a:rPr>
              <a:t>	Nos permite buscar una cadena de texto dentro de un campo.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IN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Permite especificar varios valores en la condición.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BETWEEN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Selecciona un rango para mostrar todos los registros que están en medio.</a:t>
            </a:r>
          </a:p>
          <a:p>
            <a:pPr marL="3314151" lvl="3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UNION</a:t>
            </a:r>
          </a:p>
          <a:p>
            <a:pPr lvl="4" algn="just"/>
            <a:r>
              <a:rPr lang="es-ES" dirty="0">
                <a:latin typeface="Arial Nova Light" panose="020B0304020202020204" pitchFamily="34" charset="0"/>
              </a:rPr>
              <a:t>Unir el resultado de dos consultas con el mismo número de campos.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13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861BDE8B-B5DF-41A1-80AB-92FA981FDA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77" y="1786"/>
            <a:ext cx="24371302" cy="13712428"/>
          </a:xfrm>
        </p:spPr>
      </p:pic>
      <p:sp>
        <p:nvSpPr>
          <p:cNvPr id="13" name="Rectangle 12"/>
          <p:cNvSpPr/>
          <p:nvPr/>
        </p:nvSpPr>
        <p:spPr>
          <a:xfrm>
            <a:off x="3176" y="37"/>
            <a:ext cx="24383998" cy="137124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0"/>
                </a:schemeClr>
              </a:gs>
              <a:gs pos="0">
                <a:srgbClr val="181B1F">
                  <a:lumMod val="100000"/>
                  <a:alpha val="7000"/>
                </a:srgbClr>
              </a:gs>
              <a:gs pos="100000">
                <a:srgbClr val="333941">
                  <a:alpha val="58000"/>
                  <a:lumMod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4799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4291942" y="6317788"/>
            <a:ext cx="5515809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/>
            <a:r>
              <a:rPr lang="pt-BR" sz="3199" dirty="0">
                <a:solidFill>
                  <a:srgbClr val="FFFFFF"/>
                </a:solidFill>
                <a:latin typeface="Lato Light"/>
                <a:ea typeface="Lato" charset="0"/>
                <a:cs typeface="Lato" charset="0"/>
              </a:rPr>
              <a:t>Camino de Venero Claro, s/n </a:t>
            </a:r>
          </a:p>
          <a:p>
            <a:pPr defTabSz="1827978"/>
            <a:r>
              <a:rPr lang="pt-BR" sz="3199" dirty="0">
                <a:solidFill>
                  <a:srgbClr val="FFFFFF"/>
                </a:solidFill>
                <a:latin typeface="Lato Light"/>
                <a:ea typeface="Lato" charset="0"/>
                <a:cs typeface="Lato" charset="0"/>
              </a:rPr>
              <a:t>05100 Navaluenga (Ávila)</a:t>
            </a:r>
            <a:endParaRPr lang="en-US" sz="3199" dirty="0">
              <a:solidFill>
                <a:srgbClr val="FFFFFF"/>
              </a:solidFill>
              <a:latin typeface="Lato Light"/>
              <a:ea typeface="Lato" charset="0"/>
              <a:cs typeface="Lato" charset="0"/>
            </a:endParaRPr>
          </a:p>
        </p:txBody>
      </p:sp>
      <p:sp>
        <p:nvSpPr>
          <p:cNvPr id="37" name="TextBox 22"/>
          <p:cNvSpPr txBox="1"/>
          <p:nvPr/>
        </p:nvSpPr>
        <p:spPr>
          <a:xfrm>
            <a:off x="13694240" y="2238074"/>
            <a:ext cx="9574218" cy="280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/>
            <a:r>
              <a:rPr lang="es-ES" sz="8798" b="1" dirty="0">
                <a:solidFill>
                  <a:srgbClr val="FFFFFF"/>
                </a:solidFill>
                <a:latin typeface="Montserrat Semi" charset="0"/>
                <a:ea typeface="Montserrat Semi" charset="0"/>
                <a:cs typeface="Montserrat Semi" charset="0"/>
              </a:rPr>
              <a:t>Aprendizaje para</a:t>
            </a:r>
          </a:p>
          <a:p>
            <a:pPr defTabSz="1827978"/>
            <a:r>
              <a:rPr lang="es-ES" sz="8798" b="1" dirty="0">
                <a:solidFill>
                  <a:srgbClr val="FFFFFF"/>
                </a:solidFill>
                <a:latin typeface="Montserrat Semi" charset="0"/>
                <a:ea typeface="Montserrat Semi" charset="0"/>
                <a:cs typeface="Montserrat Semi" charset="0"/>
              </a:rPr>
              <a:t>el futuro digital.</a:t>
            </a:r>
          </a:p>
        </p:txBody>
      </p:sp>
      <p:sp>
        <p:nvSpPr>
          <p:cNvPr id="38" name="TextBox 5"/>
          <p:cNvSpPr txBox="1"/>
          <p:nvPr/>
        </p:nvSpPr>
        <p:spPr>
          <a:xfrm>
            <a:off x="4291941" y="10670497"/>
            <a:ext cx="4375804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+34 911 830 300</a:t>
            </a:r>
          </a:p>
        </p:txBody>
      </p:sp>
      <p:sp>
        <p:nvSpPr>
          <p:cNvPr id="39" name="TextBox 7"/>
          <p:cNvSpPr txBox="1"/>
          <p:nvPr/>
        </p:nvSpPr>
        <p:spPr>
          <a:xfrm>
            <a:off x="4253542" y="9336096"/>
            <a:ext cx="5554207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info@vectoracademy.digital</a:t>
            </a:r>
          </a:p>
        </p:txBody>
      </p:sp>
      <p:sp>
        <p:nvSpPr>
          <p:cNvPr id="40" name="TextBox 9"/>
          <p:cNvSpPr txBox="1"/>
          <p:nvPr/>
        </p:nvSpPr>
        <p:spPr>
          <a:xfrm>
            <a:off x="4052991" y="7992369"/>
            <a:ext cx="5446483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www.vectoracademy.digital</a:t>
            </a:r>
          </a:p>
        </p:txBody>
      </p:sp>
      <p:sp>
        <p:nvSpPr>
          <p:cNvPr id="41" name="Shape 2643"/>
          <p:cNvSpPr/>
          <p:nvPr/>
        </p:nvSpPr>
        <p:spPr>
          <a:xfrm>
            <a:off x="3131400" y="10745631"/>
            <a:ext cx="506327" cy="928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2" name="Shape 2944"/>
          <p:cNvSpPr/>
          <p:nvPr/>
        </p:nvSpPr>
        <p:spPr>
          <a:xfrm>
            <a:off x="3034920" y="7907555"/>
            <a:ext cx="772724" cy="772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3" name="Shape 2856"/>
          <p:cNvSpPr/>
          <p:nvPr/>
        </p:nvSpPr>
        <p:spPr>
          <a:xfrm>
            <a:off x="3034919" y="9353847"/>
            <a:ext cx="701097" cy="70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1400" y="2173778"/>
            <a:ext cx="5055067" cy="2928629"/>
          </a:xfrm>
          <a:prstGeom prst="rect">
            <a:avLst/>
          </a:prstGeom>
        </p:spPr>
      </p:pic>
      <p:sp>
        <p:nvSpPr>
          <p:cNvPr id="45" name="TextBox 9"/>
          <p:cNvSpPr txBox="1"/>
          <p:nvPr/>
        </p:nvSpPr>
        <p:spPr>
          <a:xfrm>
            <a:off x="14338512" y="6357296"/>
            <a:ext cx="9100933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facebook.com/VectorAcademyDigital</a:t>
            </a:r>
          </a:p>
        </p:txBody>
      </p:sp>
      <p:sp>
        <p:nvSpPr>
          <p:cNvPr id="46" name="TextBox 9"/>
          <p:cNvSpPr txBox="1"/>
          <p:nvPr/>
        </p:nvSpPr>
        <p:spPr>
          <a:xfrm>
            <a:off x="14173546" y="7825451"/>
            <a:ext cx="5446483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@VectorAcademy</a:t>
            </a:r>
          </a:p>
        </p:txBody>
      </p:sp>
      <p:sp>
        <p:nvSpPr>
          <p:cNvPr id="47" name="Shape 2934"/>
          <p:cNvSpPr/>
          <p:nvPr/>
        </p:nvSpPr>
        <p:spPr>
          <a:xfrm>
            <a:off x="3087519" y="6397329"/>
            <a:ext cx="667527" cy="917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8" name="Shape 2859"/>
          <p:cNvSpPr/>
          <p:nvPr/>
        </p:nvSpPr>
        <p:spPr>
          <a:xfrm>
            <a:off x="13694238" y="7718072"/>
            <a:ext cx="958614" cy="95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9" name="Shape 2860"/>
          <p:cNvSpPr/>
          <p:nvPr/>
        </p:nvSpPr>
        <p:spPr>
          <a:xfrm>
            <a:off x="13694238" y="6270772"/>
            <a:ext cx="958614" cy="95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82796" y="9845568"/>
            <a:ext cx="3656648" cy="36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6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Presentación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52201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Toma de Contacto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410716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Contacto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505345"/>
            <a:ext cx="18462172" cy="645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Recordatorio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Bases de datos relacionales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Consultas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Tipos de datos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Operadores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Funciones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Alias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483FD97-0B73-40FA-8853-A184BFCF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110" y="3744807"/>
            <a:ext cx="14559453" cy="400944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6D2AE83-A774-4CD7-802B-2938CDAD4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6164" y="3071711"/>
            <a:ext cx="3541436" cy="97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Contacto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505345"/>
            <a:ext cx="184621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Estructura de una consulta básica: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 err="1">
                <a:latin typeface="Arial Nova Light" panose="020B0304020202020204" pitchFamily="34" charset="0"/>
              </a:rPr>
              <a:t>select</a:t>
            </a:r>
            <a:r>
              <a:rPr lang="es-ES" sz="4800" b="1" dirty="0">
                <a:latin typeface="Arial Nova Light" panose="020B0304020202020204" pitchFamily="34" charset="0"/>
              </a:rPr>
              <a:t> &lt;campos&gt; </a:t>
            </a:r>
            <a:r>
              <a:rPr lang="es-ES" sz="4800" b="1" dirty="0" err="1">
                <a:latin typeface="Arial Nova Light" panose="020B0304020202020204" pitchFamily="34" charset="0"/>
              </a:rPr>
              <a:t>from</a:t>
            </a:r>
            <a:r>
              <a:rPr lang="es-ES" sz="4800" b="1" dirty="0">
                <a:latin typeface="Arial Nova Light" panose="020B0304020202020204" pitchFamily="34" charset="0"/>
              </a:rPr>
              <a:t> &lt;tabla&gt;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>
                <a:latin typeface="Arial Nova Light" panose="020B0304020202020204" pitchFamily="34" charset="0"/>
              </a:rPr>
              <a:t>Ejemplo de filtrado de una consulta: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 err="1">
                <a:latin typeface="Arial Nova Light" panose="020B0304020202020204" pitchFamily="34" charset="0"/>
              </a:rPr>
              <a:t>select</a:t>
            </a:r>
            <a:r>
              <a:rPr lang="es-ES" sz="4800" b="1" dirty="0">
                <a:latin typeface="Arial Nova Light" panose="020B0304020202020204" pitchFamily="34" charset="0"/>
              </a:rPr>
              <a:t> &lt;campos&gt; </a:t>
            </a:r>
            <a:r>
              <a:rPr lang="es-ES" sz="4800" b="1" dirty="0" err="1">
                <a:latin typeface="Arial Nova Light" panose="020B0304020202020204" pitchFamily="34" charset="0"/>
              </a:rPr>
              <a:t>from</a:t>
            </a:r>
            <a:r>
              <a:rPr lang="es-ES" sz="4800" b="1" dirty="0">
                <a:latin typeface="Arial Nova Light" panose="020B0304020202020204" pitchFamily="34" charset="0"/>
              </a:rPr>
              <a:t> &lt;tabla&gt; </a:t>
            </a:r>
            <a:r>
              <a:rPr lang="es-ES" sz="4800" b="1" dirty="0" err="1">
                <a:latin typeface="Arial Nova Light" panose="020B0304020202020204" pitchFamily="34" charset="0"/>
              </a:rPr>
              <a:t>where</a:t>
            </a:r>
            <a:r>
              <a:rPr lang="es-ES" sz="4800" b="1" dirty="0">
                <a:latin typeface="Arial Nova Light" panose="020B0304020202020204" pitchFamily="34" charset="0"/>
              </a:rPr>
              <a:t> &lt;condiciones&gt;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9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Contacto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266092" y="3505345"/>
            <a:ext cx="21711139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Operadores: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400" b="1" dirty="0">
                <a:latin typeface="Arial Nova Light" panose="020B0304020202020204" pitchFamily="34" charset="0"/>
              </a:rPr>
              <a:t>AND		TRUE si ambas expresiones booleanas son TRUE.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ANY		TRUE si cualquier miembro del conjunto de comparaciones es TRUE.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BETWEEN	TRUE si el operando está dentro de un intervalo.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EXISTS		TRUE si una subconsulta contiene cualquiera de las filas.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IN		TRUE si el operando es igual a uno de la lista de expresiones.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LIKE		TRUE si el operando coincide con un patrón.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NOT		Invierte el valor de cualquier otro operador booleano.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OR		TRUE si cualquiera de las dos expresiones booleanas es TRUE.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5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Contacto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614784" y="3829304"/>
            <a:ext cx="1221544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Funciones de agregado: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400" b="1" dirty="0">
                <a:latin typeface="Arial Nova Light" panose="020B0304020202020204" pitchFamily="34" charset="0"/>
              </a:rPr>
              <a:t>AVG()		devuelve el valor promedio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COUNT()	devuelve el número de filas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MAX()		devuelve el mayor valor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MIN()		devuelve el menor valor</a:t>
            </a:r>
          </a:p>
          <a:p>
            <a:r>
              <a:rPr lang="es-ES" sz="4400" b="1" dirty="0">
                <a:latin typeface="Arial Nova Light" panose="020B0304020202020204" pitchFamily="34" charset="0"/>
              </a:rPr>
              <a:t>SUM()		devuelve la suma</a:t>
            </a:r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66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ersonalizado 6">
      <a:dk1>
        <a:srgbClr val="333941"/>
      </a:dk1>
      <a:lt1>
        <a:srgbClr val="FFFFFF"/>
      </a:lt1>
      <a:dk2>
        <a:srgbClr val="333941"/>
      </a:dk2>
      <a:lt2>
        <a:srgbClr val="FFFFFF"/>
      </a:lt2>
      <a:accent1>
        <a:srgbClr val="647083"/>
      </a:accent1>
      <a:accent2>
        <a:srgbClr val="FF9966"/>
      </a:accent2>
      <a:accent3>
        <a:srgbClr val="9E9B7C"/>
      </a:accent3>
      <a:accent4>
        <a:srgbClr val="647083"/>
      </a:accent4>
      <a:accent5>
        <a:srgbClr val="4B5050"/>
      </a:accent5>
      <a:accent6>
        <a:srgbClr val="647083"/>
      </a:accent6>
      <a:hlink>
        <a:srgbClr val="FFFFFF"/>
      </a:hlink>
      <a:folHlink>
        <a:srgbClr val="647083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1967</Words>
  <Application>Microsoft Office PowerPoint</Application>
  <PresentationFormat>Personalizado</PresentationFormat>
  <Paragraphs>390</Paragraphs>
  <Slides>39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51" baseType="lpstr">
      <vt:lpstr>Gill Sans</vt:lpstr>
      <vt:lpstr>Lato Light</vt:lpstr>
      <vt:lpstr>Montserrat Hairline</vt:lpstr>
      <vt:lpstr>Arial</vt:lpstr>
      <vt:lpstr>Arial Nova Light</vt:lpstr>
      <vt:lpstr>Montserrat Semi</vt:lpstr>
      <vt:lpstr>Montserrat Light</vt:lpstr>
      <vt:lpstr>Calibri Light</vt:lpstr>
      <vt:lpstr>DIN</vt:lpstr>
      <vt:lpstr>Verdana</vt:lpstr>
      <vt:lpstr>Lato</vt:lpstr>
      <vt:lpstr>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Sanz Paez</dc:creator>
  <cp:lastModifiedBy>Javier Sanz Paez</cp:lastModifiedBy>
  <cp:revision>2</cp:revision>
  <dcterms:created xsi:type="dcterms:W3CDTF">2018-10-03T07:19:59Z</dcterms:created>
  <dcterms:modified xsi:type="dcterms:W3CDTF">2018-10-03T12:02:15Z</dcterms:modified>
</cp:coreProperties>
</file>