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425" r:id="rId2"/>
    <p:sldId id="2372" r:id="rId3"/>
    <p:sldId id="2364" r:id="rId4"/>
    <p:sldId id="2374" r:id="rId5"/>
    <p:sldId id="2375" r:id="rId6"/>
    <p:sldId id="2376" r:id="rId7"/>
    <p:sldId id="2377" r:id="rId8"/>
    <p:sldId id="2378" r:id="rId9"/>
    <p:sldId id="2373" r:id="rId10"/>
    <p:sldId id="2379" r:id="rId11"/>
    <p:sldId id="426" r:id="rId12"/>
  </p:sldIdLst>
  <p:sldSz cx="24377650" cy="13716000"/>
  <p:notesSz cx="6858000" cy="9144000"/>
  <p:embeddedFontLst>
    <p:embeddedFont>
      <p:font typeface="Arial Nova Light" panose="020B0304020202020204" pitchFamily="34" charset="0"/>
      <p:regular r:id="rId14"/>
      <p: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Lato Light" panose="020B0604020202020204" charset="0"/>
      <p:regular r:id="rId22"/>
      <p:italic r:id="rId23"/>
    </p:embeddedFont>
    <p:embeddedFont>
      <p:font typeface="Montserrat Hairline" panose="020B0604020202020204" charset="0"/>
      <p:regular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7678" userDrawn="1">
          <p15:clr>
            <a:srgbClr val="A4A3A4"/>
          </p15:clr>
        </p15:guide>
        <p15:guide id="16" orient="horz" pos="4320" userDrawn="1">
          <p15:clr>
            <a:srgbClr val="A4A3A4"/>
          </p15:clr>
        </p15:guide>
        <p15:guide id="17" pos="11494" userDrawn="1">
          <p15:clr>
            <a:srgbClr val="A4A3A4"/>
          </p15:clr>
        </p15:guide>
        <p15:guide id="18" pos="142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C5560"/>
    <a:srgbClr val="424A54"/>
    <a:srgbClr val="637082"/>
    <a:srgbClr val="2A2F36"/>
    <a:srgbClr val="647083"/>
    <a:srgbClr val="333941"/>
    <a:srgbClr val="55677C"/>
    <a:srgbClr val="000000"/>
    <a:srgbClr val="AA8A78"/>
    <a:srgbClr val="3C3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2" autoAdjust="0"/>
    <p:restoredTop sz="95407" autoAdjust="0"/>
  </p:normalViewPr>
  <p:slideViewPr>
    <p:cSldViewPr snapToGrid="0" snapToObjects="1">
      <p:cViewPr varScale="1">
        <p:scale>
          <a:sx n="42" d="100"/>
          <a:sy n="42" d="100"/>
        </p:scale>
        <p:origin x="726" y="54"/>
      </p:cViewPr>
      <p:guideLst>
        <p:guide pos="7678"/>
        <p:guide orient="horz" pos="4320"/>
        <p:guide pos="11494"/>
        <p:guide pos="142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4078131" y="2028911"/>
            <a:ext cx="7132320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hind the Sc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5"/>
          <p:cNvSpPr>
            <a:spLocks noGrp="1"/>
          </p:cNvSpPr>
          <p:nvPr>
            <p:ph type="pic" sz="quarter" idx="4294967295"/>
          </p:nvPr>
        </p:nvSpPr>
        <p:spPr>
          <a:xfrm>
            <a:off x="1827632" y="5618816"/>
            <a:ext cx="9354265" cy="5820149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91676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88423" y="5650798"/>
            <a:ext cx="9309100" cy="5756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68475" y="3419061"/>
            <a:ext cx="6620468" cy="102969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954791" y="3419062"/>
            <a:ext cx="6620468" cy="43533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39201" y="8361647"/>
            <a:ext cx="6536058" cy="53543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122057" y="3419061"/>
            <a:ext cx="6620468" cy="102969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935741" y="3419061"/>
            <a:ext cx="6620468" cy="43533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935741" y="8361647"/>
            <a:ext cx="6536058" cy="53543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73446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643185" y="0"/>
            <a:ext cx="773446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2477148" y="5398510"/>
            <a:ext cx="5387546" cy="26690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9495052" y="5398508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2477148" y="8747193"/>
            <a:ext cx="5387546" cy="26690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9495052" y="8747191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6464262" y="5398507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16464262" y="8747191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5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2378754" y="2225977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5788866" y="2225977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9198978" y="2227111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2378754" y="5599644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5788866" y="5599644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9198978" y="5600778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2378754" y="9017259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5788866" y="9017259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9198978" y="9018393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9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444622" y="3960742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988173" y="3960741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44622" y="8411885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988173" y="8411884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37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2982733"/>
            <a:ext cx="18815538" cy="661181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815539" y="1"/>
            <a:ext cx="5562112" cy="661181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815538" y="6611814"/>
            <a:ext cx="5562112" cy="71041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1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091253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188824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8280078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80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69553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0" y="6994383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369553" y="6994383"/>
            <a:ext cx="6059471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9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1916843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8286396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1916843" y="6994383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8286396" y="6994383"/>
            <a:ext cx="6059471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86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303025" y="0"/>
            <a:ext cx="4921382" cy="6781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303526" y="6980430"/>
            <a:ext cx="4921382" cy="67355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4442904" y="0"/>
            <a:ext cx="4839009" cy="49895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4442904" y="5188148"/>
            <a:ext cx="4839009" cy="85278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9519776" y="0"/>
            <a:ext cx="4857874" cy="93825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9499908" y="9581169"/>
            <a:ext cx="4877741" cy="41348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27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4921382" cy="6781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01" y="6980430"/>
            <a:ext cx="4921382" cy="67355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139879" y="0"/>
            <a:ext cx="4839009" cy="49895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139879" y="5188148"/>
            <a:ext cx="4839009" cy="85278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216751" y="0"/>
            <a:ext cx="4857874" cy="93825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196883" y="9581169"/>
            <a:ext cx="4877741" cy="41348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3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2150725" y="5567703"/>
            <a:ext cx="12226925" cy="550994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258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5567703"/>
            <a:ext cx="12226925" cy="550994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35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1215072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53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2226925" y="0"/>
            <a:ext cx="1215072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2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7897091" cy="6197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236346" y="7518400"/>
            <a:ext cx="7897214" cy="6197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472815" y="7518400"/>
            <a:ext cx="7904835" cy="6197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888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" y="0"/>
            <a:ext cx="1692192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136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455730" y="0"/>
            <a:ext cx="1692192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8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4248731" y="0"/>
            <a:ext cx="569289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435021" y="0"/>
            <a:ext cx="569289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84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1268512" y="0"/>
            <a:ext cx="13119653" cy="13715999"/>
          </a:xfrm>
          <a:custGeom>
            <a:avLst/>
            <a:gdLst>
              <a:gd name="connsiteX0" fmla="*/ 0 w 9462053"/>
              <a:gd name="connsiteY0" fmla="*/ 13715999 h 13715999"/>
              <a:gd name="connsiteX1" fmla="*/ 5191828 w 9462053"/>
              <a:gd name="connsiteY1" fmla="*/ 0 h 13715999"/>
              <a:gd name="connsiteX2" fmla="*/ 9462053 w 9462053"/>
              <a:gd name="connsiteY2" fmla="*/ 0 h 13715999"/>
              <a:gd name="connsiteX3" fmla="*/ 4270225 w 9462053"/>
              <a:gd name="connsiteY3" fmla="*/ 13715999 h 13715999"/>
              <a:gd name="connsiteX4" fmla="*/ 0 w 9462053"/>
              <a:gd name="connsiteY4" fmla="*/ 13715999 h 13715999"/>
              <a:gd name="connsiteX0" fmla="*/ 0 w 13109425"/>
              <a:gd name="connsiteY0" fmla="*/ 13715999 h 13715999"/>
              <a:gd name="connsiteX1" fmla="*/ 5191828 w 13109425"/>
              <a:gd name="connsiteY1" fmla="*/ 0 h 13715999"/>
              <a:gd name="connsiteX2" fmla="*/ 9462053 w 13109425"/>
              <a:gd name="connsiteY2" fmla="*/ 0 h 13715999"/>
              <a:gd name="connsiteX3" fmla="*/ 13109425 w 13109425"/>
              <a:gd name="connsiteY3" fmla="*/ 13715999 h 13715999"/>
              <a:gd name="connsiteX4" fmla="*/ 0 w 13109425"/>
              <a:gd name="connsiteY4" fmla="*/ 13715999 h 13715999"/>
              <a:gd name="connsiteX0" fmla="*/ 0 w 13119653"/>
              <a:gd name="connsiteY0" fmla="*/ 13715999 h 13715999"/>
              <a:gd name="connsiteX1" fmla="*/ 5191828 w 13119653"/>
              <a:gd name="connsiteY1" fmla="*/ 0 h 13715999"/>
              <a:gd name="connsiteX2" fmla="*/ 13119653 w 13119653"/>
              <a:gd name="connsiteY2" fmla="*/ 0 h 13715999"/>
              <a:gd name="connsiteX3" fmla="*/ 13109425 w 13119653"/>
              <a:gd name="connsiteY3" fmla="*/ 13715999 h 13715999"/>
              <a:gd name="connsiteX4" fmla="*/ 0 w 13119653"/>
              <a:gd name="connsiteY4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9653" h="13715999">
                <a:moveTo>
                  <a:pt x="0" y="13715999"/>
                </a:moveTo>
                <a:lnTo>
                  <a:pt x="5191828" y="0"/>
                </a:lnTo>
                <a:lnTo>
                  <a:pt x="13119653" y="0"/>
                </a:lnTo>
                <a:cubicBezTo>
                  <a:pt x="13116244" y="4572000"/>
                  <a:pt x="13112834" y="9143999"/>
                  <a:pt x="13109425" y="13715999"/>
                </a:cubicBez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975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923898" y="0"/>
            <a:ext cx="9462053" cy="13715999"/>
          </a:xfrm>
          <a:prstGeom prst="parallelogram">
            <a:avLst>
              <a:gd name="adj" fmla="val 54870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808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3755763" y="0"/>
            <a:ext cx="10621888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413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10621888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656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16459200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406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918450" y="0"/>
            <a:ext cx="16459200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8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090562" y="3560133"/>
            <a:ext cx="6595731" cy="659573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764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495096" y="5318447"/>
            <a:ext cx="6008915" cy="3862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146266" y="5318447"/>
            <a:ext cx="6008915" cy="3862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5797438" y="5318447"/>
            <a:ext cx="6008915" cy="3862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119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495096" y="1526556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146266" y="1526556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5797438" y="1526556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2495096" y="7380767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9146266" y="7380767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5797438" y="7380767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09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2188825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748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612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630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265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066993" y="5118749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0716500" y="5114830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7362088" y="5114830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521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902959" y="4849586"/>
            <a:ext cx="4016828" cy="40168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930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670157" y="0"/>
            <a:ext cx="970749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0" y="0"/>
            <a:ext cx="970749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8556171"/>
            <a:ext cx="24377650" cy="515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84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42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495095" y="4208277"/>
            <a:ext cx="6008915" cy="6013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9146267" y="4208277"/>
            <a:ext cx="6008915" cy="6013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5797438" y="4208277"/>
            <a:ext cx="6008915" cy="6013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822744" y="7365994"/>
            <a:ext cx="8503920" cy="6350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216054" y="4381947"/>
            <a:ext cx="386283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136592" y="4336976"/>
            <a:ext cx="3918857" cy="697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314495" y="4336976"/>
            <a:ext cx="3918857" cy="697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7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48627" y="2028911"/>
            <a:ext cx="7132320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7FF44B-2E09-47F3-B82E-F12DCFEA8F14}"/>
              </a:ext>
            </a:extLst>
          </p:cNvPr>
          <p:cNvSpPr txBox="1"/>
          <p:nvPr userDrawn="1"/>
        </p:nvSpPr>
        <p:spPr>
          <a:xfrm>
            <a:off x="21971000" y="1366291"/>
            <a:ext cx="271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E01FDAC-4F5D-4A9C-8415-D8331F65A539}" type="slidenum">
              <a:rPr lang="es-ES" sz="4800" b="1" smtClean="0"/>
              <a:t>‹Nº›</a:t>
            </a:fld>
            <a:endParaRPr lang="es-ES" sz="48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681C68-D229-411F-A274-52265FC187C0}"/>
              </a:ext>
            </a:extLst>
          </p:cNvPr>
          <p:cNvPicPr>
            <a:picLocks noChangeAspect="1"/>
          </p:cNvPicPr>
          <p:nvPr userDrawn="1"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22343" y="11399218"/>
            <a:ext cx="2495792" cy="144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916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4022" r:id="rId12"/>
    <p:sldLayoutId id="2147483946" r:id="rId13"/>
    <p:sldLayoutId id="2147483954" r:id="rId14"/>
    <p:sldLayoutId id="2147483975" r:id="rId15"/>
    <p:sldLayoutId id="2147483976" r:id="rId16"/>
    <p:sldLayoutId id="2147483982" r:id="rId17"/>
    <p:sldLayoutId id="2147483983" r:id="rId18"/>
    <p:sldLayoutId id="2147483967" r:id="rId19"/>
    <p:sldLayoutId id="2147483947" r:id="rId20"/>
    <p:sldLayoutId id="2147483994" r:id="rId21"/>
    <p:sldLayoutId id="2147483995" r:id="rId22"/>
    <p:sldLayoutId id="2147483996" r:id="rId23"/>
    <p:sldLayoutId id="2147483997" r:id="rId24"/>
    <p:sldLayoutId id="2147483998" r:id="rId25"/>
    <p:sldLayoutId id="2147483999" r:id="rId26"/>
    <p:sldLayoutId id="2147484000" r:id="rId27"/>
    <p:sldLayoutId id="2147484001" r:id="rId28"/>
    <p:sldLayoutId id="2147484002" r:id="rId29"/>
    <p:sldLayoutId id="2147484003" r:id="rId30"/>
    <p:sldLayoutId id="2147484004" r:id="rId31"/>
    <p:sldLayoutId id="2147484005" r:id="rId32"/>
    <p:sldLayoutId id="2147484006" r:id="rId33"/>
    <p:sldLayoutId id="2147484007" r:id="rId34"/>
    <p:sldLayoutId id="2147484008" r:id="rId35"/>
    <p:sldLayoutId id="2147484009" r:id="rId36"/>
    <p:sldLayoutId id="2147484010" r:id="rId37"/>
    <p:sldLayoutId id="2147484011" r:id="rId38"/>
    <p:sldLayoutId id="2147484012" r:id="rId39"/>
    <p:sldLayoutId id="2147484013" r:id="rId40"/>
    <p:sldLayoutId id="2147484014" r:id="rId41"/>
    <p:sldLayoutId id="2147484015" r:id="rId42"/>
    <p:sldLayoutId id="2147484016" r:id="rId43"/>
    <p:sldLayoutId id="2147484018" r:id="rId44"/>
    <p:sldLayoutId id="2147484017" r:id="rId45"/>
    <p:sldLayoutId id="2147484019" r:id="rId46"/>
    <p:sldLayoutId id="2147484023" r:id="rId47"/>
    <p:sldLayoutId id="2147484020" r:id="rId48"/>
    <p:sldLayoutId id="2147484021" r:id="rId49"/>
    <p:sldLayoutId id="2147484024" r:id="rId50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rgbClr val="33394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DB30DA25-6DF0-491F-AB1A-99A02721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85"/>
            <a:ext cx="24499538" cy="14057781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DFA281A-2ED6-44F1-94D7-7E4E3574126B}"/>
              </a:ext>
            </a:extLst>
          </p:cNvPr>
          <p:cNvSpPr/>
          <p:nvPr/>
        </p:nvSpPr>
        <p:spPr>
          <a:xfrm>
            <a:off x="0" y="1782"/>
            <a:ext cx="24499538" cy="14057781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7000"/>
                  <a:lumOff val="43000"/>
                  <a:alpha val="41000"/>
                </a:schemeClr>
              </a:gs>
              <a:gs pos="25000">
                <a:schemeClr val="tx2">
                  <a:lumMod val="50000"/>
                  <a:alpha val="67000"/>
                </a:schemeClr>
              </a:gs>
              <a:gs pos="80000">
                <a:srgbClr val="222A35">
                  <a:alpha val="90000"/>
                </a:srgbClr>
              </a:gs>
              <a:gs pos="100000">
                <a:schemeClr val="tx2">
                  <a:lumMod val="91000"/>
                  <a:alpha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598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F0EC66-84D0-4A8C-8B14-6CC84E431CAF}"/>
              </a:ext>
            </a:extLst>
          </p:cNvPr>
          <p:cNvSpPr txBox="1"/>
          <p:nvPr/>
        </p:nvSpPr>
        <p:spPr>
          <a:xfrm>
            <a:off x="2423391" y="7873163"/>
            <a:ext cx="16793492" cy="2677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95">
              <a:spcBef>
                <a:spcPts val="1600"/>
              </a:spcBef>
            </a:pPr>
            <a:r>
              <a:rPr lang="es-ES" sz="10664" b="1" dirty="0">
                <a:solidFill>
                  <a:prstClr val="white"/>
                </a:solidFill>
                <a:latin typeface="DIN" pitchFamily="50" charset="0"/>
              </a:rPr>
              <a:t>CURSO SQL INTERMEDIO </a:t>
            </a:r>
          </a:p>
          <a:p>
            <a:pPr defTabSz="1218895">
              <a:spcBef>
                <a:spcPts val="1600"/>
              </a:spcBef>
            </a:pPr>
            <a:r>
              <a:rPr lang="es-ES" sz="4800" b="1" dirty="0">
                <a:solidFill>
                  <a:srgbClr val="ED7D31">
                    <a:lumMod val="40000"/>
                    <a:lumOff val="60000"/>
                  </a:srgbClr>
                </a:solidFill>
                <a:latin typeface="DIN" pitchFamily="50" charset="0"/>
              </a:rPr>
              <a:t>Javier Sanz Páez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CCEA48D6-4F91-4302-80DB-9A11C82E7639}"/>
              </a:ext>
            </a:extLst>
          </p:cNvPr>
          <p:cNvSpPr txBox="1"/>
          <p:nvPr/>
        </p:nvSpPr>
        <p:spPr>
          <a:xfrm>
            <a:off x="2423391" y="5552855"/>
            <a:ext cx="3030368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95"/>
            <a:r>
              <a:rPr lang="en-US" sz="4266" b="1" spc="1066" dirty="0">
                <a:solidFill>
                  <a:prstClr val="white"/>
                </a:solidFill>
                <a:latin typeface="DIN" pitchFamily="50" charset="0"/>
                <a:ea typeface="Montserrat Semi" charset="0"/>
                <a:cs typeface="Montserrat Semi" charset="0"/>
              </a:rPr>
              <a:t>30 – 09 – 2018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56C42CF-4FB0-46FE-B403-DA6C0B6B29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15281" y="223800"/>
            <a:ext cx="3249983" cy="324998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A0F0F7B-82AE-494A-8685-E552CC7D085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7500" y="10489542"/>
            <a:ext cx="3325547" cy="1926638"/>
          </a:xfrm>
          <a:prstGeom prst="rect">
            <a:avLst/>
          </a:prstGeom>
        </p:spPr>
      </p:pic>
      <p:pic>
        <p:nvPicPr>
          <p:cNvPr id="11" name="Picture 2" descr="Resultado de imagen de carrefour logo blanco">
            <a:extLst>
              <a:ext uri="{FF2B5EF4-FFF2-40B4-BE49-F238E27FC236}">
                <a16:creationId xmlns:a16="http://schemas.microsoft.com/office/drawing/2014/main" id="{EFEE2245-BD5E-4855-8A11-BD18E8D9A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0437" y="2508850"/>
            <a:ext cx="2741227" cy="22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93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532534-C574-4DC2-902F-F6935541B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" b="3504"/>
          <a:stretch/>
        </p:blipFill>
        <p:spPr>
          <a:xfrm>
            <a:off x="7818120" y="4896564"/>
            <a:ext cx="6355079" cy="49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1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861BDE8B-B5DF-41A1-80AB-92FA981FDA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77" y="1786"/>
            <a:ext cx="24371302" cy="13712428"/>
          </a:xfrm>
        </p:spPr>
      </p:pic>
      <p:sp>
        <p:nvSpPr>
          <p:cNvPr id="13" name="Rectangle 12"/>
          <p:cNvSpPr/>
          <p:nvPr/>
        </p:nvSpPr>
        <p:spPr>
          <a:xfrm>
            <a:off x="3176" y="37"/>
            <a:ext cx="24383998" cy="137124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0"/>
                </a:schemeClr>
              </a:gs>
              <a:gs pos="0">
                <a:srgbClr val="181B1F">
                  <a:lumMod val="100000"/>
                  <a:alpha val="7000"/>
                </a:srgbClr>
              </a:gs>
              <a:gs pos="100000">
                <a:srgbClr val="333941">
                  <a:alpha val="58000"/>
                  <a:lumMod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4799" dirty="0">
              <a:solidFill>
                <a:srgbClr val="FFFFFF"/>
              </a:solidFill>
              <a:latin typeface="Montserrat Light" charset="0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4291942" y="6317788"/>
            <a:ext cx="5515809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/>
            <a:r>
              <a:rPr lang="pt-BR" sz="3199" dirty="0">
                <a:solidFill>
                  <a:srgbClr val="FFFFFF"/>
                </a:solidFill>
                <a:latin typeface="Lato Light"/>
                <a:ea typeface="Lato" charset="0"/>
                <a:cs typeface="Lato" charset="0"/>
              </a:rPr>
              <a:t>Camino de Venero Claro, s/n </a:t>
            </a:r>
          </a:p>
          <a:p>
            <a:pPr defTabSz="1827978"/>
            <a:r>
              <a:rPr lang="pt-BR" sz="3199" dirty="0">
                <a:solidFill>
                  <a:srgbClr val="FFFFFF"/>
                </a:solidFill>
                <a:latin typeface="Lato Light"/>
                <a:ea typeface="Lato" charset="0"/>
                <a:cs typeface="Lato" charset="0"/>
              </a:rPr>
              <a:t>05100 Navaluenga (Ávila)</a:t>
            </a:r>
            <a:endParaRPr lang="en-US" sz="3199" dirty="0">
              <a:solidFill>
                <a:srgbClr val="FFFFFF"/>
              </a:solidFill>
              <a:latin typeface="Lato Light"/>
              <a:ea typeface="Lato" charset="0"/>
              <a:cs typeface="Lato" charset="0"/>
            </a:endParaRPr>
          </a:p>
        </p:txBody>
      </p:sp>
      <p:sp>
        <p:nvSpPr>
          <p:cNvPr id="37" name="TextBox 22"/>
          <p:cNvSpPr txBox="1"/>
          <p:nvPr/>
        </p:nvSpPr>
        <p:spPr>
          <a:xfrm>
            <a:off x="13694240" y="2238074"/>
            <a:ext cx="9574218" cy="280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/>
            <a:r>
              <a:rPr lang="es-ES" sz="8798" b="1" dirty="0">
                <a:solidFill>
                  <a:srgbClr val="FFFFFF"/>
                </a:solidFill>
                <a:latin typeface="Montserrat Semi" charset="0"/>
                <a:ea typeface="Montserrat Semi" charset="0"/>
                <a:cs typeface="Montserrat Semi" charset="0"/>
              </a:rPr>
              <a:t>Aprendizaje para</a:t>
            </a:r>
          </a:p>
          <a:p>
            <a:pPr defTabSz="1827978"/>
            <a:r>
              <a:rPr lang="es-ES" sz="8798" b="1" dirty="0">
                <a:solidFill>
                  <a:srgbClr val="FFFFFF"/>
                </a:solidFill>
                <a:latin typeface="Montserrat Semi" charset="0"/>
                <a:ea typeface="Montserrat Semi" charset="0"/>
                <a:cs typeface="Montserrat Semi" charset="0"/>
              </a:rPr>
              <a:t>el futuro digital.</a:t>
            </a:r>
          </a:p>
        </p:txBody>
      </p:sp>
      <p:sp>
        <p:nvSpPr>
          <p:cNvPr id="38" name="TextBox 5"/>
          <p:cNvSpPr txBox="1"/>
          <p:nvPr/>
        </p:nvSpPr>
        <p:spPr>
          <a:xfrm>
            <a:off x="4291941" y="10670497"/>
            <a:ext cx="4375804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/>
            <a:r>
              <a:rPr lang="en-US" sz="3199" dirty="0">
                <a:solidFill>
                  <a:srgbClr val="FFFFFF"/>
                </a:solidFill>
                <a:latin typeface="Lato Light" charset="0"/>
                <a:ea typeface="Lato Light" charset="0"/>
                <a:cs typeface="Lato Light" charset="0"/>
              </a:rPr>
              <a:t>+34 911 830 300</a:t>
            </a:r>
          </a:p>
        </p:txBody>
      </p:sp>
      <p:sp>
        <p:nvSpPr>
          <p:cNvPr id="39" name="TextBox 7"/>
          <p:cNvSpPr txBox="1"/>
          <p:nvPr/>
        </p:nvSpPr>
        <p:spPr>
          <a:xfrm>
            <a:off x="4253542" y="9336096"/>
            <a:ext cx="5554207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7978"/>
            <a:r>
              <a:rPr lang="en-US" sz="3199" dirty="0">
                <a:solidFill>
                  <a:srgbClr val="FFFFFF"/>
                </a:solidFill>
                <a:latin typeface="Lato Light" charset="0"/>
                <a:ea typeface="Lato Light" charset="0"/>
                <a:cs typeface="Lato Light" charset="0"/>
              </a:rPr>
              <a:t>info@vectoracademy.digital</a:t>
            </a:r>
          </a:p>
        </p:txBody>
      </p:sp>
      <p:sp>
        <p:nvSpPr>
          <p:cNvPr id="40" name="TextBox 9"/>
          <p:cNvSpPr txBox="1"/>
          <p:nvPr/>
        </p:nvSpPr>
        <p:spPr>
          <a:xfrm>
            <a:off x="4052991" y="7992369"/>
            <a:ext cx="5446483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7978"/>
            <a:r>
              <a:rPr lang="en-US" sz="3199" dirty="0">
                <a:solidFill>
                  <a:srgbClr val="FFFFFF"/>
                </a:solidFill>
                <a:latin typeface="Lato Light" charset="0"/>
                <a:ea typeface="Lato Light" charset="0"/>
                <a:cs typeface="Lato Light" charset="0"/>
              </a:rPr>
              <a:t>www.vectoracademy.digital</a:t>
            </a:r>
          </a:p>
        </p:txBody>
      </p:sp>
      <p:sp>
        <p:nvSpPr>
          <p:cNvPr id="41" name="Shape 2643"/>
          <p:cNvSpPr/>
          <p:nvPr/>
        </p:nvSpPr>
        <p:spPr>
          <a:xfrm>
            <a:off x="3131400" y="10745631"/>
            <a:ext cx="506327" cy="928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42" name="Shape 2944"/>
          <p:cNvSpPr/>
          <p:nvPr/>
        </p:nvSpPr>
        <p:spPr>
          <a:xfrm>
            <a:off x="3034920" y="7907555"/>
            <a:ext cx="772724" cy="772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43" name="Shape 2856"/>
          <p:cNvSpPr/>
          <p:nvPr/>
        </p:nvSpPr>
        <p:spPr>
          <a:xfrm>
            <a:off x="3034919" y="9353847"/>
            <a:ext cx="701097" cy="700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1400" y="2173778"/>
            <a:ext cx="5055067" cy="2928629"/>
          </a:xfrm>
          <a:prstGeom prst="rect">
            <a:avLst/>
          </a:prstGeom>
        </p:spPr>
      </p:pic>
      <p:sp>
        <p:nvSpPr>
          <p:cNvPr id="45" name="TextBox 9"/>
          <p:cNvSpPr txBox="1"/>
          <p:nvPr/>
        </p:nvSpPr>
        <p:spPr>
          <a:xfrm>
            <a:off x="14338512" y="6357296"/>
            <a:ext cx="9100933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7978"/>
            <a:r>
              <a:rPr lang="en-US" sz="3199" dirty="0">
                <a:solidFill>
                  <a:srgbClr val="FFFFFF"/>
                </a:solidFill>
                <a:latin typeface="Lato Light" charset="0"/>
                <a:ea typeface="Lato Light" charset="0"/>
                <a:cs typeface="Lato Light" charset="0"/>
              </a:rPr>
              <a:t>facebook.com/VectorAcademyDigital</a:t>
            </a:r>
          </a:p>
        </p:txBody>
      </p:sp>
      <p:sp>
        <p:nvSpPr>
          <p:cNvPr id="46" name="TextBox 9"/>
          <p:cNvSpPr txBox="1"/>
          <p:nvPr/>
        </p:nvSpPr>
        <p:spPr>
          <a:xfrm>
            <a:off x="14173546" y="7825451"/>
            <a:ext cx="5446483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7978"/>
            <a:r>
              <a:rPr lang="en-US" sz="3199" dirty="0">
                <a:solidFill>
                  <a:srgbClr val="FFFFFF"/>
                </a:solidFill>
                <a:latin typeface="Lato Light" charset="0"/>
                <a:ea typeface="Lato Light" charset="0"/>
                <a:cs typeface="Lato Light" charset="0"/>
              </a:rPr>
              <a:t>@VectorAcademy</a:t>
            </a:r>
          </a:p>
        </p:txBody>
      </p:sp>
      <p:sp>
        <p:nvSpPr>
          <p:cNvPr id="47" name="Shape 2934"/>
          <p:cNvSpPr/>
          <p:nvPr/>
        </p:nvSpPr>
        <p:spPr>
          <a:xfrm>
            <a:off x="3087519" y="6397329"/>
            <a:ext cx="667527" cy="917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48" name="Shape 2859"/>
          <p:cNvSpPr/>
          <p:nvPr/>
        </p:nvSpPr>
        <p:spPr>
          <a:xfrm>
            <a:off x="13694238" y="7718072"/>
            <a:ext cx="958614" cy="95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49" name="Shape 2860"/>
          <p:cNvSpPr/>
          <p:nvPr/>
        </p:nvSpPr>
        <p:spPr>
          <a:xfrm>
            <a:off x="13694238" y="6270772"/>
            <a:ext cx="958614" cy="95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82796" y="9845568"/>
            <a:ext cx="3656648" cy="365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6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32AAA09-333D-4689-9E4F-A11E33E5116C}"/>
              </a:ext>
            </a:extLst>
          </p:cNvPr>
          <p:cNvSpPr/>
          <p:nvPr/>
        </p:nvSpPr>
        <p:spPr>
          <a:xfrm>
            <a:off x="0" y="0"/>
            <a:ext cx="16643185" cy="13716001"/>
          </a:xfrm>
          <a:prstGeom prst="rect">
            <a:avLst/>
          </a:prstGeom>
          <a:gradFill flip="none" rotWithShape="1">
            <a:gsLst>
              <a:gs pos="0">
                <a:srgbClr val="4C556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7CED12-0F20-4793-857E-D57B8320294B}"/>
              </a:ext>
            </a:extLst>
          </p:cNvPr>
          <p:cNvSpPr txBox="1"/>
          <p:nvPr/>
        </p:nvSpPr>
        <p:spPr>
          <a:xfrm>
            <a:off x="2035175" y="7298930"/>
            <a:ext cx="14462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Juego Final Curso SQL Intermedio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7DF173-9161-4297-B1C3-334F7A4F0A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175" y="2956741"/>
            <a:ext cx="3674624" cy="2128875"/>
          </a:xfrm>
          <a:prstGeom prst="rect">
            <a:avLst/>
          </a:prstGeom>
        </p:spPr>
      </p:pic>
      <p:pic>
        <p:nvPicPr>
          <p:cNvPr id="8" name="Marcador de posición de imagen 7" descr="Imagen que contiene mesa, interior, persona&#10;&#10;Descripción generada con confianza muy alta">
            <a:extLst>
              <a:ext uri="{FF2B5EF4-FFF2-40B4-BE49-F238E27FC236}">
                <a16:creationId xmlns:a16="http://schemas.microsoft.com/office/drawing/2014/main" id="{C92A9726-3E2F-4F10-9D71-573567122C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643185" y="0"/>
            <a:ext cx="7734465" cy="13716000"/>
          </a:xfrm>
        </p:spPr>
      </p:pic>
    </p:spTree>
    <p:extLst>
      <p:ext uri="{BB962C8B-B14F-4D97-AF65-F5344CB8AC3E}">
        <p14:creationId xmlns:p14="http://schemas.microsoft.com/office/powerpoint/2010/main" val="304175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1º Pregunta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3248586"/>
            <a:ext cx="18462172" cy="81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¿La estructura correcta de la sentencia para visualizar datos de una tabla es la siguiente?</a:t>
            </a:r>
          </a:p>
        </p:txBody>
      </p:sp>
      <p:sp>
        <p:nvSpPr>
          <p:cNvPr id="7" name="CuadroTexto 6">
            <a:hlinkClick r:id="rId2" action="ppaction://hlinksldjump"/>
            <a:extLst>
              <a:ext uri="{FF2B5EF4-FFF2-40B4-BE49-F238E27FC236}">
                <a16:creationId xmlns:a16="http://schemas.microsoft.com/office/drawing/2014/main" id="{715379A2-55D0-4199-A504-3C6F6EFEB817}"/>
              </a:ext>
            </a:extLst>
          </p:cNvPr>
          <p:cNvSpPr txBox="1"/>
          <p:nvPr/>
        </p:nvSpPr>
        <p:spPr>
          <a:xfrm>
            <a:off x="6417218" y="5966800"/>
            <a:ext cx="8087905" cy="81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SELECT &lt;CAMPO&gt; FROM &lt;TABLA&gt;</a:t>
            </a:r>
          </a:p>
        </p:txBody>
      </p:sp>
      <p:sp>
        <p:nvSpPr>
          <p:cNvPr id="8" name="CuadroTexto 7">
            <a:hlinkClick r:id="rId3" action="ppaction://hlinksldjump"/>
            <a:extLst>
              <a:ext uri="{FF2B5EF4-FFF2-40B4-BE49-F238E27FC236}">
                <a16:creationId xmlns:a16="http://schemas.microsoft.com/office/drawing/2014/main" id="{4DAC162A-1A36-4674-A4B4-3ACDD44911D0}"/>
              </a:ext>
            </a:extLst>
          </p:cNvPr>
          <p:cNvSpPr txBox="1"/>
          <p:nvPr/>
        </p:nvSpPr>
        <p:spPr>
          <a:xfrm>
            <a:off x="6417218" y="8932388"/>
            <a:ext cx="8087905" cy="81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SELECT * FROM &lt;TABLA&gt;.&lt;CAMPOS&gt;</a:t>
            </a:r>
          </a:p>
        </p:txBody>
      </p:sp>
    </p:spTree>
    <p:extLst>
      <p:ext uri="{BB962C8B-B14F-4D97-AF65-F5344CB8AC3E}">
        <p14:creationId xmlns:p14="http://schemas.microsoft.com/office/powerpoint/2010/main" val="263902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2º Pregunta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3248586"/>
            <a:ext cx="18462172" cy="81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¿Cual sería la manera correcta de realizar una </a:t>
            </a:r>
            <a:r>
              <a:rPr lang="es-ES" dirty="0" err="1">
                <a:latin typeface="Arial Nova Light" panose="020B0304020202020204" pitchFamily="34" charset="0"/>
              </a:rPr>
              <a:t>query</a:t>
            </a:r>
            <a:r>
              <a:rPr lang="es-ES" dirty="0">
                <a:latin typeface="Arial Nova Light" panose="020B0304020202020204" pitchFamily="34" charset="0"/>
              </a:rPr>
              <a:t> con función de agregado?</a:t>
            </a:r>
          </a:p>
        </p:txBody>
      </p:sp>
      <p:sp>
        <p:nvSpPr>
          <p:cNvPr id="7" name="CuadroTexto 6">
            <a:hlinkClick r:id="rId2" action="ppaction://hlinksldjump"/>
            <a:extLst>
              <a:ext uri="{FF2B5EF4-FFF2-40B4-BE49-F238E27FC236}">
                <a16:creationId xmlns:a16="http://schemas.microsoft.com/office/drawing/2014/main" id="{715379A2-55D0-4199-A504-3C6F6EFEB817}"/>
              </a:ext>
            </a:extLst>
          </p:cNvPr>
          <p:cNvSpPr txBox="1"/>
          <p:nvPr/>
        </p:nvSpPr>
        <p:spPr>
          <a:xfrm>
            <a:off x="6328636" y="5201335"/>
            <a:ext cx="9493342" cy="2481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SELECT NOMBRE, FECHA,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SUM</a:t>
            </a:r>
            <a:r>
              <a:rPr lang="es-ES" dirty="0">
                <a:latin typeface="Arial Nova Light" panose="020B0304020202020204" pitchFamily="34" charset="0"/>
              </a:rPr>
              <a:t>(IMPORTE) 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	FROM &lt;TABLA&gt; 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	GROUP BY NOMBRE,FECHA</a:t>
            </a:r>
          </a:p>
        </p:txBody>
      </p:sp>
      <p:sp>
        <p:nvSpPr>
          <p:cNvPr id="9" name="CuadroTexto 8">
            <a:hlinkClick r:id="rId3" action="ppaction://hlinksldjump"/>
            <a:extLst>
              <a:ext uri="{FF2B5EF4-FFF2-40B4-BE49-F238E27FC236}">
                <a16:creationId xmlns:a16="http://schemas.microsoft.com/office/drawing/2014/main" id="{802E7434-4ACA-4BC9-90CC-B433C02CD40C}"/>
              </a:ext>
            </a:extLst>
          </p:cNvPr>
          <p:cNvSpPr txBox="1"/>
          <p:nvPr/>
        </p:nvSpPr>
        <p:spPr>
          <a:xfrm>
            <a:off x="6444341" y="8816078"/>
            <a:ext cx="9493342" cy="2481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SELECT NOMBRE, FECHA,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SUM</a:t>
            </a:r>
            <a:r>
              <a:rPr lang="es-ES" dirty="0">
                <a:latin typeface="Arial Nova Light" panose="020B0304020202020204" pitchFamily="34" charset="0"/>
              </a:rPr>
              <a:t>(IMPORTE) 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	FROM &lt;TABLA&gt; 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	GROUP BY NOMBRE</a:t>
            </a:r>
          </a:p>
        </p:txBody>
      </p:sp>
    </p:spTree>
    <p:extLst>
      <p:ext uri="{BB962C8B-B14F-4D97-AF65-F5344CB8AC3E}">
        <p14:creationId xmlns:p14="http://schemas.microsoft.com/office/powerpoint/2010/main" val="125635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3º Pregunta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3248586"/>
            <a:ext cx="18462172" cy="81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¿Cual es el orden correcto a la hora de construir una </a:t>
            </a:r>
            <a:r>
              <a:rPr lang="es-ES" dirty="0" err="1">
                <a:latin typeface="Arial Nova Light" panose="020B0304020202020204" pitchFamily="34" charset="0"/>
              </a:rPr>
              <a:t>query</a:t>
            </a:r>
            <a:r>
              <a:rPr lang="es-ES" dirty="0">
                <a:latin typeface="Arial Nova Light" panose="020B0304020202020204" pitchFamily="34" charset="0"/>
              </a:rPr>
              <a:t>?</a:t>
            </a:r>
          </a:p>
        </p:txBody>
      </p:sp>
      <p:sp>
        <p:nvSpPr>
          <p:cNvPr id="7" name="CuadroTexto 6">
            <a:hlinkClick r:id="rId2" action="ppaction://hlinksldjump"/>
            <a:extLst>
              <a:ext uri="{FF2B5EF4-FFF2-40B4-BE49-F238E27FC236}">
                <a16:creationId xmlns:a16="http://schemas.microsoft.com/office/drawing/2014/main" id="{715379A2-55D0-4199-A504-3C6F6EFEB817}"/>
              </a:ext>
            </a:extLst>
          </p:cNvPr>
          <p:cNvSpPr txBox="1"/>
          <p:nvPr/>
        </p:nvSpPr>
        <p:spPr>
          <a:xfrm>
            <a:off x="6125980" y="9198595"/>
            <a:ext cx="9493342" cy="4143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SELECT NOMBRE, FECHA,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SUM</a:t>
            </a:r>
            <a:r>
              <a:rPr lang="es-ES" dirty="0">
                <a:latin typeface="Arial Nova Light" panose="020B0304020202020204" pitchFamily="34" charset="0"/>
              </a:rPr>
              <a:t>(IMPORTE) 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	FROM &lt;TABLA&gt; 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	WHERE &lt;CONDICION&gt;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	GROUP BY NOMBRE,FECHA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	ORDER BY &lt;CAMPOS&gt;</a:t>
            </a:r>
          </a:p>
        </p:txBody>
      </p:sp>
      <p:sp>
        <p:nvSpPr>
          <p:cNvPr id="9" name="CuadroTexto 8">
            <a:hlinkClick r:id="rId3" action="ppaction://hlinksldjump"/>
            <a:extLst>
              <a:ext uri="{FF2B5EF4-FFF2-40B4-BE49-F238E27FC236}">
                <a16:creationId xmlns:a16="http://schemas.microsoft.com/office/drawing/2014/main" id="{802E7434-4ACA-4BC9-90CC-B433C02CD40C}"/>
              </a:ext>
            </a:extLst>
          </p:cNvPr>
          <p:cNvSpPr txBox="1"/>
          <p:nvPr/>
        </p:nvSpPr>
        <p:spPr>
          <a:xfrm>
            <a:off x="6125980" y="4695406"/>
            <a:ext cx="9493342" cy="4143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SELECT NOMBRE, FECHA,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SUM</a:t>
            </a:r>
            <a:r>
              <a:rPr lang="es-ES" dirty="0">
                <a:latin typeface="Arial Nova Light" panose="020B0304020202020204" pitchFamily="34" charset="0"/>
              </a:rPr>
              <a:t>(IMPORTE) 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	FROM &lt;TABLA&gt; 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	WHERE &lt;CONDICION&gt;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	ORDER BY &lt;CAMPOS&gt;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	GROUP BY NOMBRE,FECHA</a:t>
            </a:r>
          </a:p>
        </p:txBody>
      </p:sp>
    </p:spTree>
    <p:extLst>
      <p:ext uri="{BB962C8B-B14F-4D97-AF65-F5344CB8AC3E}">
        <p14:creationId xmlns:p14="http://schemas.microsoft.com/office/powerpoint/2010/main" val="98128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4º Pregunta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3248586"/>
            <a:ext cx="18462172" cy="81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¿Si queremos conseguir los datos de la imagen que tipo de </a:t>
            </a:r>
            <a:r>
              <a:rPr lang="es-ES" dirty="0" err="1">
                <a:latin typeface="Arial Nova Light" panose="020B0304020202020204" pitchFamily="34" charset="0"/>
              </a:rPr>
              <a:t>join</a:t>
            </a:r>
            <a:r>
              <a:rPr lang="es-ES" dirty="0">
                <a:latin typeface="Arial Nova Light" panose="020B0304020202020204" pitchFamily="34" charset="0"/>
              </a:rPr>
              <a:t> sería el correcto?</a:t>
            </a:r>
          </a:p>
        </p:txBody>
      </p:sp>
      <p:sp>
        <p:nvSpPr>
          <p:cNvPr id="7" name="CuadroTexto 6">
            <a:hlinkClick r:id="rId2" action="ppaction://hlinksldjump"/>
            <a:extLst>
              <a:ext uri="{FF2B5EF4-FFF2-40B4-BE49-F238E27FC236}">
                <a16:creationId xmlns:a16="http://schemas.microsoft.com/office/drawing/2014/main" id="{715379A2-55D0-4199-A504-3C6F6EFEB817}"/>
              </a:ext>
            </a:extLst>
          </p:cNvPr>
          <p:cNvSpPr txBox="1"/>
          <p:nvPr/>
        </p:nvSpPr>
        <p:spPr>
          <a:xfrm>
            <a:off x="5714500" y="4405313"/>
            <a:ext cx="9493342" cy="2481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SELECT * FROM A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	INNER JOIN B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	ON </a:t>
            </a:r>
            <a:r>
              <a:rPr lang="es-ES" dirty="0" err="1">
                <a:latin typeface="Arial Nova Light" panose="020B0304020202020204" pitchFamily="34" charset="0"/>
              </a:rPr>
              <a:t>A.key</a:t>
            </a:r>
            <a:r>
              <a:rPr lang="es-ES" dirty="0">
                <a:latin typeface="Arial Nova Light" panose="020B0304020202020204" pitchFamily="34" charset="0"/>
              </a:rPr>
              <a:t>=</a:t>
            </a:r>
            <a:r>
              <a:rPr lang="es-ES" dirty="0" err="1">
                <a:latin typeface="Arial Nova Light" panose="020B0304020202020204" pitchFamily="34" charset="0"/>
              </a:rPr>
              <a:t>B.key</a:t>
            </a:r>
            <a:endParaRPr lang="es-ES" dirty="0">
              <a:latin typeface="Arial Nova Light" panose="020B0304020202020204" pitchFamily="34" charset="0"/>
            </a:endParaRPr>
          </a:p>
        </p:txBody>
      </p:sp>
      <p:sp>
        <p:nvSpPr>
          <p:cNvPr id="9" name="CuadroTexto 8">
            <a:hlinkClick r:id="rId2" action="ppaction://hlinksldjump"/>
            <a:extLst>
              <a:ext uri="{FF2B5EF4-FFF2-40B4-BE49-F238E27FC236}">
                <a16:creationId xmlns:a16="http://schemas.microsoft.com/office/drawing/2014/main" id="{802E7434-4ACA-4BC9-90CC-B433C02CD40C}"/>
              </a:ext>
            </a:extLst>
          </p:cNvPr>
          <p:cNvSpPr txBox="1"/>
          <p:nvPr/>
        </p:nvSpPr>
        <p:spPr>
          <a:xfrm>
            <a:off x="5714500" y="8816078"/>
            <a:ext cx="9493342" cy="2481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SELECT * FROM A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	JOIN B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	ON </a:t>
            </a:r>
            <a:r>
              <a:rPr lang="es-ES" dirty="0" err="1">
                <a:latin typeface="Arial Nova Light" panose="020B0304020202020204" pitchFamily="34" charset="0"/>
              </a:rPr>
              <a:t>A.key</a:t>
            </a:r>
            <a:r>
              <a:rPr lang="es-ES" dirty="0">
                <a:latin typeface="Arial Nova Light" panose="020B0304020202020204" pitchFamily="34" charset="0"/>
              </a:rPr>
              <a:t>=</a:t>
            </a:r>
            <a:r>
              <a:rPr lang="es-ES" dirty="0" err="1">
                <a:latin typeface="Arial Nova Light" panose="020B0304020202020204" pitchFamily="34" charset="0"/>
              </a:rPr>
              <a:t>B.key</a:t>
            </a:r>
            <a:endParaRPr lang="es-ES" dirty="0">
              <a:latin typeface="Arial Nova Light" panose="020B03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3E788D-D6F0-47FE-8078-07F290218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6" y="7293202"/>
            <a:ext cx="3448561" cy="233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6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5º Pregunta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3248586"/>
            <a:ext cx="18462172" cy="165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¿Según el modelo de la imagen en la tabla </a:t>
            </a:r>
            <a:r>
              <a:rPr lang="es-ES" dirty="0" err="1">
                <a:latin typeface="Arial Nova Light" panose="020B0304020202020204" pitchFamily="34" charset="0"/>
              </a:rPr>
              <a:t>Organizationtbl</a:t>
            </a:r>
            <a:r>
              <a:rPr lang="es-ES" dirty="0">
                <a:latin typeface="Arial Nova Light" panose="020B0304020202020204" pitchFamily="34" charset="0"/>
              </a:rPr>
              <a:t> y </a:t>
            </a:r>
            <a:r>
              <a:rPr lang="es-ES" dirty="0" err="1">
                <a:latin typeface="Arial Nova Light" panose="020B0304020202020204" pitchFamily="34" charset="0"/>
              </a:rPr>
              <a:t>EventsVisbletbl</a:t>
            </a:r>
            <a:r>
              <a:rPr lang="es-ES" dirty="0">
                <a:latin typeface="Arial Nova Light" panose="020B0304020202020204" pitchFamily="34" charset="0"/>
              </a:rPr>
              <a:t> el campo </a:t>
            </a:r>
            <a:r>
              <a:rPr lang="es-ES" dirty="0" err="1">
                <a:latin typeface="Arial Nova Light" panose="020B0304020202020204" pitchFamily="34" charset="0"/>
              </a:rPr>
              <a:t>EventsID</a:t>
            </a:r>
            <a:r>
              <a:rPr lang="es-ES" dirty="0">
                <a:latin typeface="Arial Nova Light" panose="020B0304020202020204" pitchFamily="34" charset="0"/>
              </a:rPr>
              <a:t> es?</a:t>
            </a:r>
          </a:p>
        </p:txBody>
      </p:sp>
      <p:sp>
        <p:nvSpPr>
          <p:cNvPr id="7" name="CuadroTexto 6">
            <a:hlinkClick r:id="rId2" action="ppaction://hlinksldjump"/>
            <a:extLst>
              <a:ext uri="{FF2B5EF4-FFF2-40B4-BE49-F238E27FC236}">
                <a16:creationId xmlns:a16="http://schemas.microsoft.com/office/drawing/2014/main" id="{715379A2-55D0-4199-A504-3C6F6EFEB817}"/>
              </a:ext>
            </a:extLst>
          </p:cNvPr>
          <p:cNvSpPr txBox="1"/>
          <p:nvPr/>
        </p:nvSpPr>
        <p:spPr>
          <a:xfrm>
            <a:off x="13098280" y="5641964"/>
            <a:ext cx="3338559" cy="81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err="1">
                <a:latin typeface="Arial Nova Light" panose="020B0304020202020204" pitchFamily="34" charset="0"/>
              </a:rPr>
              <a:t>Primary</a:t>
            </a:r>
            <a:r>
              <a:rPr lang="es-ES" dirty="0">
                <a:latin typeface="Arial Nova Light" panose="020B0304020202020204" pitchFamily="34" charset="0"/>
              </a:rPr>
              <a:t> Key</a:t>
            </a:r>
          </a:p>
        </p:txBody>
      </p:sp>
      <p:sp>
        <p:nvSpPr>
          <p:cNvPr id="9" name="CuadroTexto 8">
            <a:hlinkClick r:id="rId3" action="ppaction://hlinksldjump"/>
            <a:extLst>
              <a:ext uri="{FF2B5EF4-FFF2-40B4-BE49-F238E27FC236}">
                <a16:creationId xmlns:a16="http://schemas.microsoft.com/office/drawing/2014/main" id="{802E7434-4ACA-4BC9-90CC-B433C02CD40C}"/>
              </a:ext>
            </a:extLst>
          </p:cNvPr>
          <p:cNvSpPr txBox="1"/>
          <p:nvPr/>
        </p:nvSpPr>
        <p:spPr>
          <a:xfrm>
            <a:off x="13098280" y="8074036"/>
            <a:ext cx="3681459" cy="81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err="1">
                <a:latin typeface="Arial Nova Light" panose="020B0304020202020204" pitchFamily="34" charset="0"/>
              </a:rPr>
              <a:t>Foreign</a:t>
            </a:r>
            <a:r>
              <a:rPr lang="es-ES" dirty="0">
                <a:latin typeface="Arial Nova Light" panose="020B0304020202020204" pitchFamily="34" charset="0"/>
              </a:rPr>
              <a:t> Key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2F137C-2603-445C-BC29-3ECD3D0B2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77" y="5619576"/>
            <a:ext cx="8893915" cy="48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3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6º Pregunta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3248586"/>
            <a:ext cx="18462172" cy="165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¿Si queremos borrar todo el contenido de una tabla pero </a:t>
            </a:r>
            <a:r>
              <a:rPr lang="es-ES" b="1" dirty="0">
                <a:latin typeface="Arial Nova Light" panose="020B0304020202020204" pitchFamily="34" charset="0"/>
              </a:rPr>
              <a:t>no</a:t>
            </a:r>
            <a:r>
              <a:rPr lang="es-ES" dirty="0">
                <a:latin typeface="Arial Nova Light" panose="020B0304020202020204" pitchFamily="34" charset="0"/>
              </a:rPr>
              <a:t> queremos que se reinicie el campo </a:t>
            </a:r>
            <a:r>
              <a:rPr lang="es-ES" dirty="0" err="1">
                <a:latin typeface="Arial Nova Light" panose="020B0304020202020204" pitchFamily="34" charset="0"/>
              </a:rPr>
              <a:t>autoincremental</a:t>
            </a:r>
            <a:r>
              <a:rPr lang="es-ES" dirty="0">
                <a:latin typeface="Arial Nova Light" panose="020B0304020202020204" pitchFamily="34" charset="0"/>
              </a:rPr>
              <a:t> que tiene con que instrucción lo realizaríamos?</a:t>
            </a:r>
          </a:p>
        </p:txBody>
      </p:sp>
      <p:sp>
        <p:nvSpPr>
          <p:cNvPr id="7" name="CuadroTexto 6">
            <a:hlinkClick r:id="rId2" action="ppaction://hlinksldjump"/>
            <a:extLst>
              <a:ext uri="{FF2B5EF4-FFF2-40B4-BE49-F238E27FC236}">
                <a16:creationId xmlns:a16="http://schemas.microsoft.com/office/drawing/2014/main" id="{715379A2-55D0-4199-A504-3C6F6EFEB817}"/>
              </a:ext>
            </a:extLst>
          </p:cNvPr>
          <p:cNvSpPr txBox="1"/>
          <p:nvPr/>
        </p:nvSpPr>
        <p:spPr>
          <a:xfrm>
            <a:off x="8652010" y="6038224"/>
            <a:ext cx="2080760" cy="81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DELETE</a:t>
            </a:r>
          </a:p>
        </p:txBody>
      </p:sp>
      <p:sp>
        <p:nvSpPr>
          <p:cNvPr id="9" name="CuadroTexto 8">
            <a:hlinkClick r:id="rId3" action="ppaction://hlinksldjump"/>
            <a:extLst>
              <a:ext uri="{FF2B5EF4-FFF2-40B4-BE49-F238E27FC236}">
                <a16:creationId xmlns:a16="http://schemas.microsoft.com/office/drawing/2014/main" id="{802E7434-4ACA-4BC9-90CC-B433C02CD40C}"/>
              </a:ext>
            </a:extLst>
          </p:cNvPr>
          <p:cNvSpPr txBox="1"/>
          <p:nvPr/>
        </p:nvSpPr>
        <p:spPr>
          <a:xfrm>
            <a:off x="8389121" y="8816642"/>
            <a:ext cx="2606539" cy="81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TRUNCATE</a:t>
            </a:r>
          </a:p>
        </p:txBody>
      </p:sp>
    </p:spTree>
    <p:extLst>
      <p:ext uri="{BB962C8B-B14F-4D97-AF65-F5344CB8AC3E}">
        <p14:creationId xmlns:p14="http://schemas.microsoft.com/office/powerpoint/2010/main" val="99155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Has fallado</a:t>
            </a:r>
          </a:p>
        </p:txBody>
      </p:sp>
      <p:sp>
        <p:nvSpPr>
          <p:cNvPr id="9" name="Flecha: hacia la izquierda 8">
            <a:hlinkClick r:id="rId2" action="ppaction://hlinksldjump"/>
            <a:extLst>
              <a:ext uri="{FF2B5EF4-FFF2-40B4-BE49-F238E27FC236}">
                <a16:creationId xmlns:a16="http://schemas.microsoft.com/office/drawing/2014/main" id="{28C50FF1-D4E0-4255-9781-431E89F072E3}"/>
              </a:ext>
            </a:extLst>
          </p:cNvPr>
          <p:cNvSpPr/>
          <p:nvPr/>
        </p:nvSpPr>
        <p:spPr>
          <a:xfrm>
            <a:off x="3749040" y="6560820"/>
            <a:ext cx="4846320" cy="1719943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hlinkClick r:id="rId2" action="ppaction://hlinksldjump"/>
            <a:extLst>
              <a:ext uri="{FF2B5EF4-FFF2-40B4-BE49-F238E27FC236}">
                <a16:creationId xmlns:a16="http://schemas.microsoft.com/office/drawing/2014/main" id="{528EB6F8-60F3-4D29-B6B7-E4730F4013EC}"/>
              </a:ext>
            </a:extLst>
          </p:cNvPr>
          <p:cNvSpPr txBox="1"/>
          <p:nvPr/>
        </p:nvSpPr>
        <p:spPr>
          <a:xfrm>
            <a:off x="10355763" y="6912959"/>
            <a:ext cx="6423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/>
              <a:t>Volver a intentarlo</a:t>
            </a:r>
          </a:p>
        </p:txBody>
      </p:sp>
    </p:spTree>
    <p:extLst>
      <p:ext uri="{BB962C8B-B14F-4D97-AF65-F5344CB8AC3E}">
        <p14:creationId xmlns:p14="http://schemas.microsoft.com/office/powerpoint/2010/main" val="8681618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ersonalizado 6">
      <a:dk1>
        <a:srgbClr val="333941"/>
      </a:dk1>
      <a:lt1>
        <a:srgbClr val="FFFFFF"/>
      </a:lt1>
      <a:dk2>
        <a:srgbClr val="333941"/>
      </a:dk2>
      <a:lt2>
        <a:srgbClr val="FFFFFF"/>
      </a:lt2>
      <a:accent1>
        <a:srgbClr val="647083"/>
      </a:accent1>
      <a:accent2>
        <a:srgbClr val="FF9966"/>
      </a:accent2>
      <a:accent3>
        <a:srgbClr val="9E9B7C"/>
      </a:accent3>
      <a:accent4>
        <a:srgbClr val="647083"/>
      </a:accent4>
      <a:accent5>
        <a:srgbClr val="4B5050"/>
      </a:accent5>
      <a:accent6>
        <a:srgbClr val="647083"/>
      </a:accent6>
      <a:hlink>
        <a:srgbClr val="FFFFFF"/>
      </a:hlink>
      <a:folHlink>
        <a:srgbClr val="647083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250</Words>
  <Application>Microsoft Office PowerPoint</Application>
  <PresentationFormat>Personalizado</PresentationFormat>
  <Paragraphs>55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Montserrat Semi</vt:lpstr>
      <vt:lpstr>Montserrat Hairline</vt:lpstr>
      <vt:lpstr>Lato Light</vt:lpstr>
      <vt:lpstr>Verdana</vt:lpstr>
      <vt:lpstr>Arial Nova Light</vt:lpstr>
      <vt:lpstr>Montserrat Light</vt:lpstr>
      <vt:lpstr>Calibri Light</vt:lpstr>
      <vt:lpstr>Arial</vt:lpstr>
      <vt:lpstr>Lato</vt:lpstr>
      <vt:lpstr>DIN</vt:lpstr>
      <vt:lpstr>Gill Sans</vt:lpstr>
      <vt:lpstr>Default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Sanz Paez</dc:creator>
  <cp:lastModifiedBy>Javier Sanz Paez</cp:lastModifiedBy>
  <cp:revision>8</cp:revision>
  <dcterms:created xsi:type="dcterms:W3CDTF">2018-10-03T07:19:59Z</dcterms:created>
  <dcterms:modified xsi:type="dcterms:W3CDTF">2018-10-09T11:57:12Z</dcterms:modified>
</cp:coreProperties>
</file>