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9" r:id="rId3"/>
    <p:sldId id="258" r:id="rId4"/>
    <p:sldId id="273" r:id="rId5"/>
    <p:sldId id="263" r:id="rId6"/>
    <p:sldId id="287" r:id="rId7"/>
    <p:sldId id="274" r:id="rId8"/>
    <p:sldId id="265" r:id="rId9"/>
    <p:sldId id="275" r:id="rId10"/>
    <p:sldId id="284" r:id="rId11"/>
    <p:sldId id="285" r:id="rId12"/>
    <p:sldId id="286" r:id="rId13"/>
    <p:sldId id="276" r:id="rId14"/>
    <p:sldId id="267" r:id="rId15"/>
    <p:sldId id="277" r:id="rId16"/>
    <p:sldId id="266" r:id="rId17"/>
    <p:sldId id="278" r:id="rId18"/>
    <p:sldId id="268" r:id="rId19"/>
    <p:sldId id="279" r:id="rId20"/>
    <p:sldId id="269" r:id="rId21"/>
    <p:sldId id="280" r:id="rId22"/>
    <p:sldId id="270" r:id="rId23"/>
    <p:sldId id="281" r:id="rId24"/>
    <p:sldId id="271" r:id="rId25"/>
    <p:sldId id="282" r:id="rId26"/>
    <p:sldId id="272" r:id="rId27"/>
    <p:sldId id="283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99CC00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66" d="100"/>
          <a:sy n="66" d="100"/>
        </p:scale>
        <p:origin x="-13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FD3F-90A1-4B55-BA8A-5B5CA979F2CC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F9100-8CC2-45D3-B9AD-E2EE42F2D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8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B0565-F3FC-4236-8768-77837EC5AD4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9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8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7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09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09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2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2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1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8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05AB-935B-4636-AFFA-34DDE2A0F114}" type="datetimeFigureOut">
              <a:rPr lang="es-ES" smtClean="0"/>
              <a:t>25/05/2016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Modelo dinámico simplificado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98596" y="1918573"/>
            <a:ext cx="794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Periodo fértil por cada especie. </a:t>
            </a:r>
          </a:p>
          <a:p>
            <a:r>
              <a:rPr lang="es-ES" dirty="0" smtClean="0"/>
              <a:t>Solo es posible la interacción mutualista durante ese periodo.  Desplazamiento del inicio de la floración aleatorio. Solo hacemos oscilar el de las plantas.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98596" y="12687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Trata de manera independiente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98596" y="2841903"/>
            <a:ext cx="434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Periodo reproductivo por cada especie. </a:t>
            </a:r>
          </a:p>
          <a:p>
            <a:r>
              <a:rPr lang="es-ES" dirty="0" smtClean="0"/>
              <a:t>Todo el año.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798596" y="3573016"/>
            <a:ext cx="434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Periodo letal por cada especie. </a:t>
            </a:r>
          </a:p>
          <a:p>
            <a:r>
              <a:rPr lang="es-ES" dirty="0" smtClean="0"/>
              <a:t>Todo el año.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65418" y="5013176"/>
            <a:ext cx="419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</a:rPr>
              <a:t>Implementación rápida. Es posible hacer que las variaciones sigan un patrón.</a:t>
            </a:r>
            <a:endParaRPr lang="es-E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2" y="2564904"/>
            <a:ext cx="8700835" cy="37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1330580"/>
            <a:ext cx="75247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08920"/>
            <a:ext cx="8513797" cy="368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12776"/>
            <a:ext cx="7362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" y="1785193"/>
            <a:ext cx="7439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3" y="2780928"/>
            <a:ext cx="7978312" cy="34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8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0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5" y="1190388"/>
            <a:ext cx="8606219" cy="55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de la floración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>
                <a:solidFill>
                  <a:srgbClr val="FF0000"/>
                </a:solidFill>
              </a:rPr>
              <a:t>Periodo de coincidencia 20%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Al crecer el periodo de coincidencia el sistema es más resistente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3635896" y="2492896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1" y="1412777"/>
            <a:ext cx="8206521" cy="536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creciente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144242" y="378822"/>
            <a:ext cx="3820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/>
              <a:t>0.005 % (1 + </a:t>
            </a:r>
            <a:r>
              <a:rPr lang="es-ES" sz="1200" i="1" dirty="0" err="1" smtClean="0"/>
              <a:t>pendientre</a:t>
            </a:r>
            <a:r>
              <a:rPr lang="es-ES" sz="1200" i="1" dirty="0" smtClean="0"/>
              <a:t> * x)   x = tiempo/tiempo total</a:t>
            </a:r>
          </a:p>
          <a:p>
            <a:r>
              <a:rPr lang="es-ES" sz="1200" i="1" dirty="0" err="1" smtClean="0"/>
              <a:t>Pendirente</a:t>
            </a:r>
            <a:r>
              <a:rPr lang="es-ES" sz="1200" i="1" dirty="0" smtClean="0"/>
              <a:t> = 3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858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9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cíclica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/>
              <a:t>0.01%</a:t>
            </a:r>
          </a:p>
          <a:p>
            <a:r>
              <a:rPr lang="es-ES" sz="1200" i="1" dirty="0" smtClean="0"/>
              <a:t>Periodo de la oscilación 10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Al crecer el periodo de coincidencia el sistema es más resistente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2" y="1628800"/>
            <a:ext cx="8026872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3203586" y="1353917"/>
            <a:ext cx="0" cy="45365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79511" y="332656"/>
            <a:ext cx="835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Modelo dinámico simplificado (1 planta, 2 polinizadores)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551200" y="1007067"/>
            <a:ext cx="151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dirty="0" smtClean="0"/>
              <a:t>ño 1 (óptimo)</a:t>
            </a:r>
            <a:endParaRPr lang="es-ES" sz="1400" dirty="0"/>
          </a:p>
        </p:txBody>
      </p:sp>
      <p:cxnSp>
        <p:nvCxnSpPr>
          <p:cNvPr id="55" name="54 Conector angular"/>
          <p:cNvCxnSpPr/>
          <p:nvPr/>
        </p:nvCxnSpPr>
        <p:spPr>
          <a:xfrm rot="10800000" flipV="1">
            <a:off x="1259370" y="4908231"/>
            <a:ext cx="1940654" cy="514137"/>
          </a:xfrm>
          <a:prstGeom prst="bentConnector3">
            <a:avLst>
              <a:gd name="adj1" fmla="val 1865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/>
          <p:nvPr/>
        </p:nvCxnSpPr>
        <p:spPr>
          <a:xfrm rot="10800000" flipH="1" flipV="1">
            <a:off x="3198709" y="2341685"/>
            <a:ext cx="1940656" cy="504056"/>
          </a:xfrm>
          <a:prstGeom prst="bentConnector3">
            <a:avLst>
              <a:gd name="adj1" fmla="val 25446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/>
          <p:nvPr/>
        </p:nvCxnSpPr>
        <p:spPr>
          <a:xfrm>
            <a:off x="3207145" y="4908232"/>
            <a:ext cx="1940657" cy="514137"/>
          </a:xfrm>
          <a:prstGeom prst="bentConnector3">
            <a:avLst>
              <a:gd name="adj1" fmla="val 1865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1262930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5144242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/>
          <p:nvPr/>
        </p:nvCxnSpPr>
        <p:spPr>
          <a:xfrm rot="10800000" flipV="1">
            <a:off x="1262929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/>
          <p:nvPr/>
        </p:nvCxnSpPr>
        <p:spPr>
          <a:xfrm rot="10800000" flipH="1" flipV="1">
            <a:off x="3200025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182810" y="256874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Planta 1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82810" y="406687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 1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82810" y="52502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 2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4172132" y="290729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4272829" y="3276631"/>
            <a:ext cx="0" cy="1067239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4665732" y="28920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400" i="1" baseline="-25000" dirty="0" smtClean="0"/>
              <a:t>21</a:t>
            </a:r>
            <a:endParaRPr lang="es-ES" sz="1600" i="1" baseline="-25000" dirty="0"/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4809068" y="3276631"/>
            <a:ext cx="0" cy="2112138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1262930" y="397513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83" name="82 Conector recto de flecha"/>
          <p:cNvCxnSpPr/>
          <p:nvPr/>
        </p:nvCxnSpPr>
        <p:spPr>
          <a:xfrm flipV="1">
            <a:off x="1550962" y="2907299"/>
            <a:ext cx="0" cy="10678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678810" y="505303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12</a:t>
            </a:r>
            <a:endParaRPr lang="es-ES" sz="1600" i="1" baseline="-25000" dirty="0"/>
          </a:p>
        </p:txBody>
      </p:sp>
      <p:cxnSp>
        <p:nvCxnSpPr>
          <p:cNvPr id="86" name="85 Conector recto de flecha"/>
          <p:cNvCxnSpPr>
            <a:stCxn id="91" idx="0"/>
          </p:cNvCxnSpPr>
          <p:nvPr/>
        </p:nvCxnSpPr>
        <p:spPr>
          <a:xfrm flipV="1">
            <a:off x="1966842" y="2907299"/>
            <a:ext cx="0" cy="21457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1024 CuadroTexto"/>
          <p:cNvSpPr txBox="1"/>
          <p:nvPr/>
        </p:nvSpPr>
        <p:spPr>
          <a:xfrm>
            <a:off x="2690565" y="1628096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pl1_max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42" name="1041 Grupo"/>
          <p:cNvGrpSpPr/>
          <p:nvPr/>
        </p:nvGrpSpPr>
        <p:grpSpPr>
          <a:xfrm>
            <a:off x="2738180" y="2064801"/>
            <a:ext cx="975454" cy="148844"/>
            <a:chOff x="2699792" y="1955698"/>
            <a:chExt cx="1008112" cy="177158"/>
          </a:xfrm>
        </p:grpSpPr>
        <p:cxnSp>
          <p:nvCxnSpPr>
            <p:cNvPr id="1024" name="1023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1034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118 CuadroTexto"/>
          <p:cNvSpPr txBox="1"/>
          <p:nvPr/>
        </p:nvSpPr>
        <p:spPr>
          <a:xfrm>
            <a:off x="2746711" y="5705755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r>
              <a:rPr lang="es-ES" baseline="-25000" dirty="0" smtClean="0">
                <a:solidFill>
                  <a:srgbClr val="C00000"/>
                </a:solidFill>
              </a:rPr>
              <a:t>pol2_max</a:t>
            </a:r>
            <a:endParaRPr lang="es-ES" baseline="-25000" dirty="0">
              <a:solidFill>
                <a:srgbClr val="C00000"/>
              </a:solidFill>
            </a:endParaRPr>
          </a:p>
        </p:txBody>
      </p:sp>
      <p:grpSp>
        <p:nvGrpSpPr>
          <p:cNvPr id="120" name="119 Grupo"/>
          <p:cNvGrpSpPr/>
          <p:nvPr/>
        </p:nvGrpSpPr>
        <p:grpSpPr>
          <a:xfrm>
            <a:off x="2920659" y="5557444"/>
            <a:ext cx="571221" cy="103804"/>
            <a:chOff x="5949379" y="2896344"/>
            <a:chExt cx="1008112" cy="17715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124 Conector angular"/>
          <p:cNvCxnSpPr/>
          <p:nvPr/>
        </p:nvCxnSpPr>
        <p:spPr>
          <a:xfrm rot="10800000" flipV="1">
            <a:off x="1280651" y="2341685"/>
            <a:ext cx="1940656" cy="504056"/>
          </a:xfrm>
          <a:prstGeom prst="bentConnector3">
            <a:avLst>
              <a:gd name="adj1" fmla="val 25446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7095840" y="1353917"/>
            <a:ext cx="0" cy="45365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>
            <a:off x="9036496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/>
          <p:nvPr/>
        </p:nvCxnSpPr>
        <p:spPr>
          <a:xfrm rot="10800000" flipV="1">
            <a:off x="4953764" y="2341686"/>
            <a:ext cx="1940656" cy="504056"/>
          </a:xfrm>
          <a:prstGeom prst="bentConnector3">
            <a:avLst>
              <a:gd name="adj1" fmla="val 25847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/>
          <p:nvPr/>
        </p:nvCxnSpPr>
        <p:spPr>
          <a:xfrm rot="10800000" flipH="1" flipV="1">
            <a:off x="6894420" y="2341953"/>
            <a:ext cx="1940656" cy="504056"/>
          </a:xfrm>
          <a:prstGeom prst="bentConnector3">
            <a:avLst>
              <a:gd name="adj1" fmla="val 20627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1047 Conector recto"/>
          <p:cNvCxnSpPr/>
          <p:nvPr/>
        </p:nvCxnSpPr>
        <p:spPr>
          <a:xfrm>
            <a:off x="8316416" y="2845741"/>
            <a:ext cx="7200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356270" y="1628096"/>
            <a:ext cx="13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pl1_max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8" name="137 Grupo"/>
          <p:cNvGrpSpPr/>
          <p:nvPr/>
        </p:nvGrpSpPr>
        <p:grpSpPr>
          <a:xfrm>
            <a:off x="6403886" y="2064801"/>
            <a:ext cx="975454" cy="148844"/>
            <a:chOff x="2699792" y="1955698"/>
            <a:chExt cx="1008112" cy="177158"/>
          </a:xfrm>
        </p:grpSpPr>
        <p:cxnSp>
          <p:nvCxnSpPr>
            <p:cNvPr id="139" name="138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0" name="1049 Conector recto"/>
          <p:cNvCxnSpPr/>
          <p:nvPr/>
        </p:nvCxnSpPr>
        <p:spPr>
          <a:xfrm>
            <a:off x="6878320" y="2311174"/>
            <a:ext cx="0" cy="5656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2674953" y="3153480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3">
                    <a:lumMod val="75000"/>
                  </a:schemeClr>
                </a:solidFill>
              </a:rPr>
              <a:t>pol1_max</a:t>
            </a:r>
            <a:endParaRPr lang="es-ES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64" name="163 Grupo"/>
          <p:cNvGrpSpPr/>
          <p:nvPr/>
        </p:nvGrpSpPr>
        <p:grpSpPr>
          <a:xfrm>
            <a:off x="2865875" y="3562524"/>
            <a:ext cx="686837" cy="132644"/>
            <a:chOff x="5949379" y="2896344"/>
            <a:chExt cx="1008112" cy="177158"/>
          </a:xfrm>
        </p:grpSpPr>
        <p:cxnSp>
          <p:nvCxnSpPr>
            <p:cNvPr id="165" name="164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191 CuadroTexto"/>
          <p:cNvSpPr txBox="1"/>
          <p:nvPr/>
        </p:nvSpPr>
        <p:spPr>
          <a:xfrm>
            <a:off x="5241795" y="3980168"/>
            <a:ext cx="86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193" name="192 Conector recto de flecha"/>
          <p:cNvCxnSpPr/>
          <p:nvPr/>
        </p:nvCxnSpPr>
        <p:spPr>
          <a:xfrm flipV="1">
            <a:off x="5529828" y="2912328"/>
            <a:ext cx="0" cy="10678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/>
          <p:nvPr/>
        </p:nvCxnSpPr>
        <p:spPr>
          <a:xfrm flipV="1">
            <a:off x="6133152" y="2912328"/>
            <a:ext cx="0" cy="21457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CuadroTexto"/>
          <p:cNvSpPr txBox="1"/>
          <p:nvPr/>
        </p:nvSpPr>
        <p:spPr>
          <a:xfrm>
            <a:off x="5436101" y="4996022"/>
            <a:ext cx="89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12</a:t>
            </a:r>
            <a:endParaRPr lang="es-ES" sz="1600" i="1" baseline="-25000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6733209" y="1007066"/>
            <a:ext cx="151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dirty="0" smtClean="0"/>
              <a:t>ño 2</a:t>
            </a:r>
            <a:endParaRPr lang="es-ES" sz="14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7491581" y="2850870"/>
            <a:ext cx="96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198" name="197 Conector recto de flecha"/>
          <p:cNvCxnSpPr/>
          <p:nvPr/>
        </p:nvCxnSpPr>
        <p:spPr>
          <a:xfrm>
            <a:off x="7985065" y="3220202"/>
            <a:ext cx="0" cy="1067239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98 CuadroTexto"/>
          <p:cNvSpPr txBox="1"/>
          <p:nvPr/>
        </p:nvSpPr>
        <p:spPr>
          <a:xfrm>
            <a:off x="8316416" y="2857455"/>
            <a:ext cx="80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400" i="1" baseline="-25000" dirty="0" smtClean="0"/>
              <a:t>21</a:t>
            </a:r>
            <a:endParaRPr lang="es-ES" sz="1600" i="1" baseline="-25000" dirty="0"/>
          </a:p>
        </p:txBody>
      </p:sp>
      <p:cxnSp>
        <p:nvCxnSpPr>
          <p:cNvPr id="200" name="199 Conector recto de flecha"/>
          <p:cNvCxnSpPr/>
          <p:nvPr/>
        </p:nvCxnSpPr>
        <p:spPr>
          <a:xfrm>
            <a:off x="8684664" y="3242078"/>
            <a:ext cx="0" cy="2112138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/>
          <p:nvPr/>
        </p:nvCxnSpPr>
        <p:spPr>
          <a:xfrm rot="10800000" flipV="1">
            <a:off x="5148064" y="4908229"/>
            <a:ext cx="1940654" cy="514137"/>
          </a:xfrm>
          <a:prstGeom prst="bentConnector3">
            <a:avLst>
              <a:gd name="adj1" fmla="val 1644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>
            <a:off x="7095839" y="4908230"/>
            <a:ext cx="1940657" cy="514137"/>
          </a:xfrm>
          <a:prstGeom prst="bentConnector3">
            <a:avLst>
              <a:gd name="adj1" fmla="val 1791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6635405" y="5713132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r>
              <a:rPr lang="es-ES" baseline="-25000" dirty="0" smtClean="0">
                <a:solidFill>
                  <a:srgbClr val="C00000"/>
                </a:solidFill>
              </a:rPr>
              <a:t>pol2_max</a:t>
            </a:r>
            <a:endParaRPr lang="es-ES" baseline="-25000" dirty="0">
              <a:solidFill>
                <a:srgbClr val="C00000"/>
              </a:solidFill>
            </a:endParaRPr>
          </a:p>
        </p:txBody>
      </p:sp>
      <p:grpSp>
        <p:nvGrpSpPr>
          <p:cNvPr id="82" name="81 Grupo"/>
          <p:cNvGrpSpPr/>
          <p:nvPr/>
        </p:nvGrpSpPr>
        <p:grpSpPr>
          <a:xfrm>
            <a:off x="6809353" y="5564821"/>
            <a:ext cx="571221" cy="103804"/>
            <a:chOff x="5949379" y="2896344"/>
            <a:chExt cx="1008112" cy="177158"/>
          </a:xfrm>
        </p:grpSpPr>
        <p:cxnSp>
          <p:nvCxnSpPr>
            <p:cNvPr id="84" name="83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89 Conector angular"/>
          <p:cNvCxnSpPr/>
          <p:nvPr/>
        </p:nvCxnSpPr>
        <p:spPr>
          <a:xfrm rot="10800000" flipV="1">
            <a:off x="5164700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/>
          <p:nvPr/>
        </p:nvCxnSpPr>
        <p:spPr>
          <a:xfrm rot="10800000" flipH="1" flipV="1">
            <a:off x="7101796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576724" y="3153480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3">
                    <a:lumMod val="75000"/>
                  </a:schemeClr>
                </a:solidFill>
              </a:rPr>
              <a:t>pol1_max</a:t>
            </a:r>
            <a:endParaRPr lang="es-ES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4" name="93 Grupo"/>
          <p:cNvGrpSpPr/>
          <p:nvPr/>
        </p:nvGrpSpPr>
        <p:grpSpPr>
          <a:xfrm>
            <a:off x="6767646" y="3562524"/>
            <a:ext cx="686837" cy="132644"/>
            <a:chOff x="5949379" y="2896344"/>
            <a:chExt cx="1008112" cy="177158"/>
          </a:xfrm>
        </p:grpSpPr>
        <p:cxnSp>
          <p:nvCxnSpPr>
            <p:cNvPr id="95" name="94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CuadroTexto"/>
          <p:cNvSpPr txBox="1"/>
          <p:nvPr/>
        </p:nvSpPr>
        <p:spPr>
          <a:xfrm>
            <a:off x="2051720" y="6309320"/>
            <a:ext cx="26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Coincidencia 100%</a:t>
            </a:r>
            <a:endParaRPr lang="es-ES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924092" y="6309399"/>
            <a:ext cx="26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Coincidencia 90%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067944" y="1353917"/>
            <a:ext cx="885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Periodo de floración de la planta 1</a:t>
            </a:r>
            <a:endParaRPr lang="es-ES" sz="1100" dirty="0"/>
          </a:p>
        </p:txBody>
      </p:sp>
      <p:cxnSp>
        <p:nvCxnSpPr>
          <p:cNvPr id="8" name="7 Conector recto de flecha"/>
          <p:cNvCxnSpPr>
            <a:stCxn id="6" idx="1"/>
          </p:cNvCxnSpPr>
          <p:nvPr/>
        </p:nvCxnSpPr>
        <p:spPr>
          <a:xfrm flipH="1">
            <a:off x="3537178" y="1653999"/>
            <a:ext cx="530766" cy="15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7711703" y="1353917"/>
            <a:ext cx="885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El punto central oscila</a:t>
            </a:r>
            <a:endParaRPr lang="es-ES" sz="11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6903282" y="2064801"/>
            <a:ext cx="808421" cy="503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7307492" y="2857455"/>
            <a:ext cx="0" cy="25649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2" y="1556792"/>
            <a:ext cx="7976580" cy="519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cíclica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>
                <a:solidFill>
                  <a:srgbClr val="FF0000"/>
                </a:solidFill>
              </a:rPr>
              <a:t>0.015%</a:t>
            </a:r>
          </a:p>
          <a:p>
            <a:r>
              <a:rPr lang="es-ES" sz="1200" i="1" dirty="0" smtClean="0"/>
              <a:t>Periodo de la oscilación 10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En este caso el sistema se destruye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33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8669084" cy="558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resiste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3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0" y="1359550"/>
            <a:ext cx="8421054" cy="547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 creciente,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0.01%, pendiente 3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se destruye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75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1" y="1407604"/>
            <a:ext cx="8518208" cy="545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 cíclica,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0.02%, ciclo 50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es mucho más estable ante perturbaciones cíclicas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3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flipH="1">
            <a:off x="1199964" y="1583518"/>
            <a:ext cx="72008" cy="3339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199964" y="4923343"/>
            <a:ext cx="4172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28 Grupo"/>
          <p:cNvGrpSpPr/>
          <p:nvPr/>
        </p:nvGrpSpPr>
        <p:grpSpPr>
          <a:xfrm>
            <a:off x="5438588" y="300487"/>
            <a:ext cx="2845071" cy="3901581"/>
            <a:chOff x="5046424" y="1353917"/>
            <a:chExt cx="3999588" cy="4536504"/>
          </a:xfrm>
        </p:grpSpPr>
        <p:cxnSp>
          <p:nvCxnSpPr>
            <p:cNvPr id="30" name="29 Conector recto"/>
            <p:cNvCxnSpPr/>
            <p:nvPr/>
          </p:nvCxnSpPr>
          <p:spPr>
            <a:xfrm>
              <a:off x="7095840" y="1353917"/>
              <a:ext cx="0" cy="45365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angular"/>
            <p:cNvCxnSpPr/>
            <p:nvPr/>
          </p:nvCxnSpPr>
          <p:spPr>
            <a:xfrm rot="10800000" flipV="1">
              <a:off x="5046424" y="2341953"/>
              <a:ext cx="1940656" cy="504056"/>
            </a:xfrm>
            <a:prstGeom prst="bentConnector3">
              <a:avLst>
                <a:gd name="adj1" fmla="val 25847"/>
              </a:avLst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angular"/>
            <p:cNvCxnSpPr/>
            <p:nvPr/>
          </p:nvCxnSpPr>
          <p:spPr>
            <a:xfrm rot="10800000" flipH="1" flipV="1">
              <a:off x="6894420" y="2341953"/>
              <a:ext cx="1940656" cy="504056"/>
            </a:xfrm>
            <a:prstGeom prst="bentConnector3">
              <a:avLst>
                <a:gd name="adj1" fmla="val 20627"/>
              </a:avLst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6878320" y="2311174"/>
              <a:ext cx="0" cy="5656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angular"/>
            <p:cNvCxnSpPr/>
            <p:nvPr/>
          </p:nvCxnSpPr>
          <p:spPr>
            <a:xfrm rot="10800000" flipV="1">
              <a:off x="5164700" y="3820191"/>
              <a:ext cx="1944216" cy="540060"/>
            </a:xfrm>
            <a:prstGeom prst="bentConnector3">
              <a:avLst>
                <a:gd name="adj1" fmla="val 1754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angular"/>
            <p:cNvCxnSpPr/>
            <p:nvPr/>
          </p:nvCxnSpPr>
          <p:spPr>
            <a:xfrm rot="10800000" flipH="1" flipV="1">
              <a:off x="7101796" y="3820191"/>
              <a:ext cx="1944216" cy="540060"/>
            </a:xfrm>
            <a:prstGeom prst="bentConnector3">
              <a:avLst>
                <a:gd name="adj1" fmla="val 1754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38 Conector recto"/>
          <p:cNvCxnSpPr/>
          <p:nvPr/>
        </p:nvCxnSpPr>
        <p:spPr>
          <a:xfrm>
            <a:off x="6741691" y="1610219"/>
            <a:ext cx="15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808476" y="204302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cxnSp>
        <p:nvCxnSpPr>
          <p:cNvPr id="42" name="41 Conector recto de flecha"/>
          <p:cNvCxnSpPr/>
          <p:nvPr/>
        </p:nvCxnSpPr>
        <p:spPr>
          <a:xfrm flipV="1">
            <a:off x="6096508" y="1610219"/>
            <a:ext cx="656635" cy="61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4844114" y="2412355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|x| &lt;= </a:t>
            </a:r>
            <a:r>
              <a:rPr lang="es-ES" dirty="0" err="1" smtClean="0"/>
              <a:t>T</a:t>
            </a:r>
            <a:r>
              <a:rPr lang="es-ES" baseline="-25000" dirty="0" err="1" smtClean="0"/>
              <a:t>pl</a:t>
            </a:r>
            <a:r>
              <a:rPr lang="es-ES" dirty="0" smtClean="0"/>
              <a:t>/2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418950" y="530855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err="1" smtClean="0">
                <a:solidFill>
                  <a:schemeClr val="accent4">
                    <a:lumMod val="75000"/>
                  </a:schemeClr>
                </a:solidFill>
              </a:rPr>
              <a:t>pl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6" name="45 Grupo"/>
          <p:cNvGrpSpPr/>
          <p:nvPr/>
        </p:nvGrpSpPr>
        <p:grpSpPr>
          <a:xfrm>
            <a:off x="6384540" y="845712"/>
            <a:ext cx="639815" cy="189199"/>
            <a:chOff x="2699792" y="1955698"/>
            <a:chExt cx="1008112" cy="177158"/>
          </a:xfrm>
        </p:grpSpPr>
        <p:cxnSp>
          <p:nvCxnSpPr>
            <p:cNvPr id="47" name="46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49 Conector recto"/>
          <p:cNvCxnSpPr/>
          <p:nvPr/>
        </p:nvCxnSpPr>
        <p:spPr>
          <a:xfrm>
            <a:off x="1271972" y="2421585"/>
            <a:ext cx="3168352" cy="25017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6678231" y="2421585"/>
            <a:ext cx="346124" cy="473704"/>
          </a:xfrm>
          <a:prstGeom prst="rect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54 Conector recto"/>
          <p:cNvCxnSpPr/>
          <p:nvPr/>
        </p:nvCxnSpPr>
        <p:spPr>
          <a:xfrm>
            <a:off x="7024355" y="1610219"/>
            <a:ext cx="0" cy="8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372675" y="3483183"/>
            <a:ext cx="2219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 = % solapamiento</a:t>
            </a:r>
            <a:endParaRPr lang="es-ES" sz="1100" dirty="0"/>
          </a:p>
        </p:txBody>
      </p:sp>
      <p:cxnSp>
        <p:nvCxnSpPr>
          <p:cNvPr id="58" name="57 Conector recto de flecha"/>
          <p:cNvCxnSpPr/>
          <p:nvPr/>
        </p:nvCxnSpPr>
        <p:spPr>
          <a:xfrm flipV="1">
            <a:off x="6096508" y="2781687"/>
            <a:ext cx="645183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731193" y="15496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296093" y="4738677"/>
            <a:ext cx="13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 = N (0,</a:t>
            </a:r>
            <a:r>
              <a:rPr lang="es-ES" dirty="0" smtClean="0">
                <a:latin typeface="Symbol" panose="05050102010706020507" pitchFamily="18" charset="2"/>
              </a:rPr>
              <a:t>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137933" y="5010386"/>
            <a:ext cx="6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T</a:t>
            </a:r>
            <a:r>
              <a:rPr lang="es-ES" baseline="-25000" dirty="0" err="1" smtClean="0">
                <a:solidFill>
                  <a:srgbClr val="0070C0"/>
                </a:solidFill>
              </a:rPr>
              <a:t>pl</a:t>
            </a:r>
            <a:r>
              <a:rPr lang="es-ES" dirty="0" smtClean="0">
                <a:solidFill>
                  <a:srgbClr val="0070C0"/>
                </a:solidFill>
              </a:rPr>
              <a:t>/2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208076" y="27816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 = 1 – x * 2/</a:t>
            </a:r>
            <a:r>
              <a:rPr lang="es-ES" dirty="0" err="1" smtClean="0"/>
              <a:t>T</a:t>
            </a:r>
            <a:r>
              <a:rPr lang="es-ES" baseline="-25000" dirty="0" err="1" smtClean="0"/>
              <a:t>pl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5124850" y="492334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|x|</a:t>
            </a:r>
            <a:endParaRPr lang="es-ES" dirty="0"/>
          </a:p>
        </p:txBody>
      </p:sp>
      <p:sp>
        <p:nvSpPr>
          <p:cNvPr id="69" name="68 CuadroTexto"/>
          <p:cNvSpPr txBox="1"/>
          <p:nvPr/>
        </p:nvSpPr>
        <p:spPr>
          <a:xfrm>
            <a:off x="667191" y="2403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1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2051720" y="5949280"/>
            <a:ext cx="470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 es el factor que multiplica a todos los </a:t>
            </a:r>
            <a:r>
              <a:rPr lang="es-ES" dirty="0" err="1" smtClean="0"/>
              <a:t>bij</a:t>
            </a:r>
            <a:r>
              <a:rPr lang="es-ES" dirty="0" smtClean="0"/>
              <a:t> planta &lt;-&gt; polinizadores. Se recalcula cada año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9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Tres tipos de perturbación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98596" y="1268760"/>
            <a:ext cx="686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oscilación del punto medio de floración sigue una gaussiana de media 0 y desviación estándar especificada por la interfaz de usuario.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98596" y="2708920"/>
            <a:ext cx="6869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 creciente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desviación estándar crece linealmente   </a:t>
            </a:r>
            <a:r>
              <a:rPr lang="es-ES" sz="1400" dirty="0" smtClean="0">
                <a:latin typeface="Symbol" panose="05050102010706020507" pitchFamily="18" charset="2"/>
              </a:rPr>
              <a:t>s</a:t>
            </a:r>
            <a:r>
              <a:rPr lang="es-ES" sz="1400" dirty="0" smtClean="0"/>
              <a:t> = </a:t>
            </a:r>
            <a:r>
              <a:rPr lang="es-ES" sz="1400" dirty="0" err="1" smtClean="0">
                <a:latin typeface="Symbol" panose="05050102010706020507" pitchFamily="18" charset="2"/>
              </a:rPr>
              <a:t>s</a:t>
            </a:r>
            <a:r>
              <a:rPr lang="es-ES" sz="1400" baseline="-25000" dirty="0" err="1" smtClean="0"/>
              <a:t>ini</a:t>
            </a:r>
            <a:r>
              <a:rPr lang="es-ES" sz="1400" dirty="0" smtClean="0"/>
              <a:t>  (1+ pendiente * t/</a:t>
            </a:r>
            <a:r>
              <a:rPr lang="es-ES" sz="1400" dirty="0" err="1" smtClean="0"/>
              <a:t>Tsimulacion</a:t>
            </a:r>
            <a:r>
              <a:rPr lang="es-ES" sz="1400" dirty="0" smtClean="0"/>
              <a:t>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98596" y="4058394"/>
            <a:ext cx="6869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 cíclica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desviación estándar crece linealmente   </a:t>
            </a:r>
            <a:r>
              <a:rPr lang="es-ES" sz="1400" dirty="0" smtClean="0">
                <a:latin typeface="Symbol" panose="05050102010706020507" pitchFamily="18" charset="2"/>
              </a:rPr>
              <a:t>s</a:t>
            </a:r>
            <a:r>
              <a:rPr lang="es-ES" sz="1400" dirty="0" smtClean="0"/>
              <a:t> = </a:t>
            </a:r>
            <a:r>
              <a:rPr lang="es-ES" sz="1400" dirty="0" err="1" smtClean="0">
                <a:latin typeface="Symbol" panose="05050102010706020507" pitchFamily="18" charset="2"/>
              </a:rPr>
              <a:t>s</a:t>
            </a:r>
            <a:r>
              <a:rPr lang="es-ES" sz="1400" baseline="-25000" dirty="0" err="1" smtClean="0"/>
              <a:t>ini</a:t>
            </a:r>
            <a:r>
              <a:rPr lang="es-ES" sz="1400" dirty="0"/>
              <a:t>  0.5</a:t>
            </a:r>
            <a:r>
              <a:rPr lang="es-ES" sz="1400" dirty="0" smtClean="0"/>
              <a:t>*(1+sin(2*</a:t>
            </a:r>
            <a:r>
              <a:rPr lang="es-ES" sz="1400" dirty="0" smtClean="0">
                <a:latin typeface="Symbol" panose="05050102010706020507" pitchFamily="18" charset="2"/>
              </a:rPr>
              <a:t>p*</a:t>
            </a:r>
            <a:r>
              <a:rPr lang="es-ES" sz="1400" dirty="0" smtClean="0">
                <a:latin typeface="+mj-lt"/>
              </a:rPr>
              <a:t>t</a:t>
            </a:r>
            <a:r>
              <a:rPr lang="es-ES" sz="1400" dirty="0" smtClean="0"/>
              <a:t>/periodo))</a:t>
            </a:r>
          </a:p>
        </p:txBody>
      </p:sp>
    </p:spTree>
    <p:extLst>
      <p:ext uri="{BB962C8B-B14F-4D97-AF65-F5344CB8AC3E}">
        <p14:creationId xmlns:p14="http://schemas.microsoft.com/office/powerpoint/2010/main" val="2009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37015"/>
            <a:ext cx="8856985" cy="402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-29209"/>
            <a:ext cx="3600400" cy="297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39"/>
            <a:ext cx="2911976" cy="2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623"/>
            <a:ext cx="4788024" cy="396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5" y="25038"/>
            <a:ext cx="4180791" cy="418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6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67544" y="548680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67544" y="3212976"/>
            <a:ext cx="83529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9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binaria de la intensidad de floración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6" y="2276872"/>
            <a:ext cx="8909934" cy="38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588418"/>
            <a:ext cx="7534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509</Words>
  <Application>Microsoft Office PowerPoint</Application>
  <PresentationFormat>Presentación en pantalla (4:3)</PresentationFormat>
  <Paragraphs>104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53</cp:revision>
  <dcterms:created xsi:type="dcterms:W3CDTF">2014-04-09T20:34:10Z</dcterms:created>
  <dcterms:modified xsi:type="dcterms:W3CDTF">2016-05-25T09:47:26Z</dcterms:modified>
</cp:coreProperties>
</file>