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8.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7.png" ContentType="image/png"/>
  <Override PartName="/ppt/media/image1.jpeg" ContentType="image/jpeg"/>
  <Override PartName="/ppt/media/image2.jpeg" ContentType="image/jpeg"/>
  <Override PartName="/ppt/media/image15.png" ContentType="image/png"/>
  <Override PartName="/ppt/media/image3.jpeg" ContentType="image/jpeg"/>
  <Override PartName="/ppt/media/image4.png" ContentType="image/png"/>
  <Override PartName="/ppt/media/image6.png" ContentType="image/png"/>
  <Override PartName="/ppt/media/image1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40404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40404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1538280"/>
            <a:ext cx="6857640" cy="2387160"/>
          </a:xfrm>
          <a:prstGeom prst="rect">
            <a:avLst/>
          </a:prstGeom>
        </p:spPr>
        <p:txBody>
          <a:bodyPr anchor="b">
            <a:normAutofit/>
          </a:bodyPr>
          <a:p>
            <a:pPr algn="ctr">
              <a:lnSpc>
                <a:spcPct val="90000"/>
              </a:lnSpc>
              <a:tabLst>
                <a:tab algn="l" pos="0"/>
              </a:tabLst>
            </a:pPr>
            <a:r>
              <a:rPr b="1" lang="en-US" sz="4400" spc="-1" strike="noStrike">
                <a:solidFill>
                  <a:srgbClr val="404040"/>
                </a:solidFill>
                <a:latin typeface="Calibri Light"/>
              </a:rPr>
              <a:t>Click to edit </a:t>
            </a:r>
            <a:br/>
            <a:r>
              <a:rPr b="1" lang="en-US" sz="4400" spc="-1" strike="noStrike">
                <a:solidFill>
                  <a:srgbClr val="404040"/>
                </a:solidFill>
                <a:latin typeface="Calibri Light"/>
              </a:rPr>
              <a:t>Master subtitle style</a:t>
            </a:r>
            <a:br/>
            <a:endParaRPr b="0" lang="en-US" sz="44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BE6A1C5B-A157-4102-AC37-BF6F5170F7CB}" type="datetime">
              <a:rPr b="0" lang="en-US" sz="900" spc="-1" strike="noStrike">
                <a:solidFill>
                  <a:srgbClr val="8b8b8b"/>
                </a:solidFill>
                <a:latin typeface="Calibri"/>
              </a:rPr>
              <a:t>10/28/20</a:t>
            </a:fld>
            <a:endParaRPr b="0" lang="en-US" sz="9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05BD0E7E-02C2-43E9-AE8F-AC3B7B4B630B}" type="slidenum">
              <a:rPr b="0" lang="en-US" sz="900" spc="-1" strike="noStrike">
                <a:solidFill>
                  <a:srgbClr val="8b8b8b"/>
                </a:solidFill>
                <a:latin typeface="Calibri"/>
              </a:rPr>
              <a:t>&lt;number&gt;</a:t>
            </a:fld>
            <a:endParaRPr b="0" lang="en-US" sz="9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Click to edit the outline text format</a:t>
            </a:r>
            <a:endParaRPr b="0" lang="en-US" sz="21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404040"/>
                </a:solidFill>
                <a:latin typeface="Calibri"/>
              </a:rPr>
              <a:t>Second Outline Level</a:t>
            </a:r>
            <a:endParaRPr b="0" lang="en-US" sz="15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404040"/>
                </a:solidFill>
                <a:latin typeface="Calibri"/>
              </a:rPr>
              <a:t>Third Outline Level</a:t>
            </a:r>
            <a:endParaRPr b="0" lang="en-US" sz="135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404040"/>
                </a:solidFill>
                <a:latin typeface="Calibri"/>
              </a:rPr>
              <a:t>Fourth Outline Level</a:t>
            </a:r>
            <a:endParaRPr b="0" lang="en-US" sz="135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88880" y="-87480"/>
            <a:ext cx="8026200" cy="1325160"/>
          </a:xfrm>
          <a:prstGeom prst="rect">
            <a:avLst/>
          </a:prstGeom>
        </p:spPr>
        <p:txBody>
          <a:bodyPr anchor="ctr">
            <a:noAutofit/>
          </a:bodyPr>
          <a:p>
            <a:pPr>
              <a:lnSpc>
                <a:spcPct val="90000"/>
              </a:lnSpc>
            </a:pPr>
            <a:r>
              <a:rPr b="1" lang="en-US" sz="3600" spc="-1" strike="noStrike">
                <a:solidFill>
                  <a:srgbClr val="ffffff"/>
                </a:solidFill>
                <a:latin typeface="Calibri Light"/>
              </a:rPr>
              <a:t>Click to edit Master title style</a:t>
            </a:r>
            <a:endParaRPr b="0" lang="en-US" sz="3600" spc="-1" strike="noStrike">
              <a:solidFill>
                <a:srgbClr val="000000"/>
              </a:solidFill>
              <a:latin typeface="Calibri"/>
            </a:endParaRPr>
          </a:p>
        </p:txBody>
      </p:sp>
      <p:sp>
        <p:nvSpPr>
          <p:cNvPr id="42" name="PlaceHolder 2"/>
          <p:cNvSpPr>
            <a:spLocks noGrp="1"/>
          </p:cNvSpPr>
          <p:nvPr>
            <p:ph type="body"/>
          </p:nvPr>
        </p:nvSpPr>
        <p:spPr>
          <a:xfrm>
            <a:off x="488880" y="1346040"/>
            <a:ext cx="8026200" cy="4901760"/>
          </a:xfrm>
          <a:prstGeom prst="rect">
            <a:avLst/>
          </a:prstGeom>
        </p:spPr>
        <p:txBody>
          <a:bodyPr>
            <a:noAutofit/>
          </a:bodyPr>
          <a:p>
            <a:pPr marL="171360" indent="-171000">
              <a:lnSpc>
                <a:spcPct val="90000"/>
              </a:lnSpc>
              <a:spcBef>
                <a:spcPts val="751"/>
              </a:spcBef>
              <a:buClr>
                <a:srgbClr val="404040"/>
              </a:buClr>
              <a:buFont typeface="Arial"/>
              <a:buChar char="•"/>
            </a:pPr>
            <a:r>
              <a:rPr b="0" lang="en-US" sz="2100" spc="-1" strike="noStrike">
                <a:solidFill>
                  <a:srgbClr val="404040"/>
                </a:solidFill>
                <a:latin typeface="Calibri"/>
              </a:rPr>
              <a:t>Click to edit Master text styles</a:t>
            </a:r>
            <a:endParaRPr b="0" lang="en-US" sz="2100" spc="-1" strike="noStrike">
              <a:solidFill>
                <a:srgbClr val="404040"/>
              </a:solidFill>
              <a:latin typeface="Calibri"/>
            </a:endParaRPr>
          </a:p>
          <a:p>
            <a:pPr lvl="1" marL="514440" indent="-171000">
              <a:lnSpc>
                <a:spcPct val="90000"/>
              </a:lnSpc>
              <a:spcBef>
                <a:spcPts val="374"/>
              </a:spcBef>
              <a:buClr>
                <a:srgbClr val="404040"/>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857160" indent="-171000">
              <a:lnSpc>
                <a:spcPct val="90000"/>
              </a:lnSpc>
              <a:spcBef>
                <a:spcPts val="374"/>
              </a:spcBef>
              <a:buClr>
                <a:srgbClr val="404040"/>
              </a:buClr>
              <a:buFont typeface="Arial"/>
              <a:buChar char="•"/>
            </a:pPr>
            <a:r>
              <a:rPr b="0" lang="en-US" sz="1500" spc="-1" strike="noStrike">
                <a:solidFill>
                  <a:srgbClr val="404040"/>
                </a:solidFill>
                <a:latin typeface="Calibri"/>
              </a:rPr>
              <a:t>Third level</a:t>
            </a:r>
            <a:endParaRPr b="0" lang="en-US" sz="1500" spc="-1" strike="noStrike">
              <a:solidFill>
                <a:srgbClr val="404040"/>
              </a:solidFill>
              <a:latin typeface="Calibri"/>
            </a:endParaRPr>
          </a:p>
          <a:p>
            <a:pPr lvl="3" marL="1200240" indent="-171000">
              <a:lnSpc>
                <a:spcPct val="90000"/>
              </a:lnSpc>
              <a:spcBef>
                <a:spcPts val="374"/>
              </a:spcBef>
              <a:buClr>
                <a:srgbClr val="404040"/>
              </a:buClr>
              <a:buFont typeface="Arial"/>
              <a:buChar char="•"/>
            </a:pPr>
            <a:r>
              <a:rPr b="0" lang="en-US" sz="1350" spc="-1" strike="noStrike">
                <a:solidFill>
                  <a:srgbClr val="404040"/>
                </a:solidFill>
                <a:latin typeface="Calibri"/>
              </a:rPr>
              <a:t>Fourth level</a:t>
            </a:r>
            <a:endParaRPr b="0" lang="en-US" sz="1350" spc="-1" strike="noStrike">
              <a:solidFill>
                <a:srgbClr val="404040"/>
              </a:solidFill>
              <a:latin typeface="Calibri"/>
            </a:endParaRPr>
          </a:p>
          <a:p>
            <a:pPr lvl="4" marL="1542960" indent="-171000">
              <a:lnSpc>
                <a:spcPct val="90000"/>
              </a:lnSpc>
              <a:spcBef>
                <a:spcPts val="374"/>
              </a:spcBef>
              <a:buClr>
                <a:srgbClr val="404040"/>
              </a:buClr>
              <a:buFont typeface="Arial"/>
              <a:buChar char="•"/>
            </a:pPr>
            <a:r>
              <a:rPr b="0" lang="en-US" sz="1350" spc="-1" strike="noStrike">
                <a:solidFill>
                  <a:srgbClr val="404040"/>
                </a:solidFill>
                <a:latin typeface="Calibri"/>
              </a:rPr>
              <a:t>Fifth level</a:t>
            </a:r>
            <a:endParaRPr b="0" lang="en-US" sz="1350" spc="-1" strike="noStrike">
              <a:solidFill>
                <a:srgbClr val="404040"/>
              </a:solidFill>
              <a:latin typeface="Calibri"/>
            </a:endParaRPr>
          </a:p>
        </p:txBody>
      </p:sp>
      <p:sp>
        <p:nvSpPr>
          <p:cNvPr id="43"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A4A3860C-CCBA-41FA-A6A1-2D499ACB100E}" type="datetime">
              <a:rPr b="0" lang="en-US" sz="900" spc="-1" strike="noStrike">
                <a:solidFill>
                  <a:srgbClr val="8b8b8b"/>
                </a:solidFill>
                <a:latin typeface="Calibri"/>
              </a:rPr>
              <a:t>10/28/20</a:t>
            </a:fld>
            <a:endParaRPr b="0" lang="en-US" sz="9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2B2D4B94-CB0A-460D-B0EF-53A62EC501E9}" type="slidenum">
              <a:rPr b="0" lang="en-US" sz="900" spc="-1" strike="noStrike">
                <a:solidFill>
                  <a:srgbClr val="8b8b8b"/>
                </a:solidFill>
                <a:latin typeface="Calibri"/>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628560" y="6356520"/>
            <a:ext cx="2057040" cy="364680"/>
          </a:xfrm>
          <a:prstGeom prst="rect">
            <a:avLst/>
          </a:prstGeom>
        </p:spPr>
        <p:txBody>
          <a:bodyPr anchor="ctr">
            <a:noAutofit/>
          </a:bodyPr>
          <a:p>
            <a:pPr>
              <a:lnSpc>
                <a:spcPct val="100000"/>
              </a:lnSpc>
            </a:pPr>
            <a:fld id="{9108437B-FF2B-43BD-B61B-1AD8FD95CC3F}" type="datetime">
              <a:rPr b="0" lang="en-US" sz="900" spc="-1" strike="noStrike">
                <a:solidFill>
                  <a:srgbClr val="8b8b8b"/>
                </a:solidFill>
                <a:latin typeface="Calibri"/>
              </a:rPr>
              <a:t>10/28/20</a:t>
            </a:fld>
            <a:endParaRPr b="0" lang="en-US" sz="900" spc="-1" strike="noStrike">
              <a:latin typeface="Times New Roman"/>
            </a:endParaRPr>
          </a:p>
        </p:txBody>
      </p:sp>
      <p:sp>
        <p:nvSpPr>
          <p:cNvPr id="83" name="PlaceHolder 2"/>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61A11C0A-957C-4DA6-9869-D7E3F1F74D6D}" type="slidenum">
              <a:rPr b="0" lang="en-US" sz="900" spc="-1" strike="noStrike">
                <a:solidFill>
                  <a:srgbClr val="8b8b8b"/>
                </a:solidFill>
                <a:latin typeface="Calibri"/>
              </a:rPr>
              <a:t>&lt;number&gt;</a:t>
            </a:fld>
            <a:endParaRPr b="0" lang="en-US" sz="9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Click to edit the outline text format</a:t>
            </a:r>
            <a:endParaRPr b="0" lang="en-US" sz="21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404040"/>
                </a:solidFill>
                <a:latin typeface="Calibri"/>
              </a:rPr>
              <a:t>Second Outline Level</a:t>
            </a:r>
            <a:endParaRPr b="0" lang="en-US" sz="15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404040"/>
                </a:solidFill>
                <a:latin typeface="Calibri"/>
              </a:rPr>
              <a:t>Third Outline Level</a:t>
            </a:r>
            <a:endParaRPr b="0" lang="en-US" sz="135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404040"/>
                </a:solidFill>
                <a:latin typeface="Calibri"/>
              </a:rPr>
              <a:t>Fourth Outline Level</a:t>
            </a:r>
            <a:endParaRPr b="0" lang="en-US" sz="135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143000" y="1538280"/>
            <a:ext cx="6857640" cy="2387160"/>
          </a:xfrm>
          <a:prstGeom prst="rect">
            <a:avLst/>
          </a:prstGeom>
          <a:noFill/>
          <a:ln>
            <a:noFill/>
          </a:ln>
        </p:spPr>
        <p:txBody>
          <a:bodyPr anchor="b">
            <a:noAutofit/>
          </a:bodyPr>
          <a:p>
            <a:pPr algn="ctr">
              <a:lnSpc>
                <a:spcPct val="90000"/>
              </a:lnSpc>
              <a:tabLst>
                <a:tab algn="l" pos="0"/>
              </a:tabLst>
            </a:pPr>
            <a:r>
              <a:rPr b="1" lang="en-US" sz="4400" spc="-1" strike="noStrike">
                <a:solidFill>
                  <a:srgbClr val="404040"/>
                </a:solidFill>
                <a:latin typeface="Calibri Light"/>
              </a:rPr>
              <a:t>Đặc tả yêu cầu bài toán với use-case</a:t>
            </a:r>
            <a:endParaRPr b="1" lang="en-US" sz="4400" spc="-1" strike="noStrike">
              <a:solidFill>
                <a:srgbClr val="404040"/>
              </a:solidFill>
              <a:latin typeface="Calibri Light"/>
            </a:endParaRPr>
          </a:p>
        </p:txBody>
      </p:sp>
      <p:sp>
        <p:nvSpPr>
          <p:cNvPr id="124" name="TextShape 2"/>
          <p:cNvSpPr txBox="1"/>
          <p:nvPr/>
        </p:nvSpPr>
        <p:spPr>
          <a:xfrm>
            <a:off x="1143000" y="4313160"/>
            <a:ext cx="6857640" cy="350280"/>
          </a:xfrm>
          <a:prstGeom prst="rect">
            <a:avLst/>
          </a:prstGeom>
          <a:noFill/>
          <a:ln>
            <a:noFill/>
          </a:ln>
        </p:spPr>
        <p:txBody>
          <a:bodyPr>
            <a:noAutofit/>
          </a:bodyPr>
          <a:p>
            <a:pPr algn="ctr">
              <a:lnSpc>
                <a:spcPct val="90000"/>
              </a:lnSpc>
              <a:spcBef>
                <a:spcPts val="751"/>
              </a:spcBef>
              <a:tabLst>
                <a:tab algn="l" pos="0"/>
              </a:tabLst>
            </a:pPr>
            <a:r>
              <a:rPr b="0" lang="en-US" sz="2000" spc="-1" strike="noStrike">
                <a:solidFill>
                  <a:srgbClr val="ffffff"/>
                </a:solidFill>
                <a:latin typeface="Calibri"/>
              </a:rPr>
              <a:t>2. Quản lý thu phí đóng góp</a:t>
            </a:r>
            <a:endParaRPr b="0" lang="en-US" sz="2000" spc="-1" strike="noStrike">
              <a:solidFill>
                <a:srgbClr val="ffffff"/>
              </a:solidFill>
              <a:latin typeface="Calibri"/>
            </a:endParaRPr>
          </a:p>
        </p:txBody>
      </p:sp>
      <p:sp>
        <p:nvSpPr>
          <p:cNvPr id="125" name="TextShape 3"/>
          <p:cNvSpPr txBox="1"/>
          <p:nvPr/>
        </p:nvSpPr>
        <p:spPr>
          <a:xfrm>
            <a:off x="3017880" y="4678920"/>
            <a:ext cx="6857640" cy="350280"/>
          </a:xfrm>
          <a:prstGeom prst="rect">
            <a:avLst/>
          </a:prstGeom>
          <a:noFill/>
          <a:ln>
            <a:noFill/>
          </a:ln>
        </p:spPr>
        <p:txBody>
          <a:bodyPr>
            <a:noAutofit/>
          </a:bodyPr>
          <a:p>
            <a:pPr algn="ctr">
              <a:lnSpc>
                <a:spcPct val="90000"/>
              </a:lnSpc>
              <a:spcBef>
                <a:spcPts val="751"/>
              </a:spcBef>
              <a:tabLst>
                <a:tab algn="l" pos="0"/>
              </a:tabLst>
            </a:pPr>
            <a:r>
              <a:rPr b="0" lang="en-US" sz="2000" spc="-1" strike="noStrike">
                <a:solidFill>
                  <a:srgbClr val="ffffff"/>
                </a:solidFill>
                <a:latin typeface="Calibri"/>
              </a:rPr>
              <a:t>Nhóm 15</a:t>
            </a:r>
            <a:endParaRPr b="0" lang="en-US" sz="2000" spc="-1" strike="noStrike">
              <a:solidFill>
                <a:srgbClr val="ffffff"/>
              </a:solidFill>
              <a:latin typeface="Calibri"/>
            </a:endParaRPr>
          </a:p>
          <a:p>
            <a:pPr algn="ctr">
              <a:lnSpc>
                <a:spcPct val="90000"/>
              </a:lnSpc>
              <a:spcBef>
                <a:spcPts val="751"/>
              </a:spcBef>
              <a:tabLst>
                <a:tab algn="l" pos="0"/>
              </a:tabLst>
            </a:pPr>
            <a:endParaRPr b="0" lang="en-US" sz="2000" spc="-1" strike="noStrike">
              <a:solidFill>
                <a:srgbClr val="ffffff"/>
              </a:solidFill>
              <a:latin typeface="Calibri"/>
            </a:endParaRPr>
          </a:p>
        </p:txBody>
      </p:sp>
      <p:sp>
        <p:nvSpPr>
          <p:cNvPr id="126" name="TextShape 4"/>
          <p:cNvSpPr txBox="1"/>
          <p:nvPr/>
        </p:nvSpPr>
        <p:spPr>
          <a:xfrm>
            <a:off x="6126840" y="5136120"/>
            <a:ext cx="6857640" cy="350280"/>
          </a:xfrm>
          <a:prstGeom prst="rect">
            <a:avLst/>
          </a:prstGeom>
          <a:noFill/>
          <a:ln>
            <a:noFill/>
          </a:ln>
        </p:spPr>
        <p:txBody>
          <a:bodyPr>
            <a:noAutofit/>
          </a:bodyPr>
          <a:p>
            <a:pPr>
              <a:lnSpc>
                <a:spcPct val="90000"/>
              </a:lnSpc>
              <a:spcBef>
                <a:spcPts val="751"/>
              </a:spcBef>
              <a:tabLst>
                <a:tab algn="l" pos="0"/>
              </a:tabLst>
            </a:pPr>
            <a:r>
              <a:rPr b="0" lang="en-US" sz="2000" spc="-1" strike="noStrike">
                <a:solidFill>
                  <a:srgbClr val="ffffff"/>
                </a:solidFill>
                <a:latin typeface="Calibri"/>
              </a:rPr>
              <a:t>Nguyễn Quang Huy</a:t>
            </a:r>
            <a:endParaRPr b="0" lang="en-US" sz="2000" spc="-1" strike="noStrike">
              <a:solidFill>
                <a:srgbClr val="ffffff"/>
              </a:solidFill>
              <a:latin typeface="Calibri"/>
            </a:endParaRPr>
          </a:p>
          <a:p>
            <a:pPr>
              <a:lnSpc>
                <a:spcPct val="90000"/>
              </a:lnSpc>
              <a:spcBef>
                <a:spcPts val="751"/>
              </a:spcBef>
              <a:tabLst>
                <a:tab algn="l" pos="0"/>
              </a:tabLst>
            </a:pPr>
            <a:r>
              <a:rPr b="0" lang="en-US" sz="2000" spc="-1" strike="noStrike">
                <a:solidFill>
                  <a:srgbClr val="ffffff"/>
                </a:solidFill>
                <a:latin typeface="Calibri"/>
              </a:rPr>
              <a:t>Trần Ngọc Phiên</a:t>
            </a:r>
            <a:endParaRPr b="0" lang="en-US" sz="2000" spc="-1" strike="noStrike">
              <a:solidFill>
                <a:srgbClr val="ffffff"/>
              </a:solidFill>
              <a:latin typeface="Calibri"/>
            </a:endParaRPr>
          </a:p>
          <a:p>
            <a:pPr>
              <a:lnSpc>
                <a:spcPct val="90000"/>
              </a:lnSpc>
              <a:spcBef>
                <a:spcPts val="751"/>
              </a:spcBef>
              <a:tabLst>
                <a:tab algn="l" pos="0"/>
              </a:tabLst>
            </a:pPr>
            <a:r>
              <a:rPr b="0" lang="en-US" sz="2000" spc="-1" strike="noStrike">
                <a:solidFill>
                  <a:srgbClr val="ffffff"/>
                </a:solidFill>
                <a:latin typeface="Calibri"/>
              </a:rPr>
              <a:t>Nguyễn Văn Thanh </a:t>
            </a:r>
            <a:endParaRPr b="0" lang="en-US" sz="2000" spc="-1" strike="noStrike">
              <a:solidFill>
                <a:srgbClr val="ffffff"/>
              </a:solidFill>
              <a:latin typeface="Calibri"/>
            </a:endParaRPr>
          </a:p>
          <a:p>
            <a:pPr>
              <a:lnSpc>
                <a:spcPct val="90000"/>
              </a:lnSpc>
              <a:spcBef>
                <a:spcPts val="751"/>
              </a:spcBef>
              <a:tabLst>
                <a:tab algn="l" pos="0"/>
              </a:tabLst>
            </a:pPr>
            <a:r>
              <a:rPr b="0" lang="en-US" sz="2000" spc="-1" strike="noStrike">
                <a:solidFill>
                  <a:srgbClr val="ffffff"/>
                </a:solidFill>
                <a:latin typeface="Calibri"/>
              </a:rPr>
              <a:t>Từ Hoàng Giang</a:t>
            </a:r>
            <a:endParaRPr b="0" lang="en-US" sz="2000" spc="-1" strike="noStrike">
              <a:solidFill>
                <a:srgbClr val="ffffff"/>
              </a:solidFill>
              <a:latin typeface="Calibri"/>
            </a:endParaRPr>
          </a:p>
          <a:p>
            <a:pPr>
              <a:lnSpc>
                <a:spcPct val="90000"/>
              </a:lnSpc>
              <a:spcBef>
                <a:spcPts val="751"/>
              </a:spcBef>
              <a:tabLst>
                <a:tab algn="l" pos="0"/>
              </a:tabLst>
            </a:pPr>
            <a:endParaRPr b="0" lang="en-US" sz="2000" spc="-1" strike="noStrike">
              <a:solidFill>
                <a:srgbClr val="ffffff"/>
              </a:solidFill>
              <a:latin typeface="Calibri"/>
            </a:endParaRPr>
          </a:p>
        </p:txBody>
      </p:sp>
      <p:sp>
        <p:nvSpPr>
          <p:cNvPr id="127" name="TextShape 5"/>
          <p:cNvSpPr txBox="1"/>
          <p:nvPr/>
        </p:nvSpPr>
        <p:spPr>
          <a:xfrm>
            <a:off x="-3017160" y="4709520"/>
            <a:ext cx="6857640" cy="350280"/>
          </a:xfrm>
          <a:prstGeom prst="rect">
            <a:avLst/>
          </a:prstGeom>
          <a:noFill/>
          <a:ln>
            <a:noFill/>
          </a:ln>
        </p:spPr>
        <p:txBody>
          <a:bodyPr>
            <a:noAutofit/>
          </a:bodyPr>
          <a:p>
            <a:pPr algn="r">
              <a:lnSpc>
                <a:spcPct val="90000"/>
              </a:lnSpc>
              <a:spcBef>
                <a:spcPts val="751"/>
              </a:spcBef>
              <a:tabLst>
                <a:tab algn="l" pos="0"/>
              </a:tabLst>
            </a:pPr>
            <a:r>
              <a:rPr b="0" lang="en-US" sz="2000" spc="-1" strike="noStrike">
                <a:solidFill>
                  <a:srgbClr val="ffffff"/>
                </a:solidFill>
                <a:latin typeface="Calibri"/>
              </a:rPr>
              <a:t>GVHD : Nguyễn Mạnh Tuấn</a:t>
            </a:r>
            <a:endParaRPr b="0" lang="en-US" sz="2000" spc="-1" strike="noStrike">
              <a:solidFill>
                <a:srgbClr val="ffffff"/>
              </a:solidFill>
              <a:latin typeface="Calibri"/>
            </a:endParaRPr>
          </a:p>
          <a:p>
            <a:pPr algn="r">
              <a:lnSpc>
                <a:spcPct val="90000"/>
              </a:lnSpc>
              <a:spcBef>
                <a:spcPts val="751"/>
              </a:spcBef>
              <a:tabLst>
                <a:tab algn="l" pos="0"/>
              </a:tabLst>
            </a:pP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53"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54" name="" descr=""/>
          <p:cNvPicPr/>
          <p:nvPr/>
        </p:nvPicPr>
        <p:blipFill>
          <a:blip r:embed="rId1"/>
          <a:stretch/>
        </p:blipFill>
        <p:spPr>
          <a:xfrm>
            <a:off x="1097280" y="2011680"/>
            <a:ext cx="7417800" cy="4288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56"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57" name="" descr=""/>
          <p:cNvPicPr/>
          <p:nvPr/>
        </p:nvPicPr>
        <p:blipFill>
          <a:blip r:embed="rId1"/>
          <a:stretch/>
        </p:blipFill>
        <p:spPr>
          <a:xfrm>
            <a:off x="1371600" y="2103120"/>
            <a:ext cx="6893280" cy="1672200"/>
          </a:xfrm>
          <a:prstGeom prst="rect">
            <a:avLst/>
          </a:prstGeom>
          <a:ln>
            <a:noFill/>
          </a:ln>
        </p:spPr>
      </p:pic>
      <p:pic>
        <p:nvPicPr>
          <p:cNvPr id="158" name="" descr=""/>
          <p:cNvPicPr/>
          <p:nvPr/>
        </p:nvPicPr>
        <p:blipFill>
          <a:blip r:embed="rId2"/>
          <a:stretch/>
        </p:blipFill>
        <p:spPr>
          <a:xfrm>
            <a:off x="1371600" y="3775320"/>
            <a:ext cx="6900840" cy="2259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60"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61" name="" descr=""/>
          <p:cNvPicPr/>
          <p:nvPr/>
        </p:nvPicPr>
        <p:blipFill>
          <a:blip r:embed="rId1"/>
          <a:stretch/>
        </p:blipFill>
        <p:spPr>
          <a:xfrm>
            <a:off x="856440" y="2286000"/>
            <a:ext cx="7738920" cy="34747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63"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64" name="" descr=""/>
          <p:cNvPicPr/>
          <p:nvPr/>
        </p:nvPicPr>
        <p:blipFill>
          <a:blip r:embed="rId1"/>
          <a:stretch/>
        </p:blipFill>
        <p:spPr>
          <a:xfrm>
            <a:off x="731520" y="2194560"/>
            <a:ext cx="7607880" cy="3863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66"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thống kê</a:t>
            </a:r>
            <a:endParaRPr b="0" lang="en-US" sz="2100" spc="-1" strike="noStrike">
              <a:solidFill>
                <a:srgbClr val="404040"/>
              </a:solidFill>
              <a:latin typeface="Calibri"/>
            </a:endParaRPr>
          </a:p>
        </p:txBody>
      </p:sp>
      <p:pic>
        <p:nvPicPr>
          <p:cNvPr id="167" name="" descr=""/>
          <p:cNvPicPr/>
          <p:nvPr/>
        </p:nvPicPr>
        <p:blipFill>
          <a:blip r:embed="rId1"/>
          <a:stretch/>
        </p:blipFill>
        <p:spPr>
          <a:xfrm>
            <a:off x="1005840" y="2468880"/>
            <a:ext cx="7030080" cy="2797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69"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thống kê</a:t>
            </a:r>
            <a:endParaRPr b="0" lang="en-US" sz="2100" spc="-1" strike="noStrike">
              <a:solidFill>
                <a:srgbClr val="404040"/>
              </a:solidFill>
              <a:latin typeface="Calibri"/>
            </a:endParaRPr>
          </a:p>
        </p:txBody>
      </p:sp>
      <p:pic>
        <p:nvPicPr>
          <p:cNvPr id="170" name="" descr=""/>
          <p:cNvPicPr/>
          <p:nvPr/>
        </p:nvPicPr>
        <p:blipFill>
          <a:blip r:embed="rId1"/>
          <a:stretch/>
        </p:blipFill>
        <p:spPr>
          <a:xfrm>
            <a:off x="1737360" y="1751760"/>
            <a:ext cx="5586840" cy="50148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Chức năng phi hệ thống</a:t>
            </a:r>
            <a:endParaRPr b="0" lang="en-US" sz="3600" spc="-1" strike="noStrike">
              <a:solidFill>
                <a:srgbClr val="ffffff"/>
              </a:solidFill>
              <a:latin typeface="Calibri Light"/>
            </a:endParaRPr>
          </a:p>
        </p:txBody>
      </p:sp>
      <p:sp>
        <p:nvSpPr>
          <p:cNvPr id="172"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Tính dễ dùng</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Giao diện người dùng tương thích với các hệ điều hành khác nhau như Windows7/Window 10.</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Giao diện thân thiện với người dùng.</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 </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Tính ổn định</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Hệ thống phải hoạt động liên tục 24h/ngày. 7 ngày/tuần, với thời gian ngừng hoạt động không qus 10%.</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Hiệu năng</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Hỗ trợ 100 người dùng đồng thời, thời gian đáp ứng không quá 5s.</a:t>
            </a:r>
            <a:endParaRPr b="0" lang="en-US" sz="2100" spc="-1" strike="noStrike">
              <a:solidFill>
                <a:srgbClr val="404040"/>
              </a:solidFill>
              <a:latin typeface="Calibri"/>
            </a:endParaRPr>
          </a:p>
          <a:p>
            <a:pPr marL="432000" indent="-324000">
              <a:spcBef>
                <a:spcPts val="1417"/>
              </a:spcBef>
              <a:buClr>
                <a:srgbClr val="000000"/>
              </a:buClr>
              <a:buSzPct val="45000"/>
              <a:buFont typeface="Wingdings" charset="2"/>
              <a:buChar char=""/>
            </a:pPr>
            <a:endParaRPr b="0" lang="en-US" sz="21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3600"/>
            <a:ext cx="8229240" cy="1144800"/>
          </a:xfrm>
          <a:prstGeom prst="rect">
            <a:avLst/>
          </a:prstGeom>
          <a:noFill/>
          <a:ln>
            <a:noFill/>
          </a:ln>
        </p:spPr>
        <p:txBody>
          <a:bodyPr lIns="0" rIns="0" tIns="0" bIns="0" anchor="ctr">
            <a:noAutofit/>
          </a:bodyPr>
          <a:p>
            <a:endParaRPr b="0" lang="en-US" sz="1800" spc="-1" strike="noStrike">
              <a:solidFill>
                <a:srgbClr val="000000"/>
              </a:solidFill>
              <a:latin typeface="Calibri"/>
            </a:endParaRPr>
          </a:p>
        </p:txBody>
      </p:sp>
      <p:sp>
        <p:nvSpPr>
          <p:cNvPr id="174" name="TextShape 2"/>
          <p:cNvSpPr txBox="1"/>
          <p:nvPr/>
        </p:nvSpPr>
        <p:spPr>
          <a:xfrm>
            <a:off x="457200" y="1604520"/>
            <a:ext cx="8229240" cy="3977280"/>
          </a:xfrm>
          <a:prstGeom prst="rect">
            <a:avLst/>
          </a:prstGeom>
          <a:noFill/>
          <a:ln>
            <a:noFill/>
          </a:ln>
        </p:spPr>
        <p:txBody>
          <a:bodyPr lIns="0" rIns="0" tIns="0" bIns="0" anchor="ctr">
            <a:noAutofit/>
          </a:bodyPr>
          <a:p>
            <a:pPr algn="ctr"/>
            <a:r>
              <a:rPr b="0" lang="en-US" sz="3200" spc="-1" strike="noStrike">
                <a:latin typeface="Arial"/>
              </a:rPr>
              <a:t>Thank for watching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48640" y="-182880"/>
            <a:ext cx="8026200" cy="1325160"/>
          </a:xfrm>
          <a:prstGeom prst="rect">
            <a:avLst/>
          </a:prstGeom>
          <a:noFill/>
          <a:ln>
            <a:noFill/>
          </a:ln>
        </p:spPr>
        <p:txBody>
          <a:bodyPr anchor="ctr">
            <a:noAutofit/>
          </a:bodyPr>
          <a:p>
            <a:r>
              <a:rPr b="0" lang="en-US" sz="3600" spc="-1" strike="noStrike">
                <a:solidFill>
                  <a:srgbClr val="ffffff"/>
                </a:solidFill>
                <a:latin typeface="Calibri"/>
              </a:rPr>
              <a:t>Bài toán</a:t>
            </a:r>
            <a:endParaRPr b="0" lang="en-US" sz="3600" spc="-1" strike="noStrike">
              <a:solidFill>
                <a:srgbClr val="ffffff"/>
              </a:solidFill>
              <a:latin typeface="Calibri"/>
            </a:endParaRPr>
          </a:p>
        </p:txBody>
      </p:sp>
      <p:sp>
        <p:nvSpPr>
          <p:cNvPr id="129"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alibri"/>
              </a:rPr>
              <a:t>Hàng năm tổ dân phố thực hiện thu một số khoản phí và đóng góp của các hộ gia đình, công việc này do cán bộ kế toán phụ trách. </a:t>
            </a:r>
            <a:endParaRPr b="0" lang="en-US" sz="18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Calibri"/>
              </a:rPr>
              <a:t>Khoản phí vệ sinh là bắt buộc với tất cả các hộ gia đình, mỗi năm thu 1 lần với định mức 6.000VNĐ / 1 tháng / 1 nhân khẩu. Cán bộ kế toán sẽ lập danh sách các hộ gia đình và số nhân khẩu tương ứng, sau đó đến từng nhà thu phí và ghi nhận số tiền nộp. </a:t>
            </a:r>
            <a:endParaRPr b="0" lang="en-US" sz="18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Calibri"/>
              </a:rPr>
              <a:t>Đối với các khoản đóng góp thì không quy định số tiền mà phụ thuộc vào từng hộ, các khoản đóng góp này được thu theo từng đợt của các cuộc vận động như: “Ủng hộ ngày thương binh-liệt sỹ 27/07”, “Ủng hộ ngày tết thiếu nhi”, “Ủng hộ vì người nghèo”, “Trợ giúp đồng bào bị ảnh hưởng bão lụt”,... </a:t>
            </a:r>
            <a:endParaRPr b="0" lang="en-US" sz="1800" spc="-1" strike="noStrike">
              <a:solidFill>
                <a:srgbClr val="40404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Calibri"/>
              </a:rPr>
              <a:t>Cán bộ kế toán cũng cần thống kê tổng số tiền đã thu trong mỗi đợt, tổng số hộ đã nộp và có thể xem chi tiết mỗi hộ đã nộp những khoản tiền nào.</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Biểu đồ use-case</a:t>
            </a:r>
            <a:endParaRPr b="0" lang="en-US" sz="3600" spc="-1" strike="noStrike">
              <a:solidFill>
                <a:srgbClr val="ffffff"/>
              </a:solidFill>
              <a:latin typeface="Calibri Light"/>
            </a:endParaRPr>
          </a:p>
        </p:txBody>
      </p:sp>
      <p:sp>
        <p:nvSpPr>
          <p:cNvPr id="131"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tổng quan </a:t>
            </a:r>
            <a:endParaRPr b="0" lang="en-US" sz="2100" spc="-1" strike="noStrike">
              <a:solidFill>
                <a:srgbClr val="404040"/>
              </a:solidFill>
              <a:latin typeface="Calibri"/>
            </a:endParaRPr>
          </a:p>
        </p:txBody>
      </p:sp>
      <p:pic>
        <p:nvPicPr>
          <p:cNvPr id="132" name="" descr=""/>
          <p:cNvPicPr/>
          <p:nvPr/>
        </p:nvPicPr>
        <p:blipFill>
          <a:blip r:embed="rId1"/>
          <a:stretch/>
        </p:blipFill>
        <p:spPr>
          <a:xfrm>
            <a:off x="838080" y="1920240"/>
            <a:ext cx="7848720" cy="4389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Biểu đồ use-case</a:t>
            </a:r>
            <a:endParaRPr b="0" lang="en-US" sz="3600" spc="-1" strike="noStrike">
              <a:solidFill>
                <a:srgbClr val="ffffff"/>
              </a:solidFill>
              <a:latin typeface="Calibri Light"/>
            </a:endParaRPr>
          </a:p>
        </p:txBody>
      </p:sp>
      <p:sp>
        <p:nvSpPr>
          <p:cNvPr id="134"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phân rã chức năng quản lý </a:t>
            </a:r>
            <a:endParaRPr b="0" lang="en-US" sz="2100" spc="-1" strike="noStrike">
              <a:solidFill>
                <a:srgbClr val="404040"/>
              </a:solidFill>
              <a:latin typeface="Calibri"/>
            </a:endParaRPr>
          </a:p>
        </p:txBody>
      </p:sp>
      <p:pic>
        <p:nvPicPr>
          <p:cNvPr id="135" name="" descr=""/>
          <p:cNvPicPr/>
          <p:nvPr/>
        </p:nvPicPr>
        <p:blipFill>
          <a:blip r:embed="rId1"/>
          <a:stretch/>
        </p:blipFill>
        <p:spPr>
          <a:xfrm>
            <a:off x="934560" y="1928880"/>
            <a:ext cx="7476840" cy="4400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Biểu đồ use-case</a:t>
            </a:r>
            <a:endParaRPr b="0" lang="en-US" sz="3600" spc="-1" strike="noStrike">
              <a:solidFill>
                <a:srgbClr val="ffffff"/>
              </a:solidFill>
              <a:latin typeface="Calibri Light"/>
            </a:endParaRPr>
          </a:p>
        </p:txBody>
      </p:sp>
      <p:sp>
        <p:nvSpPr>
          <p:cNvPr id="137"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phân rã chức năng thống kê</a:t>
            </a:r>
            <a:endParaRPr b="0" lang="en-US" sz="2100" spc="-1" strike="noStrike">
              <a:solidFill>
                <a:srgbClr val="404040"/>
              </a:solidFill>
              <a:latin typeface="Calibri"/>
            </a:endParaRPr>
          </a:p>
        </p:txBody>
      </p:sp>
      <p:pic>
        <p:nvPicPr>
          <p:cNvPr id="138" name="" descr=""/>
          <p:cNvPicPr/>
          <p:nvPr/>
        </p:nvPicPr>
        <p:blipFill>
          <a:blip r:embed="rId1"/>
          <a:stretch/>
        </p:blipFill>
        <p:spPr>
          <a:xfrm>
            <a:off x="1050120" y="1828800"/>
            <a:ext cx="6905160" cy="4905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40"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đăng nhập</a:t>
            </a:r>
            <a:endParaRPr b="0" lang="en-US" sz="2100" spc="-1" strike="noStrike">
              <a:solidFill>
                <a:srgbClr val="404040"/>
              </a:solidFill>
              <a:latin typeface="Calibri"/>
            </a:endParaRPr>
          </a:p>
        </p:txBody>
      </p:sp>
      <p:pic>
        <p:nvPicPr>
          <p:cNvPr id="141" name="" descr=""/>
          <p:cNvPicPr/>
          <p:nvPr/>
        </p:nvPicPr>
        <p:blipFill>
          <a:blip r:embed="rId1"/>
          <a:stretch/>
        </p:blipFill>
        <p:spPr>
          <a:xfrm>
            <a:off x="1188720" y="1902600"/>
            <a:ext cx="6689880" cy="4681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43"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đăng nhập</a:t>
            </a:r>
            <a:endParaRPr b="0" lang="en-US" sz="2100" spc="-1" strike="noStrike">
              <a:solidFill>
                <a:srgbClr val="404040"/>
              </a:solidFill>
              <a:latin typeface="Calibri"/>
            </a:endParaRPr>
          </a:p>
        </p:txBody>
      </p:sp>
      <p:pic>
        <p:nvPicPr>
          <p:cNvPr id="144" name="" descr=""/>
          <p:cNvPicPr/>
          <p:nvPr/>
        </p:nvPicPr>
        <p:blipFill>
          <a:blip r:embed="rId1"/>
          <a:stretch/>
        </p:blipFill>
        <p:spPr>
          <a:xfrm>
            <a:off x="1097280" y="2468880"/>
            <a:ext cx="7306200" cy="3431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46"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47" name="" descr=""/>
          <p:cNvPicPr/>
          <p:nvPr/>
        </p:nvPicPr>
        <p:blipFill>
          <a:blip r:embed="rId1"/>
          <a:stretch/>
        </p:blipFill>
        <p:spPr>
          <a:xfrm>
            <a:off x="1315080" y="1920240"/>
            <a:ext cx="6731640" cy="3291840"/>
          </a:xfrm>
          <a:prstGeom prst="rect">
            <a:avLst/>
          </a:prstGeom>
          <a:ln>
            <a:noFill/>
          </a:ln>
        </p:spPr>
      </p:pic>
      <p:pic>
        <p:nvPicPr>
          <p:cNvPr id="148" name="" descr=""/>
          <p:cNvPicPr/>
          <p:nvPr/>
        </p:nvPicPr>
        <p:blipFill>
          <a:blip r:embed="rId2"/>
          <a:stretch/>
        </p:blipFill>
        <p:spPr>
          <a:xfrm>
            <a:off x="1371600" y="5046480"/>
            <a:ext cx="6583680" cy="805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88880" y="-182880"/>
            <a:ext cx="8026200" cy="1325160"/>
          </a:xfrm>
          <a:prstGeom prst="rect">
            <a:avLst/>
          </a:prstGeom>
          <a:noFill/>
          <a:ln>
            <a:noFill/>
          </a:ln>
        </p:spPr>
        <p:txBody>
          <a:bodyPr anchor="ctr">
            <a:noAutofit/>
          </a:bodyPr>
          <a:p>
            <a:pPr>
              <a:lnSpc>
                <a:spcPct val="90000"/>
              </a:lnSpc>
            </a:pPr>
            <a:r>
              <a:rPr b="0" lang="en-US" sz="3600" spc="-1" strike="noStrike">
                <a:solidFill>
                  <a:srgbClr val="ffffff"/>
                </a:solidFill>
                <a:latin typeface="Calibri Light"/>
              </a:rPr>
              <a:t>Đặc tả sử dụng</a:t>
            </a:r>
            <a:endParaRPr b="0" lang="en-US" sz="3600" spc="-1" strike="noStrike">
              <a:solidFill>
                <a:srgbClr val="ffffff"/>
              </a:solidFill>
              <a:latin typeface="Calibri Light"/>
            </a:endParaRPr>
          </a:p>
        </p:txBody>
      </p:sp>
      <p:sp>
        <p:nvSpPr>
          <p:cNvPr id="150" name="TextShape 2"/>
          <p:cNvSpPr txBox="1"/>
          <p:nvPr/>
        </p:nvSpPr>
        <p:spPr>
          <a:xfrm>
            <a:off x="488880" y="1346040"/>
            <a:ext cx="8026200" cy="490176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2100" spc="-1" strike="noStrike">
                <a:solidFill>
                  <a:srgbClr val="404040"/>
                </a:solidFill>
                <a:latin typeface="Calibri"/>
              </a:rPr>
              <a:t>use-case quản lý</a:t>
            </a:r>
            <a:endParaRPr b="0" lang="en-US" sz="2100" spc="-1" strike="noStrike">
              <a:solidFill>
                <a:srgbClr val="404040"/>
              </a:solidFill>
              <a:latin typeface="Calibri"/>
            </a:endParaRPr>
          </a:p>
        </p:txBody>
      </p:sp>
      <p:pic>
        <p:nvPicPr>
          <p:cNvPr id="151" name="" descr=""/>
          <p:cNvPicPr/>
          <p:nvPr/>
        </p:nvPicPr>
        <p:blipFill>
          <a:blip r:embed="rId1"/>
          <a:stretch/>
        </p:blipFill>
        <p:spPr>
          <a:xfrm>
            <a:off x="1097280" y="2153520"/>
            <a:ext cx="7552080" cy="4064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Presentation1</Template>
  <TotalTime>55</TotalTime>
  <Application>LibreOffice/6.4.5.2$Linux_X86_64 LibreOffice_project/40$Build-2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2016-07-25T07:53:11Z</dcterms:created>
  <dc:creator>Hang</dc:creator>
  <dc:description/>
  <dc:language>en-US</dc:language>
  <cp:lastModifiedBy/>
  <dcterms:modified xsi:type="dcterms:W3CDTF">2020-10-28T09:41:27Z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