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69" r:id="rId15"/>
    <p:sldId id="276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730" y="67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/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977BCA7-9E4E-4C15-AB3D-1FF0152A389E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19793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D3BCD5B-24EB-4535-AB98-1BF1592DBB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0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1762125"/>
            <a:ext cx="8569325" cy="1214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3213100"/>
            <a:ext cx="7056437" cy="14493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48D6A7-A760-48B7-B9D5-6870535919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A5E226-F306-4F0A-B94A-109EE08BEC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4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20A818-672D-4AE6-B52F-DB58C84F24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7D8DD0-A3F6-41BD-936B-50705EF069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3643313"/>
            <a:ext cx="8567738" cy="1127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2403475"/>
            <a:ext cx="8567738" cy="12398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969D7B-6CA8-454C-9525-B7C1726DD8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684AD4-2F4E-42E9-B607-4704066EC7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0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7013"/>
            <a:ext cx="9072563" cy="944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270000"/>
            <a:ext cx="4452938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1798638"/>
            <a:ext cx="4452938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270000"/>
            <a:ext cx="4456113" cy="528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1798638"/>
            <a:ext cx="4456113" cy="32670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7A19B6-206B-4BB6-AA9B-363B1B75E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1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C39C8F-CC61-4584-AB22-CDD0A858A4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2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27D2F7-6FA3-46AA-B7C0-F4A62F432D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2250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225425"/>
            <a:ext cx="3316288" cy="9604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225425"/>
            <a:ext cx="5635625" cy="48402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185863"/>
            <a:ext cx="3316288" cy="3879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4EC0E4-CF26-4748-8210-9F1E4280343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2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3968750"/>
            <a:ext cx="6048375" cy="469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506413"/>
            <a:ext cx="6048375" cy="3402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4438650"/>
            <a:ext cx="6048375" cy="665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644D5C-062C-41C1-82BB-70CE571AFA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0B1C5C0-1AA9-4C19-8938-BB2609DEEDD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Chương 10. Dồn kênh phân kênh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10.1.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Khái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niệm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về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/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phân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0" lvl="0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10.2.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không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(SDM)</a:t>
            </a:r>
          </a:p>
          <a:p>
            <a:pPr marL="0" lvl="0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10.3.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(FDM)</a:t>
            </a:r>
          </a:p>
          <a:p>
            <a:pPr marL="0" lvl="0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10.4.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bước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sóng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(WDM)</a:t>
            </a:r>
          </a:p>
          <a:p>
            <a:pPr marL="0" lvl="0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10.5.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Thời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 (TDM)</a:t>
            </a:r>
          </a:p>
          <a:p>
            <a:pPr marL="0" lvl="0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10.6.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mã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(CDM)</a:t>
            </a:r>
          </a:p>
          <a:p>
            <a:pPr marL="0" lvl="0" indent="0" algn="just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10.7.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Dồn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kênh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tần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số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trực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giao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(OFDM)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10.3. 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2" y="1539876"/>
            <a:ext cx="6019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25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10.3. </a:t>
            </a:r>
            <a:r>
              <a:rPr lang="en-US" dirty="0" err="1"/>
              <a:t>Asymetric</a:t>
            </a:r>
            <a:r>
              <a:rPr lang="en-US" dirty="0"/>
              <a:t> Digital Subscriber 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423" y="1463675"/>
            <a:ext cx="9071640" cy="3288239"/>
          </a:xfrm>
        </p:spPr>
        <p:txBody>
          <a:bodyPr/>
          <a:lstStyle/>
          <a:p>
            <a:r>
              <a:rPr lang="en-US" sz="2400" dirty="0"/>
              <a:t>ADSL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FDM. Do </a:t>
            </a:r>
            <a:r>
              <a:rPr lang="en-US" sz="2400" dirty="0" err="1"/>
              <a:t>cáp</a:t>
            </a:r>
            <a:r>
              <a:rPr lang="en-US" sz="2400" dirty="0"/>
              <a:t> </a:t>
            </a:r>
            <a:r>
              <a:rPr lang="en-US" sz="2400" dirty="0" err="1"/>
              <a:t>xoắn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1 MHz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thoại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20KHz </a:t>
            </a:r>
            <a:r>
              <a:rPr lang="en-US" sz="2400" dirty="0" err="1"/>
              <a:t>đầu</a:t>
            </a:r>
            <a:r>
              <a:rPr lang="en-US" sz="2400" dirty="0"/>
              <a:t>. </a:t>
            </a:r>
            <a:r>
              <a:rPr lang="en-US" sz="2400" dirty="0" err="1"/>
              <a:t>Từ</a:t>
            </a:r>
            <a:r>
              <a:rPr lang="en-US" sz="2400" dirty="0"/>
              <a:t> 25 KHz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200 KHz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. </a:t>
            </a:r>
            <a:r>
              <a:rPr lang="en-US" sz="2400" dirty="0" err="1"/>
              <a:t>Từ</a:t>
            </a:r>
            <a:r>
              <a:rPr lang="en-US" sz="2400" dirty="0"/>
              <a:t> 250 KHz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xuống</a:t>
            </a:r>
            <a:r>
              <a:rPr lang="en-US" sz="2400" dirty="0"/>
              <a:t>.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331" y="3634398"/>
            <a:ext cx="47529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87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10.4. WDM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WDM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FDM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cáp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endParaRPr lang="en-US" sz="2400" dirty="0"/>
          </a:p>
          <a:p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cáp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r>
              <a:rPr lang="en-US" sz="2400" dirty="0"/>
              <a:t>,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ché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dao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hòa</a:t>
            </a:r>
            <a:r>
              <a:rPr lang="en-US" sz="2400" dirty="0"/>
              <a:t>. </a:t>
            </a:r>
            <a:r>
              <a:rPr lang="en-US" sz="2400" dirty="0" err="1"/>
              <a:t>Nói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1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hay </a:t>
            </a:r>
            <a:r>
              <a:rPr lang="en-US" sz="2400" dirty="0" err="1"/>
              <a:t>bởi</a:t>
            </a:r>
            <a:r>
              <a:rPr lang="en-US" sz="2400" dirty="0"/>
              <a:t> 1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sóng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sáng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sóng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1 </a:t>
            </a:r>
            <a:r>
              <a:rPr lang="en-US" sz="2400" dirty="0" err="1"/>
              <a:t>chùm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qua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sợi</a:t>
            </a:r>
            <a:r>
              <a:rPr lang="en-US" sz="2400" dirty="0"/>
              <a:t> </a:t>
            </a:r>
            <a:r>
              <a:rPr lang="en-US" sz="2400" dirty="0" err="1"/>
              <a:t>quang</a:t>
            </a:r>
            <a:r>
              <a:rPr lang="en-US" sz="2400" dirty="0"/>
              <a:t> (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ở </a:t>
            </a:r>
            <a:r>
              <a:rPr lang="en-US" sz="2400" dirty="0" err="1"/>
              <a:t>phía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791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10.4. WDM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sóng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lọc</a:t>
            </a:r>
            <a:r>
              <a:rPr lang="en-US" sz="2400" dirty="0"/>
              <a:t> </a:t>
            </a:r>
            <a:r>
              <a:rPr lang="en-US" sz="2400" dirty="0" err="1"/>
              <a:t>màng</a:t>
            </a:r>
            <a:r>
              <a:rPr lang="en-US" sz="2400" dirty="0"/>
              <a:t> </a:t>
            </a:r>
            <a:r>
              <a:rPr lang="en-US" sz="2400" dirty="0" err="1"/>
              <a:t>mỏng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MUX – DEMUX 4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sóng</a:t>
            </a:r>
            <a:r>
              <a:rPr lang="en-US" sz="2400" dirty="0"/>
              <a:t> 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2" y="1920875"/>
            <a:ext cx="371475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09" y="2835275"/>
            <a:ext cx="2466975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64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10.5. TDM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TDM chia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khe</a:t>
            </a:r>
            <a:r>
              <a:rPr lang="en-US" sz="2400" dirty="0"/>
              <a:t> (slot)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nhỏ</a:t>
            </a:r>
            <a:r>
              <a:rPr lang="en-US" sz="2400" dirty="0"/>
              <a:t>.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khe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(</a:t>
            </a:r>
            <a:r>
              <a:rPr lang="en-US" sz="2400" dirty="0" err="1"/>
              <a:t>kênh</a:t>
            </a:r>
            <a:r>
              <a:rPr lang="en-US" sz="2400" dirty="0"/>
              <a:t>)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khe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 </a:t>
            </a:r>
            <a:r>
              <a:rPr lang="en-US" sz="2400" dirty="0" err="1"/>
              <a:t>thỏa</a:t>
            </a:r>
            <a:r>
              <a:rPr lang="en-US" sz="2400" dirty="0"/>
              <a:t> </a:t>
            </a:r>
            <a:r>
              <a:rPr lang="en-US" sz="2400" dirty="0" err="1"/>
              <a:t>mãn</a:t>
            </a:r>
            <a:r>
              <a:rPr lang="en-US" sz="2400" dirty="0"/>
              <a:t> </a:t>
            </a:r>
            <a:r>
              <a:rPr lang="en-US" sz="2400" dirty="0" err="1"/>
              <a:t>chu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lấy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(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Nyquist</a:t>
            </a:r>
            <a:r>
              <a:rPr lang="en-US" sz="2400" dirty="0"/>
              <a:t>)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Thường</a:t>
            </a:r>
            <a:r>
              <a:rPr lang="en-US" sz="2400" dirty="0"/>
              <a:t> TDM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rời</a:t>
            </a:r>
            <a:r>
              <a:rPr lang="en-US" sz="2400" dirty="0"/>
              <a:t> </a:t>
            </a:r>
            <a:r>
              <a:rPr lang="en-US" sz="2400" dirty="0" err="1"/>
              <a:t>rạc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Có</a:t>
            </a:r>
            <a:r>
              <a:rPr lang="en-US" sz="2400" dirty="0"/>
              <a:t> 2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TDM </a:t>
            </a:r>
            <a:r>
              <a:rPr lang="en-US" sz="2400" dirty="0" err="1"/>
              <a:t>là</a:t>
            </a:r>
            <a:r>
              <a:rPr lang="en-US" sz="2400" dirty="0"/>
              <a:t> TDM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TDM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8361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10.4. TDM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TDM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(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quét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tin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1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.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mạch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1 </a:t>
            </a:r>
            <a:r>
              <a:rPr lang="en-US" sz="2400" dirty="0" err="1"/>
              <a:t>khe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Với</a:t>
            </a:r>
            <a:r>
              <a:rPr lang="en-US" sz="2400" dirty="0"/>
              <a:t> TDM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,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quét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,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) </a:t>
            </a:r>
            <a:r>
              <a:rPr lang="en-US" sz="2400" dirty="0" err="1"/>
              <a:t>đế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tin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1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tin </a:t>
            </a:r>
            <a:r>
              <a:rPr lang="en-US" sz="2400" dirty="0" err="1"/>
              <a:t>trong</a:t>
            </a:r>
            <a:r>
              <a:rPr lang="en-US" sz="2400" dirty="0"/>
              <a:t> 1 </a:t>
            </a:r>
            <a:r>
              <a:rPr lang="en-US" sz="2400" dirty="0" err="1"/>
              <a:t>khe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1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1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254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10.5.1. TDM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326600"/>
            <a:ext cx="9071640" cy="3718475"/>
          </a:xfrm>
        </p:spPr>
        <p:txBody>
          <a:bodyPr/>
          <a:lstStyle/>
          <a:p>
            <a:r>
              <a:rPr lang="en-US" sz="2400" dirty="0"/>
              <a:t>TDM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(Synchronous TDM)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lát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đều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endParaRPr lang="en-US" sz="2400" dirty="0"/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giống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(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thoại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STDM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1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DS0 = 64 </a:t>
            </a:r>
            <a:r>
              <a:rPr lang="en-US" sz="2400" dirty="0" err="1"/>
              <a:t>kbit</a:t>
            </a:r>
            <a:r>
              <a:rPr lang="en-US" sz="2400" dirty="0"/>
              <a:t>/s (1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thoại</a:t>
            </a:r>
            <a:r>
              <a:rPr lang="en-US" sz="2400" dirty="0"/>
              <a:t>)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DS1 = 24 DS0 = 1544 Mbit/s , DS2 = 24 DS1 = 6312 Mbit/s, DS3 = 24 DS2 = 44376 Mbit/s, DS4 =24 DS3 = 274176 Mbit/s)</a:t>
            </a:r>
          </a:p>
          <a:p>
            <a:r>
              <a:rPr lang="en-US" sz="2400" dirty="0" err="1"/>
              <a:t>Chuẩn</a:t>
            </a:r>
            <a:r>
              <a:rPr lang="en-US" sz="2400" dirty="0"/>
              <a:t> SDH (ITU-T) / SONET (ANSI)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hỗn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DS1 </a:t>
            </a:r>
            <a:r>
              <a:rPr lang="en-US" sz="2400" dirty="0" err="1"/>
              <a:t>và</a:t>
            </a:r>
            <a:r>
              <a:rPr lang="en-US" sz="2400" dirty="0"/>
              <a:t> DS2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DS3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STS n</a:t>
            </a:r>
          </a:p>
        </p:txBody>
      </p:sp>
    </p:spTree>
    <p:extLst>
      <p:ext uri="{BB962C8B-B14F-4D97-AF65-F5344CB8AC3E}">
        <p14:creationId xmlns:p14="http://schemas.microsoft.com/office/powerpoint/2010/main" val="138214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10.5.1. TDM </a:t>
            </a:r>
            <a:r>
              <a:rPr lang="en-US" dirty="0" err="1"/>
              <a:t>đông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463675"/>
            <a:ext cx="53721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287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10.5.1. TDM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khe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khe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512" y="2378075"/>
            <a:ext cx="5605463" cy="2728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449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10.5.1. TDM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xung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631" y="2225675"/>
            <a:ext cx="6048375" cy="28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7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sz="3200"/>
              <a:t>10.1. Tổng quan về dồn kênh, phân kênh (Multiplexing/ Demultiplexing)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marL="108000" lvl="0" indent="0">
              <a:buNone/>
            </a:pPr>
            <a:r>
              <a:rPr lang="en-US" dirty="0"/>
              <a:t>10.1.1.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  <a:p>
            <a:pPr marL="108000" lvl="0" indent="0">
              <a:buNone/>
            </a:pPr>
            <a:r>
              <a:rPr lang="en-US" dirty="0"/>
              <a:t>10.1.2.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10.5.2. TDM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326600"/>
            <a:ext cx="9071640" cy="3566075"/>
          </a:xfrm>
        </p:spPr>
        <p:txBody>
          <a:bodyPr/>
          <a:lstStyle/>
          <a:p>
            <a:r>
              <a:rPr lang="en-US" sz="2000" dirty="0"/>
              <a:t>TDM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(Statistical TDM) </a:t>
            </a:r>
            <a:r>
              <a:rPr lang="en-US" sz="2000" dirty="0" err="1"/>
              <a:t>là</a:t>
            </a:r>
            <a:r>
              <a:rPr lang="en-US" sz="2000" dirty="0"/>
              <a:t> TDM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khe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,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của</a:t>
            </a:r>
            <a:r>
              <a:rPr lang="en-US" sz="2000" dirty="0"/>
              <a:t> 1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.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quét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 </a:t>
            </a:r>
            <a:r>
              <a:rPr lang="en-US" sz="2000" dirty="0" err="1"/>
              <a:t>khe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quét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qua </a:t>
            </a:r>
            <a:r>
              <a:rPr lang="en-US" sz="2000" dirty="0" err="1"/>
              <a:t>nguồn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endParaRPr lang="en-US" sz="2000" dirty="0"/>
          </a:p>
          <a:p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lượt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khe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,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địa</a:t>
            </a:r>
            <a:r>
              <a:rPr lang="en-US" sz="2000" dirty="0"/>
              <a:t>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974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10.5.2. TDM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463674"/>
            <a:ext cx="8496300" cy="3276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98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10.6. CDM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CDM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radio (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)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tuyến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(</a:t>
            </a:r>
            <a:r>
              <a:rPr lang="en-US" sz="2400" dirty="0" err="1"/>
              <a:t>nguồn</a:t>
            </a:r>
            <a:r>
              <a:rPr lang="en-US" sz="2400" dirty="0"/>
              <a:t>)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gắn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nhât</a:t>
            </a:r>
            <a:r>
              <a:rPr lang="en-US" sz="2400" dirty="0"/>
              <a:t>.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</a:p>
          <a:p>
            <a:pPr lvl="1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0</a:t>
            </a:r>
          </a:p>
          <a:p>
            <a:pPr lvl="1"/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chính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2940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10.6. CDM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trộn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,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trộn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(scrambling).</a:t>
            </a:r>
          </a:p>
          <a:p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minh </a:t>
            </a:r>
            <a:r>
              <a:rPr lang="en-US" sz="2400" dirty="0" err="1"/>
              <a:t>họa</a:t>
            </a:r>
            <a:r>
              <a:rPr lang="en-US" sz="2400" dirty="0"/>
              <a:t> qua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r>
              <a:rPr lang="en-US" sz="2400" dirty="0" err="1"/>
              <a:t>Có</a:t>
            </a:r>
            <a:r>
              <a:rPr lang="en-US" sz="2400" dirty="0"/>
              <a:t> 4 </a:t>
            </a:r>
            <a:r>
              <a:rPr lang="en-US" sz="2400" dirty="0" err="1"/>
              <a:t>trạm</a:t>
            </a:r>
            <a:r>
              <a:rPr lang="en-US" sz="2400" dirty="0"/>
              <a:t> w, x, y </a:t>
            </a:r>
            <a:r>
              <a:rPr lang="en-US" sz="2400" dirty="0" err="1"/>
              <a:t>và</a:t>
            </a:r>
            <a:r>
              <a:rPr lang="en-US" sz="2400" dirty="0"/>
              <a:t> z.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w</a:t>
            </a:r>
            <a:r>
              <a:rPr lang="en-US" sz="2400" dirty="0"/>
              <a:t> , c</a:t>
            </a:r>
            <a:r>
              <a:rPr lang="en-US" sz="2400" baseline="-25000" dirty="0"/>
              <a:t>x</a:t>
            </a:r>
            <a:r>
              <a:rPr lang="en-US" sz="2400" dirty="0"/>
              <a:t>, c</a:t>
            </a:r>
            <a:r>
              <a:rPr lang="en-US" sz="2400" baseline="-25000" dirty="0"/>
              <a:t>y</a:t>
            </a:r>
            <a:r>
              <a:rPr lang="en-US" sz="2400" dirty="0"/>
              <a:t> 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z</a:t>
            </a:r>
            <a:r>
              <a:rPr lang="en-US" sz="2400" dirty="0"/>
              <a:t>.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aseline="-25000" dirty="0" err="1"/>
              <a:t>w</a:t>
            </a:r>
            <a:r>
              <a:rPr lang="en-US" sz="2400" dirty="0"/>
              <a:t> , d</a:t>
            </a:r>
            <a:r>
              <a:rPr lang="en-US" sz="2400" baseline="-25000" dirty="0"/>
              <a:t>x</a:t>
            </a:r>
            <a:r>
              <a:rPr lang="en-US" sz="2400" dirty="0"/>
              <a:t>, </a:t>
            </a:r>
            <a:r>
              <a:rPr lang="en-US" sz="2400" dirty="0" err="1"/>
              <a:t>d</a:t>
            </a:r>
            <a:r>
              <a:rPr lang="en-US" sz="2400" baseline="-25000" dirty="0" err="1"/>
              <a:t>y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baseline="-25000" dirty="0" err="1"/>
              <a:t>z</a:t>
            </a:r>
            <a:r>
              <a:rPr lang="en-US" sz="2400" dirty="0"/>
              <a:t> .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baseline="-25000" dirty="0"/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3874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10.6. CDM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Giả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z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y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(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cộng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y</a:t>
            </a:r>
          </a:p>
          <a:p>
            <a:r>
              <a:rPr lang="pl-PL" sz="2400" dirty="0"/>
              <a:t>data = (d</a:t>
            </a:r>
            <a:r>
              <a:rPr lang="pl-PL" sz="2400" baseline="-25000" dirty="0"/>
              <a:t>w</a:t>
            </a:r>
            <a:r>
              <a:rPr lang="pl-PL" sz="2400" dirty="0"/>
              <a:t> . c</a:t>
            </a:r>
            <a:r>
              <a:rPr lang="pl-PL" sz="2400" baseline="-25000" dirty="0"/>
              <a:t>w</a:t>
            </a:r>
            <a:r>
              <a:rPr lang="pl-PL" sz="2400" dirty="0"/>
              <a:t>+ d</a:t>
            </a:r>
            <a:r>
              <a:rPr lang="pl-PL" sz="2400" baseline="-25000" dirty="0"/>
              <a:t>x</a:t>
            </a:r>
            <a:r>
              <a:rPr lang="pl-PL" sz="2400" dirty="0"/>
              <a:t> . c</a:t>
            </a:r>
            <a:r>
              <a:rPr lang="pl-PL" sz="2400" baseline="-25000" dirty="0"/>
              <a:t>x</a:t>
            </a:r>
            <a:r>
              <a:rPr lang="pl-PL" sz="2400" dirty="0"/>
              <a:t>+ d</a:t>
            </a:r>
            <a:r>
              <a:rPr lang="pl-PL" sz="2400" baseline="-25000" dirty="0"/>
              <a:t>y</a:t>
            </a:r>
            <a:r>
              <a:rPr lang="pl-PL" sz="2400" dirty="0"/>
              <a:t> . c</a:t>
            </a:r>
            <a:r>
              <a:rPr lang="pl-PL" sz="2400" baseline="-25000" dirty="0"/>
              <a:t>y</a:t>
            </a:r>
            <a:r>
              <a:rPr lang="pl-PL" sz="2400" dirty="0"/>
              <a:t>+ d</a:t>
            </a:r>
            <a:r>
              <a:rPr lang="pl-PL" sz="2400" baseline="-25000" dirty="0"/>
              <a:t>z</a:t>
            </a:r>
            <a:r>
              <a:rPr lang="pl-PL" sz="2400" dirty="0"/>
              <a:t> . c</a:t>
            </a:r>
            <a:r>
              <a:rPr lang="pl-PL" sz="2400" baseline="-25000" dirty="0"/>
              <a:t>z</a:t>
            </a:r>
            <a:r>
              <a:rPr lang="pl-PL" sz="2400" dirty="0"/>
              <a:t> ) . c</a:t>
            </a:r>
            <a:r>
              <a:rPr lang="pl-PL" sz="2400" baseline="-25000" dirty="0"/>
              <a:t>y</a:t>
            </a:r>
            <a:r>
              <a:rPr lang="pl-PL" sz="2400" dirty="0"/>
              <a:t> = d</a:t>
            </a:r>
            <a:r>
              <a:rPr lang="pl-PL" sz="2400" baseline="-25000" dirty="0"/>
              <a:t>w</a:t>
            </a:r>
            <a:r>
              <a:rPr lang="pl-PL" sz="2400" dirty="0"/>
              <a:t> . c</a:t>
            </a:r>
            <a:r>
              <a:rPr lang="pl-PL" sz="2400" baseline="-25000" dirty="0"/>
              <a:t>w</a:t>
            </a:r>
            <a:r>
              <a:rPr lang="pl-PL" sz="2400" dirty="0"/>
              <a:t> . c</a:t>
            </a:r>
            <a:r>
              <a:rPr lang="pl-PL" sz="2400" baseline="-25000" dirty="0"/>
              <a:t>y</a:t>
            </a:r>
            <a:r>
              <a:rPr lang="pl-PL" sz="2400" dirty="0"/>
              <a:t> + d</a:t>
            </a:r>
            <a:r>
              <a:rPr lang="pl-PL" sz="2400" baseline="-25000" dirty="0"/>
              <a:t>x</a:t>
            </a:r>
            <a:r>
              <a:rPr lang="pl-PL" sz="2400" dirty="0"/>
              <a:t> . c</a:t>
            </a:r>
            <a:r>
              <a:rPr lang="pl-PL" sz="2400" baseline="-25000" dirty="0"/>
              <a:t>x</a:t>
            </a:r>
            <a:r>
              <a:rPr lang="pl-PL" sz="2400" dirty="0"/>
              <a:t> . c</a:t>
            </a:r>
            <a:r>
              <a:rPr lang="pl-PL" sz="2400" baseline="-25000" dirty="0"/>
              <a:t>y</a:t>
            </a:r>
            <a:r>
              <a:rPr lang="pl-PL" sz="2400" dirty="0"/>
              <a:t>+ d</a:t>
            </a:r>
            <a:r>
              <a:rPr lang="pl-PL" sz="2400" baseline="-25000" dirty="0"/>
              <a:t>y</a:t>
            </a:r>
            <a:r>
              <a:rPr lang="pl-PL" sz="2400" dirty="0"/>
              <a:t> . c</a:t>
            </a:r>
            <a:r>
              <a:rPr lang="pl-PL" sz="2400" baseline="-25000" dirty="0"/>
              <a:t>y</a:t>
            </a:r>
            <a:r>
              <a:rPr lang="pl-PL" sz="2400" dirty="0"/>
              <a:t> . c</a:t>
            </a:r>
            <a:r>
              <a:rPr lang="pl-PL" sz="2400" baseline="-25000" dirty="0"/>
              <a:t>y</a:t>
            </a:r>
            <a:r>
              <a:rPr lang="pl-PL" sz="2400" dirty="0"/>
              <a:t>+ d</a:t>
            </a:r>
            <a:r>
              <a:rPr lang="pl-PL" sz="2400" baseline="-25000" dirty="0"/>
              <a:t>z</a:t>
            </a:r>
            <a:r>
              <a:rPr lang="pl-PL" sz="2400" dirty="0"/>
              <a:t> . c</a:t>
            </a:r>
            <a:r>
              <a:rPr lang="pl-PL" sz="2400" baseline="-25000" dirty="0"/>
              <a:t>z</a:t>
            </a:r>
            <a:r>
              <a:rPr lang="pl-PL" sz="2400" dirty="0"/>
              <a:t> . c</a:t>
            </a:r>
            <a:r>
              <a:rPr lang="pl-PL" sz="2400" baseline="-25000" dirty="0"/>
              <a:t>y</a:t>
            </a:r>
            <a:r>
              <a:rPr lang="pl-PL" sz="2400" dirty="0"/>
              <a:t> =0 + 0 + d</a:t>
            </a:r>
            <a:r>
              <a:rPr lang="pl-PL" sz="2400" baseline="-25000" dirty="0"/>
              <a:t>y</a:t>
            </a:r>
            <a:r>
              <a:rPr lang="pl-PL" sz="2400" dirty="0"/>
              <a:t> . 4 + 0 = 4d</a:t>
            </a:r>
            <a:r>
              <a:rPr lang="pl-PL" sz="2400" baseline="-25000" dirty="0"/>
              <a:t>y</a:t>
            </a:r>
            <a:endParaRPr lang="en-US" sz="2400" baseline="-25000" dirty="0"/>
          </a:p>
          <a:p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y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trạm</a:t>
            </a:r>
            <a:r>
              <a:rPr lang="en-US" sz="2400" dirty="0"/>
              <a:t> z </a:t>
            </a:r>
            <a:r>
              <a:rPr lang="en-US" sz="2400" dirty="0" err="1"/>
              <a:t>nhận</a:t>
            </a:r>
            <a:r>
              <a:rPr lang="en-US" sz="2400" dirty="0"/>
              <a:t>.</a:t>
            </a:r>
          </a:p>
          <a:p>
            <a:pPr marL="1080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318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10.6. CDM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326600"/>
            <a:ext cx="9071640" cy="3642275"/>
          </a:xfrm>
        </p:spPr>
        <p:txBody>
          <a:bodyPr/>
          <a:lstStyle/>
          <a:p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thỏa</a:t>
            </a:r>
            <a:r>
              <a:rPr lang="en-US" sz="2000" dirty="0"/>
              <a:t> </a:t>
            </a:r>
            <a:r>
              <a:rPr lang="en-US" sz="2000" dirty="0" err="1"/>
              <a:t>mãn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(</a:t>
            </a:r>
            <a:r>
              <a:rPr lang="en-US" sz="2000" dirty="0" err="1"/>
              <a:t>nguồn</a:t>
            </a:r>
            <a:r>
              <a:rPr lang="en-US" sz="2000" dirty="0"/>
              <a:t>)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trạm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.</a:t>
            </a:r>
          </a:p>
          <a:p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endParaRPr lang="en-US" sz="1800" dirty="0"/>
          </a:p>
          <a:p>
            <a:pPr lvl="1"/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mọi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endParaRPr lang="en-US" sz="1800" dirty="0"/>
          </a:p>
          <a:p>
            <a:pPr lvl="1"/>
            <a:r>
              <a:rPr lang="en-US" sz="1800" dirty="0" err="1"/>
              <a:t>Phép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cặp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trí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rồi</a:t>
            </a:r>
            <a:r>
              <a:rPr lang="en-US" sz="1800" dirty="0"/>
              <a:t>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endParaRPr lang="en-US" sz="1800" dirty="0"/>
          </a:p>
          <a:p>
            <a:pPr lvl="1"/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cặp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trí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2 </a:t>
            </a:r>
            <a:r>
              <a:rPr lang="en-US" sz="1800" dirty="0" err="1"/>
              <a:t>chuỗi</a:t>
            </a:r>
            <a:endParaRPr lang="en-US" sz="1800" dirty="0"/>
          </a:p>
          <a:p>
            <a:pPr lvl="1"/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sao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hai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0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chuỗi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trạm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530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10.6. CDM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4 </a:t>
            </a:r>
            <a:r>
              <a:rPr lang="en-US" sz="2400" dirty="0" err="1"/>
              <a:t>trạm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endParaRPr lang="en-US" sz="2400" dirty="0"/>
          </a:p>
          <a:p>
            <a:pPr marL="108000" indent="0">
              <a:buNone/>
            </a:pPr>
            <a:endParaRPr lang="en-US" sz="2400" dirty="0"/>
          </a:p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4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endParaRPr lang="en-US" sz="2400" dirty="0"/>
          </a:p>
          <a:p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dàng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4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0.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12" y="1844675"/>
            <a:ext cx="3819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014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/>
              <a:t>10.7. </a:t>
            </a:r>
            <a:r>
              <a:rPr lang="en-US" sz="4000" dirty="0" err="1"/>
              <a:t>Dồn</a:t>
            </a:r>
            <a:r>
              <a:rPr lang="en-US" sz="4000" dirty="0"/>
              <a:t> </a:t>
            </a:r>
            <a:r>
              <a:rPr lang="en-US" sz="4000" dirty="0" err="1"/>
              <a:t>kênh</a:t>
            </a:r>
            <a:r>
              <a:rPr lang="en-US" sz="4000" dirty="0"/>
              <a:t> </a:t>
            </a:r>
            <a:r>
              <a:rPr lang="en-US" sz="4000" dirty="0" err="1"/>
              <a:t>tần</a:t>
            </a:r>
            <a:r>
              <a:rPr lang="en-US" sz="4000" dirty="0"/>
              <a:t> </a:t>
            </a:r>
            <a:r>
              <a:rPr lang="en-US" sz="4000" dirty="0" err="1"/>
              <a:t>số</a:t>
            </a:r>
            <a:r>
              <a:rPr lang="en-US" sz="4000" dirty="0"/>
              <a:t> </a:t>
            </a:r>
            <a:r>
              <a:rPr lang="en-US" sz="4000" dirty="0" err="1"/>
              <a:t>trực</a:t>
            </a:r>
            <a:r>
              <a:rPr lang="en-US" sz="4000" dirty="0"/>
              <a:t> </a:t>
            </a:r>
            <a:r>
              <a:rPr lang="en-US" sz="4000" dirty="0" err="1"/>
              <a:t>giao</a:t>
            </a:r>
            <a:r>
              <a:rPr lang="en-US" sz="4000" dirty="0"/>
              <a:t> (OFDM)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326600"/>
            <a:ext cx="9071640" cy="3489875"/>
          </a:xfrm>
        </p:spPr>
        <p:txBody>
          <a:bodyPr/>
          <a:lstStyle/>
          <a:p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,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FSK. </a:t>
            </a:r>
            <a:r>
              <a:rPr lang="en-US" sz="2400" dirty="0" err="1"/>
              <a:t>Với</a:t>
            </a:r>
            <a:r>
              <a:rPr lang="en-US" sz="2400" dirty="0"/>
              <a:t> FSK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2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bít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bít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1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đưa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endParaRPr lang="en-US" sz="2400" dirty="0"/>
          </a:p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,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 </a:t>
            </a:r>
            <a:r>
              <a:rPr lang="en-US" sz="2400" dirty="0" err="1"/>
              <a:t>Lúc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n bit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1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M </a:t>
            </a:r>
            <a:r>
              <a:rPr lang="en-US" sz="2400" dirty="0" err="1"/>
              <a:t>trị</a:t>
            </a:r>
            <a:r>
              <a:rPr lang="en-US" sz="2400" dirty="0"/>
              <a:t>. M= 2^n.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n </a:t>
            </a:r>
            <a:r>
              <a:rPr lang="en-US" sz="2400" dirty="0" err="1"/>
              <a:t>bít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1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M </a:t>
            </a:r>
            <a:r>
              <a:rPr lang="en-US" sz="2400" dirty="0" err="1"/>
              <a:t>trị</a:t>
            </a:r>
            <a:r>
              <a:rPr lang="en-US" sz="2400" dirty="0"/>
              <a:t>.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FSK </a:t>
            </a:r>
            <a:r>
              <a:rPr lang="en-US" sz="2400" dirty="0" err="1"/>
              <a:t>lúc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M-FSK </a:t>
            </a:r>
            <a:r>
              <a:rPr lang="en-US" sz="2400" dirty="0" err="1"/>
              <a:t>dùng</a:t>
            </a:r>
            <a:r>
              <a:rPr lang="en-US" sz="2400" dirty="0"/>
              <a:t> M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n </a:t>
            </a:r>
            <a:r>
              <a:rPr lang="en-US" sz="2400" dirty="0" err="1"/>
              <a:t>bít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n bit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 1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tưowng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45752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" y="244475"/>
            <a:ext cx="9071640" cy="946440"/>
          </a:xfrm>
        </p:spPr>
        <p:txBody>
          <a:bodyPr/>
          <a:lstStyle/>
          <a:p>
            <a:pPr>
              <a:buNone/>
            </a:pPr>
            <a:r>
              <a:rPr lang="en-US" dirty="0"/>
              <a:t>10.7.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Với</a:t>
            </a:r>
            <a:r>
              <a:rPr lang="en-US" sz="2400" dirty="0"/>
              <a:t> M-FSK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1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B1 = 2/</a:t>
            </a:r>
            <a:r>
              <a:rPr lang="en-US" sz="2400" dirty="0" err="1"/>
              <a:t>Tn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B = M x (B1 + G). G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chống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=&gt;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lãng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2" y="2638527"/>
            <a:ext cx="7319963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208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10.7. OFDM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M-FSK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gây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</a:t>
            </a:r>
            <a:r>
              <a:rPr lang="en-US" sz="2400" dirty="0" err="1"/>
              <a:t>bởi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  </a:t>
            </a:r>
            <a:r>
              <a:rPr lang="en-US" sz="2400" dirty="0" err="1"/>
              <a:t>Nói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.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M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thác</a:t>
            </a:r>
            <a:r>
              <a:rPr lang="en-US" sz="2400" dirty="0"/>
              <a:t> </a:t>
            </a:r>
            <a:r>
              <a:rPr lang="en-US" sz="2400" dirty="0" err="1"/>
              <a:t>băng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M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M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n </a:t>
            </a:r>
            <a:r>
              <a:rPr lang="en-US" sz="2400" dirty="0" err="1"/>
              <a:t>bít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dải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(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)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(OFDM) </a:t>
            </a:r>
          </a:p>
        </p:txBody>
      </p:sp>
    </p:spTree>
    <p:extLst>
      <p:ext uri="{BB962C8B-B14F-4D97-AF65-F5344CB8AC3E}">
        <p14:creationId xmlns:p14="http://schemas.microsoft.com/office/powerpoint/2010/main" val="415541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/>
              <a:t>10.1.1 </a:t>
            </a:r>
            <a:r>
              <a:rPr lang="en-US" sz="4000" dirty="0" err="1"/>
              <a:t>Khái</a:t>
            </a:r>
            <a:r>
              <a:rPr lang="en-US" sz="4000" dirty="0"/>
              <a:t> </a:t>
            </a:r>
            <a:r>
              <a:rPr lang="en-US" sz="4000" dirty="0" err="1"/>
              <a:t>niệm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dồn</a:t>
            </a:r>
            <a:r>
              <a:rPr lang="en-US" sz="4000" dirty="0"/>
              <a:t> </a:t>
            </a:r>
            <a:r>
              <a:rPr lang="en-US" sz="4000" dirty="0" err="1"/>
              <a:t>kênh</a:t>
            </a:r>
            <a:r>
              <a:rPr lang="en-US" sz="4000" dirty="0"/>
              <a:t>/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kênh</a:t>
            </a:r>
            <a:endParaRPr lang="en-US" sz="4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(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hay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,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Multiplexing)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(hay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)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ở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ngược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,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(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, </a:t>
            </a:r>
            <a:r>
              <a:rPr lang="en-US" sz="2400" dirty="0" err="1"/>
              <a:t>tiếng</a:t>
            </a:r>
            <a:r>
              <a:rPr lang="en-US" sz="2400" dirty="0"/>
              <a:t> </a:t>
            </a:r>
            <a:r>
              <a:rPr lang="en-US" sz="2400" dirty="0" err="1"/>
              <a:t>Anh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Demultiplexing</a:t>
            </a:r>
            <a:r>
              <a:rPr lang="en-US" sz="2400" dirty="0"/>
              <a:t>)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nơi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10.7. OFDM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2" y="3292475"/>
            <a:ext cx="3271838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9" y="1326600"/>
            <a:ext cx="9071640" cy="3947075"/>
          </a:xfrm>
        </p:spPr>
        <p:txBody>
          <a:bodyPr/>
          <a:lstStyle/>
          <a:p>
            <a:r>
              <a:rPr lang="en-US" sz="2000" dirty="0" err="1"/>
              <a:t>Kỹ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OFDM: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 </a:t>
            </a:r>
            <a:r>
              <a:rPr lang="en-US" sz="2000" dirty="0" err="1"/>
              <a:t>chuỗi</a:t>
            </a:r>
            <a:r>
              <a:rPr lang="en-US" sz="2000" dirty="0"/>
              <a:t> </a:t>
            </a:r>
            <a:r>
              <a:rPr lang="en-US" sz="2000" dirty="0" err="1"/>
              <a:t>dài</a:t>
            </a:r>
            <a:r>
              <a:rPr lang="en-US" sz="2000" dirty="0"/>
              <a:t> M x n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coi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n bit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(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đương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r>
              <a:rPr lang="en-US" sz="2000" dirty="0"/>
              <a:t> n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1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)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1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chung</a:t>
            </a:r>
            <a:r>
              <a:rPr lang="en-US" sz="2000" dirty="0"/>
              <a:t>. </a:t>
            </a:r>
            <a:r>
              <a:rPr lang="en-US" sz="2000" dirty="0" err="1"/>
              <a:t>Dải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M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</a:t>
            </a:r>
            <a:r>
              <a:rPr lang="en-US" sz="2000" dirty="0" err="1"/>
              <a:t>trực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,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 n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</a:t>
            </a:r>
          </a:p>
          <a:p>
            <a:r>
              <a:rPr lang="en-US" sz="2000" dirty="0"/>
              <a:t>OFDM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dựa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IFFT-FFT:</a:t>
            </a:r>
          </a:p>
          <a:p>
            <a:pPr marL="108000" indent="0">
              <a:buNone/>
            </a:pP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cài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, </a:t>
            </a:r>
            <a:r>
              <a:rPr lang="en-US" sz="2000" dirty="0" err="1"/>
              <a:t>mỗi</a:t>
            </a:r>
            <a:r>
              <a:rPr lang="en-US" sz="2000" dirty="0"/>
              <a:t> n </a:t>
            </a:r>
            <a:r>
              <a:rPr lang="en-US" sz="2000" dirty="0" err="1"/>
              <a:t>bít</a:t>
            </a:r>
            <a:r>
              <a:rPr lang="en-US" sz="2000" dirty="0"/>
              <a:t> </a:t>
            </a:r>
            <a:r>
              <a:rPr lang="en-US" sz="2000" dirty="0" err="1"/>
              <a:t>coi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biên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 </a:t>
            </a:r>
            <a:r>
              <a:rPr lang="en-US" sz="2000" dirty="0" err="1"/>
              <a:t>phổ</a:t>
            </a:r>
            <a:r>
              <a:rPr lang="en-US" sz="2000" dirty="0"/>
              <a:t> </a:t>
            </a:r>
          </a:p>
          <a:p>
            <a:pPr marL="108000" indent="0">
              <a:buNone/>
            </a:pPr>
            <a:r>
              <a:rPr lang="en-US" sz="2000" dirty="0" err="1"/>
              <a:t>của</a:t>
            </a:r>
            <a:r>
              <a:rPr lang="en-US" sz="2000" dirty="0"/>
              <a:t> 1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(</a:t>
            </a:r>
            <a:r>
              <a:rPr lang="en-US" sz="2000" dirty="0" err="1"/>
              <a:t>vật</a:t>
            </a:r>
            <a:r>
              <a:rPr lang="en-US" sz="2000" dirty="0"/>
              <a:t> </a:t>
            </a:r>
            <a:r>
              <a:rPr lang="en-US" sz="2000" dirty="0" err="1"/>
              <a:t>mang</a:t>
            </a:r>
            <a:r>
              <a:rPr lang="en-US" sz="2000" dirty="0"/>
              <a:t>) hay 1 </a:t>
            </a:r>
            <a:r>
              <a:rPr lang="en-US" sz="2000" dirty="0" err="1"/>
              <a:t>điểm</a:t>
            </a:r>
            <a:endParaRPr lang="en-US" sz="2000" dirty="0"/>
          </a:p>
          <a:p>
            <a:pPr marL="108000" indent="0">
              <a:buNone/>
            </a:pP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FFT M </a:t>
            </a:r>
            <a:r>
              <a:rPr lang="en-US" sz="2000" dirty="0" err="1"/>
              <a:t>điểm</a:t>
            </a:r>
            <a:r>
              <a:rPr lang="en-US" sz="2000" dirty="0"/>
              <a:t>. Qua IFFT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</a:p>
          <a:p>
            <a:pPr marL="10800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,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chế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. </a:t>
            </a:r>
            <a:r>
              <a:rPr lang="en-US" sz="2000" dirty="0" err="1"/>
              <a:t>Bên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M x n bit</a:t>
            </a:r>
          </a:p>
          <a:p>
            <a:pPr marL="1080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6541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10.7. OFDM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2" y="1539875"/>
            <a:ext cx="741045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207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10.1.1 </a:t>
            </a:r>
            <a:r>
              <a:rPr lang="en-US" sz="4000" dirty="0" err="1"/>
              <a:t>Khái</a:t>
            </a:r>
            <a:r>
              <a:rPr lang="en-US" sz="4000" dirty="0"/>
              <a:t> </a:t>
            </a:r>
            <a:r>
              <a:rPr lang="en-US" sz="4000" dirty="0" err="1"/>
              <a:t>niệm</a:t>
            </a:r>
            <a:r>
              <a:rPr lang="en-US" sz="4000" dirty="0"/>
              <a:t> </a:t>
            </a:r>
            <a:r>
              <a:rPr lang="en-US" sz="4000" dirty="0" err="1"/>
              <a:t>về</a:t>
            </a:r>
            <a:r>
              <a:rPr lang="en-US" sz="4000" dirty="0"/>
              <a:t> </a:t>
            </a:r>
            <a:r>
              <a:rPr lang="en-US" sz="4000" dirty="0" err="1"/>
              <a:t>dồn</a:t>
            </a:r>
            <a:r>
              <a:rPr lang="en-US" sz="4000" dirty="0"/>
              <a:t> </a:t>
            </a:r>
            <a:r>
              <a:rPr lang="en-US" sz="4000" dirty="0" err="1"/>
              <a:t>kênh</a:t>
            </a:r>
            <a:r>
              <a:rPr lang="en-US" sz="4000" dirty="0"/>
              <a:t>/ </a:t>
            </a:r>
            <a:r>
              <a:rPr lang="en-US" sz="4000" dirty="0" err="1"/>
              <a:t>phân</a:t>
            </a:r>
            <a:r>
              <a:rPr lang="en-US" sz="4000" dirty="0"/>
              <a:t> </a:t>
            </a:r>
            <a:r>
              <a:rPr lang="en-US" sz="4000" dirty="0" err="1"/>
              <a:t>kênh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phép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(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)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trí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(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CDMA)</a:t>
            </a:r>
          </a:p>
          <a:p>
            <a:pPr lvl="0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coi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chia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(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cao</a:t>
            </a:r>
            <a:r>
              <a:rPr lang="en-US" sz="2400" dirty="0"/>
              <a:t>)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con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(</a:t>
            </a:r>
            <a:r>
              <a:rPr lang="en-US" sz="2400" dirty="0" err="1"/>
              <a:t>vật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đường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con </a:t>
            </a:r>
            <a:r>
              <a:rPr lang="en-US" sz="2400" dirty="0" err="1"/>
              <a:t>truyền</a:t>
            </a:r>
            <a:r>
              <a:rPr lang="en-US" sz="2400" dirty="0"/>
              <a:t> 1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9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10.1.2. Phân loại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n-US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" pitchFamily="2"/>
                <a:cs typeface="Lohit Devanagari" pitchFamily="2"/>
              </a:defRPr>
            </a:lvl9pPr>
          </a:lstStyle>
          <a:p>
            <a:pPr lvl="0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/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thành</a:t>
            </a:r>
            <a:r>
              <a:rPr lang="en-US" sz="2400" dirty="0"/>
              <a:t>:</a:t>
            </a:r>
          </a:p>
          <a:p>
            <a:pPr lvl="1" hangingPunct="0"/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(Space Division Multiplexing)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.</a:t>
            </a:r>
          </a:p>
          <a:p>
            <a:pPr lvl="1" hangingPunct="0"/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(Frequency Division Multiplexing)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.</a:t>
            </a:r>
          </a:p>
          <a:p>
            <a:pPr lvl="1" hangingPunct="0"/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sóng</a:t>
            </a:r>
            <a:r>
              <a:rPr lang="en-US" sz="2400" dirty="0"/>
              <a:t> (Wavelength Division Multiplexing)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bước</a:t>
            </a:r>
            <a:r>
              <a:rPr lang="en-US" sz="2400" dirty="0"/>
              <a:t> </a:t>
            </a:r>
            <a:r>
              <a:rPr lang="en-US" sz="2400" dirty="0" err="1"/>
              <a:t>sóng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10.1.2.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32000" lvl="1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 (Orthogonal Frequency Division Multiplexing)</a:t>
            </a:r>
          </a:p>
          <a:p>
            <a:pPr marL="432000" lvl="1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(Time Division </a:t>
            </a:r>
            <a:r>
              <a:rPr lang="en-US" sz="2400" dirty="0" err="1"/>
              <a:t>Mutiplexing</a:t>
            </a:r>
            <a:r>
              <a:rPr lang="en-US" sz="2400" dirty="0"/>
              <a:t>)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.</a:t>
            </a:r>
          </a:p>
          <a:p>
            <a:pPr marL="432000" lvl="1" hangingPunct="0">
              <a:spcBef>
                <a:spcPts val="1417"/>
              </a:spcBef>
              <a:buSzPct val="45000"/>
              <a:buFont typeface="StarSymbol"/>
              <a:buChar char="●"/>
            </a:pPr>
            <a:r>
              <a:rPr lang="en-US" sz="2400" dirty="0" err="1"/>
              <a:t>Kỹ</a:t>
            </a:r>
            <a:r>
              <a:rPr lang="en-US" sz="2400" dirty="0"/>
              <a:t>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chia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(Code Division Multiplexing)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dồn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endParaRPr lang="en-US" sz="2400" dirty="0"/>
          </a:p>
          <a:p>
            <a:pPr marL="432000" lvl="1" hangingPunct="0">
              <a:spcBef>
                <a:spcPts val="1417"/>
              </a:spcBef>
              <a:buSzPct val="45000"/>
              <a:buFont typeface="StarSymbol"/>
              <a:buChar char="●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sz="4000" dirty="0"/>
              <a:t>10.3. </a:t>
            </a:r>
            <a:r>
              <a:rPr lang="en-US" sz="4000" dirty="0" err="1"/>
              <a:t>Kỹ</a:t>
            </a:r>
            <a:r>
              <a:rPr lang="en-US" sz="4000" dirty="0"/>
              <a:t> </a:t>
            </a:r>
            <a:r>
              <a:rPr lang="en-US" sz="4000" dirty="0" err="1"/>
              <a:t>thuật</a:t>
            </a:r>
            <a:r>
              <a:rPr lang="en-US" sz="4000" dirty="0"/>
              <a:t> </a:t>
            </a:r>
            <a:r>
              <a:rPr lang="en-US" sz="4000" dirty="0" err="1"/>
              <a:t>dồn</a:t>
            </a:r>
            <a:r>
              <a:rPr lang="en-US" sz="4000" dirty="0"/>
              <a:t> </a:t>
            </a:r>
            <a:r>
              <a:rPr lang="en-US" sz="4000" dirty="0" err="1"/>
              <a:t>kênh</a:t>
            </a:r>
            <a:r>
              <a:rPr lang="en-US" sz="4000" dirty="0"/>
              <a:t> </a:t>
            </a:r>
            <a:r>
              <a:rPr lang="en-US" sz="4000" dirty="0" err="1"/>
              <a:t>không</a:t>
            </a:r>
            <a:r>
              <a:rPr lang="en-US" sz="4000" dirty="0"/>
              <a:t> </a:t>
            </a:r>
            <a:r>
              <a:rPr lang="en-US" sz="4000" dirty="0" err="1"/>
              <a:t>gian</a:t>
            </a:r>
            <a:r>
              <a:rPr lang="en-US" sz="4000" dirty="0"/>
              <a:t> (SDM)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SDM chia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dọc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con.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con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r>
              <a:rPr lang="en-US" sz="2400" dirty="0"/>
              <a:t>.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cặp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con.</a:t>
            </a:r>
          </a:p>
          <a:p>
            <a:r>
              <a:rPr lang="en-US" sz="2400" dirty="0" err="1"/>
              <a:t>Điển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chia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cáp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sợi</a:t>
            </a:r>
            <a:r>
              <a:rPr lang="en-US" sz="2400" dirty="0"/>
              <a:t>.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cáp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sợi</a:t>
            </a:r>
            <a:r>
              <a:rPr lang="en-US" sz="2400" dirty="0"/>
              <a:t>, </a:t>
            </a: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dây</a:t>
            </a:r>
            <a:r>
              <a:rPr lang="en-US" sz="2400" dirty="0"/>
              <a:t> (patch panel) </a:t>
            </a:r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82" y="3649662"/>
            <a:ext cx="275272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335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10.3. SDM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2" y="1311275"/>
            <a:ext cx="9071640" cy="3581400"/>
          </a:xfrm>
        </p:spPr>
        <p:txBody>
          <a:bodyPr/>
          <a:lstStyle/>
          <a:p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SDM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ở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vô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ma </a:t>
            </a:r>
            <a:r>
              <a:rPr lang="en-US" sz="2000" dirty="0" err="1"/>
              <a:t>trận</a:t>
            </a:r>
            <a:r>
              <a:rPr lang="en-US" sz="2000" dirty="0"/>
              <a:t> </a:t>
            </a:r>
            <a:r>
              <a:rPr lang="en-US" sz="2000" dirty="0" err="1"/>
              <a:t>ăng</a:t>
            </a:r>
            <a:r>
              <a:rPr lang="en-US" sz="2000" dirty="0"/>
              <a:t> ten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(MIMO).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di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tốc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cao</a:t>
            </a:r>
            <a:r>
              <a:rPr lang="en-US" sz="2000" dirty="0"/>
              <a:t> (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4G)</a:t>
            </a:r>
          </a:p>
          <a:p>
            <a:r>
              <a:rPr lang="en-US" sz="2000" dirty="0" err="1"/>
              <a:t>Luồng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chia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nhờ</a:t>
            </a:r>
            <a:r>
              <a:rPr lang="en-US" sz="2000" dirty="0"/>
              <a:t> DEMUX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đoạn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qua 1 </a:t>
            </a:r>
            <a:r>
              <a:rPr lang="en-US" sz="2000" dirty="0" err="1"/>
              <a:t>ăng</a:t>
            </a:r>
            <a:r>
              <a:rPr lang="en-US" sz="2000" dirty="0"/>
              <a:t> ten. </a:t>
            </a:r>
            <a:r>
              <a:rPr lang="en-US" sz="2000" dirty="0" err="1"/>
              <a:t>Kênh</a:t>
            </a:r>
            <a:r>
              <a:rPr lang="en-US" sz="2000" dirty="0"/>
              <a:t>  </a:t>
            </a:r>
            <a:r>
              <a:rPr lang="en-US" sz="2000" dirty="0" err="1"/>
              <a:t>có</a:t>
            </a:r>
            <a:r>
              <a:rPr lang="en-US" sz="2000" dirty="0"/>
              <a:t>  N </a:t>
            </a:r>
            <a:r>
              <a:rPr lang="en-US" sz="2000" dirty="0" err="1"/>
              <a:t>ăng</a:t>
            </a:r>
            <a:r>
              <a:rPr lang="en-US" sz="2000" dirty="0"/>
              <a:t> ten </a:t>
            </a:r>
            <a:r>
              <a:rPr lang="en-US" sz="2000" dirty="0" err="1"/>
              <a:t>truyên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, M </a:t>
            </a:r>
            <a:r>
              <a:rPr lang="en-US" sz="2000" dirty="0" err="1"/>
              <a:t>ăng</a:t>
            </a:r>
            <a:r>
              <a:rPr lang="en-US" sz="2000" dirty="0"/>
              <a:t> ten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ra.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hij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</a:t>
            </a:r>
            <a:r>
              <a:rPr lang="en-US" sz="2000" dirty="0" err="1"/>
              <a:t>truyền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ăng</a:t>
            </a:r>
            <a:r>
              <a:rPr lang="en-US" sz="2000" dirty="0"/>
              <a:t> ten j sang </a:t>
            </a:r>
            <a:r>
              <a:rPr lang="en-US" sz="2000" dirty="0" err="1"/>
              <a:t>ăng</a:t>
            </a:r>
            <a:r>
              <a:rPr lang="en-US" sz="2000" dirty="0"/>
              <a:t> ten j; </a:t>
            </a:r>
            <a:r>
              <a:rPr lang="en-US" sz="2000" dirty="0" err="1"/>
              <a:t>zj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nhiễu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kênh</a:t>
            </a:r>
            <a:r>
              <a:rPr lang="en-US" sz="2000" dirty="0"/>
              <a:t> </a:t>
            </a:r>
            <a:r>
              <a:rPr lang="en-US" sz="2000" dirty="0" err="1"/>
              <a:t>ảnh</a:t>
            </a:r>
            <a:r>
              <a:rPr lang="en-US" sz="2000" dirty="0"/>
              <a:t> </a:t>
            </a:r>
            <a:r>
              <a:rPr lang="en-US" sz="2000" dirty="0" err="1"/>
              <a:t>hưởng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tín</a:t>
            </a:r>
            <a:r>
              <a:rPr lang="en-US" sz="2000" dirty="0"/>
              <a:t> </a:t>
            </a:r>
            <a:r>
              <a:rPr lang="en-US" sz="2000" dirty="0" err="1"/>
              <a:t>hiệu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ăng</a:t>
            </a:r>
            <a:r>
              <a:rPr lang="en-US" sz="2000" dirty="0"/>
              <a:t> ten </a:t>
            </a:r>
            <a:r>
              <a:rPr lang="en-US" sz="2000" dirty="0" err="1"/>
              <a:t>nhận</a:t>
            </a:r>
            <a:r>
              <a:rPr lang="en-US" sz="2000" dirty="0"/>
              <a:t> j.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2" y="3844270"/>
            <a:ext cx="55054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236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10.3. FDM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FDM chia </a:t>
            </a:r>
            <a:r>
              <a:rPr lang="en-US" sz="2400" dirty="0" err="1"/>
              <a:t>dải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dải</a:t>
            </a:r>
            <a:r>
              <a:rPr lang="en-US" sz="2400" dirty="0"/>
              <a:t> con </a:t>
            </a:r>
            <a:r>
              <a:rPr lang="en-US" sz="2400" dirty="0" err="1"/>
              <a:t>tách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.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luồng</a:t>
            </a:r>
            <a:r>
              <a:rPr lang="en-US" sz="2400" dirty="0"/>
              <a:t> </a:t>
            </a:r>
            <a:r>
              <a:rPr lang="en-US" sz="2400" dirty="0" err="1"/>
              <a:t>tốc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thấp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dành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dải</a:t>
            </a:r>
            <a:r>
              <a:rPr lang="en-US" sz="2400" dirty="0"/>
              <a:t> </a:t>
            </a:r>
            <a:r>
              <a:rPr lang="en-US" sz="2400" dirty="0" err="1"/>
              <a:t>tần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bỏ</a:t>
            </a:r>
            <a:r>
              <a:rPr lang="en-US" sz="2400" dirty="0"/>
              <a:t> </a:t>
            </a:r>
            <a:r>
              <a:rPr lang="en-US" sz="2400" dirty="0" err="1"/>
              <a:t>trống</a:t>
            </a:r>
            <a:r>
              <a:rPr lang="en-US" sz="2400" dirty="0"/>
              <a:t> (Gap)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tránh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chồng</a:t>
            </a:r>
            <a:r>
              <a:rPr lang="en-US" sz="2400" dirty="0"/>
              <a:t> </a:t>
            </a:r>
            <a:r>
              <a:rPr lang="en-US" sz="2400" dirty="0" err="1"/>
              <a:t>lấn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cạnh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dải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dải</a:t>
            </a:r>
            <a:r>
              <a:rPr lang="en-US" sz="2400" dirty="0"/>
              <a:t> </a:t>
            </a:r>
            <a:r>
              <a:rPr lang="en-US" sz="2400" dirty="0" err="1"/>
              <a:t>phổ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endParaRPr lang="en-US" sz="2400" dirty="0"/>
          </a:p>
          <a:p>
            <a:r>
              <a:rPr lang="en-US" sz="2400" dirty="0"/>
              <a:t>FDM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ghép</a:t>
            </a:r>
            <a:r>
              <a:rPr lang="en-US" sz="2400" dirty="0"/>
              <a:t> </a:t>
            </a:r>
            <a:r>
              <a:rPr lang="en-US" sz="2400" dirty="0" err="1"/>
              <a:t>kênh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19372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2490</Words>
  <Application>Microsoft Office PowerPoint</Application>
  <PresentationFormat>Custom</PresentationFormat>
  <Paragraphs>112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Liberation Sans</vt:lpstr>
      <vt:lpstr>Liberation Serif</vt:lpstr>
      <vt:lpstr>StarSymbol</vt:lpstr>
      <vt:lpstr>Default</vt:lpstr>
      <vt:lpstr>Chương 10. Dồn kênh phân kênh</vt:lpstr>
      <vt:lpstr>10.1. Tổng quan về dồn kênh, phân kênh (Multiplexing/ Demultiplexing)</vt:lpstr>
      <vt:lpstr>10.1.1 Khái niệm về dồn kênh/ phân kênh</vt:lpstr>
      <vt:lpstr>10.1.1 Khái niệm về dồn kênh/ phân kênh</vt:lpstr>
      <vt:lpstr>10.1.2. Phân loại</vt:lpstr>
      <vt:lpstr>10.1.2. Phân loại</vt:lpstr>
      <vt:lpstr>10.3. Kỹ thuật dồn kênh không gian (SDM)</vt:lpstr>
      <vt:lpstr>10.3. SDM</vt:lpstr>
      <vt:lpstr>10.3. FDM</vt:lpstr>
      <vt:lpstr>10.3. FDM</vt:lpstr>
      <vt:lpstr>10.3. Asymetric Digital Subscriber Line </vt:lpstr>
      <vt:lpstr>10.4. WDM</vt:lpstr>
      <vt:lpstr>10.4. WDM</vt:lpstr>
      <vt:lpstr>10.5. TDM</vt:lpstr>
      <vt:lpstr>10.4. TDM</vt:lpstr>
      <vt:lpstr>10.5.1. TDM đồng bộ</vt:lpstr>
      <vt:lpstr>10.5.1. TDM đông bộ</vt:lpstr>
      <vt:lpstr>10.5.1. TDM đồng bộ</vt:lpstr>
      <vt:lpstr>10.5.1. TDM đồng bộ</vt:lpstr>
      <vt:lpstr>10.5.2. TDM không đồng bộ</vt:lpstr>
      <vt:lpstr>10.5.2. TDM không đồng bộ</vt:lpstr>
      <vt:lpstr>10.6. CDM</vt:lpstr>
      <vt:lpstr>10.6. CDM</vt:lpstr>
      <vt:lpstr>10.6. CDM</vt:lpstr>
      <vt:lpstr>10.6. CDM </vt:lpstr>
      <vt:lpstr>10.6. CDM</vt:lpstr>
      <vt:lpstr>10.7. Dồn kênh tần số trực giao (OFDM)</vt:lpstr>
      <vt:lpstr>10.7. OFDM</vt:lpstr>
      <vt:lpstr>10.7. OFDM</vt:lpstr>
      <vt:lpstr>10.7. OFDM</vt:lpstr>
      <vt:lpstr>10.7. OFDM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10. Dồn kênh phân kênh</dc:title>
  <dc:creator>IBM</dc:creator>
  <cp:lastModifiedBy>NGUYEN TRONG HAI 20183730</cp:lastModifiedBy>
  <cp:revision>77</cp:revision>
  <dcterms:created xsi:type="dcterms:W3CDTF">2020-04-24T15:04:44Z</dcterms:created>
  <dcterms:modified xsi:type="dcterms:W3CDTF">2021-01-07T03:35:48Z</dcterms:modified>
</cp:coreProperties>
</file>