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6" r:id="rId12"/>
    <p:sldId id="265" r:id="rId13"/>
    <p:sldId id="277" r:id="rId14"/>
    <p:sldId id="275" r:id="rId15"/>
    <p:sldId id="278" r:id="rId16"/>
    <p:sldId id="266" r:id="rId17"/>
    <p:sldId id="267" r:id="rId18"/>
    <p:sldId id="279" r:id="rId19"/>
    <p:sldId id="280" r:id="rId20"/>
    <p:sldId id="269" r:id="rId21"/>
    <p:sldId id="270" r:id="rId22"/>
    <p:sldId id="281" r:id="rId23"/>
    <p:sldId id="282" r:id="rId24"/>
    <p:sldId id="271" r:id="rId25"/>
    <p:sldId id="272" r:id="rId26"/>
    <p:sldId id="284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2" y="-4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4A5C2E2-60CC-449F-8713-C389B0AE418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0461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2394117-A672-40BA-A8B6-7C84FB6BE4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6A506C-8BF6-41E4-B54D-F34FCB7DD2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741FE6-5048-4E9E-8FF6-9F31F68112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1C426E-69D2-460C-8447-42A45D23DE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8DDDE-664C-4598-9CC9-CBAF730E1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518B2-797D-4A5D-9214-864285F97D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38895A-0CBB-4C7E-8157-2823983A79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26BC6C-F2D8-4BAC-98FA-E77587F9D5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A7A205-E7D9-4EF2-8C39-89BB7D2FD9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8C4659-7B22-4EB4-B1C3-7971073BED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DFC00B-0A50-46DE-8A3B-28D229BFE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E9A6-C21C-49B3-BBCA-1C8C4BD226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E1F311-082E-48B1-9D2A-397EB250204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Chương 2. Môi trường lan Truyền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dirty="0"/>
              <a:t>2.1.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smtClean="0"/>
              <a:t>niệm</a:t>
            </a:r>
            <a:r>
              <a:rPr lang="en-US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2.2.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truyên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2.4.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  <a:p>
            <a:pPr marL="0" lvl="0" indent="0" algn="l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2.2.3. Trễ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9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thống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khắc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đẫn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2.3. </a:t>
            </a:r>
            <a:r>
              <a:rPr lang="en-US" dirty="0" err="1" smtClean="0"/>
              <a:t>Trễ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1616075"/>
            <a:ext cx="3714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7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2.2.4. Nhiễu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4175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gây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-&gt;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đập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N0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k = 1.3803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x 10-23 J/0K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ngoài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thiệp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xuyên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cạnh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tia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doppler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,..)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xuyên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(ISI)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Fading: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vùng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cục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2.2.4. Nhiễu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kênh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hangingPunct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S+N</a:t>
            </a:r>
          </a:p>
          <a:p>
            <a:pPr lvl="2" hangingPunct="0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nhiệt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can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cộng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S.N</a:t>
            </a:r>
          </a:p>
          <a:p>
            <a:pPr lvl="2" hangingPunct="0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fading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log(S.N)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cộng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hangingPunct="0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hangingPunct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2.2.4. Nhiễu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ergodic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8000" lv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P(n) = {1/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(2piNo)}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{-(n^2)/2No). No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lọt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chịu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chỗng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8000" lv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2.3.4. </a:t>
            </a:r>
            <a:r>
              <a:rPr lang="en-US" dirty="0" err="1" smtClean="0"/>
              <a:t>Nhiễu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1616075"/>
            <a:ext cx="46767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2.3.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tải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truyền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47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:</a:t>
            </a:r>
          </a:p>
          <a:p>
            <a:pPr lvl="1" hangingPunct="0"/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qua </a:t>
            </a:r>
            <a:r>
              <a:rPr lang="en-US" sz="2000" dirty="0" err="1"/>
              <a:t>kênh</a:t>
            </a:r>
            <a:r>
              <a:rPr lang="en-US" sz="2000" dirty="0"/>
              <a:t>, 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nhiếu</a:t>
            </a:r>
            <a:r>
              <a:rPr lang="en-US" sz="2000" dirty="0"/>
              <a:t>, 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. C = B log (1 + S/N). B - </a:t>
            </a:r>
            <a:r>
              <a:rPr lang="en-US" sz="2000" dirty="0" err="1"/>
              <a:t>dải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. S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. N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là</a:t>
            </a:r>
            <a:r>
              <a:rPr lang="en-US" sz="2000" dirty="0"/>
              <a:t> bit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giây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vi bit/s.</a:t>
            </a:r>
          </a:p>
          <a:p>
            <a:pPr lvl="1" hangingPunct="0"/>
            <a:r>
              <a:rPr lang="en-US" sz="2000" dirty="0" err="1"/>
              <a:t>Băng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: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dải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B,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Hz</a:t>
            </a:r>
          </a:p>
          <a:p>
            <a:pPr lvl="1" hangingPunct="0"/>
            <a:r>
              <a:rPr lang="en-US" sz="2000" dirty="0" err="1"/>
              <a:t>Nhiễu</a:t>
            </a:r>
            <a:r>
              <a:rPr lang="en-US" sz="2000" dirty="0"/>
              <a:t>: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ở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1 Hz.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endParaRPr lang="en-US" sz="2000" dirty="0"/>
          </a:p>
          <a:p>
            <a:pPr lvl="1" hangingPunct="0"/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: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smtClean="0"/>
              <a:t>tin </a:t>
            </a:r>
            <a:r>
              <a:rPr lang="en-US" sz="2000" dirty="0" err="1" smtClean="0"/>
              <a:t>bị</a:t>
            </a:r>
            <a:r>
              <a:rPr lang="en-US" sz="2000" dirty="0" smtClean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 so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là</a:t>
            </a:r>
            <a:r>
              <a:rPr lang="en-US" sz="2000" dirty="0"/>
              <a:t> bit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bit (Bit Error Rate)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2.4.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quang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gặp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vi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Radio.</a:t>
            </a: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08000" lv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47191"/>
              </p:ext>
            </p:extLst>
          </p:nvPr>
        </p:nvGraphicFramePr>
        <p:xfrm>
          <a:off x="1687512" y="3140075"/>
          <a:ext cx="67204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Khoảng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xoắn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Mbits</a:t>
                      </a:r>
                      <a:r>
                        <a:rPr lang="en-US" baseline="0" dirty="0" smtClean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2-10 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trục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</a:t>
                      </a:r>
                      <a:r>
                        <a:rPr lang="en-US" dirty="0" err="1" smtClean="0"/>
                        <a:t>Mbits</a:t>
                      </a:r>
                      <a:r>
                        <a:rPr lang="en-US" dirty="0" smtClean="0"/>
                        <a:t>/s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 KHz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1-10 Km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Gbits</a:t>
                      </a:r>
                      <a:r>
                        <a:rPr lang="en-US" dirty="0" smtClean="0"/>
                        <a:t>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10-100 Km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2.4.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187575"/>
            <a:ext cx="5791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2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2.4.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dải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kênh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14" y="1920875"/>
            <a:ext cx="6619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33" y="1539875"/>
            <a:ext cx="61055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2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2.1. Khái niệm về môi trường lan truyền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gửi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rồi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2.4.1. </a:t>
            </a:r>
            <a:r>
              <a:rPr lang="en-US" dirty="0" err="1"/>
              <a:t>Cáp</a:t>
            </a:r>
            <a:r>
              <a:rPr lang="en-US" dirty="0"/>
              <a:t> </a:t>
            </a:r>
            <a:r>
              <a:rPr lang="en-US" dirty="0" err="1"/>
              <a:t>xoắn</a:t>
            </a:r>
            <a:r>
              <a:rPr lang="en-US" dirty="0"/>
              <a:t> (twisted pair)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hiêu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rẻ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Cáp</a:t>
            </a:r>
            <a:r>
              <a:rPr lang="en-US" dirty="0"/>
              <a:t> UTP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UTP (Unshielded TP)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RJ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6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CAT1-CAT7.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CAT 2.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CAT5, 6.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100MHz, 250 MHZ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100 m</a:t>
            </a:r>
          </a:p>
          <a:p>
            <a:pPr lvl="0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Cáp</a:t>
            </a:r>
            <a:r>
              <a:rPr lang="en-US" dirty="0" smtClean="0"/>
              <a:t>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1: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thoại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2: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4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3: 10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4:  20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5: 100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UTP 6: 200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Mbits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/s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2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Cáp</a:t>
            </a:r>
            <a:r>
              <a:rPr lang="en-US" dirty="0" smtClean="0"/>
              <a:t>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UTP 5: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UTP 5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RJ45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4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đôi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nhựa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chung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con.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vượt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100m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repeator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2" y="1387475"/>
            <a:ext cx="35814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0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Cáp STP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đắt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STP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ở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Km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nay STP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CAT 8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GHz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3063875"/>
            <a:ext cx="4000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Cáp đồng trục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6803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nhựa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bọc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400 MHz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km.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khoảng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500 Mbit/s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1,6 Km  </a:t>
            </a:r>
          </a:p>
          <a:p>
            <a:pPr lvl="0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2987675"/>
            <a:ext cx="37338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xoắn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2073275"/>
            <a:ext cx="58483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Cáp quang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8708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thủy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phủ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mát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lớp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vệ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diode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lazer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diode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photodiode hay phototransistor</a:t>
            </a:r>
          </a:p>
          <a:p>
            <a:pPr lvl="0"/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Gbit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/s ở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km.</a:t>
            </a: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thẳng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lõi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kính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mode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khúc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chậm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mặt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tốc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chỗng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tốt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Tuy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đắt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lắp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hơn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1911350"/>
            <a:ext cx="50673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1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387475"/>
            <a:ext cx="54959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5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xoắn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âm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sánh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trường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130425"/>
            <a:ext cx="45243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ba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đất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10 feet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cản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nhìn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(do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hấp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thụ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xạ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6" y="2871735"/>
            <a:ext cx="1133475" cy="26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3" y="4292190"/>
            <a:ext cx="14859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5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vi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354263"/>
            <a:ext cx="3638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ngắn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đất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72" y="2530475"/>
            <a:ext cx="26955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1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1 -10 GHz.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 GHz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10 GHZ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quyển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C: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5,9 – 6,4 GHz,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3,7 – 4,2 GHz</a:t>
            </a: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1,54 GHz,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1,55 GHz,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tin di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Băng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14 -14,5 GHz,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xuống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11,7-12,2 GHz.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Tín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VSAT (Very Small Aperture Terminals)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trễ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240 – 300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ăng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Parabol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dài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30 MHz – 1 GHz.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(qua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cao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2.2.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trễ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phi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2.2.1.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dần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hangingPunct="0"/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nối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 = - 10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(Pin /Pout) dB/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dài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hangingPunct="0"/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dây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tạp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thuận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2.2.1.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47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(1)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(2)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tỷ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(S/N)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nhiễu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đúng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(3)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hưởng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rồi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khuyếch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2.2.2. Giới hạn băng thông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méo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Vùng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gọi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2.2.2. Giới hạn băng thông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5660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½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 dB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phép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khuyeechs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daaij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từng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băng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chia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dải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phổ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song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song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2.2.2.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12" y="1311275"/>
            <a:ext cx="9071640" cy="3288239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1" y="1768475"/>
            <a:ext cx="40481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2776</Words>
  <Application>Microsoft Office PowerPoint</Application>
  <PresentationFormat>Custom</PresentationFormat>
  <Paragraphs>162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</vt:lpstr>
      <vt:lpstr>Chương 2. Môi trường lan Truyền</vt:lpstr>
      <vt:lpstr>2.1. Khái niệm về môi trường lan truyền</vt:lpstr>
      <vt:lpstr>2.1</vt:lpstr>
      <vt:lpstr>2.2. Ảnh hưởng của môi trường lan truyền.</vt:lpstr>
      <vt:lpstr>2.2.1. Suy giảm</vt:lpstr>
      <vt:lpstr>2.2.1. Suy giảm</vt:lpstr>
      <vt:lpstr>2.2.2. Giới hạn băng thông</vt:lpstr>
      <vt:lpstr>2.2.2. Giới hạn băng thông</vt:lpstr>
      <vt:lpstr>2.2.2. Suy giảm băng thông</vt:lpstr>
      <vt:lpstr>2.2.3. Trễ</vt:lpstr>
      <vt:lpstr>2.3. Trễ</vt:lpstr>
      <vt:lpstr>2.2.4. Nhiễu</vt:lpstr>
      <vt:lpstr>2.2.4. Nhiễu</vt:lpstr>
      <vt:lpstr>2.2.4. Nhiễu</vt:lpstr>
      <vt:lpstr>2.3.4. Nhiễu</vt:lpstr>
      <vt:lpstr>2.3. Khả năng truyền tải của kênh truyền</vt:lpstr>
      <vt:lpstr>2.4. Các môi trường truyền thường gặp.</vt:lpstr>
      <vt:lpstr>2.4. Phổ tần số thường sử dụng cho các môi trường </vt:lpstr>
      <vt:lpstr>2.4. Tên và ứng dụng các dải tần của kênh</vt:lpstr>
      <vt:lpstr>2.4.1. Cáp xoắn (twisted pair)</vt:lpstr>
      <vt:lpstr>Cáp UTP</vt:lpstr>
      <vt:lpstr>Cáp UTP</vt:lpstr>
      <vt:lpstr>Cáp UTP</vt:lpstr>
      <vt:lpstr>Cáp STP</vt:lpstr>
      <vt:lpstr>Cáp đồng trục</vt:lpstr>
      <vt:lpstr>Cáp đồng trục</vt:lpstr>
      <vt:lpstr>Cáp quang</vt:lpstr>
      <vt:lpstr>Cáp quang </vt:lpstr>
      <vt:lpstr>Cáp quang</vt:lpstr>
      <vt:lpstr>So sánh về suy giảm của 3 loại môi trường</vt:lpstr>
      <vt:lpstr>Môi trường vi ba mặt đất</vt:lpstr>
      <vt:lpstr>Một số hệ vi ba mặt đất</vt:lpstr>
      <vt:lpstr>Vi ba vệ tinh</vt:lpstr>
      <vt:lpstr>Vi ba vệ tinh</vt:lpstr>
      <vt:lpstr>Môi trường truyền sóng radio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2. Môi trường lan Truyền</dc:title>
  <dc:creator>IBM</dc:creator>
  <cp:lastModifiedBy>IBM</cp:lastModifiedBy>
  <cp:revision>71</cp:revision>
  <dcterms:created xsi:type="dcterms:W3CDTF">2020-03-09T10:19:56Z</dcterms:created>
  <dcterms:modified xsi:type="dcterms:W3CDTF">2020-06-24T10:48:53Z</dcterms:modified>
</cp:coreProperties>
</file>