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5"/>
  </p:notesMasterIdLst>
  <p:sldIdLst>
    <p:sldId id="256" r:id="rId5"/>
    <p:sldId id="257" r:id="rId6"/>
    <p:sldId id="258" r:id="rId7"/>
    <p:sldId id="259" r:id="rId8"/>
    <p:sldId id="260" r:id="rId9"/>
    <p:sldId id="261" r:id="rId10"/>
    <p:sldId id="262" r:id="rId11"/>
    <p:sldId id="288" r:id="rId12"/>
    <p:sldId id="289"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90" r:id="rId30"/>
    <p:sldId id="285" r:id="rId31"/>
    <p:sldId id="291" r:id="rId32"/>
    <p:sldId id="286" r:id="rId33"/>
    <p:sldId id="287" r:id="rId34"/>
  </p:sldIdLst>
  <p:sldSz cx="4608513" cy="3455988"/>
  <p:notesSz cx="4608513" cy="34559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F7617F-3A9A-4143-9048-B9B12BD8E197}" v="58" dt="2020-03-15T04:44:12.5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7" autoAdjust="0"/>
    <p:restoredTop sz="94660"/>
  </p:normalViewPr>
  <p:slideViewPr>
    <p:cSldViewPr snapToGrid="0">
      <p:cViewPr>
        <p:scale>
          <a:sx n="160" d="100"/>
          <a:sy n="160" d="100"/>
        </p:scale>
        <p:origin x="1459"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pPr algn="ctr"/>
            <a:r>
              <a:rPr lang="en-US" sz="4400" b="0" strike="noStrike" spc="-1">
                <a:latin typeface="Arial"/>
              </a:rPr>
              <a:t>Click to move the slide</a:t>
            </a:r>
          </a:p>
        </p:txBody>
      </p:sp>
      <p:sp>
        <p:nvSpPr>
          <p:cNvPr id="19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19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19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19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195" name="PlaceHolder 6"/>
          <p:cNvSpPr>
            <a:spLocks noGrp="1"/>
          </p:cNvSpPr>
          <p:nvPr>
            <p:ph type="sldNum"/>
          </p:nvPr>
        </p:nvSpPr>
        <p:spPr>
          <a:xfrm>
            <a:off x="4278960" y="10157400"/>
            <a:ext cx="3280680" cy="534240"/>
          </a:xfrm>
          <a:prstGeom prst="rect">
            <a:avLst/>
          </a:prstGeom>
        </p:spPr>
        <p:txBody>
          <a:bodyPr lIns="0" tIns="0" rIns="0" bIns="0" anchor="b"/>
          <a:lstStyle/>
          <a:p>
            <a:pPr algn="r"/>
            <a:fld id="{C8F781BB-8F10-4878-A190-DF066F41CC72}"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PlaceHolder 1"/>
          <p:cNvSpPr>
            <a:spLocks noGrp="1" noRot="1" noChangeAspect="1"/>
          </p:cNvSpPr>
          <p:nvPr>
            <p:ph type="sldImg"/>
          </p:nvPr>
        </p:nvSpPr>
        <p:spPr>
          <a:xfrm>
            <a:off x="1527175" y="431800"/>
            <a:ext cx="1550988" cy="1162050"/>
          </a:xfrm>
          <a:prstGeom prst="rect">
            <a:avLst/>
          </a:prstGeom>
        </p:spPr>
      </p:sp>
      <p:sp>
        <p:nvSpPr>
          <p:cNvPr id="284" name="PlaceHolder 2"/>
          <p:cNvSpPr>
            <a:spLocks noGrp="1"/>
          </p:cNvSpPr>
          <p:nvPr>
            <p:ph type="body"/>
          </p:nvPr>
        </p:nvSpPr>
        <p:spPr>
          <a:xfrm>
            <a:off x="460440" y="1663560"/>
            <a:ext cx="3683880" cy="1356480"/>
          </a:xfrm>
          <a:prstGeom prst="rect">
            <a:avLst/>
          </a:prstGeom>
        </p:spPr>
        <p:txBody>
          <a:bodyPr lIns="0" tIns="0" rIns="0" bIns="0"/>
          <a:lstStyle/>
          <a:p>
            <a:endParaRPr lang="en-US" sz="2000" b="0" strike="noStrike" spc="-1">
              <a:latin typeface="Arial"/>
            </a:endParaRPr>
          </a:p>
        </p:txBody>
      </p:sp>
      <p:sp>
        <p:nvSpPr>
          <p:cNvPr id="285"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noRot="1" noChangeAspect="1"/>
          </p:cNvSpPr>
          <p:nvPr>
            <p:ph type="sldImg"/>
          </p:nvPr>
        </p:nvSpPr>
        <p:spPr>
          <a:xfrm>
            <a:off x="1527175" y="431800"/>
            <a:ext cx="1550988" cy="1162050"/>
          </a:xfrm>
          <a:prstGeom prst="rect">
            <a:avLst/>
          </a:prstGeom>
        </p:spPr>
      </p:sp>
      <p:sp>
        <p:nvSpPr>
          <p:cNvPr id="317"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Chú ý là phân phối xác suât trên cùng 1 tập miền</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Từ 1 nguồn đầu vào kênh rồi truyền qua kênh có nhiễu đến đầu ra thì thành 1 biến ra</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Khi 2 thằng bằng nhau log 1 = 0</a:t>
            </a: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Không hoán vị được </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Thì biến ra và biến vào trên cùng tập giá trị (domain of input and output is similar) nhưng phân  bố xác xuất thi khác do có nhiễu</a:t>
            </a:r>
          </a:p>
          <a:p>
            <a:pPr marL="216000" indent="-212400">
              <a:lnSpc>
                <a:spcPct val="100000"/>
              </a:lnSpc>
            </a:pPr>
            <a:endParaRPr lang="en-US" sz="2000" b="0" strike="noStrike" spc="-1">
              <a:latin typeface="Arial"/>
            </a:endParaRPr>
          </a:p>
          <a:p>
            <a:pPr marL="171360" indent="-167400">
              <a:lnSpc>
                <a:spcPct val="100000"/>
              </a:lnSpc>
              <a:buClr>
                <a:srgbClr val="000000"/>
              </a:buClr>
              <a:buFont typeface="Wingdings" charset="2"/>
              <a:buChar char=""/>
            </a:pPr>
            <a:r>
              <a:rPr lang="en-US" sz="2000" b="0" strike="noStrike" spc="-1">
                <a:latin typeface="Arial"/>
              </a:rPr>
              <a:t>để đo sự khác nhau giữa 2 phân phối xác xuât: Nếu 2 phân bố xác suất càng giống nhau thì càng không có nhiễu</a:t>
            </a:r>
          </a:p>
          <a:p>
            <a:pPr>
              <a:lnSpc>
                <a:spcPct val="100000"/>
              </a:lnSpc>
            </a:pPr>
            <a:endParaRPr lang="en-US" sz="2000" b="0" strike="noStrike" spc="-1">
              <a:latin typeface="Arial"/>
            </a:endParaRPr>
          </a:p>
          <a:p>
            <a:pPr>
              <a:lnSpc>
                <a:spcPct val="100000"/>
              </a:lnSpc>
            </a:pPr>
            <a:r>
              <a:rPr lang="en-US" sz="2000" b="0" strike="noStrike" spc="-1">
                <a:latin typeface="Arial"/>
              </a:rPr>
              <a:t>Distance này dựa trên 1 phân bố xác suất chính PX(x) </a:t>
            </a: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318"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PlaceHolder 1"/>
          <p:cNvSpPr>
            <a:spLocks noGrp="1" noRot="1" noChangeAspect="1"/>
          </p:cNvSpPr>
          <p:nvPr>
            <p:ph type="sldImg"/>
          </p:nvPr>
        </p:nvSpPr>
        <p:spPr>
          <a:xfrm>
            <a:off x="1527175" y="431800"/>
            <a:ext cx="1550988" cy="1162050"/>
          </a:xfrm>
          <a:prstGeom prst="rect">
            <a:avLst/>
          </a:prstGeom>
        </p:spPr>
      </p:sp>
      <p:sp>
        <p:nvSpPr>
          <p:cNvPr id="320"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Mutual information: lượng tin tương hõ</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Marginal: chiếu xác suất đồng thời về 1 trục</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Nếu bằng thì là self mutual information</a:t>
            </a:r>
          </a:p>
          <a:p>
            <a:pPr marL="216000" indent="-212400">
              <a:lnSpc>
                <a:spcPct val="100000"/>
              </a:lnSpc>
            </a:pPr>
            <a:endParaRPr lang="en-US" sz="2000" b="0" strike="noStrike" spc="-1">
              <a:latin typeface="Arial"/>
            </a:endParaRPr>
          </a:p>
        </p:txBody>
      </p:sp>
      <p:sp>
        <p:nvSpPr>
          <p:cNvPr id="321"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noRot="1" noChangeAspect="1"/>
          </p:cNvSpPr>
          <p:nvPr>
            <p:ph type="sldImg"/>
          </p:nvPr>
        </p:nvSpPr>
        <p:spPr>
          <a:xfrm>
            <a:off x="1527175" y="431800"/>
            <a:ext cx="1550988" cy="1162050"/>
          </a:xfrm>
          <a:prstGeom prst="rect">
            <a:avLst/>
          </a:prstGeom>
        </p:spPr>
      </p:sp>
      <p:sp>
        <p:nvSpPr>
          <p:cNvPr id="323"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Mutual information: lượng tin của phép biến đổi, lượng tin từ đầu vào chuyển đến đầu ra của phép biến đổi</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Nhìn công thức 1: lương tin tương hỗ bằng lượng tin đầu vào trừ đi luowngj tin mất mát H(X|Y); lượng tin về X chưa có được khi đã nhận Y</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Công thức 3: lương tin tương hỗ bằng tổng 2 đầu trừ đi cái chung</a:t>
            </a: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Công thức 4: đầu ra bằng đầu vao thì kênh không nhiễu</a:t>
            </a:r>
            <a:r>
              <a:rPr lang="en-US" sz="2000" b="0" strike="noStrike" spc="-1">
                <a:latin typeface="Wingdings"/>
              </a:rPr>
              <a:t> lượn tin mất mát = 0 information loss H(X|Y) = 0</a:t>
            </a: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Wingdings"/>
              </a:rPr>
              <a:t>Entropy: uncertainty</a:t>
            </a: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p:txBody>
      </p:sp>
      <p:sp>
        <p:nvSpPr>
          <p:cNvPr id="324"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noRot="1" noChangeAspect="1"/>
          </p:cNvSpPr>
          <p:nvPr>
            <p:ph type="sldImg"/>
          </p:nvPr>
        </p:nvSpPr>
        <p:spPr>
          <a:xfrm>
            <a:off x="1525680" y="431640"/>
            <a:ext cx="1553400" cy="1162800"/>
          </a:xfrm>
          <a:prstGeom prst="rect">
            <a:avLst/>
          </a:prstGeom>
        </p:spPr>
      </p:sp>
      <p:sp>
        <p:nvSpPr>
          <p:cNvPr id="326" name="PlaceHolder 2"/>
          <p:cNvSpPr>
            <a:spLocks noGrp="1"/>
          </p:cNvSpPr>
          <p:nvPr>
            <p:ph type="body"/>
          </p:nvPr>
        </p:nvSpPr>
        <p:spPr>
          <a:xfrm>
            <a:off x="460440" y="1663560"/>
            <a:ext cx="3683880" cy="1356480"/>
          </a:xfrm>
          <a:prstGeom prst="rect">
            <a:avLst/>
          </a:prstGeom>
        </p:spPr>
        <p:txBody>
          <a:bodyPr lIns="0" tIns="0" rIns="0" bIns="0"/>
          <a:lstStyle/>
          <a:p>
            <a:pPr marL="216000" indent="-212760">
              <a:lnSpc>
                <a:spcPct val="100000"/>
              </a:lnSpc>
            </a:pPr>
            <a:r>
              <a:rPr lang="en-US" sz="1200" b="0" strike="noStrike" spc="-1">
                <a:solidFill>
                  <a:srgbClr val="000000"/>
                </a:solidFill>
                <a:latin typeface="+mn-lt"/>
                <a:ea typeface="+mn-ea"/>
              </a:rPr>
              <a:t>Intuitively, if entropy </a:t>
            </a:r>
            <a:r>
              <a:rPr lang="en-US" sz="1200" b="0" i="1" strike="noStrike" spc="-1">
                <a:solidFill>
                  <a:srgbClr val="000000"/>
                </a:solidFill>
                <a:latin typeface="+mn-lt"/>
                <a:ea typeface="+mn-ea"/>
              </a:rPr>
              <a:t>H</a:t>
            </a:r>
            <a:r>
              <a:rPr lang="en-US" sz="1200" b="0" strike="noStrike" spc="-1">
                <a:solidFill>
                  <a:srgbClr val="000000"/>
                </a:solidFill>
                <a:latin typeface="+mn-lt"/>
                <a:ea typeface="+mn-ea"/>
              </a:rPr>
              <a:t>(</a:t>
            </a:r>
            <a:r>
              <a:rPr lang="en-US" sz="1200" b="0" i="1" strike="noStrike" spc="-1">
                <a:solidFill>
                  <a:srgbClr val="000000"/>
                </a:solidFill>
                <a:latin typeface="+mn-lt"/>
                <a:ea typeface="+mn-ea"/>
              </a:rPr>
              <a:t>X</a:t>
            </a:r>
            <a:r>
              <a:rPr lang="en-US" sz="1200" b="0" strike="noStrike" spc="-1">
                <a:solidFill>
                  <a:srgbClr val="000000"/>
                </a:solidFill>
                <a:latin typeface="+mn-lt"/>
                <a:ea typeface="+mn-ea"/>
              </a:rPr>
              <a:t>) is regarded as a measure of uncertainty about a random variable, then </a:t>
            </a:r>
            <a:r>
              <a:rPr lang="en-US" sz="1200" b="0" i="1" strike="noStrike" spc="-1">
                <a:solidFill>
                  <a:srgbClr val="000000"/>
                </a:solidFill>
                <a:latin typeface="+mn-lt"/>
                <a:ea typeface="+mn-ea"/>
              </a:rPr>
              <a:t>H</a:t>
            </a:r>
            <a:r>
              <a:rPr lang="en-US" sz="1200" b="0" strike="noStrike" spc="-1">
                <a:solidFill>
                  <a:srgbClr val="000000"/>
                </a:solidFill>
                <a:latin typeface="+mn-lt"/>
                <a:ea typeface="+mn-ea"/>
              </a:rPr>
              <a:t>(</a:t>
            </a:r>
            <a:r>
              <a:rPr lang="en-US" sz="1200" b="0" i="1" strike="noStrike" spc="-1">
                <a:solidFill>
                  <a:srgbClr val="000000"/>
                </a:solidFill>
                <a:latin typeface="+mn-lt"/>
                <a:ea typeface="+mn-ea"/>
              </a:rPr>
              <a:t>X</a:t>
            </a:r>
            <a:r>
              <a:rPr lang="en-US" sz="1200" b="0" strike="noStrike" spc="-1">
                <a:solidFill>
                  <a:srgbClr val="000000"/>
                </a:solidFill>
                <a:latin typeface="+mn-lt"/>
                <a:ea typeface="+mn-ea"/>
              </a:rPr>
              <a:t>|</a:t>
            </a:r>
            <a:r>
              <a:rPr lang="en-US" sz="1200" b="0" i="1" strike="noStrike" spc="-1">
                <a:solidFill>
                  <a:srgbClr val="000000"/>
                </a:solidFill>
                <a:latin typeface="+mn-lt"/>
                <a:ea typeface="+mn-ea"/>
              </a:rPr>
              <a:t>Y</a:t>
            </a:r>
            <a:r>
              <a:rPr lang="en-US" sz="1200" b="0" strike="noStrike" spc="-1">
                <a:solidFill>
                  <a:srgbClr val="000000"/>
                </a:solidFill>
                <a:latin typeface="+mn-lt"/>
                <a:ea typeface="+mn-ea"/>
              </a:rPr>
              <a:t>) is a measure of what </a:t>
            </a:r>
            <a:r>
              <a:rPr lang="en-US" sz="1200" b="0" i="1" strike="noStrike" spc="-1">
                <a:solidFill>
                  <a:srgbClr val="000000"/>
                </a:solidFill>
                <a:latin typeface="+mn-lt"/>
                <a:ea typeface="+mn-ea"/>
              </a:rPr>
              <a:t>Y</a:t>
            </a:r>
            <a:r>
              <a:rPr lang="en-US" sz="1200" b="0" strike="noStrike" spc="-1">
                <a:solidFill>
                  <a:srgbClr val="000000"/>
                </a:solidFill>
                <a:latin typeface="+mn-lt"/>
                <a:ea typeface="+mn-ea"/>
              </a:rPr>
              <a:t> does </a:t>
            </a:r>
            <a:r>
              <a:rPr lang="en-US" sz="1200" b="0" i="1" strike="noStrike" spc="-1">
                <a:solidFill>
                  <a:srgbClr val="000000"/>
                </a:solidFill>
                <a:latin typeface="+mn-lt"/>
                <a:ea typeface="+mn-ea"/>
              </a:rPr>
              <a:t>not</a:t>
            </a:r>
            <a:r>
              <a:rPr lang="en-US" sz="1200" b="0" strike="noStrike" spc="-1">
                <a:solidFill>
                  <a:srgbClr val="000000"/>
                </a:solidFill>
                <a:latin typeface="+mn-lt"/>
                <a:ea typeface="+mn-ea"/>
              </a:rPr>
              <a:t> say about </a:t>
            </a:r>
            <a:r>
              <a:rPr lang="en-US" sz="1200" b="0" i="1" strike="noStrike" spc="-1">
                <a:solidFill>
                  <a:srgbClr val="000000"/>
                </a:solidFill>
                <a:latin typeface="+mn-lt"/>
                <a:ea typeface="+mn-ea"/>
              </a:rPr>
              <a:t>X</a:t>
            </a:r>
            <a:r>
              <a:rPr lang="en-US" sz="1200" b="0" strike="noStrike" spc="-1">
                <a:solidFill>
                  <a:srgbClr val="000000"/>
                </a:solidFill>
                <a:latin typeface="+mn-lt"/>
                <a:ea typeface="+mn-ea"/>
              </a:rPr>
              <a:t>. This is "the amount of uncertainty remaining about </a:t>
            </a:r>
            <a:r>
              <a:rPr lang="en-US" sz="1200" b="0" i="1" strike="noStrike" spc="-1">
                <a:solidFill>
                  <a:srgbClr val="000000"/>
                </a:solidFill>
                <a:latin typeface="+mn-lt"/>
                <a:ea typeface="+mn-ea"/>
              </a:rPr>
              <a:t>X</a:t>
            </a:r>
            <a:r>
              <a:rPr lang="en-US" sz="1200" b="0" strike="noStrike" spc="-1">
                <a:solidFill>
                  <a:srgbClr val="000000"/>
                </a:solidFill>
                <a:latin typeface="+mn-lt"/>
                <a:ea typeface="+mn-ea"/>
              </a:rPr>
              <a:t> after </a:t>
            </a:r>
            <a:r>
              <a:rPr lang="en-US" sz="1200" b="0" i="1" strike="noStrike" spc="-1">
                <a:solidFill>
                  <a:srgbClr val="000000"/>
                </a:solidFill>
                <a:latin typeface="+mn-lt"/>
                <a:ea typeface="+mn-ea"/>
              </a:rPr>
              <a:t>Y</a:t>
            </a:r>
            <a:r>
              <a:rPr lang="en-US" sz="1200" b="0" strike="noStrike" spc="-1">
                <a:solidFill>
                  <a:srgbClr val="000000"/>
                </a:solidFill>
                <a:latin typeface="+mn-lt"/>
                <a:ea typeface="+mn-ea"/>
              </a:rPr>
              <a:t> is known",</a:t>
            </a:r>
            <a:endParaRPr lang="en-US" sz="1200" b="0" strike="noStrike" spc="-1">
              <a:latin typeface="Arial"/>
            </a:endParaRPr>
          </a:p>
          <a:p>
            <a:pPr marL="216000" indent="-212760">
              <a:lnSpc>
                <a:spcPct val="100000"/>
              </a:lnSpc>
            </a:pPr>
            <a:endParaRPr lang="en-US" sz="1200" b="0" strike="noStrike" spc="-1">
              <a:latin typeface="Arial"/>
            </a:endParaRPr>
          </a:p>
        </p:txBody>
      </p:sp>
      <p:sp>
        <p:nvSpPr>
          <p:cNvPr id="327"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noRot="1" noChangeAspect="1"/>
          </p:cNvSpPr>
          <p:nvPr>
            <p:ph type="sldImg"/>
          </p:nvPr>
        </p:nvSpPr>
        <p:spPr>
          <a:xfrm>
            <a:off x="1527175" y="431800"/>
            <a:ext cx="1550988" cy="1162050"/>
          </a:xfrm>
          <a:prstGeom prst="rect">
            <a:avLst/>
          </a:prstGeom>
        </p:spPr>
      </p:sp>
      <p:sp>
        <p:nvSpPr>
          <p:cNvPr id="329" name="PlaceHolder 2"/>
          <p:cNvSpPr>
            <a:spLocks noGrp="1"/>
          </p:cNvSpPr>
          <p:nvPr>
            <p:ph type="body"/>
          </p:nvPr>
        </p:nvSpPr>
        <p:spPr>
          <a:xfrm>
            <a:off x="460440" y="1663560"/>
            <a:ext cx="3683880" cy="1356480"/>
          </a:xfrm>
          <a:prstGeom prst="rect">
            <a:avLst/>
          </a:prstGeom>
        </p:spPr>
        <p:txBody>
          <a:bodyPr lIns="0" tIns="0" rIns="0" bIns="0"/>
          <a:lstStyle/>
          <a:p>
            <a:endParaRPr lang="en-US" sz="2000" b="0" strike="noStrike" spc="-1">
              <a:latin typeface="Arial"/>
            </a:endParaRPr>
          </a:p>
        </p:txBody>
      </p:sp>
      <p:sp>
        <p:nvSpPr>
          <p:cNvPr id="330"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1525680" y="431640"/>
            <a:ext cx="1553400" cy="1162800"/>
          </a:xfrm>
          <a:prstGeom prst="rect">
            <a:avLst/>
          </a:prstGeom>
        </p:spPr>
      </p:sp>
      <p:sp>
        <p:nvSpPr>
          <p:cNvPr id="332"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H(X,Y) = 3.02 bits/information</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H(X) = 1.52 bits/iformation</a:t>
            </a:r>
          </a:p>
          <a:p>
            <a:pPr marL="216000" indent="-212400">
              <a:lnSpc>
                <a:spcPct val="100000"/>
              </a:lnSpc>
            </a:pPr>
            <a:r>
              <a:rPr lang="en-US" sz="2000" b="0" strike="noStrike" spc="-1">
                <a:latin typeface="Arial"/>
              </a:rPr>
              <a:t>H(Y) = 1.56</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H(X|Y) = 1.46</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H(Y|X) = 1.5 </a:t>
            </a: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a:p>
            <a:pPr marL="216000" indent="-212400">
              <a:lnSpc>
                <a:spcPct val="100000"/>
              </a:lnSpc>
            </a:pPr>
            <a:endParaRPr lang="en-US" sz="2000" b="0" strike="noStrike" spc="-1">
              <a:latin typeface="Arial"/>
            </a:endParaRPr>
          </a:p>
        </p:txBody>
      </p:sp>
      <p:sp>
        <p:nvSpPr>
          <p:cNvPr id="333"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PlaceHolder 1"/>
          <p:cNvSpPr>
            <a:spLocks noGrp="1" noRot="1" noChangeAspect="1"/>
          </p:cNvSpPr>
          <p:nvPr>
            <p:ph type="sldImg"/>
          </p:nvPr>
        </p:nvSpPr>
        <p:spPr>
          <a:xfrm>
            <a:off x="1527175" y="431800"/>
            <a:ext cx="1550988" cy="1162050"/>
          </a:xfrm>
          <a:prstGeom prst="rect">
            <a:avLst/>
          </a:prstGeom>
        </p:spPr>
      </p:sp>
      <p:sp>
        <p:nvSpPr>
          <p:cNvPr id="287" name="PlaceHolder 2"/>
          <p:cNvSpPr>
            <a:spLocks noGrp="1"/>
          </p:cNvSpPr>
          <p:nvPr>
            <p:ph type="body"/>
          </p:nvPr>
        </p:nvSpPr>
        <p:spPr>
          <a:xfrm>
            <a:off x="460440" y="1663560"/>
            <a:ext cx="3683880" cy="1356480"/>
          </a:xfrm>
          <a:prstGeom prst="rect">
            <a:avLst/>
          </a:prstGeom>
        </p:spPr>
        <p:txBody>
          <a:bodyPr lIns="0" tIns="0" rIns="0" bIns="0"/>
          <a:lstStyle/>
          <a:p>
            <a:pPr marL="216000" indent="-212760">
              <a:lnSpc>
                <a:spcPct val="100000"/>
              </a:lnSpc>
            </a:pPr>
            <a:r>
              <a:rPr lang="en-US" sz="2000" b="0" strike="noStrike" spc="-1">
                <a:latin typeface="Arial"/>
              </a:rPr>
              <a:t>Moi nguoi co mo hinh toan hoc la 1 bien ngau nhien. Moi lan nguon tao ra 1 tin la 1 phep thu ngau nhien (outcome cua 1 tin): la 1 lan lay 1 tin ra tu nguon</a:t>
            </a:r>
          </a:p>
          <a:p>
            <a:pPr marL="216000" indent="-212760">
              <a:lnSpc>
                <a:spcPct val="100000"/>
              </a:lnSpc>
            </a:pPr>
            <a:endParaRPr lang="en-US" sz="2000" b="0" strike="noStrike" spc="-1">
              <a:latin typeface="Arial"/>
            </a:endParaRPr>
          </a:p>
        </p:txBody>
      </p:sp>
      <p:sp>
        <p:nvSpPr>
          <p:cNvPr id="288"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PlaceHolder 1"/>
          <p:cNvSpPr>
            <a:spLocks noGrp="1" noRot="1" noChangeAspect="1"/>
          </p:cNvSpPr>
          <p:nvPr>
            <p:ph type="sldImg"/>
          </p:nvPr>
        </p:nvSpPr>
        <p:spPr>
          <a:xfrm>
            <a:off x="1525680" y="431640"/>
            <a:ext cx="1553400" cy="1162800"/>
          </a:xfrm>
          <a:prstGeom prst="rect">
            <a:avLst/>
          </a:prstGeom>
        </p:spPr>
      </p:sp>
      <p:sp>
        <p:nvSpPr>
          <p:cNvPr id="290"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Nói nguồn vầ biến ngẫu nhiên là tương duong</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Information quantity đươc ký hiệu là I . Nằm trong dấu đóng mở ngoặc là tên của tin (name of information hoặc name of source)  được tính bằng trừ log xác suất của nó</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Lượng tin đo độ bất định , độ bất định của thông tin liên quan đến xác suất xuấy hiện của nó (tỷ lệ nghich)</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Theo lý thuyết độ đo: 3 tính chất</a:t>
            </a:r>
          </a:p>
          <a:p>
            <a:pPr marL="171360" indent="-167400">
              <a:lnSpc>
                <a:spcPct val="100000"/>
              </a:lnSpc>
              <a:buClr>
                <a:srgbClr val="000000"/>
              </a:buClr>
              <a:buFont typeface="StarSymbol"/>
              <a:buChar char="-"/>
            </a:pPr>
            <a:r>
              <a:rPr lang="en-US" sz="2000" b="0" strike="noStrike" spc="-1">
                <a:latin typeface="Arial"/>
              </a:rPr>
              <a:t>Phản ảnh độ lớn của đại lượng cần đo: giá trị đo được bằng độ đô phải tỷ lệ thuân với đại lượng cần đo: 1/xác suất</a:t>
            </a:r>
          </a:p>
          <a:p>
            <a:pPr marL="171360" indent="-167400">
              <a:lnSpc>
                <a:spcPct val="100000"/>
              </a:lnSpc>
              <a:buClr>
                <a:srgbClr val="000000"/>
              </a:buClr>
              <a:buFont typeface="StarSymbol"/>
              <a:buChar char="-"/>
            </a:pPr>
            <a:r>
              <a:rPr lang="en-US" sz="2000" b="0" strike="noStrike" spc="-1">
                <a:latin typeface="Arial"/>
              </a:rPr>
              <a:t>Tuyến tính: nếu 2 đại lượng cần đô độc lập với nha ( 2 lượng tin của 2 tin) thì giá trị đo dược = tổng 2 giá trị đo riêng  I(x,y) = I(x) + I(y)</a:t>
            </a:r>
          </a:p>
          <a:p>
            <a:pPr marL="171360" indent="-167400">
              <a:lnSpc>
                <a:spcPct val="100000"/>
              </a:lnSpc>
              <a:buClr>
                <a:srgbClr val="000000"/>
              </a:buClr>
              <a:buFont typeface="StarSymbol"/>
              <a:buChar char="-"/>
            </a:pPr>
            <a:r>
              <a:rPr lang="en-US" sz="2000" b="0" strike="noStrike" spc="-1">
                <a:latin typeface="Wingdings"/>
              </a:rPr>
              <a:t> 1/I(x,y) = I (1/x) + I (1/y) -hàm logarit</a:t>
            </a:r>
            <a:endParaRPr lang="en-US" sz="2000" b="0" strike="noStrike" spc="-1">
              <a:latin typeface="Arial"/>
            </a:endParaRPr>
          </a:p>
          <a:p>
            <a:pPr marL="171360" indent="-167400">
              <a:lnSpc>
                <a:spcPct val="100000"/>
              </a:lnSpc>
              <a:buClr>
                <a:srgbClr val="000000"/>
              </a:buClr>
              <a:buFont typeface="StarSymbol"/>
              <a:buChar char="-"/>
            </a:pPr>
            <a:r>
              <a:rPr lang="en-US" sz="2000" b="0" strike="noStrike" spc="-1">
                <a:latin typeface="Wingdings"/>
              </a:rPr>
              <a:t>Không âm: nếu dùng độ đo này để đo 1 đại lượng nào đấy thì giá trị đo được phải không âm</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StarSymbol"/>
              <a:buChar char="-"/>
            </a:pPr>
            <a:r>
              <a:rPr lang="en-US" sz="2000" b="0" strike="noStrike" spc="-1">
                <a:latin typeface="Wingdings"/>
              </a:rPr>
              <a:t>Bit viết tắt binary unit: đơn vị nhi phân</a:t>
            </a: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StarSymbol"/>
              <a:buChar char="-"/>
            </a:pPr>
            <a:r>
              <a:rPr lang="en-US" sz="2000" b="0" strike="noStrike" spc="-1">
                <a:latin typeface="Wingdings"/>
              </a:rPr>
              <a:t>Đơn vị đo là 1 gias trị chuẩn dùng để đo ví dụ 1 cm , 1 kg</a:t>
            </a: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StarSymbol"/>
              <a:buChar char="-"/>
            </a:pPr>
            <a:r>
              <a:rPr lang="en-US" sz="2000" b="0" strike="noStrike" spc="-1">
                <a:latin typeface="Wingdings"/>
              </a:rPr>
              <a:t>Bit :  luonwgj tin chứa trong 1 tin của 1 nguồn có 2 tin có xác xuất = nhau (nguồn nhị phân đăng xac suat</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latin typeface="Wingdings"/>
              </a:rPr>
              <a:t>   theo cong thuc tinh luong tin I =  log(1/P) . Va theo do do bit thì I = log (1/p)= 1 bit. Ngoai ra voi nguon nhi phan dang xac suat thi xac suat cua moi tin = ½</a:t>
            </a: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Wingdings" charset="2"/>
              <a:buChar char=""/>
            </a:pPr>
            <a:r>
              <a:rPr lang="en-US" sz="2000" b="0" strike="noStrike" spc="-1">
                <a:latin typeface="Wingdings"/>
              </a:rPr>
              <a:t>Log (1/1/2) = 1  cơ số hàm log la 2</a:t>
            </a:r>
            <a:endParaRPr lang="en-US" sz="2000" b="0" strike="noStrike" spc="-1">
              <a:latin typeface="Arial"/>
            </a:endParaRPr>
          </a:p>
          <a:p>
            <a:pPr>
              <a:lnSpc>
                <a:spcPct val="100000"/>
              </a:lnSpc>
            </a:pPr>
            <a:endParaRPr lang="en-US" sz="2000" b="0" strike="noStrike" spc="-1">
              <a:latin typeface="Arial"/>
            </a:endParaRPr>
          </a:p>
          <a:p>
            <a:pPr>
              <a:lnSpc>
                <a:spcPct val="100000"/>
              </a:lnSpc>
            </a:pPr>
            <a:r>
              <a:rPr lang="en-US" sz="2000" b="0" strike="noStrike" spc="-1">
                <a:latin typeface="Wingdings"/>
              </a:rPr>
              <a:t>Nếu cơ số là e thì đơn vị là nat (natural unit)</a:t>
            </a:r>
            <a:endParaRPr lang="en-US" sz="2000" b="0" strike="noStrike" spc="-1">
              <a:latin typeface="Arial"/>
            </a:endParaRPr>
          </a:p>
          <a:p>
            <a:pPr>
              <a:lnSpc>
                <a:spcPct val="100000"/>
              </a:lnSpc>
            </a:pPr>
            <a:r>
              <a:rPr lang="en-US" sz="2000" b="0" strike="noStrike" spc="-1">
                <a:latin typeface="Wingdings"/>
              </a:rPr>
              <a:t>Nếu là 10 thì đơn vị harley </a:t>
            </a: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a:p>
            <a:pPr marL="171360" indent="-167400">
              <a:lnSpc>
                <a:spcPct val="100000"/>
              </a:lnSpc>
              <a:buClr>
                <a:srgbClr val="000000"/>
              </a:buClr>
              <a:buFont typeface="Wingdings" charset="2"/>
              <a:buChar char=""/>
            </a:pPr>
            <a:r>
              <a:rPr lang="en-US" sz="2000" b="0" strike="noStrike" spc="-1">
                <a:latin typeface="Wingdings"/>
              </a:rPr>
              <a:t>X(k) la truong hop cu the con I co the la bat ky tin nao: tin don. Joint. Conditional information</a:t>
            </a:r>
            <a:endParaRPr lang="en-US" sz="2000" b="0" strike="noStrike" spc="-1">
              <a:latin typeface="Arial"/>
            </a:endParaRPr>
          </a:p>
          <a:p>
            <a:pPr>
              <a:lnSpc>
                <a:spcPct val="100000"/>
              </a:lnSpc>
            </a:pPr>
            <a:endParaRPr lang="en-US" sz="2000" b="0" strike="noStrike" spc="-1">
              <a:latin typeface="Arial"/>
            </a:endParaRPr>
          </a:p>
        </p:txBody>
      </p:sp>
      <p:sp>
        <p:nvSpPr>
          <p:cNvPr id="291"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PlaceHolder 1"/>
          <p:cNvSpPr>
            <a:spLocks noGrp="1" noRot="1" noChangeAspect="1"/>
          </p:cNvSpPr>
          <p:nvPr>
            <p:ph type="sldImg"/>
          </p:nvPr>
        </p:nvSpPr>
        <p:spPr>
          <a:xfrm>
            <a:off x="1527175" y="431800"/>
            <a:ext cx="1550988" cy="1162050"/>
          </a:xfrm>
          <a:prstGeom prst="rect">
            <a:avLst/>
          </a:prstGeom>
        </p:spPr>
      </p:sp>
      <p:sp>
        <p:nvSpPr>
          <p:cNvPr id="299"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Voi 1 nguon bat ky, tong xac suat xuat hien của các tin phải = 1 </a:t>
            </a:r>
          </a:p>
          <a:p>
            <a:pPr marL="216000" indent="-212400">
              <a:lnSpc>
                <a:spcPct val="100000"/>
              </a:lnSpc>
            </a:pPr>
            <a:r>
              <a:rPr lang="en-US" sz="2000" b="0" strike="noStrike" spc="-1">
                <a:latin typeface="Arial"/>
              </a:rPr>
              <a:t>Nguon nhi phan: p0 + p1 = 1</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Don vi tinh tuy thuoc co so ham log</a:t>
            </a:r>
          </a:p>
          <a:p>
            <a:pPr marL="216000" indent="-212400">
              <a:lnSpc>
                <a:spcPct val="100000"/>
              </a:lnSpc>
            </a:pPr>
            <a:endParaRPr lang="en-US" sz="2000" b="0" strike="noStrike" spc="-1">
              <a:latin typeface="Arial"/>
            </a:endParaRPr>
          </a:p>
        </p:txBody>
      </p:sp>
      <p:sp>
        <p:nvSpPr>
          <p:cNvPr id="300"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PlaceHolder 1"/>
          <p:cNvSpPr>
            <a:spLocks noGrp="1" noRot="1" noChangeAspect="1"/>
          </p:cNvSpPr>
          <p:nvPr>
            <p:ph type="sldImg"/>
          </p:nvPr>
        </p:nvSpPr>
        <p:spPr>
          <a:xfrm>
            <a:off x="1527175" y="431800"/>
            <a:ext cx="1550988" cy="1162050"/>
          </a:xfrm>
          <a:prstGeom prst="rect">
            <a:avLst/>
          </a:prstGeom>
        </p:spPr>
      </p:sp>
      <p:sp>
        <p:nvSpPr>
          <p:cNvPr id="302"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X,Y là 1 biến ngẫu nhiên đồng thời : Joint random variable (sẽ có 1 giá trị x  của biến X xuất hiện đồng thời 1 giá trị y của Y)</a:t>
            </a:r>
          </a:p>
          <a:p>
            <a:pPr marL="216000" indent="-212400">
              <a:lnSpc>
                <a:spcPct val="100000"/>
              </a:lnSpc>
            </a:pPr>
            <a:endParaRPr lang="en-US" sz="2000" b="0" strike="noStrike" spc="-1">
              <a:latin typeface="Arial"/>
            </a:endParaRPr>
          </a:p>
          <a:p>
            <a:pPr marL="171360" indent="-167400">
              <a:lnSpc>
                <a:spcPct val="100000"/>
              </a:lnSpc>
              <a:buClr>
                <a:srgbClr val="000000"/>
              </a:buClr>
              <a:buFont typeface="Wingdings" charset="2"/>
              <a:buChar char=""/>
            </a:pPr>
            <a:r>
              <a:rPr lang="en-US" sz="2000" b="0" strike="noStrike" spc="-1">
                <a:latin typeface="Arial"/>
              </a:rPr>
              <a:t>Có giá tri dong thoi (x.y):</a:t>
            </a:r>
          </a:p>
          <a:p>
            <a:pPr>
              <a:lnSpc>
                <a:spcPct val="100000"/>
              </a:lnSpc>
            </a:pPr>
            <a:endParaRPr lang="en-US" sz="2000" b="0" strike="noStrike" spc="-1">
              <a:latin typeface="Arial"/>
            </a:endParaRPr>
          </a:p>
          <a:p>
            <a:pPr>
              <a:lnSpc>
                <a:spcPct val="100000"/>
              </a:lnSpc>
            </a:pPr>
            <a:r>
              <a:rPr lang="en-US" sz="2000" b="0" strike="noStrike" spc="-1">
                <a:latin typeface="Arial"/>
              </a:rPr>
              <a:t>Moi nguoi co mo hinh toan hoc la 1 bien ngau nhien. Moi lan nguon tao ra 1 tin la 1 phep thu ngau nhien (outcome cua 1 tin): la 1 lan lay 1 tin ra tu nguon</a:t>
            </a:r>
          </a:p>
          <a:p>
            <a:pPr>
              <a:lnSpc>
                <a:spcPct val="100000"/>
              </a:lnSpc>
            </a:pPr>
            <a:endParaRPr lang="en-US" sz="2000" b="0" strike="noStrike" spc="-1">
              <a:latin typeface="Arial"/>
            </a:endParaRPr>
          </a:p>
          <a:p>
            <a:pPr>
              <a:lnSpc>
                <a:spcPct val="100000"/>
              </a:lnSpc>
            </a:pPr>
            <a:endParaRPr lang="en-US" sz="2000" b="0" strike="noStrike" spc="-1">
              <a:latin typeface="Arial"/>
            </a:endParaRPr>
          </a:p>
          <a:p>
            <a:pPr>
              <a:lnSpc>
                <a:spcPct val="100000"/>
              </a:lnSpc>
            </a:pPr>
            <a:endParaRPr lang="en-US" sz="2000" b="0" strike="noStrike" spc="-1">
              <a:latin typeface="Arial"/>
            </a:endParaRPr>
          </a:p>
        </p:txBody>
      </p:sp>
      <p:sp>
        <p:nvSpPr>
          <p:cNvPr id="303"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PlaceHolder 1"/>
          <p:cNvSpPr>
            <a:spLocks noGrp="1" noRot="1" noChangeAspect="1"/>
          </p:cNvSpPr>
          <p:nvPr>
            <p:ph type="sldImg"/>
          </p:nvPr>
        </p:nvSpPr>
        <p:spPr>
          <a:xfrm>
            <a:off x="1527175" y="431800"/>
            <a:ext cx="1550988" cy="1162050"/>
          </a:xfrm>
          <a:prstGeom prst="rect">
            <a:avLst/>
          </a:prstGeom>
        </p:spPr>
      </p:sp>
      <p:sp>
        <p:nvSpPr>
          <p:cNvPr id="305"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Chu ý: xac xuat nhan vao de tinh expected value phai la xac suat dong thoi dua tren tinh lien tuc ham entropy</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P(x,y) = p (y/x) * p(x) = p(x|y) *p(y)</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H(x) = -log p(x)</a:t>
            </a:r>
          </a:p>
          <a:p>
            <a:pPr marL="216000" indent="-212400">
              <a:lnSpc>
                <a:spcPct val="100000"/>
              </a:lnSpc>
            </a:pPr>
            <a:r>
              <a:rPr lang="en-US" sz="2000" b="0" strike="noStrike" spc="-1">
                <a:latin typeface="Arial"/>
              </a:rPr>
              <a:t>H(y|x) = -log P(y/x)</a:t>
            </a:r>
          </a:p>
          <a:p>
            <a:pPr marL="216000" indent="-212400">
              <a:lnSpc>
                <a:spcPct val="100000"/>
              </a:lnSpc>
            </a:pPr>
            <a:r>
              <a:rPr lang="en-US" sz="2000" b="0" strike="noStrike" spc="-1">
                <a:latin typeface="Arial"/>
              </a:rPr>
              <a:t>H (x|y) = -log P(x|y)</a:t>
            </a:r>
          </a:p>
          <a:p>
            <a:pPr marL="216000" indent="-212400">
              <a:lnSpc>
                <a:spcPct val="100000"/>
              </a:lnSpc>
            </a:pPr>
            <a:r>
              <a:rPr lang="en-US" sz="2000" b="0" strike="noStrike" spc="-1">
                <a:latin typeface="Arial"/>
              </a:rPr>
              <a:t>H (x,y) = -log P(x,y) = log P(x) – log P(y|X) = H (x) + H (y|X)</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H (x,y) = -log P(x,y) = log P(y) – log(x|y) = H(y) + H (x|y) </a:t>
            </a:r>
          </a:p>
          <a:p>
            <a:pPr marL="216000" indent="-212400">
              <a:lnSpc>
                <a:spcPct val="100000"/>
              </a:lnSpc>
            </a:pPr>
            <a:endParaRPr lang="en-US" sz="2000" b="0" strike="noStrike" spc="-1">
              <a:latin typeface="Arial"/>
            </a:endParaRPr>
          </a:p>
        </p:txBody>
      </p:sp>
      <p:sp>
        <p:nvSpPr>
          <p:cNvPr id="306"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PlaceHolder 1"/>
          <p:cNvSpPr>
            <a:spLocks noGrp="1" noRot="1" noChangeAspect="1"/>
          </p:cNvSpPr>
          <p:nvPr>
            <p:ph type="sldImg"/>
          </p:nvPr>
        </p:nvSpPr>
        <p:spPr>
          <a:xfrm>
            <a:off x="1527175" y="431800"/>
            <a:ext cx="1550988" cy="1162050"/>
          </a:xfrm>
          <a:prstGeom prst="rect">
            <a:avLst/>
          </a:prstGeom>
        </p:spPr>
      </p:sp>
      <p:sp>
        <p:nvSpPr>
          <p:cNvPr id="308"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Relationship between entropies</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Collary: hệ quả</a:t>
            </a:r>
          </a:p>
          <a:p>
            <a:pPr marL="216000" indent="-212400">
              <a:lnSpc>
                <a:spcPct val="100000"/>
              </a:lnSpc>
            </a:pPr>
            <a:endParaRPr lang="en-US" sz="2000" b="0" strike="noStrike" spc="-1">
              <a:latin typeface="Arial"/>
            </a:endParaRPr>
          </a:p>
        </p:txBody>
      </p:sp>
      <p:sp>
        <p:nvSpPr>
          <p:cNvPr id="309"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PlaceHolder 1"/>
          <p:cNvSpPr>
            <a:spLocks noGrp="1" noRot="1" noChangeAspect="1"/>
          </p:cNvSpPr>
          <p:nvPr>
            <p:ph type="sldImg"/>
          </p:nvPr>
        </p:nvSpPr>
        <p:spPr>
          <a:xfrm>
            <a:off x="1527175" y="431800"/>
            <a:ext cx="1550988" cy="1162050"/>
          </a:xfrm>
          <a:prstGeom prst="rect">
            <a:avLst/>
          </a:prstGeom>
        </p:spPr>
      </p:sp>
      <p:sp>
        <p:nvSpPr>
          <p:cNvPr id="311" name="PlaceHolder 2"/>
          <p:cNvSpPr>
            <a:spLocks noGrp="1"/>
          </p:cNvSpPr>
          <p:nvPr>
            <p:ph type="body"/>
          </p:nvPr>
        </p:nvSpPr>
        <p:spPr>
          <a:xfrm>
            <a:off x="460440" y="1663560"/>
            <a:ext cx="3683880" cy="1356480"/>
          </a:xfrm>
          <a:prstGeom prst="rect">
            <a:avLst/>
          </a:prstGeom>
        </p:spPr>
        <p:txBody>
          <a:bodyPr lIns="0" tIns="0" rIns="0" bIns="0"/>
          <a:lstStyle/>
          <a:p>
            <a:pPr marL="216000" indent="-212400">
              <a:lnSpc>
                <a:spcPct val="100000"/>
              </a:lnSpc>
            </a:pPr>
            <a:r>
              <a:rPr lang="en-US" sz="2000" b="0" strike="noStrike" spc="-1">
                <a:latin typeface="Arial"/>
              </a:rPr>
              <a:t>Entropy đồng thời của nhiều biến bằng tổng của các entropy có điều kiện của 1 biến với điều kiện là các biến còn lại xuất hiện đồng  thời </a:t>
            </a:r>
          </a:p>
          <a:p>
            <a:pPr marL="216000" indent="-212400">
              <a:lnSpc>
                <a:spcPct val="100000"/>
              </a:lnSpc>
            </a:pPr>
            <a:endParaRPr lang="en-US" sz="2000" b="0" strike="noStrike" spc="-1">
              <a:latin typeface="Arial"/>
            </a:endParaRPr>
          </a:p>
          <a:p>
            <a:pPr marL="216000" indent="-212400">
              <a:lnSpc>
                <a:spcPct val="100000"/>
              </a:lnSpc>
            </a:pPr>
            <a:r>
              <a:rPr lang="en-US" sz="2000" b="0" strike="noStrike" spc="-1">
                <a:latin typeface="Arial"/>
              </a:rPr>
              <a:t>Các biến ngẫu nhiên điều kiện khác j</a:t>
            </a:r>
          </a:p>
          <a:p>
            <a:pPr marL="216000" indent="-212400">
              <a:lnSpc>
                <a:spcPct val="100000"/>
              </a:lnSpc>
            </a:pPr>
            <a:endParaRPr lang="en-US" sz="2000" b="0" strike="noStrike" spc="-1">
              <a:latin typeface="Arial"/>
            </a:endParaRPr>
          </a:p>
        </p:txBody>
      </p:sp>
      <p:sp>
        <p:nvSpPr>
          <p:cNvPr id="312"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noRot="1" noChangeAspect="1"/>
          </p:cNvSpPr>
          <p:nvPr>
            <p:ph type="sldImg"/>
          </p:nvPr>
        </p:nvSpPr>
        <p:spPr>
          <a:xfrm>
            <a:off x="1527175" y="431800"/>
            <a:ext cx="1550988" cy="1162050"/>
          </a:xfrm>
          <a:prstGeom prst="rect">
            <a:avLst/>
          </a:prstGeom>
        </p:spPr>
      </p:sp>
      <p:sp>
        <p:nvSpPr>
          <p:cNvPr id="314" name="PlaceHolder 2"/>
          <p:cNvSpPr>
            <a:spLocks noGrp="1"/>
          </p:cNvSpPr>
          <p:nvPr>
            <p:ph type="body"/>
          </p:nvPr>
        </p:nvSpPr>
        <p:spPr>
          <a:xfrm>
            <a:off x="460440" y="1663560"/>
            <a:ext cx="3683880" cy="1356480"/>
          </a:xfrm>
          <a:prstGeom prst="rect">
            <a:avLst/>
          </a:prstGeom>
        </p:spPr>
        <p:txBody>
          <a:bodyPr lIns="0" tIns="0" rIns="0" bIns="0"/>
          <a:lstStyle/>
          <a:p>
            <a:endParaRPr lang="en-US" sz="2000" b="0" strike="noStrike" spc="-1">
              <a:latin typeface="Arial"/>
            </a:endParaRPr>
          </a:p>
        </p:txBody>
      </p:sp>
      <p:sp>
        <p:nvSpPr>
          <p:cNvPr id="315" name="CustomShape 3"/>
          <p:cNvSpPr/>
          <p:nvPr/>
        </p:nvSpPr>
        <p:spPr>
          <a:xfrm>
            <a:off x="2610000" y="3282840"/>
            <a:ext cx="1992960" cy="16920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230400" y="808560"/>
            <a:ext cx="4146840" cy="95580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230400" y="808560"/>
            <a:ext cx="1334880" cy="95580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1632240" y="808560"/>
            <a:ext cx="1334880" cy="95580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3034440" y="808560"/>
            <a:ext cx="1334880" cy="95580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230400" y="1855440"/>
            <a:ext cx="1334880" cy="95580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1632240" y="1855440"/>
            <a:ext cx="1334880" cy="95580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3034440" y="1855440"/>
            <a:ext cx="133488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230400" y="808560"/>
            <a:ext cx="4146840" cy="200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230400" y="808560"/>
            <a:ext cx="414684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230400" y="137880"/>
            <a:ext cx="4146840" cy="267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230400" y="808560"/>
            <a:ext cx="4146840" cy="200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230400" y="808560"/>
            <a:ext cx="4146840" cy="95580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230400" y="808560"/>
            <a:ext cx="1334880" cy="95580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1632240" y="808560"/>
            <a:ext cx="1334880" cy="95580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3034440" y="808560"/>
            <a:ext cx="1334880" cy="95580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230400" y="1855440"/>
            <a:ext cx="1334880" cy="95580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1632240" y="1855440"/>
            <a:ext cx="1334880" cy="95580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3034440" y="1855440"/>
            <a:ext cx="133488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230400" y="808560"/>
            <a:ext cx="4146840" cy="200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230400" y="808560"/>
            <a:ext cx="414684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230400" y="808560"/>
            <a:ext cx="414684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230400" y="137880"/>
            <a:ext cx="4146840" cy="267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230400" y="808560"/>
            <a:ext cx="4146840" cy="95580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230400" y="808560"/>
            <a:ext cx="1334880" cy="95580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1632240" y="808560"/>
            <a:ext cx="1334880" cy="95580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3034440" y="808560"/>
            <a:ext cx="1334880" cy="95580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230400" y="1855440"/>
            <a:ext cx="1334880" cy="95580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1632240" y="1855440"/>
            <a:ext cx="1334880" cy="95580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3034440" y="1855440"/>
            <a:ext cx="133488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6"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17" name="PlaceHolder 2"/>
          <p:cNvSpPr>
            <a:spLocks noGrp="1"/>
          </p:cNvSpPr>
          <p:nvPr>
            <p:ph type="subTitle"/>
          </p:nvPr>
        </p:nvSpPr>
        <p:spPr>
          <a:xfrm>
            <a:off x="230400" y="808560"/>
            <a:ext cx="4146840" cy="200412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19" name="PlaceHolder 2"/>
          <p:cNvSpPr>
            <a:spLocks noGrp="1"/>
          </p:cNvSpPr>
          <p:nvPr>
            <p:ph type="body"/>
          </p:nvPr>
        </p:nvSpPr>
        <p:spPr>
          <a:xfrm>
            <a:off x="230400" y="808560"/>
            <a:ext cx="414684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21"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3"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4" name="PlaceHolder 1"/>
          <p:cNvSpPr>
            <a:spLocks noGrp="1"/>
          </p:cNvSpPr>
          <p:nvPr>
            <p:ph type="subTitle"/>
          </p:nvPr>
        </p:nvSpPr>
        <p:spPr>
          <a:xfrm>
            <a:off x="230400" y="137880"/>
            <a:ext cx="4146840" cy="267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26"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27"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
        <p:nvSpPr>
          <p:cNvPr id="128"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30"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131"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32" name="PlaceHolder 4"/>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34"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35"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36" name="PlaceHolder 4"/>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38" name="PlaceHolder 2"/>
          <p:cNvSpPr>
            <a:spLocks noGrp="1"/>
          </p:cNvSpPr>
          <p:nvPr>
            <p:ph type="body"/>
          </p:nvPr>
        </p:nvSpPr>
        <p:spPr>
          <a:xfrm>
            <a:off x="230400" y="808560"/>
            <a:ext cx="4146840" cy="95580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41"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42"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43"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
        <p:nvSpPr>
          <p:cNvPr id="144" name="PlaceHolder 5"/>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46" name="PlaceHolder 2"/>
          <p:cNvSpPr>
            <a:spLocks noGrp="1"/>
          </p:cNvSpPr>
          <p:nvPr>
            <p:ph type="body"/>
          </p:nvPr>
        </p:nvSpPr>
        <p:spPr>
          <a:xfrm>
            <a:off x="230400" y="808560"/>
            <a:ext cx="1334880" cy="955800"/>
          </a:xfrm>
          <a:prstGeom prst="rect">
            <a:avLst/>
          </a:prstGeom>
        </p:spPr>
        <p:txBody>
          <a:bodyPr lIns="0" tIns="0" rIns="0" bIns="0">
            <a:normAutofit/>
          </a:bodyPr>
          <a:lstStyle/>
          <a:p>
            <a:endParaRPr lang="en-US" sz="3200" b="0" strike="noStrike" spc="-1">
              <a:latin typeface="Arial"/>
            </a:endParaRPr>
          </a:p>
        </p:txBody>
      </p:sp>
      <p:sp>
        <p:nvSpPr>
          <p:cNvPr id="147" name="PlaceHolder 3"/>
          <p:cNvSpPr>
            <a:spLocks noGrp="1"/>
          </p:cNvSpPr>
          <p:nvPr>
            <p:ph type="body"/>
          </p:nvPr>
        </p:nvSpPr>
        <p:spPr>
          <a:xfrm>
            <a:off x="1632240" y="808560"/>
            <a:ext cx="1334880" cy="955800"/>
          </a:xfrm>
          <a:prstGeom prst="rect">
            <a:avLst/>
          </a:prstGeom>
        </p:spPr>
        <p:txBody>
          <a:bodyPr lIns="0" tIns="0" rIns="0" bIns="0">
            <a:normAutofit/>
          </a:bodyPr>
          <a:lstStyle/>
          <a:p>
            <a:endParaRPr lang="en-US" sz="3200" b="0" strike="noStrike" spc="-1">
              <a:latin typeface="Arial"/>
            </a:endParaRPr>
          </a:p>
        </p:txBody>
      </p:sp>
      <p:sp>
        <p:nvSpPr>
          <p:cNvPr id="148" name="PlaceHolder 4"/>
          <p:cNvSpPr>
            <a:spLocks noGrp="1"/>
          </p:cNvSpPr>
          <p:nvPr>
            <p:ph type="body"/>
          </p:nvPr>
        </p:nvSpPr>
        <p:spPr>
          <a:xfrm>
            <a:off x="3034440" y="808560"/>
            <a:ext cx="1334880" cy="955800"/>
          </a:xfrm>
          <a:prstGeom prst="rect">
            <a:avLst/>
          </a:prstGeom>
        </p:spPr>
        <p:txBody>
          <a:bodyPr lIns="0" tIns="0" rIns="0" bIns="0">
            <a:normAutofit/>
          </a:bodyPr>
          <a:lstStyle/>
          <a:p>
            <a:endParaRPr lang="en-US" sz="3200" b="0" strike="noStrike" spc="-1">
              <a:latin typeface="Arial"/>
            </a:endParaRPr>
          </a:p>
        </p:txBody>
      </p:sp>
      <p:sp>
        <p:nvSpPr>
          <p:cNvPr id="149" name="PlaceHolder 5"/>
          <p:cNvSpPr>
            <a:spLocks noGrp="1"/>
          </p:cNvSpPr>
          <p:nvPr>
            <p:ph type="body"/>
          </p:nvPr>
        </p:nvSpPr>
        <p:spPr>
          <a:xfrm>
            <a:off x="230400" y="1855440"/>
            <a:ext cx="1334880" cy="955800"/>
          </a:xfrm>
          <a:prstGeom prst="rect">
            <a:avLst/>
          </a:prstGeom>
        </p:spPr>
        <p:txBody>
          <a:bodyPr lIns="0" tIns="0" rIns="0" bIns="0">
            <a:normAutofit/>
          </a:bodyPr>
          <a:lstStyle/>
          <a:p>
            <a:endParaRPr lang="en-US" sz="3200" b="0" strike="noStrike" spc="-1">
              <a:latin typeface="Arial"/>
            </a:endParaRPr>
          </a:p>
        </p:txBody>
      </p:sp>
      <p:sp>
        <p:nvSpPr>
          <p:cNvPr id="150" name="PlaceHolder 6"/>
          <p:cNvSpPr>
            <a:spLocks noGrp="1"/>
          </p:cNvSpPr>
          <p:nvPr>
            <p:ph type="body"/>
          </p:nvPr>
        </p:nvSpPr>
        <p:spPr>
          <a:xfrm>
            <a:off x="1632240" y="1855440"/>
            <a:ext cx="1334880" cy="955800"/>
          </a:xfrm>
          <a:prstGeom prst="rect">
            <a:avLst/>
          </a:prstGeom>
        </p:spPr>
        <p:txBody>
          <a:bodyPr lIns="0" tIns="0" rIns="0" bIns="0">
            <a:normAutofit/>
          </a:bodyPr>
          <a:lstStyle/>
          <a:p>
            <a:endParaRPr lang="en-US" sz="3200" b="0" strike="noStrike" spc="-1">
              <a:latin typeface="Arial"/>
            </a:endParaRPr>
          </a:p>
        </p:txBody>
      </p:sp>
      <p:sp>
        <p:nvSpPr>
          <p:cNvPr id="151" name="PlaceHolder 7"/>
          <p:cNvSpPr>
            <a:spLocks noGrp="1"/>
          </p:cNvSpPr>
          <p:nvPr>
            <p:ph type="body"/>
          </p:nvPr>
        </p:nvSpPr>
        <p:spPr>
          <a:xfrm>
            <a:off x="3034440" y="1855440"/>
            <a:ext cx="133488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230400" y="137880"/>
            <a:ext cx="4146840" cy="26748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2355480" y="808560"/>
            <a:ext cx="2023560" cy="200412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23040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230400" y="808560"/>
            <a:ext cx="2023560" cy="20041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2355480" y="1855440"/>
            <a:ext cx="202356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230400" y="113760"/>
            <a:ext cx="4146840" cy="62532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230400" y="808560"/>
            <a:ext cx="2023560" cy="95580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2355480" y="808560"/>
            <a:ext cx="2023560" cy="95580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230400" y="1855440"/>
            <a:ext cx="4146840" cy="9558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30400" y="137880"/>
            <a:ext cx="4146840" cy="576720"/>
          </a:xfrm>
          <a:prstGeom prst="rect">
            <a:avLst/>
          </a:prstGeom>
        </p:spPr>
        <p:txBody>
          <a:bodyPr lIns="0" tIns="0" rIns="0" bIns="0" anchor="ctr"/>
          <a:lstStyle/>
          <a:p>
            <a:pPr algn="ctr"/>
            <a:r>
              <a:rPr lang="en-US" sz="4400" b="0" strike="noStrike" spc="-1">
                <a:latin typeface="Arial"/>
              </a:rPr>
              <a:t>Click to edit the title text format</a:t>
            </a:r>
          </a:p>
        </p:txBody>
      </p:sp>
      <p:sp>
        <p:nvSpPr>
          <p:cNvPr id="3" name="PlaceHolder 2"/>
          <p:cNvSpPr>
            <a:spLocks noGrp="1"/>
          </p:cNvSpPr>
          <p:nvPr>
            <p:ph type="body"/>
          </p:nvPr>
        </p:nvSpPr>
        <p:spPr>
          <a:xfrm>
            <a:off x="230400" y="808560"/>
            <a:ext cx="4146840" cy="2004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230400" y="137880"/>
            <a:ext cx="4146840" cy="57672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230400" y="808560"/>
            <a:ext cx="4146840" cy="2004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230400" y="137880"/>
            <a:ext cx="4146840" cy="57672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230400" y="808560"/>
            <a:ext cx="4146840" cy="20041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230400" y="113760"/>
            <a:ext cx="4146480" cy="624960"/>
          </a:xfrm>
          <a:prstGeom prst="rect">
            <a:avLst/>
          </a:prstGeom>
        </p:spPr>
        <p:txBody>
          <a:bodyPr lIns="0" tIns="0" rIns="0" bIns="0" anchor="ctr"/>
          <a:lstStyle/>
          <a:p>
            <a:r>
              <a:rPr lang="en-US" sz="1800" b="0" strike="noStrike" spc="-1">
                <a:latin typeface="Arial"/>
              </a:rPr>
              <a:t>Click to edit the title text format</a:t>
            </a:r>
          </a:p>
        </p:txBody>
      </p:sp>
      <p:sp>
        <p:nvSpPr>
          <p:cNvPr id="115" name="PlaceHolder 2"/>
          <p:cNvSpPr>
            <a:spLocks noGrp="1"/>
          </p:cNvSpPr>
          <p:nvPr>
            <p:ph type="body"/>
          </p:nvPr>
        </p:nvSpPr>
        <p:spPr>
          <a:xfrm>
            <a:off x="230400" y="808560"/>
            <a:ext cx="4146480" cy="20037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latin typeface="Arial"/>
              </a:rPr>
              <a:t>Second Outline Level</a:t>
            </a:r>
          </a:p>
          <a:p>
            <a:pPr marL="1296000" lvl="2" indent="-288000">
              <a:spcBef>
                <a:spcPts val="850"/>
              </a:spcBef>
              <a:buClr>
                <a:srgbClr val="000000"/>
              </a:buClr>
              <a:buSzPct val="45000"/>
              <a:buFont typeface="Wingdings" charset="2"/>
              <a:buChar char=""/>
            </a:pPr>
            <a:r>
              <a:rPr lang="en-US" sz="1800" b="0" strike="noStrike" spc="-1">
                <a:latin typeface="Arial"/>
              </a:rPr>
              <a:t>Third Outline Level</a:t>
            </a:r>
          </a:p>
          <a:p>
            <a:pPr marL="1728000" lvl="3" indent="-216000">
              <a:spcBef>
                <a:spcPts val="567"/>
              </a:spcBef>
              <a:buClr>
                <a:srgbClr val="000000"/>
              </a:buClr>
              <a:buSzPct val="75000"/>
              <a:buFont typeface="Symbol" charset="2"/>
              <a:buChar char=""/>
            </a:pPr>
            <a:r>
              <a:rPr lang="en-US" sz="1800" b="0" strike="noStrike" spc="-1">
                <a:latin typeface="Arial"/>
              </a:rPr>
              <a:t>Fourth Outline Level</a:t>
            </a:r>
          </a:p>
          <a:p>
            <a:pPr marL="2160000" lvl="4" indent="-216000">
              <a:spcBef>
                <a:spcPts val="283"/>
              </a:spcBef>
              <a:buClr>
                <a:srgbClr val="000000"/>
              </a:buClr>
              <a:buSzPct val="45000"/>
              <a:buFont typeface="Wingdings" charset="2"/>
              <a:buChar char=""/>
            </a:pPr>
            <a:r>
              <a:rPr lang="en-US" sz="1800" b="0" strike="noStrike" spc="-1">
                <a:latin typeface="Arial"/>
              </a:rPr>
              <a:t>Fifth Outline Level</a:t>
            </a:r>
          </a:p>
          <a:p>
            <a:pPr marL="2592000" lvl="5" indent="-216000">
              <a:spcBef>
                <a:spcPts val="283"/>
              </a:spcBef>
              <a:buClr>
                <a:srgbClr val="000000"/>
              </a:buClr>
              <a:buSzPct val="45000"/>
              <a:buFont typeface="Wingdings" charset="2"/>
              <a:buChar char=""/>
            </a:pPr>
            <a:r>
              <a:rPr lang="en-US" sz="1800" b="0" strike="noStrike" spc="-1">
                <a:latin typeface="Arial"/>
              </a:rPr>
              <a:t>Sixth Outline Level</a:t>
            </a:r>
          </a:p>
          <a:p>
            <a:pPr marL="3024000" lvl="6" indent="-216000">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Chương 3. Các đại lượng thông tin</a:t>
            </a:r>
            <a:br/>
            <a:endParaRPr lang="en-US" sz="1670" b="0" strike="noStrike" spc="-1">
              <a:latin typeface="Arial"/>
            </a:endParaRPr>
          </a:p>
        </p:txBody>
      </p:sp>
      <p:sp>
        <p:nvSpPr>
          <p:cNvPr id="197"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77"/>
              </a:spcBef>
            </a:pPr>
            <a:r>
              <a:rPr lang="en-US" sz="1200" b="0" strike="noStrike" spc="-1" dirty="0">
                <a:solidFill>
                  <a:srgbClr val="000000"/>
                </a:solidFill>
                <a:latin typeface="Calibri"/>
                <a:ea typeface="DejaVu Sans"/>
              </a:rPr>
              <a:t>3.1. </a:t>
            </a:r>
            <a:r>
              <a:rPr lang="en-US" sz="1200" b="0" strike="noStrike" spc="-1" dirty="0" err="1">
                <a:solidFill>
                  <a:srgbClr val="000000"/>
                </a:solidFill>
                <a:latin typeface="Calibri"/>
                <a:ea typeface="DejaVu Sans"/>
              </a:rPr>
              <a:t>Lượng</a:t>
            </a:r>
            <a:r>
              <a:rPr lang="en-US" sz="1200" b="0" strike="noStrike" spc="-1" dirty="0">
                <a:solidFill>
                  <a:srgbClr val="000000"/>
                </a:solidFill>
                <a:latin typeface="Calibri"/>
                <a:ea typeface="DejaVu Sans"/>
              </a:rPr>
              <a:t> tin </a:t>
            </a:r>
            <a:r>
              <a:rPr lang="en-US" sz="1200" b="0" strike="noStrike" spc="-1" dirty="0" err="1">
                <a:solidFill>
                  <a:srgbClr val="000000"/>
                </a:solidFill>
                <a:latin typeface="Calibri"/>
                <a:ea typeface="DejaVu Sans"/>
              </a:rPr>
              <a:t>riêng</a:t>
            </a:r>
            <a:r>
              <a:rPr lang="en-US" sz="1200" b="0" strike="noStrike" spc="-1" dirty="0">
                <a:solidFill>
                  <a:srgbClr val="000000"/>
                </a:solidFill>
                <a:latin typeface="Calibri"/>
                <a:ea typeface="DejaVu Sans"/>
              </a:rPr>
              <a:t> </a:t>
            </a:r>
            <a:endParaRPr lang="en-US" sz="1200" b="0" strike="noStrike" spc="-1" dirty="0">
              <a:latin typeface="Arial"/>
            </a:endParaRPr>
          </a:p>
          <a:p>
            <a:pPr>
              <a:lnSpc>
                <a:spcPct val="90000"/>
              </a:lnSpc>
              <a:spcBef>
                <a:spcPts val="377"/>
              </a:spcBef>
            </a:pPr>
            <a:r>
              <a:rPr lang="en-US" sz="1200" b="0" strike="noStrike" spc="-1" dirty="0">
                <a:solidFill>
                  <a:srgbClr val="000000"/>
                </a:solidFill>
                <a:latin typeface="Calibri"/>
                <a:ea typeface="DejaVu Sans"/>
              </a:rPr>
              <a:t>3.2. Entropy</a:t>
            </a:r>
          </a:p>
          <a:p>
            <a:pPr>
              <a:lnSpc>
                <a:spcPct val="90000"/>
              </a:lnSpc>
              <a:spcBef>
                <a:spcPts val="377"/>
              </a:spcBef>
            </a:pPr>
            <a:r>
              <a:rPr lang="en-US" sz="1200" spc="-1" dirty="0">
                <a:solidFill>
                  <a:srgbClr val="000000"/>
                </a:solidFill>
                <a:latin typeface="Calibri"/>
              </a:rPr>
              <a:t>3.3. </a:t>
            </a:r>
            <a:r>
              <a:rPr lang="en-US" sz="1200" spc="-1" dirty="0" err="1">
                <a:solidFill>
                  <a:srgbClr val="000000"/>
                </a:solidFill>
                <a:latin typeface="Calibri"/>
              </a:rPr>
              <a:t>Lượng</a:t>
            </a:r>
            <a:r>
              <a:rPr lang="en-US" sz="1200" spc="-1" dirty="0">
                <a:solidFill>
                  <a:srgbClr val="000000"/>
                </a:solidFill>
                <a:latin typeface="Calibri"/>
              </a:rPr>
              <a:t> tin </a:t>
            </a:r>
            <a:r>
              <a:rPr lang="en-US" sz="1200" spc="-1" dirty="0" err="1">
                <a:solidFill>
                  <a:srgbClr val="000000"/>
                </a:solidFill>
                <a:latin typeface="Calibri"/>
              </a:rPr>
              <a:t>tư</a:t>
            </a:r>
            <a:r>
              <a:rPr lang="vi-VN" sz="1200" spc="-1" dirty="0">
                <a:solidFill>
                  <a:srgbClr val="000000"/>
                </a:solidFill>
                <a:latin typeface="Calibri"/>
              </a:rPr>
              <a:t>ơ</a:t>
            </a:r>
            <a:r>
              <a:rPr lang="en-US" sz="1200" spc="-1" dirty="0">
                <a:solidFill>
                  <a:srgbClr val="000000"/>
                </a:solidFill>
                <a:latin typeface="Calibri"/>
              </a:rPr>
              <a:t>ng </a:t>
            </a:r>
            <a:r>
              <a:rPr lang="en-US" sz="1200" spc="-1" dirty="0" err="1">
                <a:solidFill>
                  <a:srgbClr val="000000"/>
                </a:solidFill>
                <a:latin typeface="Calibri"/>
              </a:rPr>
              <a:t>hỗ</a:t>
            </a:r>
            <a:endParaRPr lang="en-US" sz="1200" b="0" strike="noStrike" spc="-1" dirty="0">
              <a:latin typeface="Arial"/>
            </a:endParaRPr>
          </a:p>
          <a:p>
            <a:pPr>
              <a:lnSpc>
                <a:spcPct val="90000"/>
              </a:lnSpc>
              <a:spcBef>
                <a:spcPts val="377"/>
              </a:spcBef>
            </a:pPr>
            <a:r>
              <a:rPr lang="en-US" sz="1200" b="0" strike="noStrike" spc="-1" dirty="0">
                <a:solidFill>
                  <a:srgbClr val="000000"/>
                </a:solidFill>
                <a:latin typeface="Calibri"/>
                <a:ea typeface="DejaVu Sans"/>
              </a:rPr>
              <a:t>3.4. </a:t>
            </a:r>
            <a:r>
              <a:rPr lang="en-US" sz="1200" b="0" strike="noStrike" spc="-1" dirty="0" err="1">
                <a:solidFill>
                  <a:srgbClr val="000000"/>
                </a:solidFill>
                <a:latin typeface="Calibri"/>
                <a:ea typeface="DejaVu Sans"/>
              </a:rPr>
              <a:t>Nguồn</a:t>
            </a:r>
            <a:r>
              <a:rPr lang="en-US" sz="1200" b="0" strike="noStrike" spc="-1" dirty="0">
                <a:solidFill>
                  <a:srgbClr val="000000"/>
                </a:solidFill>
                <a:latin typeface="Calibri"/>
                <a:ea typeface="DejaVu Sans"/>
              </a:rPr>
              <a:t> tin </a:t>
            </a:r>
            <a:endParaRPr lang="en-US" sz="1200" b="0" strike="noStrike" spc="-1" dirty="0">
              <a:latin typeface="Arial"/>
            </a:endParaRPr>
          </a:p>
          <a:p>
            <a:pPr>
              <a:lnSpc>
                <a:spcPct val="90000"/>
              </a:lnSpc>
              <a:spcBef>
                <a:spcPts val="377"/>
              </a:spcBef>
            </a:pPr>
            <a:r>
              <a:rPr lang="en-US" sz="1200" b="0" strike="noStrike" spc="-1" dirty="0">
                <a:solidFill>
                  <a:srgbClr val="000000"/>
                </a:solidFill>
                <a:latin typeface="Calibri"/>
                <a:ea typeface="DejaVu Sans"/>
              </a:rPr>
              <a:t>3.5. </a:t>
            </a:r>
            <a:r>
              <a:rPr lang="en-US" sz="1200" b="0" strike="noStrike" spc="-1" dirty="0" err="1">
                <a:solidFill>
                  <a:srgbClr val="000000"/>
                </a:solidFill>
                <a:latin typeface="Calibri"/>
                <a:ea typeface="DejaVu Sans"/>
              </a:rPr>
              <a:t>Kênh</a:t>
            </a:r>
            <a:endParaRPr lang="en-US" sz="1200" b="0" strike="noStrike" spc="-1" dirty="0">
              <a:latin typeface="Arial"/>
            </a:endParaRPr>
          </a:p>
          <a:p>
            <a:pPr>
              <a:lnSpc>
                <a:spcPct val="90000"/>
              </a:lnSpc>
              <a:spcBef>
                <a:spcPts val="377"/>
              </a:spcBef>
            </a:pPr>
            <a:r>
              <a:rPr lang="en-US" sz="1200" b="0" strike="noStrike" spc="-1">
                <a:solidFill>
                  <a:srgbClr val="000000"/>
                </a:solidFill>
                <a:latin typeface="Calibri"/>
                <a:ea typeface="DejaVu Sans"/>
              </a:rPr>
              <a:t>3.6. </a:t>
            </a:r>
            <a:r>
              <a:rPr lang="en-US" sz="1200" b="0" strike="noStrike" spc="-1" dirty="0" err="1">
                <a:solidFill>
                  <a:srgbClr val="000000"/>
                </a:solidFill>
                <a:latin typeface="Calibri"/>
                <a:ea typeface="DejaVu Sans"/>
              </a:rPr>
              <a:t>Phối</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hợp</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nguồn</a:t>
            </a:r>
            <a:r>
              <a:rPr lang="en-US" sz="1200" b="0" strike="noStrike" spc="-1" dirty="0">
                <a:solidFill>
                  <a:srgbClr val="000000"/>
                </a:solidFill>
                <a:latin typeface="Calibri"/>
                <a:ea typeface="DejaVu Sans"/>
              </a:rPr>
              <a:t> – </a:t>
            </a:r>
            <a:r>
              <a:rPr lang="en-US" sz="1200" b="0" strike="noStrike" spc="-1" dirty="0" err="1">
                <a:solidFill>
                  <a:srgbClr val="000000"/>
                </a:solidFill>
                <a:latin typeface="Calibri"/>
                <a:ea typeface="DejaVu Sans"/>
              </a:rPr>
              <a:t>kênh</a:t>
            </a:r>
            <a:endParaRPr lang="en-US" sz="1200" b="0" strike="noStrike" spc="-1" dirty="0">
              <a:latin typeface="Arial"/>
            </a:endParaRPr>
          </a:p>
          <a:p>
            <a:pPr>
              <a:lnSpc>
                <a:spcPct val="90000"/>
              </a:lnSpc>
              <a:spcBef>
                <a:spcPts val="377"/>
              </a:spcBef>
            </a:pP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dirty="0">
                <a:solidFill>
                  <a:srgbClr val="000000"/>
                </a:solidFill>
                <a:latin typeface="Calibri Light"/>
                <a:ea typeface="DejaVu Sans"/>
              </a:rPr>
              <a:t>3.2.2. Entropy </a:t>
            </a:r>
            <a:r>
              <a:rPr lang="en-US" sz="1670" spc="-1" dirty="0" err="1">
                <a:solidFill>
                  <a:srgbClr val="000000"/>
                </a:solidFill>
                <a:latin typeface="Calibri Light"/>
                <a:ea typeface="DejaVu Sans"/>
              </a:rPr>
              <a:t>của</a:t>
            </a:r>
            <a:r>
              <a:rPr lang="en-US" sz="1670" spc="-1" dirty="0">
                <a:solidFill>
                  <a:srgbClr val="000000"/>
                </a:solidFill>
                <a:latin typeface="Calibri Light"/>
                <a:ea typeface="DejaVu Sans"/>
              </a:rPr>
              <a:t> </a:t>
            </a:r>
            <a:r>
              <a:rPr lang="en-US" sz="1670" spc="-1" dirty="0" err="1">
                <a:solidFill>
                  <a:srgbClr val="000000"/>
                </a:solidFill>
                <a:latin typeface="Calibri Light"/>
                <a:ea typeface="DejaVu Sans"/>
              </a:rPr>
              <a:t>nguồn</a:t>
            </a:r>
            <a:r>
              <a:rPr lang="en-US" sz="1670" spc="-1" dirty="0">
                <a:solidFill>
                  <a:srgbClr val="000000"/>
                </a:solidFill>
                <a:latin typeface="Calibri Light"/>
                <a:ea typeface="DejaVu Sans"/>
              </a:rPr>
              <a:t> </a:t>
            </a:r>
            <a:r>
              <a:rPr lang="en-US" sz="1670" spc="-1" dirty="0" err="1">
                <a:solidFill>
                  <a:srgbClr val="000000"/>
                </a:solidFill>
                <a:latin typeface="Calibri Light"/>
                <a:ea typeface="DejaVu Sans"/>
              </a:rPr>
              <a:t>nhị</a:t>
            </a:r>
            <a:r>
              <a:rPr lang="en-US" sz="1670" spc="-1" dirty="0">
                <a:solidFill>
                  <a:srgbClr val="000000"/>
                </a:solidFill>
                <a:latin typeface="Calibri Light"/>
                <a:ea typeface="DejaVu Sans"/>
              </a:rPr>
              <a:t> </a:t>
            </a:r>
            <a:r>
              <a:rPr lang="en-US" sz="1670" spc="-1" dirty="0" err="1">
                <a:solidFill>
                  <a:srgbClr val="000000"/>
                </a:solidFill>
                <a:latin typeface="Calibri Light"/>
                <a:ea typeface="DejaVu Sans"/>
              </a:rPr>
              <a:t>phân</a:t>
            </a:r>
            <a:endParaRPr lang="en-US" sz="1670" b="0" strike="noStrike" spc="-1" dirty="0">
              <a:latin typeface="Arial"/>
            </a:endParaRPr>
          </a:p>
        </p:txBody>
      </p:sp>
      <p:sp>
        <p:nvSpPr>
          <p:cNvPr id="223" name="CustomShape 2"/>
          <p:cNvSpPr/>
          <p:nvPr/>
        </p:nvSpPr>
        <p:spPr>
          <a:xfrm>
            <a:off x="280040" y="708791"/>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50" spc="-1" dirty="0">
                <a:solidFill>
                  <a:srgbClr val="000000"/>
                </a:solidFill>
                <a:latin typeface="Times New Roman"/>
                <a:ea typeface="DejaVu Sans"/>
              </a:rPr>
              <a:t>Cho </a:t>
            </a:r>
            <a:r>
              <a:rPr lang="en-US" sz="1050" spc="-1" dirty="0" err="1">
                <a:solidFill>
                  <a:srgbClr val="000000"/>
                </a:solidFill>
                <a:latin typeface="Times New Roman"/>
                <a:ea typeface="DejaVu Sans"/>
              </a:rPr>
              <a:t>một</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nguồn</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nhị</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phân</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nguồn</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có</a:t>
            </a:r>
            <a:r>
              <a:rPr lang="en-US" sz="1050" spc="-1" dirty="0">
                <a:solidFill>
                  <a:srgbClr val="000000"/>
                </a:solidFill>
                <a:latin typeface="Times New Roman"/>
                <a:ea typeface="DejaVu Sans"/>
              </a:rPr>
              <a:t> 2 tin) </a:t>
            </a:r>
            <a:r>
              <a:rPr lang="en-US" sz="1050" spc="-1" dirty="0" err="1">
                <a:solidFill>
                  <a:srgbClr val="000000"/>
                </a:solidFill>
                <a:latin typeface="Times New Roman"/>
                <a:ea typeface="DejaVu Sans"/>
              </a:rPr>
              <a:t>và</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xác</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suất</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xuất</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hiện</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của</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hai</a:t>
            </a:r>
            <a:r>
              <a:rPr lang="en-US" sz="1050" spc="-1" dirty="0">
                <a:solidFill>
                  <a:srgbClr val="000000"/>
                </a:solidFill>
                <a:latin typeface="Times New Roman"/>
                <a:ea typeface="DejaVu Sans"/>
              </a:rPr>
              <a:t> tin t</a:t>
            </a:r>
            <a:r>
              <a:rPr lang="vi-VN" sz="1050" spc="-1" dirty="0">
                <a:solidFill>
                  <a:srgbClr val="000000"/>
                </a:solidFill>
                <a:latin typeface="Times New Roman"/>
                <a:ea typeface="DejaVu Sans"/>
              </a:rPr>
              <a:t>ư</a:t>
            </a:r>
            <a:r>
              <a:rPr lang="en-US" sz="1050" spc="-1" dirty="0" err="1">
                <a:solidFill>
                  <a:srgbClr val="000000"/>
                </a:solidFill>
                <a:latin typeface="Times New Roman"/>
                <a:ea typeface="DejaVu Sans"/>
              </a:rPr>
              <a:t>ơng</a:t>
            </a:r>
            <a:r>
              <a:rPr lang="en-US" sz="1050" spc="-1" dirty="0">
                <a:solidFill>
                  <a:srgbClr val="000000"/>
                </a:solidFill>
                <a:latin typeface="Times New Roman"/>
                <a:ea typeface="DejaVu Sans"/>
              </a:rPr>
              <a:t> </a:t>
            </a:r>
            <a:r>
              <a:rPr lang="en-US" sz="1050" spc="-1" dirty="0" err="1">
                <a:solidFill>
                  <a:srgbClr val="000000"/>
                </a:solidFill>
                <a:latin typeface="Times New Roman"/>
                <a:ea typeface="DejaVu Sans"/>
              </a:rPr>
              <a:t>ứng</a:t>
            </a:r>
            <a:r>
              <a:rPr lang="en-US" sz="1050" spc="-1" dirty="0">
                <a:solidFill>
                  <a:srgbClr val="000000"/>
                </a:solidFill>
                <a:latin typeface="Times New Roman"/>
                <a:ea typeface="DejaVu Sans"/>
              </a:rPr>
              <a:t> </a:t>
            </a:r>
            <a:r>
              <a:rPr lang="en-US" sz="1050" b="0" strike="noStrike" spc="-1" dirty="0">
                <a:solidFill>
                  <a:srgbClr val="000000"/>
                </a:solidFill>
                <a:latin typeface="Times New Roman"/>
                <a:ea typeface="DejaVu Sans"/>
              </a:rPr>
              <a:t> </a:t>
            </a:r>
            <a:r>
              <a:rPr lang="en-US" sz="1050" b="0" strike="noStrike" spc="-1" dirty="0" err="1">
                <a:solidFill>
                  <a:srgbClr val="000000"/>
                </a:solidFill>
                <a:latin typeface="Times New Roman"/>
                <a:ea typeface="DejaVu Sans"/>
              </a:rPr>
              <a:t>là</a:t>
            </a:r>
            <a:r>
              <a:rPr lang="en-US" sz="1050" b="0" strike="noStrike" spc="-1" dirty="0">
                <a:solidFill>
                  <a:srgbClr val="000000"/>
                </a:solidFill>
                <a:latin typeface="Times New Roman"/>
                <a:ea typeface="DejaVu Sans"/>
              </a:rPr>
              <a:t> p0 </a:t>
            </a:r>
            <a:r>
              <a:rPr lang="en-US" sz="1050" b="0" strike="noStrike" spc="-1" dirty="0" err="1">
                <a:solidFill>
                  <a:srgbClr val="000000"/>
                </a:solidFill>
                <a:latin typeface="Times New Roman"/>
                <a:ea typeface="DejaVu Sans"/>
              </a:rPr>
              <a:t>và</a:t>
            </a:r>
            <a:r>
              <a:rPr lang="en-US" sz="1050" b="0" strike="noStrike" spc="-1" dirty="0">
                <a:solidFill>
                  <a:srgbClr val="000000"/>
                </a:solidFill>
                <a:latin typeface="Times New Roman"/>
                <a:ea typeface="DejaVu Sans"/>
              </a:rPr>
              <a:t> p1</a:t>
            </a:r>
          </a:p>
          <a:p>
            <a:pPr marL="86400" indent="-82440">
              <a:lnSpc>
                <a:spcPct val="90000"/>
              </a:lnSpc>
              <a:spcBef>
                <a:spcPts val="377"/>
              </a:spcBef>
              <a:buClr>
                <a:srgbClr val="000000"/>
              </a:buClr>
              <a:buFont typeface="Arial"/>
              <a:buChar char="•"/>
            </a:pPr>
            <a:r>
              <a:rPr lang="en-US" sz="1050" spc="-1" dirty="0" err="1">
                <a:solidFill>
                  <a:srgbClr val="000000"/>
                </a:solidFill>
                <a:latin typeface="Times New Roman"/>
              </a:rPr>
              <a:t>Hàm</a:t>
            </a:r>
            <a:r>
              <a:rPr lang="en-US" sz="1050" spc="-1" dirty="0">
                <a:solidFill>
                  <a:srgbClr val="000000"/>
                </a:solidFill>
                <a:latin typeface="Times New Roman"/>
              </a:rPr>
              <a:t> Entropy </a:t>
            </a:r>
            <a:r>
              <a:rPr lang="en-US" sz="1050" spc="-1" dirty="0" err="1">
                <a:solidFill>
                  <a:srgbClr val="000000"/>
                </a:solidFill>
                <a:latin typeface="Times New Roman"/>
              </a:rPr>
              <a:t>của</a:t>
            </a:r>
            <a:r>
              <a:rPr lang="en-US" sz="1050" spc="-1" dirty="0">
                <a:solidFill>
                  <a:srgbClr val="000000"/>
                </a:solidFill>
                <a:latin typeface="Times New Roman"/>
              </a:rPr>
              <a:t> </a:t>
            </a:r>
            <a:r>
              <a:rPr lang="en-US" sz="1050" spc="-1" dirty="0" err="1">
                <a:solidFill>
                  <a:srgbClr val="000000"/>
                </a:solidFill>
                <a:latin typeface="Times New Roman"/>
              </a:rPr>
              <a:t>nguồn</a:t>
            </a:r>
            <a:r>
              <a:rPr lang="en-US" sz="1050" spc="-1" dirty="0">
                <a:solidFill>
                  <a:srgbClr val="000000"/>
                </a:solidFill>
                <a:latin typeface="Times New Roman"/>
              </a:rPr>
              <a:t> </a:t>
            </a:r>
            <a:r>
              <a:rPr lang="en-US" sz="1050" spc="-1" dirty="0" err="1">
                <a:solidFill>
                  <a:srgbClr val="000000"/>
                </a:solidFill>
                <a:latin typeface="Times New Roman"/>
              </a:rPr>
              <a:t>nhị</a:t>
            </a:r>
            <a:r>
              <a:rPr lang="en-US" sz="1050" spc="-1" dirty="0">
                <a:solidFill>
                  <a:srgbClr val="000000"/>
                </a:solidFill>
                <a:latin typeface="Times New Roman"/>
              </a:rPr>
              <a:t> </a:t>
            </a:r>
            <a:r>
              <a:rPr lang="en-US" sz="1050" spc="-1" dirty="0" err="1">
                <a:solidFill>
                  <a:srgbClr val="000000"/>
                </a:solidFill>
                <a:latin typeface="Times New Roman"/>
              </a:rPr>
              <a:t>phân</a:t>
            </a:r>
            <a:endParaRPr lang="en-US" sz="1050" b="0" strike="noStrike" spc="-1" dirty="0">
              <a:latin typeface="Arial"/>
            </a:endParaRPr>
          </a:p>
          <a:p>
            <a:pPr>
              <a:lnSpc>
                <a:spcPct val="90000"/>
              </a:lnSpc>
              <a:spcBef>
                <a:spcPts val="377"/>
              </a:spcBef>
            </a:pPr>
            <a:endParaRPr lang="en-US" sz="1050" b="0" strike="noStrike" spc="-1" dirty="0">
              <a:latin typeface="Arial"/>
            </a:endParaRPr>
          </a:p>
        </p:txBody>
      </p:sp>
      <p:pic>
        <p:nvPicPr>
          <p:cNvPr id="225" name="Picture 3"/>
          <p:cNvPicPr/>
          <p:nvPr/>
        </p:nvPicPr>
        <p:blipFill>
          <a:blip r:embed="rId3"/>
          <a:stretch/>
        </p:blipFill>
        <p:spPr>
          <a:xfrm>
            <a:off x="716293" y="1279434"/>
            <a:ext cx="2604960" cy="448560"/>
          </a:xfrm>
          <a:prstGeom prst="rect">
            <a:avLst/>
          </a:prstGeom>
          <a:ln>
            <a:noFill/>
          </a:ln>
        </p:spPr>
      </p:pic>
      <p:pic>
        <p:nvPicPr>
          <p:cNvPr id="226" name="Image"/>
          <p:cNvPicPr/>
          <p:nvPr/>
        </p:nvPicPr>
        <p:blipFill>
          <a:blip r:embed="rId4"/>
          <a:stretch/>
        </p:blipFill>
        <p:spPr>
          <a:xfrm>
            <a:off x="1313600" y="1803191"/>
            <a:ext cx="1903680" cy="15368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1800" b="0" strike="noStrike" spc="-1" dirty="0">
                <a:solidFill>
                  <a:srgbClr val="000000"/>
                </a:solidFill>
                <a:latin typeface="Calibri Light"/>
                <a:ea typeface="DejaVu Sans"/>
              </a:rPr>
              <a:t>3.2.3. </a:t>
            </a:r>
            <a:r>
              <a:rPr lang="en-US" spc="-1" dirty="0">
                <a:solidFill>
                  <a:srgbClr val="000000"/>
                </a:solidFill>
                <a:latin typeface="Calibri Light"/>
                <a:ea typeface="DejaVu Sans"/>
              </a:rPr>
              <a:t>Entropy </a:t>
            </a:r>
            <a:r>
              <a:rPr lang="en-US" spc="-1" dirty="0" err="1">
                <a:solidFill>
                  <a:srgbClr val="000000"/>
                </a:solidFill>
                <a:latin typeface="Calibri Light"/>
                <a:ea typeface="DejaVu Sans"/>
              </a:rPr>
              <a:t>đông</a:t>
            </a:r>
            <a:r>
              <a:rPr lang="en-US" spc="-1" dirty="0">
                <a:solidFill>
                  <a:srgbClr val="000000"/>
                </a:solidFill>
                <a:latin typeface="Calibri Light"/>
                <a:ea typeface="DejaVu Sans"/>
              </a:rPr>
              <a:t> </a:t>
            </a:r>
            <a:r>
              <a:rPr lang="en-US" spc="-1" dirty="0" err="1">
                <a:solidFill>
                  <a:srgbClr val="000000"/>
                </a:solidFill>
                <a:latin typeface="Calibri Light"/>
                <a:ea typeface="DejaVu Sans"/>
              </a:rPr>
              <a:t>thời</a:t>
            </a:r>
            <a:endParaRPr lang="en-US" sz="1800" b="0" strike="noStrike" spc="-1" dirty="0">
              <a:latin typeface="Arial"/>
            </a:endParaRPr>
          </a:p>
        </p:txBody>
      </p:sp>
      <p:sp>
        <p:nvSpPr>
          <p:cNvPr id="228" name="CustomShape 2"/>
          <p:cNvSpPr/>
          <p:nvPr/>
        </p:nvSpPr>
        <p:spPr>
          <a:xfrm>
            <a:off x="316800" y="907097"/>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960">
              <a:lnSpc>
                <a:spcPct val="90000"/>
              </a:lnSpc>
              <a:spcBef>
                <a:spcPts val="377"/>
              </a:spcBef>
              <a:buClr>
                <a:srgbClr val="000000"/>
              </a:buClr>
            </a:pPr>
            <a:endParaRPr lang="en-US" sz="1600" b="0" strike="noStrike" spc="-1" dirty="0">
              <a:latin typeface="Arial"/>
            </a:endParaRPr>
          </a:p>
          <a:p>
            <a:pPr>
              <a:lnSpc>
                <a:spcPct val="90000"/>
              </a:lnSpc>
              <a:spcBef>
                <a:spcPts val="377"/>
              </a:spcBef>
            </a:pPr>
            <a:endParaRPr lang="en-US" sz="1600" b="0" strike="noStrike" spc="-1" dirty="0">
              <a:latin typeface="Arial"/>
            </a:endParaRPr>
          </a:p>
          <a:p>
            <a:pPr>
              <a:lnSpc>
                <a:spcPct val="90000"/>
              </a:lnSpc>
              <a:spcBef>
                <a:spcPts val="377"/>
              </a:spcBef>
            </a:pPr>
            <a:endParaRPr lang="en-US" sz="1600" b="0" strike="noStrike" spc="-1" dirty="0">
              <a:latin typeface="Arial"/>
            </a:endParaRPr>
          </a:p>
          <a:p>
            <a:pPr>
              <a:lnSpc>
                <a:spcPct val="90000"/>
              </a:lnSpc>
              <a:spcBef>
                <a:spcPts val="377"/>
              </a:spcBef>
            </a:pPr>
            <a:endParaRPr lang="en-US" sz="1600" b="0" strike="noStrike" spc="-1" dirty="0">
              <a:latin typeface="Arial"/>
            </a:endParaRPr>
          </a:p>
          <a:p>
            <a:pPr>
              <a:lnSpc>
                <a:spcPct val="90000"/>
              </a:lnSpc>
              <a:spcBef>
                <a:spcPts val="377"/>
              </a:spcBef>
            </a:pPr>
            <a:r>
              <a:rPr lang="en-US" sz="1600" b="0" strike="noStrike" spc="-1" dirty="0">
                <a:solidFill>
                  <a:srgbClr val="000000"/>
                </a:solidFill>
                <a:latin typeface="Calibri"/>
                <a:ea typeface="DejaVu Sans"/>
              </a:rPr>
              <a:t> </a:t>
            </a:r>
            <a:endParaRPr lang="en-US" sz="1600" b="0" strike="noStrike" spc="-1" dirty="0">
              <a:latin typeface="Arial"/>
            </a:endParaRPr>
          </a:p>
          <a:p>
            <a:pPr>
              <a:lnSpc>
                <a:spcPct val="90000"/>
              </a:lnSpc>
              <a:spcBef>
                <a:spcPts val="377"/>
              </a:spcBef>
            </a:pPr>
            <a:endParaRPr lang="en-US" sz="1600" b="0" strike="noStrike" spc="-1" dirty="0">
              <a:latin typeface="Arial"/>
            </a:endParaRPr>
          </a:p>
          <a:p>
            <a:pPr>
              <a:lnSpc>
                <a:spcPct val="90000"/>
              </a:lnSpc>
              <a:spcBef>
                <a:spcPts val="377"/>
              </a:spcBef>
            </a:pPr>
            <a:endParaRPr lang="en-US" sz="1600" b="0" strike="noStrike" spc="-1" dirty="0">
              <a:latin typeface="Arial"/>
            </a:endParaRPr>
          </a:p>
        </p:txBody>
      </p:sp>
      <p:sp>
        <p:nvSpPr>
          <p:cNvPr id="229" name="CustomShape 3"/>
          <p:cNvSpPr/>
          <p:nvPr/>
        </p:nvSpPr>
        <p:spPr>
          <a:xfrm>
            <a:off x="277612" y="1023257"/>
            <a:ext cx="3970800" cy="2432731"/>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3960">
              <a:lnSpc>
                <a:spcPct val="90000"/>
              </a:lnSpc>
              <a:spcBef>
                <a:spcPts val="377"/>
              </a:spcBef>
              <a:buClr>
                <a:srgbClr val="000000"/>
              </a:buClr>
            </a:pPr>
            <a:r>
              <a:rPr lang="en-US" sz="1060" b="0" strike="noStrike" spc="-1" dirty="0">
                <a:solidFill>
                  <a:srgbClr val="000000"/>
                </a:solidFill>
                <a:latin typeface="Calibri"/>
                <a:ea typeface="DejaVu Sans"/>
              </a:rPr>
              <a:t> (Entropy </a:t>
            </a:r>
            <a:r>
              <a:rPr lang="en-US" sz="1060" b="0" strike="noStrike" spc="-1" dirty="0" err="1">
                <a:solidFill>
                  <a:srgbClr val="000000"/>
                </a:solidFill>
                <a:latin typeface="Calibri"/>
                <a:ea typeface="DejaVu Sans"/>
              </a:rPr>
              <a:t>đồng</a:t>
            </a:r>
            <a:r>
              <a:rPr lang="en-US" sz="1060" b="0" strike="noStrike" spc="-1" dirty="0">
                <a:solidFill>
                  <a:srgbClr val="000000"/>
                </a:solidFill>
                <a:latin typeface="Calibri"/>
                <a:ea typeface="DejaVu Sans"/>
              </a:rPr>
              <a:t> </a:t>
            </a:r>
            <a:r>
              <a:rPr lang="en-US" sz="1060" b="0" strike="noStrike" spc="-1" dirty="0" err="1">
                <a:solidFill>
                  <a:srgbClr val="000000"/>
                </a:solidFill>
                <a:latin typeface="Calibri"/>
                <a:ea typeface="DejaVu Sans"/>
              </a:rPr>
              <a:t>th</a:t>
            </a:r>
            <a:r>
              <a:rPr lang="en-US" sz="1060" spc="-1" dirty="0" err="1">
                <a:solidFill>
                  <a:srgbClr val="000000"/>
                </a:solidFill>
                <a:latin typeface="Calibri"/>
                <a:ea typeface="DejaVu Sans"/>
              </a:rPr>
              <a:t>ời</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của</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một</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cặp</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nguồn</a:t>
            </a:r>
            <a:r>
              <a:rPr lang="en-US" sz="1060" spc="-1" dirty="0">
                <a:solidFill>
                  <a:srgbClr val="000000"/>
                </a:solidFill>
                <a:latin typeface="Calibri"/>
                <a:ea typeface="DejaVu Sans"/>
              </a:rPr>
              <a:t> X = {x) </a:t>
            </a:r>
            <a:r>
              <a:rPr lang="en-US" sz="1060" spc="-1" dirty="0" err="1">
                <a:solidFill>
                  <a:srgbClr val="000000"/>
                </a:solidFill>
                <a:latin typeface="Calibri"/>
                <a:ea typeface="DejaVu Sans"/>
              </a:rPr>
              <a:t>và</a:t>
            </a:r>
            <a:r>
              <a:rPr lang="en-US" sz="1060" spc="-1" dirty="0">
                <a:solidFill>
                  <a:srgbClr val="000000"/>
                </a:solidFill>
                <a:latin typeface="Calibri"/>
                <a:ea typeface="DejaVu Sans"/>
              </a:rPr>
              <a:t> Y = {y) </a:t>
            </a:r>
            <a:r>
              <a:rPr lang="en-US" sz="1060" spc="-1" dirty="0" err="1">
                <a:solidFill>
                  <a:srgbClr val="000000"/>
                </a:solidFill>
                <a:latin typeface="Calibri"/>
                <a:ea typeface="DejaVu Sans"/>
              </a:rPr>
              <a:t>cho</a:t>
            </a:r>
            <a:r>
              <a:rPr lang="en-US" sz="1060" spc="-1" dirty="0">
                <a:solidFill>
                  <a:srgbClr val="000000"/>
                </a:solidFill>
                <a:latin typeface="Calibri"/>
                <a:ea typeface="DejaVu Sans"/>
              </a:rPr>
              <a:t> </a:t>
            </a:r>
            <a:r>
              <a:rPr lang="en-US" sz="1060" spc="-1" dirty="0" err="1">
                <a:solidFill>
                  <a:srgbClr val="000000"/>
                </a:solidFill>
                <a:latin typeface="Calibri"/>
                <a:ea typeface="DejaVu Sans"/>
              </a:rPr>
              <a:t>bởi</a:t>
            </a:r>
            <a:r>
              <a:rPr lang="en-US" sz="1060" spc="-1" dirty="0">
                <a:solidFill>
                  <a:srgbClr val="000000"/>
                </a:solidFill>
                <a:latin typeface="Calibri"/>
                <a:ea typeface="DejaVu Sans"/>
              </a:rPr>
              <a:t>:</a:t>
            </a:r>
            <a:endParaRPr lang="en-US" sz="106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dirty="0">
                <a:solidFill>
                  <a:srgbClr val="000000"/>
                </a:solidFill>
                <a:latin typeface="Calibri Light"/>
                <a:ea typeface="DejaVu Sans"/>
              </a:rPr>
              <a:t>3.2.4. </a:t>
            </a:r>
            <a:r>
              <a:rPr lang="en-US" sz="1670" spc="-1" dirty="0">
                <a:solidFill>
                  <a:srgbClr val="000000"/>
                </a:solidFill>
                <a:latin typeface="Calibri Light"/>
                <a:ea typeface="DejaVu Sans"/>
              </a:rPr>
              <a:t>E</a:t>
            </a:r>
            <a:r>
              <a:rPr lang="en-US" sz="1670" b="0" strike="noStrike" spc="-1" dirty="0">
                <a:solidFill>
                  <a:srgbClr val="000000"/>
                </a:solidFill>
                <a:latin typeface="Calibri Light"/>
                <a:ea typeface="DejaVu Sans"/>
              </a:rPr>
              <a:t>ntropy </a:t>
            </a:r>
            <a:r>
              <a:rPr lang="en-US" sz="1670" b="0" strike="noStrike" spc="-1" dirty="0" err="1">
                <a:solidFill>
                  <a:srgbClr val="000000"/>
                </a:solidFill>
                <a:latin typeface="Calibri Light"/>
                <a:ea typeface="DejaVu Sans"/>
              </a:rPr>
              <a:t>có</a:t>
            </a:r>
            <a:r>
              <a:rPr lang="en-US" sz="1670" b="0" strike="noStrike" spc="-1" dirty="0">
                <a:solidFill>
                  <a:srgbClr val="000000"/>
                </a:solidFill>
                <a:latin typeface="Calibri Light"/>
                <a:ea typeface="DejaVu Sans"/>
              </a:rPr>
              <a:t> </a:t>
            </a:r>
            <a:r>
              <a:rPr lang="en-US" sz="1670" b="0" strike="noStrike" spc="-1" dirty="0" err="1">
                <a:solidFill>
                  <a:srgbClr val="000000"/>
                </a:solidFill>
                <a:latin typeface="Calibri Light"/>
                <a:ea typeface="DejaVu Sans"/>
              </a:rPr>
              <a:t>điều</a:t>
            </a:r>
            <a:r>
              <a:rPr lang="en-US" sz="1670" b="0" strike="noStrike" spc="-1" dirty="0">
                <a:solidFill>
                  <a:srgbClr val="000000"/>
                </a:solidFill>
                <a:latin typeface="Calibri Light"/>
                <a:ea typeface="DejaVu Sans"/>
              </a:rPr>
              <a:t> </a:t>
            </a:r>
            <a:r>
              <a:rPr lang="en-US" sz="1670" b="0" strike="noStrike" spc="-1" dirty="0" err="1">
                <a:solidFill>
                  <a:srgbClr val="000000"/>
                </a:solidFill>
                <a:latin typeface="Calibri Light"/>
                <a:ea typeface="DejaVu Sans"/>
              </a:rPr>
              <a:t>kiện</a:t>
            </a:r>
            <a:endParaRPr lang="en-US" sz="1670" b="0" strike="noStrike" spc="-1" dirty="0">
              <a:latin typeface="Arial"/>
            </a:endParaRPr>
          </a:p>
        </p:txBody>
      </p:sp>
      <p:sp>
        <p:nvSpPr>
          <p:cNvPr id="231" name="CustomShape 2"/>
          <p:cNvSpPr/>
          <p:nvPr/>
        </p:nvSpPr>
        <p:spPr>
          <a:xfrm>
            <a:off x="326478" y="915565"/>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960">
              <a:lnSpc>
                <a:spcPct val="90000"/>
              </a:lnSpc>
              <a:spcBef>
                <a:spcPts val="377"/>
              </a:spcBef>
              <a:buClr>
                <a:srgbClr val="000000"/>
              </a:buClr>
            </a:pPr>
            <a:endParaRPr lang="en-US" sz="1400" b="0" strike="noStrike" spc="-1" dirty="0">
              <a:latin typeface="Arial"/>
            </a:endParaRPr>
          </a:p>
          <a:p>
            <a:pPr>
              <a:lnSpc>
                <a:spcPct val="90000"/>
              </a:lnSpc>
              <a:spcBef>
                <a:spcPts val="377"/>
              </a:spcBef>
            </a:pPr>
            <a:endParaRPr lang="en-US" sz="1400" b="0" strike="noStrike" spc="-1" dirty="0">
              <a:latin typeface="Arial"/>
            </a:endParaRPr>
          </a:p>
          <a:p>
            <a:pPr>
              <a:lnSpc>
                <a:spcPct val="90000"/>
              </a:lnSpc>
              <a:spcBef>
                <a:spcPts val="377"/>
              </a:spcBef>
            </a:pPr>
            <a:endParaRPr lang="en-US" sz="1400" b="0" strike="noStrike" spc="-1" dirty="0">
              <a:latin typeface="Arial"/>
            </a:endParaRPr>
          </a:p>
          <a:p>
            <a:pPr>
              <a:lnSpc>
                <a:spcPct val="90000"/>
              </a:lnSpc>
              <a:spcBef>
                <a:spcPts val="377"/>
              </a:spcBef>
            </a:pPr>
            <a:endParaRPr lang="en-US" sz="1400" b="0" strike="noStrike" spc="-1" dirty="0">
              <a:latin typeface="Arial"/>
            </a:endParaRPr>
          </a:p>
          <a:p>
            <a:pPr>
              <a:lnSpc>
                <a:spcPct val="90000"/>
              </a:lnSpc>
              <a:spcBef>
                <a:spcPts val="377"/>
              </a:spcBef>
            </a:pPr>
            <a:endParaRPr lang="en-US" sz="1400" b="0" strike="noStrike" spc="-1" dirty="0">
              <a:latin typeface="Arial"/>
            </a:endParaRPr>
          </a:p>
        </p:txBody>
      </p:sp>
      <p:sp>
        <p:nvSpPr>
          <p:cNvPr id="232" name="CustomShape 3"/>
          <p:cNvSpPr/>
          <p:nvPr/>
        </p:nvSpPr>
        <p:spPr>
          <a:xfrm>
            <a:off x="267940" y="629175"/>
            <a:ext cx="3970800" cy="2761580"/>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3960">
              <a:lnSpc>
                <a:spcPct val="90000"/>
              </a:lnSpc>
              <a:spcBef>
                <a:spcPts val="377"/>
              </a:spcBef>
              <a:buClr>
                <a:srgbClr val="000000"/>
              </a:buClr>
            </a:pPr>
            <a:r>
              <a:rPr lang="en-US" sz="1060" b="0" strike="noStrike" spc="-1" dirty="0">
                <a:solidFill>
                  <a:srgbClr val="000000"/>
                </a:solidFill>
                <a:latin typeface="Calibri"/>
                <a:ea typeface="DejaVu Sans"/>
              </a:rPr>
              <a:t> </a:t>
            </a:r>
          </a:p>
          <a:p>
            <a:pPr marL="3960">
              <a:lnSpc>
                <a:spcPct val="90000"/>
              </a:lnSpc>
              <a:spcBef>
                <a:spcPts val="377"/>
              </a:spcBef>
              <a:buClr>
                <a:srgbClr val="000000"/>
              </a:buClr>
            </a:pPr>
            <a:endParaRPr lang="en-US" sz="1060" spc="-1" dirty="0">
              <a:solidFill>
                <a:srgbClr val="000000"/>
              </a:solidFill>
              <a:latin typeface="Calibri"/>
            </a:endParaRPr>
          </a:p>
          <a:p>
            <a:pPr marL="3960">
              <a:lnSpc>
                <a:spcPct val="90000"/>
              </a:lnSpc>
              <a:spcBef>
                <a:spcPts val="377"/>
              </a:spcBef>
              <a:buClr>
                <a:srgbClr val="000000"/>
              </a:buClr>
            </a:pPr>
            <a:endParaRPr lang="en-US" sz="1060" b="0" strike="noStrike" spc="-1" dirty="0">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800" b="0" strike="noStrike" spc="-1" dirty="0">
                <a:solidFill>
                  <a:srgbClr val="000000"/>
                </a:solidFill>
                <a:latin typeface="Calibri"/>
                <a:ea typeface="DejaVu Sans"/>
              </a:rPr>
              <a:t>3.2.5. </a:t>
            </a:r>
            <a:r>
              <a:rPr lang="en-US" spc="-1" dirty="0">
                <a:solidFill>
                  <a:srgbClr val="000000"/>
                </a:solidFill>
                <a:latin typeface="Calibri"/>
                <a:ea typeface="DejaVu Sans"/>
              </a:rPr>
              <a:t>Quan </a:t>
            </a:r>
            <a:r>
              <a:rPr lang="en-US" spc="-1" dirty="0" err="1">
                <a:solidFill>
                  <a:srgbClr val="000000"/>
                </a:solidFill>
                <a:latin typeface="Calibri"/>
                <a:ea typeface="DejaVu Sans"/>
              </a:rPr>
              <a:t>hệ</a:t>
            </a:r>
            <a:r>
              <a:rPr lang="en-US" spc="-1" dirty="0">
                <a:solidFill>
                  <a:srgbClr val="000000"/>
                </a:solidFill>
                <a:latin typeface="Calibri"/>
                <a:ea typeface="DejaVu Sans"/>
              </a:rPr>
              <a:t> </a:t>
            </a:r>
            <a:r>
              <a:rPr lang="en-US" spc="-1" dirty="0" err="1">
                <a:solidFill>
                  <a:srgbClr val="000000"/>
                </a:solidFill>
                <a:latin typeface="Calibri"/>
                <a:ea typeface="DejaVu Sans"/>
              </a:rPr>
              <a:t>giữa</a:t>
            </a:r>
            <a:r>
              <a:rPr lang="en-US" spc="-1" dirty="0">
                <a:solidFill>
                  <a:srgbClr val="000000"/>
                </a:solidFill>
                <a:latin typeface="Calibri"/>
                <a:ea typeface="DejaVu Sans"/>
              </a:rPr>
              <a:t> </a:t>
            </a:r>
            <a:r>
              <a:rPr lang="en-US" spc="-1" dirty="0" err="1">
                <a:solidFill>
                  <a:srgbClr val="000000"/>
                </a:solidFill>
                <a:latin typeface="Calibri"/>
                <a:ea typeface="DejaVu Sans"/>
              </a:rPr>
              <a:t>các</a:t>
            </a:r>
            <a:r>
              <a:rPr lang="en-US" spc="-1" dirty="0">
                <a:solidFill>
                  <a:srgbClr val="000000"/>
                </a:solidFill>
                <a:latin typeface="Calibri"/>
                <a:ea typeface="DejaVu Sans"/>
              </a:rPr>
              <a:t> </a:t>
            </a:r>
            <a:r>
              <a:rPr lang="en-US" sz="1800" b="0" strike="noStrike" spc="-1" dirty="0">
                <a:solidFill>
                  <a:srgbClr val="000000"/>
                </a:solidFill>
                <a:latin typeface="Calibri"/>
                <a:ea typeface="DejaVu Sans"/>
              </a:rPr>
              <a:t>entropies</a:t>
            </a:r>
            <a:endParaRPr lang="en-US" sz="1800" b="0" strike="noStrike" spc="-1" dirty="0">
              <a:latin typeface="Arial"/>
            </a:endParaRPr>
          </a:p>
        </p:txBody>
      </p:sp>
      <p:sp>
        <p:nvSpPr>
          <p:cNvPr id="234"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200" b="0" strike="noStrike" spc="-1" dirty="0">
                <a:solidFill>
                  <a:srgbClr val="000000"/>
                </a:solidFill>
                <a:latin typeface="Calibri"/>
                <a:ea typeface="DejaVu Sans"/>
              </a:rPr>
              <a:t>Quan </a:t>
            </a:r>
            <a:r>
              <a:rPr lang="en-US" sz="1200" b="0" strike="noStrike" spc="-1" dirty="0" err="1">
                <a:solidFill>
                  <a:srgbClr val="000000"/>
                </a:solidFill>
                <a:latin typeface="Calibri"/>
                <a:ea typeface="DejaVu Sans"/>
              </a:rPr>
              <a:t>hệ</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giữa</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các</a:t>
            </a:r>
            <a:r>
              <a:rPr lang="en-US" sz="1200" b="0" strike="noStrike" spc="-1" dirty="0">
                <a:solidFill>
                  <a:srgbClr val="000000"/>
                </a:solidFill>
                <a:latin typeface="Calibri"/>
                <a:ea typeface="DejaVu Sans"/>
              </a:rPr>
              <a:t> Entropy </a:t>
            </a:r>
            <a:r>
              <a:rPr lang="en-US" sz="1200" b="0" strike="noStrike" spc="-1" dirty="0" err="1">
                <a:solidFill>
                  <a:srgbClr val="000000"/>
                </a:solidFill>
                <a:latin typeface="Calibri"/>
                <a:ea typeface="DejaVu Sans"/>
              </a:rPr>
              <a:t>xác</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định</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trên</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cặp</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nguồn</a:t>
            </a:r>
            <a:r>
              <a:rPr lang="en-US" sz="1200" b="0" strike="noStrike" spc="-1" dirty="0">
                <a:solidFill>
                  <a:srgbClr val="000000"/>
                </a:solidFill>
                <a:latin typeface="Calibri"/>
                <a:ea typeface="DejaVu Sans"/>
              </a:rPr>
              <a:t> X </a:t>
            </a:r>
            <a:r>
              <a:rPr lang="en-US" sz="1200" b="0" strike="noStrike" spc="-1" dirty="0" err="1">
                <a:solidFill>
                  <a:srgbClr val="000000"/>
                </a:solidFill>
                <a:latin typeface="Calibri"/>
                <a:ea typeface="DejaVu Sans"/>
              </a:rPr>
              <a:t>và</a:t>
            </a:r>
            <a:r>
              <a:rPr lang="en-US" sz="1200" b="0" strike="noStrike" spc="-1" dirty="0">
                <a:solidFill>
                  <a:srgbClr val="000000"/>
                </a:solidFill>
                <a:latin typeface="Calibri"/>
                <a:ea typeface="DejaVu Sans"/>
              </a:rPr>
              <a:t> Y </a:t>
            </a:r>
            <a:r>
              <a:rPr lang="en-US" sz="1200" b="0" strike="noStrike" spc="-1" dirty="0" err="1">
                <a:solidFill>
                  <a:srgbClr val="000000"/>
                </a:solidFill>
                <a:latin typeface="Calibri"/>
                <a:ea typeface="DejaVu Sans"/>
              </a:rPr>
              <a:t>là</a:t>
            </a:r>
            <a:r>
              <a:rPr lang="en-US" sz="1200" b="0" strike="noStrike" spc="-1" dirty="0">
                <a:solidFill>
                  <a:srgbClr val="000000"/>
                </a:solidFill>
                <a:latin typeface="Calibri"/>
                <a:ea typeface="DejaVu Sans"/>
              </a:rPr>
              <a:t>:</a:t>
            </a:r>
            <a:endParaRPr lang="en-US" sz="1200" b="0" strike="noStrike" spc="-1" dirty="0">
              <a:latin typeface="Arial"/>
            </a:endParaRPr>
          </a:p>
          <a:p>
            <a:pPr>
              <a:lnSpc>
                <a:spcPct val="100000"/>
              </a:lnSpc>
              <a:spcBef>
                <a:spcPts val="377"/>
              </a:spcBef>
            </a:pPr>
            <a:r>
              <a:rPr lang="en-US" sz="1200" b="0" strike="noStrike" spc="-1" dirty="0">
                <a:solidFill>
                  <a:srgbClr val="000000"/>
                </a:solidFill>
                <a:latin typeface="Calibri"/>
                <a:ea typeface="DejaVu Sans"/>
              </a:rPr>
              <a:t>		</a:t>
            </a:r>
            <a:r>
              <a:rPr lang="en-US" sz="1200" b="0" i="1" strike="noStrike" spc="-1" dirty="0">
                <a:solidFill>
                  <a:srgbClr val="000000"/>
                </a:solidFill>
                <a:latin typeface="Calibri"/>
                <a:ea typeface="DejaVu Sans"/>
              </a:rPr>
              <a:t>H</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 , Y </a:t>
            </a:r>
            <a:r>
              <a:rPr lang="en-US" sz="1200" b="0" strike="noStrike" spc="-1" dirty="0">
                <a:solidFill>
                  <a:srgbClr val="000000"/>
                </a:solidFill>
                <a:latin typeface="Calibri"/>
                <a:ea typeface="DejaVu Sans"/>
              </a:rPr>
              <a:t>)   =   </a:t>
            </a:r>
            <a:r>
              <a:rPr lang="en-US" sz="1200" b="0" i="1" strike="noStrike" spc="-1" dirty="0">
                <a:solidFill>
                  <a:srgbClr val="000000"/>
                </a:solidFill>
                <a:latin typeface="Calibri"/>
                <a:ea typeface="DejaVu Sans"/>
              </a:rPr>
              <a:t>H</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 </a:t>
            </a:r>
            <a:r>
              <a:rPr lang="en-US" sz="1200" b="0" strike="noStrike" spc="-1" dirty="0">
                <a:solidFill>
                  <a:srgbClr val="000000"/>
                </a:solidFill>
                <a:latin typeface="Calibri"/>
                <a:ea typeface="DejaVu Sans"/>
              </a:rPr>
              <a:t>) + </a:t>
            </a:r>
            <a:r>
              <a:rPr lang="en-US" sz="1200" b="0" i="1" strike="noStrike" spc="-1" dirty="0">
                <a:solidFill>
                  <a:srgbClr val="000000"/>
                </a:solidFill>
                <a:latin typeface="Calibri"/>
                <a:ea typeface="DejaVu Sans"/>
              </a:rPr>
              <a:t>H</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Y|X </a:t>
            </a:r>
            <a:r>
              <a:rPr lang="en-US" sz="1200" b="0" strike="noStrike" spc="-1" dirty="0">
                <a:solidFill>
                  <a:srgbClr val="000000"/>
                </a:solidFill>
                <a:latin typeface="Calibri"/>
                <a:ea typeface="DejaVu Sans"/>
              </a:rPr>
              <a:t>)</a:t>
            </a:r>
            <a:endParaRPr lang="en-US" sz="1200" b="0" strike="noStrike" spc="-1" dirty="0">
              <a:latin typeface="Arial"/>
            </a:endParaRPr>
          </a:p>
          <a:p>
            <a:pPr>
              <a:lnSpc>
                <a:spcPct val="100000"/>
              </a:lnSpc>
              <a:spcBef>
                <a:spcPts val="377"/>
              </a:spcBef>
            </a:pPr>
            <a:r>
              <a:rPr lang="en-US" sz="1200" b="0" strike="noStrike" spc="-1" dirty="0">
                <a:solidFill>
                  <a:srgbClr val="000000"/>
                </a:solidFill>
                <a:latin typeface="Calibri"/>
                <a:ea typeface="DejaVu Sans"/>
              </a:rPr>
              <a:t>		                 =   </a:t>
            </a:r>
            <a:r>
              <a:rPr lang="en-US" sz="1200" b="0" i="1" strike="noStrike" spc="-1" dirty="0">
                <a:solidFill>
                  <a:srgbClr val="000000"/>
                </a:solidFill>
                <a:latin typeface="Calibri"/>
                <a:ea typeface="DejaVu Sans"/>
              </a:rPr>
              <a:t>H(Y</a:t>
            </a:r>
            <a:r>
              <a:rPr lang="en-US" sz="1200" b="0" strike="noStrike" spc="-1" dirty="0">
                <a:solidFill>
                  <a:srgbClr val="000000"/>
                </a:solidFill>
                <a:latin typeface="Calibri"/>
                <a:ea typeface="DejaVu Sans"/>
              </a:rPr>
              <a:t>)  + </a:t>
            </a:r>
            <a:r>
              <a:rPr lang="en-US" sz="1200" b="0" i="1" strike="noStrike" spc="-1" dirty="0">
                <a:solidFill>
                  <a:srgbClr val="000000"/>
                </a:solidFill>
                <a:latin typeface="Calibri"/>
                <a:ea typeface="DejaVu Sans"/>
              </a:rPr>
              <a:t>H(X|Y)</a:t>
            </a:r>
            <a:endParaRPr lang="en-US" sz="1200" b="0" strike="noStrike" spc="-1" dirty="0">
              <a:latin typeface="Arial"/>
            </a:endParaRPr>
          </a:p>
          <a:p>
            <a:pPr marL="86400" indent="-82440">
              <a:lnSpc>
                <a:spcPct val="100000"/>
              </a:lnSpc>
              <a:spcBef>
                <a:spcPts val="377"/>
              </a:spcBef>
              <a:buClr>
                <a:srgbClr val="000000"/>
              </a:buClr>
              <a:buFont typeface="Arial"/>
              <a:buChar char="•"/>
            </a:pPr>
            <a:r>
              <a:rPr lang="en-US" sz="1200" spc="-1" dirty="0" err="1">
                <a:solidFill>
                  <a:srgbClr val="000000"/>
                </a:solidFill>
                <a:latin typeface="Calibri"/>
                <a:ea typeface="DejaVu Sans"/>
              </a:rPr>
              <a:t>Mở</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rộng</a:t>
            </a:r>
            <a:r>
              <a:rPr lang="en-US" sz="1200" b="0" strike="noStrike" spc="-1" dirty="0">
                <a:solidFill>
                  <a:srgbClr val="000000"/>
                </a:solidFill>
                <a:latin typeface="Calibri"/>
                <a:ea typeface="DejaVu Sans"/>
              </a:rPr>
              <a:t>:</a:t>
            </a:r>
            <a:endParaRPr lang="en-US" sz="1200" b="0" strike="noStrike" spc="-1" dirty="0">
              <a:latin typeface="Arial"/>
            </a:endParaRPr>
          </a:p>
          <a:p>
            <a:pPr>
              <a:lnSpc>
                <a:spcPct val="100000"/>
              </a:lnSpc>
              <a:spcBef>
                <a:spcPts val="377"/>
              </a:spcBef>
            </a:pPr>
            <a:r>
              <a:rPr lang="en-US" sz="1200" b="0" i="1" strike="noStrike" spc="-1" dirty="0">
                <a:solidFill>
                  <a:srgbClr val="000000"/>
                </a:solidFill>
                <a:latin typeface="Times New Roman"/>
                <a:ea typeface="DejaVu Sans"/>
              </a:rPr>
              <a:t>	    H</a:t>
            </a:r>
            <a:r>
              <a:rPr lang="en-US" sz="1200" b="0" strike="noStrike" spc="-1" dirty="0">
                <a:solidFill>
                  <a:srgbClr val="000000"/>
                </a:solidFill>
                <a:latin typeface="Times New Roman"/>
                <a:ea typeface="DejaVu Sans"/>
              </a:rPr>
              <a:t>(</a:t>
            </a:r>
            <a:r>
              <a:rPr lang="en-US" sz="1200" b="0" i="1" strike="noStrike" spc="-1" dirty="0">
                <a:solidFill>
                  <a:srgbClr val="000000"/>
                </a:solidFill>
                <a:latin typeface="Times New Roman"/>
                <a:ea typeface="DejaVu Sans"/>
              </a:rPr>
              <a:t>X ,Y|Z </a:t>
            </a:r>
            <a:r>
              <a:rPr lang="en-US" sz="1200" b="0" strike="noStrike" spc="-1" dirty="0">
                <a:solidFill>
                  <a:srgbClr val="000000"/>
                </a:solidFill>
                <a:latin typeface="Times New Roman"/>
                <a:ea typeface="DejaVu Sans"/>
              </a:rPr>
              <a:t>)   =   </a:t>
            </a:r>
            <a:r>
              <a:rPr lang="en-US" sz="1200" b="0" i="1" strike="noStrike" spc="-1" dirty="0">
                <a:solidFill>
                  <a:srgbClr val="000000"/>
                </a:solidFill>
                <a:latin typeface="Times New Roman"/>
                <a:ea typeface="DejaVu Sans"/>
              </a:rPr>
              <a:t>H</a:t>
            </a:r>
            <a:r>
              <a:rPr lang="en-US" sz="1200" b="0" strike="noStrike" spc="-1" dirty="0">
                <a:solidFill>
                  <a:srgbClr val="000000"/>
                </a:solidFill>
                <a:latin typeface="Times New Roman"/>
                <a:ea typeface="DejaVu Sans"/>
              </a:rPr>
              <a:t>(</a:t>
            </a:r>
            <a:r>
              <a:rPr lang="en-US" sz="1200" b="0" i="1" strike="noStrike" spc="-1" dirty="0">
                <a:solidFill>
                  <a:srgbClr val="000000"/>
                </a:solidFill>
                <a:latin typeface="Times New Roman"/>
                <a:ea typeface="DejaVu Sans"/>
              </a:rPr>
              <a:t>X|Z </a:t>
            </a:r>
            <a:r>
              <a:rPr lang="en-US" sz="1200" b="0" strike="noStrike" spc="-1" dirty="0">
                <a:solidFill>
                  <a:srgbClr val="000000"/>
                </a:solidFill>
                <a:latin typeface="Times New Roman"/>
                <a:ea typeface="DejaVu Sans"/>
              </a:rPr>
              <a:t>) + </a:t>
            </a:r>
            <a:r>
              <a:rPr lang="en-US" sz="1200" b="0" i="1" strike="noStrike" spc="-1" dirty="0">
                <a:solidFill>
                  <a:srgbClr val="000000"/>
                </a:solidFill>
                <a:latin typeface="Times New Roman"/>
                <a:ea typeface="DejaVu Sans"/>
              </a:rPr>
              <a:t>H</a:t>
            </a:r>
            <a:r>
              <a:rPr lang="en-US" sz="1200" b="0" strike="noStrike" spc="-1" dirty="0">
                <a:solidFill>
                  <a:srgbClr val="000000"/>
                </a:solidFill>
                <a:latin typeface="Times New Roman"/>
                <a:ea typeface="DejaVu Sans"/>
              </a:rPr>
              <a:t>(</a:t>
            </a:r>
            <a:r>
              <a:rPr lang="en-US" sz="1200" b="0" i="1" strike="noStrike" spc="-1" dirty="0">
                <a:solidFill>
                  <a:srgbClr val="000000"/>
                </a:solidFill>
                <a:latin typeface="Times New Roman"/>
                <a:ea typeface="DejaVu Sans"/>
              </a:rPr>
              <a:t>Y|X ,Z</a:t>
            </a:r>
            <a:r>
              <a:rPr lang="en-US" sz="1200" b="0" strike="noStrike" spc="-1" dirty="0">
                <a:solidFill>
                  <a:srgbClr val="000000"/>
                </a:solidFill>
                <a:latin typeface="Times New Roman"/>
                <a:ea typeface="DejaVu Sans"/>
              </a:rPr>
              <a:t>)</a:t>
            </a:r>
            <a:endParaRPr lang="en-US" sz="1200" b="0" strike="noStrike" spc="-1" dirty="0">
              <a:latin typeface="Arial"/>
            </a:endParaRPr>
          </a:p>
          <a:p>
            <a:pPr>
              <a:lnSpc>
                <a:spcPct val="100000"/>
              </a:lnSpc>
              <a:spcBef>
                <a:spcPts val="377"/>
              </a:spcBef>
            </a:pPr>
            <a:r>
              <a:rPr lang="en-US" sz="1200" b="0" strike="noStrike" spc="-1" dirty="0">
                <a:solidFill>
                  <a:srgbClr val="000000"/>
                </a:solidFill>
                <a:latin typeface="Times New Roman"/>
                <a:ea typeface="DejaVu Sans"/>
              </a:rPr>
              <a:t>                                =   </a:t>
            </a:r>
            <a:r>
              <a:rPr lang="en-US" sz="1200" b="0" i="1" strike="noStrike" spc="-1" dirty="0">
                <a:solidFill>
                  <a:srgbClr val="000000"/>
                </a:solidFill>
                <a:latin typeface="Times New Roman"/>
                <a:ea typeface="DejaVu Sans"/>
              </a:rPr>
              <a:t>H(Y|Z) + H(X|Y, Z) </a:t>
            </a:r>
            <a:endParaRPr lang="en-US" sz="1200" b="0" strike="noStrike" spc="-1" dirty="0">
              <a:latin typeface="Arial"/>
            </a:endParaRPr>
          </a:p>
          <a:p>
            <a:pPr>
              <a:lnSpc>
                <a:spcPct val="10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1400" b="0" strike="noStrike" spc="-1" dirty="0">
                <a:solidFill>
                  <a:srgbClr val="000000"/>
                </a:solidFill>
                <a:latin typeface="Calibri"/>
                <a:ea typeface="DejaVu Sans"/>
              </a:rPr>
              <a:t>3.2.5. </a:t>
            </a:r>
            <a:r>
              <a:rPr lang="en-US" sz="1400" spc="-1" dirty="0">
                <a:solidFill>
                  <a:srgbClr val="000000"/>
                </a:solidFill>
                <a:latin typeface="Calibri"/>
                <a:ea typeface="DejaVu Sans"/>
              </a:rPr>
              <a:t>Quan </a:t>
            </a:r>
            <a:r>
              <a:rPr lang="en-US" sz="1400" spc="-1" dirty="0" err="1">
                <a:solidFill>
                  <a:srgbClr val="000000"/>
                </a:solidFill>
                <a:latin typeface="Calibri"/>
                <a:ea typeface="DejaVu Sans"/>
              </a:rPr>
              <a:t>hệ</a:t>
            </a:r>
            <a:r>
              <a:rPr lang="en-US" sz="1400" spc="-1" dirty="0">
                <a:solidFill>
                  <a:srgbClr val="000000"/>
                </a:solidFill>
                <a:latin typeface="Calibri"/>
                <a:ea typeface="DejaVu Sans"/>
              </a:rPr>
              <a:t> </a:t>
            </a:r>
            <a:r>
              <a:rPr lang="en-US" sz="1400" spc="-1" dirty="0" err="1">
                <a:solidFill>
                  <a:srgbClr val="000000"/>
                </a:solidFill>
                <a:latin typeface="Calibri"/>
                <a:ea typeface="DejaVu Sans"/>
              </a:rPr>
              <a:t>giữa</a:t>
            </a:r>
            <a:r>
              <a:rPr lang="en-US" sz="1400" spc="-1" dirty="0">
                <a:solidFill>
                  <a:srgbClr val="000000"/>
                </a:solidFill>
                <a:latin typeface="Calibri"/>
                <a:ea typeface="DejaVu Sans"/>
              </a:rPr>
              <a:t> </a:t>
            </a:r>
            <a:r>
              <a:rPr lang="en-US" sz="1400" spc="-1" dirty="0" err="1">
                <a:solidFill>
                  <a:srgbClr val="000000"/>
                </a:solidFill>
                <a:latin typeface="Calibri"/>
                <a:ea typeface="DejaVu Sans"/>
              </a:rPr>
              <a:t>các</a:t>
            </a:r>
            <a:r>
              <a:rPr lang="en-US" sz="1400" spc="-1" dirty="0">
                <a:solidFill>
                  <a:srgbClr val="000000"/>
                </a:solidFill>
                <a:latin typeface="Calibri"/>
                <a:ea typeface="DejaVu Sans"/>
              </a:rPr>
              <a:t> </a:t>
            </a:r>
            <a:r>
              <a:rPr lang="en-US" sz="1400" b="0" strike="noStrike" spc="-1" dirty="0">
                <a:solidFill>
                  <a:srgbClr val="000000"/>
                </a:solidFill>
                <a:latin typeface="Calibri"/>
                <a:ea typeface="DejaVu Sans"/>
              </a:rPr>
              <a:t> entropies (Cont.)</a:t>
            </a:r>
            <a:endParaRPr lang="en-US" sz="1400" b="0" strike="noStrike" spc="-1" dirty="0">
              <a:latin typeface="Arial"/>
            </a:endParaRPr>
          </a:p>
        </p:txBody>
      </p:sp>
      <p:sp>
        <p:nvSpPr>
          <p:cNvPr id="236"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800" b="0" strike="noStrike" spc="-1" dirty="0">
              <a:latin typeface="Arial"/>
            </a:endParaRPr>
          </a:p>
          <a:p>
            <a:pPr>
              <a:lnSpc>
                <a:spcPct val="90000"/>
              </a:lnSpc>
              <a:spcBef>
                <a:spcPts val="377"/>
              </a:spcBef>
            </a:pPr>
            <a:endParaRPr lang="en-US" sz="1800" b="0" strike="noStrike" spc="-1" dirty="0">
              <a:latin typeface="Arial"/>
            </a:endParaRPr>
          </a:p>
          <a:p>
            <a:pPr>
              <a:lnSpc>
                <a:spcPct val="90000"/>
              </a:lnSpc>
              <a:spcBef>
                <a:spcPts val="377"/>
              </a:spcBef>
            </a:pPr>
            <a:endParaRPr lang="en-US" sz="1800" b="0" strike="noStrike" spc="-1" dirty="0">
              <a:latin typeface="Arial"/>
            </a:endParaRPr>
          </a:p>
          <a:p>
            <a:pPr>
              <a:lnSpc>
                <a:spcPct val="90000"/>
              </a:lnSpc>
              <a:spcBef>
                <a:spcPts val="377"/>
              </a:spcBef>
            </a:pPr>
            <a:endParaRPr lang="en-US" sz="1800" b="0" strike="noStrike" spc="-1" dirty="0">
              <a:latin typeface="Arial"/>
            </a:endParaRPr>
          </a:p>
          <a:p>
            <a:pPr>
              <a:lnSpc>
                <a:spcPct val="90000"/>
              </a:lnSpc>
              <a:spcBef>
                <a:spcPts val="377"/>
              </a:spcBef>
            </a:pPr>
            <a:endParaRPr lang="en-US" sz="1800" b="0" strike="noStrike" spc="-1" dirty="0">
              <a:latin typeface="Arial"/>
            </a:endParaRPr>
          </a:p>
          <a:p>
            <a:pPr marL="171360" indent="-167400">
              <a:lnSpc>
                <a:spcPct val="90000"/>
              </a:lnSpc>
              <a:spcBef>
                <a:spcPts val="377"/>
              </a:spcBef>
              <a:buClr>
                <a:srgbClr val="000000"/>
              </a:buClr>
              <a:buFont typeface="Arial"/>
              <a:buChar char="•"/>
            </a:pPr>
            <a:r>
              <a:rPr lang="en-US" sz="1100" b="0" strike="noStrike" spc="-1" dirty="0">
                <a:solidFill>
                  <a:srgbClr val="000000"/>
                </a:solidFill>
                <a:latin typeface="Calibri"/>
                <a:ea typeface="DejaVu Sans"/>
              </a:rPr>
              <a:t>M: </a:t>
            </a:r>
            <a:r>
              <a:rPr lang="en-US" sz="1100" spc="-1" dirty="0" err="1">
                <a:solidFill>
                  <a:srgbClr val="000000"/>
                </a:solidFill>
                <a:latin typeface="Calibri"/>
                <a:ea typeface="DejaVu Sans"/>
              </a:rPr>
              <a:t>Số</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biến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ngẫu</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nhiên</a:t>
            </a:r>
            <a:endParaRPr lang="en-US" sz="1100" b="0" strike="noStrike" spc="-1" dirty="0">
              <a:latin typeface="Arial"/>
            </a:endParaRPr>
          </a:p>
          <a:p>
            <a:pPr marL="171360" indent="-167400">
              <a:lnSpc>
                <a:spcPct val="90000"/>
              </a:lnSpc>
              <a:spcBef>
                <a:spcPts val="377"/>
              </a:spcBef>
              <a:buClr>
                <a:srgbClr val="000000"/>
              </a:buClr>
              <a:buFont typeface="Arial"/>
              <a:buChar char="•"/>
            </a:pPr>
            <a:r>
              <a:rPr lang="en-US" sz="1100" spc="-1" dirty="0" err="1">
                <a:solidFill>
                  <a:srgbClr val="000000"/>
                </a:solidFill>
                <a:latin typeface="Calibri"/>
                <a:ea typeface="DejaVu Sans"/>
              </a:rPr>
              <a:t>Xj</a:t>
            </a:r>
            <a:r>
              <a:rPr lang="en-US" sz="1100" spc="-1" dirty="0">
                <a:solidFill>
                  <a:srgbClr val="000000"/>
                </a:solidFill>
                <a:latin typeface="Calibri"/>
                <a:ea typeface="DejaVu Sans"/>
              </a:rPr>
              <a:t>/x1,..,xj-1 </a:t>
            </a:r>
            <a:r>
              <a:rPr lang="en-US" sz="1100" spc="-1" dirty="0" err="1">
                <a:solidFill>
                  <a:srgbClr val="000000"/>
                </a:solidFill>
                <a:latin typeface="Calibri"/>
                <a:ea typeface="DejaVu Sans"/>
              </a:rPr>
              <a:t>là</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biến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ngẫu</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nhiên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xj</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xuất</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hiện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với</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điều</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kiện</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các</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biến</a:t>
            </a:r>
            <a:r>
              <a:rPr lang="en-US" sz="1100" spc="-1" dirty="0">
                <a:solidFill>
                  <a:srgbClr val="000000"/>
                </a:solidFill>
                <a:latin typeface="Calibri"/>
                <a:ea typeface="DejaVu Sans"/>
              </a:rPr>
              <a:t> x1,..,xj-1 </a:t>
            </a:r>
            <a:r>
              <a:rPr lang="en-US" sz="1100" spc="-1" dirty="0" err="1">
                <a:solidFill>
                  <a:srgbClr val="000000"/>
                </a:solidFill>
                <a:latin typeface="Calibri"/>
                <a:ea typeface="DejaVu Sans"/>
              </a:rPr>
              <a:t>đã</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xuất</a:t>
            </a:r>
            <a:r>
              <a:rPr lang="en-US" sz="1100" spc="-1" dirty="0">
                <a:solidFill>
                  <a:srgbClr val="000000"/>
                </a:solidFill>
                <a:latin typeface="Calibri"/>
                <a:ea typeface="DejaVu Sans"/>
              </a:rPr>
              <a:t> </a:t>
            </a:r>
            <a:r>
              <a:rPr lang="en-US" sz="1100" spc="-1" dirty="0" err="1">
                <a:solidFill>
                  <a:srgbClr val="000000"/>
                </a:solidFill>
                <a:latin typeface="Calibri"/>
                <a:ea typeface="DejaVu Sans"/>
              </a:rPr>
              <a:t>hiện</a:t>
            </a:r>
            <a:r>
              <a:rPr lang="en-US" sz="1100" b="0" strike="noStrike" spc="-1" dirty="0">
                <a:solidFill>
                  <a:srgbClr val="000000"/>
                </a:solidFill>
                <a:latin typeface="Calibri"/>
                <a:ea typeface="DejaVu Sans"/>
              </a:rPr>
              <a:t> </a:t>
            </a:r>
            <a:endParaRPr lang="en-US" sz="1100" b="0" strike="noStrike" spc="-1" dirty="0">
              <a:latin typeface="Arial"/>
            </a:endParaRPr>
          </a:p>
          <a:p>
            <a:pPr>
              <a:lnSpc>
                <a:spcPct val="90000"/>
              </a:lnSpc>
              <a:spcBef>
                <a:spcPts val="377"/>
              </a:spcBef>
            </a:pPr>
            <a:endParaRPr lang="en-US" sz="1100" b="0" strike="noStrike" spc="-1" dirty="0">
              <a:latin typeface="Arial"/>
            </a:endParaRPr>
          </a:p>
        </p:txBody>
      </p:sp>
      <p:pic>
        <p:nvPicPr>
          <p:cNvPr id="238" name="Picture 3"/>
          <p:cNvPicPr/>
          <p:nvPr/>
        </p:nvPicPr>
        <p:blipFill>
          <a:blip r:embed="rId3"/>
          <a:stretch/>
        </p:blipFill>
        <p:spPr>
          <a:xfrm>
            <a:off x="627840" y="1026720"/>
            <a:ext cx="3443760" cy="686520"/>
          </a:xfrm>
          <a:prstGeom prst="rect">
            <a:avLst/>
          </a:prstGeom>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3.2.6. Examples</a:t>
            </a:r>
            <a:endParaRPr lang="en-US" sz="1670" b="0" strike="noStrike" spc="-1">
              <a:latin typeface="Arial"/>
            </a:endParaRPr>
          </a:p>
        </p:txBody>
      </p:sp>
      <p:sp>
        <p:nvSpPr>
          <p:cNvPr id="240" name="CustomShape 2"/>
          <p:cNvSpPr/>
          <p:nvPr/>
        </p:nvSpPr>
        <p:spPr>
          <a:xfrm>
            <a:off x="117783" y="796095"/>
            <a:ext cx="4193280" cy="240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25000" lnSpcReduction="20000"/>
          </a:bodyPr>
          <a:lstStyle/>
          <a:p>
            <a:pPr marL="86400" indent="-82440">
              <a:lnSpc>
                <a:spcPct val="128000"/>
              </a:lnSpc>
              <a:spcBef>
                <a:spcPts val="377"/>
              </a:spcBef>
              <a:buClr>
                <a:srgbClr val="000000"/>
              </a:buClr>
              <a:buFont typeface="Arial"/>
              <a:buChar char="•"/>
            </a:pPr>
            <a:r>
              <a:rPr lang="en-US" sz="3500" b="0" strike="noStrike" spc="-1" dirty="0">
                <a:solidFill>
                  <a:srgbClr val="000000"/>
                </a:solidFill>
                <a:ea typeface="DejaVu Sans"/>
              </a:rPr>
              <a:t>Source X,Y =  with probability P(X,Y)= </a:t>
            </a:r>
            <a:endParaRPr lang="en-US" sz="3500" b="0" strike="noStrike" spc="-1" dirty="0"/>
          </a:p>
          <a:p>
            <a:pPr marL="86400" indent="-82440">
              <a:lnSpc>
                <a:spcPct val="128000"/>
              </a:lnSpc>
              <a:spcBef>
                <a:spcPts val="377"/>
              </a:spcBef>
              <a:buClr>
                <a:srgbClr val="000000"/>
              </a:buClr>
              <a:buFont typeface="Arial"/>
              <a:buChar char="•"/>
            </a:pPr>
            <a:r>
              <a:rPr lang="en-US" sz="3500" b="0" strike="noStrike" spc="-1" dirty="0">
                <a:solidFill>
                  <a:srgbClr val="000000"/>
                </a:solidFill>
                <a:ea typeface="DejaVu Sans"/>
              </a:rPr>
              <a:t>Joint entropy H(X,Y) </a:t>
            </a:r>
            <a:endParaRPr lang="en-US" sz="3500" b="0" strike="noStrike" spc="-1" dirty="0"/>
          </a:p>
          <a:p>
            <a:pPr>
              <a:lnSpc>
                <a:spcPct val="128000"/>
              </a:lnSpc>
              <a:spcBef>
                <a:spcPts val="377"/>
              </a:spcBef>
            </a:pPr>
            <a:r>
              <a:rPr lang="en-US" sz="3500" b="0" strike="noStrike" spc="-1" dirty="0">
                <a:solidFill>
                  <a:srgbClr val="000000"/>
                </a:solidFill>
                <a:ea typeface="DejaVu Sans"/>
              </a:rPr>
              <a:t>H(X,Y)  = - P(x0,y0)</a:t>
            </a:r>
            <a:r>
              <a:rPr lang="en-US" sz="3500" b="0" strike="noStrike" spc="-1" dirty="0" err="1">
                <a:solidFill>
                  <a:srgbClr val="000000"/>
                </a:solidFill>
                <a:ea typeface="DejaVu Sans"/>
              </a:rPr>
              <a:t>logP</a:t>
            </a:r>
            <a:r>
              <a:rPr lang="en-US" sz="3500" b="0" strike="noStrike" spc="-1" dirty="0">
                <a:solidFill>
                  <a:srgbClr val="000000"/>
                </a:solidFill>
                <a:ea typeface="DejaVu Sans"/>
              </a:rPr>
              <a:t>(x0,y0)  </a:t>
            </a:r>
            <a:r>
              <a:rPr lang="en-US" sz="3500" spc="-1" dirty="0">
                <a:solidFill>
                  <a:srgbClr val="000000"/>
                </a:solidFill>
                <a:ea typeface="DejaVu Sans"/>
              </a:rPr>
              <a:t>-</a:t>
            </a:r>
            <a:r>
              <a:rPr lang="en-US" sz="3500" b="0" strike="noStrike" spc="-1" dirty="0">
                <a:solidFill>
                  <a:srgbClr val="000000"/>
                </a:solidFill>
                <a:ea typeface="DejaVu Sans"/>
              </a:rPr>
              <a:t> P(x0,y1)</a:t>
            </a:r>
            <a:r>
              <a:rPr lang="en-US" sz="3500" b="0" strike="noStrike" spc="-1" dirty="0" err="1">
                <a:solidFill>
                  <a:srgbClr val="000000"/>
                </a:solidFill>
                <a:ea typeface="DejaVu Sans"/>
              </a:rPr>
              <a:t>logP</a:t>
            </a:r>
            <a:r>
              <a:rPr lang="en-US" sz="3500" b="0" strike="noStrike" spc="-1" dirty="0">
                <a:solidFill>
                  <a:srgbClr val="000000"/>
                </a:solidFill>
                <a:ea typeface="DejaVu Sans"/>
              </a:rPr>
              <a:t>(x0,y1)  </a:t>
            </a:r>
            <a:r>
              <a:rPr lang="en-US" sz="3500" spc="-1" dirty="0">
                <a:solidFill>
                  <a:srgbClr val="000000"/>
                </a:solidFill>
                <a:ea typeface="DejaVu Sans"/>
              </a:rPr>
              <a:t>-</a:t>
            </a:r>
            <a:r>
              <a:rPr lang="en-US" sz="3500" b="0" strike="noStrike" spc="-1" dirty="0">
                <a:solidFill>
                  <a:srgbClr val="000000"/>
                </a:solidFill>
                <a:ea typeface="DejaVu Sans"/>
              </a:rPr>
              <a:t> P(x1,y0)</a:t>
            </a:r>
            <a:r>
              <a:rPr lang="en-US" sz="3500" b="0" strike="noStrike" spc="-1" dirty="0" err="1">
                <a:solidFill>
                  <a:srgbClr val="000000"/>
                </a:solidFill>
                <a:ea typeface="DejaVu Sans"/>
              </a:rPr>
              <a:t>logP</a:t>
            </a:r>
            <a:r>
              <a:rPr lang="en-US" sz="3500" b="0" strike="noStrike" spc="-1" dirty="0">
                <a:solidFill>
                  <a:srgbClr val="000000"/>
                </a:solidFill>
                <a:ea typeface="DejaVu Sans"/>
              </a:rPr>
              <a:t>(x1,y0)  P(x1,y1)</a:t>
            </a:r>
            <a:r>
              <a:rPr lang="en-US" sz="3500" b="0" strike="noStrike" spc="-1" dirty="0" err="1">
                <a:solidFill>
                  <a:srgbClr val="000000"/>
                </a:solidFill>
                <a:ea typeface="DejaVu Sans"/>
              </a:rPr>
              <a:t>logP</a:t>
            </a:r>
            <a:r>
              <a:rPr lang="en-US" sz="3500" b="0" strike="noStrike" spc="-1" dirty="0">
                <a:solidFill>
                  <a:srgbClr val="000000"/>
                </a:solidFill>
                <a:ea typeface="DejaVu Sans"/>
              </a:rPr>
              <a:t>(x1,y1) = 4 - log0.25 - log0.25 = 2 bits/information </a:t>
            </a:r>
            <a:endParaRPr lang="en-US" sz="3500" b="0" strike="noStrike" spc="-1" dirty="0"/>
          </a:p>
          <a:p>
            <a:pPr marL="86400" indent="-82440">
              <a:lnSpc>
                <a:spcPct val="128000"/>
              </a:lnSpc>
              <a:spcBef>
                <a:spcPts val="377"/>
              </a:spcBef>
              <a:buClr>
                <a:srgbClr val="000000"/>
              </a:buClr>
              <a:buFont typeface="Arial"/>
              <a:buChar char="•"/>
            </a:pPr>
            <a:r>
              <a:rPr lang="en-US" sz="3500" b="0" strike="noStrike" spc="-1" dirty="0">
                <a:solidFill>
                  <a:srgbClr val="000000"/>
                </a:solidFill>
                <a:ea typeface="DejaVu Sans"/>
              </a:rPr>
              <a:t>Entropy H(X) </a:t>
            </a:r>
            <a:endParaRPr lang="en-US" sz="3500" b="0" strike="noStrike" spc="-1" dirty="0"/>
          </a:p>
          <a:p>
            <a:pPr>
              <a:lnSpc>
                <a:spcPct val="128000"/>
              </a:lnSpc>
              <a:spcBef>
                <a:spcPts val="377"/>
              </a:spcBef>
            </a:pPr>
            <a:r>
              <a:rPr lang="en-US" sz="3500" b="0" strike="noStrike" spc="-1" dirty="0">
                <a:solidFill>
                  <a:srgbClr val="000000"/>
                </a:solidFill>
                <a:ea typeface="DejaVu Sans"/>
              </a:rPr>
              <a:t>    H(X) = -P(x0)</a:t>
            </a:r>
            <a:r>
              <a:rPr lang="en-US" sz="3500" b="0" strike="noStrike" spc="-1" dirty="0" err="1">
                <a:solidFill>
                  <a:srgbClr val="000000"/>
                </a:solidFill>
                <a:ea typeface="DejaVu Sans"/>
              </a:rPr>
              <a:t>logP</a:t>
            </a:r>
            <a:r>
              <a:rPr lang="en-US" sz="3500" b="0" strike="noStrike" spc="-1" dirty="0">
                <a:solidFill>
                  <a:srgbClr val="000000"/>
                </a:solidFill>
                <a:ea typeface="DejaVu Sans"/>
              </a:rPr>
              <a:t>(x0) - P(x1)</a:t>
            </a:r>
            <a:r>
              <a:rPr lang="en-US" sz="3500" b="0" strike="noStrike" spc="-1" dirty="0" err="1">
                <a:solidFill>
                  <a:srgbClr val="000000"/>
                </a:solidFill>
                <a:ea typeface="DejaVu Sans"/>
              </a:rPr>
              <a:t>logP</a:t>
            </a:r>
            <a:r>
              <a:rPr lang="en-US" sz="3500" b="0" strike="noStrike" spc="-1" dirty="0">
                <a:solidFill>
                  <a:srgbClr val="000000"/>
                </a:solidFill>
                <a:ea typeface="DejaVu Sans"/>
              </a:rPr>
              <a:t>(x1)</a:t>
            </a:r>
            <a:endParaRPr lang="en-US" sz="3500" b="0" strike="noStrike" spc="-1" dirty="0"/>
          </a:p>
          <a:p>
            <a:pPr marL="259200" lvl="1" indent="-82440">
              <a:lnSpc>
                <a:spcPct val="128000"/>
              </a:lnSpc>
              <a:spcBef>
                <a:spcPts val="190"/>
              </a:spcBef>
              <a:buClr>
                <a:srgbClr val="000000"/>
              </a:buClr>
              <a:buFont typeface="Arial"/>
              <a:buChar char="•"/>
            </a:pPr>
            <a:r>
              <a:rPr lang="en-US" sz="3500" b="0" strike="noStrike" spc="-1" dirty="0">
                <a:solidFill>
                  <a:srgbClr val="000000"/>
                </a:solidFill>
                <a:ea typeface="DejaVu Sans"/>
              </a:rPr>
              <a:t>P(x0) = P(x0,y0) + P (x0,y1) = 0.25 + 0.25 = 0.5 (marginal probability)</a:t>
            </a:r>
            <a:endParaRPr lang="en-US" sz="3500" b="0" strike="noStrike" spc="-1" dirty="0"/>
          </a:p>
          <a:p>
            <a:pPr marL="259200" lvl="1" indent="-82440">
              <a:lnSpc>
                <a:spcPct val="128000"/>
              </a:lnSpc>
              <a:spcBef>
                <a:spcPts val="190"/>
              </a:spcBef>
              <a:buClr>
                <a:srgbClr val="000000"/>
              </a:buClr>
              <a:buFont typeface="Arial"/>
              <a:buChar char="•"/>
            </a:pPr>
            <a:r>
              <a:rPr lang="en-US" sz="3500" b="0" strike="noStrike" spc="-1" dirty="0">
                <a:solidFill>
                  <a:srgbClr val="000000"/>
                </a:solidFill>
                <a:ea typeface="DejaVu Sans"/>
              </a:rPr>
              <a:t>P (x1) = 1 - P(x0) =  0.5</a:t>
            </a:r>
            <a:endParaRPr lang="en-US" sz="3500" b="0" strike="noStrike" spc="-1" dirty="0"/>
          </a:p>
          <a:p>
            <a:pPr marL="259200" lvl="1" indent="-82440">
              <a:lnSpc>
                <a:spcPct val="128000"/>
              </a:lnSpc>
              <a:spcBef>
                <a:spcPts val="190"/>
              </a:spcBef>
              <a:buClr>
                <a:srgbClr val="000000"/>
              </a:buClr>
              <a:buFont typeface="Wingdings" charset="2"/>
              <a:buChar char=""/>
            </a:pPr>
            <a:r>
              <a:rPr lang="en-US" sz="3500" b="0" strike="noStrike" spc="-1" dirty="0">
                <a:solidFill>
                  <a:srgbClr val="000000"/>
                </a:solidFill>
                <a:ea typeface="DejaVu Sans"/>
              </a:rPr>
              <a:t>H(X) = 2 - log0.5  - log0.5 =  1 bit/information</a:t>
            </a:r>
            <a:endParaRPr lang="en-US" sz="3500" b="0" strike="noStrike" spc="-1" dirty="0"/>
          </a:p>
          <a:p>
            <a:pPr marL="86400" indent="-82440">
              <a:lnSpc>
                <a:spcPct val="128000"/>
              </a:lnSpc>
              <a:spcBef>
                <a:spcPts val="377"/>
              </a:spcBef>
              <a:buClr>
                <a:srgbClr val="000000"/>
              </a:buClr>
              <a:buFont typeface="Arial"/>
              <a:buChar char="•"/>
            </a:pPr>
            <a:r>
              <a:rPr lang="en-US" sz="3500" b="0" strike="noStrike" spc="-1" dirty="0">
                <a:solidFill>
                  <a:srgbClr val="000000"/>
                </a:solidFill>
                <a:ea typeface="DejaVu Sans"/>
              </a:rPr>
              <a:t>Entropy H(Y)</a:t>
            </a:r>
            <a:endParaRPr lang="en-US" sz="3500" b="0" strike="noStrike" spc="-1" dirty="0"/>
          </a:p>
          <a:p>
            <a:pPr>
              <a:lnSpc>
                <a:spcPct val="128000"/>
              </a:lnSpc>
              <a:spcBef>
                <a:spcPts val="377"/>
              </a:spcBef>
            </a:pPr>
            <a:r>
              <a:rPr lang="en-US" sz="3500" b="0" strike="noStrike" spc="-1" dirty="0">
                <a:solidFill>
                  <a:srgbClr val="000000"/>
                </a:solidFill>
                <a:ea typeface="DejaVu Sans"/>
              </a:rPr>
              <a:t>     H(Y) = - P(y0)</a:t>
            </a:r>
            <a:r>
              <a:rPr lang="en-US" sz="3500" b="0" strike="noStrike" spc="-1" dirty="0" err="1">
                <a:solidFill>
                  <a:srgbClr val="000000"/>
                </a:solidFill>
                <a:ea typeface="DejaVu Sans"/>
              </a:rPr>
              <a:t>logP</a:t>
            </a:r>
            <a:r>
              <a:rPr lang="en-US" sz="3500" b="0" strike="noStrike" spc="-1" dirty="0">
                <a:solidFill>
                  <a:srgbClr val="000000"/>
                </a:solidFill>
                <a:ea typeface="DejaVu Sans"/>
              </a:rPr>
              <a:t>(y0) - P(y1)</a:t>
            </a:r>
            <a:r>
              <a:rPr lang="en-US" sz="3500" b="0" strike="noStrike" spc="-1" dirty="0" err="1">
                <a:solidFill>
                  <a:srgbClr val="000000"/>
                </a:solidFill>
                <a:ea typeface="DejaVu Sans"/>
              </a:rPr>
              <a:t>logP</a:t>
            </a:r>
            <a:r>
              <a:rPr lang="en-US" sz="3500" b="0" strike="noStrike" spc="-1" dirty="0">
                <a:solidFill>
                  <a:srgbClr val="000000"/>
                </a:solidFill>
                <a:ea typeface="DejaVu Sans"/>
              </a:rPr>
              <a:t>(y1)</a:t>
            </a:r>
            <a:endParaRPr lang="en-US" sz="3500" b="0" strike="noStrike" spc="-1" dirty="0"/>
          </a:p>
          <a:p>
            <a:pPr marL="259200" lvl="1" indent="-82440">
              <a:lnSpc>
                <a:spcPct val="128000"/>
              </a:lnSpc>
              <a:spcBef>
                <a:spcPts val="190"/>
              </a:spcBef>
              <a:buClr>
                <a:srgbClr val="000000"/>
              </a:buClr>
              <a:buFont typeface="Arial"/>
              <a:buChar char="•"/>
            </a:pPr>
            <a:r>
              <a:rPr lang="en-US" sz="3500" b="0" strike="noStrike" spc="-1" dirty="0">
                <a:solidFill>
                  <a:srgbClr val="000000"/>
                </a:solidFill>
                <a:ea typeface="DejaVu Sans"/>
              </a:rPr>
              <a:t>P(y0) = P(x0,y0)  + P (x1,y0) = 0.25 + 0.25 = 0.5 (marginal probability)</a:t>
            </a:r>
            <a:endParaRPr lang="en-US" sz="3500" b="0" strike="noStrike" spc="-1" dirty="0"/>
          </a:p>
          <a:p>
            <a:pPr marL="259200" lvl="1" indent="-82440">
              <a:lnSpc>
                <a:spcPct val="128000"/>
              </a:lnSpc>
              <a:spcBef>
                <a:spcPts val="190"/>
              </a:spcBef>
              <a:buClr>
                <a:srgbClr val="000000"/>
              </a:buClr>
              <a:buFont typeface="Arial"/>
              <a:buChar char="•"/>
            </a:pPr>
            <a:r>
              <a:rPr lang="en-US" sz="3500" b="0" strike="noStrike" spc="-1" dirty="0">
                <a:solidFill>
                  <a:srgbClr val="000000"/>
                </a:solidFill>
                <a:ea typeface="DejaVu Sans"/>
              </a:rPr>
              <a:t>P (y1)  = 1 - P(y0) = 0.5</a:t>
            </a:r>
            <a:endParaRPr lang="en-US" sz="3500" b="0" strike="noStrike" spc="-1" dirty="0"/>
          </a:p>
          <a:p>
            <a:pPr marL="259200" lvl="1" indent="-82440">
              <a:lnSpc>
                <a:spcPct val="128000"/>
              </a:lnSpc>
              <a:spcBef>
                <a:spcPts val="190"/>
              </a:spcBef>
              <a:buClr>
                <a:srgbClr val="000000"/>
              </a:buClr>
              <a:buFont typeface="Wingdings" charset="2"/>
              <a:buChar char=""/>
            </a:pPr>
            <a:r>
              <a:rPr lang="en-US" sz="3500" b="0" strike="noStrike" spc="-1" dirty="0">
                <a:solidFill>
                  <a:srgbClr val="000000"/>
                </a:solidFill>
                <a:ea typeface="DejaVu Sans"/>
              </a:rPr>
              <a:t>H(Y) 2 - log0.5 - log0.5 = 1 bit/information</a:t>
            </a:r>
            <a:endParaRPr lang="en-US" sz="3500" b="0" strike="noStrike" spc="-1" dirty="0"/>
          </a:p>
          <a:p>
            <a:pPr>
              <a:lnSpc>
                <a:spcPct val="90000"/>
              </a:lnSpc>
              <a:spcBef>
                <a:spcPts val="377"/>
              </a:spcBef>
            </a:pPr>
            <a:endParaRPr lang="en-US" sz="910" b="0" strike="noStrike" spc="-1" dirty="0">
              <a:latin typeface="Arial"/>
            </a:endParaRPr>
          </a:p>
          <a:p>
            <a:pPr>
              <a:lnSpc>
                <a:spcPct val="100000"/>
              </a:lnSpc>
            </a:pPr>
            <a:endParaRPr lang="en-US" sz="910" b="0" strike="noStrike" spc="-1" dirty="0">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3.2.6. Examples (Cont.)</a:t>
            </a:r>
            <a:endParaRPr lang="en-US" sz="1670" b="0" strike="noStrike" spc="-1">
              <a:latin typeface="Arial"/>
            </a:endParaRPr>
          </a:p>
        </p:txBody>
      </p:sp>
      <p:sp>
        <p:nvSpPr>
          <p:cNvPr id="243"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dirty="0">
                <a:solidFill>
                  <a:srgbClr val="000000"/>
                </a:solidFill>
                <a:latin typeface="Calibri"/>
                <a:ea typeface="DejaVu Sans"/>
              </a:rPr>
              <a:t>Conditional entropy H(X|Y)</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H(X|Y) = - P(x0,y0)</a:t>
            </a:r>
            <a:r>
              <a:rPr lang="en-US" sz="1060" b="0" strike="noStrike" spc="-1" dirty="0" err="1">
                <a:solidFill>
                  <a:srgbClr val="000000"/>
                </a:solidFill>
                <a:latin typeface="Calibri"/>
                <a:ea typeface="DejaVu Sans"/>
              </a:rPr>
              <a:t>logP</a:t>
            </a:r>
            <a:r>
              <a:rPr lang="en-US" sz="1060" b="0" strike="noStrike" spc="-1" dirty="0">
                <a:solidFill>
                  <a:srgbClr val="000000"/>
                </a:solidFill>
                <a:latin typeface="Calibri"/>
                <a:ea typeface="DejaVu Sans"/>
              </a:rPr>
              <a:t>(x0|y0) -  P(x0,y1)</a:t>
            </a:r>
            <a:r>
              <a:rPr lang="en-US" sz="1060" b="0" strike="noStrike" spc="-1" dirty="0" err="1">
                <a:solidFill>
                  <a:srgbClr val="000000"/>
                </a:solidFill>
                <a:latin typeface="Calibri"/>
                <a:ea typeface="DejaVu Sans"/>
              </a:rPr>
              <a:t>logP</a:t>
            </a:r>
            <a:r>
              <a:rPr lang="en-US" sz="1060" b="0" strike="noStrike" spc="-1" dirty="0">
                <a:solidFill>
                  <a:srgbClr val="000000"/>
                </a:solidFill>
                <a:latin typeface="Calibri"/>
                <a:ea typeface="DejaVu Sans"/>
              </a:rPr>
              <a:t>(</a:t>
            </a:r>
            <a:r>
              <a:rPr lang="en-US" sz="1060" spc="-1" dirty="0">
                <a:solidFill>
                  <a:srgbClr val="000000"/>
                </a:solidFill>
                <a:latin typeface="Calibri"/>
                <a:ea typeface="DejaVu Sans"/>
              </a:rPr>
              <a:t>y1</a:t>
            </a:r>
            <a:r>
              <a:rPr lang="en-US" sz="1060" b="0" strike="noStrike" spc="-1" dirty="0">
                <a:solidFill>
                  <a:srgbClr val="000000"/>
                </a:solidFill>
                <a:latin typeface="Calibri"/>
                <a:ea typeface="DejaVu Sans"/>
              </a:rPr>
              <a:t>|x0)</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               - P(x1,y0)</a:t>
            </a:r>
            <a:r>
              <a:rPr lang="en-US" sz="1060" b="0" strike="noStrike" spc="-1" dirty="0" err="1">
                <a:solidFill>
                  <a:srgbClr val="000000"/>
                </a:solidFill>
                <a:latin typeface="Calibri"/>
                <a:ea typeface="DejaVu Sans"/>
              </a:rPr>
              <a:t>logP</a:t>
            </a:r>
            <a:r>
              <a:rPr lang="en-US" sz="1060" b="0" strike="noStrike" spc="-1" dirty="0">
                <a:solidFill>
                  <a:srgbClr val="000000"/>
                </a:solidFill>
                <a:latin typeface="Calibri"/>
                <a:ea typeface="DejaVu Sans"/>
              </a:rPr>
              <a:t>(x1|y0) -  P(x1,y1)</a:t>
            </a:r>
            <a:r>
              <a:rPr lang="en-US" sz="1060" b="0" strike="noStrike" spc="-1" dirty="0" err="1">
                <a:solidFill>
                  <a:srgbClr val="000000"/>
                </a:solidFill>
                <a:latin typeface="Calibri"/>
                <a:ea typeface="DejaVu Sans"/>
              </a:rPr>
              <a:t>logP</a:t>
            </a:r>
            <a:r>
              <a:rPr lang="en-US" sz="1060" b="0" strike="noStrike" spc="-1" dirty="0">
                <a:solidFill>
                  <a:srgbClr val="000000"/>
                </a:solidFill>
                <a:latin typeface="Calibri"/>
                <a:ea typeface="DejaVu Sans"/>
              </a:rPr>
              <a:t>(x1|y1)</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P(x0|y0) = =  = 0.5</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P(x0|y1) = =  = 0.5</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P(x1|y0) = =  = 0.5</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P(x1|y1) = =  = 0.5</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  </a:t>
            </a:r>
            <a:r>
              <a:rPr lang="en-US" sz="1060" b="0" strike="noStrike" spc="-1" dirty="0">
                <a:solidFill>
                  <a:srgbClr val="000000"/>
                </a:solidFill>
                <a:latin typeface="Wingdings"/>
                <a:ea typeface="DejaVu Sans"/>
              </a:rPr>
              <a:t></a:t>
            </a:r>
            <a:r>
              <a:rPr lang="en-US" sz="1060" b="0" strike="noStrike" spc="-1" dirty="0">
                <a:solidFill>
                  <a:srgbClr val="000000"/>
                </a:solidFill>
                <a:latin typeface="Calibri"/>
                <a:ea typeface="DejaVu Sans"/>
              </a:rPr>
              <a:t> H(X|Y) = 4 x log0.25 - log0.5 = 1 bit/information</a:t>
            </a:r>
            <a:endParaRPr lang="en-US" sz="106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3.2.6. Examples (Cont.)</a:t>
            </a:r>
            <a:endParaRPr lang="en-US" sz="1670" b="0" strike="noStrike" spc="-1">
              <a:latin typeface="Arial"/>
            </a:endParaRPr>
          </a:p>
        </p:txBody>
      </p:sp>
      <p:sp>
        <p:nvSpPr>
          <p:cNvPr id="246"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dirty="0">
                <a:solidFill>
                  <a:srgbClr val="000000"/>
                </a:solidFill>
                <a:latin typeface="Calibri"/>
                <a:ea typeface="DejaVu Sans"/>
              </a:rPr>
              <a:t>Conditional entropy </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H(Y|X) = - P(x0,y0)</a:t>
            </a:r>
            <a:r>
              <a:rPr lang="en-US" sz="1060" b="0" strike="noStrike" spc="-1" dirty="0" err="1">
                <a:solidFill>
                  <a:srgbClr val="000000"/>
                </a:solidFill>
                <a:latin typeface="Calibri"/>
                <a:ea typeface="DejaVu Sans"/>
              </a:rPr>
              <a:t>logP</a:t>
            </a:r>
            <a:r>
              <a:rPr lang="en-US" sz="1060" b="0" strike="noStrike" spc="-1" dirty="0">
                <a:solidFill>
                  <a:srgbClr val="000000"/>
                </a:solidFill>
                <a:latin typeface="Calibri"/>
                <a:ea typeface="DejaVu Sans"/>
              </a:rPr>
              <a:t>(y0|x0) -  P(x1,y0)</a:t>
            </a:r>
            <a:r>
              <a:rPr lang="en-US" sz="1060" b="0" strike="noStrike" spc="-1" dirty="0" err="1">
                <a:solidFill>
                  <a:srgbClr val="000000"/>
                </a:solidFill>
                <a:latin typeface="Calibri"/>
                <a:ea typeface="DejaVu Sans"/>
              </a:rPr>
              <a:t>logP</a:t>
            </a:r>
            <a:r>
              <a:rPr lang="en-US" sz="1060" b="0" strike="noStrike" spc="-1" dirty="0">
                <a:solidFill>
                  <a:srgbClr val="000000"/>
                </a:solidFill>
                <a:latin typeface="Calibri"/>
                <a:ea typeface="DejaVu Sans"/>
              </a:rPr>
              <a:t>(y0|x1)</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               - P(x0,y1)</a:t>
            </a:r>
            <a:r>
              <a:rPr lang="en-US" sz="1060" b="0" strike="noStrike" spc="-1" dirty="0" err="1">
                <a:solidFill>
                  <a:srgbClr val="000000"/>
                </a:solidFill>
                <a:latin typeface="Calibri"/>
                <a:ea typeface="DejaVu Sans"/>
              </a:rPr>
              <a:t>logP</a:t>
            </a:r>
            <a:r>
              <a:rPr lang="en-US" sz="1060" b="0" strike="noStrike" spc="-1" dirty="0">
                <a:solidFill>
                  <a:srgbClr val="000000"/>
                </a:solidFill>
                <a:latin typeface="Calibri"/>
                <a:ea typeface="DejaVu Sans"/>
              </a:rPr>
              <a:t>(y1|x0) -  P(x1,y1)</a:t>
            </a:r>
            <a:r>
              <a:rPr lang="en-US" sz="1060" b="0" strike="noStrike" spc="-1" dirty="0" err="1">
                <a:solidFill>
                  <a:srgbClr val="000000"/>
                </a:solidFill>
                <a:latin typeface="Calibri"/>
                <a:ea typeface="DejaVu Sans"/>
              </a:rPr>
              <a:t>logP</a:t>
            </a:r>
            <a:r>
              <a:rPr lang="en-US" sz="1060" b="0" strike="noStrike" spc="-1" dirty="0">
                <a:solidFill>
                  <a:srgbClr val="000000"/>
                </a:solidFill>
                <a:latin typeface="Calibri"/>
                <a:ea typeface="DejaVu Sans"/>
              </a:rPr>
              <a:t>(y1|x1)</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P(y0|x0) = =  = 0.5</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P(y0|x1) = =  = 0.5</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P(y1|x0) = =  = 0.5</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P(y1|x1) = =  = 0.5</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  </a:t>
            </a:r>
            <a:r>
              <a:rPr lang="en-US" sz="1060" b="0" strike="noStrike" spc="-1" dirty="0">
                <a:solidFill>
                  <a:srgbClr val="000000"/>
                </a:solidFill>
                <a:latin typeface="Wingdings"/>
                <a:ea typeface="DejaVu Sans"/>
              </a:rPr>
              <a:t></a:t>
            </a:r>
            <a:r>
              <a:rPr lang="en-US" sz="1060" b="0" strike="noStrike" spc="-1" dirty="0">
                <a:solidFill>
                  <a:srgbClr val="000000"/>
                </a:solidFill>
                <a:latin typeface="Calibri"/>
                <a:ea typeface="DejaVu Sans"/>
              </a:rPr>
              <a:t> H(X|Y) = 4 x log0.25 - log0.5 = 1 bit/information</a:t>
            </a:r>
            <a:endParaRPr lang="en-US" sz="1060" b="0" strike="noStrike" spc="-1" dirty="0">
              <a:latin typeface="Arial"/>
            </a:endParaRPr>
          </a:p>
          <a:p>
            <a:pPr marL="86400" indent="-82440">
              <a:lnSpc>
                <a:spcPct val="90000"/>
              </a:lnSpc>
              <a:spcBef>
                <a:spcPts val="377"/>
              </a:spcBef>
              <a:buClr>
                <a:srgbClr val="000000"/>
              </a:buClr>
              <a:buFont typeface="Arial"/>
              <a:buChar char="•"/>
            </a:pPr>
            <a:r>
              <a:rPr lang="en-US" sz="1060" b="0" strike="noStrike" spc="-1" dirty="0">
                <a:solidFill>
                  <a:srgbClr val="000000"/>
                </a:solidFill>
                <a:latin typeface="Calibri"/>
                <a:ea typeface="DejaVu Sans"/>
              </a:rPr>
              <a:t>H(X,Y) = H(X) + H(Y|X) = 1 + 1 = 2 bit/information</a:t>
            </a:r>
            <a:endParaRPr lang="en-US" sz="1060" b="0" strike="noStrike" spc="-1" dirty="0">
              <a:latin typeface="Arial"/>
            </a:endParaRPr>
          </a:p>
          <a:p>
            <a:pPr>
              <a:lnSpc>
                <a:spcPct val="90000"/>
              </a:lnSpc>
              <a:spcBef>
                <a:spcPts val="377"/>
              </a:spcBef>
            </a:pPr>
            <a:endParaRPr lang="en-US" sz="1060" b="0" strike="noStrike" spc="-1" dirty="0">
              <a:latin typeface="Arial"/>
            </a:endParaRPr>
          </a:p>
          <a:p>
            <a:pPr>
              <a:lnSpc>
                <a:spcPct val="90000"/>
              </a:lnSpc>
              <a:spcBef>
                <a:spcPts val="377"/>
              </a:spcBef>
            </a:pPr>
            <a:endParaRPr lang="en-US" sz="106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US" sz="1800" b="0" strike="noStrike" spc="-1" dirty="0">
                <a:solidFill>
                  <a:srgbClr val="000000"/>
                </a:solidFill>
                <a:latin typeface="Times New Roman"/>
                <a:ea typeface="DejaVu Sans"/>
              </a:rPr>
              <a:t>3.2.7. </a:t>
            </a:r>
            <a:r>
              <a:rPr lang="en-US" spc="-1" dirty="0">
                <a:solidFill>
                  <a:srgbClr val="000000"/>
                </a:solidFill>
                <a:latin typeface="Times New Roman"/>
                <a:ea typeface="DejaVu Sans"/>
              </a:rPr>
              <a:t>Entropy </a:t>
            </a:r>
            <a:r>
              <a:rPr lang="en-US" spc="-1" dirty="0" err="1">
                <a:solidFill>
                  <a:srgbClr val="000000"/>
                </a:solidFill>
                <a:latin typeface="Times New Roman"/>
                <a:ea typeface="DejaVu Sans"/>
              </a:rPr>
              <a:t>quan</a:t>
            </a:r>
            <a:r>
              <a:rPr lang="en-US" spc="-1" dirty="0">
                <a:solidFill>
                  <a:srgbClr val="000000"/>
                </a:solidFill>
                <a:latin typeface="Times New Roman"/>
                <a:ea typeface="DejaVu Sans"/>
              </a:rPr>
              <a:t> </a:t>
            </a:r>
            <a:r>
              <a:rPr lang="en-US" spc="-1" dirty="0" err="1">
                <a:solidFill>
                  <a:srgbClr val="000000"/>
                </a:solidFill>
                <a:latin typeface="Times New Roman"/>
                <a:ea typeface="DejaVu Sans"/>
              </a:rPr>
              <a:t>hệ</a:t>
            </a:r>
            <a:r>
              <a:rPr lang="en-US" sz="1800" b="0" strike="noStrike" spc="-1" dirty="0">
                <a:solidFill>
                  <a:srgbClr val="000000"/>
                </a:solidFill>
                <a:latin typeface="Times New Roman"/>
                <a:ea typeface="DejaVu Sans"/>
              </a:rPr>
              <a:t>:  </a:t>
            </a:r>
            <a:r>
              <a:rPr lang="en-US" sz="1800" b="0" strike="noStrike" spc="-1" dirty="0" err="1">
                <a:solidFill>
                  <a:srgbClr val="000000"/>
                </a:solidFill>
                <a:latin typeface="Times New Roman"/>
                <a:ea typeface="DejaVu Sans"/>
              </a:rPr>
              <a:t>Quãng</a:t>
            </a:r>
            <a:r>
              <a:rPr lang="en-US" sz="1800" b="0" strike="noStrike" spc="-1" dirty="0">
                <a:solidFill>
                  <a:srgbClr val="000000"/>
                </a:solidFill>
                <a:latin typeface="Times New Roman"/>
                <a:ea typeface="DejaVu Sans"/>
              </a:rPr>
              <a:t> </a:t>
            </a:r>
            <a:r>
              <a:rPr lang="en-US" sz="1800" b="0" strike="noStrike" spc="-1" dirty="0" err="1">
                <a:solidFill>
                  <a:srgbClr val="000000"/>
                </a:solidFill>
                <a:latin typeface="Times New Roman"/>
                <a:ea typeface="DejaVu Sans"/>
              </a:rPr>
              <a:t>cách</a:t>
            </a:r>
            <a:r>
              <a:rPr lang="en-US" sz="1800" b="0" strike="noStrike" spc="-1" dirty="0">
                <a:solidFill>
                  <a:srgbClr val="000000"/>
                </a:solidFill>
                <a:latin typeface="Times New Roman"/>
                <a:ea typeface="DejaVu Sans"/>
              </a:rPr>
              <a:t> </a:t>
            </a:r>
            <a:r>
              <a:rPr lang="en-US" sz="1800" b="0" strike="noStrike" spc="-1" dirty="0" err="1">
                <a:solidFill>
                  <a:srgbClr val="000000"/>
                </a:solidFill>
                <a:latin typeface="Times New Roman"/>
                <a:ea typeface="DejaVu Sans"/>
              </a:rPr>
              <a:t>Kullback-Leibler</a:t>
            </a:r>
            <a:r>
              <a:rPr lang="en-US" sz="1800" b="0" strike="noStrike" spc="-1" dirty="0">
                <a:solidFill>
                  <a:srgbClr val="000000"/>
                </a:solidFill>
                <a:latin typeface="Times New Roman"/>
                <a:ea typeface="DejaVu Sans"/>
              </a:rPr>
              <a:t> </a:t>
            </a:r>
            <a:endParaRPr lang="en-US" sz="1800" b="0" strike="noStrike" spc="-1" dirty="0">
              <a:latin typeface="Arial"/>
            </a:endParaRPr>
          </a:p>
        </p:txBody>
      </p:sp>
      <p:sp>
        <p:nvSpPr>
          <p:cNvPr id="249" name="CustomShape 2"/>
          <p:cNvSpPr/>
          <p:nvPr/>
        </p:nvSpPr>
        <p:spPr>
          <a:xfrm>
            <a:off x="170640" y="920160"/>
            <a:ext cx="418716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92500" lnSpcReduction="10000"/>
          </a:bodyPr>
          <a:lstStyle/>
          <a:p>
            <a:pPr marL="86400" indent="-82440">
              <a:lnSpc>
                <a:spcPct val="90000"/>
              </a:lnSpc>
              <a:spcBef>
                <a:spcPts val="377"/>
              </a:spcBef>
              <a:buClr>
                <a:srgbClr val="000000"/>
              </a:buClr>
              <a:buFont typeface="Arial"/>
              <a:buChar char="•"/>
            </a:pPr>
            <a:r>
              <a:rPr lang="en-US" sz="1200" spc="-1" dirty="0" err="1">
                <a:solidFill>
                  <a:srgbClr val="000000"/>
                </a:solidFill>
                <a:latin typeface="Calibri"/>
              </a:rPr>
              <a:t>Là</a:t>
            </a:r>
            <a:r>
              <a:rPr lang="en-US" sz="1200" spc="-1" dirty="0">
                <a:solidFill>
                  <a:srgbClr val="000000"/>
                </a:solidFill>
                <a:latin typeface="Calibri"/>
              </a:rPr>
              <a:t> </a:t>
            </a:r>
            <a:r>
              <a:rPr lang="en-US" sz="1200" spc="-1" dirty="0" err="1">
                <a:solidFill>
                  <a:srgbClr val="000000"/>
                </a:solidFill>
                <a:latin typeface="Calibri"/>
              </a:rPr>
              <a:t>độ</a:t>
            </a:r>
            <a:r>
              <a:rPr lang="en-US" sz="1200" spc="-1" dirty="0">
                <a:solidFill>
                  <a:srgbClr val="000000"/>
                </a:solidFill>
                <a:latin typeface="Calibri"/>
              </a:rPr>
              <a:t> </a:t>
            </a:r>
            <a:r>
              <a:rPr lang="en-US" sz="1200" spc="-1" dirty="0" err="1">
                <a:solidFill>
                  <a:srgbClr val="000000"/>
                </a:solidFill>
                <a:latin typeface="Calibri"/>
              </a:rPr>
              <a:t>đo</a:t>
            </a:r>
            <a:r>
              <a:rPr lang="en-US" sz="1200" spc="-1" dirty="0">
                <a:solidFill>
                  <a:srgbClr val="000000"/>
                </a:solidFill>
                <a:latin typeface="Calibri"/>
              </a:rPr>
              <a:t> </a:t>
            </a:r>
            <a:r>
              <a:rPr lang="en-US" sz="1200" spc="-1" dirty="0" err="1">
                <a:solidFill>
                  <a:srgbClr val="000000"/>
                </a:solidFill>
                <a:latin typeface="Calibri"/>
              </a:rPr>
              <a:t>quãng</a:t>
            </a:r>
            <a:r>
              <a:rPr lang="en-US" sz="1200" spc="-1" dirty="0">
                <a:solidFill>
                  <a:srgbClr val="000000"/>
                </a:solidFill>
                <a:latin typeface="Calibri"/>
              </a:rPr>
              <a:t> </a:t>
            </a:r>
            <a:r>
              <a:rPr lang="en-US" sz="1200" spc="-1" dirty="0" err="1">
                <a:solidFill>
                  <a:srgbClr val="000000"/>
                </a:solidFill>
                <a:latin typeface="Calibri"/>
              </a:rPr>
              <a:t>cách</a:t>
            </a:r>
            <a:r>
              <a:rPr lang="en-US" sz="1200" spc="-1" dirty="0">
                <a:solidFill>
                  <a:srgbClr val="000000"/>
                </a:solidFill>
                <a:latin typeface="Calibri"/>
              </a:rPr>
              <a:t> </a:t>
            </a:r>
            <a:r>
              <a:rPr lang="en-US" sz="1200" spc="-1" dirty="0" err="1">
                <a:solidFill>
                  <a:srgbClr val="000000"/>
                </a:solidFill>
                <a:latin typeface="Calibri"/>
              </a:rPr>
              <a:t>giữa</a:t>
            </a:r>
            <a:r>
              <a:rPr lang="en-US" sz="1200" spc="-1" dirty="0">
                <a:solidFill>
                  <a:srgbClr val="000000"/>
                </a:solidFill>
                <a:latin typeface="Calibri"/>
              </a:rPr>
              <a:t> </a:t>
            </a:r>
            <a:r>
              <a:rPr lang="en-US" sz="1200" spc="-1" dirty="0" err="1">
                <a:solidFill>
                  <a:srgbClr val="000000"/>
                </a:solidFill>
                <a:latin typeface="Calibri"/>
              </a:rPr>
              <a:t>hai</a:t>
            </a:r>
            <a:r>
              <a:rPr lang="en-US" sz="1200" spc="-1" dirty="0">
                <a:solidFill>
                  <a:srgbClr val="000000"/>
                </a:solidFill>
                <a:latin typeface="Calibri"/>
              </a:rPr>
              <a:t> </a:t>
            </a:r>
            <a:r>
              <a:rPr lang="en-US" sz="1200" spc="-1" dirty="0" err="1">
                <a:solidFill>
                  <a:srgbClr val="000000"/>
                </a:solidFill>
                <a:latin typeface="Calibri"/>
              </a:rPr>
              <a:t>phân</a:t>
            </a:r>
            <a:r>
              <a:rPr lang="en-US" sz="1200" spc="-1" dirty="0">
                <a:solidFill>
                  <a:srgbClr val="000000"/>
                </a:solidFill>
                <a:latin typeface="Calibri"/>
              </a:rPr>
              <a:t> </a:t>
            </a:r>
            <a:r>
              <a:rPr lang="en-US" sz="1200" spc="-1" dirty="0" err="1">
                <a:solidFill>
                  <a:srgbClr val="000000"/>
                </a:solidFill>
                <a:latin typeface="Calibri"/>
              </a:rPr>
              <a:t>bố</a:t>
            </a:r>
            <a:r>
              <a:rPr lang="en-US" sz="1200" spc="-1" dirty="0">
                <a:solidFill>
                  <a:srgbClr val="000000"/>
                </a:solidFill>
                <a:latin typeface="Calibri"/>
              </a:rPr>
              <a:t> </a:t>
            </a:r>
            <a:r>
              <a:rPr lang="en-US" sz="1200" spc="-1" dirty="0" err="1">
                <a:solidFill>
                  <a:srgbClr val="000000"/>
                </a:solidFill>
                <a:latin typeface="Calibri"/>
              </a:rPr>
              <a:t>xác</a:t>
            </a:r>
            <a:r>
              <a:rPr lang="en-US" sz="1200" spc="-1" dirty="0">
                <a:solidFill>
                  <a:srgbClr val="000000"/>
                </a:solidFill>
                <a:latin typeface="Calibri"/>
              </a:rPr>
              <a:t> </a:t>
            </a:r>
            <a:r>
              <a:rPr lang="en-US" sz="1200" spc="-1" dirty="0" err="1">
                <a:solidFill>
                  <a:srgbClr val="000000"/>
                </a:solidFill>
                <a:latin typeface="Calibri"/>
              </a:rPr>
              <a:t>suất</a:t>
            </a:r>
            <a:endParaRPr lang="en-US" sz="1200" b="0" strike="noStrike" spc="-1" dirty="0">
              <a:latin typeface="Arial"/>
            </a:endParaRPr>
          </a:p>
          <a:p>
            <a:pPr marL="86400" indent="-82440">
              <a:lnSpc>
                <a:spcPct val="90000"/>
              </a:lnSpc>
              <a:spcBef>
                <a:spcPts val="377"/>
              </a:spcBef>
              <a:buClr>
                <a:srgbClr val="000000"/>
              </a:buClr>
              <a:buFont typeface="Arial"/>
              <a:buChar char="•"/>
            </a:pPr>
            <a:r>
              <a:rPr lang="en-US" sz="1200" spc="-1" dirty="0">
                <a:solidFill>
                  <a:srgbClr val="000000"/>
                </a:solidFill>
                <a:latin typeface="Calibri"/>
                <a:ea typeface="DejaVu Sans"/>
              </a:rPr>
              <a:t> Entropy </a:t>
            </a:r>
            <a:r>
              <a:rPr lang="en-US" sz="1200" spc="-1" dirty="0" err="1">
                <a:solidFill>
                  <a:srgbClr val="000000"/>
                </a:solidFill>
                <a:latin typeface="Calibri"/>
                <a:ea typeface="DejaVu Sans"/>
              </a:rPr>
              <a:t>tư</a:t>
            </a:r>
            <a:r>
              <a:rPr lang="vi-VN" sz="1200" spc="-1" dirty="0">
                <a:solidFill>
                  <a:srgbClr val="000000"/>
                </a:solidFill>
                <a:latin typeface="Calibri"/>
                <a:ea typeface="DejaVu Sans"/>
              </a:rPr>
              <a:t>ơ</a:t>
            </a:r>
            <a:r>
              <a:rPr lang="en-US" sz="1200" spc="-1" dirty="0">
                <a:solidFill>
                  <a:srgbClr val="000000"/>
                </a:solidFill>
                <a:latin typeface="Calibri"/>
                <a:ea typeface="DejaVu Sans"/>
              </a:rPr>
              <a:t>ng </a:t>
            </a:r>
            <a:r>
              <a:rPr lang="en-US" sz="1200" spc="-1" dirty="0" err="1">
                <a:solidFill>
                  <a:srgbClr val="000000"/>
                </a:solidFill>
                <a:latin typeface="Calibri"/>
                <a:ea typeface="DejaVu Sans"/>
              </a:rPr>
              <a:t>hỗ</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giữa</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hai</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hàm</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mật</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độ</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xác</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suất</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and </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a:t>
            </a:r>
            <a:r>
              <a:rPr lang="en-US" sz="1200" spc="-1" dirty="0" err="1">
                <a:solidFill>
                  <a:srgbClr val="000000"/>
                </a:solidFill>
                <a:latin typeface="Calibri"/>
                <a:ea typeface="DejaVu Sans"/>
              </a:rPr>
              <a:t>dduwwocj</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định</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nghĩa</a:t>
            </a:r>
            <a:r>
              <a:rPr lang="en-US" sz="1200" b="0" strike="noStrike" spc="-1" dirty="0">
                <a:solidFill>
                  <a:srgbClr val="000000"/>
                </a:solidFill>
                <a:latin typeface="Calibri"/>
                <a:ea typeface="DejaVu Sans"/>
              </a:rPr>
              <a:t>:</a:t>
            </a: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marL="86400" indent="-82440">
              <a:lnSpc>
                <a:spcPct val="90000"/>
              </a:lnSpc>
              <a:spcBef>
                <a:spcPts val="377"/>
              </a:spcBef>
              <a:buClr>
                <a:srgbClr val="000000"/>
              </a:buClr>
              <a:buFont typeface="Arial"/>
              <a:buChar char="•"/>
            </a:pPr>
            <a:r>
              <a:rPr lang="en-US" sz="1200" b="0" i="1" strike="noStrike" spc="-1" dirty="0">
                <a:solidFill>
                  <a:srgbClr val="000000"/>
                </a:solidFill>
                <a:latin typeface="Calibri"/>
                <a:ea typeface="DejaVu Sans"/>
              </a:rPr>
              <a:t>D</a:t>
            </a:r>
            <a:r>
              <a:rPr lang="en-US" sz="1200" b="0" strike="noStrike" spc="-1" dirty="0">
                <a:solidFill>
                  <a:srgbClr val="000000"/>
                </a:solidFill>
                <a:latin typeface="Calibri"/>
                <a:ea typeface="DejaVu Sans"/>
              </a:rPr>
              <a:t>(</a:t>
            </a:r>
            <a:r>
              <a:rPr lang="en-US" sz="1200" b="0" strike="noStrike"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a:t>
            </a:r>
            <a:r>
              <a:rPr lang="en-US" sz="1200" b="0" i="1" strike="noStrike" spc="-1" dirty="0">
                <a:solidFill>
                  <a:srgbClr val="000000"/>
                </a:solidFill>
                <a:latin typeface="Calibri"/>
                <a:ea typeface="DejaVu Sans"/>
              </a:rPr>
              <a:t>= </a:t>
            </a:r>
            <a:r>
              <a:rPr lang="en-US" sz="1200" b="0" strike="noStrike" spc="-1" dirty="0">
                <a:solidFill>
                  <a:srgbClr val="000000"/>
                </a:solidFill>
                <a:latin typeface="Calibri"/>
                <a:ea typeface="DejaVu Sans"/>
              </a:rPr>
              <a:t>0 </a:t>
            </a:r>
            <a:r>
              <a:rPr lang="en-US" sz="1200" spc="-1" dirty="0" err="1">
                <a:solidFill>
                  <a:srgbClr val="000000"/>
                </a:solidFill>
                <a:latin typeface="Calibri"/>
                <a:ea typeface="DejaVu Sans"/>
              </a:rPr>
              <a:t>nếu</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và</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chỉ</a:t>
            </a:r>
            <a:r>
              <a:rPr lang="en-US" sz="1200" spc="-1" dirty="0">
                <a:solidFill>
                  <a:srgbClr val="000000"/>
                </a:solidFill>
                <a:latin typeface="Calibri"/>
                <a:ea typeface="DejaVu Sans"/>
              </a:rPr>
              <a:t> </a:t>
            </a:r>
            <a:r>
              <a:rPr lang="en-US" sz="1200" spc="-1" dirty="0" err="1">
                <a:solidFill>
                  <a:srgbClr val="000000"/>
                </a:solidFill>
                <a:latin typeface="Calibri"/>
                <a:ea typeface="DejaVu Sans"/>
              </a:rPr>
              <a:t>nếu</a:t>
            </a:r>
            <a:r>
              <a:rPr lang="en-US" sz="1200" spc="-1" dirty="0">
                <a:solidFill>
                  <a:srgbClr val="000000"/>
                </a:solidFill>
                <a:latin typeface="Calibri"/>
                <a:ea typeface="DejaVu Sans"/>
              </a:rPr>
              <a:t> </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  </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endParaRPr lang="en-US" sz="1200" b="0" strike="noStrike" spc="-1" dirty="0">
              <a:latin typeface="Arial"/>
            </a:endParaRPr>
          </a:p>
          <a:p>
            <a:pPr marL="86400" indent="-82440">
              <a:lnSpc>
                <a:spcPct val="90000"/>
              </a:lnSpc>
              <a:spcBef>
                <a:spcPts val="377"/>
              </a:spcBef>
              <a:buClr>
                <a:srgbClr val="000000"/>
              </a:buClr>
              <a:buFont typeface="Arial"/>
              <a:buChar char="•"/>
            </a:pPr>
            <a:r>
              <a:rPr lang="en-US" sz="1200" b="0" i="1" strike="noStrike" spc="-1" dirty="0">
                <a:solidFill>
                  <a:srgbClr val="000000"/>
                </a:solidFill>
                <a:latin typeface="Calibri"/>
                <a:ea typeface="DejaVu Sans"/>
              </a:rPr>
              <a:t>D</a:t>
            </a:r>
            <a:r>
              <a:rPr lang="en-US" sz="1200" b="0" strike="noStrike" spc="-1" dirty="0">
                <a:solidFill>
                  <a:srgbClr val="000000"/>
                </a:solidFill>
                <a:latin typeface="Calibri"/>
                <a:ea typeface="DejaVu Sans"/>
              </a:rPr>
              <a:t>(</a:t>
            </a:r>
            <a:r>
              <a:rPr lang="en-US" sz="1200" b="0" strike="noStrike"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   </a:t>
            </a:r>
            <a:r>
              <a:rPr lang="en-US" sz="1200" b="0" i="1" strike="noStrike" spc="-1" dirty="0">
                <a:solidFill>
                  <a:srgbClr val="000000"/>
                </a:solidFill>
                <a:latin typeface="Calibri"/>
                <a:ea typeface="DejaVu Sans"/>
              </a:rPr>
              <a:t>D</a:t>
            </a:r>
            <a:r>
              <a:rPr lang="en-US" sz="1200" b="0" strike="noStrike" spc="-1" dirty="0">
                <a:solidFill>
                  <a:srgbClr val="000000"/>
                </a:solidFill>
                <a:latin typeface="Calibri"/>
                <a:ea typeface="DejaVu Sans"/>
              </a:rPr>
              <a:t>(</a:t>
            </a:r>
            <a:r>
              <a:rPr lang="en-US" sz="1200" b="0" strike="noStrike" spc="-1" dirty="0" err="1">
                <a:solidFill>
                  <a:srgbClr val="000000"/>
                </a:solidFill>
                <a:latin typeface="Calibri"/>
                <a:ea typeface="DejaVu Sans"/>
              </a:rPr>
              <a:t>qX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a:t>
            </a:r>
            <a:r>
              <a:rPr lang="en-US" sz="1200" b="0" strike="noStrike" spc="-1" dirty="0">
                <a:solidFill>
                  <a:srgbClr val="000000"/>
                </a:solidFill>
                <a:latin typeface="Calibri"/>
                <a:ea typeface="DejaVu Sans"/>
              </a:rPr>
              <a:t> </a:t>
            </a:r>
            <a:r>
              <a:rPr lang="en-US" sz="1200" b="0" strike="noStrike" spc="-1" dirty="0" err="1">
                <a:solidFill>
                  <a:srgbClr val="000000"/>
                </a:solidFill>
                <a:latin typeface="Calibri"/>
                <a:ea typeface="DejaVu Sans"/>
              </a:rPr>
              <a:t>pX</a:t>
            </a:r>
            <a:r>
              <a:rPr lang="en-US" sz="1200" b="0" strike="noStrike" spc="-1" dirty="0">
                <a:solidFill>
                  <a:srgbClr val="000000"/>
                </a:solidFill>
                <a:latin typeface="Calibri"/>
                <a:ea typeface="DejaVu Sans"/>
              </a:rPr>
              <a:t>(</a:t>
            </a:r>
            <a:r>
              <a:rPr lang="en-US" sz="1200" b="0" i="1" strike="noStrike" spc="-1" dirty="0">
                <a:solidFill>
                  <a:srgbClr val="000000"/>
                </a:solidFill>
                <a:latin typeface="Calibri"/>
                <a:ea typeface="DejaVu Sans"/>
              </a:rPr>
              <a:t>x</a:t>
            </a:r>
            <a:r>
              <a:rPr lang="en-US" sz="1200" b="0" strike="noStrike" spc="-1" dirty="0">
                <a:solidFill>
                  <a:srgbClr val="000000"/>
                </a:solidFill>
                <a:latin typeface="Calibri"/>
                <a:ea typeface="DejaVu Sans"/>
              </a:rPr>
              <a:t>))</a:t>
            </a:r>
            <a:endParaRPr lang="en-US" sz="1200" b="0" strike="noStrike" spc="-1" dirty="0">
              <a:latin typeface="Arial"/>
            </a:endParaRPr>
          </a:p>
          <a:p>
            <a:pPr marL="628560" lvl="1" indent="-167400">
              <a:lnSpc>
                <a:spcPct val="90000"/>
              </a:lnSpc>
              <a:spcBef>
                <a:spcPts val="190"/>
              </a:spcBef>
              <a:buClr>
                <a:srgbClr val="000000"/>
              </a:buClr>
              <a:buFont typeface="Arial"/>
              <a:buChar char="•"/>
            </a:pPr>
            <a:r>
              <a:rPr lang="en-US" sz="1100" b="0" strike="noStrike" spc="-1" dirty="0">
                <a:solidFill>
                  <a:srgbClr val="000000"/>
                </a:solidFill>
                <a:latin typeface="Times New Roman"/>
                <a:ea typeface="DejaVu Sans"/>
              </a:rPr>
              <a:t>D </a:t>
            </a:r>
            <a:r>
              <a:rPr lang="en-US" sz="1100" b="0" strike="noStrike" spc="-1" dirty="0" err="1">
                <a:solidFill>
                  <a:srgbClr val="000000"/>
                </a:solidFill>
                <a:latin typeface="Times New Roman"/>
                <a:ea typeface="DejaVu Sans"/>
              </a:rPr>
              <a:t>càng</a:t>
            </a:r>
            <a:r>
              <a:rPr lang="en-US" sz="1100" b="0" strike="noStrike" spc="-1" dirty="0">
                <a:solidFill>
                  <a:srgbClr val="000000"/>
                </a:solidFill>
                <a:latin typeface="Times New Roman"/>
                <a:ea typeface="DejaVu Sans"/>
              </a:rPr>
              <a:t> </a:t>
            </a:r>
            <a:r>
              <a:rPr lang="en-US" sz="1100" b="0" strike="noStrike" spc="-1" dirty="0" err="1">
                <a:solidFill>
                  <a:srgbClr val="000000"/>
                </a:solidFill>
                <a:latin typeface="Times New Roman"/>
                <a:ea typeface="DejaVu Sans"/>
              </a:rPr>
              <a:t>l</a:t>
            </a:r>
            <a:r>
              <a:rPr lang="en-US" sz="1100" spc="-1" dirty="0" err="1">
                <a:solidFill>
                  <a:srgbClr val="000000"/>
                </a:solidFill>
                <a:latin typeface="Times New Roman"/>
                <a:ea typeface="DejaVu Sans"/>
              </a:rPr>
              <a:t>ớn</a:t>
            </a:r>
            <a:r>
              <a:rPr lang="en-US" sz="1100" b="0" strike="noStrike" spc="-1" dirty="0">
                <a:solidFill>
                  <a:srgbClr val="000000"/>
                </a:solidFill>
                <a:latin typeface="Times New Roman"/>
                <a:ea typeface="DejaVu Sans"/>
              </a:rPr>
              <a:t>,  </a:t>
            </a:r>
            <a:r>
              <a:rPr lang="en-US" sz="1100" b="0" strike="noStrike" spc="-1" dirty="0" err="1">
                <a:solidFill>
                  <a:srgbClr val="000000"/>
                </a:solidFill>
                <a:latin typeface="Times New Roman"/>
                <a:ea typeface="DejaVu Sans"/>
              </a:rPr>
              <a:t>pX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a:t>
            </a:r>
            <a:r>
              <a:rPr lang="en-US" sz="1100" b="0" strike="noStrike" spc="-1" dirty="0">
                <a:solidFill>
                  <a:srgbClr val="000000"/>
                </a:solidFill>
                <a:latin typeface="Times New Roman"/>
                <a:ea typeface="DejaVu Sans"/>
              </a:rPr>
              <a:t>  </a:t>
            </a:r>
            <a:r>
              <a:rPr lang="en-US" sz="1100" b="0" strike="noStrike" spc="-1" dirty="0" err="1">
                <a:solidFill>
                  <a:srgbClr val="000000"/>
                </a:solidFill>
                <a:latin typeface="Times New Roman"/>
                <a:ea typeface="DejaVu Sans"/>
              </a:rPr>
              <a:t>qX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 </a:t>
            </a:r>
            <a:r>
              <a:rPr lang="en-US" sz="1100" b="0" strike="noStrike" spc="-1" dirty="0" err="1">
                <a:solidFill>
                  <a:srgbClr val="000000"/>
                </a:solidFill>
                <a:latin typeface="Calibri"/>
                <a:ea typeface="DejaVu Sans"/>
              </a:rPr>
              <a:t>khá</a:t>
            </a:r>
            <a:r>
              <a:rPr lang="en-US" sz="1100" b="0" strike="noStrike" spc="-1" dirty="0">
                <a:solidFill>
                  <a:srgbClr val="000000"/>
                </a:solidFill>
                <a:latin typeface="Calibri"/>
                <a:ea typeface="DejaVu Sans"/>
              </a:rPr>
              <a:t> </a:t>
            </a:r>
            <a:r>
              <a:rPr lang="en-US" sz="1100" b="0" strike="noStrike" spc="-1" dirty="0" err="1">
                <a:solidFill>
                  <a:srgbClr val="000000"/>
                </a:solidFill>
                <a:latin typeface="Calibri"/>
                <a:ea typeface="DejaVu Sans"/>
              </a:rPr>
              <a:t>nhâu</a:t>
            </a:r>
            <a:r>
              <a:rPr lang="en-US" sz="1100" b="0" strike="noStrike" spc="-1" dirty="0">
                <a:solidFill>
                  <a:srgbClr val="000000"/>
                </a:solidFill>
                <a:latin typeface="Calibri"/>
                <a:ea typeface="DejaVu Sans"/>
              </a:rPr>
              <a:t> </a:t>
            </a:r>
            <a:r>
              <a:rPr lang="en-US" sz="1100" b="0" strike="noStrike" spc="-1" dirty="0" err="1">
                <a:solidFill>
                  <a:srgbClr val="000000"/>
                </a:solidFill>
                <a:latin typeface="Calibri"/>
                <a:ea typeface="DejaVu Sans"/>
              </a:rPr>
              <a:t>càng</a:t>
            </a:r>
            <a:r>
              <a:rPr lang="en-US" sz="1100" b="0" strike="noStrike" spc="-1" dirty="0">
                <a:solidFill>
                  <a:srgbClr val="000000"/>
                </a:solidFill>
                <a:latin typeface="Calibri"/>
                <a:ea typeface="DejaVu Sans"/>
              </a:rPr>
              <a:t> </a:t>
            </a:r>
            <a:r>
              <a:rPr lang="en-US" sz="1100" b="0" strike="noStrike" spc="-1" dirty="0" err="1">
                <a:solidFill>
                  <a:srgbClr val="000000"/>
                </a:solidFill>
                <a:latin typeface="Calibri"/>
                <a:ea typeface="DejaVu Sans"/>
              </a:rPr>
              <a:t>nhiều</a:t>
            </a:r>
            <a:endParaRPr lang="en-US" sz="1100" b="0" strike="noStrike" spc="-1" dirty="0">
              <a:latin typeface="Arial"/>
            </a:endParaRPr>
          </a:p>
          <a:p>
            <a:pPr marL="628560" lvl="1" indent="-167400">
              <a:lnSpc>
                <a:spcPct val="90000"/>
              </a:lnSpc>
              <a:spcBef>
                <a:spcPts val="190"/>
              </a:spcBef>
              <a:buClr>
                <a:srgbClr val="000000"/>
              </a:buClr>
              <a:buFont typeface="Arial"/>
              <a:buChar char="•"/>
            </a:pPr>
            <a:r>
              <a:rPr lang="en-US" sz="1100" b="0" strike="noStrike" spc="-1" dirty="0" err="1">
                <a:solidFill>
                  <a:srgbClr val="000000"/>
                </a:solidFill>
                <a:latin typeface="Calibri"/>
                <a:ea typeface="DejaVu Sans"/>
              </a:rPr>
              <a:t>pX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 </a:t>
            </a:r>
            <a:r>
              <a:rPr lang="en-US" sz="1100" b="0" strike="noStrike" spc="-1" dirty="0">
                <a:solidFill>
                  <a:srgbClr val="000000"/>
                </a:solidFill>
                <a:latin typeface="Times New Roman"/>
                <a:ea typeface="DejaVu Sans"/>
              </a:rPr>
              <a:t>: </a:t>
            </a:r>
            <a:r>
              <a:rPr lang="en-US" sz="1100" spc="-1" dirty="0" err="1">
                <a:solidFill>
                  <a:srgbClr val="000000"/>
                </a:solidFill>
                <a:latin typeface="Times New Roman"/>
                <a:ea typeface="DejaVu Sans"/>
              </a:rPr>
              <a:t>phân</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bố</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xác</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suất</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thứ</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nhât</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trong</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miền</a:t>
            </a:r>
            <a:r>
              <a:rPr lang="en-US" sz="1100" spc="-1" dirty="0">
                <a:solidFill>
                  <a:srgbClr val="000000"/>
                </a:solidFill>
                <a:latin typeface="Times New Roman"/>
                <a:ea typeface="DejaVu Sans"/>
              </a:rPr>
              <a:t> </a:t>
            </a:r>
            <a:r>
              <a:rPr lang="en-US" sz="1100" b="0" strike="noStrike" spc="-1" dirty="0">
                <a:solidFill>
                  <a:srgbClr val="000000"/>
                </a:solidFill>
                <a:latin typeface="Times New Roman"/>
                <a:ea typeface="DejaVu Sans"/>
              </a:rPr>
              <a:t> </a:t>
            </a:r>
            <a:r>
              <a:rPr lang="en-US" sz="1100" b="0" i="1" strike="noStrike" spc="-1" dirty="0">
                <a:solidFill>
                  <a:srgbClr val="000000"/>
                </a:solidFill>
                <a:latin typeface="Times New Roman"/>
                <a:ea typeface="DejaVu Sans"/>
              </a:rPr>
              <a:t>X</a:t>
            </a:r>
            <a:endParaRPr lang="en-US" sz="1100" b="0" strike="noStrike" spc="-1" dirty="0">
              <a:latin typeface="Arial"/>
            </a:endParaRPr>
          </a:p>
          <a:p>
            <a:pPr marL="628560" lvl="1" indent="-167400">
              <a:lnSpc>
                <a:spcPct val="90000"/>
              </a:lnSpc>
              <a:spcBef>
                <a:spcPts val="190"/>
              </a:spcBef>
              <a:buClr>
                <a:srgbClr val="000000"/>
              </a:buClr>
              <a:buFont typeface="Arial"/>
              <a:buChar char="•"/>
            </a:pPr>
            <a:r>
              <a:rPr lang="en-US" sz="1100" b="0" strike="noStrike" spc="-1" dirty="0" err="1">
                <a:solidFill>
                  <a:srgbClr val="000000"/>
                </a:solidFill>
                <a:latin typeface="Calibri"/>
                <a:ea typeface="DejaVu Sans"/>
              </a:rPr>
              <a:t>qX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 </a:t>
            </a:r>
            <a:r>
              <a:rPr lang="en-US" sz="1100" b="0" strike="noStrike" spc="-1" dirty="0">
                <a:solidFill>
                  <a:srgbClr val="000000"/>
                </a:solidFill>
                <a:latin typeface="Times New Roman"/>
                <a:ea typeface="DejaVu Sans"/>
              </a:rPr>
              <a:t>: </a:t>
            </a:r>
            <a:r>
              <a:rPr lang="en-US" sz="1100" spc="-1" dirty="0" err="1">
                <a:solidFill>
                  <a:srgbClr val="000000"/>
                </a:solidFill>
                <a:latin typeface="Times New Roman"/>
                <a:ea typeface="DejaVu Sans"/>
              </a:rPr>
              <a:t>phân</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bố</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xác</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suất</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có</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quan</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hệ</a:t>
            </a:r>
            <a:r>
              <a:rPr lang="en-US" sz="1100" spc="-1" dirty="0">
                <a:solidFill>
                  <a:srgbClr val="000000"/>
                </a:solidFill>
                <a:latin typeface="Times New Roman"/>
                <a:ea typeface="DejaVu Sans"/>
              </a:rPr>
              <a:t> </a:t>
            </a:r>
            <a:r>
              <a:rPr lang="en-US" sz="1100" spc="-1" dirty="0" err="1">
                <a:solidFill>
                  <a:srgbClr val="000000"/>
                </a:solidFill>
                <a:latin typeface="Times New Roman"/>
                <a:ea typeface="DejaVu Sans"/>
              </a:rPr>
              <a:t>với</a:t>
            </a:r>
            <a:r>
              <a:rPr lang="en-US" sz="1100" spc="-1" dirty="0">
                <a:solidFill>
                  <a:srgbClr val="000000"/>
                </a:solidFill>
                <a:latin typeface="Times New Roman"/>
                <a:ea typeface="DejaVu Sans"/>
              </a:rPr>
              <a:t> </a:t>
            </a:r>
            <a:r>
              <a:rPr lang="en-US" sz="1100" b="0" strike="noStrike" spc="-1" dirty="0">
                <a:solidFill>
                  <a:srgbClr val="000000"/>
                </a:solidFill>
                <a:latin typeface="Times New Roman"/>
                <a:ea typeface="DejaVu Sans"/>
              </a:rPr>
              <a:t> </a:t>
            </a:r>
            <a:r>
              <a:rPr lang="en-US" sz="1100" b="0" strike="noStrike" spc="-1" dirty="0" err="1">
                <a:solidFill>
                  <a:srgbClr val="000000"/>
                </a:solidFill>
                <a:latin typeface="Times New Roman"/>
                <a:ea typeface="DejaVu Sans"/>
              </a:rPr>
              <a:t>pX</a:t>
            </a:r>
            <a:r>
              <a:rPr lang="en-US" sz="1100" b="0" strike="noStrike" spc="-1" dirty="0">
                <a:solidFill>
                  <a:srgbClr val="000000"/>
                </a:solidFill>
                <a:latin typeface="Calibri"/>
                <a:ea typeface="DejaVu Sans"/>
              </a:rPr>
              <a:t>(</a:t>
            </a:r>
            <a:r>
              <a:rPr lang="en-US" sz="1100" b="0" i="1" strike="noStrike" spc="-1" dirty="0">
                <a:solidFill>
                  <a:srgbClr val="000000"/>
                </a:solidFill>
                <a:latin typeface="Calibri"/>
                <a:ea typeface="DejaVu Sans"/>
              </a:rPr>
              <a:t>x</a:t>
            </a:r>
            <a:r>
              <a:rPr lang="en-US" sz="1100" b="0" strike="noStrike" spc="-1" dirty="0">
                <a:solidFill>
                  <a:srgbClr val="000000"/>
                </a:solidFill>
                <a:latin typeface="Calibri"/>
                <a:ea typeface="DejaVu Sans"/>
              </a:rPr>
              <a:t>)</a:t>
            </a:r>
            <a:r>
              <a:rPr lang="en-US" sz="1100" b="0" strike="noStrike" spc="-1" dirty="0">
                <a:solidFill>
                  <a:srgbClr val="000000"/>
                </a:solidFill>
                <a:latin typeface="Times New Roman"/>
                <a:ea typeface="DejaVu Sans"/>
              </a:rPr>
              <a:t> </a:t>
            </a:r>
            <a:endParaRPr lang="en-US" sz="1100" b="0" strike="noStrike" spc="-1" dirty="0">
              <a:latin typeface="Arial"/>
            </a:endParaRPr>
          </a:p>
          <a:p>
            <a:pPr>
              <a:lnSpc>
                <a:spcPct val="90000"/>
              </a:lnSpc>
              <a:spcBef>
                <a:spcPts val="377"/>
              </a:spcBef>
            </a:pPr>
            <a:endParaRPr lang="en-US" sz="1100" b="0" strike="noStrike" spc="-1" dirty="0">
              <a:latin typeface="Arial"/>
            </a:endParaRPr>
          </a:p>
          <a:p>
            <a:pPr>
              <a:lnSpc>
                <a:spcPct val="90000"/>
              </a:lnSpc>
              <a:spcBef>
                <a:spcPts val="377"/>
              </a:spcBef>
            </a:pPr>
            <a:endParaRPr lang="en-US" sz="1100" b="0" strike="noStrike" spc="-1" dirty="0">
              <a:latin typeface="Arial"/>
            </a:endParaRPr>
          </a:p>
        </p:txBody>
      </p:sp>
      <p:pic>
        <p:nvPicPr>
          <p:cNvPr id="251" name="Picture 3"/>
          <p:cNvPicPr/>
          <p:nvPr/>
        </p:nvPicPr>
        <p:blipFill>
          <a:blip r:embed="rId3"/>
          <a:stretch/>
        </p:blipFill>
        <p:spPr>
          <a:xfrm>
            <a:off x="1037880" y="1522080"/>
            <a:ext cx="2452680" cy="490320"/>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dirty="0">
                <a:solidFill>
                  <a:srgbClr val="000000"/>
                </a:solidFill>
                <a:latin typeface="Calibri Light"/>
                <a:ea typeface="DejaVu Sans"/>
              </a:rPr>
              <a:t>3.3. </a:t>
            </a:r>
            <a:r>
              <a:rPr lang="en-US" sz="1670" spc="-1" dirty="0" err="1">
                <a:solidFill>
                  <a:srgbClr val="000000"/>
                </a:solidFill>
                <a:latin typeface="Calibri Light"/>
                <a:ea typeface="DejaVu Sans"/>
              </a:rPr>
              <a:t>Lượng</a:t>
            </a:r>
            <a:r>
              <a:rPr lang="en-US" sz="1670" spc="-1" dirty="0">
                <a:solidFill>
                  <a:srgbClr val="000000"/>
                </a:solidFill>
                <a:latin typeface="Calibri Light"/>
                <a:ea typeface="DejaVu Sans"/>
              </a:rPr>
              <a:t> tin </a:t>
            </a:r>
            <a:r>
              <a:rPr lang="en-US" sz="1670" spc="-1" dirty="0" err="1">
                <a:solidFill>
                  <a:srgbClr val="000000"/>
                </a:solidFill>
                <a:latin typeface="Calibri Light"/>
                <a:ea typeface="DejaVu Sans"/>
              </a:rPr>
              <a:t>tư</a:t>
            </a:r>
            <a:r>
              <a:rPr lang="vi-VN" sz="1670" spc="-1" dirty="0">
                <a:solidFill>
                  <a:srgbClr val="000000"/>
                </a:solidFill>
                <a:latin typeface="Calibri Light"/>
                <a:ea typeface="DejaVu Sans"/>
              </a:rPr>
              <a:t>ơ</a:t>
            </a:r>
            <a:r>
              <a:rPr lang="en-US" sz="1670" spc="-1" dirty="0">
                <a:solidFill>
                  <a:srgbClr val="000000"/>
                </a:solidFill>
                <a:latin typeface="Calibri Light"/>
                <a:ea typeface="DejaVu Sans"/>
              </a:rPr>
              <a:t>ng </a:t>
            </a:r>
            <a:r>
              <a:rPr lang="en-US" sz="1670" spc="-1" dirty="0" err="1">
                <a:solidFill>
                  <a:srgbClr val="000000"/>
                </a:solidFill>
                <a:latin typeface="Calibri Light"/>
                <a:ea typeface="DejaVu Sans"/>
              </a:rPr>
              <a:t>hỗ</a:t>
            </a:r>
            <a:endParaRPr lang="en-US" sz="1670" b="0" strike="noStrike" spc="-1" dirty="0">
              <a:latin typeface="Arial"/>
            </a:endParaRPr>
          </a:p>
        </p:txBody>
      </p:sp>
      <p:sp>
        <p:nvSpPr>
          <p:cNvPr id="253"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3960">
              <a:lnSpc>
                <a:spcPct val="90000"/>
              </a:lnSpc>
              <a:spcBef>
                <a:spcPts val="377"/>
              </a:spcBef>
              <a:buClr>
                <a:srgbClr val="000000"/>
              </a:buClr>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marL="3960">
              <a:lnSpc>
                <a:spcPct val="90000"/>
              </a:lnSpc>
              <a:spcBef>
                <a:spcPts val="377"/>
              </a:spcBef>
              <a:buClr>
                <a:srgbClr val="000000"/>
              </a:buClr>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a:p>
            <a:pPr>
              <a:lnSpc>
                <a:spcPct val="90000"/>
              </a:lnSpc>
              <a:spcBef>
                <a:spcPts val="377"/>
              </a:spcBef>
            </a:pPr>
            <a:endParaRPr lang="en-US" sz="1200" b="0" strike="noStrike" spc="-1" dirty="0">
              <a:latin typeface="Arial"/>
            </a:endParaRPr>
          </a:p>
        </p:txBody>
      </p:sp>
      <p:sp>
        <p:nvSpPr>
          <p:cNvPr id="254" name="CustomShape 3"/>
          <p:cNvSpPr/>
          <p:nvPr/>
        </p:nvSpPr>
        <p:spPr>
          <a:xfrm>
            <a:off x="388594" y="630863"/>
            <a:ext cx="3827212" cy="2607828"/>
          </a:xfrm>
          <a:prstGeom prst="rect">
            <a:avLst/>
          </a:prstGeom>
          <a:blipFill rotWithShape="0">
            <a:blip r:embed="rId3"/>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3960">
              <a:lnSpc>
                <a:spcPct val="90000"/>
              </a:lnSpc>
              <a:spcBef>
                <a:spcPts val="377"/>
              </a:spcBef>
              <a:buClr>
                <a:srgbClr val="000000"/>
              </a:buClr>
            </a:pPr>
            <a:r>
              <a:rPr lang="en-US" sz="1000" b="0" strike="noStrike" spc="-1" dirty="0">
                <a:solidFill>
                  <a:srgbClr val="000000"/>
                </a:solidFill>
                <a:latin typeface="Calibri"/>
                <a:ea typeface="DejaVu Sans"/>
              </a:rPr>
              <a:t> </a:t>
            </a:r>
            <a:endParaRPr lang="en-US" sz="1000" b="0" strike="noStrike" spc="-1" dirty="0">
              <a:latin typeface="Arial"/>
            </a:endParaRPr>
          </a:p>
        </p:txBody>
      </p:sp>
      <p:pic>
        <p:nvPicPr>
          <p:cNvPr id="255" name="Picture 3"/>
          <p:cNvPicPr/>
          <p:nvPr/>
        </p:nvPicPr>
        <p:blipFill>
          <a:blip r:embed="rId4"/>
          <a:stretch/>
        </p:blipFill>
        <p:spPr>
          <a:xfrm>
            <a:off x="1091919" y="1559083"/>
            <a:ext cx="2053440" cy="570412"/>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dirty="0">
                <a:solidFill>
                  <a:srgbClr val="000000"/>
                </a:solidFill>
                <a:latin typeface="Calibri Light"/>
                <a:ea typeface="DejaVu Sans"/>
              </a:rPr>
              <a:t>3.1. </a:t>
            </a:r>
            <a:r>
              <a:rPr lang="en-US" sz="1670" b="0" strike="noStrike" spc="-1" dirty="0" err="1">
                <a:solidFill>
                  <a:srgbClr val="000000"/>
                </a:solidFill>
                <a:latin typeface="Calibri Light"/>
                <a:ea typeface="DejaVu Sans"/>
              </a:rPr>
              <a:t>Lượng</a:t>
            </a:r>
            <a:r>
              <a:rPr lang="en-US" sz="1670" b="0" strike="noStrike" spc="-1" dirty="0">
                <a:solidFill>
                  <a:srgbClr val="000000"/>
                </a:solidFill>
                <a:latin typeface="Calibri Light"/>
                <a:ea typeface="DejaVu Sans"/>
              </a:rPr>
              <a:t> tin </a:t>
            </a:r>
            <a:r>
              <a:rPr lang="en-US" sz="1670" b="0" strike="noStrike" spc="-1" dirty="0" err="1">
                <a:solidFill>
                  <a:srgbClr val="000000"/>
                </a:solidFill>
                <a:latin typeface="Calibri Light"/>
                <a:ea typeface="DejaVu Sans"/>
              </a:rPr>
              <a:t>riêng</a:t>
            </a:r>
            <a:r>
              <a:rPr lang="en-US" sz="1670" b="0" strike="noStrike" spc="-1" dirty="0">
                <a:solidFill>
                  <a:srgbClr val="000000"/>
                </a:solidFill>
                <a:latin typeface="Calibri Light"/>
                <a:ea typeface="DejaVu Sans"/>
              </a:rPr>
              <a:t>  </a:t>
            </a:r>
            <a:br>
              <a:rPr dirty="0"/>
            </a:br>
            <a:endParaRPr lang="en-US" sz="1670" b="0" strike="noStrike" spc="-1" dirty="0">
              <a:latin typeface="Arial"/>
            </a:endParaRPr>
          </a:p>
        </p:txBody>
      </p:sp>
      <p:sp>
        <p:nvSpPr>
          <p:cNvPr id="199"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190"/>
              </a:spcBef>
            </a:pPr>
            <a:r>
              <a:rPr lang="en-US" sz="1200" b="0" strike="noStrike" spc="-1" dirty="0" err="1">
                <a:solidFill>
                  <a:srgbClr val="000000"/>
                </a:solidFill>
                <a:latin typeface="Calibri"/>
                <a:ea typeface="DejaVu Sans"/>
              </a:rPr>
              <a:t>Lưu</a:t>
            </a:r>
            <a:r>
              <a:rPr lang="en-US" sz="1200" b="0" strike="noStrike" spc="-1" dirty="0">
                <a:solidFill>
                  <a:srgbClr val="000000"/>
                </a:solidFill>
                <a:latin typeface="Calibri"/>
                <a:ea typeface="DejaVu Sans"/>
              </a:rPr>
              <a:t> ý: </a:t>
            </a:r>
            <a:endParaRPr lang="en-US" sz="1200" b="0" strike="noStrike" spc="-1" dirty="0">
              <a:latin typeface="Arial"/>
            </a:endParaRPr>
          </a:p>
          <a:p>
            <a:pPr marL="259200" lvl="1" indent="-82440">
              <a:lnSpc>
                <a:spcPct val="90000"/>
              </a:lnSpc>
              <a:spcBef>
                <a:spcPts val="190"/>
              </a:spcBef>
              <a:buClr>
                <a:srgbClr val="000000"/>
              </a:buClr>
              <a:buFont typeface="Arial"/>
              <a:buChar char="•"/>
            </a:pPr>
            <a:r>
              <a:rPr lang="en-US" sz="1000" b="0" strike="noStrike" spc="-1" dirty="0" err="1">
                <a:solidFill>
                  <a:srgbClr val="000000"/>
                </a:solidFill>
                <a:latin typeface="Calibri"/>
                <a:ea typeface="DejaVu Sans"/>
              </a:rPr>
              <a:t>Một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nguồn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có</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mô</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hình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là</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một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biến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ngẫu</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nhiên</a:t>
            </a:r>
            <a:r>
              <a:rPr lang="en-US" sz="1000" b="0" strike="noStrike" spc="-1" dirty="0">
                <a:solidFill>
                  <a:srgbClr val="000000"/>
                </a:solidFill>
                <a:latin typeface="Calibri"/>
                <a:ea typeface="DejaVu Sans"/>
              </a:rPr>
              <a:t> </a:t>
            </a:r>
            <a:endParaRPr lang="en-US" sz="1000" b="0" strike="noStrike" spc="-1" dirty="0">
              <a:latin typeface="Arial"/>
            </a:endParaRPr>
          </a:p>
          <a:p>
            <a:pPr marL="259200" lvl="1" indent="-82440">
              <a:lnSpc>
                <a:spcPct val="90000"/>
              </a:lnSpc>
              <a:spcBef>
                <a:spcPts val="190"/>
              </a:spcBef>
              <a:buClr>
                <a:srgbClr val="000000"/>
              </a:buClr>
              <a:buFont typeface="Arial"/>
              <a:buChar char="•"/>
            </a:pP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là</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một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khái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niệm</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trừu</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tượng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mô</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tả</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sự</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hiểu</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biết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về</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đối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tượng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xung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quanh</a:t>
            </a:r>
            <a:r>
              <a:rPr lang="en-US" sz="1000" b="0" strike="noStrike" spc="-1" dirty="0">
                <a:solidFill>
                  <a:srgbClr val="000000"/>
                </a:solidFill>
                <a:latin typeface="Calibri"/>
                <a:ea typeface="DejaVu Sans"/>
              </a:rPr>
              <a:t> ta.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thu</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được</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qua </a:t>
            </a:r>
            <a:r>
              <a:rPr lang="en-US" sz="1000" b="0" strike="noStrike" spc="-1" dirty="0" err="1">
                <a:solidFill>
                  <a:srgbClr val="000000"/>
                </a:solidFill>
                <a:latin typeface="Calibri"/>
                <a:ea typeface="DejaVu Sans"/>
              </a:rPr>
              <a:t>sự</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làm</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mất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sự</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chưa</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biết</a:t>
            </a:r>
            <a:r>
              <a:rPr lang="en-US" sz="1000" b="0" strike="noStrike" spc="-1" dirty="0">
                <a:solidFill>
                  <a:srgbClr val="000000"/>
                </a:solidFill>
                <a:latin typeface="Calibri"/>
                <a:ea typeface="DejaVu Sans"/>
              </a:rPr>
              <a:t> hay </a:t>
            </a:r>
            <a:r>
              <a:rPr lang="en-US" sz="1000" b="0" strike="noStrike" spc="-1" dirty="0" err="1">
                <a:solidFill>
                  <a:srgbClr val="000000"/>
                </a:solidFill>
                <a:latin typeface="Calibri"/>
                <a:ea typeface="DejaVu Sans"/>
              </a:rPr>
              <a:t>sự</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ngờ</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định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về</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đối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tượng</a:t>
            </a:r>
            <a:endParaRPr lang="en-US" sz="1000" b="0" strike="noStrike" spc="-1" dirty="0">
              <a:latin typeface="Arial"/>
            </a:endParaRPr>
          </a:p>
          <a:p>
            <a:pPr marL="630000" lvl="3" indent="-214920">
              <a:lnSpc>
                <a:spcPct val="90000"/>
              </a:lnSpc>
              <a:spcBef>
                <a:spcPts val="190"/>
              </a:spcBef>
              <a:buClr>
                <a:srgbClr val="000000"/>
              </a:buClr>
              <a:buSzPct val="45000"/>
              <a:buFont typeface="Wingdings" charset="2"/>
              <a:buChar char=""/>
            </a:pPr>
            <a:r>
              <a:rPr lang="en-US" sz="1000" b="0" strike="noStrike" spc="-1" dirty="0" err="1">
                <a:solidFill>
                  <a:srgbClr val="000000"/>
                </a:solidFill>
                <a:latin typeface="Calibri"/>
                <a:ea typeface="DejaVu Sans"/>
              </a:rPr>
              <a:t>Lượng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riêng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của</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sẽ</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bằng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độ</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định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về</a:t>
            </a:r>
            <a:r>
              <a:rPr lang="en-US" sz="1000" b="0" strike="noStrike" spc="-1" dirty="0">
                <a:solidFill>
                  <a:srgbClr val="000000"/>
                </a:solidFill>
                <a:latin typeface="Calibri"/>
                <a:ea typeface="DejaVu Sans"/>
              </a:rPr>
              <a:t> tin</a:t>
            </a:r>
            <a:endParaRPr lang="en-US" sz="1000" b="0" strike="noStrike" spc="-1" dirty="0">
              <a:latin typeface="Arial"/>
            </a:endParaRPr>
          </a:p>
          <a:p>
            <a:pPr marL="630000" lvl="3" indent="-214920">
              <a:lnSpc>
                <a:spcPct val="90000"/>
              </a:lnSpc>
              <a:spcBef>
                <a:spcPts val="190"/>
              </a:spcBef>
              <a:buClr>
                <a:srgbClr val="000000"/>
              </a:buClr>
              <a:buSzPct val="45000"/>
              <a:buFont typeface="Wingdings" charset="2"/>
              <a:buChar char=""/>
            </a:pPr>
            <a:r>
              <a:rPr lang="en-US" sz="1000" b="0" strike="noStrike" spc="-1" dirty="0" err="1">
                <a:solidFill>
                  <a:srgbClr val="000000"/>
                </a:solidFill>
                <a:latin typeface="Calibri"/>
                <a:ea typeface="DejaVu Sans"/>
              </a:rPr>
              <a:t>Tính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toán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lượng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riêng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qua </a:t>
            </a:r>
            <a:r>
              <a:rPr lang="en-US" sz="1000" b="0" strike="noStrike" spc="-1" dirty="0" err="1">
                <a:solidFill>
                  <a:srgbClr val="000000"/>
                </a:solidFill>
                <a:latin typeface="Calibri"/>
                <a:ea typeface="DejaVu Sans"/>
              </a:rPr>
              <a:t>tính</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toán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độ</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bất</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định</a:t>
            </a:r>
            <a:endParaRPr lang="en-US" sz="1000" b="0" strike="noStrike" spc="-1" dirty="0">
              <a:latin typeface="Arial"/>
            </a:endParaRPr>
          </a:p>
          <a:p>
            <a:pPr marL="172800" lvl="2" indent="-214920">
              <a:lnSpc>
                <a:spcPct val="90000"/>
              </a:lnSpc>
              <a:spcBef>
                <a:spcPts val="190"/>
              </a:spcBef>
              <a:buClr>
                <a:srgbClr val="000000"/>
              </a:buClr>
              <a:buSzPct val="45000"/>
              <a:buFont typeface="Wingdings" charset="2"/>
              <a:buChar char=""/>
            </a:pPr>
            <a:r>
              <a:rPr lang="en-US" sz="1000" b="0" strike="noStrike" spc="-1" dirty="0" err="1">
                <a:solidFill>
                  <a:srgbClr val="000000"/>
                </a:solidFill>
                <a:latin typeface="Calibri"/>
                <a:ea typeface="DejaVu Sans"/>
              </a:rPr>
              <a:t>Lượng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riêng</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là</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số</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đơn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vị</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chứa</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trong</a:t>
            </a:r>
            <a:r>
              <a:rPr lang="en-US" sz="1000" b="0" strike="noStrike" spc="-1" dirty="0">
                <a:solidFill>
                  <a:srgbClr val="000000"/>
                </a:solidFill>
                <a:latin typeface="Calibri"/>
                <a:ea typeface="DejaVu Sans"/>
              </a:rPr>
              <a:t> tin, hay </a:t>
            </a:r>
            <a:r>
              <a:rPr lang="en-US" sz="1000" b="0" strike="noStrike" spc="-1" dirty="0" err="1">
                <a:solidFill>
                  <a:srgbClr val="000000"/>
                </a:solidFill>
                <a:latin typeface="Calibri"/>
                <a:ea typeface="DejaVu Sans"/>
              </a:rPr>
              <a:t>còn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gọi</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là</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độ</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lớn</a:t>
            </a:r>
            <a:r>
              <a:rPr lang="en-US" sz="1000" b="0" strike="noStrike" spc="-1" dirty="0">
                <a:solidFill>
                  <a:srgbClr val="000000"/>
                </a:solidFill>
                <a:latin typeface="Calibri"/>
                <a:ea typeface="DejaVu Sans"/>
              </a:rPr>
              <a:t> </a:t>
            </a:r>
            <a:r>
              <a:rPr lang="en-US" sz="1000" b="0" strike="noStrike" spc="-1" dirty="0" err="1">
                <a:solidFill>
                  <a:srgbClr val="000000"/>
                </a:solidFill>
                <a:latin typeface="Calibri"/>
                <a:ea typeface="DejaVu Sans"/>
              </a:rPr>
              <a:t>thông</a:t>
            </a:r>
            <a:r>
              <a:rPr lang="en-US" sz="1000" b="0" strike="noStrike" spc="-1" dirty="0">
                <a:solidFill>
                  <a:srgbClr val="000000"/>
                </a:solidFill>
                <a:latin typeface="Calibri"/>
                <a:ea typeface="DejaVu Sans"/>
              </a:rPr>
              <a:t> tin </a:t>
            </a:r>
            <a:r>
              <a:rPr lang="en-US" sz="1000" b="0" strike="noStrike" spc="-1" dirty="0" err="1">
                <a:solidFill>
                  <a:srgbClr val="000000"/>
                </a:solidFill>
                <a:latin typeface="Calibri"/>
                <a:ea typeface="DejaVu Sans"/>
              </a:rPr>
              <a:t>của</a:t>
            </a:r>
            <a:r>
              <a:rPr lang="en-US" sz="1000" b="0" strike="noStrike" spc="-1" dirty="0">
                <a:solidFill>
                  <a:srgbClr val="000000"/>
                </a:solidFill>
                <a:latin typeface="Calibri"/>
                <a:ea typeface="DejaVu Sans"/>
              </a:rPr>
              <a:t> tin </a:t>
            </a:r>
            <a:endParaRPr lang="en-US" sz="1000" b="0" strike="noStrike" spc="-1" dirty="0">
              <a:latin typeface="Arial"/>
            </a:endParaRPr>
          </a:p>
          <a:p>
            <a:pPr marL="172800">
              <a:lnSpc>
                <a:spcPct val="90000"/>
              </a:lnSpc>
              <a:spcBef>
                <a:spcPts val="190"/>
              </a:spcBef>
            </a:pPr>
            <a:endParaRPr lang="en-US" sz="1000" b="0" strike="noStrike" spc="-1" dirty="0">
              <a:latin typeface="Arial"/>
            </a:endParaRPr>
          </a:p>
          <a:p>
            <a:pPr marL="172800">
              <a:lnSpc>
                <a:spcPct val="90000"/>
              </a:lnSpc>
              <a:spcBef>
                <a:spcPts val="190"/>
              </a:spcBef>
            </a:pPr>
            <a:r>
              <a:rPr lang="en-US" sz="1000" b="0" strike="noStrike" spc="-1" dirty="0">
                <a:solidFill>
                  <a:srgbClr val="000000"/>
                </a:solidFill>
                <a:latin typeface="Calibri"/>
                <a:ea typeface="DejaVu Sans"/>
              </a:rPr>
              <a:t> </a:t>
            </a:r>
            <a:endParaRPr lang="en-US" sz="1000" b="0" strike="noStrike" spc="-1" dirty="0">
              <a:latin typeface="Arial"/>
            </a:endParaRPr>
          </a:p>
          <a:p>
            <a:pPr marL="172800">
              <a:lnSpc>
                <a:spcPct val="90000"/>
              </a:lnSpc>
              <a:spcBef>
                <a:spcPts val="377"/>
              </a:spcBef>
            </a:pPr>
            <a:endParaRPr lang="en-US" sz="1000" b="0" strike="noStrike" spc="-1" dirty="0">
              <a:latin typeface="Arial"/>
            </a:endParaRPr>
          </a:p>
          <a:p>
            <a:pPr marL="172800">
              <a:lnSpc>
                <a:spcPct val="100000"/>
              </a:lnSpc>
            </a:pPr>
            <a:endParaRPr lang="en-US" sz="1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3.3. Mutual information (cont.)</a:t>
            </a:r>
            <a:endParaRPr lang="en-US" sz="1670" b="0" strike="noStrike" spc="-1">
              <a:latin typeface="Arial"/>
            </a:endParaRPr>
          </a:p>
        </p:txBody>
      </p:sp>
      <p:pic>
        <p:nvPicPr>
          <p:cNvPr id="257" name="Content Placeholder 3"/>
          <p:cNvPicPr/>
          <p:nvPr/>
        </p:nvPicPr>
        <p:blipFill>
          <a:blip r:embed="rId3"/>
          <a:stretch/>
        </p:blipFill>
        <p:spPr>
          <a:xfrm>
            <a:off x="317880" y="848160"/>
            <a:ext cx="3969720" cy="217620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3.3. Mutual information (cont.)</a:t>
            </a:r>
            <a:endParaRPr lang="en-US" sz="1670" b="0" strike="noStrike" spc="-1">
              <a:latin typeface="Arial"/>
            </a:endParaRPr>
          </a:p>
        </p:txBody>
      </p:sp>
      <p:sp>
        <p:nvSpPr>
          <p:cNvPr id="259"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p:txBody>
      </p:sp>
      <p:pic>
        <p:nvPicPr>
          <p:cNvPr id="260" name="Picture 2"/>
          <p:cNvPicPr/>
          <p:nvPr/>
        </p:nvPicPr>
        <p:blipFill>
          <a:blip r:embed="rId3"/>
          <a:stretch/>
        </p:blipFill>
        <p:spPr>
          <a:xfrm>
            <a:off x="1237320" y="692280"/>
            <a:ext cx="2530440" cy="1781280"/>
          </a:xfrm>
          <a:prstGeom prst="rect">
            <a:avLst/>
          </a:prstGeom>
          <a:ln>
            <a:noFill/>
          </a:ln>
        </p:spPr>
      </p:pic>
      <p:pic>
        <p:nvPicPr>
          <p:cNvPr id="261" name="Picture 4"/>
          <p:cNvPicPr/>
          <p:nvPr/>
        </p:nvPicPr>
        <p:blipFill>
          <a:blip r:embed="rId4"/>
          <a:stretch/>
        </p:blipFill>
        <p:spPr>
          <a:xfrm>
            <a:off x="1389960" y="2405520"/>
            <a:ext cx="2530440" cy="862560"/>
          </a:xfrm>
          <a:prstGeom prst="rect">
            <a:avLst/>
          </a:prstGeom>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3.3. Mutual information (cont.)</a:t>
            </a:r>
            <a:endParaRPr lang="en-US" sz="1670" b="0" strike="noStrike" spc="-1">
              <a:latin typeface="Arial"/>
            </a:endParaRPr>
          </a:p>
        </p:txBody>
      </p:sp>
      <p:pic>
        <p:nvPicPr>
          <p:cNvPr id="263" name="Content Placeholder 5"/>
          <p:cNvPicPr/>
          <p:nvPr/>
        </p:nvPicPr>
        <p:blipFill>
          <a:blip r:embed="rId3"/>
          <a:stretch/>
        </p:blipFill>
        <p:spPr>
          <a:xfrm>
            <a:off x="317520" y="1259280"/>
            <a:ext cx="3969720" cy="1511280"/>
          </a:xfrm>
          <a:prstGeom prst="rect">
            <a:avLst/>
          </a:prstGeom>
          <a:ln>
            <a:noFill/>
          </a:ln>
        </p:spPr>
      </p:pic>
      <p:sp>
        <p:nvSpPr>
          <p:cNvPr id="264" name="CustomShape 2"/>
          <p:cNvSpPr/>
          <p:nvPr/>
        </p:nvSpPr>
        <p:spPr>
          <a:xfrm>
            <a:off x="171000" y="953280"/>
            <a:ext cx="708480" cy="199080"/>
          </a:xfrm>
          <a:prstGeom prst="rect">
            <a:avLst/>
          </a:prstGeom>
          <a:noFill/>
          <a:ln>
            <a:noFill/>
          </a:ln>
        </p:spPr>
        <p:style>
          <a:lnRef idx="0">
            <a:scrgbClr r="0" g="0" b="0"/>
          </a:lnRef>
          <a:fillRef idx="0">
            <a:scrgbClr r="0" g="0" b="0"/>
          </a:fillRef>
          <a:effectRef idx="0">
            <a:scrgbClr r="0" g="0" b="0"/>
          </a:effectRef>
          <a:fontRef idx="minor"/>
        </p:style>
        <p:txBody>
          <a:bodyPr wrap="none" lIns="0" tIns="0" rIns="0" bIns="0"/>
          <a:lstStyle/>
          <a:p>
            <a:pPr>
              <a:lnSpc>
                <a:spcPct val="100000"/>
              </a:lnSpc>
            </a:pPr>
            <a:r>
              <a:rPr lang="en-US" sz="1330" spc="-1" dirty="0" err="1">
                <a:solidFill>
                  <a:srgbClr val="000000"/>
                </a:solidFill>
                <a:latin typeface="Times New Roman"/>
                <a:ea typeface="DejaVu Sans"/>
              </a:rPr>
              <a:t>Mở</a:t>
            </a:r>
            <a:r>
              <a:rPr lang="en-US" sz="1330" spc="-1" dirty="0">
                <a:solidFill>
                  <a:srgbClr val="000000"/>
                </a:solidFill>
                <a:latin typeface="Times New Roman"/>
                <a:ea typeface="DejaVu Sans"/>
              </a:rPr>
              <a:t> </a:t>
            </a:r>
            <a:r>
              <a:rPr lang="en-US" sz="1330" spc="-1" dirty="0" err="1">
                <a:solidFill>
                  <a:srgbClr val="000000"/>
                </a:solidFill>
                <a:latin typeface="Times New Roman"/>
                <a:ea typeface="DejaVu Sans"/>
              </a:rPr>
              <a:t>rộng</a:t>
            </a:r>
            <a:r>
              <a:rPr lang="en-US" sz="1330" b="0" strike="noStrike" spc="-1" dirty="0">
                <a:solidFill>
                  <a:srgbClr val="000000"/>
                </a:solidFill>
                <a:latin typeface="Times New Roman"/>
                <a:ea typeface="DejaVu Sans"/>
              </a:rPr>
              <a:t>:</a:t>
            </a:r>
            <a:endParaRPr lang="en-US" sz="1330" b="0" strike="noStrike" spc="-1" dirty="0">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Exercises: </a:t>
            </a:r>
            <a:endParaRPr lang="en-US" sz="1670" b="0" strike="noStrike" spc="-1">
              <a:latin typeface="Arial"/>
            </a:endParaRPr>
          </a:p>
        </p:txBody>
      </p:sp>
      <p:sp>
        <p:nvSpPr>
          <p:cNvPr id="266" name="CustomShape 2"/>
          <p:cNvSpPr/>
          <p:nvPr/>
        </p:nvSpPr>
        <p:spPr>
          <a:xfrm>
            <a:off x="264412" y="891022"/>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r>
              <a:rPr lang="en-US" sz="1060" b="0" strike="noStrike" spc="-1" dirty="0">
                <a:solidFill>
                  <a:srgbClr val="000000"/>
                </a:solidFill>
                <a:latin typeface="Calibri"/>
                <a:ea typeface="DejaVu Sans"/>
              </a:rPr>
              <a:t>1) X,Y = {</a:t>
            </a:r>
            <a:r>
              <a:rPr lang="en-US" sz="1060" b="0" strike="noStrike" spc="-1" dirty="0" err="1">
                <a:solidFill>
                  <a:srgbClr val="000000"/>
                </a:solidFill>
                <a:latin typeface="Calibri"/>
                <a:ea typeface="DejaVu Sans"/>
              </a:rPr>
              <a:t>xi,yj</a:t>
            </a:r>
            <a:r>
              <a:rPr lang="en-US" sz="1060" b="0" strike="noStrike" spc="-1" dirty="0">
                <a:solidFill>
                  <a:srgbClr val="000000"/>
                </a:solidFill>
                <a:latin typeface="Calibri"/>
                <a:ea typeface="DejaVu Sans"/>
              </a:rPr>
              <a:t>}  </a:t>
            </a:r>
            <a:r>
              <a:rPr lang="en-US" sz="1060" b="0" strike="noStrike" spc="-1" dirty="0" err="1">
                <a:solidFill>
                  <a:srgbClr val="000000"/>
                </a:solidFill>
                <a:latin typeface="Calibri"/>
                <a:ea typeface="DejaVu Sans"/>
              </a:rPr>
              <a:t>i</a:t>
            </a:r>
            <a:r>
              <a:rPr lang="en-US" sz="1060" b="0" strike="noStrike" spc="-1" dirty="0">
                <a:solidFill>
                  <a:srgbClr val="000000"/>
                </a:solidFill>
                <a:latin typeface="Calibri"/>
                <a:ea typeface="DejaVu Sans"/>
              </a:rPr>
              <a:t> = 1..3; j = 1..3 </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   P(X,Y) = {P(</a:t>
            </a:r>
            <a:r>
              <a:rPr lang="en-US" sz="1060" b="0" strike="noStrike" spc="-1" dirty="0" err="1">
                <a:solidFill>
                  <a:srgbClr val="000000"/>
                </a:solidFill>
                <a:latin typeface="Calibri"/>
                <a:ea typeface="DejaVu Sans"/>
              </a:rPr>
              <a:t>xi,ỵj</a:t>
            </a:r>
            <a:r>
              <a:rPr lang="en-US" sz="1060" b="0" strike="noStrike" spc="-1" dirty="0">
                <a:solidFill>
                  <a:srgbClr val="000000"/>
                </a:solidFill>
                <a:latin typeface="Calibri"/>
                <a:ea typeface="DejaVu Sans"/>
              </a:rPr>
              <a:t>)}</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Calculate entropies and mutual information?</a:t>
            </a:r>
            <a:endParaRPr lang="en-US" sz="1060" b="0" strike="noStrike" spc="-1" dirty="0">
              <a:latin typeface="Arial"/>
            </a:endParaRPr>
          </a:p>
          <a:p>
            <a:pPr>
              <a:lnSpc>
                <a:spcPct val="90000"/>
              </a:lnSpc>
              <a:spcBef>
                <a:spcPts val="377"/>
              </a:spcBef>
            </a:pPr>
            <a:r>
              <a:rPr lang="en-US" sz="1060" b="0" strike="noStrike" spc="-1" dirty="0">
                <a:solidFill>
                  <a:srgbClr val="000000"/>
                </a:solidFill>
                <a:latin typeface="Calibri"/>
                <a:ea typeface="DejaVu Sans"/>
              </a:rPr>
              <a:t>2) A source can generate only one message that have content: “information theory” is represented in form of  a string without space between words, case insensitive. Each character in the message is an information. Probability of each information is calculated using ratio of the number of occurrences of information in the message divided by the total number of information in the message. Calculate entropy of the source and amount of information of the message ?</a:t>
            </a:r>
            <a:endParaRPr lang="en-US" sz="1060" b="0" strike="noStrike" spc="-1" dirty="0">
              <a:latin typeface="Arial"/>
            </a:endParaRPr>
          </a:p>
          <a:p>
            <a:pPr>
              <a:lnSpc>
                <a:spcPct val="90000"/>
              </a:lnSpc>
              <a:spcBef>
                <a:spcPts val="377"/>
              </a:spcBef>
            </a:pPr>
            <a:endParaRPr lang="en-US" sz="1060" b="0" strike="noStrike" spc="-1" dirty="0">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a:t>
            </a:r>
            <a:endParaRPr lang="en-US" sz="1670" b="0" strike="noStrike" spc="-1">
              <a:latin typeface="Arial"/>
            </a:endParaRPr>
          </a:p>
        </p:txBody>
      </p:sp>
      <p:sp>
        <p:nvSpPr>
          <p:cNvPr id="269" name="CustomShape 2"/>
          <p:cNvSpPr/>
          <p:nvPr/>
        </p:nvSpPr>
        <p:spPr>
          <a:xfrm>
            <a:off x="100800" y="631440"/>
            <a:ext cx="418716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4640">
              <a:lnSpc>
                <a:spcPct val="90000"/>
              </a:lnSpc>
              <a:spcBef>
                <a:spcPts val="377"/>
              </a:spcBef>
              <a:buClr>
                <a:srgbClr val="000000"/>
              </a:buClr>
              <a:buFont typeface="StarSymbol"/>
              <a:buAutoNum type="arabicParenR"/>
            </a:pPr>
            <a:r>
              <a:rPr lang="en-US" sz="1060" b="0" strike="noStrike" spc="-1">
                <a:solidFill>
                  <a:srgbClr val="000000"/>
                </a:solidFill>
                <a:latin typeface="Calibri"/>
                <a:ea typeface="DejaVu Sans"/>
              </a:rPr>
              <a:t>Joint entropy </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H(X,Y) = - P(x0,y0)logP(x0,y0) - P(x0,y1)logP(x0,y1) - P(x0,y2)logP(x0,y2)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P(x1,y0)logP(x1,y0) - P(x1,y1)logP(x1,y1) - P(x1,y2)logP(x1,y2)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P(x2,y0)logP(x2,y0) - P(x2,y1)logP(x2,y1) - P(x2,y2)logP(x2,y2)</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H(X) = -P(x0)logP(x0) - P(x1)logP(x1) -  P(x2)logP(x2)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P(x0) = P(x0,y0)+ P(x0,y1) + P(x0,y2)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P(x1) = P(x1,y0)+ P(x1,y1) + P(x1,y2)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P(x2) = 1 – P(x1) – P (x2)</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H(Y) = -P(y0)logP(y0) - P(y1)logP(y1) - P(y2)logP(y2)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P(y0) = P(x0,y0)+ P(x1,y0) + P(x2,y0)</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P(y1) = P(x0,y1)+ P(x1,y1) + P(x2,y1)</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P(y2) = 1 – P(y1) – P (y2)</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a:t>
            </a:r>
            <a:endParaRPr lang="en-US" sz="106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 (cont.)</a:t>
            </a:r>
            <a:endParaRPr lang="en-US" sz="1670" b="0" strike="noStrike" spc="-1">
              <a:latin typeface="Arial"/>
            </a:endParaRPr>
          </a:p>
        </p:txBody>
      </p:sp>
      <p:sp>
        <p:nvSpPr>
          <p:cNvPr id="271" name="CustomShape 2"/>
          <p:cNvSpPr/>
          <p:nvPr/>
        </p:nvSpPr>
        <p:spPr>
          <a:xfrm>
            <a:off x="170640" y="920160"/>
            <a:ext cx="426312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r>
              <a:rPr lang="en-US" sz="1060" b="0" strike="noStrike" spc="-1">
                <a:solidFill>
                  <a:srgbClr val="000000"/>
                </a:solidFill>
                <a:latin typeface="Calibri"/>
                <a:ea typeface="DejaVu Sans"/>
              </a:rPr>
              <a:t>H(X|Y) =  - P(x0,y0)logP(x0|y0) - P(x0,y1)logP(x0|y1) - P(x0,y2)logP(x0|y2)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P(x1,y0)logP(x1|y0) - P(x1,y1)logP(x1|y1) - P(x1,y2)logP(x1|y2)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P(x2,y0)logP(x2|y0) - P(x2,y1)logP(x2|y1) - P(x2,y2)logP(x2|y2)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P(x0|y0) =        P(x0|y2) =</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P(x1|y0) =        P(x1|y2) =</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P(x2|y0) =        P(x2|y2) =</a:t>
            </a:r>
            <a:endParaRPr lang="en-US" sz="1060" b="0" strike="noStrike" spc="-1">
              <a:latin typeface="Arial"/>
            </a:endParaRPr>
          </a:p>
          <a:p>
            <a:pPr>
              <a:lnSpc>
                <a:spcPct val="90000"/>
              </a:lnSpc>
              <a:spcBef>
                <a:spcPts val="377"/>
              </a:spcBef>
            </a:pPr>
            <a:endParaRPr lang="en-US" sz="1060" b="0" strike="noStrike" spc="-1">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 (cont.)</a:t>
            </a:r>
            <a:endParaRPr lang="en-US" sz="1670" b="0" strike="noStrike" spc="-1">
              <a:latin typeface="Arial"/>
            </a:endParaRPr>
          </a:p>
        </p:txBody>
      </p:sp>
      <p:sp>
        <p:nvSpPr>
          <p:cNvPr id="271" name="CustomShape 2"/>
          <p:cNvSpPr/>
          <p:nvPr/>
        </p:nvSpPr>
        <p:spPr>
          <a:xfrm>
            <a:off x="209829" y="633594"/>
            <a:ext cx="426312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060" b="0" strike="noStrike" spc="-1" dirty="0">
              <a:latin typeface="Arial"/>
            </a:endParaRPr>
          </a:p>
        </p:txBody>
      </p:sp>
      <p:sp>
        <p:nvSpPr>
          <p:cNvPr id="272" name="CustomShape 3"/>
          <p:cNvSpPr/>
          <p:nvPr/>
        </p:nvSpPr>
        <p:spPr>
          <a:xfrm>
            <a:off x="170640" y="974225"/>
            <a:ext cx="4263120" cy="2188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dirty="0">
                <a:solidFill>
                  <a:srgbClr val="000000"/>
                </a:solidFill>
                <a:latin typeface="Calibri"/>
                <a:ea typeface="DejaVu Sans"/>
              </a:rPr>
              <a:t> </a:t>
            </a:r>
            <a:endParaRPr lang="en-US" sz="1060" b="0" strike="noStrike" spc="-1" dirty="0">
              <a:latin typeface="Arial"/>
            </a:endParaRPr>
          </a:p>
        </p:txBody>
      </p:sp>
    </p:spTree>
    <p:extLst>
      <p:ext uri="{BB962C8B-B14F-4D97-AF65-F5344CB8AC3E}">
        <p14:creationId xmlns:p14="http://schemas.microsoft.com/office/powerpoint/2010/main" val="3544833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 (cont.)</a:t>
            </a:r>
            <a:endParaRPr lang="en-US" sz="1670" b="0" strike="noStrike" spc="-1">
              <a:latin typeface="Arial"/>
            </a:endParaRPr>
          </a:p>
        </p:txBody>
      </p:sp>
      <p:sp>
        <p:nvSpPr>
          <p:cNvPr id="274" name="CustomShape 2"/>
          <p:cNvSpPr/>
          <p:nvPr/>
        </p:nvSpPr>
        <p:spPr>
          <a:xfrm>
            <a:off x="170640" y="920160"/>
            <a:ext cx="426312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r>
              <a:rPr lang="en-US" sz="1060" b="0" strike="noStrike" spc="-1">
                <a:solidFill>
                  <a:srgbClr val="000000"/>
                </a:solidFill>
                <a:latin typeface="Calibri"/>
                <a:ea typeface="DejaVu Sans"/>
              </a:rPr>
              <a:t>H(Y|X) =  - P(x0,y0)logP(y0|x0) - P(x0,y1)logP(y1|x0) - P(x0,y2)logP(y2|x0)</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P(x1,y0)logP(y0|x1) - P(x1,y1)logP(y1|x1) - P(x1,y2)logP(y2|x1)</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              -  P(x2,y0)logP(y0|x2) - P(x2,y1)logP(y1|x2) - P(x2,y2)logP(y2|x2)</a:t>
            </a: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P(y0|x0) =        P(y2|x0) =</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P(y0|x1) =        P(y2|x1) =</a:t>
            </a:r>
            <a:endParaRPr lang="en-US" sz="1060" b="0" strike="noStrike" spc="-1">
              <a:latin typeface="Arial"/>
            </a:endParaRPr>
          </a:p>
          <a:p>
            <a:pPr>
              <a:lnSpc>
                <a:spcPct val="90000"/>
              </a:lnSpc>
              <a:spcBef>
                <a:spcPts val="377"/>
              </a:spcBef>
            </a:pPr>
            <a:endParaRPr lang="en-US" sz="1060" b="0" strike="noStrike" spc="-1">
              <a:latin typeface="Arial"/>
            </a:endParaRPr>
          </a:p>
          <a:p>
            <a:pPr>
              <a:lnSpc>
                <a:spcPct val="90000"/>
              </a:lnSpc>
              <a:spcBef>
                <a:spcPts val="377"/>
              </a:spcBef>
            </a:pPr>
            <a:r>
              <a:rPr lang="en-US" sz="1060" b="0" strike="noStrike" spc="-1">
                <a:solidFill>
                  <a:srgbClr val="000000"/>
                </a:solidFill>
                <a:latin typeface="Calibri"/>
                <a:ea typeface="DejaVu Sans"/>
              </a:rPr>
              <a:t>P(y0|x2) =        P(y2|x2) =</a:t>
            </a:r>
            <a:endParaRPr lang="en-US" sz="1060" b="0" strike="noStrike" spc="-1">
              <a:latin typeface="Arial"/>
            </a:endParaRPr>
          </a:p>
          <a:p>
            <a:pPr>
              <a:lnSpc>
                <a:spcPct val="90000"/>
              </a:lnSpc>
              <a:spcBef>
                <a:spcPts val="377"/>
              </a:spcBef>
            </a:pPr>
            <a:endParaRPr lang="en-US" sz="1060" b="0" strike="noStrike" spc="-1">
              <a:latin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 (cont.)</a:t>
            </a:r>
            <a:endParaRPr lang="en-US" sz="1670" b="0" strike="noStrike" spc="-1">
              <a:latin typeface="Arial"/>
            </a:endParaRPr>
          </a:p>
        </p:txBody>
      </p:sp>
      <p:sp>
        <p:nvSpPr>
          <p:cNvPr id="274" name="CustomShape 2"/>
          <p:cNvSpPr/>
          <p:nvPr/>
        </p:nvSpPr>
        <p:spPr>
          <a:xfrm>
            <a:off x="170640" y="920160"/>
            <a:ext cx="426312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060" b="0" strike="noStrike" spc="-1" dirty="0">
              <a:latin typeface="Arial"/>
            </a:endParaRPr>
          </a:p>
        </p:txBody>
      </p:sp>
      <p:sp>
        <p:nvSpPr>
          <p:cNvPr id="275" name="CustomShape 3"/>
          <p:cNvSpPr/>
          <p:nvPr/>
        </p:nvSpPr>
        <p:spPr>
          <a:xfrm>
            <a:off x="279496" y="920160"/>
            <a:ext cx="4263120" cy="2188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 </a:t>
            </a:r>
            <a:endParaRPr lang="en-US" sz="1060" b="0" strike="noStrike" spc="-1">
              <a:latin typeface="Arial"/>
            </a:endParaRPr>
          </a:p>
        </p:txBody>
      </p:sp>
    </p:spTree>
    <p:extLst>
      <p:ext uri="{BB962C8B-B14F-4D97-AF65-F5344CB8AC3E}">
        <p14:creationId xmlns:p14="http://schemas.microsoft.com/office/powerpoint/2010/main" val="15639439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Solutions (Cont)</a:t>
            </a:r>
            <a:endParaRPr lang="en-US" sz="1670" b="0" strike="noStrike" spc="-1">
              <a:latin typeface="Arial"/>
            </a:endParaRPr>
          </a:p>
        </p:txBody>
      </p:sp>
      <p:sp>
        <p:nvSpPr>
          <p:cNvPr id="277" name="CustomShape 2"/>
          <p:cNvSpPr/>
          <p:nvPr/>
        </p:nvSpPr>
        <p:spPr>
          <a:xfrm>
            <a:off x="246960" y="1479600"/>
            <a:ext cx="4041000" cy="118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800" b="0" strike="noStrike" spc="-1" dirty="0">
              <a:latin typeface="Arial"/>
            </a:endParaRPr>
          </a:p>
        </p:txBody>
      </p:sp>
      <p:sp>
        <p:nvSpPr>
          <p:cNvPr id="278" name="CustomShape 3"/>
          <p:cNvSpPr/>
          <p:nvPr/>
        </p:nvSpPr>
        <p:spPr>
          <a:xfrm>
            <a:off x="352286" y="1540283"/>
            <a:ext cx="4041000" cy="1462680"/>
          </a:xfrm>
          <a:prstGeom prst="rect">
            <a:avLst/>
          </a:prstGeom>
          <a:blipFill rotWithShape="0">
            <a:blip r:embed="rId2"/>
            <a:stretch>
              <a:fillRect l="-1115" t="-23999" b="-25656"/>
            </a:stretch>
          </a:blip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alibri"/>
                <a:ea typeface="DejaVu Sans"/>
              </a:rPr>
              <a:t> </a:t>
            </a:r>
            <a:endParaRPr lang="en-US" sz="1800" b="0" strike="noStrike" spc="-1">
              <a:latin typeface="Arial"/>
            </a:endParaRPr>
          </a:p>
        </p:txBody>
      </p:sp>
      <p:pic>
        <p:nvPicPr>
          <p:cNvPr id="279" name="Picture 278"/>
          <p:cNvPicPr/>
          <p:nvPr/>
        </p:nvPicPr>
        <p:blipFill>
          <a:blip r:embed="rId3"/>
          <a:stretch/>
        </p:blipFill>
        <p:spPr>
          <a:xfrm>
            <a:off x="1079640" y="812880"/>
            <a:ext cx="2168280" cy="65664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230400" y="113760"/>
            <a:ext cx="4145760" cy="624240"/>
          </a:xfrm>
          <a:prstGeom prst="rect">
            <a:avLst/>
          </a:prstGeom>
          <a:noFill/>
          <a:ln>
            <a:noFill/>
          </a:ln>
        </p:spPr>
        <p:style>
          <a:lnRef idx="0">
            <a:scrgbClr r="0" g="0" b="0"/>
          </a:lnRef>
          <a:fillRef idx="0">
            <a:scrgbClr r="0" g="0" b="0"/>
          </a:fillRef>
          <a:effectRef idx="0">
            <a:scrgbClr r="0" g="0" b="0"/>
          </a:effectRef>
          <a:fontRef idx="minor"/>
        </p:style>
      </p:sp>
      <p:sp>
        <p:nvSpPr>
          <p:cNvPr id="201" name="CustomShape 2"/>
          <p:cNvSpPr/>
          <p:nvPr/>
        </p:nvSpPr>
        <p:spPr>
          <a:xfrm>
            <a:off x="230400" y="808560"/>
            <a:ext cx="4145760" cy="200304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25000" lnSpcReduction="20000"/>
          </a:bodyPr>
          <a:lstStyle/>
          <a:p>
            <a:pPr marL="432000" indent="-32292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định</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sự</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đã</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shannon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đề</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xuấttừ</a:t>
            </a:r>
            <a:r>
              <a:rPr lang="en-US" sz="3200" b="0" strike="noStrike" spc="-1" dirty="0">
                <a:solidFill>
                  <a:srgbClr val="000000"/>
                </a:solidFill>
                <a:latin typeface="Arial"/>
                <a:ea typeface="DejaVu Sans"/>
              </a:rPr>
              <a:t> 1948.</a:t>
            </a:r>
          </a:p>
          <a:p>
            <a:pPr marL="432000" indent="-32292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Theo </a:t>
            </a:r>
            <a:r>
              <a:rPr lang="en-US" sz="3200" b="0" strike="noStrike" spc="-1" dirty="0" err="1">
                <a:solidFill>
                  <a:srgbClr val="000000"/>
                </a:solidFill>
                <a:latin typeface="Arial"/>
                <a:ea typeface="DejaVu Sans"/>
              </a:rPr>
              <a:t>lý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thuyết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độ</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đo</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tỷ</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lệ</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nghịch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Tức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hàm</a:t>
            </a:r>
            <a:r>
              <a:rPr lang="en-US" sz="2800" b="0" strike="noStrike" spc="-1" dirty="0">
                <a:solidFill>
                  <a:srgbClr val="000000"/>
                </a:solidFill>
                <a:latin typeface="Arial"/>
                <a:ea typeface="DejaVu Sans"/>
              </a:rPr>
              <a:t> f(1/p(x)). P(x)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kiện</a:t>
            </a:r>
            <a:r>
              <a:rPr lang="en-US" sz="2800" b="0" strike="noStrike" spc="-1" dirty="0">
                <a:solidFill>
                  <a:srgbClr val="000000"/>
                </a:solidFill>
                <a:latin typeface="Arial"/>
                <a:ea typeface="DejaVu Sans"/>
              </a:rPr>
              <a:t> x</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Để</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đảm</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bảo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tuyến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phải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bởi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hàm</a:t>
            </a:r>
            <a:r>
              <a:rPr lang="en-US" sz="2800" b="0" strike="noStrike" spc="-1" dirty="0">
                <a:solidFill>
                  <a:srgbClr val="000000"/>
                </a:solidFill>
                <a:latin typeface="Arial"/>
                <a:ea typeface="DejaVu Sans"/>
              </a:rPr>
              <a:t> log(1/(p(x))</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Hai </a:t>
            </a:r>
            <a:r>
              <a:rPr lang="en-US" sz="2800" b="0" strike="noStrike" spc="-1" dirty="0" err="1">
                <a:solidFill>
                  <a:srgbClr val="000000"/>
                </a:solidFill>
                <a:latin typeface="Arial"/>
                <a:ea typeface="DejaVu Sans"/>
              </a:rPr>
              <a:t>sự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kiện</a:t>
            </a:r>
            <a:r>
              <a:rPr lang="en-US" sz="2800" b="0" strike="noStrike" spc="-1" dirty="0">
                <a:solidFill>
                  <a:srgbClr val="000000"/>
                </a:solidFill>
                <a:latin typeface="Arial"/>
                <a:ea typeface="DejaVu Sans"/>
              </a:rPr>
              <a:t> x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y </a:t>
            </a:r>
            <a:r>
              <a:rPr lang="en-US" sz="2800" b="0" strike="noStrike" spc="-1" dirty="0" err="1">
                <a:solidFill>
                  <a:srgbClr val="000000"/>
                </a:solidFill>
                <a:latin typeface="Arial"/>
                <a:ea typeface="DejaVu Sans"/>
              </a:rPr>
              <a:t>độc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lập</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với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nhau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xuất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đồng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thời</a:t>
            </a:r>
            <a:r>
              <a:rPr lang="en-US" sz="2800" b="0" strike="noStrike" spc="-1" dirty="0">
                <a:solidFill>
                  <a:srgbClr val="000000"/>
                </a:solidFill>
                <a:latin typeface="Arial"/>
                <a:ea typeface="DejaVu Sans"/>
              </a:rPr>
              <a:t> p(</a:t>
            </a:r>
            <a:r>
              <a:rPr lang="en-US" sz="2800" b="0" strike="noStrike" spc="-1" dirty="0" err="1">
                <a:solidFill>
                  <a:srgbClr val="000000"/>
                </a:solidFill>
                <a:latin typeface="Arial"/>
                <a:ea typeface="DejaVu Sans"/>
              </a:rPr>
              <a:t>x,y</a:t>
            </a:r>
            <a:r>
              <a:rPr lang="en-US" sz="2800" b="0" strike="noStrike" spc="-1" dirty="0">
                <a:solidFill>
                  <a:srgbClr val="000000"/>
                </a:solidFill>
                <a:latin typeface="Arial"/>
                <a:ea typeface="DejaVu Sans"/>
              </a:rPr>
              <a:t>) = p(x)p(y). </a:t>
            </a:r>
            <a:r>
              <a:rPr lang="en-US" sz="2800" b="0" strike="noStrike" spc="-1" dirty="0" err="1">
                <a:solidFill>
                  <a:srgbClr val="000000"/>
                </a:solidFill>
                <a:latin typeface="Arial"/>
                <a:ea typeface="DejaVu Sans"/>
              </a:rPr>
              <a:t>Vậy</a:t>
            </a:r>
            <a:r>
              <a:rPr lang="en-US" sz="2800" b="0" strike="noStrike" spc="-1" dirty="0">
                <a:solidFill>
                  <a:srgbClr val="000000"/>
                </a:solidFill>
                <a:latin typeface="Arial"/>
                <a:ea typeface="DejaVu Sans"/>
              </a:rPr>
              <a:t> log(1/(p(x)p(y)) = log(1/(p(x)) + log(1/(p(y))</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a:solidFill>
                  <a:srgbClr val="000000"/>
                </a:solidFill>
                <a:latin typeface="Arial"/>
                <a:ea typeface="DejaVu Sans"/>
              </a:rPr>
              <a:t>0&lt;= p(x) &lt;= 1 </a:t>
            </a:r>
            <a:r>
              <a:rPr lang="en-US" sz="2800" b="0" strike="noStrike" spc="-1" dirty="0" err="1">
                <a:solidFill>
                  <a:srgbClr val="000000"/>
                </a:solidFill>
                <a:latin typeface="Arial"/>
                <a:ea typeface="DejaVu Sans"/>
              </a:rPr>
              <a:t>cho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kiện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rời</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rạc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nên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đảm</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bảo</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không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âm</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Lượng</a:t>
            </a:r>
            <a:r>
              <a:rPr lang="en-US" sz="2800" b="0" strike="noStrike" spc="-1" dirty="0">
                <a:solidFill>
                  <a:srgbClr val="000000"/>
                </a:solidFill>
                <a:latin typeface="Arial"/>
                <a:ea typeface="DejaVu Sans"/>
              </a:rPr>
              <a:t> tin </a:t>
            </a:r>
            <a:r>
              <a:rPr lang="en-US" sz="2800" b="0" strike="noStrike" spc="-1" dirty="0" err="1">
                <a:solidFill>
                  <a:srgbClr val="000000"/>
                </a:solidFill>
                <a:latin typeface="Arial"/>
                <a:ea typeface="DejaVu Sans"/>
              </a:rPr>
              <a:t>riêng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của</a:t>
            </a:r>
            <a:r>
              <a:rPr lang="en-US" sz="2800" b="0" strike="noStrike" spc="-1" dirty="0">
                <a:solidFill>
                  <a:srgbClr val="000000"/>
                </a:solidFill>
                <a:latin typeface="Arial"/>
                <a:ea typeface="DejaVu Sans"/>
              </a:rPr>
              <a:t> tin x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tính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bằng</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độ</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bất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định</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được</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ký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hiệu</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I(x)  </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Solution (cont.)</a:t>
            </a:r>
            <a:endParaRPr lang="en-US" sz="1670" b="0" strike="noStrike" spc="-1">
              <a:latin typeface="Arial"/>
            </a:endParaRPr>
          </a:p>
        </p:txBody>
      </p:sp>
      <p:sp>
        <p:nvSpPr>
          <p:cNvPr id="281"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377"/>
              </a:spcBef>
            </a:pPr>
            <a:endParaRPr lang="en-US" sz="1800" b="0" strike="noStrike" spc="-1">
              <a:latin typeface="Arial"/>
            </a:endParaRPr>
          </a:p>
          <a:p>
            <a:pPr>
              <a:lnSpc>
                <a:spcPct val="90000"/>
              </a:lnSpc>
              <a:spcBef>
                <a:spcPts val="190"/>
              </a:spcBef>
            </a:pPr>
            <a:endParaRPr lang="en-US" sz="1800" b="0" strike="noStrike" spc="-1">
              <a:latin typeface="Arial"/>
            </a:endParaRPr>
          </a:p>
          <a:p>
            <a:pPr>
              <a:lnSpc>
                <a:spcPct val="90000"/>
              </a:lnSpc>
              <a:spcBef>
                <a:spcPts val="377"/>
              </a:spcBef>
            </a:pPr>
            <a:endParaRPr lang="en-US" sz="1800" b="0" strike="noStrike" spc="-1">
              <a:latin typeface="Arial"/>
            </a:endParaRPr>
          </a:p>
        </p:txBody>
      </p:sp>
      <p:sp>
        <p:nvSpPr>
          <p:cNvPr id="282" name="CustomShape 3"/>
          <p:cNvSpPr/>
          <p:nvPr/>
        </p:nvSpPr>
        <p:spPr>
          <a:xfrm>
            <a:off x="274320" y="850320"/>
            <a:ext cx="3970800" cy="2188800"/>
          </a:xfrm>
          <a:prstGeom prst="rect">
            <a:avLst/>
          </a:prstGeom>
          <a:blipFill rotWithShape="0">
            <a:blip r:embed="rId2"/>
            <a:stretch>
              <a:fillRect/>
            </a:stretch>
          </a:blipFill>
          <a:ln>
            <a:noFill/>
          </a:ln>
        </p:spPr>
        <p:style>
          <a:lnRef idx="0">
            <a:scrgbClr r="0" g="0" b="0"/>
          </a:lnRef>
          <a:fillRef idx="0">
            <a:scrgbClr r="0" g="0" b="0"/>
          </a:fillRef>
          <a:effectRef idx="0">
            <a:scrgbClr r="0" g="0" b="0"/>
          </a:effectRef>
          <a:fontRef idx="minor"/>
        </p:style>
        <p:txBody>
          <a:bodyPr lIns="90000" tIns="45000" rIns="90000" bIns="45000"/>
          <a:lstStyle/>
          <a:p>
            <a:pPr marL="86400" indent="-82440">
              <a:lnSpc>
                <a:spcPct val="90000"/>
              </a:lnSpc>
              <a:spcBef>
                <a:spcPts val="377"/>
              </a:spcBef>
              <a:buClr>
                <a:srgbClr val="000000"/>
              </a:buClr>
              <a:buFont typeface="Arial"/>
              <a:buChar char="•"/>
            </a:pPr>
            <a:r>
              <a:rPr lang="en-US" sz="1060" b="0" strike="noStrike" spc="-1">
                <a:solidFill>
                  <a:srgbClr val="000000"/>
                </a:solidFill>
                <a:latin typeface="Calibri"/>
                <a:ea typeface="DejaVu Sans"/>
              </a:rPr>
              <a:t> </a:t>
            </a:r>
            <a:endParaRPr lang="en-US" sz="106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30400" y="113760"/>
            <a:ext cx="4145760" cy="624240"/>
          </a:xfrm>
          <a:prstGeom prst="rect">
            <a:avLst/>
          </a:prstGeom>
          <a:noFill/>
          <a:ln>
            <a:noFill/>
          </a:ln>
        </p:spPr>
        <p:style>
          <a:lnRef idx="0">
            <a:scrgbClr r="0" g="0" b="0"/>
          </a:lnRef>
          <a:fillRef idx="0">
            <a:scrgbClr r="0" g="0" b="0"/>
          </a:fillRef>
          <a:effectRef idx="0">
            <a:scrgbClr r="0" g="0" b="0"/>
          </a:effectRef>
          <a:fontRef idx="minor"/>
        </p:style>
      </p:sp>
      <mc:AlternateContent xmlns:mc="http://schemas.openxmlformats.org/markup-compatibility/2006" xmlns:a14="http://schemas.microsoft.com/office/drawing/2010/main">
        <mc:Choice Requires="a14">
          <p:sp>
            <p:nvSpPr>
              <p:cNvPr id="203" name="CustomShape 2"/>
              <p:cNvSpPr/>
              <p:nvPr/>
            </p:nvSpPr>
            <p:spPr>
              <a:xfrm>
                <a:off x="230400" y="920930"/>
                <a:ext cx="4145760" cy="1890669"/>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32500" lnSpcReduction="20000"/>
              </a:bodyPr>
              <a:lstStyle/>
              <a:p>
                <a:pPr marL="432000" indent="-322920">
                  <a:lnSpc>
                    <a:spcPct val="100000"/>
                  </a:lnSpc>
                  <a:spcBef>
                    <a:spcPts val="1417"/>
                  </a:spcBef>
                  <a:buClr>
                    <a:srgbClr val="000000"/>
                  </a:buClr>
                  <a:buSzPct val="45000"/>
                  <a:buFont typeface="Wingdings" charset="2"/>
                  <a:buChar char=""/>
                </a:pPr>
                <a:r>
                  <a:rPr lang="en-US" sz="3200" b="0" strike="noStrike" spc="-1" dirty="0">
                    <a:solidFill>
                      <a:srgbClr val="000000"/>
                    </a:solidFill>
                    <a:latin typeface="Arial"/>
                    <a:ea typeface="DejaVu Sans"/>
                  </a:rPr>
                  <a:t>Cho </a:t>
                </a:r>
                <a:r>
                  <a:rPr lang="en-US" sz="3200" b="0" strike="noStrike" spc="-1" dirty="0" err="1">
                    <a:solidFill>
                      <a:srgbClr val="000000"/>
                    </a:solidFill>
                    <a:latin typeface="Arial"/>
                    <a:ea typeface="DejaVu Sans"/>
                  </a:rPr>
                  <a:t>một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rời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rạc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có</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bảng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chữ</a:t>
                </a:r>
                <a:r>
                  <a:rPr lang="en-US" sz="3200" b="0" strike="noStrike" spc="-1" dirty="0">
                    <a:solidFill>
                      <a:srgbClr val="000000"/>
                    </a:solidFill>
                    <a:latin typeface="Arial"/>
                    <a:ea typeface="DejaVu Sans"/>
                  </a:rPr>
                  <a:t> X ={</a:t>
                </a:r>
                <a:r>
                  <a:rPr lang="en-US" sz="3200" b="0" spc="-1" dirty="0">
                    <a:solidFill>
                      <a:srgbClr val="000000"/>
                    </a:solidFill>
                    <a:latin typeface="Arial"/>
                    <a:ea typeface="DejaVu Sans"/>
                  </a:rPr>
                  <a:t>x</a:t>
                </a:r>
                <a14:m>
                  <m:oMath xmlns:m="http://schemas.openxmlformats.org/officeDocument/2006/math">
                    <m:r>
                      <a:rPr lang="en-US" sz="2800" i="1" cap="small" spc="-1" dirty="0" smtClean="0">
                        <a:solidFill>
                          <a:srgbClr val="000000"/>
                        </a:solidFill>
                        <a:latin typeface="Cambria Math" panose="02040503050406030204" pitchFamily="18" charset="0"/>
                        <a:ea typeface="DejaVu Sans"/>
                      </a:rPr>
                      <m:t>1</m:t>
                    </m:r>
                  </m:oMath>
                </a14:m>
                <a:r>
                  <a:rPr lang="en-US" sz="3200" b="0" strike="noStrike" spc="-1" dirty="0">
                    <a:solidFill>
                      <a:srgbClr val="000000"/>
                    </a:solidFill>
                    <a:latin typeface="Arial"/>
                    <a:ea typeface="DejaVu Sans"/>
                  </a:rPr>
                  <a:t>,..,xk,..,xm}, </a:t>
                </a:r>
                <a:r>
                  <a:rPr lang="en-US" sz="3200" b="0" strike="noStrike" spc="-1" dirty="0" err="1">
                    <a:solidFill>
                      <a:srgbClr val="000000"/>
                    </a:solidFill>
                    <a:latin typeface="Arial"/>
                    <a:ea typeface="DejaVu Sans"/>
                  </a:rPr>
                  <a:t>với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xuất</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hiện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mỗi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ký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tự</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nguồn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p(X=</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=pk, </a:t>
                </a:r>
                <a:r>
                  <a:rPr lang="en-US" sz="3200" b="0" strike="noStrike" spc="-1" dirty="0" err="1">
                    <a:solidFill>
                      <a:srgbClr val="000000"/>
                    </a:solidFill>
                    <a:latin typeface="Arial"/>
                    <a:ea typeface="DejaVu Sans"/>
                  </a:rPr>
                  <a:t>lượng</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riêng</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của</a:t>
                </a:r>
                <a:r>
                  <a:rPr lang="en-US" sz="3200" b="0" strike="noStrike" spc="-1" dirty="0">
                    <a:solidFill>
                      <a:srgbClr val="000000"/>
                    </a:solidFill>
                    <a:latin typeface="Arial"/>
                    <a:ea typeface="DejaVu Sans"/>
                  </a:rPr>
                  <a:t> tin </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sẽ</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I(</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 log(1/p(</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 = - log(p(</a:t>
                </a:r>
                <a:r>
                  <a:rPr lang="en-US" sz="3200" b="0" strike="noStrike" spc="-1" dirty="0" err="1">
                    <a:solidFill>
                      <a:srgbClr val="000000"/>
                    </a:solidFill>
                    <a:latin typeface="Arial"/>
                    <a:ea typeface="DejaVu Sans"/>
                  </a:rPr>
                  <a:t>xk</a:t>
                </a:r>
                <a:r>
                  <a:rPr lang="en-US" sz="3200" b="0" strike="noStrike" spc="-1" dirty="0">
                    <a:solidFill>
                      <a:srgbClr val="000000"/>
                    </a:solidFill>
                    <a:latin typeface="Arial"/>
                    <a:ea typeface="DejaVu Sans"/>
                  </a:rPr>
                  <a:t>))</a:t>
                </a:r>
                <a:endParaRPr lang="en-US" sz="32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log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cơ</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2,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bit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phân</a:t>
                </a:r>
                <a:r>
                  <a:rPr lang="en-US" sz="2800" b="0" strike="noStrike" spc="-1" dirty="0">
                    <a:solidFill>
                      <a:srgbClr val="000000"/>
                    </a:solidFill>
                    <a:latin typeface="Arial"/>
                    <a:ea typeface="DejaVu Sans"/>
                  </a:rPr>
                  <a:t>)</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log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cơ</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e,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nat</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tự</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nhiên</a:t>
                </a:r>
                <a:r>
                  <a:rPr lang="en-US" sz="2800" b="0" strike="noStrike" spc="-1" dirty="0">
                    <a:solidFill>
                      <a:srgbClr val="000000"/>
                    </a:solidFill>
                    <a:latin typeface="Arial"/>
                    <a:ea typeface="DejaVu Sans"/>
                  </a:rPr>
                  <a:t>)</a:t>
                </a:r>
                <a:endParaRPr lang="en-US" sz="2800" b="0" strike="noStrike" spc="-1" dirty="0">
                  <a:latin typeface="Arial"/>
                </a:endParaRPr>
              </a:p>
              <a:p>
                <a:pPr marL="864000" lvl="1" indent="-322920">
                  <a:lnSpc>
                    <a:spcPct val="100000"/>
                  </a:lnSpc>
                  <a:spcBef>
                    <a:spcPts val="1134"/>
                  </a:spcBef>
                  <a:buClr>
                    <a:srgbClr val="000000"/>
                  </a:buClr>
                  <a:buSzPct val="75000"/>
                  <a:buFont typeface="Symbol"/>
                  <a:buChar char=""/>
                </a:pPr>
                <a:r>
                  <a:rPr lang="en-US" sz="2800" b="0" strike="noStrike" spc="-1" dirty="0" err="1">
                    <a:solidFill>
                      <a:srgbClr val="000000"/>
                    </a:solidFill>
                    <a:latin typeface="Arial"/>
                    <a:ea typeface="DejaVu Sans"/>
                  </a:rPr>
                  <a:t>Nếu</a:t>
                </a:r>
                <a:r>
                  <a:rPr lang="en-US" sz="2800" b="0" strike="noStrike" spc="-1" dirty="0">
                    <a:solidFill>
                      <a:srgbClr val="000000"/>
                    </a:solidFill>
                    <a:latin typeface="Arial"/>
                    <a:ea typeface="DejaVu Sans"/>
                  </a:rPr>
                  <a:t> log </a:t>
                </a:r>
                <a:r>
                  <a:rPr lang="en-US" sz="2800" b="0" strike="noStrike" spc="-1" dirty="0" err="1">
                    <a:solidFill>
                      <a:srgbClr val="000000"/>
                    </a:solidFill>
                    <a:latin typeface="Arial"/>
                    <a:ea typeface="DejaVu Sans"/>
                  </a:rPr>
                  <a:t>có</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cơ</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số</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10, </a:t>
                </a:r>
                <a:r>
                  <a:rPr lang="en-US" sz="2800" b="0" strike="noStrike" spc="-1" dirty="0" err="1">
                    <a:solidFill>
                      <a:srgbClr val="000000"/>
                    </a:solidFill>
                    <a:latin typeface="Arial"/>
                    <a:ea typeface="DejaVu Sans"/>
                  </a:rPr>
                  <a:t>đơn</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vị</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này</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sẽ</a:t>
                </a:r>
                <a:r>
                  <a:rPr lang="en-US" sz="2800" b="0" strike="noStrike" spc="-1" dirty="0">
                    <a:solidFill>
                      <a:srgbClr val="000000"/>
                    </a:solidFill>
                    <a:latin typeface="Arial"/>
                    <a:ea typeface="DejaVu Sans"/>
                  </a:rPr>
                  <a:t> </a:t>
                </a:r>
                <a:r>
                  <a:rPr lang="en-US" sz="2800" b="0" strike="noStrike" spc="-1" dirty="0" err="1">
                    <a:solidFill>
                      <a:srgbClr val="000000"/>
                    </a:solidFill>
                    <a:latin typeface="Arial"/>
                    <a:ea typeface="DejaVu Sans"/>
                  </a:rPr>
                  <a:t>là</a:t>
                </a:r>
                <a:r>
                  <a:rPr lang="en-US" sz="2800" b="0" strike="noStrike" spc="-1" dirty="0">
                    <a:solidFill>
                      <a:srgbClr val="000000"/>
                    </a:solidFill>
                    <a:latin typeface="Arial"/>
                    <a:ea typeface="DejaVu Sans"/>
                  </a:rPr>
                  <a:t> Hartley.</a:t>
                </a:r>
                <a:endParaRPr lang="en-US" sz="2800" b="0" strike="noStrike" spc="-1" dirty="0">
                  <a:latin typeface="Arial"/>
                </a:endParaRPr>
              </a:p>
              <a:p>
                <a:pPr marL="432000" indent="-322920">
                  <a:lnSpc>
                    <a:spcPct val="100000"/>
                  </a:lnSpc>
                  <a:spcBef>
                    <a:spcPts val="1417"/>
                  </a:spcBef>
                  <a:buClr>
                    <a:srgbClr val="000000"/>
                  </a:buClr>
                  <a:buSzPct val="45000"/>
                  <a:buFont typeface="Wingdings" charset="2"/>
                  <a:buChar char=""/>
                </a:pP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trên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được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gọi</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là</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các</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đơn</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vị</a:t>
                </a:r>
                <a:r>
                  <a:rPr lang="en-US" sz="3200" b="0" strike="noStrike" spc="-1" dirty="0">
                    <a:solidFill>
                      <a:srgbClr val="000000"/>
                    </a:solidFill>
                    <a:latin typeface="Arial"/>
                    <a:ea typeface="DejaVu Sans"/>
                  </a:rPr>
                  <a:t> </a:t>
                </a:r>
                <a:r>
                  <a:rPr lang="en-US" sz="3200" b="0" strike="noStrike" spc="-1" dirty="0" err="1">
                    <a:solidFill>
                      <a:srgbClr val="000000"/>
                    </a:solidFill>
                    <a:latin typeface="Arial"/>
                    <a:ea typeface="DejaVu Sans"/>
                  </a:rPr>
                  <a:t>thông</a:t>
                </a:r>
                <a:r>
                  <a:rPr lang="en-US" sz="3200" b="0" strike="noStrike" spc="-1" dirty="0">
                    <a:solidFill>
                      <a:srgbClr val="000000"/>
                    </a:solidFill>
                    <a:latin typeface="Arial"/>
                    <a:ea typeface="DejaVu Sans"/>
                  </a:rPr>
                  <a:t> tin   </a:t>
                </a:r>
                <a:endParaRPr lang="en-US" sz="3200" b="0" strike="noStrike" spc="-1" dirty="0">
                  <a:latin typeface="Arial"/>
                </a:endParaRPr>
              </a:p>
            </p:txBody>
          </p:sp>
        </mc:Choice>
        <mc:Fallback xmlns="">
          <p:sp>
            <p:nvSpPr>
              <p:cNvPr id="203" name="CustomShape 2"/>
              <p:cNvSpPr>
                <a:spLocks noRot="1" noChangeAspect="1" noMove="1" noResize="1" noEditPoints="1" noAdjustHandles="1" noChangeArrowheads="1" noChangeShapeType="1" noTextEdit="1"/>
              </p:cNvSpPr>
              <p:nvPr/>
            </p:nvSpPr>
            <p:spPr>
              <a:xfrm>
                <a:off x="230400" y="920930"/>
                <a:ext cx="4145760" cy="1890669"/>
              </a:xfrm>
              <a:prstGeom prst="rect">
                <a:avLst/>
              </a:prstGeom>
              <a:blipFill>
                <a:blip r:embed="rId2"/>
                <a:stretch>
                  <a:fillRect t="-4194" r="-588"/>
                </a:stretch>
              </a:blipFill>
              <a:ln>
                <a:noFill/>
              </a:ln>
            </p:spPr>
            <p:txBody>
              <a:bodyPr/>
              <a:lstStyle/>
              <a:p>
                <a:r>
                  <a:rPr lang="en-US">
                    <a:noFill/>
                  </a:rPr>
                  <a:t> </a:t>
                </a:r>
              </a:p>
            </p:txBody>
          </p:sp>
        </mc:Fallback>
      </mc:AlternateContent>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3.1. Amount of information (Cont.)</a:t>
            </a:r>
            <a:endParaRPr lang="en-US" sz="1670" b="0" strike="noStrike" spc="-1">
              <a:latin typeface="Arial"/>
            </a:endParaRPr>
          </a:p>
        </p:txBody>
      </p:sp>
      <p:sp>
        <p:nvSpPr>
          <p:cNvPr id="205"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marL="216000" indent="-214920">
              <a:lnSpc>
                <a:spcPct val="90000"/>
              </a:lnSpc>
              <a:spcBef>
                <a:spcPts val="377"/>
              </a:spcBef>
              <a:buClr>
                <a:srgbClr val="000000"/>
              </a:buClr>
              <a:buSzPct val="45000"/>
              <a:buFont typeface="Wingdings" charset="2"/>
              <a:buChar char=""/>
            </a:pPr>
            <a:r>
              <a:rPr lang="en-US" sz="1050" b="0" strike="noStrike" spc="-1">
                <a:solidFill>
                  <a:srgbClr val="000000"/>
                </a:solidFill>
                <a:latin typeface="Times New Roman"/>
                <a:ea typeface="DejaVu Sans"/>
              </a:rPr>
              <a:t>Ví dụ, bảng dưới cho độ bất ngờ về kết quả của một phép thử và lượng tin chưa trong kết quả đó (chú ý, sự kiện (event) là tập các kết quả của phép thử).</a:t>
            </a:r>
            <a:endParaRPr lang="en-US" sz="1050" b="0" strike="noStrike" spc="-1">
              <a:latin typeface="Arial"/>
            </a:endParaRPr>
          </a:p>
          <a:p>
            <a:pPr>
              <a:lnSpc>
                <a:spcPct val="90000"/>
              </a:lnSpc>
              <a:spcBef>
                <a:spcPts val="377"/>
              </a:spcBef>
            </a:pPr>
            <a:endParaRPr lang="en-US" sz="1050" b="0" strike="noStrike" spc="-1">
              <a:latin typeface="Arial"/>
            </a:endParaRPr>
          </a:p>
        </p:txBody>
      </p:sp>
      <p:graphicFrame>
        <p:nvGraphicFramePr>
          <p:cNvPr id="206" name="Table 3"/>
          <p:cNvGraphicFramePr/>
          <p:nvPr/>
        </p:nvGraphicFramePr>
        <p:xfrm>
          <a:off x="428040" y="1423080"/>
          <a:ext cx="3751920" cy="2103240"/>
        </p:xfrm>
        <a:graphic>
          <a:graphicData uri="http://schemas.openxmlformats.org/drawingml/2006/table">
            <a:tbl>
              <a:tblPr/>
              <a:tblGrid>
                <a:gridCol w="2067840">
                  <a:extLst>
                    <a:ext uri="{9D8B030D-6E8A-4147-A177-3AD203B41FA5}">
                      <a16:colId xmlns:a16="http://schemas.microsoft.com/office/drawing/2014/main" val="20000"/>
                    </a:ext>
                  </a:extLst>
                </a:gridCol>
                <a:gridCol w="979920">
                  <a:extLst>
                    <a:ext uri="{9D8B030D-6E8A-4147-A177-3AD203B41FA5}">
                      <a16:colId xmlns:a16="http://schemas.microsoft.com/office/drawing/2014/main" val="20001"/>
                    </a:ext>
                  </a:extLst>
                </a:gridCol>
                <a:gridCol w="704160">
                  <a:extLst>
                    <a:ext uri="{9D8B030D-6E8A-4147-A177-3AD203B41FA5}">
                      <a16:colId xmlns:a16="http://schemas.microsoft.com/office/drawing/2014/main" val="20002"/>
                    </a:ext>
                  </a:extLst>
                </a:gridCol>
              </a:tblGrid>
              <a:tr h="387720">
                <a:tc>
                  <a:txBody>
                    <a:bodyPr/>
                    <a:lstStyle/>
                    <a:p>
                      <a:pPr>
                        <a:lnSpc>
                          <a:spcPct val="100000"/>
                        </a:lnSpc>
                      </a:pPr>
                      <a:r>
                        <a:rPr lang="en-US" sz="1000" b="1" strike="noStrike" spc="-1">
                          <a:solidFill>
                            <a:srgbClr val="000000"/>
                          </a:solidFill>
                          <a:latin typeface="Calibri"/>
                        </a:rPr>
                        <a:t>Event</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tc>
                  <a:txBody>
                    <a:bodyPr/>
                    <a:lstStyle/>
                    <a:p>
                      <a:pPr>
                        <a:lnSpc>
                          <a:spcPct val="100000"/>
                        </a:lnSpc>
                      </a:pPr>
                      <a:r>
                        <a:rPr lang="en-US" sz="1000" b="1" strike="noStrike" spc="-1">
                          <a:solidFill>
                            <a:srgbClr val="000000"/>
                          </a:solidFill>
                          <a:latin typeface="Calibri"/>
                        </a:rPr>
                        <a:t>Probability</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tc>
                  <a:txBody>
                    <a:bodyPr/>
                    <a:lstStyle/>
                    <a:p>
                      <a:pPr>
                        <a:lnSpc>
                          <a:spcPct val="100000"/>
                        </a:lnSpc>
                      </a:pPr>
                      <a:r>
                        <a:rPr lang="en-US" sz="1000" b="1" strike="noStrike" spc="-1" dirty="0">
                          <a:solidFill>
                            <a:srgbClr val="000000"/>
                          </a:solidFill>
                          <a:latin typeface="Calibri"/>
                        </a:rPr>
                        <a:t>Surprise</a:t>
                      </a:r>
                      <a:endParaRPr lang="en-US" sz="1000" b="0" strike="noStrike" spc="-1" dirty="0">
                        <a:latin typeface="Arial"/>
                      </a:endParaRPr>
                    </a:p>
                  </a:txBody>
                  <a:tcPr>
                    <a:lnL w="12240">
                      <a:solidFill>
                        <a:srgbClr val="000000"/>
                      </a:solidFill>
                    </a:lnL>
                    <a:lnR w="12240">
                      <a:solidFill>
                        <a:srgbClr val="000000"/>
                      </a:solidFill>
                    </a:lnR>
                    <a:lnT w="12240">
                      <a:solidFill>
                        <a:srgbClr val="000000"/>
                      </a:solidFill>
                    </a:lnT>
                    <a:lnB w="25200">
                      <a:solidFill>
                        <a:srgbClr val="000000"/>
                      </a:solidFill>
                    </a:lnB>
                    <a:noFill/>
                  </a:tcPr>
                </a:tc>
                <a:extLst>
                  <a:ext uri="{0D108BD9-81ED-4DB2-BD59-A6C34878D82A}">
                    <a16:rowId xmlns:a16="http://schemas.microsoft.com/office/drawing/2014/main" val="10000"/>
                  </a:ext>
                </a:extLst>
              </a:tr>
              <a:tr h="239760">
                <a:tc>
                  <a:txBody>
                    <a:bodyPr/>
                    <a:lstStyle/>
                    <a:p>
                      <a:pPr>
                        <a:lnSpc>
                          <a:spcPct val="100000"/>
                        </a:lnSpc>
                      </a:pPr>
                      <a:r>
                        <a:rPr lang="en-US" sz="1000" b="0" strike="noStrike" spc="-1">
                          <a:solidFill>
                            <a:srgbClr val="000000"/>
                          </a:solidFill>
                          <a:latin typeface="Times New Roman"/>
                        </a:rPr>
                        <a:t>1 = 1</a:t>
                      </a:r>
                      <a:endParaRPr lang="en-US" sz="1000" b="0" strike="noStrike" spc="-1">
                        <a:latin typeface="Arial"/>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Calibri"/>
                        </a:rPr>
                        <a:t>1</a:t>
                      </a:r>
                      <a:endParaRPr lang="en-US" sz="1000" b="0" strike="noStrike" spc="-1">
                        <a:latin typeface="Arial"/>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Calibri"/>
                        </a:rPr>
                        <a:t>0 bits</a:t>
                      </a:r>
                      <a:endParaRPr lang="en-US" sz="1000" b="0" strike="noStrike" spc="-1">
                        <a:latin typeface="Arial"/>
                      </a:endParaRPr>
                    </a:p>
                  </a:txBody>
                  <a:tcPr>
                    <a:lnL w="12240">
                      <a:solidFill>
                        <a:srgbClr val="000000"/>
                      </a:solidFill>
                    </a:lnL>
                    <a:lnR w="12240">
                      <a:solidFill>
                        <a:srgbClr val="000000"/>
                      </a:solidFill>
                    </a:lnR>
                    <a:lnT w="25200" cap="flat" cmpd="sng" algn="ctr">
                      <a:solidFill>
                        <a:srgbClr val="000000"/>
                      </a:solidFill>
                      <a:prstDash val="solid"/>
                      <a:round/>
                      <a:headEnd type="none" w="med" len="med"/>
                      <a:tailEnd type="none" w="med" len="med"/>
                    </a:lnT>
                    <a:lnB w="12240">
                      <a:solidFill>
                        <a:srgbClr val="000000"/>
                      </a:solidFill>
                    </a:lnB>
                    <a:solidFill>
                      <a:srgbClr val="000000">
                        <a:alpha val="20000"/>
                      </a:srgbClr>
                    </a:solidFill>
                  </a:tcPr>
                </a:tc>
                <a:extLst>
                  <a:ext uri="{0D108BD9-81ED-4DB2-BD59-A6C34878D82A}">
                    <a16:rowId xmlns:a16="http://schemas.microsoft.com/office/drawing/2014/main" val="10001"/>
                  </a:ext>
                </a:extLst>
              </a:tr>
              <a:tr h="239760">
                <a:tc>
                  <a:txBody>
                    <a:bodyPr/>
                    <a:lstStyle/>
                    <a:p>
                      <a:pPr>
                        <a:lnSpc>
                          <a:spcPct val="100000"/>
                        </a:lnSpc>
                      </a:pPr>
                      <a:r>
                        <a:rPr lang="en-US" sz="1000" b="0" strike="noStrike" spc="-1">
                          <a:solidFill>
                            <a:srgbClr val="000000"/>
                          </a:solidFill>
                          <a:latin typeface="Times New Roman"/>
                        </a:rPr>
                        <a:t>kết quả sai trong câu hỏi có 4 đáp án</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strike="noStrike" spc="-1">
                          <a:solidFill>
                            <a:srgbClr val="000000"/>
                          </a:solidFill>
                          <a:latin typeface="Calibri"/>
                        </a:rPr>
                        <a:t>3/4</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strike="noStrike" spc="-1">
                          <a:solidFill>
                            <a:srgbClr val="000000"/>
                          </a:solidFill>
                          <a:latin typeface="Times New Roman"/>
                        </a:rPr>
                        <a:t>0.415 bits</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239760">
                <a:tc>
                  <a:txBody>
                    <a:bodyPr/>
                    <a:lstStyle/>
                    <a:p>
                      <a:pPr>
                        <a:lnSpc>
                          <a:spcPct val="100000"/>
                        </a:lnSpc>
                      </a:pPr>
                      <a:r>
                        <a:rPr lang="en-US" sz="1000" b="0" strike="noStrike" spc="-1">
                          <a:solidFill>
                            <a:srgbClr val="000000"/>
                          </a:solidFill>
                          <a:latin typeface="Times New Roman"/>
                        </a:rPr>
                        <a:t>kết quả đúng trong câu hỏi 2 đáp án </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Calibri"/>
                        </a:rPr>
                        <a:t>1/2</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Calibri"/>
                        </a:rPr>
                        <a:t>1 bit</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3"/>
                  </a:ext>
                </a:extLst>
              </a:tr>
              <a:tr h="371880">
                <a:tc>
                  <a:txBody>
                    <a:bodyPr/>
                    <a:lstStyle/>
                    <a:p>
                      <a:pPr>
                        <a:lnSpc>
                          <a:spcPct val="100000"/>
                        </a:lnSpc>
                      </a:pPr>
                      <a:r>
                        <a:rPr lang="en-US" sz="1000" b="0" strike="noStrike" spc="-1">
                          <a:solidFill>
                            <a:srgbClr val="000000"/>
                          </a:solidFill>
                          <a:latin typeface="Times New Roman"/>
                        </a:rPr>
                        <a:t>kết quả đúng trong câu hỏi 4 đáp án </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strike="noStrike" spc="-1">
                          <a:solidFill>
                            <a:srgbClr val="000000"/>
                          </a:solidFill>
                          <a:latin typeface="Calibri"/>
                        </a:rPr>
                        <a:t>1/4</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strike="noStrike" spc="-1">
                          <a:solidFill>
                            <a:srgbClr val="000000"/>
                          </a:solidFill>
                          <a:latin typeface="Calibri"/>
                        </a:rPr>
                        <a:t> 2 bits</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4"/>
                  </a:ext>
                </a:extLst>
              </a:tr>
              <a:tr h="231840">
                <a:tc>
                  <a:txBody>
                    <a:bodyPr/>
                    <a:lstStyle/>
                    <a:p>
                      <a:pPr>
                        <a:lnSpc>
                          <a:spcPct val="100000"/>
                        </a:lnSpc>
                      </a:pPr>
                      <a:r>
                        <a:rPr lang="en-US" sz="1000" b="0" strike="noStrike" spc="-1">
                          <a:solidFill>
                            <a:srgbClr val="000000"/>
                          </a:solidFill>
                          <a:latin typeface="Times New Roman"/>
                        </a:rPr>
                        <a:t>kết quả 7 khi gieo 2 con súc sắc</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Times New Roman"/>
                        </a:rPr>
                        <a:t>6/36</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tc>
                  <a:txBody>
                    <a:bodyPr/>
                    <a:lstStyle/>
                    <a:p>
                      <a:pPr>
                        <a:lnSpc>
                          <a:spcPct val="100000"/>
                        </a:lnSpc>
                      </a:pPr>
                      <a:r>
                        <a:rPr lang="en-US" sz="1000" b="0" strike="noStrike" spc="-1">
                          <a:solidFill>
                            <a:srgbClr val="000000"/>
                          </a:solidFill>
                          <a:latin typeface="Times New Roman"/>
                        </a:rPr>
                        <a:t>2.58 bits</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alpha val="20000"/>
                      </a:srgbClr>
                    </a:solidFill>
                  </a:tcPr>
                </a:tc>
                <a:extLst>
                  <a:ext uri="{0D108BD9-81ED-4DB2-BD59-A6C34878D82A}">
                    <a16:rowId xmlns:a16="http://schemas.microsoft.com/office/drawing/2014/main" val="10005"/>
                  </a:ext>
                </a:extLst>
              </a:tr>
              <a:tr h="368280">
                <a:tc>
                  <a:txBody>
                    <a:bodyPr/>
                    <a:lstStyle/>
                    <a:p>
                      <a:pPr>
                        <a:lnSpc>
                          <a:spcPct val="100000"/>
                        </a:lnSpc>
                      </a:pPr>
                      <a:r>
                        <a:rPr lang="en-US" sz="1000" b="0" strike="noStrike" spc="-1">
                          <a:solidFill>
                            <a:srgbClr val="000000"/>
                          </a:solidFill>
                          <a:latin typeface="Times New Roman"/>
                        </a:rPr>
                        <a:t>Thắng trong trò chơi Jackpot</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i="1" strike="noStrike" spc="-1">
                          <a:solidFill>
                            <a:srgbClr val="000000"/>
                          </a:solidFill>
                          <a:latin typeface="Times New Roman"/>
                        </a:rPr>
                        <a:t>≈−</a:t>
                      </a:r>
                      <a:r>
                        <a:rPr lang="en-US" sz="1000" b="0" strike="noStrike" spc="-1">
                          <a:solidFill>
                            <a:srgbClr val="000000"/>
                          </a:solidFill>
                          <a:latin typeface="Times New Roman"/>
                        </a:rPr>
                        <a:t>1/76 million</a:t>
                      </a:r>
                      <a:endParaRPr lang="en-US" sz="10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US" sz="1000" b="0" i="1" strike="noStrike" spc="-1" dirty="0">
                          <a:solidFill>
                            <a:srgbClr val="000000"/>
                          </a:solidFill>
                          <a:latin typeface="Times New Roman"/>
                        </a:rPr>
                        <a:t>≈</a:t>
                      </a:r>
                      <a:r>
                        <a:rPr lang="en-US" sz="1000" b="0" strike="noStrike" spc="-1" dirty="0">
                          <a:solidFill>
                            <a:srgbClr val="000000"/>
                          </a:solidFill>
                          <a:latin typeface="Times New Roman"/>
                        </a:rPr>
                        <a:t>26 bits</a:t>
                      </a:r>
                      <a:endParaRPr lang="en-US" sz="10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230400" y="113760"/>
            <a:ext cx="4146480" cy="624960"/>
          </a:xfrm>
          <a:prstGeom prst="rect">
            <a:avLst/>
          </a:prstGeom>
          <a:noFill/>
          <a:ln>
            <a:noFill/>
          </a:ln>
        </p:spPr>
        <p:style>
          <a:lnRef idx="0">
            <a:scrgbClr r="0" g="0" b="0"/>
          </a:lnRef>
          <a:fillRef idx="0">
            <a:scrgbClr r="0" g="0" b="0"/>
          </a:fillRef>
          <a:effectRef idx="0">
            <a:scrgbClr r="0" g="0" b="0"/>
          </a:effectRef>
          <a:fontRef idx="minor"/>
        </p:style>
      </p:sp>
      <p:sp>
        <p:nvSpPr>
          <p:cNvPr id="208" name="CustomShape 2"/>
          <p:cNvSpPr/>
          <p:nvPr/>
        </p:nvSpPr>
        <p:spPr>
          <a:xfrm>
            <a:off x="230400" y="808560"/>
            <a:ext cx="4146480" cy="200376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25000" lnSpcReduction="20000"/>
          </a:bodyPr>
          <a:lstStyle/>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chuỗi</a:t>
            </a:r>
            <a:r>
              <a:rPr lang="en-US" sz="3200" b="0" strike="noStrike" spc="-1" dirty="0">
                <a:latin typeface="Arial"/>
              </a:rPr>
              <a:t> </a:t>
            </a:r>
            <a:r>
              <a:rPr lang="en-US" sz="3200" b="0" strike="noStrike" spc="-1" dirty="0" err="1">
                <a:latin typeface="Arial"/>
              </a:rPr>
              <a:t>liên</a:t>
            </a:r>
            <a:r>
              <a:rPr lang="en-US" sz="3200" b="0" strike="noStrike" spc="-1" dirty="0">
                <a:latin typeface="Arial"/>
              </a:rPr>
              <a:t> </a:t>
            </a:r>
            <a:r>
              <a:rPr lang="en-US" sz="3200" b="0" strike="noStrike" spc="-1" dirty="0" err="1">
                <a:latin typeface="Arial"/>
              </a:rPr>
              <a:t>tiếp</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sẽ</a:t>
            </a:r>
            <a:r>
              <a:rPr lang="en-US" sz="3200" b="0" strike="noStrike" spc="-1" dirty="0">
                <a:latin typeface="Arial"/>
              </a:rPr>
              <a:t> </a:t>
            </a:r>
            <a:r>
              <a:rPr lang="en-US" sz="3200" b="0" strike="noStrike" spc="-1" dirty="0" err="1">
                <a:latin typeface="Arial"/>
              </a:rPr>
              <a:t>là</a:t>
            </a:r>
            <a:r>
              <a:rPr lang="en-US" sz="3200" b="0" strike="noStrike" spc="-1" dirty="0">
                <a:latin typeface="Arial"/>
              </a:rPr>
              <a:t> </a:t>
            </a:r>
            <a:r>
              <a:rPr lang="en-US" sz="3200" b="0" strike="noStrike" spc="-1" dirty="0" err="1">
                <a:latin typeface="Arial"/>
              </a:rPr>
              <a:t>tổng</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riêng</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nếu</a:t>
            </a:r>
            <a:r>
              <a:rPr lang="en-US" sz="3200" b="0" strike="noStrike" spc="-1" dirty="0">
                <a:latin typeface="Arial"/>
              </a:rPr>
              <a:t> </a:t>
            </a:r>
            <a:r>
              <a:rPr lang="en-US" sz="3200" b="1" strike="noStrike" spc="-1" dirty="0" err="1">
                <a:latin typeface="Arial"/>
              </a:rPr>
              <a:t>các</a:t>
            </a:r>
            <a:r>
              <a:rPr lang="en-US" sz="3200" b="1" strike="noStrike" spc="-1" dirty="0">
                <a:latin typeface="Arial"/>
              </a:rPr>
              <a:t> tin </a:t>
            </a:r>
            <a:r>
              <a:rPr lang="en-US" sz="3200" b="1" strike="noStrike" spc="-1" dirty="0" err="1">
                <a:latin typeface="Arial"/>
              </a:rPr>
              <a:t>độc</a:t>
            </a:r>
            <a:r>
              <a:rPr lang="en-US" sz="3200" b="1" strike="noStrike" spc="-1" dirty="0">
                <a:latin typeface="Arial"/>
              </a:rPr>
              <a:t> </a:t>
            </a:r>
            <a:r>
              <a:rPr lang="en-US" sz="3200" b="1" strike="noStrike" spc="-1" dirty="0" err="1">
                <a:latin typeface="Arial"/>
              </a:rPr>
              <a:t>lập</a:t>
            </a:r>
            <a:r>
              <a:rPr lang="en-US" sz="3200" b="1" strike="noStrike" spc="-1" dirty="0">
                <a:latin typeface="Arial"/>
              </a:rPr>
              <a:t> </a:t>
            </a:r>
            <a:r>
              <a:rPr lang="en-US" sz="3200" b="0" strike="noStrike" spc="-1" dirty="0">
                <a:latin typeface="Arial"/>
              </a:rPr>
              <a:t>hay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chứa</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nhau</a:t>
            </a:r>
            <a:r>
              <a:rPr lang="en-US" sz="3200" b="0" strike="noStrike" spc="-1" dirty="0">
                <a:latin typeface="Arial"/>
              </a:rPr>
              <a:t>. </a:t>
            </a:r>
            <a:r>
              <a:rPr lang="en-US" sz="3200" b="0" strike="noStrike" spc="-1" dirty="0" err="1">
                <a:latin typeface="Arial"/>
              </a:rPr>
              <a:t>Nếu</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độc</a:t>
            </a:r>
            <a:r>
              <a:rPr lang="en-US" sz="3200" b="0" strike="noStrike" spc="-1" dirty="0">
                <a:latin typeface="Arial"/>
              </a:rPr>
              <a:t> </a:t>
            </a:r>
            <a:r>
              <a:rPr lang="en-US" sz="3200" b="0" strike="noStrike" spc="-1" dirty="0" err="1">
                <a:latin typeface="Arial"/>
              </a:rPr>
              <a:t>lập</a:t>
            </a:r>
            <a:r>
              <a:rPr lang="en-US" sz="3200" b="0" strike="noStrike" spc="-1" dirty="0">
                <a:latin typeface="Arial"/>
              </a:rPr>
              <a:t> l</a:t>
            </a:r>
            <a:r>
              <a:rPr lang="vi-VN" sz="3200" b="0" strike="noStrike" spc="-1" dirty="0">
                <a:latin typeface="Arial"/>
              </a:rPr>
              <a:t>ư</a:t>
            </a:r>
            <a:r>
              <a:rPr lang="en-US" sz="3200" b="0" strike="noStrike" spc="-1" dirty="0" err="1">
                <a:latin typeface="Arial"/>
              </a:rPr>
              <a:t>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nhỏ</a:t>
            </a:r>
            <a:r>
              <a:rPr lang="en-US" sz="3200" b="0" strike="noStrike" spc="-1" dirty="0">
                <a:latin typeface="Arial"/>
              </a:rPr>
              <a:t> h</a:t>
            </a:r>
            <a:r>
              <a:rPr lang="vi-VN" sz="3200" b="0" strike="noStrike" spc="-1" dirty="0">
                <a:latin typeface="Arial"/>
              </a:rPr>
              <a:t>ơ</a:t>
            </a:r>
            <a:r>
              <a:rPr lang="en-US" sz="3200" b="0" strike="noStrike" spc="-1" dirty="0">
                <a:latin typeface="Arial"/>
              </a:rPr>
              <a:t>n </a:t>
            </a:r>
            <a:r>
              <a:rPr lang="en-US" sz="3200" b="0" strike="noStrike" spc="-1" dirty="0" err="1">
                <a:latin typeface="Arial"/>
              </a:rPr>
              <a:t>tổng</a:t>
            </a:r>
            <a:r>
              <a:rPr lang="en-US" sz="3200" b="0" strike="noStrike" spc="-1" dirty="0">
                <a:latin typeface="Arial"/>
              </a:rPr>
              <a:t> l</a:t>
            </a:r>
            <a:r>
              <a:rPr lang="vi-VN" sz="3200" b="0" strike="noStrike" spc="-1" dirty="0">
                <a:latin typeface="Arial"/>
              </a:rPr>
              <a:t>ư</a:t>
            </a:r>
            <a:r>
              <a:rPr lang="en-US" sz="3200" b="0" strike="noStrike" spc="-1" dirty="0" err="1">
                <a:latin typeface="Arial"/>
              </a:rPr>
              <a:t>ợng</a:t>
            </a:r>
            <a:r>
              <a:rPr lang="en-US" sz="3200" b="0" strike="noStrike" spc="-1" dirty="0">
                <a:latin typeface="Arial"/>
              </a:rPr>
              <a:t> tin </a:t>
            </a:r>
            <a:r>
              <a:rPr lang="en-US" sz="3200" b="0" strike="noStrike" spc="-1" dirty="0" err="1">
                <a:latin typeface="Arial"/>
              </a:rPr>
              <a:t>ri</a:t>
            </a:r>
            <a:r>
              <a:rPr lang="en-US" sz="3200" spc="-1" dirty="0" err="1">
                <a:latin typeface="Arial"/>
              </a:rPr>
              <a:t>êng</a:t>
            </a:r>
            <a:r>
              <a:rPr lang="en-US" sz="3200" spc="-1" dirty="0">
                <a:latin typeface="Arial"/>
              </a:rPr>
              <a:t> </a:t>
            </a:r>
            <a:r>
              <a:rPr lang="en-US" sz="3200" spc="-1" dirty="0" err="1">
                <a:latin typeface="Arial"/>
              </a:rPr>
              <a:t>của</a:t>
            </a:r>
            <a:r>
              <a:rPr lang="en-US" sz="3200" spc="-1" dirty="0">
                <a:latin typeface="Arial"/>
              </a:rPr>
              <a:t> </a:t>
            </a:r>
            <a:r>
              <a:rPr lang="en-US" sz="3200" spc="-1" dirty="0" err="1">
                <a:latin typeface="Arial"/>
              </a:rPr>
              <a:t>các</a:t>
            </a:r>
            <a:r>
              <a:rPr lang="en-US" sz="3200" spc="-1" dirty="0">
                <a:latin typeface="Arial"/>
              </a:rPr>
              <a:t> tin.</a:t>
            </a:r>
            <a:endParaRPr lang="en-US" sz="3200" b="0" strike="noStrike" spc="-1" dirty="0">
              <a:latin typeface="Arial"/>
            </a:endParaRP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Thường</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lý</a:t>
            </a:r>
            <a:r>
              <a:rPr lang="en-US" sz="3200" b="0" strike="noStrike" spc="-1" dirty="0">
                <a:latin typeface="Arial"/>
              </a:rPr>
              <a:t> </a:t>
            </a:r>
            <a:r>
              <a:rPr lang="en-US" sz="3200" b="0" strike="noStrike" spc="-1" dirty="0" err="1">
                <a:latin typeface="Arial"/>
              </a:rPr>
              <a:t>thuyết</a:t>
            </a:r>
            <a:r>
              <a:rPr lang="en-US" sz="3200" b="0" strike="noStrike" spc="-1" dirty="0">
                <a:latin typeface="Arial"/>
              </a:rPr>
              <a:t> </a:t>
            </a:r>
            <a:r>
              <a:rPr lang="en-US" sz="3200" b="0" strike="noStrike" spc="-1" dirty="0" err="1">
                <a:latin typeface="Arial"/>
              </a:rPr>
              <a:t>thông</a:t>
            </a:r>
            <a:r>
              <a:rPr lang="en-US" sz="3200" b="0" strike="noStrike" spc="-1" dirty="0">
                <a:latin typeface="Arial"/>
              </a:rPr>
              <a:t> tin,  </a:t>
            </a:r>
            <a:r>
              <a:rPr lang="en-US" sz="3200" b="0" strike="noStrike" spc="-1" dirty="0" err="1">
                <a:latin typeface="Arial"/>
              </a:rPr>
              <a:t>khi</a:t>
            </a:r>
            <a:r>
              <a:rPr lang="en-US" sz="3200" b="0" strike="noStrike" spc="-1" dirty="0">
                <a:latin typeface="Arial"/>
              </a:rPr>
              <a:t> </a:t>
            </a:r>
            <a:r>
              <a:rPr lang="en-US" sz="3200" b="0" strike="noStrike" spc="-1" dirty="0" err="1">
                <a:latin typeface="Arial"/>
              </a:rPr>
              <a:t>tính</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của</a:t>
            </a:r>
            <a:r>
              <a:rPr lang="en-US" sz="3200" spc="-1" dirty="0">
                <a:latin typeface="Arial"/>
              </a:rPr>
              <a:t> </a:t>
            </a:r>
            <a:r>
              <a:rPr lang="en-US" sz="3200" spc="-1" dirty="0" err="1">
                <a:latin typeface="Arial"/>
              </a:rPr>
              <a:t>bản</a:t>
            </a:r>
            <a:r>
              <a:rPr lang="en-US" sz="3200" spc="-1" dirty="0">
                <a:latin typeface="Arial"/>
              </a:rPr>
              <a:t> tin</a:t>
            </a:r>
            <a:r>
              <a:rPr lang="en-US" sz="3200" b="0" strike="noStrike" spc="-1" dirty="0">
                <a:latin typeface="Arial"/>
              </a:rPr>
              <a:t> </a:t>
            </a:r>
            <a:r>
              <a:rPr lang="en-US" sz="3200" b="0" strike="noStrike" spc="-1" dirty="0" err="1">
                <a:latin typeface="Arial"/>
              </a:rPr>
              <a:t>sẽ</a:t>
            </a:r>
            <a:r>
              <a:rPr lang="en-US" sz="3200" b="0" strike="noStrike" spc="-1" dirty="0">
                <a:latin typeface="Arial"/>
              </a:rPr>
              <a:t>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coi</a:t>
            </a:r>
            <a:r>
              <a:rPr lang="en-US" sz="3200" b="0" strike="noStrike" spc="-1" dirty="0">
                <a:latin typeface="Arial"/>
              </a:rPr>
              <a:t> </a:t>
            </a:r>
            <a:r>
              <a:rPr lang="en-US" sz="3200" b="0" strike="noStrike" spc="-1" dirty="0" err="1">
                <a:latin typeface="Arial"/>
              </a:rPr>
              <a:t>là</a:t>
            </a:r>
            <a:r>
              <a:rPr lang="en-US" sz="3200" b="0" strike="noStrike" spc="-1" dirty="0">
                <a:latin typeface="Arial"/>
              </a:rPr>
              <a:t> </a:t>
            </a:r>
            <a:r>
              <a:rPr lang="en-US" sz="3200" b="0" strike="noStrike" spc="-1" dirty="0" err="1">
                <a:latin typeface="Arial"/>
              </a:rPr>
              <a:t>độc</a:t>
            </a:r>
            <a:r>
              <a:rPr lang="en-US" sz="3200" b="0" strike="noStrike" spc="-1" dirty="0">
                <a:latin typeface="Arial"/>
              </a:rPr>
              <a:t> </a:t>
            </a:r>
            <a:r>
              <a:rPr lang="en-US" sz="3200" b="0" strike="noStrike" spc="-1" dirty="0" err="1">
                <a:latin typeface="Arial"/>
              </a:rPr>
              <a:t>lập</a:t>
            </a:r>
            <a:r>
              <a:rPr lang="en-US" sz="3200" b="0" strike="noStrike" spc="-1" dirty="0">
                <a:latin typeface="Arial"/>
              </a:rPr>
              <a:t> </a:t>
            </a:r>
            <a:r>
              <a:rPr lang="en-US" sz="3200" b="0" strike="noStrike" spc="-1" dirty="0" err="1">
                <a:latin typeface="Arial"/>
              </a:rPr>
              <a:t>v</a:t>
            </a:r>
            <a:r>
              <a:rPr lang="en-US" sz="3200" spc="-1" dirty="0" err="1">
                <a:latin typeface="Arial"/>
              </a:rPr>
              <a:t>ới</a:t>
            </a:r>
            <a:r>
              <a:rPr lang="en-US" sz="3200" spc="-1" dirty="0">
                <a:latin typeface="Arial"/>
              </a:rPr>
              <a:t> </a:t>
            </a:r>
            <a:r>
              <a:rPr lang="en-US" sz="3200" b="0" strike="noStrike" spc="-1" dirty="0" err="1">
                <a:latin typeface="Arial"/>
              </a:rPr>
              <a:t>nhau</a:t>
            </a:r>
            <a:r>
              <a:rPr lang="en-US" sz="3200" b="0" strike="noStrike" spc="-1" dirty="0">
                <a:latin typeface="Arial"/>
              </a:rPr>
              <a:t>.</a:t>
            </a: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Trong</a:t>
            </a:r>
            <a:r>
              <a:rPr lang="en-US" sz="3200" b="0" strike="noStrike" spc="-1" dirty="0">
                <a:latin typeface="Arial"/>
              </a:rPr>
              <a:t> </a:t>
            </a:r>
            <a:r>
              <a:rPr lang="en-US" sz="3200" b="0" strike="noStrike" spc="-1" dirty="0" err="1">
                <a:latin typeface="Arial"/>
              </a:rPr>
              <a:t>nhiều</a:t>
            </a:r>
            <a:r>
              <a:rPr lang="en-US" sz="3200" b="0" strike="noStrike" spc="-1" dirty="0">
                <a:latin typeface="Arial"/>
              </a:rPr>
              <a:t> </a:t>
            </a:r>
            <a:r>
              <a:rPr lang="en-US" sz="3200" b="0" strike="noStrike" spc="-1" dirty="0" err="1">
                <a:latin typeface="Arial"/>
              </a:rPr>
              <a:t>trường</a:t>
            </a:r>
            <a:r>
              <a:rPr lang="en-US" sz="3200" b="0" strike="noStrike" spc="-1" dirty="0">
                <a:latin typeface="Arial"/>
              </a:rPr>
              <a:t> </a:t>
            </a:r>
            <a:r>
              <a:rPr lang="en-US" sz="3200" b="0" strike="noStrike" spc="-1" dirty="0" err="1">
                <a:latin typeface="Arial"/>
              </a:rPr>
              <a:t>hợp</a:t>
            </a:r>
            <a:r>
              <a:rPr lang="en-US" sz="3200" b="0" strike="noStrike" spc="-1" dirty="0">
                <a:latin typeface="Arial"/>
              </a:rPr>
              <a:t>, </a:t>
            </a:r>
            <a:r>
              <a:rPr lang="en-US" sz="3200" b="0" strike="noStrike" spc="-1" dirty="0" err="1">
                <a:latin typeface="Arial"/>
              </a:rPr>
              <a:t>chúng</a:t>
            </a:r>
            <a:r>
              <a:rPr lang="en-US" sz="3200" b="0" strike="noStrike" spc="-1" dirty="0">
                <a:latin typeface="Arial"/>
              </a:rPr>
              <a:t> ta </a:t>
            </a:r>
            <a:r>
              <a:rPr lang="en-US" sz="3200" b="0" strike="noStrike" spc="-1" dirty="0" err="1">
                <a:latin typeface="Arial"/>
              </a:rPr>
              <a:t>cần</a:t>
            </a:r>
            <a:r>
              <a:rPr lang="en-US" sz="3200" b="0" strike="noStrike" spc="-1" dirty="0">
                <a:latin typeface="Arial"/>
              </a:rPr>
              <a:t> </a:t>
            </a:r>
            <a:r>
              <a:rPr lang="en-US" sz="3200" b="0" strike="noStrike" spc="-1" dirty="0" err="1">
                <a:latin typeface="Arial"/>
              </a:rPr>
              <a:t>xác</a:t>
            </a:r>
            <a:r>
              <a:rPr lang="en-US" sz="3200" b="0" strike="noStrike" spc="-1" dirty="0">
                <a:latin typeface="Arial"/>
              </a:rPr>
              <a:t> </a:t>
            </a:r>
            <a:r>
              <a:rPr lang="en-US" sz="3200" b="0" strike="noStrike" spc="-1" dirty="0" err="1">
                <a:latin typeface="Arial"/>
              </a:rPr>
              <a:t>định</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nhưng</a:t>
            </a:r>
            <a:r>
              <a:rPr lang="en-US" sz="3200" b="0" strike="noStrike" spc="-1" dirty="0">
                <a:latin typeface="Arial"/>
              </a:rPr>
              <a:t> </a:t>
            </a:r>
            <a:r>
              <a:rPr lang="en-US" sz="3200" b="0" strike="noStrike" spc="-1" dirty="0" err="1">
                <a:latin typeface="Arial"/>
              </a:rPr>
              <a:t>chỉ</a:t>
            </a:r>
            <a:r>
              <a:rPr lang="en-US" sz="3200" b="0" strike="noStrike" spc="-1" dirty="0">
                <a:latin typeface="Arial"/>
              </a:rPr>
              <a:t> </a:t>
            </a:r>
            <a:r>
              <a:rPr lang="en-US" sz="3200" b="0" strike="noStrike" spc="-1" dirty="0" err="1">
                <a:latin typeface="Arial"/>
              </a:rPr>
              <a:t>biết</a:t>
            </a:r>
            <a:r>
              <a:rPr lang="en-US" sz="3200" b="0" strike="noStrike" spc="-1" dirty="0">
                <a:latin typeface="Arial"/>
              </a:rPr>
              <a:t> </a:t>
            </a:r>
            <a:r>
              <a:rPr lang="en-US" sz="3200" b="0" strike="noStrike" spc="-1" dirty="0" err="1">
                <a:latin typeface="Arial"/>
              </a:rPr>
              <a:t>số</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mà</a:t>
            </a:r>
            <a:r>
              <a:rPr lang="en-US" sz="3200" b="0" strike="noStrike" spc="-1" dirty="0">
                <a:latin typeface="Arial"/>
              </a:rPr>
              <a:t> </a:t>
            </a:r>
            <a:r>
              <a:rPr lang="en-US" sz="3200" b="0" strike="noStrike" spc="-1" dirty="0" err="1">
                <a:latin typeface="Arial"/>
              </a:rPr>
              <a:t>không</a:t>
            </a:r>
            <a:r>
              <a:rPr lang="en-US" sz="3200" b="0" strike="noStrike" spc="-1" dirty="0">
                <a:latin typeface="Arial"/>
              </a:rPr>
              <a:t> </a:t>
            </a:r>
            <a:r>
              <a:rPr lang="en-US" sz="3200" b="0" strike="noStrike" spc="-1" dirty="0" err="1">
                <a:latin typeface="Arial"/>
              </a:rPr>
              <a:t>biết</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trường</a:t>
            </a:r>
            <a:r>
              <a:rPr lang="en-US" sz="3200" b="0" strike="noStrike" spc="-1" dirty="0">
                <a:latin typeface="Arial"/>
              </a:rPr>
              <a:t> </a:t>
            </a:r>
            <a:r>
              <a:rPr lang="en-US" sz="3200" b="0" strike="noStrike" spc="-1" dirty="0" err="1">
                <a:latin typeface="Arial"/>
              </a:rPr>
              <a:t>hợp</a:t>
            </a:r>
            <a:r>
              <a:rPr lang="en-US" sz="3200" b="0" strike="noStrike" spc="-1" dirty="0">
                <a:latin typeface="Arial"/>
              </a:rPr>
              <a:t> </a:t>
            </a:r>
            <a:r>
              <a:rPr lang="en-US" sz="3200" b="0" strike="noStrike" spc="-1" dirty="0" err="1">
                <a:latin typeface="Arial"/>
              </a:rPr>
              <a:t>này</a:t>
            </a:r>
            <a:r>
              <a:rPr lang="en-US" sz="3200" b="0" strike="noStrike" spc="-1" dirty="0">
                <a:latin typeface="Arial"/>
              </a:rPr>
              <a:t>, </a:t>
            </a:r>
            <a:r>
              <a:rPr lang="en-US" sz="3200" b="0" strike="noStrike" spc="-1" dirty="0" err="1">
                <a:latin typeface="Arial"/>
              </a:rPr>
              <a:t>người</a:t>
            </a:r>
            <a:r>
              <a:rPr lang="en-US" sz="3200" b="0" strike="noStrike" spc="-1" dirty="0">
                <a:latin typeface="Arial"/>
              </a:rPr>
              <a:t> ta </a:t>
            </a:r>
            <a:r>
              <a:rPr lang="en-US" sz="3200" b="0" strike="noStrike" spc="-1" dirty="0" err="1">
                <a:latin typeface="Arial"/>
              </a:rPr>
              <a:t>coi</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bằng</a:t>
            </a:r>
            <a:r>
              <a:rPr lang="en-US" sz="3200" b="0" strike="noStrike" spc="-1" dirty="0">
                <a:latin typeface="Arial"/>
              </a:rPr>
              <a:t> </a:t>
            </a:r>
            <a:r>
              <a:rPr lang="en-US" sz="3200" b="0" strike="noStrike" spc="-1" dirty="0" err="1">
                <a:latin typeface="Arial"/>
              </a:rPr>
              <a:t>số</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bản</a:t>
            </a:r>
            <a:r>
              <a:rPr lang="en-US" sz="3200" b="0" strike="noStrike" spc="-1" dirty="0">
                <a:latin typeface="Arial"/>
              </a:rPr>
              <a:t> tin </a:t>
            </a:r>
            <a:r>
              <a:rPr lang="en-US" sz="3200" b="0" strike="noStrike" spc="-1" dirty="0" err="1">
                <a:latin typeface="Arial"/>
              </a:rPr>
              <a:t>nhân</a:t>
            </a:r>
            <a:r>
              <a:rPr lang="en-US" sz="3200" b="0" strike="noStrike" spc="-1" dirty="0">
                <a:latin typeface="Arial"/>
              </a:rPr>
              <a:t> </a:t>
            </a:r>
            <a:r>
              <a:rPr lang="en-US" sz="3200" b="0" strike="noStrike" spc="-1" dirty="0" err="1">
                <a:latin typeface="Arial"/>
              </a:rPr>
              <a:t>với</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trung</a:t>
            </a:r>
            <a:r>
              <a:rPr lang="en-US" sz="3200" b="0" strike="noStrike" spc="-1" dirty="0">
                <a:latin typeface="Arial"/>
              </a:rPr>
              <a:t> </a:t>
            </a:r>
            <a:r>
              <a:rPr lang="en-US" sz="3200" b="0" strike="noStrike" spc="-1" dirty="0" err="1">
                <a:latin typeface="Arial"/>
              </a:rPr>
              <a:t>bình</a:t>
            </a:r>
            <a:r>
              <a:rPr lang="en-US" sz="3200" b="0" strike="noStrike" spc="-1" dirty="0">
                <a:latin typeface="Arial"/>
              </a:rPr>
              <a:t> </a:t>
            </a:r>
            <a:r>
              <a:rPr lang="en-US" sz="3200" b="0" strike="noStrike" spc="-1" dirty="0" err="1">
                <a:latin typeface="Arial"/>
              </a:rPr>
              <a:t>ch</a:t>
            </a:r>
            <a:r>
              <a:rPr lang="en-US" sz="3200" spc="-1" dirty="0" err="1">
                <a:latin typeface="Arial"/>
              </a:rPr>
              <a:t>ứa</a:t>
            </a:r>
            <a:r>
              <a:rPr lang="en-US" sz="3200" spc="-1" dirty="0">
                <a:latin typeface="Arial"/>
              </a:rPr>
              <a:t> </a:t>
            </a:r>
            <a:r>
              <a:rPr lang="en-US" sz="3200" spc="-1" dirty="0" err="1">
                <a:latin typeface="Arial"/>
              </a:rPr>
              <a:t>trong</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có</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nguồn</a:t>
            </a:r>
            <a:r>
              <a:rPr lang="en-US" sz="3200" b="0" strike="noStrike" spc="-1" dirty="0">
                <a:latin typeface="Arial"/>
              </a:rPr>
              <a:t>.</a:t>
            </a: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trung</a:t>
            </a:r>
            <a:r>
              <a:rPr lang="en-US" sz="3200" b="0" strike="noStrike" spc="-1" dirty="0">
                <a:latin typeface="Arial"/>
              </a:rPr>
              <a:t> </a:t>
            </a:r>
            <a:r>
              <a:rPr lang="en-US" sz="3200" b="0" strike="noStrike" spc="-1" dirty="0" err="1">
                <a:latin typeface="Arial"/>
              </a:rPr>
              <a:t>bình</a:t>
            </a:r>
            <a:r>
              <a:rPr lang="en-US" sz="3200" b="0" strike="noStrike" spc="-1" dirty="0">
                <a:latin typeface="Arial"/>
              </a:rPr>
              <a:t>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các</a:t>
            </a:r>
            <a:r>
              <a:rPr lang="en-US" sz="3200" b="0" strike="noStrike" spc="-1" dirty="0">
                <a:latin typeface="Arial"/>
              </a:rPr>
              <a:t> tin </a:t>
            </a:r>
            <a:r>
              <a:rPr lang="en-US" sz="3200" b="0" strike="noStrike" spc="-1" dirty="0" err="1">
                <a:latin typeface="Arial"/>
              </a:rPr>
              <a:t>có</a:t>
            </a:r>
            <a:r>
              <a:rPr lang="en-US" sz="3200" b="0" strike="noStrike" spc="-1" dirty="0">
                <a:latin typeface="Arial"/>
              </a:rPr>
              <a:t> </a:t>
            </a:r>
            <a:r>
              <a:rPr lang="en-US" sz="3200" b="0" strike="noStrike" spc="-1" dirty="0" err="1">
                <a:latin typeface="Arial"/>
              </a:rPr>
              <a:t>trong</a:t>
            </a:r>
            <a:r>
              <a:rPr lang="en-US" sz="3200" b="0" strike="noStrike" spc="-1" dirty="0">
                <a:latin typeface="Arial"/>
              </a:rPr>
              <a:t> </a:t>
            </a:r>
            <a:r>
              <a:rPr lang="en-US" sz="3200" b="0" strike="noStrike" spc="-1" dirty="0" err="1">
                <a:latin typeface="Arial"/>
              </a:rPr>
              <a:t>một</a:t>
            </a:r>
            <a:r>
              <a:rPr lang="en-US" sz="3200" b="0" strike="noStrike" spc="-1" dirty="0">
                <a:latin typeface="Arial"/>
              </a:rPr>
              <a:t> </a:t>
            </a:r>
            <a:r>
              <a:rPr lang="en-US" sz="3200" b="0" strike="noStrike" spc="-1" dirty="0" err="1">
                <a:latin typeface="Arial"/>
              </a:rPr>
              <a:t>nguồn</a:t>
            </a:r>
            <a:r>
              <a:rPr lang="en-US" sz="3200" b="0" strike="noStrike" spc="-1" dirty="0">
                <a:latin typeface="Arial"/>
              </a:rPr>
              <a:t>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gọi</a:t>
            </a:r>
            <a:r>
              <a:rPr lang="en-US" sz="3200" b="0" strike="noStrike" spc="-1" dirty="0">
                <a:latin typeface="Arial"/>
              </a:rPr>
              <a:t> </a:t>
            </a:r>
            <a:r>
              <a:rPr lang="en-US" sz="3200" b="0" strike="noStrike" spc="-1" dirty="0" err="1">
                <a:latin typeface="Arial"/>
              </a:rPr>
              <a:t>là</a:t>
            </a:r>
            <a:r>
              <a:rPr lang="en-US" sz="3200" b="0" strike="noStrike" spc="-1" dirty="0">
                <a:latin typeface="Arial"/>
              </a:rPr>
              <a:t> </a:t>
            </a:r>
            <a:r>
              <a:rPr lang="en-US" sz="3200" b="0" strike="noStrike" spc="-1" dirty="0" err="1">
                <a:latin typeface="Arial"/>
              </a:rPr>
              <a:t>lượng</a:t>
            </a:r>
            <a:r>
              <a:rPr lang="en-US" sz="3200" b="0" strike="noStrike" spc="-1" dirty="0">
                <a:latin typeface="Arial"/>
              </a:rPr>
              <a:t> tin </a:t>
            </a:r>
            <a:r>
              <a:rPr lang="en-US" sz="3200" b="0" strike="noStrike" spc="-1" dirty="0" err="1">
                <a:latin typeface="Arial"/>
              </a:rPr>
              <a:t>của</a:t>
            </a:r>
            <a:r>
              <a:rPr lang="en-US" sz="3200" b="0" strike="noStrike" spc="-1" dirty="0">
                <a:latin typeface="Arial"/>
              </a:rPr>
              <a:t> </a:t>
            </a:r>
            <a:r>
              <a:rPr lang="en-US" sz="3200" b="0" strike="noStrike" spc="-1" dirty="0" err="1">
                <a:latin typeface="Arial"/>
              </a:rPr>
              <a:t>nguồn</a:t>
            </a:r>
            <a:r>
              <a:rPr lang="en-US" sz="3200" b="0" strike="noStrike" spc="-1" dirty="0">
                <a:latin typeface="Arial"/>
              </a:rPr>
              <a:t>’</a:t>
            </a:r>
          </a:p>
          <a:p>
            <a:pPr marL="432000" indent="-323640">
              <a:lnSpc>
                <a:spcPct val="100000"/>
              </a:lnSpc>
              <a:spcBef>
                <a:spcPts val="1417"/>
              </a:spcBef>
              <a:buClr>
                <a:srgbClr val="000000"/>
              </a:buClr>
              <a:buSzPct val="45000"/>
              <a:buFont typeface="Wingdings" charset="2"/>
              <a:buChar char=""/>
            </a:pPr>
            <a:r>
              <a:rPr lang="en-US" sz="3200" b="0" strike="noStrike" spc="-1" dirty="0" err="1">
                <a:latin typeface="Arial"/>
              </a:rPr>
              <a:t>Với</a:t>
            </a:r>
            <a:r>
              <a:rPr lang="en-US" sz="3200" b="0" strike="noStrike" spc="-1" dirty="0">
                <a:latin typeface="Arial"/>
              </a:rPr>
              <a:t> </a:t>
            </a:r>
            <a:r>
              <a:rPr lang="en-US" sz="3200" b="0" strike="noStrike" spc="-1" dirty="0" err="1">
                <a:latin typeface="Arial"/>
              </a:rPr>
              <a:t>nguồn</a:t>
            </a:r>
            <a:r>
              <a:rPr lang="en-US" sz="3200" b="0" strike="noStrike" spc="-1" dirty="0">
                <a:latin typeface="Arial"/>
              </a:rPr>
              <a:t> </a:t>
            </a:r>
            <a:r>
              <a:rPr lang="en-US" sz="3200" b="0" strike="noStrike" spc="-1" dirty="0" err="1">
                <a:latin typeface="Arial"/>
              </a:rPr>
              <a:t>rời</a:t>
            </a:r>
            <a:r>
              <a:rPr lang="en-US" sz="3200" b="0" strike="noStrike" spc="-1" dirty="0">
                <a:latin typeface="Arial"/>
              </a:rPr>
              <a:t> </a:t>
            </a:r>
            <a:r>
              <a:rPr lang="en-US" sz="3200" b="0" strike="noStrike" spc="-1" dirty="0" err="1">
                <a:latin typeface="Arial"/>
              </a:rPr>
              <a:t>rác</a:t>
            </a:r>
            <a:r>
              <a:rPr lang="en-US" sz="3200" b="0" strike="noStrike" spc="-1" dirty="0">
                <a:latin typeface="Arial"/>
              </a:rPr>
              <a:t> X = {</a:t>
            </a:r>
            <a:r>
              <a:rPr lang="en-US" sz="3200" b="0" strike="noStrike" spc="-1" dirty="0" err="1">
                <a:latin typeface="Arial"/>
              </a:rPr>
              <a:t>xk</a:t>
            </a:r>
            <a:r>
              <a:rPr lang="en-US" sz="3200" b="0" strike="noStrike" spc="-1" dirty="0">
                <a:latin typeface="Arial"/>
              </a:rPr>
              <a:t>}, k =1..m,  p(X=</a:t>
            </a:r>
            <a:r>
              <a:rPr lang="en-US" sz="3200" b="0" strike="noStrike" spc="-1" dirty="0" err="1">
                <a:latin typeface="Arial"/>
              </a:rPr>
              <a:t>xk</a:t>
            </a:r>
            <a:r>
              <a:rPr lang="en-US" sz="3200" b="0" strike="noStrike" spc="-1" dirty="0">
                <a:latin typeface="Arial"/>
              </a:rPr>
              <a:t>) =pk, </a:t>
            </a:r>
            <a:r>
              <a:rPr lang="en-US" sz="3200" b="0" strike="noStrike" spc="-1" dirty="0" err="1">
                <a:latin typeface="Arial"/>
              </a:rPr>
              <a:t>lương</a:t>
            </a:r>
            <a:r>
              <a:rPr lang="en-US" sz="3200" b="0" strike="noStrike" spc="-1" dirty="0">
                <a:latin typeface="Arial"/>
              </a:rPr>
              <a:t> tin </a:t>
            </a:r>
            <a:r>
              <a:rPr lang="en-US" sz="3200" b="0" strike="noStrike" spc="-1" dirty="0" err="1">
                <a:latin typeface="Arial"/>
              </a:rPr>
              <a:t>trung</a:t>
            </a:r>
            <a:r>
              <a:rPr lang="en-US" sz="3200" b="0" strike="noStrike" spc="-1" dirty="0">
                <a:latin typeface="Arial"/>
              </a:rPr>
              <a:t> </a:t>
            </a:r>
            <a:r>
              <a:rPr lang="en-US" sz="3200" b="0" strike="noStrike" spc="-1" dirty="0" err="1">
                <a:latin typeface="Arial"/>
              </a:rPr>
              <a:t>bình</a:t>
            </a:r>
            <a:r>
              <a:rPr lang="en-US" sz="3200" b="0" strike="noStrike" spc="-1" dirty="0">
                <a:latin typeface="Arial"/>
              </a:rPr>
              <a:t> </a:t>
            </a:r>
            <a:r>
              <a:rPr lang="en-US" sz="3200" b="0" strike="noStrike" spc="-1" dirty="0" err="1">
                <a:latin typeface="Arial"/>
              </a:rPr>
              <a:t>được</a:t>
            </a:r>
            <a:r>
              <a:rPr lang="en-US" sz="3200" b="0" strike="noStrike" spc="-1" dirty="0">
                <a:latin typeface="Arial"/>
              </a:rPr>
              <a:t> </a:t>
            </a:r>
            <a:r>
              <a:rPr lang="en-US" sz="3200" b="0" strike="noStrike" spc="-1" dirty="0" err="1">
                <a:latin typeface="Arial"/>
              </a:rPr>
              <a:t>ký</a:t>
            </a:r>
            <a:r>
              <a:rPr lang="en-US" sz="3200" b="0" strike="noStrike" spc="-1" dirty="0">
                <a:latin typeface="Arial"/>
              </a:rPr>
              <a:t> </a:t>
            </a:r>
            <a:r>
              <a:rPr lang="en-US" sz="3200" b="0" strike="noStrike" spc="-1" dirty="0" err="1">
                <a:latin typeface="Arial"/>
              </a:rPr>
              <a:t>hiêu</a:t>
            </a:r>
            <a:r>
              <a:rPr lang="en-US" sz="3200" b="0" strike="noStrike" spc="-1" dirty="0">
                <a:latin typeface="Arial"/>
              </a:rPr>
              <a:t>: I(X) =  E{I(</a:t>
            </a:r>
            <a:r>
              <a:rPr lang="en-US" sz="3200" b="0" strike="noStrike" spc="-1" dirty="0" err="1">
                <a:latin typeface="Arial"/>
              </a:rPr>
              <a:t>xk</a:t>
            </a:r>
            <a:r>
              <a:rPr lang="en-US" sz="3200" b="0" strike="noStrike" spc="-1" dirty="0">
                <a:latin typeface="Arial"/>
              </a:rPr>
              <a:t>)} = ∑</a:t>
            </a:r>
            <a:r>
              <a:rPr lang="en-US" sz="3200" b="0" strike="noStrike" spc="-1" dirty="0" err="1">
                <a:latin typeface="Arial"/>
              </a:rPr>
              <a:t>pk.I</a:t>
            </a:r>
            <a:r>
              <a:rPr lang="en-US" sz="3200" b="0" strike="noStrike" spc="-1" dirty="0">
                <a:latin typeface="Arial"/>
              </a:rPr>
              <a:t>(</a:t>
            </a:r>
            <a:r>
              <a:rPr lang="en-US" sz="3200" b="0" strike="noStrike" spc="-1" dirty="0" err="1">
                <a:latin typeface="Arial"/>
              </a:rPr>
              <a:t>xk</a:t>
            </a:r>
            <a:r>
              <a:rPr lang="en-US" sz="3200" b="0" strike="noStrike" spc="-1" dirty="0">
                <a:latin typeface="Arial"/>
              </a:rPr>
              <a:t>) . Đ</a:t>
            </a:r>
            <a:r>
              <a:rPr lang="vi-VN" sz="3200" b="0" strike="noStrike" spc="-1" dirty="0">
                <a:latin typeface="Arial"/>
              </a:rPr>
              <a:t>ơ</a:t>
            </a:r>
            <a:r>
              <a:rPr lang="en-US" sz="3200" b="0" strike="noStrike" spc="-1" dirty="0">
                <a:latin typeface="Arial"/>
              </a:rPr>
              <a:t>n </a:t>
            </a:r>
            <a:r>
              <a:rPr lang="en-US" sz="3200" b="0" strike="noStrike" spc="-1" dirty="0" err="1">
                <a:latin typeface="Arial"/>
              </a:rPr>
              <a:t>vị</a:t>
            </a:r>
            <a:r>
              <a:rPr lang="en-US" sz="3200" b="0" strike="noStrike" spc="-1" dirty="0">
                <a:latin typeface="Arial"/>
              </a:rPr>
              <a:t> </a:t>
            </a:r>
            <a:r>
              <a:rPr lang="en-US" sz="3200" b="0" strike="noStrike" spc="-1" dirty="0" err="1">
                <a:latin typeface="Arial"/>
              </a:rPr>
              <a:t>tính</a:t>
            </a:r>
            <a:r>
              <a:rPr lang="en-US" sz="3200" b="0" strike="noStrike" spc="-1" dirty="0">
                <a:latin typeface="Arial"/>
              </a:rPr>
              <a:t> </a:t>
            </a:r>
            <a:r>
              <a:rPr lang="en-US" sz="3200" b="0" strike="noStrike" spc="-1" dirty="0" err="1">
                <a:latin typeface="Arial"/>
              </a:rPr>
              <a:t>là</a:t>
            </a:r>
            <a:r>
              <a:rPr lang="en-US" sz="3200" b="0" strike="noStrike" spc="-1" dirty="0">
                <a:latin typeface="Arial"/>
              </a:rPr>
              <a:t> đ</a:t>
            </a:r>
            <a:r>
              <a:rPr lang="vi-VN" sz="3200" b="0" strike="noStrike" spc="-1" dirty="0">
                <a:latin typeface="Arial"/>
              </a:rPr>
              <a:t>ơ</a:t>
            </a:r>
            <a:r>
              <a:rPr lang="en-US" sz="3200" b="0" strike="noStrike" spc="-1" dirty="0">
                <a:latin typeface="Arial"/>
              </a:rPr>
              <a:t>n </a:t>
            </a:r>
            <a:r>
              <a:rPr lang="en-US" sz="3200" b="0" strike="noStrike" spc="-1" dirty="0" err="1">
                <a:latin typeface="Arial"/>
              </a:rPr>
              <a:t>vị</a:t>
            </a:r>
            <a:r>
              <a:rPr lang="en-US" sz="3200" b="0" strike="noStrike" spc="-1" dirty="0">
                <a:latin typeface="Arial"/>
              </a:rPr>
              <a:t> </a:t>
            </a:r>
            <a:r>
              <a:rPr lang="en-US" sz="3200" b="0" strike="noStrike" spc="-1" dirty="0" err="1">
                <a:latin typeface="Arial"/>
              </a:rPr>
              <a:t>thông</a:t>
            </a:r>
            <a:r>
              <a:rPr lang="en-US" sz="3200" b="0" strike="noStrike" spc="-1" dirty="0">
                <a:latin typeface="Arial"/>
              </a:rPr>
              <a:t> tin/ tin.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316800" y="183960"/>
            <a:ext cx="3970800" cy="66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90000"/>
              </a:lnSpc>
            </a:pPr>
            <a:r>
              <a:rPr lang="en-US" sz="1670" b="0" strike="noStrike" spc="-1">
                <a:solidFill>
                  <a:srgbClr val="000000"/>
                </a:solidFill>
                <a:latin typeface="Calibri Light"/>
                <a:ea typeface="DejaVu Sans"/>
              </a:rPr>
              <a:t>3.2. Entropy</a:t>
            </a:r>
            <a:endParaRPr lang="en-US" sz="1670" b="0" strike="noStrike" spc="-1">
              <a:latin typeface="Arial"/>
            </a:endParaRPr>
          </a:p>
        </p:txBody>
      </p:sp>
      <p:sp>
        <p:nvSpPr>
          <p:cNvPr id="210" name="CustomShape 2"/>
          <p:cNvSpPr/>
          <p:nvPr/>
        </p:nvSpPr>
        <p:spPr>
          <a:xfrm>
            <a:off x="316800" y="920160"/>
            <a:ext cx="3970800" cy="2188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377"/>
              </a:spcBef>
            </a:pPr>
            <a:r>
              <a:rPr lang="en-US" sz="1200" b="0" strike="noStrike" spc="-1">
                <a:solidFill>
                  <a:srgbClr val="000000"/>
                </a:solidFill>
                <a:latin typeface="Calibri"/>
                <a:ea typeface="DejaVu Sans"/>
              </a:rPr>
              <a:t>3.2.1. Định nghĩa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3.2.2. Entropy của nguồn nhị phân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3.2.3. Entropy đồng thời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3.2.4. Entropy có điều kiện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3.2.5. Quan hệ giưa các entropy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3.2.6. Ví dụ </a:t>
            </a:r>
            <a:endParaRPr lang="en-US" sz="1200" b="0" strike="noStrike" spc="-1">
              <a:latin typeface="Arial"/>
            </a:endParaRPr>
          </a:p>
          <a:p>
            <a:pPr>
              <a:lnSpc>
                <a:spcPct val="90000"/>
              </a:lnSpc>
              <a:spcBef>
                <a:spcPts val="377"/>
              </a:spcBef>
            </a:pPr>
            <a:r>
              <a:rPr lang="en-US" sz="1200" b="0" strike="noStrike" spc="-1">
                <a:solidFill>
                  <a:srgbClr val="000000"/>
                </a:solidFill>
                <a:latin typeface="Calibri"/>
                <a:ea typeface="DejaVu Sans"/>
              </a:rPr>
              <a:t>3.2.7. Entropy tương hỗ: khoảng cách Kullback-Leibler  </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DBDAF-73DB-4570-A7AF-94987BD474A6}"/>
              </a:ext>
            </a:extLst>
          </p:cNvPr>
          <p:cNvSpPr>
            <a:spLocks noGrp="1"/>
          </p:cNvSpPr>
          <p:nvPr>
            <p:ph type="title"/>
          </p:nvPr>
        </p:nvSpPr>
        <p:spPr/>
        <p:txBody>
          <a:bodyPr/>
          <a:lstStyle/>
          <a:p>
            <a:r>
              <a:rPr lang="en-US" sz="2000" dirty="0"/>
              <a:t>     3.2.1.Định </a:t>
            </a:r>
            <a:r>
              <a:rPr lang="en-US" sz="2000" dirty="0" err="1"/>
              <a:t>nghĩa</a:t>
            </a:r>
            <a:r>
              <a:rPr lang="en-US" sz="2000" dirty="0"/>
              <a:t> Entropy</a:t>
            </a:r>
          </a:p>
        </p:txBody>
      </p:sp>
      <p:sp>
        <p:nvSpPr>
          <p:cNvPr id="3" name="Subtitle 2">
            <a:extLst>
              <a:ext uri="{FF2B5EF4-FFF2-40B4-BE49-F238E27FC236}">
                <a16:creationId xmlns:a16="http://schemas.microsoft.com/office/drawing/2014/main" id="{71D4A4CC-032B-4B37-9D5B-3989D2ECAEB2}"/>
              </a:ext>
            </a:extLst>
          </p:cNvPr>
          <p:cNvSpPr>
            <a:spLocks noGrp="1"/>
          </p:cNvSpPr>
          <p:nvPr>
            <p:ph type="subTitle"/>
          </p:nvPr>
        </p:nvSpPr>
        <p:spPr>
          <a:xfrm>
            <a:off x="230400" y="945708"/>
            <a:ext cx="4146840" cy="2004120"/>
          </a:xfrm>
        </p:spPr>
        <p:txBody>
          <a:bodyPr>
            <a:normAutofit fontScale="25000" lnSpcReduction="20000"/>
          </a:bodyPr>
          <a:lstStyle/>
          <a:p>
            <a:pPr>
              <a:lnSpc>
                <a:spcPct val="128000"/>
              </a:lnSpc>
            </a:pPr>
            <a:r>
              <a:rPr lang="en-US" sz="4300" dirty="0">
                <a:latin typeface="+mn-lt"/>
              </a:rPr>
              <a:t>Entropy </a:t>
            </a:r>
            <a:r>
              <a:rPr lang="en-US" sz="4300" dirty="0" err="1">
                <a:latin typeface="+mn-lt"/>
              </a:rPr>
              <a:t>là</a:t>
            </a:r>
            <a:r>
              <a:rPr lang="en-US" sz="4300" dirty="0">
                <a:latin typeface="+mn-lt"/>
              </a:rPr>
              <a:t> </a:t>
            </a:r>
            <a:r>
              <a:rPr lang="en-US" sz="4300" dirty="0" err="1">
                <a:latin typeface="+mn-lt"/>
              </a:rPr>
              <a:t>độ</a:t>
            </a:r>
            <a:r>
              <a:rPr lang="en-US" sz="4300" dirty="0">
                <a:latin typeface="+mn-lt"/>
              </a:rPr>
              <a:t> </a:t>
            </a:r>
            <a:r>
              <a:rPr lang="en-US" sz="4300" dirty="0" err="1">
                <a:latin typeface="+mn-lt"/>
              </a:rPr>
              <a:t>bất</a:t>
            </a:r>
            <a:r>
              <a:rPr lang="en-US" sz="4300" dirty="0">
                <a:latin typeface="+mn-lt"/>
              </a:rPr>
              <a:t> </a:t>
            </a:r>
            <a:r>
              <a:rPr lang="en-US" sz="4300" dirty="0" err="1">
                <a:latin typeface="+mn-lt"/>
              </a:rPr>
              <a:t>định</a:t>
            </a:r>
            <a:r>
              <a:rPr lang="en-US" sz="4300" dirty="0">
                <a:latin typeface="+mn-lt"/>
              </a:rPr>
              <a:t> </a:t>
            </a:r>
            <a:r>
              <a:rPr lang="en-US" sz="4300" dirty="0" err="1">
                <a:latin typeface="+mn-lt"/>
              </a:rPr>
              <a:t>có</a:t>
            </a:r>
            <a:r>
              <a:rPr lang="en-US" sz="4300" dirty="0">
                <a:latin typeface="+mn-lt"/>
              </a:rPr>
              <a:t> </a:t>
            </a:r>
            <a:r>
              <a:rPr lang="en-US" sz="4300" dirty="0" err="1">
                <a:latin typeface="+mn-lt"/>
              </a:rPr>
              <a:t>thể</a:t>
            </a:r>
            <a:r>
              <a:rPr lang="en-US" sz="4300" dirty="0">
                <a:latin typeface="+mn-lt"/>
              </a:rPr>
              <a:t> </a:t>
            </a:r>
            <a:r>
              <a:rPr lang="en-US" sz="4300" dirty="0" err="1">
                <a:latin typeface="+mn-lt"/>
              </a:rPr>
              <a:t>định</a:t>
            </a:r>
            <a:r>
              <a:rPr lang="en-US" sz="4300" dirty="0">
                <a:latin typeface="+mn-lt"/>
              </a:rPr>
              <a:t> </a:t>
            </a:r>
            <a:r>
              <a:rPr lang="en-US" sz="4300" dirty="0" err="1">
                <a:latin typeface="+mn-lt"/>
              </a:rPr>
              <a:t>nghĩa</a:t>
            </a:r>
            <a:r>
              <a:rPr lang="en-US" sz="4300" dirty="0">
                <a:latin typeface="+mn-lt"/>
              </a:rPr>
              <a:t> </a:t>
            </a:r>
            <a:r>
              <a:rPr lang="en-US" sz="4300" dirty="0" err="1">
                <a:latin typeface="+mn-lt"/>
              </a:rPr>
              <a:t>cho</a:t>
            </a:r>
            <a:r>
              <a:rPr lang="en-US" sz="4300" dirty="0">
                <a:latin typeface="+mn-lt"/>
              </a:rPr>
              <a:t> </a:t>
            </a:r>
            <a:r>
              <a:rPr lang="en-US" sz="4300" dirty="0" err="1">
                <a:latin typeface="+mn-lt"/>
              </a:rPr>
              <a:t>mỗi</a:t>
            </a:r>
            <a:r>
              <a:rPr lang="en-US" sz="4300" dirty="0">
                <a:latin typeface="+mn-lt"/>
              </a:rPr>
              <a:t> tin </a:t>
            </a:r>
            <a:r>
              <a:rPr lang="en-US" sz="4300" dirty="0" err="1">
                <a:latin typeface="+mn-lt"/>
              </a:rPr>
              <a:t>và</a:t>
            </a:r>
            <a:r>
              <a:rPr lang="en-US" sz="4300" dirty="0">
                <a:latin typeface="+mn-lt"/>
              </a:rPr>
              <a:t> </a:t>
            </a:r>
            <a:r>
              <a:rPr lang="en-US" sz="4300" dirty="0" err="1">
                <a:latin typeface="+mn-lt"/>
              </a:rPr>
              <a:t>cho</a:t>
            </a:r>
            <a:r>
              <a:rPr lang="en-US" sz="4300" dirty="0">
                <a:latin typeface="+mn-lt"/>
              </a:rPr>
              <a:t> </a:t>
            </a:r>
            <a:r>
              <a:rPr lang="en-US" sz="4300" dirty="0" err="1">
                <a:latin typeface="+mn-lt"/>
              </a:rPr>
              <a:t>nguồn</a:t>
            </a:r>
            <a:r>
              <a:rPr lang="en-US" sz="4300" dirty="0">
                <a:latin typeface="+mn-lt"/>
              </a:rPr>
              <a:t>. </a:t>
            </a:r>
          </a:p>
          <a:p>
            <a:pPr>
              <a:lnSpc>
                <a:spcPct val="128000"/>
              </a:lnSpc>
            </a:pPr>
            <a:r>
              <a:rPr lang="en-US" sz="4300" dirty="0" err="1">
                <a:latin typeface="+mn-lt"/>
              </a:rPr>
              <a:t>Đại</a:t>
            </a:r>
            <a:r>
              <a:rPr lang="en-US" sz="4300" dirty="0">
                <a:latin typeface="+mn-lt"/>
              </a:rPr>
              <a:t> l</a:t>
            </a:r>
            <a:r>
              <a:rPr lang="vi-VN" sz="4300" dirty="0">
                <a:latin typeface="+mn-lt"/>
              </a:rPr>
              <a:t>ư</a:t>
            </a:r>
            <a:r>
              <a:rPr lang="en-US" sz="4300" dirty="0" err="1">
                <a:latin typeface="+mn-lt"/>
              </a:rPr>
              <a:t>ợng</a:t>
            </a:r>
            <a:r>
              <a:rPr lang="en-US" sz="4300" dirty="0">
                <a:latin typeface="+mn-lt"/>
              </a:rPr>
              <a:t> Entropy đ</a:t>
            </a:r>
            <a:r>
              <a:rPr lang="vi-VN" sz="4300" dirty="0">
                <a:latin typeface="+mn-lt"/>
              </a:rPr>
              <a:t>ư</a:t>
            </a:r>
            <a:r>
              <a:rPr lang="en-US" sz="4300" dirty="0" err="1">
                <a:latin typeface="+mn-lt"/>
              </a:rPr>
              <a:t>ợc</a:t>
            </a:r>
            <a:r>
              <a:rPr lang="en-US" sz="4300" dirty="0">
                <a:latin typeface="+mn-lt"/>
              </a:rPr>
              <a:t> </a:t>
            </a:r>
            <a:r>
              <a:rPr lang="en-US" sz="4300" dirty="0" err="1">
                <a:latin typeface="+mn-lt"/>
              </a:rPr>
              <a:t>ký</a:t>
            </a:r>
            <a:r>
              <a:rPr lang="en-US" sz="4300" dirty="0">
                <a:latin typeface="+mn-lt"/>
              </a:rPr>
              <a:t> </a:t>
            </a:r>
            <a:r>
              <a:rPr lang="en-US" sz="4300" dirty="0" err="1">
                <a:latin typeface="+mn-lt"/>
              </a:rPr>
              <a:t>hiệu</a:t>
            </a:r>
            <a:r>
              <a:rPr lang="en-US" sz="4300" dirty="0">
                <a:latin typeface="+mn-lt"/>
              </a:rPr>
              <a:t> </a:t>
            </a:r>
            <a:r>
              <a:rPr lang="en-US" sz="4300" dirty="0" err="1">
                <a:latin typeface="+mn-lt"/>
              </a:rPr>
              <a:t>là</a:t>
            </a:r>
            <a:r>
              <a:rPr lang="en-US" sz="4300" dirty="0">
                <a:latin typeface="+mn-lt"/>
              </a:rPr>
              <a:t> H</a:t>
            </a:r>
          </a:p>
          <a:p>
            <a:pPr>
              <a:lnSpc>
                <a:spcPct val="128000"/>
              </a:lnSpc>
            </a:pPr>
            <a:r>
              <a:rPr lang="en-US" sz="4300" dirty="0">
                <a:latin typeface="+mn-lt"/>
              </a:rPr>
              <a:t>Entropy </a:t>
            </a:r>
            <a:r>
              <a:rPr lang="en-US" sz="4300" dirty="0" err="1">
                <a:latin typeface="+mn-lt"/>
              </a:rPr>
              <a:t>của</a:t>
            </a:r>
            <a:r>
              <a:rPr lang="en-US" sz="4300" dirty="0">
                <a:latin typeface="+mn-lt"/>
              </a:rPr>
              <a:t> </a:t>
            </a:r>
            <a:r>
              <a:rPr lang="en-US" sz="4300" dirty="0" err="1">
                <a:latin typeface="+mn-lt"/>
              </a:rPr>
              <a:t>mỗi</a:t>
            </a:r>
            <a:r>
              <a:rPr lang="en-US" sz="4300" dirty="0">
                <a:latin typeface="+mn-lt"/>
              </a:rPr>
              <a:t> tin </a:t>
            </a:r>
            <a:r>
              <a:rPr lang="en-US" sz="4300" dirty="0" err="1">
                <a:latin typeface="+mn-lt"/>
              </a:rPr>
              <a:t>là</a:t>
            </a:r>
            <a:r>
              <a:rPr lang="en-US" sz="4300" dirty="0">
                <a:latin typeface="+mn-lt"/>
              </a:rPr>
              <a:t> </a:t>
            </a:r>
            <a:r>
              <a:rPr lang="en-US" sz="4300" dirty="0" err="1">
                <a:latin typeface="+mn-lt"/>
              </a:rPr>
              <a:t>độ</a:t>
            </a:r>
            <a:r>
              <a:rPr lang="en-US" sz="4300" dirty="0">
                <a:latin typeface="+mn-lt"/>
              </a:rPr>
              <a:t> </a:t>
            </a:r>
            <a:r>
              <a:rPr lang="en-US" sz="4300" dirty="0" err="1">
                <a:latin typeface="+mn-lt"/>
              </a:rPr>
              <a:t>bất</a:t>
            </a:r>
            <a:r>
              <a:rPr lang="en-US" sz="4300" dirty="0">
                <a:latin typeface="+mn-lt"/>
              </a:rPr>
              <a:t> </a:t>
            </a:r>
            <a:r>
              <a:rPr lang="en-US" sz="4300" dirty="0" err="1">
                <a:latin typeface="+mn-lt"/>
              </a:rPr>
              <a:t>định</a:t>
            </a:r>
            <a:r>
              <a:rPr lang="en-US" sz="4300" dirty="0">
                <a:latin typeface="+mn-lt"/>
              </a:rPr>
              <a:t> </a:t>
            </a:r>
            <a:r>
              <a:rPr lang="en-US" sz="4300" dirty="0" err="1">
                <a:latin typeface="+mn-lt"/>
              </a:rPr>
              <a:t>của</a:t>
            </a:r>
            <a:r>
              <a:rPr lang="en-US" sz="4300" dirty="0">
                <a:latin typeface="+mn-lt"/>
              </a:rPr>
              <a:t> </a:t>
            </a:r>
            <a:r>
              <a:rPr lang="en-US" sz="4300" dirty="0" err="1">
                <a:latin typeface="+mn-lt"/>
              </a:rPr>
              <a:t>mỗi</a:t>
            </a:r>
            <a:r>
              <a:rPr lang="en-US" sz="4300" dirty="0">
                <a:latin typeface="+mn-lt"/>
              </a:rPr>
              <a:t> tin </a:t>
            </a:r>
            <a:r>
              <a:rPr lang="en-US" sz="4300" dirty="0" err="1">
                <a:latin typeface="+mn-lt"/>
              </a:rPr>
              <a:t>và</a:t>
            </a:r>
            <a:r>
              <a:rPr lang="en-US" sz="4300" dirty="0">
                <a:latin typeface="+mn-lt"/>
              </a:rPr>
              <a:t> </a:t>
            </a:r>
            <a:r>
              <a:rPr lang="en-US" sz="4300" dirty="0" err="1">
                <a:latin typeface="+mn-lt"/>
              </a:rPr>
              <a:t>nó</a:t>
            </a:r>
            <a:r>
              <a:rPr lang="en-US" sz="4300" dirty="0">
                <a:latin typeface="+mn-lt"/>
              </a:rPr>
              <a:t> </a:t>
            </a:r>
            <a:r>
              <a:rPr lang="en-US" sz="4300" dirty="0" err="1">
                <a:latin typeface="+mn-lt"/>
              </a:rPr>
              <a:t>có</a:t>
            </a:r>
            <a:r>
              <a:rPr lang="en-US" sz="4300" dirty="0">
                <a:latin typeface="+mn-lt"/>
              </a:rPr>
              <a:t> </a:t>
            </a:r>
            <a:r>
              <a:rPr lang="en-US" sz="4300" dirty="0" err="1">
                <a:latin typeface="+mn-lt"/>
              </a:rPr>
              <a:t>giá</a:t>
            </a:r>
            <a:r>
              <a:rPr lang="en-US" sz="4300" dirty="0">
                <a:latin typeface="+mn-lt"/>
              </a:rPr>
              <a:t> </a:t>
            </a:r>
            <a:r>
              <a:rPr lang="en-US" sz="4300" dirty="0" err="1">
                <a:latin typeface="+mn-lt"/>
              </a:rPr>
              <a:t>trị</a:t>
            </a:r>
            <a:r>
              <a:rPr lang="en-US" sz="4300" dirty="0">
                <a:latin typeface="+mn-lt"/>
              </a:rPr>
              <a:t> </a:t>
            </a:r>
            <a:r>
              <a:rPr lang="en-US" sz="4300" dirty="0" err="1">
                <a:latin typeface="+mn-lt"/>
              </a:rPr>
              <a:t>bằng</a:t>
            </a:r>
            <a:r>
              <a:rPr lang="en-US" sz="4300" dirty="0">
                <a:latin typeface="+mn-lt"/>
              </a:rPr>
              <a:t> l</a:t>
            </a:r>
            <a:r>
              <a:rPr lang="vi-VN" sz="4300" dirty="0">
                <a:latin typeface="+mn-lt"/>
              </a:rPr>
              <a:t>ư</a:t>
            </a:r>
            <a:r>
              <a:rPr lang="en-US" sz="4300" dirty="0" err="1">
                <a:latin typeface="+mn-lt"/>
              </a:rPr>
              <a:t>ợng</a:t>
            </a:r>
            <a:r>
              <a:rPr lang="en-US" sz="4300" dirty="0">
                <a:latin typeface="+mn-lt"/>
              </a:rPr>
              <a:t> tin </a:t>
            </a:r>
            <a:r>
              <a:rPr lang="en-US" sz="4300" dirty="0" err="1">
                <a:latin typeface="+mn-lt"/>
              </a:rPr>
              <a:t>của</a:t>
            </a:r>
            <a:r>
              <a:rPr lang="en-US" sz="4300" dirty="0">
                <a:latin typeface="+mn-lt"/>
              </a:rPr>
              <a:t> tin</a:t>
            </a:r>
          </a:p>
          <a:p>
            <a:pPr>
              <a:lnSpc>
                <a:spcPct val="128000"/>
              </a:lnSpc>
            </a:pPr>
            <a:r>
              <a:rPr lang="en-US" sz="4300" dirty="0">
                <a:latin typeface="+mn-lt"/>
              </a:rPr>
              <a:t>Entropy </a:t>
            </a:r>
            <a:r>
              <a:rPr lang="en-US" sz="4300" dirty="0" err="1">
                <a:latin typeface="+mn-lt"/>
              </a:rPr>
              <a:t>của</a:t>
            </a:r>
            <a:r>
              <a:rPr lang="en-US" sz="4300" dirty="0">
                <a:latin typeface="+mn-lt"/>
              </a:rPr>
              <a:t> tin x </a:t>
            </a:r>
            <a:r>
              <a:rPr lang="en-US" sz="4300" dirty="0" err="1">
                <a:latin typeface="+mn-lt"/>
              </a:rPr>
              <a:t>là</a:t>
            </a:r>
            <a:r>
              <a:rPr lang="en-US" sz="4300" dirty="0">
                <a:latin typeface="+mn-lt"/>
              </a:rPr>
              <a:t> H(x) = -log p(x)</a:t>
            </a:r>
          </a:p>
          <a:p>
            <a:pPr>
              <a:lnSpc>
                <a:spcPct val="128000"/>
              </a:lnSpc>
            </a:pPr>
            <a:r>
              <a:rPr lang="en-US" sz="4300" dirty="0">
                <a:latin typeface="+mn-lt"/>
              </a:rPr>
              <a:t>Entropy </a:t>
            </a:r>
            <a:r>
              <a:rPr lang="en-US" sz="4300" dirty="0" err="1">
                <a:latin typeface="+mn-lt"/>
              </a:rPr>
              <a:t>của</a:t>
            </a:r>
            <a:r>
              <a:rPr lang="en-US" sz="4300" dirty="0">
                <a:latin typeface="+mn-lt"/>
              </a:rPr>
              <a:t> </a:t>
            </a:r>
            <a:r>
              <a:rPr lang="en-US" sz="4300" dirty="0" err="1">
                <a:latin typeface="+mn-lt"/>
              </a:rPr>
              <a:t>nguồn</a:t>
            </a:r>
            <a:r>
              <a:rPr lang="en-US" sz="4300" dirty="0">
                <a:latin typeface="+mn-lt"/>
              </a:rPr>
              <a:t> X= {x} </a:t>
            </a:r>
            <a:r>
              <a:rPr lang="en-US" sz="4300" dirty="0" err="1">
                <a:latin typeface="+mn-lt"/>
              </a:rPr>
              <a:t>là</a:t>
            </a:r>
            <a:r>
              <a:rPr lang="en-US" sz="4300" dirty="0">
                <a:latin typeface="+mn-lt"/>
              </a:rPr>
              <a:t> H(X) = - ∑p(x) log p(x). Th</a:t>
            </a:r>
            <a:r>
              <a:rPr lang="vi-VN" sz="4300" dirty="0">
                <a:latin typeface="+mn-lt"/>
              </a:rPr>
              <a:t>ư</a:t>
            </a:r>
            <a:r>
              <a:rPr lang="en-US" sz="4300" dirty="0" err="1">
                <a:latin typeface="+mn-lt"/>
              </a:rPr>
              <a:t>ờng</a:t>
            </a:r>
            <a:r>
              <a:rPr lang="en-US" sz="4300" dirty="0">
                <a:latin typeface="+mn-lt"/>
              </a:rPr>
              <a:t> </a:t>
            </a:r>
            <a:r>
              <a:rPr lang="en-US" sz="4300" dirty="0" err="1">
                <a:latin typeface="+mn-lt"/>
              </a:rPr>
              <a:t>thì</a:t>
            </a:r>
            <a:r>
              <a:rPr lang="en-US" sz="4300" dirty="0">
                <a:latin typeface="+mn-lt"/>
              </a:rPr>
              <a:t> </a:t>
            </a:r>
            <a:r>
              <a:rPr lang="en-US" sz="4300" dirty="0" err="1">
                <a:latin typeface="+mn-lt"/>
              </a:rPr>
              <a:t>lý</a:t>
            </a:r>
            <a:r>
              <a:rPr lang="en-US" sz="4300" dirty="0">
                <a:latin typeface="+mn-lt"/>
              </a:rPr>
              <a:t> </a:t>
            </a:r>
            <a:r>
              <a:rPr lang="en-US" sz="4300" dirty="0" err="1">
                <a:latin typeface="+mn-lt"/>
              </a:rPr>
              <a:t>thuyết</a:t>
            </a:r>
            <a:r>
              <a:rPr lang="en-US" sz="4300" dirty="0">
                <a:latin typeface="+mn-lt"/>
              </a:rPr>
              <a:t> </a:t>
            </a:r>
            <a:r>
              <a:rPr lang="en-US" sz="4300" dirty="0" err="1">
                <a:latin typeface="+mn-lt"/>
              </a:rPr>
              <a:t>thông</a:t>
            </a:r>
            <a:r>
              <a:rPr lang="en-US" sz="4300" dirty="0">
                <a:latin typeface="+mn-lt"/>
              </a:rPr>
              <a:t> tin </a:t>
            </a:r>
            <a:r>
              <a:rPr lang="en-US" sz="4300" dirty="0" err="1">
                <a:latin typeface="+mn-lt"/>
              </a:rPr>
              <a:t>chỉ</a:t>
            </a:r>
            <a:r>
              <a:rPr lang="en-US" sz="4300" dirty="0">
                <a:latin typeface="+mn-lt"/>
              </a:rPr>
              <a:t> </a:t>
            </a:r>
            <a:r>
              <a:rPr lang="en-US" sz="4300" dirty="0" err="1">
                <a:latin typeface="+mn-lt"/>
              </a:rPr>
              <a:t>quan</a:t>
            </a:r>
            <a:r>
              <a:rPr lang="en-US" sz="4300" dirty="0">
                <a:latin typeface="+mn-lt"/>
              </a:rPr>
              <a:t> </a:t>
            </a:r>
            <a:r>
              <a:rPr lang="en-US" sz="4300" dirty="0" err="1">
                <a:latin typeface="+mn-lt"/>
              </a:rPr>
              <a:t>tâm</a:t>
            </a:r>
            <a:r>
              <a:rPr lang="en-US" sz="4300" dirty="0">
                <a:latin typeface="+mn-lt"/>
              </a:rPr>
              <a:t> </a:t>
            </a:r>
            <a:r>
              <a:rPr lang="en-US" sz="4300" dirty="0" err="1">
                <a:latin typeface="+mn-lt"/>
              </a:rPr>
              <a:t>đến</a:t>
            </a:r>
            <a:r>
              <a:rPr lang="en-US" sz="4300" dirty="0">
                <a:latin typeface="+mn-lt"/>
              </a:rPr>
              <a:t> Entropy </a:t>
            </a:r>
            <a:r>
              <a:rPr lang="en-US" sz="4300" dirty="0" err="1">
                <a:latin typeface="+mn-lt"/>
              </a:rPr>
              <a:t>của</a:t>
            </a:r>
            <a:r>
              <a:rPr lang="en-US" sz="4300" dirty="0">
                <a:latin typeface="+mn-lt"/>
              </a:rPr>
              <a:t> </a:t>
            </a:r>
            <a:r>
              <a:rPr lang="en-US" sz="4300" dirty="0" err="1">
                <a:latin typeface="+mn-lt"/>
              </a:rPr>
              <a:t>nguồn</a:t>
            </a:r>
            <a:r>
              <a:rPr lang="en-US" sz="4300" dirty="0">
                <a:latin typeface="+mn-lt"/>
              </a:rPr>
              <a:t> </a:t>
            </a:r>
            <a:r>
              <a:rPr lang="en-US" sz="4300" dirty="0" err="1">
                <a:latin typeface="+mn-lt"/>
              </a:rPr>
              <a:t>và</a:t>
            </a:r>
            <a:r>
              <a:rPr lang="en-US" sz="4300" dirty="0">
                <a:latin typeface="+mn-lt"/>
              </a:rPr>
              <a:t> </a:t>
            </a:r>
            <a:r>
              <a:rPr lang="en-US" sz="4300" dirty="0" err="1">
                <a:latin typeface="+mn-lt"/>
              </a:rPr>
              <a:t>gọi</a:t>
            </a:r>
            <a:r>
              <a:rPr lang="en-US" sz="4300" dirty="0">
                <a:latin typeface="+mn-lt"/>
              </a:rPr>
              <a:t> </a:t>
            </a:r>
            <a:r>
              <a:rPr lang="en-US" sz="4300" dirty="0" err="1">
                <a:latin typeface="+mn-lt"/>
              </a:rPr>
              <a:t>nó</a:t>
            </a:r>
            <a:r>
              <a:rPr lang="en-US" sz="4300" dirty="0">
                <a:latin typeface="+mn-lt"/>
              </a:rPr>
              <a:t> </a:t>
            </a:r>
            <a:r>
              <a:rPr lang="en-US" sz="4300" dirty="0" err="1">
                <a:latin typeface="+mn-lt"/>
              </a:rPr>
              <a:t>là</a:t>
            </a:r>
            <a:r>
              <a:rPr lang="en-US" sz="4300" dirty="0">
                <a:latin typeface="+mn-lt"/>
              </a:rPr>
              <a:t> Entropy.</a:t>
            </a:r>
          </a:p>
          <a:p>
            <a:pPr>
              <a:lnSpc>
                <a:spcPct val="128000"/>
              </a:lnSpc>
            </a:pPr>
            <a:r>
              <a:rPr lang="en-US" sz="4300" dirty="0">
                <a:latin typeface="+mn-lt"/>
              </a:rPr>
              <a:t>Đ</a:t>
            </a:r>
            <a:r>
              <a:rPr lang="vi-VN" sz="4300" dirty="0">
                <a:latin typeface="+mn-lt"/>
              </a:rPr>
              <a:t>ơ</a:t>
            </a:r>
            <a:r>
              <a:rPr lang="en-US" sz="4300" dirty="0">
                <a:latin typeface="+mn-lt"/>
              </a:rPr>
              <a:t>n </a:t>
            </a:r>
            <a:r>
              <a:rPr lang="en-US" sz="4300" dirty="0" err="1">
                <a:latin typeface="+mn-lt"/>
              </a:rPr>
              <a:t>vị</a:t>
            </a:r>
            <a:r>
              <a:rPr lang="en-US" sz="4300" dirty="0">
                <a:latin typeface="+mn-lt"/>
              </a:rPr>
              <a:t> </a:t>
            </a:r>
            <a:r>
              <a:rPr lang="en-US" sz="4300" dirty="0" err="1">
                <a:latin typeface="+mn-lt"/>
              </a:rPr>
              <a:t>của</a:t>
            </a:r>
            <a:r>
              <a:rPr lang="en-US" sz="4300" dirty="0">
                <a:latin typeface="+mn-lt"/>
              </a:rPr>
              <a:t> </a:t>
            </a:r>
            <a:r>
              <a:rPr lang="en-US" sz="4300" dirty="0" err="1">
                <a:latin typeface="+mn-lt"/>
              </a:rPr>
              <a:t>Entrpy</a:t>
            </a:r>
            <a:r>
              <a:rPr lang="en-US" sz="4300" dirty="0">
                <a:latin typeface="+mn-lt"/>
              </a:rPr>
              <a:t> </a:t>
            </a:r>
            <a:r>
              <a:rPr lang="en-US" sz="4300" dirty="0" err="1">
                <a:latin typeface="+mn-lt"/>
              </a:rPr>
              <a:t>là</a:t>
            </a:r>
            <a:r>
              <a:rPr lang="en-US" sz="4300" dirty="0">
                <a:latin typeface="+mn-lt"/>
              </a:rPr>
              <a:t> đ</a:t>
            </a:r>
            <a:r>
              <a:rPr lang="vi-VN" sz="4300" dirty="0">
                <a:latin typeface="+mn-lt"/>
              </a:rPr>
              <a:t>ơ</a:t>
            </a:r>
            <a:r>
              <a:rPr lang="en-US" sz="4300" dirty="0">
                <a:latin typeface="+mn-lt"/>
              </a:rPr>
              <a:t>n </a:t>
            </a:r>
            <a:r>
              <a:rPr lang="en-US" sz="4300" dirty="0" err="1">
                <a:latin typeface="+mn-lt"/>
              </a:rPr>
              <a:t>vị</a:t>
            </a:r>
            <a:r>
              <a:rPr lang="en-US" sz="4300" dirty="0">
                <a:latin typeface="+mn-lt"/>
              </a:rPr>
              <a:t> l</a:t>
            </a:r>
            <a:r>
              <a:rPr lang="vi-VN" sz="4300" dirty="0">
                <a:latin typeface="+mn-lt"/>
              </a:rPr>
              <a:t>ư</a:t>
            </a:r>
            <a:r>
              <a:rPr lang="en-US" sz="4300" dirty="0" err="1">
                <a:latin typeface="+mn-lt"/>
              </a:rPr>
              <a:t>ơng</a:t>
            </a:r>
            <a:r>
              <a:rPr lang="en-US" sz="4300" dirty="0">
                <a:latin typeface="+mn-lt"/>
              </a:rPr>
              <a:t> tin</a:t>
            </a:r>
          </a:p>
          <a:p>
            <a:pPr>
              <a:lnSpc>
                <a:spcPct val="128000"/>
              </a:lnSpc>
            </a:pPr>
            <a:r>
              <a:rPr lang="en-US" sz="4300" dirty="0" err="1">
                <a:latin typeface="+mn-lt"/>
              </a:rPr>
              <a:t>Tính</a:t>
            </a:r>
            <a:r>
              <a:rPr lang="en-US" sz="4300" dirty="0">
                <a:latin typeface="+mn-lt"/>
              </a:rPr>
              <a:t> </a:t>
            </a:r>
            <a:r>
              <a:rPr lang="en-US" sz="4300" dirty="0" err="1">
                <a:latin typeface="+mn-lt"/>
              </a:rPr>
              <a:t>chất</a:t>
            </a:r>
            <a:r>
              <a:rPr lang="en-US" sz="4300" dirty="0">
                <a:latin typeface="+mn-lt"/>
              </a:rPr>
              <a:t> </a:t>
            </a:r>
            <a:r>
              <a:rPr lang="en-US" sz="4300" dirty="0" err="1">
                <a:latin typeface="+mn-lt"/>
              </a:rPr>
              <a:t>của</a:t>
            </a:r>
            <a:r>
              <a:rPr lang="en-US" sz="4300" dirty="0">
                <a:latin typeface="+mn-lt"/>
              </a:rPr>
              <a:t> Entropy :</a:t>
            </a:r>
          </a:p>
          <a:p>
            <a:pPr lvl="1">
              <a:lnSpc>
                <a:spcPct val="128000"/>
              </a:lnSpc>
            </a:pPr>
            <a:r>
              <a:rPr lang="en-US" sz="4300" dirty="0">
                <a:latin typeface="+mn-lt"/>
              </a:rPr>
              <a:t>0&lt;= H(X) &lt;= H(X)max</a:t>
            </a:r>
          </a:p>
          <a:p>
            <a:pPr lvl="1">
              <a:lnSpc>
                <a:spcPct val="128000"/>
              </a:lnSpc>
            </a:pPr>
            <a:r>
              <a:rPr lang="en-US" sz="4300" dirty="0">
                <a:latin typeface="+mn-lt"/>
              </a:rPr>
              <a:t>H(X)max = log||X|| </a:t>
            </a:r>
            <a:r>
              <a:rPr lang="en-US" sz="4300" dirty="0" err="1">
                <a:latin typeface="+mn-lt"/>
              </a:rPr>
              <a:t>với</a:t>
            </a:r>
            <a:r>
              <a:rPr lang="en-US" sz="4300" dirty="0">
                <a:latin typeface="+mn-lt"/>
              </a:rPr>
              <a:t> </a:t>
            </a:r>
            <a:r>
              <a:rPr lang="en-US" sz="4300" dirty="0" err="1">
                <a:latin typeface="+mn-lt"/>
              </a:rPr>
              <a:t>điều</a:t>
            </a:r>
            <a:r>
              <a:rPr lang="en-US" sz="4300" dirty="0">
                <a:latin typeface="+mn-lt"/>
              </a:rPr>
              <a:t> </a:t>
            </a:r>
            <a:r>
              <a:rPr lang="en-US" sz="4300" dirty="0" err="1">
                <a:latin typeface="+mn-lt"/>
              </a:rPr>
              <a:t>kiện</a:t>
            </a:r>
            <a:r>
              <a:rPr lang="en-US" sz="4300" dirty="0">
                <a:latin typeface="+mn-lt"/>
              </a:rPr>
              <a:t> </a:t>
            </a:r>
            <a:r>
              <a:rPr lang="en-US" sz="4300" dirty="0" err="1">
                <a:latin typeface="+mn-lt"/>
              </a:rPr>
              <a:t>nguồn</a:t>
            </a:r>
            <a:r>
              <a:rPr lang="en-US" sz="4300" dirty="0">
                <a:latin typeface="+mn-lt"/>
              </a:rPr>
              <a:t> </a:t>
            </a:r>
            <a:r>
              <a:rPr lang="en-US" sz="4300" dirty="0" err="1">
                <a:latin typeface="+mn-lt"/>
              </a:rPr>
              <a:t>có</a:t>
            </a:r>
            <a:r>
              <a:rPr lang="en-US" sz="4300" dirty="0">
                <a:latin typeface="+mn-lt"/>
              </a:rPr>
              <a:t> </a:t>
            </a:r>
            <a:r>
              <a:rPr lang="en-US" sz="4300" dirty="0" err="1">
                <a:latin typeface="+mn-lt"/>
              </a:rPr>
              <a:t>phân</a:t>
            </a:r>
            <a:r>
              <a:rPr lang="en-US" sz="4300" dirty="0">
                <a:latin typeface="+mn-lt"/>
              </a:rPr>
              <a:t> </a:t>
            </a:r>
            <a:r>
              <a:rPr lang="en-US" sz="4300" dirty="0" err="1">
                <a:latin typeface="+mn-lt"/>
              </a:rPr>
              <a:t>bố</a:t>
            </a:r>
            <a:r>
              <a:rPr lang="en-US" sz="4300" dirty="0">
                <a:latin typeface="+mn-lt"/>
              </a:rPr>
              <a:t> </a:t>
            </a:r>
            <a:r>
              <a:rPr lang="en-US" sz="4300" dirty="0" err="1">
                <a:latin typeface="+mn-lt"/>
              </a:rPr>
              <a:t>xác</a:t>
            </a:r>
            <a:r>
              <a:rPr lang="en-US" sz="4300" dirty="0">
                <a:latin typeface="+mn-lt"/>
              </a:rPr>
              <a:t> </a:t>
            </a:r>
            <a:r>
              <a:rPr lang="en-US" sz="4300" dirty="0" err="1">
                <a:latin typeface="+mn-lt"/>
              </a:rPr>
              <a:t>suất</a:t>
            </a:r>
            <a:r>
              <a:rPr lang="en-US" sz="4300" dirty="0">
                <a:latin typeface="+mn-lt"/>
              </a:rPr>
              <a:t> </a:t>
            </a:r>
            <a:r>
              <a:rPr lang="en-US" sz="4300" dirty="0" err="1">
                <a:latin typeface="+mn-lt"/>
              </a:rPr>
              <a:t>đều</a:t>
            </a:r>
            <a:r>
              <a:rPr lang="en-US" sz="4300" dirty="0">
                <a:latin typeface="+mn-lt"/>
              </a:rPr>
              <a:t> (</a:t>
            </a:r>
            <a:r>
              <a:rPr lang="en-US" sz="4300" dirty="0" err="1">
                <a:latin typeface="+mn-lt"/>
              </a:rPr>
              <a:t>bằng</a:t>
            </a:r>
            <a:r>
              <a:rPr lang="en-US" sz="4300" dirty="0">
                <a:latin typeface="+mn-lt"/>
              </a:rPr>
              <a:t> </a:t>
            </a:r>
            <a:r>
              <a:rPr lang="en-US" sz="4300" dirty="0" err="1">
                <a:latin typeface="+mn-lt"/>
              </a:rPr>
              <a:t>nhau</a:t>
            </a:r>
            <a:r>
              <a:rPr lang="en-US" sz="4300" dirty="0">
                <a:latin typeface="+mn-lt"/>
              </a:rPr>
              <a:t>)</a:t>
            </a:r>
          </a:p>
          <a:p>
            <a:endParaRPr lang="en-US" dirty="0"/>
          </a:p>
        </p:txBody>
      </p:sp>
    </p:spTree>
    <p:extLst>
      <p:ext uri="{BB962C8B-B14F-4D97-AF65-F5344CB8AC3E}">
        <p14:creationId xmlns:p14="http://schemas.microsoft.com/office/powerpoint/2010/main" val="353320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5A8DD-D2BE-45F6-A51B-43C40B9EB0C7}"/>
              </a:ext>
            </a:extLst>
          </p:cNvPr>
          <p:cNvSpPr>
            <a:spLocks noGrp="1"/>
          </p:cNvSpPr>
          <p:nvPr>
            <p:ph type="title"/>
          </p:nvPr>
        </p:nvSpPr>
        <p:spPr>
          <a:xfrm>
            <a:off x="230400" y="122468"/>
            <a:ext cx="4146840" cy="625320"/>
          </a:xfrm>
        </p:spPr>
        <p:txBody>
          <a:bodyPr/>
          <a:lstStyle/>
          <a:p>
            <a:r>
              <a:rPr lang="en-US" sz="2000" dirty="0" err="1"/>
              <a:t>Các</a:t>
            </a:r>
            <a:r>
              <a:rPr lang="en-US" sz="2000" dirty="0"/>
              <a:t> </a:t>
            </a:r>
            <a:r>
              <a:rPr lang="en-US" sz="2000" dirty="0" err="1"/>
              <a:t>ví</a:t>
            </a:r>
            <a:r>
              <a:rPr lang="en-US" sz="2000" dirty="0"/>
              <a:t> </a:t>
            </a:r>
            <a:r>
              <a:rPr lang="en-US" sz="2000" dirty="0" err="1"/>
              <a:t>dụ</a:t>
            </a:r>
            <a:endParaRPr lang="en-US" sz="2000" dirty="0"/>
          </a:p>
        </p:txBody>
      </p:sp>
      <p:sp>
        <p:nvSpPr>
          <p:cNvPr id="3" name="Subtitle 2">
            <a:extLst>
              <a:ext uri="{FF2B5EF4-FFF2-40B4-BE49-F238E27FC236}">
                <a16:creationId xmlns:a16="http://schemas.microsoft.com/office/drawing/2014/main" id="{E7914A22-C9A7-42FB-A1DD-46A6B444769F}"/>
              </a:ext>
            </a:extLst>
          </p:cNvPr>
          <p:cNvSpPr>
            <a:spLocks noGrp="1"/>
          </p:cNvSpPr>
          <p:nvPr>
            <p:ph type="subTitle"/>
          </p:nvPr>
        </p:nvSpPr>
        <p:spPr>
          <a:xfrm>
            <a:off x="230400" y="1097280"/>
            <a:ext cx="4146840" cy="1715400"/>
          </a:xfrm>
        </p:spPr>
        <p:txBody>
          <a:bodyPr>
            <a:normAutofit/>
          </a:bodyPr>
          <a:lstStyle/>
          <a:p>
            <a:pPr>
              <a:lnSpc>
                <a:spcPct val="108000"/>
              </a:lnSpc>
            </a:pPr>
            <a:r>
              <a:rPr lang="en-US" sz="1000" dirty="0" err="1"/>
              <a:t>Nguôn</a:t>
            </a:r>
            <a:r>
              <a:rPr lang="en-US" sz="1000" dirty="0"/>
              <a:t> X = (</a:t>
            </a:r>
            <a:r>
              <a:rPr lang="en-US" sz="1000" dirty="0" err="1"/>
              <a:t>a,b</a:t>
            </a:r>
            <a:r>
              <a:rPr lang="en-US" sz="1000" dirty="0"/>
              <a:t>); P(X) = 0.5, 0.5)</a:t>
            </a:r>
          </a:p>
          <a:p>
            <a:pPr lvl="1">
              <a:lnSpc>
                <a:spcPct val="108000"/>
              </a:lnSpc>
            </a:pPr>
            <a:r>
              <a:rPr lang="en-US" sz="1000" dirty="0"/>
              <a:t>Entropy H(X) = 1 bit/ tin</a:t>
            </a:r>
          </a:p>
          <a:p>
            <a:pPr>
              <a:lnSpc>
                <a:spcPct val="108000"/>
              </a:lnSpc>
            </a:pPr>
            <a:r>
              <a:rPr lang="en-US" sz="1000" dirty="0"/>
              <a:t> </a:t>
            </a:r>
            <a:r>
              <a:rPr lang="en-US" sz="1000" dirty="0" err="1"/>
              <a:t>Nguồn</a:t>
            </a:r>
            <a:r>
              <a:rPr lang="en-US" sz="1000" dirty="0"/>
              <a:t> X = </a:t>
            </a:r>
            <a:r>
              <a:rPr lang="en-US" sz="1000" dirty="0" err="1"/>
              <a:t>a,b</a:t>
            </a:r>
            <a:r>
              <a:rPr lang="en-US" sz="1000" dirty="0"/>
              <a:t>); P(X) = (0.25, 0.75)</a:t>
            </a:r>
          </a:p>
          <a:p>
            <a:pPr lvl="1">
              <a:lnSpc>
                <a:spcPct val="108000"/>
              </a:lnSpc>
            </a:pPr>
            <a:r>
              <a:rPr lang="en-US" sz="1000" dirty="0"/>
              <a:t>Entropy H(X) = 0.75 bit/ tin</a:t>
            </a:r>
          </a:p>
          <a:p>
            <a:pPr>
              <a:lnSpc>
                <a:spcPct val="108000"/>
              </a:lnSpc>
            </a:pPr>
            <a:r>
              <a:rPr lang="en-US" sz="1000" dirty="0" err="1"/>
              <a:t>Nguồn</a:t>
            </a:r>
            <a:r>
              <a:rPr lang="en-US" sz="1000" dirty="0"/>
              <a:t> X = (</a:t>
            </a:r>
            <a:r>
              <a:rPr lang="en-US" sz="1000" dirty="0" err="1"/>
              <a:t>a,b,c,d</a:t>
            </a:r>
            <a:r>
              <a:rPr lang="en-US" sz="1000" dirty="0"/>
              <a:t>); P(X) = (0.25, 0.25, 0.25, 0.25)</a:t>
            </a:r>
          </a:p>
          <a:p>
            <a:pPr lvl="1">
              <a:lnSpc>
                <a:spcPct val="108000"/>
              </a:lnSpc>
            </a:pPr>
            <a:r>
              <a:rPr lang="en-US" sz="1200" dirty="0"/>
              <a:t>Entropy H(X) =  2 bit/ tin</a:t>
            </a:r>
          </a:p>
          <a:p>
            <a:pPr>
              <a:lnSpc>
                <a:spcPct val="108000"/>
              </a:lnSpc>
            </a:pPr>
            <a:r>
              <a:rPr lang="en-US" sz="1000" dirty="0" err="1"/>
              <a:t>Nguồn</a:t>
            </a:r>
            <a:r>
              <a:rPr lang="en-US" sz="1000" dirty="0"/>
              <a:t> </a:t>
            </a:r>
            <a:r>
              <a:rPr lang="en-US" sz="1000" dirty="0" err="1"/>
              <a:t>có</a:t>
            </a:r>
            <a:r>
              <a:rPr lang="en-US" sz="1000" dirty="0"/>
              <a:t> Entropy </a:t>
            </a:r>
            <a:r>
              <a:rPr lang="en-US" sz="1000" dirty="0" err="1"/>
              <a:t>lớn</a:t>
            </a:r>
            <a:r>
              <a:rPr lang="en-US" sz="1000" dirty="0"/>
              <a:t> </a:t>
            </a:r>
            <a:r>
              <a:rPr lang="en-US" sz="1000" dirty="0" err="1"/>
              <a:t>hơn</a:t>
            </a:r>
            <a:r>
              <a:rPr lang="en-US" sz="1000" dirty="0"/>
              <a:t> </a:t>
            </a:r>
            <a:r>
              <a:rPr lang="en-US" sz="1000" dirty="0" err="1"/>
              <a:t>thì</a:t>
            </a:r>
            <a:r>
              <a:rPr lang="en-US" sz="1000" dirty="0"/>
              <a:t> </a:t>
            </a:r>
            <a:r>
              <a:rPr lang="en-US" sz="1000" dirty="0" err="1"/>
              <a:t>mỗi</a:t>
            </a:r>
            <a:r>
              <a:rPr lang="en-US" sz="1000" dirty="0"/>
              <a:t> </a:t>
            </a:r>
            <a:r>
              <a:rPr lang="en-US" sz="1000" dirty="0" err="1"/>
              <a:t>khi</a:t>
            </a:r>
            <a:r>
              <a:rPr lang="en-US" sz="1000" dirty="0"/>
              <a:t> </a:t>
            </a:r>
            <a:r>
              <a:rPr lang="en-US" sz="1000" dirty="0" err="1"/>
              <a:t>tạo</a:t>
            </a:r>
            <a:r>
              <a:rPr lang="en-US" sz="1000" dirty="0"/>
              <a:t> ra </a:t>
            </a:r>
            <a:r>
              <a:rPr lang="en-US" sz="1000" dirty="0" err="1"/>
              <a:t>một</a:t>
            </a:r>
            <a:r>
              <a:rPr lang="en-US" sz="1000" dirty="0"/>
              <a:t> tin </a:t>
            </a:r>
            <a:r>
              <a:rPr lang="en-US" sz="1000" dirty="0" err="1"/>
              <a:t>sẽ</a:t>
            </a:r>
            <a:r>
              <a:rPr lang="en-US" sz="1000" dirty="0"/>
              <a:t> </a:t>
            </a:r>
            <a:r>
              <a:rPr lang="en-US" sz="1000" dirty="0" err="1"/>
              <a:t>tạo</a:t>
            </a:r>
            <a:r>
              <a:rPr lang="en-US" sz="1000" dirty="0"/>
              <a:t> ra đ</a:t>
            </a:r>
            <a:r>
              <a:rPr lang="vi-VN" sz="1000" dirty="0"/>
              <a:t>ư</a:t>
            </a:r>
            <a:r>
              <a:rPr lang="en-US" sz="1000" dirty="0" err="1"/>
              <a:t>ợc</a:t>
            </a:r>
            <a:r>
              <a:rPr lang="en-US" sz="1000" dirty="0"/>
              <a:t> </a:t>
            </a:r>
            <a:r>
              <a:rPr lang="en-US" sz="1000" dirty="0" err="1"/>
              <a:t>một</a:t>
            </a:r>
            <a:r>
              <a:rPr lang="en-US" sz="1000" dirty="0"/>
              <a:t> l</a:t>
            </a:r>
            <a:r>
              <a:rPr lang="vi-VN" sz="1000" dirty="0"/>
              <a:t>ư</a:t>
            </a:r>
            <a:r>
              <a:rPr lang="en-US" sz="1000" dirty="0" err="1"/>
              <a:t>ợng</a:t>
            </a:r>
            <a:r>
              <a:rPr lang="en-US" sz="1000" dirty="0"/>
              <a:t> tin </a:t>
            </a:r>
            <a:r>
              <a:rPr lang="en-US" sz="1000" dirty="0" err="1"/>
              <a:t>lớn</a:t>
            </a:r>
            <a:r>
              <a:rPr lang="en-US" sz="1000" dirty="0"/>
              <a:t> h</a:t>
            </a:r>
            <a:r>
              <a:rPr lang="vi-VN" sz="1000" dirty="0"/>
              <a:t>ơ</a:t>
            </a:r>
            <a:r>
              <a:rPr lang="en-US" sz="1000" dirty="0"/>
              <a:t>n </a:t>
            </a:r>
            <a:r>
              <a:rPr lang="en-US" sz="1000" dirty="0" err="1"/>
              <a:t>và</a:t>
            </a:r>
            <a:r>
              <a:rPr lang="en-US" sz="1000" dirty="0"/>
              <a:t> </a:t>
            </a:r>
            <a:r>
              <a:rPr lang="en-US" sz="1000" dirty="0" err="1"/>
              <a:t>tốc</a:t>
            </a:r>
            <a:r>
              <a:rPr lang="en-US" sz="1000" dirty="0"/>
              <a:t> </a:t>
            </a:r>
            <a:r>
              <a:rPr lang="en-US" sz="1000" dirty="0" err="1"/>
              <a:t>độ</a:t>
            </a:r>
            <a:r>
              <a:rPr lang="en-US" sz="1000" dirty="0"/>
              <a:t> </a:t>
            </a:r>
            <a:r>
              <a:rPr lang="en-US" sz="1000" dirty="0" err="1"/>
              <a:t>truyền</a:t>
            </a:r>
            <a:r>
              <a:rPr lang="en-US" sz="1000" dirty="0"/>
              <a:t> tin </a:t>
            </a:r>
            <a:r>
              <a:rPr lang="en-US" sz="1000" dirty="0" err="1"/>
              <a:t>từ</a:t>
            </a:r>
            <a:r>
              <a:rPr lang="en-US" sz="1000" dirty="0"/>
              <a:t> </a:t>
            </a:r>
            <a:r>
              <a:rPr lang="en-US" sz="1000" dirty="0" err="1"/>
              <a:t>nguồn</a:t>
            </a:r>
            <a:r>
              <a:rPr lang="en-US" sz="1000" dirty="0"/>
              <a:t> </a:t>
            </a:r>
            <a:r>
              <a:rPr lang="en-US" sz="1000" dirty="0" err="1"/>
              <a:t>này</a:t>
            </a:r>
            <a:r>
              <a:rPr lang="en-US" sz="1000" dirty="0"/>
              <a:t> </a:t>
            </a:r>
            <a:r>
              <a:rPr lang="en-US" sz="1000" dirty="0" err="1"/>
              <a:t>sẽ</a:t>
            </a:r>
            <a:r>
              <a:rPr lang="en-US" sz="1000" dirty="0"/>
              <a:t> </a:t>
            </a:r>
            <a:r>
              <a:rPr lang="en-US" sz="1000" dirty="0" err="1"/>
              <a:t>cao</a:t>
            </a:r>
            <a:r>
              <a:rPr lang="en-US" sz="1000" dirty="0"/>
              <a:t> h</a:t>
            </a:r>
            <a:r>
              <a:rPr lang="vi-VN" sz="1000" dirty="0"/>
              <a:t>ơ</a:t>
            </a:r>
            <a:r>
              <a:rPr lang="en-US" sz="1000" dirty="0"/>
              <a:t>n</a:t>
            </a:r>
          </a:p>
        </p:txBody>
      </p:sp>
    </p:spTree>
    <p:extLst>
      <p:ext uri="{BB962C8B-B14F-4D97-AF65-F5344CB8AC3E}">
        <p14:creationId xmlns:p14="http://schemas.microsoft.com/office/powerpoint/2010/main" val="14777355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4351</TotalTime>
  <Words>4044</Words>
  <Application>Microsoft Office PowerPoint</Application>
  <PresentationFormat>Custom</PresentationFormat>
  <Paragraphs>333</Paragraphs>
  <Slides>30</Slides>
  <Notes>15</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30</vt:i4>
      </vt:variant>
    </vt:vector>
  </HeadingPairs>
  <TitlesOfParts>
    <vt:vector size="42" baseType="lpstr">
      <vt:lpstr>Arial</vt:lpstr>
      <vt:lpstr>Calibri</vt:lpstr>
      <vt:lpstr>Calibri Light</vt:lpstr>
      <vt:lpstr>Cambria Math</vt:lpstr>
      <vt:lpstr>StarSymbol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3.2.1.Định nghĩa Entropy</vt:lpstr>
      <vt:lpstr>Các ví dụ</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Tuan Linh DANG</dc:creator>
  <dc:description/>
  <cp:lastModifiedBy>NGUYEN TRONG HAI 20183730</cp:lastModifiedBy>
  <cp:revision>274</cp:revision>
  <dcterms:created xsi:type="dcterms:W3CDTF">2018-10-23T11:39:32Z</dcterms:created>
  <dcterms:modified xsi:type="dcterms:W3CDTF">2020-10-21T09:24:01Z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reated">
    <vt:filetime>2018-10-23T00:00:00Z</vt:filetime>
  </property>
  <property fmtid="{D5CDD505-2E9C-101B-9397-08002B2CF9AE}" pid="4" name="HiddenSlides">
    <vt:i4>0</vt:i4>
  </property>
  <property fmtid="{D5CDD505-2E9C-101B-9397-08002B2CF9AE}" pid="5" name="HyperlinksChanged">
    <vt:bool>false</vt:bool>
  </property>
  <property fmtid="{D5CDD505-2E9C-101B-9397-08002B2CF9AE}" pid="6" name="LastSaved">
    <vt:filetime>2018-10-23T00:00:00Z</vt:filetime>
  </property>
  <property fmtid="{D5CDD505-2E9C-101B-9397-08002B2CF9AE}" pid="7" name="LinksUpToDate">
    <vt:bool>false</vt:bool>
  </property>
  <property fmtid="{D5CDD505-2E9C-101B-9397-08002B2CF9AE}" pid="8" name="MMClips">
    <vt:i4>0</vt:i4>
  </property>
  <property fmtid="{D5CDD505-2E9C-101B-9397-08002B2CF9AE}" pid="9" name="Notes">
    <vt:i4>20</vt:i4>
  </property>
  <property fmtid="{D5CDD505-2E9C-101B-9397-08002B2CF9AE}" pid="10" name="PresentationFormat">
    <vt:lpwstr>Custom</vt:lpwstr>
  </property>
  <property fmtid="{D5CDD505-2E9C-101B-9397-08002B2CF9AE}" pid="11" name="ScaleCrop">
    <vt:bool>false</vt:bool>
  </property>
  <property fmtid="{D5CDD505-2E9C-101B-9397-08002B2CF9AE}" pid="12" name="ShareDoc">
    <vt:bool>false</vt:bool>
  </property>
  <property fmtid="{D5CDD505-2E9C-101B-9397-08002B2CF9AE}" pid="13" name="Slides">
    <vt:i4>28</vt:i4>
  </property>
</Properties>
</file>