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6"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77"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78"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79"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80"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81" name="PlaceHolder 6"/>
          <p:cNvSpPr>
            <a:spLocks noGrp="1"/>
          </p:cNvSpPr>
          <p:nvPr>
            <p:ph type="sldNum"/>
          </p:nvPr>
        </p:nvSpPr>
        <p:spPr>
          <a:xfrm>
            <a:off x="4278960" y="10157400"/>
            <a:ext cx="3280680" cy="534240"/>
          </a:xfrm>
          <a:prstGeom prst="rect">
            <a:avLst/>
          </a:prstGeom>
        </p:spPr>
        <p:txBody>
          <a:bodyPr lIns="0" tIns="0" rIns="0" bIns="0" anchor="b"/>
          <a:lstStyle/>
          <a:p>
            <a:pPr algn="r"/>
            <a:fld id="{392B1C26-DFF7-4D95-A301-E892211F4965}"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685800" y="1143000"/>
            <a:ext cx="5484813" cy="3084513"/>
          </a:xfrm>
          <a:prstGeom prst="rect">
            <a:avLst/>
          </a:prstGeom>
        </p:spPr>
      </p:sp>
      <p:sp>
        <p:nvSpPr>
          <p:cNvPr id="197"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19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FEC815-F81E-4222-80CB-FF8D0BAA2C40}" type="slidenum">
              <a:rPr lang="en-US" sz="1200" b="0" strike="noStrike" spc="-1">
                <a:solidFill>
                  <a:srgbClr val="000000"/>
                </a:solidFill>
                <a:latin typeface="Times New Roman"/>
              </a:rPr>
              <a:t>2</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noRot="1" noChangeAspect="1"/>
          </p:cNvSpPr>
          <p:nvPr>
            <p:ph type="sldImg"/>
          </p:nvPr>
        </p:nvSpPr>
        <p:spPr>
          <a:xfrm>
            <a:off x="685800" y="1143000"/>
            <a:ext cx="5484813" cy="3084513"/>
          </a:xfrm>
          <a:prstGeom prst="rect">
            <a:avLst/>
          </a:prstGeom>
        </p:spPr>
      </p:sp>
      <p:sp>
        <p:nvSpPr>
          <p:cNvPr id="224"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Chú ý đổi I thành j</a:t>
            </a:r>
          </a:p>
        </p:txBody>
      </p:sp>
      <p:sp>
        <p:nvSpPr>
          <p:cNvPr id="225"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1A60748-8986-4344-808E-87ED849510AD}" type="slidenum">
              <a:rPr lang="en-US" sz="1200" b="0" strike="noStrike" spc="-1">
                <a:solidFill>
                  <a:srgbClr val="000000"/>
                </a:solidFill>
                <a:latin typeface="Times New Roman"/>
              </a:rPr>
              <a:t>17</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noRot="1" noChangeAspect="1"/>
          </p:cNvSpPr>
          <p:nvPr>
            <p:ph type="sldImg"/>
          </p:nvPr>
        </p:nvSpPr>
        <p:spPr>
          <a:xfrm>
            <a:off x="685800" y="1143000"/>
            <a:ext cx="5484813" cy="3084513"/>
          </a:xfrm>
          <a:prstGeom prst="rect">
            <a:avLst/>
          </a:prstGeom>
        </p:spPr>
      </p:sp>
      <p:sp>
        <p:nvSpPr>
          <p:cNvPr id="227"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 one o</a:t>
            </a:r>
          </a:p>
        </p:txBody>
      </p:sp>
      <p:sp>
        <p:nvSpPr>
          <p:cNvPr id="228"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52F60B7-DF7E-414F-93F2-51163D677E8A}" type="slidenum">
              <a:rPr lang="en-US" sz="1200" b="0" strike="noStrike" spc="-1">
                <a:solidFill>
                  <a:srgbClr val="000000"/>
                </a:solidFill>
                <a:latin typeface="Times New Roman"/>
              </a:rPr>
              <a:t>19</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noRot="1" noChangeAspect="1"/>
          </p:cNvSpPr>
          <p:nvPr>
            <p:ph type="sldImg"/>
          </p:nvPr>
        </p:nvSpPr>
        <p:spPr>
          <a:xfrm>
            <a:off x="685800" y="1143000"/>
            <a:ext cx="5484813" cy="3084513"/>
          </a:xfrm>
          <a:prstGeom prst="rect">
            <a:avLst/>
          </a:prstGeom>
        </p:spPr>
      </p:sp>
      <p:sp>
        <p:nvSpPr>
          <p:cNvPr id="230"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3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27817C-0174-4672-8C3D-042C56F2B564}" type="slidenum">
              <a:rPr lang="en-US" sz="1200" b="0" strike="noStrike" spc="-1">
                <a:solidFill>
                  <a:srgbClr val="000000"/>
                </a:solidFill>
                <a:latin typeface="Times New Roman"/>
              </a:rPr>
              <a:t>22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noRot="1" noChangeAspect="1"/>
          </p:cNvSpPr>
          <p:nvPr>
            <p:ph type="sldImg"/>
          </p:nvPr>
        </p:nvSpPr>
        <p:spPr>
          <a:xfrm>
            <a:off x="685800" y="1143000"/>
            <a:ext cx="5484813" cy="3084513"/>
          </a:xfrm>
          <a:prstGeom prst="rect">
            <a:avLst/>
          </a:prstGeom>
        </p:spPr>
      </p:sp>
      <p:sp>
        <p:nvSpPr>
          <p:cNvPr id="233"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34"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8E049B-B715-44AB-9882-DFC6423FE8ED}" type="slidenum">
              <a:rPr lang="en-US" sz="1200" b="0" strike="noStrike" spc="-1">
                <a:solidFill>
                  <a:srgbClr val="000000"/>
                </a:solidFill>
                <a:latin typeface="Times New Roman"/>
              </a:rPr>
              <a:t>23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noRot="1" noChangeAspect="1"/>
          </p:cNvSpPr>
          <p:nvPr>
            <p:ph type="sldImg"/>
          </p:nvPr>
        </p:nvSpPr>
        <p:spPr>
          <a:xfrm>
            <a:off x="685800" y="1143000"/>
            <a:ext cx="5484813" cy="3084513"/>
          </a:xfrm>
          <a:prstGeom prst="rect">
            <a:avLst/>
          </a:prstGeom>
        </p:spPr>
      </p:sp>
      <p:sp>
        <p:nvSpPr>
          <p:cNvPr id="236"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37"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3A3F6F-A5A6-49FB-96BA-B2B4125E9AB5}" type="slidenum">
              <a:rPr lang="en-US" sz="1200" b="0" strike="noStrike" spc="-1">
                <a:solidFill>
                  <a:srgbClr val="000000"/>
                </a:solidFill>
                <a:latin typeface="Times New Roman"/>
              </a:rPr>
              <a:t>27</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noRot="1" noChangeAspect="1"/>
          </p:cNvSpPr>
          <p:nvPr>
            <p:ph type="sldImg"/>
          </p:nvPr>
        </p:nvSpPr>
        <p:spPr>
          <a:xfrm>
            <a:off x="685800" y="1143000"/>
            <a:ext cx="5484813" cy="3084513"/>
          </a:xfrm>
          <a:prstGeom prst="rect">
            <a:avLst/>
          </a:prstGeom>
        </p:spPr>
      </p:sp>
      <p:sp>
        <p:nvSpPr>
          <p:cNvPr id="239"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40"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D003CD4-30E1-49BB-AD95-230B9A718550}" type="slidenum">
              <a:rPr lang="en-US" sz="1200" b="0" strike="noStrike" spc="-1">
                <a:solidFill>
                  <a:srgbClr val="000000"/>
                </a:solidFill>
                <a:latin typeface="Times New Roman"/>
              </a:rPr>
              <a:t>28</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noRot="1" noChangeAspect="1"/>
          </p:cNvSpPr>
          <p:nvPr>
            <p:ph type="sldImg"/>
          </p:nvPr>
        </p:nvSpPr>
        <p:spPr>
          <a:xfrm>
            <a:off x="685800" y="1143000"/>
            <a:ext cx="5484813" cy="3084513"/>
          </a:xfrm>
          <a:prstGeom prst="rect">
            <a:avLst/>
          </a:prstGeom>
        </p:spPr>
      </p:sp>
      <p:sp>
        <p:nvSpPr>
          <p:cNvPr id="242"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4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976C4E4-C901-4291-B13D-E6B0634DB854}" type="slidenum">
              <a:rPr lang="en-US" sz="1200" b="0" strike="noStrike" spc="-1">
                <a:solidFill>
                  <a:srgbClr val="000000"/>
                </a:solidFill>
                <a:latin typeface="Times New Roman"/>
              </a:rPr>
              <a:t>31</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685800" y="1143000"/>
            <a:ext cx="5484813" cy="3084513"/>
          </a:xfrm>
          <a:prstGeom prst="rect">
            <a:avLst/>
          </a:prstGeom>
        </p:spPr>
      </p:sp>
      <p:sp>
        <p:nvSpPr>
          <p:cNvPr id="200"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01"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0127427-4085-428D-9384-7E4DBC29D46E}" type="slidenum">
              <a:rPr lang="en-US" sz="1200" b="0" strike="noStrike" spc="-1">
                <a:solidFill>
                  <a:srgbClr val="000000"/>
                </a:solidFill>
                <a:latin typeface="Times New Roman"/>
              </a:rPr>
              <a:t>3</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685800" y="1143000"/>
            <a:ext cx="5484813" cy="3084513"/>
          </a:xfrm>
          <a:prstGeom prst="rect">
            <a:avLst/>
          </a:prstGeom>
        </p:spPr>
      </p:sp>
      <p:sp>
        <p:nvSpPr>
          <p:cNvPr id="203"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04"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8E44A0C-BC88-46EC-8756-B75A32D9EA65}" type="slidenum">
              <a:rPr lang="en-US" sz="1200" b="0" strike="noStrike" spc="-1">
                <a:solidFill>
                  <a:srgbClr val="000000"/>
                </a:solidFill>
                <a:latin typeface="Times New Roman"/>
              </a:rPr>
              <a:t>4</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685800" y="1143000"/>
            <a:ext cx="5484813" cy="3084513"/>
          </a:xfrm>
          <a:prstGeom prst="rect">
            <a:avLst/>
          </a:prstGeom>
        </p:spPr>
      </p:sp>
      <p:sp>
        <p:nvSpPr>
          <p:cNvPr id="206"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(Note that these probabilities are fixed and do not depend on time, so that there is an implicit assumption of stationarity.)</a:t>
            </a:r>
          </a:p>
        </p:txBody>
      </p:sp>
      <p:sp>
        <p:nvSpPr>
          <p:cNvPr id="207"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39CCC3-5FB3-4798-BE84-1F4BCFAA13D3}" type="slidenum">
              <a:rPr lang="en-US" sz="1200" b="0" strike="noStrike" spc="-1">
                <a:solidFill>
                  <a:srgbClr val="000000"/>
                </a:solidFill>
                <a:latin typeface="Times New Roman"/>
              </a:rPr>
              <a:t>6</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685800" y="1143000"/>
            <a:ext cx="5484813" cy="3084513"/>
          </a:xfrm>
          <a:prstGeom prst="rect">
            <a:avLst/>
          </a:prstGeom>
        </p:spPr>
      </p:sp>
      <p:sp>
        <p:nvSpPr>
          <p:cNvPr id="209"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 one o</a:t>
            </a:r>
          </a:p>
        </p:txBody>
      </p:sp>
      <p:sp>
        <p:nvSpPr>
          <p:cNvPr id="210"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2675DC0-B613-4B71-AF84-359E0CAB1B49}" type="slidenum">
              <a:rPr lang="en-US" sz="1200" b="0" strike="noStrike" spc="-1">
                <a:solidFill>
                  <a:srgbClr val="000000"/>
                </a:solidFill>
                <a:latin typeface="Times New Roman"/>
              </a:rPr>
              <a:t>7</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685800" y="1143000"/>
            <a:ext cx="5485320" cy="3085200"/>
          </a:xfrm>
          <a:prstGeom prst="rect">
            <a:avLst/>
          </a:prstGeom>
        </p:spPr>
      </p:sp>
      <p:sp>
        <p:nvSpPr>
          <p:cNvPr id="212"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13"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0411C24-E47E-4CDF-B8AD-F78BB8DAA8D4}" type="slidenum">
              <a:rPr lang="en-US" sz="1200" b="0" strike="noStrike" spc="-1">
                <a:solidFill>
                  <a:srgbClr val="000000"/>
                </a:solidFill>
                <a:latin typeface="Times New Roman"/>
              </a:rPr>
              <a:t>8</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685800" y="1143000"/>
            <a:ext cx="5484813" cy="3084513"/>
          </a:xfrm>
          <a:prstGeom prst="rect">
            <a:avLst/>
          </a:prstGeom>
        </p:spPr>
      </p:sp>
      <p:sp>
        <p:nvSpPr>
          <p:cNvPr id="215"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W1 = 2/13, w = 3/13, w3 = 8/13</a:t>
            </a:r>
          </a:p>
        </p:txBody>
      </p:sp>
      <p:sp>
        <p:nvSpPr>
          <p:cNvPr id="216"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2764A1-5A02-4E19-8FB3-1BC299EFDD3B}" type="slidenum">
              <a:rPr lang="en-US" sz="1200" b="0" strike="noStrike" spc="-1">
                <a:solidFill>
                  <a:srgbClr val="000000"/>
                </a:solidFill>
                <a:latin typeface="Times New Roman"/>
              </a:rPr>
              <a:t>12</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PlaceHolder 1"/>
          <p:cNvSpPr>
            <a:spLocks noGrp="1" noRot="1" noChangeAspect="1"/>
          </p:cNvSpPr>
          <p:nvPr>
            <p:ph type="sldImg"/>
          </p:nvPr>
        </p:nvSpPr>
        <p:spPr>
          <a:xfrm>
            <a:off x="685800" y="1143000"/>
            <a:ext cx="5485320" cy="3085200"/>
          </a:xfrm>
          <a:prstGeom prst="rect">
            <a:avLst/>
          </a:prstGeom>
        </p:spPr>
      </p:sp>
      <p:sp>
        <p:nvSpPr>
          <p:cNvPr id="218" name="PlaceHolder 2"/>
          <p:cNvSpPr>
            <a:spLocks noGrp="1"/>
          </p:cNvSpPr>
          <p:nvPr>
            <p:ph type="body"/>
          </p:nvPr>
        </p:nvSpPr>
        <p:spPr>
          <a:xfrm>
            <a:off x="685800" y="4400640"/>
            <a:ext cx="5485320" cy="3599280"/>
          </a:xfrm>
          <a:prstGeom prst="rect">
            <a:avLst/>
          </a:prstGeom>
        </p:spPr>
        <p:txBody>
          <a:bodyPr lIns="0" tIns="0" rIns="0" bIns="0"/>
          <a:lstStyle/>
          <a:p>
            <a:endParaRPr lang="en-US" sz="2000" b="0" strike="noStrike" spc="-1">
              <a:latin typeface="Arial"/>
            </a:endParaRPr>
          </a:p>
        </p:txBody>
      </p:sp>
      <p:sp>
        <p:nvSpPr>
          <p:cNvPr id="219"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20C3443-A468-43BE-8A55-F1CA3DEAD705}" type="slidenum">
              <a:rPr lang="en-US" sz="1200" b="0" strike="noStrike" spc="-1">
                <a:solidFill>
                  <a:srgbClr val="000000"/>
                </a:solidFill>
                <a:latin typeface="Times New Roman"/>
              </a:rPr>
              <a:t>14</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noRot="1" noChangeAspect="1"/>
          </p:cNvSpPr>
          <p:nvPr>
            <p:ph type="sldImg"/>
          </p:nvPr>
        </p:nvSpPr>
        <p:spPr>
          <a:xfrm>
            <a:off x="685800" y="1143000"/>
            <a:ext cx="5484813" cy="3084513"/>
          </a:xfrm>
          <a:prstGeom prst="rect">
            <a:avLst/>
          </a:prstGeom>
        </p:spPr>
      </p:sp>
      <p:sp>
        <p:nvSpPr>
          <p:cNvPr id="221" name="PlaceHolder 2"/>
          <p:cNvSpPr>
            <a:spLocks noGrp="1"/>
          </p:cNvSpPr>
          <p:nvPr>
            <p:ph type="body"/>
          </p:nvPr>
        </p:nvSpPr>
        <p:spPr>
          <a:xfrm>
            <a:off x="685800" y="4400640"/>
            <a:ext cx="5485320" cy="3599280"/>
          </a:xfrm>
          <a:prstGeom prst="rect">
            <a:avLst/>
          </a:prstGeom>
        </p:spPr>
        <p:txBody>
          <a:bodyPr lIns="0" tIns="0" rIns="0" bIns="0"/>
          <a:lstStyle/>
          <a:p>
            <a:pPr marL="216000" indent="-215280">
              <a:lnSpc>
                <a:spcPct val="100000"/>
              </a:lnSpc>
            </a:pPr>
            <a:r>
              <a:rPr lang="en-US" sz="2000" b="0" strike="noStrike" spc="-1">
                <a:latin typeface="Arial"/>
              </a:rPr>
              <a:t>Giai thich Per symbol: symbol bat ky</a:t>
            </a:r>
          </a:p>
        </p:txBody>
      </p:sp>
      <p:sp>
        <p:nvSpPr>
          <p:cNvPr id="222"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B1E178-4CE7-4F1D-98AE-BE2103761416}" type="slidenum">
              <a:rPr lang="en-US" sz="1200" b="0" strike="noStrike" spc="-1">
                <a:solidFill>
                  <a:srgbClr val="000000"/>
                </a:solidFill>
                <a:latin typeface="Times New Roman"/>
              </a:rPr>
              <a:t>15</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30.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1099080" y="1122480"/>
            <a:ext cx="9568080" cy="238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6000" b="0" strike="noStrike" spc="-1">
                <a:solidFill>
                  <a:srgbClr val="000000"/>
                </a:solidFill>
                <a:latin typeface="Calibri Light"/>
                <a:ea typeface="DejaVu Sans"/>
              </a:rPr>
              <a:t>Chapter 3.4: Nguồn tin</a:t>
            </a:r>
            <a:endParaRPr lang="en-US" sz="6000" b="0" strike="noStrike" spc="-1">
              <a:latin typeface="Arial"/>
            </a:endParaRPr>
          </a:p>
        </p:txBody>
      </p:sp>
      <p:sp>
        <p:nvSpPr>
          <p:cNvPr id="83" name="CustomShape 2"/>
          <p:cNvSpPr/>
          <p:nvPr/>
        </p:nvSpPr>
        <p:spPr>
          <a:xfrm>
            <a:off x="1523880" y="3602160"/>
            <a:ext cx="9142920" cy="16545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11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 trạng thái {… }  có </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Matrix chuyển: </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là xác suất ở trạng thái   tại thời điểm t</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Và :   </a:t>
            </a:r>
            <a:endParaRPr lang="en-US" sz="2400" b="0" strike="noStrike" spc="-1">
              <a:latin typeface="Arial"/>
            </a:endParaRPr>
          </a:p>
        </p:txBody>
      </p:sp>
      <p:pic>
        <p:nvPicPr>
          <p:cNvPr id="114" name="Picture 3"/>
          <p:cNvPicPr/>
          <p:nvPr/>
        </p:nvPicPr>
        <p:blipFill>
          <a:blip r:embed="rId2"/>
          <a:stretch/>
        </p:blipFill>
        <p:spPr>
          <a:xfrm>
            <a:off x="5446080" y="1825560"/>
            <a:ext cx="4466160" cy="1799280"/>
          </a:xfrm>
          <a:prstGeom prst="rect">
            <a:avLst/>
          </a:prstGeom>
          <a:ln>
            <a:noFill/>
          </a:ln>
        </p:spPr>
      </p:pic>
      <p:pic>
        <p:nvPicPr>
          <p:cNvPr id="115" name="Picture 4"/>
          <p:cNvPicPr/>
          <p:nvPr/>
        </p:nvPicPr>
        <p:blipFill>
          <a:blip r:embed="rId3"/>
          <a:stretch/>
        </p:blipFill>
        <p:spPr>
          <a:xfrm>
            <a:off x="7508160" y="3891960"/>
            <a:ext cx="1713600" cy="1770480"/>
          </a:xfrm>
          <a:prstGeom prst="rect">
            <a:avLst/>
          </a:prstGeom>
          <a:ln>
            <a:noFill/>
          </a:ln>
        </p:spPr>
      </p:pic>
      <p:pic>
        <p:nvPicPr>
          <p:cNvPr id="116" name="Picture 5"/>
          <p:cNvPicPr/>
          <p:nvPr/>
        </p:nvPicPr>
        <p:blipFill>
          <a:blip r:embed="rId4"/>
          <a:stretch/>
        </p:blipFill>
        <p:spPr>
          <a:xfrm>
            <a:off x="3292200" y="5328360"/>
            <a:ext cx="1761120" cy="1351440"/>
          </a:xfrm>
          <a:prstGeom prst="rect">
            <a:avLst/>
          </a:prstGeom>
          <a:ln>
            <a:noFill/>
          </a:ln>
        </p:spPr>
      </p:pic>
      <p:sp>
        <p:nvSpPr>
          <p:cNvPr id="117" name="CustomShape 4"/>
          <p:cNvSpPr/>
          <p:nvPr/>
        </p:nvSpPr>
        <p:spPr>
          <a:xfrm>
            <a:off x="4964040" y="6442560"/>
            <a:ext cx="482040" cy="397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120" name="CustomShape 3"/>
          <p:cNvSpPr/>
          <p:nvPr/>
        </p:nvSpPr>
        <p:spPr>
          <a:xfrm>
            <a:off x="838080" y="1520176"/>
            <a:ext cx="10514520" cy="43502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1080">
              <a:lnSpc>
                <a:spcPct val="90000"/>
              </a:lnSpc>
              <a:spcBef>
                <a:spcPts val="1001"/>
              </a:spcBef>
              <a:buClr>
                <a:srgbClr val="000000"/>
              </a:buClr>
            </a:pPr>
            <a:r>
              <a:rPr lang="en-US" sz="2800" b="0" strike="noStrike" spc="-1" dirty="0">
                <a:solidFill>
                  <a:srgbClr val="000000"/>
                </a:solidFill>
                <a:latin typeface="Calibri"/>
                <a:ea typeface="DejaVu Sans"/>
              </a:rPr>
              <a:t> </a:t>
            </a:r>
            <a:endParaRPr lang="en-US" sz="2800" b="0" strike="noStrike" spc="-1" dirty="0">
              <a:latin typeface="Arial"/>
            </a:endParaRPr>
          </a:p>
        </p:txBody>
      </p:sp>
      <p:pic>
        <p:nvPicPr>
          <p:cNvPr id="121" name="Picture 3"/>
          <p:cNvPicPr/>
          <p:nvPr/>
        </p:nvPicPr>
        <p:blipFill>
          <a:blip r:embed="rId3"/>
          <a:stretch/>
        </p:blipFill>
        <p:spPr>
          <a:xfrm>
            <a:off x="3454560" y="4421160"/>
            <a:ext cx="3816720" cy="175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pic>
        <p:nvPicPr>
          <p:cNvPr id="123" name="Content Placeholder 3"/>
          <p:cNvPicPr/>
          <p:nvPr/>
        </p:nvPicPr>
        <p:blipFill>
          <a:blip r:embed="rId3"/>
          <a:stretch/>
        </p:blipFill>
        <p:spPr>
          <a:xfrm>
            <a:off x="2771076" y="2462476"/>
            <a:ext cx="5467950" cy="2071815"/>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125"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Nguồn Markov (Cont.):</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Tại thời điểm n, xác suất để tạo ký hiệu xj là</a:t>
            </a:r>
            <a:endParaRPr lang="en-US" sz="2800" b="0" strike="noStrike" spc="-1">
              <a:latin typeface="Arial"/>
            </a:endParaRPr>
          </a:p>
          <a:p>
            <a:pPr>
              <a:lnSpc>
                <a:spcPct val="90000"/>
              </a:lnSpc>
              <a:spcBef>
                <a:spcPts val="1001"/>
              </a:spcBef>
            </a:pPr>
            <a:endParaRPr lang="en-US" sz="2800" b="0" strike="noStrike" spc="-1">
              <a:latin typeface="Arial"/>
            </a:endParaRPr>
          </a:p>
        </p:txBody>
      </p:sp>
      <p:pic>
        <p:nvPicPr>
          <p:cNvPr id="126" name="Picture 5"/>
          <p:cNvPicPr/>
          <p:nvPr/>
        </p:nvPicPr>
        <p:blipFill>
          <a:blip r:embed="rId2"/>
          <a:stretch/>
        </p:blipFill>
        <p:spPr>
          <a:xfrm>
            <a:off x="2743200" y="2867040"/>
            <a:ext cx="7251120" cy="2820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128"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Markov (Cont.):</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Sử dụng các  matrix </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Phân bố xác suất tại thời điểm  n:</a:t>
            </a:r>
            <a:endParaRPr lang="en-US" sz="2800" b="0" strike="noStrike" spc="-1">
              <a:latin typeface="Arial"/>
            </a:endParaRPr>
          </a:p>
          <a:p>
            <a:pPr>
              <a:lnSpc>
                <a:spcPct val="90000"/>
              </a:lnSpc>
              <a:spcBef>
                <a:spcPts val="1001"/>
              </a:spcBef>
            </a:pPr>
            <a:endParaRPr lang="en-US" sz="2800" b="0" strike="noStrike" spc="-1">
              <a:latin typeface="Arial"/>
            </a:endParaRPr>
          </a:p>
        </p:txBody>
      </p:sp>
      <p:pic>
        <p:nvPicPr>
          <p:cNvPr id="129" name="Picture 4"/>
          <p:cNvPicPr/>
          <p:nvPr/>
        </p:nvPicPr>
        <p:blipFill>
          <a:blip r:embed="rId3"/>
          <a:stretch/>
        </p:blipFill>
        <p:spPr>
          <a:xfrm>
            <a:off x="838080" y="2905920"/>
            <a:ext cx="9838080" cy="2189520"/>
          </a:xfrm>
          <a:prstGeom prst="rect">
            <a:avLst/>
          </a:prstGeom>
          <a:ln>
            <a:noFill/>
          </a:ln>
        </p:spPr>
      </p:pic>
      <p:pic>
        <p:nvPicPr>
          <p:cNvPr id="130" name="Picture 6"/>
          <p:cNvPicPr/>
          <p:nvPr/>
        </p:nvPicPr>
        <p:blipFill>
          <a:blip r:embed="rId4"/>
          <a:srcRect t="33627"/>
          <a:stretch/>
        </p:blipFill>
        <p:spPr>
          <a:xfrm>
            <a:off x="3395520" y="5945040"/>
            <a:ext cx="4723200" cy="732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Lượng tin riêng của nguồn</a:t>
            </a:r>
            <a:endParaRPr lang="en-US" sz="4400" b="0" strike="noStrike" spc="-1">
              <a:latin typeface="Arial"/>
            </a:endParaRPr>
          </a:p>
        </p:txBody>
      </p:sp>
      <p:sp>
        <p:nvSpPr>
          <p:cNvPr id="13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không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nhớ</a:t>
            </a:r>
            <a:r>
              <a:rPr lang="en-US" sz="2800" b="0" strike="noStrike" spc="-1" dirty="0">
                <a:solidFill>
                  <a:srgbClr val="000000"/>
                </a:solidFill>
                <a:latin typeface="Calibri"/>
                <a:ea typeface="DejaVu Sans"/>
              </a:rPr>
              <a:t>:</a:t>
            </a:r>
            <a:endParaRPr lang="en-US" sz="28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Lượng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riêng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Si</a:t>
            </a:r>
            <a:endParaRPr lang="en-US" sz="2800" b="0" strike="noStrike" spc="-1" dirty="0">
              <a:latin typeface="Arial"/>
            </a:endParaRPr>
          </a:p>
          <a:p>
            <a:pPr>
              <a:lnSpc>
                <a:spcPct val="90000"/>
              </a:lnSpc>
              <a:spcBef>
                <a:spcPts val="1001"/>
              </a:spcBef>
            </a:pPr>
            <a:endParaRPr lang="en-US" sz="2800" b="0" strike="noStrike" spc="-1" dirty="0">
              <a:latin typeface="Arial"/>
            </a:endParaRPr>
          </a:p>
          <a:p>
            <a:pPr>
              <a:lnSpc>
                <a:spcPct val="90000"/>
              </a:lnSpc>
              <a:spcBef>
                <a:spcPts val="1001"/>
              </a:spcBef>
            </a:pPr>
            <a:endParaRPr lang="en-US" sz="28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Lượng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trung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bình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tin hay </a:t>
            </a:r>
            <a:r>
              <a:rPr lang="en-US" sz="2800" b="0" strike="noStrike" spc="-1" dirty="0" err="1">
                <a:solidFill>
                  <a:srgbClr val="000000"/>
                </a:solidFill>
                <a:latin typeface="Calibri"/>
                <a:ea typeface="DejaVu Sans"/>
              </a:rPr>
              <a:t>lượng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riêng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endParaRPr lang="en-US" sz="2800" b="0" strike="noStrike" spc="-1" dirty="0">
              <a:latin typeface="Arial"/>
            </a:endParaRPr>
          </a:p>
          <a:p>
            <a:pPr>
              <a:lnSpc>
                <a:spcPct val="90000"/>
              </a:lnSpc>
              <a:spcBef>
                <a:spcPts val="1001"/>
              </a:spcBef>
            </a:pPr>
            <a:endParaRPr lang="en-US" sz="2800" b="0" strike="noStrike" spc="-1" dirty="0">
              <a:latin typeface="Arial"/>
            </a:endParaRPr>
          </a:p>
          <a:p>
            <a:pPr>
              <a:lnSpc>
                <a:spcPct val="90000"/>
              </a:lnSpc>
              <a:spcBef>
                <a:spcPts val="1001"/>
              </a:spcBef>
            </a:pPr>
            <a:endParaRPr lang="en-US" sz="28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a:solidFill>
                  <a:srgbClr val="000000"/>
                </a:solidFill>
                <a:latin typeface="Calibri"/>
                <a:ea typeface="DejaVu Sans"/>
              </a:rPr>
              <a:t>Entropy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endParaRPr lang="en-US" sz="2800" b="0" strike="noStrike" spc="-1" dirty="0">
              <a:latin typeface="Arial"/>
            </a:endParaRPr>
          </a:p>
          <a:p>
            <a:pPr>
              <a:lnSpc>
                <a:spcPct val="90000"/>
              </a:lnSpc>
              <a:spcBef>
                <a:spcPts val="1001"/>
              </a:spcBef>
            </a:pPr>
            <a:endParaRPr lang="en-US" sz="2800" b="0" strike="noStrike" spc="-1" dirty="0">
              <a:latin typeface="Arial"/>
            </a:endParaRPr>
          </a:p>
          <a:p>
            <a:pPr>
              <a:lnSpc>
                <a:spcPct val="90000"/>
              </a:lnSpc>
              <a:spcBef>
                <a:spcPts val="1001"/>
              </a:spcBef>
            </a:pPr>
            <a:endParaRPr lang="en-US" sz="28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a:solidFill>
                  <a:srgbClr val="000000"/>
                </a:solidFill>
                <a:latin typeface="Calibri"/>
                <a:ea typeface="DejaVu Sans"/>
              </a:rPr>
              <a:t>H(S) max = log |S|  </a:t>
            </a:r>
            <a:r>
              <a:rPr lang="en-US" sz="2800" b="0" strike="noStrike" spc="-1" dirty="0" err="1">
                <a:solidFill>
                  <a:srgbClr val="000000"/>
                </a:solidFill>
                <a:latin typeface="Calibri"/>
                <a:ea typeface="DejaVu Sans"/>
              </a:rPr>
              <a:t>khi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S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phân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bố</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đều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cùng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xác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suất</a:t>
            </a:r>
            <a:r>
              <a:rPr lang="en-US" sz="2800" b="0" strike="noStrike" spc="-1" dirty="0">
                <a:solidFill>
                  <a:srgbClr val="000000"/>
                </a:solidFill>
                <a:latin typeface="Calibri"/>
                <a:ea typeface="DejaVu Sans"/>
              </a:rPr>
              <a:t>)</a:t>
            </a:r>
            <a:endParaRPr lang="en-US" sz="2800" b="0" strike="noStrike" spc="-1" dirty="0">
              <a:latin typeface="Arial"/>
            </a:endParaRPr>
          </a:p>
        </p:txBody>
      </p:sp>
      <p:pic>
        <p:nvPicPr>
          <p:cNvPr id="133" name="Picture 3"/>
          <p:cNvPicPr/>
          <p:nvPr/>
        </p:nvPicPr>
        <p:blipFill>
          <a:blip r:embed="rId3"/>
          <a:stretch/>
        </p:blipFill>
        <p:spPr>
          <a:xfrm>
            <a:off x="4183920" y="2581920"/>
            <a:ext cx="1960920" cy="713160"/>
          </a:xfrm>
          <a:prstGeom prst="rect">
            <a:avLst/>
          </a:prstGeom>
          <a:ln>
            <a:noFill/>
          </a:ln>
        </p:spPr>
      </p:pic>
      <p:pic>
        <p:nvPicPr>
          <p:cNvPr id="134" name="Picture 5"/>
          <p:cNvPicPr/>
          <p:nvPr/>
        </p:nvPicPr>
        <p:blipFill>
          <a:blip r:embed="rId4"/>
          <a:srcRect t="19585"/>
          <a:stretch/>
        </p:blipFill>
        <p:spPr>
          <a:xfrm>
            <a:off x="3945960" y="3714840"/>
            <a:ext cx="1894320" cy="626760"/>
          </a:xfrm>
          <a:prstGeom prst="rect">
            <a:avLst/>
          </a:prstGeom>
          <a:ln>
            <a:noFill/>
          </a:ln>
        </p:spPr>
      </p:pic>
      <p:pic>
        <p:nvPicPr>
          <p:cNvPr id="135" name="Picture 7"/>
          <p:cNvPicPr/>
          <p:nvPr/>
        </p:nvPicPr>
        <p:blipFill>
          <a:blip r:embed="rId5"/>
          <a:srcRect t="14777"/>
          <a:stretch/>
        </p:blipFill>
        <p:spPr>
          <a:xfrm>
            <a:off x="3788640" y="4927320"/>
            <a:ext cx="2751480" cy="7131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(Cont.)</a:t>
            </a:r>
            <a:endParaRPr lang="en-US" sz="4400" b="0" strike="noStrike" spc="-1">
              <a:latin typeface="Arial"/>
            </a:endParaRPr>
          </a:p>
        </p:txBody>
      </p:sp>
      <p:sp>
        <p:nvSpPr>
          <p:cNvPr id="138" name="CustomShape 3"/>
          <p:cNvSpPr/>
          <p:nvPr/>
        </p:nvSpPr>
        <p:spPr>
          <a:xfrm>
            <a:off x="1243433" y="2042377"/>
            <a:ext cx="10514520" cy="43502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1080">
              <a:lnSpc>
                <a:spcPct val="90000"/>
              </a:lnSpc>
              <a:spcBef>
                <a:spcPts val="1001"/>
              </a:spcBef>
              <a:buClr>
                <a:srgbClr val="000000"/>
              </a:buClr>
            </a:pPr>
            <a:r>
              <a:rPr lang="en-US" sz="2800" b="0" strike="noStrike" spc="-1" dirty="0">
                <a:solidFill>
                  <a:srgbClr val="000000"/>
                </a:solidFill>
                <a:latin typeface="Calibri"/>
                <a:ea typeface="DejaVu Sans"/>
              </a:rPr>
              <a:t> </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38">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38">
                                            <p:txEl>
                                              <p:pRg st="3" end="3"/>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38">
                                            <p:txEl>
                                              <p:pRg st="4" end="4"/>
                                            </p:txEl>
                                          </p:spTgt>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1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5.3. Lượng tin riêng (Cont.)</a:t>
            </a:r>
            <a:endParaRPr lang="en-US" sz="4400" b="0" strike="noStrike" spc="-1">
              <a:latin typeface="Arial"/>
            </a:endParaRPr>
          </a:p>
        </p:txBody>
      </p:sp>
      <p:sp>
        <p:nvSpPr>
          <p:cNvPr id="140"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Markov:</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Entropy của ký hiệu ra xi tại n</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Entropy của nguồnMarkov  (lượng tin trung bình)</a:t>
            </a:r>
            <a:endParaRPr lang="en-US" sz="2400" b="0" strike="noStrike" spc="-1">
              <a:latin typeface="Arial"/>
            </a:endParaRPr>
          </a:p>
          <a:p>
            <a:pPr>
              <a:lnSpc>
                <a:spcPct val="100000"/>
              </a:lnSpc>
            </a:pPr>
            <a:endParaRPr lang="en-US" sz="2400" b="0" strike="noStrike" spc="-1">
              <a:latin typeface="Arial"/>
            </a:endParaRPr>
          </a:p>
          <a:p>
            <a:pPr marL="457200">
              <a:lnSpc>
                <a:spcPct val="90000"/>
              </a:lnSpc>
              <a:spcBef>
                <a:spcPts val="499"/>
              </a:spcBef>
            </a:pPr>
            <a:r>
              <a:rPr lang="en-US" sz="2400" b="0" strike="noStrike" spc="-1">
                <a:solidFill>
                  <a:srgbClr val="000000"/>
                </a:solidFill>
                <a:latin typeface="Calibri"/>
                <a:ea typeface="DejaVu Sans"/>
              </a:rPr>
              <a:t>                                  </a:t>
            </a:r>
            <a:endParaRPr lang="en-US" sz="2400" b="0" strike="noStrike" spc="-1">
              <a:latin typeface="Arial"/>
            </a:endParaRPr>
          </a:p>
        </p:txBody>
      </p:sp>
      <mc:AlternateContent xmlns:mc="http://schemas.openxmlformats.org/markup-compatibility/2006" xmlns:a14="http://schemas.microsoft.com/office/drawing/2010/main">
        <mc:Choice Requires="a14">
          <p:sp>
            <p:nvSpPr>
              <p:cNvPr id="141" name="Formula 3"/>
              <p:cNvSpPr txBox="1"/>
              <p:nvPr/>
            </p:nvSpPr>
            <p:spPr>
              <a:xfrm>
                <a:off x="4592160" y="2774160"/>
                <a:ext cx="3006360" cy="777960"/>
              </a:xfrm>
              <a:prstGeom prst="rect">
                <a:avLst/>
              </a:prstGeom>
            </p:spPr>
            <p:txBody>
              <a:bodyPr/>
              <a:lstStyle/>
              <a:p>
                <a:pPr/>
                <a14:m>
                  <m:oMathPara xmlns:m="http://schemas.openxmlformats.org/officeDocument/2006/math">
                    <m:oMathParaPr>
                      <m:jc m:val="centerGroup"/>
                    </m:oMathParaPr>
                    <m:oMath xmlns:m="http://schemas.openxmlformats.org/officeDocument/2006/math">
                      <m:nary>
                        <m:naryPr>
                          <m:chr m:val="∑"/>
                          <m:ctrlPr>
                            <a:rPr i="1">
                              <a:latin typeface="Cambria Math" panose="02040503050406030204" pitchFamily="18" charset="0"/>
                            </a:rPr>
                          </m:ctrlPr>
                        </m:naryPr>
                        <m:sub>
                          <m:r>
                            <a:rPr>
                              <a:latin typeface="Cambria Math" panose="02040503050406030204" pitchFamily="18" charset="0"/>
                            </a:rPr>
                            <m:t>𝑖</m:t>
                          </m:r>
                          <m:r>
                            <a:rPr>
                              <a:latin typeface="Cambria Math" panose="02040503050406030204" pitchFamily="18" charset="0"/>
                            </a:rPr>
                            <m:t>=1</m:t>
                          </m:r>
                        </m:sub>
                        <m:sup>
                          <m:r>
                            <a:rPr>
                              <a:latin typeface="Cambria Math" panose="02040503050406030204" pitchFamily="18" charset="0"/>
                            </a:rPr>
                            <m:t>𝐿</m:t>
                          </m:r>
                        </m:sup>
                        <m:e>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𝑖𝑗</m:t>
                              </m:r>
                            </m:sub>
                          </m:sSub>
                          <m:r>
                            <a:rPr>
                              <a:latin typeface="Cambria Math" panose="02040503050406030204" pitchFamily="18" charset="0"/>
                            </a:rPr>
                            <m:t>𝑙𝑜𝑔</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𝑖𝑗</m:t>
                              </m:r>
                            </m:sub>
                          </m:sSub>
                        </m:e>
                      </m:nary>
                    </m:oMath>
                  </m:oMathPara>
                </a14:m>
                <a:endParaRPr/>
              </a:p>
            </p:txBody>
          </p:sp>
        </mc:Choice>
        <mc:Fallback xmlns:p15="http://schemas.microsoft.com/office/powerpoint/2012/main" xmlns:p14="http://schemas.microsoft.com/office/powerpoint/2010/main" xmlns=""/>
      </mc:AlternateContent>
      <p:sp>
        <p:nvSpPr>
          <p:cNvPr id="143" name="CustomShape 5"/>
          <p:cNvSpPr/>
          <p:nvPr/>
        </p:nvSpPr>
        <p:spPr>
          <a:xfrm>
            <a:off x="4887000" y="2979000"/>
            <a:ext cx="9133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Hj = - </a:t>
            </a:r>
            <a:endParaRPr lang="en-US" sz="1800" b="0" strike="noStrike" spc="-1">
              <a:latin typeface="Arial"/>
            </a:endParaRPr>
          </a:p>
        </p:txBody>
      </p:sp>
      <p:pic>
        <p:nvPicPr>
          <p:cNvPr id="145" name="Picture 8"/>
          <p:cNvPicPr/>
          <p:nvPr/>
        </p:nvPicPr>
        <p:blipFill>
          <a:blip r:embed="rId3"/>
          <a:stretch/>
        </p:blipFill>
        <p:spPr>
          <a:xfrm>
            <a:off x="3809880" y="4563360"/>
            <a:ext cx="4570920" cy="1132560"/>
          </a:xfrm>
          <a:prstGeom prst="rect">
            <a:avLst/>
          </a:prstGeom>
          <a:ln>
            <a:noFill/>
          </a:ln>
        </p:spPr>
      </p:pic>
      <p:pic>
        <p:nvPicPr>
          <p:cNvPr id="146" name="Picture 9"/>
          <p:cNvPicPr/>
          <p:nvPr/>
        </p:nvPicPr>
        <p:blipFill>
          <a:blip r:embed="rId3"/>
          <a:stretch/>
        </p:blipFill>
        <p:spPr>
          <a:xfrm>
            <a:off x="3962520" y="4715640"/>
            <a:ext cx="4570920" cy="1132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(Cont.)</a:t>
            </a:r>
            <a:endParaRPr lang="en-US" sz="4400" b="0" strike="noStrike" spc="-1">
              <a:latin typeface="Arial"/>
            </a:endParaRPr>
          </a:p>
        </p:txBody>
      </p:sp>
      <p:sp>
        <p:nvSpPr>
          <p:cNvPr id="148"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Markov:</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 Phân bố xác suất của tập các trạng thái ở thời điểm   </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 entropy của mỗi trạng thái ở thời điểm thứ    </a:t>
            </a:r>
            <a:endParaRPr lang="en-US" sz="24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M: </a:t>
            </a:r>
            <a:endParaRPr lang="en-US" sz="2400" b="0" strike="noStrike" spc="-1">
              <a:latin typeface="Arial"/>
            </a:endParaRPr>
          </a:p>
        </p:txBody>
      </p:sp>
      <p:pic>
        <p:nvPicPr>
          <p:cNvPr id="150" name="Picture 3"/>
          <p:cNvPicPr/>
          <p:nvPr/>
        </p:nvPicPr>
        <p:blipFill>
          <a:blip r:embed="rId2"/>
          <a:stretch/>
        </p:blipFill>
        <p:spPr>
          <a:xfrm>
            <a:off x="3536640" y="3429000"/>
            <a:ext cx="4358520" cy="1068120"/>
          </a:xfrm>
          <a:prstGeom prst="rect">
            <a:avLst/>
          </a:prstGeom>
          <a:ln>
            <a:noFill/>
          </a:ln>
        </p:spPr>
      </p:pic>
      <p:pic>
        <p:nvPicPr>
          <p:cNvPr id="151" name="Picture 4"/>
          <p:cNvPicPr/>
          <p:nvPr/>
        </p:nvPicPr>
        <p:blipFill>
          <a:blip r:embed="rId3"/>
          <a:stretch/>
        </p:blipFill>
        <p:spPr>
          <a:xfrm>
            <a:off x="1387800" y="4816080"/>
            <a:ext cx="9028800" cy="14659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Lượng tin riêng (Cont.)</a:t>
            </a:r>
            <a:endParaRPr lang="en-US" sz="4400" b="0" strike="noStrike" spc="-1">
              <a:latin typeface="Arial"/>
            </a:endParaRPr>
          </a:p>
        </p:txBody>
      </p:sp>
      <p:sp>
        <p:nvSpPr>
          <p:cNvPr id="154" name="CustomShape 3"/>
          <p:cNvSpPr/>
          <p:nvPr/>
        </p:nvSpPr>
        <p:spPr>
          <a:xfrm>
            <a:off x="1036042" y="1957535"/>
            <a:ext cx="10514520" cy="43502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1080">
              <a:lnSpc>
                <a:spcPct val="90000"/>
              </a:lnSpc>
              <a:spcBef>
                <a:spcPts val="1001"/>
              </a:spcBef>
              <a:buClr>
                <a:srgbClr val="000000"/>
              </a:buClr>
            </a:pPr>
            <a:r>
              <a:rPr lang="en-US" sz="2800" b="0" strike="noStrike" spc="-1" dirty="0">
                <a:solidFill>
                  <a:srgbClr val="000000"/>
                </a:solidFill>
                <a:latin typeface="Calibri"/>
                <a:ea typeface="DejaVu Sans"/>
              </a:rPr>
              <a:t> </a:t>
            </a:r>
            <a:endParaRPr lang="en-US" sz="2800" b="0" strike="noStrike" spc="-1" dirty="0">
              <a:latin typeface="Arial"/>
            </a:endParaRPr>
          </a:p>
        </p:txBody>
      </p:sp>
      <p:pic>
        <p:nvPicPr>
          <p:cNvPr id="155" name="Picture 4"/>
          <p:cNvPicPr/>
          <p:nvPr/>
        </p:nvPicPr>
        <p:blipFill>
          <a:blip r:embed="rId4"/>
          <a:stretch/>
        </p:blipFill>
        <p:spPr>
          <a:xfrm>
            <a:off x="7503480" y="1495440"/>
            <a:ext cx="4156200" cy="2504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3.4.1. Nguồn tin là gì?</a:t>
            </a:r>
            <a:endParaRPr lang="en-US" sz="4400" b="0" strike="noStrike" spc="-1">
              <a:latin typeface="Arial"/>
            </a:endParaRPr>
          </a:p>
        </p:txBody>
      </p:sp>
      <p:sp>
        <p:nvSpPr>
          <p:cNvPr id="85"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000" lnSpcReduction="20000"/>
          </a:bodyPr>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Thông tin là khái niệm trừu tượng. Để nói về thông tin, lý thuyết thông tin gán cho mỗi tin một ký hiệu của một nguồn</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Tập ký hiệu của nguồn cũng được gọi là bảng chữ của nguồn thường là hữu hạn S = {s1, s2, …, sq}</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phát một choỗi các ký hiệu (bản tin) từ bangr chữ cái  (alphabet) m = {si1, si2, …} ; sij là ký hiệu si ϵ S, được tạo ra tại thời điểm j </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Mỗi ký hiệu được tạo ra  tuân theo một luật phân bố xác suất</a:t>
            </a: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Mô hình S</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si1, ..,Sij, …     </a:t>
            </a:r>
            <a:endParaRPr lang="en-US" sz="2800" b="0" strike="noStrike" spc="-1">
              <a:latin typeface="Arial"/>
            </a:endParaRPr>
          </a:p>
          <a:p>
            <a:pPr>
              <a:lnSpc>
                <a:spcPct val="90000"/>
              </a:lnSpc>
              <a:spcBef>
                <a:spcPts val="1001"/>
              </a:spcBef>
            </a:pP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Tại mỗi thời điểm, ký hiệu được phát ra được coi là 1 giá trị của một biến ngâu nghiên (ví dụ X)</a:t>
            </a:r>
            <a:endParaRPr lang="en-US" sz="2800" b="0" strike="noStrike" spc="-1">
              <a:latin typeface="Arial"/>
            </a:endParaRPr>
          </a:p>
          <a:p>
            <a:pPr marL="685800" lvl="1" indent="-227520">
              <a:lnSpc>
                <a:spcPct val="90000"/>
              </a:lnSpc>
              <a:spcBef>
                <a:spcPts val="499"/>
              </a:spcBef>
              <a:buClr>
                <a:srgbClr val="000000"/>
              </a:buClr>
              <a:buFont typeface="Arial"/>
              <a:buChar char="•"/>
            </a:pPr>
            <a:r>
              <a:rPr lang="en-US" sz="2400" b="0" strike="noStrike" spc="-1">
                <a:solidFill>
                  <a:srgbClr val="000000"/>
                </a:solidFill>
                <a:latin typeface="Calibri"/>
                <a:ea typeface="DejaVu Sans"/>
              </a:rPr>
              <a:t>Xác suất của giá trị của biến ngâu nhiên = xác suất của ký hiệu </a:t>
            </a:r>
            <a:endParaRPr lang="en-US" sz="24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 Nguồn là một biến ngẫu nhiên</a:t>
            </a:r>
            <a:endParaRPr lang="en-US" sz="2800" b="0" strike="noStrike" spc="-1">
              <a:latin typeface="Arial"/>
            </a:endParaRPr>
          </a:p>
        </p:txBody>
      </p:sp>
      <p:pic>
        <p:nvPicPr>
          <p:cNvPr id="86" name="Picture 3"/>
          <p:cNvPicPr/>
          <p:nvPr/>
        </p:nvPicPr>
        <p:blipFill>
          <a:blip r:embed="rId3"/>
          <a:srcRect r="31503"/>
          <a:stretch/>
        </p:blipFill>
        <p:spPr>
          <a:xfrm>
            <a:off x="3918240" y="4158720"/>
            <a:ext cx="2490840" cy="837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 name="CustomShape 1"/>
          <p:cNvSpPr/>
          <p:nvPr/>
        </p:nvSpPr>
        <p:spPr>
          <a:xfrm>
            <a:off x="838080" y="365040"/>
            <a:ext cx="10514520" cy="87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Lượng tin riêng (Cont.)</a:t>
            </a:r>
            <a:endParaRPr lang="en-US" sz="4400" b="0" strike="noStrike" spc="-1">
              <a:latin typeface="Arial"/>
            </a:endParaRPr>
          </a:p>
        </p:txBody>
      </p:sp>
      <p:pic>
        <p:nvPicPr>
          <p:cNvPr id="157" name="Content Placeholder 3"/>
          <p:cNvPicPr/>
          <p:nvPr/>
        </p:nvPicPr>
        <p:blipFill>
          <a:blip r:embed="rId2"/>
          <a:stretch/>
        </p:blipFill>
        <p:spPr>
          <a:xfrm>
            <a:off x="1695020" y="1234896"/>
            <a:ext cx="7029720" cy="56113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Entropy của nguồn (Cont.)</a:t>
            </a:r>
            <a:endParaRPr lang="en-US" sz="4400" b="0" strike="noStrike" spc="-1">
              <a:latin typeface="Arial"/>
            </a:endParaRPr>
          </a:p>
        </p:txBody>
      </p:sp>
      <p:pic>
        <p:nvPicPr>
          <p:cNvPr id="159" name="Content Placeholder 5"/>
          <p:cNvPicPr/>
          <p:nvPr/>
        </p:nvPicPr>
        <p:blipFill>
          <a:blip r:embed="rId2"/>
          <a:stretch/>
        </p:blipFill>
        <p:spPr>
          <a:xfrm>
            <a:off x="3324240" y="2016000"/>
            <a:ext cx="6689880" cy="1324440"/>
          </a:xfrm>
          <a:prstGeom prst="rect">
            <a:avLst/>
          </a:prstGeom>
          <a:ln>
            <a:noFill/>
          </a:ln>
        </p:spPr>
      </p:pic>
      <p:pic>
        <p:nvPicPr>
          <p:cNvPr id="160" name="Picture 6"/>
          <p:cNvPicPr/>
          <p:nvPr/>
        </p:nvPicPr>
        <p:blipFill>
          <a:blip r:embed="rId3"/>
          <a:stretch/>
        </p:blipFill>
        <p:spPr>
          <a:xfrm>
            <a:off x="3324240" y="4016520"/>
            <a:ext cx="6278040" cy="11642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(Cont.)</a:t>
            </a:r>
            <a:endParaRPr lang="en-US" sz="4400" b="0" strike="noStrike" spc="-1">
              <a:latin typeface="Arial"/>
            </a:endParaRPr>
          </a:p>
        </p:txBody>
      </p:sp>
      <p:sp>
        <p:nvSpPr>
          <p:cNvPr id="162"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tục</a:t>
            </a:r>
            <a:r>
              <a:rPr lang="en-US" sz="2800" b="0" strike="noStrike" spc="-1" dirty="0">
                <a:solidFill>
                  <a:srgbClr val="000000"/>
                </a:solidFill>
                <a:latin typeface="Calibri"/>
                <a:ea typeface="DejaVu Sans"/>
              </a:rPr>
              <a:t>:</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Entropy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dừng</a:t>
            </a:r>
            <a:r>
              <a:rPr lang="en-US" sz="2400" b="0" strike="noStrike" spc="-1" dirty="0">
                <a:solidFill>
                  <a:srgbClr val="000000"/>
                </a:solidFill>
                <a:latin typeface="Calibri"/>
                <a:ea typeface="DejaVu Sans"/>
              </a:rPr>
              <a:t>:</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H(X) max:</a:t>
            </a:r>
            <a:endParaRPr lang="en-US" sz="2400" b="0" strike="noStrike" spc="-1" dirty="0">
              <a:latin typeface="Arial"/>
            </a:endParaRPr>
          </a:p>
          <a:p>
            <a:pPr marL="1143000" lvl="2" indent="-22752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Nguồn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suất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đỉnh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hữu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hạn</a:t>
            </a:r>
            <a:r>
              <a:rPr lang="en-US" sz="2000" b="0" strike="noStrike" spc="-1" dirty="0">
                <a:solidFill>
                  <a:srgbClr val="000000"/>
                </a:solidFill>
                <a:latin typeface="Calibri"/>
                <a:ea typeface="DejaVu Sans"/>
              </a:rPr>
              <a:t>: Pmax, </a:t>
            </a:r>
            <a:r>
              <a:rPr lang="en-US" sz="2000" b="0" strike="noStrike" spc="-1" dirty="0" err="1">
                <a:solidFill>
                  <a:srgbClr val="000000"/>
                </a:solidFill>
                <a:latin typeface="Calibri"/>
                <a:ea typeface="DejaVu Sans"/>
              </a:rPr>
              <a:t>Pmin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giá</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hữu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hạn</a:t>
            </a:r>
            <a:endParaRPr lang="en-US" sz="2000" b="0" strike="noStrike" spc="-1" dirty="0">
              <a:latin typeface="Arial"/>
            </a:endParaRPr>
          </a:p>
          <a:p>
            <a:pPr marL="1600200" lvl="3" indent="-22752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xmax</a:t>
            </a:r>
            <a:r>
              <a:rPr lang="en-US" sz="1800" b="0" strike="noStrike" spc="-1" dirty="0">
                <a:solidFill>
                  <a:srgbClr val="000000"/>
                </a:solidFill>
                <a:latin typeface="Calibri"/>
                <a:ea typeface="DejaVu Sans"/>
              </a:rPr>
              <a:t> =  ; </a:t>
            </a:r>
            <a:r>
              <a:rPr lang="en-US" sz="1800" b="0" strike="noStrike" spc="-1" dirty="0" err="1">
                <a:solidFill>
                  <a:srgbClr val="000000"/>
                </a:solidFill>
                <a:latin typeface="Calibri"/>
                <a:ea typeface="DejaVu Sans"/>
              </a:rPr>
              <a:t>xmin</a:t>
            </a:r>
            <a:r>
              <a:rPr lang="en-US" sz="1800" b="0" strike="noStrike" spc="-1" dirty="0">
                <a:solidFill>
                  <a:srgbClr val="000000"/>
                </a:solidFill>
                <a:latin typeface="Calibri"/>
                <a:ea typeface="DejaVu Sans"/>
              </a:rPr>
              <a:t> = </a:t>
            </a:r>
            <a:endParaRPr lang="en-US" sz="1800" b="0" strike="noStrike" spc="-1" dirty="0">
              <a:latin typeface="Arial"/>
            </a:endParaRPr>
          </a:p>
          <a:p>
            <a:pPr marL="1600200" lvl="3" indent="-227520">
              <a:lnSpc>
                <a:spcPct val="90000"/>
              </a:lnSpc>
              <a:spcBef>
                <a:spcPts val="499"/>
              </a:spcBef>
              <a:buClr>
                <a:srgbClr val="000000"/>
              </a:buClr>
              <a:buFont typeface="Arial"/>
              <a:buChar char="•"/>
            </a:pPr>
            <a:r>
              <a:rPr lang="en-US" sz="1800" b="0" strike="noStrike" spc="-1" dirty="0">
                <a:solidFill>
                  <a:srgbClr val="000000"/>
                </a:solidFill>
                <a:latin typeface="Calibri"/>
                <a:ea typeface="DejaVu Sans"/>
              </a:rPr>
              <a:t>H(X) max = log (</a:t>
            </a:r>
            <a:r>
              <a:rPr lang="en-US" sz="1800" b="0" strike="noStrike" spc="-1" dirty="0" err="1">
                <a:solidFill>
                  <a:srgbClr val="000000"/>
                </a:solidFill>
                <a:latin typeface="Calibri"/>
                <a:ea typeface="DejaVu Sans"/>
              </a:rPr>
              <a:t>xmax</a:t>
            </a:r>
            <a:r>
              <a:rPr lang="en-US" sz="1800" b="0" strike="noStrike" spc="-1" dirty="0">
                <a:solidFill>
                  <a:srgbClr val="000000"/>
                </a:solidFill>
                <a:latin typeface="Calibri"/>
                <a:ea typeface="DejaVu Sans"/>
              </a:rPr>
              <a:t> – </a:t>
            </a:r>
            <a:r>
              <a:rPr lang="en-US" sz="1800" b="0" strike="noStrike" spc="-1" dirty="0" err="1">
                <a:solidFill>
                  <a:srgbClr val="000000"/>
                </a:solidFill>
                <a:latin typeface="Calibri"/>
                <a:ea typeface="DejaVu Sans"/>
              </a:rPr>
              <a:t>xmin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khi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nguồn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có</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phân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bố</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đều</a:t>
            </a:r>
            <a:r>
              <a:rPr lang="en-US" sz="1800" b="0" strike="noStrike" spc="-1" dirty="0">
                <a:solidFill>
                  <a:srgbClr val="000000"/>
                </a:solidFill>
                <a:latin typeface="Calibri"/>
                <a:ea typeface="DejaVu Sans"/>
              </a:rPr>
              <a:t> ( P(x) = 1/(</a:t>
            </a:r>
            <a:r>
              <a:rPr lang="en-US" sz="1800" b="0" strike="noStrike" spc="-1" dirty="0" err="1">
                <a:solidFill>
                  <a:srgbClr val="000000"/>
                </a:solidFill>
                <a:latin typeface="Calibri"/>
                <a:ea typeface="DejaVu Sans"/>
              </a:rPr>
              <a:t>xmax</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xmin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cho</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mọi</a:t>
            </a:r>
            <a:r>
              <a:rPr lang="en-US" sz="1800" b="0" strike="noStrike" spc="-1" dirty="0">
                <a:solidFill>
                  <a:srgbClr val="000000"/>
                </a:solidFill>
                <a:latin typeface="Calibri"/>
                <a:ea typeface="DejaVu Sans"/>
              </a:rPr>
              <a:t> x)  </a:t>
            </a:r>
            <a:endParaRPr lang="en-US" sz="1800" b="0" strike="noStrike" spc="-1" dirty="0">
              <a:latin typeface="Arial"/>
            </a:endParaRPr>
          </a:p>
          <a:p>
            <a:pPr marL="1143000" lvl="2" indent="-22752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Nguồn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suất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trung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bình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hữu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hạn</a:t>
            </a:r>
            <a:r>
              <a:rPr lang="en-US" sz="2000" b="0" strike="noStrike" spc="-1" dirty="0">
                <a:solidFill>
                  <a:srgbClr val="000000"/>
                </a:solidFill>
                <a:latin typeface="Calibri"/>
                <a:ea typeface="DejaVu Sans"/>
              </a:rPr>
              <a:t>: Pav is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giá</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hữu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hạn</a:t>
            </a:r>
            <a:endParaRPr lang="en-US" sz="2000" b="0" strike="noStrike" spc="-1" dirty="0">
              <a:latin typeface="Arial"/>
            </a:endParaRPr>
          </a:p>
          <a:p>
            <a:pPr marL="1600200" lvl="3" indent="-227520">
              <a:lnSpc>
                <a:spcPct val="90000"/>
              </a:lnSpc>
              <a:spcBef>
                <a:spcPts val="499"/>
              </a:spcBef>
              <a:buClr>
                <a:srgbClr val="000000"/>
              </a:buClr>
              <a:buFont typeface="Arial"/>
              <a:buChar char="•"/>
            </a:pPr>
            <a:r>
              <a:rPr lang="en-US" sz="1800" b="0" strike="noStrike" spc="-1" dirty="0">
                <a:solidFill>
                  <a:srgbClr val="000000"/>
                </a:solidFill>
                <a:latin typeface="Calibri"/>
                <a:ea typeface="DejaVu Sans"/>
              </a:rPr>
              <a:t>H(X) max = log </a:t>
            </a:r>
            <a:r>
              <a:rPr lang="en-US" sz="1800" b="0" strike="noStrike" spc="-1" dirty="0">
                <a:solidFill>
                  <a:srgbClr val="000000"/>
                </a:solidFill>
                <a:latin typeface="Calibri"/>
                <a:ea typeface="Cambria Math"/>
              </a:rPr>
              <a:t>                </a:t>
            </a:r>
            <a:endParaRPr lang="en-US" sz="1800" b="0" strike="noStrike" spc="-1" dirty="0">
              <a:latin typeface="Arial"/>
            </a:endParaRPr>
          </a:p>
          <a:p>
            <a:pPr marL="2057400" lvl="4" indent="-227520">
              <a:lnSpc>
                <a:spcPct val="90000"/>
              </a:lnSpc>
              <a:spcBef>
                <a:spcPts val="499"/>
              </a:spcBef>
              <a:buClr>
                <a:srgbClr val="000000"/>
              </a:buClr>
              <a:buFont typeface="Arial"/>
              <a:buChar char="•"/>
            </a:pPr>
            <a:r>
              <a:rPr lang="en-US" sz="1800" b="0" strike="noStrike" spc="-1" dirty="0">
                <a:solidFill>
                  <a:srgbClr val="000000"/>
                </a:solidFill>
                <a:latin typeface="Calibri"/>
                <a:ea typeface="Cambria Math"/>
              </a:rPr>
              <a:t>e: </a:t>
            </a:r>
            <a:r>
              <a:rPr lang="en-US" sz="1800" b="0" strike="noStrike" spc="-1" dirty="0" err="1">
                <a:solidFill>
                  <a:srgbClr val="000000"/>
                </a:solidFill>
                <a:latin typeface="Calibri"/>
                <a:ea typeface="Cambria Math"/>
              </a:rPr>
              <a:t>cơ</a:t>
            </a:r>
            <a:r>
              <a:rPr lang="en-US" sz="1800" b="0" strike="noStrike" spc="-1" dirty="0">
                <a:solidFill>
                  <a:srgbClr val="000000"/>
                </a:solidFill>
                <a:latin typeface="Calibri"/>
                <a:ea typeface="Cambria Math"/>
              </a:rPr>
              <a:t> </a:t>
            </a:r>
            <a:r>
              <a:rPr lang="en-US" sz="1800" b="0" strike="noStrike" spc="-1" dirty="0" err="1">
                <a:solidFill>
                  <a:srgbClr val="000000"/>
                </a:solidFill>
                <a:latin typeface="Calibri"/>
                <a:ea typeface="Cambria Math"/>
              </a:rPr>
              <a:t>số</a:t>
            </a:r>
            <a:r>
              <a:rPr lang="en-US" sz="1800" b="0" strike="noStrike" spc="-1" dirty="0">
                <a:solidFill>
                  <a:srgbClr val="000000"/>
                </a:solidFill>
                <a:latin typeface="Calibri"/>
                <a:ea typeface="Cambria Math"/>
              </a:rPr>
              <a:t> </a:t>
            </a:r>
            <a:r>
              <a:rPr lang="en-US" sz="1800" b="0" strike="noStrike" spc="-1" dirty="0" err="1">
                <a:solidFill>
                  <a:srgbClr val="000000"/>
                </a:solidFill>
                <a:latin typeface="Calibri"/>
                <a:ea typeface="Cambria Math"/>
              </a:rPr>
              <a:t>tự</a:t>
            </a:r>
            <a:r>
              <a:rPr lang="en-US" sz="1800" b="0" strike="noStrike" spc="-1" dirty="0">
                <a:solidFill>
                  <a:srgbClr val="000000"/>
                </a:solidFill>
                <a:latin typeface="Calibri"/>
                <a:ea typeface="Cambria Math"/>
              </a:rPr>
              <a:t> </a:t>
            </a:r>
            <a:r>
              <a:rPr lang="en-US" sz="1800" b="0" strike="noStrike" spc="-1" dirty="0" err="1">
                <a:solidFill>
                  <a:srgbClr val="000000"/>
                </a:solidFill>
                <a:latin typeface="Calibri"/>
                <a:ea typeface="Cambria Math"/>
              </a:rPr>
              <a:t>nhiên</a:t>
            </a:r>
            <a:endParaRPr lang="en-US" sz="1800" b="0" strike="noStrike" spc="-1" dirty="0">
              <a:latin typeface="Arial"/>
            </a:endParaRPr>
          </a:p>
          <a:p>
            <a:pPr>
              <a:lnSpc>
                <a:spcPct val="100000"/>
              </a:lnSpc>
            </a:pPr>
            <a:endParaRPr lang="en-US" sz="1800" b="0" strike="noStrike" spc="-1" dirty="0">
              <a:latin typeface="Arial"/>
            </a:endParaRPr>
          </a:p>
        </p:txBody>
      </p:sp>
      <p:pic>
        <p:nvPicPr>
          <p:cNvPr id="164" name="Picture 3"/>
          <p:cNvPicPr/>
          <p:nvPr/>
        </p:nvPicPr>
        <p:blipFill>
          <a:blip r:embed="rId3"/>
          <a:stretch/>
        </p:blipFill>
        <p:spPr>
          <a:xfrm>
            <a:off x="4367160" y="2952720"/>
            <a:ext cx="3456360" cy="9514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3.4.3.  (Cont.)</a:t>
            </a:r>
            <a:endParaRPr lang="en-US" sz="4400" b="0" strike="noStrike" spc="-1">
              <a:latin typeface="Arial"/>
            </a:endParaRPr>
          </a:p>
        </p:txBody>
      </p:sp>
      <mc:AlternateContent xmlns:mc="http://schemas.openxmlformats.org/markup-compatibility/2006" xmlns:a14="http://schemas.microsoft.com/office/drawing/2010/main">
        <mc:Choice Requires="a14">
          <p:sp>
            <p:nvSpPr>
              <p:cNvPr id="166"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27520">
                  <a:lnSpc>
                    <a:spcPct val="90000"/>
                  </a:lnSpc>
                  <a:spcBef>
                    <a:spcPts val="1001"/>
                  </a:spcBef>
                  <a:buClr>
                    <a:srgbClr val="000000"/>
                  </a:buClr>
                  <a:buFont typeface="Arial"/>
                  <a:buChar char="•"/>
                </a:pPr>
                <a:r>
                  <a:rPr lang="en-US" sz="2800" b="0" strike="noStrike" spc="-1" dirty="0">
                    <a:solidFill>
                      <a:srgbClr val="000000"/>
                    </a:solidFill>
                    <a:latin typeface="Calibri"/>
                    <a:ea typeface="DejaVu Sans"/>
                  </a:rPr>
                  <a:t>Nguồn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tục</a:t>
                </a:r>
                <a:r>
                  <a:rPr lang="en-US" sz="2800" b="0" strike="noStrike" spc="-1" dirty="0">
                    <a:solidFill>
                      <a:srgbClr val="000000"/>
                    </a:solidFill>
                    <a:latin typeface="Calibri"/>
                    <a:ea typeface="DejaVu Sans"/>
                  </a:rPr>
                  <a:t>:</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Entropy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dừng</a:t>
                </a:r>
                <a:r>
                  <a:rPr lang="en-US" sz="2400" b="0" strike="noStrike" spc="-1" dirty="0">
                    <a:solidFill>
                      <a:srgbClr val="000000"/>
                    </a:solidFill>
                    <a:latin typeface="Calibri"/>
                    <a:ea typeface="DejaVu Sans"/>
                  </a:rPr>
                  <a:t>:</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H(X) max:</a:t>
                </a:r>
                <a:endParaRPr lang="en-US" sz="2400" b="0" strike="noStrike" spc="-1" dirty="0">
                  <a:latin typeface="Arial"/>
                </a:endParaRPr>
              </a:p>
              <a:p>
                <a:pPr marL="1143000" lvl="2" indent="-22752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Nguồn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suất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đỉnh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hữu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hạn</a:t>
                </a:r>
                <a:r>
                  <a:rPr lang="en-US" sz="2000" b="0" strike="noStrike" spc="-1" dirty="0">
                    <a:solidFill>
                      <a:srgbClr val="000000"/>
                    </a:solidFill>
                    <a:latin typeface="Calibri"/>
                    <a:ea typeface="DejaVu Sans"/>
                  </a:rPr>
                  <a:t> r: Pmax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giá</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hữu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hạn</a:t>
                </a:r>
                <a:endParaRPr lang="en-US" sz="2000" b="0" strike="noStrike" spc="-1" dirty="0">
                  <a:latin typeface="Arial"/>
                </a:endParaRPr>
              </a:p>
              <a:p>
                <a:pPr marL="1600200" lvl="3" indent="-22752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xmax</a:t>
                </a:r>
                <a:r>
                  <a:rPr lang="en-US" sz="1800" b="0" strike="noStrike" spc="-1" dirty="0">
                    <a:solidFill>
                      <a:srgbClr val="000000"/>
                    </a:solidFill>
                    <a:latin typeface="Calibri"/>
                    <a:ea typeface="DejaVu Sans"/>
                  </a:rPr>
                  <a:t> =  ; </a:t>
                </a:r>
                <a:r>
                  <a:rPr lang="en-US" sz="1800" b="0" strike="noStrike" spc="-1" dirty="0" err="1">
                    <a:solidFill>
                      <a:srgbClr val="000000"/>
                    </a:solidFill>
                    <a:latin typeface="Calibri"/>
                    <a:ea typeface="DejaVu Sans"/>
                  </a:rPr>
                  <a:t>xmin</a:t>
                </a:r>
                <a:r>
                  <a:rPr lang="en-US" sz="1800" b="0" strike="noStrike" spc="-1" dirty="0">
                    <a:solidFill>
                      <a:srgbClr val="000000"/>
                    </a:solidFill>
                    <a:latin typeface="Calibri"/>
                    <a:ea typeface="DejaVu Sans"/>
                  </a:rPr>
                  <a:t> = -</a:t>
                </a:r>
                <a:r>
                  <a:rPr lang="en-US" sz="1800" b="0" strike="noStrike" spc="-1" dirty="0" err="1">
                    <a:solidFill>
                      <a:srgbClr val="000000"/>
                    </a:solidFill>
                    <a:latin typeface="Calibri"/>
                    <a:ea typeface="DejaVu Sans"/>
                  </a:rPr>
                  <a:t>xmax</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hữu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hạn</a:t>
                </a:r>
                <a:r>
                  <a:rPr lang="en-US" sz="1800" b="0" strike="noStrike" spc="-1" dirty="0">
                    <a:solidFill>
                      <a:srgbClr val="000000"/>
                    </a:solidFill>
                    <a:latin typeface="Calibri"/>
                    <a:ea typeface="DejaVu Sans"/>
                  </a:rPr>
                  <a:t>)</a:t>
                </a:r>
              </a:p>
              <a:p>
                <a:pPr marL="1600200" lvl="3" indent="-227520">
                  <a:lnSpc>
                    <a:spcPct val="90000"/>
                  </a:lnSpc>
                  <a:spcBef>
                    <a:spcPts val="499"/>
                  </a:spcBef>
                  <a:buClr>
                    <a:srgbClr val="000000"/>
                  </a:buClr>
                  <a:buFont typeface="Arial"/>
                  <a:buChar char="•"/>
                </a:pPr>
                <a:r>
                  <a:rPr lang="en-US" sz="1800" b="0" strike="noStrike" spc="-1" dirty="0">
                    <a:latin typeface="Arial"/>
                  </a:rPr>
                  <a:t>H(x) = log (x max - x min)</a:t>
                </a:r>
              </a:p>
              <a:p>
                <a:pPr marL="1600200" lvl="3" indent="-227520">
                  <a:lnSpc>
                    <a:spcPct val="90000"/>
                  </a:lnSpc>
                  <a:spcBef>
                    <a:spcPts val="499"/>
                  </a:spcBef>
                  <a:buClr>
                    <a:srgbClr val="000000"/>
                  </a:buClr>
                  <a:buFont typeface="Arial"/>
                  <a:buChar char="•"/>
                </a:pPr>
                <a:r>
                  <a:rPr lang="en-US" sz="1800" b="0" strike="noStrike" spc="-1" dirty="0">
                    <a:solidFill>
                      <a:srgbClr val="000000"/>
                    </a:solidFill>
                    <a:latin typeface="Calibri"/>
                    <a:ea typeface="DejaVu Sans"/>
                  </a:rPr>
                  <a:t>H(X) max = log (2xmax)  </a:t>
                </a:r>
                <a:r>
                  <a:rPr lang="en-US" sz="1800" b="0" strike="noStrike" spc="-1" dirty="0" err="1">
                    <a:solidFill>
                      <a:srgbClr val="000000"/>
                    </a:solidFill>
                    <a:latin typeface="Calibri"/>
                    <a:ea typeface="DejaVu Sans"/>
                  </a:rPr>
                  <a:t>khi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nguồn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có</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phân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bố</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đều</a:t>
                </a:r>
                <a:r>
                  <a:rPr lang="en-US" sz="1800" b="0" strike="noStrike" spc="-1" dirty="0">
                    <a:solidFill>
                      <a:srgbClr val="000000"/>
                    </a:solidFill>
                    <a:latin typeface="Calibri"/>
                    <a:ea typeface="DejaVu Sans"/>
                  </a:rPr>
                  <a:t>  (P(x) = 1/(2xmax) </a:t>
                </a:r>
                <a:r>
                  <a:rPr lang="en-US" sz="1800" b="0" strike="noStrike" spc="-1" dirty="0" err="1">
                    <a:solidFill>
                      <a:srgbClr val="000000"/>
                    </a:solidFill>
                    <a:latin typeface="Calibri"/>
                    <a:ea typeface="DejaVu Sans"/>
                  </a:rPr>
                  <a:t>với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mọi</a:t>
                </a:r>
                <a:r>
                  <a:rPr lang="en-US" sz="1800" b="0" strike="noStrike" spc="-1" dirty="0">
                    <a:solidFill>
                      <a:srgbClr val="000000"/>
                    </a:solidFill>
                    <a:latin typeface="Calibri"/>
                    <a:ea typeface="DejaVu Sans"/>
                  </a:rPr>
                  <a:t> x)  </a:t>
                </a:r>
                <a:endParaRPr lang="en-US" sz="1800" b="0" strike="noStrike" spc="-1" dirty="0">
                  <a:latin typeface="Arial"/>
                </a:endParaRPr>
              </a:p>
              <a:p>
                <a:pPr marL="1143000" lvl="2" indent="-22752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Nguồn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suất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trung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bình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hạn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chế</a:t>
                </a:r>
                <a:r>
                  <a:rPr lang="en-US" sz="2000" b="0" strike="noStrike" spc="-1" dirty="0">
                    <a:solidFill>
                      <a:srgbClr val="000000"/>
                    </a:solidFill>
                    <a:latin typeface="Calibri"/>
                    <a:ea typeface="DejaVu Sans"/>
                  </a:rPr>
                  <a:t>: Pav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giá</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hữu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hạn</a:t>
                </a:r>
                <a:endParaRPr lang="en-US" sz="2000" b="0" strike="noStrike" spc="-1" dirty="0">
                  <a:latin typeface="Arial"/>
                </a:endParaRPr>
              </a:p>
              <a:p>
                <a:pPr marL="1600200" lvl="3" indent="-227520">
                  <a:lnSpc>
                    <a:spcPct val="90000"/>
                  </a:lnSpc>
                  <a:spcBef>
                    <a:spcPts val="499"/>
                  </a:spcBef>
                  <a:buClr>
                    <a:srgbClr val="000000"/>
                  </a:buClr>
                  <a:buFont typeface="Arial"/>
                  <a:buChar char="•"/>
                </a:pPr>
                <a:r>
                  <a:rPr lang="en-US" sz="1800" b="0" strike="noStrike" spc="-1" dirty="0">
                    <a:solidFill>
                      <a:srgbClr val="000000"/>
                    </a:solidFill>
                    <a:latin typeface="Calibri"/>
                    <a:ea typeface="DejaVu Sans"/>
                  </a:rPr>
                  <a:t>H(X) max = ln </a:t>
                </a:r>
                <a14:m>
                  <m:oMath xmlns:m="http://schemas.openxmlformats.org/officeDocument/2006/math">
                    <m:rad>
                      <m:radPr>
                        <m:degHide m:val="on"/>
                        <m:ctrlPr>
                          <a:rPr lang="en-US" sz="1800" b="0" i="1" strike="noStrike" spc="-1" smtClean="0">
                            <a:solidFill>
                              <a:srgbClr val="000000"/>
                            </a:solidFill>
                            <a:latin typeface="Cambria Math" panose="02040503050406030204" pitchFamily="18" charset="0"/>
                          </a:rPr>
                        </m:ctrlPr>
                      </m:radPr>
                      <m:deg/>
                      <m:e>
                        <m:r>
                          <a:rPr lang="en-US" sz="1800" b="0" i="1" strike="noStrike" spc="-1" smtClean="0">
                            <a:solidFill>
                              <a:srgbClr val="000000"/>
                            </a:solidFill>
                            <a:latin typeface="Cambria Math" panose="02040503050406030204" pitchFamily="18" charset="0"/>
                          </a:rPr>
                          <m:t>2</m:t>
                        </m:r>
                        <m:r>
                          <a:rPr lang="en-US" sz="1800" b="0" i="1" strike="noStrike" spc="-1" smtClean="0">
                            <a:solidFill>
                              <a:srgbClr val="000000"/>
                            </a:solidFill>
                            <a:latin typeface="Cambria Math" panose="02040503050406030204" pitchFamily="18" charset="0"/>
                            <a:ea typeface="Cambria Math" panose="02040503050406030204" pitchFamily="18" charset="0"/>
                          </a:rPr>
                          <m:t>𝜋</m:t>
                        </m:r>
                        <m:r>
                          <a:rPr lang="en-US" sz="1800" b="0" i="1" strike="noStrike" spc="-1" smtClean="0">
                            <a:solidFill>
                              <a:srgbClr val="000000"/>
                            </a:solidFill>
                            <a:latin typeface="Cambria Math" panose="02040503050406030204" pitchFamily="18" charset="0"/>
                            <a:ea typeface="Cambria Math" panose="02040503050406030204" pitchFamily="18" charset="0"/>
                          </a:rPr>
                          <m:t>𝑒𝑃𝑥</m:t>
                        </m:r>
                      </m:e>
                    </m:rad>
                  </m:oMath>
                </a14:m>
                <a:endParaRPr lang="en-US" sz="1800" b="0" strike="noStrike" spc="-1" dirty="0">
                  <a:latin typeface="Arial"/>
                </a:endParaRPr>
              </a:p>
              <a:p>
                <a:pPr marL="2057400" lvl="4" indent="-227520">
                  <a:lnSpc>
                    <a:spcPct val="90000"/>
                  </a:lnSpc>
                  <a:spcBef>
                    <a:spcPts val="499"/>
                  </a:spcBef>
                  <a:buClr>
                    <a:srgbClr val="000000"/>
                  </a:buClr>
                  <a:buFont typeface="Arial"/>
                  <a:buChar char="•"/>
                </a:pPr>
                <a:r>
                  <a:rPr lang="en-US" sz="1800" b="0" strike="noStrike" spc="-1" dirty="0">
                    <a:solidFill>
                      <a:srgbClr val="000000"/>
                    </a:solidFill>
                    <a:latin typeface="Calibri"/>
                    <a:ea typeface="DejaVu Sans"/>
                  </a:rPr>
                  <a:t>e: </a:t>
                </a:r>
                <a:r>
                  <a:rPr lang="en-US" sz="1800" b="0" strike="noStrike" spc="-1" dirty="0" err="1">
                    <a:solidFill>
                      <a:srgbClr val="000000"/>
                    </a:solidFill>
                    <a:latin typeface="Calibri"/>
                    <a:ea typeface="DejaVu Sans"/>
                  </a:rPr>
                  <a:t>cơ</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số</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tự</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nhiên</a:t>
                </a:r>
                <a:endParaRPr lang="en-US" sz="1800" b="0" strike="noStrike" spc="-1" dirty="0">
                  <a:latin typeface="Arial"/>
                </a:endParaRPr>
              </a:p>
              <a:p>
                <a:pPr>
                  <a:lnSpc>
                    <a:spcPct val="100000"/>
                  </a:lnSpc>
                </a:pPr>
                <a:endParaRPr lang="en-US" sz="1800" b="0" strike="noStrike" spc="-1" dirty="0">
                  <a:latin typeface="Arial"/>
                </a:endParaRPr>
              </a:p>
            </p:txBody>
          </p:sp>
        </mc:Choice>
        <mc:Fallback xmlns="">
          <p:sp>
            <p:nvSpPr>
              <p:cNvPr id="166" name="CustomShape 2"/>
              <p:cNvSpPr>
                <a:spLocks noRot="1" noChangeAspect="1" noMove="1" noResize="1" noEditPoints="1" noAdjustHandles="1" noChangeArrowheads="1" noChangeShapeType="1" noTextEdit="1"/>
              </p:cNvSpPr>
              <p:nvPr/>
            </p:nvSpPr>
            <p:spPr>
              <a:xfrm>
                <a:off x="838080" y="1825560"/>
                <a:ext cx="10514520" cy="4350240"/>
              </a:xfrm>
              <a:prstGeom prst="rect">
                <a:avLst/>
              </a:prstGeom>
              <a:blipFill>
                <a:blip r:embed="rId3"/>
                <a:stretch>
                  <a:fillRect l="-870" t="-2801"/>
                </a:stretch>
              </a:blipFill>
              <a:ln>
                <a:noFill/>
              </a:ln>
            </p:spPr>
            <p:txBody>
              <a:bodyPr/>
              <a:lstStyle/>
              <a:p>
                <a:r>
                  <a:rPr lang="en-US">
                    <a:noFill/>
                  </a:rPr>
                  <a:t> </a:t>
                </a:r>
              </a:p>
            </p:txBody>
          </p:sp>
        </mc:Fallback>
      </mc:AlternateContent>
      <p:pic>
        <p:nvPicPr>
          <p:cNvPr id="168" name="Picture 3"/>
          <p:cNvPicPr/>
          <p:nvPr/>
        </p:nvPicPr>
        <p:blipFill>
          <a:blip r:embed="rId4"/>
          <a:stretch/>
        </p:blipFill>
        <p:spPr>
          <a:xfrm>
            <a:off x="4367160" y="2952720"/>
            <a:ext cx="3456360" cy="951480"/>
          </a:xfrm>
          <a:prstGeom prst="rect">
            <a:avLst/>
          </a:prstGeom>
          <a:ln>
            <a:noFill/>
          </a:ln>
        </p:spPr>
      </p:pic>
      <p:pic>
        <p:nvPicPr>
          <p:cNvPr id="169" name="Picture 4"/>
          <p:cNvPicPr/>
          <p:nvPr/>
        </p:nvPicPr>
        <p:blipFill>
          <a:blip r:embed="rId5"/>
          <a:stretch/>
        </p:blipFill>
        <p:spPr>
          <a:xfrm>
            <a:off x="7198936" y="5324941"/>
            <a:ext cx="3240546" cy="1324439"/>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3.4.4.  Độ dư của nguồn</a:t>
            </a:r>
            <a:endParaRPr lang="en-US" sz="4400" b="0" strike="noStrike" spc="-1">
              <a:latin typeface="Arial"/>
            </a:endParaRPr>
          </a:p>
        </p:txBody>
      </p:sp>
      <p:sp>
        <p:nvSpPr>
          <p:cNvPr id="17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H(X)max:</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Lượng</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mang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bởi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mỗi</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max</a:t>
            </a:r>
            <a:endParaRPr lang="en-US" sz="24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H(X) &lt; H(X)max:</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Lượng</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mang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bởi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mỗi</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chưa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đạt</a:t>
            </a:r>
            <a:r>
              <a:rPr lang="en-US" sz="2400" b="0" strike="noStrike" spc="-1" dirty="0">
                <a:solidFill>
                  <a:srgbClr val="000000"/>
                </a:solidFill>
                <a:latin typeface="Calibri"/>
                <a:ea typeface="DejaVu Sans"/>
              </a:rPr>
              <a:t> max</a:t>
            </a:r>
            <a:endParaRPr lang="en-US" sz="24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Số</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lượng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trong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choỗi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H(X)max </a:t>
            </a:r>
            <a:r>
              <a:rPr lang="en-US" sz="2800" b="0" strike="noStrike" spc="-1" dirty="0" err="1">
                <a:solidFill>
                  <a:srgbClr val="000000"/>
                </a:solidFill>
                <a:latin typeface="Calibri"/>
                <a:ea typeface="DejaVu Sans"/>
              </a:rPr>
              <a:t>là</a:t>
            </a:r>
            <a:r>
              <a:rPr lang="en-US" sz="2800" b="0" strike="noStrike" spc="-1" dirty="0">
                <a:solidFill>
                  <a:srgbClr val="000000"/>
                </a:solidFill>
                <a:latin typeface="Calibri"/>
                <a:ea typeface="DejaVu Sans"/>
              </a:rPr>
              <a:t>  min </a:t>
            </a:r>
            <a:r>
              <a:rPr lang="en-US" sz="2800" b="0" strike="noStrike" spc="-1" dirty="0" err="1">
                <a:solidFill>
                  <a:srgbClr val="000000"/>
                </a:solidFill>
                <a:latin typeface="Calibri"/>
                <a:ea typeface="DejaVu Sans"/>
              </a:rPr>
              <a:t>để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lượng</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xác</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định</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Tạo</a:t>
            </a:r>
            <a:r>
              <a:rPr lang="en-US" sz="2400" b="0" strike="noStrike" spc="-1" dirty="0">
                <a:solidFill>
                  <a:srgbClr val="000000"/>
                </a:solidFill>
                <a:latin typeface="Calibri"/>
                <a:ea typeface="DejaVu Sans"/>
              </a:rPr>
              <a:t> ra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cho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trước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H(X)  &lt; H(X)max </a:t>
            </a:r>
            <a:r>
              <a:rPr lang="en-US" sz="2400" b="0" strike="noStrike" spc="-1" dirty="0" err="1">
                <a:solidFill>
                  <a:srgbClr val="000000"/>
                </a:solidFill>
                <a:latin typeface="Calibri"/>
                <a:ea typeface="DejaVu Sans"/>
              </a:rPr>
              <a:t>cần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tạo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nhiều</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hơn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H(X) = H</a:t>
            </a:r>
            <a:endParaRPr lang="en-US" sz="24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H(X) &lt; H(X)max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sự</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dư</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thừa</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tạo</a:t>
            </a:r>
            <a:r>
              <a:rPr lang="en-US" sz="2400" b="0" strike="noStrike" spc="-1" dirty="0">
                <a:solidFill>
                  <a:srgbClr val="000000"/>
                </a:solidFill>
                <a:latin typeface="Calibri"/>
                <a:ea typeface="DejaVu Sans"/>
              </a:rPr>
              <a:t> ra)</a:t>
            </a:r>
            <a:endParaRPr lang="en-US" sz="24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Độ</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dư</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của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định</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nghĩa</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bởi</a:t>
            </a:r>
            <a:r>
              <a:rPr lang="en-US" sz="2800" b="0" strike="noStrike" spc="-1" dirty="0">
                <a:solidFill>
                  <a:srgbClr val="000000"/>
                </a:solidFill>
                <a:latin typeface="Calibri"/>
                <a:ea typeface="DejaVu Sans"/>
              </a:rPr>
              <a:t> H(X)max – H(X)</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Miền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định</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H(X)max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H(X) </a:t>
            </a:r>
            <a:r>
              <a:rPr lang="en-US" sz="2400" b="0" strike="noStrike" spc="-1" dirty="0" err="1">
                <a:solidFill>
                  <a:srgbClr val="000000"/>
                </a:solidFill>
                <a:latin typeface="Calibri"/>
                <a:ea typeface="DejaVu Sans"/>
              </a:rPr>
              <a:t>giống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nhau</a:t>
            </a:r>
            <a:endParaRPr lang="en-US" sz="24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độ</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dư</a:t>
            </a:r>
            <a:r>
              <a:rPr lang="en-US" sz="2800" b="0" strike="noStrike" spc="-1" dirty="0">
                <a:solidFill>
                  <a:srgbClr val="000000"/>
                </a:solidFill>
                <a:latin typeface="Calibri"/>
                <a:ea typeface="DejaVu Sans"/>
              </a:rPr>
              <a:t> = 0:  </a:t>
            </a:r>
            <a:r>
              <a:rPr lang="en-US" sz="2800" b="0" strike="noStrike" spc="-1" dirty="0" err="1">
                <a:solidFill>
                  <a:srgbClr val="000000"/>
                </a:solidFill>
                <a:latin typeface="Calibri"/>
                <a:ea typeface="DejaVu Sans"/>
              </a:rPr>
              <a:t>Mỗi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mạng</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lớn</a:t>
            </a:r>
            <a:r>
              <a:rPr lang="en-US" sz="2800" b="0" strike="noStrike" spc="-1" dirty="0">
                <a:solidFill>
                  <a:srgbClr val="000000"/>
                </a:solidFill>
                <a:latin typeface="Calibri"/>
                <a:ea typeface="DejaVu Sans"/>
              </a:rPr>
              <a:t> tin </a:t>
            </a:r>
            <a:r>
              <a:rPr lang="en-US" sz="2800" b="0" strike="noStrike" spc="-1" dirty="0" err="1">
                <a:solidFill>
                  <a:srgbClr val="000000"/>
                </a:solidFill>
                <a:latin typeface="Calibri"/>
                <a:ea typeface="DejaVu Sans"/>
              </a:rPr>
              <a:t>lớn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nhất</a:t>
            </a:r>
            <a:endParaRPr lang="en-US" sz="28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có</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độ</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dư</a:t>
            </a:r>
            <a:r>
              <a:rPr lang="en-US" sz="2800" b="0" strike="noStrike" spc="-1" dirty="0">
                <a:solidFill>
                  <a:srgbClr val="000000"/>
                </a:solidFill>
                <a:latin typeface="Calibri"/>
                <a:ea typeface="DejaVu Sans"/>
              </a:rPr>
              <a:t> &gt;0:  </a:t>
            </a:r>
            <a:r>
              <a:rPr lang="en-US" sz="2800" b="0" strike="noStrike" spc="-1" dirty="0" err="1">
                <a:solidFill>
                  <a:srgbClr val="000000"/>
                </a:solidFill>
                <a:latin typeface="Calibri"/>
                <a:ea typeface="DejaVu Sans"/>
              </a:rPr>
              <a:t>Cần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nén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để</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giảm</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bớt</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số</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ký</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hiệu</a:t>
            </a:r>
            <a:r>
              <a:rPr lang="en-US" sz="2800" b="0" strike="noStrike" spc="-1" dirty="0">
                <a:solidFill>
                  <a:srgbClr val="000000"/>
                </a:solidFill>
                <a:latin typeface="Calibri"/>
                <a:ea typeface="DejaVu Sans"/>
              </a:rPr>
              <a:t> </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Nén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tốt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đạt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được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khi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làm</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cho</a:t>
            </a:r>
            <a:r>
              <a:rPr lang="en-US" sz="2400" b="0" strike="noStrike" spc="-1" dirty="0">
                <a:solidFill>
                  <a:srgbClr val="000000"/>
                </a:solidFill>
                <a:latin typeface="Calibri"/>
                <a:ea typeface="DejaVu Sans"/>
              </a:rPr>
              <a:t> H(X) = H(X)max</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3.4.4. Độ dư của nguồn(Cont.)</a:t>
            </a:r>
            <a:endParaRPr lang="en-US" sz="4400" b="0" strike="noStrike" spc="-1">
              <a:latin typeface="Arial"/>
            </a:endParaRPr>
          </a:p>
        </p:txBody>
      </p:sp>
      <p:sp>
        <p:nvSpPr>
          <p:cNvPr id="175"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Ví</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dụ</a:t>
            </a:r>
            <a:r>
              <a:rPr lang="en-US" sz="2800" b="0" strike="noStrike" spc="-1" dirty="0">
                <a:solidFill>
                  <a:srgbClr val="000000"/>
                </a:solidFill>
                <a:latin typeface="Calibri"/>
                <a:ea typeface="DejaVu Sans"/>
              </a:rPr>
              <a:t>:</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S1 = {0,1} </a:t>
            </a:r>
            <a:r>
              <a:rPr lang="en-US" sz="2400" b="0" strike="noStrike" spc="-1" dirty="0" err="1">
                <a:solidFill>
                  <a:srgbClr val="000000"/>
                </a:solidFill>
                <a:latin typeface="Calibri"/>
                <a:ea typeface="DejaVu Sans"/>
              </a:rPr>
              <a:t>với</a:t>
            </a:r>
            <a:r>
              <a:rPr lang="en-US" sz="2400" b="0" strike="noStrike" spc="-1" dirty="0">
                <a:solidFill>
                  <a:srgbClr val="000000"/>
                </a:solidFill>
                <a:latin typeface="Calibri"/>
                <a:ea typeface="DejaVu Sans"/>
              </a:rPr>
              <a:t> P(S1) = {1/2,1/2}</a:t>
            </a:r>
            <a:endParaRPr lang="en-US" sz="2400" b="0" strike="noStrike" spc="-1" dirty="0">
              <a:latin typeface="Arial"/>
            </a:endParaRPr>
          </a:p>
          <a:p>
            <a:pPr marL="1143000" lvl="2" indent="-22752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H(S1)max = –</a:t>
            </a:r>
            <a:r>
              <a:rPr lang="en-US" sz="2000" spc="-1" dirty="0">
                <a:solidFill>
                  <a:srgbClr val="000000"/>
                </a:solidFill>
                <a:latin typeface="Calibri"/>
                <a:ea typeface="DejaVu Sans"/>
              </a:rPr>
              <a:t> </a:t>
            </a:r>
            <a:r>
              <a:rPr lang="en-US" sz="2000" b="0" strike="noStrike" spc="-1" dirty="0">
                <a:solidFill>
                  <a:srgbClr val="000000"/>
                </a:solidFill>
                <a:latin typeface="Calibri"/>
                <a:ea typeface="DejaVu Sans"/>
              </a:rPr>
              <a:t>log1/2 – log1/2 = 2 = 1 bit/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endParaRPr lang="en-US" sz="20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S2 ={0,1} </a:t>
            </a:r>
            <a:r>
              <a:rPr lang="en-US" sz="2400" b="0" strike="noStrike" spc="-1" dirty="0" err="1">
                <a:solidFill>
                  <a:srgbClr val="000000"/>
                </a:solidFill>
                <a:latin typeface="Calibri"/>
                <a:ea typeface="DejaVu Sans"/>
              </a:rPr>
              <a:t>với</a:t>
            </a:r>
            <a:r>
              <a:rPr lang="en-US" sz="2400" b="0" strike="noStrike" spc="-1" dirty="0">
                <a:solidFill>
                  <a:srgbClr val="000000"/>
                </a:solidFill>
                <a:latin typeface="Calibri"/>
                <a:ea typeface="DejaVu Sans"/>
              </a:rPr>
              <a:t> P(S2) = {3/4,1/4}</a:t>
            </a:r>
            <a:endParaRPr lang="en-US" sz="2400" b="0" strike="noStrike" spc="-1" dirty="0">
              <a:latin typeface="Arial"/>
            </a:endParaRPr>
          </a:p>
          <a:p>
            <a:pPr marL="1143000" lvl="2" indent="-22752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H(S2) = – 3/4log3/4 – </a:t>
            </a:r>
            <a:r>
              <a:rPr lang="en-US" sz="2000" b="0" strike="noStrike" spc="-1">
                <a:solidFill>
                  <a:srgbClr val="000000"/>
                </a:solidFill>
                <a:latin typeface="Calibri"/>
                <a:ea typeface="DejaVu Sans"/>
              </a:rPr>
              <a:t>1/4log1/4  ≈ </a:t>
            </a:r>
            <a:r>
              <a:rPr lang="en-US" sz="2000" b="0" strike="noStrike" spc="-1" dirty="0">
                <a:solidFill>
                  <a:srgbClr val="000000"/>
                </a:solidFill>
                <a:latin typeface="Calibri"/>
                <a:ea typeface="DejaVu Sans"/>
              </a:rPr>
              <a:t>2 – 1.19 ≈ 0.81 bits/</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hiệul</a:t>
            </a:r>
            <a:endParaRPr lang="en-US" sz="2000" b="0" strike="noStrike" spc="-1" dirty="0">
              <a:latin typeface="Arial"/>
            </a:endParaRPr>
          </a:p>
          <a:p>
            <a:pPr marL="457200">
              <a:lnSpc>
                <a:spcPct val="90000"/>
              </a:lnSpc>
              <a:spcBef>
                <a:spcPts val="499"/>
              </a:spcBef>
            </a:pPr>
            <a:r>
              <a:rPr lang="en-US" sz="2400" b="0" strike="noStrike" spc="-1" dirty="0">
                <a:solidFill>
                  <a:srgbClr val="000000"/>
                </a:solidFill>
                <a:latin typeface="Wingdings"/>
                <a:ea typeface="DejaVu Sans"/>
              </a:rPr>
              <a:t></a:t>
            </a:r>
            <a:r>
              <a:rPr lang="en-US" sz="2400" b="0" strike="noStrike" spc="-1" dirty="0" err="1">
                <a:solidFill>
                  <a:srgbClr val="000000"/>
                </a:solidFill>
                <a:latin typeface="Calibri"/>
                <a:ea typeface="DejaVu Sans"/>
              </a:rPr>
              <a:t>Để</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tạo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lượng</a:t>
            </a:r>
            <a:r>
              <a:rPr lang="en-US" sz="2400" b="0" strike="noStrike" spc="-1" dirty="0">
                <a:solidFill>
                  <a:srgbClr val="000000"/>
                </a:solidFill>
                <a:latin typeface="Calibri"/>
                <a:ea typeface="DejaVu Sans"/>
              </a:rPr>
              <a:t> tin 810 bits</a:t>
            </a:r>
            <a:endParaRPr lang="en-US" sz="2400" b="0" strike="noStrike" spc="-1" dirty="0">
              <a:latin typeface="Arial"/>
            </a:endParaRPr>
          </a:p>
          <a:p>
            <a:pPr marL="1143000" lvl="2" indent="-22752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S1 </a:t>
            </a:r>
            <a:r>
              <a:rPr lang="en-US" sz="2000" b="0" strike="noStrike" spc="-1" dirty="0" err="1">
                <a:solidFill>
                  <a:srgbClr val="000000"/>
                </a:solidFill>
                <a:latin typeface="Calibri"/>
                <a:ea typeface="DejaVu Sans"/>
              </a:rPr>
              <a:t>cần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tạo</a:t>
            </a:r>
            <a:r>
              <a:rPr lang="en-US" sz="2000" b="0" strike="noStrike" spc="-1" dirty="0">
                <a:solidFill>
                  <a:srgbClr val="000000"/>
                </a:solidFill>
                <a:latin typeface="Calibri"/>
                <a:ea typeface="DejaVu Sans"/>
              </a:rPr>
              <a:t>  810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endParaRPr lang="en-US" sz="2000" b="0" strike="noStrike" spc="-1" dirty="0">
              <a:latin typeface="Arial"/>
            </a:endParaRPr>
          </a:p>
          <a:p>
            <a:pPr marL="1143000" lvl="2" indent="-227520">
              <a:lnSpc>
                <a:spcPct val="90000"/>
              </a:lnSpc>
              <a:spcBef>
                <a:spcPts val="499"/>
              </a:spcBef>
              <a:buClr>
                <a:srgbClr val="000000"/>
              </a:buClr>
              <a:buFont typeface="Arial"/>
              <a:buChar char="•"/>
            </a:pPr>
            <a:r>
              <a:rPr lang="en-US" sz="2000" b="0" strike="noStrike" spc="-1" dirty="0">
                <a:solidFill>
                  <a:srgbClr val="000000"/>
                </a:solidFill>
                <a:latin typeface="Calibri"/>
                <a:ea typeface="DejaVu Sans"/>
              </a:rPr>
              <a:t>S2 </a:t>
            </a:r>
            <a:r>
              <a:rPr lang="en-US" sz="2000" b="0" strike="noStrike" spc="-1" dirty="0" err="1">
                <a:solidFill>
                  <a:srgbClr val="000000"/>
                </a:solidFill>
                <a:latin typeface="Calibri"/>
                <a:ea typeface="DejaVu Sans"/>
              </a:rPr>
              <a:t>cần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tạo</a:t>
            </a:r>
            <a:r>
              <a:rPr lang="en-US" sz="2000" b="0" strike="noStrike" spc="-1" dirty="0">
                <a:solidFill>
                  <a:srgbClr val="000000"/>
                </a:solidFill>
                <a:latin typeface="Calibri"/>
                <a:ea typeface="DejaVu Sans"/>
              </a:rPr>
              <a:t>   1000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hiệu</a:t>
            </a:r>
            <a:endParaRPr lang="en-US" sz="20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S2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độ</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dư</a:t>
            </a:r>
            <a:r>
              <a:rPr lang="en-US" sz="2400" b="0" strike="noStrike" spc="-1" dirty="0">
                <a:solidFill>
                  <a:srgbClr val="000000"/>
                </a:solidFill>
                <a:latin typeface="Calibri"/>
                <a:ea typeface="DejaVu Sans"/>
              </a:rPr>
              <a:t>: H(X)max – H(X) =  1 – 0.81 = 0.19 bits/</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3.4.5. Mở rộng nguồn</a:t>
            </a:r>
            <a:endParaRPr lang="en-US" sz="4400" b="0" strike="noStrike" spc="-1">
              <a:latin typeface="Arial"/>
            </a:endParaRPr>
          </a:p>
        </p:txBody>
      </p:sp>
      <p:sp>
        <p:nvSpPr>
          <p:cNvPr id="179" name="CustomShape 3"/>
          <p:cNvSpPr/>
          <p:nvPr/>
        </p:nvSpPr>
        <p:spPr>
          <a:xfrm>
            <a:off x="668397" y="1486194"/>
            <a:ext cx="10514520" cy="435024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1080">
              <a:lnSpc>
                <a:spcPct val="90000"/>
              </a:lnSpc>
              <a:spcBef>
                <a:spcPts val="1001"/>
              </a:spcBef>
              <a:buClr>
                <a:srgbClr val="000000"/>
              </a:buClr>
            </a:pPr>
            <a:r>
              <a:rPr lang="en-US" sz="2800" b="0" strike="noStrike" spc="-1" dirty="0">
                <a:solidFill>
                  <a:srgbClr val="000000"/>
                </a:solidFill>
                <a:latin typeface="Calibri"/>
                <a:ea typeface="DejaVu Sans"/>
              </a:rPr>
              <a:t> </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3.4.5. Extension source</a:t>
            </a:r>
            <a:endParaRPr lang="en-US" sz="4400" b="0" strike="noStrike" spc="-1">
              <a:latin typeface="Arial"/>
            </a:endParaRPr>
          </a:p>
        </p:txBody>
      </p:sp>
      <p:sp>
        <p:nvSpPr>
          <p:cNvPr id="182" name="CustomShape 3"/>
          <p:cNvSpPr/>
          <p:nvPr/>
        </p:nvSpPr>
        <p:spPr>
          <a:xfrm>
            <a:off x="838080" y="2142720"/>
            <a:ext cx="10514520" cy="43502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1080">
              <a:lnSpc>
                <a:spcPct val="90000"/>
              </a:lnSpc>
              <a:spcBef>
                <a:spcPts val="1001"/>
              </a:spcBef>
              <a:buClr>
                <a:srgbClr val="000000"/>
              </a:buClr>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3.4.6. Tốc độ tạo tin của nguồn</a:t>
            </a:r>
            <a:endParaRPr lang="en-US" sz="4400" b="0" strike="noStrike" spc="-1">
              <a:latin typeface="Arial"/>
            </a:endParaRPr>
          </a:p>
        </p:txBody>
      </p:sp>
      <p:sp>
        <p:nvSpPr>
          <p:cNvPr id="185" name="CustomShape 3"/>
          <p:cNvSpPr/>
          <p:nvPr/>
        </p:nvSpPr>
        <p:spPr>
          <a:xfrm>
            <a:off x="838080" y="1689480"/>
            <a:ext cx="10514520" cy="43502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1080">
              <a:lnSpc>
                <a:spcPct val="90000"/>
              </a:lnSpc>
              <a:spcBef>
                <a:spcPts val="1001"/>
              </a:spcBef>
              <a:buClr>
                <a:srgbClr val="000000"/>
              </a:buClr>
            </a:pPr>
            <a:r>
              <a:rPr lang="en-US" sz="2800" b="0" strike="noStrike" spc="-1" dirty="0">
                <a:solidFill>
                  <a:srgbClr val="000000"/>
                </a:solidFill>
                <a:latin typeface="Calibri"/>
                <a:ea typeface="DejaVu Sans"/>
              </a:rPr>
              <a:t> </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3.4.6. Tốc độ tạo tin (Cont.)</a:t>
            </a:r>
            <a:endParaRPr lang="en-US" sz="4400" b="0" strike="noStrike" spc="-1">
              <a:latin typeface="Arial"/>
            </a:endParaRPr>
          </a:p>
        </p:txBody>
      </p:sp>
      <p:sp>
        <p:nvSpPr>
          <p:cNvPr id="18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tạo   9.6 kbaud: </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(baud = tin/ s)</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Tốc đọ tạo tin R =?   </a:t>
            </a:r>
            <a:endParaRPr lang="en-US" sz="2800" b="0" strike="noStrike" spc="-1">
              <a:latin typeface="Arial"/>
            </a:endParaRPr>
          </a:p>
          <a:p>
            <a:pPr>
              <a:lnSpc>
                <a:spcPct val="90000"/>
              </a:lnSpc>
              <a:spcBef>
                <a:spcPts val="1001"/>
              </a:spcBef>
            </a:pPr>
            <a:endParaRPr lang="en-US" sz="2800" b="0" strike="noStrike" spc="-1">
              <a:latin typeface="Arial"/>
            </a:endParaRPr>
          </a:p>
        </p:txBody>
      </p:sp>
      <p:pic>
        <p:nvPicPr>
          <p:cNvPr id="188" name="Picture 3"/>
          <p:cNvPicPr/>
          <p:nvPr/>
        </p:nvPicPr>
        <p:blipFill>
          <a:blip r:embed="rId2"/>
          <a:stretch/>
        </p:blipFill>
        <p:spPr>
          <a:xfrm>
            <a:off x="7101000" y="2062080"/>
            <a:ext cx="3056400" cy="2275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838080" y="383894"/>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a:t>
            </a:r>
            <a:endParaRPr lang="en-US" sz="4400" b="0" strike="noStrike" spc="-1">
              <a:latin typeface="Arial"/>
            </a:endParaRPr>
          </a:p>
        </p:txBody>
      </p:sp>
      <p:sp>
        <p:nvSpPr>
          <p:cNvPr id="88" name="CustomShape 2"/>
          <p:cNvSpPr/>
          <p:nvPr/>
        </p:nvSpPr>
        <p:spPr>
          <a:xfrm>
            <a:off x="838080" y="1461155"/>
            <a:ext cx="10514520" cy="457856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20000"/>
          </a:bodyPr>
          <a:lstStyle/>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rời</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rạc</a:t>
            </a:r>
            <a:r>
              <a:rPr lang="en-US" sz="2800" b="0" strike="noStrike" spc="-1" dirty="0">
                <a:solidFill>
                  <a:srgbClr val="000000"/>
                </a:solidFill>
                <a:latin typeface="Calibri"/>
                <a:ea typeface="DejaVu Sans"/>
              </a:rPr>
              <a:t> </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Tạo</a:t>
            </a:r>
            <a:r>
              <a:rPr lang="en-US" sz="2400" b="0" strike="noStrike" spc="-1" dirty="0">
                <a:solidFill>
                  <a:srgbClr val="000000"/>
                </a:solidFill>
                <a:latin typeface="Calibri"/>
                <a:ea typeface="DejaVu Sans"/>
              </a:rPr>
              <a:t> ra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chữ</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rời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rạc</a:t>
            </a:r>
            <a:r>
              <a:rPr lang="en-US" sz="2400" b="0" strike="noStrike" spc="-1" dirty="0">
                <a:solidFill>
                  <a:srgbClr val="000000"/>
                </a:solidFill>
                <a:latin typeface="Calibri"/>
                <a:ea typeface="DejaVu Sans"/>
              </a:rPr>
              <a:t> </a:t>
            </a: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Bảng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chữ</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thường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hữu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hạn</a:t>
            </a:r>
            <a:endParaRPr lang="en-US" sz="2400" b="0" strike="noStrike" spc="-1" dirty="0">
              <a:solidFill>
                <a:srgbClr val="000000"/>
              </a:solidFill>
              <a:latin typeface="Calibri"/>
              <a:ea typeface="DejaVu Sans"/>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rPr>
              <a:t>Nguồn</a:t>
            </a:r>
            <a:r>
              <a:rPr lang="en-US" sz="2400" b="0" strike="noStrike" spc="-1" dirty="0">
                <a:solidFill>
                  <a:srgbClr val="000000"/>
                </a:solidFill>
                <a:latin typeface="Calibri"/>
              </a:rPr>
              <a:t> </a:t>
            </a:r>
            <a:r>
              <a:rPr lang="en-US" sz="2400" b="0" strike="noStrike" spc="-1" dirty="0" err="1">
                <a:solidFill>
                  <a:srgbClr val="000000"/>
                </a:solidFill>
                <a:latin typeface="Calibri"/>
              </a:rPr>
              <a:t>được</a:t>
            </a:r>
            <a:r>
              <a:rPr lang="en-US" sz="2400" b="0" strike="noStrike" spc="-1" dirty="0">
                <a:solidFill>
                  <a:srgbClr val="000000"/>
                </a:solidFill>
                <a:latin typeface="Calibri"/>
              </a:rPr>
              <a:t> </a:t>
            </a:r>
            <a:r>
              <a:rPr lang="en-US" sz="2400" b="0" strike="noStrike" spc="-1" dirty="0" err="1">
                <a:solidFill>
                  <a:srgbClr val="000000"/>
                </a:solidFill>
                <a:latin typeface="Calibri"/>
              </a:rPr>
              <a:t>mô</a:t>
            </a:r>
            <a:r>
              <a:rPr lang="en-US" sz="2400" b="0" strike="noStrike" spc="-1" dirty="0">
                <a:solidFill>
                  <a:srgbClr val="000000"/>
                </a:solidFill>
                <a:latin typeface="Calibri"/>
              </a:rPr>
              <a:t> </a:t>
            </a:r>
            <a:r>
              <a:rPr lang="en-US" sz="2400" b="0" strike="noStrike" spc="-1" dirty="0" err="1">
                <a:solidFill>
                  <a:srgbClr val="000000"/>
                </a:solidFill>
                <a:latin typeface="Calibri"/>
              </a:rPr>
              <a:t>tả</a:t>
            </a:r>
            <a:r>
              <a:rPr lang="en-US" sz="2400" b="0" strike="noStrike" spc="-1" dirty="0">
                <a:solidFill>
                  <a:srgbClr val="000000"/>
                </a:solidFill>
                <a:latin typeface="Calibri"/>
              </a:rPr>
              <a:t> </a:t>
            </a:r>
            <a:r>
              <a:rPr lang="en-US" sz="2400" b="0" strike="noStrike" spc="-1" dirty="0" err="1">
                <a:solidFill>
                  <a:srgbClr val="000000"/>
                </a:solidFill>
                <a:latin typeface="Calibri"/>
              </a:rPr>
              <a:t>bởi</a:t>
            </a:r>
            <a:r>
              <a:rPr lang="en-US" sz="2400" b="0" strike="noStrike" spc="-1" dirty="0">
                <a:solidFill>
                  <a:srgbClr val="000000"/>
                </a:solidFill>
                <a:latin typeface="Calibri"/>
              </a:rPr>
              <a:t> </a:t>
            </a:r>
            <a:r>
              <a:rPr lang="en-US" sz="2400" b="0" strike="noStrike" spc="-1" dirty="0" err="1">
                <a:solidFill>
                  <a:srgbClr val="000000"/>
                </a:solidFill>
                <a:latin typeface="Calibri"/>
              </a:rPr>
              <a:t>một</a:t>
            </a:r>
            <a:r>
              <a:rPr lang="en-US" sz="2400" b="0" strike="noStrike" spc="-1" dirty="0">
                <a:solidFill>
                  <a:srgbClr val="000000"/>
                </a:solidFill>
                <a:latin typeface="Calibri"/>
              </a:rPr>
              <a:t> </a:t>
            </a:r>
            <a:r>
              <a:rPr lang="en-US" sz="2400" b="0" strike="noStrike" spc="-1" dirty="0" err="1">
                <a:solidFill>
                  <a:srgbClr val="000000"/>
                </a:solidFill>
                <a:latin typeface="Calibri"/>
              </a:rPr>
              <a:t>biến</a:t>
            </a:r>
            <a:r>
              <a:rPr lang="en-US" sz="2400" b="0" strike="noStrike" spc="-1" dirty="0">
                <a:solidFill>
                  <a:srgbClr val="000000"/>
                </a:solidFill>
                <a:latin typeface="Calibri"/>
              </a:rPr>
              <a:t> </a:t>
            </a:r>
            <a:r>
              <a:rPr lang="en-US" sz="2400" b="0" strike="noStrike" spc="-1" dirty="0" err="1">
                <a:solidFill>
                  <a:srgbClr val="000000"/>
                </a:solidFill>
                <a:latin typeface="Calibri"/>
              </a:rPr>
              <a:t>ngẫu</a:t>
            </a:r>
            <a:r>
              <a:rPr lang="en-US" sz="2400" b="0" strike="noStrike" spc="-1" dirty="0">
                <a:solidFill>
                  <a:srgbClr val="000000"/>
                </a:solidFill>
                <a:latin typeface="Calibri"/>
              </a:rPr>
              <a:t> </a:t>
            </a:r>
            <a:r>
              <a:rPr lang="en-US" sz="2400" b="0" strike="noStrike" spc="-1" dirty="0" err="1">
                <a:solidFill>
                  <a:srgbClr val="000000"/>
                </a:solidFill>
                <a:latin typeface="Calibri"/>
              </a:rPr>
              <a:t>nhiên</a:t>
            </a:r>
            <a:endParaRPr lang="en-US" sz="24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loại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rời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rạc</a:t>
            </a:r>
            <a:r>
              <a:rPr lang="en-US" sz="2400" b="0" strike="noStrike" spc="-1" dirty="0">
                <a:solidFill>
                  <a:srgbClr val="000000"/>
                </a:solidFill>
                <a:latin typeface="Calibri"/>
                <a:ea typeface="DejaVu Sans"/>
              </a:rPr>
              <a:t>:</a:t>
            </a:r>
            <a:endParaRPr lang="en-US" sz="2400" b="0" strike="noStrike" spc="-1" dirty="0">
              <a:latin typeface="Arial"/>
            </a:endParaRPr>
          </a:p>
          <a:p>
            <a:pPr marL="1143000" lvl="2" indent="-227520">
              <a:lnSpc>
                <a:spcPct val="90000"/>
              </a:lnSpc>
              <a:spcBef>
                <a:spcPts val="499"/>
              </a:spcBef>
              <a:buClr>
                <a:srgbClr val="000000"/>
              </a:buClr>
              <a:buFont typeface="Arial"/>
              <a:buChar char="•"/>
            </a:pPr>
            <a:r>
              <a:rPr lang="en-US" sz="2000" b="0" i="1" strike="noStrike" spc="-1" dirty="0" err="1">
                <a:solidFill>
                  <a:srgbClr val="000000"/>
                </a:solidFill>
                <a:latin typeface="Calibri"/>
                <a:ea typeface="DejaVu Sans"/>
              </a:rPr>
              <a:t>Nguồn</a:t>
            </a:r>
            <a:r>
              <a:rPr lang="en-US" sz="2000" b="0" i="1" strike="noStrike" spc="-1" dirty="0">
                <a:solidFill>
                  <a:srgbClr val="000000"/>
                </a:solidFill>
                <a:latin typeface="Calibri"/>
                <a:ea typeface="DejaVu Sans"/>
              </a:rPr>
              <a:t> </a:t>
            </a:r>
            <a:r>
              <a:rPr lang="en-US" sz="2000" b="0" i="1" strike="noStrike" spc="-1" dirty="0" err="1">
                <a:solidFill>
                  <a:srgbClr val="000000"/>
                </a:solidFill>
                <a:latin typeface="Calibri"/>
                <a:ea typeface="DejaVu Sans"/>
              </a:rPr>
              <a:t>rời</a:t>
            </a:r>
            <a:r>
              <a:rPr lang="en-US" sz="2000" b="0" i="1" strike="noStrike" spc="-1" dirty="0">
                <a:solidFill>
                  <a:srgbClr val="000000"/>
                </a:solidFill>
                <a:latin typeface="Calibri"/>
                <a:ea typeface="DejaVu Sans"/>
              </a:rPr>
              <a:t> </a:t>
            </a:r>
            <a:r>
              <a:rPr lang="en-US" sz="2000" b="0" i="1" strike="noStrike" spc="-1" dirty="0" err="1">
                <a:solidFill>
                  <a:srgbClr val="000000"/>
                </a:solidFill>
                <a:latin typeface="Calibri"/>
                <a:ea typeface="DejaVu Sans"/>
              </a:rPr>
              <a:t>rạc</a:t>
            </a:r>
            <a:r>
              <a:rPr lang="en-US" sz="2000" b="0" i="1" strike="noStrike" spc="-1" dirty="0">
                <a:solidFill>
                  <a:srgbClr val="000000"/>
                </a:solidFill>
                <a:latin typeface="Calibri"/>
                <a:ea typeface="DejaVu Sans"/>
              </a:rPr>
              <a:t> </a:t>
            </a:r>
            <a:r>
              <a:rPr lang="en-US" sz="2000" b="0" i="1" strike="noStrike" spc="-1" dirty="0" err="1">
                <a:solidFill>
                  <a:srgbClr val="000000"/>
                </a:solidFill>
                <a:latin typeface="Calibri"/>
                <a:ea typeface="DejaVu Sans"/>
              </a:rPr>
              <a:t>không</a:t>
            </a:r>
            <a:r>
              <a:rPr lang="en-US" sz="2000" b="0" i="1" strike="noStrike" spc="-1" dirty="0">
                <a:solidFill>
                  <a:srgbClr val="000000"/>
                </a:solidFill>
                <a:latin typeface="Calibri"/>
                <a:ea typeface="DejaVu Sans"/>
              </a:rPr>
              <a:t> </a:t>
            </a:r>
            <a:r>
              <a:rPr lang="en-US" sz="2000" b="0" i="1" strike="noStrike" spc="-1" dirty="0" err="1">
                <a:solidFill>
                  <a:srgbClr val="000000"/>
                </a:solidFill>
                <a:latin typeface="Calibri"/>
                <a:ea typeface="DejaVu Sans"/>
              </a:rPr>
              <a:t>nhớ</a:t>
            </a:r>
            <a:r>
              <a:rPr lang="en-US" sz="2000" b="0" i="1" strike="noStrike" spc="-1" dirty="0">
                <a:solidFill>
                  <a:srgbClr val="000000"/>
                </a:solidFill>
                <a:latin typeface="Calibri"/>
                <a:ea typeface="DejaVu Sans"/>
              </a:rPr>
              <a:t>: </a:t>
            </a:r>
            <a:r>
              <a:rPr lang="en-US" sz="2000" b="0" i="1" strike="noStrike" spc="-1" dirty="0" err="1">
                <a:solidFill>
                  <a:srgbClr val="000000"/>
                </a:solidFill>
                <a:latin typeface="Calibri"/>
                <a:ea typeface="DejaVu Sans"/>
              </a:rPr>
              <a:t>các</a:t>
            </a:r>
            <a:r>
              <a:rPr lang="en-US" sz="2000" b="0" i="1" strike="noStrike" spc="-1" dirty="0">
                <a:solidFill>
                  <a:srgbClr val="000000"/>
                </a:solidFill>
                <a:latin typeface="Calibri"/>
                <a:ea typeface="DejaVu Sans"/>
              </a:rPr>
              <a:t> </a:t>
            </a:r>
            <a:r>
              <a:rPr lang="en-US" sz="2000" b="0" i="1" strike="noStrike" spc="-1" dirty="0" err="1">
                <a:solidFill>
                  <a:srgbClr val="000000"/>
                </a:solidFill>
                <a:latin typeface="Calibri"/>
                <a:ea typeface="DejaVu Sans"/>
              </a:rPr>
              <a:t>chữ</a:t>
            </a:r>
            <a:r>
              <a:rPr lang="en-US" sz="2000" b="0" i="1" strike="noStrike" spc="-1" dirty="0">
                <a:solidFill>
                  <a:srgbClr val="000000"/>
                </a:solidFill>
                <a:latin typeface="Calibri"/>
                <a:ea typeface="DejaVu Sans"/>
              </a:rPr>
              <a:t> </a:t>
            </a:r>
            <a:r>
              <a:rPr lang="en-US" sz="2000" b="0" i="1" strike="noStrike" spc="-1" dirty="0" err="1">
                <a:solidFill>
                  <a:srgbClr val="000000"/>
                </a:solidFill>
                <a:latin typeface="Calibri"/>
                <a:ea typeface="DejaVu Sans"/>
              </a:rPr>
              <a:t>được</a:t>
            </a:r>
            <a:r>
              <a:rPr lang="en-US" sz="2000" b="0" i="1" strike="noStrike" spc="-1" dirty="0">
                <a:solidFill>
                  <a:srgbClr val="000000"/>
                </a:solidFill>
                <a:latin typeface="Calibri"/>
                <a:ea typeface="DejaVu Sans"/>
              </a:rPr>
              <a:t> </a:t>
            </a:r>
            <a:r>
              <a:rPr lang="en-US" sz="2000" b="0" i="1" strike="noStrike" spc="-1" dirty="0" err="1">
                <a:solidFill>
                  <a:srgbClr val="000000"/>
                </a:solidFill>
                <a:latin typeface="Calibri"/>
                <a:ea typeface="DejaVu Sans"/>
              </a:rPr>
              <a:t>tạo</a:t>
            </a:r>
            <a:r>
              <a:rPr lang="en-US" sz="2000" b="0" i="1" strike="noStrike" spc="-1" dirty="0">
                <a:solidFill>
                  <a:srgbClr val="000000"/>
                </a:solidFill>
                <a:latin typeface="Calibri"/>
                <a:ea typeface="DejaVu Sans"/>
              </a:rPr>
              <a:t> ra </a:t>
            </a:r>
            <a:r>
              <a:rPr lang="en-US" sz="2000" b="0" i="1" strike="noStrike" spc="-1" dirty="0" err="1">
                <a:solidFill>
                  <a:srgbClr val="000000"/>
                </a:solidFill>
                <a:latin typeface="Calibri"/>
                <a:ea typeface="DejaVu Sans"/>
              </a:rPr>
              <a:t>độc</a:t>
            </a:r>
            <a:r>
              <a:rPr lang="en-US" sz="2000" b="0" i="1" strike="noStrike" spc="-1" dirty="0">
                <a:solidFill>
                  <a:srgbClr val="000000"/>
                </a:solidFill>
                <a:latin typeface="Calibri"/>
                <a:ea typeface="DejaVu Sans"/>
              </a:rPr>
              <a:t> </a:t>
            </a:r>
            <a:r>
              <a:rPr lang="en-US" sz="2000" b="0" i="1" strike="noStrike" spc="-1" dirty="0" err="1">
                <a:solidFill>
                  <a:srgbClr val="000000"/>
                </a:solidFill>
                <a:latin typeface="Calibri"/>
                <a:ea typeface="DejaVu Sans"/>
              </a:rPr>
              <a:t>lập</a:t>
            </a:r>
            <a:r>
              <a:rPr lang="en-US" sz="2000" b="0" i="1" strike="noStrike" spc="-1" dirty="0">
                <a:solidFill>
                  <a:srgbClr val="000000"/>
                </a:solidFill>
                <a:latin typeface="Calibri"/>
                <a:ea typeface="DejaVu Sans"/>
              </a:rPr>
              <a:t> </a:t>
            </a:r>
            <a:r>
              <a:rPr lang="en-US" sz="2000" b="0" i="1" strike="noStrike" spc="-1" dirty="0" err="1">
                <a:solidFill>
                  <a:srgbClr val="000000"/>
                </a:solidFill>
                <a:latin typeface="Calibri"/>
                <a:ea typeface="DejaVu Sans"/>
              </a:rPr>
              <a:t>nhau</a:t>
            </a:r>
            <a:r>
              <a:rPr lang="en-US" sz="2000" b="0" strike="noStrike" spc="-1" dirty="0">
                <a:solidFill>
                  <a:srgbClr val="000000"/>
                </a:solidFill>
                <a:latin typeface="Calibri"/>
                <a:ea typeface="DejaVu Sans"/>
              </a:rPr>
              <a:t>.</a:t>
            </a:r>
            <a:endParaRPr lang="en-US" sz="2000" b="0" strike="noStrike" spc="-1" dirty="0">
              <a:latin typeface="Arial"/>
            </a:endParaRPr>
          </a:p>
          <a:p>
            <a:pPr marL="1600200" lvl="3" indent="-22752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Chữ</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tạo</a:t>
            </a:r>
            <a:r>
              <a:rPr lang="en-US" sz="1800" b="0" strike="noStrike" spc="-1" dirty="0">
                <a:solidFill>
                  <a:srgbClr val="000000"/>
                </a:solidFill>
                <a:latin typeface="Calibri"/>
                <a:ea typeface="DejaVu Sans"/>
              </a:rPr>
              <a:t> ra ở </a:t>
            </a:r>
            <a:r>
              <a:rPr lang="en-US" sz="1800" b="0" strike="noStrike" spc="-1" dirty="0" err="1">
                <a:solidFill>
                  <a:srgbClr val="000000"/>
                </a:solidFill>
                <a:latin typeface="Calibri"/>
                <a:ea typeface="DejaVu Sans"/>
              </a:rPr>
              <a:t>một</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thời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điểm</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không</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phụ</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thuộc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vào</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chữ</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tạo</a:t>
            </a:r>
            <a:r>
              <a:rPr lang="en-US" sz="1800" b="0" strike="noStrike" spc="-1" dirty="0">
                <a:solidFill>
                  <a:srgbClr val="000000"/>
                </a:solidFill>
                <a:latin typeface="Calibri"/>
                <a:ea typeface="DejaVu Sans"/>
              </a:rPr>
              <a:t> ra ở </a:t>
            </a:r>
            <a:r>
              <a:rPr lang="en-US" sz="1800" b="0" strike="noStrike" spc="-1" dirty="0" err="1">
                <a:solidFill>
                  <a:srgbClr val="000000"/>
                </a:solidFill>
                <a:latin typeface="Calibri"/>
                <a:ea typeface="DejaVu Sans"/>
              </a:rPr>
              <a:t>bất</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cứ</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thời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điểm</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nào</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khác</a:t>
            </a:r>
            <a:endParaRPr lang="en-US" sz="1800" b="0" strike="noStrike" spc="-1" dirty="0">
              <a:latin typeface="Arial"/>
            </a:endParaRPr>
          </a:p>
          <a:p>
            <a:pPr marL="1600200" lvl="3" indent="-22752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Biến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ngẫu</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nhiên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mô</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nguồn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này</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là</a:t>
            </a:r>
            <a:r>
              <a:rPr lang="en-US" sz="1800" b="0" strike="noStrike" spc="-1" dirty="0">
                <a:solidFill>
                  <a:srgbClr val="000000"/>
                </a:solidFill>
                <a:latin typeface="Calibri"/>
                <a:ea typeface="DejaVu Sans"/>
              </a:rPr>
              <a:t> </a:t>
            </a:r>
            <a:endParaRPr lang="en-US" sz="1800" b="0" strike="noStrike" spc="-1" dirty="0">
              <a:latin typeface="Arial"/>
            </a:endParaRPr>
          </a:p>
          <a:p>
            <a:pPr marL="2057400" lvl="4" indent="-227520">
              <a:lnSpc>
                <a:spcPct val="90000"/>
              </a:lnSpc>
              <a:spcBef>
                <a:spcPts val="499"/>
              </a:spcBef>
              <a:buClr>
                <a:srgbClr val="000000"/>
              </a:buClr>
              <a:buFont typeface="Arial"/>
              <a:buChar char="•"/>
            </a:pPr>
            <a:r>
              <a:rPr lang="en-US" sz="1800" b="0" strike="noStrike" spc="-1" dirty="0">
                <a:solidFill>
                  <a:srgbClr val="000000"/>
                </a:solidFill>
                <a:latin typeface="Calibri"/>
                <a:ea typeface="DejaVu Sans"/>
              </a:rPr>
              <a:t>X = {x1, x2…</a:t>
            </a:r>
            <a:r>
              <a:rPr lang="en-US" sz="1800" b="0" strike="noStrike" spc="-1" dirty="0" err="1">
                <a:solidFill>
                  <a:srgbClr val="000000"/>
                </a:solidFill>
                <a:latin typeface="Calibri"/>
                <a:ea typeface="DejaVu Sans"/>
              </a:rPr>
              <a:t>xn</a:t>
            </a:r>
            <a:r>
              <a:rPr lang="en-US" sz="1800" b="0" strike="noStrike" spc="-1" dirty="0">
                <a:solidFill>
                  <a:srgbClr val="000000"/>
                </a:solidFill>
                <a:latin typeface="Calibri"/>
                <a:ea typeface="DejaVu Sans"/>
              </a:rPr>
              <a:t>}</a:t>
            </a:r>
            <a:endParaRPr lang="en-US" sz="1800" b="0" strike="noStrike" spc="-1" dirty="0">
              <a:latin typeface="Arial"/>
            </a:endParaRPr>
          </a:p>
          <a:p>
            <a:pPr marL="2057400" lvl="4" indent="-227520">
              <a:lnSpc>
                <a:spcPct val="90000"/>
              </a:lnSpc>
              <a:spcBef>
                <a:spcPts val="499"/>
              </a:spcBef>
              <a:buClr>
                <a:srgbClr val="000000"/>
              </a:buClr>
              <a:buFont typeface="Arial"/>
              <a:buChar char="•"/>
            </a:pPr>
            <a:r>
              <a:rPr lang="en-US" sz="1800" b="0" strike="noStrike" spc="-1" dirty="0">
                <a:solidFill>
                  <a:srgbClr val="000000"/>
                </a:solidFill>
                <a:latin typeface="Calibri"/>
                <a:ea typeface="DejaVu Sans"/>
              </a:rPr>
              <a:t>P(X) = {P(x1), P(x2),…P(</a:t>
            </a:r>
            <a:r>
              <a:rPr lang="en-US" sz="1800" b="0" strike="noStrike" spc="-1" dirty="0" err="1">
                <a:solidFill>
                  <a:srgbClr val="000000"/>
                </a:solidFill>
                <a:latin typeface="Calibri"/>
                <a:ea typeface="DejaVu Sans"/>
              </a:rPr>
              <a:t>Xn</a:t>
            </a:r>
            <a:r>
              <a:rPr lang="en-US" sz="1800" b="0" strike="noStrike" spc="-1" dirty="0">
                <a:solidFill>
                  <a:srgbClr val="000000"/>
                </a:solidFill>
                <a:latin typeface="Calibri"/>
                <a:ea typeface="DejaVu Sans"/>
              </a:rPr>
              <a:t>)}</a:t>
            </a:r>
            <a:endParaRPr lang="en-US" sz="1800" b="0" strike="noStrike" spc="-1" dirty="0">
              <a:latin typeface="Arial"/>
            </a:endParaRPr>
          </a:p>
          <a:p>
            <a:pPr marL="1143000" lvl="2" indent="-227520">
              <a:lnSpc>
                <a:spcPct val="90000"/>
              </a:lnSpc>
              <a:spcBef>
                <a:spcPts val="499"/>
              </a:spcBef>
              <a:buClr>
                <a:srgbClr val="000000"/>
              </a:buClr>
              <a:buFont typeface="Arial"/>
              <a:buChar char="•"/>
            </a:pPr>
            <a:r>
              <a:rPr lang="en-US" sz="2000" b="1" i="1" strike="noStrike" spc="-1" dirty="0" err="1">
                <a:solidFill>
                  <a:srgbClr val="000000"/>
                </a:solidFill>
                <a:latin typeface="Calibri"/>
                <a:ea typeface="DejaVu Sans"/>
              </a:rPr>
              <a:t>Nguồn</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rời</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rạc</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có</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nhớ</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một</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ký</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hiệu</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nguồn</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chữ</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được</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tạo</a:t>
            </a:r>
            <a:r>
              <a:rPr lang="en-US" sz="2000" b="1" i="1" strike="noStrike" spc="-1" dirty="0">
                <a:solidFill>
                  <a:srgbClr val="000000"/>
                </a:solidFill>
                <a:latin typeface="Calibri"/>
                <a:ea typeface="DejaVu Sans"/>
              </a:rPr>
              <a:t> ra </a:t>
            </a:r>
            <a:r>
              <a:rPr lang="en-US" sz="2000" b="1" i="1" strike="noStrike" spc="-1" dirty="0" err="1">
                <a:solidFill>
                  <a:srgbClr val="000000"/>
                </a:solidFill>
                <a:latin typeface="Calibri"/>
                <a:ea typeface="DejaVu Sans"/>
              </a:rPr>
              <a:t>phụ</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thuộc</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vào</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một</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số</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chữ</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đã</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tạo</a:t>
            </a:r>
            <a:r>
              <a:rPr lang="en-US" sz="2000" b="1" i="1" strike="noStrike" spc="-1" dirty="0">
                <a:solidFill>
                  <a:srgbClr val="000000"/>
                </a:solidFill>
                <a:latin typeface="Calibri"/>
                <a:ea typeface="DejaVu Sans"/>
              </a:rPr>
              <a:t> ra </a:t>
            </a:r>
            <a:r>
              <a:rPr lang="en-US" sz="2000" b="1" i="1" strike="noStrike" spc="-1" dirty="0" err="1">
                <a:solidFill>
                  <a:srgbClr val="000000"/>
                </a:solidFill>
                <a:latin typeface="Calibri"/>
                <a:ea typeface="DejaVu Sans"/>
              </a:rPr>
              <a:t>trước</a:t>
            </a:r>
            <a:r>
              <a:rPr lang="en-US" sz="2000" b="1" i="1" strike="noStrike" spc="-1" dirty="0">
                <a:solidFill>
                  <a:srgbClr val="000000"/>
                </a:solidFill>
                <a:latin typeface="Calibri"/>
                <a:ea typeface="DejaVu Sans"/>
              </a:rPr>
              <a:t> </a:t>
            </a:r>
            <a:r>
              <a:rPr lang="en-US" sz="2000" b="1" i="1" strike="noStrike" spc="-1" dirty="0" err="1">
                <a:solidFill>
                  <a:srgbClr val="000000"/>
                </a:solidFill>
                <a:latin typeface="Calibri"/>
                <a:ea typeface="DejaVu Sans"/>
              </a:rPr>
              <a:t>đó</a:t>
            </a:r>
            <a:endParaRPr lang="en-US" sz="2000" b="1" strike="noStrike" spc="-1" dirty="0">
              <a:latin typeface="Arial"/>
            </a:endParaRPr>
          </a:p>
          <a:p>
            <a:pPr marL="1600200" lvl="3" indent="-22752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Cấp</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của</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nguồn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là</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thứ</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tự</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nguồn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tính</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các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chữ</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đã</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tạo</a:t>
            </a:r>
            <a:r>
              <a:rPr lang="en-US" sz="1800" b="0" strike="noStrike" spc="-1" dirty="0">
                <a:solidFill>
                  <a:srgbClr val="000000"/>
                </a:solidFill>
                <a:latin typeface="Calibri"/>
                <a:ea typeface="DejaVu Sans"/>
              </a:rPr>
              <a:t> ra </a:t>
            </a:r>
            <a:r>
              <a:rPr lang="en-US" sz="1800" b="0" strike="noStrike" spc="-1" dirty="0" err="1">
                <a:solidFill>
                  <a:srgbClr val="000000"/>
                </a:solidFill>
                <a:latin typeface="Calibri"/>
                <a:ea typeface="DejaVu Sans"/>
              </a:rPr>
              <a:t>trước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đó</a:t>
            </a:r>
            <a:r>
              <a:rPr lang="en-US" sz="1800" b="0" strike="noStrike" spc="-1" dirty="0">
                <a:solidFill>
                  <a:srgbClr val="000000"/>
                </a:solidFill>
                <a:latin typeface="Calibri"/>
                <a:ea typeface="DejaVu Sans"/>
              </a:rPr>
              <a:t>) </a:t>
            </a:r>
          </a:p>
          <a:p>
            <a:pPr marL="1600200" lvl="3" indent="-22752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Nguồn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có</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nhớ</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thường</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được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mô</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hình</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hóa</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bởi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chuỗi</a:t>
            </a:r>
            <a:r>
              <a:rPr lang="en-US" sz="1800" b="0" strike="noStrike" spc="-1" dirty="0">
                <a:solidFill>
                  <a:srgbClr val="000000"/>
                </a:solidFill>
                <a:latin typeface="Calibri"/>
                <a:ea typeface="DejaVu Sans"/>
              </a:rPr>
              <a:t> Markov </a:t>
            </a:r>
            <a:r>
              <a:rPr lang="en-US" sz="1800" b="0" strike="noStrike" spc="-1" dirty="0" err="1">
                <a:solidFill>
                  <a:srgbClr val="000000"/>
                </a:solidFill>
                <a:latin typeface="Calibri"/>
                <a:ea typeface="DejaVu Sans"/>
              </a:rPr>
              <a:t>và</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gọi</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là</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nguồn</a:t>
            </a:r>
            <a:r>
              <a:rPr lang="en-US" sz="1800" b="0" strike="noStrike" spc="-1" dirty="0">
                <a:solidFill>
                  <a:srgbClr val="000000"/>
                </a:solidFill>
                <a:latin typeface="Calibri"/>
                <a:ea typeface="DejaVu Sans"/>
              </a:rPr>
              <a:t> Markov.</a:t>
            </a:r>
            <a:endParaRPr lang="en-US" sz="1800" b="0" strike="noStrike" spc="-1" dirty="0">
              <a:latin typeface="Arial"/>
            </a:endParaRPr>
          </a:p>
          <a:p>
            <a:pPr marL="1143000" lvl="2" indent="-22752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Nguồn</a:t>
            </a:r>
            <a:r>
              <a:rPr lang="en-US" sz="2000" b="0" strike="noStrike" spc="-1" dirty="0">
                <a:solidFill>
                  <a:srgbClr val="000000"/>
                </a:solidFill>
                <a:latin typeface="Calibri"/>
                <a:ea typeface="DejaVu Sans"/>
              </a:rPr>
              <a:t> Ergodic </a:t>
            </a:r>
            <a:r>
              <a:rPr lang="en-US" sz="2000" b="0" strike="noStrike" spc="-1" dirty="0" err="1">
                <a:solidFill>
                  <a:srgbClr val="000000"/>
                </a:solidFill>
                <a:latin typeface="Calibri"/>
                <a:ea typeface="DejaVu Sans"/>
              </a:rPr>
              <a:t>là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nguồn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đặc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trưng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không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phụ</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thuộc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gốc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thời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gian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và</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trung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bình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theo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thời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gian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bằng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trị</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trung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bình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theo</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tập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hợp</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3.4.6. Tốc độ tạo tin (Cont.)</a:t>
            </a:r>
            <a:endParaRPr lang="en-US" sz="4400" b="0" strike="noStrike" spc="-1">
              <a:latin typeface="Arial"/>
            </a:endParaRPr>
          </a:p>
        </p:txBody>
      </p:sp>
      <p:pic>
        <p:nvPicPr>
          <p:cNvPr id="190" name="Content Placeholder 3"/>
          <p:cNvPicPr/>
          <p:nvPr/>
        </p:nvPicPr>
        <p:blipFill>
          <a:blip r:embed="rId2"/>
          <a:stretch/>
        </p:blipFill>
        <p:spPr>
          <a:xfrm>
            <a:off x="1066680" y="2796480"/>
            <a:ext cx="10057320" cy="24087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3.4.6. Tốc độ tạo tin (Cont.)</a:t>
            </a:r>
            <a:endParaRPr lang="en-US" sz="4400" b="0" strike="noStrike" spc="-1">
              <a:latin typeface="Arial"/>
            </a:endParaRPr>
          </a:p>
        </p:txBody>
      </p:sp>
      <p:sp>
        <p:nvSpPr>
          <p:cNvPr id="193" name="CustomShape 3"/>
          <p:cNvSpPr/>
          <p:nvPr/>
        </p:nvSpPr>
        <p:spPr>
          <a:xfrm>
            <a:off x="838080" y="2142720"/>
            <a:ext cx="10514520" cy="43502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1080">
              <a:lnSpc>
                <a:spcPct val="90000"/>
              </a:lnSpc>
              <a:spcBef>
                <a:spcPts val="1001"/>
              </a:spcBef>
              <a:buClr>
                <a:srgbClr val="000000"/>
              </a:buClr>
            </a:pP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838080" y="365040"/>
            <a:ext cx="10514520" cy="73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Bài tập 1. </a:t>
            </a:r>
            <a:endParaRPr lang="en-US" sz="4400" b="0" strike="noStrike" spc="-1">
              <a:latin typeface="Arial"/>
            </a:endParaRPr>
          </a:p>
        </p:txBody>
      </p:sp>
      <p:sp>
        <p:nvSpPr>
          <p:cNvPr id="195" name="CustomShape 2"/>
          <p:cNvSpPr/>
          <p:nvPr/>
        </p:nvSpPr>
        <p:spPr>
          <a:xfrm>
            <a:off x="838080" y="1371600"/>
            <a:ext cx="10514520" cy="480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Cho một nguồn chỉ tạo ra một bản tin có nội dung là “công nghệ thông tin” viết ở dạng chữ Việt không dấu, không phân biệt chữ thường chữ hoa, không có dấu cách giữa các từ. Mỗi ký tự trong bản tin là một tin được tạo ra từ nguồn. Xác suất xuất hiện của mỗi tin bằng tỷ số của số lần xuất hiện tin chia cho độ dài bản tin (tần suất xuất hiện của tin trong bản tin)</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a. Hãy viết đúng bản tin được tạo ra</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	b. Hãy xác định mô hình nguồn (hai tập giá trị: tập tin của nguồn X và tập xác suất xuất hiện mối tin của nguồn p(X).</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c. Tinh Entropy của nguồn?</a:t>
            </a:r>
            <a:endParaRPr lang="en-US" sz="2800" b="0" strike="noStrike" spc="-1">
              <a:latin typeface="Arial"/>
            </a:endParaRPr>
          </a:p>
          <a:p>
            <a:pPr>
              <a:lnSpc>
                <a:spcPct val="90000"/>
              </a:lnSpc>
              <a:spcBef>
                <a:spcPts val="1001"/>
              </a:spcBef>
            </a:pPr>
            <a:r>
              <a:rPr lang="en-US" sz="2800" b="0" strike="noStrike" spc="-1">
                <a:solidFill>
                  <a:srgbClr val="000000"/>
                </a:solidFill>
                <a:latin typeface="Calibri"/>
                <a:ea typeface="DejaVu Sans"/>
              </a:rPr>
              <a:t>d. Tính lượng tin của bản tin?</a:t>
            </a: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a:p>
            <a:pPr>
              <a:lnSpc>
                <a:spcPct val="90000"/>
              </a:lnSpc>
              <a:spcBef>
                <a:spcPts val="1001"/>
              </a:spcBef>
            </a:pP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90"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liên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tục</a:t>
            </a:r>
            <a:r>
              <a:rPr lang="en-US" sz="2800" b="0" strike="noStrike" spc="-1" dirty="0">
                <a:solidFill>
                  <a:srgbClr val="000000"/>
                </a:solidFill>
                <a:latin typeface="Calibri"/>
                <a:ea typeface="DejaVu Sans"/>
              </a:rPr>
              <a:t>: </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Bản</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tạo</a:t>
            </a:r>
            <a:r>
              <a:rPr lang="en-US" sz="2400" b="0" strike="noStrike" spc="-1" dirty="0">
                <a:solidFill>
                  <a:srgbClr val="000000"/>
                </a:solidFill>
                <a:latin typeface="Calibri"/>
                <a:ea typeface="DejaVu Sans"/>
              </a:rPr>
              <a:t> ra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liên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tục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theo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cả</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thời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gian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giá</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trị</a:t>
            </a:r>
            <a:r>
              <a:rPr lang="en-US" sz="2400" b="0" strike="noStrike" spc="-1" dirty="0">
                <a:solidFill>
                  <a:srgbClr val="000000"/>
                </a:solidFill>
                <a:latin typeface="Calibri"/>
                <a:ea typeface="DejaVu Sans"/>
              </a:rPr>
              <a:t>)</a:t>
            </a:r>
            <a:endParaRPr lang="en-US" sz="2400" b="0" strike="noStrike" spc="-1" dirty="0">
              <a:latin typeface="Arial"/>
            </a:endParaRPr>
          </a:p>
          <a:p>
            <a:pPr marL="1143000" lvl="2" indent="-22752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Bản</a:t>
            </a:r>
            <a:r>
              <a:rPr lang="en-US" sz="2000" b="0" strike="noStrike" spc="-1" dirty="0">
                <a:solidFill>
                  <a:srgbClr val="000000"/>
                </a:solidFill>
                <a:latin typeface="Calibri"/>
                <a:ea typeface="DejaVu Sans"/>
              </a:rPr>
              <a:t> tin </a:t>
            </a:r>
            <a:r>
              <a:rPr lang="en-US" sz="2000" b="0" strike="noStrike" spc="-1" dirty="0" err="1">
                <a:solidFill>
                  <a:srgbClr val="000000"/>
                </a:solidFill>
                <a:latin typeface="Calibri"/>
                <a:ea typeface="DejaVu Sans"/>
              </a:rPr>
              <a:t>tạo</a:t>
            </a:r>
            <a:r>
              <a:rPr lang="en-US" sz="2000" b="0" strike="noStrike" spc="-1" dirty="0">
                <a:solidFill>
                  <a:srgbClr val="000000"/>
                </a:solidFill>
                <a:latin typeface="Calibri"/>
                <a:ea typeface="DejaVu Sans"/>
              </a:rPr>
              <a:t> ra </a:t>
            </a:r>
            <a:r>
              <a:rPr lang="en-US" sz="2000" b="0" strike="noStrike" spc="-1" dirty="0" err="1">
                <a:solidFill>
                  <a:srgbClr val="000000"/>
                </a:solidFill>
                <a:latin typeface="Calibri"/>
                <a:ea typeface="DejaVu Sans"/>
              </a:rPr>
              <a:t>sẽ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có</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dạng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một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hàm</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tục</a:t>
            </a:r>
            <a:endParaRPr lang="en-US" sz="2000" b="0" strike="noStrike" spc="-1" dirty="0">
              <a:latin typeface="Arial"/>
            </a:endParaRPr>
          </a:p>
          <a:p>
            <a:pPr marL="1143000" lvl="2" indent="-22752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Biến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ngẫu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nhiên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mô</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tả</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nguồn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liên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tục</a:t>
            </a:r>
            <a:r>
              <a:rPr lang="en-US" sz="2000" b="0" strike="noStrike" spc="-1" dirty="0">
                <a:solidFill>
                  <a:srgbClr val="000000"/>
                </a:solidFill>
                <a:latin typeface="Calibri"/>
                <a:ea typeface="DejaVu Sans"/>
              </a:rPr>
              <a:t> </a:t>
            </a:r>
            <a:endParaRPr lang="en-US" sz="2000" b="0" strike="noStrike" spc="-1" dirty="0">
              <a:latin typeface="Arial"/>
            </a:endParaRPr>
          </a:p>
          <a:p>
            <a:pPr marL="1600200" lvl="3" indent="-227520">
              <a:lnSpc>
                <a:spcPct val="90000"/>
              </a:lnSpc>
              <a:spcBef>
                <a:spcPts val="499"/>
              </a:spcBef>
              <a:buClr>
                <a:srgbClr val="000000"/>
              </a:buClr>
              <a:buFont typeface="Arial"/>
              <a:buChar char="•"/>
            </a:pPr>
            <a:r>
              <a:rPr lang="en-US" sz="1800" b="0" strike="noStrike" spc="-1" dirty="0">
                <a:solidFill>
                  <a:srgbClr val="000000"/>
                </a:solidFill>
                <a:latin typeface="Calibri"/>
                <a:ea typeface="DejaVu Sans"/>
              </a:rPr>
              <a:t>X = P{x}   </a:t>
            </a:r>
            <a:r>
              <a:rPr lang="en-US" sz="1800" b="0" strike="noStrike" spc="-1" dirty="0" err="1">
                <a:solidFill>
                  <a:srgbClr val="000000"/>
                </a:solidFill>
                <a:latin typeface="Calibri"/>
                <a:ea typeface="DejaVu Sans"/>
              </a:rPr>
              <a:t>xmin</a:t>
            </a:r>
            <a:r>
              <a:rPr lang="en-US" sz="1800" b="0" strike="noStrike" spc="-1" dirty="0">
                <a:solidFill>
                  <a:srgbClr val="000000"/>
                </a:solidFill>
                <a:latin typeface="Calibri"/>
                <a:ea typeface="DejaVu Sans"/>
              </a:rPr>
              <a:t> &lt;x &lt; </a:t>
            </a:r>
            <a:r>
              <a:rPr lang="en-US" sz="1800" b="0" strike="noStrike" spc="-1" dirty="0" err="1">
                <a:solidFill>
                  <a:srgbClr val="000000"/>
                </a:solidFill>
                <a:latin typeface="Calibri"/>
                <a:ea typeface="DejaVu Sans"/>
              </a:rPr>
              <a:t>xmax</a:t>
            </a:r>
            <a:endParaRPr lang="en-US" sz="1800" b="0" strike="noStrike" spc="-1" dirty="0">
              <a:latin typeface="Arial"/>
            </a:endParaRPr>
          </a:p>
          <a:p>
            <a:pPr marL="1600200" lvl="3" indent="-227520">
              <a:lnSpc>
                <a:spcPct val="90000"/>
              </a:lnSpc>
              <a:spcBef>
                <a:spcPts val="499"/>
              </a:spcBef>
              <a:buClr>
                <a:srgbClr val="000000"/>
              </a:buClr>
              <a:buFont typeface="Arial"/>
              <a:buChar char="•"/>
            </a:pPr>
            <a:r>
              <a:rPr lang="en-US" spc="-1" dirty="0">
                <a:solidFill>
                  <a:srgbClr val="000000"/>
                </a:solidFill>
                <a:latin typeface="Calibri"/>
                <a:ea typeface="DejaVu Sans"/>
              </a:rPr>
              <a:t>P{x}</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Hàm</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mật</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độ</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xác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suất</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93" name="CustomShape 2"/>
          <p:cNvSpPr/>
          <p:nvPr/>
        </p:nvSpPr>
        <p:spPr>
          <a:xfrm>
            <a:off x="919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nhị</a:t>
            </a:r>
            <a:r>
              <a:rPr lang="en-US" sz="2800" b="0" strike="noStrike" spc="-1" dirty="0">
                <a:solidFill>
                  <a:srgbClr val="000000"/>
                </a:solidFill>
                <a:latin typeface="Calibri"/>
                <a:ea typeface="DejaVu Sans"/>
              </a:rPr>
              <a:t> </a:t>
            </a:r>
            <a:r>
              <a:rPr lang="en-US" sz="2800" b="0" strike="noStrike" spc="-1" dirty="0" err="1">
                <a:solidFill>
                  <a:srgbClr val="000000"/>
                </a:solidFill>
                <a:latin typeface="Calibri"/>
                <a:ea typeface="DejaVu Sans"/>
              </a:rPr>
              <a:t>phân</a:t>
            </a:r>
            <a:r>
              <a:rPr lang="en-US" sz="2800" b="0" strike="noStrike" spc="-1" dirty="0">
                <a:solidFill>
                  <a:srgbClr val="000000"/>
                </a:solidFill>
                <a:latin typeface="Calibri"/>
                <a:ea typeface="DejaVu Sans"/>
              </a:rPr>
              <a:t>:</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rời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rạc</a:t>
            </a:r>
            <a:endParaRPr lang="en-US" sz="24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Bảng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chữ</a:t>
            </a:r>
            <a:r>
              <a:rPr lang="en-US" sz="2400" b="0" strike="noStrike" spc="-1" dirty="0">
                <a:solidFill>
                  <a:srgbClr val="000000"/>
                </a:solidFill>
                <a:latin typeface="Calibri"/>
                <a:ea typeface="DejaVu Sans"/>
              </a:rPr>
              <a:t> hay </a:t>
            </a:r>
            <a:r>
              <a:rPr lang="en-US" sz="2400" b="0" strike="noStrike" spc="-1" dirty="0" err="1">
                <a:solidFill>
                  <a:srgbClr val="000000"/>
                </a:solidFill>
                <a:latin typeface="Calibri"/>
                <a:ea typeface="DejaVu Sans"/>
              </a:rPr>
              <a:t>tập</a:t>
            </a:r>
            <a:r>
              <a:rPr lang="en-US" sz="2400" b="0" strike="noStrike" spc="-1" dirty="0">
                <a:solidFill>
                  <a:srgbClr val="000000"/>
                </a:solidFill>
                <a:latin typeface="Calibri"/>
                <a:ea typeface="DejaVu Sans"/>
              </a:rPr>
              <a:t> tin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chỉ</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có</a:t>
            </a:r>
            <a:r>
              <a:rPr lang="en-US" sz="2400" b="0" strike="noStrike" spc="-1" dirty="0">
                <a:solidFill>
                  <a:srgbClr val="000000"/>
                </a:solidFill>
                <a:latin typeface="Calibri"/>
                <a:ea typeface="DejaVu Sans"/>
              </a:rPr>
              <a:t> 2 </a:t>
            </a:r>
            <a:r>
              <a:rPr lang="en-US" sz="2400" b="0" strike="noStrike" spc="-1" dirty="0" err="1">
                <a:solidFill>
                  <a:srgbClr val="000000"/>
                </a:solidFill>
                <a:latin typeface="Calibri"/>
                <a:ea typeface="DejaVu Sans"/>
              </a:rPr>
              <a:t>giá</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trị</a:t>
            </a:r>
            <a:endParaRPr lang="en-US" sz="24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Ví</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dụ</a:t>
            </a:r>
            <a:r>
              <a:rPr lang="en-US" sz="2400" b="0" strike="noStrike" spc="-1" dirty="0">
                <a:solidFill>
                  <a:srgbClr val="000000"/>
                </a:solidFill>
                <a:latin typeface="Calibri"/>
                <a:ea typeface="DejaVu Sans"/>
              </a:rPr>
              <a:t>: X = {0,1}; P(X)= {0.5, 0.5}</a:t>
            </a:r>
            <a:endParaRPr lang="en-US" sz="24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Markov:</a:t>
            </a:r>
            <a:endParaRPr lang="en-US" sz="2800" b="0" strike="noStrike" spc="-1" dirty="0">
              <a:latin typeface="Arial"/>
            </a:endParaRPr>
          </a:p>
          <a:p>
            <a:pPr marL="990720" lvl="1" indent="-532440">
              <a:lnSpc>
                <a:spcPct val="90000"/>
              </a:lnSpc>
              <a:spcBef>
                <a:spcPts val="499"/>
              </a:spcBef>
              <a:buClr>
                <a:srgbClr val="000000"/>
              </a:buClr>
              <a:buFont typeface="Wingdings" charset="2"/>
              <a:buChar char=""/>
            </a:pPr>
            <a:r>
              <a:rPr lang="en-US" sz="2400" b="0" strike="noStrike" spc="-1" dirty="0" err="1">
                <a:solidFill>
                  <a:srgbClr val="000000"/>
                </a:solidFill>
                <a:latin typeface="Calibri"/>
                <a:ea typeface="DejaVu Sans"/>
              </a:rPr>
              <a:t>Mỗi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chỉ</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phụ</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thuộc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vào</a:t>
            </a:r>
            <a:r>
              <a:rPr lang="en-US" sz="2400" b="0" strike="noStrike" spc="-1" dirty="0">
                <a:solidFill>
                  <a:srgbClr val="000000"/>
                </a:solidFill>
                <a:latin typeface="Calibri"/>
                <a:ea typeface="DejaVu Sans"/>
              </a:rPr>
              <a:t> 1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xuất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trước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nó</a:t>
            </a:r>
            <a:r>
              <a:rPr lang="en-US" sz="2400" b="0" strike="noStrike" spc="-1" dirty="0">
                <a:solidFill>
                  <a:srgbClr val="000000"/>
                </a:solidFill>
                <a:latin typeface="Calibri"/>
                <a:ea typeface="DejaVu Sans"/>
              </a:rPr>
              <a:t>.</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Tại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thời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điểm</a:t>
            </a:r>
            <a:r>
              <a:rPr lang="en-US" sz="2400" b="0" strike="noStrike" spc="-1" dirty="0">
                <a:solidFill>
                  <a:srgbClr val="000000"/>
                </a:solidFill>
                <a:latin typeface="Calibri"/>
                <a:ea typeface="DejaVu Sans"/>
              </a:rPr>
              <a:t> n, </a:t>
            </a:r>
            <a:r>
              <a:rPr lang="en-US" sz="2400" b="0" strike="noStrike" spc="-1" dirty="0" err="1">
                <a:solidFill>
                  <a:srgbClr val="000000"/>
                </a:solidFill>
                <a:latin typeface="Calibri"/>
                <a:ea typeface="DejaVu Sans"/>
              </a:rPr>
              <a:t>đầu</a:t>
            </a:r>
            <a:r>
              <a:rPr lang="en-US" sz="2400" b="0" strike="noStrike" spc="-1" dirty="0">
                <a:solidFill>
                  <a:srgbClr val="000000"/>
                </a:solidFill>
                <a:latin typeface="Calibri"/>
                <a:ea typeface="DejaVu Sans"/>
              </a:rPr>
              <a:t> ra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xj</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với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suất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pij</a:t>
            </a:r>
            <a:r>
              <a:rPr lang="en-US" sz="2400" b="0" strike="noStrike" spc="-1" dirty="0">
                <a:solidFill>
                  <a:srgbClr val="000000"/>
                </a:solidFill>
                <a:latin typeface="Calibri"/>
                <a:ea typeface="DejaVu Sans"/>
              </a:rPr>
              <a:t> = p(xj,n|xi,n-1) </a:t>
            </a:r>
            <a:r>
              <a:rPr lang="en-US" sz="2400" b="0" strike="noStrike" spc="-1" dirty="0" err="1">
                <a:solidFill>
                  <a:srgbClr val="000000"/>
                </a:solidFill>
                <a:latin typeface="Calibri"/>
                <a:ea typeface="DejaVu Sans"/>
              </a:rPr>
              <a:t>khi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tại</a:t>
            </a:r>
            <a:r>
              <a:rPr lang="en-US" sz="2400" b="0" strike="noStrike" spc="-1" dirty="0">
                <a:solidFill>
                  <a:srgbClr val="000000"/>
                </a:solidFill>
                <a:latin typeface="Calibri"/>
                <a:ea typeface="DejaVu Sans"/>
              </a:rPr>
              <a:t> (n-1) </a:t>
            </a:r>
            <a:r>
              <a:rPr lang="en-US" sz="2400" b="0" strike="noStrike" spc="-1" dirty="0" err="1">
                <a:solidFill>
                  <a:srgbClr val="000000"/>
                </a:solidFill>
                <a:latin typeface="Calibri"/>
                <a:ea typeface="DejaVu Sans"/>
              </a:rPr>
              <a:t>đầu</a:t>
            </a:r>
            <a:r>
              <a:rPr lang="en-US" sz="2400" b="0" strike="noStrike" spc="-1" dirty="0">
                <a:solidFill>
                  <a:srgbClr val="000000"/>
                </a:solidFill>
                <a:latin typeface="Calibri"/>
                <a:ea typeface="DejaVu Sans"/>
              </a:rPr>
              <a:t> ra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là</a:t>
            </a:r>
            <a:r>
              <a:rPr lang="en-US" sz="2400" b="0" strike="noStrike" spc="-1" dirty="0">
                <a:solidFill>
                  <a:srgbClr val="000000"/>
                </a:solidFill>
                <a:latin typeface="Calibri"/>
                <a:ea typeface="DejaVu Sans"/>
              </a:rPr>
              <a:t> xi</a:t>
            </a:r>
            <a:endParaRPr lang="en-US" sz="2400" b="0" strike="noStrike" spc="-1" dirty="0">
              <a:latin typeface="Arial"/>
            </a:endParaRPr>
          </a:p>
          <a:p>
            <a:pPr>
              <a:lnSpc>
                <a:spcPct val="100000"/>
              </a:lnSpc>
            </a:pPr>
            <a:endParaRPr lang="en-US" sz="24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                                  L: </a:t>
            </a:r>
            <a:r>
              <a:rPr lang="en-US" sz="2400" b="0" strike="noStrike" spc="-1" dirty="0" err="1">
                <a:solidFill>
                  <a:srgbClr val="000000"/>
                </a:solidFill>
                <a:latin typeface="Calibri"/>
                <a:ea typeface="DejaVu Sans"/>
              </a:rPr>
              <a:t>số</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lượng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của</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nguồn</a:t>
            </a:r>
            <a:endParaRPr lang="en-US" sz="2400" b="0" strike="noStrike" spc="-1" dirty="0">
              <a:latin typeface="Arial"/>
            </a:endParaRPr>
          </a:p>
        </p:txBody>
      </p:sp>
      <p:pic>
        <p:nvPicPr>
          <p:cNvPr id="94" name="Picture 3"/>
          <p:cNvPicPr/>
          <p:nvPr/>
        </p:nvPicPr>
        <p:blipFill>
          <a:blip r:embed="rId2"/>
          <a:stretch/>
        </p:blipFill>
        <p:spPr>
          <a:xfrm>
            <a:off x="1921320" y="4099680"/>
            <a:ext cx="5361480" cy="637200"/>
          </a:xfrm>
          <a:prstGeom prst="rect">
            <a:avLst/>
          </a:prstGeom>
          <a:ln>
            <a:noFill/>
          </a:ln>
        </p:spPr>
      </p:pic>
      <p:pic>
        <p:nvPicPr>
          <p:cNvPr id="95" name="Picture 4"/>
          <p:cNvPicPr/>
          <p:nvPr/>
        </p:nvPicPr>
        <p:blipFill>
          <a:blip r:embed="rId3"/>
          <a:stretch/>
        </p:blipFill>
        <p:spPr>
          <a:xfrm>
            <a:off x="2172600" y="5511960"/>
            <a:ext cx="1515240" cy="921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97"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Markov </a:t>
            </a:r>
            <a:r>
              <a:rPr lang="en-US" sz="2800" b="0" strike="noStrike" spc="-1" dirty="0" err="1">
                <a:solidFill>
                  <a:srgbClr val="000000"/>
                </a:solidFill>
                <a:latin typeface="Calibri"/>
                <a:ea typeface="DejaVu Sans"/>
              </a:rPr>
              <a:t>cấp</a:t>
            </a:r>
            <a:r>
              <a:rPr lang="en-US" sz="2800" b="0" strike="noStrike" spc="-1" dirty="0">
                <a:solidFill>
                  <a:srgbClr val="000000"/>
                </a:solidFill>
                <a:latin typeface="Calibri"/>
                <a:ea typeface="DejaVu Sans"/>
              </a:rPr>
              <a:t> m:</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Mỗi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phụ</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thuộc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vào</a:t>
            </a:r>
            <a:r>
              <a:rPr lang="en-US" sz="2400" b="0" strike="noStrike" spc="-1" dirty="0">
                <a:solidFill>
                  <a:srgbClr val="000000"/>
                </a:solidFill>
                <a:latin typeface="Calibri"/>
                <a:ea typeface="DejaVu Sans"/>
              </a:rPr>
              <a:t> m </a:t>
            </a:r>
            <a:r>
              <a:rPr lang="en-US" sz="2400" b="0" strike="noStrike" spc="-1" dirty="0" err="1">
                <a:solidFill>
                  <a:srgbClr val="000000"/>
                </a:solidFill>
                <a:latin typeface="Calibri"/>
                <a:ea typeface="DejaVu Sans"/>
              </a:rPr>
              <a:t>ký</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hiệu</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xuất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hiện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trước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nó</a:t>
            </a:r>
            <a:r>
              <a:rPr lang="en-US" sz="2400" b="0" strike="noStrike" spc="-1" dirty="0">
                <a:solidFill>
                  <a:srgbClr val="000000"/>
                </a:solidFill>
                <a:latin typeface="Calibri"/>
                <a:ea typeface="DejaVu Sans"/>
              </a:rPr>
              <a:t> </a:t>
            </a:r>
            <a:endParaRPr lang="en-US" sz="2400" b="0" strike="noStrike" spc="-1" dirty="0">
              <a:latin typeface="Arial"/>
            </a:endParaRPr>
          </a:p>
          <a:p>
            <a:pPr marL="228600" indent="-227520">
              <a:lnSpc>
                <a:spcPct val="90000"/>
              </a:lnSpc>
              <a:spcBef>
                <a:spcPts val="1001"/>
              </a:spcBef>
              <a:buClr>
                <a:srgbClr val="000000"/>
              </a:buClr>
              <a:buFont typeface="Arial"/>
              <a:buChar char="•"/>
            </a:pPr>
            <a:r>
              <a:rPr lang="en-US" sz="2800" b="0" strike="noStrike" spc="-1" dirty="0" err="1">
                <a:solidFill>
                  <a:srgbClr val="000000"/>
                </a:solidFill>
                <a:latin typeface="Calibri"/>
                <a:ea typeface="DejaVu Sans"/>
              </a:rPr>
              <a:t>nguồn</a:t>
            </a:r>
            <a:r>
              <a:rPr lang="en-US" sz="2800" b="0" strike="noStrike" spc="-1" dirty="0">
                <a:solidFill>
                  <a:srgbClr val="000000"/>
                </a:solidFill>
                <a:latin typeface="Calibri"/>
                <a:ea typeface="DejaVu Sans"/>
              </a:rPr>
              <a:t> Markov </a:t>
            </a:r>
            <a:r>
              <a:rPr lang="en-US" sz="2800" b="0" strike="noStrike" spc="-1" dirty="0" err="1">
                <a:solidFill>
                  <a:srgbClr val="000000"/>
                </a:solidFill>
                <a:latin typeface="Calibri"/>
                <a:ea typeface="DejaVu Sans"/>
              </a:rPr>
              <a:t>gồm</a:t>
            </a:r>
            <a:r>
              <a:rPr lang="en-US" sz="2800" b="0" strike="noStrike" spc="-1" dirty="0">
                <a:solidFill>
                  <a:srgbClr val="000000"/>
                </a:solidFill>
                <a:latin typeface="Calibri"/>
                <a:ea typeface="DejaVu Sans"/>
              </a:rPr>
              <a:t>:</a:t>
            </a:r>
            <a:endParaRPr lang="en-US" sz="28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Alphabet </a:t>
            </a:r>
            <a:endParaRPr lang="en-US" sz="24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Tập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suất</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trạng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thái</a:t>
            </a:r>
            <a:endParaRPr lang="en-US" sz="24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Tập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phép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chuyển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trạng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thái</a:t>
            </a:r>
            <a:endParaRPr lang="en-US" sz="24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err="1">
                <a:solidFill>
                  <a:srgbClr val="000000"/>
                </a:solidFill>
                <a:latin typeface="Calibri"/>
                <a:ea typeface="DejaVu Sans"/>
              </a:rPr>
              <a:t>Tập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nhãn</a:t>
            </a:r>
            <a:r>
              <a:rPr lang="en-US" sz="2400" b="0" strike="noStrike" spc="-1" dirty="0">
                <a:solidFill>
                  <a:srgbClr val="000000"/>
                </a:solidFill>
                <a:latin typeface="Calibri"/>
                <a:ea typeface="DejaVu Sans"/>
              </a:rPr>
              <a:t> (label) </a:t>
            </a:r>
            <a:r>
              <a:rPr lang="en-US" sz="2400" b="0" strike="noStrike" spc="-1" dirty="0" err="1">
                <a:solidFill>
                  <a:srgbClr val="000000"/>
                </a:solidFill>
                <a:latin typeface="Calibri"/>
                <a:ea typeface="DejaVu Sans"/>
              </a:rPr>
              <a:t>cho</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mỗi</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phép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chuyển</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trạng</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thái</a:t>
            </a:r>
            <a:endParaRPr lang="en-US" sz="2400" b="0" strike="noStrike" spc="-1" dirty="0">
              <a:latin typeface="Arial"/>
            </a:endParaRPr>
          </a:p>
          <a:p>
            <a:pPr marL="685800" lvl="1" indent="-227520">
              <a:lnSpc>
                <a:spcPct val="90000"/>
              </a:lnSpc>
              <a:spcBef>
                <a:spcPts val="499"/>
              </a:spcBef>
              <a:buClr>
                <a:srgbClr val="000000"/>
              </a:buClr>
              <a:buFont typeface="Arial"/>
              <a:buChar char="•"/>
            </a:pPr>
            <a:r>
              <a:rPr lang="en-US" sz="2400" b="0" strike="noStrike" spc="-1" dirty="0">
                <a:solidFill>
                  <a:srgbClr val="000000"/>
                </a:solidFill>
                <a:latin typeface="Calibri"/>
                <a:ea typeface="DejaVu Sans"/>
              </a:rPr>
              <a:t>Hai </a:t>
            </a:r>
            <a:r>
              <a:rPr lang="en-US" sz="2400" b="0" strike="noStrike" spc="-1" dirty="0" err="1">
                <a:solidFill>
                  <a:srgbClr val="000000"/>
                </a:solidFill>
                <a:latin typeface="Calibri"/>
                <a:ea typeface="DejaVu Sans"/>
              </a:rPr>
              <a:t>tập</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xác</a:t>
            </a:r>
            <a:r>
              <a:rPr lang="en-US" sz="2400" b="0" strike="noStrike" spc="-1" dirty="0">
                <a:solidFill>
                  <a:srgbClr val="000000"/>
                </a:solidFill>
                <a:latin typeface="Calibri"/>
                <a:ea typeface="DejaVu Sans"/>
              </a:rPr>
              <a:t> </a:t>
            </a:r>
            <a:r>
              <a:rPr lang="en-US" sz="2400" b="0" strike="noStrike" spc="-1" dirty="0" err="1">
                <a:solidFill>
                  <a:srgbClr val="000000"/>
                </a:solidFill>
                <a:latin typeface="Calibri"/>
                <a:ea typeface="DejaVu Sans"/>
              </a:rPr>
              <a:t>suất</a:t>
            </a:r>
            <a:endParaRPr lang="en-US" sz="2400" b="0" strike="noStrike" spc="-1" dirty="0">
              <a:latin typeface="Arial"/>
            </a:endParaRPr>
          </a:p>
          <a:p>
            <a:pPr marL="1143000" lvl="2" indent="-22752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Phân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bố</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xác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suất</a:t>
            </a:r>
            <a:r>
              <a:rPr lang="en-US" sz="2000" b="0" strike="noStrike" spc="-1" dirty="0">
                <a:solidFill>
                  <a:srgbClr val="000000"/>
                </a:solidFill>
                <a:latin typeface="Calibri"/>
                <a:ea typeface="DejaVu Sans"/>
              </a:rPr>
              <a:t> ban </a:t>
            </a:r>
            <a:r>
              <a:rPr lang="en-US" sz="2000" b="0" strike="noStrike" spc="-1" dirty="0" err="1">
                <a:solidFill>
                  <a:srgbClr val="000000"/>
                </a:solidFill>
                <a:latin typeface="Calibri"/>
                <a:ea typeface="DejaVu Sans"/>
              </a:rPr>
              <a:t>đầu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của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trạng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thái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xác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định</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xác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suất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của</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choỗi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bắt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đầu</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với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từng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ký</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tự</a:t>
            </a:r>
            <a:r>
              <a:rPr lang="en-US" sz="2000" b="0" strike="noStrike" spc="-1" dirty="0">
                <a:solidFill>
                  <a:srgbClr val="000000"/>
                </a:solidFill>
                <a:latin typeface="Calibri"/>
                <a:ea typeface="DejaVu Sans"/>
              </a:rPr>
              <a:t> . </a:t>
            </a:r>
            <a:endParaRPr lang="en-US" sz="2000" b="0" strike="noStrike" spc="-1" dirty="0">
              <a:latin typeface="Arial"/>
            </a:endParaRPr>
          </a:p>
          <a:p>
            <a:pPr marL="1143000" lvl="2" indent="-227520">
              <a:lnSpc>
                <a:spcPct val="90000"/>
              </a:lnSpc>
              <a:spcBef>
                <a:spcPts val="499"/>
              </a:spcBef>
              <a:buClr>
                <a:srgbClr val="000000"/>
              </a:buClr>
              <a:buFont typeface="Arial"/>
              <a:buChar char="•"/>
            </a:pPr>
            <a:r>
              <a:rPr lang="en-US" sz="2000" b="0" strike="noStrike" spc="-1" dirty="0" err="1">
                <a:solidFill>
                  <a:srgbClr val="000000"/>
                </a:solidFill>
                <a:latin typeface="Calibri"/>
                <a:ea typeface="DejaVu Sans"/>
              </a:rPr>
              <a:t>Tập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xác</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suất</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chuyển</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với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mỗi</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cặp</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trạng</a:t>
            </a:r>
            <a:r>
              <a:rPr lang="en-US" sz="2000" b="0" strike="noStrike" spc="-1" dirty="0">
                <a:solidFill>
                  <a:srgbClr val="000000"/>
                </a:solidFill>
                <a:latin typeface="Calibri"/>
                <a:ea typeface="DejaVu Sans"/>
              </a:rPr>
              <a:t> </a:t>
            </a:r>
            <a:r>
              <a:rPr lang="en-US" sz="2000" b="0" strike="noStrike" spc="-1" dirty="0" err="1">
                <a:solidFill>
                  <a:srgbClr val="000000"/>
                </a:solidFill>
                <a:latin typeface="Calibri"/>
                <a:ea typeface="DejaVu Sans"/>
              </a:rPr>
              <a:t>thái</a:t>
            </a:r>
            <a:endParaRPr lang="en-US" sz="2000" b="0" strike="noStrike" spc="-1" dirty="0">
              <a:latin typeface="Arial"/>
            </a:endParaRPr>
          </a:p>
          <a:p>
            <a:pPr marL="1600200" lvl="3" indent="-227520">
              <a:lnSpc>
                <a:spcPct val="90000"/>
              </a:lnSpc>
              <a:spcBef>
                <a:spcPts val="499"/>
              </a:spcBef>
              <a:buClr>
                <a:srgbClr val="000000"/>
              </a:buClr>
              <a:buFont typeface="Arial"/>
              <a:buChar char="•"/>
            </a:pPr>
            <a:r>
              <a:rPr lang="en-US" sz="1800" b="0" strike="noStrike" spc="-1" dirty="0" err="1">
                <a:solidFill>
                  <a:srgbClr val="000000"/>
                </a:solidFill>
                <a:latin typeface="Calibri"/>
                <a:ea typeface="DejaVu Sans"/>
              </a:rPr>
              <a:t>Nhãn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trên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chuyển</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là</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ký</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tự</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được</a:t>
            </a:r>
            <a:r>
              <a:rPr lang="en-US" sz="1800" b="0" strike="noStrike" spc="-1" dirty="0">
                <a:solidFill>
                  <a:srgbClr val="000000"/>
                </a:solidFill>
                <a:latin typeface="Calibri"/>
                <a:ea typeface="DejaVu Sans"/>
              </a:rPr>
              <a:t> </a:t>
            </a:r>
            <a:r>
              <a:rPr lang="en-US" sz="1800" b="0" strike="noStrike" spc="-1" dirty="0" err="1">
                <a:solidFill>
                  <a:srgbClr val="000000"/>
                </a:solidFill>
                <a:latin typeface="Calibri"/>
                <a:ea typeface="DejaVu Sans"/>
              </a:rPr>
              <a:t>tạo</a:t>
            </a:r>
            <a:r>
              <a:rPr lang="en-US" sz="1800" b="0" strike="noStrike" spc="-1" dirty="0">
                <a:solidFill>
                  <a:srgbClr val="000000"/>
                </a:solidFill>
                <a:latin typeface="Calibri"/>
                <a:ea typeface="DejaVu Sans"/>
              </a:rPr>
              <a:t> ra</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5.2. Các loại nguồn (Cont.)</a:t>
            </a:r>
            <a:endParaRPr lang="en-US" sz="4400" b="0" strike="noStrike" spc="-1">
              <a:latin typeface="Arial"/>
            </a:endParaRPr>
          </a:p>
        </p:txBody>
      </p:sp>
      <p:sp>
        <p:nvSpPr>
          <p:cNvPr id="100" name="CustomShape 3"/>
          <p:cNvSpPr/>
          <p:nvPr/>
        </p:nvSpPr>
        <p:spPr>
          <a:xfrm>
            <a:off x="1084082" y="1689480"/>
            <a:ext cx="10514520" cy="435024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1080">
              <a:lnSpc>
                <a:spcPct val="90000"/>
              </a:lnSpc>
              <a:spcBef>
                <a:spcPts val="1001"/>
              </a:spcBef>
              <a:buClr>
                <a:srgbClr val="000000"/>
              </a:buClr>
            </a:pPr>
            <a:endParaRPr lang="en-US" sz="2800" b="0" strike="noStrike" spc="-1" dirty="0">
              <a:latin typeface="Arial"/>
            </a:endParaRPr>
          </a:p>
        </p:txBody>
      </p:sp>
      <p:pic>
        <p:nvPicPr>
          <p:cNvPr id="101" name="Picture 4"/>
          <p:cNvPicPr/>
          <p:nvPr/>
        </p:nvPicPr>
        <p:blipFill>
          <a:blip r:embed="rId4"/>
          <a:stretch/>
        </p:blipFill>
        <p:spPr>
          <a:xfrm>
            <a:off x="7686360" y="2529720"/>
            <a:ext cx="4156200" cy="2504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5.2. Các loại nguồn (Cont.)</a:t>
            </a:r>
            <a:endParaRPr lang="en-US" sz="4400" b="0" strike="noStrike" spc="-1">
              <a:latin typeface="Arial"/>
            </a:endParaRPr>
          </a:p>
        </p:txBody>
      </p:sp>
      <p:sp>
        <p:nvSpPr>
          <p:cNvPr id="103"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Ví dụ: second-order Markov source</a:t>
            </a:r>
            <a:endParaRPr lang="en-US" sz="2800" b="0" strike="noStrike" spc="-1">
              <a:latin typeface="Arial"/>
            </a:endParaRPr>
          </a:p>
        </p:txBody>
      </p:sp>
      <p:pic>
        <p:nvPicPr>
          <p:cNvPr id="104" name="Picture 3"/>
          <p:cNvPicPr/>
          <p:nvPr/>
        </p:nvPicPr>
        <p:blipFill>
          <a:blip r:embed="rId3"/>
          <a:stretch/>
        </p:blipFill>
        <p:spPr>
          <a:xfrm>
            <a:off x="7274520" y="2676240"/>
            <a:ext cx="3042000" cy="3555360"/>
          </a:xfrm>
          <a:prstGeom prst="rect">
            <a:avLst/>
          </a:prstGeom>
          <a:ln>
            <a:noFill/>
          </a:ln>
        </p:spPr>
      </p:pic>
      <p:sp>
        <p:nvSpPr>
          <p:cNvPr id="105" name="CustomShape 3"/>
          <p:cNvSpPr/>
          <p:nvPr/>
        </p:nvSpPr>
        <p:spPr>
          <a:xfrm>
            <a:off x="1178640" y="3069000"/>
            <a:ext cx="609480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{0,1}</a:t>
            </a:r>
            <a:endParaRPr lang="en-US" sz="1800" b="0" strike="noStrike" spc="-1">
              <a:latin typeface="Arial"/>
            </a:endParaRPr>
          </a:p>
          <a:p>
            <a:pPr>
              <a:lnSpc>
                <a:spcPct val="100000"/>
              </a:lnSpc>
            </a:pPr>
            <a:r>
              <a:rPr lang="en-US" sz="1800" b="0" strike="noStrike" spc="-1">
                <a:solidFill>
                  <a:srgbClr val="000000"/>
                </a:solidFill>
                <a:latin typeface="Arial"/>
                <a:ea typeface="DejaVu Sans"/>
              </a:rPr>
              <a:t>P(0|00) = P(1|11) = 0.8</a:t>
            </a:r>
            <a:endParaRPr lang="en-US" sz="1800" b="0" strike="noStrike" spc="-1">
              <a:latin typeface="Arial"/>
            </a:endParaRPr>
          </a:p>
          <a:p>
            <a:pPr>
              <a:lnSpc>
                <a:spcPct val="100000"/>
              </a:lnSpc>
            </a:pPr>
            <a:r>
              <a:rPr lang="en-US" sz="1800" b="0" strike="noStrike" spc="-1">
                <a:solidFill>
                  <a:srgbClr val="000000"/>
                </a:solidFill>
                <a:latin typeface="Arial"/>
                <a:ea typeface="DejaVu Sans"/>
              </a:rPr>
              <a:t>P(1|00) = P(0|11) = 0.2</a:t>
            </a:r>
            <a:endParaRPr lang="en-US" sz="1800" b="0" strike="noStrike" spc="-1">
              <a:latin typeface="Arial"/>
            </a:endParaRPr>
          </a:p>
          <a:p>
            <a:pPr>
              <a:lnSpc>
                <a:spcPct val="100000"/>
              </a:lnSpc>
            </a:pPr>
            <a:r>
              <a:rPr lang="en-US" sz="1800" b="0" strike="noStrike" spc="-1">
                <a:solidFill>
                  <a:srgbClr val="000000"/>
                </a:solidFill>
                <a:latin typeface="Arial"/>
                <a:ea typeface="DejaVu Sans"/>
              </a:rPr>
              <a:t>P(0|01) = P(0|10) = P(1|01) = P(1|10) = 0.5</a:t>
            </a:r>
            <a:endParaRPr lang="en-US" sz="1800" b="0" strike="noStrike" spc="-1">
              <a:latin typeface="Arial"/>
            </a:endParaRPr>
          </a:p>
        </p:txBody>
      </p:sp>
      <p:sp>
        <p:nvSpPr>
          <p:cNvPr id="106" name="CustomShape 4"/>
          <p:cNvSpPr/>
          <p:nvPr/>
        </p:nvSpPr>
        <p:spPr>
          <a:xfrm>
            <a:off x="838080" y="4662000"/>
            <a:ext cx="643536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Xác suất chuyển từ  01 đến 10, được biểu diễn bởi P(10|01),sẽ được biểu diễn bởi xác suất tạo ký hiệu 0 khi ở trạng thái 01, nó là  P(0|01)</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CustomShape 1"/>
          <p:cNvSpPr/>
          <p:nvPr/>
        </p:nvSpPr>
        <p:spPr>
          <a:xfrm>
            <a:off x="838080" y="36504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4400" b="0" strike="noStrike" spc="-1">
                <a:solidFill>
                  <a:srgbClr val="000000"/>
                </a:solidFill>
                <a:latin typeface="Calibri Light"/>
                <a:ea typeface="DejaVu Sans"/>
              </a:rPr>
              <a:t>3.4.2. Các loại nguồn  (Cont.)</a:t>
            </a:r>
            <a:endParaRPr lang="en-US" sz="4400" b="0" strike="noStrike" spc="-1">
              <a:latin typeface="Arial"/>
            </a:endParaRPr>
          </a:p>
        </p:txBody>
      </p:sp>
      <p:sp>
        <p:nvSpPr>
          <p:cNvPr id="108" name="CustomShape 2"/>
          <p:cNvSpPr/>
          <p:nvPr/>
        </p:nvSpPr>
        <p:spPr>
          <a:xfrm>
            <a:off x="838080" y="182556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520">
              <a:lnSpc>
                <a:spcPct val="90000"/>
              </a:lnSpc>
              <a:spcBef>
                <a:spcPts val="1001"/>
              </a:spcBef>
              <a:buClr>
                <a:srgbClr val="000000"/>
              </a:buClr>
              <a:buFont typeface="Arial"/>
              <a:buChar char="•"/>
            </a:pPr>
            <a:r>
              <a:rPr lang="en-US" sz="2800" b="0" strike="noStrike" spc="-1">
                <a:solidFill>
                  <a:srgbClr val="000000"/>
                </a:solidFill>
                <a:latin typeface="Calibri"/>
                <a:ea typeface="DejaVu Sans"/>
              </a:rPr>
              <a:t>Nguồn  Markov không ergodic</a:t>
            </a:r>
            <a:endParaRPr lang="en-US" sz="2800" b="0" strike="noStrike" spc="-1">
              <a:latin typeface="Arial"/>
            </a:endParaRPr>
          </a:p>
          <a:p>
            <a:pPr>
              <a:lnSpc>
                <a:spcPct val="90000"/>
              </a:lnSpc>
              <a:spcBef>
                <a:spcPts val="1001"/>
              </a:spcBef>
            </a:pPr>
            <a:endParaRPr lang="en-US" sz="2800" b="0" strike="noStrike" spc="-1">
              <a:latin typeface="Arial"/>
            </a:endParaRPr>
          </a:p>
        </p:txBody>
      </p:sp>
      <p:sp>
        <p:nvSpPr>
          <p:cNvPr id="109" name="CustomShape 3"/>
          <p:cNvSpPr/>
          <p:nvPr/>
        </p:nvSpPr>
        <p:spPr>
          <a:xfrm>
            <a:off x="1283760" y="2464920"/>
            <a:ext cx="609480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Arial"/>
                <a:ea typeface="DejaVu Sans"/>
              </a:rPr>
              <a:t>{0,1}</a:t>
            </a:r>
            <a:endParaRPr lang="en-US" sz="1800" b="0" strike="noStrike" spc="-1">
              <a:latin typeface="Arial"/>
            </a:endParaRPr>
          </a:p>
          <a:p>
            <a:pPr>
              <a:lnSpc>
                <a:spcPct val="100000"/>
              </a:lnSpc>
            </a:pPr>
            <a:r>
              <a:rPr lang="en-US" sz="1800" b="0" strike="noStrike" spc="-1">
                <a:solidFill>
                  <a:srgbClr val="000000"/>
                </a:solidFill>
                <a:latin typeface="Arial"/>
                <a:ea typeface="DejaVu Sans"/>
              </a:rPr>
              <a:t>P(0|00) = P(1|11) =1.0</a:t>
            </a:r>
            <a:endParaRPr lang="en-US" sz="1800" b="0" strike="noStrike" spc="-1">
              <a:latin typeface="Arial"/>
            </a:endParaRPr>
          </a:p>
          <a:p>
            <a:pPr>
              <a:lnSpc>
                <a:spcPct val="100000"/>
              </a:lnSpc>
            </a:pPr>
            <a:r>
              <a:rPr lang="en-US" sz="1800" b="0" strike="noStrike" spc="-1">
                <a:solidFill>
                  <a:srgbClr val="000000"/>
                </a:solidFill>
                <a:latin typeface="Arial"/>
                <a:ea typeface="DejaVu Sans"/>
              </a:rPr>
              <a:t>P(1|00) = P(0|11) = 0</a:t>
            </a:r>
            <a:endParaRPr lang="en-US" sz="1800" b="0" strike="noStrike" spc="-1">
              <a:latin typeface="Arial"/>
            </a:endParaRPr>
          </a:p>
          <a:p>
            <a:pPr>
              <a:lnSpc>
                <a:spcPct val="100000"/>
              </a:lnSpc>
            </a:pPr>
            <a:r>
              <a:rPr lang="en-US" sz="1800" b="0" strike="noStrike" spc="-1">
                <a:solidFill>
                  <a:srgbClr val="000000"/>
                </a:solidFill>
                <a:latin typeface="Arial"/>
                <a:ea typeface="DejaVu Sans"/>
              </a:rPr>
              <a:t>P(0|01) = P(0|10) = P(1|01) = P(1|10) = 0.5</a:t>
            </a:r>
            <a:endParaRPr lang="en-US" sz="1800" b="0" strike="noStrike" spc="-1">
              <a:latin typeface="Arial"/>
            </a:endParaRPr>
          </a:p>
        </p:txBody>
      </p:sp>
      <p:pic>
        <p:nvPicPr>
          <p:cNvPr id="110" name="Picture 4"/>
          <p:cNvPicPr/>
          <p:nvPr/>
        </p:nvPicPr>
        <p:blipFill>
          <a:blip r:embed="rId2"/>
          <a:stretch/>
        </p:blipFill>
        <p:spPr>
          <a:xfrm>
            <a:off x="7379640" y="2464920"/>
            <a:ext cx="2951640" cy="331380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4747</TotalTime>
  <Words>1925</Words>
  <Application>Microsoft Office PowerPoint</Application>
  <PresentationFormat>Widescreen</PresentationFormat>
  <Paragraphs>231</Paragraphs>
  <Slides>32</Slides>
  <Notes>16</Notes>
  <HiddenSlides>6</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Calibri Light</vt:lpstr>
      <vt:lpstr>Cambria Math</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Dang Tuan Linh</dc:creator>
  <dc:description/>
  <cp:lastModifiedBy>NGUYEN TRONG HAI 20183730</cp:lastModifiedBy>
  <cp:revision>154</cp:revision>
  <dcterms:created xsi:type="dcterms:W3CDTF">2018-11-01T09:21:55Z</dcterms:created>
  <dcterms:modified xsi:type="dcterms:W3CDTF">2020-10-28T09:05:43Z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6</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32</vt:i4>
  </property>
</Properties>
</file>