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2"/>
  </p:notesMasterIdLst>
  <p:sldIdLst>
    <p:sldId id="256" r:id="rId2"/>
    <p:sldId id="341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7" r:id="rId13"/>
    <p:sldId id="351" r:id="rId14"/>
    <p:sldId id="352" r:id="rId15"/>
    <p:sldId id="356" r:id="rId16"/>
    <p:sldId id="353" r:id="rId17"/>
    <p:sldId id="354" r:id="rId18"/>
    <p:sldId id="358" r:id="rId19"/>
    <p:sldId id="359" r:id="rId20"/>
    <p:sldId id="360" r:id="rId21"/>
  </p:sldIdLst>
  <p:sldSz cx="4608513" cy="3455988"/>
  <p:notesSz cx="4608513" cy="34559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77" autoAdjust="0"/>
    <p:restoredTop sz="94095" autoAdjust="0"/>
  </p:normalViewPr>
  <p:slideViewPr>
    <p:cSldViewPr>
      <p:cViewPr varScale="1">
        <p:scale>
          <a:sx n="166" d="100"/>
          <a:sy n="166" d="100"/>
        </p:scale>
        <p:origin x="1373" y="10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591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0985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0DDE8-D04F-4370-89AD-1A525C896D22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5588" y="431800"/>
            <a:ext cx="1557337" cy="1166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3700"/>
            <a:ext cx="3687763" cy="136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295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09850" y="328295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E2C9-E4B1-4746-B633-2DF58F006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1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489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9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31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37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= p</a:t>
            </a:r>
          </a:p>
          <a:p>
            <a:endParaRPr lang="en-US" dirty="0"/>
          </a:p>
          <a:p>
            <a:r>
              <a:rPr lang="en-US" dirty="0"/>
              <a:t>p: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1 bit (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bit): Binary Error Rate (BER)</a:t>
            </a:r>
          </a:p>
          <a:p>
            <a:endParaRPr lang="en-US" dirty="0"/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= 1-p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P(a= 0) = 2/3; P (a=1) = 1/3</a:t>
            </a:r>
          </a:p>
          <a:p>
            <a:r>
              <a:rPr lang="en-US" dirty="0"/>
              <a:t>P(b) = sigma (P(</a:t>
            </a:r>
            <a:r>
              <a:rPr lang="en-US" dirty="0" err="1"/>
              <a:t>b|a</a:t>
            </a:r>
            <a:r>
              <a:rPr lang="en-US" dirty="0"/>
              <a:t>) P (a)) 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a|b</a:t>
            </a:r>
            <a:r>
              <a:rPr lang="en-US" dirty="0"/>
              <a:t>) =  (P(</a:t>
            </a:r>
            <a:r>
              <a:rPr lang="en-US" dirty="0" err="1"/>
              <a:t>b|a</a:t>
            </a:r>
            <a:r>
              <a:rPr lang="en-US" dirty="0"/>
              <a:t>) x P(a) ) /P(b)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thuc</a:t>
            </a:r>
            <a:r>
              <a:rPr lang="en-US" dirty="0"/>
              <a:t> </a:t>
            </a:r>
            <a:r>
              <a:rPr lang="en-US" dirty="0" err="1"/>
              <a:t>xac</a:t>
            </a:r>
            <a:r>
              <a:rPr lang="en-US" dirty="0"/>
              <a:t> </a:t>
            </a:r>
            <a:r>
              <a:rPr lang="en-US" dirty="0" err="1"/>
              <a:t>suat</a:t>
            </a:r>
            <a:r>
              <a:rPr lang="en-US" dirty="0"/>
              <a:t> </a:t>
            </a:r>
            <a:r>
              <a:rPr lang="en-US" dirty="0" err="1"/>
              <a:t>dieu</a:t>
            </a:r>
            <a:r>
              <a:rPr lang="en-US" dirty="0"/>
              <a:t> </a:t>
            </a:r>
            <a:r>
              <a:rPr lang="en-US" dirty="0" err="1"/>
              <a:t>kien</a:t>
            </a:r>
            <a:r>
              <a:rPr lang="en-US" dirty="0"/>
              <a:t>: P(</a:t>
            </a:r>
            <a:r>
              <a:rPr lang="en-US" dirty="0" err="1"/>
              <a:t>a|b</a:t>
            </a:r>
            <a:r>
              <a:rPr lang="en-US" dirty="0"/>
              <a:t>) P(b) = P(</a:t>
            </a:r>
            <a:r>
              <a:rPr lang="en-US" dirty="0" err="1"/>
              <a:t>b|a</a:t>
            </a:r>
            <a:r>
              <a:rPr lang="en-US" dirty="0"/>
              <a:t>) * P(a)</a:t>
            </a:r>
          </a:p>
          <a:p>
            <a:r>
              <a:rPr lang="en-US" dirty="0"/>
              <a:t>H(A) = 0.918 = P(a) x log (1/P(a))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3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Intergral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miee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Intergral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toàn</a:t>
                </a:r>
                <a:r>
                  <a:rPr lang="en-US" dirty="0"/>
                  <a:t> </a:t>
                </a:r>
                <a:r>
                  <a:rPr lang="en-US" dirty="0" err="1"/>
                  <a:t>miee</a:t>
                </a:r>
                <a:r>
                  <a:rPr lang="en-US" i="0">
                    <a:latin typeface="Cambria Math" panose="02040503050406030204" pitchFamily="18" charset="0"/>
                  </a:rPr>
                  <a:t>∬24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44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88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88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2E2C9-E4B1-4746-B633-2DF58F0068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5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0199-2142-4F5B-852B-5B41A518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64" y="565598"/>
            <a:ext cx="3456385" cy="1203196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38221-E4A0-4BF5-9790-DEF575945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64" y="1815194"/>
            <a:ext cx="3456385" cy="83439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F6A0-AAE3-4759-AAC3-9221AFFD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26CC-2142-485C-9789-347BB1C2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8107D-555F-4C12-A3BC-D39F82A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C036-1E75-4471-BC6D-C833CB45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ECD88-58C5-4DEE-8B9E-6A47E0A9F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5312-E733-454E-B1D9-D6A51B96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83ED4-9B52-4B8E-AFB0-3A3CC066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C82A6-11D2-4AEE-BFC7-EA704534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81021-90DF-4F10-BFB5-DB4CCB714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297967" y="183999"/>
            <a:ext cx="993711" cy="29287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4E2BC-820F-4D18-A287-8A38412F1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16835" y="183999"/>
            <a:ext cx="2923525" cy="29287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7BED-C9D5-4579-9E37-5AB6171F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7D42E-4F7C-4952-83AA-386F2976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BC591-68DC-4FEE-90A9-A9FC5A7E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00ED-ACB5-4F87-A713-1A59CB8D1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C5AEE-AC75-4BA6-9DEE-F79FA226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23531-FE7A-47A5-9C9D-E4A89D5A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98AE7-C2FA-4DCD-825F-BDA9941E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F930C-57A6-4BA3-8BFE-EDE30C63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10D0-F983-446D-B20C-CFEB64ED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35" y="861597"/>
            <a:ext cx="3974842" cy="1437595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B2AE5-48A8-4067-A2FB-8E1B7478C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435" y="2312793"/>
            <a:ext cx="3974842" cy="755997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A3F5-AA0E-4DA3-9194-12D42436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7AEE9-676A-4381-8A70-F486A0B8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50B6-458C-46AE-9D81-2C9FA43C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6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CAAD-A888-4B29-8281-FAADF01B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A6AD1-7F42-4433-8AB6-D7989D557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835" y="919997"/>
            <a:ext cx="1958618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1666D-BE74-4E33-A32B-02C37E7F6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33060" y="919997"/>
            <a:ext cx="1958618" cy="219279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C1327-D80C-414F-820C-A92DA9A5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A1A99-4F1A-49D6-A146-546FA09F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5174E-49C7-4DE5-899B-27D67705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B30F-B95A-4731-BDA5-71411992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6" y="184000"/>
            <a:ext cx="3974842" cy="667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79C95-0789-4896-9A49-83738941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436" y="847197"/>
            <a:ext cx="1949617" cy="415198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765DE-80D4-4F4A-AFEB-CAF9740BC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7436" y="1262396"/>
            <a:ext cx="1949617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914F5-5508-4379-B0F0-5A2E9422F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333060" y="847197"/>
            <a:ext cx="1959218" cy="415198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CE912-ED5C-4018-A0F7-37324360B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3060" y="1262396"/>
            <a:ext cx="1959218" cy="18567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53395-7704-4D52-972B-17137B7B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4DC85-DC70-4B1D-B57E-9CC47569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C98E2D-5633-47BE-B0D5-93FE31E2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62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A498-1789-4B41-A660-5638644C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1AA69-B61F-40F8-BF61-4F78E6BA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5CA96-A906-4CF4-99CF-0A210C21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3CDB7-2A36-4C85-AF04-E665EC8F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0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BBB1F-502F-4D42-8AC8-EF0CAE66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B0C8E-41FC-4BB3-BD58-02B5BB5C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C6D43-BB75-4400-BCAE-7F47DA7C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1C75-3F96-4099-B22B-24107E20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6" y="230399"/>
            <a:ext cx="1486365" cy="806397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1AC1-F55C-4AE3-A917-CDB95E87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218" y="497599"/>
            <a:ext cx="2333060" cy="2455991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4DEA5-241D-45A9-BFC7-AF3EA5E7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436" y="1036796"/>
            <a:ext cx="1486365" cy="1920794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1C9A-F964-4BF9-A7D1-2721017D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47507-F998-4E43-AFF9-EA39BC7E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A9D82-82D1-4EA9-B961-2E6EB1F3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1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687D-0A44-4AAD-9210-04040914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36" y="230399"/>
            <a:ext cx="1486365" cy="806397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099FF-7CE9-437F-AA52-062E57693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959218" y="497599"/>
            <a:ext cx="2333060" cy="2455991"/>
          </a:xfrm>
        </p:spPr>
        <p:txBody>
          <a:bodyPr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92601-8D78-44D0-91CC-56DFB0660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7436" y="1036796"/>
            <a:ext cx="1486365" cy="1920794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73E45-A084-484C-B37A-65DFFAC7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210E1-FAA6-4FA1-A09E-E90F2572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96A1B-4DD9-4F8F-9D89-05E7CBF7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6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747D0-F9D3-49F9-9F55-8E9A4FC4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6" y="184000"/>
            <a:ext cx="3974842" cy="6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974D-BCF2-40D3-B319-344079A56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836" y="919997"/>
            <a:ext cx="3974842" cy="2192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4513A-4AC4-4512-AEF1-A80E15711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6835" y="3203189"/>
            <a:ext cx="1036915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79663-24C4-4F33-92D3-E9055365B887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BF29-914F-4310-8617-50C121A46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26570" y="3203189"/>
            <a:ext cx="1555373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11EF-AF88-4131-AE5D-10392709B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54763" y="3203189"/>
            <a:ext cx="1036915" cy="18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112C2-45DB-439C-ADCA-371E1B874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3DD1E-04B6-4B74-8163-C886B3C1E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56" y="856097"/>
            <a:ext cx="3861792" cy="902500"/>
          </a:xfrm>
        </p:spPr>
        <p:txBody>
          <a:bodyPr/>
          <a:lstStyle/>
          <a:p>
            <a:r>
              <a:rPr lang="en-US" dirty="0" err="1"/>
              <a:t>Chư</a:t>
            </a:r>
            <a:r>
              <a:rPr lang="vi-VN" dirty="0"/>
              <a:t>ơ</a:t>
            </a:r>
            <a:r>
              <a:rPr lang="en-US" dirty="0"/>
              <a:t>ng 3.5. : </a:t>
            </a:r>
            <a:r>
              <a:rPr lang="en-US" dirty="0" err="1"/>
              <a:t>Kênh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FDD77-DCE4-4486-801C-A065947326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3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E47-AFBA-41A4-B481-B0D72BE9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3.5.2. </a:t>
            </a:r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" sz="1050" dirty="0">
                    <a:latin typeface="Times New Roman"/>
                    <a:cs typeface="Times New Roman"/>
                  </a:rPr>
                  <a:t>Vì 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P(</a:t>
                </a:r>
                <a:r>
                  <a:rPr lang="en-US" i="1" dirty="0" err="1"/>
                  <a:t>y|x</a:t>
                </a:r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nên</a:t>
                </a:r>
                <a:r>
                  <a:rPr lang="en-US" dirty="0"/>
                  <a:t>         : 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 I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(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X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; 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Y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)   =   </a:t>
                </a:r>
                <a:r>
                  <a:rPr lang="en-US" sz="1100" spc="10" dirty="0">
                    <a:latin typeface="Times New Roman"/>
                    <a:cs typeface="Times New Roman"/>
                  </a:rPr>
                  <a:t>∑∑ P(</a:t>
                </a:r>
                <a:r>
                  <a:rPr lang="en-US" sz="110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10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d>
                          <m:dPr>
                            <m:ctrlPr>
                              <a:rPr lang="en-US" sz="11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110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e>
                        </m:d>
                      </m:den>
                    </m:f>
                  </m:oMath>
                </a14:m>
                <a:endParaRPr lang="en-US" sz="1100" spc="1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=  H(Y) – H(Y|X)</a:t>
                </a:r>
              </a:p>
              <a:p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hai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endParaRPr lang="en-US" dirty="0"/>
              </a:p>
              <a:p>
                <a:pPr lvl="1"/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đưa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(H(Y)) </a:t>
                </a:r>
                <a:r>
                  <a:rPr lang="en-US" dirty="0" err="1"/>
                  <a:t>trừ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(H(Y|X)). </a:t>
                </a:r>
              </a:p>
              <a:p>
                <a:pPr lvl="1"/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gây</a:t>
                </a:r>
                <a:r>
                  <a:rPr lang="en-US" dirty="0"/>
                  <a:t> ra </a:t>
                </a:r>
                <a:r>
                  <a:rPr lang="en-US" dirty="0" err="1"/>
                  <a:t>bởi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Y </a:t>
                </a:r>
                <a:r>
                  <a:rPr lang="en-US" dirty="0" err="1"/>
                  <a:t>về</a:t>
                </a:r>
                <a:r>
                  <a:rPr lang="en-US" dirty="0"/>
                  <a:t> X:  H(Y|X)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Với</a:t>
                </a:r>
                <a:r>
                  <a:rPr lang="en-US" dirty="0"/>
                  <a:t> 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Y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endParaRPr lang="en-US" dirty="0"/>
              </a:p>
              <a:p>
                <a:pPr marL="172821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82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E47-AFBA-41A4-B481-B0D72BE9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3.5.2. </a:t>
            </a:r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C8D4-42C2-40D7-9C56-35515D9F8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tin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mát</a:t>
            </a:r>
            <a:endParaRPr lang="en-US" dirty="0"/>
          </a:p>
          <a:p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do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kênh</a:t>
            </a:r>
            <a:endParaRPr lang="en-US" dirty="0"/>
          </a:p>
          <a:p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truyền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/>
              <a:t> 0 ≤ I(X;Y) ≤ H(X) 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X =  Y</a:t>
            </a:r>
          </a:p>
        </p:txBody>
      </p:sp>
    </p:spTree>
    <p:extLst>
      <p:ext uri="{BB962C8B-B14F-4D97-AF65-F5344CB8AC3E}">
        <p14:creationId xmlns:p14="http://schemas.microsoft.com/office/powerpoint/2010/main" val="226734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694C-9E21-4F7E-BE5E-0BC5A2FB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3.5.2. </a:t>
            </a:r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nhiễu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009F0-D4E7-42D5-B4A2-0D44A8EBF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H(A), H(A|B)?</a:t>
            </a:r>
          </a:p>
          <a:p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BB6E5-1505-4484-B18F-49BE0C984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56" y="1042194"/>
            <a:ext cx="2134146" cy="11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9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E47-AFBA-41A4-B481-B0D72BE9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3.5.3.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Như </a:t>
                </a:r>
                <a:r>
                  <a:rPr lang="en-US" dirty="0" err="1"/>
                  <a:t>trình</a:t>
                </a:r>
                <a:r>
                  <a:rPr lang="en-US" dirty="0"/>
                  <a:t> </a:t>
                </a:r>
                <a:r>
                  <a:rPr lang="en-US" dirty="0" err="1"/>
                  <a:t>bày</a:t>
                </a:r>
                <a:r>
                  <a:rPr lang="en-US" dirty="0"/>
                  <a:t> ở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tin, entropy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mật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endParaRPr lang="en-US" dirty="0"/>
              </a:p>
              <a:p>
                <a:pPr lvl="1"/>
                <a:r>
                  <a:rPr lang="en-US" dirty="0" err="1"/>
                  <a:t>Vì</a:t>
                </a:r>
                <a:r>
                  <a:rPr lang="en-US" dirty="0"/>
                  <a:t> </a:t>
                </a:r>
                <a:r>
                  <a:rPr lang="en-US" dirty="0" err="1"/>
                  <a:t>vậy</a:t>
                </a:r>
                <a:r>
                  <a:rPr lang="en-US" dirty="0"/>
                  <a:t>,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 </a:t>
                </a:r>
                <a:r>
                  <a:rPr lang="en-US" dirty="0" err="1"/>
                  <a:t>sau</a:t>
                </a:r>
                <a:r>
                  <a:rPr lang="en-US" dirty="0"/>
                  <a:t>:</a:t>
                </a:r>
              </a:p>
              <a:p>
                <a:pPr marL="172821" lvl="1" indent="0">
                  <a:buNone/>
                </a:pPr>
                <a:r>
                  <a:rPr lang="es-ES" sz="1000" i="1" spc="10" dirty="0">
                    <a:latin typeface="Times New Roman"/>
                    <a:cs typeface="Times New Roman"/>
                  </a:rPr>
                  <a:t>                    I </a:t>
                </a:r>
                <a:r>
                  <a:rPr lang="es-ES" sz="1000" spc="10" dirty="0">
                    <a:latin typeface="Times New Roman"/>
                    <a:cs typeface="Times New Roman"/>
                  </a:rPr>
                  <a:t>(</a:t>
                </a:r>
                <a:r>
                  <a:rPr lang="es-ES" sz="1000" i="1" spc="10" dirty="0">
                    <a:latin typeface="Times New Roman"/>
                    <a:cs typeface="Times New Roman"/>
                  </a:rPr>
                  <a:t>X </a:t>
                </a:r>
                <a:r>
                  <a:rPr lang="es-ES" sz="1000" spc="10" dirty="0">
                    <a:latin typeface="Times New Roman"/>
                    <a:cs typeface="Times New Roman"/>
                  </a:rPr>
                  <a:t>; </a:t>
                </a:r>
                <a:r>
                  <a:rPr lang="es-ES" sz="1000" i="1" spc="10" dirty="0">
                    <a:latin typeface="Times New Roman"/>
                    <a:cs typeface="Times New Roman"/>
                  </a:rPr>
                  <a:t>Y </a:t>
                </a:r>
                <a:r>
                  <a:rPr lang="es-ES" sz="1000" spc="10" dirty="0">
                    <a:latin typeface="Times New Roman"/>
                    <a:cs typeface="Times New Roman"/>
                  </a:rPr>
                  <a:t>)   = </a:t>
                </a:r>
                <a:r>
                  <a:rPr lang="es-ES" sz="1010" spc="10" dirty="0">
                    <a:latin typeface="Times New Roman"/>
                    <a:cs typeface="Times New Roman"/>
                  </a:rPr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ES" sz="1010" i="1" spc="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𝑋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010" spc="10" dirty="0">
                    <a:latin typeface="Times New Roman"/>
                    <a:cs typeface="Times New Roman"/>
                  </a:rPr>
                  <a:t>(</a:t>
                </a:r>
                <a:r>
                  <a:rPr lang="en-US" sz="101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01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10" i="1" spc="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sSub>
                          <m:sSub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 </m:t>
                        </m:r>
                      </m:den>
                    </m:f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010" spc="1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</m:sSub>
                  </m:oMath>
                </a14:m>
                <a:endParaRPr lang="en-US" sz="1010" dirty="0"/>
              </a:p>
              <a:p>
                <a:pPr marL="172821" lvl="1" indent="0">
                  <a:buNone/>
                </a:pPr>
                <a:r>
                  <a:rPr lang="en-US" sz="1010" dirty="0"/>
                  <a:t>				=  H(X) + H (Y) – H(X,Y)</a:t>
                </a:r>
              </a:p>
              <a:p>
                <a:pPr marL="0" indent="0">
                  <a:buNone/>
                </a:pPr>
                <a:r>
                  <a:rPr lang="en-US" sz="1010" dirty="0"/>
                  <a:t>                                                 =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E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𝑋</m:t>
                            </m:r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010" spc="10" dirty="0">
                    <a:latin typeface="Times New Roman"/>
                    <a:cs typeface="Times New Roman"/>
                  </a:rPr>
                  <a:t>(</a:t>
                </a:r>
                <a:r>
                  <a:rPr lang="en-US" sz="101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01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|</m:t>
                            </m:r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den>
                    </m:f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010" spc="1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</m:sSub>
                  </m:oMath>
                </a14:m>
                <a:endParaRPr lang="en-US" sz="1010" spc="1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1010" dirty="0"/>
                  <a:t>                                                 = H(X) – H(X|Y)</a:t>
                </a:r>
              </a:p>
              <a:p>
                <a:pPr marL="0" indent="0">
                  <a:buNone/>
                </a:pPr>
                <a:r>
                  <a:rPr lang="en-US" sz="1010" dirty="0"/>
                  <a:t>                                                =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E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s-E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𝑋</m:t>
                            </m:r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010" spc="10" dirty="0">
                    <a:latin typeface="Times New Roman"/>
                    <a:cs typeface="Times New Roman"/>
                  </a:rPr>
                  <a:t>(</a:t>
                </a:r>
                <a:r>
                  <a:rPr lang="en-US" sz="101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01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|</m:t>
                            </m:r>
                            <m:r>
                              <a:rPr lang="en-US" sz="1010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101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101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01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𝑦</m:t>
                            </m:r>
                          </m:sub>
                        </m:s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) </m:t>
                        </m:r>
                      </m:den>
                    </m:f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010" spc="10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𝑑</m:t>
                        </m:r>
                      </m:e>
                      <m:sub>
                        <m:r>
                          <a:rPr lang="en-US" sz="101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sub>
                    </m:sSub>
                  </m:oMath>
                </a14:m>
                <a:endParaRPr lang="en-US" sz="1010" spc="10" dirty="0"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sz="1010" dirty="0"/>
                  <a:t>                                               = H(Y) – H(Y|X)</a:t>
                </a:r>
              </a:p>
              <a:p>
                <a:endParaRPr lang="en-US" sz="1010" dirty="0"/>
              </a:p>
              <a:p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chất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 </a:t>
                </a:r>
                <a:r>
                  <a:rPr lang="en-US" dirty="0" err="1"/>
                  <a:t>giống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167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A9C-2717-4707-A04C-94AA7CDB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3.5.4.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Lư</a:t>
                </a:r>
                <a:r>
                  <a:rPr lang="vi-VN" dirty="0"/>
                  <a:t>ơ</a:t>
                </a:r>
                <a:r>
                  <a:rPr lang="en-US" dirty="0"/>
                  <a:t>ng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đ</a:t>
                </a:r>
                <a:r>
                  <a:rPr lang="vi-VN" dirty="0"/>
                  <a:t>ơ</a:t>
                </a:r>
                <a:r>
                  <a:rPr lang="en-US" dirty="0"/>
                  <a:t>n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</a:t>
                </a:r>
                <a:r>
                  <a:rPr lang="en-US" dirty="0" err="1"/>
                  <a:t>mà</a:t>
                </a:r>
                <a:r>
                  <a:rPr lang="en-US" dirty="0"/>
                  <a:t>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gây</a:t>
                </a:r>
                <a:r>
                  <a:rPr lang="en-US" dirty="0"/>
                  <a:t> </a:t>
                </a:r>
                <a:r>
                  <a:rPr lang="en-US" dirty="0" err="1"/>
                  <a:t>sai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 C</a:t>
                </a:r>
              </a:p>
              <a:p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nhân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tin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r>
                  <a:rPr lang="en-US" dirty="0"/>
                  <a:t> (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hỗ</a:t>
                </a:r>
                <a:r>
                  <a:rPr lang="en-US" dirty="0"/>
                  <a:t> max)</a:t>
                </a:r>
              </a:p>
              <a:p>
                <a:pPr lvl="1"/>
                <a:r>
                  <a:rPr lang="en-US" dirty="0"/>
                  <a:t>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I(X;Y)max</a:t>
                </a:r>
              </a:p>
              <a:p>
                <a:r>
                  <a:rPr lang="en-US" dirty="0" err="1"/>
                  <a:t>Chú</a:t>
                </a:r>
                <a:r>
                  <a:rPr lang="en-US" dirty="0"/>
                  <a:t> ý :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thuyết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tham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vật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coi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endParaRPr lang="en-US" dirty="0"/>
              </a:p>
              <a:p>
                <a:pPr marL="172821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/>
                  <a:t>  C = I(X;Y)max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5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A9C-2717-4707-A04C-94AA7CDB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3.5.4. </a:t>
            </a:r>
            <a:r>
              <a:rPr lang="en-US" dirty="0" err="1"/>
              <a:t>Thông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 err="1"/>
                  <a:t>Số</a:t>
                </a:r>
                <a:r>
                  <a:rPr lang="en-US" dirty="0"/>
                  <a:t> tin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vị</a:t>
                </a:r>
                <a:r>
                  <a:rPr lang="en-US" dirty="0"/>
                  <a:t> </a:t>
                </a:r>
                <a:r>
                  <a:rPr lang="en-US" dirty="0" err="1"/>
                  <a:t>thời</a:t>
                </a:r>
                <a:r>
                  <a:rPr lang="en-US" dirty="0"/>
                  <a:t> </a:t>
                </a:r>
                <a:r>
                  <a:rPr lang="en-US" dirty="0" err="1"/>
                  <a:t>gian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dải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(∆f)</a:t>
                </a:r>
              </a:p>
              <a:p>
                <a:pPr lvl="2"/>
                <a:r>
                  <a:rPr lang="en-US" dirty="0"/>
                  <a:t>So,    C =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I(X;Y)max</a:t>
                </a:r>
              </a:p>
              <a:p>
                <a:pPr lvl="1"/>
                <a:r>
                  <a:rPr lang="en-US" dirty="0"/>
                  <a:t> C = 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)max  =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Khi không nhiễu: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= 0</a:t>
                </a:r>
              </a:p>
              <a:p>
                <a:pPr lvl="2"/>
                <a:r>
                  <a:rPr lang="en-US" dirty="0" err="1"/>
                  <a:t>Vậy</a:t>
                </a:r>
                <a:r>
                  <a:rPr lang="en-US" dirty="0"/>
                  <a:t>:   C = 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m:rPr>
                            <m:nor/>
                          </m:rPr>
                          <a:rPr lang="en-US" dirty="0"/>
                          <m:t>=  ∆</m:t>
                        </m:r>
                        <m:r>
                          <m:rPr>
                            <m:nor/>
                          </m:rPr>
                          <a:rPr lang="en-US" dirty="0"/>
                          <m:t>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∆</m:t>
                    </m:r>
                    <m:r>
                      <m:rPr>
                        <m:nor/>
                      </m:rPr>
                      <a:rPr lang="en-US" dirty="0"/>
                      <m:t>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dirty="0"/>
                  <a:t> (L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tin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tin 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320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A9C-2717-4707-A04C-94AA7CDB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3.5.4. </a:t>
            </a:r>
            <a:r>
              <a:rPr lang="en-US" dirty="0" err="1"/>
              <a:t>Thông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r>
                  <a:rPr lang="en-US" dirty="0"/>
                  <a:t>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đương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endParaRPr lang="en-US" dirty="0"/>
              </a:p>
              <a:p>
                <a:pPr lvl="1"/>
                <a:r>
                  <a:rPr lang="en-US" dirty="0"/>
                  <a:t>Theo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:r>
                  <a:rPr lang="en-US" dirty="0" err="1"/>
                  <a:t>lý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= 2 </a:t>
                </a:r>
                <a:r>
                  <a:rPr lang="en-US" dirty="0" err="1"/>
                  <a:t>Fmax</a:t>
                </a:r>
                <a:r>
                  <a:rPr lang="en-US" dirty="0"/>
                  <a:t>  (</a:t>
                </a:r>
                <a:r>
                  <a:rPr lang="en-US" dirty="0" err="1"/>
                  <a:t>Fmax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tần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lớn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 err="1"/>
                  <a:t>Fmax</a:t>
                </a:r>
                <a:r>
                  <a:rPr lang="en-US" dirty="0"/>
                  <a:t> = ∆f  (</a:t>
                </a:r>
                <a:r>
                  <a:rPr lang="en-US" dirty="0" err="1"/>
                  <a:t>dải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 C = 2 ∆f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I(X;Y)max</a:t>
                </a:r>
              </a:p>
              <a:p>
                <a:pPr marL="345643" lvl="2" indent="0">
                  <a:buNone/>
                </a:pPr>
                <a:r>
                  <a:rPr lang="en-US" dirty="0"/>
                  <a:t>         = 2 ∆f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(H(Y)- H(Y|X))max</a:t>
                </a:r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941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2A9C-2717-4707-A04C-94AA7CDB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3.5.4.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(Cont.)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856" y="737394"/>
                <a:ext cx="3974842" cy="25908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3400" dirty="0" err="1"/>
                  <a:t>Kênh</a:t>
                </a:r>
                <a:r>
                  <a:rPr lang="en-US" sz="3400" dirty="0"/>
                  <a:t> </a:t>
                </a:r>
                <a:r>
                  <a:rPr lang="en-US" sz="3400" dirty="0" err="1"/>
                  <a:t>liên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tục</a:t>
                </a:r>
                <a:r>
                  <a:rPr lang="en-US" sz="3400" dirty="0"/>
                  <a:t>:</a:t>
                </a:r>
              </a:p>
              <a:p>
                <a:pPr lvl="1"/>
                <a:r>
                  <a:rPr lang="en-US" sz="3400" dirty="0" err="1"/>
                  <a:t>Thông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th</a:t>
                </a:r>
                <a:r>
                  <a:rPr lang="vi-VN" sz="3400" dirty="0"/>
                  <a:t>ư</a:t>
                </a:r>
                <a:r>
                  <a:rPr lang="en-US" sz="3400" dirty="0" err="1"/>
                  <a:t>ờng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nguồn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nhiễu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có</a:t>
                </a:r>
                <a:r>
                  <a:rPr lang="en-US" sz="3400" dirty="0"/>
                  <a:t> </a:t>
                </a:r>
                <a:r>
                  <a:rPr lang="en-US" sz="3400" dirty="0" err="1"/>
                  <a:t>phân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bố</a:t>
                </a:r>
                <a:r>
                  <a:rPr lang="en-US" sz="3400" dirty="0"/>
                  <a:t> Gaussian </a:t>
                </a:r>
                <a:r>
                  <a:rPr lang="en-US" sz="3400" dirty="0" err="1"/>
                  <a:t>và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thường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thì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các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tín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hiệu</a:t>
                </a:r>
                <a:r>
                  <a:rPr lang="en-US" sz="3400" dirty="0"/>
                  <a:t> đ</a:t>
                </a:r>
                <a:r>
                  <a:rPr lang="vi-VN" sz="3400" dirty="0"/>
                  <a:t>ư</a:t>
                </a:r>
                <a:r>
                  <a:rPr lang="en-US" sz="3400" dirty="0" err="1"/>
                  <a:t>ợc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tạo</a:t>
                </a:r>
                <a:r>
                  <a:rPr lang="en-US" sz="3400" dirty="0"/>
                  <a:t> ra </a:t>
                </a:r>
                <a:r>
                  <a:rPr lang="en-US" sz="3400" dirty="0" err="1"/>
                  <a:t>bởi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các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nguồn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liên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tục</a:t>
                </a:r>
                <a:r>
                  <a:rPr lang="en-US" sz="3400" dirty="0"/>
                  <a:t> </a:t>
                </a:r>
                <a:r>
                  <a:rPr lang="en-US" sz="3400" dirty="0" err="1"/>
                  <a:t>hiện</a:t>
                </a:r>
                <a:r>
                  <a:rPr lang="en-US" sz="3400" dirty="0"/>
                  <a:t> nay </a:t>
                </a:r>
                <a:r>
                  <a:rPr lang="en-US" sz="3400" dirty="0" err="1"/>
                  <a:t>có</a:t>
                </a:r>
                <a:r>
                  <a:rPr lang="en-US" sz="3400" dirty="0"/>
                  <a:t> </a:t>
                </a:r>
                <a:r>
                  <a:rPr lang="en-US" sz="3400" dirty="0" err="1"/>
                  <a:t>phân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bố</a:t>
                </a:r>
                <a:r>
                  <a:rPr lang="en-US" sz="3400" dirty="0"/>
                  <a:t> Gaussian:</a:t>
                </a:r>
              </a:p>
              <a:p>
                <a:pPr lvl="2"/>
                <a:r>
                  <a:rPr lang="en-US" sz="3400" dirty="0"/>
                  <a:t>H(Y|X)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3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  <m:sub>
                        <m:r>
                          <a:rPr lang="en-US" sz="3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3400" dirty="0"/>
                  <a:t> = log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400" b="0" i="1" smtClean="0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3400" dirty="0"/>
                  <a:t>  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3400" dirty="0"/>
                  <a:t> : </a:t>
                </a:r>
                <a:r>
                  <a:rPr lang="en-US" sz="3400" dirty="0" err="1"/>
                  <a:t>Công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suất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trung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bình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của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nhiễu</a:t>
                </a:r>
                <a:r>
                  <a:rPr lang="en-US" sz="3400" dirty="0"/>
                  <a:t> </a:t>
                </a:r>
              </a:p>
              <a:p>
                <a:pPr lvl="2"/>
                <a:r>
                  <a:rPr lang="en-US" sz="3400" dirty="0"/>
                  <a:t>H(Y) = log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400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rad>
                  </m:oMath>
                </a14:m>
                <a:endParaRPr lang="en-US" sz="34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3400" dirty="0"/>
                  <a:t> : </a:t>
                </a:r>
                <a:r>
                  <a:rPr lang="en-US" sz="3400" dirty="0" err="1"/>
                  <a:t>Công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suất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trung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bình</a:t>
                </a:r>
                <a:r>
                  <a:rPr lang="en-US" sz="3400" dirty="0"/>
                  <a:t> ở </a:t>
                </a:r>
                <a:r>
                  <a:rPr lang="en-US" sz="3400" dirty="0" err="1"/>
                  <a:t>đầu</a:t>
                </a:r>
                <a:r>
                  <a:rPr lang="en-US" sz="3400" dirty="0"/>
                  <a:t> ra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3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3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34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400" dirty="0"/>
                  <a:t>: </a:t>
                </a:r>
                <a:r>
                  <a:rPr lang="en-US" sz="3400" dirty="0" err="1"/>
                  <a:t>Công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suất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trung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bình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của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nguồn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vào</a:t>
                </a:r>
                <a:endParaRPr lang="en-US" sz="3400" dirty="0"/>
              </a:p>
              <a:p>
                <a:pPr lvl="3"/>
                <a:r>
                  <a:rPr lang="en-US" sz="3400" dirty="0"/>
                  <a:t>Ph</a:t>
                </a:r>
                <a:r>
                  <a:rPr lang="vi-VN" sz="3400" dirty="0"/>
                  <a:t>ư</a:t>
                </a:r>
                <a:r>
                  <a:rPr lang="en-US" sz="3400" dirty="0" err="1"/>
                  <a:t>ơng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sai</a:t>
                </a:r>
                <a:r>
                  <a:rPr lang="en-US" sz="3400" dirty="0"/>
                  <a:t> (</a:t>
                </a:r>
                <a:r>
                  <a:rPr lang="en-US" sz="3400" dirty="0" err="1"/>
                  <a:t>công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suất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trung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bình</a:t>
                </a:r>
                <a:r>
                  <a:rPr lang="en-US" sz="3400" dirty="0"/>
                  <a:t>) </a:t>
                </a:r>
                <a:r>
                  <a:rPr lang="en-US" sz="3400" dirty="0" err="1"/>
                  <a:t>của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tổng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các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biến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ngẫu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nhiên</a:t>
                </a:r>
                <a:r>
                  <a:rPr lang="en-US" sz="3400" dirty="0"/>
                  <a:t>  Gaussian </a:t>
                </a:r>
                <a:r>
                  <a:rPr lang="en-US" sz="3400" dirty="0" err="1"/>
                  <a:t>bằng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tổng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các</a:t>
                </a:r>
                <a:r>
                  <a:rPr lang="en-US" sz="3400" dirty="0"/>
                  <a:t> </a:t>
                </a:r>
                <a:r>
                  <a:rPr lang="en-US" sz="3400" dirty="0" err="1"/>
                  <a:t>ph</a:t>
                </a:r>
                <a:r>
                  <a:rPr lang="vi-VN" sz="3400" dirty="0"/>
                  <a:t>ư</a:t>
                </a:r>
                <a:r>
                  <a:rPr lang="en-US" sz="3400" dirty="0" err="1"/>
                  <a:t>ơng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sai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của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từng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biến</a:t>
                </a:r>
                <a:endParaRPr lang="en-US" sz="3400" dirty="0"/>
              </a:p>
              <a:p>
                <a:pPr lvl="2"/>
                <a:r>
                  <a:rPr lang="en-US" sz="3400" dirty="0"/>
                  <a:t> C = 2 ∆f 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400" dirty="0"/>
                  <a:t>(log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400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3400" dirty="0"/>
                  <a:t>  - log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3400" i="1">
                            <a:latin typeface="Cambria Math" panose="02040503050406030204" pitchFamily="18" charset="0"/>
                          </a:rPr>
                          <m:t>Π</m:t>
                        </m:r>
                        <m:r>
                          <a:rPr lang="en-US" sz="3400" i="1">
                            <a:latin typeface="Cambria Math" panose="02040503050406030204" pitchFamily="18" charset="0"/>
                          </a:rPr>
                          <m:t>𝑒</m:t>
                        </m:r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3400" dirty="0"/>
                  <a:t>)</a:t>
                </a:r>
              </a:p>
              <a:p>
                <a:pPr marL="345643" lvl="2" indent="0">
                  <a:buNone/>
                </a:pPr>
                <a:r>
                  <a:rPr lang="en-US" sz="3400" dirty="0"/>
                  <a:t>         =   2∆f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rad>
                      <m:radPr>
                        <m:degHide m:val="on"/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z="3400" b="0" dirty="0">
                  <a:ea typeface="Cambria Math" panose="02040503050406030204" pitchFamily="18" charset="0"/>
                </a:endParaRPr>
              </a:p>
              <a:p>
                <a:pPr marL="345643" lvl="2" indent="0">
                  <a:buNone/>
                </a:pPr>
                <a:r>
                  <a:rPr lang="en-US" sz="3400" dirty="0"/>
                  <a:t>          = ∆f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</m:oMath>
                </a14:m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3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400" dirty="0"/>
                  <a:t>        = ∆f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400" i="1" dirty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400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3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= </m:t>
                    </m:r>
                  </m:oMath>
                </a14:m>
                <a:r>
                  <a:rPr lang="en-US" sz="3400" dirty="0"/>
                  <a:t>∆f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sz="3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4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34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3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400" dirty="0"/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en-US" sz="3400" dirty="0"/>
                  <a:t>C =   ∆f </a:t>
                </a:r>
                <a14:m>
                  <m:oMath xmlns:m="http://schemas.openxmlformats.org/officeDocument/2006/math">
                    <m:r>
                      <a:rPr lang="en-U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400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 </m:t>
                        </m:r>
                        <m:f>
                          <m:fPr>
                            <m:ctrlPr>
                              <a:rPr lang="en-US" sz="3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3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  <m:r>
                      <a:rPr lang="en-US" sz="3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400" dirty="0"/>
              </a:p>
              <a:p>
                <a:pPr marL="345643" lvl="2" indent="0">
                  <a:buNone/>
                </a:pPr>
                <a:r>
                  <a:rPr lang="en-US" sz="3400" dirty="0"/>
                  <a:t>       </a:t>
                </a:r>
              </a:p>
              <a:p>
                <a:pPr marL="345643" lvl="2" indent="0">
                  <a:buNone/>
                </a:pPr>
                <a:r>
                  <a:rPr lang="en-US" sz="3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 dirty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34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400" dirty="0"/>
                  <a:t>:       </a:t>
                </a:r>
                <a:r>
                  <a:rPr lang="en-US" sz="3400" dirty="0" err="1"/>
                  <a:t>Tỷ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số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tín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hiệu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trên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nhiêu</a:t>
                </a:r>
                <a:r>
                  <a:rPr lang="en-US" sz="3400" dirty="0"/>
                  <a:t>. </a:t>
                </a:r>
                <a:r>
                  <a:rPr lang="en-US" sz="3400" dirty="0" err="1"/>
                  <a:t>Là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tỷ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số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của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công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suất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trung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bình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của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tín</a:t>
                </a:r>
                <a:r>
                  <a:rPr lang="en-US" sz="3400" dirty="0"/>
                  <a:t>                    	</a:t>
                </a:r>
                <a:r>
                  <a:rPr lang="en-US" sz="3400" dirty="0" err="1"/>
                  <a:t>hiệu</a:t>
                </a:r>
                <a:r>
                  <a:rPr lang="en-US" sz="3400" dirty="0"/>
                  <a:t> </a:t>
                </a:r>
                <a:r>
                  <a:rPr lang="en-US" sz="3400" dirty="0" err="1"/>
                  <a:t>vào</a:t>
                </a:r>
                <a:r>
                  <a:rPr lang="en-US" sz="3400" dirty="0"/>
                  <a:t> chia </a:t>
                </a:r>
                <a:r>
                  <a:rPr lang="en-US" sz="3400" dirty="0" err="1"/>
                  <a:t>cho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công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suất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trung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bình</a:t>
                </a:r>
                <a:r>
                  <a:rPr lang="en-US" sz="3400" dirty="0"/>
                  <a:t> </a:t>
                </a:r>
                <a:r>
                  <a:rPr lang="en-US" sz="3400" dirty="0" err="1"/>
                  <a:t>của</a:t>
                </a:r>
                <a:r>
                  <a:rPr lang="en-US" sz="3400" dirty="0"/>
                  <a:t> </a:t>
                </a:r>
                <a:r>
                  <a:rPr lang="en-US" sz="3400" dirty="0" err="1"/>
                  <a:t>nhiễu</a:t>
                </a:r>
                <a:r>
                  <a:rPr lang="en-US" sz="3400" dirty="0"/>
                  <a:t> </a:t>
                </a:r>
                <a:r>
                  <a:rPr lang="en-US" sz="3400" dirty="0" err="1"/>
                  <a:t>đo</a:t>
                </a:r>
                <a:r>
                  <a:rPr lang="en-US" sz="3400" dirty="0"/>
                  <a:t> </a:t>
                </a:r>
                <a:r>
                  <a:rPr lang="en-US" sz="3400" dirty="0" err="1"/>
                  <a:t>được</a:t>
                </a:r>
                <a:r>
                  <a:rPr lang="en-US" sz="3400" dirty="0"/>
                  <a:t> ở </a:t>
                </a:r>
                <a:r>
                  <a:rPr lang="en-US" sz="3400" dirty="0" err="1"/>
                  <a:t>đầu</a:t>
                </a:r>
                <a:r>
                  <a:rPr lang="en-US" sz="3400" dirty="0"/>
                  <a:t> ra </a:t>
                </a:r>
                <a:r>
                  <a:rPr lang="en-US" sz="3400" dirty="0" err="1"/>
                  <a:t>kênh</a:t>
                </a:r>
                <a:r>
                  <a:rPr lang="en-US" sz="3400" dirty="0"/>
                  <a:t> (</a:t>
                </a:r>
                <a:r>
                  <a:rPr lang="en-US" sz="3400" dirty="0" err="1"/>
                  <a:t>nhiễu</a:t>
                </a:r>
                <a:r>
                  <a:rPr lang="en-US" sz="3400" dirty="0"/>
                  <a:t> </a:t>
                </a:r>
                <a:r>
                  <a:rPr lang="en-US" sz="3400" dirty="0" err="1"/>
                  <a:t>trong</a:t>
                </a:r>
                <a:r>
                  <a:rPr lang="en-US" sz="3400" dirty="0"/>
                  <a:t> </a:t>
                </a:r>
                <a:r>
                  <a:rPr lang="en-US" sz="3400" dirty="0" err="1"/>
                  <a:t>kênh</a:t>
                </a:r>
                <a:r>
                  <a:rPr lang="en-US" sz="3400" dirty="0"/>
                  <a:t>)</a:t>
                </a:r>
              </a:p>
              <a:p>
                <a:pPr marL="345643" lvl="2" indent="0">
                  <a:buNone/>
                </a:pPr>
                <a:r>
                  <a:rPr lang="en-US" sz="3400" dirty="0"/>
                  <a:t>	</a:t>
                </a:r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marL="345643" lvl="2" indent="0">
                  <a:buNone/>
                </a:pP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7532FD-27B3-4C28-85A7-C762A895F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856" y="737394"/>
                <a:ext cx="3974842" cy="2590800"/>
              </a:xfrm>
              <a:blipFill>
                <a:blip r:embed="rId3"/>
                <a:stretch>
                  <a:fillRect t="-1176" b="-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88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9B75-BAD4-4454-A5F9-6A257E9F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6" y="184000"/>
            <a:ext cx="3974842" cy="477194"/>
          </a:xfrm>
        </p:spPr>
        <p:txBody>
          <a:bodyPr/>
          <a:lstStyle/>
          <a:p>
            <a:r>
              <a:rPr lang="en-US" dirty="0"/>
              <a:t>3.6.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- </a:t>
            </a:r>
            <a:r>
              <a:rPr lang="en-US" dirty="0" err="1"/>
              <a:t>kênh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D994-0420-4F34-9AA0-0590AFBDC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05" y="661194"/>
            <a:ext cx="3974842" cy="2451596"/>
          </a:xfrm>
        </p:spPr>
        <p:txBody>
          <a:bodyPr>
            <a:noAutofit/>
          </a:bodyPr>
          <a:lstStyle/>
          <a:p>
            <a:r>
              <a:rPr lang="en-US" sz="900" dirty="0" err="1"/>
              <a:t>Khi</a:t>
            </a:r>
            <a:r>
              <a:rPr lang="en-US" sz="900" dirty="0"/>
              <a:t> </a:t>
            </a:r>
            <a:r>
              <a:rPr lang="en-US" sz="900" dirty="0" err="1"/>
              <a:t>xây</a:t>
            </a:r>
            <a:r>
              <a:rPr lang="en-US" sz="900" dirty="0"/>
              <a:t> </a:t>
            </a:r>
            <a:r>
              <a:rPr lang="en-US" sz="900" dirty="0" err="1"/>
              <a:t>dựng</a:t>
            </a:r>
            <a:r>
              <a:rPr lang="en-US" sz="900" dirty="0"/>
              <a:t> </a:t>
            </a:r>
            <a:r>
              <a:rPr lang="en-US" sz="900" dirty="0" err="1"/>
              <a:t>hệ</a:t>
            </a:r>
            <a:r>
              <a:rPr lang="en-US" sz="900" dirty="0"/>
              <a:t> </a:t>
            </a:r>
            <a:r>
              <a:rPr lang="en-US" sz="900" dirty="0" err="1"/>
              <a:t>thống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</a:t>
            </a:r>
            <a:r>
              <a:rPr lang="en-US" sz="900" dirty="0" err="1"/>
              <a:t>phải</a:t>
            </a:r>
            <a:r>
              <a:rPr lang="en-US" sz="900" dirty="0"/>
              <a:t> </a:t>
            </a:r>
            <a:r>
              <a:rPr lang="en-US" sz="900" dirty="0" err="1"/>
              <a:t>nối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 </a:t>
            </a:r>
            <a:r>
              <a:rPr lang="en-US" sz="900" dirty="0" err="1"/>
              <a:t>có</a:t>
            </a:r>
            <a:r>
              <a:rPr lang="en-US" sz="900" dirty="0"/>
              <a:t> </a:t>
            </a:r>
            <a:r>
              <a:rPr lang="en-US" sz="900" dirty="0" err="1"/>
              <a:t>tốc</a:t>
            </a:r>
            <a:r>
              <a:rPr lang="en-US" sz="900" dirty="0"/>
              <a:t> </a:t>
            </a:r>
            <a:r>
              <a:rPr lang="en-US" sz="900" dirty="0" err="1"/>
              <a:t>độ</a:t>
            </a:r>
            <a:r>
              <a:rPr lang="en-US" sz="900" dirty="0"/>
              <a:t> </a:t>
            </a:r>
            <a:r>
              <a:rPr lang="en-US" sz="900" dirty="0" err="1"/>
              <a:t>lập</a:t>
            </a:r>
            <a:r>
              <a:rPr lang="en-US" sz="900" dirty="0"/>
              <a:t> tin R </a:t>
            </a:r>
            <a:r>
              <a:rPr lang="en-US" sz="900" dirty="0" err="1"/>
              <a:t>vào</a:t>
            </a:r>
            <a:r>
              <a:rPr lang="en-US" sz="900" dirty="0"/>
              <a:t> </a:t>
            </a:r>
            <a:r>
              <a:rPr lang="en-US" sz="900" dirty="0" err="1"/>
              <a:t>kênh</a:t>
            </a:r>
            <a:r>
              <a:rPr lang="en-US" sz="900" dirty="0"/>
              <a:t> </a:t>
            </a:r>
            <a:r>
              <a:rPr lang="en-US" sz="900" dirty="0" err="1"/>
              <a:t>có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l</a:t>
            </a:r>
            <a:r>
              <a:rPr lang="vi-VN" sz="900" dirty="0"/>
              <a:t>ư</a:t>
            </a:r>
            <a:r>
              <a:rPr lang="en-US" sz="900" dirty="0" err="1"/>
              <a:t>ơng</a:t>
            </a:r>
            <a:r>
              <a:rPr lang="en-US" sz="900" dirty="0"/>
              <a:t> C. </a:t>
            </a:r>
            <a:r>
              <a:rPr lang="en-US" sz="900" dirty="0" err="1"/>
              <a:t>Vấn</a:t>
            </a:r>
            <a:r>
              <a:rPr lang="en-US" sz="900" dirty="0"/>
              <a:t> </a:t>
            </a:r>
            <a:r>
              <a:rPr lang="en-US" sz="900" dirty="0" err="1"/>
              <a:t>đề</a:t>
            </a:r>
            <a:r>
              <a:rPr lang="en-US" sz="900" dirty="0"/>
              <a:t> </a:t>
            </a:r>
            <a:r>
              <a:rPr lang="en-US" sz="900" dirty="0" err="1"/>
              <a:t>đặt</a:t>
            </a:r>
            <a:r>
              <a:rPr lang="en-US" sz="900" dirty="0"/>
              <a:t> ra </a:t>
            </a:r>
            <a:r>
              <a:rPr lang="en-US" sz="900" dirty="0" err="1"/>
              <a:t>là</a:t>
            </a:r>
            <a:r>
              <a:rPr lang="en-US" sz="900" dirty="0"/>
              <a:t>:</a:t>
            </a:r>
          </a:p>
          <a:p>
            <a:pPr lvl="1"/>
            <a:r>
              <a:rPr lang="en-US" sz="900" dirty="0" err="1"/>
              <a:t>Khi</a:t>
            </a:r>
            <a:r>
              <a:rPr lang="en-US" sz="900" dirty="0"/>
              <a:t> R = C. </a:t>
            </a:r>
            <a:r>
              <a:rPr lang="en-US" sz="900" dirty="0" err="1"/>
              <a:t>Kênh</a:t>
            </a:r>
            <a:r>
              <a:rPr lang="en-US" sz="900" dirty="0"/>
              <a:t> </a:t>
            </a:r>
            <a:r>
              <a:rPr lang="en-US" sz="900" dirty="0" err="1"/>
              <a:t>vừa</a:t>
            </a:r>
            <a:r>
              <a:rPr lang="en-US" sz="900" dirty="0"/>
              <a:t> </a:t>
            </a:r>
            <a:r>
              <a:rPr lang="en-US" sz="900" dirty="0" err="1"/>
              <a:t>đủ</a:t>
            </a:r>
            <a:r>
              <a:rPr lang="en-US" sz="900" dirty="0"/>
              <a:t> </a:t>
            </a:r>
            <a:r>
              <a:rPr lang="en-US" sz="900" dirty="0" err="1"/>
              <a:t>để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l</a:t>
            </a:r>
            <a:r>
              <a:rPr lang="vi-VN" sz="900" dirty="0"/>
              <a:t>ư</a:t>
            </a:r>
            <a:r>
              <a:rPr lang="en-US" sz="900" dirty="0" err="1"/>
              <a:t>ợng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tin </a:t>
            </a:r>
            <a:r>
              <a:rPr lang="en-US" sz="900" dirty="0" err="1"/>
              <a:t>nguồn</a:t>
            </a:r>
            <a:r>
              <a:rPr lang="en-US" sz="900" dirty="0"/>
              <a:t> </a:t>
            </a:r>
            <a:r>
              <a:rPr lang="en-US" sz="900" dirty="0" err="1"/>
              <a:t>tạo</a:t>
            </a:r>
            <a:r>
              <a:rPr lang="en-US" sz="900" dirty="0"/>
              <a:t> ra </a:t>
            </a:r>
            <a:r>
              <a:rPr lang="en-US" sz="900" dirty="0" err="1"/>
              <a:t>nên</a:t>
            </a:r>
            <a:r>
              <a:rPr lang="en-US" sz="900" dirty="0"/>
              <a:t> chi </a:t>
            </a:r>
            <a:r>
              <a:rPr lang="en-US" sz="900" dirty="0" err="1"/>
              <a:t>phí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là</a:t>
            </a:r>
            <a:r>
              <a:rPr lang="en-US" sz="900" dirty="0"/>
              <a:t> </a:t>
            </a:r>
            <a:r>
              <a:rPr lang="en-US" sz="900" dirty="0" err="1"/>
              <a:t>tối</a:t>
            </a:r>
            <a:r>
              <a:rPr lang="en-US" sz="900" dirty="0"/>
              <a:t> </a:t>
            </a:r>
            <a:r>
              <a:rPr lang="en-US" sz="900" dirty="0" err="1"/>
              <a:t>thiểu</a:t>
            </a:r>
            <a:r>
              <a:rPr lang="en-US" sz="900" dirty="0"/>
              <a:t>. L</a:t>
            </a:r>
            <a:r>
              <a:rPr lang="vi-VN" sz="900" dirty="0"/>
              <a:t>ư</a:t>
            </a:r>
            <a:r>
              <a:rPr lang="en-US" sz="900" dirty="0" err="1"/>
              <a:t>ợng</a:t>
            </a:r>
            <a:r>
              <a:rPr lang="en-US" sz="900" dirty="0"/>
              <a:t> tin </a:t>
            </a:r>
            <a:r>
              <a:rPr lang="en-US" sz="900" dirty="0" err="1"/>
              <a:t>tạo</a:t>
            </a:r>
            <a:r>
              <a:rPr lang="en-US" sz="900" dirty="0"/>
              <a:t> ra đ</a:t>
            </a:r>
            <a:r>
              <a:rPr lang="vi-VN" sz="900" dirty="0"/>
              <a:t>ư</a:t>
            </a:r>
            <a:r>
              <a:rPr lang="en-US" sz="900" dirty="0" err="1"/>
              <a:t>ợc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hết</a:t>
            </a:r>
            <a:r>
              <a:rPr lang="en-US" sz="900" dirty="0"/>
              <a:t> qua </a:t>
            </a:r>
            <a:r>
              <a:rPr lang="en-US" sz="900" dirty="0" err="1"/>
              <a:t>kênh</a:t>
            </a:r>
            <a:r>
              <a:rPr lang="en-US" sz="900" dirty="0"/>
              <a:t> </a:t>
            </a:r>
            <a:r>
              <a:rPr lang="en-US" sz="900" dirty="0" err="1"/>
              <a:t>mà</a:t>
            </a:r>
            <a:r>
              <a:rPr lang="en-US" sz="900" dirty="0"/>
              <a:t> </a:t>
            </a:r>
            <a:r>
              <a:rPr lang="en-US" sz="900" dirty="0" err="1"/>
              <a:t>không</a:t>
            </a:r>
            <a:r>
              <a:rPr lang="en-US" sz="900" dirty="0"/>
              <a:t> </a:t>
            </a:r>
            <a:r>
              <a:rPr lang="en-US" sz="900" dirty="0" err="1"/>
              <a:t>mất</a:t>
            </a:r>
            <a:r>
              <a:rPr lang="en-US" sz="900" dirty="0"/>
              <a:t> </a:t>
            </a:r>
            <a:r>
              <a:rPr lang="en-US" sz="900" dirty="0" err="1"/>
              <a:t>mát</a:t>
            </a:r>
            <a:r>
              <a:rPr lang="en-US" sz="900" dirty="0"/>
              <a:t> </a:t>
            </a:r>
            <a:r>
              <a:rPr lang="en-US" sz="900" dirty="0" err="1"/>
              <a:t>nên</a:t>
            </a:r>
            <a:r>
              <a:rPr lang="en-US" sz="900" dirty="0"/>
              <a:t> </a:t>
            </a:r>
            <a:r>
              <a:rPr lang="en-US" sz="900" dirty="0" err="1"/>
              <a:t>việc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không</a:t>
            </a:r>
            <a:r>
              <a:rPr lang="en-US" sz="900" dirty="0"/>
              <a:t> </a:t>
            </a:r>
            <a:r>
              <a:rPr lang="en-US" sz="900" dirty="0" err="1"/>
              <a:t>gây</a:t>
            </a:r>
            <a:r>
              <a:rPr lang="en-US" sz="900" dirty="0"/>
              <a:t> </a:t>
            </a:r>
            <a:r>
              <a:rPr lang="en-US" sz="900" dirty="0" err="1"/>
              <a:t>sai</a:t>
            </a:r>
            <a:r>
              <a:rPr lang="en-US" sz="900" dirty="0"/>
              <a:t>. Tr</a:t>
            </a:r>
            <a:r>
              <a:rPr lang="vi-VN" sz="900" dirty="0"/>
              <a:t>ư</a:t>
            </a:r>
            <a:r>
              <a:rPr lang="en-US" sz="900" dirty="0" err="1"/>
              <a:t>ờng</a:t>
            </a:r>
            <a:r>
              <a:rPr lang="en-US" sz="900" dirty="0"/>
              <a:t> </a:t>
            </a:r>
            <a:r>
              <a:rPr lang="en-US" sz="900" dirty="0" err="1"/>
              <a:t>này</a:t>
            </a:r>
            <a:r>
              <a:rPr lang="en-US" sz="900" dirty="0"/>
              <a:t> đ</a:t>
            </a:r>
            <a:r>
              <a:rPr lang="vi-VN" sz="900" dirty="0"/>
              <a:t>ư</a:t>
            </a:r>
            <a:r>
              <a:rPr lang="en-US" sz="900" dirty="0" err="1"/>
              <a:t>ợc</a:t>
            </a:r>
            <a:r>
              <a:rPr lang="en-US" sz="900" dirty="0"/>
              <a:t> </a:t>
            </a:r>
            <a:r>
              <a:rPr lang="en-US" sz="900" dirty="0" err="1"/>
              <a:t>gọi</a:t>
            </a:r>
            <a:r>
              <a:rPr lang="en-US" sz="900" dirty="0"/>
              <a:t> </a:t>
            </a:r>
            <a:r>
              <a:rPr lang="en-US" sz="900" dirty="0" err="1"/>
              <a:t>là</a:t>
            </a:r>
            <a:r>
              <a:rPr lang="en-US" sz="900" dirty="0"/>
              <a:t> </a:t>
            </a:r>
            <a:r>
              <a:rPr lang="en-US" sz="900" dirty="0" err="1"/>
              <a:t>kênh</a:t>
            </a:r>
            <a:r>
              <a:rPr lang="en-US" sz="900" dirty="0"/>
              <a:t> </a:t>
            </a:r>
            <a:r>
              <a:rPr lang="en-US" sz="900" dirty="0" err="1"/>
              <a:t>phối</a:t>
            </a:r>
            <a:r>
              <a:rPr lang="en-US" sz="900" dirty="0"/>
              <a:t> </a:t>
            </a:r>
            <a:r>
              <a:rPr lang="en-US" sz="900" dirty="0" err="1"/>
              <a:t>hợp</a:t>
            </a:r>
            <a:r>
              <a:rPr lang="en-US" sz="900" dirty="0"/>
              <a:t> </a:t>
            </a:r>
            <a:r>
              <a:rPr lang="en-US" sz="900" dirty="0" err="1"/>
              <a:t>với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 </a:t>
            </a:r>
            <a:r>
              <a:rPr lang="en-US" sz="900" dirty="0" err="1"/>
              <a:t>và</a:t>
            </a:r>
            <a:r>
              <a:rPr lang="en-US" sz="900" dirty="0"/>
              <a:t> R = C </a:t>
            </a:r>
            <a:r>
              <a:rPr lang="en-US" sz="900" dirty="0" err="1"/>
              <a:t>là</a:t>
            </a:r>
            <a:r>
              <a:rPr lang="en-US" sz="900" dirty="0"/>
              <a:t> </a:t>
            </a:r>
            <a:r>
              <a:rPr lang="en-US" sz="900" dirty="0" err="1"/>
              <a:t>điều</a:t>
            </a:r>
            <a:r>
              <a:rPr lang="en-US" sz="900" dirty="0"/>
              <a:t> </a:t>
            </a:r>
            <a:r>
              <a:rPr lang="en-US" sz="900" dirty="0" err="1"/>
              <a:t>kiện</a:t>
            </a:r>
            <a:r>
              <a:rPr lang="en-US" sz="900" dirty="0"/>
              <a:t> </a:t>
            </a:r>
            <a:r>
              <a:rPr lang="en-US" sz="900" dirty="0" err="1"/>
              <a:t>phối</a:t>
            </a:r>
            <a:r>
              <a:rPr lang="en-US" sz="900" dirty="0"/>
              <a:t> </a:t>
            </a:r>
            <a:r>
              <a:rPr lang="en-US" sz="900" dirty="0" err="1"/>
              <a:t>hợp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 – </a:t>
            </a:r>
            <a:r>
              <a:rPr lang="en-US" sz="900" dirty="0" err="1"/>
              <a:t>kênh</a:t>
            </a:r>
            <a:endParaRPr lang="en-US" sz="900" dirty="0"/>
          </a:p>
          <a:p>
            <a:pPr lvl="1"/>
            <a:r>
              <a:rPr lang="en-US" sz="900" dirty="0" err="1"/>
              <a:t>Khi</a:t>
            </a:r>
            <a:r>
              <a:rPr lang="en-US" sz="900" dirty="0"/>
              <a:t> R &lt; C.  </a:t>
            </a:r>
            <a:r>
              <a:rPr lang="en-US" sz="900" dirty="0" err="1"/>
              <a:t>Khả</a:t>
            </a:r>
            <a:r>
              <a:rPr lang="en-US" sz="900" dirty="0"/>
              <a:t> </a:t>
            </a:r>
            <a:r>
              <a:rPr lang="en-US" sz="900" dirty="0" err="1"/>
              <a:t>năng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/>
              <a:t>kênh</a:t>
            </a:r>
            <a:r>
              <a:rPr lang="en-US" sz="900" dirty="0"/>
              <a:t> </a:t>
            </a:r>
            <a:r>
              <a:rPr lang="en-US" sz="900" dirty="0" err="1"/>
              <a:t>lớn</a:t>
            </a:r>
            <a:r>
              <a:rPr lang="en-US" sz="900" dirty="0"/>
              <a:t> </a:t>
            </a:r>
            <a:r>
              <a:rPr lang="en-US" sz="900" dirty="0" err="1"/>
              <a:t>hơn</a:t>
            </a:r>
            <a:r>
              <a:rPr lang="en-US" sz="900" dirty="0"/>
              <a:t> l</a:t>
            </a:r>
            <a:r>
              <a:rPr lang="vi-VN" sz="900" dirty="0"/>
              <a:t>ư</a:t>
            </a:r>
            <a:r>
              <a:rPr lang="en-US" sz="900" dirty="0" err="1"/>
              <a:t>ợng</a:t>
            </a:r>
            <a:r>
              <a:rPr lang="en-US" sz="900" dirty="0"/>
              <a:t> tin đ</a:t>
            </a:r>
            <a:r>
              <a:rPr lang="vi-VN" sz="900" dirty="0"/>
              <a:t>ư</a:t>
            </a:r>
            <a:r>
              <a:rPr lang="en-US" sz="900" dirty="0" err="1"/>
              <a:t>ợc</a:t>
            </a:r>
            <a:r>
              <a:rPr lang="en-US" sz="900" dirty="0"/>
              <a:t> </a:t>
            </a:r>
            <a:r>
              <a:rPr lang="en-US" sz="900" dirty="0" err="1"/>
              <a:t>tạo</a:t>
            </a:r>
            <a:r>
              <a:rPr lang="en-US" sz="900" dirty="0"/>
              <a:t> ra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 </a:t>
            </a:r>
            <a:r>
              <a:rPr lang="en-US" sz="900" dirty="0" err="1"/>
              <a:t>nên</a:t>
            </a:r>
            <a:r>
              <a:rPr lang="en-US" sz="900" dirty="0"/>
              <a:t> </a:t>
            </a:r>
            <a:r>
              <a:rPr lang="en-US" sz="900" dirty="0" err="1"/>
              <a:t>việc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tin </a:t>
            </a:r>
            <a:r>
              <a:rPr lang="en-US" sz="900" dirty="0" err="1"/>
              <a:t>không</a:t>
            </a:r>
            <a:r>
              <a:rPr lang="en-US" sz="900" dirty="0"/>
              <a:t> </a:t>
            </a:r>
            <a:r>
              <a:rPr lang="en-US" sz="900" dirty="0" err="1"/>
              <a:t>gây</a:t>
            </a:r>
            <a:r>
              <a:rPr lang="en-US" sz="900" dirty="0"/>
              <a:t> </a:t>
            </a:r>
            <a:r>
              <a:rPr lang="en-US" sz="900" dirty="0" err="1"/>
              <a:t>sai</a:t>
            </a:r>
            <a:r>
              <a:rPr lang="en-US" sz="900" dirty="0"/>
              <a:t>. </a:t>
            </a:r>
            <a:r>
              <a:rPr lang="en-US" sz="900" dirty="0" err="1"/>
              <a:t>Kênh</a:t>
            </a:r>
            <a:r>
              <a:rPr lang="en-US" sz="900" dirty="0"/>
              <a:t> đ</a:t>
            </a:r>
            <a:r>
              <a:rPr lang="vi-VN" sz="900" dirty="0"/>
              <a:t>ư</a:t>
            </a:r>
            <a:r>
              <a:rPr lang="en-US" sz="900" dirty="0" err="1"/>
              <a:t>ợc</a:t>
            </a:r>
            <a:r>
              <a:rPr lang="en-US" sz="900" dirty="0"/>
              <a:t> </a:t>
            </a:r>
            <a:r>
              <a:rPr lang="en-US" sz="900" dirty="0" err="1"/>
              <a:t>xây</a:t>
            </a:r>
            <a:r>
              <a:rPr lang="en-US" sz="900" dirty="0"/>
              <a:t> </a:t>
            </a:r>
            <a:r>
              <a:rPr lang="en-US" sz="900" dirty="0" err="1"/>
              <a:t>dựng</a:t>
            </a:r>
            <a:r>
              <a:rPr lang="en-US" sz="900" dirty="0"/>
              <a:t> </a:t>
            </a:r>
            <a:r>
              <a:rPr lang="en-US" sz="900" dirty="0" err="1"/>
              <a:t>có</a:t>
            </a:r>
            <a:r>
              <a:rPr lang="en-US" sz="900" dirty="0"/>
              <a:t> </a:t>
            </a:r>
            <a:r>
              <a:rPr lang="en-US" sz="900" dirty="0" err="1"/>
              <a:t>khả</a:t>
            </a:r>
            <a:r>
              <a:rPr lang="en-US" sz="900" dirty="0"/>
              <a:t> </a:t>
            </a:r>
            <a:r>
              <a:rPr lang="en-US" sz="900" dirty="0" err="1"/>
              <a:t>năng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lớn</a:t>
            </a:r>
            <a:r>
              <a:rPr lang="en-US" sz="900" dirty="0"/>
              <a:t> </a:t>
            </a:r>
            <a:r>
              <a:rPr lang="en-US" sz="900" dirty="0" err="1"/>
              <a:t>hơn</a:t>
            </a:r>
            <a:r>
              <a:rPr lang="en-US" sz="900" dirty="0"/>
              <a:t> </a:t>
            </a:r>
            <a:r>
              <a:rPr lang="en-US" sz="900" dirty="0" err="1"/>
              <a:t>yêu</a:t>
            </a:r>
            <a:r>
              <a:rPr lang="en-US" sz="900" dirty="0"/>
              <a:t> </a:t>
            </a:r>
            <a:r>
              <a:rPr lang="en-US" sz="900" dirty="0" err="1"/>
              <a:t>cầu</a:t>
            </a:r>
            <a:r>
              <a:rPr lang="en-US" sz="900" dirty="0"/>
              <a:t> </a:t>
            </a:r>
            <a:r>
              <a:rPr lang="en-US" sz="900" dirty="0" err="1"/>
              <a:t>nên</a:t>
            </a:r>
            <a:r>
              <a:rPr lang="en-US" sz="900" dirty="0"/>
              <a:t> chi </a:t>
            </a:r>
            <a:r>
              <a:rPr lang="en-US" sz="900" dirty="0" err="1"/>
              <a:t>phí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tăng</a:t>
            </a:r>
            <a:r>
              <a:rPr lang="en-US" sz="900" dirty="0"/>
              <a:t> hay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không</a:t>
            </a:r>
            <a:r>
              <a:rPr lang="en-US" sz="900" dirty="0"/>
              <a:t> </a:t>
            </a:r>
            <a:r>
              <a:rPr lang="en-US" sz="900" dirty="0" err="1"/>
              <a:t>hiệu</a:t>
            </a:r>
            <a:r>
              <a:rPr lang="en-US" sz="900" dirty="0"/>
              <a:t> </a:t>
            </a:r>
            <a:r>
              <a:rPr lang="en-US" sz="900" dirty="0" err="1"/>
              <a:t>quả</a:t>
            </a:r>
            <a:r>
              <a:rPr lang="en-US" sz="900" dirty="0"/>
              <a:t>. </a:t>
            </a:r>
            <a:r>
              <a:rPr lang="en-US" sz="900" dirty="0" err="1"/>
              <a:t>Cần</a:t>
            </a:r>
            <a:r>
              <a:rPr lang="en-US" sz="900" dirty="0"/>
              <a:t> </a:t>
            </a:r>
            <a:r>
              <a:rPr lang="en-US" sz="900" dirty="0" err="1"/>
              <a:t>phải</a:t>
            </a:r>
            <a:r>
              <a:rPr lang="en-US" sz="900" dirty="0"/>
              <a:t> </a:t>
            </a:r>
            <a:r>
              <a:rPr lang="en-US" sz="900" dirty="0" err="1"/>
              <a:t>tiến</a:t>
            </a:r>
            <a:r>
              <a:rPr lang="en-US" sz="900" dirty="0"/>
              <a:t> </a:t>
            </a:r>
            <a:r>
              <a:rPr lang="en-US" sz="900" dirty="0" err="1"/>
              <a:t>hành</a:t>
            </a:r>
            <a:r>
              <a:rPr lang="en-US" sz="900" dirty="0"/>
              <a:t> </a:t>
            </a:r>
            <a:r>
              <a:rPr lang="en-US" sz="900" dirty="0" err="1"/>
              <a:t>thực</a:t>
            </a:r>
            <a:r>
              <a:rPr lang="en-US" sz="900" dirty="0"/>
              <a:t> </a:t>
            </a:r>
            <a:r>
              <a:rPr lang="en-US" sz="900" dirty="0" err="1"/>
              <a:t>hiện</a:t>
            </a:r>
            <a:r>
              <a:rPr lang="en-US" sz="900" dirty="0"/>
              <a:t> </a:t>
            </a:r>
            <a:r>
              <a:rPr lang="en-US" sz="900" dirty="0" err="1"/>
              <a:t>phối</a:t>
            </a:r>
            <a:r>
              <a:rPr lang="en-US" sz="900" dirty="0"/>
              <a:t> </a:t>
            </a:r>
            <a:r>
              <a:rPr lang="en-US" sz="900" dirty="0" err="1"/>
              <a:t>hợp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 </a:t>
            </a:r>
            <a:r>
              <a:rPr lang="en-US" sz="900" dirty="0" err="1"/>
              <a:t>kênh</a:t>
            </a:r>
            <a:r>
              <a:rPr lang="en-US" sz="900" dirty="0"/>
              <a:t> </a:t>
            </a:r>
            <a:r>
              <a:rPr lang="en-US" sz="900" dirty="0" err="1"/>
              <a:t>để</a:t>
            </a:r>
            <a:r>
              <a:rPr lang="en-US" sz="900" dirty="0"/>
              <a:t> </a:t>
            </a:r>
            <a:r>
              <a:rPr lang="en-US" sz="900" dirty="0" err="1"/>
              <a:t>tăng</a:t>
            </a:r>
            <a:r>
              <a:rPr lang="en-US" sz="900" dirty="0"/>
              <a:t> </a:t>
            </a:r>
            <a:r>
              <a:rPr lang="en-US" sz="900" dirty="0" err="1"/>
              <a:t>hiệu</a:t>
            </a:r>
            <a:r>
              <a:rPr lang="en-US" sz="900" dirty="0"/>
              <a:t> </a:t>
            </a:r>
            <a:r>
              <a:rPr lang="en-US" sz="900" dirty="0" err="1"/>
              <a:t>quả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endParaRPr lang="en-US" sz="900" dirty="0"/>
          </a:p>
          <a:p>
            <a:pPr lvl="2"/>
            <a:r>
              <a:rPr lang="en-US" sz="900" dirty="0"/>
              <a:t>Do R &lt; C </a:t>
            </a:r>
            <a:r>
              <a:rPr lang="en-US" sz="900" dirty="0" err="1"/>
              <a:t>nên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l</a:t>
            </a:r>
            <a:r>
              <a:rPr lang="vi-VN" sz="900" dirty="0"/>
              <a:t>ư</a:t>
            </a:r>
            <a:r>
              <a:rPr lang="en-US" sz="900" dirty="0" err="1"/>
              <a:t>ợng</a:t>
            </a:r>
            <a:r>
              <a:rPr lang="en-US" sz="900" dirty="0"/>
              <a:t> </a:t>
            </a:r>
            <a:r>
              <a:rPr lang="en-US" sz="900" dirty="0" err="1"/>
              <a:t>thực</a:t>
            </a:r>
            <a:r>
              <a:rPr lang="en-US" sz="900" dirty="0"/>
              <a:t> </a:t>
            </a:r>
            <a:r>
              <a:rPr lang="en-US" sz="900" dirty="0" err="1"/>
              <a:t>tế</a:t>
            </a:r>
            <a:r>
              <a:rPr lang="en-US" sz="900" dirty="0"/>
              <a:t> </a:t>
            </a:r>
            <a:r>
              <a:rPr lang="en-US" sz="900" dirty="0" err="1"/>
              <a:t>đạt</a:t>
            </a:r>
            <a:r>
              <a:rPr lang="en-US" sz="900" dirty="0"/>
              <a:t> đ</a:t>
            </a:r>
            <a:r>
              <a:rPr lang="vi-VN" sz="900" dirty="0"/>
              <a:t>ư</a:t>
            </a:r>
            <a:r>
              <a:rPr lang="en-US" sz="900" dirty="0" err="1"/>
              <a:t>ợc</a:t>
            </a:r>
            <a:r>
              <a:rPr lang="en-US" sz="900" dirty="0"/>
              <a:t> </a:t>
            </a:r>
            <a:r>
              <a:rPr lang="en-US" sz="900" dirty="0" err="1"/>
              <a:t>là</a:t>
            </a:r>
            <a:r>
              <a:rPr lang="en-US" sz="900" dirty="0"/>
              <a:t> R </a:t>
            </a:r>
            <a:r>
              <a:rPr lang="en-US" sz="900" dirty="0" err="1"/>
              <a:t>nên</a:t>
            </a:r>
            <a:r>
              <a:rPr lang="en-US" sz="900" dirty="0"/>
              <a:t> </a:t>
            </a:r>
            <a:r>
              <a:rPr lang="en-US" sz="900" dirty="0" err="1"/>
              <a:t>để</a:t>
            </a:r>
            <a:r>
              <a:rPr lang="en-US" sz="900" dirty="0"/>
              <a:t> </a:t>
            </a:r>
            <a:r>
              <a:rPr lang="en-US" sz="900" dirty="0" err="1"/>
              <a:t>tăng</a:t>
            </a:r>
            <a:r>
              <a:rPr lang="en-US" sz="900" dirty="0"/>
              <a:t> </a:t>
            </a:r>
            <a:r>
              <a:rPr lang="en-US" sz="900" dirty="0" err="1"/>
              <a:t>tốc</a:t>
            </a:r>
            <a:r>
              <a:rPr lang="en-US" sz="900" dirty="0"/>
              <a:t> </a:t>
            </a:r>
            <a:r>
              <a:rPr lang="en-US" sz="900" dirty="0" err="1"/>
              <a:t>độ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cân</a:t>
            </a:r>
            <a:r>
              <a:rPr lang="en-US" sz="900" dirty="0"/>
              <a:t> </a:t>
            </a:r>
            <a:r>
              <a:rPr lang="en-US" sz="900" dirty="0" err="1"/>
              <a:t>tăng</a:t>
            </a:r>
            <a:r>
              <a:rPr lang="en-US" sz="900" dirty="0"/>
              <a:t> </a:t>
            </a:r>
            <a:r>
              <a:rPr lang="en-US" sz="900" dirty="0" err="1"/>
              <a:t>tốc</a:t>
            </a:r>
            <a:r>
              <a:rPr lang="en-US" sz="900" dirty="0"/>
              <a:t> </a:t>
            </a:r>
            <a:r>
              <a:rPr lang="en-US" sz="900" dirty="0" err="1"/>
              <a:t>độ</a:t>
            </a:r>
            <a:r>
              <a:rPr lang="en-US" sz="900" dirty="0"/>
              <a:t> </a:t>
            </a:r>
            <a:r>
              <a:rPr lang="en-US" sz="900" dirty="0" err="1"/>
              <a:t>lập</a:t>
            </a:r>
            <a:r>
              <a:rPr lang="en-US" sz="900" dirty="0"/>
              <a:t> tin R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. </a:t>
            </a:r>
            <a:r>
              <a:rPr lang="en-US" sz="900" dirty="0" err="1"/>
              <a:t>Giải</a:t>
            </a:r>
            <a:r>
              <a:rPr lang="en-US" sz="900" dirty="0"/>
              <a:t> </a:t>
            </a:r>
            <a:r>
              <a:rPr lang="en-US" sz="900" dirty="0" err="1"/>
              <a:t>pháp</a:t>
            </a:r>
            <a:r>
              <a:rPr lang="en-US" sz="900" dirty="0"/>
              <a:t>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/>
              <a:t>lý</a:t>
            </a:r>
            <a:r>
              <a:rPr lang="en-US" sz="900" dirty="0"/>
              <a:t> </a:t>
            </a:r>
            <a:r>
              <a:rPr lang="en-US" sz="900" dirty="0" err="1"/>
              <a:t>thuyết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tin </a:t>
            </a:r>
            <a:r>
              <a:rPr lang="en-US" sz="900" dirty="0" err="1"/>
              <a:t>là</a:t>
            </a:r>
            <a:r>
              <a:rPr lang="en-US" sz="900" dirty="0"/>
              <a:t> </a:t>
            </a:r>
            <a:r>
              <a:rPr lang="en-US" sz="900" dirty="0" err="1"/>
              <a:t>mã</a:t>
            </a:r>
            <a:r>
              <a:rPr lang="en-US" sz="900" dirty="0"/>
              <a:t> </a:t>
            </a:r>
            <a:r>
              <a:rPr lang="en-US" sz="900" dirty="0" err="1"/>
              <a:t>hóa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 </a:t>
            </a:r>
            <a:r>
              <a:rPr lang="en-US" sz="900" dirty="0" err="1"/>
              <a:t>để</a:t>
            </a:r>
            <a:r>
              <a:rPr lang="en-US" sz="900" dirty="0"/>
              <a:t> Entropy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 </a:t>
            </a:r>
            <a:r>
              <a:rPr lang="en-US" sz="900" dirty="0" err="1"/>
              <a:t>đạt</a:t>
            </a:r>
            <a:r>
              <a:rPr lang="en-US" sz="900" dirty="0"/>
              <a:t> </a:t>
            </a:r>
            <a:r>
              <a:rPr lang="en-US" sz="900" dirty="0" err="1"/>
              <a:t>cực</a:t>
            </a:r>
            <a:r>
              <a:rPr lang="en-US" sz="900" dirty="0"/>
              <a:t> </a:t>
            </a:r>
            <a:r>
              <a:rPr lang="en-US" sz="900" dirty="0" err="1"/>
              <a:t>đại</a:t>
            </a:r>
            <a:r>
              <a:rPr lang="en-US" sz="900" dirty="0"/>
              <a:t> </a:t>
            </a:r>
            <a:r>
              <a:rPr lang="en-US" sz="900" dirty="0" err="1"/>
              <a:t>và</a:t>
            </a:r>
            <a:r>
              <a:rPr lang="en-US" sz="900" dirty="0"/>
              <a:t> </a:t>
            </a:r>
            <a:r>
              <a:rPr lang="en-US" sz="900" dirty="0" err="1"/>
              <a:t>tăng</a:t>
            </a:r>
            <a:r>
              <a:rPr lang="en-US" sz="900" dirty="0"/>
              <a:t> </a:t>
            </a:r>
            <a:r>
              <a:rPr lang="en-US" sz="900" dirty="0" err="1"/>
              <a:t>tốc</a:t>
            </a:r>
            <a:r>
              <a:rPr lang="en-US" sz="900" dirty="0"/>
              <a:t> </a:t>
            </a:r>
            <a:r>
              <a:rPr lang="en-US" sz="900" dirty="0" err="1"/>
              <a:t>độ</a:t>
            </a:r>
            <a:r>
              <a:rPr lang="en-US" sz="900" dirty="0"/>
              <a:t> </a:t>
            </a:r>
            <a:r>
              <a:rPr lang="en-US" sz="900" dirty="0" err="1"/>
              <a:t>lập</a:t>
            </a:r>
            <a:r>
              <a:rPr lang="en-US" sz="900" dirty="0"/>
              <a:t> tin</a:t>
            </a:r>
          </a:p>
          <a:p>
            <a:pPr lvl="1"/>
            <a:r>
              <a:rPr lang="en-US" sz="900" dirty="0"/>
              <a:t>Khi R &gt; C. </a:t>
            </a:r>
            <a:r>
              <a:rPr lang="en-US" sz="900" dirty="0" err="1"/>
              <a:t>Khả</a:t>
            </a:r>
            <a:r>
              <a:rPr lang="en-US" sz="900" dirty="0"/>
              <a:t> </a:t>
            </a:r>
            <a:r>
              <a:rPr lang="en-US" sz="900" dirty="0" err="1"/>
              <a:t>năng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/>
              <a:t>kênh</a:t>
            </a:r>
            <a:r>
              <a:rPr lang="en-US" sz="900" dirty="0"/>
              <a:t> </a:t>
            </a:r>
            <a:r>
              <a:rPr lang="en-US" sz="900" dirty="0" err="1"/>
              <a:t>nhỏ</a:t>
            </a:r>
            <a:r>
              <a:rPr lang="en-US" sz="900" dirty="0"/>
              <a:t> h</a:t>
            </a:r>
            <a:r>
              <a:rPr lang="vi-VN" sz="900" dirty="0"/>
              <a:t>ơ</a:t>
            </a:r>
            <a:r>
              <a:rPr lang="en-US" sz="900" dirty="0"/>
              <a:t>n l</a:t>
            </a:r>
            <a:r>
              <a:rPr lang="vi-VN" sz="900" dirty="0"/>
              <a:t>ư</a:t>
            </a:r>
            <a:r>
              <a:rPr lang="en-US" sz="900" dirty="0" err="1"/>
              <a:t>ợng</a:t>
            </a:r>
            <a:r>
              <a:rPr lang="en-US" sz="900" dirty="0"/>
              <a:t> tin </a:t>
            </a:r>
            <a:r>
              <a:rPr lang="en-US" sz="900" dirty="0" err="1"/>
              <a:t>nguồn</a:t>
            </a:r>
            <a:r>
              <a:rPr lang="en-US" sz="900" dirty="0"/>
              <a:t> </a:t>
            </a:r>
            <a:r>
              <a:rPr lang="en-US" sz="900" dirty="0" err="1"/>
              <a:t>tạo</a:t>
            </a:r>
            <a:r>
              <a:rPr lang="en-US" sz="900" dirty="0"/>
              <a:t> ra </a:t>
            </a:r>
            <a:r>
              <a:rPr lang="en-US" sz="900" dirty="0" err="1"/>
              <a:t>nên</a:t>
            </a:r>
            <a:r>
              <a:rPr lang="en-US" sz="900" dirty="0"/>
              <a:t> </a:t>
            </a:r>
            <a:r>
              <a:rPr lang="en-US" sz="900" dirty="0" err="1"/>
              <a:t>kênh</a:t>
            </a:r>
            <a:r>
              <a:rPr lang="en-US" sz="900" dirty="0"/>
              <a:t> </a:t>
            </a:r>
            <a:r>
              <a:rPr lang="en-US" sz="900" dirty="0" err="1"/>
              <a:t>không</a:t>
            </a:r>
            <a:r>
              <a:rPr lang="en-US" sz="900" dirty="0"/>
              <a:t> </a:t>
            </a:r>
            <a:r>
              <a:rPr lang="en-US" sz="900" dirty="0" err="1"/>
              <a:t>thể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hêt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tin </a:t>
            </a:r>
            <a:r>
              <a:rPr lang="en-US" sz="900" dirty="0" err="1"/>
              <a:t>dẫn</a:t>
            </a:r>
            <a:r>
              <a:rPr lang="en-US" sz="900" dirty="0"/>
              <a:t> </a:t>
            </a:r>
            <a:r>
              <a:rPr lang="en-US" sz="900" dirty="0" err="1"/>
              <a:t>đến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tin </a:t>
            </a:r>
            <a:r>
              <a:rPr lang="en-US" sz="900" dirty="0" err="1"/>
              <a:t>bị</a:t>
            </a:r>
            <a:r>
              <a:rPr lang="en-US" sz="900" dirty="0"/>
              <a:t> </a:t>
            </a:r>
            <a:r>
              <a:rPr lang="en-US" sz="900" dirty="0" err="1"/>
              <a:t>mất</a:t>
            </a:r>
            <a:r>
              <a:rPr lang="en-US" sz="900" dirty="0"/>
              <a:t> </a:t>
            </a:r>
            <a:r>
              <a:rPr lang="en-US" sz="900" dirty="0" err="1"/>
              <a:t>mát</a:t>
            </a:r>
            <a:r>
              <a:rPr lang="en-US" sz="900" dirty="0"/>
              <a:t> hay </a:t>
            </a:r>
            <a:r>
              <a:rPr lang="en-US" sz="900" dirty="0" err="1"/>
              <a:t>việc</a:t>
            </a:r>
            <a:r>
              <a:rPr lang="en-US" sz="900" dirty="0"/>
              <a:t> </a:t>
            </a:r>
            <a:r>
              <a:rPr lang="en-US" sz="900" dirty="0" err="1"/>
              <a:t>truyền</a:t>
            </a:r>
            <a:r>
              <a:rPr lang="en-US" sz="900" dirty="0"/>
              <a:t> </a:t>
            </a:r>
            <a:r>
              <a:rPr lang="en-US" sz="900" dirty="0" err="1"/>
              <a:t>bị</a:t>
            </a:r>
            <a:r>
              <a:rPr lang="en-US" sz="900" dirty="0"/>
              <a:t> </a:t>
            </a:r>
            <a:r>
              <a:rPr lang="en-US" sz="900" dirty="0" err="1"/>
              <a:t>sai</a:t>
            </a:r>
            <a:r>
              <a:rPr lang="en-US" sz="900" dirty="0"/>
              <a:t>. </a:t>
            </a:r>
            <a:r>
              <a:rPr lang="en-US" sz="900" dirty="0" err="1"/>
              <a:t>Cần</a:t>
            </a:r>
            <a:r>
              <a:rPr lang="en-US" sz="900" dirty="0"/>
              <a:t> </a:t>
            </a:r>
            <a:r>
              <a:rPr lang="en-US" sz="900" dirty="0" err="1"/>
              <a:t>phải</a:t>
            </a:r>
            <a:r>
              <a:rPr lang="en-US" sz="900" dirty="0"/>
              <a:t> </a:t>
            </a:r>
            <a:r>
              <a:rPr lang="en-US" sz="900" dirty="0" err="1"/>
              <a:t>tiến</a:t>
            </a:r>
            <a:r>
              <a:rPr lang="en-US" sz="900" dirty="0"/>
              <a:t> </a:t>
            </a:r>
            <a:r>
              <a:rPr lang="en-US" sz="900" dirty="0" err="1"/>
              <a:t>hành</a:t>
            </a:r>
            <a:r>
              <a:rPr lang="en-US" sz="900" dirty="0"/>
              <a:t> </a:t>
            </a:r>
            <a:r>
              <a:rPr lang="en-US" sz="900" dirty="0" err="1"/>
              <a:t>thực</a:t>
            </a:r>
            <a:r>
              <a:rPr lang="en-US" sz="900" dirty="0"/>
              <a:t> </a:t>
            </a:r>
            <a:r>
              <a:rPr lang="en-US" sz="900" dirty="0" err="1"/>
              <a:t>hiện</a:t>
            </a:r>
            <a:r>
              <a:rPr lang="en-US" sz="900" dirty="0"/>
              <a:t> </a:t>
            </a:r>
            <a:r>
              <a:rPr lang="en-US" sz="900" dirty="0" err="1"/>
              <a:t>phối</a:t>
            </a:r>
            <a:r>
              <a:rPr lang="en-US" sz="900" dirty="0"/>
              <a:t> </a:t>
            </a:r>
            <a:r>
              <a:rPr lang="en-US" sz="900" dirty="0" err="1"/>
              <a:t>hợp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 </a:t>
            </a:r>
            <a:r>
              <a:rPr lang="en-US" sz="900" dirty="0" err="1"/>
              <a:t>kênh</a:t>
            </a:r>
            <a:r>
              <a:rPr lang="en-US" sz="900" dirty="0"/>
              <a:t> </a:t>
            </a:r>
            <a:r>
              <a:rPr lang="en-US" sz="900" dirty="0" err="1"/>
              <a:t>để</a:t>
            </a:r>
            <a:r>
              <a:rPr lang="en-US" sz="900" dirty="0"/>
              <a:t> </a:t>
            </a:r>
            <a:r>
              <a:rPr lang="en-US" sz="900" dirty="0" err="1"/>
              <a:t>chống</a:t>
            </a:r>
            <a:r>
              <a:rPr lang="en-US" sz="900" dirty="0"/>
              <a:t> </a:t>
            </a:r>
            <a:r>
              <a:rPr lang="en-US" sz="900" dirty="0" err="1"/>
              <a:t>mất</a:t>
            </a:r>
            <a:r>
              <a:rPr lang="en-US" sz="900" dirty="0"/>
              <a:t> </a:t>
            </a:r>
            <a:r>
              <a:rPr lang="en-US" sz="900" dirty="0" err="1"/>
              <a:t>mát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tin</a:t>
            </a:r>
          </a:p>
          <a:p>
            <a:pPr lvl="2"/>
            <a:r>
              <a:rPr lang="en-US" sz="900" dirty="0" err="1"/>
              <a:t>Giải</a:t>
            </a:r>
            <a:r>
              <a:rPr lang="en-US" sz="900" dirty="0"/>
              <a:t> </a:t>
            </a:r>
            <a:r>
              <a:rPr lang="en-US" sz="900" dirty="0" err="1"/>
              <a:t>pháp</a:t>
            </a:r>
            <a:r>
              <a:rPr lang="en-US" sz="900" dirty="0"/>
              <a:t> </a:t>
            </a:r>
            <a:r>
              <a:rPr lang="en-US" sz="900" dirty="0" err="1"/>
              <a:t>là</a:t>
            </a:r>
            <a:r>
              <a:rPr lang="en-US" sz="900" dirty="0"/>
              <a:t> </a:t>
            </a:r>
            <a:r>
              <a:rPr lang="en-US" sz="900" dirty="0" err="1"/>
              <a:t>tăng</a:t>
            </a:r>
            <a:r>
              <a:rPr lang="en-US" sz="900" dirty="0"/>
              <a:t> </a:t>
            </a:r>
            <a:r>
              <a:rPr lang="en-US" sz="900" dirty="0" err="1"/>
              <a:t>tỷ</a:t>
            </a:r>
            <a:r>
              <a:rPr lang="en-US" sz="900" dirty="0"/>
              <a:t> </a:t>
            </a:r>
            <a:r>
              <a:rPr lang="en-US" sz="900" dirty="0" err="1"/>
              <a:t>số</a:t>
            </a:r>
            <a:r>
              <a:rPr lang="en-US" sz="900" dirty="0"/>
              <a:t> </a:t>
            </a:r>
            <a:r>
              <a:rPr lang="en-US" sz="900" dirty="0" err="1"/>
              <a:t>tín</a:t>
            </a:r>
            <a:r>
              <a:rPr lang="en-US" sz="900" dirty="0"/>
              <a:t> </a:t>
            </a:r>
            <a:r>
              <a:rPr lang="en-US" sz="900" dirty="0" err="1"/>
              <a:t>hiệu</a:t>
            </a:r>
            <a:r>
              <a:rPr lang="en-US" sz="900" dirty="0"/>
              <a:t> </a:t>
            </a:r>
            <a:r>
              <a:rPr lang="en-US" sz="900" dirty="0" err="1"/>
              <a:t>trên</a:t>
            </a:r>
            <a:r>
              <a:rPr lang="en-US" sz="900" dirty="0"/>
              <a:t> </a:t>
            </a:r>
            <a:r>
              <a:rPr lang="en-US" sz="900" dirty="0" err="1"/>
              <a:t>nhiều</a:t>
            </a:r>
            <a:r>
              <a:rPr lang="en-US" sz="900" dirty="0"/>
              <a:t>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/>
              <a:t>hệ</a:t>
            </a:r>
            <a:r>
              <a:rPr lang="en-US" sz="900" dirty="0"/>
              <a:t> </a:t>
            </a:r>
            <a:r>
              <a:rPr lang="en-US" sz="900" dirty="0" err="1"/>
              <a:t>thống</a:t>
            </a:r>
            <a:r>
              <a:rPr lang="en-US" sz="900" dirty="0"/>
              <a:t>. </a:t>
            </a:r>
            <a:r>
              <a:rPr lang="en-US" sz="900" dirty="0" err="1"/>
              <a:t>Giải</a:t>
            </a:r>
            <a:r>
              <a:rPr lang="en-US" sz="900" dirty="0"/>
              <a:t> </a:t>
            </a:r>
            <a:r>
              <a:rPr lang="en-US" sz="900" dirty="0" err="1"/>
              <a:t>pháp</a:t>
            </a:r>
            <a:r>
              <a:rPr lang="en-US" sz="900" dirty="0"/>
              <a:t> </a:t>
            </a:r>
            <a:r>
              <a:rPr lang="en-US" sz="900" dirty="0" err="1"/>
              <a:t>riêng</a:t>
            </a:r>
            <a:r>
              <a:rPr lang="en-US" sz="900" dirty="0"/>
              <a:t>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/>
              <a:t>lý</a:t>
            </a:r>
            <a:r>
              <a:rPr lang="en-US" sz="900" dirty="0"/>
              <a:t> </a:t>
            </a:r>
            <a:r>
              <a:rPr lang="en-US" sz="900" dirty="0" err="1"/>
              <a:t>thuyết</a:t>
            </a:r>
            <a:r>
              <a:rPr lang="en-US" sz="900" dirty="0"/>
              <a:t> </a:t>
            </a:r>
            <a:r>
              <a:rPr lang="en-US" sz="900" dirty="0" err="1"/>
              <a:t>thông</a:t>
            </a:r>
            <a:r>
              <a:rPr lang="en-US" sz="900" dirty="0"/>
              <a:t> tin </a:t>
            </a:r>
            <a:r>
              <a:rPr lang="en-US" sz="900" dirty="0" err="1"/>
              <a:t>là</a:t>
            </a:r>
            <a:r>
              <a:rPr lang="en-US" sz="900" dirty="0"/>
              <a:t> </a:t>
            </a:r>
            <a:r>
              <a:rPr lang="en-US" sz="900" dirty="0" err="1"/>
              <a:t>tiến</a:t>
            </a:r>
            <a:r>
              <a:rPr lang="en-US" sz="900" dirty="0"/>
              <a:t> </a:t>
            </a:r>
            <a:r>
              <a:rPr lang="en-US" sz="900" dirty="0" err="1"/>
              <a:t>hành</a:t>
            </a:r>
            <a:r>
              <a:rPr lang="en-US" sz="900" dirty="0"/>
              <a:t> </a:t>
            </a:r>
            <a:r>
              <a:rPr lang="en-US" sz="900" dirty="0" err="1"/>
              <a:t>mã</a:t>
            </a:r>
            <a:r>
              <a:rPr lang="en-US" sz="900" dirty="0"/>
              <a:t> </a:t>
            </a:r>
            <a:r>
              <a:rPr lang="en-US" sz="900" dirty="0" err="1"/>
              <a:t>chống</a:t>
            </a:r>
            <a:r>
              <a:rPr lang="en-US" sz="900" dirty="0"/>
              <a:t> </a:t>
            </a:r>
            <a:r>
              <a:rPr lang="en-US" sz="900" dirty="0" err="1"/>
              <a:t>nhiễu</a:t>
            </a:r>
            <a:r>
              <a:rPr lang="en-US" sz="900" dirty="0"/>
              <a:t> </a:t>
            </a:r>
            <a:r>
              <a:rPr lang="en-US" sz="900" dirty="0" err="1"/>
              <a:t>để</a:t>
            </a:r>
            <a:r>
              <a:rPr lang="en-US" sz="900" dirty="0"/>
              <a:t> </a:t>
            </a:r>
            <a:r>
              <a:rPr lang="en-US" sz="900" dirty="0" err="1"/>
              <a:t>giảm</a:t>
            </a:r>
            <a:r>
              <a:rPr lang="en-US" sz="900" dirty="0"/>
              <a:t> </a:t>
            </a:r>
            <a:r>
              <a:rPr lang="en-US" sz="900" dirty="0" err="1"/>
              <a:t>tốc</a:t>
            </a:r>
            <a:r>
              <a:rPr lang="en-US" sz="900" dirty="0"/>
              <a:t> </a:t>
            </a:r>
            <a:r>
              <a:rPr lang="en-US" sz="900" dirty="0" err="1"/>
              <a:t>độ</a:t>
            </a:r>
            <a:r>
              <a:rPr lang="en-US" sz="900" dirty="0"/>
              <a:t> </a:t>
            </a:r>
            <a:r>
              <a:rPr lang="en-US" sz="900" dirty="0" err="1"/>
              <a:t>lập</a:t>
            </a:r>
            <a:r>
              <a:rPr lang="en-US" sz="900" dirty="0"/>
              <a:t> tin </a:t>
            </a:r>
            <a:r>
              <a:rPr lang="en-US" sz="900" dirty="0" err="1"/>
              <a:t>của</a:t>
            </a:r>
            <a:r>
              <a:rPr lang="en-US" sz="900" dirty="0"/>
              <a:t> </a:t>
            </a:r>
            <a:r>
              <a:rPr lang="en-US" sz="900" dirty="0" err="1"/>
              <a:t>nguồn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862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4170-BE98-4354-8D63-E6056996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AD35-BBB2-4259-9801-85A43736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X= 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P =(p0, p1). P0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chia </a:t>
            </a:r>
            <a:r>
              <a:rPr lang="en-US" dirty="0" err="1"/>
              <a:t>cho</a:t>
            </a:r>
            <a:r>
              <a:rPr lang="en-US" dirty="0"/>
              <a:t> 10.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bang 0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3 chia </a:t>
            </a:r>
            <a:r>
              <a:rPr lang="en-US" dirty="0" err="1"/>
              <a:t>cho</a:t>
            </a:r>
            <a:r>
              <a:rPr lang="en-US" dirty="0"/>
              <a:t> 10. p1 =1-p0. </a:t>
            </a:r>
            <a:r>
              <a:rPr lang="en-US" dirty="0" err="1"/>
              <a:t>Tập</a:t>
            </a:r>
            <a:r>
              <a:rPr lang="en-US" dirty="0"/>
              <a:t> tin ở </a:t>
            </a:r>
            <a:r>
              <a:rPr lang="en-US" dirty="0" err="1"/>
              <a:t>đầu</a:t>
            </a:r>
            <a:r>
              <a:rPr lang="en-US" dirty="0"/>
              <a:t> ra Y = (</a:t>
            </a:r>
            <a:r>
              <a:rPr lang="en-US" dirty="0" err="1"/>
              <a:t>a,b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Ma </a:t>
            </a:r>
            <a:r>
              <a:rPr lang="en-US" dirty="0" err="1"/>
              <a:t>trân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P(X/Y) = 	| 1-p	 p  |</a:t>
            </a:r>
          </a:p>
          <a:p>
            <a:pPr marL="0" indent="0">
              <a:buNone/>
            </a:pPr>
            <a:r>
              <a:rPr lang="en-US" dirty="0"/>
              <a:t>				|p	1-p|</a:t>
            </a:r>
          </a:p>
          <a:p>
            <a:pPr marL="0" indent="0">
              <a:buNone/>
            </a:pPr>
            <a:r>
              <a:rPr lang="en-US" dirty="0"/>
              <a:t>P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chia </a:t>
            </a:r>
            <a:r>
              <a:rPr lang="en-US" dirty="0" err="1"/>
              <a:t>cho</a:t>
            </a:r>
            <a:r>
              <a:rPr lang="en-US" dirty="0"/>
              <a:t> 10.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0 </a:t>
            </a:r>
            <a:r>
              <a:rPr lang="en-US" dirty="0" err="1"/>
              <a:t>thì</a:t>
            </a:r>
            <a:r>
              <a:rPr lang="en-US"/>
              <a:t> p = 1/10.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I(X;Y)</a:t>
            </a:r>
          </a:p>
        </p:txBody>
      </p:sp>
    </p:spTree>
    <p:extLst>
      <p:ext uri="{BB962C8B-B14F-4D97-AF65-F5344CB8AC3E}">
        <p14:creationId xmlns:p14="http://schemas.microsoft.com/office/powerpoint/2010/main" val="316784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FA19-A795-44E3-AD13-78C28721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(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44462-F3B4-4B55-B218-8E4D06C81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50" spc="10" dirty="0" err="1">
                <a:cs typeface="Times New Roman"/>
              </a:rPr>
              <a:t>Môi</a:t>
            </a:r>
            <a:r>
              <a:rPr lang="en-US" sz="1050" spc="10" dirty="0">
                <a:cs typeface="Times New Roman"/>
              </a:rPr>
              <a:t> tr</a:t>
            </a:r>
            <a:r>
              <a:rPr lang="vi-VN" sz="1050" spc="10" dirty="0">
                <a:cs typeface="Times New Roman"/>
              </a:rPr>
              <a:t>ư</a:t>
            </a:r>
            <a:r>
              <a:rPr lang="en-US" sz="1050" spc="10" dirty="0" err="1">
                <a:cs typeface="Times New Roman"/>
              </a:rPr>
              <a:t>ờng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vật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lý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truyền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thông</a:t>
            </a:r>
            <a:r>
              <a:rPr lang="en-US" sz="1050" spc="10" dirty="0">
                <a:cs typeface="Times New Roman"/>
              </a:rPr>
              <a:t> tin </a:t>
            </a:r>
            <a:r>
              <a:rPr lang="en-US" sz="1050" spc="10" dirty="0" err="1">
                <a:cs typeface="Times New Roman"/>
              </a:rPr>
              <a:t>từ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máy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phát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đến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máy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thu</a:t>
            </a:r>
            <a:endParaRPr lang="en-US" sz="1050" spc="10" dirty="0">
              <a:cs typeface="Times New Roman"/>
            </a:endParaRPr>
          </a:p>
          <a:p>
            <a:r>
              <a:rPr lang="en-US" sz="1050" dirty="0" err="1"/>
              <a:t>Kênh</a:t>
            </a:r>
            <a:r>
              <a:rPr lang="en-US" sz="1050" dirty="0"/>
              <a:t> </a:t>
            </a:r>
            <a:r>
              <a:rPr lang="en-US" sz="1050" dirty="0" err="1"/>
              <a:t>có</a:t>
            </a:r>
            <a:r>
              <a:rPr lang="en-US" sz="1050" dirty="0"/>
              <a:t> </a:t>
            </a:r>
            <a:r>
              <a:rPr lang="en-US" sz="1050" dirty="0" err="1"/>
              <a:t>nhiễu</a:t>
            </a:r>
            <a:r>
              <a:rPr lang="en-US" sz="1050" dirty="0"/>
              <a:t> </a:t>
            </a:r>
            <a:r>
              <a:rPr lang="en-US" sz="1050" dirty="0" err="1"/>
              <a:t>cộng</a:t>
            </a:r>
            <a:r>
              <a:rPr lang="en-US" sz="1050" dirty="0"/>
              <a:t> </a:t>
            </a:r>
            <a:r>
              <a:rPr lang="en-US" sz="1050" dirty="0" err="1"/>
              <a:t>làm</a:t>
            </a:r>
            <a:r>
              <a:rPr lang="en-US" sz="1050" dirty="0"/>
              <a:t> </a:t>
            </a:r>
            <a:r>
              <a:rPr lang="en-US" sz="1050" dirty="0" err="1"/>
              <a:t>thay</a:t>
            </a:r>
            <a:r>
              <a:rPr lang="en-US" sz="1050" dirty="0"/>
              <a:t> </a:t>
            </a:r>
            <a:r>
              <a:rPr lang="en-US" sz="1050" dirty="0" err="1"/>
              <a:t>đổi</a:t>
            </a:r>
            <a:r>
              <a:rPr lang="en-US" sz="1050" dirty="0"/>
              <a:t> </a:t>
            </a:r>
            <a:r>
              <a:rPr lang="en-US" sz="1050" dirty="0" err="1"/>
              <a:t>thông</a:t>
            </a:r>
            <a:r>
              <a:rPr lang="en-US" sz="1050" dirty="0"/>
              <a:t> tin</a:t>
            </a:r>
            <a:endParaRPr lang="en-US" sz="899" dirty="0"/>
          </a:p>
          <a:p>
            <a:r>
              <a:rPr lang="en-US" sz="1050" spc="10" dirty="0" err="1">
                <a:cs typeface="Times New Roman"/>
              </a:rPr>
              <a:t>Các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loại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kênh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khác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nhau</a:t>
            </a:r>
            <a:r>
              <a:rPr lang="en-US" sz="1050" spc="10" dirty="0">
                <a:cs typeface="Times New Roman"/>
              </a:rPr>
              <a:t>:</a:t>
            </a:r>
          </a:p>
          <a:p>
            <a:pPr lvl="1"/>
            <a:r>
              <a:rPr lang="en-US" sz="899" spc="10" dirty="0" err="1">
                <a:cs typeface="Times New Roman"/>
              </a:rPr>
              <a:t>Kênh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rời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rạc</a:t>
            </a:r>
            <a:endParaRPr lang="en-US" sz="899" spc="10" dirty="0">
              <a:cs typeface="Times New Roman"/>
            </a:endParaRPr>
          </a:p>
          <a:p>
            <a:pPr lvl="2"/>
            <a:r>
              <a:rPr lang="en-US" sz="748" spc="10" dirty="0" err="1">
                <a:cs typeface="Times New Roman"/>
              </a:rPr>
              <a:t>Kênh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rời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rạc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không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nhớ</a:t>
            </a:r>
            <a:endParaRPr lang="en-US" sz="748" spc="10" dirty="0">
              <a:cs typeface="Times New Roman"/>
            </a:endParaRPr>
          </a:p>
          <a:p>
            <a:pPr lvl="2"/>
            <a:r>
              <a:rPr lang="en-US" sz="748" spc="10" dirty="0" err="1">
                <a:cs typeface="Times New Roman"/>
              </a:rPr>
              <a:t>Kênh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có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nhớ</a:t>
            </a:r>
            <a:endParaRPr lang="en-US" sz="748" spc="10" dirty="0">
              <a:cs typeface="Times New Roman"/>
            </a:endParaRPr>
          </a:p>
          <a:p>
            <a:pPr lvl="2"/>
            <a:r>
              <a:rPr lang="en-US" sz="748" spc="10" dirty="0" err="1">
                <a:cs typeface="Times New Roman"/>
              </a:rPr>
              <a:t>Kênh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nhị</a:t>
            </a:r>
            <a:r>
              <a:rPr lang="en-US" sz="748" spc="10" dirty="0">
                <a:cs typeface="Times New Roman"/>
              </a:rPr>
              <a:t> </a:t>
            </a:r>
            <a:r>
              <a:rPr lang="en-US" sz="748" spc="10" dirty="0" err="1">
                <a:cs typeface="Times New Roman"/>
              </a:rPr>
              <a:t>phân</a:t>
            </a:r>
            <a:endParaRPr lang="en-US" sz="748" spc="10" dirty="0">
              <a:cs typeface="Times New Roman"/>
            </a:endParaRPr>
          </a:p>
          <a:p>
            <a:pPr lvl="1"/>
            <a:r>
              <a:rPr lang="en-US" sz="899" spc="10" dirty="0" err="1">
                <a:cs typeface="Times New Roman"/>
              </a:rPr>
              <a:t>Kênh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liên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tục</a:t>
            </a:r>
            <a:endParaRPr lang="en-US" sz="899" spc="10" dirty="0">
              <a:cs typeface="Times New Roman"/>
            </a:endParaRPr>
          </a:p>
          <a:p>
            <a:r>
              <a:rPr lang="en-US" sz="1050" spc="10" dirty="0" err="1">
                <a:cs typeface="Times New Roman"/>
              </a:rPr>
              <a:t>Nguồn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vào</a:t>
            </a:r>
            <a:r>
              <a:rPr lang="en-US" sz="1050" spc="10" dirty="0">
                <a:cs typeface="Times New Roman"/>
              </a:rPr>
              <a:t>, </a:t>
            </a:r>
            <a:r>
              <a:rPr lang="en-US" sz="1050" spc="10" dirty="0" err="1">
                <a:cs typeface="Times New Roman"/>
              </a:rPr>
              <a:t>nguồn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nhiễu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cộng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và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đầu</a:t>
            </a:r>
            <a:r>
              <a:rPr lang="en-US" sz="1050" spc="10" dirty="0">
                <a:cs typeface="Times New Roman"/>
              </a:rPr>
              <a:t> ra </a:t>
            </a:r>
            <a:r>
              <a:rPr lang="en-US" sz="1050" spc="10" dirty="0" err="1">
                <a:cs typeface="Times New Roman"/>
              </a:rPr>
              <a:t>của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kênh</a:t>
            </a:r>
            <a:r>
              <a:rPr lang="en-US" sz="1050" spc="10" dirty="0">
                <a:cs typeface="Times New Roman"/>
              </a:rPr>
              <a:t> đ</a:t>
            </a:r>
            <a:r>
              <a:rPr lang="vi-VN" sz="1050" spc="10" dirty="0">
                <a:cs typeface="Times New Roman"/>
              </a:rPr>
              <a:t>ư</a:t>
            </a:r>
            <a:r>
              <a:rPr lang="en-US" sz="1050" spc="10" dirty="0" err="1">
                <a:cs typeface="Times New Roman"/>
              </a:rPr>
              <a:t>ợc</a:t>
            </a:r>
            <a:r>
              <a:rPr lang="en-US" sz="1050" spc="10" dirty="0">
                <a:cs typeface="Times New Roman"/>
              </a:rPr>
              <a:t>  </a:t>
            </a:r>
            <a:r>
              <a:rPr lang="en-US" sz="1050" spc="10" dirty="0" err="1">
                <a:cs typeface="Times New Roman"/>
              </a:rPr>
              <a:t>mô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hình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là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các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biến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ngẫu</a:t>
            </a:r>
            <a:r>
              <a:rPr lang="en-US" sz="1050" spc="10" dirty="0">
                <a:cs typeface="Times New Roman"/>
              </a:rPr>
              <a:t> </a:t>
            </a:r>
            <a:r>
              <a:rPr lang="en-US" sz="1050" spc="10" dirty="0" err="1">
                <a:cs typeface="Times New Roman"/>
              </a:rPr>
              <a:t>nhiên</a:t>
            </a:r>
            <a:endParaRPr lang="en-US" sz="1050" spc="10" dirty="0">
              <a:cs typeface="Times New Roman"/>
            </a:endParaRPr>
          </a:p>
          <a:p>
            <a:pPr lvl="1"/>
            <a:r>
              <a:rPr lang="en-US" sz="899" spc="10" dirty="0" err="1">
                <a:cs typeface="Times New Roman"/>
              </a:rPr>
              <a:t>Đầu</a:t>
            </a:r>
            <a:r>
              <a:rPr lang="en-US" sz="899" spc="10" dirty="0">
                <a:cs typeface="Times New Roman"/>
              </a:rPr>
              <a:t> ra = </a:t>
            </a:r>
            <a:r>
              <a:rPr lang="en-US" sz="899" spc="10" dirty="0" err="1">
                <a:cs typeface="Times New Roman"/>
              </a:rPr>
              <a:t>nguồn</a:t>
            </a:r>
            <a:r>
              <a:rPr lang="en-US" sz="899" spc="10" dirty="0">
                <a:cs typeface="Times New Roman"/>
              </a:rPr>
              <a:t> </a:t>
            </a:r>
            <a:r>
              <a:rPr lang="en-US" sz="899" spc="10" dirty="0" err="1">
                <a:cs typeface="Times New Roman"/>
              </a:rPr>
              <a:t>vào</a:t>
            </a:r>
            <a:r>
              <a:rPr lang="en-US" sz="899" spc="10" dirty="0">
                <a:cs typeface="Times New Roman"/>
              </a:rPr>
              <a:t>  + </a:t>
            </a:r>
            <a:r>
              <a:rPr lang="en-US" sz="899" spc="10" dirty="0" err="1">
                <a:cs typeface="Times New Roman"/>
              </a:rPr>
              <a:t>nhiễu</a:t>
            </a:r>
            <a:endParaRPr lang="en-US" sz="899" spc="10" dirty="0"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73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DD68E-A96A-4C20-A52F-C0ED6109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3819-8FEC-4215-85B1-E9122BA83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bằng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1.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ở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2. </a:t>
            </a:r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qua </a:t>
            </a:r>
            <a:r>
              <a:rPr lang="en-US" dirty="0" err="1"/>
              <a:t>kênh</a:t>
            </a:r>
            <a:r>
              <a:rPr lang="en-US" dirty="0"/>
              <a:t>.</a:t>
            </a:r>
          </a:p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giây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1 tin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/>
              <a:t>phân</a:t>
            </a:r>
          </a:p>
        </p:txBody>
      </p:sp>
    </p:spTree>
    <p:extLst>
      <p:ext uri="{BB962C8B-B14F-4D97-AF65-F5344CB8AC3E}">
        <p14:creationId xmlns:p14="http://schemas.microsoft.com/office/powerpoint/2010/main" val="187510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7AA-A8E8-4DAF-81C2-07478B42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D001-FBF9-4D64-87A3-4E140A7F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36" y="919997"/>
            <a:ext cx="3974842" cy="2192793"/>
          </a:xfrm>
        </p:spPr>
        <p:txBody>
          <a:bodyPr>
            <a:normAutofit/>
          </a:bodyPr>
          <a:lstStyle/>
          <a:p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: </a:t>
            </a:r>
            <a:r>
              <a:rPr lang="en-US" dirty="0" err="1"/>
              <a:t>Nguồn</a:t>
            </a:r>
            <a:r>
              <a:rPr lang="en-US" dirty="0"/>
              <a:t> tin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endParaRPr lang="en-US" dirty="0"/>
          </a:p>
          <a:p>
            <a:pPr lvl="1"/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: </a:t>
            </a:r>
          </a:p>
          <a:p>
            <a:pPr lvl="2"/>
            <a:r>
              <a:rPr lang="en-US" sz="900" dirty="0" err="1"/>
              <a:t>Biến</a:t>
            </a:r>
            <a:r>
              <a:rPr lang="en-US" sz="900" dirty="0"/>
              <a:t> </a:t>
            </a:r>
            <a:r>
              <a:rPr lang="en-US" sz="900" dirty="0" err="1"/>
              <a:t>ngẫu</a:t>
            </a:r>
            <a:r>
              <a:rPr lang="en-US" sz="900" dirty="0"/>
              <a:t> </a:t>
            </a:r>
            <a:r>
              <a:rPr lang="en-US" sz="900" dirty="0" err="1"/>
              <a:t>nhiên</a:t>
            </a:r>
            <a:r>
              <a:rPr lang="en-US" sz="900" dirty="0"/>
              <a:t> </a:t>
            </a:r>
            <a:r>
              <a:rPr lang="en-US" sz="900" dirty="0" err="1"/>
              <a:t>rời</a:t>
            </a:r>
            <a:r>
              <a:rPr lang="en-US" sz="900" dirty="0"/>
              <a:t> </a:t>
            </a:r>
            <a:r>
              <a:rPr lang="en-US" sz="900" dirty="0" err="1"/>
              <a:t>rạc</a:t>
            </a:r>
            <a:r>
              <a:rPr lang="en-US" sz="900" dirty="0"/>
              <a:t> </a:t>
            </a:r>
            <a:r>
              <a:rPr lang="en-US" sz="900" dirty="0" err="1"/>
              <a:t>biểu</a:t>
            </a:r>
            <a:r>
              <a:rPr lang="en-US" sz="900" dirty="0"/>
              <a:t> </a:t>
            </a:r>
            <a:r>
              <a:rPr lang="en-US" sz="900" dirty="0" err="1"/>
              <a:t>diễn</a:t>
            </a:r>
            <a:r>
              <a:rPr lang="en-US" sz="900" dirty="0"/>
              <a:t> </a:t>
            </a:r>
            <a:r>
              <a:rPr lang="en-US" sz="900" dirty="0" err="1"/>
              <a:t>đầu</a:t>
            </a:r>
            <a:r>
              <a:rPr lang="en-US" sz="900" dirty="0"/>
              <a:t> </a:t>
            </a:r>
            <a:r>
              <a:rPr lang="en-US" sz="900" dirty="0" err="1"/>
              <a:t>vào</a:t>
            </a:r>
            <a:r>
              <a:rPr lang="en-US" sz="900" dirty="0"/>
              <a:t> </a:t>
            </a:r>
            <a:r>
              <a:rPr lang="en-US" sz="900" dirty="0" err="1"/>
              <a:t>rời</a:t>
            </a:r>
            <a:r>
              <a:rPr lang="en-US" sz="900" dirty="0"/>
              <a:t> </a:t>
            </a:r>
            <a:r>
              <a:rPr lang="en-US" sz="900" dirty="0" err="1"/>
              <a:t>rạc</a:t>
            </a:r>
            <a:endParaRPr lang="en-US" sz="900" dirty="0"/>
          </a:p>
          <a:p>
            <a:pPr lvl="3"/>
            <a:r>
              <a:rPr lang="en-US" sz="800" dirty="0"/>
              <a:t>X = {x1, x2,…</a:t>
            </a:r>
            <a:r>
              <a:rPr lang="en-US" sz="800" dirty="0" err="1"/>
              <a:t>xn</a:t>
            </a:r>
            <a:r>
              <a:rPr lang="en-US" sz="800" dirty="0"/>
              <a:t>}</a:t>
            </a:r>
          </a:p>
          <a:p>
            <a:pPr lvl="3"/>
            <a:r>
              <a:rPr lang="en-US" sz="800" dirty="0"/>
              <a:t>P(X) = {P(x1), P(x2),…,P(</a:t>
            </a:r>
            <a:r>
              <a:rPr lang="en-US" sz="800" dirty="0" err="1"/>
              <a:t>xn</a:t>
            </a:r>
            <a:r>
              <a:rPr lang="en-US" sz="800" dirty="0"/>
              <a:t>)}</a:t>
            </a:r>
          </a:p>
          <a:p>
            <a:pPr lvl="2"/>
            <a:r>
              <a:rPr lang="en-US" sz="900" dirty="0" err="1"/>
              <a:t>Tập</a:t>
            </a:r>
            <a:r>
              <a:rPr lang="en-US" sz="900" dirty="0"/>
              <a:t> tin ở </a:t>
            </a:r>
            <a:r>
              <a:rPr lang="en-US" sz="900" dirty="0" err="1"/>
              <a:t>đầu</a:t>
            </a:r>
            <a:r>
              <a:rPr lang="en-US" sz="900" dirty="0"/>
              <a:t> ra </a:t>
            </a:r>
            <a:r>
              <a:rPr lang="en-US" sz="900" dirty="0" err="1"/>
              <a:t>rời</a:t>
            </a:r>
            <a:r>
              <a:rPr lang="en-US" sz="900" dirty="0"/>
              <a:t> </a:t>
            </a:r>
            <a:r>
              <a:rPr lang="en-US" sz="900" dirty="0" err="1"/>
              <a:t>rạc</a:t>
            </a:r>
            <a:r>
              <a:rPr lang="en-US" sz="900" dirty="0"/>
              <a:t> </a:t>
            </a:r>
          </a:p>
          <a:p>
            <a:pPr lvl="3"/>
            <a:r>
              <a:rPr lang="en-US" sz="800" dirty="0"/>
              <a:t>Y = {y1,y2,…,</a:t>
            </a:r>
            <a:r>
              <a:rPr lang="en-US" sz="800" dirty="0" err="1"/>
              <a:t>yn</a:t>
            </a:r>
            <a:r>
              <a:rPr lang="en-US" sz="800" dirty="0"/>
              <a:t>}   </a:t>
            </a:r>
          </a:p>
          <a:p>
            <a:pPr lvl="4"/>
            <a:r>
              <a:rPr lang="en-US" sz="800" dirty="0"/>
              <a:t>Yi = </a:t>
            </a:r>
            <a:r>
              <a:rPr lang="en-US" sz="800" dirty="0" err="1"/>
              <a:t>xj</a:t>
            </a:r>
            <a:r>
              <a:rPr lang="en-US" sz="800" dirty="0"/>
              <a:t>            (</a:t>
            </a:r>
            <a:r>
              <a:rPr lang="en-US" sz="800" dirty="0" err="1"/>
              <a:t>Bảng</a:t>
            </a:r>
            <a:r>
              <a:rPr lang="en-US" sz="800" dirty="0"/>
              <a:t> </a:t>
            </a:r>
            <a:r>
              <a:rPr lang="en-US" sz="800" dirty="0" err="1"/>
              <a:t>chữ</a:t>
            </a:r>
            <a:r>
              <a:rPr lang="en-US" sz="800" dirty="0"/>
              <a:t> </a:t>
            </a:r>
            <a:r>
              <a:rPr lang="en-US" sz="800" dirty="0" err="1"/>
              <a:t>của</a:t>
            </a:r>
            <a:r>
              <a:rPr lang="en-US" sz="800" dirty="0"/>
              <a:t> </a:t>
            </a:r>
            <a:r>
              <a:rPr lang="en-US" sz="800" dirty="0" err="1"/>
              <a:t>tập</a:t>
            </a:r>
            <a:r>
              <a:rPr lang="en-US" sz="800" dirty="0"/>
              <a:t> tin ra </a:t>
            </a:r>
            <a:r>
              <a:rPr lang="en-US" sz="800" dirty="0" err="1"/>
              <a:t>hoàn</a:t>
            </a:r>
            <a:r>
              <a:rPr lang="en-US" sz="800" dirty="0"/>
              <a:t> </a:t>
            </a:r>
            <a:r>
              <a:rPr lang="en-US" sz="800" dirty="0" err="1"/>
              <a:t>toàn</a:t>
            </a:r>
            <a:r>
              <a:rPr lang="en-US" sz="800" dirty="0"/>
              <a:t> </a:t>
            </a:r>
            <a:r>
              <a:rPr lang="en-US" sz="800" dirty="0" err="1"/>
              <a:t>trùng</a:t>
            </a:r>
            <a:r>
              <a:rPr lang="en-US" sz="800" dirty="0"/>
              <a:t> </a:t>
            </a:r>
            <a:r>
              <a:rPr lang="en-US" sz="800" dirty="0" err="1"/>
              <a:t>với</a:t>
            </a:r>
            <a:r>
              <a:rPr lang="en-US" sz="800" dirty="0"/>
              <a:t> </a:t>
            </a:r>
            <a:r>
              <a:rPr lang="en-US" sz="800" dirty="0" err="1"/>
              <a:t>bảng</a:t>
            </a:r>
            <a:r>
              <a:rPr lang="en-US" sz="800" dirty="0"/>
              <a:t> </a:t>
            </a:r>
            <a:r>
              <a:rPr lang="en-US" sz="800" dirty="0" err="1"/>
              <a:t>chữ</a:t>
            </a:r>
            <a:r>
              <a:rPr lang="en-US" sz="800" dirty="0"/>
              <a:t> </a:t>
            </a:r>
            <a:r>
              <a:rPr lang="en-US" sz="800" dirty="0" err="1"/>
              <a:t>của</a:t>
            </a:r>
            <a:r>
              <a:rPr lang="en-US" sz="800" dirty="0"/>
              <a:t> </a:t>
            </a:r>
            <a:r>
              <a:rPr lang="en-US" sz="800" dirty="0" err="1"/>
              <a:t>nguồn</a:t>
            </a:r>
            <a:r>
              <a:rPr lang="en-US" sz="800" dirty="0"/>
              <a:t> </a:t>
            </a:r>
            <a:r>
              <a:rPr lang="en-US" sz="800" dirty="0" err="1"/>
              <a:t>vào</a:t>
            </a:r>
            <a:r>
              <a:rPr lang="en-US" sz="800" dirty="0"/>
              <a:t>)	 </a:t>
            </a:r>
          </a:p>
          <a:p>
            <a:pPr lvl="3"/>
            <a:r>
              <a:rPr lang="en-US" sz="800" dirty="0" err="1"/>
              <a:t>Tông</a:t>
            </a:r>
            <a:r>
              <a:rPr lang="en-US" sz="800" dirty="0"/>
              <a:t> </a:t>
            </a:r>
            <a:r>
              <a:rPr lang="en-US" sz="800" dirty="0" err="1"/>
              <a:t>quát</a:t>
            </a:r>
            <a:r>
              <a:rPr lang="en-US" sz="800" dirty="0"/>
              <a:t> </a:t>
            </a:r>
            <a:r>
              <a:rPr lang="en-US" sz="800" dirty="0" err="1"/>
              <a:t>thì</a:t>
            </a:r>
            <a:r>
              <a:rPr lang="en-US" sz="800" dirty="0"/>
              <a:t> </a:t>
            </a:r>
            <a:r>
              <a:rPr lang="en-US" sz="800" dirty="0" err="1"/>
              <a:t>số</a:t>
            </a:r>
            <a:r>
              <a:rPr lang="en-US" sz="800" dirty="0"/>
              <a:t> tin </a:t>
            </a:r>
            <a:r>
              <a:rPr lang="en-US" sz="800" dirty="0" err="1"/>
              <a:t>vào</a:t>
            </a:r>
            <a:r>
              <a:rPr lang="en-US" sz="800" dirty="0"/>
              <a:t>  (r) </a:t>
            </a:r>
            <a:r>
              <a:rPr lang="en-US" sz="800" dirty="0" err="1"/>
              <a:t>có</a:t>
            </a:r>
            <a:r>
              <a:rPr lang="en-US" sz="800" dirty="0"/>
              <a:t> </a:t>
            </a:r>
            <a:r>
              <a:rPr lang="en-US" sz="800" dirty="0" err="1"/>
              <a:t>thể</a:t>
            </a:r>
            <a:r>
              <a:rPr lang="en-US" sz="800" dirty="0"/>
              <a:t> </a:t>
            </a:r>
            <a:r>
              <a:rPr lang="en-US" sz="800" dirty="0" err="1"/>
              <a:t>khác</a:t>
            </a:r>
            <a:r>
              <a:rPr lang="en-US" sz="800" dirty="0"/>
              <a:t> </a:t>
            </a:r>
            <a:r>
              <a:rPr lang="en-US" sz="800" dirty="0" err="1"/>
              <a:t>số</a:t>
            </a:r>
            <a:r>
              <a:rPr lang="en-US" sz="800" dirty="0"/>
              <a:t> tin ra (s). </a:t>
            </a:r>
          </a:p>
          <a:p>
            <a:pPr lvl="3"/>
            <a:r>
              <a:rPr lang="en-US" sz="800" dirty="0" err="1"/>
              <a:t>Môn</a:t>
            </a:r>
            <a:r>
              <a:rPr lang="en-US" sz="800" dirty="0"/>
              <a:t> </a:t>
            </a:r>
            <a:r>
              <a:rPr lang="en-US" sz="800" dirty="0" err="1"/>
              <a:t>học</a:t>
            </a:r>
            <a:r>
              <a:rPr lang="en-US" sz="800" dirty="0"/>
              <a:t> </a:t>
            </a:r>
            <a:r>
              <a:rPr lang="en-US" sz="800" dirty="0" err="1"/>
              <a:t>của</a:t>
            </a:r>
            <a:r>
              <a:rPr lang="en-US" sz="800" dirty="0"/>
              <a:t> </a:t>
            </a:r>
            <a:r>
              <a:rPr lang="en-US" sz="800" dirty="0" err="1"/>
              <a:t>chúng</a:t>
            </a:r>
            <a:r>
              <a:rPr lang="en-US" sz="800" dirty="0"/>
              <a:t> ta </a:t>
            </a:r>
            <a:r>
              <a:rPr lang="en-US" sz="800" dirty="0" err="1"/>
              <a:t>chỉ</a:t>
            </a:r>
            <a:r>
              <a:rPr lang="en-US" sz="800" dirty="0"/>
              <a:t> </a:t>
            </a:r>
            <a:r>
              <a:rPr lang="en-US" sz="800" dirty="0" err="1"/>
              <a:t>quan</a:t>
            </a:r>
            <a:r>
              <a:rPr lang="en-US" sz="800" dirty="0"/>
              <a:t> </a:t>
            </a:r>
            <a:r>
              <a:rPr lang="en-US" sz="800" dirty="0" err="1"/>
              <a:t>tâm</a:t>
            </a:r>
            <a:r>
              <a:rPr lang="en-US" sz="800" dirty="0"/>
              <a:t>: r = s = 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8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7AA-A8E8-4DAF-81C2-07478B42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BD001-FBF9-4D64-87A3-4E140A7FC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36" y="919997"/>
                <a:ext cx="3974842" cy="219279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rời</a:t>
                </a:r>
                <a:r>
                  <a:rPr lang="en-US" dirty="0"/>
                  <a:t> </a:t>
                </a:r>
                <a:r>
                  <a:rPr lang="en-US" dirty="0" err="1"/>
                  <a:t>rạc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sz="900" dirty="0" err="1"/>
                  <a:t>Môn</a:t>
                </a:r>
                <a:r>
                  <a:rPr lang="en-US" sz="900" dirty="0"/>
                  <a:t> </a:t>
                </a:r>
                <a:r>
                  <a:rPr lang="en-US" sz="900" dirty="0" err="1"/>
                  <a:t>học</a:t>
                </a:r>
                <a:r>
                  <a:rPr lang="en-US" sz="900" dirty="0"/>
                  <a:t> </a:t>
                </a:r>
                <a:r>
                  <a:rPr lang="en-US" sz="900" dirty="0" err="1"/>
                  <a:t>này</a:t>
                </a:r>
                <a:r>
                  <a:rPr lang="en-US" sz="900" dirty="0"/>
                  <a:t> </a:t>
                </a:r>
                <a:r>
                  <a:rPr lang="en-US" sz="900" dirty="0" err="1"/>
                  <a:t>chỉ</a:t>
                </a:r>
                <a:r>
                  <a:rPr lang="en-US" sz="900" dirty="0"/>
                  <a:t> </a:t>
                </a:r>
                <a:r>
                  <a:rPr lang="en-US" sz="900" dirty="0" err="1"/>
                  <a:t>tập</a:t>
                </a:r>
                <a:r>
                  <a:rPr lang="en-US" sz="900" dirty="0"/>
                  <a:t> </a:t>
                </a:r>
                <a:r>
                  <a:rPr lang="en-US" sz="900" dirty="0" err="1"/>
                  <a:t>trung</a:t>
                </a:r>
                <a:r>
                  <a:rPr lang="en-US" sz="900" dirty="0"/>
                  <a:t> </a:t>
                </a:r>
                <a:r>
                  <a:rPr lang="en-US" sz="900" dirty="0" err="1"/>
                  <a:t>vào</a:t>
                </a:r>
                <a:r>
                  <a:rPr lang="en-US" sz="900" dirty="0"/>
                  <a:t> </a:t>
                </a:r>
                <a:r>
                  <a:rPr lang="en-US" sz="900" dirty="0" err="1"/>
                  <a:t>kênh</a:t>
                </a:r>
                <a:r>
                  <a:rPr lang="en-US" sz="900" dirty="0"/>
                  <a:t> </a:t>
                </a:r>
                <a:r>
                  <a:rPr lang="en-US" sz="900" dirty="0" err="1"/>
                  <a:t>không</a:t>
                </a:r>
                <a:r>
                  <a:rPr lang="en-US" sz="900" dirty="0"/>
                  <a:t> </a:t>
                </a:r>
                <a:r>
                  <a:rPr lang="en-US" sz="900" dirty="0" err="1"/>
                  <a:t>nhớ</a:t>
                </a:r>
                <a:endParaRPr lang="en-US" sz="900" dirty="0"/>
              </a:p>
              <a:p>
                <a:pPr lvl="2"/>
                <a:r>
                  <a:rPr lang="en-US" sz="900" dirty="0"/>
                  <a:t>Ma </a:t>
                </a:r>
                <a:r>
                  <a:rPr lang="en-US" sz="900" dirty="0" err="1"/>
                  <a:t>trận</a:t>
                </a:r>
                <a:r>
                  <a:rPr lang="en-US" sz="900" dirty="0"/>
                  <a:t> </a:t>
                </a:r>
                <a:r>
                  <a:rPr lang="en-US" sz="900" dirty="0" err="1"/>
                  <a:t>kênh</a:t>
                </a:r>
                <a:r>
                  <a:rPr lang="en-US" sz="900" dirty="0"/>
                  <a:t> </a:t>
                </a:r>
                <a:r>
                  <a:rPr lang="en-US" sz="900" dirty="0" err="1"/>
                  <a:t>của</a:t>
                </a:r>
                <a:r>
                  <a:rPr lang="en-US" sz="900" dirty="0"/>
                  <a:t> </a:t>
                </a:r>
                <a:r>
                  <a:rPr lang="en-US" sz="900" dirty="0" err="1"/>
                  <a:t>kênh</a:t>
                </a:r>
                <a:r>
                  <a:rPr lang="en-US" sz="900" dirty="0"/>
                  <a:t> </a:t>
                </a:r>
                <a:r>
                  <a:rPr lang="en-US" sz="900" dirty="0" err="1"/>
                  <a:t>không</a:t>
                </a:r>
                <a:r>
                  <a:rPr lang="en-US" sz="900" dirty="0"/>
                  <a:t> </a:t>
                </a:r>
                <a:r>
                  <a:rPr lang="en-US" sz="900" dirty="0" err="1"/>
                  <a:t>nhớ</a:t>
                </a:r>
                <a:r>
                  <a:rPr lang="en-US" sz="900" dirty="0"/>
                  <a:t> bao </a:t>
                </a:r>
                <a:r>
                  <a:rPr lang="en-US" sz="900" dirty="0" err="1"/>
                  <a:t>gồm</a:t>
                </a:r>
                <a:r>
                  <a:rPr lang="en-US" sz="900" dirty="0"/>
                  <a:t> </a:t>
                </a:r>
                <a:r>
                  <a:rPr lang="en-US" sz="900" dirty="0" err="1"/>
                  <a:t>các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xác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suất</a:t>
                </a:r>
                <a:r>
                  <a:rPr lang="en-US" sz="900" dirty="0"/>
                  <a:t> </a:t>
                </a:r>
                <a:r>
                  <a:rPr lang="en-US" sz="900" dirty="0" err="1"/>
                  <a:t>truyền</a:t>
                </a:r>
                <a:r>
                  <a:rPr lang="en-US" sz="900" dirty="0"/>
                  <a:t> hay </a:t>
                </a:r>
                <a:r>
                  <a:rPr lang="en-US" sz="900" dirty="0" err="1"/>
                  <a:t>các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xác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suất</a:t>
                </a:r>
                <a:r>
                  <a:rPr lang="en-US" sz="900" dirty="0"/>
                  <a:t> </a:t>
                </a:r>
                <a:r>
                  <a:rPr lang="en-US" sz="900" dirty="0" err="1"/>
                  <a:t>xuất</a:t>
                </a:r>
                <a:r>
                  <a:rPr lang="en-US" sz="900" dirty="0"/>
                  <a:t> </a:t>
                </a:r>
                <a:r>
                  <a:rPr lang="en-US" sz="900" dirty="0" err="1"/>
                  <a:t>hiện</a:t>
                </a:r>
                <a:r>
                  <a:rPr lang="en-US" sz="900" dirty="0"/>
                  <a:t> </a:t>
                </a:r>
                <a:r>
                  <a:rPr lang="en-US" sz="900" dirty="0" err="1"/>
                  <a:t>một</a:t>
                </a:r>
                <a:r>
                  <a:rPr lang="en-US" sz="900" dirty="0"/>
                  <a:t> tin ở </a:t>
                </a:r>
                <a:r>
                  <a:rPr lang="en-US" sz="900" dirty="0" err="1"/>
                  <a:t>dầu</a:t>
                </a:r>
                <a:r>
                  <a:rPr lang="en-US" sz="900" dirty="0"/>
                  <a:t> ra </a:t>
                </a:r>
                <a:r>
                  <a:rPr lang="en-US" sz="900" dirty="0" err="1"/>
                  <a:t>khi</a:t>
                </a:r>
                <a:r>
                  <a:rPr lang="en-US" sz="900" dirty="0"/>
                  <a:t> </a:t>
                </a:r>
                <a:r>
                  <a:rPr lang="en-US" sz="900" dirty="0" err="1"/>
                  <a:t>xuất</a:t>
                </a:r>
                <a:r>
                  <a:rPr lang="en-US" sz="900" dirty="0"/>
                  <a:t> </a:t>
                </a:r>
                <a:r>
                  <a:rPr lang="en-US" sz="900" dirty="0" err="1"/>
                  <a:t>hiện</a:t>
                </a:r>
                <a:r>
                  <a:rPr lang="en-US" sz="900" dirty="0"/>
                  <a:t> </a:t>
                </a:r>
                <a:r>
                  <a:rPr lang="en-US" sz="900" dirty="0" err="1"/>
                  <a:t>một</a:t>
                </a:r>
                <a:r>
                  <a:rPr lang="en-US" sz="900" dirty="0"/>
                  <a:t> tin </a:t>
                </a:r>
                <a:r>
                  <a:rPr lang="en-US" sz="900" dirty="0" err="1"/>
                  <a:t>xác</a:t>
                </a:r>
                <a:r>
                  <a:rPr lang="en-US" sz="900" dirty="0"/>
                  <a:t> </a:t>
                </a:r>
                <a:r>
                  <a:rPr lang="en-US" sz="900" dirty="0" err="1"/>
                  <a:t>định</a:t>
                </a:r>
                <a:r>
                  <a:rPr lang="en-US" sz="900" dirty="0"/>
                  <a:t> ở </a:t>
                </a:r>
                <a:r>
                  <a:rPr lang="en-US" sz="900" dirty="0" err="1"/>
                  <a:t>đầu</a:t>
                </a:r>
                <a:r>
                  <a:rPr lang="en-US" sz="900" dirty="0"/>
                  <a:t> </a:t>
                </a:r>
                <a:r>
                  <a:rPr lang="en-US" sz="900" dirty="0" err="1"/>
                  <a:t>vào</a:t>
                </a:r>
                <a:endParaRPr lang="en-US" sz="900" dirty="0"/>
              </a:p>
              <a:p>
                <a:pPr lvl="3"/>
                <a:r>
                  <a:rPr lang="en-US" sz="800" dirty="0"/>
                  <a:t>P(Y|X) = {P(</a:t>
                </a:r>
                <a:r>
                  <a:rPr lang="en-US" sz="800" dirty="0" err="1"/>
                  <a:t>yj|xi</a:t>
                </a:r>
                <a:r>
                  <a:rPr lang="en-US" sz="800" dirty="0"/>
                  <a:t>)}</a:t>
                </a:r>
              </a:p>
              <a:p>
                <a:pPr lvl="3"/>
                <a:endParaRPr lang="en-US" dirty="0"/>
              </a:p>
              <a:p>
                <a:pPr marL="345643" lvl="2" indent="0">
                  <a:buNone/>
                </a:pPr>
                <a:r>
                  <a:rPr lang="en-US" dirty="0"/>
                  <a:t> 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800" dirty="0"/>
              </a:p>
              <a:p>
                <a:pPr marL="345643" lvl="2" indent="0">
                  <a:buNone/>
                </a:pPr>
                <a:endParaRPr lang="en-US" sz="800" dirty="0"/>
              </a:p>
              <a:p>
                <a:pPr lvl="3"/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thuộc</a:t>
                </a:r>
                <a:r>
                  <a:rPr lang="en-US" sz="800" dirty="0"/>
                  <a:t> đ</a:t>
                </a:r>
                <a:r>
                  <a:rPr lang="vi-VN" sz="800" dirty="0"/>
                  <a:t>ư</a:t>
                </a:r>
                <a:r>
                  <a:rPr lang="en-US" sz="800" dirty="0" err="1"/>
                  <a:t>ờng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chéo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chính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đúng</a:t>
                </a:r>
                <a:endParaRPr lang="en-US" sz="800" dirty="0"/>
              </a:p>
              <a:p>
                <a:pPr lvl="3"/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ngoài</a:t>
                </a:r>
                <a:r>
                  <a:rPr lang="en-US" sz="800" dirty="0"/>
                  <a:t> đ</a:t>
                </a:r>
                <a:r>
                  <a:rPr lang="vi-VN" sz="800" dirty="0"/>
                  <a:t>ư</a:t>
                </a:r>
                <a:r>
                  <a:rPr lang="en-US" sz="800" dirty="0" err="1"/>
                  <a:t>ờng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chéo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chính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sai</a:t>
                </a:r>
                <a:endParaRPr lang="en-US" sz="800" dirty="0"/>
              </a:p>
              <a:p>
                <a:pPr lvl="3"/>
                <a:r>
                  <a:rPr lang="en-US" sz="800" dirty="0" err="1"/>
                  <a:t>Nếu</a:t>
                </a:r>
                <a:r>
                  <a:rPr lang="en-US" sz="800" dirty="0"/>
                  <a:t> </a:t>
                </a:r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đúng</a:t>
                </a:r>
                <a:r>
                  <a:rPr lang="en-US" sz="800" dirty="0"/>
                  <a:t> </a:t>
                </a:r>
                <a:r>
                  <a:rPr lang="en-US" sz="800" dirty="0" err="1"/>
                  <a:t>bằng</a:t>
                </a:r>
                <a:r>
                  <a:rPr lang="en-US" sz="800" dirty="0"/>
                  <a:t> </a:t>
                </a:r>
                <a:r>
                  <a:rPr lang="en-US" sz="800" dirty="0" err="1"/>
                  <a:t>nhau</a:t>
                </a:r>
                <a:r>
                  <a:rPr lang="en-US" sz="800" dirty="0"/>
                  <a:t>, </a:t>
                </a:r>
                <a:r>
                  <a:rPr lang="en-US" sz="800" dirty="0" err="1"/>
                  <a:t>mọi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sai</a:t>
                </a:r>
                <a:r>
                  <a:rPr lang="en-US" sz="800" dirty="0"/>
                  <a:t> </a:t>
                </a:r>
                <a:r>
                  <a:rPr lang="en-US" sz="800" dirty="0" err="1"/>
                  <a:t>bằng</a:t>
                </a:r>
                <a:r>
                  <a:rPr lang="en-US" sz="800" dirty="0"/>
                  <a:t> </a:t>
                </a:r>
                <a:r>
                  <a:rPr lang="en-US" sz="800" dirty="0" err="1"/>
                  <a:t>nhau</a:t>
                </a:r>
                <a:r>
                  <a:rPr lang="en-US" sz="800" dirty="0"/>
                  <a:t>::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phân</a:t>
                </a:r>
                <a:r>
                  <a:rPr lang="en-US" sz="800" dirty="0"/>
                  <a:t> </a:t>
                </a:r>
                <a:r>
                  <a:rPr lang="en-US" sz="800" dirty="0" err="1"/>
                  <a:t>bố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đều</a:t>
                </a:r>
                <a:endParaRPr lang="en-US" sz="800" dirty="0"/>
              </a:p>
              <a:p>
                <a:pPr lvl="3"/>
                <a:r>
                  <a:rPr lang="en-US" sz="800" dirty="0" err="1"/>
                  <a:t>Tổng</a:t>
                </a:r>
                <a:r>
                  <a:rPr lang="en-US" sz="800" dirty="0"/>
                  <a:t> </a:t>
                </a:r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trong</a:t>
                </a:r>
                <a:r>
                  <a:rPr lang="en-US" sz="800" dirty="0"/>
                  <a:t> </a:t>
                </a:r>
                <a:r>
                  <a:rPr lang="en-US" sz="800" dirty="0" err="1"/>
                  <a:t>mỗi</a:t>
                </a:r>
                <a:r>
                  <a:rPr lang="en-US" sz="800" dirty="0"/>
                  <a:t> hang  = 1</a:t>
                </a:r>
              </a:p>
              <a:p>
                <a:pPr lvl="3"/>
                <a:r>
                  <a:rPr lang="en-US" sz="800" dirty="0"/>
                  <a:t>Ma </a:t>
                </a:r>
                <a:r>
                  <a:rPr lang="en-US" sz="800" dirty="0" err="1"/>
                  <a:t>trận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ma </a:t>
                </a:r>
                <a:r>
                  <a:rPr lang="en-US" sz="800" dirty="0" err="1"/>
                  <a:t>trận</a:t>
                </a:r>
                <a:r>
                  <a:rPr lang="en-US" sz="800" dirty="0"/>
                  <a:t> đ</a:t>
                </a:r>
                <a:r>
                  <a:rPr lang="vi-VN" sz="800" dirty="0"/>
                  <a:t>ơ</a:t>
                </a:r>
                <a:r>
                  <a:rPr lang="en-US" sz="800" dirty="0"/>
                  <a:t>n </a:t>
                </a:r>
                <a:r>
                  <a:rPr lang="en-US" sz="800" dirty="0" err="1"/>
                  <a:t>vị</a:t>
                </a:r>
                <a:r>
                  <a:rPr lang="en-US" sz="800" dirty="0"/>
                  <a:t> </a:t>
                </a:r>
                <a:r>
                  <a:rPr lang="en-US" sz="800" dirty="0" err="1"/>
                  <a:t>thì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truyền</a:t>
                </a:r>
                <a:r>
                  <a:rPr lang="en-US" sz="800" dirty="0"/>
                  <a:t> </a:t>
                </a:r>
                <a:r>
                  <a:rPr lang="en-US" sz="800" dirty="0" err="1"/>
                  <a:t>không</a:t>
                </a:r>
                <a:r>
                  <a:rPr lang="en-US" sz="800" dirty="0"/>
                  <a:t> </a:t>
                </a:r>
                <a:r>
                  <a:rPr lang="en-US" sz="800" dirty="0" err="1"/>
                  <a:t>sai</a:t>
                </a:r>
                <a:endParaRPr lang="en-US" sz="800" dirty="0"/>
              </a:p>
              <a:p>
                <a:pPr lvl="3"/>
                <a:r>
                  <a:rPr lang="en-US" sz="800" dirty="0"/>
                  <a:t> </a:t>
                </a:r>
                <a:r>
                  <a:rPr lang="en-US" sz="800" dirty="0" err="1"/>
                  <a:t>Nếu</a:t>
                </a:r>
                <a:r>
                  <a:rPr lang="en-US" sz="800" dirty="0"/>
                  <a:t> </a:t>
                </a:r>
                <a:r>
                  <a:rPr lang="en-US" sz="800" dirty="0" err="1"/>
                  <a:t>tất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cả</a:t>
                </a:r>
                <a:r>
                  <a:rPr lang="en-US" sz="800" dirty="0"/>
                  <a:t> </a:t>
                </a:r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bằng</a:t>
                </a:r>
                <a:r>
                  <a:rPr lang="en-US" sz="800" dirty="0"/>
                  <a:t> </a:t>
                </a:r>
                <a:r>
                  <a:rPr lang="en-US" sz="800" dirty="0" err="1"/>
                  <a:t>nhau</a:t>
                </a:r>
                <a:r>
                  <a:rPr lang="en-US" sz="800" dirty="0"/>
                  <a:t> </a:t>
                </a:r>
                <a:r>
                  <a:rPr lang="en-US" sz="800" dirty="0" err="1"/>
                  <a:t>thì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sai</a:t>
                </a:r>
                <a:r>
                  <a:rPr lang="en-US" sz="800" dirty="0"/>
                  <a:t> </a:t>
                </a:r>
                <a:r>
                  <a:rPr lang="en-US" sz="800" dirty="0" err="1"/>
                  <a:t>hoàn</a:t>
                </a:r>
                <a:r>
                  <a:rPr lang="en-US" sz="800" dirty="0"/>
                  <a:t> </a:t>
                </a:r>
                <a:r>
                  <a:rPr lang="en-US" sz="800" dirty="0" err="1"/>
                  <a:t>toàn</a:t>
                </a:r>
                <a:r>
                  <a:rPr lang="en-US" sz="800" dirty="0"/>
                  <a:t> (</a:t>
                </a:r>
                <a:r>
                  <a:rPr lang="en-US" sz="800" dirty="0" err="1"/>
                  <a:t>đầu</a:t>
                </a:r>
                <a:r>
                  <a:rPr lang="en-US" sz="800" dirty="0"/>
                  <a:t> ra </a:t>
                </a:r>
                <a:r>
                  <a:rPr lang="en-US" sz="800" dirty="0" err="1"/>
                  <a:t>độc</a:t>
                </a:r>
                <a:r>
                  <a:rPr lang="en-US" sz="800" dirty="0"/>
                  <a:t> </a:t>
                </a:r>
                <a:r>
                  <a:rPr lang="en-US" sz="800" dirty="0" err="1"/>
                  <a:t>lập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đầu</a:t>
                </a:r>
                <a:r>
                  <a:rPr lang="en-US" sz="800" dirty="0"/>
                  <a:t> </a:t>
                </a:r>
                <a:r>
                  <a:rPr lang="en-US" sz="800" dirty="0" err="1"/>
                  <a:t>vào</a:t>
                </a:r>
                <a:r>
                  <a:rPr lang="en-US" sz="800" dirty="0"/>
                  <a:t>)</a:t>
                </a:r>
              </a:p>
              <a:p>
                <a:pPr lvl="3"/>
                <a:r>
                  <a:rPr lang="en-US" sz="800" dirty="0" err="1"/>
                  <a:t>Nếu</a:t>
                </a:r>
                <a:r>
                  <a:rPr lang="en-US" sz="800" dirty="0"/>
                  <a:t> </a:t>
                </a:r>
                <a:r>
                  <a:rPr lang="en-US" sz="800" dirty="0" err="1"/>
                  <a:t>các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phần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tử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đối</a:t>
                </a:r>
                <a:r>
                  <a:rPr lang="en-US" sz="800" dirty="0"/>
                  <a:t> </a:t>
                </a:r>
                <a:r>
                  <a:rPr lang="en-US" sz="800" dirty="0" err="1"/>
                  <a:t>xứng</a:t>
                </a:r>
                <a:r>
                  <a:rPr lang="en-US" sz="800" dirty="0"/>
                  <a:t> qua đ</a:t>
                </a:r>
                <a:r>
                  <a:rPr lang="vi-VN" sz="800" dirty="0"/>
                  <a:t>ư</a:t>
                </a:r>
                <a:r>
                  <a:rPr lang="en-US" sz="800" dirty="0" err="1"/>
                  <a:t>ờng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chéo</a:t>
                </a:r>
                <a:r>
                  <a:rPr lang="en-US" sz="800" dirty="0"/>
                  <a:t> </a:t>
                </a:r>
                <a:r>
                  <a:rPr lang="en-US" sz="800" dirty="0" err="1"/>
                  <a:t>chính</a:t>
                </a:r>
                <a:r>
                  <a:rPr lang="en-US" sz="800" dirty="0"/>
                  <a:t> </a:t>
                </a:r>
                <a:r>
                  <a:rPr lang="en-US" sz="800" dirty="0" err="1"/>
                  <a:t>thì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là</a:t>
                </a:r>
                <a:r>
                  <a:rPr lang="en-US" sz="800" dirty="0"/>
                  <a:t> </a:t>
                </a:r>
                <a:r>
                  <a:rPr lang="en-US" sz="800" dirty="0" err="1"/>
                  <a:t>kênh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đối</a:t>
                </a:r>
                <a:r>
                  <a:rPr lang="en-US" sz="800" dirty="0"/>
                  <a:t> </a:t>
                </a:r>
                <a:r>
                  <a:rPr lang="en-US" sz="800" dirty="0" err="1"/>
                  <a:t>xứng</a:t>
                </a:r>
                <a:endParaRPr lang="en-US" sz="800" dirty="0"/>
              </a:p>
              <a:p>
                <a:pPr marL="518465" lvl="3" indent="0">
                  <a:buNone/>
                </a:pPr>
                <a:endParaRPr lang="en-US" sz="800" dirty="0"/>
              </a:p>
              <a:p>
                <a:pPr marL="518465" lvl="3" indent="0">
                  <a:buNone/>
                </a:pPr>
                <a:endParaRPr lang="en-US" sz="800" dirty="0"/>
              </a:p>
              <a:p>
                <a:pPr lvl="3"/>
                <a:endParaRPr lang="en-US" sz="800" dirty="0"/>
              </a:p>
              <a:p>
                <a:pPr lvl="1"/>
                <a:endParaRPr lang="en-US" sz="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BD001-FBF9-4D64-87A3-4E140A7FC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36" y="919997"/>
                <a:ext cx="3974842" cy="2192793"/>
              </a:xfrm>
              <a:blipFill>
                <a:blip r:embed="rId2"/>
                <a:stretch>
                  <a:fillRect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584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7AA-A8E8-4DAF-81C2-07478B42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D001-FBF9-4D64-87A3-4E140A7FC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r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 tin </a:t>
            </a:r>
            <a:r>
              <a:rPr lang="en-US" dirty="0" err="1"/>
              <a:t>vào</a:t>
            </a:r>
            <a:endParaRPr lang="en-US" dirty="0"/>
          </a:p>
          <a:p>
            <a:pPr lvl="2"/>
            <a:r>
              <a:rPr lang="en-US" dirty="0"/>
              <a:t>s </a:t>
            </a:r>
            <a:r>
              <a:rPr lang="en-US" dirty="0" err="1"/>
              <a:t>điểm</a:t>
            </a:r>
            <a:r>
              <a:rPr lang="en-US" dirty="0"/>
              <a:t> ra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tin ra</a:t>
            </a:r>
          </a:p>
          <a:p>
            <a:pPr lvl="2"/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h</a:t>
            </a:r>
            <a:r>
              <a:rPr lang="vi-VN" dirty="0"/>
              <a:t>ư</a:t>
            </a:r>
            <a:r>
              <a:rPr lang="en-US" dirty="0" err="1"/>
              <a:t>ớng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ra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ra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4BE57-089F-4797-B9A2-83A3A068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56" y="1880394"/>
            <a:ext cx="1876028" cy="107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6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15E8-B7EC-4537-98D9-BA924F45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1025C-59E8-4946-B119-BF454E37C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43" y="816697"/>
            <a:ext cx="3974842" cy="2192793"/>
          </a:xfrm>
        </p:spPr>
        <p:txBody>
          <a:bodyPr>
            <a:normAutofit/>
          </a:bodyPr>
          <a:lstStyle/>
          <a:p>
            <a:pPr lvl="1"/>
            <a:r>
              <a:rPr lang="en-US" sz="899" spc="10" dirty="0" err="1">
                <a:latin typeface="Times New Roman"/>
                <a:cs typeface="Times New Roman"/>
              </a:rPr>
              <a:t>Kênh</a:t>
            </a:r>
            <a:r>
              <a:rPr lang="en-US" sz="899" spc="10" dirty="0">
                <a:latin typeface="Times New Roman"/>
                <a:cs typeface="Times New Roman"/>
              </a:rPr>
              <a:t> </a:t>
            </a:r>
            <a:r>
              <a:rPr lang="en-US" sz="899" spc="10" dirty="0" err="1">
                <a:latin typeface="Times New Roman"/>
                <a:cs typeface="Times New Roman"/>
              </a:rPr>
              <a:t>nhị</a:t>
            </a:r>
            <a:r>
              <a:rPr lang="en-US" sz="899" spc="10" dirty="0">
                <a:latin typeface="Times New Roman"/>
                <a:cs typeface="Times New Roman"/>
              </a:rPr>
              <a:t> </a:t>
            </a:r>
            <a:r>
              <a:rPr lang="en-US" sz="899" spc="10" dirty="0" err="1">
                <a:latin typeface="Times New Roman"/>
                <a:cs typeface="Times New Roman"/>
              </a:rPr>
              <a:t>phân</a:t>
            </a:r>
            <a:r>
              <a:rPr lang="en-US" sz="899" spc="10" dirty="0">
                <a:latin typeface="Times New Roman"/>
                <a:cs typeface="Times New Roman"/>
              </a:rPr>
              <a:t> </a:t>
            </a:r>
            <a:r>
              <a:rPr lang="en-US" sz="899" spc="10" dirty="0" err="1">
                <a:latin typeface="Times New Roman"/>
                <a:cs typeface="Times New Roman"/>
              </a:rPr>
              <a:t>đối</a:t>
            </a:r>
            <a:r>
              <a:rPr lang="en-US" sz="899" spc="10" dirty="0">
                <a:latin typeface="Times New Roman"/>
                <a:cs typeface="Times New Roman"/>
              </a:rPr>
              <a:t> </a:t>
            </a:r>
            <a:r>
              <a:rPr lang="en-US" sz="899" spc="10" dirty="0" err="1">
                <a:latin typeface="Times New Roman"/>
                <a:cs typeface="Times New Roman"/>
              </a:rPr>
              <a:t>xứng</a:t>
            </a:r>
            <a:r>
              <a:rPr lang="en-US" sz="899" spc="10" dirty="0">
                <a:latin typeface="Times New Roman"/>
                <a:cs typeface="Times New Roman"/>
              </a:rPr>
              <a:t> (BSC)</a:t>
            </a:r>
            <a:endParaRPr lang="en-US" sz="749" dirty="0">
              <a:latin typeface="Times New Roman"/>
              <a:cs typeface="Times New Roman"/>
            </a:endParaRPr>
          </a:p>
          <a:p>
            <a:pPr lvl="2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3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0 </a:t>
            </a:r>
            <a:r>
              <a:rPr lang="en-US" dirty="0" err="1"/>
              <a:t>và</a:t>
            </a:r>
            <a:r>
              <a:rPr lang="en-US" dirty="0"/>
              <a:t> 1</a:t>
            </a:r>
          </a:p>
          <a:p>
            <a:pPr lvl="2"/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qua 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chéo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lvl="3"/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i="1" dirty="0"/>
              <a:t>P(</a:t>
            </a:r>
            <a:r>
              <a:rPr lang="en-US" i="1" dirty="0" err="1"/>
              <a:t>y|x</a:t>
            </a:r>
            <a:r>
              <a:rPr lang="en-US" i="1" dirty="0"/>
              <a:t>)</a:t>
            </a:r>
            <a:r>
              <a:rPr lang="en-US" dirty="0"/>
              <a:t>	</a:t>
            </a:r>
          </a:p>
          <a:p>
            <a:pPr lvl="4"/>
            <a:r>
              <a:rPr lang="en-US" i="1" dirty="0"/>
              <a:t>P(</a:t>
            </a:r>
            <a:r>
              <a:rPr lang="en-US" i="1" dirty="0" err="1"/>
              <a:t>y|x</a:t>
            </a:r>
            <a:r>
              <a:rPr lang="en-US" i="1" dirty="0"/>
              <a:t>)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tin y ở </a:t>
            </a:r>
            <a:r>
              <a:rPr lang="en-US" dirty="0" err="1"/>
              <a:t>đầu</a:t>
            </a:r>
            <a:r>
              <a:rPr lang="en-US" dirty="0"/>
              <a:t> ra </a:t>
            </a:r>
            <a:r>
              <a:rPr lang="en-US" dirty="0" err="1"/>
              <a:t>khi</a:t>
            </a:r>
            <a:r>
              <a:rPr lang="en-US" dirty="0"/>
              <a:t> tin x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1"/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= </a:t>
            </a:r>
            <a:r>
              <a:rPr lang="en-US" dirty="0" err="1"/>
              <a:t>kenh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+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xứng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BSC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72B684-7DA9-4E40-82F4-A55F9C102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856" y="2108994"/>
            <a:ext cx="1381125" cy="76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30664" y="737393"/>
            <a:ext cx="4147185" cy="2349795"/>
          </a:xfrm>
        </p:spPr>
        <p:txBody>
          <a:bodyPr/>
          <a:lstStyle/>
          <a:p>
            <a:pPr>
              <a:buNone/>
            </a:pPr>
            <a:r>
              <a:rPr lang="en-US" sz="1400" dirty="0" err="1"/>
              <a:t>Đồ</a:t>
            </a:r>
            <a:r>
              <a:rPr lang="en-US" sz="1400" dirty="0"/>
              <a:t> </a:t>
            </a:r>
            <a:r>
              <a:rPr lang="en-US" sz="1400" dirty="0" err="1"/>
              <a:t>thị</a:t>
            </a:r>
            <a:r>
              <a:rPr lang="en-US" sz="1400" dirty="0"/>
              <a:t> </a:t>
            </a:r>
            <a:r>
              <a:rPr lang="en-US" sz="1400" dirty="0" err="1"/>
              <a:t>truyền</a:t>
            </a:r>
            <a:endParaRPr lang="en-US" sz="1400" dirty="0"/>
          </a:p>
          <a:p>
            <a:pPr>
              <a:buNone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74659" y="1228796"/>
            <a:ext cx="9983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2659" y="1075196"/>
            <a:ext cx="276038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79905" y="1075196"/>
            <a:ext cx="276038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0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574659" y="1996793"/>
            <a:ext cx="998396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5" idx="1"/>
          </p:cNvCxnSpPr>
          <p:nvPr/>
        </p:nvCxnSpPr>
        <p:spPr>
          <a:xfrm>
            <a:off x="1574659" y="1267196"/>
            <a:ext cx="998396" cy="73071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82659" y="1848324"/>
            <a:ext cx="276038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73055" y="1843193"/>
            <a:ext cx="276038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1</a:t>
            </a:r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1658697" y="1267196"/>
            <a:ext cx="875958" cy="73585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958657" y="921597"/>
            <a:ext cx="425116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1-</a:t>
            </a:r>
            <a:r>
              <a:rPr lang="en-US" sz="1411" i="1" dirty="0"/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58657" y="2040323"/>
            <a:ext cx="425116" cy="309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11" dirty="0"/>
              <a:t>1-</a:t>
            </a:r>
            <a:r>
              <a:rPr lang="en-US" sz="1411" i="1" dirty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42656" y="1612794"/>
            <a:ext cx="185958" cy="30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1" i="1" dirty="0"/>
              <a:t>p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48697" y="1267196"/>
            <a:ext cx="185958" cy="309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1" i="1" dirty="0"/>
              <a:t>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49006" y="1481989"/>
            <a:ext cx="4876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Input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5055" y="1471566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0"/>
              <p:cNvSpPr txBox="1"/>
              <p:nvPr/>
            </p:nvSpPr>
            <p:spPr bwMode="auto">
              <a:xfrm>
                <a:off x="614363" y="2573338"/>
                <a:ext cx="3122612" cy="5429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=0]=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=0]=1−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bject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4363" y="2573338"/>
                <a:ext cx="3122612" cy="54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8198BEB-1668-49E4-93AF-D5B141F3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36" y="184000"/>
            <a:ext cx="3974842" cy="466467"/>
          </a:xfrm>
        </p:spPr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17AA-A8E8-4DAF-81C2-07478B42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3.5.1.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BD001-FBF9-4D64-87A3-4E140A7FC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6836" y="919997"/>
                <a:ext cx="3974842" cy="2192793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: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ra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tục</a:t>
                </a:r>
                <a:endParaRPr lang="en-US" dirty="0"/>
              </a:p>
              <a:p>
                <a:pPr lvl="1"/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sz="900" dirty="0" err="1"/>
                  <a:t>Biến</a:t>
                </a:r>
                <a:r>
                  <a:rPr lang="en-US" sz="900" dirty="0"/>
                  <a:t> </a:t>
                </a:r>
                <a:r>
                  <a:rPr lang="en-US" sz="900" dirty="0" err="1"/>
                  <a:t>ngẫu</a:t>
                </a:r>
                <a:r>
                  <a:rPr lang="en-US" sz="900" dirty="0"/>
                  <a:t> </a:t>
                </a:r>
                <a:r>
                  <a:rPr lang="en-US" sz="900" dirty="0" err="1"/>
                  <a:t>nhiên</a:t>
                </a:r>
                <a:r>
                  <a:rPr lang="en-US" sz="900" dirty="0"/>
                  <a:t> </a:t>
                </a:r>
                <a:r>
                  <a:rPr lang="en-US" sz="900" dirty="0" err="1"/>
                  <a:t>liên</a:t>
                </a:r>
                <a:r>
                  <a:rPr lang="en-US" sz="900" dirty="0"/>
                  <a:t> </a:t>
                </a:r>
                <a:r>
                  <a:rPr lang="en-US" sz="900" dirty="0" err="1"/>
                  <a:t>tục</a:t>
                </a:r>
                <a:r>
                  <a:rPr lang="en-US" sz="900" dirty="0"/>
                  <a:t> </a:t>
                </a:r>
                <a:r>
                  <a:rPr lang="en-US" sz="900" dirty="0" err="1"/>
                  <a:t>biểu</a:t>
                </a:r>
                <a:r>
                  <a:rPr lang="en-US" sz="900" dirty="0"/>
                  <a:t> </a:t>
                </a:r>
                <a:r>
                  <a:rPr lang="en-US" sz="900" dirty="0" err="1"/>
                  <a:t>diễn</a:t>
                </a:r>
                <a:r>
                  <a:rPr lang="en-US" sz="900" dirty="0"/>
                  <a:t> </a:t>
                </a:r>
                <a:r>
                  <a:rPr lang="en-US" sz="900" dirty="0" err="1"/>
                  <a:t>nguồn</a:t>
                </a:r>
                <a:r>
                  <a:rPr lang="en-US" sz="900" dirty="0"/>
                  <a:t> </a:t>
                </a:r>
                <a:r>
                  <a:rPr lang="en-US" sz="900" dirty="0" err="1"/>
                  <a:t>vào</a:t>
                </a:r>
                <a:r>
                  <a:rPr lang="en-US" sz="900" dirty="0"/>
                  <a:t> </a:t>
                </a:r>
                <a:r>
                  <a:rPr lang="en-US" sz="900" dirty="0" err="1"/>
                  <a:t>liên</a:t>
                </a:r>
                <a:r>
                  <a:rPr lang="en-US" sz="900" dirty="0"/>
                  <a:t> </a:t>
                </a:r>
                <a:r>
                  <a:rPr lang="en-US" sz="900" dirty="0" err="1"/>
                  <a:t>tục</a:t>
                </a:r>
                <a:endParaRPr lang="en-US" sz="900" dirty="0"/>
              </a:p>
              <a:p>
                <a:pPr lvl="3"/>
                <a:r>
                  <a:rPr lang="en-US" sz="800" dirty="0"/>
                  <a:t>X = {x}            </a:t>
                </a:r>
                <a:r>
                  <a:rPr lang="en-US" sz="800" dirty="0" err="1"/>
                  <a:t>xmin</a:t>
                </a:r>
                <a:r>
                  <a:rPr lang="en-US" sz="800" dirty="0"/>
                  <a:t> ≤ x ≤  </a:t>
                </a:r>
                <a:r>
                  <a:rPr lang="en-US" sz="800" dirty="0" err="1"/>
                  <a:t>xmax</a:t>
                </a:r>
                <a:r>
                  <a:rPr lang="en-US" sz="800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sz="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8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800" dirty="0"/>
                  <a:t>)             </a:t>
                </a:r>
                <a:r>
                  <a:rPr lang="en-US" sz="800" dirty="0" err="1"/>
                  <a:t>hàm</a:t>
                </a:r>
                <a:r>
                  <a:rPr lang="en-US" sz="800" dirty="0"/>
                  <a:t> </a:t>
                </a:r>
                <a:r>
                  <a:rPr lang="en-US" sz="800" dirty="0" err="1"/>
                  <a:t>mật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độ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mô</a:t>
                </a:r>
                <a:r>
                  <a:rPr lang="en-US" sz="800" dirty="0"/>
                  <a:t> </a:t>
                </a:r>
                <a:r>
                  <a:rPr lang="en-US" sz="800" dirty="0" err="1"/>
                  <a:t>tả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xuát</a:t>
                </a:r>
                <a:r>
                  <a:rPr lang="en-US" sz="800" dirty="0"/>
                  <a:t> </a:t>
                </a:r>
                <a:r>
                  <a:rPr lang="en-US" sz="800" dirty="0" err="1"/>
                  <a:t>hiện</a:t>
                </a:r>
                <a:r>
                  <a:rPr lang="en-US" sz="800" dirty="0"/>
                  <a:t> </a:t>
                </a:r>
                <a:r>
                  <a:rPr lang="en-US" sz="800" dirty="0" err="1"/>
                  <a:t>của</a:t>
                </a:r>
                <a:r>
                  <a:rPr lang="en-US" sz="800" dirty="0"/>
                  <a:t> </a:t>
                </a:r>
                <a:r>
                  <a:rPr lang="en-US" sz="800" dirty="0" err="1"/>
                  <a:t>từng</a:t>
                </a:r>
                <a:r>
                  <a:rPr lang="en-US" sz="800" dirty="0"/>
                  <a:t> tin x </a:t>
                </a:r>
                <a:r>
                  <a:rPr lang="en-US" sz="800" dirty="0" err="1"/>
                  <a:t>của</a:t>
                </a:r>
                <a:r>
                  <a:rPr lang="en-US" sz="800" dirty="0"/>
                  <a:t> </a:t>
                </a:r>
                <a:r>
                  <a:rPr lang="en-US" sz="800" dirty="0" err="1"/>
                  <a:t>nguồn</a:t>
                </a:r>
                <a:r>
                  <a:rPr lang="en-US" sz="800" dirty="0"/>
                  <a:t> </a:t>
                </a:r>
                <a:r>
                  <a:rPr lang="en-US" sz="800" dirty="0" err="1"/>
                  <a:t>vào</a:t>
                </a:r>
                <a:r>
                  <a:rPr lang="en-US" sz="800" dirty="0"/>
                  <a:t> X</a:t>
                </a:r>
              </a:p>
              <a:p>
                <a:pPr lvl="2"/>
                <a:r>
                  <a:rPr lang="en-US" sz="900" dirty="0"/>
                  <a:t> </a:t>
                </a:r>
                <a:r>
                  <a:rPr lang="en-US" sz="900" dirty="0" err="1"/>
                  <a:t>Đầu</a:t>
                </a:r>
                <a:r>
                  <a:rPr lang="en-US" sz="900" dirty="0"/>
                  <a:t> ra: </a:t>
                </a:r>
              </a:p>
              <a:p>
                <a:pPr lvl="3"/>
                <a:r>
                  <a:rPr lang="en-US" sz="800" dirty="0"/>
                  <a:t>Y = {y}             </a:t>
                </a:r>
                <a:r>
                  <a:rPr lang="en-US" sz="800" dirty="0" err="1"/>
                  <a:t>ymin</a:t>
                </a:r>
                <a:r>
                  <a:rPr lang="en-US" sz="800" dirty="0"/>
                  <a:t> ≤ y ≤ </a:t>
                </a:r>
                <a:r>
                  <a:rPr lang="en-US" sz="800" dirty="0" err="1"/>
                  <a:t>ymax</a:t>
                </a:r>
                <a:r>
                  <a:rPr lang="en-US" sz="800" dirty="0"/>
                  <a:t>  </a:t>
                </a:r>
              </a:p>
              <a:p>
                <a:pPr lvl="3" algn="just"/>
                <a:r>
                  <a:rPr lang="en-US" sz="800" dirty="0"/>
                  <a:t> P(</a:t>
                </a:r>
                <a:r>
                  <a:rPr lang="en-US" sz="800" dirty="0" err="1"/>
                  <a:t>y|x</a:t>
                </a:r>
                <a:r>
                  <a:rPr lang="en-US" sz="800" dirty="0"/>
                  <a:t>)     </a:t>
                </a:r>
                <a:r>
                  <a:rPr lang="en-US" sz="800" dirty="0" err="1"/>
                  <a:t>Hàm</a:t>
                </a:r>
                <a:r>
                  <a:rPr lang="en-US" sz="800" dirty="0"/>
                  <a:t> </a:t>
                </a:r>
                <a:r>
                  <a:rPr lang="en-US" sz="800" dirty="0" err="1"/>
                  <a:t>mật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độ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có</a:t>
                </a:r>
                <a:r>
                  <a:rPr lang="en-US" sz="800" dirty="0"/>
                  <a:t> </a:t>
                </a:r>
                <a:r>
                  <a:rPr lang="en-US" sz="800" dirty="0" err="1"/>
                  <a:t>điều</a:t>
                </a:r>
                <a:r>
                  <a:rPr lang="en-US" sz="800" dirty="0"/>
                  <a:t> </a:t>
                </a:r>
                <a:r>
                  <a:rPr lang="en-US" sz="800" dirty="0" err="1"/>
                  <a:t>kiện</a:t>
                </a:r>
                <a:r>
                  <a:rPr lang="en-US" sz="800" dirty="0"/>
                  <a:t> </a:t>
                </a:r>
                <a:r>
                  <a:rPr lang="en-US" sz="800" dirty="0" err="1"/>
                  <a:t>mô</a:t>
                </a:r>
                <a:r>
                  <a:rPr lang="en-US" sz="800" dirty="0"/>
                  <a:t> </a:t>
                </a:r>
                <a:r>
                  <a:rPr lang="en-US" sz="800" dirty="0" err="1"/>
                  <a:t>tả</a:t>
                </a:r>
                <a:r>
                  <a:rPr lang="en-US" sz="800" dirty="0"/>
                  <a:t> </a:t>
                </a:r>
                <a:r>
                  <a:rPr lang="en-US" sz="800" dirty="0" err="1"/>
                  <a:t>xác</a:t>
                </a:r>
                <a:r>
                  <a:rPr lang="en-US" sz="800" dirty="0"/>
                  <a:t> </a:t>
                </a:r>
                <a:r>
                  <a:rPr lang="en-US" sz="800" dirty="0" err="1"/>
                  <a:t>suất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xuất</a:t>
                </a:r>
                <a:r>
                  <a:rPr lang="en-US" sz="800" dirty="0"/>
                  <a:t> </a:t>
                </a:r>
                <a:r>
                  <a:rPr lang="en-US" sz="800" dirty="0" err="1"/>
                  <a:t>hiện</a:t>
                </a:r>
                <a:r>
                  <a:rPr lang="en-US" sz="800" dirty="0"/>
                  <a:t> tin y ở </a:t>
                </a:r>
                <a:r>
                  <a:rPr lang="en-US" sz="800" dirty="0" err="1"/>
                  <a:t>đầu</a:t>
                </a:r>
                <a:r>
                  <a:rPr lang="en-US" sz="800" dirty="0"/>
                  <a:t> ra </a:t>
                </a:r>
                <a:r>
                  <a:rPr lang="en-US" sz="800" dirty="0" err="1"/>
                  <a:t>khi</a:t>
                </a:r>
                <a:r>
                  <a:rPr lang="en-US" sz="800" dirty="0"/>
                  <a:t> </a:t>
                </a:r>
                <a:r>
                  <a:rPr lang="en-US" sz="800" dirty="0" err="1"/>
                  <a:t>đầu</a:t>
                </a:r>
                <a:r>
                  <a:rPr lang="en-US" sz="800" dirty="0"/>
                  <a:t> </a:t>
                </a:r>
                <a:r>
                  <a:rPr lang="en-US" sz="800" dirty="0" err="1"/>
                  <a:t>vào</a:t>
                </a:r>
                <a:r>
                  <a:rPr lang="en-US" sz="800" dirty="0"/>
                  <a:t> </a:t>
                </a:r>
                <a:r>
                  <a:rPr lang="en-US" sz="800" dirty="0" err="1"/>
                  <a:t>guwit</a:t>
                </a:r>
                <a:r>
                  <a:rPr lang="en-US" sz="800" dirty="0"/>
                  <a:t> tin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BD001-FBF9-4D64-87A3-4E140A7FC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6836" y="919997"/>
                <a:ext cx="3974842" cy="2192793"/>
              </a:xfrm>
              <a:blipFill>
                <a:blip r:embed="rId2"/>
                <a:stretch>
                  <a:fillRect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50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6E47-AFBA-41A4-B481-B0D72BE9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3.5.2. </a:t>
            </a:r>
            <a:r>
              <a:rPr lang="en-US" dirty="0" err="1"/>
              <a:t>Lượng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rạc</a:t>
            </a:r>
            <a:r>
              <a:rPr lang="en-US" dirty="0"/>
              <a:t>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 Theo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đại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tin,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tư</a:t>
                </a:r>
                <a:r>
                  <a:rPr lang="vi-VN" dirty="0"/>
                  <a:t>ơ</a:t>
                </a:r>
                <a:r>
                  <a:rPr lang="en-US" dirty="0"/>
                  <a:t>ng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gi</a:t>
                </a:r>
                <a:r>
                  <a:rPr lang="vi-VN" dirty="0"/>
                  <a:t>ư</a:t>
                </a:r>
                <a:r>
                  <a:rPr lang="en-US" dirty="0"/>
                  <a:t>a 2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X, Y </a:t>
                </a:r>
                <a:r>
                  <a:rPr lang="en-US" dirty="0" err="1"/>
                  <a:t>là</a:t>
                </a:r>
                <a:r>
                  <a:rPr lang="en-US" dirty="0"/>
                  <a:t>:</a:t>
                </a:r>
              </a:p>
              <a:p>
                <a:pPr marL="172821" lvl="1" indent="0">
                  <a:buNone/>
                </a:pPr>
                <a:r>
                  <a:rPr lang="es-ES" sz="899" i="1" spc="10" dirty="0">
                    <a:latin typeface="Times New Roman"/>
                    <a:cs typeface="Times New Roman"/>
                  </a:rPr>
                  <a:t>           I </a:t>
                </a:r>
                <a:r>
                  <a:rPr lang="es-ES" sz="899" spc="10" dirty="0">
                    <a:latin typeface="Times New Roman"/>
                    <a:cs typeface="Times New Roman"/>
                  </a:rPr>
                  <a:t>(</a:t>
                </a:r>
                <a:r>
                  <a:rPr lang="es-ES" sz="899" i="1" spc="10" dirty="0">
                    <a:latin typeface="Times New Roman"/>
                    <a:cs typeface="Times New Roman"/>
                  </a:rPr>
                  <a:t>X </a:t>
                </a:r>
                <a:r>
                  <a:rPr lang="es-ES" sz="899" spc="10" dirty="0">
                    <a:latin typeface="Times New Roman"/>
                    <a:cs typeface="Times New Roman"/>
                  </a:rPr>
                  <a:t>; </a:t>
                </a:r>
                <a:r>
                  <a:rPr lang="es-ES" sz="899" i="1" spc="10" dirty="0">
                    <a:latin typeface="Times New Roman"/>
                    <a:cs typeface="Times New Roman"/>
                  </a:rPr>
                  <a:t>Y </a:t>
                </a:r>
                <a:r>
                  <a:rPr lang="es-ES" sz="899" spc="10" dirty="0">
                    <a:latin typeface="Times New Roman"/>
                    <a:cs typeface="Times New Roman"/>
                  </a:rPr>
                  <a:t>)   =   </a:t>
                </a:r>
                <a:r>
                  <a:rPr lang="en-US" sz="899" spc="10" dirty="0">
                    <a:latin typeface="Times New Roman"/>
                    <a:cs typeface="Times New Roman"/>
                  </a:rPr>
                  <a:t>∑∑ P(</a:t>
                </a:r>
                <a:r>
                  <a:rPr lang="en-US" sz="899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899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899" i="1" spc="1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d>
                          <m:dPr>
                            <m:ctrlPr>
                              <a:rPr lang="en-US" sz="899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899" b="0" i="1" spc="1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899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endParaRPr lang="en-US" sz="899" spc="10" dirty="0">
                  <a:latin typeface="Times New Roman"/>
                  <a:cs typeface="Times New Roman"/>
                </a:endParaRPr>
              </a:p>
              <a:p>
                <a:pPr marL="172821" lvl="1" indent="0">
                  <a:buNone/>
                </a:pPr>
                <a:r>
                  <a:rPr lang="en-US" sz="899" dirty="0">
                    <a:latin typeface="Times New Roman"/>
                    <a:cs typeface="Times New Roman"/>
                  </a:rPr>
                  <a:t> 		           = H(X) + H(Y) – H(X,Y)</a:t>
                </a:r>
              </a:p>
              <a:p>
                <a:r>
                  <a:rPr lang="es-ES" sz="1050" dirty="0" err="1">
                    <a:latin typeface="Times New Roman"/>
                    <a:cs typeface="Times New Roman"/>
                  </a:rPr>
                  <a:t>Vì</a:t>
                </a:r>
                <a:r>
                  <a:rPr lang="es-ES" sz="1050" dirty="0">
                    <a:latin typeface="Times New Roman"/>
                    <a:cs typeface="Times New Roman"/>
                  </a:rPr>
                  <a:t>: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i="1" dirty="0"/>
                  <a:t>P(</a:t>
                </a:r>
                <a:r>
                  <a:rPr lang="en-US" i="1" dirty="0" err="1"/>
                  <a:t>x|y</a:t>
                </a:r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en-US" dirty="0" err="1"/>
                  <a:t>nên</a:t>
                </a:r>
                <a:r>
                  <a:rPr lang="en-US" dirty="0"/>
                  <a:t>          : 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 I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(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X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; </a:t>
                </a:r>
                <a:r>
                  <a:rPr lang="es-ES" sz="1100" i="1" spc="10" dirty="0">
                    <a:latin typeface="Times New Roman"/>
                    <a:cs typeface="Times New Roman"/>
                  </a:rPr>
                  <a:t>Y </a:t>
                </a:r>
                <a:r>
                  <a:rPr lang="es-ES" sz="1100" spc="10" dirty="0">
                    <a:latin typeface="Times New Roman"/>
                    <a:cs typeface="Times New Roman"/>
                  </a:rPr>
                  <a:t>)   =   </a:t>
                </a:r>
                <a:r>
                  <a:rPr lang="en-US" sz="1100" spc="10" dirty="0">
                    <a:latin typeface="Times New Roman"/>
                    <a:cs typeface="Times New Roman"/>
                  </a:rPr>
                  <a:t>∑∑ P(</a:t>
                </a:r>
                <a:r>
                  <a:rPr lang="en-US" sz="1100" spc="10" dirty="0" err="1">
                    <a:latin typeface="Times New Roman"/>
                    <a:cs typeface="Times New Roman"/>
                  </a:rPr>
                  <a:t>x,y</a:t>
                </a:r>
                <a:r>
                  <a:rPr lang="en-US" sz="1100" spc="10" dirty="0">
                    <a:latin typeface="Times New Roman"/>
                    <a:cs typeface="Times New Roman"/>
                  </a:rPr>
                  <a:t>) log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(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  <m:r>
                          <a:rPr lang="en-US" sz="1100" b="0" i="1" spc="10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)</m:t>
                        </m:r>
                      </m:num>
                      <m:den>
                        <m:r>
                          <a:rPr lang="en-US" sz="1100" i="1" spc="10">
                            <a:latin typeface="Cambria Math" panose="02040503050406030204" pitchFamily="18" charset="0"/>
                            <a:cs typeface="Times New Roman"/>
                          </a:rPr>
                          <m:t>𝑃</m:t>
                        </m:r>
                        <m:d>
                          <m:dPr>
                            <m:ctrlPr>
                              <a:rPr lang="en-US" sz="11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1100" i="1" spc="10">
                                <a:latin typeface="Cambria Math" panose="02040503050406030204" pitchFamily="18" charset="0"/>
                                <a:cs typeface="Times New Roman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en-US" sz="1100" spc="10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                        =  H(X) – H(X|Y)</a:t>
                </a:r>
              </a:p>
              <a:p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quả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l</a:t>
                </a:r>
                <a:r>
                  <a:rPr lang="vi-VN" dirty="0"/>
                  <a:t>ư</a:t>
                </a:r>
                <a:r>
                  <a:rPr lang="en-US" dirty="0" err="1"/>
                  <a:t>ợng</a:t>
                </a:r>
                <a:r>
                  <a:rPr lang="en-US" dirty="0"/>
                  <a:t>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tin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chuyển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nó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endParaRPr lang="en-US" dirty="0"/>
              </a:p>
              <a:p>
                <a:pPr lvl="1"/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hỗ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đưa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kênh</a:t>
                </a:r>
                <a:r>
                  <a:rPr lang="en-US" dirty="0"/>
                  <a:t> (H(X)) </a:t>
                </a:r>
                <a:r>
                  <a:rPr lang="en-US" dirty="0" err="1"/>
                  <a:t>trừ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trung</a:t>
                </a:r>
                <a:r>
                  <a:rPr lang="en-US" dirty="0"/>
                  <a:t> </a:t>
                </a:r>
                <a:r>
                  <a:rPr lang="en-US" dirty="0" err="1"/>
                  <a:t>bình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tin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truyền</a:t>
                </a:r>
                <a:r>
                  <a:rPr lang="en-US" dirty="0"/>
                  <a:t> qua </a:t>
                </a:r>
                <a:r>
                  <a:rPr lang="en-US" dirty="0" err="1"/>
                  <a:t>kênh</a:t>
                </a:r>
                <a:r>
                  <a:rPr lang="en-US" dirty="0"/>
                  <a:t> (H(X|Y)). </a:t>
                </a:r>
              </a:p>
              <a:p>
                <a:pPr lvl="1"/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ra </a:t>
                </a:r>
                <a:r>
                  <a:rPr lang="en-US" dirty="0" err="1"/>
                  <a:t>bởi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 </a:t>
                </a:r>
                <a:r>
                  <a:rPr lang="en-US" dirty="0" err="1"/>
                  <a:t>nên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coi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mát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tin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:  H(X|Y)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. </a:t>
                </a:r>
                <a:r>
                  <a:rPr lang="en-US" dirty="0" err="1"/>
                  <a:t>Với</a:t>
                </a:r>
                <a:r>
                  <a:rPr lang="en-US" dirty="0"/>
                  <a:t> N 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ký</a:t>
                </a:r>
                <a:r>
                  <a:rPr lang="en-US" dirty="0"/>
                  <a:t> </a:t>
                </a:r>
                <a:r>
                  <a:rPr lang="en-US" dirty="0" err="1"/>
                  <a:t>hiệu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nguồn</a:t>
                </a:r>
                <a:r>
                  <a:rPr lang="en-US" dirty="0"/>
                  <a:t> </a:t>
                </a:r>
                <a:r>
                  <a:rPr lang="en-US" dirty="0" err="1"/>
                  <a:t>nhiễu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CC8D4-42C2-40D7-9C56-35515D9F8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0205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8642</TotalTime>
  <Words>2689</Words>
  <Application>Microsoft Office PowerPoint</Application>
  <PresentationFormat>Custom</PresentationFormat>
  <Paragraphs>207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1_Office Theme</vt:lpstr>
      <vt:lpstr>Chương 3.5. : Kênh</vt:lpstr>
      <vt:lpstr> Kênh thông tin (nhắc lại)</vt:lpstr>
      <vt:lpstr>3.5.1. Mô hình kênh </vt:lpstr>
      <vt:lpstr>3.5.1.  Mô hình kênh(Cont.)</vt:lpstr>
      <vt:lpstr>3.5.1. Mô hình kênh (Cont.)</vt:lpstr>
      <vt:lpstr>3.5.1. Mô hình kênh (Cont.)</vt:lpstr>
      <vt:lpstr>3.5.1. Mô hình kênh (Cont.)</vt:lpstr>
      <vt:lpstr>3.5.1. Mô hình kênh (Cont.)</vt:lpstr>
      <vt:lpstr>3.5.2. Lượng tin tương hỗ của kênh rời rạc (Cont.)</vt:lpstr>
      <vt:lpstr>3.5.2. Lượng tin tương hỗ của nguồn rời rạc (Cont.)</vt:lpstr>
      <vt:lpstr>3.5.2. Lượng tin tương hỗ của kênh rời rạc (Cont.)</vt:lpstr>
      <vt:lpstr>3.5.2. Lượng tin tương hỗ của kênh rời rạc không nhiễu (Cont.)</vt:lpstr>
      <vt:lpstr>3.5.3. Lượng tin tương hỗ của kênh liên tục </vt:lpstr>
      <vt:lpstr>3.5.4. Thông lượng của kênh </vt:lpstr>
      <vt:lpstr>3.5.4. Thông lượng của kênh (Cont.) </vt:lpstr>
      <vt:lpstr>3.5.4. Thông lượng của kênh (Cont.) </vt:lpstr>
      <vt:lpstr>3.5.4. Thông lượng của kênh(Cont.) </vt:lpstr>
      <vt:lpstr>3.6. Phối hợp nguồn - kênh</vt:lpstr>
      <vt:lpstr>Bài tập 2</vt:lpstr>
      <vt:lpstr>Bài tập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Linh DANG</dc:creator>
  <cp:lastModifiedBy>NGUYEN TRONG HAI 20183730</cp:lastModifiedBy>
  <cp:revision>204</cp:revision>
  <dcterms:created xsi:type="dcterms:W3CDTF">2018-10-23T11:39:32Z</dcterms:created>
  <dcterms:modified xsi:type="dcterms:W3CDTF">2020-11-04T08:32:32Z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2018-10-23T00:00:00Z</vt:filetime>
  </property>
  <property fmtid="{D5CDD505-2E9C-101B-9397-08002B2CF9AE}" pid="3" name="LastSaved">
    <vt:filetime>2018-10-23T00:00:00Z</vt:filetime>
  </property>
</Properties>
</file>