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notesMasterIdLst>
    <p:notesMasterId r:id="rId82"/>
  </p:notesMasterIdLst>
  <p:sldIdLst>
    <p:sldId id="256" r:id="rId11"/>
    <p:sldId id="257" r:id="rId12"/>
    <p:sldId id="309"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310" r:id="rId50"/>
    <p:sldId id="294" r:id="rId51"/>
    <p:sldId id="311" r:id="rId52"/>
    <p:sldId id="295" r:id="rId53"/>
    <p:sldId id="296" r:id="rId54"/>
    <p:sldId id="312" r:id="rId55"/>
    <p:sldId id="297" r:id="rId56"/>
    <p:sldId id="298" r:id="rId57"/>
    <p:sldId id="299" r:id="rId58"/>
    <p:sldId id="300" r:id="rId59"/>
    <p:sldId id="301" r:id="rId60"/>
    <p:sldId id="302" r:id="rId61"/>
    <p:sldId id="303" r:id="rId62"/>
    <p:sldId id="304" r:id="rId63"/>
    <p:sldId id="305" r:id="rId64"/>
    <p:sldId id="306" r:id="rId65"/>
    <p:sldId id="314" r:id="rId66"/>
    <p:sldId id="315" r:id="rId67"/>
    <p:sldId id="307" r:id="rId68"/>
    <p:sldId id="324" r:id="rId69"/>
    <p:sldId id="325" r:id="rId70"/>
    <p:sldId id="316" r:id="rId71"/>
    <p:sldId id="319" r:id="rId72"/>
    <p:sldId id="318" r:id="rId73"/>
    <p:sldId id="308" r:id="rId74"/>
    <p:sldId id="321" r:id="rId75"/>
    <p:sldId id="322" r:id="rId76"/>
    <p:sldId id="323" r:id="rId77"/>
    <p:sldId id="326" r:id="rId78"/>
    <p:sldId id="327" r:id="rId79"/>
    <p:sldId id="328" r:id="rId80"/>
    <p:sldId id="320"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viewProps" Target="viewProps.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5.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61" Type="http://schemas.openxmlformats.org/officeDocument/2006/relationships/slide" Target="slides/slide51.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38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38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38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38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385" name="PlaceHolder 6"/>
          <p:cNvSpPr>
            <a:spLocks noGrp="1"/>
          </p:cNvSpPr>
          <p:nvPr>
            <p:ph type="sldNum"/>
          </p:nvPr>
        </p:nvSpPr>
        <p:spPr>
          <a:xfrm>
            <a:off x="4278960" y="10157400"/>
            <a:ext cx="3280680" cy="534240"/>
          </a:xfrm>
          <a:prstGeom prst="rect">
            <a:avLst/>
          </a:prstGeom>
        </p:spPr>
        <p:txBody>
          <a:bodyPr lIns="0" tIns="0" rIns="0" bIns="0" anchor="b"/>
          <a:lstStyle/>
          <a:p>
            <a:pPr algn="r"/>
            <a:fld id="{BBEBABB3-3FB8-4362-BE73-8713E5D043C6}"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73608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8975" y="1143000"/>
            <a:ext cx="5470525" cy="3076575"/>
          </a:xfrm>
          <a:prstGeom prst="rect">
            <a:avLst/>
          </a:prstGeom>
        </p:spPr>
      </p:sp>
      <p:sp>
        <p:nvSpPr>
          <p:cNvPr id="525"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Ví dụ luật tạo từ của một ngôn ngữ nào đấy như tiếng việt, máy tính</a:t>
            </a:r>
          </a:p>
          <a:p>
            <a:pPr marL="216000" indent="-207360">
              <a:lnSpc>
                <a:spcPct val="100000"/>
              </a:lnSpc>
            </a:pPr>
            <a:r>
              <a:rPr lang="en-US" sz="2000" b="0" strike="noStrike" spc="-1">
                <a:latin typeface="Arial"/>
              </a:rPr>
              <a:t>Mỗi tổ hợp dài 4 bits được dùng để mã hóa hệ đếm 10 trong mã hóa BCD</a:t>
            </a: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Arial"/>
              </a:rPr>
              <a:t>Luật tạo từ tiếng Việt:</a:t>
            </a:r>
          </a:p>
          <a:p>
            <a:pPr marL="216000" indent="-207360">
              <a:lnSpc>
                <a:spcPct val="100000"/>
              </a:lnSpc>
            </a:pPr>
            <a:r>
              <a:rPr lang="en-US" sz="2000" b="0" strike="noStrike" spc="-1">
                <a:latin typeface="Arial"/>
              </a:rPr>
              <a:t> Mỗi tổ hợp có thể dùng làm từ thì có thể có 3 thành phần</a:t>
            </a: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Arial"/>
              </a:rPr>
              <a:t>Âm đầu: bao gồm từ 1</a:t>
            </a:r>
            <a:r>
              <a:rPr lang="en-US" sz="2000" b="0" strike="noStrike" spc="-1">
                <a:latin typeface="Wingdings"/>
              </a:rPr>
              <a:t>3 phụ âm tùy luật, nếu 1 không có luật đặc biệt còn 2,3 có luật đặc biệt ví du:ng, th,ch…</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Âm giữa: từ 1 đến 2 nguyên âm ví ượ,</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Âm cuối: từ 1 đén 2 phụ âm</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Có thể tổ hợp bắt buộc âm giữa</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Ngôn ngữ lập trình: indentifer: chính là 1 codeword tùy ngôn ngữ: choỗi liên tiếp không chứa keyword</a:t>
            </a:r>
            <a:endParaRPr lang="en-US" sz="2000" b="0" strike="noStrike" spc="-1">
              <a:latin typeface="Arial"/>
            </a:endParaRPr>
          </a:p>
          <a:p>
            <a:pPr marL="216000" indent="-207360">
              <a:lnSpc>
                <a:spcPct val="100000"/>
              </a:lnSpc>
            </a:pPr>
            <a:r>
              <a:rPr lang="en-US" sz="2000" b="0" strike="noStrike" spc="-1">
                <a:latin typeface="Wingdings"/>
              </a:rPr>
              <a:t>  </a:t>
            </a:r>
            <a:endParaRPr lang="en-US" sz="2000" b="0" strike="noStrike" spc="-1">
              <a:latin typeface="Arial"/>
            </a:endParaRPr>
          </a:p>
          <a:p>
            <a:pPr marL="216000" indent="-207360">
              <a:lnSpc>
                <a:spcPct val="100000"/>
              </a:lnSpc>
            </a:pPr>
            <a:endParaRPr lang="en-US" sz="2000" b="0" strike="noStrike" spc="-1">
              <a:latin typeface="Arial"/>
            </a:endParaRPr>
          </a:p>
        </p:txBody>
      </p:sp>
      <p:sp>
        <p:nvSpPr>
          <p:cNvPr id="526"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noRot="1" noChangeAspect="1"/>
          </p:cNvSpPr>
          <p:nvPr>
            <p:ph type="sldImg"/>
          </p:nvPr>
        </p:nvSpPr>
        <p:spPr>
          <a:xfrm>
            <a:off x="685800" y="1143000"/>
            <a:ext cx="5477400" cy="3077280"/>
          </a:xfrm>
          <a:prstGeom prst="rect">
            <a:avLst/>
          </a:prstGeom>
        </p:spPr>
      </p:sp>
      <p:sp>
        <p:nvSpPr>
          <p:cNvPr id="549"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mo</a:t>
            </a:r>
          </a:p>
        </p:txBody>
      </p:sp>
      <p:sp>
        <p:nvSpPr>
          <p:cNvPr id="550"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PlaceHolder 1"/>
          <p:cNvSpPr>
            <a:spLocks noGrp="1" noRot="1" noChangeAspect="1"/>
          </p:cNvSpPr>
          <p:nvPr>
            <p:ph type="sldImg"/>
          </p:nvPr>
        </p:nvSpPr>
        <p:spPr>
          <a:xfrm>
            <a:off x="685800" y="1143000"/>
            <a:ext cx="5477400" cy="3077280"/>
          </a:xfrm>
          <a:prstGeom prst="rect">
            <a:avLst/>
          </a:prstGeom>
        </p:spPr>
      </p:sp>
      <p:sp>
        <p:nvSpPr>
          <p:cNvPr id="552" name="PlaceHolder 2"/>
          <p:cNvSpPr>
            <a:spLocks noGrp="1"/>
          </p:cNvSpPr>
          <p:nvPr>
            <p:ph type="body"/>
          </p:nvPr>
        </p:nvSpPr>
        <p:spPr>
          <a:xfrm>
            <a:off x="685800" y="4400640"/>
            <a:ext cx="5477400" cy="3591360"/>
          </a:xfrm>
          <a:prstGeom prst="rect">
            <a:avLst/>
          </a:prstGeom>
        </p:spPr>
        <p:txBody>
          <a:bodyPr lIns="0" tIns="0" rIns="0" bIns="0"/>
          <a:lstStyle/>
          <a:p>
            <a:endParaRPr lang="en-US" sz="2000" b="0" strike="noStrike" spc="-1">
              <a:latin typeface="Arial"/>
            </a:endParaRPr>
          </a:p>
        </p:txBody>
      </p:sp>
      <p:sp>
        <p:nvSpPr>
          <p:cNvPr id="553"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noRot="1" noChangeAspect="1"/>
          </p:cNvSpPr>
          <p:nvPr>
            <p:ph type="sldImg"/>
          </p:nvPr>
        </p:nvSpPr>
        <p:spPr>
          <a:xfrm>
            <a:off x="685800" y="1143000"/>
            <a:ext cx="5477400" cy="3077280"/>
          </a:xfrm>
          <a:prstGeom prst="rect">
            <a:avLst/>
          </a:prstGeom>
        </p:spPr>
      </p:sp>
      <p:sp>
        <p:nvSpPr>
          <p:cNvPr id="555"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mo</a:t>
            </a:r>
          </a:p>
        </p:txBody>
      </p:sp>
      <p:sp>
        <p:nvSpPr>
          <p:cNvPr id="556"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PlaceHolder 1"/>
          <p:cNvSpPr>
            <a:spLocks noGrp="1" noRot="1" noChangeAspect="1"/>
          </p:cNvSpPr>
          <p:nvPr>
            <p:ph type="sldImg"/>
          </p:nvPr>
        </p:nvSpPr>
        <p:spPr>
          <a:xfrm>
            <a:off x="685800" y="1143000"/>
            <a:ext cx="5477400" cy="3077280"/>
          </a:xfrm>
          <a:prstGeom prst="rect">
            <a:avLst/>
          </a:prstGeom>
        </p:spPr>
      </p:sp>
      <p:sp>
        <p:nvSpPr>
          <p:cNvPr id="558"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mo</a:t>
            </a:r>
          </a:p>
        </p:txBody>
      </p:sp>
      <p:sp>
        <p:nvSpPr>
          <p:cNvPr id="559"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685800" y="1143000"/>
            <a:ext cx="5477400" cy="3077280"/>
          </a:xfrm>
          <a:prstGeom prst="rect">
            <a:avLst/>
          </a:prstGeom>
        </p:spPr>
      </p:sp>
      <p:sp>
        <p:nvSpPr>
          <p:cNvPr id="561"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Ý nghĩa: ta sẽ có mã nguồn hiệu quả khi ta mở rộng nguồn đủ lớn</a:t>
            </a:r>
          </a:p>
          <a:p>
            <a:pPr marL="216000" indent="-207360">
              <a:lnSpc>
                <a:spcPct val="100000"/>
              </a:lnSpc>
            </a:pPr>
            <a:r>
              <a:rPr lang="en-US" sz="2000" b="0" strike="noStrike" spc="-1">
                <a:latin typeface="Arial"/>
              </a:rPr>
              <a:t>Và  mã  hóa nguồn mở rộng bằng mã có độ dài có định</a:t>
            </a:r>
          </a:p>
        </p:txBody>
      </p:sp>
      <p:sp>
        <p:nvSpPr>
          <p:cNvPr id="562"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PlaceHolder 1"/>
          <p:cNvSpPr>
            <a:spLocks noGrp="1" noRot="1" noChangeAspect="1"/>
          </p:cNvSpPr>
          <p:nvPr>
            <p:ph type="sldImg"/>
          </p:nvPr>
        </p:nvSpPr>
        <p:spPr>
          <a:xfrm>
            <a:off x="685800" y="1143000"/>
            <a:ext cx="5477400" cy="3077280"/>
          </a:xfrm>
          <a:prstGeom prst="rect">
            <a:avLst/>
          </a:prstGeom>
        </p:spPr>
      </p:sp>
      <p:sp>
        <p:nvSpPr>
          <p:cNvPr id="564"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Khi truyền thì phải mã hóa nhị phân thì các character và các số sẽ được mã bằng các mã nhị phân</a:t>
            </a:r>
          </a:p>
          <a:p>
            <a:pPr marL="216000" indent="-207360">
              <a:lnSpc>
                <a:spcPct val="100000"/>
              </a:lnSpc>
            </a:pPr>
            <a:endParaRPr lang="en-US" sz="2000" b="0" strike="noStrike" spc="-1">
              <a:latin typeface="Arial"/>
            </a:endParaRPr>
          </a:p>
          <a:p>
            <a:pPr marL="228600" indent="-219600">
              <a:lnSpc>
                <a:spcPct val="100000"/>
              </a:lnSpc>
              <a:buClr>
                <a:srgbClr val="000000"/>
              </a:buClr>
              <a:buFont typeface="StarSymbol"/>
              <a:buAutoNum type="arabicParenR"/>
            </a:pPr>
            <a:r>
              <a:rPr lang="en-US" sz="2000" b="0" strike="noStrike" spc="-1">
                <a:latin typeface="Arial"/>
              </a:rPr>
              <a:t>Bản thân các chữ số cũng được truyền: thì ở phía nhận có thể nhầm cần phải phân biệt</a:t>
            </a:r>
          </a:p>
          <a:p>
            <a:pPr>
              <a:lnSpc>
                <a:spcPct val="100000"/>
              </a:lnSpc>
            </a:pPr>
            <a:endParaRPr lang="en-US" sz="2000" b="0" strike="noStrike" spc="-1">
              <a:latin typeface="Arial"/>
            </a:endParaRPr>
          </a:p>
          <a:p>
            <a:pPr marL="228600" indent="-219600">
              <a:lnSpc>
                <a:spcPct val="100000"/>
              </a:lnSpc>
              <a:buClr>
                <a:srgbClr val="000000"/>
              </a:buClr>
              <a:buFont typeface="StarSymbol"/>
              <a:buAutoNum type="arabicParenR"/>
            </a:pPr>
            <a:r>
              <a:rPr lang="en-US" sz="2000" b="0" strike="noStrike" spc="-1">
                <a:latin typeface="Arial"/>
              </a:rPr>
              <a:t>Xử lý khi mã của các repetition character có độ dài rất lớn (lớn hơn độ dài mã hóa 1 character) </a:t>
            </a:r>
            <a:r>
              <a:rPr lang="en-US" sz="2000" b="0" strike="noStrike" spc="-1">
                <a:latin typeface="Wingdings"/>
              </a:rPr>
              <a:t> xử lý</a:t>
            </a:r>
            <a:endParaRPr lang="en-US" sz="2000" b="0" strike="noStrike" spc="-1">
              <a:latin typeface="Arial"/>
            </a:endParaRPr>
          </a:p>
        </p:txBody>
      </p:sp>
      <p:sp>
        <p:nvSpPr>
          <p:cNvPr id="565"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PlaceHolder 1"/>
          <p:cNvSpPr>
            <a:spLocks noGrp="1" noRot="1" noChangeAspect="1"/>
          </p:cNvSpPr>
          <p:nvPr>
            <p:ph type="sldImg"/>
          </p:nvPr>
        </p:nvSpPr>
        <p:spPr>
          <a:xfrm>
            <a:off x="685800" y="1143000"/>
            <a:ext cx="5477400" cy="3077280"/>
          </a:xfrm>
          <a:prstGeom prst="rect">
            <a:avLst/>
          </a:prstGeom>
        </p:spPr>
      </p:sp>
      <p:sp>
        <p:nvSpPr>
          <p:cNvPr id="567"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Dictionary is stored or transmitted along with the encoded text</a:t>
            </a:r>
          </a:p>
          <a:p>
            <a:pPr marL="216000" indent="-207360">
              <a:lnSpc>
                <a:spcPct val="100000"/>
              </a:lnSpc>
            </a:pPr>
            <a:r>
              <a:rPr lang="en-US" sz="2000" b="0" strike="noStrike" spc="-1">
                <a:latin typeface="Arial"/>
              </a:rPr>
              <a:t>But this could require large amounts of overhead, especially for small texts</a:t>
            </a:r>
          </a:p>
          <a:p>
            <a:pPr marL="216000" indent="-207360">
              <a:lnSpc>
                <a:spcPct val="100000"/>
              </a:lnSpc>
            </a:pPr>
            <a:endParaRPr lang="en-US" sz="2000" b="0" strike="noStrike" spc="-1">
              <a:latin typeface="Arial"/>
            </a:endParaRPr>
          </a:p>
        </p:txBody>
      </p:sp>
      <p:sp>
        <p:nvSpPr>
          <p:cNvPr id="568"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PlaceHolder 1"/>
          <p:cNvSpPr>
            <a:spLocks noGrp="1" noRot="1" noChangeAspect="1"/>
          </p:cNvSpPr>
          <p:nvPr>
            <p:ph type="sldImg"/>
          </p:nvPr>
        </p:nvSpPr>
        <p:spPr>
          <a:xfrm>
            <a:off x="688975" y="1143000"/>
            <a:ext cx="5470525" cy="3076575"/>
          </a:xfrm>
          <a:prstGeom prst="rect">
            <a:avLst/>
          </a:prstGeom>
        </p:spPr>
      </p:sp>
      <p:sp>
        <p:nvSpPr>
          <p:cNvPr id="570"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N: so ky hieu cua 1 chuoi ma no tim thay giong chuoi dag truoc</a:t>
            </a:r>
          </a:p>
        </p:txBody>
      </p:sp>
      <p:sp>
        <p:nvSpPr>
          <p:cNvPr id="571"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1"/>
          <p:cNvSpPr>
            <a:spLocks noGrp="1" noRot="1" noChangeAspect="1"/>
          </p:cNvSpPr>
          <p:nvPr>
            <p:ph type="sldImg"/>
          </p:nvPr>
        </p:nvSpPr>
        <p:spPr>
          <a:xfrm>
            <a:off x="688975" y="1143000"/>
            <a:ext cx="5470525" cy="3076575"/>
          </a:xfrm>
          <a:prstGeom prst="rect">
            <a:avLst/>
          </a:prstGeom>
        </p:spPr>
      </p:sp>
      <p:sp>
        <p:nvSpPr>
          <p:cNvPr id="573" name="PlaceHolder 2"/>
          <p:cNvSpPr>
            <a:spLocks noGrp="1"/>
          </p:cNvSpPr>
          <p:nvPr>
            <p:ph type="body"/>
          </p:nvPr>
        </p:nvSpPr>
        <p:spPr>
          <a:xfrm>
            <a:off x="685800" y="4400640"/>
            <a:ext cx="5477400" cy="3591360"/>
          </a:xfrm>
          <a:prstGeom prst="rect">
            <a:avLst/>
          </a:prstGeom>
        </p:spPr>
        <p:txBody>
          <a:bodyPr lIns="0" tIns="0" rIns="0" bIns="0"/>
          <a:lstStyle/>
          <a:p>
            <a:endParaRPr lang="en-US" sz="2000" b="0" strike="noStrike" spc="-1">
              <a:latin typeface="Arial"/>
            </a:endParaRPr>
          </a:p>
        </p:txBody>
      </p:sp>
      <p:sp>
        <p:nvSpPr>
          <p:cNvPr id="574"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PlaceHolder 1"/>
          <p:cNvSpPr>
            <a:spLocks noGrp="1" noRot="1" noChangeAspect="1"/>
          </p:cNvSpPr>
          <p:nvPr>
            <p:ph type="sldImg"/>
          </p:nvPr>
        </p:nvSpPr>
        <p:spPr>
          <a:xfrm>
            <a:off x="688975" y="1143000"/>
            <a:ext cx="5470525" cy="3076575"/>
          </a:xfrm>
          <a:prstGeom prst="rect">
            <a:avLst/>
          </a:prstGeom>
        </p:spPr>
      </p:sp>
      <p:sp>
        <p:nvSpPr>
          <p:cNvPr id="576"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1200" b="0" strike="noStrike" spc="-1">
                <a:solidFill>
                  <a:srgbClr val="000000"/>
                </a:solidFill>
                <a:latin typeface="+mn-lt"/>
                <a:ea typeface="+mn-ea"/>
              </a:rPr>
              <a:t>Vi du khac abababababababababab.</a:t>
            </a:r>
            <a:endParaRPr lang="en-US" sz="1200" b="0" strike="noStrike" spc="-1">
              <a:latin typeface="Arial"/>
            </a:endParaRPr>
          </a:p>
        </p:txBody>
      </p:sp>
      <p:sp>
        <p:nvSpPr>
          <p:cNvPr id="577"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8975" y="1143000"/>
            <a:ext cx="5470525" cy="3076575"/>
          </a:xfrm>
          <a:prstGeom prst="rect">
            <a:avLst/>
          </a:prstGeom>
        </p:spPr>
      </p:sp>
      <p:sp>
        <p:nvSpPr>
          <p:cNvPr id="525"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Ví dụ luật tạo từ của một ngôn ngữ nào đấy như tiếng việt, máy tính</a:t>
            </a:r>
          </a:p>
          <a:p>
            <a:pPr marL="216000" indent="-207360">
              <a:lnSpc>
                <a:spcPct val="100000"/>
              </a:lnSpc>
            </a:pPr>
            <a:r>
              <a:rPr lang="en-US" sz="2000" b="0" strike="noStrike" spc="-1">
                <a:latin typeface="Arial"/>
              </a:rPr>
              <a:t>Mỗi tổ hợp dài 4 bits được dùng để mã hóa hệ đếm 10 trong mã hóa BCD</a:t>
            </a: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Arial"/>
              </a:rPr>
              <a:t>Luật tạo từ tiếng Việt:</a:t>
            </a:r>
          </a:p>
          <a:p>
            <a:pPr marL="216000" indent="-207360">
              <a:lnSpc>
                <a:spcPct val="100000"/>
              </a:lnSpc>
            </a:pPr>
            <a:r>
              <a:rPr lang="en-US" sz="2000" b="0" strike="noStrike" spc="-1">
                <a:latin typeface="Arial"/>
              </a:rPr>
              <a:t> Mỗi tổ hợp có thể dùng làm từ thì có thể có 3 thành phần</a:t>
            </a: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Arial"/>
              </a:rPr>
              <a:t>Âm đầu: bao gồm từ 1</a:t>
            </a:r>
            <a:r>
              <a:rPr lang="en-US" sz="2000" b="0" strike="noStrike" spc="-1">
                <a:latin typeface="Wingdings"/>
              </a:rPr>
              <a:t>3 phụ âm tùy luật, nếu 1 không có luật đặc biệt còn 2,3 có luật đặc biệt ví du:ng, th,ch…</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Âm giữa: từ 1 đến 2 nguyên âm ví ượ,</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Âm cuối: từ 1 đén 2 phụ âm</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Có thể tổ hợp bắt buộc âm giữa</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Ngôn ngữ lập trình: indentifer: chính là 1 codeword tùy ngôn ngữ: choỗi liên tiếp không chứa keyword</a:t>
            </a:r>
            <a:endParaRPr lang="en-US" sz="2000" b="0" strike="noStrike" spc="-1">
              <a:latin typeface="Arial"/>
            </a:endParaRPr>
          </a:p>
          <a:p>
            <a:pPr marL="216000" indent="-207360">
              <a:lnSpc>
                <a:spcPct val="100000"/>
              </a:lnSpc>
            </a:pPr>
            <a:r>
              <a:rPr lang="en-US" sz="2000" b="0" strike="noStrike" spc="-1">
                <a:latin typeface="Wingdings"/>
              </a:rPr>
              <a:t>  </a:t>
            </a:r>
            <a:endParaRPr lang="en-US" sz="2000" b="0" strike="noStrike" spc="-1">
              <a:latin typeface="Arial"/>
            </a:endParaRPr>
          </a:p>
          <a:p>
            <a:pPr marL="216000" indent="-207360">
              <a:lnSpc>
                <a:spcPct val="100000"/>
              </a:lnSpc>
            </a:pPr>
            <a:endParaRPr lang="en-US" sz="2000" b="0" strike="noStrike" spc="-1">
              <a:latin typeface="Arial"/>
            </a:endParaRPr>
          </a:p>
        </p:txBody>
      </p:sp>
      <p:sp>
        <p:nvSpPr>
          <p:cNvPr id="526"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CustomShape 1"/>
          <p:cNvSpPr/>
          <p:nvPr/>
        </p:nvSpPr>
        <p:spPr>
          <a:xfrm>
            <a:off x="756000" y="5078520"/>
            <a:ext cx="6044040" cy="4807440"/>
          </a:xfrm>
          <a:prstGeom prst="rect">
            <a:avLst/>
          </a:prstGeom>
          <a:noFill/>
          <a:ln>
            <a:noFill/>
          </a:ln>
        </p:spPr>
        <p:style>
          <a:lnRef idx="0">
            <a:scrgbClr r="0" g="0" b="0"/>
          </a:lnRef>
          <a:fillRef idx="0">
            <a:scrgbClr r="0" g="0" b="0"/>
          </a:fillRef>
          <a:effectRef idx="0">
            <a:scrgbClr r="0" g="0" b="0"/>
          </a:effectRef>
          <a:fontRef idx="minor"/>
        </p:style>
      </p:sp>
      <p:sp>
        <p:nvSpPr>
          <p:cNvPr id="579" name="PlaceHolder 2"/>
          <p:cNvSpPr>
            <a:spLocks noGrp="1" noRot="1" noChangeAspect="1"/>
          </p:cNvSpPr>
          <p:nvPr>
            <p:ph type="sldImg"/>
          </p:nvPr>
        </p:nvSpPr>
        <p:spPr>
          <a:xfrm>
            <a:off x="688975" y="1143000"/>
            <a:ext cx="5470525" cy="3076575"/>
          </a:xfrm>
          <a:prstGeom prst="rect">
            <a:avLst/>
          </a:prstGeom>
        </p:spPr>
      </p:sp>
      <p:sp>
        <p:nvSpPr>
          <p:cNvPr id="580" name="PlaceHolder 3"/>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Mức là số nguyên lần của đơn vị chuẩn</a:t>
            </a: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Arial"/>
              </a:rPr>
              <a:t>2 taks có thể thực hiện song song hoặc trước sau</a:t>
            </a:r>
          </a:p>
        </p:txBody>
      </p:sp>
      <p:sp>
        <p:nvSpPr>
          <p:cNvPr id="581" name="CustomShape 4"/>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756000" y="5078520"/>
            <a:ext cx="6044040" cy="4807440"/>
          </a:xfrm>
          <a:prstGeom prst="rect">
            <a:avLst/>
          </a:prstGeom>
          <a:noFill/>
          <a:ln>
            <a:noFill/>
          </a:ln>
        </p:spPr>
        <p:style>
          <a:lnRef idx="0">
            <a:scrgbClr r="0" g="0" b="0"/>
          </a:lnRef>
          <a:fillRef idx="0">
            <a:scrgbClr r="0" g="0" b="0"/>
          </a:fillRef>
          <a:effectRef idx="0">
            <a:scrgbClr r="0" g="0" b="0"/>
          </a:effectRef>
          <a:fontRef idx="minor"/>
        </p:style>
      </p:sp>
      <p:sp>
        <p:nvSpPr>
          <p:cNvPr id="583" name="PlaceHolder 2"/>
          <p:cNvSpPr>
            <a:spLocks noGrp="1" noRot="1" noChangeAspect="1"/>
          </p:cNvSpPr>
          <p:nvPr>
            <p:ph type="sldImg"/>
          </p:nvPr>
        </p:nvSpPr>
        <p:spPr>
          <a:xfrm>
            <a:off x="688975" y="1143000"/>
            <a:ext cx="5470525" cy="3076575"/>
          </a:xfrm>
          <a:prstGeom prst="rect">
            <a:avLst/>
          </a:prstGeom>
        </p:spPr>
      </p:sp>
      <p:sp>
        <p:nvSpPr>
          <p:cNvPr id="584" name="PlaceHolder 3"/>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Amplitude compressing: bien do moi bang log cua bien do cu  A’= K1 log k2 (f(A)): So muc can dung de ma hoa giam di </a:t>
            </a:r>
            <a:r>
              <a:rPr lang="en-US" sz="2000" b="0" strike="noStrike" spc="-1">
                <a:latin typeface="Wingdings"/>
              </a:rPr>
              <a:t>do dai tu ma giam di</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Frequency compressing: F’ = k1 logk2 (k3 f(f)): so luong to hop ma de ma hoa mau trong 1 don vi thoi gian giam di  so ky hieu ma giam</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Đạo hàm của 1 hàm có tốc độ biến thiên là chậm hơn tốc độ biến  thiên của hàm (ý nghĩa vật lý của đạo hàm).  Đạo hàm rời rạc thường được tính bằng dạng mẫu sau trừ đi mẫu trước  (đao hàm phải). Giá trị delta chính la giá trị của đạo hàm rời rạc. Delta chính là gia trị chênh lệch giữa 2 mẫu sau mỗi chu kỳ T\</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Vậy giá trị delta bé hơn giá trị chính hàm tại đầu chu kỳ t, t+1   Số mức lượng tử hóa bé hơn</a:t>
            </a:r>
            <a:endParaRPr lang="en-US" sz="2000" b="0" strike="noStrike" spc="-1">
              <a:latin typeface="Arial"/>
            </a:endParaRPr>
          </a:p>
        </p:txBody>
      </p:sp>
      <p:sp>
        <p:nvSpPr>
          <p:cNvPr id="585" name="CustomShape 4"/>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756000" y="5078520"/>
            <a:ext cx="6044040" cy="4807440"/>
          </a:xfrm>
          <a:prstGeom prst="rect">
            <a:avLst/>
          </a:prstGeom>
          <a:noFill/>
          <a:ln>
            <a:noFill/>
          </a:ln>
        </p:spPr>
        <p:style>
          <a:lnRef idx="0">
            <a:scrgbClr r="0" g="0" b="0"/>
          </a:lnRef>
          <a:fillRef idx="0">
            <a:scrgbClr r="0" g="0" b="0"/>
          </a:fillRef>
          <a:effectRef idx="0">
            <a:scrgbClr r="0" g="0" b="0"/>
          </a:effectRef>
          <a:fontRef idx="minor"/>
        </p:style>
      </p:sp>
      <p:sp>
        <p:nvSpPr>
          <p:cNvPr id="583" name="PlaceHolder 2"/>
          <p:cNvSpPr>
            <a:spLocks noGrp="1" noRot="1" noChangeAspect="1"/>
          </p:cNvSpPr>
          <p:nvPr>
            <p:ph type="sldImg"/>
          </p:nvPr>
        </p:nvSpPr>
        <p:spPr>
          <a:xfrm>
            <a:off x="688975" y="1143000"/>
            <a:ext cx="5470525" cy="3076575"/>
          </a:xfrm>
          <a:prstGeom prst="rect">
            <a:avLst/>
          </a:prstGeom>
        </p:spPr>
      </p:sp>
      <p:sp>
        <p:nvSpPr>
          <p:cNvPr id="584" name="PlaceHolder 3"/>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Amplitude compressing: bien do moi bang log cua bien do cu  A’= K1 log k2 (f(A)): So muc can dung de ma hoa giam di </a:t>
            </a:r>
            <a:r>
              <a:rPr lang="en-US" sz="2000" b="0" strike="noStrike" spc="-1">
                <a:latin typeface="Wingdings"/>
              </a:rPr>
              <a:t>do dai tu ma giam di</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Frequency compressing: F’ = k1 logk2 (k3 f(f)): so luong to hop ma de ma hoa mau trong 1 don vi thoi gian giam di  so ky hieu ma giam</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Đạo hàm của 1 hàm có tốc độ biến thiên là chậm hơn tốc độ biến  thiên của hàm (ý nghĩa vật lý của đạo hàm).  Đạo hàm rời rạc thường được tính bằng dạng mẫu sau trừ đi mẫu trước  (đao hàm phải). Giá trị delta chính la giá trị của đạo hàm rời rạc. Delta chính là gia trị chênh lệch giữa 2 mẫu sau mỗi chu kỳ T\</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Vậy giá trị delta bé hơn giá trị chính hàm tại đầu chu kỳ t, t+1   Số mức lượng tử hóa bé hơn</a:t>
            </a:r>
            <a:endParaRPr lang="en-US" sz="2000" b="0" strike="noStrike" spc="-1">
              <a:latin typeface="Arial"/>
            </a:endParaRPr>
          </a:p>
        </p:txBody>
      </p:sp>
      <p:sp>
        <p:nvSpPr>
          <p:cNvPr id="585" name="CustomShape 4"/>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756000" y="5078520"/>
            <a:ext cx="6044040" cy="4807440"/>
          </a:xfrm>
          <a:prstGeom prst="rect">
            <a:avLst/>
          </a:prstGeom>
          <a:noFill/>
          <a:ln>
            <a:noFill/>
          </a:ln>
        </p:spPr>
        <p:style>
          <a:lnRef idx="0">
            <a:scrgbClr r="0" g="0" b="0"/>
          </a:lnRef>
          <a:fillRef idx="0">
            <a:scrgbClr r="0" g="0" b="0"/>
          </a:fillRef>
          <a:effectRef idx="0">
            <a:scrgbClr r="0" g="0" b="0"/>
          </a:effectRef>
          <a:fontRef idx="minor"/>
        </p:style>
      </p:sp>
      <p:sp>
        <p:nvSpPr>
          <p:cNvPr id="583" name="PlaceHolder 2"/>
          <p:cNvSpPr>
            <a:spLocks noGrp="1" noRot="1" noChangeAspect="1"/>
          </p:cNvSpPr>
          <p:nvPr>
            <p:ph type="sldImg"/>
          </p:nvPr>
        </p:nvSpPr>
        <p:spPr>
          <a:xfrm>
            <a:off x="688975" y="1143000"/>
            <a:ext cx="5470525" cy="3076575"/>
          </a:xfrm>
          <a:prstGeom prst="rect">
            <a:avLst/>
          </a:prstGeom>
        </p:spPr>
      </p:sp>
      <p:sp>
        <p:nvSpPr>
          <p:cNvPr id="584" name="PlaceHolder 3"/>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Amplitude compressing: bien do moi bang log cua bien do cu  A’= K1 log k2 (f(A)): So muc can dung de ma hoa giam di </a:t>
            </a:r>
            <a:r>
              <a:rPr lang="en-US" sz="2000" b="0" strike="noStrike" spc="-1">
                <a:latin typeface="Wingdings"/>
              </a:rPr>
              <a:t>do dai tu ma giam di</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Frequency compressing: F’ = k1 logk2 (k3 f(f)): so luong to hop ma de ma hoa mau trong 1 don vi thoi gian giam di  so ky hieu ma giam</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Đạo hàm của 1 hàm có tốc độ biến thiên là chậm hơn tốc độ biến  thiên của hàm (ý nghĩa vật lý của đạo hàm).  Đạo hàm rời rạc thường được tính bằng dạng mẫu sau trừ đi mẫu trước  (đao hàm phải). Giá trị delta chính la giá trị của đạo hàm rời rạc. Delta chính là gia trị chênh lệch giữa 2 mẫu sau mỗi chu kỳ T\</a:t>
            </a:r>
            <a:endParaRPr lang="en-US" sz="2000" b="0" strike="noStrike" spc="-1">
              <a:latin typeface="Arial"/>
            </a:endParaRPr>
          </a:p>
          <a:p>
            <a:pPr marL="216000" indent="-207360">
              <a:lnSpc>
                <a:spcPct val="100000"/>
              </a:lnSpc>
            </a:pPr>
            <a:endParaRPr lang="en-US" sz="2000" b="0" strike="noStrike" spc="-1">
              <a:latin typeface="Arial"/>
            </a:endParaRPr>
          </a:p>
          <a:p>
            <a:pPr marL="216000" indent="-207360">
              <a:lnSpc>
                <a:spcPct val="100000"/>
              </a:lnSpc>
            </a:pPr>
            <a:r>
              <a:rPr lang="en-US" sz="2000" b="0" strike="noStrike" spc="-1">
                <a:latin typeface="Wingdings"/>
              </a:rPr>
              <a:t>Vậy giá trị delta bé hơn giá trị chính hàm tại đầu chu kỳ t, t+1   Số mức lượng tử hóa bé hơn</a:t>
            </a:r>
            <a:endParaRPr lang="en-US" sz="2000" b="0" strike="noStrike" spc="-1">
              <a:latin typeface="Arial"/>
            </a:endParaRPr>
          </a:p>
        </p:txBody>
      </p:sp>
      <p:sp>
        <p:nvSpPr>
          <p:cNvPr id="585" name="CustomShape 4"/>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PlaceHolder 1"/>
          <p:cNvSpPr>
            <a:spLocks noGrp="1" noRot="1" noChangeAspect="1"/>
          </p:cNvSpPr>
          <p:nvPr>
            <p:ph type="sldImg"/>
          </p:nvPr>
        </p:nvSpPr>
        <p:spPr>
          <a:xfrm>
            <a:off x="688975" y="1143000"/>
            <a:ext cx="5470525" cy="3076575"/>
          </a:xfrm>
          <a:prstGeom prst="rect">
            <a:avLst/>
          </a:prstGeom>
        </p:spPr>
      </p:sp>
      <p:sp>
        <p:nvSpPr>
          <p:cNvPr id="528"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Bijection: song ánh</a:t>
            </a:r>
          </a:p>
        </p:txBody>
      </p:sp>
      <p:sp>
        <p:nvSpPr>
          <p:cNvPr id="529"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PlaceHolder 1"/>
          <p:cNvSpPr>
            <a:spLocks noGrp="1" noRot="1" noChangeAspect="1"/>
          </p:cNvSpPr>
          <p:nvPr>
            <p:ph type="sldImg"/>
          </p:nvPr>
        </p:nvSpPr>
        <p:spPr>
          <a:xfrm>
            <a:off x="688975" y="1143000"/>
            <a:ext cx="5470525" cy="3076575"/>
          </a:xfrm>
          <a:prstGeom prst="rect">
            <a:avLst/>
          </a:prstGeom>
        </p:spPr>
      </p:sp>
      <p:sp>
        <p:nvSpPr>
          <p:cNvPr id="531"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Bijection: song ánh</a:t>
            </a:r>
          </a:p>
        </p:txBody>
      </p:sp>
      <p:sp>
        <p:nvSpPr>
          <p:cNvPr id="532"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PlaceHolder 1"/>
          <p:cNvSpPr>
            <a:spLocks noGrp="1" noRot="1" noChangeAspect="1"/>
          </p:cNvSpPr>
          <p:nvPr>
            <p:ph type="sldImg"/>
          </p:nvPr>
        </p:nvSpPr>
        <p:spPr>
          <a:xfrm>
            <a:off x="688975" y="1143000"/>
            <a:ext cx="5470525" cy="3076575"/>
          </a:xfrm>
          <a:prstGeom prst="rect">
            <a:avLst/>
          </a:prstGeom>
        </p:spPr>
      </p:sp>
      <p:sp>
        <p:nvSpPr>
          <p:cNvPr id="534"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Bijection: song ánh</a:t>
            </a:r>
          </a:p>
        </p:txBody>
      </p:sp>
      <p:sp>
        <p:nvSpPr>
          <p:cNvPr id="535"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5800" y="1143000"/>
            <a:ext cx="5477400" cy="3077280"/>
          </a:xfrm>
          <a:prstGeom prst="rect">
            <a:avLst/>
          </a:prstGeom>
        </p:spPr>
      </p:sp>
      <p:sp>
        <p:nvSpPr>
          <p:cNvPr id="537" name="PlaceHolder 2"/>
          <p:cNvSpPr>
            <a:spLocks noGrp="1"/>
          </p:cNvSpPr>
          <p:nvPr>
            <p:ph type="body"/>
          </p:nvPr>
        </p:nvSpPr>
        <p:spPr>
          <a:xfrm>
            <a:off x="685800" y="4400640"/>
            <a:ext cx="5477400" cy="3591360"/>
          </a:xfrm>
          <a:prstGeom prst="rect">
            <a:avLst/>
          </a:prstGeom>
        </p:spPr>
        <p:txBody>
          <a:bodyPr lIns="0" tIns="0" rIns="0" bIns="0"/>
          <a:lstStyle/>
          <a:p>
            <a:endParaRPr lang="en-US" sz="2000" b="0" strike="noStrike" spc="-1">
              <a:latin typeface="Arial"/>
            </a:endParaRPr>
          </a:p>
        </p:txBody>
      </p:sp>
      <p:sp>
        <p:nvSpPr>
          <p:cNvPr id="538"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noRot="1" noChangeAspect="1"/>
          </p:cNvSpPr>
          <p:nvPr>
            <p:ph type="sldImg"/>
          </p:nvPr>
        </p:nvSpPr>
        <p:spPr>
          <a:xfrm>
            <a:off x="685800" y="1143000"/>
            <a:ext cx="5477400" cy="3077280"/>
          </a:xfrm>
          <a:prstGeom prst="rect">
            <a:avLst/>
          </a:prstGeom>
        </p:spPr>
      </p:sp>
      <p:sp>
        <p:nvSpPr>
          <p:cNvPr id="540" name="PlaceHolder 2"/>
          <p:cNvSpPr>
            <a:spLocks noGrp="1"/>
          </p:cNvSpPr>
          <p:nvPr>
            <p:ph type="body"/>
          </p:nvPr>
        </p:nvSpPr>
        <p:spPr>
          <a:xfrm>
            <a:off x="685800" y="4400640"/>
            <a:ext cx="5477400" cy="3591360"/>
          </a:xfrm>
          <a:prstGeom prst="rect">
            <a:avLst/>
          </a:prstGeom>
        </p:spPr>
        <p:txBody>
          <a:bodyPr lIns="0" tIns="0" rIns="0" bIns="0"/>
          <a:lstStyle/>
          <a:p>
            <a:endParaRPr lang="en-US" sz="2000" b="0" strike="noStrike" spc="-1">
              <a:latin typeface="Arial"/>
            </a:endParaRPr>
          </a:p>
        </p:txBody>
      </p:sp>
      <p:sp>
        <p:nvSpPr>
          <p:cNvPr id="541"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PlaceHolder 1"/>
          <p:cNvSpPr>
            <a:spLocks noGrp="1" noRot="1" noChangeAspect="1"/>
          </p:cNvSpPr>
          <p:nvPr>
            <p:ph type="sldImg"/>
          </p:nvPr>
        </p:nvSpPr>
        <p:spPr>
          <a:xfrm>
            <a:off x="685800" y="1143000"/>
            <a:ext cx="5477400" cy="3077280"/>
          </a:xfrm>
          <a:prstGeom prst="rect">
            <a:avLst/>
          </a:prstGeom>
        </p:spPr>
      </p:sp>
      <p:sp>
        <p:nvSpPr>
          <p:cNvPr id="543"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L = tổng xac suất của 1 symbol của nguồn nhân độ dài từ mã để mã hóa ký hiệu đố</a:t>
            </a:r>
          </a:p>
        </p:txBody>
      </p:sp>
      <p:sp>
        <p:nvSpPr>
          <p:cNvPr id="544"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PlaceHolder 1"/>
          <p:cNvSpPr>
            <a:spLocks noGrp="1" noRot="1" noChangeAspect="1"/>
          </p:cNvSpPr>
          <p:nvPr>
            <p:ph type="sldImg"/>
          </p:nvPr>
        </p:nvSpPr>
        <p:spPr>
          <a:xfrm>
            <a:off x="688975" y="1143000"/>
            <a:ext cx="5470525" cy="3076575"/>
          </a:xfrm>
          <a:prstGeom prst="rect">
            <a:avLst/>
          </a:prstGeom>
        </p:spPr>
      </p:sp>
      <p:sp>
        <p:nvSpPr>
          <p:cNvPr id="546" name="PlaceHolder 2"/>
          <p:cNvSpPr>
            <a:spLocks noGrp="1"/>
          </p:cNvSpPr>
          <p:nvPr>
            <p:ph type="body"/>
          </p:nvPr>
        </p:nvSpPr>
        <p:spPr>
          <a:xfrm>
            <a:off x="685800" y="4400640"/>
            <a:ext cx="5477400" cy="3591360"/>
          </a:xfrm>
          <a:prstGeom prst="rect">
            <a:avLst/>
          </a:prstGeom>
        </p:spPr>
        <p:txBody>
          <a:bodyPr lIns="0" tIns="0" rIns="0" bIns="0"/>
          <a:lstStyle/>
          <a:p>
            <a:pPr marL="216000" indent="-207360">
              <a:lnSpc>
                <a:spcPct val="100000"/>
              </a:lnSpc>
            </a:pPr>
            <a:r>
              <a:rPr lang="en-US" sz="2000" b="0" strike="noStrike" spc="-1">
                <a:latin typeface="Arial"/>
              </a:rPr>
              <a:t>L = tổng xac suất của 1 symbol của nguồn nhân độ dài từ mã để mã hóa ký hiệu đố</a:t>
            </a:r>
          </a:p>
        </p:txBody>
      </p:sp>
      <p:sp>
        <p:nvSpPr>
          <p:cNvPr id="547" name="CustomShape 3"/>
          <p:cNvSpPr/>
          <p:nvPr/>
        </p:nvSpPr>
        <p:spPr>
          <a:xfrm>
            <a:off x="3884760" y="8685360"/>
            <a:ext cx="2962800" cy="449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8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9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9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9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0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0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0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0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4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9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2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6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0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1523880" y="1122480"/>
            <a:ext cx="9135000" cy="237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6000" b="0" strike="noStrike" spc="-1">
                <a:solidFill>
                  <a:srgbClr val="000000"/>
                </a:solidFill>
                <a:latin typeface="Calibri Light"/>
                <a:ea typeface="DejaVu Sans"/>
              </a:rPr>
              <a:t>Chương 4:  Mã hóa nguồn</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04"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Xây dựng mã có tính prefix: </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Nguồn có q ký hiêu : cần  có  q từ mã có độ dài  {l1,l2,…,lq}.</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Thiết kế mã : Độ dài từ mã sẽ được chọn tăng dần</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Từ mã sẽ là chuỗi ký hiệu có độ dài đã chọn và các từ mã đã được chọn không là prefix của từ mã đang chọn</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Thực hiện theo cách trên cho đến khi tìm đủ các từ mã cho các tin của nguồn.</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06"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Xây dựng mã prefix: </a:t>
            </a:r>
            <a:endParaRPr lang="en-US" sz="2800" b="0" strike="noStrike" spc="-1">
              <a:latin typeface="Arial"/>
            </a:endParaRPr>
          </a:p>
          <a:p>
            <a:pPr>
              <a:lnSpc>
                <a:spcPct val="90000"/>
              </a:lnSpc>
              <a:spcBef>
                <a:spcPts val="499"/>
              </a:spcBef>
            </a:pPr>
            <a:r>
              <a:rPr lang="en-US" sz="2400" b="0" strike="noStrike" spc="-1">
                <a:solidFill>
                  <a:srgbClr val="000000"/>
                </a:solidFill>
                <a:latin typeface="Calibri"/>
                <a:ea typeface="DejaVu Sans"/>
              </a:rPr>
              <a:t>Ví dụ 1. Cần xây dựng bộ mã nhị phân prefix có các từ mã có độ dài 3,2,3,2,2</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Độ dài được sắp xếp lại theo thứ tự tăng dần 2, 2, 2, 3, 3. </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Cho 3 từ mã đầu có độ dài  2: </a:t>
            </a:r>
            <a:endParaRPr lang="en-US" sz="20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00</a:t>
            </a:r>
            <a:endParaRPr lang="en-US" sz="18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01</a:t>
            </a:r>
            <a:endParaRPr lang="en-US" sz="18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10</a:t>
            </a:r>
            <a:endParaRPr lang="en-US" sz="18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Cho hai từ mã có độ dài 3, phần đầu của nó sẽ là 11, và sẽ là 110 và 111.</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Bộ mã đầy đủ sẽ là: </a:t>
            </a:r>
            <a:endParaRPr lang="en-US" sz="20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00</a:t>
            </a:r>
            <a:endParaRPr lang="en-US" sz="18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01</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10</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110</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111</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08"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Xây dựng mã prefix: </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Ví dụ 2. Cần xây dựng bộ mã tam phân prefix có các độ dài 2,3,1,1,2</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Sắp xếp lại độ dài tăng dần là 1, 1, 2, 2, 3 </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Hai từ mã đầu độ dài 1 là </a:t>
            </a:r>
            <a:endParaRPr lang="en-US" sz="20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0</a:t>
            </a:r>
            <a:endParaRPr lang="en-US" sz="18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1</a:t>
            </a:r>
            <a:endParaRPr lang="en-US" sz="18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Hai từ mã tiếp sau có độ dài 2 sẽ có phần đầu là 2 và sẽ là:</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20</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21</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Từ mã tiếp có độ dài 3 sẽ có phần đầu là  22 và từ mã là 220. Vậy bộ mã là</a:t>
            </a:r>
            <a:endParaRPr lang="en-US" sz="2000" b="0" strike="noStrike" spc="-1">
              <a:latin typeface="Arial"/>
            </a:endParaRPr>
          </a:p>
          <a:p>
            <a:pPr marL="1371600">
              <a:lnSpc>
                <a:spcPct val="90000"/>
              </a:lnSpc>
              <a:spcBef>
                <a:spcPts val="499"/>
              </a:spcBef>
            </a:pPr>
            <a:r>
              <a:rPr lang="en-US" sz="1800" b="0" strike="noStrike" spc="-1">
                <a:solidFill>
                  <a:srgbClr val="000000"/>
                </a:solidFill>
                <a:latin typeface="Calibri"/>
                <a:ea typeface="DejaVu Sans"/>
              </a:rPr>
              <a:t>        0</a:t>
            </a:r>
            <a:endParaRPr lang="en-US" sz="18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1</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20</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21</a:t>
            </a:r>
            <a:endParaRPr lang="en-US" sz="2000" b="0" strike="noStrike" spc="-1">
              <a:latin typeface="Arial"/>
            </a:endParaRPr>
          </a:p>
          <a:p>
            <a:pPr marL="914400">
              <a:lnSpc>
                <a:spcPct val="90000"/>
              </a:lnSpc>
              <a:spcBef>
                <a:spcPts val="499"/>
              </a:spcBef>
            </a:pPr>
            <a:r>
              <a:rPr lang="en-US" sz="2000" b="0" strike="noStrike" spc="-1">
                <a:solidFill>
                  <a:srgbClr val="000000"/>
                </a:solidFill>
                <a:latin typeface="Calibri"/>
                <a:ea typeface="DejaVu Sans"/>
              </a:rPr>
              <a:t>                220</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10"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Giải mã prefix: </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Bắt đầu từ ký hiệu mã đầu tiên nhận được: </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Tìm từ mã</a:t>
            </a:r>
            <a:endParaRPr lang="en-US" sz="2000" b="0" strike="noStrike" spc="-1">
              <a:latin typeface="Arial"/>
            </a:endParaRPr>
          </a:p>
          <a:p>
            <a:pPr marL="1600200" lvl="3" indent="-219600">
              <a:lnSpc>
                <a:spcPct val="90000"/>
              </a:lnSpc>
              <a:spcBef>
                <a:spcPts val="499"/>
              </a:spcBef>
              <a:buClr>
                <a:srgbClr val="000000"/>
              </a:buClr>
              <a:buFont typeface="Arial"/>
              <a:buChar char="•"/>
            </a:pPr>
            <a:r>
              <a:rPr lang="en-US" sz="1800" b="0" strike="noStrike" spc="-1">
                <a:solidFill>
                  <a:srgbClr val="000000"/>
                </a:solidFill>
                <a:latin typeface="Calibri"/>
                <a:ea typeface="DejaVu Sans"/>
              </a:rPr>
              <a:t>Nếu là ký hiệu cuối của từ mã thì tách từ mã ra rồi tiếp tục nhận thêm ký hiệu mã và lại quay về tìm từ mã</a:t>
            </a:r>
            <a:endParaRPr lang="en-US" sz="1800" b="0" strike="noStrike" spc="-1">
              <a:latin typeface="Arial"/>
            </a:endParaRPr>
          </a:p>
          <a:p>
            <a:pPr marL="1600200" lvl="3" indent="-219600">
              <a:lnSpc>
                <a:spcPct val="90000"/>
              </a:lnSpc>
              <a:spcBef>
                <a:spcPts val="499"/>
              </a:spcBef>
              <a:buClr>
                <a:srgbClr val="000000"/>
              </a:buClr>
              <a:buFont typeface="Arial"/>
              <a:buChar char="•"/>
            </a:pPr>
            <a:r>
              <a:rPr lang="en-US" sz="1800" b="0" strike="noStrike" spc="-1">
                <a:solidFill>
                  <a:srgbClr val="000000"/>
                </a:solidFill>
                <a:latin typeface="Calibri"/>
                <a:ea typeface="DejaVu Sans"/>
              </a:rPr>
              <a:t>Nếu không phải ký hiệu cuối của từ mã thì nhận tiếp ký hiệu mã và quay về tìm từ mã</a:t>
            </a:r>
            <a:endParaRPr lang="en-US" sz="1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Thuật toán giải mã prefix dùng cho mã có tính prefix là mã thường dùng trong truyền thông. </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Sử dụng bảng mã để chuyển từ mã tách ra được về tin của nguồn</a:t>
            </a:r>
            <a:endParaRPr lang="en-US" sz="2400" b="0" strike="noStrike" spc="-1">
              <a:latin typeface="Arial"/>
            </a:endParaRPr>
          </a:p>
          <a:p>
            <a:pPr>
              <a:lnSpc>
                <a:spcPct val="90000"/>
              </a:lnSpc>
              <a:spcBef>
                <a:spcPts val="1001"/>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12"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Giải mã prefix:</a:t>
            </a:r>
            <a:endParaRPr lang="en-US" sz="2800" b="0" strike="noStrike" spc="-1">
              <a:latin typeface="Arial"/>
            </a:endParaRPr>
          </a:p>
          <a:p>
            <a:pPr>
              <a:lnSpc>
                <a:spcPct val="90000"/>
              </a:lnSpc>
              <a:spcBef>
                <a:spcPts val="1001"/>
              </a:spcBef>
            </a:pPr>
            <a:endParaRPr lang="en-US" sz="2800" b="0" strike="noStrike" spc="-1">
              <a:latin typeface="Arial"/>
            </a:endParaRPr>
          </a:p>
        </p:txBody>
      </p:sp>
      <p:pic>
        <p:nvPicPr>
          <p:cNvPr id="413" name="Picture 3"/>
          <p:cNvPicPr/>
          <p:nvPr/>
        </p:nvPicPr>
        <p:blipFill>
          <a:blip r:embed="rId3"/>
          <a:stretch/>
        </p:blipFill>
        <p:spPr>
          <a:xfrm>
            <a:off x="4876920" y="1567800"/>
            <a:ext cx="3905640" cy="4858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15" name="CustomShape 2"/>
          <p:cNvSpPr/>
          <p:nvPr/>
        </p:nvSpPr>
        <p:spPr>
          <a:xfrm>
            <a:off x="838080" y="1696680"/>
            <a:ext cx="10506600" cy="47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Sự</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nhạy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giải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prefix:</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Kênh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luôn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nhiêu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truyền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bị</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sai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Trong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trường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định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cần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dựa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đếm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nhận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nếu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bằng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thì</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tach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không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lỗi</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Trường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thay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đổi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Nếu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thay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đổi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chuyển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thành</a:t>
            </a:r>
            <a:r>
              <a:rPr lang="en-US" sz="2400" b="0" strike="noStrike" spc="-1" dirty="0">
                <a:solidFill>
                  <a:srgbClr val="000000"/>
                </a:solidFill>
                <a:latin typeface="Calibri"/>
                <a:ea typeface="DejaVu Sans"/>
              </a:rPr>
              <a:t> prefix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sảy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dẫn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đến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sai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tính</a:t>
            </a:r>
            <a:r>
              <a:rPr lang="en-US" sz="2400" b="0" strike="noStrike" spc="-1" dirty="0">
                <a:solidFill>
                  <a:srgbClr val="000000"/>
                </a:solidFill>
                <a:latin typeface="Calibri"/>
                <a:ea typeface="DejaVu Sans"/>
              </a:rPr>
              <a:t> prefix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thay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đổi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không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dùng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kênh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truyền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lỗi</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Để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giải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quyết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tình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trạng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đặc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biệt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thêm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vào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cuối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a:t>
            </a:r>
            <a:endParaRPr lang="en-US" sz="20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đặc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biệt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này</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không</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quyền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bất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trong</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endParaRPr lang="en-US" sz="18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đặc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biệt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này</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khó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bị</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chuyển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thành</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trong</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endParaRPr lang="en-US" sz="18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này</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sẽ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gọi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đấu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phân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tách</a:t>
            </a:r>
            <a:endParaRPr lang="en-US" sz="1800" b="0" strike="noStrike" spc="-1" dirty="0">
              <a:latin typeface="Arial"/>
            </a:endParaRPr>
          </a:p>
          <a:p>
            <a:pPr marL="1600200" lvl="3" indent="-21960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dấu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phân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tách</a:t>
            </a:r>
            <a:r>
              <a:rPr lang="en-US" sz="1800" b="0" strike="noStrike" spc="-1" dirty="0">
                <a:solidFill>
                  <a:srgbClr val="000000"/>
                </a:solidFill>
                <a:latin typeface="Calibri"/>
                <a:ea typeface="DejaVu Sans"/>
              </a:rPr>
              <a:t> ở </a:t>
            </a:r>
            <a:r>
              <a:rPr lang="en-US" sz="1800" b="0" strike="noStrike" spc="-1" dirty="0" err="1">
                <a:solidFill>
                  <a:srgbClr val="000000"/>
                </a:solidFill>
                <a:latin typeface="Calibri"/>
                <a:ea typeface="DejaVu Sans"/>
              </a:rPr>
              <a:t>cuối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mỗi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gọi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dấu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phân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tách</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Việc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tách</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sẽ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thực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hiện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thông</a:t>
            </a:r>
            <a:r>
              <a:rPr lang="en-US" sz="1800" b="0" strike="noStrike" spc="-1" dirty="0">
                <a:solidFill>
                  <a:srgbClr val="000000"/>
                </a:solidFill>
                <a:latin typeface="Calibri"/>
                <a:ea typeface="DejaVu Sans"/>
              </a:rPr>
              <a:t> qua </a:t>
            </a:r>
            <a:r>
              <a:rPr lang="en-US" sz="1800" b="0" strike="noStrike" spc="-1" dirty="0" err="1">
                <a:solidFill>
                  <a:srgbClr val="000000"/>
                </a:solidFill>
                <a:latin typeface="Calibri"/>
                <a:ea typeface="DejaVu Sans"/>
              </a:rPr>
              <a:t>tìm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dấu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phân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tách</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của</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từ</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mã</a:t>
            </a:r>
            <a:r>
              <a:rPr lang="en-US" sz="1800" b="0" strike="noStrike" spc="-1" dirty="0">
                <a:solidFill>
                  <a:srgbClr val="000000"/>
                </a:solidFill>
                <a:latin typeface="Calibri"/>
                <a:ea typeface="DejaVu Sans"/>
              </a:rPr>
              <a:t>.</a:t>
            </a:r>
            <a:endParaRPr lang="en-US" sz="1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Chú</a:t>
            </a:r>
            <a:r>
              <a:rPr lang="en-US" sz="2400" b="0" strike="noStrike" spc="-1" dirty="0">
                <a:solidFill>
                  <a:srgbClr val="000000"/>
                </a:solidFill>
                <a:latin typeface="Calibri"/>
                <a:ea typeface="DejaVu Sans"/>
              </a:rPr>
              <a:t> ý: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Kênh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nhiễu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tính</a:t>
            </a:r>
            <a:r>
              <a:rPr lang="en-US" sz="2000" b="0" strike="noStrike" spc="-1" dirty="0">
                <a:solidFill>
                  <a:srgbClr val="000000"/>
                </a:solidFill>
                <a:latin typeface="Calibri"/>
                <a:ea typeface="DejaVu Sans"/>
              </a:rPr>
              <a:t> prefix</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Kênh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nhiễu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dùng</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mã</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đều</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hoặc</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mã</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có</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dấu</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phân</a:t>
            </a:r>
            <a:r>
              <a:rPr lang="en-US" sz="2000" spc="-1" dirty="0">
                <a:solidFill>
                  <a:srgbClr val="000000"/>
                </a:solidFill>
                <a:latin typeface="Calibri"/>
                <a:ea typeface="DejaVu Sans"/>
              </a:rPr>
              <a:t> </a:t>
            </a:r>
            <a:r>
              <a:rPr lang="en-US" sz="2000" spc="-1" dirty="0" err="1">
                <a:solidFill>
                  <a:srgbClr val="000000"/>
                </a:solidFill>
                <a:latin typeface="Calibri"/>
                <a:ea typeface="DejaVu Sans"/>
              </a:rPr>
              <a:t>tá</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17" name="CustomShape 2"/>
          <p:cNvSpPr/>
          <p:nvPr/>
        </p:nvSpPr>
        <p:spPr>
          <a:xfrm>
            <a:off x="838080" y="1825560"/>
            <a:ext cx="10506600" cy="350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Bất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đẳng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thức</a:t>
            </a:r>
            <a:r>
              <a:rPr lang="en-US" sz="2800" b="0" strike="noStrike" spc="-1" dirty="0">
                <a:solidFill>
                  <a:srgbClr val="000000"/>
                </a:solidFill>
                <a:latin typeface="Calibri"/>
                <a:ea typeface="DejaVu Sans"/>
              </a:rPr>
              <a:t> Kraft:</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Cung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cấp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giới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hạn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về</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thiết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kế</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tính</a:t>
            </a:r>
            <a:r>
              <a:rPr lang="en-US" sz="2400" b="0" strike="noStrike" spc="-1" dirty="0">
                <a:solidFill>
                  <a:srgbClr val="000000"/>
                </a:solidFill>
                <a:latin typeface="Calibri"/>
                <a:ea typeface="DejaVu Sans"/>
              </a:rPr>
              <a:t> prefix </a:t>
            </a:r>
            <a:r>
              <a:rPr lang="en-US" sz="2400" b="0" strike="noStrike" spc="-1" dirty="0" err="1">
                <a:solidFill>
                  <a:srgbClr val="000000"/>
                </a:solidFill>
                <a:latin typeface="Calibri"/>
                <a:ea typeface="DejaVu Sans"/>
              </a:rPr>
              <a:t>cũng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như</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kiểm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thỏa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tính</a:t>
            </a:r>
            <a:r>
              <a:rPr lang="en-US" sz="2400" b="0" strike="noStrike" spc="-1" dirty="0">
                <a:solidFill>
                  <a:srgbClr val="000000"/>
                </a:solidFill>
                <a:latin typeface="Calibri"/>
                <a:ea typeface="DejaVu Sans"/>
              </a:rPr>
              <a:t> prefix </a:t>
            </a:r>
            <a:r>
              <a:rPr lang="en-US" sz="2400" b="0" strike="noStrike" spc="-1" dirty="0" err="1">
                <a:solidFill>
                  <a:srgbClr val="000000"/>
                </a:solidFill>
                <a:latin typeface="Calibri"/>
                <a:ea typeface="DejaVu Sans"/>
              </a:rPr>
              <a:t>không</a:t>
            </a:r>
            <a:r>
              <a:rPr lang="en-US" sz="2400" b="0" strike="noStrike" spc="-1" dirty="0">
                <a:solidFill>
                  <a:srgbClr val="000000"/>
                </a:solidFill>
                <a:latin typeface="Calibri"/>
                <a:ea typeface="DejaVu Sans"/>
              </a:rPr>
              <a:t>. </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Điều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kiện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cần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đủ</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cơ</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r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q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dài</a:t>
            </a:r>
            <a:r>
              <a:rPr lang="en-US" sz="2400" b="0" strike="noStrike" spc="-1" dirty="0">
                <a:solidFill>
                  <a:srgbClr val="000000"/>
                </a:solidFill>
                <a:latin typeface="Calibri"/>
                <a:ea typeface="DejaVu Sans"/>
              </a:rPr>
              <a:t> l1,l2…,</a:t>
            </a:r>
            <a:r>
              <a:rPr lang="en-US" sz="2400" b="0" strike="noStrike" spc="-1" dirty="0" err="1">
                <a:solidFill>
                  <a:srgbClr val="000000"/>
                </a:solidFill>
                <a:latin typeface="Calibri"/>
                <a:ea typeface="DejaVu Sans"/>
              </a:rPr>
              <a:t>lq</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tức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thì</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thỏa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đẳng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thức</a:t>
            </a:r>
            <a:r>
              <a:rPr lang="en-US" sz="2400" b="0" strike="noStrike" spc="-1" dirty="0">
                <a:solidFill>
                  <a:srgbClr val="000000"/>
                </a:solidFill>
                <a:latin typeface="Calibri"/>
                <a:ea typeface="DejaVu Sans"/>
              </a:rPr>
              <a:t> Kraft:</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90000"/>
              </a:lnSpc>
              <a:spcBef>
                <a:spcPts val="1001"/>
              </a:spcBef>
            </a:pPr>
            <a:endParaRPr lang="en-US" sz="2400" b="0" strike="noStrike" spc="-1" dirty="0">
              <a:latin typeface="Arial"/>
            </a:endParaRPr>
          </a:p>
          <a:p>
            <a:pPr>
              <a:lnSpc>
                <a:spcPct val="100000"/>
              </a:lnSpc>
            </a:pPr>
            <a:endParaRPr lang="en-US" sz="2400" b="0" strike="noStrike" spc="-1" dirty="0">
              <a:latin typeface="Arial"/>
            </a:endParaRPr>
          </a:p>
        </p:txBody>
      </p:sp>
      <p:pic>
        <p:nvPicPr>
          <p:cNvPr id="418" name="Picture 3"/>
          <p:cNvPicPr/>
          <p:nvPr/>
        </p:nvPicPr>
        <p:blipFill>
          <a:blip r:embed="rId2"/>
          <a:stretch/>
        </p:blipFill>
        <p:spPr>
          <a:xfrm>
            <a:off x="4876800" y="3810000"/>
            <a:ext cx="1719360" cy="1086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20"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Bất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đẳng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thức</a:t>
            </a:r>
            <a:r>
              <a:rPr lang="en-US" sz="2800" b="0" strike="noStrike" spc="-1" dirty="0">
                <a:solidFill>
                  <a:srgbClr val="000000"/>
                </a:solidFill>
                <a:latin typeface="Calibri"/>
                <a:ea typeface="DejaVu Sans"/>
              </a:rPr>
              <a:t> Kraft:</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Ví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dụ</a:t>
            </a:r>
            <a:r>
              <a:rPr lang="en-US" sz="2400" b="0" strike="noStrike" spc="-1" dirty="0">
                <a:solidFill>
                  <a:srgbClr val="000000"/>
                </a:solidFill>
                <a:latin typeface="Calibri"/>
                <a:ea typeface="DejaVu Sans"/>
              </a:rPr>
              <a:t> : </a:t>
            </a:r>
            <a:r>
              <a:rPr lang="en-US" sz="2400" b="0" strike="noStrike" spc="-1" dirty="0" err="1">
                <a:solidFill>
                  <a:srgbClr val="000000"/>
                </a:solidFill>
                <a:latin typeface="Calibri"/>
                <a:ea typeface="DejaVu Sans"/>
              </a:rPr>
              <a:t>Giả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nhị</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(r = 2):</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marL="685800" lvl="1" indent="-219600">
              <a:lnSpc>
                <a:spcPct val="90000"/>
              </a:lnSpc>
              <a:spcBef>
                <a:spcPts val="499"/>
              </a:spcBef>
              <a:buClr>
                <a:srgbClr val="000000"/>
              </a:buClr>
              <a:buFont typeface="Arial"/>
              <a:buChar char="•"/>
            </a:pPr>
            <a:endParaRPr lang="en-US" sz="2400" b="0" strike="noStrike" spc="-1" dirty="0">
              <a:solidFill>
                <a:srgbClr val="000000"/>
              </a:solidFill>
              <a:latin typeface="Calibri"/>
              <a:ea typeface="DejaVu Sans"/>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nào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thỏa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đẳng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thức</a:t>
            </a:r>
            <a:r>
              <a:rPr lang="en-US" sz="2400" b="0" strike="noStrike" spc="-1" dirty="0">
                <a:solidFill>
                  <a:srgbClr val="000000"/>
                </a:solidFill>
                <a:latin typeface="Calibri"/>
                <a:ea typeface="DejaVu Sans"/>
              </a:rPr>
              <a:t> Kraft?</a:t>
            </a:r>
            <a:endParaRPr lang="en-US" sz="2400" b="0" strike="noStrike" spc="-1" dirty="0">
              <a:latin typeface="Arial"/>
            </a:endParaRPr>
          </a:p>
        </p:txBody>
      </p:sp>
      <p:pic>
        <p:nvPicPr>
          <p:cNvPr id="421" name="Picture 4"/>
          <p:cNvPicPr/>
          <p:nvPr/>
        </p:nvPicPr>
        <p:blipFill>
          <a:blip r:embed="rId2"/>
          <a:stretch/>
        </p:blipFill>
        <p:spPr>
          <a:xfrm>
            <a:off x="4017060" y="2814600"/>
            <a:ext cx="4148640" cy="168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23"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Bất đẳng thức Kraft:</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Ví dụ:</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A thỏa mãn vì: </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B thỏa mãn nhưng không prefix </a:t>
            </a:r>
            <a:endParaRPr lang="en-US" sz="2000" b="0" strike="noStrike" spc="-1">
              <a:latin typeface="Arial"/>
            </a:endParaRPr>
          </a:p>
          <a:p>
            <a:pPr marL="1600200" lvl="3" indent="-219600">
              <a:lnSpc>
                <a:spcPct val="90000"/>
              </a:lnSpc>
              <a:spcBef>
                <a:spcPts val="499"/>
              </a:spcBef>
              <a:buClr>
                <a:srgbClr val="000000"/>
              </a:buClr>
              <a:buFont typeface="Arial"/>
              <a:buChar char="•"/>
            </a:pPr>
            <a:r>
              <a:rPr lang="en-US" sz="1800" b="0" strike="noStrike" spc="-1">
                <a:solidFill>
                  <a:srgbClr val="000000"/>
                </a:solidFill>
                <a:latin typeface="Calibri"/>
                <a:ea typeface="DejaVu Sans"/>
              </a:rPr>
              <a:t>từ mã của s4 là prefix của s3</a:t>
            </a:r>
            <a:endParaRPr lang="en-US" sz="1800" b="0" strike="noStrike" spc="-1">
              <a:latin typeface="Arial"/>
            </a:endParaRPr>
          </a:p>
          <a:p>
            <a:pPr marL="1600200" lvl="3" indent="-219600">
              <a:lnSpc>
                <a:spcPct val="90000"/>
              </a:lnSpc>
              <a:spcBef>
                <a:spcPts val="499"/>
              </a:spcBef>
              <a:buClr>
                <a:srgbClr val="000000"/>
              </a:buClr>
              <a:buFont typeface="Arial"/>
              <a:buChar char="•"/>
            </a:pPr>
            <a:r>
              <a:rPr lang="en-US" sz="1800" b="0" strike="noStrike" spc="-1">
                <a:solidFill>
                  <a:srgbClr val="000000"/>
                </a:solidFill>
                <a:latin typeface="Calibri"/>
                <a:ea typeface="DejaVu Sans"/>
              </a:rPr>
              <a:t>Có thể sửa từ mã của s4, ví dụ: 0, 110, 111, 10  </a:t>
            </a:r>
            <a:endParaRPr lang="en-US" sz="1800" b="0" strike="noStrike" spc="-1">
              <a:latin typeface="Arial"/>
            </a:endParaRPr>
          </a:p>
          <a:p>
            <a:pPr>
              <a:lnSpc>
                <a:spcPct val="90000"/>
              </a:lnSpc>
              <a:spcBef>
                <a:spcPts val="499"/>
              </a:spcBef>
            </a:pPr>
            <a:r>
              <a:rPr lang="en-US" sz="2000" b="0" strike="noStrike" spc="-1">
                <a:solidFill>
                  <a:srgbClr val="000000"/>
                </a:solidFill>
                <a:latin typeface="Calibri"/>
                <a:ea typeface="DejaVu Sans"/>
              </a:rPr>
              <a:t>		Mã C không thỏa mãn vì</a:t>
            </a:r>
            <a:endParaRPr lang="en-US" sz="2000" b="0" strike="noStrike" spc="-1">
              <a:latin typeface="Arial"/>
            </a:endParaRPr>
          </a:p>
        </p:txBody>
      </p:sp>
      <p:pic>
        <p:nvPicPr>
          <p:cNvPr id="424" name="Picture 4"/>
          <p:cNvPicPr/>
          <p:nvPr/>
        </p:nvPicPr>
        <p:blipFill>
          <a:blip r:embed="rId2"/>
          <a:stretch/>
        </p:blipFill>
        <p:spPr>
          <a:xfrm>
            <a:off x="5029200" y="2377440"/>
            <a:ext cx="4148640" cy="1681200"/>
          </a:xfrm>
          <a:prstGeom prst="rect">
            <a:avLst/>
          </a:prstGeom>
          <a:ln>
            <a:noFill/>
          </a:ln>
        </p:spPr>
      </p:pic>
      <p:pic>
        <p:nvPicPr>
          <p:cNvPr id="425" name="Picture 5"/>
          <p:cNvPicPr/>
          <p:nvPr/>
        </p:nvPicPr>
        <p:blipFill>
          <a:blip r:embed="rId3"/>
          <a:stretch/>
        </p:blipFill>
        <p:spPr>
          <a:xfrm>
            <a:off x="6039000" y="4149720"/>
            <a:ext cx="3372480" cy="598320"/>
          </a:xfrm>
          <a:prstGeom prst="rect">
            <a:avLst/>
          </a:prstGeom>
          <a:ln>
            <a:noFill/>
          </a:ln>
        </p:spPr>
      </p:pic>
      <p:pic>
        <p:nvPicPr>
          <p:cNvPr id="426" name="Picture 6"/>
          <p:cNvPicPr/>
          <p:nvPr/>
        </p:nvPicPr>
        <p:blipFill>
          <a:blip r:embed="rId4"/>
          <a:stretch/>
        </p:blipFill>
        <p:spPr>
          <a:xfrm>
            <a:off x="7315200" y="4883400"/>
            <a:ext cx="3277080" cy="617040"/>
          </a:xfrm>
          <a:prstGeom prst="rect">
            <a:avLst/>
          </a:prstGeom>
          <a:ln>
            <a:noFill/>
          </a:ln>
        </p:spPr>
      </p:pic>
      <p:pic>
        <p:nvPicPr>
          <p:cNvPr id="427" name="Picture 7"/>
          <p:cNvPicPr/>
          <p:nvPr/>
        </p:nvPicPr>
        <p:blipFill>
          <a:blip r:embed="rId5"/>
          <a:stretch/>
        </p:blipFill>
        <p:spPr>
          <a:xfrm>
            <a:off x="6492240" y="5852160"/>
            <a:ext cx="3372480" cy="556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mã(Cont.)</a:t>
            </a:r>
            <a:endParaRPr lang="en-US" sz="4400" b="0" strike="noStrike" spc="-1">
              <a:latin typeface="Arial"/>
            </a:endParaRPr>
          </a:p>
        </p:txBody>
      </p:sp>
      <p:sp>
        <p:nvSpPr>
          <p:cNvPr id="429"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Cây mã:</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Đồ thị hình cây biểu diễn bộ mã</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Bắt đầu từ nút gốc (Cũng được gọi nút mức 0)</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Mỗi nút tỏa ra nhiều nhất r nhánh (r là cơ số của mã)</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Mỗi nhánh kết thúc ở một nút lá </a:t>
            </a:r>
            <a:endParaRPr lang="en-US" sz="20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Mỗi từ mã được biểu diễn bằng 1 đường từ nút gốc</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Mỗi nhánh biểu diễn 1 ký hiệu mã.  Ký hiệu đầu của từ mã ứng với nhánh tỏa ra  từ nút gốc. Các nhánh tiếp theo của đường tương ứng với các ký hiệu mã tiếp theo của từ mã </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Nút kết thúc của nhánh biểu diễn ký hiệu mã cuỗi cùng của từ mã là nút kết thúc của từ mã (nút cuối). Có thể coi nút cuối này đại diện cho từ mã (mã hóa 1 tin của nguồn)</a:t>
            </a:r>
            <a:endParaRPr lang="en-US" sz="20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Hệ quả:</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có tính prefix: Nút cuỗi là nút lá </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có độ dài cố định: Các nút cuối là nút lá và ở cùng mức</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Mã đầy có tính prefix: Mỗi nút tỏa ra đủ r nhánh</a:t>
            </a:r>
            <a:endParaRPr lang="en-US" sz="2000" b="0" strike="noStrike" spc="-1">
              <a:latin typeface="Arial"/>
            </a:endParaRPr>
          </a:p>
          <a:p>
            <a:pPr>
              <a:lnSpc>
                <a:spcPct val="100000"/>
              </a:lnSpc>
            </a:pPr>
            <a:endParaRPr lang="en-US" sz="2000" b="0" strike="noStrike" spc="-1">
              <a:latin typeface="Arial"/>
            </a:endParaRPr>
          </a:p>
          <a:p>
            <a:pPr marL="914400">
              <a:lnSpc>
                <a:spcPct val="90000"/>
              </a:lnSpc>
              <a:spcBef>
                <a:spcPts val="499"/>
              </a:spcBef>
            </a:pPr>
            <a:endParaRPr lang="en-US" sz="2000" b="0" strike="noStrike" spc="-1">
              <a:latin typeface="Arial"/>
            </a:endParaRPr>
          </a:p>
        </p:txBody>
      </p:sp>
      <p:pic>
        <p:nvPicPr>
          <p:cNvPr id="430" name="Picture 3"/>
          <p:cNvPicPr/>
          <p:nvPr/>
        </p:nvPicPr>
        <p:blipFill>
          <a:blip r:embed="rId2"/>
          <a:stretch/>
        </p:blipFill>
        <p:spPr>
          <a:xfrm>
            <a:off x="8403120" y="1690560"/>
            <a:ext cx="2746440" cy="1801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hóa 	</a:t>
            </a:r>
            <a:endParaRPr lang="en-US" sz="4400" b="0" strike="noStrike" spc="-1">
              <a:latin typeface="Arial"/>
            </a:endParaRPr>
          </a:p>
        </p:txBody>
      </p:sp>
      <p:sp>
        <p:nvSpPr>
          <p:cNvPr id="388"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Tại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thời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tạo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endParaRPr lang="en-US" sz="2800" b="0" strike="noStrike" spc="-1" dirty="0">
              <a:latin typeface="Arial"/>
            </a:endParaRP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chữ</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hữu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hạn</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S = {s1, s2, …, </a:t>
            </a:r>
            <a:r>
              <a:rPr lang="en-US" sz="2400" b="0" strike="noStrike" spc="-1" dirty="0" err="1">
                <a:solidFill>
                  <a:srgbClr val="000000"/>
                </a:solidFill>
                <a:latin typeface="Calibri"/>
                <a:ea typeface="DejaVu Sans"/>
              </a:rPr>
              <a:t>sq</a:t>
            </a:r>
            <a:r>
              <a:rPr lang="en-US" sz="2400" b="0" strike="noStrike" spc="-1" dirty="0">
                <a:solidFill>
                  <a:srgbClr val="000000"/>
                </a:solidFill>
                <a:latin typeface="Calibri"/>
                <a:ea typeface="DejaVu Sans"/>
              </a:rPr>
              <a:t>}           Ở </a:t>
            </a:r>
            <a:r>
              <a:rPr lang="en-US" sz="2400" b="0" strike="noStrike" spc="-1" dirty="0" err="1">
                <a:solidFill>
                  <a:srgbClr val="000000"/>
                </a:solidFill>
                <a:latin typeface="Calibri"/>
                <a:ea typeface="DejaVu Sans"/>
              </a:rPr>
              <a:t>đây</a:t>
            </a:r>
            <a:r>
              <a:rPr lang="en-US" sz="2400" b="0" strike="noStrike" spc="-1" dirty="0">
                <a:solidFill>
                  <a:srgbClr val="000000"/>
                </a:solidFill>
                <a:latin typeface="Calibri"/>
                <a:ea typeface="DejaVu Sans"/>
              </a:rPr>
              <a:t> q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||S|| </a:t>
            </a:r>
            <a:r>
              <a:rPr lang="en-US" sz="2400" b="0" strike="noStrike" spc="-1" dirty="0" err="1">
                <a:solidFill>
                  <a:srgbClr val="000000"/>
                </a:solidFill>
                <a:latin typeface="Calibri"/>
                <a:ea typeface="DejaVu Sans"/>
              </a:rPr>
              <a:t>hoặc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sô</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S</a:t>
            </a:r>
            <a:endParaRPr lang="en-US" sz="2400" b="0" strike="noStrike" spc="-1" dirty="0">
              <a:latin typeface="Arial"/>
            </a:endParaRP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hóa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Sử</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dụng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tập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hữu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hạn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biểu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diễn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biểu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diễn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bởi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X = {x1, x2,…,</a:t>
            </a:r>
            <a:r>
              <a:rPr lang="en-US" sz="2400" b="0" strike="noStrike" spc="-1" dirty="0" err="1">
                <a:solidFill>
                  <a:srgbClr val="000000"/>
                </a:solidFill>
                <a:latin typeface="Calibri"/>
                <a:ea typeface="DejaVu Sans"/>
              </a:rPr>
              <a:t>xr</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dụ</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với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BCD, X = (0,1), r=2         </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r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||X|| hay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nhau</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gọi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của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r = 2 :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phân</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r ≠  2: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r </a:t>
            </a:r>
            <a:r>
              <a:rPr lang="en-US" sz="2000" b="0" strike="noStrike" spc="-1" dirty="0" err="1">
                <a:solidFill>
                  <a:srgbClr val="000000"/>
                </a:solidFill>
                <a:latin typeface="Calibri"/>
                <a:ea typeface="DejaVu Sans"/>
              </a:rPr>
              <a:t>trị</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609480" y="221040"/>
            <a:ext cx="10965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4.2. Độ dài trung bình của từ mã và mã có độ dài trung bình ngắn nhất (compact code)</a:t>
            </a:r>
            <a:endParaRPr lang="en-US" sz="4400" b="0" strike="noStrike" spc="-1">
              <a:latin typeface="Arial"/>
            </a:endParaRPr>
          </a:p>
        </p:txBody>
      </p:sp>
      <p:sp>
        <p:nvSpPr>
          <p:cNvPr id="432" name="CustomShape 2"/>
          <p:cNvSpPr/>
          <p:nvPr/>
        </p:nvSpPr>
        <p:spPr>
          <a:xfrm>
            <a:off x="609480" y="1828800"/>
            <a:ext cx="10965600" cy="3970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{pi : i=1,..,q}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q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{li : i=1,..,q}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L,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theo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thức</a:t>
            </a:r>
            <a:r>
              <a:rPr lang="en-US" sz="3200" b="0" strike="noStrike" spc="-1" dirty="0">
                <a:solidFill>
                  <a:srgbClr val="000000"/>
                </a:solidFill>
                <a:latin typeface="Arial"/>
                <a:ea typeface="DejaVu Sans"/>
              </a:rPr>
              <a:t>:</a:t>
            </a:r>
            <a:endParaRPr lang="en-US" sz="3200" b="0" strike="noStrike" spc="-1" dirty="0">
              <a:latin typeface="Arial"/>
            </a:endParaRPr>
          </a:p>
          <a:p>
            <a:pPr>
              <a:lnSpc>
                <a:spcPct val="100000"/>
              </a:lnSpc>
              <a:spcBef>
                <a:spcPts val="283"/>
              </a:spcBef>
            </a:pPr>
            <a:endParaRPr lang="en-US" sz="3200" b="0" strike="noStrike" spc="-1" dirty="0">
              <a:latin typeface="Arial"/>
            </a:endParaRPr>
          </a:p>
          <a:p>
            <a:pPr marL="114840">
              <a:lnSpc>
                <a:spcPct val="100000"/>
              </a:lnSpc>
              <a:spcBef>
                <a:spcPts val="1417"/>
              </a:spcBef>
              <a:buClr>
                <a:srgbClr val="000000"/>
              </a:buClr>
              <a:buSzPct val="45000"/>
            </a:pP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endParaRPr lang="en-US" sz="3200" b="0" strike="noStrike" spc="-1" dirty="0">
              <a:latin typeface="Arial"/>
            </a:endParaRPr>
          </a:p>
          <a:p>
            <a:pPr marL="114840">
              <a:lnSpc>
                <a:spcPct val="100000"/>
              </a:lnSpc>
              <a:spcBef>
                <a:spcPts val="1417"/>
              </a:spcBef>
              <a:buClr>
                <a:srgbClr val="000000"/>
              </a:buClr>
              <a:buSzPct val="45000"/>
            </a:pPr>
            <a:r>
              <a:rPr lang="en-US" sz="3200" b="0" strike="noStrike" spc="-1" dirty="0">
                <a:solidFill>
                  <a:srgbClr val="000000"/>
                </a:solidFill>
                <a:latin typeface="Arial"/>
                <a:ea typeface="DejaVu Sans"/>
              </a:rPr>
              <a:t> </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li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pi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li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pi</a:t>
            </a:r>
            <a:endParaRPr lang="en-US" sz="3200" b="0" strike="noStrike" spc="-1" dirty="0">
              <a:latin typeface="Arial"/>
            </a:endParaRPr>
          </a:p>
        </p:txBody>
      </p:sp>
      <p:pic>
        <p:nvPicPr>
          <p:cNvPr id="433" name="Picture 4"/>
          <p:cNvPicPr/>
          <p:nvPr/>
        </p:nvPicPr>
        <p:blipFill>
          <a:blip r:embed="rId2"/>
          <a:stretch/>
        </p:blipFill>
        <p:spPr>
          <a:xfrm>
            <a:off x="4936680" y="3108960"/>
            <a:ext cx="2372400" cy="1315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609480" y="221040"/>
            <a:ext cx="10965600" cy="1243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4.2. Độ dài trung bình của từ mã và mã có độ dài trung bình ngắn nhất</a:t>
            </a:r>
            <a:endParaRPr lang="en-US" sz="4400" b="0" strike="noStrike" spc="-1">
              <a:latin typeface="Arial"/>
            </a:endParaRPr>
          </a:p>
        </p:txBody>
      </p:sp>
      <p:sp>
        <p:nvSpPr>
          <p:cNvPr id="435" name="CustomShape 2"/>
          <p:cNvSpPr/>
          <p:nvPr/>
        </p:nvSpPr>
        <p:spPr>
          <a:xfrm>
            <a:off x="665820" y="1905000"/>
            <a:ext cx="10965600" cy="3970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ngắn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cùng</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nguồn</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a:t>
            </a:r>
            <a:r>
              <a:rPr lang="en-US" sz="3200" b="0" strike="noStrike" spc="-1" dirty="0">
                <a:solidFill>
                  <a:srgbClr val="000000"/>
                </a:solidFill>
                <a:latin typeface="Arial"/>
                <a:ea typeface="DejaVu Sans"/>
              </a:rPr>
              <a:t>:  </a:t>
            </a:r>
            <a:endParaRPr lang="en-US" sz="3200" b="0" strike="noStrike" spc="-1" dirty="0">
              <a:latin typeface="Arial"/>
            </a:endParaRPr>
          </a:p>
          <a:p>
            <a:pPr marL="114840">
              <a:lnSpc>
                <a:spcPct val="100000"/>
              </a:lnSpc>
              <a:spcBef>
                <a:spcPts val="1417"/>
              </a:spcBef>
              <a:buClr>
                <a:srgbClr val="000000"/>
              </a:buClr>
              <a:buSzPct val="45000"/>
            </a:pPr>
            <a:endParaRPr lang="en-US" sz="3200" b="0" strike="noStrike" spc="-1" dirty="0">
              <a:latin typeface="Arial"/>
            </a:endParaRPr>
          </a:p>
          <a:p>
            <a:pPr marL="114840">
              <a:lnSpc>
                <a:spcPct val="100000"/>
              </a:lnSpc>
              <a:spcBef>
                <a:spcPts val="1417"/>
              </a:spcBef>
              <a:buClr>
                <a:srgbClr val="000000"/>
              </a:buClr>
              <a:buSzPct val="45000"/>
            </a:pPr>
            <a:endParaRPr lang="en-US" sz="3200" b="0" strike="noStrike" spc="-1" dirty="0">
              <a:latin typeface="Arial"/>
            </a:endParaRPr>
          </a:p>
          <a:p>
            <a:pPr marL="114840">
              <a:lnSpc>
                <a:spcPct val="100000"/>
              </a:lnSpc>
              <a:spcBef>
                <a:spcPts val="1417"/>
              </a:spcBef>
              <a:buClr>
                <a:srgbClr val="000000"/>
              </a:buClr>
              <a:buSzPct val="45000"/>
            </a:pP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băng</a:t>
            </a:r>
            <a:r>
              <a:rPr lang="en-US" sz="3200" b="0" strike="noStrike" spc="-1" dirty="0">
                <a:solidFill>
                  <a:srgbClr val="000000"/>
                </a:solidFill>
                <a:latin typeface="Arial"/>
                <a:ea typeface="DejaVu Sans"/>
              </a:rPr>
              <a:t> 2 </a:t>
            </a:r>
            <a:r>
              <a:rPr lang="en-US" sz="3200" b="0" strike="noStrike" spc="-1" dirty="0" err="1">
                <a:solidFill>
                  <a:srgbClr val="000000"/>
                </a:solidFill>
                <a:latin typeface="Arial"/>
                <a:ea typeface="DejaVu Sans"/>
              </a:rPr>
              <a:t>kh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tin</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0.5x1 + 0.1x3  + 0.2x3 + 0.2x2 = 1.8 </a:t>
            </a:r>
            <a:r>
              <a:rPr lang="en-US" sz="3200" b="0" strike="noStrike" spc="-1" dirty="0" err="1">
                <a:solidFill>
                  <a:srgbClr val="000000"/>
                </a:solidFill>
                <a:latin typeface="Arial"/>
                <a:ea typeface="DejaVu Sans"/>
              </a:rPr>
              <a:t>kh</a:t>
            </a:r>
            <a:r>
              <a:rPr lang="en-US" sz="3200" b="0" strike="noStrike" spc="-1" dirty="0">
                <a:solidFill>
                  <a:srgbClr val="000000"/>
                </a:solidFill>
                <a:latin typeface="Arial"/>
                <a:ea typeface="DejaVu Sans"/>
              </a:rPr>
              <a:t>/tin</a:t>
            </a:r>
            <a:endParaRPr lang="en-US" sz="3200"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ngắn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hơn</a:t>
            </a:r>
            <a:r>
              <a:rPr lang="en-US" sz="3200" b="0" strike="noStrike" spc="-1" dirty="0">
                <a:solidFill>
                  <a:srgbClr val="000000"/>
                </a:solidFill>
                <a:latin typeface="Arial"/>
                <a:ea typeface="DejaVu Sans"/>
              </a:rPr>
              <a:t>        </a:t>
            </a:r>
            <a:endParaRPr lang="en-US" sz="3200" b="0" strike="noStrike" spc="-1" dirty="0">
              <a:latin typeface="Arial"/>
            </a:endParaRPr>
          </a:p>
        </p:txBody>
      </p:sp>
      <p:pic>
        <p:nvPicPr>
          <p:cNvPr id="436" name="Picture 3"/>
          <p:cNvPicPr/>
          <p:nvPr/>
        </p:nvPicPr>
        <p:blipFill>
          <a:blip r:embed="rId2"/>
          <a:stretch/>
        </p:blipFill>
        <p:spPr>
          <a:xfrm>
            <a:off x="4622400" y="2743200"/>
            <a:ext cx="3052440" cy="1321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609480" y="221040"/>
            <a:ext cx="10965600" cy="921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dirty="0">
                <a:solidFill>
                  <a:srgbClr val="000000"/>
                </a:solidFill>
                <a:latin typeface="Arial"/>
                <a:ea typeface="DejaVu Sans"/>
              </a:rPr>
              <a:t>4.3. </a:t>
            </a:r>
            <a:r>
              <a:rPr lang="en-US" sz="3600" b="0" strike="noStrike" spc="-1" dirty="0" err="1">
                <a:solidFill>
                  <a:srgbClr val="000000"/>
                </a:solidFill>
                <a:latin typeface="Arial"/>
                <a:ea typeface="DejaVu Sans"/>
              </a:rPr>
              <a:t>Giới</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hạn</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dưới</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của</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độ</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dài</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trung</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bình</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từ</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mã</a:t>
            </a:r>
            <a:endParaRPr lang="en-US" sz="3600" b="0" strike="noStrike" spc="-1" dirty="0">
              <a:latin typeface="Arial"/>
            </a:endParaRPr>
          </a:p>
        </p:txBody>
      </p:sp>
      <p:sp>
        <p:nvSpPr>
          <p:cNvPr id="438" name="CustomShape 2"/>
          <p:cNvSpPr/>
          <p:nvPr/>
        </p:nvSpPr>
        <p:spPr>
          <a:xfrm>
            <a:off x="609480" y="1543149"/>
            <a:ext cx="10965600" cy="5341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17160">
              <a:lnSpc>
                <a:spcPct val="100000"/>
              </a:lnSpc>
              <a:spcBef>
                <a:spcPts val="1417"/>
              </a:spcBef>
              <a:buClr>
                <a:srgbClr val="000000"/>
              </a:buClr>
              <a:buSzPct val="45000"/>
              <a:buFont typeface="Wingdings" charset="2"/>
              <a:buChar char=""/>
            </a:pP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giải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tức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thì</a:t>
            </a:r>
            <a:r>
              <a:rPr lang="en-US" b="0" strike="noStrike" spc="-1" dirty="0">
                <a:solidFill>
                  <a:srgbClr val="000000"/>
                </a:solidFill>
                <a:latin typeface="Arial"/>
                <a:ea typeface="DejaVu Sans"/>
              </a:rPr>
              <a:t> r </a:t>
            </a:r>
            <a:r>
              <a:rPr lang="en-US" b="0" strike="noStrike" spc="-1" dirty="0" err="1">
                <a:solidFill>
                  <a:srgbClr val="000000"/>
                </a:solidFill>
                <a:latin typeface="Arial"/>
                <a:ea typeface="DejaVu Sans"/>
              </a:rPr>
              <a:t>trị</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nguồn</a:t>
            </a:r>
            <a:r>
              <a:rPr lang="en-US" b="0" strike="noStrike" spc="-1" dirty="0">
                <a:solidFill>
                  <a:srgbClr val="000000"/>
                </a:solidFill>
                <a:latin typeface="Arial"/>
                <a:ea typeface="DejaVu Sans"/>
              </a:rPr>
              <a:t> S ={s1,..,sq},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độ</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dài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trung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bình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từ</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L. </a:t>
            </a:r>
            <a:r>
              <a:rPr lang="en-US" b="0" strike="noStrike" spc="-1" dirty="0" err="1">
                <a:solidFill>
                  <a:srgbClr val="000000"/>
                </a:solidFill>
                <a:latin typeface="Arial"/>
                <a:ea typeface="DejaVu Sans"/>
              </a:rPr>
              <a:t>Độ</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dài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trung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bình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từ</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bé</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nhất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bằng</a:t>
            </a:r>
            <a:r>
              <a:rPr lang="en-US" b="0" strike="noStrike" spc="-1" dirty="0">
                <a:solidFill>
                  <a:srgbClr val="000000"/>
                </a:solidFill>
                <a:latin typeface="Arial"/>
                <a:ea typeface="DejaVu Sans"/>
              </a:rPr>
              <a:t> Entropy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nguồn</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Entropy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nguồn</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với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cơ</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hàm</a:t>
            </a:r>
            <a:r>
              <a:rPr lang="en-US" b="0" strike="noStrike" spc="-1" dirty="0">
                <a:solidFill>
                  <a:srgbClr val="000000"/>
                </a:solidFill>
                <a:latin typeface="Arial"/>
                <a:ea typeface="DejaVu Sans"/>
              </a:rPr>
              <a:t> logarithm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r). L&gt;=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(S)&gt;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Entropy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nguồn</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cơ</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hàm</a:t>
            </a:r>
            <a:r>
              <a:rPr lang="en-US" b="0" strike="noStrike" spc="-1" dirty="0">
                <a:solidFill>
                  <a:srgbClr val="000000"/>
                </a:solidFill>
                <a:latin typeface="Arial"/>
                <a:ea typeface="DejaVu Sans"/>
              </a:rPr>
              <a:t> logarithm </a:t>
            </a:r>
            <a:r>
              <a:rPr lang="en-US" b="0" strike="noStrike" spc="-1" dirty="0" err="1">
                <a:solidFill>
                  <a:srgbClr val="000000"/>
                </a:solidFill>
                <a:latin typeface="Arial"/>
                <a:ea typeface="DejaVu Sans"/>
              </a:rPr>
              <a:t>tính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theo</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cơ</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r.</a:t>
            </a:r>
            <a:endParaRPr lang="en-US" b="0" strike="noStrike" spc="-1" dirty="0">
              <a:latin typeface="Arial"/>
            </a:endParaRPr>
          </a:p>
          <a:p>
            <a:pPr marL="864000" lvl="3" indent="-210600">
              <a:lnSpc>
                <a:spcPct val="100000"/>
              </a:lnSpc>
              <a:spcBef>
                <a:spcPts val="1417"/>
              </a:spcBef>
              <a:buClr>
                <a:srgbClr val="000000"/>
              </a:buClr>
              <a:buSzPct val="45000"/>
              <a:buFont typeface="Wingdings" charset="2"/>
              <a:buChar char=""/>
            </a:pP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Khi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hóa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lượng</a:t>
            </a:r>
            <a:r>
              <a:rPr lang="en-US" b="0" strike="noStrike" spc="-1" dirty="0">
                <a:solidFill>
                  <a:srgbClr val="000000"/>
                </a:solidFill>
                <a:latin typeface="Arial"/>
                <a:ea typeface="DejaVu Sans"/>
              </a:rPr>
              <a:t> tin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tin </a:t>
            </a:r>
            <a:r>
              <a:rPr lang="en-US" b="0" strike="noStrike" spc="-1" dirty="0" err="1">
                <a:solidFill>
                  <a:srgbClr val="000000"/>
                </a:solidFill>
                <a:latin typeface="Arial"/>
                <a:ea typeface="DejaVu Sans"/>
              </a:rPr>
              <a:t>si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xác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suất</a:t>
            </a:r>
            <a:r>
              <a:rPr lang="en-US" b="0" strike="noStrike" spc="-1" dirty="0">
                <a:solidFill>
                  <a:srgbClr val="000000"/>
                </a:solidFill>
                <a:latin typeface="Arial"/>
                <a:ea typeface="DejaVu Sans"/>
              </a:rPr>
              <a:t> p(</a:t>
            </a:r>
            <a:r>
              <a:rPr lang="en-US" b="0" strike="noStrike" spc="-1" dirty="0" err="1">
                <a:solidFill>
                  <a:srgbClr val="000000"/>
                </a:solidFill>
                <a:latin typeface="Arial"/>
                <a:ea typeface="DejaVu Sans"/>
              </a:rPr>
              <a:t>si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 </a:t>
            </a:r>
            <a:r>
              <a:rPr lang="en-US" b="0" strike="noStrike" spc="-1" dirty="0" err="1">
                <a:solidFill>
                  <a:srgbClr val="000000"/>
                </a:solidFill>
                <a:latin typeface="Arial"/>
                <a:ea typeface="DejaVu Sans"/>
              </a:rPr>
              <a:t>logr</a:t>
            </a:r>
            <a:r>
              <a:rPr lang="en-US" b="0" strike="noStrike" spc="-1" dirty="0">
                <a:solidFill>
                  <a:srgbClr val="000000"/>
                </a:solidFill>
                <a:latin typeface="Arial"/>
                <a:ea typeface="DejaVu Sans"/>
              </a:rPr>
              <a:t>(p(</a:t>
            </a:r>
            <a:r>
              <a:rPr lang="en-US" b="0" strike="noStrike" spc="-1" dirty="0" err="1">
                <a:solidFill>
                  <a:srgbClr val="000000"/>
                </a:solidFill>
                <a:latin typeface="Arial"/>
                <a:ea typeface="DejaVu Sans"/>
              </a:rPr>
              <a:t>si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phải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được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chuyển</a:t>
            </a:r>
            <a:r>
              <a:rPr lang="en-US" b="0" strike="noStrike" spc="-1" dirty="0">
                <a:solidFill>
                  <a:srgbClr val="000000"/>
                </a:solidFill>
                <a:latin typeface="Arial"/>
                <a:ea typeface="DejaVu Sans"/>
              </a:rPr>
              <a:t> sang li </a:t>
            </a:r>
            <a:r>
              <a:rPr lang="en-US" b="0" strike="noStrike" spc="-1" dirty="0" err="1">
                <a:solidFill>
                  <a:srgbClr val="000000"/>
                </a:solidFill>
                <a:latin typeface="Arial"/>
                <a:ea typeface="DejaVu Sans"/>
              </a:rPr>
              <a:t>ký</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hóa</a:t>
            </a:r>
            <a:r>
              <a:rPr lang="en-US" b="0" strike="noStrike" spc="-1" dirty="0">
                <a:solidFill>
                  <a:srgbClr val="000000"/>
                </a:solidFill>
                <a:latin typeface="Arial"/>
                <a:ea typeface="DejaVu Sans"/>
              </a:rPr>
              <a:t> tin </a:t>
            </a:r>
            <a:r>
              <a:rPr lang="en-US" b="0" strike="noStrike" spc="-1" dirty="0" err="1">
                <a:solidFill>
                  <a:srgbClr val="000000"/>
                </a:solidFill>
                <a:latin typeface="Arial"/>
                <a:ea typeface="DejaVu Sans"/>
              </a:rPr>
              <a:t>si</a:t>
            </a:r>
            <a:r>
              <a:rPr lang="en-US" b="0" strike="noStrike" spc="-1" dirty="0">
                <a:solidFill>
                  <a:srgbClr val="000000"/>
                </a:solidFill>
                <a:latin typeface="Arial"/>
                <a:ea typeface="DejaVu Sans"/>
              </a:rPr>
              <a:t>.</a:t>
            </a:r>
            <a:endParaRPr lang="en-US" b="0" strike="noStrike" spc="-1" dirty="0">
              <a:latin typeface="Arial"/>
            </a:endParaRPr>
          </a:p>
          <a:p>
            <a:pPr marL="864000" lvl="3" indent="-210600">
              <a:lnSpc>
                <a:spcPct val="100000"/>
              </a:lnSpc>
              <a:spcBef>
                <a:spcPts val="1417"/>
              </a:spcBef>
              <a:buClr>
                <a:srgbClr val="000000"/>
              </a:buClr>
              <a:buSzPct val="45000"/>
              <a:buFont typeface="Wingdings" charset="2"/>
              <a:buChar char=""/>
            </a:pP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Để</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ký</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li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tối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thiểu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thì</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lượng</a:t>
            </a:r>
            <a:r>
              <a:rPr lang="en-US" b="0" strike="noStrike" spc="-1" dirty="0">
                <a:solidFill>
                  <a:srgbClr val="000000"/>
                </a:solidFill>
                <a:latin typeface="Arial"/>
                <a:ea typeface="DejaVu Sans"/>
              </a:rPr>
              <a:t> tin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thể</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chứa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trong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mỗi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ký</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phải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đạt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cực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đại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nguồn</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các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ký</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phải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đẳng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xác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xuất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và</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bằng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logr</a:t>
            </a:r>
            <a:r>
              <a:rPr lang="en-US" b="0" strike="noStrike" spc="-1" dirty="0">
                <a:solidFill>
                  <a:srgbClr val="000000"/>
                </a:solidFill>
                <a:latin typeface="Arial"/>
                <a:ea typeface="DejaVu Sans"/>
              </a:rPr>
              <a:t>(r) = 1 </a:t>
            </a:r>
            <a:r>
              <a:rPr lang="en-US" b="0" strike="noStrike" spc="-1" dirty="0" err="1">
                <a:solidFill>
                  <a:srgbClr val="000000"/>
                </a:solidFill>
                <a:latin typeface="Arial"/>
                <a:ea typeface="DejaVu Sans"/>
              </a:rPr>
              <a:t>đơn</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vị</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thông</a:t>
            </a:r>
            <a:r>
              <a:rPr lang="en-US" b="0" strike="noStrike" spc="-1" dirty="0">
                <a:solidFill>
                  <a:srgbClr val="000000"/>
                </a:solidFill>
                <a:latin typeface="Arial"/>
                <a:ea typeface="DejaVu Sans"/>
              </a:rPr>
              <a:t> tin </a:t>
            </a:r>
            <a:r>
              <a:rPr lang="en-US" b="0" strike="noStrike" spc="-1" dirty="0" err="1">
                <a:solidFill>
                  <a:srgbClr val="000000"/>
                </a:solidFill>
                <a:latin typeface="Arial"/>
                <a:ea typeface="DejaVu Sans"/>
              </a:rPr>
              <a:t>tính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theo</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cơ</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hàm</a:t>
            </a:r>
            <a:r>
              <a:rPr lang="en-US" b="0" strike="noStrike" spc="-1" dirty="0">
                <a:solidFill>
                  <a:srgbClr val="000000"/>
                </a:solidFill>
                <a:latin typeface="Arial"/>
                <a:ea typeface="DejaVu Sans"/>
              </a:rPr>
              <a:t> logarithm </a:t>
            </a:r>
            <a:r>
              <a:rPr lang="en-US" b="0" strike="noStrike" spc="-1" dirty="0" err="1">
                <a:solidFill>
                  <a:srgbClr val="000000"/>
                </a:solidFill>
                <a:latin typeface="Arial"/>
                <a:ea typeface="DejaVu Sans"/>
              </a:rPr>
              <a:t>bằng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cơ</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số</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r.</a:t>
            </a:r>
            <a:endParaRPr lang="en-US" b="0" strike="noStrike" spc="-1" dirty="0">
              <a:latin typeface="Arial"/>
            </a:endParaRPr>
          </a:p>
          <a:p>
            <a:pPr marL="864000" lvl="3" indent="-210600">
              <a:lnSpc>
                <a:spcPct val="100000"/>
              </a:lnSpc>
              <a:spcBef>
                <a:spcPts val="1417"/>
              </a:spcBef>
              <a:buClr>
                <a:srgbClr val="000000"/>
              </a:buClr>
              <a:buSzPct val="45000"/>
              <a:buFont typeface="Wingdings" charset="2"/>
              <a:buChar char=""/>
            </a:pPr>
            <a:r>
              <a:rPr lang="en-US" b="0" strike="noStrike" spc="-1" dirty="0" err="1">
                <a:solidFill>
                  <a:srgbClr val="000000"/>
                </a:solidFill>
                <a:latin typeface="Arial"/>
                <a:ea typeface="DejaVu Sans"/>
              </a:rPr>
              <a:t>Đê</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hóa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không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mất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mát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thông</a:t>
            </a:r>
            <a:r>
              <a:rPr lang="en-US" b="0" strike="noStrike" spc="-1" dirty="0">
                <a:solidFill>
                  <a:srgbClr val="000000"/>
                </a:solidFill>
                <a:latin typeface="Arial"/>
                <a:ea typeface="DejaVu Sans"/>
              </a:rPr>
              <a:t> tin li &gt;= -</a:t>
            </a:r>
            <a:r>
              <a:rPr lang="en-US" b="0" strike="noStrike" spc="-1" dirty="0" err="1">
                <a:solidFill>
                  <a:srgbClr val="000000"/>
                </a:solidFill>
                <a:latin typeface="Arial"/>
                <a:ea typeface="DejaVu Sans"/>
              </a:rPr>
              <a:t>logr</a:t>
            </a:r>
            <a:r>
              <a:rPr lang="en-US" b="0" strike="noStrike" spc="-1" dirty="0">
                <a:solidFill>
                  <a:srgbClr val="000000"/>
                </a:solidFill>
                <a:latin typeface="Arial"/>
                <a:ea typeface="DejaVu Sans"/>
              </a:rPr>
              <a:t>(p(</a:t>
            </a:r>
            <a:r>
              <a:rPr lang="en-US" b="0" strike="noStrike" spc="-1" dirty="0" err="1">
                <a:solidFill>
                  <a:srgbClr val="000000"/>
                </a:solidFill>
                <a:latin typeface="Arial"/>
                <a:ea typeface="DejaVu Sans"/>
              </a:rPr>
              <a:t>si</a:t>
            </a:r>
            <a:r>
              <a:rPr lang="en-US" b="0" strike="noStrike" spc="-1" dirty="0">
                <a:solidFill>
                  <a:srgbClr val="000000"/>
                </a:solidFill>
                <a:latin typeface="Arial"/>
                <a:ea typeface="DejaVu Sans"/>
              </a:rPr>
              <a:t>))  → </a:t>
            </a:r>
            <a:r>
              <a:rPr lang="en-US" b="0" strike="noStrike" spc="-1" dirty="0" err="1">
                <a:solidFill>
                  <a:srgbClr val="000000"/>
                </a:solidFill>
                <a:latin typeface="Arial"/>
                <a:ea typeface="DejaVu Sans"/>
              </a:rPr>
              <a:t>lấy</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trung</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bình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hai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vế</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sẽ</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L&gt;=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					 	</a:t>
            </a:r>
            <a:endParaRPr lang="en-US"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suất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của</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được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định</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nghĩa</a:t>
            </a:r>
            <a:r>
              <a:rPr lang="en-US" b="0" strike="noStrike" spc="-1" dirty="0">
                <a:solidFill>
                  <a:srgbClr val="000000"/>
                </a:solidFill>
                <a:latin typeface="Arial"/>
                <a:ea typeface="DejaVu Sans"/>
              </a:rPr>
              <a:t>:    	</a:t>
            </a:r>
            <a:endParaRPr lang="en-US" b="0" strike="noStrike" spc="-1" dirty="0">
              <a:latin typeface="Arial"/>
            </a:endParaRPr>
          </a:p>
          <a:p>
            <a:pPr>
              <a:lnSpc>
                <a:spcPct val="100000"/>
              </a:lnSpc>
              <a:spcBef>
                <a:spcPts val="1417"/>
              </a:spcBef>
            </a:pPr>
            <a:endParaRPr lang="en-US" b="0" strike="noStrike" spc="-1" dirty="0">
              <a:latin typeface="Arial"/>
            </a:endParaRPr>
          </a:p>
          <a:p>
            <a:pPr marL="432000" indent="-317160">
              <a:lnSpc>
                <a:spcPct val="100000"/>
              </a:lnSpc>
              <a:spcBef>
                <a:spcPts val="1417"/>
              </a:spcBef>
              <a:buClr>
                <a:srgbClr val="000000"/>
              </a:buClr>
              <a:buSzPct val="45000"/>
              <a:buFont typeface="Wingdings" charset="2"/>
              <a:buChar char=""/>
            </a:pP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có</a:t>
            </a:r>
            <a:r>
              <a:rPr lang="en-US" b="0" strike="noStrike" spc="-1" dirty="0">
                <a:solidFill>
                  <a:srgbClr val="000000"/>
                </a:solidFill>
                <a:latin typeface="Arial"/>
                <a:ea typeface="DejaVu Sans"/>
              </a:rPr>
              <a:t> L = </a:t>
            </a:r>
            <a:r>
              <a:rPr lang="en-US" b="0" strike="noStrike" spc="-1" dirty="0" err="1">
                <a:solidFill>
                  <a:srgbClr val="000000"/>
                </a:solidFill>
                <a:latin typeface="Arial"/>
                <a:ea typeface="DejaVu Sans"/>
              </a:rPr>
              <a:t>Hr</a:t>
            </a:r>
            <a:r>
              <a:rPr lang="en-US" b="0" strike="noStrike" spc="-1" dirty="0">
                <a:solidFill>
                  <a:srgbClr val="000000"/>
                </a:solidFill>
                <a:latin typeface="Arial"/>
                <a:ea typeface="DejaVu Sans"/>
              </a:rPr>
              <a:t>(S) hay </a:t>
            </a:r>
            <a:r>
              <a:rPr lang="en-US" b="0" strike="noStrike" spc="-1" dirty="0" err="1">
                <a:solidFill>
                  <a:srgbClr val="000000"/>
                </a:solidFill>
                <a:latin typeface="Arial"/>
                <a:ea typeface="DejaVu Sans"/>
              </a:rPr>
              <a:t>hiệu</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suất</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đạt</a:t>
            </a:r>
            <a:r>
              <a:rPr lang="en-US" b="0" strike="noStrike" spc="-1" dirty="0">
                <a:solidFill>
                  <a:srgbClr val="000000"/>
                </a:solidFill>
                <a:latin typeface="Arial"/>
                <a:ea typeface="DejaVu Sans"/>
              </a:rPr>
              <a:t> 100% </a:t>
            </a:r>
            <a:r>
              <a:rPr lang="en-US" b="0" strike="noStrike" spc="-1" dirty="0" err="1">
                <a:solidFill>
                  <a:srgbClr val="000000"/>
                </a:solidFill>
                <a:latin typeface="Arial"/>
                <a:ea typeface="DejaVu Sans"/>
              </a:rPr>
              <a:t>được</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gọi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là</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mã</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tối</a:t>
            </a:r>
            <a:r>
              <a:rPr lang="en-US" b="0" strike="noStrike" spc="-1" dirty="0">
                <a:solidFill>
                  <a:srgbClr val="000000"/>
                </a:solidFill>
                <a:latin typeface="Arial"/>
                <a:ea typeface="DejaVu Sans"/>
              </a:rPr>
              <a:t> </a:t>
            </a:r>
            <a:r>
              <a:rPr lang="en-US" b="0" strike="noStrike" spc="-1" dirty="0" err="1">
                <a:solidFill>
                  <a:srgbClr val="000000"/>
                </a:solidFill>
                <a:latin typeface="Arial"/>
                <a:ea typeface="DejaVu Sans"/>
              </a:rPr>
              <a:t>ưu</a:t>
            </a:r>
            <a:r>
              <a:rPr lang="en-US" b="0" strike="noStrike" spc="-1" dirty="0">
                <a:solidFill>
                  <a:srgbClr val="000000"/>
                </a:solidFill>
                <a:latin typeface="Arial"/>
                <a:ea typeface="DejaVu Sans"/>
              </a:rPr>
              <a:t>  </a:t>
            </a:r>
            <a:endParaRPr lang="en-US" b="0" strike="noStrike" spc="-1" dirty="0">
              <a:latin typeface="Arial"/>
            </a:endParaRPr>
          </a:p>
        </p:txBody>
      </p:sp>
      <p:pic>
        <p:nvPicPr>
          <p:cNvPr id="439" name="Picture 5"/>
          <p:cNvPicPr/>
          <p:nvPr/>
        </p:nvPicPr>
        <p:blipFill>
          <a:blip r:embed="rId2"/>
          <a:stretch/>
        </p:blipFill>
        <p:spPr>
          <a:xfrm>
            <a:off x="5791200" y="4898151"/>
            <a:ext cx="1991160" cy="833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4.3. Giới hạn dưới của độ dài trung bình từ mã (Cont.)</a:t>
            </a:r>
            <a:endParaRPr lang="en-US" sz="4400" b="0" strike="noStrike" spc="-1">
              <a:latin typeface="Arial"/>
            </a:endParaRPr>
          </a:p>
        </p:txBody>
      </p:sp>
      <p:sp>
        <p:nvSpPr>
          <p:cNvPr id="44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499"/>
              </a:spcBef>
              <a:buClr>
                <a:srgbClr val="000000"/>
              </a:buClr>
              <a:buFont typeface="Arial"/>
              <a:buChar char="•"/>
            </a:pPr>
            <a:r>
              <a:rPr lang="en-US" sz="1800" b="0" strike="noStrike" spc="-1">
                <a:solidFill>
                  <a:srgbClr val="000000"/>
                </a:solidFill>
                <a:latin typeface="Calibri"/>
                <a:ea typeface="DejaVu Sans"/>
              </a:rPr>
              <a:t>e </a:t>
            </a:r>
            <a:endParaRPr lang="en-US" sz="1800" b="0" strike="noStrike" spc="-1">
              <a:latin typeface="Arial"/>
            </a:endParaRPr>
          </a:p>
        </p:txBody>
      </p:sp>
      <p:sp>
        <p:nvSpPr>
          <p:cNvPr id="442" name="CustomShape 3"/>
          <p:cNvSpPr/>
          <p:nvPr/>
        </p:nvSpPr>
        <p:spPr>
          <a:xfrm>
            <a:off x="838080" y="1825560"/>
            <a:ext cx="10506600" cy="43423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pic>
        <p:nvPicPr>
          <p:cNvPr id="443" name="Picture 3"/>
          <p:cNvPicPr/>
          <p:nvPr/>
        </p:nvPicPr>
        <p:blipFill>
          <a:blip r:embed="rId4"/>
          <a:stretch/>
        </p:blipFill>
        <p:spPr>
          <a:xfrm>
            <a:off x="8296200" y="1690560"/>
            <a:ext cx="2434320" cy="1877040"/>
          </a:xfrm>
          <a:prstGeom prst="rect">
            <a:avLst/>
          </a:prstGeom>
          <a:ln>
            <a:noFill/>
          </a:ln>
        </p:spPr>
      </p:pic>
      <p:pic>
        <p:nvPicPr>
          <p:cNvPr id="444" name="Picture 4"/>
          <p:cNvPicPr/>
          <p:nvPr/>
        </p:nvPicPr>
        <p:blipFill>
          <a:blip r:embed="rId5"/>
          <a:stretch/>
        </p:blipFill>
        <p:spPr>
          <a:xfrm>
            <a:off x="4381560" y="4464000"/>
            <a:ext cx="3420000" cy="21520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609480" y="0"/>
            <a:ext cx="10966320" cy="1447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200" b="0" strike="noStrike" spc="-1" dirty="0">
                <a:solidFill>
                  <a:srgbClr val="000000"/>
                </a:solidFill>
                <a:latin typeface="Arial"/>
                <a:ea typeface="DejaVu Sans"/>
              </a:rPr>
              <a:t>4.4</a:t>
            </a:r>
            <a:r>
              <a:rPr lang="vi-VN" sz="3200" b="0" strike="noStrike" spc="-1" noProof="1">
                <a:solidFill>
                  <a:srgbClr val="000000"/>
                </a:solidFill>
                <a:latin typeface="Arial"/>
                <a:ea typeface="DejaVu Sans"/>
              </a:rPr>
              <a:t>. Định lý mã hóa cho kênh không nhiễu của Shannon (định lý mã hóa nguồn) </a:t>
            </a:r>
            <a:endParaRPr lang="vi-VN" sz="3200" b="0" strike="noStrike" spc="-1" noProof="1">
              <a:latin typeface="Arial"/>
            </a:endParaRPr>
          </a:p>
        </p:txBody>
      </p:sp>
      <p:sp>
        <p:nvSpPr>
          <p:cNvPr id="446" name="CustomShape 2"/>
          <p:cNvSpPr/>
          <p:nvPr/>
        </p:nvSpPr>
        <p:spPr>
          <a:xfrm>
            <a:off x="609480" y="1600200"/>
            <a:ext cx="10966320" cy="3975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7880">
              <a:lnSpc>
                <a:spcPct val="100000"/>
              </a:lnSpc>
              <a:spcBef>
                <a:spcPts val="1417"/>
              </a:spcBef>
              <a:buClr>
                <a:srgbClr val="000000"/>
              </a:buClr>
              <a:buSzPct val="45000"/>
              <a:buFont typeface="Wingdings" charset="2"/>
              <a:buChar char=""/>
            </a:pPr>
            <a:r>
              <a:rPr lang="vi-VN" sz="3200" b="0" strike="noStrike" spc="-1" noProof="1">
                <a:solidFill>
                  <a:srgbClr val="000000"/>
                </a:solidFill>
                <a:latin typeface="Arial"/>
                <a:ea typeface="DejaVu Sans"/>
              </a:rPr>
              <a:t>Kênh không nhiễu có thể coi là kênh có tốc độ truyền (số đơn vị thông tin truyền không bị sai/ đơn vị thời gian)  chỉ phụ thuộc vào tốc độ lập tin  của nguồn đặt vào đầu vào của nó. Tốc độ truyền lớn nhất của kênh hay thông lượng của kênh không nhiễu sẽ bằng tốc độ lập tin lớn nhất của nguồn đặt vào đầu vào kênh. </a:t>
            </a:r>
            <a:endParaRPr lang="vi-VN" sz="3200" b="0" strike="noStrike" spc="-1" noProof="1">
              <a:latin typeface="Arial"/>
            </a:endParaRPr>
          </a:p>
          <a:p>
            <a:pPr marL="432000" indent="-317880">
              <a:lnSpc>
                <a:spcPct val="100000"/>
              </a:lnSpc>
              <a:spcBef>
                <a:spcPts val="1417"/>
              </a:spcBef>
              <a:buClr>
                <a:srgbClr val="000000"/>
              </a:buClr>
              <a:buSzPct val="45000"/>
              <a:buFont typeface="Wingdings" charset="2"/>
              <a:buChar char=""/>
            </a:pPr>
            <a:r>
              <a:rPr lang="vi-VN" sz="3200" b="0" strike="noStrike" spc="-1" noProof="1">
                <a:solidFill>
                  <a:srgbClr val="000000"/>
                </a:solidFill>
                <a:latin typeface="Arial"/>
                <a:ea typeface="DejaVu Sans"/>
              </a:rPr>
              <a:t>Khi sử dụng mã hóa mỗi tin của nguồn ban đầu chuyển thành một từ mã có độ dài trung bình L &gt;= Hr(S) theo giới hạn dưới của độ dài trung bình của từ mã.  Shannon đưa ra định lý mã hóa cho kênh không nhiễu với nôi dung: Hr(S) &lt;= L &lt;= Hr(S) +1.</a:t>
            </a:r>
            <a:endParaRPr lang="vi-VN" sz="3200" b="0" strike="noStrike" spc="-1" noProof="1">
              <a:latin typeface="Arial"/>
            </a:endParaRPr>
          </a:p>
          <a:p>
            <a:pPr marL="432000" indent="-317880">
              <a:lnSpc>
                <a:spcPct val="100000"/>
              </a:lnSpc>
              <a:spcBef>
                <a:spcPts val="1417"/>
              </a:spcBef>
              <a:buClr>
                <a:srgbClr val="000000"/>
              </a:buClr>
              <a:buSzPct val="45000"/>
              <a:buFont typeface="Wingdings" charset="2"/>
              <a:buChar char=""/>
            </a:pPr>
            <a:r>
              <a:rPr lang="vi-VN" sz="3200" b="0" strike="noStrike" spc="-1" noProof="1">
                <a:solidFill>
                  <a:srgbClr val="000000"/>
                </a:solidFill>
                <a:latin typeface="Arial"/>
                <a:ea typeface="DejaVu Sans"/>
              </a:rPr>
              <a:t>Định lý này còn được gọi là giới hạn về độ dài trung bình của từ mã của mã tối ưu.</a:t>
            </a:r>
            <a:endParaRPr lang="vi-VN" sz="3200" b="0" strike="noStrike" spc="-1" noProof="1">
              <a:latin typeface="Arial"/>
            </a:endParaRPr>
          </a:p>
          <a:p>
            <a:pPr marL="432000" indent="-317880">
              <a:lnSpc>
                <a:spcPct val="100000"/>
              </a:lnSpc>
              <a:spcBef>
                <a:spcPts val="1134"/>
              </a:spcBef>
              <a:buClr>
                <a:srgbClr val="000000"/>
              </a:buClr>
              <a:buSzPct val="45000"/>
              <a:buFont typeface="Wingdings" charset="2"/>
              <a:buChar char=""/>
            </a:pPr>
            <a:r>
              <a:rPr lang="vi-VN" sz="3200" b="0" strike="noStrike" spc="-1" noProof="1">
                <a:solidFill>
                  <a:srgbClr val="000000"/>
                </a:solidFill>
                <a:latin typeface="Arial"/>
                <a:ea typeface="DejaVu Sans"/>
              </a:rPr>
              <a:t>Độ dài trung bình của từ mã  sẽ là tối thiểu và mã là mã tối ưu chỉ với một số nguồn đặc biệt đảm bảo L = Hr(S), ví dụ nguồn có phân bố xác suất sao cho độ dài từ mã đúng bằng lượng tin chứa trong tin, li = - logr(p(si)).</a:t>
            </a:r>
            <a:endParaRPr lang="vi-VN" sz="3200" b="0" strike="noStrike" spc="-1" noProof="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609480" y="221040"/>
            <a:ext cx="1096632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4.4. Định lý mã hóa cho kênh không nhiễu của Shannon</a:t>
            </a:r>
            <a:endParaRPr lang="en-US" sz="4400" b="0" strike="noStrike" spc="-1">
              <a:latin typeface="Arial"/>
            </a:endParaRPr>
          </a:p>
        </p:txBody>
      </p:sp>
      <p:sp>
        <p:nvSpPr>
          <p:cNvPr id="448" name="CustomShape 2"/>
          <p:cNvSpPr/>
          <p:nvPr/>
        </p:nvSpPr>
        <p:spPr>
          <a:xfrm>
            <a:off x="609480" y="1604520"/>
            <a:ext cx="10966320" cy="3971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32000" indent="-3178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Nếu nguồn không phải nguồn đặc biệt nêu trên, theo Shannon có thể đạt được hiệu suất mã 100% hay tạo được mã tối ưu bằng cách mở rộng nguồn.</a:t>
            </a:r>
            <a:endParaRPr lang="en-US" sz="3200" b="0" strike="noStrike" spc="-1">
              <a:latin typeface="Arial"/>
            </a:endParaRPr>
          </a:p>
          <a:p>
            <a:pPr marL="864000" lvl="1" indent="-31788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Mở rộng nguồn n lần:</a:t>
            </a:r>
            <a:endParaRPr lang="en-US" sz="2800" b="0" strike="noStrike" spc="-1">
              <a:latin typeface="Arial"/>
            </a:endParaRPr>
          </a:p>
          <a:p>
            <a:pPr marL="1296000" lvl="2" indent="-28188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Nguồn mở rộng n lần của nguồn S, Sn, có mỗi tin là một chuỗi có n tin của nguồn S.</a:t>
            </a:r>
            <a:endParaRPr lang="en-US" sz="2400" b="0" strike="noStrike" spc="-1">
              <a:latin typeface="Arial"/>
            </a:endParaRPr>
          </a:p>
          <a:p>
            <a:pPr marL="1296000" lvl="2" indent="-28188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Entropy của nguồn mở rộng, Hr(Sn) = nHr(S)</a:t>
            </a:r>
            <a:endParaRPr lang="en-US" sz="2400" b="0" strike="noStrike" spc="-1">
              <a:latin typeface="Arial"/>
            </a:endParaRPr>
          </a:p>
          <a:p>
            <a:pPr marL="1296000" lvl="2" indent="-28188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Độ dài trung bình của từ mã mã hóa mỗi tin của nguồn mở rộng Ln = nL</a:t>
            </a:r>
            <a:endParaRPr lang="en-US" sz="2400" b="0" strike="noStrike" spc="-1">
              <a:latin typeface="Arial"/>
            </a:endParaRPr>
          </a:p>
          <a:p>
            <a:pPr marL="864000" lvl="1" indent="-31788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Khi mở rộng nguồn n lần: Để có mã có độ dài trung bình ngắn nhất, mong muốn</a:t>
            </a:r>
            <a:endParaRPr lang="en-US" sz="2800" b="0" strike="noStrike" spc="-1">
              <a:latin typeface="Arial"/>
            </a:endParaRPr>
          </a:p>
          <a:p>
            <a:pPr marL="1296000" lvl="2" indent="-28188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Hr(S) &lt;= Ln &lt;= Hr(Sn) +1       =&gt;   nHr(S) &lt;= nL &lt;= nHr(S) + 1</a:t>
            </a:r>
            <a:endParaRPr lang="en-US" sz="2400" b="0" strike="noStrike" spc="-1">
              <a:latin typeface="Arial"/>
            </a:endParaRPr>
          </a:p>
          <a:p>
            <a:pPr marL="1296000" lvl="2" indent="-281880">
              <a:lnSpc>
                <a:spcPct val="10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Hr(S) &lt;= L &lt;= Hr(S) + 1/n.</a:t>
            </a:r>
            <a:endParaRPr lang="en-US" sz="2400" b="0" strike="noStrike" spc="-1">
              <a:latin typeface="Arial"/>
            </a:endParaRPr>
          </a:p>
          <a:p>
            <a:pPr marL="1728000" lvl="3" indent="-209880">
              <a:lnSpc>
                <a:spcPct val="100000"/>
              </a:lnSpc>
              <a:spcBef>
                <a:spcPts val="567"/>
              </a:spcBef>
              <a:buClr>
                <a:srgbClr val="000000"/>
              </a:buClr>
              <a:buSzPct val="75000"/>
              <a:buFont typeface="Symbol"/>
              <a:buChar char=""/>
            </a:pPr>
            <a:r>
              <a:rPr lang="en-US" sz="2000" b="0" strike="noStrike" spc="-1">
                <a:solidFill>
                  <a:srgbClr val="000000"/>
                </a:solidFill>
                <a:latin typeface="Arial"/>
                <a:ea typeface="DejaVu Sans"/>
              </a:rPr>
              <a:t>Khi n tiến tới vô cùng thì mã cho nguồn mở rộng sẽ là mã tối ưu hay hiệu suất mã đạt 100%</a:t>
            </a:r>
            <a:endParaRPr lang="en-US" sz="2000" b="0" strike="noStrike" spc="-1">
              <a:latin typeface="Arial"/>
            </a:endParaRPr>
          </a:p>
          <a:p>
            <a:pPr marL="1728000" lvl="3" indent="-209880">
              <a:lnSpc>
                <a:spcPct val="100000"/>
              </a:lnSpc>
              <a:spcBef>
                <a:spcPts val="567"/>
              </a:spcBef>
              <a:buClr>
                <a:srgbClr val="000000"/>
              </a:buClr>
              <a:buSzPct val="75000"/>
              <a:buFont typeface="Symbol"/>
              <a:buChar char=""/>
            </a:pPr>
            <a:r>
              <a:rPr lang="en-US" sz="2000" b="0" strike="noStrike" spc="-1">
                <a:solidFill>
                  <a:srgbClr val="000000"/>
                </a:solidFill>
                <a:latin typeface="Arial"/>
                <a:ea typeface="DejaVu Sans"/>
              </a:rPr>
              <a:t>Hr(S) + 1 chính là giới hạn trên của độ dài trung bình củan)) từ mã của nguồn S .</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4.4. Định lý mã hóa cho kênh không nhiễu của Shannon (Cont.)  </a:t>
            </a:r>
            <a:endParaRPr lang="en-US" sz="4400" b="0" strike="noStrike" spc="-1">
              <a:latin typeface="Arial"/>
            </a:endParaRPr>
          </a:p>
        </p:txBody>
      </p:sp>
      <p:sp>
        <p:nvSpPr>
          <p:cNvPr id="450" name="CustomShape 2"/>
          <p:cNvSpPr/>
          <p:nvPr/>
        </p:nvSpPr>
        <p:spPr>
          <a:xfrm>
            <a:off x="838080" y="1825560"/>
            <a:ext cx="10506600" cy="43423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pic>
        <p:nvPicPr>
          <p:cNvPr id="451" name="Picture 4"/>
          <p:cNvPicPr/>
          <p:nvPr/>
        </p:nvPicPr>
        <p:blipFill>
          <a:blip r:embed="rId4"/>
          <a:stretch/>
        </p:blipFill>
        <p:spPr>
          <a:xfrm>
            <a:off x="3406680" y="2932560"/>
            <a:ext cx="3805920" cy="144684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4.4. </a:t>
            </a:r>
            <a:r>
              <a:rPr lang="en-US" sz="4400" b="0" strike="noStrike" spc="-1" dirty="0" err="1">
                <a:solidFill>
                  <a:srgbClr val="000000"/>
                </a:solidFill>
                <a:latin typeface="Calibri Light"/>
                <a:ea typeface="DejaVu Sans"/>
              </a:rPr>
              <a:t>Định</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lý</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mã</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hóa</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cho</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kênh</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không</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nhiễu</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của</a:t>
            </a:r>
            <a:r>
              <a:rPr lang="en-US" sz="4400" b="0" strike="noStrike" spc="-1" dirty="0">
                <a:solidFill>
                  <a:srgbClr val="000000"/>
                </a:solidFill>
                <a:latin typeface="Calibri Light"/>
                <a:ea typeface="DejaVu Sans"/>
              </a:rPr>
              <a:t> Shannon (Cont.)  </a:t>
            </a:r>
            <a:endParaRPr lang="en-US" sz="4400" b="0" strike="noStrike" spc="-1" dirty="0">
              <a:latin typeface="Arial"/>
            </a:endParaRPr>
          </a:p>
        </p:txBody>
      </p:sp>
      <p:sp>
        <p:nvSpPr>
          <p:cNvPr id="453"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sp>
      <p:sp>
        <p:nvSpPr>
          <p:cNvPr id="454" name="CustomShape 3"/>
          <p:cNvSpPr/>
          <p:nvPr/>
        </p:nvSpPr>
        <p:spPr>
          <a:xfrm>
            <a:off x="873091" y="1825560"/>
            <a:ext cx="10506600" cy="43423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pic>
        <p:nvPicPr>
          <p:cNvPr id="455" name="Picture 4"/>
          <p:cNvPicPr/>
          <p:nvPr/>
        </p:nvPicPr>
        <p:blipFill>
          <a:blip r:embed="rId4"/>
          <a:stretch/>
        </p:blipFill>
        <p:spPr>
          <a:xfrm>
            <a:off x="8258040" y="1463040"/>
            <a:ext cx="3805920" cy="1446840"/>
          </a:xfrm>
          <a:prstGeom prst="rect">
            <a:avLst/>
          </a:prstGeom>
          <a:ln>
            <a:noFill/>
          </a:ln>
        </p:spPr>
      </p:pic>
      <p:pic>
        <p:nvPicPr>
          <p:cNvPr id="456" name="Picture 5"/>
          <p:cNvPicPr/>
          <p:nvPr/>
        </p:nvPicPr>
        <p:blipFill>
          <a:blip r:embed="rId5"/>
          <a:stretch/>
        </p:blipFill>
        <p:spPr>
          <a:xfrm>
            <a:off x="8422380" y="2948400"/>
            <a:ext cx="3477240" cy="21189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609480" y="273600"/>
            <a:ext cx="10965600" cy="1137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4.5. Mã tối ưu và thông lượng của kênh</a:t>
            </a:r>
            <a:endParaRPr lang="en-US" sz="4400" b="0" strike="noStrike" spc="-1">
              <a:latin typeface="Arial"/>
            </a:endParaRPr>
          </a:p>
        </p:txBody>
      </p:sp>
      <p:sp>
        <p:nvSpPr>
          <p:cNvPr id="458" name="CustomShape 2"/>
          <p:cNvSpPr/>
          <p:nvPr/>
        </p:nvSpPr>
        <p:spPr>
          <a:xfrm>
            <a:off x="609480" y="1604520"/>
            <a:ext cx="10965600" cy="3970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432000" indent="-31716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Mã nguồn sẽ được dùng cho kênh không nhiễu.</a:t>
            </a:r>
            <a:endParaRPr lang="en-US" sz="3200" b="0" strike="noStrike" spc="-1">
              <a:latin typeface="Arial"/>
            </a:endParaRPr>
          </a:p>
          <a:p>
            <a:pPr marL="864000" lvl="1" indent="-3171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Thông lượng bằng lượng tin tương hỗ cực đại. Với kênh không nhiễu, lượng tin tương hỗ cực đại bằng Entropy cực đại của nguồn được đặt vào đầu vào kênh. </a:t>
            </a:r>
            <a:endParaRPr lang="en-US" sz="2800" b="0" strike="noStrike" spc="-1">
              <a:latin typeface="Arial"/>
            </a:endParaRPr>
          </a:p>
          <a:p>
            <a:pPr marL="864000" lvl="1" indent="-3171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Mã nguồn chuyển nguồn S thành mã X có độ dài trung bình các từ mã là L tối thiểu và lượng tin chứa trong mỗi ký hiệu mã đạt cực đại hay H(X) đạt cực đại. Thông lượng của kênh truyền mã C = H(X)  = 1 đơn vị thông tin tính theo cơ số hàm logarthm là cơ số ma r và kênh lượng của kênh truyền các tin của nguồn ban đầu bằng L (coi nhịp tạo tin là đơn vị) </a:t>
            </a:r>
            <a:endParaRPr lang="en-US" sz="2800" b="0" strike="noStrike" spc="-1">
              <a:latin typeface="Arial"/>
            </a:endParaRPr>
          </a:p>
          <a:p>
            <a:pPr marL="864000" lvl="1" indent="-31716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Mã hóa nguồn cho độ dài trung bình của từ mã là tối thiểu nên số ký hiệu mã sử dụng để mã hóa hay biểu diễn một bản tin sẽ là tối thiểu → Mã hóa nguồn còn được gọi là nén dữ liệu, nén số lượng phần tử dữ liệu để biểu diễn thông tin của một bản tin.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609480" y="221040"/>
            <a:ext cx="1096632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dirty="0">
                <a:solidFill>
                  <a:srgbClr val="000000"/>
                </a:solidFill>
                <a:latin typeface="Arial"/>
                <a:ea typeface="DejaVu Sans"/>
              </a:rPr>
              <a:t>4.6. </a:t>
            </a:r>
            <a:r>
              <a:rPr lang="en-US" sz="3600" b="0" strike="noStrike" spc="-1" dirty="0" err="1">
                <a:solidFill>
                  <a:srgbClr val="000000"/>
                </a:solidFill>
                <a:latin typeface="Arial"/>
                <a:ea typeface="DejaVu Sans"/>
              </a:rPr>
              <a:t>Mã</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hóa</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nguồn</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với</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mã</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có</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độ</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dài</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thay</a:t>
            </a:r>
            <a:r>
              <a:rPr lang="en-US" sz="3600" b="0" strike="noStrike" spc="-1" dirty="0">
                <a:solidFill>
                  <a:srgbClr val="000000"/>
                </a:solidFill>
                <a:latin typeface="Arial"/>
                <a:ea typeface="DejaVu Sans"/>
              </a:rPr>
              <a:t> </a:t>
            </a:r>
            <a:r>
              <a:rPr lang="en-US" sz="3600" b="0" strike="noStrike" spc="-1" dirty="0" err="1">
                <a:solidFill>
                  <a:srgbClr val="000000"/>
                </a:solidFill>
                <a:latin typeface="Arial"/>
                <a:ea typeface="DejaVu Sans"/>
              </a:rPr>
              <a:t>đổi</a:t>
            </a:r>
            <a:endParaRPr lang="en-US" sz="3600" b="0" strike="noStrike" spc="-1" dirty="0">
              <a:latin typeface="Arial"/>
            </a:endParaRPr>
          </a:p>
        </p:txBody>
      </p:sp>
      <p:sp>
        <p:nvSpPr>
          <p:cNvPr id="460" name="CustomShape 2"/>
          <p:cNvSpPr/>
          <p:nvPr/>
        </p:nvSpPr>
        <p:spPr>
          <a:xfrm>
            <a:off x="609480" y="1604520"/>
            <a:ext cx="10966320" cy="3971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17880">
              <a:lnSpc>
                <a:spcPct val="100000"/>
              </a:lnSpc>
              <a:spcBef>
                <a:spcPts val="1417"/>
              </a:spcBef>
              <a:buClr>
                <a:srgbClr val="000000"/>
              </a:buClr>
              <a:buSzPct val="45000"/>
              <a:buFont typeface="Wingdings" charset="2"/>
              <a:buChar char=""/>
            </a:pPr>
            <a:r>
              <a:rPr lang="vi-VN" sz="3200" b="0" strike="noStrike" spc="-1" noProof="1">
                <a:solidFill>
                  <a:srgbClr val="000000"/>
                </a:solidFill>
                <a:latin typeface="Arial"/>
                <a:ea typeface="DejaVu Sans"/>
              </a:rPr>
              <a:t>Mã hóa nguồn:</a:t>
            </a:r>
            <a:endParaRPr lang="vi-VN" sz="3200" b="0" strike="noStrike" spc="-1" noProof="1">
              <a:latin typeface="Arial"/>
            </a:endParaRPr>
          </a:p>
          <a:p>
            <a:pPr marL="864000" lvl="1" indent="-317880">
              <a:lnSpc>
                <a:spcPct val="100000"/>
              </a:lnSpc>
              <a:spcBef>
                <a:spcPts val="1134"/>
              </a:spcBef>
              <a:buClr>
                <a:srgbClr val="000000"/>
              </a:buClr>
              <a:buSzPct val="75000"/>
              <a:buFont typeface="Symbol"/>
              <a:buChar char=""/>
            </a:pPr>
            <a:r>
              <a:rPr lang="vi-VN" sz="2800" b="0" strike="noStrike" spc="-1" noProof="1">
                <a:solidFill>
                  <a:srgbClr val="000000"/>
                </a:solidFill>
                <a:latin typeface="Arial"/>
                <a:ea typeface="DejaVu Sans"/>
              </a:rPr>
              <a:t>Sử dụng số ký hiệu mã tối thiểu để biểu diễn mỗi tin của nguồn để độ dài trung bình từ mã hỏa mãn Hr(S) &lt;= L &lt;= Hr(S) + 1 </a:t>
            </a:r>
            <a:endParaRPr lang="vi-VN" sz="2800" b="0" strike="noStrike" spc="-1" noProof="1">
              <a:latin typeface="Arial"/>
            </a:endParaRPr>
          </a:p>
          <a:p>
            <a:pPr marL="864000" lvl="1" indent="-317880">
              <a:lnSpc>
                <a:spcPct val="100000"/>
              </a:lnSpc>
              <a:spcBef>
                <a:spcPts val="1134"/>
              </a:spcBef>
              <a:buClr>
                <a:srgbClr val="000000"/>
              </a:buClr>
              <a:buSzPct val="75000"/>
              <a:buFont typeface="Symbol"/>
              <a:buChar char=""/>
            </a:pPr>
            <a:r>
              <a:rPr lang="vi-VN" sz="2800" b="0" strike="noStrike" spc="-1" noProof="1">
                <a:solidFill>
                  <a:srgbClr val="000000"/>
                </a:solidFill>
                <a:latin typeface="Arial"/>
                <a:ea typeface="DejaVu Sans"/>
              </a:rPr>
              <a:t>Mã phải là mã có tính prefix</a:t>
            </a:r>
            <a:endParaRPr lang="vi-VN" sz="2800" b="0" strike="noStrike" spc="-1" noProof="1">
              <a:latin typeface="Arial"/>
            </a:endParaRPr>
          </a:p>
          <a:p>
            <a:pPr marL="864000" lvl="1" indent="-317880">
              <a:lnSpc>
                <a:spcPct val="100000"/>
              </a:lnSpc>
              <a:spcBef>
                <a:spcPts val="1134"/>
              </a:spcBef>
              <a:buClr>
                <a:srgbClr val="000000"/>
              </a:buClr>
              <a:buSzPct val="75000"/>
              <a:buFont typeface="Symbol"/>
              <a:buChar char=""/>
            </a:pPr>
            <a:r>
              <a:rPr lang="vi-VN" sz="2800" b="0" strike="noStrike" spc="-1" noProof="1">
                <a:solidFill>
                  <a:srgbClr val="000000"/>
                </a:solidFill>
                <a:latin typeface="Arial"/>
                <a:ea typeface="DejaVu Sans"/>
              </a:rPr>
              <a:t>Độ dài từ mã tỷ lệ nghich với xác suất xuất hiện của tin được mã hóa (Từ mã là vật chứa thông tin của tin có lượng tin -log(p(xi)))</a:t>
            </a:r>
            <a:endParaRPr lang="vi-VN" sz="2800" b="0" strike="noStrike" spc="-1" noProof="1">
              <a:latin typeface="Arial"/>
            </a:endParaRPr>
          </a:p>
          <a:p>
            <a:pPr marL="432000" indent="-317880">
              <a:lnSpc>
                <a:spcPct val="100000"/>
              </a:lnSpc>
              <a:spcBef>
                <a:spcPts val="1417"/>
              </a:spcBef>
              <a:buClr>
                <a:srgbClr val="000000"/>
              </a:buClr>
              <a:buSzPct val="45000"/>
              <a:buFont typeface="Wingdings" charset="2"/>
              <a:buChar char=""/>
            </a:pPr>
            <a:r>
              <a:rPr lang="vi-VN" sz="3200" b="0" strike="noStrike" spc="-1" noProof="1">
                <a:solidFill>
                  <a:srgbClr val="000000"/>
                </a:solidFill>
                <a:latin typeface="Arial"/>
                <a:ea typeface="DejaVu Sans"/>
              </a:rPr>
              <a:t>Ba điều kiện trên chính là 3 yêu cầu đặt ra cho mỗi thuật toán tìm bộ mã nguồn cho một nguồn S = {si: i=1,..,q} có phân bố xác suất P(S) = {p(si)}.</a:t>
            </a:r>
            <a:endParaRPr lang="vi-VN" sz="3200" b="0" strike="noStrike" spc="-1" noProof="1">
              <a:latin typeface="Arial"/>
            </a:endParaRPr>
          </a:p>
          <a:p>
            <a:pPr marL="432000" indent="-317880">
              <a:lnSpc>
                <a:spcPct val="100000"/>
              </a:lnSpc>
              <a:spcBef>
                <a:spcPts val="1417"/>
              </a:spcBef>
              <a:buClr>
                <a:srgbClr val="000000"/>
              </a:buClr>
              <a:buSzPct val="45000"/>
              <a:buFont typeface="Wingdings" charset="2"/>
              <a:buChar char=""/>
            </a:pPr>
            <a:r>
              <a:rPr lang="vi-VN" sz="3200" b="0" strike="noStrike" spc="-1" noProof="1">
                <a:solidFill>
                  <a:srgbClr val="000000"/>
                </a:solidFill>
                <a:latin typeface="Arial"/>
                <a:ea typeface="DejaVu Sans"/>
              </a:rPr>
              <a:t>Một mã nguồn rất phổ biến có độ dài từ mã thay đổi là mã Huffman</a:t>
            </a:r>
            <a:endParaRPr lang="vi-VN" sz="3200" b="0" strike="noStrike" spc="-1" noProof="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hóa 	</a:t>
            </a:r>
            <a:endParaRPr lang="en-US" sz="4400" b="0" strike="noStrike" spc="-1">
              <a:latin typeface="Arial"/>
            </a:endParaRPr>
          </a:p>
        </p:txBody>
      </p:sp>
      <p:sp>
        <p:nvSpPr>
          <p:cNvPr id="388"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số</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tập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lớn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hơn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số</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tập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q&gt;&gt;r</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Cần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tạo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tổ</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biểu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diễn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hay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hóa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spc="-1" dirty="0" err="1">
                <a:solidFill>
                  <a:srgbClr val="000000"/>
                </a:solidFill>
                <a:latin typeface="Calibri"/>
                <a:ea typeface="DejaVu Sans"/>
              </a:rPr>
              <a:t>S</a:t>
            </a:r>
            <a:r>
              <a:rPr lang="en-US" sz="2000" b="0" strike="noStrike" spc="-1" dirty="0" err="1">
                <a:solidFill>
                  <a:srgbClr val="000000"/>
                </a:solidFill>
                <a:latin typeface="Calibri"/>
                <a:ea typeface="DejaVu Sans"/>
              </a:rPr>
              <a:t>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dụng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hay </a:t>
            </a:r>
            <a:r>
              <a:rPr lang="en-US" sz="2000" b="0" strike="noStrike" spc="-1" dirty="0" err="1">
                <a:solidFill>
                  <a:srgbClr val="000000"/>
                </a:solidFill>
                <a:latin typeface="Calibri"/>
                <a:ea typeface="DejaVu Sans"/>
              </a:rPr>
              <a:t>còn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gọi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hơp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thỏa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này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Chỉ</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hóa</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Ví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dụ</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BCD,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dài</a:t>
            </a:r>
            <a:r>
              <a:rPr lang="en-US" sz="2000" b="0" strike="noStrike" spc="-1" dirty="0">
                <a:solidFill>
                  <a:srgbClr val="000000"/>
                </a:solidFill>
                <a:latin typeface="Calibri"/>
                <a:ea typeface="DejaVu Sans"/>
              </a:rPr>
              <a:t> 4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phân</a:t>
            </a:r>
            <a:endParaRPr lang="en-US" sz="20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tổ</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dùng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biểu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diễn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hóa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gán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tin </a:t>
            </a:r>
            <a:r>
              <a:rPr lang="en-US" sz="2000" b="0" strike="noStrike" spc="-1" dirty="0" err="1">
                <a:solidFill>
                  <a:srgbClr val="000000"/>
                </a:solidFill>
                <a:latin typeface="Calibri"/>
                <a:ea typeface="DejaVu Sans"/>
              </a:rPr>
              <a:t>và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chứ</a:t>
            </a:r>
            <a:r>
              <a:rPr lang="en-US" sz="2000" b="0" strike="noStrike" spc="-1" dirty="0">
                <a:solidFill>
                  <a:srgbClr val="000000"/>
                </a:solidFill>
                <a:latin typeface="Calibri"/>
                <a:ea typeface="DejaVu Sans"/>
              </a:rPr>
              <a:t> tin </a:t>
            </a:r>
            <a:r>
              <a:rPr lang="en-US" sz="2000" b="0" strike="noStrike" spc="-1" dirty="0" err="1">
                <a:solidFill>
                  <a:srgbClr val="000000"/>
                </a:solidFill>
                <a:latin typeface="Calibri"/>
                <a:ea typeface="DejaVu Sans"/>
              </a:rPr>
              <a:t>này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gọi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biểu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diễn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tin </a:t>
            </a:r>
            <a:r>
              <a:rPr lang="en-US" sz="2000" b="0" strike="noStrike" spc="-1" dirty="0" err="1">
                <a:solidFill>
                  <a:srgbClr val="000000"/>
                </a:solidFill>
                <a:latin typeface="Calibri"/>
                <a:ea typeface="DejaVu Sans"/>
              </a:rPr>
              <a:t>nào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gọi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thừa</a:t>
            </a:r>
            <a:r>
              <a:rPr lang="en-US" sz="2000" b="0" strike="noStrike" spc="-1" dirty="0">
                <a:solidFill>
                  <a:srgbClr val="000000"/>
                </a:solidFill>
                <a:latin typeface="Calibri"/>
                <a:ea typeface="DejaVu Sans"/>
              </a:rPr>
              <a:t> hay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cấm</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Ví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dụ</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BCD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0 </a:t>
            </a:r>
            <a:r>
              <a:rPr lang="en-US" sz="2000" b="0" strike="noStrike" spc="-1" dirty="0" err="1">
                <a:solidFill>
                  <a:srgbClr val="000000"/>
                </a:solidFill>
                <a:latin typeface="Calibri"/>
                <a:ea typeface="DejaVu Sans"/>
              </a:rPr>
              <a:t>bằng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0000,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1 </a:t>
            </a:r>
            <a:r>
              <a:rPr lang="en-US" sz="2000" b="0" strike="noStrike" spc="-1" dirty="0" err="1">
                <a:solidFill>
                  <a:srgbClr val="000000"/>
                </a:solidFill>
                <a:latin typeface="Calibri"/>
                <a:ea typeface="DejaVu Sans"/>
              </a:rPr>
              <a:t>bằng</a:t>
            </a:r>
            <a:r>
              <a:rPr lang="en-US" sz="2000" b="0" strike="noStrike" spc="-1" dirty="0">
                <a:solidFill>
                  <a:srgbClr val="000000"/>
                </a:solidFill>
                <a:latin typeface="Calibri"/>
                <a:ea typeface="DejaVu Sans"/>
              </a:rPr>
              <a:t> 0001..,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9 </a:t>
            </a:r>
            <a:r>
              <a:rPr lang="en-US" sz="2000" b="0" strike="noStrike" spc="-1" dirty="0" err="1">
                <a:solidFill>
                  <a:srgbClr val="000000"/>
                </a:solidFill>
                <a:latin typeface="Calibri"/>
                <a:ea typeface="DejaVu Sans"/>
              </a:rPr>
              <a:t>bằng</a:t>
            </a:r>
            <a:r>
              <a:rPr lang="en-US" sz="2000" b="0" strike="noStrike" spc="-1" dirty="0">
                <a:solidFill>
                  <a:srgbClr val="000000"/>
                </a:solidFill>
                <a:latin typeface="Calibri"/>
                <a:ea typeface="DejaVu Sans"/>
              </a:rPr>
              <a:t> 1001 </a:t>
            </a:r>
            <a:r>
              <a:rPr lang="en-US" sz="2000" b="0" strike="noStrike" spc="-1" dirty="0" err="1">
                <a:solidFill>
                  <a:srgbClr val="000000"/>
                </a:solidFill>
                <a:latin typeface="Calibri"/>
                <a:ea typeface="DejaVu Sans"/>
              </a:rPr>
              <a:t>và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6 </a:t>
            </a:r>
            <a:r>
              <a:rPr lang="en-US" sz="2000" b="0" strike="noStrike" spc="-1" dirty="0" err="1">
                <a:solidFill>
                  <a:srgbClr val="000000"/>
                </a:solidFill>
                <a:latin typeface="Calibri"/>
                <a:ea typeface="DejaVu Sans"/>
              </a:rPr>
              <a:t>tổ</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thừa</a:t>
            </a:r>
            <a:r>
              <a:rPr lang="en-US" sz="2000" b="0" strike="noStrike" spc="-1" dirty="0">
                <a:solidFill>
                  <a:srgbClr val="000000"/>
                </a:solidFill>
                <a:latin typeface="Calibri"/>
                <a:ea typeface="DejaVu Sans"/>
              </a:rPr>
              <a:t> 1010,.., 1111</a:t>
            </a:r>
            <a:endParaRPr lang="en-US" sz="2000" b="0" strike="noStrike" spc="-1" dirty="0">
              <a:latin typeface="Arial"/>
            </a:endParaRP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không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tổ</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hợp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thừa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gọi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đầy</a:t>
            </a: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a:p>
            <a:pPr>
              <a:lnSpc>
                <a:spcPct val="100000"/>
              </a:lnSpc>
            </a:pPr>
            <a:endParaRPr lang="en-US" sz="2800" b="0" strike="noStrike" spc="-1" dirty="0">
              <a:latin typeface="Arial"/>
            </a:endParaRPr>
          </a:p>
        </p:txBody>
      </p:sp>
    </p:spTree>
    <p:extLst>
      <p:ext uri="{BB962C8B-B14F-4D97-AF65-F5344CB8AC3E}">
        <p14:creationId xmlns:p14="http://schemas.microsoft.com/office/powerpoint/2010/main" val="19180320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4.6.1 Mã Huffman </a:t>
            </a:r>
            <a:endParaRPr lang="en-US" sz="4400" b="0" strike="noStrike" spc="-1">
              <a:latin typeface="Arial"/>
            </a:endParaRPr>
          </a:p>
        </p:txBody>
      </p:sp>
      <p:sp>
        <p:nvSpPr>
          <p:cNvPr id="462"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Mã Huffman:</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Đề xuất bởi Huffman</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Gán cho mỗi tin một từ mã có độ dài tỷ lệ nghịch với xác suất xuất hiện của tin </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Mã tạo ra là mã thỏa mãn giới hạn về độ dài trung bình và có tính prefix </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Thuật toán tìm bộ mã: Liên tiếp thực hiện rút gọn nguồn từ q ký hiệu nguồn về còn r ký hiệu</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609480" y="221040"/>
            <a:ext cx="10966320" cy="124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4.6.1. Mã Huffman</a:t>
            </a:r>
            <a:endParaRPr lang="en-US" sz="4400" b="0" strike="noStrike" spc="-1">
              <a:latin typeface="Arial"/>
            </a:endParaRPr>
          </a:p>
        </p:txBody>
      </p:sp>
      <p:sp>
        <p:nvSpPr>
          <p:cNvPr id="464" name="CustomShape 2"/>
          <p:cNvSpPr/>
          <p:nvPr/>
        </p:nvSpPr>
        <p:spPr>
          <a:xfrm>
            <a:off x="609480" y="1604520"/>
            <a:ext cx="10966320" cy="3971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432000" indent="-3178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Thuật toán rút gọn nguồn:</a:t>
            </a:r>
            <a:endParaRPr lang="en-US" sz="3200" b="0" strike="noStrike" spc="-1">
              <a:latin typeface="Arial"/>
            </a:endParaRPr>
          </a:p>
          <a:p>
            <a:pPr marL="864000" lvl="3" indent="-210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Giả sử nguồn S có q tin, (si: i=1,..,q)  có xác suất xuất hiện mỗi tin (p(si): i=1,..,q)</a:t>
            </a:r>
            <a:endParaRPr lang="en-US" sz="3200" b="0" strike="noStrike" spc="-1">
              <a:latin typeface="Arial"/>
            </a:endParaRPr>
          </a:p>
          <a:p>
            <a:pPr marL="864000" lvl="3" indent="-210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Xếp các tin theo thứ tự xác suất các tin giảm dần và giả sử sau sắp xếp có p(s1)&gt;=p(s2)&gt;=..&gt;=p(sq)</a:t>
            </a:r>
            <a:endParaRPr lang="en-US" sz="3200" b="0" strike="noStrike" spc="-1">
              <a:latin typeface="Arial"/>
            </a:endParaRPr>
          </a:p>
          <a:p>
            <a:pPr marL="864000" lvl="3" indent="-210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Thay  r tin cuối trong dãy các tin được sắp xếp bằng 1 tin mới s’ có xác suất xuất hiện là tổng các tin được nhóm vào</a:t>
            </a:r>
            <a:endParaRPr lang="en-US" sz="3200" b="0" strike="noStrike" spc="-1">
              <a:latin typeface="Arial"/>
            </a:endParaRPr>
          </a:p>
          <a:p>
            <a:pPr marL="864000" lvl="3" indent="-210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 Nguồn nhận được sau rút gọn được ký hiệu S1.</a:t>
            </a:r>
            <a:endParaRPr lang="en-US" sz="3200" b="0" strike="noStrike" spc="-1">
              <a:latin typeface="Arial"/>
            </a:endParaRPr>
          </a:p>
          <a:p>
            <a:pPr marL="864000" lvl="3" indent="-210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Tiếp tục rút gọn nguồn thành S2, S3,..bằng thuất toán sắp xếp và nhóm tương tự cho đến khi nguồn mới chỉ còn r tin </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609480" y="273600"/>
            <a:ext cx="10966320" cy="1138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4.6.1. Mã Huffman</a:t>
            </a:r>
            <a:endParaRPr lang="en-US" sz="4400" b="0" strike="noStrike" spc="-1">
              <a:latin typeface="Arial"/>
            </a:endParaRPr>
          </a:p>
        </p:txBody>
      </p:sp>
      <p:sp>
        <p:nvSpPr>
          <p:cNvPr id="466" name="CustomShape 2"/>
          <p:cNvSpPr/>
          <p:nvPr/>
        </p:nvSpPr>
        <p:spPr>
          <a:xfrm>
            <a:off x="609480" y="1604520"/>
            <a:ext cx="10966320" cy="3971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marL="432000" indent="-31824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Thuật toán rút gọn nguồn chỉ có thể rút gọn một nguồn về nguồn mới có chính xác r tin, nếu nguồn ban đầu có số tin  q = r + a(r-1) tin. Ở đây a là số nguyên không âm.</a:t>
            </a:r>
            <a:endParaRPr lang="en-US" sz="3200" b="0" strike="noStrike" spc="-1">
              <a:latin typeface="Arial"/>
            </a:endParaRPr>
          </a:p>
          <a:p>
            <a:pPr marL="864000" lvl="1" indent="-31824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Với r = 2, mã nhị phân, điều kiện trên đúng với mọi q &gt;= 0</a:t>
            </a:r>
            <a:endParaRPr lang="en-US" sz="2800" b="0" strike="noStrike" spc="-1">
              <a:latin typeface="Arial"/>
            </a:endParaRPr>
          </a:p>
          <a:p>
            <a:pPr marL="864000" lvl="1" indent="-31824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Với r &gt; 2, nếu a = (q-r)/(r-1) không nguyên (không thỏa mãn điều kiện trên) thì cần phải thêm một số tin ‘ảo’ có xác suất bằng 0 vào nguồn trược khi rút gọn nguồn.</a:t>
            </a:r>
            <a:endParaRPr lang="en-US" sz="2800" b="0" strike="noStrike" spc="-1">
              <a:latin typeface="Arial"/>
            </a:endParaRPr>
          </a:p>
          <a:p>
            <a:pPr marL="864000" lvl="1" indent="-31824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Số tin cần thêm vào phải đẩm bảo số tin của nguồn được bổ sung các tin này là q’ = r + a’(r-1), a’ là số nguyên. Vậy a’ phải là số nguyên bé nhất nhỏ hơn hoặc bằng a. (Số tin được thêm vào là q’ - q).</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4.6.1 Mã Huffman</a:t>
            </a:r>
            <a:endParaRPr lang="en-US" sz="4400" b="0" strike="noStrike" spc="-1">
              <a:latin typeface="Arial"/>
            </a:endParaRPr>
          </a:p>
        </p:txBody>
      </p:sp>
      <p:sp>
        <p:nvSpPr>
          <p:cNvPr id="468"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Xác định từ mã Huffman cho mỗi tin của nguồn:</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Tại mỗi bước rút gọn nguồn, mỗi tin trong r tin cuối (được thay bằng một tin mới s’) sẽ được gán tùy ý vào 1 ký hiệu mã (mã cơ số r sẽ có r ký hiệu mã).</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Từ mã của mỗi tin của nguồn sẽ là chuỗi các ký hiệu mã gán cho chính tin này của nguồn và các tin mới (s’) chứa nó. Thứ tự các ký hiệu mã trong từ mã ngược với thứ tự thay thế tạo tin mới.</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4.6.1. Mã Huffman (Cont.)</a:t>
            </a:r>
            <a:endParaRPr lang="en-US" sz="4400" b="0" strike="noStrike" spc="-1">
              <a:latin typeface="Arial"/>
            </a:endParaRPr>
          </a:p>
        </p:txBody>
      </p:sp>
      <p:sp>
        <p:nvSpPr>
          <p:cNvPr id="470"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Nguồn có:</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Áp dụng thuật toán tìm mã Huffman:</a:t>
            </a:r>
            <a:endParaRPr lang="en-US" sz="24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a:t>
            </a:r>
            <a:endParaRPr lang="en-US" sz="2400" b="0" strike="noStrike" spc="-1">
              <a:latin typeface="Arial"/>
            </a:endParaRPr>
          </a:p>
        </p:txBody>
      </p:sp>
      <p:pic>
        <p:nvPicPr>
          <p:cNvPr id="471" name="Picture 3"/>
          <p:cNvPicPr/>
          <p:nvPr/>
        </p:nvPicPr>
        <p:blipFill>
          <a:blip r:embed="rId2"/>
          <a:stretch/>
        </p:blipFill>
        <p:spPr>
          <a:xfrm>
            <a:off x="576360" y="2762280"/>
            <a:ext cx="7558560" cy="943560"/>
          </a:xfrm>
          <a:prstGeom prst="rect">
            <a:avLst/>
          </a:prstGeom>
          <a:ln>
            <a:noFill/>
          </a:ln>
        </p:spPr>
      </p:pic>
      <p:pic>
        <p:nvPicPr>
          <p:cNvPr id="472" name="Picture 4"/>
          <p:cNvPicPr/>
          <p:nvPr/>
        </p:nvPicPr>
        <p:blipFill>
          <a:blip r:embed="rId3"/>
          <a:stretch/>
        </p:blipFill>
        <p:spPr>
          <a:xfrm>
            <a:off x="8649000" y="1062720"/>
            <a:ext cx="2610000" cy="5056920"/>
          </a:xfrm>
          <a:prstGeom prst="rect">
            <a:avLst/>
          </a:prstGeom>
          <a:ln>
            <a:noFill/>
          </a:ln>
        </p:spPr>
      </p:pic>
      <p:pic>
        <p:nvPicPr>
          <p:cNvPr id="473" name="Picture 5"/>
          <p:cNvPicPr/>
          <p:nvPr/>
        </p:nvPicPr>
        <p:blipFill>
          <a:blip r:embed="rId4"/>
          <a:stretch/>
        </p:blipFill>
        <p:spPr>
          <a:xfrm>
            <a:off x="2431080" y="4209120"/>
            <a:ext cx="3848760" cy="2093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4.6.1. Mã Huffman (Cont.)</a:t>
            </a:r>
            <a:endParaRPr lang="en-US" sz="4400" b="0" strike="noStrike" spc="-1">
              <a:latin typeface="Arial"/>
            </a:endParaRPr>
          </a:p>
        </p:txBody>
      </p:sp>
      <p:sp>
        <p:nvSpPr>
          <p:cNvPr id="475" name="CustomShape 2"/>
          <p:cNvSpPr/>
          <p:nvPr/>
        </p:nvSpPr>
        <p:spPr>
          <a:xfrm>
            <a:off x="838080" y="1825560"/>
            <a:ext cx="10506600" cy="434232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pic>
        <p:nvPicPr>
          <p:cNvPr id="476" name="Picture 6"/>
          <p:cNvPicPr/>
          <p:nvPr/>
        </p:nvPicPr>
        <p:blipFill>
          <a:blip r:embed="rId3"/>
          <a:stretch/>
        </p:blipFill>
        <p:spPr>
          <a:xfrm>
            <a:off x="1114560" y="2657520"/>
            <a:ext cx="7058520" cy="924480"/>
          </a:xfrm>
          <a:prstGeom prst="rect">
            <a:avLst/>
          </a:prstGeom>
          <a:ln>
            <a:noFill/>
          </a:ln>
        </p:spPr>
      </p:pic>
      <p:pic>
        <p:nvPicPr>
          <p:cNvPr id="477" name="Picture 7"/>
          <p:cNvPicPr/>
          <p:nvPr/>
        </p:nvPicPr>
        <p:blipFill>
          <a:blip r:embed="rId4"/>
          <a:stretch/>
        </p:blipFill>
        <p:spPr>
          <a:xfrm>
            <a:off x="5743440" y="4184280"/>
            <a:ext cx="343440" cy="410040"/>
          </a:xfrm>
          <a:prstGeom prst="rect">
            <a:avLst/>
          </a:prstGeom>
          <a:ln>
            <a:noFill/>
          </a:ln>
        </p:spPr>
      </p:pic>
      <p:pic>
        <p:nvPicPr>
          <p:cNvPr id="478" name="Picture 8"/>
          <p:cNvPicPr/>
          <p:nvPr/>
        </p:nvPicPr>
        <p:blipFill>
          <a:blip r:embed="rId5"/>
          <a:srcRect t="20208"/>
          <a:stretch/>
        </p:blipFill>
        <p:spPr>
          <a:xfrm>
            <a:off x="5174280" y="4671000"/>
            <a:ext cx="2148480" cy="372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9" name="Picture 4"/>
          <p:cNvPicPr/>
          <p:nvPr/>
        </p:nvPicPr>
        <p:blipFill>
          <a:blip r:embed="rId3"/>
          <a:srcRect l="6608" t="2787" r="2106" b="1541"/>
          <a:stretch/>
        </p:blipFill>
        <p:spPr>
          <a:xfrm>
            <a:off x="6267600" y="2146320"/>
            <a:ext cx="5353560" cy="3540960"/>
          </a:xfrm>
          <a:prstGeom prst="rect">
            <a:avLst/>
          </a:prstGeom>
          <a:ln>
            <a:noFill/>
          </a:ln>
        </p:spPr>
      </p:pic>
      <p:sp>
        <p:nvSpPr>
          <p:cNvPr id="48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4.6.1. Mã Huffman (Cont.)</a:t>
            </a:r>
            <a:endParaRPr lang="en-US" sz="4400" b="0" strike="noStrike" spc="-1">
              <a:latin typeface="Arial"/>
            </a:endParaRPr>
          </a:p>
        </p:txBody>
      </p:sp>
      <p:sp>
        <p:nvSpPr>
          <p:cNvPr id="48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200" b="0" strike="noStrike" spc="-1">
                <a:solidFill>
                  <a:srgbClr val="000000"/>
                </a:solidFill>
                <a:latin typeface="Calibri"/>
                <a:ea typeface="DejaVu Sans"/>
              </a:rPr>
              <a:t>Example:</a:t>
            </a:r>
            <a:endParaRPr lang="en-US" sz="2200" b="0" strike="noStrike" spc="-1">
              <a:latin typeface="Arial"/>
            </a:endParaRPr>
          </a:p>
          <a:p>
            <a:pPr marL="685800" lvl="1" indent="-219600">
              <a:lnSpc>
                <a:spcPct val="90000"/>
              </a:lnSpc>
              <a:spcBef>
                <a:spcPts val="499"/>
              </a:spcBef>
              <a:buClr>
                <a:srgbClr val="000000"/>
              </a:buClr>
              <a:buFont typeface="Arial"/>
              <a:buChar char="•"/>
            </a:pPr>
            <a:r>
              <a:rPr lang="en-US" sz="2200" b="0" strike="noStrike" spc="-1">
                <a:solidFill>
                  <a:srgbClr val="000000"/>
                </a:solidFill>
                <a:latin typeface="Calibri"/>
                <a:ea typeface="DejaVu Sans"/>
              </a:rPr>
              <a:t>Original Source :</a:t>
            </a: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a:p>
            <a:pPr>
              <a:lnSpc>
                <a:spcPct val="100000"/>
              </a:lnSpc>
            </a:pPr>
            <a:endParaRPr lang="en-US" sz="2200" b="0" strike="noStrike" spc="-1">
              <a:latin typeface="Arial"/>
            </a:endParaRPr>
          </a:p>
        </p:txBody>
      </p:sp>
      <p:pic>
        <p:nvPicPr>
          <p:cNvPr id="482" name="Picture 6"/>
          <p:cNvPicPr/>
          <p:nvPr/>
        </p:nvPicPr>
        <p:blipFill>
          <a:blip r:embed="rId4"/>
          <a:stretch/>
        </p:blipFill>
        <p:spPr>
          <a:xfrm>
            <a:off x="1409760" y="2549880"/>
            <a:ext cx="5648760" cy="738360"/>
          </a:xfrm>
          <a:prstGeom prst="rect">
            <a:avLst/>
          </a:prstGeom>
          <a:ln>
            <a:noFill/>
          </a:ln>
        </p:spPr>
      </p:pic>
      <p:pic>
        <p:nvPicPr>
          <p:cNvPr id="483" name="Picture 3"/>
          <p:cNvPicPr/>
          <p:nvPr/>
        </p:nvPicPr>
        <p:blipFill>
          <a:blip r:embed="rId5"/>
          <a:stretch/>
        </p:blipFill>
        <p:spPr>
          <a:xfrm>
            <a:off x="2667600" y="3206880"/>
            <a:ext cx="2847960" cy="3412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4.6.2. Mã số học (Arithmetic code)</a:t>
            </a:r>
            <a:endParaRPr lang="en-US" sz="4400" b="0" strike="noStrike" spc="-1">
              <a:latin typeface="Arial"/>
            </a:endParaRPr>
          </a:p>
        </p:txBody>
      </p:sp>
      <p:sp>
        <p:nvSpPr>
          <p:cNvPr id="485"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Thuật toán mã hóa nguồn Huffman cho bộ mã tối ưu theo định lý mã hóa cho kênh không nhiễu của Shannon,  nhưng hiệu suất mã không phải lúc nào cũng là 100% (khi cần thêm các tin ‘ảo’. Để tăng hiệu suất mã thì cần phải mở rộng nguồn trước khi mã hóa.</a:t>
            </a:r>
            <a:endParaRPr lang="en-US" sz="24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Nhược điểm của mã Huffman:</a:t>
            </a:r>
            <a:endParaRPr lang="en-US" sz="24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 Bảng mã lớn khi phải mở rộng nguồn</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 Mã Huffman cần truyền bảng mã đến nơi nhận để giải mã</a:t>
            </a:r>
            <a:endParaRPr lang="en-US" sz="2000" b="0" strike="noStrike" spc="-1">
              <a:latin typeface="Arial"/>
            </a:endParaRPr>
          </a:p>
          <a:p>
            <a:pPr marL="1143000" lvl="2" indent="-219600">
              <a:lnSpc>
                <a:spcPct val="90000"/>
              </a:lnSpc>
              <a:spcBef>
                <a:spcPts val="499"/>
              </a:spcBef>
              <a:buClr>
                <a:srgbClr val="000000"/>
              </a:buClr>
              <a:buFont typeface="Arial"/>
              <a:buChar char="•"/>
            </a:pPr>
            <a:r>
              <a:rPr lang="en-US" sz="2000" b="0" strike="noStrike" spc="-1">
                <a:solidFill>
                  <a:srgbClr val="000000"/>
                </a:solidFill>
                <a:latin typeface="Calibri"/>
                <a:ea typeface="DejaVu Sans"/>
              </a:rPr>
              <a:t> Nếu nguồn thay đổi tính thống kê, cần phải ước lượng tính thông kê và lập mã Huffman mới</a:t>
            </a:r>
            <a:endParaRPr lang="en-US" sz="2000" b="0" strike="noStrike" spc="-1">
              <a:latin typeface="Arial"/>
            </a:endParaRPr>
          </a:p>
          <a:p>
            <a:pPr marL="685800" lvl="1"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Để giải quyết các nhược điểm của mã Huffman, có thể sử dụng mã số học</a:t>
            </a:r>
            <a:endParaRPr lang="en-US" sz="2400" b="0" strike="noStrike" spc="-1">
              <a:latin typeface="Arial"/>
            </a:endParaRPr>
          </a:p>
          <a:p>
            <a:pPr marL="457200">
              <a:lnSpc>
                <a:spcPct val="90000"/>
              </a:lnSpc>
              <a:spcBef>
                <a:spcPts val="49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6"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4.6.2. Mã số học</a:t>
            </a:r>
            <a:endParaRPr lang="en-US" sz="4400" b="0" strike="noStrike" spc="-1">
              <a:latin typeface="Arial"/>
            </a:endParaRPr>
          </a:p>
        </p:txBody>
      </p:sp>
      <p:sp>
        <p:nvSpPr>
          <p:cNvPr id="487"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Mã số học mã hóa cả bản tin dựa trên việc ánh xạ bản tin vào một điểm trong đoạn con của đoan [0,1) có điểm đầu gọi là I và điểm cuối gọi là U. Điểm được chọn là điểm có giá trị là số phân số nhị phân ngắn nhất trong đoạn con này.</a:t>
            </a:r>
            <a:endParaRPr lang="en-US" sz="2400" b="0" strike="noStrike" spc="-1">
              <a:latin typeface="Arial"/>
            </a:endParaRPr>
          </a:p>
          <a:p>
            <a:pPr marL="228600"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Để tính đoạn con cho bản tin, mã số học dựa vào hàm phân bố xác suất của các tin của nguồn.</a:t>
            </a:r>
            <a:endParaRPr lang="en-US" sz="2400" b="0" strike="noStrike" spc="-1">
              <a:latin typeface="Arial"/>
            </a:endParaRPr>
          </a:p>
          <a:p>
            <a:pPr marL="432000" lvl="1" indent="-210960">
              <a:lnSpc>
                <a:spcPct val="90000"/>
              </a:lnSpc>
              <a:spcBef>
                <a:spcPts val="499"/>
              </a:spcBef>
              <a:buClr>
                <a:srgbClr val="000000"/>
              </a:buClr>
              <a:buSzPct val="45000"/>
              <a:buFont typeface="Wingdings" charset="2"/>
              <a:buChar char=""/>
            </a:pPr>
            <a:r>
              <a:rPr lang="en-US" sz="2400" b="0" strike="noStrike" spc="-1">
                <a:solidFill>
                  <a:srgbClr val="000000"/>
                </a:solidFill>
                <a:latin typeface="Calibri"/>
                <a:ea typeface="DejaVu Sans"/>
              </a:rPr>
              <a:t>Nguồn S ={si: i=1,..,q} có phân bố xác suất P(S) = {p(si)}</a:t>
            </a:r>
            <a:endParaRPr lang="en-US" sz="2400" b="0" strike="noStrike" spc="-1">
              <a:latin typeface="Arial"/>
            </a:endParaRPr>
          </a:p>
          <a:p>
            <a:pPr marL="432000" lvl="1" indent="-210960">
              <a:lnSpc>
                <a:spcPct val="90000"/>
              </a:lnSpc>
              <a:spcBef>
                <a:spcPts val="499"/>
              </a:spcBef>
              <a:buClr>
                <a:srgbClr val="000000"/>
              </a:buClr>
              <a:buSzPct val="45000"/>
              <a:buFont typeface="Wingdings" charset="2"/>
              <a:buChar char=""/>
            </a:pPr>
            <a:r>
              <a:rPr lang="en-US" sz="2400" b="0" strike="noStrike" spc="-1">
                <a:solidFill>
                  <a:srgbClr val="000000"/>
                </a:solidFill>
                <a:latin typeface="Calibri"/>
                <a:ea typeface="DejaVu Sans"/>
              </a:rPr>
              <a:t>Hàm phân bố xác suất F(si) = Sum{p(sj): j=0,..,i} </a:t>
            </a:r>
            <a:endParaRPr lang="en-US" sz="2400" b="0" strike="noStrike" spc="-1">
              <a:latin typeface="Arial"/>
            </a:endParaRPr>
          </a:p>
          <a:p>
            <a:pPr marL="228600" indent="-219600">
              <a:lnSpc>
                <a:spcPct val="90000"/>
              </a:lnSpc>
              <a:spcBef>
                <a:spcPts val="499"/>
              </a:spcBef>
              <a:buClr>
                <a:srgbClr val="000000"/>
              </a:buClr>
              <a:buFont typeface="Arial"/>
              <a:buChar char="•"/>
            </a:pPr>
            <a:r>
              <a:rPr lang="en-US" sz="2400" b="0" strike="noStrike" spc="-1">
                <a:solidFill>
                  <a:srgbClr val="000000"/>
                </a:solidFill>
                <a:latin typeface="Calibri"/>
                <a:ea typeface="DejaVu Sans"/>
              </a:rPr>
              <a:t>Bản tin dài n, si1,si2,..,sin </a:t>
            </a:r>
            <a:endParaRPr lang="en-US" sz="2400" b="0" strike="noStrike" spc="-1">
              <a:latin typeface="Arial"/>
            </a:endParaRPr>
          </a:p>
          <a:p>
            <a:pPr marL="432000" lvl="1" indent="-210960">
              <a:lnSpc>
                <a:spcPct val="90000"/>
              </a:lnSpc>
              <a:spcBef>
                <a:spcPts val="499"/>
              </a:spcBef>
              <a:buClr>
                <a:srgbClr val="000000"/>
              </a:buClr>
              <a:buSzPct val="45000"/>
              <a:buFont typeface="Wingdings" charset="2"/>
              <a:buChar char=""/>
            </a:pPr>
            <a:r>
              <a:rPr lang="en-US" sz="2400" b="0" strike="noStrike" spc="-1">
                <a:solidFill>
                  <a:srgbClr val="000000"/>
                </a:solidFill>
                <a:latin typeface="Calibri"/>
                <a:ea typeface="DejaVu Sans"/>
              </a:rPr>
              <a:t> si: i=1,..,q là một tin của nguồn </a:t>
            </a:r>
            <a:endParaRPr lang="en-US" sz="2400" b="0" strike="noStrike" spc="-1">
              <a:latin typeface="Arial"/>
            </a:endParaRPr>
          </a:p>
          <a:p>
            <a:pPr marL="432000" lvl="1" indent="-210960">
              <a:lnSpc>
                <a:spcPct val="90000"/>
              </a:lnSpc>
              <a:spcBef>
                <a:spcPts val="499"/>
              </a:spcBef>
              <a:buClr>
                <a:srgbClr val="000000"/>
              </a:buClr>
              <a:buSzPct val="45000"/>
              <a:buFont typeface="Wingdings" charset="2"/>
              <a:buChar char=""/>
            </a:pPr>
            <a:r>
              <a:rPr lang="en-US" sz="2400" b="0" strike="noStrike" spc="-1">
                <a:solidFill>
                  <a:srgbClr val="000000"/>
                </a:solidFill>
                <a:latin typeface="Calibri"/>
                <a:ea typeface="DejaVu Sans"/>
              </a:rPr>
              <a:t>sij là 1 si của nguồn nằm ở vị trí thứ j trong bản tin.  </a:t>
            </a:r>
            <a:endParaRPr lang="en-US" sz="2400" b="0" strike="noStrike" spc="-1">
              <a:latin typeface="Arial"/>
            </a:endParaRPr>
          </a:p>
        </p:txBody>
      </p:sp>
      <mc:AlternateContent xmlns:mc="http://schemas.openxmlformats.org/markup-compatibility/2006" xmlns:a14="http://schemas.microsoft.com/office/drawing/2010/main">
        <mc:Choice Requires="a14">
          <p:sp>
            <p:nvSpPr>
              <p:cNvPr id="488" name="Formula 3"/>
              <p:cNvSpPr txBox="1"/>
              <p:nvPr/>
            </p:nvSpPr>
            <p:spPr>
              <a:xfrm>
                <a:off x="5789880" y="3277080"/>
                <a:ext cx="66960" cy="164160"/>
              </a:xfrm>
              <a:prstGeom prst="rect">
                <a:avLst/>
              </a:prstGeom>
            </p:spPr>
            <p:txBody>
              <a:bodyPr/>
              <a:lstStyle/>
              <a:p>
                <a:endParaRPr/>
              </a:p>
            </p:txBody>
          </p:sp>
        </mc:Choice>
        <mc:Fallback xmlns="" xmlns:p14="http://schemas.microsoft.com/office/powerpoint/2010/main" xmlns:p15="http://schemas.microsoft.com/office/powerpoint/2012/main"/>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CustomShape 1"/>
          <p:cNvSpPr/>
          <p:nvPr/>
        </p:nvSpPr>
        <p:spPr>
          <a:xfrm>
            <a:off x="609480" y="273600"/>
            <a:ext cx="10967400" cy="113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 Mã số học - Thuật toán mã hóa </a:t>
            </a:r>
            <a:endParaRPr lang="en-US" sz="4400" b="0" strike="noStrike" spc="-1">
              <a:latin typeface="Arial"/>
            </a:endParaRPr>
          </a:p>
        </p:txBody>
      </p:sp>
      <p:sp>
        <p:nvSpPr>
          <p:cNvPr id="490" name="CustomShape 2"/>
          <p:cNvSpPr/>
          <p:nvPr/>
        </p:nvSpPr>
        <p:spPr>
          <a:xfrm>
            <a:off x="609480" y="1604520"/>
            <a:ext cx="10967400" cy="3972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rỗng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coi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tương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[0,1).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I(0) = 0,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cuối</a:t>
            </a:r>
            <a:r>
              <a:rPr lang="en-US" sz="3200" b="0" strike="noStrike" spc="-1" dirty="0">
                <a:solidFill>
                  <a:srgbClr val="000000"/>
                </a:solidFill>
                <a:latin typeface="Arial"/>
                <a:ea typeface="DejaVu Sans"/>
              </a:rPr>
              <a:t> U(0) = 0.</a:t>
            </a: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n, </a:t>
            </a:r>
            <a:r>
              <a:rPr lang="en-US" sz="3200" b="0" strike="noStrike" spc="-1" dirty="0" err="1">
                <a:solidFill>
                  <a:srgbClr val="000000"/>
                </a:solidFill>
                <a:latin typeface="Arial"/>
                <a:ea typeface="DejaVu Sans"/>
              </a:rPr>
              <a:t>thuật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toán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tìm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cuối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n = 1, 2,..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I(n), U(n). </a:t>
            </a:r>
            <a:r>
              <a:rPr lang="en-US" sz="3200" b="0" strike="noStrike" spc="-1" dirty="0" err="1">
                <a:solidFill>
                  <a:srgbClr val="000000"/>
                </a:solidFill>
                <a:latin typeface="Arial"/>
                <a:ea typeface="DejaVu Sans"/>
              </a:rPr>
              <a:t>Công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lượt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như</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sau</a:t>
            </a:r>
            <a:r>
              <a:rPr lang="en-US" sz="3200" b="0" strike="noStrike" spc="-1" dirty="0">
                <a:solidFill>
                  <a:srgbClr val="000000"/>
                </a:solidFill>
                <a:latin typeface="Arial"/>
                <a:ea typeface="DejaVu Sans"/>
              </a:rPr>
              <a:t>:	</a:t>
            </a:r>
            <a:endParaRPr lang="en-US" sz="32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I(n) = I(n-1) + {U(n-1) – I(n-1)} F(sn-1)</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U(n) = I(n-1) + {U(n-1) – I(n-1)} F(</a:t>
            </a:r>
            <a:r>
              <a:rPr lang="en-US" sz="2400" b="0" strike="noStrike" spc="-1" dirty="0" err="1">
                <a:solidFill>
                  <a:srgbClr val="000000"/>
                </a:solidFill>
                <a:latin typeface="Arial"/>
                <a:ea typeface="DejaVu Sans"/>
              </a:rPr>
              <a:t>sn</a:t>
            </a:r>
            <a:r>
              <a:rPr lang="en-US" sz="2400" b="0" strike="noStrike" spc="-1" dirty="0">
                <a:solidFill>
                  <a:srgbClr val="000000"/>
                </a:solidFill>
                <a:latin typeface="Arial"/>
                <a:ea typeface="DejaVu Sans"/>
              </a:rPr>
              <a:t>)</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Với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ánh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xạ</a:t>
            </a:r>
            <a:r>
              <a:rPr lang="en-US" sz="2400" b="0" strike="noStrike" spc="-1" dirty="0">
                <a:solidFill>
                  <a:srgbClr val="000000"/>
                </a:solidFill>
                <a:latin typeface="Arial"/>
                <a:ea typeface="DejaVu Sans"/>
              </a:rPr>
              <a:t> S ={</a:t>
            </a:r>
            <a:r>
              <a:rPr lang="en-US" sz="2400" b="0" strike="noStrike" spc="-1" dirty="0" err="1">
                <a:solidFill>
                  <a:srgbClr val="000000"/>
                </a:solidFill>
                <a:latin typeface="Arial"/>
                <a:ea typeface="DejaVu Sans"/>
              </a:rPr>
              <a:t>si</a:t>
            </a:r>
            <a:r>
              <a:rPr lang="en-US" sz="2400" b="0" strike="noStrike" spc="-1" dirty="0">
                <a:solidFill>
                  <a:srgbClr val="000000"/>
                </a:solidFill>
                <a:latin typeface="Arial"/>
                <a:ea typeface="DejaVu Sans"/>
              </a:rPr>
              <a:t>: i=1,..,q} = {1,..,q}. Tin </a:t>
            </a:r>
            <a:r>
              <a:rPr lang="en-US" sz="2400" b="0" strike="noStrike" spc="-1" dirty="0" err="1">
                <a:solidFill>
                  <a:srgbClr val="000000"/>
                </a:solidFill>
                <a:latin typeface="Arial"/>
                <a:ea typeface="DejaVu Sans"/>
              </a:rPr>
              <a:t>sn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là</a:t>
            </a:r>
            <a:r>
              <a:rPr lang="en-US" sz="2400" b="0" strike="noStrike" spc="-1" dirty="0">
                <a:solidFill>
                  <a:srgbClr val="000000"/>
                </a:solidFill>
                <a:latin typeface="Arial"/>
                <a:ea typeface="DejaVu Sans"/>
              </a:rPr>
              <a:t> tin </a:t>
            </a:r>
            <a:r>
              <a:rPr lang="en-US" sz="2400" b="0" strike="noStrike" spc="-1" dirty="0" err="1">
                <a:solidFill>
                  <a:srgbClr val="000000"/>
                </a:solidFill>
                <a:latin typeface="Arial"/>
                <a:ea typeface="DejaVu Sans"/>
              </a:rPr>
              <a:t>nằm</a:t>
            </a:r>
            <a:r>
              <a:rPr lang="en-US" sz="2400" b="0" strike="noStrike" spc="-1" dirty="0">
                <a:solidFill>
                  <a:srgbClr val="000000"/>
                </a:solidFill>
                <a:latin typeface="Arial"/>
                <a:ea typeface="DejaVu Sans"/>
              </a:rPr>
              <a:t> ở </a:t>
            </a:r>
            <a:r>
              <a:rPr lang="en-US" sz="2400" b="0" strike="noStrike" spc="-1" dirty="0" err="1">
                <a:solidFill>
                  <a:srgbClr val="000000"/>
                </a:solidFill>
                <a:latin typeface="Arial"/>
                <a:ea typeface="DejaVu Sans"/>
              </a:rPr>
              <a:t>cuối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bản</a:t>
            </a:r>
            <a:r>
              <a:rPr lang="en-US" sz="2400" b="0" strike="noStrike" spc="-1" dirty="0">
                <a:solidFill>
                  <a:srgbClr val="000000"/>
                </a:solidFill>
                <a:latin typeface="Arial"/>
                <a:ea typeface="DejaVu Sans"/>
              </a:rPr>
              <a:t> tin. F(sn-1) </a:t>
            </a:r>
            <a:r>
              <a:rPr lang="en-US" sz="2400" b="0" strike="noStrike" spc="-1" dirty="0" err="1">
                <a:solidFill>
                  <a:srgbClr val="000000"/>
                </a:solidFill>
                <a:latin typeface="Arial"/>
                <a:ea typeface="DejaVu Sans"/>
              </a:rPr>
              <a:t>là</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hàm</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phân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bố</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xác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suất</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của</a:t>
            </a:r>
            <a:r>
              <a:rPr lang="en-US" sz="2400" b="0" strike="noStrike" spc="-1" dirty="0">
                <a:solidFill>
                  <a:srgbClr val="000000"/>
                </a:solidFill>
                <a:latin typeface="Arial"/>
                <a:ea typeface="DejaVu Sans"/>
              </a:rPr>
              <a:t> tin ở </a:t>
            </a:r>
            <a:r>
              <a:rPr lang="en-US" sz="2400" b="0" strike="noStrike" spc="-1" dirty="0" err="1">
                <a:solidFill>
                  <a:srgbClr val="000000"/>
                </a:solidFill>
                <a:latin typeface="Arial"/>
                <a:ea typeface="DejaVu Sans"/>
              </a:rPr>
              <a:t>trước</a:t>
            </a:r>
            <a:r>
              <a:rPr lang="en-US" sz="2400" b="0" strike="noStrike" spc="-1" dirty="0">
                <a:solidFill>
                  <a:srgbClr val="000000"/>
                </a:solidFill>
                <a:latin typeface="Arial"/>
                <a:ea typeface="DejaVu Sans"/>
              </a:rPr>
              <a:t> tin </a:t>
            </a:r>
            <a:r>
              <a:rPr lang="en-US" sz="2400" b="0" strike="noStrike" spc="-1" dirty="0" err="1">
                <a:solidFill>
                  <a:srgbClr val="000000"/>
                </a:solidFill>
                <a:latin typeface="Arial"/>
                <a:ea typeface="DejaVu Sans"/>
              </a:rPr>
              <a:t>sn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trong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tập</a:t>
            </a:r>
            <a:r>
              <a:rPr lang="en-US" sz="2400" b="0" strike="noStrike" spc="-1" dirty="0">
                <a:solidFill>
                  <a:srgbClr val="000000"/>
                </a:solidFill>
                <a:latin typeface="Arial"/>
                <a:ea typeface="DejaVu Sans"/>
              </a:rPr>
              <a:t> tin </a:t>
            </a:r>
            <a:r>
              <a:rPr lang="en-US" sz="2400" b="0" strike="noStrike" spc="-1" dirty="0" err="1">
                <a:solidFill>
                  <a:srgbClr val="000000"/>
                </a:solidFill>
                <a:latin typeface="Arial"/>
                <a:ea typeface="DejaVu Sans"/>
              </a:rPr>
              <a:t>của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nguồn</a:t>
            </a:r>
            <a:r>
              <a:rPr lang="en-US" sz="2400" b="0" strike="noStrike" spc="-1" dirty="0">
                <a:solidFill>
                  <a:srgbClr val="000000"/>
                </a:solidFill>
                <a:latin typeface="Arial"/>
                <a:ea typeface="DejaVu Sans"/>
              </a:rPr>
              <a:t>.</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err="1">
                <a:solidFill>
                  <a:srgbClr val="000000"/>
                </a:solidFill>
                <a:latin typeface="Arial"/>
                <a:ea typeface="DejaVu Sans"/>
              </a:rPr>
              <a:t>Chứng</a:t>
            </a:r>
            <a:r>
              <a:rPr lang="en-US" sz="2400" b="0" strike="noStrike" spc="-1" dirty="0">
                <a:solidFill>
                  <a:srgbClr val="000000"/>
                </a:solidFill>
                <a:latin typeface="Arial"/>
                <a:ea typeface="DejaVu Sans"/>
              </a:rPr>
              <a:t> minh </a:t>
            </a:r>
            <a:r>
              <a:rPr lang="en-US" sz="2400" b="0" strike="noStrike" spc="-1" dirty="0" err="1">
                <a:solidFill>
                  <a:srgbClr val="000000"/>
                </a:solidFill>
                <a:latin typeface="Arial"/>
                <a:ea typeface="DejaVu Sans"/>
              </a:rPr>
              <a:t>được</a:t>
            </a:r>
            <a:r>
              <a:rPr lang="en-US" sz="2400" b="0" strike="noStrike" spc="-1" dirty="0">
                <a:solidFill>
                  <a:srgbClr val="000000"/>
                </a:solidFill>
                <a:latin typeface="Arial"/>
                <a:ea typeface="DejaVu Sans"/>
              </a:rPr>
              <a:t> I(n) &gt;= I(n-1) </a:t>
            </a:r>
            <a:r>
              <a:rPr lang="en-US" sz="2400" b="0" strike="noStrike" spc="-1" dirty="0" err="1">
                <a:solidFill>
                  <a:srgbClr val="000000"/>
                </a:solidFill>
                <a:latin typeface="Arial"/>
                <a:ea typeface="DejaVu Sans"/>
              </a:rPr>
              <a:t>và</a:t>
            </a:r>
            <a:r>
              <a:rPr lang="en-US" sz="2400" b="0" strike="noStrike" spc="-1" dirty="0">
                <a:solidFill>
                  <a:srgbClr val="000000"/>
                </a:solidFill>
                <a:latin typeface="Arial"/>
                <a:ea typeface="DejaVu Sans"/>
              </a:rPr>
              <a:t> U(n) &lt;= U(n-1). </a:t>
            </a:r>
            <a:r>
              <a:rPr lang="en-US" sz="2400" b="0" strike="noStrike" spc="-1" dirty="0" err="1">
                <a:solidFill>
                  <a:srgbClr val="000000"/>
                </a:solidFill>
                <a:latin typeface="Arial"/>
                <a:ea typeface="DejaVu Sans"/>
              </a:rPr>
              <a:t>Đoạn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của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bản</a:t>
            </a:r>
            <a:r>
              <a:rPr lang="en-US" sz="2400" b="0" strike="noStrike" spc="-1" dirty="0">
                <a:solidFill>
                  <a:srgbClr val="000000"/>
                </a:solidFill>
                <a:latin typeface="Arial"/>
                <a:ea typeface="DejaVu Sans"/>
              </a:rPr>
              <a:t> tin </a:t>
            </a:r>
            <a:r>
              <a:rPr lang="en-US" sz="2400" b="0" strike="noStrike" spc="-1" dirty="0" err="1">
                <a:solidFill>
                  <a:srgbClr val="000000"/>
                </a:solidFill>
                <a:latin typeface="Arial"/>
                <a:ea typeface="DejaVu Sans"/>
              </a:rPr>
              <a:t>dài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hơn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nằm</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trong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đoạn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của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bản</a:t>
            </a:r>
            <a:r>
              <a:rPr lang="en-US" sz="2400" b="0" strike="noStrike" spc="-1" dirty="0">
                <a:solidFill>
                  <a:srgbClr val="000000"/>
                </a:solidFill>
                <a:latin typeface="Arial"/>
                <a:ea typeface="DejaVu Sans"/>
              </a:rPr>
              <a:t> tin </a:t>
            </a:r>
            <a:r>
              <a:rPr lang="en-US" sz="2400" b="0" strike="noStrike" spc="-1" dirty="0" err="1">
                <a:solidFill>
                  <a:srgbClr val="000000"/>
                </a:solidFill>
                <a:latin typeface="Arial"/>
                <a:ea typeface="DejaVu Sans"/>
              </a:rPr>
              <a:t>ngắn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hơn</a:t>
            </a:r>
            <a:r>
              <a:rPr lang="en-US" sz="2400" b="0" strike="noStrike" spc="-1" dirty="0">
                <a:solidFill>
                  <a:srgbClr val="000000"/>
                </a:solidFill>
                <a:latin typeface="Arial"/>
                <a:ea typeface="DejaVu Sans"/>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609480" y="273600"/>
            <a:ext cx="10964520" cy="1136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4.1. Cơ bản về mã hóa</a:t>
            </a:r>
            <a:endParaRPr lang="en-US" sz="4400" b="0" strike="noStrike" spc="-1">
              <a:latin typeface="Arial"/>
            </a:endParaRPr>
          </a:p>
        </p:txBody>
      </p:sp>
      <p:sp>
        <p:nvSpPr>
          <p:cNvPr id="390" name="CustomShape 2"/>
          <p:cNvSpPr/>
          <p:nvPr/>
        </p:nvSpPr>
        <p:spPr>
          <a:xfrm>
            <a:off x="549000" y="1509120"/>
            <a:ext cx="10964520" cy="39693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marL="432000" indent="-3160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gán</a:t>
            </a:r>
            <a:r>
              <a:rPr lang="en-US" sz="3200" b="0" strike="noStrike" spc="-1" dirty="0">
                <a:solidFill>
                  <a:srgbClr val="000000"/>
                </a:solidFill>
                <a:latin typeface="Arial"/>
                <a:ea typeface="DejaVu Sans"/>
              </a:rPr>
              <a:t> 1 tin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tổ</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hợp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tạo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hay </a:t>
            </a: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ánh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xạ</a:t>
            </a:r>
            <a:r>
              <a:rPr lang="en-US" sz="3200" b="0" strike="noStrike" spc="-1" dirty="0">
                <a:solidFill>
                  <a:srgbClr val="000000"/>
                </a:solidFill>
                <a:latin typeface="Arial"/>
                <a:ea typeface="DejaVu Sans"/>
              </a:rPr>
              <a:t> 1 tin </a:t>
            </a:r>
            <a:r>
              <a:rPr lang="en-US" sz="3200" b="0" strike="noStrike" spc="-1" dirty="0" err="1">
                <a:solidFill>
                  <a:srgbClr val="000000"/>
                </a:solidFill>
                <a:latin typeface="Arial"/>
                <a:ea typeface="DejaVu Sans"/>
              </a:rPr>
              <a:t>vào</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 → C(</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a:t>
            </a:r>
            <a:endParaRPr lang="en-US" sz="3200" b="0" strike="noStrike" spc="-1" dirty="0">
              <a:latin typeface="Arial"/>
            </a:endParaRPr>
          </a:p>
          <a:p>
            <a:pPr marL="864000" lvl="1" indent="-316080">
              <a:lnSpc>
                <a:spcPct val="100000"/>
              </a:lnSpc>
              <a:spcBef>
                <a:spcPts val="1134"/>
              </a:spcBef>
              <a:buClr>
                <a:srgbClr val="000000"/>
              </a:buClr>
              <a:buSzPct val="75000"/>
              <a:buFont typeface="Symbol"/>
              <a:buChar char=""/>
            </a:pPr>
            <a:r>
              <a:rPr lang="en-US" sz="2800" b="0" strike="noStrike" spc="-1" dirty="0">
                <a:solidFill>
                  <a:srgbClr val="000000"/>
                </a:solidFill>
                <a:latin typeface="Arial"/>
                <a:ea typeface="DejaVu Sans"/>
              </a:rPr>
              <a:t>C(</a:t>
            </a:r>
            <a:r>
              <a:rPr lang="en-US" sz="2800" b="0" strike="noStrike" spc="-1" dirty="0" err="1">
                <a:solidFill>
                  <a:srgbClr val="000000"/>
                </a:solidFill>
                <a:latin typeface="Arial"/>
                <a:ea typeface="DejaVu Sans"/>
              </a:rPr>
              <a:t>si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tin </a:t>
            </a:r>
            <a:r>
              <a:rPr lang="en-US" sz="2800" b="0" strike="noStrike" spc="-1" dirty="0" err="1">
                <a:solidFill>
                  <a:srgbClr val="000000"/>
                </a:solidFill>
                <a:latin typeface="Arial"/>
                <a:ea typeface="DejaVu Sans"/>
              </a:rPr>
              <a:t>si</a:t>
            </a:r>
            <a:r>
              <a:rPr lang="en-US" sz="2800" b="0" strike="noStrike" spc="-1" dirty="0">
                <a:solidFill>
                  <a:srgbClr val="000000"/>
                </a:solidFill>
                <a:latin typeface="Arial"/>
                <a:ea typeface="DejaVu Sans"/>
              </a:rPr>
              <a:t> Hay C(</a:t>
            </a:r>
            <a:r>
              <a:rPr lang="en-US" sz="2800" b="0" strike="noStrike" spc="-1" dirty="0" err="1">
                <a:solidFill>
                  <a:srgbClr val="000000"/>
                </a:solidFill>
                <a:latin typeface="Arial"/>
                <a:ea typeface="DejaVu Sans"/>
              </a:rPr>
              <a:t>si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tổ</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hợp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thể</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chứa</a:t>
            </a:r>
            <a:r>
              <a:rPr lang="en-US" sz="2800" b="0" strike="noStrike" spc="-1" dirty="0">
                <a:solidFill>
                  <a:srgbClr val="000000"/>
                </a:solidFill>
                <a:latin typeface="Arial"/>
                <a:ea typeface="DejaVu Sans"/>
              </a:rPr>
              <a:t> tin </a:t>
            </a:r>
            <a:r>
              <a:rPr lang="en-US" sz="2800" b="0" strike="noStrike" spc="-1" dirty="0" err="1">
                <a:solidFill>
                  <a:srgbClr val="000000"/>
                </a:solidFill>
                <a:latin typeface="Arial"/>
                <a:ea typeface="DejaVu Sans"/>
              </a:rPr>
              <a:t>si</a:t>
            </a:r>
            <a:r>
              <a:rPr lang="en-US" sz="2800" b="0" strike="noStrike" spc="-1" dirty="0">
                <a:solidFill>
                  <a:srgbClr val="000000"/>
                </a:solidFill>
                <a:latin typeface="Arial"/>
                <a:ea typeface="DejaVu Sans"/>
              </a:rPr>
              <a:t>.</a:t>
            </a:r>
            <a:endParaRPr lang="en-US" sz="2800" b="0" strike="noStrike" spc="-1" dirty="0">
              <a:latin typeface="Arial"/>
            </a:endParaRPr>
          </a:p>
          <a:p>
            <a:pPr marL="864000" lvl="1" indent="-316080">
              <a:lnSpc>
                <a:spcPct val="100000"/>
              </a:lnSpc>
              <a:spcBef>
                <a:spcPts val="1134"/>
              </a:spcBef>
              <a:buClr>
                <a:srgbClr val="000000"/>
              </a:buClr>
              <a:buSzPct val="75000"/>
              <a:buFont typeface="Symbol"/>
              <a:buChar char=""/>
            </a:pPr>
            <a:r>
              <a:rPr lang="en-US" sz="2800" b="0" strike="noStrike" spc="-1" dirty="0">
                <a:solidFill>
                  <a:srgbClr val="000000"/>
                </a:solidFill>
                <a:latin typeface="Arial"/>
                <a:ea typeface="DejaVu Sans"/>
              </a:rPr>
              <a:t>C(</a:t>
            </a:r>
            <a:r>
              <a:rPr lang="en-US" sz="2800" b="0" strike="noStrike" spc="-1" dirty="0" err="1">
                <a:solidFill>
                  <a:srgbClr val="000000"/>
                </a:solidFill>
                <a:latin typeface="Arial"/>
                <a:ea typeface="DejaVu Sans"/>
              </a:rPr>
              <a:t>si</a:t>
            </a:r>
            <a:r>
              <a:rPr lang="en-US" sz="2800" b="0" strike="noStrike" spc="-1" dirty="0">
                <a:solidFill>
                  <a:srgbClr val="000000"/>
                </a:solidFill>
                <a:latin typeface="Arial"/>
                <a:ea typeface="DejaVu Sans"/>
              </a:rPr>
              <a:t>) = xi1..xil. ở </a:t>
            </a:r>
            <a:r>
              <a:rPr lang="en-US" sz="2800" b="0" strike="noStrike" spc="-1" dirty="0" err="1">
                <a:solidFill>
                  <a:srgbClr val="000000"/>
                </a:solidFill>
                <a:latin typeface="Arial"/>
                <a:ea typeface="DejaVu Sans"/>
              </a:rPr>
              <a:t>đây</a:t>
            </a:r>
            <a:r>
              <a:rPr lang="en-US" sz="2800" b="0" strike="noStrike" spc="-1" dirty="0">
                <a:solidFill>
                  <a:srgbClr val="000000"/>
                </a:solidFill>
                <a:latin typeface="Arial"/>
                <a:ea typeface="DejaVu Sans"/>
              </a:rPr>
              <a:t>, l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trong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endParaRPr lang="en-US" sz="2800" b="0" strike="noStrike" spc="-1" dirty="0">
              <a:latin typeface="Arial"/>
            </a:endParaRPr>
          </a:p>
          <a:p>
            <a:pPr marL="432000" indent="-3160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Luật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thường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bởi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mô</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quan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hệ</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 → C(</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a:t>
            </a:r>
            <a:endParaRPr lang="en-US" sz="3200" b="0" strike="noStrike" spc="-1" dirty="0">
              <a:latin typeface="Arial"/>
            </a:endParaRPr>
          </a:p>
          <a:p>
            <a:pPr marL="432000" indent="-3160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l</a:t>
            </a:r>
            <a:endParaRPr lang="en-US" sz="3200" b="0" strike="noStrike" spc="-1" dirty="0">
              <a:latin typeface="Arial"/>
            </a:endParaRPr>
          </a:p>
          <a:p>
            <a:pPr marL="864000" lvl="1" indent="-3160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giống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nhau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cùng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một</a:t>
            </a:r>
            <a:r>
              <a:rPr lang="en-US" sz="2800" b="0" strike="noStrike" spc="-1" dirty="0">
                <a:solidFill>
                  <a:srgbClr val="000000"/>
                </a:solidFill>
                <a:latin typeface="Arial"/>
                <a:ea typeface="DejaVu Sans"/>
              </a:rPr>
              <a:t> l) </a:t>
            </a:r>
            <a:r>
              <a:rPr lang="en-US" sz="2800" b="0" strike="noStrike" spc="-1" dirty="0" err="1">
                <a:solidFill>
                  <a:srgbClr val="000000"/>
                </a:solidFill>
                <a:latin typeface="Arial"/>
                <a:ea typeface="DejaVu Sans"/>
              </a:rPr>
              <a:t>với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mọi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thì</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gọi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đều</a:t>
            </a:r>
            <a:r>
              <a:rPr lang="en-US" sz="2800" b="0" strike="noStrike" spc="-1" dirty="0">
                <a:solidFill>
                  <a:srgbClr val="000000"/>
                </a:solidFill>
                <a:latin typeface="Arial"/>
                <a:ea typeface="DejaVu Sans"/>
              </a:rPr>
              <a:t> hay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endParaRPr lang="en-US" sz="2800" b="0" strike="noStrike" spc="-1" dirty="0">
              <a:latin typeface="Arial"/>
            </a:endParaRPr>
          </a:p>
          <a:p>
            <a:pPr marL="864000" lvl="1" indent="-3160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mỗi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khác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nhau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thì</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gọi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thây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đổi</a:t>
            </a:r>
            <a:r>
              <a:rPr lang="en-US" sz="2800" b="0" strike="noStrike" spc="-1" dirty="0">
                <a:solidFill>
                  <a:srgbClr val="000000"/>
                </a:solidFill>
                <a:latin typeface="Arial"/>
                <a:ea typeface="DejaVu Sans"/>
              </a:rPr>
              <a:t> hay </a:t>
            </a:r>
            <a:r>
              <a:rPr lang="en-US" sz="2800" b="0" strike="noStrike" spc="-1" dirty="0" err="1">
                <a:solidFill>
                  <a:srgbClr val="000000"/>
                </a:solidFill>
                <a:latin typeface="Arial"/>
                <a:ea typeface="DejaVu Sans"/>
              </a:rPr>
              <a:t>không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đều</a:t>
            </a:r>
            <a:endParaRPr lang="en-US" sz="2800" b="0" strike="noStrike" spc="-1" dirty="0">
              <a:latin typeface="Arial"/>
            </a:endParaRPr>
          </a:p>
          <a:p>
            <a:pPr marL="864000" lvl="1" indent="-3160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Ví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dụ</a:t>
            </a:r>
            <a:r>
              <a:rPr lang="en-US" sz="2800" b="0" strike="noStrike" spc="-1" dirty="0">
                <a:solidFill>
                  <a:srgbClr val="000000"/>
                </a:solidFill>
                <a:latin typeface="Arial"/>
                <a:ea typeface="DejaVu Sans"/>
              </a:rPr>
              <a:t>, BCD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dài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từ</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đều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4 </a:t>
            </a:r>
            <a:r>
              <a:rPr lang="en-US" sz="2800" b="0" strike="noStrike" spc="-1" dirty="0" err="1">
                <a:solidFill>
                  <a:srgbClr val="000000"/>
                </a:solidFill>
                <a:latin typeface="Arial"/>
                <a:ea typeface="DejaVu Sans"/>
              </a:rPr>
              <a:t>nên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đều</a:t>
            </a:r>
            <a:endParaRPr lang="en-US" sz="2800" b="0" strike="noStrike" spc="-1" dirty="0">
              <a:latin typeface="Arial"/>
            </a:endParaRPr>
          </a:p>
          <a:p>
            <a:pPr marL="432000" indent="-3160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hay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tập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CustomShape 1"/>
          <p:cNvSpPr/>
          <p:nvPr/>
        </p:nvSpPr>
        <p:spPr>
          <a:xfrm>
            <a:off x="609480" y="273600"/>
            <a:ext cx="10967400" cy="113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 Mã số học - Thuật toán mã hóa </a:t>
            </a:r>
            <a:endParaRPr lang="en-US" sz="4400" b="0" strike="noStrike" spc="-1">
              <a:latin typeface="Arial"/>
            </a:endParaRPr>
          </a:p>
        </p:txBody>
      </p:sp>
      <p:sp>
        <p:nvSpPr>
          <p:cNvPr id="490" name="CustomShape 2"/>
          <p:cNvSpPr/>
          <p:nvPr/>
        </p:nvSpPr>
        <p:spPr>
          <a:xfrm>
            <a:off x="609480" y="1604520"/>
            <a:ext cx="10967400" cy="3972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Sau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cuối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chứa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bé</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lấy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a:t>
            </a:r>
            <a:endParaRPr lang="en-US" sz="3200" b="0" strike="noStrike" spc="-1" dirty="0">
              <a:latin typeface="Arial"/>
            </a:endParaRPr>
          </a:p>
          <a:p>
            <a:pPr marL="1296000" lvl="2" indent="-282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rút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còn</a:t>
            </a:r>
            <a:r>
              <a:rPr lang="en-US" sz="3200" b="0" strike="noStrike" spc="-1" dirty="0">
                <a:solidFill>
                  <a:srgbClr val="000000"/>
                </a:solidFill>
                <a:latin typeface="Arial"/>
                <a:ea typeface="DejaVu Sans"/>
              </a:rPr>
              <a:t>  1, 2, 3, .., n </a:t>
            </a:r>
            <a:r>
              <a:rPr lang="en-US" sz="3200" b="0" strike="noStrike" spc="-1" dirty="0" err="1">
                <a:solidFill>
                  <a:srgbClr val="000000"/>
                </a:solidFill>
                <a:latin typeface="Arial"/>
                <a:ea typeface="DejaVu Sans"/>
              </a:rPr>
              <a:t>tính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a:t>
            </a: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học</a:t>
            </a:r>
            <a:r>
              <a:rPr lang="en-US" sz="3200" b="0" strike="noStrike" spc="-1" dirty="0">
                <a:solidFill>
                  <a:srgbClr val="000000"/>
                </a:solidFill>
                <a:latin typeface="Arial"/>
                <a:ea typeface="DejaVu Sans"/>
              </a:rPr>
              <a:t> r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bằng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r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ngắn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phần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a:t>
            </a: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học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từ</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&lt;= L &lt;=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+ 2/n. N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endParaRPr lang="en-US" sz="3200" b="0" strike="noStrike" spc="-1" dirty="0">
              <a:latin typeface="Arial"/>
            </a:endParaRPr>
          </a:p>
        </p:txBody>
      </p:sp>
    </p:spTree>
    <p:extLst>
      <p:ext uri="{BB962C8B-B14F-4D97-AF65-F5344CB8AC3E}">
        <p14:creationId xmlns:p14="http://schemas.microsoft.com/office/powerpoint/2010/main" val="28800147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609480" y="273600"/>
            <a:ext cx="10967400" cy="113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4.6.2.Mã số học - thuật toán mã hóa</a:t>
            </a:r>
            <a:endParaRPr lang="en-US" sz="4400" b="0" strike="noStrike" spc="-1">
              <a:latin typeface="Arial"/>
            </a:endParaRPr>
          </a:p>
        </p:txBody>
      </p:sp>
      <p:sp>
        <p:nvSpPr>
          <p:cNvPr id="492" name="CustomShape 2"/>
          <p:cNvSpPr/>
          <p:nvPr/>
        </p:nvSpPr>
        <p:spPr>
          <a:xfrm>
            <a:off x="609480" y="1604520"/>
            <a:ext cx="10967400" cy="3972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S = {</a:t>
            </a:r>
            <a:r>
              <a:rPr lang="en-US" sz="3200" b="0" strike="noStrike" spc="-1" dirty="0" err="1">
                <a:solidFill>
                  <a:srgbClr val="000000"/>
                </a:solidFill>
                <a:latin typeface="Arial"/>
                <a:ea typeface="DejaVu Sans"/>
              </a:rPr>
              <a:t>a,b,c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P(S) = {0.7, 0.1, 0.2}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m = </a:t>
            </a:r>
            <a:r>
              <a:rPr lang="en-US" sz="3200" b="0" strike="noStrike" spc="-1" dirty="0" err="1">
                <a:solidFill>
                  <a:srgbClr val="000000"/>
                </a:solidFill>
                <a:latin typeface="Arial"/>
                <a:ea typeface="DejaVu Sans"/>
              </a:rPr>
              <a:t>acb</a:t>
            </a: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Hàm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F(</a:t>
            </a:r>
            <a:r>
              <a:rPr lang="en-US" sz="3200" b="0" strike="noStrike" spc="-1" dirty="0" err="1">
                <a:solidFill>
                  <a:srgbClr val="000000"/>
                </a:solidFill>
                <a:latin typeface="Arial"/>
                <a:ea typeface="DejaVu Sans"/>
              </a:rPr>
              <a:t>si</a:t>
            </a:r>
            <a:r>
              <a:rPr lang="en-US" sz="3200" b="0" strike="noStrike" spc="-1" dirty="0">
                <a:solidFill>
                  <a:srgbClr val="000000"/>
                </a:solidFill>
                <a:latin typeface="Arial"/>
                <a:ea typeface="DejaVu Sans"/>
              </a:rPr>
              <a:t>):</a:t>
            </a:r>
          </a:p>
          <a:p>
            <a:pPr marL="889200" lvl="1" indent="-318960">
              <a:spcBef>
                <a:spcPts val="1417"/>
              </a:spcBef>
              <a:buClr>
                <a:srgbClr val="000000"/>
              </a:buClr>
              <a:buSzPct val="45000"/>
              <a:buFont typeface="Wingdings" charset="2"/>
              <a:buChar char=""/>
            </a:pPr>
            <a:r>
              <a:rPr lang="en-US" sz="3200" spc="-1" dirty="0" err="1">
                <a:solidFill>
                  <a:srgbClr val="000000"/>
                </a:solidFill>
                <a:latin typeface="Arial"/>
                <a:ea typeface="DejaVu Sans"/>
              </a:rPr>
              <a:t>si</a:t>
            </a:r>
            <a:r>
              <a:rPr lang="en-US" sz="3200" spc="-1" dirty="0">
                <a:solidFill>
                  <a:srgbClr val="000000"/>
                </a:solidFill>
                <a:latin typeface="Arial"/>
                <a:ea typeface="DejaVu Sans"/>
              </a:rPr>
              <a:t> = a -&gt; x = 1</a:t>
            </a:r>
          </a:p>
          <a:p>
            <a:pPr marL="889200" lvl="1" indent="-318960">
              <a:spcBef>
                <a:spcPts val="1417"/>
              </a:spcBef>
              <a:buClr>
                <a:srgbClr val="000000"/>
              </a:buClr>
              <a:buSzPct val="45000"/>
              <a:buFont typeface="Wingdings" charset="2"/>
              <a:buChar char=""/>
            </a:pPr>
            <a:r>
              <a:rPr lang="en-US" sz="3200" spc="-1" dirty="0" err="1">
                <a:solidFill>
                  <a:srgbClr val="000000"/>
                </a:solidFill>
                <a:latin typeface="Arial"/>
                <a:ea typeface="DejaVu Sans"/>
              </a:rPr>
              <a:t>s</a:t>
            </a:r>
            <a:r>
              <a:rPr lang="en-US" sz="3200" b="0" strike="noStrike" spc="-1" dirty="0" err="1">
                <a:solidFill>
                  <a:srgbClr val="000000"/>
                </a:solidFill>
                <a:latin typeface="Arial"/>
                <a:ea typeface="DejaVu Sans"/>
              </a:rPr>
              <a:t>i</a:t>
            </a:r>
            <a:r>
              <a:rPr lang="en-US" sz="3200" b="0" strike="noStrike" spc="-1" dirty="0">
                <a:solidFill>
                  <a:srgbClr val="000000"/>
                </a:solidFill>
                <a:latin typeface="Arial"/>
                <a:ea typeface="DejaVu Sans"/>
              </a:rPr>
              <a:t> = b -&gt; x = 2</a:t>
            </a:r>
          </a:p>
          <a:p>
            <a:pPr marL="889200" lvl="1" indent="-318960">
              <a:spcBef>
                <a:spcPts val="1417"/>
              </a:spcBef>
              <a:buClr>
                <a:srgbClr val="000000"/>
              </a:buClr>
              <a:buSzPct val="45000"/>
              <a:buFont typeface="Wingdings" charset="2"/>
              <a:buChar char=""/>
            </a:pPr>
            <a:r>
              <a:rPr lang="en-US" sz="3200" spc="-1" dirty="0" err="1">
                <a:solidFill>
                  <a:srgbClr val="000000"/>
                </a:solidFill>
                <a:latin typeface="Arial"/>
                <a:ea typeface="DejaVu Sans"/>
              </a:rPr>
              <a:t>si</a:t>
            </a:r>
            <a:r>
              <a:rPr lang="en-US" sz="3200" spc="-1" dirty="0">
                <a:solidFill>
                  <a:srgbClr val="000000"/>
                </a:solidFill>
                <a:latin typeface="Arial"/>
                <a:ea typeface="DejaVu Sans"/>
              </a:rPr>
              <a:t> = c </a:t>
            </a:r>
            <a:r>
              <a:rPr lang="en-US" sz="3200" b="0" strike="noStrike" spc="-1" dirty="0">
                <a:solidFill>
                  <a:srgbClr val="000000"/>
                </a:solidFill>
                <a:latin typeface="Arial"/>
                <a:ea typeface="DejaVu Sans"/>
              </a:rPr>
              <a:t> -&gt; x = 3</a:t>
            </a:r>
            <a:endParaRPr lang="en-US" sz="3200" b="0" strike="noStrike" spc="-1" dirty="0">
              <a:latin typeface="Arial"/>
            </a:endParaRPr>
          </a:p>
          <a:p>
            <a:pPr>
              <a:lnSpc>
                <a:spcPct val="100000"/>
              </a:lnSpc>
              <a:spcBef>
                <a:spcPts val="1417"/>
              </a:spcBef>
            </a:pPr>
            <a:endParaRPr lang="en-US" sz="3200" b="0" strike="noStrike" spc="-1" dirty="0">
              <a:latin typeface="Arial"/>
            </a:endParaRPr>
          </a:p>
          <a:p>
            <a:pPr>
              <a:lnSpc>
                <a:spcPct val="100000"/>
              </a:lnSpc>
              <a:spcBef>
                <a:spcPts val="1417"/>
              </a:spcBef>
            </a:pPr>
            <a:endParaRPr lang="en-US" sz="3200" b="0" strike="noStrike" spc="-1" dirty="0">
              <a:latin typeface="Arial"/>
            </a:endParaRPr>
          </a:p>
          <a:p>
            <a:pPr>
              <a:lnSpc>
                <a:spcPct val="100000"/>
              </a:lnSpc>
              <a:spcBef>
                <a:spcPts val="1417"/>
              </a:spcBef>
            </a:pP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endParaRPr lang="en-US" sz="3200" b="0" strike="noStrike" spc="-1" dirty="0" err="1">
              <a:solidFill>
                <a:srgbClr val="000000"/>
              </a:solidFill>
              <a:latin typeface="Arial"/>
              <a:ea typeface="DejaVu Sans"/>
            </a:endParaRPr>
          </a:p>
        </p:txBody>
      </p:sp>
      <p:pic>
        <p:nvPicPr>
          <p:cNvPr id="493" name="Picture 492"/>
          <p:cNvPicPr/>
          <p:nvPr/>
        </p:nvPicPr>
        <p:blipFill>
          <a:blip r:embed="rId2"/>
          <a:stretch/>
        </p:blipFill>
        <p:spPr>
          <a:xfrm>
            <a:off x="6324600" y="2438400"/>
            <a:ext cx="4996440" cy="30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609480" y="273600"/>
            <a:ext cx="10967400" cy="113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4.6.2.Mã số học - thuật toán mã hóa</a:t>
            </a:r>
            <a:endParaRPr lang="en-US" sz="4400" b="0" strike="noStrike" spc="-1">
              <a:latin typeface="Arial"/>
            </a:endParaRPr>
          </a:p>
        </p:txBody>
      </p:sp>
      <p:sp>
        <p:nvSpPr>
          <p:cNvPr id="492" name="CustomShape 2"/>
          <p:cNvSpPr/>
          <p:nvPr/>
        </p:nvSpPr>
        <p:spPr>
          <a:xfrm>
            <a:off x="609480" y="1604520"/>
            <a:ext cx="10967400" cy="3972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Khi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chưa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rỗng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[0,1) hay I(0) =0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U(0) =1</a:t>
            </a:r>
            <a:endParaRPr lang="en-US" sz="32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a:t>
            </a:r>
            <a:endParaRPr lang="en-US" sz="32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 I(1) = I(0) + [U(0) - I(0)]F(</a:t>
            </a:r>
            <a:r>
              <a:rPr lang="en-US" sz="2400" b="0" strike="noStrike" spc="-1" dirty="0" err="1">
                <a:solidFill>
                  <a:srgbClr val="000000"/>
                </a:solidFill>
                <a:latin typeface="Arial"/>
                <a:ea typeface="DejaVu Sans"/>
              </a:rPr>
              <a:t>si</a:t>
            </a:r>
            <a:r>
              <a:rPr lang="en-US" sz="2400" b="0" strike="noStrike" spc="-1" dirty="0">
                <a:solidFill>
                  <a:srgbClr val="000000"/>
                </a:solidFill>
                <a:latin typeface="Arial"/>
                <a:ea typeface="DejaVu Sans"/>
              </a:rPr>
              <a:t> = </a:t>
            </a:r>
            <a:r>
              <a:rPr lang="en-US" sz="2400" b="0" strike="noStrike" spc="-1" dirty="0" err="1">
                <a:solidFill>
                  <a:srgbClr val="000000"/>
                </a:solidFill>
                <a:latin typeface="Arial"/>
                <a:ea typeface="DejaVu Sans"/>
              </a:rPr>
              <a:t>rỗng</a:t>
            </a:r>
            <a:r>
              <a:rPr lang="en-US" sz="2400" b="0" strike="noStrike" spc="-1" dirty="0">
                <a:solidFill>
                  <a:srgbClr val="000000"/>
                </a:solidFill>
                <a:latin typeface="Arial"/>
                <a:ea typeface="DejaVu Sans"/>
              </a:rPr>
              <a:t>) = 0 + (1 -0)0 = 0</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 U(1)= I(0) + [u(0) – I(0)]F(</a:t>
            </a:r>
            <a:r>
              <a:rPr lang="en-US" sz="2400" b="0" strike="noStrike" spc="-1" dirty="0" err="1">
                <a:solidFill>
                  <a:srgbClr val="000000"/>
                </a:solidFill>
                <a:latin typeface="Arial"/>
                <a:ea typeface="DejaVu Sans"/>
              </a:rPr>
              <a:t>si</a:t>
            </a:r>
            <a:r>
              <a:rPr lang="en-US" sz="2400" b="0" strike="noStrike" spc="-1" dirty="0">
                <a:solidFill>
                  <a:srgbClr val="000000"/>
                </a:solidFill>
                <a:latin typeface="Arial"/>
                <a:ea typeface="DejaVu Sans"/>
              </a:rPr>
              <a:t>=a) = 0 + (1 – 0) 0.7 = 0.7</a:t>
            </a:r>
            <a:endParaRPr lang="en-US" sz="24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ac: </a:t>
            </a:r>
            <a:endParaRPr lang="en-US" sz="32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I(2) = I(1) + [U(1) – I(1)] F(b) = 0 + (0.7 – 0) 0.8 = 0.56</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U(2) = I(1) + [U(1) – I(1)]F(c) = 0 + (0.7 -0) 1= 0.7</a:t>
            </a:r>
            <a:endParaRPr lang="en-US" sz="24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thứ</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 </a:t>
            </a:r>
            <a:endParaRPr lang="en-US" sz="32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I(3) = I(2) + [U(2) – I(2)] F(a) = 0.56 + (0.7 – 0.56)0.7 =   0.658</a:t>
            </a:r>
            <a:endParaRPr lang="en-US" sz="2400" b="0" strike="noStrike" spc="-1" dirty="0">
              <a:latin typeface="Arial"/>
            </a:endParaRPr>
          </a:p>
          <a:p>
            <a:pPr marL="1296000" lvl="2" indent="-28296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U(3) = I(2) + {U(2) – I(2)} F(b) = 0.56 + (0.7 -0.56) 0.8 = 0.672</a:t>
            </a:r>
            <a:endParaRPr lang="en-US" sz="2400" b="0" strike="noStrike" spc="-1" dirty="0">
              <a:latin typeface="Arial"/>
            </a:endParaRPr>
          </a:p>
          <a:p>
            <a:pPr marL="432000" indent="-31896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Chọn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điểm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biểu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diễn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0,6640625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0.1010101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chữ</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ngắn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[0.658, 0.672].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1010101.</a:t>
            </a:r>
            <a:endParaRPr lang="en-US" sz="3200" b="0" strike="noStrike" spc="-1" dirty="0">
              <a:latin typeface="Arial"/>
            </a:endParaRPr>
          </a:p>
        </p:txBody>
      </p:sp>
    </p:spTree>
    <p:extLst>
      <p:ext uri="{BB962C8B-B14F-4D97-AF65-F5344CB8AC3E}">
        <p14:creationId xmlns:p14="http://schemas.microsoft.com/office/powerpoint/2010/main" val="35331707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 Mã số học - Thuật toán giải mã</a:t>
            </a:r>
            <a:endParaRPr lang="en-US" sz="4400" b="0" strike="noStrike" spc="-1">
              <a:latin typeface="Arial"/>
            </a:endParaRPr>
          </a:p>
        </p:txBody>
      </p:sp>
      <p:sp>
        <p:nvSpPr>
          <p:cNvPr id="495" name="CustomShape 2"/>
          <p:cNvSpPr/>
          <p:nvPr/>
        </p:nvSpPr>
        <p:spPr>
          <a:xfrm>
            <a:off x="609480" y="1604520"/>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Mã của bản tin là chuỗi nhị phân nằm trong đoạn biểu diễn bản tin con dài 1,2,.., n tin của bản tin (tính từ đầu bản tin)</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Bắt đầu từ đầu chuối mã nhận được chúng ta sẽ xác định đoạn chứa điểm có giá trị bằng phân số ứng với chuỗi mã nhị phân dài 1, 2,.. chữ số nhị phân. Khi đoạn chứa chuỗi mã nhị phân nằm trong đoạn chứa bản tin con dài n = 1,2,.. ta tách ra được bản tin  dàicon n của bản tin. </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Liên tiếp tìm các tin cho đến khi hết tin của bản tin.</a:t>
            </a:r>
            <a:endParaRPr lang="en-US" sz="3200" b="0" strike="noStrike" spc="-1">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Mã số học không cần truyền bảng mã đến nơi nhận.</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 Mã số học - Thuật toán giải mã</a:t>
            </a:r>
            <a:endParaRPr lang="en-US" sz="4400" b="0" strike="noStrike" spc="-1">
              <a:latin typeface="Arial"/>
            </a:endParaRPr>
          </a:p>
        </p:txBody>
      </p:sp>
      <p:sp>
        <p:nvSpPr>
          <p:cNvPr id="497" name="CustomShape 2"/>
          <p:cNvSpPr/>
          <p:nvPr/>
        </p:nvSpPr>
        <p:spPr>
          <a:xfrm>
            <a:off x="609480" y="1604520"/>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S = (</a:t>
            </a:r>
            <a:r>
              <a:rPr lang="en-US" sz="3200" b="0" strike="noStrike" spc="-1" dirty="0" err="1">
                <a:solidFill>
                  <a:srgbClr val="000000"/>
                </a:solidFill>
                <a:latin typeface="Arial"/>
                <a:ea typeface="DejaVu Sans"/>
              </a:rPr>
              <a:t>a,b,c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P(S) = (0.7, 0.1, 0.2)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m =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1010101. </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học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[ 0, 0.7], ac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[0.56, 0.7] ,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[0.658, 0.672].</a:t>
            </a:r>
            <a:endParaRPr lang="en-US" sz="3200" b="0" strike="noStrike" spc="-1" dirty="0">
              <a:latin typeface="Arial"/>
            </a:endParaRPr>
          </a:p>
          <a:p>
            <a:pPr marL="432000" indent="-3196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Chuỗi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nhận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101010</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1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0.1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[0.100.., 0.111..]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hay [0.5,1] </a:t>
            </a:r>
            <a:r>
              <a:rPr lang="en-US" sz="3200" b="0" strike="noStrike" spc="-1" dirty="0" err="1">
                <a:solidFill>
                  <a:srgbClr val="000000"/>
                </a:solidFill>
                <a:latin typeface="Arial"/>
                <a:ea typeface="DejaVu Sans"/>
              </a:rPr>
              <a:t>chưa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phép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đây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khoảng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chứa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 </a:t>
            </a:r>
            <a:r>
              <a:rPr lang="en-US" sz="3200" b="0" strike="noStrike" spc="-1" dirty="0" err="1">
                <a:solidFill>
                  <a:srgbClr val="000000"/>
                </a:solidFill>
                <a:latin typeface="Arial"/>
                <a:ea typeface="DejaVu Sans"/>
              </a:rPr>
              <a:t>hoặc</a:t>
            </a:r>
            <a:r>
              <a:rPr lang="en-US" sz="3200" b="0" strike="noStrike" spc="-1" dirty="0">
                <a:solidFill>
                  <a:srgbClr val="000000"/>
                </a:solidFill>
                <a:latin typeface="Arial"/>
                <a:ea typeface="DejaVu Sans"/>
              </a:rPr>
              <a:t> b </a:t>
            </a:r>
            <a:r>
              <a:rPr lang="en-US" sz="3200" b="0" strike="noStrike" spc="-1" dirty="0" err="1">
                <a:solidFill>
                  <a:srgbClr val="000000"/>
                </a:solidFill>
                <a:latin typeface="Arial"/>
                <a:ea typeface="DejaVu Sans"/>
              </a:rPr>
              <a:t>hoặc</a:t>
            </a:r>
            <a:r>
              <a:rPr lang="en-US" sz="3200" b="0" strike="noStrike" spc="-1" dirty="0">
                <a:solidFill>
                  <a:srgbClr val="000000"/>
                </a:solidFill>
                <a:latin typeface="Arial"/>
                <a:ea typeface="DejaVu Sans"/>
              </a:rPr>
              <a:t> c.</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Thêm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10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0.10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[0.1000.., 0.10111..]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hay  [0.5, 0.75],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 </a:t>
            </a:r>
            <a:r>
              <a:rPr lang="en-US" sz="3200" b="0" strike="noStrike" spc="-1" dirty="0" err="1">
                <a:solidFill>
                  <a:srgbClr val="000000"/>
                </a:solidFill>
                <a:latin typeface="Arial"/>
                <a:ea typeface="DejaVu Sans"/>
              </a:rPr>
              <a:t>hoặc</a:t>
            </a:r>
            <a:r>
              <a:rPr lang="en-US" sz="3200" b="0" strike="noStrike" spc="-1" dirty="0">
                <a:solidFill>
                  <a:srgbClr val="000000"/>
                </a:solidFill>
                <a:latin typeface="Arial"/>
                <a:ea typeface="DejaVu Sans"/>
              </a:rPr>
              <a:t> b </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609480" y="273600"/>
            <a:ext cx="10968120" cy="114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4.6.2. Mã số học - Thuật toán giải mã</a:t>
            </a:r>
            <a:endParaRPr lang="en-US" sz="4400" b="0" strike="noStrike" spc="-1">
              <a:latin typeface="Arial"/>
            </a:endParaRPr>
          </a:p>
        </p:txBody>
      </p:sp>
      <p:sp>
        <p:nvSpPr>
          <p:cNvPr id="497" name="CustomShape 2"/>
          <p:cNvSpPr/>
          <p:nvPr/>
        </p:nvSpPr>
        <p:spPr>
          <a:xfrm>
            <a:off x="609480" y="1604520"/>
            <a:ext cx="10968120" cy="3972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Thêm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tiếp</a:t>
            </a:r>
            <a:r>
              <a:rPr lang="en-US" sz="3200" b="0" strike="noStrike" spc="-1" dirty="0">
                <a:solidFill>
                  <a:srgbClr val="000000"/>
                </a:solidFill>
                <a:latin typeface="Arial"/>
                <a:ea typeface="DejaVu Sans"/>
              </a:rPr>
              <a:t> 101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0.101 </a:t>
            </a:r>
            <a:r>
              <a:rPr lang="en-US" sz="3200" b="0" strike="noStrike" spc="-1" dirty="0" err="1">
                <a:solidFill>
                  <a:srgbClr val="000000"/>
                </a:solidFill>
                <a:latin typeface="Arial"/>
                <a:ea typeface="DejaVu Sans"/>
              </a:rPr>
              <a:t>nhị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phân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khoảng</a:t>
            </a:r>
            <a:r>
              <a:rPr lang="en-US" sz="3200" b="0" strike="noStrike" spc="-1" dirty="0">
                <a:solidFill>
                  <a:srgbClr val="000000"/>
                </a:solidFill>
                <a:latin typeface="Arial"/>
                <a:ea typeface="DejaVu Sans"/>
              </a:rPr>
              <a:t> [0.10100.., 0.10111..] hay [0.625, 0.75],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vẫn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thể</a:t>
            </a:r>
            <a:r>
              <a:rPr lang="en-US" sz="3200" b="0" strike="noStrike" spc="-1" dirty="0">
                <a:solidFill>
                  <a:srgbClr val="000000"/>
                </a:solidFill>
                <a:latin typeface="Arial"/>
                <a:ea typeface="DejaVu Sans"/>
              </a:rPr>
              <a:t> a </a:t>
            </a:r>
            <a:r>
              <a:rPr lang="en-US" sz="3200" b="0" strike="noStrike" spc="-1" dirty="0" err="1">
                <a:solidFill>
                  <a:srgbClr val="000000"/>
                </a:solidFill>
                <a:latin typeface="Arial"/>
                <a:ea typeface="DejaVu Sans"/>
              </a:rPr>
              <a:t>hoặc</a:t>
            </a:r>
            <a:r>
              <a:rPr lang="en-US" sz="3200" b="0" strike="noStrike" spc="-1" dirty="0">
                <a:solidFill>
                  <a:srgbClr val="000000"/>
                </a:solidFill>
                <a:latin typeface="Arial"/>
                <a:ea typeface="DejaVu Sans"/>
              </a:rPr>
              <a:t> b</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Thêm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tiếp</a:t>
            </a:r>
            <a:r>
              <a:rPr lang="en-US" sz="3200" b="0" strike="noStrike" spc="-1" dirty="0">
                <a:solidFill>
                  <a:srgbClr val="000000"/>
                </a:solidFill>
                <a:latin typeface="Arial"/>
                <a:ea typeface="DejaVu Sans"/>
              </a:rPr>
              <a:t> 1010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trị</a:t>
            </a:r>
            <a:r>
              <a:rPr lang="en-US" sz="3200" b="0" strike="noStrike" spc="-1" dirty="0">
                <a:solidFill>
                  <a:srgbClr val="000000"/>
                </a:solidFill>
                <a:latin typeface="Arial"/>
                <a:ea typeface="DejaVu Sans"/>
              </a:rPr>
              <a:t> 0.1010,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khoảng</a:t>
            </a:r>
            <a:r>
              <a:rPr lang="en-US" sz="3200" b="0" strike="noStrike" spc="-1" dirty="0">
                <a:solidFill>
                  <a:srgbClr val="000000"/>
                </a:solidFill>
                <a:latin typeface="Arial"/>
                <a:ea typeface="DejaVu Sans"/>
              </a:rPr>
              <a:t> [0.101000.., 0.101011..] hay [0.625, 0.6875].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này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 [0, 0.7]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thứ</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c, [0.56, 0.7]. </a:t>
            </a:r>
            <a:r>
              <a:rPr lang="en-US" sz="3200" b="0" strike="noStrike" spc="-1" dirty="0" err="1">
                <a:solidFill>
                  <a:srgbClr val="000000"/>
                </a:solidFill>
                <a:latin typeface="Arial"/>
                <a:ea typeface="DejaVu Sans"/>
              </a:rPr>
              <a:t>Vậy</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đầu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 </a:t>
            </a:r>
            <a:r>
              <a:rPr lang="en-US" sz="3200" b="0" strike="noStrike" spc="-1" dirty="0" err="1">
                <a:solidFill>
                  <a:srgbClr val="000000"/>
                </a:solidFill>
                <a:latin typeface="Arial"/>
                <a:ea typeface="DejaVu Sans"/>
              </a:rPr>
              <a:t>và</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thứ</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hai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c. </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Tiếp</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tục</a:t>
            </a:r>
            <a:r>
              <a:rPr lang="en-US" sz="3200" b="0" strike="noStrike" spc="-1" dirty="0">
                <a:solidFill>
                  <a:srgbClr val="000000"/>
                </a:solidFill>
                <a:latin typeface="Arial"/>
                <a:ea typeface="DejaVu Sans"/>
              </a:rPr>
              <a:t> 10101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[0.65625, 0.6875], 101010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[0.65625, 0.67185]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[0.658, 0.672] </a:t>
            </a:r>
            <a:r>
              <a:rPr lang="en-US" sz="3200" b="0" strike="noStrike" spc="-1" dirty="0" err="1">
                <a:solidFill>
                  <a:srgbClr val="000000"/>
                </a:solidFill>
                <a:latin typeface="Arial"/>
                <a:ea typeface="DejaVu Sans"/>
              </a:rPr>
              <a:t>nên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không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1010101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đoan</a:t>
            </a:r>
            <a:r>
              <a:rPr lang="en-US" sz="3200" b="0" strike="noStrike" spc="-1" dirty="0">
                <a:solidFill>
                  <a:srgbClr val="000000"/>
                </a:solidFill>
                <a:latin typeface="Arial"/>
                <a:ea typeface="DejaVu Sans"/>
              </a:rPr>
              <a:t> [0.6640625, 0.671875] </a:t>
            </a:r>
            <a:r>
              <a:rPr lang="en-US" sz="3200" b="0" strike="noStrike" spc="-1" dirty="0" err="1">
                <a:solidFill>
                  <a:srgbClr val="000000"/>
                </a:solidFill>
                <a:latin typeface="Arial"/>
                <a:ea typeface="DejaVu Sans"/>
              </a:rPr>
              <a:t>nằm</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trong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đoạn</a:t>
            </a:r>
            <a:r>
              <a:rPr lang="en-US" sz="3200" b="0" strike="noStrike" spc="-1" dirty="0">
                <a:solidFill>
                  <a:srgbClr val="000000"/>
                </a:solidFill>
                <a:latin typeface="Arial"/>
                <a:ea typeface="DejaVu Sans"/>
              </a:rPr>
              <a:t> [0.658, 0.672] </a:t>
            </a:r>
            <a:r>
              <a:rPr lang="en-US" sz="3200" b="0" strike="noStrike" spc="-1" dirty="0" err="1">
                <a:solidFill>
                  <a:srgbClr val="000000"/>
                </a:solidFill>
                <a:latin typeface="Arial"/>
                <a:ea typeface="DejaVu Sans"/>
              </a:rPr>
              <a:t>ứng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Vậy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a:t>
            </a:r>
            <a:endParaRPr lang="en-US" sz="3200" b="0" strike="noStrike" spc="-1" dirty="0">
              <a:latin typeface="Arial"/>
            </a:endParaRPr>
          </a:p>
          <a:p>
            <a:pPr marL="648000" lvl="2" indent="-21204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 So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Huffman,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acb</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6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tự</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Tuy</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nhiên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nếu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mở</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rộng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thì</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học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khá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tốt</a:t>
            </a:r>
            <a:r>
              <a:rPr lang="en-US" sz="3200" b="0" strike="noStrike" spc="-1" dirty="0">
                <a:solidFill>
                  <a:srgbClr val="000000"/>
                </a:solidFill>
                <a:latin typeface="Arial"/>
                <a:ea typeface="DejaVu Sans"/>
              </a:rPr>
              <a:t> so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Huffman </a:t>
            </a:r>
            <a:endParaRPr lang="en-US" sz="3200" b="0" strike="noStrike" spc="-1" dirty="0">
              <a:latin typeface="Arial"/>
            </a:endParaRPr>
          </a:p>
        </p:txBody>
      </p:sp>
    </p:spTree>
    <p:extLst>
      <p:ext uri="{BB962C8B-B14F-4D97-AF65-F5344CB8AC3E}">
        <p14:creationId xmlns:p14="http://schemas.microsoft.com/office/powerpoint/2010/main" val="30890619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4.7. Mã hóa nguồn với mã có độ dài cố định</a:t>
            </a:r>
            <a:endParaRPr lang="en-US" sz="4400" b="0" strike="noStrike" spc="-1">
              <a:latin typeface="Arial"/>
            </a:endParaRPr>
          </a:p>
        </p:txBody>
      </p:sp>
      <p:sp>
        <p:nvSpPr>
          <p:cNvPr id="499" name="CustomShape 2"/>
          <p:cNvSpPr/>
          <p:nvPr/>
        </p:nvSpPr>
        <p:spPr>
          <a:xfrm>
            <a:off x="1009080" y="1920240"/>
            <a:ext cx="10506600" cy="434232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4.7. Mã hóa nguồn với từ mã có độ dài cố định (Cont.)</a:t>
            </a:r>
            <a:endParaRPr lang="en-US" sz="4400" b="0" strike="noStrike" spc="-1">
              <a:latin typeface="Arial"/>
            </a:endParaRPr>
          </a:p>
        </p:txBody>
      </p:sp>
      <p:sp>
        <p:nvSpPr>
          <p:cNvPr id="501" name="CustomShape 2"/>
          <p:cNvSpPr/>
          <p:nvPr/>
        </p:nvSpPr>
        <p:spPr>
          <a:xfrm>
            <a:off x="838080" y="1825560"/>
            <a:ext cx="10506600" cy="43423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4.8. Mã hóa theo loạt dài (Run-length coding)</a:t>
            </a:r>
            <a:endParaRPr lang="en-US" sz="4400" b="0" strike="noStrike" spc="-1">
              <a:latin typeface="Arial"/>
            </a:endParaRPr>
          </a:p>
        </p:txBody>
      </p:sp>
      <p:sp>
        <p:nvSpPr>
          <p:cNvPr id="503"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Mã hóa theo loạt dài (RLC) là cách đơn giản và hiệu quả để nén dữ liệu khi một tin xuất hiện liên tiếp nhau trong bản tin. </a:t>
            </a:r>
            <a:endParaRPr lang="en-US" sz="2800" b="0" strike="noStrike" spc="-1">
              <a:latin typeface="Arial"/>
            </a:endParaRPr>
          </a:p>
          <a:p>
            <a:pPr marL="685800" lvl="1" indent="-219600">
              <a:lnSpc>
                <a:spcPct val="90000"/>
              </a:lnSpc>
              <a:spcBef>
                <a:spcPts val="1001"/>
              </a:spcBef>
              <a:buClr>
                <a:srgbClr val="000000"/>
              </a:buClr>
              <a:buFont typeface="Arial"/>
              <a:buChar char="•"/>
            </a:pPr>
            <a:r>
              <a:rPr lang="en-US" sz="2400" b="0" strike="noStrike" spc="-1">
                <a:solidFill>
                  <a:srgbClr val="000000"/>
                </a:solidFill>
                <a:latin typeface="Calibri"/>
                <a:ea typeface="DejaVu Sans"/>
              </a:rPr>
              <a:t>Mã này là thích hợp cho một số loại dữ liệu ảnh, nhưng không luôn tích hợp cho văn bản vì rất hiếm khi một ký tự văn bản xuất hiện 2 lần liên tiếp nhau.</a:t>
            </a:r>
            <a:r>
              <a:rPr lang="en-US" sz="2800" b="0" strike="noStrike" spc="-1">
                <a:solidFill>
                  <a:srgbClr val="000000"/>
                </a:solidFill>
                <a:latin typeface="Calibri"/>
                <a:ea typeface="DejaVu Sans"/>
              </a:rPr>
              <a:t> </a:t>
            </a:r>
            <a:endParaRPr lang="en-US" sz="28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Để nén một chuỗi tin giống nhau, mã hóa theo loạt dài đơn giản thay chuỗi này bằng 1 tin của chuỗi và tiếp theo là số lần lặp tin này của chuỗi</a:t>
            </a:r>
            <a:endParaRPr lang="en-US" sz="28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Bên giải mã, cần phân biệt mã của số lần lặp và tiến hành phục hồi lại chuỗi tin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4.9. Mã Lempel Ziv	</a:t>
            </a:r>
            <a:endParaRPr lang="en-US" sz="4400" b="0" strike="noStrike" spc="-1">
              <a:latin typeface="Arial"/>
            </a:endParaRPr>
          </a:p>
        </p:txBody>
      </p:sp>
      <p:sp>
        <p:nvSpPr>
          <p:cNvPr id="505"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hóa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theo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điển</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Tạo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danh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thứ</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tự</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xuất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này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dạng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Danh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này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gọi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điển</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Chuyển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thành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chuỗi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thị</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ra </a:t>
            </a:r>
            <a:r>
              <a:rPr lang="en-US" sz="2400" b="0" strike="noStrike" spc="-1" dirty="0" err="1">
                <a:solidFill>
                  <a:srgbClr val="000000"/>
                </a:solidFill>
                <a:latin typeface="Calibri"/>
                <a:ea typeface="DejaVu Sans"/>
              </a:rPr>
              <a:t>điểm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điển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chuyển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thành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chuỗi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Khi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chuỗi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điểm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điển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phục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hồi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lại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này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phù</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chuyển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về</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dạng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Lempel-Ziv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theo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điển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nhiều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biến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dạng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Chúng</a:t>
            </a:r>
            <a:r>
              <a:rPr lang="en-US" sz="2400" b="0" strike="noStrike" spc="-1" dirty="0">
                <a:solidFill>
                  <a:srgbClr val="000000"/>
                </a:solidFill>
                <a:latin typeface="Calibri"/>
                <a:ea typeface="DejaVu Sans"/>
              </a:rPr>
              <a:t> ta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quan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tâm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đến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hai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biến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dạng</a:t>
            </a:r>
            <a:r>
              <a:rPr lang="en-US" sz="2400" b="0" strike="noStrike" spc="-1" dirty="0">
                <a:solidFill>
                  <a:srgbClr val="000000"/>
                </a:solidFill>
                <a:latin typeface="Calibri"/>
                <a:ea typeface="DejaVu Sans"/>
              </a:rPr>
              <a:t> LZ77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LZ78.</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4.1. </a:t>
            </a:r>
            <a:r>
              <a:rPr lang="en-US" sz="4400" b="0" strike="noStrike" spc="-1" dirty="0" err="1">
                <a:solidFill>
                  <a:srgbClr val="000000"/>
                </a:solidFill>
                <a:latin typeface="Calibri Light"/>
                <a:ea typeface="DejaVu Sans"/>
              </a:rPr>
              <a:t>Cơ</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bản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về</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mã</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hóa</a:t>
            </a:r>
            <a:r>
              <a:rPr lang="en-US" sz="4400" b="0" strike="noStrike" spc="-1" dirty="0">
                <a:solidFill>
                  <a:srgbClr val="000000"/>
                </a:solidFill>
                <a:latin typeface="Calibri Light"/>
                <a:ea typeface="DejaVu Sans"/>
              </a:rPr>
              <a:t> (Cont.)</a:t>
            </a:r>
            <a:endParaRPr lang="en-US" sz="4400" b="0" strike="noStrike" spc="-1" dirty="0">
              <a:latin typeface="Arial"/>
            </a:endParaRPr>
          </a:p>
        </p:txBody>
      </p:sp>
      <p:sp>
        <p:nvSpPr>
          <p:cNvPr id="392"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Quá trình mã hóa: </a:t>
            </a:r>
            <a:endParaRPr lang="en-US" sz="2800" b="0" strike="noStrike" spc="-1">
              <a:latin typeface="Arial"/>
            </a:endParaRPr>
          </a:p>
          <a:p>
            <a:pPr marL="432000" lvl="1" indent="-20844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Lần lượt thay mỗi ký hiệu nguồn của bản tin bằng một từ mã</a:t>
            </a:r>
            <a:endParaRPr lang="en-US" sz="2800" b="0" strike="noStrike" spc="-1">
              <a:latin typeface="Arial"/>
            </a:endParaRPr>
          </a:p>
          <a:p>
            <a:pPr marL="432000" lvl="1" indent="-20844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Sau quá trình mã hóa bản tin được chuyển thành chuỗi các ký hiệu mã, thường được gọi là bản mã</a:t>
            </a:r>
            <a:endParaRPr lang="en-US" sz="2800" b="0" strike="noStrike" spc="-1">
              <a:latin typeface="Arial"/>
            </a:endParaRPr>
          </a:p>
          <a:p>
            <a:pPr marL="432000" lvl="1" indent="-20844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ea typeface="DejaVu Sans"/>
              </a:rPr>
              <a:t>Ví dụ, sử dụng mã BCD, bản tin 23 được chuyển thành 00100011 </a:t>
            </a:r>
            <a:endParaRPr lang="en-US" sz="2800" b="0" strike="noStrike" spc="-1">
              <a:latin typeface="Arial"/>
            </a:endParaRPr>
          </a:p>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Quá trình giải mã:</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Tách chuỗi mã nhận được thành các từ mã - quá trình tách từ mã hay phân tách mã </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Chuyển mỗi từ mã thành một ký hiệu nguồn - quá trình giải mã</a:t>
            </a:r>
            <a:endParaRPr lang="en-US" sz="2800" b="0" strike="noStrike" spc="-1">
              <a:latin typeface="Arial"/>
            </a:endParaRPr>
          </a:p>
          <a:p>
            <a:pPr marL="685800" lvl="1"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Ví dụ: chuỗi ký hiệu mã nhận được 00100011</a:t>
            </a:r>
            <a:endParaRPr lang="en-US" sz="2800" b="0" strike="noStrike" spc="-1">
              <a:latin typeface="Arial"/>
            </a:endParaRPr>
          </a:p>
          <a:p>
            <a:pPr marL="1143000" lvl="2"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Phân tách mã thành 0010 – 0011</a:t>
            </a:r>
            <a:endParaRPr lang="en-US" sz="2800" b="0" strike="noStrike" spc="-1">
              <a:latin typeface="Arial"/>
            </a:endParaRPr>
          </a:p>
          <a:p>
            <a:pPr marL="1143000" lvl="2" indent="-219600">
              <a:lnSpc>
                <a:spcPct val="90000"/>
              </a:lnSpc>
              <a:spcBef>
                <a:spcPts val="499"/>
              </a:spcBef>
              <a:buClr>
                <a:srgbClr val="000000"/>
              </a:buClr>
              <a:buFont typeface="Arial"/>
              <a:buChar char="•"/>
            </a:pPr>
            <a:r>
              <a:rPr lang="en-US" sz="2800" b="0" strike="noStrike" spc="-1">
                <a:solidFill>
                  <a:srgbClr val="000000"/>
                </a:solidFill>
                <a:latin typeface="Calibri"/>
                <a:ea typeface="DejaVu Sans"/>
              </a:rPr>
              <a:t>Giải mã thành 2-3</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4.9.1. LZ77		</a:t>
            </a:r>
            <a:endParaRPr lang="en-US" sz="4400" b="0" strike="noStrike" spc="-1" dirty="0">
              <a:latin typeface="Arial"/>
            </a:endParaRPr>
          </a:p>
        </p:txBody>
      </p:sp>
      <p:sp>
        <p:nvSpPr>
          <p:cNvPr id="507" name="CustomShape 2"/>
          <p:cNvSpPr/>
          <p:nvPr/>
        </p:nvSpPr>
        <p:spPr>
          <a:xfrm>
            <a:off x="838080" y="1825560"/>
            <a:ext cx="10506600" cy="457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Xây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dựng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theo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cũ</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thêm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tự</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tiếp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theo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trong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văn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bản</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biểu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diễn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bởi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ba</a:t>
            </a:r>
            <a:r>
              <a:rPr lang="en-US" sz="2000" b="0" strike="noStrike" spc="-1" dirty="0">
                <a:solidFill>
                  <a:srgbClr val="000000"/>
                </a:solidFill>
                <a:latin typeface="Calibri"/>
                <a:ea typeface="DejaVu Sans"/>
              </a:rPr>
              <a:t> </a:t>
            </a:r>
            <a:r>
              <a:rPr lang="en-US" sz="2000" b="0" strike="noStrike" spc="-1" dirty="0">
                <a:solidFill>
                  <a:srgbClr val="0070C0"/>
                </a:solidFill>
                <a:latin typeface="Calibri"/>
                <a:ea typeface="DejaVu Sans"/>
              </a:rPr>
              <a:t>(</a:t>
            </a:r>
            <a:r>
              <a:rPr lang="en-US" sz="2000" b="0" strike="noStrike" spc="-1" dirty="0" err="1">
                <a:solidFill>
                  <a:srgbClr val="0070C0"/>
                </a:solidFill>
                <a:latin typeface="Calibri"/>
                <a:ea typeface="DejaVu Sans"/>
              </a:rPr>
              <a:t>m,n,c</a:t>
            </a:r>
            <a:r>
              <a:rPr lang="en-US" sz="2000" b="0" strike="noStrike" spc="-1" dirty="0">
                <a:solidFill>
                  <a:srgbClr val="0070C0"/>
                </a:solidFill>
                <a:latin typeface="Calibri"/>
                <a:ea typeface="DejaVu Sans"/>
              </a:rPr>
              <a:t>)</a:t>
            </a:r>
            <a:endParaRPr lang="en-US" sz="2000" b="0" strike="noStrike" spc="-1" dirty="0">
              <a:solidFill>
                <a:srgbClr val="0070C0"/>
              </a:solidFill>
              <a:latin typeface="Arial"/>
            </a:endParaRPr>
          </a:p>
          <a:p>
            <a:pPr marL="1600200" lvl="3" indent="-219600">
              <a:lnSpc>
                <a:spcPct val="90000"/>
              </a:lnSpc>
              <a:spcBef>
                <a:spcPts val="499"/>
              </a:spcBef>
              <a:buClr>
                <a:srgbClr val="000000"/>
              </a:buClr>
              <a:buFont typeface="Arial"/>
              <a:buChar char="•"/>
            </a:pPr>
            <a:r>
              <a:rPr lang="en-US" sz="2000" b="0" strike="noStrike" spc="-1" dirty="0">
                <a:solidFill>
                  <a:srgbClr val="0070C0"/>
                </a:solidFill>
                <a:latin typeface="Calibri"/>
                <a:ea typeface="DejaVu Sans"/>
              </a:rPr>
              <a:t>n (n &gt;1)</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của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tìm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xuất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trước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cũ</a:t>
            </a:r>
            <a:r>
              <a:rPr lang="en-US" sz="2000" b="0" strike="noStrike" spc="-1" dirty="0">
                <a:solidFill>
                  <a:srgbClr val="000000"/>
                </a:solidFill>
                <a:latin typeface="Calibri"/>
                <a:ea typeface="DejaVu Sans"/>
              </a:rPr>
              <a:t>”. </a:t>
            </a:r>
            <a:endParaRPr lang="en-US" sz="2000" b="0" strike="noStrike" spc="-1" dirty="0">
              <a:latin typeface="Arial"/>
            </a:endParaRPr>
          </a:p>
          <a:p>
            <a:pPr marL="1600200" lvl="3" indent="-21960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c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tiếp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theo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tìm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a:t>
            </a:r>
            <a:endParaRPr lang="en-US" sz="2000" b="0" strike="noStrike" spc="-1" dirty="0">
              <a:latin typeface="Arial"/>
            </a:endParaRPr>
          </a:p>
          <a:p>
            <a:pPr marL="1600200" lvl="3" indent="-21960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m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phải</a:t>
            </a:r>
            <a:r>
              <a:rPr lang="en-US" sz="2000" b="0" strike="noStrike" spc="-1" dirty="0">
                <a:solidFill>
                  <a:srgbClr val="000000"/>
                </a:solidFill>
                <a:latin typeface="Calibri"/>
                <a:ea typeface="DejaVu Sans"/>
              </a:rPr>
              <a:t> quay </a:t>
            </a:r>
            <a:r>
              <a:rPr lang="en-US" sz="2000" b="0" strike="noStrike" spc="-1" dirty="0" err="1">
                <a:solidFill>
                  <a:srgbClr val="000000"/>
                </a:solidFill>
                <a:latin typeface="Calibri"/>
                <a:ea typeface="DejaVu Sans"/>
              </a:rPr>
              <a:t>ngược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tìm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thấy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điểm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của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tìm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a:t>
            </a:r>
            <a:endParaRPr lang="en-US" sz="2000" b="0" strike="noStrike" spc="-1" dirty="0">
              <a:latin typeface="Arial"/>
            </a:endParaRPr>
          </a:p>
          <a:p>
            <a:pPr marL="1600200" lvl="3"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Bộ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a:solidFill>
                  <a:srgbClr val="FF0000"/>
                </a:solidFill>
                <a:latin typeface="Calibri"/>
                <a:ea typeface="DejaVu Sans"/>
              </a:rPr>
              <a:t>(0,0,c). </a:t>
            </a:r>
            <a:r>
              <a:rPr lang="en-US" sz="2000" b="0" strike="noStrike" spc="-1" dirty="0">
                <a:solidFill>
                  <a:srgbClr val="000000"/>
                </a:solidFill>
                <a:latin typeface="Calibri"/>
                <a:ea typeface="DejaVu Sans"/>
              </a:rPr>
              <a:t>C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tự</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rỗng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nằn</a:t>
            </a:r>
            <a:r>
              <a:rPr lang="en-US" sz="2000" b="0" strike="noStrike" spc="-1" dirty="0">
                <a:solidFill>
                  <a:srgbClr val="000000"/>
                </a:solidFill>
                <a:latin typeface="Calibri"/>
                <a:ea typeface="DejaVu Sans"/>
              </a:rPr>
              <a:t>  ở </a:t>
            </a:r>
            <a:r>
              <a:rPr lang="en-US" sz="2000" b="0" strike="noStrike" spc="-1" dirty="0" err="1">
                <a:solidFill>
                  <a:srgbClr val="000000"/>
                </a:solidFill>
                <a:latin typeface="Calibri"/>
                <a:ea typeface="DejaVu Sans"/>
              </a:rPr>
              <a:t>vị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trí</a:t>
            </a:r>
            <a:r>
              <a:rPr lang="en-US" sz="2000" b="0" strike="noStrike" spc="-1" dirty="0">
                <a:solidFill>
                  <a:srgbClr val="000000"/>
                </a:solidFill>
                <a:latin typeface="Calibri"/>
                <a:ea typeface="DejaVu Sans"/>
              </a:rPr>
              <a:t> 0 </a:t>
            </a:r>
            <a:r>
              <a:rPr lang="en-US" sz="2000" b="0" strike="noStrike" spc="-1" dirty="0" err="1">
                <a:solidFill>
                  <a:srgbClr val="000000"/>
                </a:solidFill>
                <a:latin typeface="Calibri"/>
                <a:ea typeface="DejaVu Sans"/>
              </a:rPr>
              <a:t>trong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văn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bản</a:t>
            </a:r>
            <a:r>
              <a:rPr lang="en-US" sz="2000" b="0" strike="noStrike" spc="-1" dirty="0">
                <a:solidFill>
                  <a:srgbClr val="000000"/>
                </a:solidFill>
                <a:latin typeface="Calibri"/>
                <a:ea typeface="DejaVu Sans"/>
              </a:rPr>
              <a:t>.</a:t>
            </a:r>
            <a:endParaRPr lang="en-US" sz="2000" b="0" strike="noStrike" spc="-1" dirty="0">
              <a:latin typeface="Arial"/>
            </a:endParaRPr>
          </a:p>
          <a:p>
            <a:pPr>
              <a:lnSpc>
                <a:spcPct val="90000"/>
              </a:lnSpc>
              <a:spcBef>
                <a:spcPts val="499"/>
              </a:spcBef>
            </a:pP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Văn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bản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chuyển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thành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ứng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tìm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a:t>
            </a:r>
            <a:endParaRPr lang="en-US" sz="2000" b="0" strike="noStrike" spc="-1" dirty="0">
              <a:latin typeface="Arial"/>
            </a:endParaRPr>
          </a:p>
          <a:p>
            <a:pPr>
              <a:lnSpc>
                <a:spcPct val="90000"/>
              </a:lnSpc>
              <a:spcBef>
                <a:spcPts val="499"/>
              </a:spcBef>
            </a:pP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Quá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trình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giải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Bắt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phục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hồi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theo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nhận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4.9.1. LZ77		</a:t>
            </a:r>
            <a:endParaRPr lang="en-US" sz="4400" b="0" strike="noStrike" spc="-1">
              <a:latin typeface="Arial"/>
            </a:endParaRPr>
          </a:p>
        </p:txBody>
      </p:sp>
      <p:sp>
        <p:nvSpPr>
          <p:cNvPr id="509"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vi-VN" sz="2800" b="0" strike="noStrike" spc="-1" noProof="1">
                <a:solidFill>
                  <a:srgbClr val="000000"/>
                </a:solidFill>
                <a:latin typeface="Calibri"/>
                <a:ea typeface="DejaVu Sans"/>
              </a:rPr>
              <a:t>Văn b: </a:t>
            </a:r>
            <a:r>
              <a:rPr lang="vi-VN" sz="2800" b="0" strike="noStrike" spc="-1" noProof="1">
                <a:solidFill>
                  <a:srgbClr val="FF0000"/>
                </a:solidFill>
                <a:latin typeface="Calibri"/>
                <a:ea typeface="DejaVu Sans"/>
              </a:rPr>
              <a:t>t</a:t>
            </a:r>
            <a:r>
              <a:rPr lang="vi-VN" sz="2800" b="0" strike="noStrike" spc="-1" noProof="1">
                <a:solidFill>
                  <a:srgbClr val="000000"/>
                </a:solidFill>
                <a:latin typeface="Calibri"/>
                <a:ea typeface="DejaVu Sans"/>
              </a:rPr>
              <a:t>he_fat_c</a:t>
            </a:r>
            <a:r>
              <a:rPr lang="vi-VN" sz="2800" b="0" strike="noStrike" spc="-1" noProof="1">
                <a:solidFill>
                  <a:srgbClr val="FFC000"/>
                </a:solidFill>
                <a:latin typeface="Calibri"/>
                <a:ea typeface="DejaVu Sans"/>
              </a:rPr>
              <a:t>at_</a:t>
            </a:r>
            <a:r>
              <a:rPr lang="vi-VN" sz="2800" b="0" strike="noStrike" spc="-1" noProof="1">
                <a:solidFill>
                  <a:srgbClr val="000000"/>
                </a:solidFill>
                <a:latin typeface="Calibri"/>
                <a:ea typeface="DejaVu Sans"/>
              </a:rPr>
              <a:t>s</a:t>
            </a:r>
            <a:r>
              <a:rPr lang="vi-VN" sz="2800" b="0" strike="noStrike" spc="-1" noProof="1">
                <a:solidFill>
                  <a:srgbClr val="0070C0"/>
                </a:solidFill>
                <a:latin typeface="Calibri"/>
                <a:ea typeface="DejaVu Sans"/>
              </a:rPr>
              <a:t>at_</a:t>
            </a:r>
            <a:r>
              <a:rPr lang="vi-VN" sz="2800" b="0" strike="noStrike" spc="-1" noProof="1">
                <a:solidFill>
                  <a:srgbClr val="000000"/>
                </a:solidFill>
                <a:latin typeface="Calibri"/>
                <a:ea typeface="DejaVu Sans"/>
              </a:rPr>
              <a:t>on_</a:t>
            </a:r>
            <a:r>
              <a:rPr lang="vi-VN" sz="2800" b="0" strike="noStrike" spc="-1" noProof="1">
                <a:solidFill>
                  <a:srgbClr val="92D050"/>
                </a:solidFill>
                <a:latin typeface="Calibri"/>
                <a:ea typeface="DejaVu Sans"/>
              </a:rPr>
              <a:t>the_</a:t>
            </a:r>
            <a:r>
              <a:rPr lang="vi-VN" sz="2800" b="0" strike="noStrike" spc="-1" noProof="1">
                <a:solidFill>
                  <a:srgbClr val="000000"/>
                </a:solidFill>
                <a:latin typeface="Calibri"/>
                <a:ea typeface="DejaVu Sans"/>
              </a:rPr>
              <a:t>mat.</a:t>
            </a:r>
            <a:endParaRPr lang="vi-VN" sz="2800" b="0" strike="noStrike" spc="-1" noProof="1">
              <a:latin typeface="Arial"/>
            </a:endParaRPr>
          </a:p>
          <a:p>
            <a:pPr marL="228600" indent="-219600">
              <a:lnSpc>
                <a:spcPct val="90000"/>
              </a:lnSpc>
              <a:spcBef>
                <a:spcPts val="1001"/>
              </a:spcBef>
              <a:buClr>
                <a:srgbClr val="000000"/>
              </a:buClr>
              <a:buFont typeface="Arial"/>
              <a:buChar char="•"/>
            </a:pPr>
            <a:r>
              <a:rPr lang="vi-VN" sz="2800" b="0" strike="noStrike" spc="-1" noProof="1">
                <a:solidFill>
                  <a:srgbClr val="000000"/>
                </a:solidFill>
                <a:latin typeface="Calibri"/>
                <a:ea typeface="DejaVu Sans"/>
              </a:rPr>
              <a:t>Chuỗi các bộ ba:</a:t>
            </a:r>
            <a:endParaRPr lang="vi-VN" sz="2800" b="0" strike="noStrike" spc="-1" noProof="1">
              <a:latin typeface="Arial"/>
            </a:endParaRPr>
          </a:p>
          <a:p>
            <a:pPr marL="685800" lvl="1" indent="-219600">
              <a:lnSpc>
                <a:spcPct val="90000"/>
              </a:lnSpc>
              <a:spcBef>
                <a:spcPts val="499"/>
              </a:spcBef>
              <a:buClr>
                <a:srgbClr val="000000"/>
              </a:buClr>
              <a:buFont typeface="Arial"/>
              <a:buChar char="•"/>
            </a:pPr>
            <a:r>
              <a:rPr lang="vi-VN" sz="2400" b="0" strike="noStrike" spc="-1" noProof="1">
                <a:solidFill>
                  <a:srgbClr val="000000"/>
                </a:solidFill>
                <a:latin typeface="Calibri"/>
                <a:ea typeface="DejaVu Sans"/>
              </a:rPr>
              <a:t>Bắt đầu từ đầu bản tin : (</a:t>
            </a:r>
            <a:r>
              <a:rPr lang="vi-VN" sz="2400" b="0" strike="noStrike" spc="-1" noProof="1">
                <a:solidFill>
                  <a:srgbClr val="FF0000"/>
                </a:solidFill>
                <a:latin typeface="Calibri"/>
                <a:ea typeface="DejaVu Sans"/>
              </a:rPr>
              <a:t>0,0,t</a:t>
            </a:r>
            <a:r>
              <a:rPr lang="vi-VN" sz="2400" b="0" strike="noStrike" spc="-1" noProof="1">
                <a:solidFill>
                  <a:srgbClr val="000000"/>
                </a:solidFill>
                <a:latin typeface="Calibri"/>
                <a:ea typeface="DejaVu Sans"/>
              </a:rPr>
              <a:t>), (0,0,h), (0,0,e),(0,0,_), (0,0,f), (0,0,a), (0,0,t), (0,0,_),(0,0,c), (</a:t>
            </a:r>
            <a:r>
              <a:rPr lang="vi-VN" sz="2400" b="0" strike="noStrike" spc="-1" noProof="1">
                <a:solidFill>
                  <a:srgbClr val="FFC000"/>
                </a:solidFill>
                <a:latin typeface="Calibri"/>
                <a:ea typeface="DejaVu Sans"/>
              </a:rPr>
              <a:t>4,3,s</a:t>
            </a:r>
            <a:r>
              <a:rPr lang="vi-VN" sz="2400" b="0" strike="noStrike" spc="-1" noProof="1">
                <a:solidFill>
                  <a:srgbClr val="000000"/>
                </a:solidFill>
                <a:latin typeface="Calibri"/>
                <a:ea typeface="DejaVu Sans"/>
              </a:rPr>
              <a:t>),(</a:t>
            </a:r>
            <a:r>
              <a:rPr lang="vi-VN" sz="2400" b="0" strike="noStrike" spc="-1" noProof="1">
                <a:solidFill>
                  <a:srgbClr val="0070C0"/>
                </a:solidFill>
                <a:latin typeface="Calibri"/>
                <a:ea typeface="DejaVu Sans"/>
              </a:rPr>
              <a:t>4,3,o</a:t>
            </a:r>
            <a:r>
              <a:rPr lang="vi-VN" sz="2400" b="0" strike="noStrike" spc="-1" noProof="1">
                <a:solidFill>
                  <a:srgbClr val="000000"/>
                </a:solidFill>
                <a:latin typeface="Calibri"/>
                <a:ea typeface="DejaVu Sans"/>
              </a:rPr>
              <a:t>), (0,0,n), (0,0,_), (</a:t>
            </a:r>
            <a:r>
              <a:rPr lang="vi-VN" sz="2400" b="0" strike="noStrike" spc="-1" noProof="1">
                <a:solidFill>
                  <a:srgbClr val="92D050"/>
                </a:solidFill>
                <a:latin typeface="Calibri"/>
                <a:ea typeface="DejaVu Sans"/>
              </a:rPr>
              <a:t>19,4,m</a:t>
            </a:r>
            <a:r>
              <a:rPr lang="vi-VN" sz="2400" b="0" strike="noStrike" spc="-1" noProof="1">
                <a:solidFill>
                  <a:srgbClr val="000000"/>
                </a:solidFill>
                <a:latin typeface="Calibri"/>
                <a:ea typeface="DejaVu Sans"/>
              </a:rPr>
              <a:t>), (11,2,.)</a:t>
            </a:r>
            <a:endParaRPr lang="vi-VN" sz="2400" b="0" strike="noStrike" spc="-1" noProof="1">
              <a:latin typeface="Arial"/>
            </a:endParaRPr>
          </a:p>
          <a:p>
            <a:pPr marL="228600" indent="-219600">
              <a:lnSpc>
                <a:spcPct val="90000"/>
              </a:lnSpc>
              <a:spcBef>
                <a:spcPts val="1001"/>
              </a:spcBef>
              <a:buClr>
                <a:srgbClr val="000000"/>
              </a:buClr>
              <a:buFont typeface="Arial"/>
              <a:buChar char="•"/>
            </a:pPr>
            <a:r>
              <a:rPr lang="vi-VN" sz="2800" b="0" strike="noStrike" spc="-1" noProof="1">
                <a:solidFill>
                  <a:srgbClr val="000000"/>
                </a:solidFill>
                <a:latin typeface="Calibri"/>
                <a:ea typeface="DejaVu Sans"/>
              </a:rPr>
              <a:t>Giải mã:  </a:t>
            </a:r>
            <a:endParaRPr lang="vi-VN" sz="2800" b="0" strike="noStrike" spc="-1" noProof="1">
              <a:latin typeface="Arial"/>
            </a:endParaRPr>
          </a:p>
          <a:p>
            <a:pPr marL="685800" lvl="1" indent="-219600">
              <a:lnSpc>
                <a:spcPct val="90000"/>
              </a:lnSpc>
              <a:spcBef>
                <a:spcPts val="499"/>
              </a:spcBef>
              <a:buClr>
                <a:srgbClr val="000000"/>
              </a:buClr>
              <a:buFont typeface="Arial"/>
              <a:buChar char="•"/>
            </a:pPr>
            <a:r>
              <a:rPr lang="vi-VN" sz="2400" b="0" strike="noStrike" spc="-1" noProof="1">
                <a:solidFill>
                  <a:srgbClr val="000000"/>
                </a:solidFill>
                <a:latin typeface="Calibri"/>
                <a:ea typeface="DejaVu Sans"/>
              </a:rPr>
              <a:t>(0,0,t)-&gt;t, (0,0,h)-&gt;h (th), …..</a:t>
            </a:r>
            <a:r>
              <a:rPr lang="vi-VN" sz="2400" b="0" strike="noStrike" spc="-1" noProof="1">
                <a:solidFill>
                  <a:srgbClr val="000000"/>
                </a:solidFill>
                <a:latin typeface="Wingdings"/>
                <a:ea typeface="DejaVu Sans"/>
              </a:rPr>
              <a:t></a:t>
            </a:r>
            <a:r>
              <a:rPr lang="vi-VN" sz="2400" b="0" strike="noStrike" spc="-1" noProof="1">
                <a:solidFill>
                  <a:srgbClr val="000000"/>
                </a:solidFill>
                <a:latin typeface="Calibri"/>
                <a:ea typeface="DejaVu Sans"/>
              </a:rPr>
              <a:t> (0,0,c)-&gt;c(the_fat_c), (4,3,s)</a:t>
            </a:r>
            <a:r>
              <a:rPr lang="vi-VN" sz="2400" b="0" strike="noStrike" spc="-1" noProof="1">
                <a:solidFill>
                  <a:srgbClr val="000000"/>
                </a:solidFill>
                <a:latin typeface="Wingdings"/>
                <a:ea typeface="DejaVu Sans"/>
              </a:rPr>
              <a:t></a:t>
            </a:r>
            <a:r>
              <a:rPr lang="vi-VN" sz="2400" b="0" strike="noStrike" spc="-1" noProof="1">
                <a:solidFill>
                  <a:srgbClr val="000000"/>
                </a:solidFill>
                <a:latin typeface="Calibri"/>
                <a:ea typeface="DejaVu Sans"/>
              </a:rPr>
              <a:t>(the_fat_cat_s)….</a:t>
            </a:r>
            <a:endParaRPr lang="vi-VN" sz="2400" b="0" strike="noStrike" spc="-1" noProof="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4.9.1. LZ78		</a:t>
            </a:r>
            <a:endParaRPr lang="en-US" sz="4400" b="0" strike="noStrike" spc="-1" dirty="0">
              <a:latin typeface="Arial"/>
            </a:endParaRPr>
          </a:p>
        </p:txBody>
      </p:sp>
      <p:sp>
        <p:nvSpPr>
          <p:cNvPr id="51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rỗng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coi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nằm</a:t>
            </a:r>
            <a:r>
              <a:rPr lang="en-US" sz="2800" b="0" strike="noStrike" spc="-1" dirty="0">
                <a:solidFill>
                  <a:srgbClr val="000000"/>
                </a:solidFill>
                <a:latin typeface="Calibri"/>
                <a:ea typeface="DejaVu Sans"/>
              </a:rPr>
              <a:t> ở </a:t>
            </a:r>
            <a:r>
              <a:rPr lang="en-US" sz="2800" b="0" strike="noStrike" spc="-1" dirty="0" err="1">
                <a:solidFill>
                  <a:srgbClr val="000000"/>
                </a:solidFill>
                <a:latin typeface="Calibri"/>
                <a:ea typeface="DejaVu Sans"/>
              </a:rPr>
              <a:t>vị</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trí</a:t>
            </a:r>
            <a:r>
              <a:rPr lang="en-US" sz="2800" b="0" strike="noStrike" spc="-1" dirty="0">
                <a:solidFill>
                  <a:srgbClr val="000000"/>
                </a:solidFill>
                <a:latin typeface="Calibri"/>
                <a:ea typeface="DejaVu Sans"/>
              </a:rPr>
              <a:t> 0 </a:t>
            </a:r>
            <a:r>
              <a:rPr lang="en-US" sz="2800" b="0" strike="noStrike" spc="-1" dirty="0" err="1">
                <a:solidFill>
                  <a:srgbClr val="000000"/>
                </a:solidFill>
                <a:latin typeface="Calibri"/>
                <a:ea typeface="DejaVu Sans"/>
              </a:rPr>
              <a:t>trong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điển</a:t>
            </a:r>
            <a:r>
              <a:rPr lang="en-US" sz="2800" b="0" strike="noStrike" spc="-1" dirty="0">
                <a:solidFill>
                  <a:srgbClr val="000000"/>
                </a:solidFill>
                <a:latin typeface="Calibri"/>
                <a:ea typeface="DejaVu Sans"/>
              </a:rPr>
              <a:t>. </a:t>
            </a:r>
            <a:endParaRPr lang="en-US" sz="2800" b="0" strike="noStrike" spc="-1" dirty="0">
              <a:latin typeface="Arial"/>
            </a:endParaRPr>
          </a:p>
          <a:p>
            <a:pPr marL="228600" indent="-219600">
              <a:lnSpc>
                <a:spcPct val="90000"/>
              </a:lnSpc>
              <a:spcBef>
                <a:spcPts val="499"/>
              </a:spcBef>
              <a:buClr>
                <a:srgbClr val="000000"/>
              </a:buClr>
              <a:buFont typeface="Arial"/>
              <a:buChar char="•"/>
            </a:pP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ví</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trí</a:t>
            </a:r>
            <a:r>
              <a:rPr lang="en-US" sz="2800" b="0" strike="noStrike" spc="-1" dirty="0">
                <a:solidFill>
                  <a:srgbClr val="000000"/>
                </a:solidFill>
                <a:latin typeface="Calibri"/>
                <a:ea typeface="DejaVu Sans"/>
              </a:rPr>
              <a:t> 1 </a:t>
            </a:r>
            <a:r>
              <a:rPr lang="en-US" sz="2800" b="0" strike="noStrike" spc="-1" dirty="0" err="1">
                <a:solidFill>
                  <a:srgbClr val="000000"/>
                </a:solidFill>
                <a:latin typeface="Calibri"/>
                <a:ea typeface="DejaVu Sans"/>
              </a:rPr>
              <a:t>tìm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1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đầu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văn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này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cũ</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rỗng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lấy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thêm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tự</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đầu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văn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nảy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tách</a:t>
            </a:r>
            <a:r>
              <a:rPr lang="en-US" sz="2800" b="0" strike="noStrike" spc="-1" dirty="0">
                <a:solidFill>
                  <a:srgbClr val="000000"/>
                </a:solidFill>
                <a:latin typeface="Calibri"/>
                <a:ea typeface="DejaVu Sans"/>
              </a:rPr>
              <a:t> ra </a:t>
            </a:r>
            <a:r>
              <a:rPr lang="en-US" sz="2800" b="0" strike="noStrike" spc="-1" dirty="0" err="1">
                <a:solidFill>
                  <a:srgbClr val="000000"/>
                </a:solidFill>
                <a:latin typeface="Calibri"/>
                <a:ea typeface="DejaVu Sans"/>
              </a:rPr>
              <a:t>khỏi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văn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a:t>
            </a:r>
            <a:r>
              <a:rPr lang="en-US" sz="2800" b="0" strike="noStrike" spc="-1" dirty="0">
                <a:solidFill>
                  <a:srgbClr val="000000"/>
                </a:solidFill>
                <a:latin typeface="Calibri"/>
                <a:ea typeface="DejaVu Sans"/>
              </a:rPr>
              <a:t>.</a:t>
            </a:r>
            <a:endParaRPr lang="en-US" sz="2800" b="0" strike="noStrike" spc="-1" dirty="0">
              <a:latin typeface="Arial"/>
            </a:endParaRP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Tiếp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tục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tìm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thứ</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tự</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tìm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tiếp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theo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dựa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nguyên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tắc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chuối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cũ</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lấy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thêm</a:t>
            </a:r>
            <a:r>
              <a:rPr lang="en-US" sz="2800" b="0" strike="noStrike" spc="-1" dirty="0">
                <a:solidFill>
                  <a:srgbClr val="000000"/>
                </a:solidFill>
                <a:latin typeface="Calibri"/>
                <a:ea typeface="DejaVu Sans"/>
              </a:rPr>
              <a:t> 1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tiếp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theo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văn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này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tách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khỏi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văn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Tiếp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tục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như</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vậy</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đến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hết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văn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a:t>
            </a:r>
            <a:r>
              <a:rPr lang="en-US" sz="2800" b="0" strike="noStrike" spc="-1" dirty="0">
                <a:solidFill>
                  <a:srgbClr val="000000"/>
                </a:solidFill>
                <a:latin typeface="Calibri"/>
                <a:ea typeface="DejaVu Sans"/>
              </a:rPr>
              <a:t>. </a:t>
            </a:r>
            <a:endParaRPr lang="en-US" sz="2800" b="0" strike="noStrike" spc="-1" dirty="0">
              <a:latin typeface="Arial"/>
            </a:endParaRP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Mỗi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biểu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diễn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bởi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một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cặp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i,c</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thứ</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tự</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tìm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thấy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c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tự</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lấy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thêm</a:t>
            </a:r>
            <a:r>
              <a:rPr lang="en-US" sz="2400" b="0" strike="noStrike" spc="-1" dirty="0">
                <a:solidFill>
                  <a:srgbClr val="000000"/>
                </a:solidFill>
                <a:latin typeface="Calibri"/>
                <a:ea typeface="DejaVu Sans"/>
              </a:rPr>
              <a:t>  </a:t>
            </a:r>
            <a:endParaRPr lang="en-US" sz="2400" b="0" strike="noStrike" spc="-1" dirty="0">
              <a:latin typeface="Arial"/>
            </a:endParaRP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Văn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bản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chuỗi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cặp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i,c</a:t>
            </a:r>
            <a:r>
              <a:rPr lang="en-US" sz="2800" b="0" strike="noStrike" spc="-1" dirty="0">
                <a:solidFill>
                  <a:srgbClr val="000000"/>
                </a:solidFill>
                <a:latin typeface="Calibri"/>
                <a:ea typeface="DejaVu Sans"/>
              </a:rPr>
              <a:t>)   </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4.9.2. LZ78		</a:t>
            </a:r>
            <a:endParaRPr lang="en-US" sz="4400" b="0" strike="noStrike" spc="-1" dirty="0">
              <a:latin typeface="Arial"/>
            </a:endParaRPr>
          </a:p>
        </p:txBody>
      </p:sp>
      <p:sp>
        <p:nvSpPr>
          <p:cNvPr id="513"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Text: the_fat_cat_sat_on_the_mat.</a:t>
            </a:r>
            <a:endParaRPr lang="en-US" sz="2800" b="0" strike="noStrike" spc="-1">
              <a:latin typeface="Arial"/>
            </a:endParaRPr>
          </a:p>
          <a:p>
            <a:pPr>
              <a:lnSpc>
                <a:spcPct val="90000"/>
              </a:lnSpc>
              <a:spcBef>
                <a:spcPts val="1001"/>
              </a:spcBef>
            </a:pPr>
            <a:endParaRPr lang="en-US" sz="2800" b="0" strike="noStrike" spc="-1">
              <a:latin typeface="Arial"/>
            </a:endParaRPr>
          </a:p>
        </p:txBody>
      </p:sp>
      <p:pic>
        <p:nvPicPr>
          <p:cNvPr id="514" name="Picture 3"/>
          <p:cNvPicPr/>
          <p:nvPr/>
        </p:nvPicPr>
        <p:blipFill>
          <a:blip r:embed="rId3"/>
          <a:stretch/>
        </p:blipFill>
        <p:spPr>
          <a:xfrm>
            <a:off x="3458880" y="2468880"/>
            <a:ext cx="6872400" cy="4015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4.10. Mã nguồn liên tục  </a:t>
            </a:r>
            <a:endParaRPr lang="en-US" sz="4400" b="0" strike="noStrike" spc="-1">
              <a:latin typeface="Arial"/>
            </a:endParaRPr>
          </a:p>
        </p:txBody>
      </p:sp>
      <p:sp>
        <p:nvSpPr>
          <p:cNvPr id="516"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499"/>
              </a:spcBef>
            </a:pPr>
            <a:endParaRPr lang="en-US" sz="1800" b="0" strike="noStrike" spc="-1">
              <a:latin typeface="Arial"/>
            </a:endParaRPr>
          </a:p>
          <a:p>
            <a:pPr>
              <a:lnSpc>
                <a:spcPct val="100000"/>
              </a:lnSpc>
            </a:pPr>
            <a:endParaRPr lang="en-US" sz="1800" b="0" strike="noStrike" spc="-1">
              <a:latin typeface="Arial"/>
            </a:endParaRPr>
          </a:p>
          <a:p>
            <a:pPr marL="457200">
              <a:lnSpc>
                <a:spcPct val="90000"/>
              </a:lnSpc>
              <a:spcBef>
                <a:spcPts val="499"/>
              </a:spcBef>
            </a:pPr>
            <a:endParaRPr lang="en-US" sz="1800" b="0" strike="noStrike" spc="-1">
              <a:latin typeface="Arial"/>
            </a:endParaRPr>
          </a:p>
        </p:txBody>
      </p:sp>
      <p:sp>
        <p:nvSpPr>
          <p:cNvPr id="517" name="CustomShape 3"/>
          <p:cNvSpPr/>
          <p:nvPr/>
        </p:nvSpPr>
        <p:spPr>
          <a:xfrm>
            <a:off x="838080" y="1825560"/>
            <a:ext cx="10506600" cy="43423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09480" y="273600"/>
            <a:ext cx="109717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400" b="0" strike="noStrike" spc="-1" dirty="0">
                <a:solidFill>
                  <a:srgbClr val="000000"/>
                </a:solidFill>
                <a:latin typeface="Arial"/>
                <a:ea typeface="DejaVu Sans"/>
              </a:rPr>
              <a:t>4.10. </a:t>
            </a:r>
            <a:r>
              <a:rPr lang="en-US" sz="4400" b="0" strike="noStrike" spc="-1" dirty="0" err="1">
                <a:solidFill>
                  <a:srgbClr val="000000"/>
                </a:solidFill>
                <a:latin typeface="Arial"/>
                <a:ea typeface="DejaVu Sans"/>
              </a:rPr>
              <a:t>Mã</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nguồn</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liên</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tục</a:t>
            </a:r>
            <a:r>
              <a:rPr lang="en-US" sz="4400" b="0" strike="noStrike" spc="-1" dirty="0">
                <a:solidFill>
                  <a:srgbClr val="000000"/>
                </a:solidFill>
                <a:latin typeface="Arial"/>
                <a:ea typeface="DejaVu Sans"/>
              </a:rPr>
              <a:t>  </a:t>
            </a:r>
            <a:endParaRPr lang="en-US" sz="4400" b="0" strike="noStrike" spc="-1" dirty="0">
              <a:latin typeface="Arial"/>
            </a:endParaRPr>
          </a:p>
        </p:txBody>
      </p:sp>
      <p:sp>
        <p:nvSpPr>
          <p:cNvPr id="519" name="CustomShape 2"/>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232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liên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tục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tạo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phải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sử</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dụng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tối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thiểu</a:t>
            </a:r>
            <a:endParaRPr lang="en-US" sz="3200" b="0" strike="noStrike" spc="-1" dirty="0">
              <a:solidFill>
                <a:srgbClr val="000000"/>
              </a:solidFill>
              <a:latin typeface="Arial"/>
              <a:ea typeface="DejaVu Sans"/>
            </a:endParaRPr>
          </a:p>
          <a:p>
            <a:pPr marL="432000" indent="-323280">
              <a:lnSpc>
                <a:spcPct val="100000"/>
              </a:lnSpc>
              <a:spcBef>
                <a:spcPts val="1417"/>
              </a:spcBef>
              <a:buClr>
                <a:srgbClr val="000000"/>
              </a:buClr>
              <a:buSzPct val="45000"/>
              <a:buFont typeface="Wingdings" charset="2"/>
              <a:buChar char=""/>
            </a:pP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tối</a:t>
            </a:r>
            <a:r>
              <a:rPr lang="en-US" sz="3200" spc="-1" dirty="0">
                <a:solidFill>
                  <a:srgbClr val="000000"/>
                </a:solidFill>
                <a:latin typeface="Arial"/>
                <a:ea typeface="DejaVu Sans"/>
              </a:rPr>
              <a:t> </a:t>
            </a:r>
            <a:r>
              <a:rPr lang="en-US" sz="3200" spc="-1" dirty="0" err="1">
                <a:solidFill>
                  <a:srgbClr val="000000"/>
                </a:solidFill>
                <a:latin typeface="Arial"/>
                <a:ea typeface="DejaVu Sans"/>
              </a:rPr>
              <a:t>ưu</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độ</a:t>
            </a:r>
            <a:r>
              <a:rPr lang="en-US" sz="3200" spc="-1" dirty="0">
                <a:solidFill>
                  <a:srgbClr val="000000"/>
                </a:solidFill>
                <a:latin typeface="Arial"/>
                <a:ea typeface="DejaVu Sans"/>
              </a:rPr>
              <a:t> </a:t>
            </a:r>
            <a:r>
              <a:rPr lang="en-US" sz="3200" spc="-1" dirty="0" err="1">
                <a:solidFill>
                  <a:srgbClr val="000000"/>
                </a:solidFill>
                <a:latin typeface="Arial"/>
                <a:ea typeface="DejaVu Sans"/>
              </a:rPr>
              <a:t>dài</a:t>
            </a:r>
            <a:r>
              <a:rPr lang="en-US" sz="3200" spc="-1" dirty="0">
                <a:solidFill>
                  <a:srgbClr val="000000"/>
                </a:solidFill>
                <a:latin typeface="Arial"/>
                <a:ea typeface="DejaVu Sans"/>
              </a:rPr>
              <a:t> </a:t>
            </a:r>
            <a:r>
              <a:rPr lang="en-US" sz="3200" spc="-1" dirty="0" err="1">
                <a:solidFill>
                  <a:srgbClr val="000000"/>
                </a:solidFill>
                <a:latin typeface="Arial"/>
                <a:ea typeface="DejaVu Sans"/>
              </a:rPr>
              <a:t>trung</a:t>
            </a:r>
            <a:r>
              <a:rPr lang="en-US" sz="3200" spc="-1" dirty="0">
                <a:solidFill>
                  <a:srgbClr val="000000"/>
                </a:solidFill>
                <a:latin typeface="Arial"/>
                <a:ea typeface="DejaVu Sans"/>
              </a:rPr>
              <a:t> </a:t>
            </a:r>
            <a:r>
              <a:rPr lang="en-US" sz="3200" spc="-1" dirty="0" err="1">
                <a:solidFill>
                  <a:srgbClr val="000000"/>
                </a:solidFill>
                <a:latin typeface="Arial"/>
                <a:ea typeface="DejaVu Sans"/>
              </a:rPr>
              <a:t>bình</a:t>
            </a:r>
            <a:r>
              <a:rPr lang="en-US" sz="3200" spc="-1" dirty="0">
                <a:solidFill>
                  <a:srgbClr val="000000"/>
                </a:solidFill>
                <a:latin typeface="Arial"/>
                <a:ea typeface="DejaVu Sans"/>
              </a:rPr>
              <a:t> </a:t>
            </a:r>
            <a:r>
              <a:rPr lang="en-US" sz="3200" spc="-1" dirty="0" err="1">
                <a:solidFill>
                  <a:srgbClr val="000000"/>
                </a:solidFill>
                <a:latin typeface="Arial"/>
                <a:ea typeface="DejaVu Sans"/>
              </a:rPr>
              <a:t>từ</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L = </a:t>
            </a:r>
            <a:r>
              <a:rPr lang="en-US" sz="3200" spc="-1" dirty="0" err="1">
                <a:solidFill>
                  <a:srgbClr val="000000"/>
                </a:solidFill>
                <a:latin typeface="Arial"/>
                <a:ea typeface="DejaVu Sans"/>
              </a:rPr>
              <a:t>Hr</a:t>
            </a:r>
            <a:r>
              <a:rPr lang="en-US" sz="3200" spc="-1" dirty="0">
                <a:solidFill>
                  <a:srgbClr val="000000"/>
                </a:solidFill>
                <a:latin typeface="Arial"/>
                <a:ea typeface="DejaVu Sans"/>
              </a:rPr>
              <a:t>(S) </a:t>
            </a:r>
            <a:r>
              <a:rPr lang="en-US" sz="3200" spc="-1" dirty="0" err="1">
                <a:solidFill>
                  <a:srgbClr val="000000"/>
                </a:solidFill>
                <a:latin typeface="Arial"/>
                <a:ea typeface="DejaVu Sans"/>
              </a:rPr>
              <a:t>cho</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ký</a:t>
            </a:r>
            <a:r>
              <a:rPr lang="en-US" sz="3200" spc="-1" dirty="0">
                <a:solidFill>
                  <a:srgbClr val="000000"/>
                </a:solidFill>
                <a:latin typeface="Arial"/>
                <a:ea typeface="DejaVu Sans"/>
              </a:rPr>
              <a:t> </a:t>
            </a:r>
            <a:r>
              <a:rPr lang="en-US" sz="3200" spc="-1" dirty="0" err="1">
                <a:solidFill>
                  <a:srgbClr val="000000"/>
                </a:solidFill>
                <a:latin typeface="Arial"/>
                <a:ea typeface="DejaVu Sans"/>
              </a:rPr>
              <a:t>hiệu</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phải</a:t>
            </a:r>
            <a:r>
              <a:rPr lang="en-US" sz="3200" spc="-1" dirty="0">
                <a:solidFill>
                  <a:srgbClr val="000000"/>
                </a:solidFill>
                <a:latin typeface="Arial"/>
                <a:ea typeface="DejaVu Sans"/>
              </a:rPr>
              <a:t> </a:t>
            </a:r>
            <a:r>
              <a:rPr lang="en-US" sz="3200" spc="-1" dirty="0" err="1">
                <a:solidFill>
                  <a:srgbClr val="000000"/>
                </a:solidFill>
                <a:latin typeface="Arial"/>
                <a:ea typeface="DejaVu Sans"/>
              </a:rPr>
              <a:t>sử</a:t>
            </a:r>
            <a:r>
              <a:rPr lang="en-US" sz="3200" spc="-1" dirty="0">
                <a:solidFill>
                  <a:srgbClr val="000000"/>
                </a:solidFill>
                <a:latin typeface="Arial"/>
                <a:ea typeface="DejaVu Sans"/>
              </a:rPr>
              <a:t> </a:t>
            </a:r>
            <a:r>
              <a:rPr lang="en-US" sz="3200" spc="-1" dirty="0" err="1">
                <a:solidFill>
                  <a:srgbClr val="000000"/>
                </a:solidFill>
                <a:latin typeface="Arial"/>
                <a:ea typeface="DejaVu Sans"/>
              </a:rPr>
              <a:t>dụng</a:t>
            </a:r>
            <a:r>
              <a:rPr lang="en-US" sz="3200" spc="-1" dirty="0">
                <a:solidFill>
                  <a:srgbClr val="000000"/>
                </a:solidFill>
                <a:latin typeface="Arial"/>
                <a:ea typeface="DejaVu Sans"/>
              </a:rPr>
              <a:t> </a:t>
            </a:r>
            <a:r>
              <a:rPr lang="en-US" sz="3200" spc="-1" dirty="0" err="1">
                <a:solidFill>
                  <a:srgbClr val="000000"/>
                </a:solidFill>
                <a:latin typeface="Arial"/>
                <a:ea typeface="DejaVu Sans"/>
              </a:rPr>
              <a:t>để</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tối</a:t>
            </a:r>
            <a:r>
              <a:rPr lang="en-US" sz="3200" spc="-1" dirty="0">
                <a:solidFill>
                  <a:srgbClr val="000000"/>
                </a:solidFill>
                <a:latin typeface="Arial"/>
                <a:ea typeface="DejaVu Sans"/>
              </a:rPr>
              <a:t> </a:t>
            </a:r>
            <a:r>
              <a:rPr lang="en-US" sz="3200" spc="-1" dirty="0" err="1">
                <a:solidFill>
                  <a:srgbClr val="000000"/>
                </a:solidFill>
                <a:latin typeface="Arial"/>
                <a:ea typeface="DejaVu Sans"/>
              </a:rPr>
              <a:t>thiểu</a:t>
            </a:r>
            <a:endParaRPr lang="en-US" sz="3200" spc="-1" dirty="0">
              <a:solidFill>
                <a:srgbClr val="000000"/>
              </a:solidFill>
              <a:latin typeface="Arial"/>
              <a:ea typeface="DejaVu Sans"/>
            </a:endParaRPr>
          </a:p>
          <a:p>
            <a:pPr marL="432000" indent="-323280">
              <a:lnSpc>
                <a:spcPct val="100000"/>
              </a:lnSpc>
              <a:spcBef>
                <a:spcPts val="1417"/>
              </a:spcBef>
              <a:buClr>
                <a:srgbClr val="000000"/>
              </a:buClr>
              <a:buSzPct val="45000"/>
              <a:buFont typeface="Wingdings" charset="2"/>
              <a:buChar char=""/>
            </a:pP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liên</a:t>
            </a:r>
            <a:r>
              <a:rPr lang="en-US" sz="3200" spc="-1" dirty="0">
                <a:solidFill>
                  <a:srgbClr val="000000"/>
                </a:solidFill>
                <a:latin typeface="Arial"/>
                <a:ea typeface="DejaVu Sans"/>
              </a:rPr>
              <a:t> </a:t>
            </a:r>
            <a:r>
              <a:rPr lang="en-US" sz="3200" spc="-1" dirty="0" err="1">
                <a:solidFill>
                  <a:srgbClr val="000000"/>
                </a:solidFill>
                <a:latin typeface="Arial"/>
                <a:ea typeface="DejaVu Sans"/>
              </a:rPr>
              <a:t>tục</a:t>
            </a:r>
            <a:r>
              <a:rPr lang="en-US" sz="3200" spc="-1" dirty="0">
                <a:solidFill>
                  <a:srgbClr val="000000"/>
                </a:solidFill>
                <a:latin typeface="Arial"/>
                <a:ea typeface="DejaVu Sans"/>
              </a:rPr>
              <a:t> </a:t>
            </a:r>
            <a:r>
              <a:rPr lang="en-US" sz="3200" spc="-1" dirty="0" err="1">
                <a:solidFill>
                  <a:srgbClr val="000000"/>
                </a:solidFill>
                <a:latin typeface="Arial"/>
                <a:ea typeface="DejaVu Sans"/>
              </a:rPr>
              <a:t>được</a:t>
            </a:r>
            <a:r>
              <a:rPr lang="en-US" sz="3200" spc="-1" dirty="0">
                <a:solidFill>
                  <a:srgbClr val="000000"/>
                </a:solidFill>
                <a:latin typeface="Arial"/>
                <a:ea typeface="DejaVu Sans"/>
              </a:rPr>
              <a:t> </a:t>
            </a:r>
            <a:r>
              <a:rPr lang="en-US" sz="3200" spc="-1" dirty="0" err="1">
                <a:solidFill>
                  <a:srgbClr val="000000"/>
                </a:solidFill>
                <a:latin typeface="Arial"/>
                <a:ea typeface="DejaVu Sans"/>
              </a:rPr>
              <a:t>coi</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tạo</a:t>
            </a:r>
            <a:r>
              <a:rPr lang="en-US" sz="3200" spc="-1" dirty="0">
                <a:solidFill>
                  <a:srgbClr val="000000"/>
                </a:solidFill>
                <a:latin typeface="Arial"/>
                <a:ea typeface="DejaVu Sans"/>
              </a:rPr>
              <a:t> </a:t>
            </a:r>
            <a:r>
              <a:rPr lang="en-US" sz="3200" spc="-1" dirty="0" err="1">
                <a:solidFill>
                  <a:srgbClr val="000000"/>
                </a:solidFill>
                <a:latin typeface="Arial"/>
                <a:ea typeface="DejaVu Sans"/>
              </a:rPr>
              <a:t>ra</a:t>
            </a:r>
            <a:r>
              <a:rPr lang="en-US" sz="3200" spc="-1" dirty="0">
                <a:solidFill>
                  <a:srgbClr val="000000"/>
                </a:solidFill>
                <a:latin typeface="Arial"/>
                <a:ea typeface="DejaVu Sans"/>
              </a:rPr>
              <a:t> </a:t>
            </a:r>
            <a:r>
              <a:rPr lang="en-US" sz="3200" spc="-1" dirty="0" err="1">
                <a:solidFill>
                  <a:srgbClr val="000000"/>
                </a:solidFill>
                <a:latin typeface="Arial"/>
                <a:ea typeface="DejaVu Sans"/>
              </a:rPr>
              <a:t>trông</a:t>
            </a:r>
            <a:r>
              <a:rPr lang="en-US" sz="3200" spc="-1" dirty="0">
                <a:solidFill>
                  <a:srgbClr val="000000"/>
                </a:solidFill>
                <a:latin typeface="Arial"/>
                <a:ea typeface="DejaVu Sans"/>
              </a:rPr>
              <a:t> 1 </a:t>
            </a:r>
            <a:r>
              <a:rPr lang="en-US" sz="3200" spc="-1" dirty="0" err="1">
                <a:solidFill>
                  <a:srgbClr val="000000"/>
                </a:solidFill>
                <a:latin typeface="Arial"/>
                <a:ea typeface="DejaVu Sans"/>
              </a:rPr>
              <a:t>đơn</a:t>
            </a:r>
            <a:r>
              <a:rPr lang="en-US" sz="3200" spc="-1" dirty="0">
                <a:solidFill>
                  <a:srgbClr val="000000"/>
                </a:solidFill>
                <a:latin typeface="Arial"/>
                <a:ea typeface="DejaVu Sans"/>
              </a:rPr>
              <a:t> </a:t>
            </a:r>
            <a:r>
              <a:rPr lang="en-US" sz="3200" spc="-1" dirty="0" err="1">
                <a:solidFill>
                  <a:srgbClr val="000000"/>
                </a:solidFill>
                <a:latin typeface="Arial"/>
                <a:ea typeface="DejaVu Sans"/>
              </a:rPr>
              <a:t>vị</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gian</a:t>
            </a:r>
            <a:r>
              <a:rPr lang="en-US" sz="3200" spc="-1" dirty="0">
                <a:solidFill>
                  <a:srgbClr val="000000"/>
                </a:solidFill>
                <a:latin typeface="Arial"/>
                <a:ea typeface="DejaVu Sans"/>
              </a:rPr>
              <a:t> </a:t>
            </a:r>
            <a:r>
              <a:rPr lang="en-US" sz="3200" spc="-1" dirty="0" err="1">
                <a:solidFill>
                  <a:srgbClr val="000000"/>
                </a:solidFill>
                <a:latin typeface="Arial"/>
                <a:ea typeface="DejaVu Sans"/>
              </a:rPr>
              <a:t>bằng</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mẫu</a:t>
            </a:r>
            <a:r>
              <a:rPr lang="en-US" sz="3200" spc="-1" dirty="0">
                <a:solidFill>
                  <a:srgbClr val="000000"/>
                </a:solidFill>
                <a:latin typeface="Arial"/>
                <a:ea typeface="DejaVu Sans"/>
              </a:rPr>
              <a:t> </a:t>
            </a:r>
            <a:r>
              <a:rPr lang="en-US" sz="3200" spc="-1" dirty="0" err="1">
                <a:solidFill>
                  <a:srgbClr val="000000"/>
                </a:solidFill>
                <a:latin typeface="Arial"/>
                <a:ea typeface="DejaVu Sans"/>
              </a:rPr>
              <a:t>của</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rời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rạc</a:t>
            </a:r>
            <a:r>
              <a:rPr lang="en-US" sz="3200" spc="-1" dirty="0">
                <a:solidFill>
                  <a:srgbClr val="000000"/>
                </a:solidFill>
                <a:latin typeface="Arial"/>
                <a:ea typeface="DejaVu Sans"/>
              </a:rPr>
              <a:t> </a:t>
            </a:r>
            <a:r>
              <a:rPr lang="en-US" sz="3200" spc="-1" dirty="0" err="1">
                <a:solidFill>
                  <a:srgbClr val="000000"/>
                </a:solidFill>
                <a:latin typeface="Arial"/>
                <a:ea typeface="DejaVu Sans"/>
              </a:rPr>
              <a:t>tương</a:t>
            </a:r>
            <a:r>
              <a:rPr lang="en-US" sz="3200" spc="-1" dirty="0">
                <a:solidFill>
                  <a:srgbClr val="000000"/>
                </a:solidFill>
                <a:latin typeface="Arial"/>
                <a:ea typeface="DejaVu Sans"/>
              </a:rPr>
              <a:t> </a:t>
            </a:r>
            <a:r>
              <a:rPr lang="en-US" sz="3200" spc="-1" dirty="0" err="1">
                <a:solidFill>
                  <a:srgbClr val="000000"/>
                </a:solidFill>
                <a:latin typeface="Arial"/>
                <a:ea typeface="DejaVu Sans"/>
              </a:rPr>
              <a:t>đương</a:t>
            </a:r>
            <a:r>
              <a:rPr lang="en-US" sz="3200" spc="-1" dirty="0">
                <a:solidFill>
                  <a:srgbClr val="000000"/>
                </a:solidFill>
                <a:latin typeface="Arial"/>
                <a:ea typeface="DejaVu Sans"/>
              </a:rPr>
              <a:t> (</a:t>
            </a:r>
            <a:r>
              <a:rPr lang="en-US" sz="3200" spc="-1" dirty="0" err="1">
                <a:solidFill>
                  <a:srgbClr val="000000"/>
                </a:solidFill>
                <a:latin typeface="Arial"/>
                <a:ea typeface="DejaVu Sans"/>
              </a:rPr>
              <a:t>Ts</a:t>
            </a:r>
            <a:r>
              <a:rPr lang="en-US" sz="3200" spc="-1" dirty="0">
                <a:solidFill>
                  <a:srgbClr val="000000"/>
                </a:solidFill>
                <a:latin typeface="Arial"/>
                <a:ea typeface="DejaVu Sans"/>
              </a:rPr>
              <a:t> = 1/(2Fmax))</a:t>
            </a:r>
          </a:p>
          <a:p>
            <a:pPr marL="432000" indent="-3232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trung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bình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mẫu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a:t>
            </a:r>
            <a:r>
              <a:rPr lang="en-US" sz="3200" b="0" strike="noStrike" spc="-1" dirty="0" err="1">
                <a:solidFill>
                  <a:srgbClr val="000000"/>
                </a:solidFill>
                <a:latin typeface="Arial"/>
                <a:ea typeface="DejaVu Sans"/>
              </a:rPr>
              <a:t>nên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số</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để</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mẫu</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L &gt;= </a:t>
            </a:r>
            <a:r>
              <a:rPr lang="en-US" sz="3200" b="0" strike="noStrike" spc="-1" dirty="0" err="1">
                <a:solidFill>
                  <a:srgbClr val="000000"/>
                </a:solidFill>
                <a:latin typeface="Arial"/>
                <a:ea typeface="DejaVu Sans"/>
              </a:rPr>
              <a:t>Hr</a:t>
            </a:r>
            <a:r>
              <a:rPr lang="en-US" sz="3200" b="0" strike="noStrike" spc="-1" dirty="0">
                <a:solidFill>
                  <a:srgbClr val="000000"/>
                </a:solidFill>
                <a:latin typeface="Arial"/>
                <a:ea typeface="DejaVu Sans"/>
              </a:rPr>
              <a:t>(S). </a:t>
            </a:r>
            <a:r>
              <a:rPr lang="en-US" sz="3200" b="0" strike="noStrike" spc="-1" dirty="0" err="1">
                <a:solidFill>
                  <a:srgbClr val="000000"/>
                </a:solidFill>
                <a:latin typeface="Arial"/>
                <a:ea typeface="DejaVu Sans"/>
              </a:rPr>
              <a:t>Lmin</a:t>
            </a:r>
            <a:r>
              <a:rPr lang="en-US" sz="3200" b="0" strike="noStrike" spc="-1" dirty="0">
                <a:solidFill>
                  <a:srgbClr val="000000"/>
                </a:solidFill>
                <a:latin typeface="Arial"/>
                <a:ea typeface="DejaVu Sans"/>
              </a:rPr>
              <a:t> = </a:t>
            </a:r>
            <a:r>
              <a:rPr lang="en-US" sz="3200" b="0" strike="noStrike" spc="-1" dirty="0" err="1">
                <a:solidFill>
                  <a:srgbClr val="000000"/>
                </a:solidFill>
                <a:latin typeface="Arial"/>
                <a:ea typeface="DejaVu Sans"/>
              </a:rPr>
              <a:t>Hr</a:t>
            </a:r>
            <a:r>
              <a:rPr lang="en-US" sz="3200" b="0" strike="noStrike" spc="-1">
                <a:solidFill>
                  <a:srgbClr val="000000"/>
                </a:solidFill>
                <a:latin typeface="Arial"/>
                <a:ea typeface="DejaVu Sans"/>
              </a:rPr>
              <a:t>(s)</a:t>
            </a:r>
            <a:endParaRPr lang="en-US" sz="3200" b="0" strike="noStrike" spc="-1" dirty="0">
              <a:solidFill>
                <a:srgbClr val="000000"/>
              </a:solidFill>
              <a:latin typeface="Arial"/>
              <a:ea typeface="DejaVu Sans"/>
            </a:endParaRPr>
          </a:p>
          <a:p>
            <a:pPr marL="864000" lvl="1" indent="-323280">
              <a:lnSpc>
                <a:spcPct val="100000"/>
              </a:lnSpc>
              <a:spcBef>
                <a:spcPts val="1134"/>
              </a:spcBef>
              <a:buClr>
                <a:srgbClr val="000000"/>
              </a:buClr>
              <a:buSzPct val="75000"/>
              <a:buFont typeface="Symbol"/>
              <a:buChar char=""/>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46769" y="132840"/>
            <a:ext cx="109717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400" b="0" strike="noStrike" spc="-1" dirty="0">
                <a:solidFill>
                  <a:srgbClr val="000000"/>
                </a:solidFill>
                <a:latin typeface="Arial"/>
                <a:ea typeface="DejaVu Sans"/>
              </a:rPr>
              <a:t>4.10. </a:t>
            </a:r>
            <a:r>
              <a:rPr lang="en-US" sz="4400" b="0" strike="noStrike" spc="-1" dirty="0" err="1">
                <a:solidFill>
                  <a:srgbClr val="000000"/>
                </a:solidFill>
                <a:latin typeface="Arial"/>
                <a:ea typeface="DejaVu Sans"/>
              </a:rPr>
              <a:t>Mã</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nguồn</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liên</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tục</a:t>
            </a:r>
            <a:r>
              <a:rPr lang="en-US" sz="4400" b="0" strike="noStrike" spc="-1" dirty="0">
                <a:solidFill>
                  <a:srgbClr val="000000"/>
                </a:solidFill>
                <a:latin typeface="Arial"/>
                <a:ea typeface="DejaVu Sans"/>
              </a:rPr>
              <a:t>  </a:t>
            </a:r>
            <a:endParaRPr lang="en-US" sz="4400" b="0" strike="noStrike" spc="-1" dirty="0">
              <a:latin typeface="Arial"/>
            </a:endParaRPr>
          </a:p>
        </p:txBody>
      </p:sp>
      <p:sp>
        <p:nvSpPr>
          <p:cNvPr id="519" name="CustomShape 2"/>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a:bodyPr>
          <a:lstStyle/>
          <a:p>
            <a:pPr marL="432000" indent="-3232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liên</a:t>
            </a:r>
            <a:r>
              <a:rPr lang="en-US" sz="3200" spc="-1" dirty="0">
                <a:solidFill>
                  <a:srgbClr val="000000"/>
                </a:solidFill>
                <a:latin typeface="Arial"/>
                <a:ea typeface="DejaVu Sans"/>
              </a:rPr>
              <a:t> </a:t>
            </a:r>
            <a:r>
              <a:rPr lang="en-US" sz="3200" spc="-1" dirty="0" err="1">
                <a:solidFill>
                  <a:srgbClr val="000000"/>
                </a:solidFill>
                <a:latin typeface="Arial"/>
                <a:ea typeface="DejaVu Sans"/>
              </a:rPr>
              <a:t>tục</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thể</a:t>
            </a:r>
            <a:r>
              <a:rPr lang="en-US" sz="3200" spc="-1" dirty="0">
                <a:solidFill>
                  <a:srgbClr val="000000"/>
                </a:solidFill>
                <a:latin typeface="Arial"/>
                <a:ea typeface="DejaVu Sans"/>
              </a:rPr>
              <a:t> </a:t>
            </a:r>
            <a:r>
              <a:rPr lang="en-US" sz="3200" spc="-1" dirty="0" err="1">
                <a:solidFill>
                  <a:srgbClr val="000000"/>
                </a:solidFill>
                <a:latin typeface="Arial"/>
                <a:ea typeface="DejaVu Sans"/>
              </a:rPr>
              <a:t>có</a:t>
            </a:r>
            <a:r>
              <a:rPr lang="en-US" sz="3200" spc="-1" dirty="0">
                <a:solidFill>
                  <a:srgbClr val="000000"/>
                </a:solidFill>
                <a:latin typeface="Arial"/>
                <a:ea typeface="DejaVu Sans"/>
              </a:rPr>
              <a:t> </a:t>
            </a:r>
            <a:r>
              <a:rPr lang="en-US" sz="3200" spc="-1" dirty="0" err="1">
                <a:solidFill>
                  <a:srgbClr val="000000"/>
                </a:solidFill>
                <a:latin typeface="Arial"/>
                <a:ea typeface="DejaVu Sans"/>
              </a:rPr>
              <a:t>các</a:t>
            </a:r>
            <a:r>
              <a:rPr lang="en-US" sz="3200" spc="-1" dirty="0">
                <a:solidFill>
                  <a:srgbClr val="000000"/>
                </a:solidFill>
                <a:latin typeface="Arial"/>
                <a:ea typeface="DejaVu Sans"/>
              </a:rPr>
              <a:t> </a:t>
            </a:r>
            <a:r>
              <a:rPr lang="en-US" sz="3200" spc="-1" dirty="0" err="1">
                <a:solidFill>
                  <a:srgbClr val="000000"/>
                </a:solidFill>
                <a:latin typeface="Arial"/>
                <a:ea typeface="DejaVu Sans"/>
              </a:rPr>
              <a:t>phương</a:t>
            </a:r>
            <a:r>
              <a:rPr lang="en-US" sz="3200" spc="-1" dirty="0">
                <a:solidFill>
                  <a:srgbClr val="000000"/>
                </a:solidFill>
                <a:latin typeface="Arial"/>
                <a:ea typeface="DejaVu Sans"/>
              </a:rPr>
              <a:t> </a:t>
            </a:r>
            <a:r>
              <a:rPr lang="en-US" sz="3200" spc="-1" dirty="0" err="1">
                <a:solidFill>
                  <a:srgbClr val="000000"/>
                </a:solidFill>
                <a:latin typeface="Arial"/>
                <a:ea typeface="DejaVu Sans"/>
              </a:rPr>
              <a:t>pháp</a:t>
            </a:r>
            <a:r>
              <a:rPr lang="en-US" sz="3200" spc="-1" dirty="0">
                <a:solidFill>
                  <a:srgbClr val="000000"/>
                </a:solidFill>
                <a:latin typeface="Arial"/>
                <a:ea typeface="DejaVu Sans"/>
              </a:rPr>
              <a:t>:</a:t>
            </a:r>
          </a:p>
          <a:p>
            <a:pPr marL="889200" lvl="1" indent="-323280">
              <a:spcBef>
                <a:spcPts val="1417"/>
              </a:spcBef>
              <a:buClr>
                <a:srgbClr val="000000"/>
              </a:buClr>
              <a:buSzPct val="45000"/>
              <a:buFont typeface="Wingdings" charset="2"/>
              <a:buChar char=""/>
            </a:pP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theo</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gian</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được</a:t>
            </a:r>
            <a:r>
              <a:rPr lang="en-US" sz="3200" spc="-1" dirty="0">
                <a:solidFill>
                  <a:srgbClr val="000000"/>
                </a:solidFill>
                <a:latin typeface="Arial"/>
                <a:ea typeface="DejaVu Sans"/>
              </a:rPr>
              <a:t> </a:t>
            </a:r>
            <a:r>
              <a:rPr lang="en-US" sz="3200" spc="-1" dirty="0" err="1">
                <a:solidFill>
                  <a:srgbClr val="000000"/>
                </a:solidFill>
                <a:latin typeface="Arial"/>
                <a:ea typeface="DejaVu Sans"/>
              </a:rPr>
              <a:t>biểu</a:t>
            </a:r>
            <a:r>
              <a:rPr lang="en-US" sz="3200" spc="-1" dirty="0">
                <a:solidFill>
                  <a:srgbClr val="000000"/>
                </a:solidFill>
                <a:latin typeface="Arial"/>
                <a:ea typeface="DejaVu Sans"/>
              </a:rPr>
              <a:t> </a:t>
            </a:r>
            <a:r>
              <a:rPr lang="en-US" sz="3200" spc="-1" dirty="0" err="1">
                <a:solidFill>
                  <a:srgbClr val="000000"/>
                </a:solidFill>
                <a:latin typeface="Arial"/>
                <a:ea typeface="DejaVu Sans"/>
              </a:rPr>
              <a:t>diễn</a:t>
            </a:r>
            <a:r>
              <a:rPr lang="en-US" sz="3200" spc="-1" dirty="0">
                <a:solidFill>
                  <a:srgbClr val="000000"/>
                </a:solidFill>
                <a:latin typeface="Arial"/>
                <a:ea typeface="DejaVu Sans"/>
              </a:rPr>
              <a:t> </a:t>
            </a:r>
            <a:r>
              <a:rPr lang="en-US" sz="3200" spc="-1" dirty="0" err="1">
                <a:solidFill>
                  <a:srgbClr val="000000"/>
                </a:solidFill>
                <a:latin typeface="Arial"/>
                <a:ea typeface="DejaVu Sans"/>
              </a:rPr>
              <a:t>theo</a:t>
            </a:r>
            <a:r>
              <a:rPr lang="en-US" sz="3200" spc="-1" dirty="0">
                <a:solidFill>
                  <a:srgbClr val="000000"/>
                </a:solidFill>
                <a:latin typeface="Arial"/>
                <a:ea typeface="DejaVu Sans"/>
              </a:rPr>
              <a:t> </a:t>
            </a:r>
            <a:r>
              <a:rPr lang="en-US" sz="3200" spc="-1" dirty="0" err="1">
                <a:solidFill>
                  <a:srgbClr val="000000"/>
                </a:solidFill>
                <a:latin typeface="Arial"/>
                <a:ea typeface="DejaVu Sans"/>
              </a:rPr>
              <a:t>thời</a:t>
            </a:r>
            <a:r>
              <a:rPr lang="en-US" sz="3200" spc="-1" dirty="0">
                <a:solidFill>
                  <a:srgbClr val="000000"/>
                </a:solidFill>
                <a:latin typeface="Arial"/>
                <a:ea typeface="DejaVu Sans"/>
              </a:rPr>
              <a:t> </a:t>
            </a:r>
            <a:r>
              <a:rPr lang="en-US" sz="3200" spc="-1" dirty="0" err="1">
                <a:solidFill>
                  <a:srgbClr val="000000"/>
                </a:solidFill>
                <a:latin typeface="Arial"/>
                <a:ea typeface="DejaVu Sans"/>
              </a:rPr>
              <a:t>gian</a:t>
            </a:r>
            <a:endParaRPr lang="en-US" sz="3200" spc="-1" dirty="0">
              <a:solidFill>
                <a:srgbClr val="000000"/>
              </a:solidFill>
              <a:latin typeface="Arial"/>
              <a:ea typeface="DejaVu Sans"/>
            </a:endParaRPr>
          </a:p>
          <a:p>
            <a:pPr marL="889200" lvl="1" indent="-323280">
              <a:spcBef>
                <a:spcPts val="1417"/>
              </a:spcBef>
              <a:buClr>
                <a:srgbClr val="000000"/>
              </a:buClr>
              <a:buSzPct val="45000"/>
              <a:buFont typeface="Wingdings" charset="2"/>
              <a:buChar char=""/>
            </a:pP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theo</a:t>
            </a:r>
            <a:r>
              <a:rPr lang="en-US" sz="3200" spc="-1" dirty="0">
                <a:solidFill>
                  <a:srgbClr val="000000"/>
                </a:solidFill>
                <a:latin typeface="Arial"/>
                <a:ea typeface="DejaVu Sans"/>
              </a:rPr>
              <a:t> </a:t>
            </a:r>
            <a:r>
              <a:rPr lang="en-US" sz="3200" spc="-1" dirty="0" err="1">
                <a:solidFill>
                  <a:srgbClr val="000000"/>
                </a:solidFill>
                <a:latin typeface="Arial"/>
                <a:ea typeface="DejaVu Sans"/>
              </a:rPr>
              <a:t>tần</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được</a:t>
            </a:r>
            <a:r>
              <a:rPr lang="en-US" sz="3200" spc="-1" dirty="0">
                <a:solidFill>
                  <a:srgbClr val="000000"/>
                </a:solidFill>
                <a:latin typeface="Arial"/>
                <a:ea typeface="DejaVu Sans"/>
              </a:rPr>
              <a:t> </a:t>
            </a:r>
            <a:r>
              <a:rPr lang="en-US" sz="3200" spc="-1" dirty="0" err="1">
                <a:solidFill>
                  <a:srgbClr val="000000"/>
                </a:solidFill>
                <a:latin typeface="Arial"/>
                <a:ea typeface="DejaVu Sans"/>
              </a:rPr>
              <a:t>biểu</a:t>
            </a:r>
            <a:r>
              <a:rPr lang="en-US" sz="3200" spc="-1" dirty="0">
                <a:solidFill>
                  <a:srgbClr val="000000"/>
                </a:solidFill>
                <a:latin typeface="Arial"/>
                <a:ea typeface="DejaVu Sans"/>
              </a:rPr>
              <a:t> </a:t>
            </a:r>
            <a:r>
              <a:rPr lang="en-US" sz="3200" spc="-1" dirty="0" err="1">
                <a:solidFill>
                  <a:srgbClr val="000000"/>
                </a:solidFill>
                <a:latin typeface="Arial"/>
                <a:ea typeface="DejaVu Sans"/>
              </a:rPr>
              <a:t>diễn</a:t>
            </a:r>
            <a:r>
              <a:rPr lang="en-US" sz="3200" spc="-1" dirty="0">
                <a:solidFill>
                  <a:srgbClr val="000000"/>
                </a:solidFill>
                <a:latin typeface="Arial"/>
                <a:ea typeface="DejaVu Sans"/>
              </a:rPr>
              <a:t> </a:t>
            </a:r>
            <a:r>
              <a:rPr lang="en-US" sz="3200" spc="-1" dirty="0" err="1">
                <a:solidFill>
                  <a:srgbClr val="000000"/>
                </a:solidFill>
                <a:latin typeface="Arial"/>
                <a:ea typeface="DejaVu Sans"/>
              </a:rPr>
              <a:t>theo</a:t>
            </a:r>
            <a:r>
              <a:rPr lang="en-US" sz="3200" spc="-1" dirty="0">
                <a:solidFill>
                  <a:srgbClr val="000000"/>
                </a:solidFill>
                <a:latin typeface="Arial"/>
                <a:ea typeface="DejaVu Sans"/>
              </a:rPr>
              <a:t> </a:t>
            </a:r>
            <a:r>
              <a:rPr lang="en-US" sz="3200" spc="-1" dirty="0" err="1">
                <a:solidFill>
                  <a:srgbClr val="000000"/>
                </a:solidFill>
                <a:latin typeface="Arial"/>
                <a:ea typeface="DejaVu Sans"/>
              </a:rPr>
              <a:t>tần</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endParaRPr lang="en-US" sz="3200" spc="-1" dirty="0">
              <a:solidFill>
                <a:srgbClr val="000000"/>
              </a:solidFill>
              <a:latin typeface="Arial"/>
              <a:ea typeface="DejaVu Sans"/>
            </a:endParaRPr>
          </a:p>
          <a:p>
            <a:pPr marL="889200" lvl="1" indent="-323280">
              <a:spcBef>
                <a:spcPts val="1417"/>
              </a:spcBef>
              <a:buClr>
                <a:srgbClr val="000000"/>
              </a:buClr>
              <a:buSzPct val="45000"/>
              <a:buFont typeface="Wingdings" charset="2"/>
              <a:buChar char=""/>
            </a:pP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mô</a:t>
            </a:r>
            <a:r>
              <a:rPr lang="en-US" sz="3200" spc="-1" dirty="0">
                <a:solidFill>
                  <a:srgbClr val="000000"/>
                </a:solidFill>
                <a:latin typeface="Arial"/>
                <a:ea typeface="DejaVu Sans"/>
              </a:rPr>
              <a:t> </a:t>
            </a:r>
            <a:r>
              <a:rPr lang="en-US" sz="3200" spc="-1" dirty="0" err="1">
                <a:solidFill>
                  <a:srgbClr val="000000"/>
                </a:solidFill>
                <a:latin typeface="Arial"/>
                <a:ea typeface="DejaVu Sans"/>
              </a:rPr>
              <a:t>hình</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tìm</a:t>
            </a:r>
            <a:r>
              <a:rPr lang="en-US" sz="3200" spc="-1" dirty="0">
                <a:solidFill>
                  <a:srgbClr val="000000"/>
                </a:solidFill>
                <a:latin typeface="Arial"/>
                <a:ea typeface="DejaVu Sans"/>
              </a:rPr>
              <a:t> </a:t>
            </a:r>
            <a:r>
              <a:rPr lang="en-US" sz="3200" spc="-1" dirty="0" err="1">
                <a:solidFill>
                  <a:srgbClr val="000000"/>
                </a:solidFill>
                <a:latin typeface="Arial"/>
                <a:ea typeface="DejaVu Sans"/>
              </a:rPr>
              <a:t>mô</a:t>
            </a:r>
            <a:r>
              <a:rPr lang="en-US" sz="3200" spc="-1" dirty="0">
                <a:solidFill>
                  <a:srgbClr val="000000"/>
                </a:solidFill>
                <a:latin typeface="Arial"/>
                <a:ea typeface="DejaVu Sans"/>
              </a:rPr>
              <a:t> </a:t>
            </a:r>
            <a:r>
              <a:rPr lang="en-US" sz="3200" spc="-1" dirty="0" err="1">
                <a:solidFill>
                  <a:srgbClr val="000000"/>
                </a:solidFill>
                <a:latin typeface="Arial"/>
                <a:ea typeface="DejaVu Sans"/>
              </a:rPr>
              <a:t>hình</a:t>
            </a:r>
            <a:r>
              <a:rPr lang="en-US" sz="3200" spc="-1" dirty="0">
                <a:solidFill>
                  <a:srgbClr val="000000"/>
                </a:solidFill>
                <a:latin typeface="Arial"/>
                <a:ea typeface="DejaVu Sans"/>
              </a:rPr>
              <a:t> </a:t>
            </a:r>
            <a:r>
              <a:rPr lang="en-US" sz="3200" spc="-1" dirty="0" err="1">
                <a:solidFill>
                  <a:srgbClr val="000000"/>
                </a:solidFill>
                <a:latin typeface="Arial"/>
                <a:ea typeface="DejaVu Sans"/>
              </a:rPr>
              <a:t>toán</a:t>
            </a:r>
            <a:r>
              <a:rPr lang="en-US" sz="3200" spc="-1" dirty="0">
                <a:solidFill>
                  <a:srgbClr val="000000"/>
                </a:solidFill>
                <a:latin typeface="Arial"/>
                <a:ea typeface="DejaVu Sans"/>
              </a:rPr>
              <a:t> </a:t>
            </a:r>
            <a:r>
              <a:rPr lang="en-US" sz="3200" spc="-1" dirty="0" err="1">
                <a:solidFill>
                  <a:srgbClr val="000000"/>
                </a:solidFill>
                <a:latin typeface="Arial"/>
                <a:ea typeface="DejaVu Sans"/>
              </a:rPr>
              <a:t>học</a:t>
            </a:r>
            <a:r>
              <a:rPr lang="en-US" sz="3200" spc="-1" dirty="0">
                <a:solidFill>
                  <a:srgbClr val="000000"/>
                </a:solidFill>
                <a:latin typeface="Arial"/>
                <a:ea typeface="DejaVu Sans"/>
              </a:rPr>
              <a:t> </a:t>
            </a:r>
            <a:r>
              <a:rPr lang="en-US" sz="3200" spc="-1" dirty="0" err="1">
                <a:solidFill>
                  <a:srgbClr val="000000"/>
                </a:solidFill>
                <a:latin typeface="Arial"/>
                <a:ea typeface="DejaVu Sans"/>
              </a:rPr>
              <a:t>cho</a:t>
            </a:r>
            <a:r>
              <a:rPr lang="en-US" sz="3200" spc="-1" dirty="0">
                <a:solidFill>
                  <a:srgbClr val="000000"/>
                </a:solidFill>
                <a:latin typeface="Arial"/>
                <a:ea typeface="DejaVu Sans"/>
              </a:rPr>
              <a:t> </a:t>
            </a:r>
            <a:r>
              <a:rPr lang="en-US" sz="3200" spc="-1" dirty="0" err="1">
                <a:solidFill>
                  <a:srgbClr val="000000"/>
                </a:solidFill>
                <a:latin typeface="Arial"/>
                <a:ea typeface="DejaVu Sans"/>
              </a:rPr>
              <a:t>nguồn</a:t>
            </a:r>
            <a:r>
              <a:rPr lang="en-US" sz="3200" spc="-1" dirty="0">
                <a:solidFill>
                  <a:srgbClr val="000000"/>
                </a:solidFill>
                <a:latin typeface="Arial"/>
                <a:ea typeface="DejaVu Sans"/>
              </a:rPr>
              <a:t> </a:t>
            </a:r>
            <a:r>
              <a:rPr lang="en-US" sz="3200" spc="-1" dirty="0" err="1">
                <a:solidFill>
                  <a:srgbClr val="000000"/>
                </a:solidFill>
                <a:latin typeface="Arial"/>
                <a:ea typeface="DejaVu Sans"/>
              </a:rPr>
              <a:t>và</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err="1">
                <a:solidFill>
                  <a:srgbClr val="000000"/>
                </a:solidFill>
                <a:latin typeface="Arial"/>
                <a:ea typeface="DejaVu Sans"/>
              </a:rPr>
              <a:t>hóa</a:t>
            </a:r>
            <a:r>
              <a:rPr lang="en-US" sz="3200" spc="-1" dirty="0">
                <a:solidFill>
                  <a:srgbClr val="000000"/>
                </a:solidFill>
                <a:latin typeface="Arial"/>
                <a:ea typeface="DejaVu Sans"/>
              </a:rPr>
              <a:t> </a:t>
            </a:r>
            <a:r>
              <a:rPr lang="en-US" sz="3200" spc="-1" dirty="0" err="1">
                <a:solidFill>
                  <a:srgbClr val="000000"/>
                </a:solidFill>
                <a:latin typeface="Arial"/>
                <a:ea typeface="DejaVu Sans"/>
              </a:rPr>
              <a:t>các</a:t>
            </a:r>
            <a:r>
              <a:rPr lang="en-US" sz="3200" spc="-1" dirty="0">
                <a:solidFill>
                  <a:srgbClr val="000000"/>
                </a:solidFill>
                <a:latin typeface="Arial"/>
                <a:ea typeface="DejaVu Sans"/>
              </a:rPr>
              <a:t> </a:t>
            </a:r>
            <a:r>
              <a:rPr lang="en-US" sz="3200" spc="-1" dirty="0" err="1">
                <a:solidFill>
                  <a:srgbClr val="000000"/>
                </a:solidFill>
                <a:latin typeface="Arial"/>
                <a:ea typeface="DejaVu Sans"/>
              </a:rPr>
              <a:t>tham</a:t>
            </a:r>
            <a:r>
              <a:rPr lang="en-US" sz="3200" spc="-1" dirty="0">
                <a:solidFill>
                  <a:srgbClr val="000000"/>
                </a:solidFill>
                <a:latin typeface="Arial"/>
                <a:ea typeface="DejaVu Sans"/>
              </a:rPr>
              <a:t> </a:t>
            </a:r>
            <a:r>
              <a:rPr lang="en-US" sz="3200" spc="-1" dirty="0" err="1">
                <a:solidFill>
                  <a:srgbClr val="000000"/>
                </a:solidFill>
                <a:latin typeface="Arial"/>
                <a:ea typeface="DejaVu Sans"/>
              </a:rPr>
              <a:t>số</a:t>
            </a:r>
            <a:r>
              <a:rPr lang="en-US" sz="3200" spc="-1" dirty="0">
                <a:solidFill>
                  <a:srgbClr val="000000"/>
                </a:solidFill>
                <a:latin typeface="Arial"/>
                <a:ea typeface="DejaVu Sans"/>
              </a:rPr>
              <a:t> </a:t>
            </a:r>
            <a:r>
              <a:rPr lang="en-US" sz="3200" spc="-1" dirty="0" err="1">
                <a:solidFill>
                  <a:srgbClr val="000000"/>
                </a:solidFill>
                <a:latin typeface="Arial"/>
                <a:ea typeface="DejaVu Sans"/>
              </a:rPr>
              <a:t>của</a:t>
            </a:r>
            <a:r>
              <a:rPr lang="en-US" sz="3200" spc="-1" dirty="0">
                <a:solidFill>
                  <a:srgbClr val="000000"/>
                </a:solidFill>
                <a:latin typeface="Arial"/>
                <a:ea typeface="DejaVu Sans"/>
              </a:rPr>
              <a:t> </a:t>
            </a:r>
            <a:r>
              <a:rPr lang="en-US" sz="3200" spc="-1" dirty="0" err="1">
                <a:solidFill>
                  <a:srgbClr val="000000"/>
                </a:solidFill>
                <a:latin typeface="Arial"/>
                <a:ea typeface="DejaVu Sans"/>
              </a:rPr>
              <a:t>mô</a:t>
            </a:r>
            <a:r>
              <a:rPr lang="en-US" sz="3200" spc="-1" dirty="0">
                <a:solidFill>
                  <a:srgbClr val="000000"/>
                </a:solidFill>
                <a:latin typeface="Arial"/>
                <a:ea typeface="DejaVu Sans"/>
              </a:rPr>
              <a:t> </a:t>
            </a:r>
            <a:r>
              <a:rPr lang="en-US" sz="3200" spc="-1" dirty="0" err="1">
                <a:solidFill>
                  <a:srgbClr val="000000"/>
                </a:solidFill>
                <a:latin typeface="Arial"/>
                <a:ea typeface="DejaVu Sans"/>
              </a:rPr>
              <a:t>hình</a:t>
            </a:r>
            <a:endParaRPr lang="en-US" sz="3200" spc="-1" dirty="0">
              <a:solidFill>
                <a:srgbClr val="000000"/>
              </a:solidFill>
              <a:latin typeface="Arial"/>
              <a:ea typeface="DejaVu Sans"/>
            </a:endParaRPr>
          </a:p>
        </p:txBody>
      </p:sp>
    </p:spTree>
    <p:extLst>
      <p:ext uri="{BB962C8B-B14F-4D97-AF65-F5344CB8AC3E}">
        <p14:creationId xmlns:p14="http://schemas.microsoft.com/office/powerpoint/2010/main" val="2444114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09480" y="273600"/>
            <a:ext cx="1097172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latin typeface="Arial"/>
                <a:ea typeface="DejaVu Sans"/>
              </a:rPr>
              <a:t>4.10.1.  </a:t>
            </a:r>
            <a:r>
              <a:rPr lang="en-US" sz="4400" b="0" strike="noStrike" spc="-1" dirty="0" err="1">
                <a:solidFill>
                  <a:srgbClr val="000000"/>
                </a:solidFill>
                <a:latin typeface="Arial"/>
                <a:ea typeface="DejaVu Sans"/>
              </a:rPr>
              <a:t>Mã</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nguồn</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liên</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tục</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theo</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thời</a:t>
            </a:r>
            <a:r>
              <a:rPr lang="en-US" sz="4400" b="0" strike="noStrike" spc="-1" dirty="0">
                <a:solidFill>
                  <a:srgbClr val="000000"/>
                </a:solidFill>
                <a:latin typeface="Arial"/>
                <a:ea typeface="DejaVu Sans"/>
              </a:rPr>
              <a:t> </a:t>
            </a:r>
            <a:r>
              <a:rPr lang="en-US" sz="4400" b="0" strike="noStrike" spc="-1" dirty="0" err="1">
                <a:solidFill>
                  <a:srgbClr val="000000"/>
                </a:solidFill>
                <a:latin typeface="Arial"/>
                <a:ea typeface="DejaVu Sans"/>
              </a:rPr>
              <a:t>gian</a:t>
            </a:r>
            <a:r>
              <a:rPr lang="en-US" sz="4400" b="0" strike="noStrike" spc="-1" dirty="0">
                <a:solidFill>
                  <a:srgbClr val="000000"/>
                </a:solidFill>
                <a:latin typeface="Arial"/>
                <a:ea typeface="DejaVu Sans"/>
              </a:rPr>
              <a:t>  </a:t>
            </a:r>
            <a:endParaRPr lang="en-US" sz="4400" b="0" strike="noStrike" spc="-1" dirty="0">
              <a:latin typeface="Arial"/>
            </a:endParaRPr>
          </a:p>
        </p:txBody>
      </p:sp>
      <p:sp>
        <p:nvSpPr>
          <p:cNvPr id="519" name="CustomShape 2"/>
          <p:cNvSpPr/>
          <p:nvPr/>
        </p:nvSpPr>
        <p:spPr>
          <a:xfrm>
            <a:off x="609480" y="1604520"/>
            <a:ext cx="1097172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marL="432000" indent="-32328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hóa</a:t>
            </a:r>
            <a:r>
              <a:rPr lang="en-US" sz="3200" b="0" strike="noStrike"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là</a:t>
            </a:r>
            <a:r>
              <a:rPr lang="en-US" sz="3200" spc="-1" dirty="0">
                <a:solidFill>
                  <a:srgbClr val="000000"/>
                </a:solidFill>
                <a:latin typeface="Arial"/>
                <a:ea typeface="DejaVu Sans"/>
              </a:rPr>
              <a:t> </a:t>
            </a:r>
            <a:r>
              <a:rPr lang="en-US" sz="3200" spc="-1" dirty="0" err="1">
                <a:solidFill>
                  <a:srgbClr val="000000"/>
                </a:solidFill>
                <a:latin typeface="Arial"/>
                <a:ea typeface="DejaVu Sans"/>
              </a:rPr>
              <a:t>chuyển</a:t>
            </a:r>
            <a:r>
              <a:rPr lang="en-US" sz="3200" spc="-1" dirty="0">
                <a:solidFill>
                  <a:srgbClr val="000000"/>
                </a:solidFill>
                <a:latin typeface="Arial"/>
                <a:ea typeface="DejaVu Sans"/>
              </a:rPr>
              <a:t> </a:t>
            </a:r>
            <a:r>
              <a:rPr lang="en-US" sz="3200" spc="-1" dirty="0" err="1">
                <a:solidFill>
                  <a:srgbClr val="000000"/>
                </a:solidFill>
                <a:latin typeface="Arial"/>
                <a:ea typeface="DejaVu Sans"/>
              </a:rPr>
              <a:t>bản</a:t>
            </a:r>
            <a:r>
              <a:rPr lang="en-US" sz="3200" spc="-1" dirty="0">
                <a:solidFill>
                  <a:srgbClr val="000000"/>
                </a:solidFill>
                <a:latin typeface="Arial"/>
                <a:ea typeface="DejaVu Sans"/>
              </a:rPr>
              <a:t> tin </a:t>
            </a:r>
            <a:r>
              <a:rPr lang="en-US" sz="3200" spc="-1" dirty="0" err="1">
                <a:solidFill>
                  <a:srgbClr val="000000"/>
                </a:solidFill>
                <a:latin typeface="Arial"/>
                <a:ea typeface="DejaVu Sans"/>
              </a:rPr>
              <a:t>thành</a:t>
            </a:r>
            <a:r>
              <a:rPr lang="en-US" sz="3200" spc="-1" dirty="0">
                <a:solidFill>
                  <a:srgbClr val="000000"/>
                </a:solidFill>
                <a:latin typeface="Arial"/>
                <a:ea typeface="DejaVu Sans"/>
              </a:rPr>
              <a:t> </a:t>
            </a:r>
            <a:r>
              <a:rPr lang="en-US" sz="3200" spc="-1" dirty="0" err="1">
                <a:solidFill>
                  <a:srgbClr val="000000"/>
                </a:solidFill>
                <a:latin typeface="Arial"/>
                <a:ea typeface="DejaVu Sans"/>
              </a:rPr>
              <a:t>chuỗi</a:t>
            </a:r>
            <a:r>
              <a:rPr lang="en-US" sz="3200" spc="-1" dirty="0">
                <a:solidFill>
                  <a:srgbClr val="000000"/>
                </a:solidFill>
                <a:latin typeface="Arial"/>
                <a:ea typeface="DejaVu Sans"/>
              </a:rPr>
              <a:t> </a:t>
            </a:r>
            <a:r>
              <a:rPr lang="en-US" sz="3200" spc="-1" dirty="0" err="1">
                <a:solidFill>
                  <a:srgbClr val="000000"/>
                </a:solidFill>
                <a:latin typeface="Arial"/>
                <a:ea typeface="DejaVu Sans"/>
              </a:rPr>
              <a:t>các</a:t>
            </a:r>
            <a:r>
              <a:rPr lang="en-US" sz="3200" spc="-1" dirty="0">
                <a:solidFill>
                  <a:srgbClr val="000000"/>
                </a:solidFill>
                <a:latin typeface="Arial"/>
                <a:ea typeface="DejaVu Sans"/>
              </a:rPr>
              <a:t> </a:t>
            </a:r>
            <a:r>
              <a:rPr lang="en-US" sz="3200" spc="-1" dirty="0" err="1">
                <a:solidFill>
                  <a:srgbClr val="000000"/>
                </a:solidFill>
                <a:latin typeface="Arial"/>
                <a:ea typeface="DejaVu Sans"/>
              </a:rPr>
              <a:t>từ</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hay </a:t>
            </a:r>
            <a:r>
              <a:rPr lang="en-US" sz="3200" spc="-1" dirty="0" err="1">
                <a:solidFill>
                  <a:srgbClr val="000000"/>
                </a:solidFill>
                <a:latin typeface="Arial"/>
                <a:ea typeface="DejaVu Sans"/>
              </a:rPr>
              <a:t>thành</a:t>
            </a:r>
            <a:r>
              <a:rPr lang="en-US" sz="3200" spc="-1" dirty="0">
                <a:solidFill>
                  <a:srgbClr val="000000"/>
                </a:solidFill>
                <a:latin typeface="Arial"/>
                <a:ea typeface="DejaVu Sans"/>
              </a:rPr>
              <a:t> </a:t>
            </a:r>
            <a:r>
              <a:rPr lang="en-US" sz="3200" spc="-1" dirty="0" err="1">
                <a:solidFill>
                  <a:srgbClr val="000000"/>
                </a:solidFill>
                <a:latin typeface="Arial"/>
                <a:ea typeface="DejaVu Sans"/>
              </a:rPr>
              <a:t>chuỗi</a:t>
            </a:r>
            <a:r>
              <a:rPr lang="en-US" sz="3200" spc="-1" dirty="0">
                <a:solidFill>
                  <a:srgbClr val="000000"/>
                </a:solidFill>
                <a:latin typeface="Arial"/>
                <a:ea typeface="DejaVu Sans"/>
              </a:rPr>
              <a:t> </a:t>
            </a:r>
            <a:r>
              <a:rPr lang="en-US" sz="3200" spc="-1" dirty="0" err="1">
                <a:solidFill>
                  <a:srgbClr val="000000"/>
                </a:solidFill>
                <a:latin typeface="Arial"/>
                <a:ea typeface="DejaVu Sans"/>
              </a:rPr>
              <a:t>ký</a:t>
            </a:r>
            <a:r>
              <a:rPr lang="en-US" sz="3200" spc="-1" dirty="0">
                <a:solidFill>
                  <a:srgbClr val="000000"/>
                </a:solidFill>
                <a:latin typeface="Arial"/>
                <a:ea typeface="DejaVu Sans"/>
              </a:rPr>
              <a:t> </a:t>
            </a:r>
            <a:r>
              <a:rPr lang="en-US" sz="3200" spc="-1" dirty="0" err="1">
                <a:solidFill>
                  <a:srgbClr val="000000"/>
                </a:solidFill>
                <a:latin typeface="Arial"/>
                <a:ea typeface="DejaVu Sans"/>
              </a:rPr>
              <a:t>hiệu</a:t>
            </a:r>
            <a:r>
              <a:rPr lang="en-US" sz="3200" spc="-1" dirty="0">
                <a:solidFill>
                  <a:srgbClr val="000000"/>
                </a:solidFill>
                <a:latin typeface="Arial"/>
                <a:ea typeface="DejaVu Sans"/>
              </a:rPr>
              <a:t> </a:t>
            </a:r>
            <a:r>
              <a:rPr lang="en-US" sz="3200" spc="-1" dirty="0" err="1">
                <a:solidFill>
                  <a:srgbClr val="000000"/>
                </a:solidFill>
                <a:latin typeface="Arial"/>
                <a:ea typeface="DejaVu Sans"/>
              </a:rPr>
              <a:t>mã</a:t>
            </a:r>
            <a:r>
              <a:rPr lang="en-US" sz="3200" spc="-1" dirty="0">
                <a:solidFill>
                  <a:srgbClr val="000000"/>
                </a:solidFill>
                <a:latin typeface="Arial"/>
                <a:ea typeface="DejaVu Sans"/>
              </a:rPr>
              <a:t> </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Mã</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hóa</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nguồn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cần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thực</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hiện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hai</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nhiệm</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vụ</a:t>
            </a:r>
            <a:r>
              <a:rPr lang="en-US" sz="3200" spc="-1" dirty="0">
                <a:solidFill>
                  <a:srgbClr val="000000"/>
                </a:solidFill>
                <a:latin typeface="Arial"/>
                <a:ea typeface="DejaVu Sans"/>
                <a:sym typeface="Wingdings" pitchFamily="2" charset="2"/>
              </a:rPr>
              <a:t>:</a:t>
            </a:r>
          </a:p>
          <a:p>
            <a:pPr marL="889200" lvl="1" indent="-323280">
              <a:spcBef>
                <a:spcPts val="1417"/>
              </a:spcBef>
              <a:buClr>
                <a:srgbClr val="000000"/>
              </a:buClr>
              <a:buSzPct val="45000"/>
              <a:buFont typeface="Wingdings" charset="2"/>
              <a:buChar char=""/>
            </a:pPr>
            <a:r>
              <a:rPr lang="en-US" sz="3200" spc="-1" dirty="0" err="1">
                <a:solidFill>
                  <a:srgbClr val="000000"/>
                </a:solidFill>
                <a:latin typeface="Arial"/>
                <a:ea typeface="DejaVu Sans"/>
                <a:sym typeface="Wingdings" pitchFamily="2" charset="2"/>
              </a:rPr>
              <a:t>Chuyển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đổi</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bản</a:t>
            </a:r>
            <a:r>
              <a:rPr lang="en-US" sz="3200" spc="-1" dirty="0">
                <a:solidFill>
                  <a:srgbClr val="000000"/>
                </a:solidFill>
                <a:latin typeface="Arial"/>
                <a:ea typeface="DejaVu Sans"/>
                <a:sym typeface="Wingdings" pitchFamily="2" charset="2"/>
              </a:rPr>
              <a:t> tin </a:t>
            </a:r>
            <a:r>
              <a:rPr lang="en-US" sz="3200" spc="-1" dirty="0" err="1">
                <a:solidFill>
                  <a:srgbClr val="000000"/>
                </a:solidFill>
                <a:latin typeface="Arial"/>
                <a:ea typeface="DejaVu Sans"/>
                <a:sym typeface="Wingdings" pitchFamily="2" charset="2"/>
              </a:rPr>
              <a:t>tạo</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ra</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từ</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tương</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tự</a:t>
            </a:r>
            <a:r>
              <a:rPr lang="en-US" sz="3200" spc="-1" dirty="0">
                <a:solidFill>
                  <a:srgbClr val="000000"/>
                </a:solidFill>
                <a:latin typeface="Arial"/>
                <a:ea typeface="DejaVu Sans"/>
                <a:sym typeface="Wingdings" pitchFamily="2" charset="2"/>
              </a:rPr>
              <a:t> sang </a:t>
            </a:r>
            <a:r>
              <a:rPr lang="en-US" sz="3200" spc="-1" dirty="0" err="1">
                <a:solidFill>
                  <a:srgbClr val="000000"/>
                </a:solidFill>
                <a:latin typeface="Arial"/>
                <a:ea typeface="DejaVu Sans"/>
                <a:sym typeface="Wingdings" pitchFamily="2" charset="2"/>
              </a:rPr>
              <a:t>số</a:t>
            </a:r>
            <a:r>
              <a:rPr lang="en-US" sz="3200" spc="-1" dirty="0">
                <a:solidFill>
                  <a:srgbClr val="000000"/>
                </a:solidFill>
                <a:latin typeface="Arial"/>
                <a:ea typeface="DejaVu Sans"/>
                <a:sym typeface="Wingdings" pitchFamily="2" charset="2"/>
              </a:rPr>
              <a:t> (ADC)</a:t>
            </a:r>
          </a:p>
          <a:p>
            <a:pPr marL="889200" lvl="1" indent="-323280">
              <a:spcBef>
                <a:spcPts val="1417"/>
              </a:spcBef>
              <a:buClr>
                <a:srgbClr val="000000"/>
              </a:buClr>
              <a:buSzPct val="45000"/>
              <a:buFont typeface="Wingdings" charset="2"/>
              <a:buChar char=""/>
            </a:pPr>
            <a:r>
              <a:rPr lang="en-US" sz="3200" spc="-1" dirty="0" err="1">
                <a:solidFill>
                  <a:srgbClr val="000000"/>
                </a:solidFill>
                <a:latin typeface="Arial"/>
                <a:ea typeface="DejaVu Sans"/>
                <a:sym typeface="Wingdings" pitchFamily="2" charset="2"/>
              </a:rPr>
              <a:t>Giảm</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số</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ký</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hiệu</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mã</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đến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tối</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thiểu</a:t>
            </a:r>
            <a:r>
              <a:rPr lang="en-US" sz="3200" spc="-1" dirty="0">
                <a:solidFill>
                  <a:srgbClr val="000000"/>
                </a:solidFill>
                <a:latin typeface="Arial"/>
                <a:ea typeface="DejaVu Sans"/>
                <a:sym typeface="Wingdings" pitchFamily="2" charset="2"/>
              </a:rPr>
              <a:t> (hay </a:t>
            </a:r>
            <a:r>
              <a:rPr lang="en-US" sz="3200" spc="-1" dirty="0" err="1">
                <a:solidFill>
                  <a:srgbClr val="000000"/>
                </a:solidFill>
                <a:latin typeface="Arial"/>
                <a:ea typeface="DejaVu Sans"/>
                <a:sym typeface="Wingdings" pitchFamily="2" charset="2"/>
              </a:rPr>
              <a:t>nén</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dữ</a:t>
            </a:r>
            <a:r>
              <a:rPr lang="en-US" sz="3200" spc="-1" dirty="0">
                <a:solidFill>
                  <a:srgbClr val="000000"/>
                </a:solidFill>
                <a:latin typeface="Arial"/>
                <a:ea typeface="DejaVu Sans"/>
                <a:sym typeface="Wingdings" pitchFamily="2" charset="2"/>
              </a:rPr>
              <a:t> </a:t>
            </a:r>
            <a:r>
              <a:rPr lang="en-US" sz="3200" spc="-1" dirty="0" err="1">
                <a:solidFill>
                  <a:srgbClr val="000000"/>
                </a:solidFill>
                <a:latin typeface="Arial"/>
                <a:ea typeface="DejaVu Sans"/>
                <a:sym typeface="Wingdings" pitchFamily="2" charset="2"/>
              </a:rPr>
              <a:t>liệu</a:t>
            </a:r>
            <a:r>
              <a:rPr lang="en-US" sz="3200" spc="-1" dirty="0">
                <a:solidFill>
                  <a:srgbClr val="000000"/>
                </a:solidFill>
                <a:latin typeface="Arial"/>
                <a:ea typeface="DejaVu Sans"/>
                <a:sym typeface="Wingdings" pitchFamily="2" charset="2"/>
              </a:rPr>
              <a:t>)</a:t>
            </a:r>
            <a:r>
              <a:rPr lang="en-US" sz="3200" b="0" strike="noStrike" spc="-1" dirty="0">
                <a:solidFill>
                  <a:srgbClr val="000000"/>
                </a:solidFill>
                <a:latin typeface="Arial"/>
                <a:ea typeface="DejaVu Sans"/>
              </a:rPr>
              <a:t>. </a:t>
            </a:r>
            <a:endParaRPr lang="en-US" sz="3200" b="0" strike="noStrike" spc="-1" dirty="0">
              <a:latin typeface="Arial"/>
            </a:endParaRPr>
          </a:p>
          <a:p>
            <a:pPr marL="432000" indent="-32328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ADC </a:t>
            </a:r>
            <a:r>
              <a:rPr lang="en-US" sz="3200" b="0" strike="noStrike" spc="-1" dirty="0" err="1">
                <a:solidFill>
                  <a:srgbClr val="000000"/>
                </a:solidFill>
                <a:latin typeface="Arial"/>
                <a:ea typeface="DejaVu Sans"/>
              </a:rPr>
              <a:t>bao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gồm</a:t>
            </a:r>
            <a:r>
              <a:rPr lang="en-US" sz="3200" b="0" strike="noStrike" spc="-1" dirty="0">
                <a:solidFill>
                  <a:srgbClr val="000000"/>
                </a:solidFill>
                <a:latin typeface="Arial"/>
                <a:ea typeface="DejaVu Sans"/>
              </a:rPr>
              <a:t> 3 </a:t>
            </a:r>
            <a:r>
              <a:rPr lang="en-US" sz="3200" b="0" strike="noStrike" spc="-1" dirty="0" err="1">
                <a:solidFill>
                  <a:srgbClr val="000000"/>
                </a:solidFill>
                <a:latin typeface="Arial"/>
                <a:ea typeface="DejaVu Sans"/>
              </a:rPr>
              <a:t>thao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kế</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tiếp</a:t>
            </a:r>
            <a:endParaRPr lang="en-US" sz="32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Lấy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mẫu</a:t>
            </a:r>
            <a:endParaRPr lang="en-US" sz="28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Lượng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tử</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hóa</a:t>
            </a:r>
            <a:endParaRPr lang="en-US" sz="2800" b="0" strike="noStrike" spc="-1" dirty="0">
              <a:latin typeface="Arial"/>
            </a:endParaRPr>
          </a:p>
          <a:p>
            <a:pPr marL="864000" lvl="1" indent="-32328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hóa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thường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phân</a:t>
            </a:r>
            <a:r>
              <a:rPr lang="en-US" sz="2800" b="0" strike="noStrike" spc="-1" dirty="0">
                <a:solidFill>
                  <a:srgbClr val="000000"/>
                </a:solidFill>
                <a:latin typeface="Arial"/>
                <a:ea typeface="DejaVu Sans"/>
              </a:rPr>
              <a:t>)</a:t>
            </a:r>
            <a:endParaRPr lang="en-US" sz="2800" b="0" strike="noStrike" spc="-1" dirty="0">
              <a:latin typeface="Arial"/>
            </a:endParaRPr>
          </a:p>
          <a:p>
            <a:pPr marL="108720">
              <a:lnSpc>
                <a:spcPct val="100000"/>
              </a:lnSpc>
              <a:spcBef>
                <a:spcPts val="1417"/>
              </a:spcBef>
              <a:buClr>
                <a:srgbClr val="000000"/>
              </a:buClr>
              <a:buSzPct val="45000"/>
            </a:pPr>
            <a:endParaRPr lang="en-US" sz="3200" b="0" strike="noStrike" spc="-1" dirty="0">
              <a:latin typeface="Arial"/>
            </a:endParaRPr>
          </a:p>
        </p:txBody>
      </p:sp>
    </p:spTree>
    <p:extLst>
      <p:ext uri="{BB962C8B-B14F-4D97-AF65-F5344CB8AC3E}">
        <p14:creationId xmlns:p14="http://schemas.microsoft.com/office/powerpoint/2010/main" val="31347525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4.10. </a:t>
            </a:r>
            <a:r>
              <a:rPr lang="en-US" sz="4400" b="0" strike="noStrike" spc="-1" dirty="0" err="1">
                <a:solidFill>
                  <a:srgbClr val="000000"/>
                </a:solidFill>
                <a:latin typeface="Calibri Light"/>
                <a:ea typeface="DejaVu Sans"/>
              </a:rPr>
              <a:t>Mã</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nguồn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liên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tục</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theo</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thời</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gian</a:t>
            </a:r>
            <a:r>
              <a:rPr lang="en-US" sz="4400" b="0" strike="noStrike" spc="-1" dirty="0">
                <a:solidFill>
                  <a:srgbClr val="000000"/>
                </a:solidFill>
                <a:latin typeface="Calibri Light"/>
                <a:ea typeface="DejaVu Sans"/>
              </a:rPr>
              <a:t> </a:t>
            </a:r>
            <a:endParaRPr lang="en-US" sz="4400" b="0" strike="noStrike" spc="-1" dirty="0">
              <a:latin typeface="Arial"/>
            </a:endParaRPr>
          </a:p>
        </p:txBody>
      </p:sp>
      <p:sp>
        <p:nvSpPr>
          <p:cNvPr id="52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Hai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nhiệm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vụ</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hóa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tục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thực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hiện</a:t>
            </a:r>
            <a:r>
              <a:rPr lang="en-US" sz="2800" b="0" strike="noStrike" spc="-1" dirty="0">
                <a:solidFill>
                  <a:srgbClr val="000000"/>
                </a:solidFill>
                <a:latin typeface="Calibri"/>
                <a:ea typeface="DejaVu Sans"/>
              </a:rPr>
              <a:t> song </a:t>
            </a:r>
            <a:r>
              <a:rPr lang="en-US" sz="2800" b="0" strike="noStrike" spc="-1" dirty="0" err="1">
                <a:solidFill>
                  <a:srgbClr val="000000"/>
                </a:solidFill>
                <a:latin typeface="Calibri"/>
                <a:ea typeface="DejaVu Sans"/>
              </a:rPr>
              <a:t>song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hoặc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theo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thứ</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tự</a:t>
            </a:r>
            <a:r>
              <a:rPr lang="en-US" sz="2800" b="0" strike="noStrike" spc="-1" dirty="0">
                <a:solidFill>
                  <a:srgbClr val="000000"/>
                </a:solidFill>
                <a:latin typeface="Calibri"/>
                <a:ea typeface="DejaVu Sans"/>
              </a:rPr>
              <a:t>: </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trước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khi</a:t>
            </a:r>
            <a:r>
              <a:rPr lang="en-US" sz="2400" b="0" strike="noStrike" spc="-1" dirty="0">
                <a:solidFill>
                  <a:srgbClr val="000000"/>
                </a:solidFill>
                <a:latin typeface="Calibri"/>
                <a:ea typeface="DejaVu Sans"/>
              </a:rPr>
              <a:t> ADC (</a:t>
            </a: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tương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tự</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Nén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độ</a:t>
            </a:r>
            <a:r>
              <a:rPr lang="en-US" sz="2000" b="0" strike="noStrike" spc="-1" dirty="0">
                <a:solidFill>
                  <a:srgbClr val="000000"/>
                </a:solidFill>
                <a:latin typeface="Calibri"/>
                <a:ea typeface="DejaVu Sans"/>
              </a:rPr>
              <a:t>. </a:t>
            </a:r>
            <a:endParaRPr lang="en-US" sz="2000" b="0" strike="noStrike" spc="-1" dirty="0">
              <a:latin typeface="Arial"/>
            </a:endParaRPr>
          </a:p>
          <a:p>
            <a:pPr marL="1512000" lvl="6" indent="-215640">
              <a:lnSpc>
                <a:spcPct val="90000"/>
              </a:lnSpc>
              <a:spcBef>
                <a:spcPts val="499"/>
              </a:spcBef>
              <a:buClr>
                <a:srgbClr val="000000"/>
              </a:buClr>
              <a:buSzPct val="45000"/>
              <a:buFont typeface="Wingdings" charset="2"/>
              <a:buChar char=""/>
            </a:pPr>
            <a:r>
              <a:rPr lang="en-US" sz="2000" b="0" strike="noStrike" spc="-1" dirty="0" err="1">
                <a:solidFill>
                  <a:srgbClr val="000000"/>
                </a:solidFill>
                <a:latin typeface="Calibri"/>
                <a:ea typeface="DejaVu Sans"/>
              </a:rPr>
              <a:t>Luật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nén</a:t>
            </a:r>
            <a:r>
              <a:rPr lang="en-US" sz="2000" b="0" strike="noStrike" spc="-1" dirty="0">
                <a:solidFill>
                  <a:srgbClr val="000000"/>
                </a:solidFill>
                <a:latin typeface="Calibri"/>
                <a:ea typeface="DejaVu Sans"/>
              </a:rPr>
              <a:t> A: </a:t>
            </a:r>
            <a:r>
              <a:rPr lang="en-US" sz="2000" b="0" strike="noStrike" spc="-1" dirty="0" err="1">
                <a:solidFill>
                  <a:srgbClr val="000000"/>
                </a:solidFill>
                <a:latin typeface="Calibri"/>
                <a:ea typeface="DejaVu Sans"/>
              </a:rPr>
              <a:t>giả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độ</a:t>
            </a:r>
            <a:r>
              <a:rPr lang="en-US" sz="2000" b="0" strike="noStrike" spc="-1" dirty="0">
                <a:solidFill>
                  <a:srgbClr val="000000"/>
                </a:solidFill>
                <a:latin typeface="Calibri"/>
                <a:ea typeface="DejaVu Sans"/>
              </a:rPr>
              <a:t> x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0&lt;= |x| &lt;=1. X’ = sign(x){</a:t>
            </a:r>
            <a:r>
              <a:rPr lang="en-US" sz="2000" b="0" strike="noStrike" spc="-1" dirty="0" err="1">
                <a:solidFill>
                  <a:srgbClr val="000000"/>
                </a:solidFill>
                <a:latin typeface="Calibri"/>
                <a:ea typeface="DejaVu Sans"/>
              </a:rPr>
              <a:t>A|x</a:t>
            </a:r>
            <a:r>
              <a:rPr lang="en-US" sz="2000" b="0" strike="noStrike" spc="-1" dirty="0">
                <a:solidFill>
                  <a:srgbClr val="000000"/>
                </a:solidFill>
                <a:latin typeface="Calibri"/>
                <a:ea typeface="DejaVu Sans"/>
              </a:rPr>
              <a:t>|/(1+lnA)},  </a:t>
            </a:r>
            <a:r>
              <a:rPr lang="en-US" sz="2000" b="0" strike="noStrike" spc="-1" dirty="0" err="1">
                <a:solidFill>
                  <a:srgbClr val="000000"/>
                </a:solidFill>
                <a:latin typeface="Calibri"/>
                <a:ea typeface="DejaVu Sans"/>
              </a:rPr>
              <a:t>khi</a:t>
            </a:r>
            <a:r>
              <a:rPr lang="en-US" sz="2000" b="0" strike="noStrike" spc="-1" dirty="0">
                <a:solidFill>
                  <a:srgbClr val="000000"/>
                </a:solidFill>
                <a:latin typeface="Calibri"/>
                <a:ea typeface="DejaVu Sans"/>
              </a:rPr>
              <a:t> |x| &lt;=1/A </a:t>
            </a:r>
            <a:r>
              <a:rPr lang="en-US" sz="2000" b="0" strike="noStrike" spc="-1" dirty="0" err="1">
                <a:solidFill>
                  <a:srgbClr val="000000"/>
                </a:solidFill>
                <a:latin typeface="Calibri"/>
                <a:ea typeface="DejaVu Sans"/>
              </a:rPr>
              <a:t>và</a:t>
            </a:r>
            <a:r>
              <a:rPr lang="en-US" sz="2000" b="0" strike="noStrike" spc="-1" dirty="0">
                <a:solidFill>
                  <a:srgbClr val="000000"/>
                </a:solidFill>
                <a:latin typeface="Calibri"/>
                <a:ea typeface="DejaVu Sans"/>
              </a:rPr>
              <a:t> x’ = sign(x){(1 + ln(</a:t>
            </a:r>
            <a:r>
              <a:rPr lang="en-US" sz="2000" b="0" strike="noStrike" spc="-1" dirty="0" err="1">
                <a:solidFill>
                  <a:srgbClr val="000000"/>
                </a:solidFill>
                <a:latin typeface="Calibri"/>
                <a:ea typeface="DejaVu Sans"/>
              </a:rPr>
              <a:t>A|x</a:t>
            </a:r>
            <a:r>
              <a:rPr lang="en-US" sz="2000" b="0" strike="noStrike" spc="-1" dirty="0">
                <a:solidFill>
                  <a:srgbClr val="000000"/>
                </a:solidFill>
                <a:latin typeface="Calibri"/>
                <a:ea typeface="DejaVu Sans"/>
              </a:rPr>
              <a:t>|)/(1+lnA)}, </a:t>
            </a:r>
            <a:r>
              <a:rPr lang="en-US" sz="2000" b="0" strike="noStrike" spc="-1" dirty="0" err="1">
                <a:solidFill>
                  <a:srgbClr val="000000"/>
                </a:solidFill>
                <a:latin typeface="Calibri"/>
                <a:ea typeface="DejaVu Sans"/>
              </a:rPr>
              <a:t>khi</a:t>
            </a:r>
            <a:r>
              <a:rPr lang="en-US" sz="2000" b="0" strike="noStrike" spc="-1" dirty="0">
                <a:solidFill>
                  <a:srgbClr val="000000"/>
                </a:solidFill>
                <a:latin typeface="Calibri"/>
                <a:ea typeface="DejaVu Sans"/>
              </a:rPr>
              <a:t> 1/A &lt; |x| &lt;=1.</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Nén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endParaRPr lang="en-US" sz="2000" b="0" strike="noStrike" spc="-1" dirty="0">
              <a:latin typeface="Arial"/>
            </a:endParaRPr>
          </a:p>
          <a:p>
            <a:pPr marL="1512000" lvl="6" indent="-215640">
              <a:lnSpc>
                <a:spcPct val="90000"/>
              </a:lnSpc>
              <a:spcBef>
                <a:spcPts val="499"/>
              </a:spcBef>
              <a:buClr>
                <a:srgbClr val="000000"/>
              </a:buClr>
              <a:buSzPct val="45000"/>
              <a:buFont typeface="Wingdings" charset="2"/>
              <a:buChar char=""/>
            </a:pPr>
            <a:r>
              <a:rPr lang="en-US" sz="2000" b="0" strike="noStrike" spc="-1" dirty="0" err="1">
                <a:solidFill>
                  <a:srgbClr val="000000"/>
                </a:solidFill>
                <a:latin typeface="Calibri"/>
                <a:ea typeface="DejaVu Sans"/>
              </a:rPr>
              <a:t>Tần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Mel: m = 2595lg(1 + f/700). </a:t>
            </a:r>
            <a:r>
              <a:rPr lang="en-US" sz="2000" b="0" strike="noStrike" spc="-1" dirty="0" err="1">
                <a:solidFill>
                  <a:srgbClr val="000000"/>
                </a:solidFill>
                <a:latin typeface="Calibri"/>
                <a:ea typeface="DejaVu Sans"/>
              </a:rPr>
              <a:t>Với</a:t>
            </a:r>
            <a:r>
              <a:rPr lang="en-US" sz="2000" b="0" strike="noStrike" spc="-1" dirty="0">
                <a:solidFill>
                  <a:srgbClr val="000000"/>
                </a:solidFill>
                <a:latin typeface="Calibri"/>
                <a:ea typeface="DejaVu Sans"/>
              </a:rPr>
              <a:t> f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bằng</a:t>
            </a:r>
            <a:r>
              <a:rPr lang="en-US" sz="2000" b="0" strike="noStrike" spc="-1" dirty="0">
                <a:solidFill>
                  <a:srgbClr val="000000"/>
                </a:solidFill>
                <a:latin typeface="Calibri"/>
                <a:ea typeface="DejaVu Sans"/>
              </a:rPr>
              <a:t> Hz.  </a:t>
            </a:r>
            <a:endParaRPr lang="en-US" sz="20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Song </a:t>
            </a:r>
            <a:r>
              <a:rPr lang="en-US" sz="2400" b="0" strike="noStrike" spc="-1" dirty="0" err="1">
                <a:solidFill>
                  <a:srgbClr val="000000"/>
                </a:solidFill>
                <a:latin typeface="Calibri"/>
                <a:ea typeface="DejaVu Sans"/>
              </a:rPr>
              <a:t>song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thao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ADC </a:t>
            </a:r>
            <a:r>
              <a:rPr lang="en-US" sz="2400" b="0" strike="noStrike" spc="-1" dirty="0" err="1">
                <a:solidFill>
                  <a:srgbClr val="000000"/>
                </a:solidFill>
                <a:latin typeface="Calibri"/>
                <a:ea typeface="DejaVu Sans"/>
              </a:rPr>
              <a:t>xen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nhau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dụ</a:t>
            </a:r>
            <a:r>
              <a:rPr lang="en-US" sz="2400" b="0" strike="noStrike" spc="-1" dirty="0">
                <a:solidFill>
                  <a:srgbClr val="000000"/>
                </a:solidFill>
                <a:latin typeface="Calibri"/>
                <a:ea typeface="DejaVu Sans"/>
              </a:rPr>
              <a:t> PCM </a:t>
            </a:r>
            <a:r>
              <a:rPr lang="en-US" sz="2400" b="0" strike="noStrike" spc="-1" dirty="0" err="1">
                <a:solidFill>
                  <a:srgbClr val="000000"/>
                </a:solidFill>
                <a:latin typeface="Calibri"/>
                <a:ea typeface="DejaVu Sans"/>
              </a:rPr>
              <a:t>kết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hợp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hóa</a:t>
            </a:r>
            <a:r>
              <a:rPr lang="en-US" sz="2400" b="0" strike="noStrike" spc="-1" dirty="0">
                <a:solidFill>
                  <a:srgbClr val="000000"/>
                </a:solidFill>
                <a:latin typeface="Calibri"/>
                <a:ea typeface="DejaVu Sans"/>
              </a:rPr>
              <a:t> Delta.</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Lấy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mẫu</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Tính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trị</a:t>
            </a:r>
            <a:r>
              <a:rPr lang="en-US" sz="2000" b="0" strike="noStrike" spc="-1" dirty="0">
                <a:solidFill>
                  <a:srgbClr val="000000"/>
                </a:solidFill>
                <a:latin typeface="Calibri"/>
                <a:ea typeface="DejaVu Sans"/>
              </a:rPr>
              <a:t> Delta (</a:t>
            </a:r>
            <a:r>
              <a:rPr lang="en-US" sz="2000" b="0" strike="noStrike" spc="-1" dirty="0" err="1">
                <a:solidFill>
                  <a:srgbClr val="000000"/>
                </a:solidFill>
                <a:latin typeface="Calibri"/>
                <a:ea typeface="DejaVu Sans"/>
              </a:rPr>
              <a:t>đạo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hàm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rời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rạc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để</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nén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chênh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lệch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độ</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trung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bình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giữa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hai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mẫu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tiếp</a:t>
            </a:r>
            <a:r>
              <a:rPr lang="en-US" sz="2000" b="0" strike="noStrike" spc="-1" dirty="0">
                <a:solidFill>
                  <a:srgbClr val="000000"/>
                </a:solidFill>
                <a:latin typeface="Calibri"/>
                <a:ea typeface="DejaVu Sans"/>
              </a:rPr>
              <a:t>. </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Lượng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hóa</a:t>
            </a:r>
            <a:r>
              <a:rPr lang="en-US" sz="2000" b="0" strike="noStrike" spc="-1" dirty="0">
                <a:solidFill>
                  <a:srgbClr val="000000"/>
                </a:solidFill>
                <a:latin typeface="Calibri"/>
                <a:ea typeface="DejaVu Sans"/>
              </a:rPr>
              <a:t> Delta (</a:t>
            </a:r>
            <a:r>
              <a:rPr lang="en-US" sz="2000" b="0" strike="noStrike" spc="-1" dirty="0" err="1">
                <a:solidFill>
                  <a:srgbClr val="000000"/>
                </a:solidFill>
                <a:latin typeface="Calibri"/>
                <a:ea typeface="DejaVu Sans"/>
              </a:rPr>
              <a:t>cùng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sai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nhưng</a:t>
            </a:r>
            <a:r>
              <a:rPr lang="en-US" sz="2000" b="0" strike="noStrike" spc="-1" dirty="0">
                <a:solidFill>
                  <a:srgbClr val="000000"/>
                </a:solidFill>
                <a:latin typeface="Calibri"/>
                <a:ea typeface="DejaVu Sans"/>
              </a:rPr>
              <a:t> delta </a:t>
            </a:r>
            <a:r>
              <a:rPr lang="en-US" sz="2000" b="0" strike="noStrike" spc="-1" dirty="0" err="1">
                <a:solidFill>
                  <a:srgbClr val="000000"/>
                </a:solidFill>
                <a:latin typeface="Calibri"/>
                <a:ea typeface="DejaVu Sans"/>
              </a:rPr>
              <a:t>sẽ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giảm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lượng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tử</a:t>
            </a:r>
            <a:r>
              <a:rPr lang="en-US" sz="2000" b="0" strike="noStrike" spc="-1" dirty="0">
                <a:solidFill>
                  <a:srgbClr val="000000"/>
                </a:solidFill>
                <a:latin typeface="Calibri"/>
                <a:ea typeface="DejaVu Sans"/>
              </a:rPr>
              <a:t>)  </a:t>
            </a:r>
            <a:endParaRPr lang="en-US" sz="20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ADC </a:t>
            </a:r>
            <a:r>
              <a:rPr lang="en-US" sz="2400" b="0" strike="noStrike" spc="-1" dirty="0" err="1">
                <a:solidFill>
                  <a:srgbClr val="000000"/>
                </a:solidFill>
                <a:latin typeface="Calibri"/>
                <a:ea typeface="DejaVu Sans"/>
              </a:rPr>
              <a:t>trước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Đây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thuật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toán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nén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rời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rạc</a:t>
            </a:r>
            <a:r>
              <a:rPr lang="en-US" sz="2000" b="0" strike="noStrike" spc="-1" dirty="0">
                <a:solidFill>
                  <a:srgbClr val="000000"/>
                </a:solidFill>
                <a:latin typeface="Calibri"/>
                <a:ea typeface="DejaVu Sans"/>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a:lnSpc>
                <a:spcPct val="90000"/>
              </a:lnSpc>
              <a:spcBef>
                <a:spcPts val="49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4.10. </a:t>
            </a:r>
            <a:r>
              <a:rPr lang="en-US" sz="4400" b="0" strike="noStrike" spc="-1" dirty="0" err="1">
                <a:solidFill>
                  <a:srgbClr val="000000"/>
                </a:solidFill>
                <a:latin typeface="Calibri Light"/>
                <a:ea typeface="DejaVu Sans"/>
              </a:rPr>
              <a:t>Mã</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nguồn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liên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tục</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theo</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thời</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gian</a:t>
            </a:r>
            <a:r>
              <a:rPr lang="en-US" sz="4400" b="0" strike="noStrike" spc="-1" dirty="0">
                <a:solidFill>
                  <a:srgbClr val="000000"/>
                </a:solidFill>
                <a:latin typeface="Calibri Light"/>
                <a:ea typeface="DejaVu Sans"/>
              </a:rPr>
              <a:t> </a:t>
            </a:r>
            <a:endParaRPr lang="en-US" sz="4400" b="0" strike="noStrike" spc="-1" dirty="0">
              <a:latin typeface="Arial"/>
            </a:endParaRPr>
          </a:p>
        </p:txBody>
      </p:sp>
      <p:sp>
        <p:nvSpPr>
          <p:cNvPr id="52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Với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thì</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được</a:t>
            </a:r>
            <a:r>
              <a:rPr lang="en-US" sz="2800" b="0" strike="noStrike" spc="-1" dirty="0">
                <a:solidFill>
                  <a:srgbClr val="000000"/>
                </a:solidFill>
                <a:latin typeface="Calibri"/>
                <a:ea typeface="DejaVu Sans"/>
              </a:rPr>
              <a:t> chia </a:t>
            </a:r>
            <a:r>
              <a:rPr lang="en-US" sz="2800" b="0" strike="noStrike" spc="-1" dirty="0" err="1">
                <a:solidFill>
                  <a:srgbClr val="000000"/>
                </a:solidFill>
                <a:latin typeface="Calibri"/>
                <a:ea typeface="DejaVu Sans"/>
              </a:rPr>
              <a:t>thành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(Pixel) </a:t>
            </a:r>
            <a:r>
              <a:rPr lang="en-US" sz="2800" b="0" strike="noStrike" spc="-1" dirty="0" err="1">
                <a:solidFill>
                  <a:srgbClr val="000000"/>
                </a:solidFill>
                <a:latin typeface="Calibri"/>
                <a:ea typeface="DejaVu Sans"/>
              </a:rPr>
              <a:t>theo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lưới</a:t>
            </a:r>
            <a:r>
              <a:rPr lang="en-US" sz="2800" b="0" strike="noStrike" spc="-1" dirty="0">
                <a:solidFill>
                  <a:srgbClr val="000000"/>
                </a:solidFill>
                <a:latin typeface="Calibri"/>
                <a:ea typeface="DejaVu Sans"/>
              </a:rPr>
              <a:t> chia </a:t>
            </a:r>
            <a:r>
              <a:rPr lang="en-US" sz="2800" b="0" strike="noStrike" spc="-1" dirty="0" err="1">
                <a:solidFill>
                  <a:srgbClr val="000000"/>
                </a:solidFill>
                <a:latin typeface="Calibri"/>
                <a:ea typeface="DejaVu Sans"/>
              </a:rPr>
              <a:t>tạo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thành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bởi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đường</a:t>
            </a:r>
            <a:r>
              <a:rPr lang="en-US" sz="2800" b="0" strike="noStrike" spc="-1" dirty="0">
                <a:solidFill>
                  <a:srgbClr val="000000"/>
                </a:solidFill>
                <a:latin typeface="Calibri"/>
                <a:ea typeface="DejaVu Sans"/>
              </a:rPr>
              <a:t> song </a:t>
            </a:r>
            <a:r>
              <a:rPr lang="en-US" sz="2800" b="0" strike="noStrike" spc="-1" dirty="0" err="1">
                <a:solidFill>
                  <a:srgbClr val="000000"/>
                </a:solidFill>
                <a:latin typeface="Calibri"/>
                <a:ea typeface="DejaVu Sans"/>
              </a:rPr>
              <a:t>song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hai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cạnh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nhau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dưới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góc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nhìn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nhỏ</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hơn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hoặc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bằng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góc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phân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biêt</a:t>
            </a:r>
            <a:r>
              <a:rPr lang="en-US" sz="2800" b="0" strike="noStrike" spc="-1" dirty="0">
                <a:solidFill>
                  <a:srgbClr val="000000"/>
                </a:solidFill>
                <a:latin typeface="Calibri"/>
                <a:ea typeface="DejaVu Sans"/>
              </a:rPr>
              <a:t>. </a:t>
            </a:r>
          </a:p>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Việc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đọc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thực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đọc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dòng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trái</a:t>
            </a:r>
            <a:r>
              <a:rPr lang="en-US" sz="2800" b="0" strike="noStrike" spc="-1" dirty="0">
                <a:solidFill>
                  <a:srgbClr val="000000"/>
                </a:solidFill>
                <a:latin typeface="Calibri"/>
                <a:ea typeface="DejaVu Sans"/>
              </a:rPr>
              <a:t> qua </a:t>
            </a:r>
            <a:r>
              <a:rPr lang="en-US" sz="2800" b="0" strike="noStrike" spc="-1" dirty="0" err="1">
                <a:solidFill>
                  <a:srgbClr val="000000"/>
                </a:solidFill>
                <a:latin typeface="Calibri"/>
                <a:ea typeface="DejaVu Sans"/>
              </a:rPr>
              <a:t>phải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lần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lượt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từ</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dòng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trên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xuống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dưới</a:t>
            </a:r>
            <a:r>
              <a:rPr lang="en-US" sz="2800" b="0" strike="noStrike" spc="-1" dirty="0">
                <a:solidFill>
                  <a:srgbClr val="000000"/>
                </a:solidFill>
                <a:latin typeface="Calibri"/>
                <a:ea typeface="DejaVu Sans"/>
              </a:rPr>
              <a:t>.</a:t>
            </a:r>
          </a:p>
          <a:p>
            <a:pPr marL="228600" indent="-219600">
              <a:lnSpc>
                <a:spcPct val="90000"/>
              </a:lnSpc>
              <a:spcBef>
                <a:spcPts val="1001"/>
              </a:spcBef>
              <a:buClr>
                <a:srgbClr val="000000"/>
              </a:buClr>
              <a:buFont typeface="Arial"/>
              <a:buChar char="•"/>
            </a:pPr>
            <a:r>
              <a:rPr lang="en-US" sz="2800" spc="-1" dirty="0" err="1">
                <a:solidFill>
                  <a:srgbClr val="000000"/>
                </a:solidFill>
                <a:latin typeface="Calibri"/>
              </a:rPr>
              <a:t>Với</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động</a:t>
            </a:r>
            <a:r>
              <a:rPr lang="en-US" sz="2800" spc="-1" dirty="0">
                <a:solidFill>
                  <a:srgbClr val="000000"/>
                </a:solidFill>
                <a:latin typeface="Calibri"/>
              </a:rPr>
              <a:t> </a:t>
            </a:r>
            <a:r>
              <a:rPr lang="en-US" sz="2800" spc="-1" dirty="0" err="1">
                <a:solidFill>
                  <a:srgbClr val="000000"/>
                </a:solidFill>
                <a:latin typeface="Calibri"/>
              </a:rPr>
              <a:t>thì</a:t>
            </a:r>
            <a:r>
              <a:rPr lang="en-US" sz="2800" spc="-1" dirty="0">
                <a:solidFill>
                  <a:srgbClr val="000000"/>
                </a:solidFill>
                <a:latin typeface="Calibri"/>
              </a:rPr>
              <a:t> </a:t>
            </a:r>
            <a:r>
              <a:rPr lang="en-US" sz="2800" spc="-1" dirty="0" err="1">
                <a:solidFill>
                  <a:srgbClr val="000000"/>
                </a:solidFill>
                <a:latin typeface="Calibri"/>
              </a:rPr>
              <a:t>sau</a:t>
            </a:r>
            <a:r>
              <a:rPr lang="en-US" sz="2800" spc="-1" dirty="0">
                <a:solidFill>
                  <a:srgbClr val="000000"/>
                </a:solidFill>
                <a:latin typeface="Calibri"/>
              </a:rPr>
              <a:t> </a:t>
            </a:r>
            <a:r>
              <a:rPr lang="en-US" sz="2800" spc="-1" dirty="0" err="1">
                <a:solidFill>
                  <a:srgbClr val="000000"/>
                </a:solidFill>
                <a:latin typeface="Calibri"/>
              </a:rPr>
              <a:t>khi</a:t>
            </a:r>
            <a:r>
              <a:rPr lang="en-US" sz="2800" spc="-1" dirty="0">
                <a:solidFill>
                  <a:srgbClr val="000000"/>
                </a:solidFill>
                <a:latin typeface="Calibri"/>
              </a:rPr>
              <a:t> </a:t>
            </a:r>
            <a:r>
              <a:rPr lang="en-US" sz="2800" spc="-1" dirty="0" err="1">
                <a:solidFill>
                  <a:srgbClr val="000000"/>
                </a:solidFill>
                <a:latin typeface="Calibri"/>
              </a:rPr>
              <a:t>đọc</a:t>
            </a:r>
            <a:r>
              <a:rPr lang="en-US" sz="2800" spc="-1" dirty="0">
                <a:solidFill>
                  <a:srgbClr val="000000"/>
                </a:solidFill>
                <a:latin typeface="Calibri"/>
              </a:rPr>
              <a:t> </a:t>
            </a:r>
            <a:r>
              <a:rPr lang="en-US" sz="2800" spc="-1" dirty="0" err="1">
                <a:solidFill>
                  <a:srgbClr val="000000"/>
                </a:solidFill>
                <a:latin typeface="Calibri"/>
              </a:rPr>
              <a:t>hết</a:t>
            </a:r>
            <a:r>
              <a:rPr lang="en-US" sz="2800" spc="-1" dirty="0">
                <a:solidFill>
                  <a:srgbClr val="000000"/>
                </a:solidFill>
                <a:latin typeface="Calibri"/>
              </a:rPr>
              <a:t> </a:t>
            </a:r>
            <a:r>
              <a:rPr lang="en-US" sz="2800" spc="-1" dirty="0" err="1">
                <a:solidFill>
                  <a:srgbClr val="000000"/>
                </a:solidFill>
                <a:latin typeface="Calibri"/>
              </a:rPr>
              <a:t>thông</a:t>
            </a:r>
            <a:r>
              <a:rPr lang="en-US" sz="2800" spc="-1" dirty="0">
                <a:solidFill>
                  <a:srgbClr val="000000"/>
                </a:solidFill>
                <a:latin typeface="Calibri"/>
              </a:rPr>
              <a:t> tin </a:t>
            </a:r>
            <a:r>
              <a:rPr lang="en-US" sz="2800" spc="-1" dirty="0" err="1">
                <a:solidFill>
                  <a:srgbClr val="000000"/>
                </a:solidFill>
                <a:latin typeface="Calibri"/>
              </a:rPr>
              <a:t>của</a:t>
            </a:r>
            <a:r>
              <a:rPr lang="en-US" sz="2800" spc="-1" dirty="0">
                <a:solidFill>
                  <a:srgbClr val="000000"/>
                </a:solidFill>
                <a:latin typeface="Calibri"/>
              </a:rPr>
              <a:t> 1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sẽ</a:t>
            </a:r>
            <a:r>
              <a:rPr lang="en-US" sz="2800" spc="-1" dirty="0">
                <a:solidFill>
                  <a:srgbClr val="000000"/>
                </a:solidFill>
                <a:latin typeface="Calibri"/>
              </a:rPr>
              <a:t> quay </a:t>
            </a:r>
            <a:r>
              <a:rPr lang="en-US" sz="2800" spc="-1" dirty="0" err="1">
                <a:solidFill>
                  <a:srgbClr val="000000"/>
                </a:solidFill>
                <a:latin typeface="Calibri"/>
              </a:rPr>
              <a:t>lại</a:t>
            </a:r>
            <a:r>
              <a:rPr lang="en-US" sz="2800" spc="-1" dirty="0">
                <a:solidFill>
                  <a:srgbClr val="000000"/>
                </a:solidFill>
                <a:latin typeface="Calibri"/>
              </a:rPr>
              <a:t> </a:t>
            </a:r>
            <a:r>
              <a:rPr lang="en-US" sz="2800" spc="-1" dirty="0" err="1">
                <a:solidFill>
                  <a:srgbClr val="000000"/>
                </a:solidFill>
                <a:latin typeface="Calibri"/>
              </a:rPr>
              <a:t>đọc</a:t>
            </a:r>
            <a:r>
              <a:rPr lang="en-US" sz="2800" spc="-1" dirty="0">
                <a:solidFill>
                  <a:srgbClr val="000000"/>
                </a:solidFill>
                <a:latin typeface="Calibri"/>
              </a:rPr>
              <a:t> </a:t>
            </a:r>
            <a:r>
              <a:rPr lang="en-US" sz="2800" spc="-1" dirty="0" err="1">
                <a:solidFill>
                  <a:srgbClr val="000000"/>
                </a:solidFill>
                <a:latin typeface="Calibri"/>
              </a:rPr>
              <a:t>từ</a:t>
            </a:r>
            <a:r>
              <a:rPr lang="en-US" sz="2800" spc="-1" dirty="0">
                <a:solidFill>
                  <a:srgbClr val="000000"/>
                </a:solidFill>
                <a:latin typeface="Calibri"/>
              </a:rPr>
              <a:t> </a:t>
            </a:r>
            <a:r>
              <a:rPr lang="en-US" sz="2800" spc="-1" dirty="0" err="1">
                <a:solidFill>
                  <a:srgbClr val="000000"/>
                </a:solidFill>
                <a:latin typeface="Calibri"/>
              </a:rPr>
              <a:t>phần</a:t>
            </a:r>
            <a:r>
              <a:rPr lang="en-US" sz="2800" spc="-1" dirty="0">
                <a:solidFill>
                  <a:srgbClr val="000000"/>
                </a:solidFill>
                <a:latin typeface="Calibri"/>
              </a:rPr>
              <a:t> </a:t>
            </a:r>
            <a:r>
              <a:rPr lang="en-US" sz="2800" spc="-1" dirty="0" err="1">
                <a:solidFill>
                  <a:srgbClr val="000000"/>
                </a:solidFill>
                <a:latin typeface="Calibri"/>
              </a:rPr>
              <a:t>tử</a:t>
            </a:r>
            <a:r>
              <a:rPr lang="en-US" sz="2800" spc="-1" dirty="0">
                <a:solidFill>
                  <a:srgbClr val="000000"/>
                </a:solidFill>
                <a:latin typeface="Calibri"/>
              </a:rPr>
              <a:t> </a:t>
            </a:r>
            <a:r>
              <a:rPr lang="en-US" sz="2800" spc="-1" dirty="0" err="1">
                <a:solidFill>
                  <a:srgbClr val="000000"/>
                </a:solidFill>
                <a:latin typeface="Calibri"/>
              </a:rPr>
              <a:t>góc</a:t>
            </a:r>
            <a:r>
              <a:rPr lang="en-US" sz="2800" spc="-1" dirty="0">
                <a:solidFill>
                  <a:srgbClr val="000000"/>
                </a:solidFill>
                <a:latin typeface="Calibri"/>
              </a:rPr>
              <a:t> </a:t>
            </a:r>
            <a:r>
              <a:rPr lang="en-US" sz="2800" spc="-1" dirty="0" err="1">
                <a:solidFill>
                  <a:srgbClr val="000000"/>
                </a:solidFill>
                <a:latin typeface="Calibri"/>
              </a:rPr>
              <a:t>trên</a:t>
            </a:r>
            <a:r>
              <a:rPr lang="en-US" sz="2800" spc="-1" dirty="0">
                <a:solidFill>
                  <a:srgbClr val="000000"/>
                </a:solidFill>
                <a:latin typeface="Calibri"/>
              </a:rPr>
              <a:t> </a:t>
            </a:r>
            <a:r>
              <a:rPr lang="en-US" sz="2800" spc="-1" dirty="0" err="1">
                <a:solidFill>
                  <a:srgbClr val="000000"/>
                </a:solidFill>
                <a:latin typeface="Calibri"/>
              </a:rPr>
              <a:t>bên</a:t>
            </a:r>
            <a:r>
              <a:rPr lang="en-US" sz="2800" spc="-1" dirty="0">
                <a:solidFill>
                  <a:srgbClr val="000000"/>
                </a:solidFill>
                <a:latin typeface="Calibri"/>
              </a:rPr>
              <a:t> </a:t>
            </a:r>
            <a:r>
              <a:rPr lang="en-US" sz="2800" spc="-1" dirty="0" err="1">
                <a:solidFill>
                  <a:srgbClr val="000000"/>
                </a:solidFill>
                <a:latin typeface="Calibri"/>
              </a:rPr>
              <a:t>trái</a:t>
            </a:r>
            <a:r>
              <a:rPr lang="en-US" sz="2800" spc="-1" dirty="0">
                <a:solidFill>
                  <a:srgbClr val="000000"/>
                </a:solidFill>
                <a:latin typeface="Calibri"/>
              </a:rPr>
              <a:t> </a:t>
            </a:r>
            <a:r>
              <a:rPr lang="en-US" sz="2800" spc="-1" dirty="0" err="1">
                <a:solidFill>
                  <a:srgbClr val="000000"/>
                </a:solidFill>
                <a:latin typeface="Calibri"/>
              </a:rPr>
              <a:t>của</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mới</a:t>
            </a:r>
            <a:endParaRPr lang="en-US" sz="2800" spc="-1" dirty="0">
              <a:solidFill>
                <a:srgbClr val="000000"/>
              </a:solidFill>
              <a:latin typeface="Calibri"/>
            </a:endParaRPr>
          </a:p>
          <a:p>
            <a:pPr marL="228600" indent="-219600">
              <a:lnSpc>
                <a:spcPct val="90000"/>
              </a:lnSpc>
              <a:spcBef>
                <a:spcPts val="1001"/>
              </a:spcBef>
              <a:buClr>
                <a:srgbClr val="000000"/>
              </a:buClr>
              <a:buFont typeface="Arial"/>
              <a:buChar char="•"/>
            </a:pP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Thông</a:t>
            </a:r>
            <a:r>
              <a:rPr lang="en-US" sz="2800" b="0" strike="noStrike" spc="-1" dirty="0">
                <a:solidFill>
                  <a:srgbClr val="000000"/>
                </a:solidFill>
                <a:latin typeface="Calibri"/>
                <a:sym typeface="Wingdings" pitchFamily="2" charset="2"/>
              </a:rPr>
              <a:t> tin </a:t>
            </a:r>
            <a:r>
              <a:rPr lang="en-US" sz="2800" b="0" strike="noStrike" spc="-1" dirty="0" err="1">
                <a:solidFill>
                  <a:srgbClr val="000000"/>
                </a:solidFill>
                <a:latin typeface="Calibri"/>
                <a:sym typeface="Wingdings" pitchFamily="2" charset="2"/>
              </a:rPr>
              <a:t>của</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ảnh</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là</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rời</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rạc</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theo</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thời</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gian</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nhưng</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liên</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tục</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theo</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mức</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Trong</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trường</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hợp</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số</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hóa</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thì</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thông</a:t>
            </a:r>
            <a:r>
              <a:rPr lang="en-US" sz="2800" b="0" strike="noStrike" spc="-1" dirty="0">
                <a:solidFill>
                  <a:srgbClr val="000000"/>
                </a:solidFill>
                <a:latin typeface="Calibri"/>
                <a:sym typeface="Wingdings" pitchFamily="2" charset="2"/>
              </a:rPr>
              <a:t> tin </a:t>
            </a:r>
            <a:r>
              <a:rPr lang="en-US" sz="2800" b="0" strike="noStrike" spc="-1" dirty="0" err="1">
                <a:solidFill>
                  <a:srgbClr val="000000"/>
                </a:solidFill>
                <a:latin typeface="Calibri"/>
                <a:sym typeface="Wingdings" pitchFamily="2" charset="2"/>
              </a:rPr>
              <a:t>của</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mỗi</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điểm</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ảnh</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sẽ</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được</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lượng</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tử</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hóa</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thường</a:t>
            </a:r>
            <a:r>
              <a:rPr lang="en-US" sz="2800" b="0" strike="noStrike" spc="-1" dirty="0">
                <a:solidFill>
                  <a:srgbClr val="000000"/>
                </a:solidFill>
                <a:latin typeface="Calibri"/>
                <a:sym typeface="Wingdings" pitchFamily="2" charset="2"/>
              </a:rPr>
              <a:t> </a:t>
            </a:r>
            <a:r>
              <a:rPr lang="en-US" sz="2800" b="0" strike="noStrike" spc="-1" dirty="0" err="1">
                <a:solidFill>
                  <a:srgbClr val="000000"/>
                </a:solidFill>
                <a:latin typeface="Calibri"/>
                <a:sym typeface="Wingdings" pitchFamily="2" charset="2"/>
              </a:rPr>
              <a:t>là</a:t>
            </a:r>
            <a:r>
              <a:rPr lang="en-US" sz="2800" b="0" strike="noStrike" spc="-1" dirty="0">
                <a:solidFill>
                  <a:srgbClr val="000000"/>
                </a:solidFill>
                <a:latin typeface="Calibri"/>
                <a:sym typeface="Wingdings" pitchFamily="2" charset="2"/>
              </a:rPr>
              <a:t> 256 </a:t>
            </a:r>
            <a:r>
              <a:rPr lang="en-US" sz="2800" b="0" strike="noStrike" spc="-1" dirty="0" err="1">
                <a:solidFill>
                  <a:srgbClr val="000000"/>
                </a:solidFill>
                <a:latin typeface="Calibri"/>
                <a:sym typeface="Wingdings" pitchFamily="2" charset="2"/>
              </a:rPr>
              <a:t>mức</a:t>
            </a:r>
            <a:r>
              <a:rPr lang="en-US" sz="2800" b="0" strike="noStrike" spc="-1" dirty="0">
                <a:solidFill>
                  <a:srgbClr val="000000"/>
                </a:solidFill>
                <a:latin typeface="Calibri"/>
                <a:sym typeface="Wingdings" pitchFamily="2" charset="2"/>
              </a:rPr>
              <a:t> (1 byte)</a:t>
            </a:r>
          </a:p>
          <a:p>
            <a:pPr marL="228600" indent="-219600">
              <a:lnSpc>
                <a:spcPct val="90000"/>
              </a:lnSpc>
              <a:spcBef>
                <a:spcPts val="1001"/>
              </a:spcBef>
              <a:buClr>
                <a:srgbClr val="000000"/>
              </a:buClr>
              <a:buFont typeface="Arial"/>
              <a:buChar char="•"/>
            </a:pPr>
            <a:r>
              <a:rPr lang="en-US" sz="2800" spc="-1" dirty="0" err="1">
                <a:solidFill>
                  <a:srgbClr val="000000"/>
                </a:solidFill>
                <a:latin typeface="Calibri"/>
                <a:sym typeface="Wingdings" pitchFamily="2" charset="2"/>
              </a:rPr>
              <a:t>Thông</a:t>
            </a:r>
            <a:r>
              <a:rPr lang="en-US" sz="2800" spc="-1" dirty="0">
                <a:solidFill>
                  <a:srgbClr val="000000"/>
                </a:solidFill>
                <a:latin typeface="Calibri"/>
                <a:sym typeface="Wingdings" pitchFamily="2" charset="2"/>
              </a:rPr>
              <a:t> tin </a:t>
            </a:r>
            <a:r>
              <a:rPr lang="en-US" sz="2800" spc="-1" dirty="0" err="1">
                <a:solidFill>
                  <a:srgbClr val="000000"/>
                </a:solidFill>
                <a:latin typeface="Calibri"/>
                <a:sym typeface="Wingdings" pitchFamily="2" charset="2"/>
              </a:rPr>
              <a:t>của</a:t>
            </a:r>
            <a:r>
              <a:rPr lang="en-US" sz="2800" spc="-1" dirty="0">
                <a:solidFill>
                  <a:srgbClr val="000000"/>
                </a:solidFill>
                <a:latin typeface="Calibri"/>
                <a:sym typeface="Wingdings" pitchFamily="2" charset="2"/>
              </a:rPr>
              <a:t> 1 </a:t>
            </a:r>
            <a:r>
              <a:rPr lang="en-US" sz="2800" spc="-1" dirty="0" err="1">
                <a:solidFill>
                  <a:srgbClr val="000000"/>
                </a:solidFill>
                <a:latin typeface="Calibri"/>
                <a:sym typeface="Wingdings" pitchFamily="2" charset="2"/>
              </a:rPr>
              <a:t>điểm</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ảnh</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thường</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bao</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gồm</a:t>
            </a:r>
            <a:r>
              <a:rPr lang="en-US" sz="2800" spc="-1" dirty="0">
                <a:solidFill>
                  <a:srgbClr val="000000"/>
                </a:solidFill>
                <a:latin typeface="Calibri"/>
                <a:sym typeface="Wingdings" pitchFamily="2" charset="2"/>
              </a:rPr>
              <a:t> 1 </a:t>
            </a:r>
            <a:r>
              <a:rPr lang="en-US" sz="2800" spc="-1" dirty="0" err="1">
                <a:solidFill>
                  <a:srgbClr val="000000"/>
                </a:solidFill>
                <a:latin typeface="Calibri"/>
                <a:sym typeface="Wingdings" pitchFamily="2" charset="2"/>
              </a:rPr>
              <a:t>thông</a:t>
            </a:r>
            <a:r>
              <a:rPr lang="en-US" sz="2800" spc="-1" dirty="0">
                <a:solidFill>
                  <a:srgbClr val="000000"/>
                </a:solidFill>
                <a:latin typeface="Calibri"/>
                <a:sym typeface="Wingdings" pitchFamily="2" charset="2"/>
              </a:rPr>
              <a:t> tin </a:t>
            </a:r>
            <a:r>
              <a:rPr lang="en-US" sz="2800" spc="-1" dirty="0" err="1">
                <a:solidFill>
                  <a:srgbClr val="000000"/>
                </a:solidFill>
                <a:latin typeface="Calibri"/>
                <a:sym typeface="Wingdings" pitchFamily="2" charset="2"/>
              </a:rPr>
              <a:t>về</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độ</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chói</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Britgh</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với</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lưới</a:t>
            </a:r>
            <a:r>
              <a:rPr lang="en-US" sz="2800" spc="-1" dirty="0">
                <a:solidFill>
                  <a:srgbClr val="000000"/>
                </a:solidFill>
                <a:latin typeface="Calibri"/>
                <a:sym typeface="Wingdings" pitchFamily="2" charset="2"/>
              </a:rPr>
              <a:t> chia </a:t>
            </a:r>
            <a:r>
              <a:rPr lang="en-US" sz="2800" spc="-1" dirty="0" err="1">
                <a:solidFill>
                  <a:srgbClr val="000000"/>
                </a:solidFill>
                <a:latin typeface="Calibri"/>
                <a:sym typeface="Wingdings" pitchFamily="2" charset="2"/>
              </a:rPr>
              <a:t>theo</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góc</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phân</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biệt</a:t>
            </a:r>
            <a:r>
              <a:rPr lang="en-US" sz="2800" spc="-1" dirty="0">
                <a:solidFill>
                  <a:srgbClr val="000000"/>
                </a:solidFill>
                <a:latin typeface="Calibri"/>
                <a:sym typeface="Wingdings" pitchFamily="2" charset="2"/>
              </a:rPr>
              <a:t> 2 </a:t>
            </a:r>
            <a:r>
              <a:rPr lang="en-US" sz="2800" spc="-1" dirty="0" err="1">
                <a:solidFill>
                  <a:srgbClr val="000000"/>
                </a:solidFill>
                <a:latin typeface="Calibri"/>
                <a:sym typeface="Wingdings" pitchFamily="2" charset="2"/>
              </a:rPr>
              <a:t>phut</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và</a:t>
            </a:r>
            <a:r>
              <a:rPr lang="en-US" sz="2800" spc="-1" dirty="0">
                <a:solidFill>
                  <a:srgbClr val="000000"/>
                </a:solidFill>
                <a:latin typeface="Calibri"/>
                <a:sym typeface="Wingdings" pitchFamily="2" charset="2"/>
              </a:rPr>
              <a:t> 3 </a:t>
            </a:r>
            <a:r>
              <a:rPr lang="en-US" sz="2800" spc="-1" dirty="0" err="1">
                <a:solidFill>
                  <a:srgbClr val="000000"/>
                </a:solidFill>
                <a:latin typeface="Calibri"/>
                <a:sym typeface="Wingdings" pitchFamily="2" charset="2"/>
              </a:rPr>
              <a:t>thông</a:t>
            </a:r>
            <a:r>
              <a:rPr lang="en-US" sz="2800" spc="-1" dirty="0">
                <a:solidFill>
                  <a:srgbClr val="000000"/>
                </a:solidFill>
                <a:latin typeface="Calibri"/>
                <a:sym typeface="Wingdings" pitchFamily="2" charset="2"/>
              </a:rPr>
              <a:t> tin </a:t>
            </a:r>
            <a:r>
              <a:rPr lang="en-US" sz="2800" spc="-1" dirty="0" err="1">
                <a:solidFill>
                  <a:srgbClr val="000000"/>
                </a:solidFill>
                <a:latin typeface="Calibri"/>
                <a:sym typeface="Wingdings" pitchFamily="2" charset="2"/>
              </a:rPr>
              <a:t>màu</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với</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lưới</a:t>
            </a:r>
            <a:r>
              <a:rPr lang="en-US" sz="2800" spc="-1" dirty="0">
                <a:solidFill>
                  <a:srgbClr val="000000"/>
                </a:solidFill>
                <a:latin typeface="Calibri"/>
                <a:sym typeface="Wingdings" pitchFamily="2" charset="2"/>
              </a:rPr>
              <a:t> chia </a:t>
            </a:r>
            <a:r>
              <a:rPr lang="en-US" sz="2800" spc="-1" dirty="0" err="1">
                <a:solidFill>
                  <a:srgbClr val="000000"/>
                </a:solidFill>
                <a:latin typeface="Calibri"/>
                <a:sym typeface="Wingdings" pitchFamily="2" charset="2"/>
              </a:rPr>
              <a:t>theo</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góc</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phân</a:t>
            </a:r>
            <a:r>
              <a:rPr lang="en-US" sz="2800" spc="-1" dirty="0">
                <a:solidFill>
                  <a:srgbClr val="000000"/>
                </a:solidFill>
                <a:latin typeface="Calibri"/>
                <a:sym typeface="Wingdings" pitchFamily="2" charset="2"/>
              </a:rPr>
              <a:t> </a:t>
            </a:r>
            <a:r>
              <a:rPr lang="en-US" sz="2800" spc="-1" dirty="0" err="1">
                <a:solidFill>
                  <a:srgbClr val="000000"/>
                </a:solidFill>
                <a:latin typeface="Calibri"/>
                <a:sym typeface="Wingdings" pitchFamily="2" charset="2"/>
              </a:rPr>
              <a:t>biệt</a:t>
            </a:r>
            <a:r>
              <a:rPr lang="en-US" sz="2800" spc="-1" dirty="0">
                <a:solidFill>
                  <a:srgbClr val="000000"/>
                </a:solidFill>
                <a:latin typeface="Calibri"/>
                <a:sym typeface="Wingdings" pitchFamily="2" charset="2"/>
              </a:rPr>
              <a:t> 5 </a:t>
            </a:r>
            <a:r>
              <a:rPr lang="en-US" sz="2800" spc="-1" dirty="0" err="1">
                <a:solidFill>
                  <a:srgbClr val="000000"/>
                </a:solidFill>
                <a:latin typeface="Calibri"/>
                <a:sym typeface="Wingdings" pitchFamily="2" charset="2"/>
              </a:rPr>
              <a:t>phút</a:t>
            </a:r>
            <a:r>
              <a:rPr lang="en-US" sz="2800" spc="-1" dirty="0">
                <a:solidFill>
                  <a:srgbClr val="000000"/>
                </a:solidFill>
                <a:latin typeface="Calibri"/>
                <a:sym typeface="Wingdings" pitchFamily="2" charset="2"/>
              </a:rPr>
              <a:t>.</a:t>
            </a:r>
            <a:endParaRPr lang="en-US" sz="2000" b="0" strike="noStrike" spc="-1" dirty="0">
              <a:latin typeface="Arial"/>
            </a:endParaRPr>
          </a:p>
          <a:p>
            <a:pPr>
              <a:lnSpc>
                <a:spcPct val="100000"/>
              </a:lnSpc>
            </a:pPr>
            <a:endParaRPr lang="en-US" sz="2000" b="0" strike="noStrike" spc="-1" dirty="0">
              <a:latin typeface="Arial"/>
            </a:endParaRPr>
          </a:p>
          <a:p>
            <a:pPr marL="457200">
              <a:lnSpc>
                <a:spcPct val="90000"/>
              </a:lnSpc>
              <a:spcBef>
                <a:spcPts val="499"/>
              </a:spcBef>
            </a:pPr>
            <a:endParaRPr lang="en-US" sz="2000" b="0" strike="noStrike" spc="-1" dirty="0">
              <a:latin typeface="Arial"/>
            </a:endParaRPr>
          </a:p>
        </p:txBody>
      </p:sp>
    </p:spTree>
    <p:extLst>
      <p:ext uri="{BB962C8B-B14F-4D97-AF65-F5344CB8AC3E}">
        <p14:creationId xmlns:p14="http://schemas.microsoft.com/office/powerpoint/2010/main" val="338296847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394"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loại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nhất</a:t>
            </a:r>
            <a:r>
              <a:rPr lang="en-US" sz="2400" b="0" strike="noStrike" spc="-1" dirty="0">
                <a:solidFill>
                  <a:srgbClr val="000000"/>
                </a:solidFill>
                <a:latin typeface="Calibri"/>
                <a:ea typeface="DejaVu Sans"/>
              </a:rPr>
              <a:t> (Singular code): </a:t>
            </a: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tin hay </a:t>
            </a: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xuất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một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lần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trong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Ví</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dụ</a:t>
            </a:r>
            <a:r>
              <a:rPr lang="en-US" sz="2000" b="0" strike="noStrike" spc="-1" dirty="0">
                <a:solidFill>
                  <a:srgbClr val="000000"/>
                </a:solidFill>
                <a:latin typeface="Calibri"/>
                <a:ea typeface="DejaVu Sans"/>
              </a:rPr>
              <a:t>: 0001 </a:t>
            </a:r>
            <a:r>
              <a:rPr lang="en-US" sz="2000" b="0" strike="noStrike" spc="-1" dirty="0" err="1">
                <a:solidFill>
                  <a:srgbClr val="000000"/>
                </a:solidFill>
                <a:latin typeface="Calibri"/>
                <a:ea typeface="DejaVu Sans"/>
              </a:rPr>
              <a:t>đã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của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số</a:t>
            </a:r>
            <a:r>
              <a:rPr lang="en-US" sz="2000" b="0" strike="noStrike" spc="-1" dirty="0">
                <a:solidFill>
                  <a:srgbClr val="000000"/>
                </a:solidFill>
                <a:latin typeface="Calibri"/>
                <a:ea typeface="DejaVu Sans"/>
              </a:rPr>
              <a:t> “1” </a:t>
            </a:r>
            <a:r>
              <a:rPr lang="en-US" sz="2000" b="0" strike="noStrike" spc="-1" dirty="0" err="1">
                <a:solidFill>
                  <a:srgbClr val="000000"/>
                </a:solidFill>
                <a:latin typeface="Calibri"/>
                <a:ea typeface="DejaVu Sans"/>
              </a:rPr>
              <a:t>thì</a:t>
            </a:r>
            <a:r>
              <a:rPr lang="en-US" sz="2000" b="0" strike="noStrike" spc="-1" dirty="0">
                <a:solidFill>
                  <a:srgbClr val="000000"/>
                </a:solidFill>
                <a:latin typeface="Calibri"/>
                <a:ea typeface="DejaVu Sans"/>
              </a:rPr>
              <a:t> 0001 </a:t>
            </a:r>
            <a:r>
              <a:rPr lang="en-US" sz="2000" b="0" strike="noStrike" spc="-1" dirty="0" err="1">
                <a:solidFill>
                  <a:srgbClr val="000000"/>
                </a:solidFill>
                <a:latin typeface="Calibri"/>
                <a:ea typeface="DejaVu Sans"/>
              </a:rPr>
              <a:t>không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khác</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Thông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thường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trong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hệ</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thống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truyền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duy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trong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ngôn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ngữ</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tự</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ngĩa</a:t>
            </a:r>
            <a:r>
              <a:rPr lang="en-US" sz="2000" b="0" strike="noStrike" spc="-1" dirty="0">
                <a:solidFill>
                  <a:srgbClr val="000000"/>
                </a:solidFill>
                <a:latin typeface="Calibri"/>
                <a:ea typeface="DejaVu Sans"/>
              </a:rPr>
              <a:t>)</a:t>
            </a:r>
            <a:endParaRPr lang="en-US" sz="20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hay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nhất</a:t>
            </a:r>
            <a:r>
              <a:rPr lang="en-US" sz="2400" b="0" strike="noStrike" spc="-1" dirty="0">
                <a:solidFill>
                  <a:srgbClr val="000000"/>
                </a:solidFill>
                <a:latin typeface="Calibri"/>
                <a:ea typeface="DejaVu Sans"/>
              </a:rPr>
              <a:t> :</a:t>
            </a:r>
            <a:endParaRPr lang="en-US" sz="24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duy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nhất</a:t>
            </a:r>
            <a:endParaRPr lang="en-US" sz="2000" b="0" strike="noStrike" spc="-1" dirty="0">
              <a:latin typeface="Arial"/>
            </a:endParaRPr>
          </a:p>
          <a:p>
            <a:pPr marL="1143000" lvl="2" indent="-21960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Kết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quả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giải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chính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bản</a:t>
            </a:r>
            <a:r>
              <a:rPr lang="en-US" sz="2000" b="0" strike="noStrike" spc="-1" dirty="0">
                <a:solidFill>
                  <a:srgbClr val="000000"/>
                </a:solidFill>
                <a:latin typeface="Calibri"/>
                <a:ea typeface="DejaVu Sans"/>
              </a:rPr>
              <a:t> tin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truyền</a:t>
            </a:r>
            <a:endParaRPr lang="en-US" sz="2000" b="0" strike="noStrike" spc="-1" dirty="0">
              <a:latin typeface="Arial"/>
            </a:endParaRPr>
          </a:p>
          <a:p>
            <a:pPr marL="1512000" lvl="6" indent="-208440">
              <a:lnSpc>
                <a:spcPct val="90000"/>
              </a:lnSpc>
              <a:spcBef>
                <a:spcPts val="499"/>
              </a:spcBef>
              <a:buClr>
                <a:srgbClr val="000000"/>
              </a:buClr>
              <a:buSzPct val="45000"/>
              <a:buFont typeface="Wingdings" charset="2"/>
              <a:buChar char=""/>
            </a:pP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nhận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chỉ</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duy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tách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thành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 </a:t>
            </a:r>
            <a:r>
              <a:rPr lang="en-US" sz="2000" b="0" strike="noStrike" spc="-1" dirty="0" err="1">
                <a:solidFill>
                  <a:srgbClr val="000000"/>
                </a:solidFill>
                <a:latin typeface="Calibri"/>
                <a:ea typeface="DejaVu Sans"/>
              </a:rPr>
              <a:t>phân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tách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endParaRPr lang="en-US" sz="2000" b="0" strike="noStrike" spc="-1" dirty="0">
              <a:latin typeface="Arial"/>
            </a:endParaRPr>
          </a:p>
          <a:p>
            <a:pPr marL="1728000" lvl="7" indent="-208440">
              <a:lnSpc>
                <a:spcPct val="90000"/>
              </a:lnSpc>
              <a:spcBef>
                <a:spcPts val="499"/>
              </a:spcBef>
              <a:buClr>
                <a:srgbClr val="000000"/>
              </a:buClr>
              <a:buSzPct val="45000"/>
              <a:buFont typeface="Wingdings" charset="2"/>
              <a:buChar char=""/>
            </a:pP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giải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được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của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nhau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trùng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nhau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chỉ</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tương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ứng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duy</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tin</a:t>
            </a:r>
            <a:endParaRPr lang="en-US" sz="2000" b="0" strike="noStrike" spc="-1" dirty="0">
              <a:latin typeface="Arial"/>
            </a:endParaRPr>
          </a:p>
          <a:p>
            <a:pPr>
              <a:lnSpc>
                <a:spcPct val="90000"/>
              </a:lnSpc>
              <a:spcBef>
                <a:spcPts val="499"/>
              </a:spcBef>
            </a:pPr>
            <a:endParaRPr lang="en-US" sz="2000" b="0" strike="noStrike" spc="-1" dirty="0">
              <a:latin typeface="Arial"/>
            </a:endParaRPr>
          </a:p>
          <a:p>
            <a:pPr marL="914400">
              <a:lnSpc>
                <a:spcPct val="90000"/>
              </a:lnSpc>
              <a:spcBef>
                <a:spcPts val="499"/>
              </a:spcBef>
            </a:pPr>
            <a:endParaRPr lang="en-US" sz="2000" b="0" strike="noStrike" spc="-1" dirty="0">
              <a:latin typeface="Arial"/>
            </a:endParaRPr>
          </a:p>
          <a:p>
            <a:pPr marL="914400">
              <a:lnSpc>
                <a:spcPct val="100000"/>
              </a:lnSpc>
            </a:pPr>
            <a:endParaRPr lang="en-US" sz="2000" b="0" strike="noStrike" spc="-1" dirty="0">
              <a:latin typeface="Arial"/>
            </a:endParaRPr>
          </a:p>
          <a:p>
            <a:pPr marL="914400">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ea typeface="DejaVu Sans"/>
              </a:rPr>
              <a:t>4.10. </a:t>
            </a:r>
            <a:r>
              <a:rPr lang="en-US" sz="4400" b="0" strike="noStrike" spc="-1" dirty="0" err="1">
                <a:solidFill>
                  <a:srgbClr val="000000"/>
                </a:solidFill>
                <a:latin typeface="Calibri Light"/>
                <a:ea typeface="DejaVu Sans"/>
              </a:rPr>
              <a:t>Mã</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nguồn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liên</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tục</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theo</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thời</a:t>
            </a:r>
            <a:r>
              <a:rPr lang="en-US" sz="4400" b="0" strike="noStrike" spc="-1" dirty="0">
                <a:solidFill>
                  <a:srgbClr val="000000"/>
                </a:solidFill>
                <a:latin typeface="Calibri Light"/>
                <a:ea typeface="DejaVu Sans"/>
              </a:rPr>
              <a:t> </a:t>
            </a:r>
            <a:r>
              <a:rPr lang="en-US" sz="4400" b="0" strike="noStrike" spc="-1" dirty="0" err="1">
                <a:solidFill>
                  <a:srgbClr val="000000"/>
                </a:solidFill>
                <a:latin typeface="Calibri Light"/>
                <a:ea typeface="DejaVu Sans"/>
              </a:rPr>
              <a:t>gian</a:t>
            </a:r>
            <a:r>
              <a:rPr lang="en-US" sz="4400" b="0" strike="noStrike" spc="-1" dirty="0">
                <a:solidFill>
                  <a:srgbClr val="000000"/>
                </a:solidFill>
                <a:latin typeface="Calibri Light"/>
                <a:ea typeface="DejaVu Sans"/>
              </a:rPr>
              <a:t> </a:t>
            </a:r>
            <a:endParaRPr lang="en-US" sz="4400" b="0" strike="noStrike" spc="-1" dirty="0">
              <a:latin typeface="Arial"/>
            </a:endParaRPr>
          </a:p>
        </p:txBody>
      </p:sp>
      <p:sp>
        <p:nvSpPr>
          <p:cNvPr id="52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Việc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nén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1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còn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gọi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nén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tĩnh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thường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tìm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hóa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tạo</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chuỗi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điểm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ảnh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thông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giống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nhau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tiếp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và</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áp</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dụng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 RLC</a:t>
            </a:r>
          </a:p>
          <a:p>
            <a:pPr marL="228600" indent="-219600">
              <a:lnSpc>
                <a:spcPct val="90000"/>
              </a:lnSpc>
              <a:spcBef>
                <a:spcPts val="1001"/>
              </a:spcBef>
              <a:buClr>
                <a:srgbClr val="000000"/>
              </a:buClr>
              <a:buFont typeface="Arial"/>
              <a:buChar char="•"/>
            </a:pPr>
            <a:r>
              <a:rPr lang="en-US" sz="2800" spc="-1" dirty="0" err="1">
                <a:solidFill>
                  <a:srgbClr val="000000"/>
                </a:solidFill>
                <a:latin typeface="Calibri"/>
              </a:rPr>
              <a:t>Việc</a:t>
            </a:r>
            <a:r>
              <a:rPr lang="en-US" sz="2800" spc="-1" dirty="0">
                <a:solidFill>
                  <a:srgbClr val="000000"/>
                </a:solidFill>
                <a:latin typeface="Calibri"/>
              </a:rPr>
              <a:t> </a:t>
            </a:r>
            <a:r>
              <a:rPr lang="en-US" sz="2800" spc="-1" dirty="0" err="1">
                <a:solidFill>
                  <a:srgbClr val="000000"/>
                </a:solidFill>
                <a:latin typeface="Calibri"/>
              </a:rPr>
              <a:t>nén</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động</a:t>
            </a:r>
            <a:r>
              <a:rPr lang="en-US" sz="2800" spc="-1" dirty="0">
                <a:solidFill>
                  <a:srgbClr val="000000"/>
                </a:solidFill>
                <a:latin typeface="Calibri"/>
              </a:rPr>
              <a:t> </a:t>
            </a:r>
            <a:r>
              <a:rPr lang="en-US" sz="2800" spc="-1" dirty="0" err="1">
                <a:solidFill>
                  <a:srgbClr val="000000"/>
                </a:solidFill>
                <a:latin typeface="Calibri"/>
              </a:rPr>
              <a:t>thường</a:t>
            </a:r>
            <a:r>
              <a:rPr lang="en-US" sz="2800" spc="-1" dirty="0">
                <a:solidFill>
                  <a:srgbClr val="000000"/>
                </a:solidFill>
                <a:latin typeface="Calibri"/>
              </a:rPr>
              <a:t> </a:t>
            </a:r>
            <a:r>
              <a:rPr lang="en-US" sz="2800" spc="-1" dirty="0" err="1">
                <a:solidFill>
                  <a:srgbClr val="000000"/>
                </a:solidFill>
                <a:latin typeface="Calibri"/>
              </a:rPr>
              <a:t>là</a:t>
            </a:r>
            <a:r>
              <a:rPr lang="en-US" sz="2800" spc="-1" dirty="0">
                <a:solidFill>
                  <a:srgbClr val="000000"/>
                </a:solidFill>
                <a:latin typeface="Calibri"/>
              </a:rPr>
              <a:t> </a:t>
            </a:r>
            <a:r>
              <a:rPr lang="en-US" sz="2800" spc="-1" dirty="0" err="1">
                <a:solidFill>
                  <a:srgbClr val="000000"/>
                </a:solidFill>
                <a:latin typeface="Calibri"/>
              </a:rPr>
              <a:t>truyền</a:t>
            </a:r>
            <a:r>
              <a:rPr lang="en-US" sz="2800" spc="-1" dirty="0">
                <a:solidFill>
                  <a:srgbClr val="000000"/>
                </a:solidFill>
                <a:latin typeface="Calibri"/>
              </a:rPr>
              <a:t> </a:t>
            </a:r>
            <a:r>
              <a:rPr lang="en-US" sz="2800" spc="-1" dirty="0" err="1">
                <a:solidFill>
                  <a:srgbClr val="000000"/>
                </a:solidFill>
                <a:latin typeface="Calibri"/>
              </a:rPr>
              <a:t>thông</a:t>
            </a:r>
            <a:r>
              <a:rPr lang="en-US" sz="2800" spc="-1" dirty="0">
                <a:solidFill>
                  <a:srgbClr val="000000"/>
                </a:solidFill>
                <a:latin typeface="Calibri"/>
              </a:rPr>
              <a:t> tin 1 </a:t>
            </a:r>
            <a:r>
              <a:rPr lang="en-US" sz="2800" spc="-1" dirty="0" err="1">
                <a:solidFill>
                  <a:srgbClr val="000000"/>
                </a:solidFill>
                <a:latin typeface="Calibri"/>
              </a:rPr>
              <a:t>ânh</a:t>
            </a:r>
            <a:r>
              <a:rPr lang="en-US" sz="2800" spc="-1" dirty="0">
                <a:solidFill>
                  <a:srgbClr val="000000"/>
                </a:solidFill>
                <a:latin typeface="Calibri"/>
              </a:rPr>
              <a:t> </a:t>
            </a:r>
            <a:r>
              <a:rPr lang="en-US" sz="2800" spc="-1" dirty="0" err="1">
                <a:solidFill>
                  <a:srgbClr val="000000"/>
                </a:solidFill>
                <a:latin typeface="Calibri"/>
              </a:rPr>
              <a:t>đầu</a:t>
            </a:r>
            <a:r>
              <a:rPr lang="en-US" sz="2800" spc="-1" dirty="0">
                <a:solidFill>
                  <a:srgbClr val="000000"/>
                </a:solidFill>
                <a:latin typeface="Calibri"/>
              </a:rPr>
              <a:t> </a:t>
            </a:r>
            <a:r>
              <a:rPr lang="en-US" sz="2800" spc="-1" dirty="0" err="1">
                <a:solidFill>
                  <a:srgbClr val="000000"/>
                </a:solidFill>
                <a:latin typeface="Calibri"/>
              </a:rPr>
              <a:t>và</a:t>
            </a:r>
            <a:r>
              <a:rPr lang="en-US" sz="2800" spc="-1" dirty="0">
                <a:solidFill>
                  <a:srgbClr val="000000"/>
                </a:solidFill>
                <a:latin typeface="Calibri"/>
              </a:rPr>
              <a:t> </a:t>
            </a:r>
            <a:r>
              <a:rPr lang="en-US" sz="2800" spc="-1" dirty="0" err="1">
                <a:solidFill>
                  <a:srgbClr val="000000"/>
                </a:solidFill>
                <a:latin typeface="Calibri"/>
              </a:rPr>
              <a:t>sau</a:t>
            </a:r>
            <a:r>
              <a:rPr lang="en-US" sz="2800" spc="-1" dirty="0">
                <a:solidFill>
                  <a:srgbClr val="000000"/>
                </a:solidFill>
                <a:latin typeface="Calibri"/>
              </a:rPr>
              <a:t> </a:t>
            </a:r>
            <a:r>
              <a:rPr lang="en-US" sz="2800" spc="-1" dirty="0" err="1">
                <a:solidFill>
                  <a:srgbClr val="000000"/>
                </a:solidFill>
                <a:latin typeface="Calibri"/>
              </a:rPr>
              <a:t>đó</a:t>
            </a:r>
            <a:r>
              <a:rPr lang="en-US" sz="2800" spc="-1" dirty="0">
                <a:solidFill>
                  <a:srgbClr val="000000"/>
                </a:solidFill>
                <a:latin typeface="Calibri"/>
              </a:rPr>
              <a:t> </a:t>
            </a:r>
            <a:r>
              <a:rPr lang="en-US" sz="2800" spc="-1" dirty="0" err="1">
                <a:solidFill>
                  <a:srgbClr val="000000"/>
                </a:solidFill>
                <a:latin typeface="Calibri"/>
              </a:rPr>
              <a:t>tìm</a:t>
            </a:r>
            <a:r>
              <a:rPr lang="en-US" sz="2800" spc="-1" dirty="0">
                <a:solidFill>
                  <a:srgbClr val="000000"/>
                </a:solidFill>
                <a:latin typeface="Calibri"/>
              </a:rPr>
              <a:t> </a:t>
            </a:r>
            <a:r>
              <a:rPr lang="en-US" sz="2800" spc="-1" dirty="0" err="1">
                <a:solidFill>
                  <a:srgbClr val="000000"/>
                </a:solidFill>
                <a:latin typeface="Calibri"/>
              </a:rPr>
              <a:t>các</a:t>
            </a:r>
            <a:r>
              <a:rPr lang="en-US" sz="2800" spc="-1" dirty="0">
                <a:solidFill>
                  <a:srgbClr val="000000"/>
                </a:solidFill>
                <a:latin typeface="Calibri"/>
              </a:rPr>
              <a:t> </a:t>
            </a:r>
            <a:r>
              <a:rPr lang="en-US" sz="2800" spc="-1" dirty="0" err="1">
                <a:solidFill>
                  <a:srgbClr val="000000"/>
                </a:solidFill>
                <a:latin typeface="Calibri"/>
              </a:rPr>
              <a:t>thông</a:t>
            </a:r>
            <a:r>
              <a:rPr lang="en-US" sz="2800" spc="-1" dirty="0">
                <a:solidFill>
                  <a:srgbClr val="000000"/>
                </a:solidFill>
                <a:latin typeface="Calibri"/>
              </a:rPr>
              <a:t> tin </a:t>
            </a:r>
            <a:r>
              <a:rPr lang="en-US" sz="2800" spc="-1" dirty="0" err="1">
                <a:solidFill>
                  <a:srgbClr val="000000"/>
                </a:solidFill>
                <a:latin typeface="Calibri"/>
              </a:rPr>
              <a:t>thay</a:t>
            </a:r>
            <a:r>
              <a:rPr lang="en-US" sz="2800" spc="-1" dirty="0">
                <a:solidFill>
                  <a:srgbClr val="000000"/>
                </a:solidFill>
                <a:latin typeface="Calibri"/>
              </a:rPr>
              <a:t> </a:t>
            </a:r>
            <a:r>
              <a:rPr lang="en-US" sz="2800" spc="-1" dirty="0" err="1">
                <a:solidFill>
                  <a:srgbClr val="000000"/>
                </a:solidFill>
                <a:latin typeface="Calibri"/>
              </a:rPr>
              <a:t>đổi</a:t>
            </a:r>
            <a:r>
              <a:rPr lang="en-US" sz="2800" spc="-1" dirty="0">
                <a:solidFill>
                  <a:srgbClr val="000000"/>
                </a:solidFill>
                <a:latin typeface="Calibri"/>
              </a:rPr>
              <a:t> </a:t>
            </a:r>
            <a:r>
              <a:rPr lang="en-US" sz="2800" spc="-1" dirty="0" err="1">
                <a:solidFill>
                  <a:srgbClr val="000000"/>
                </a:solidFill>
                <a:latin typeface="Calibri"/>
              </a:rPr>
              <a:t>của</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sau</a:t>
            </a:r>
            <a:r>
              <a:rPr lang="en-US" sz="2800" spc="-1" dirty="0">
                <a:solidFill>
                  <a:srgbClr val="000000"/>
                </a:solidFill>
                <a:latin typeface="Calibri"/>
              </a:rPr>
              <a:t> so </a:t>
            </a:r>
            <a:r>
              <a:rPr lang="en-US" sz="2800" spc="-1" dirty="0" err="1">
                <a:solidFill>
                  <a:srgbClr val="000000"/>
                </a:solidFill>
                <a:latin typeface="Calibri"/>
              </a:rPr>
              <a:t>với</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trước</a:t>
            </a:r>
            <a:r>
              <a:rPr lang="en-US" sz="2800" spc="-1" dirty="0">
                <a:solidFill>
                  <a:srgbClr val="000000"/>
                </a:solidFill>
                <a:latin typeface="Calibri"/>
              </a:rPr>
              <a:t> </a:t>
            </a:r>
            <a:r>
              <a:rPr lang="en-US" sz="2800" spc="-1" dirty="0" err="1">
                <a:solidFill>
                  <a:srgbClr val="000000"/>
                </a:solidFill>
                <a:latin typeface="Calibri"/>
              </a:rPr>
              <a:t>và</a:t>
            </a:r>
            <a:r>
              <a:rPr lang="en-US" sz="2800" spc="-1" dirty="0">
                <a:solidFill>
                  <a:srgbClr val="000000"/>
                </a:solidFill>
                <a:latin typeface="Calibri"/>
              </a:rPr>
              <a:t> </a:t>
            </a:r>
            <a:r>
              <a:rPr lang="en-US" sz="2800" spc="-1" dirty="0" err="1">
                <a:solidFill>
                  <a:srgbClr val="000000"/>
                </a:solidFill>
                <a:latin typeface="Calibri"/>
              </a:rPr>
              <a:t>chỉ</a:t>
            </a:r>
            <a:r>
              <a:rPr lang="en-US" sz="2800" spc="-1" dirty="0">
                <a:solidFill>
                  <a:srgbClr val="000000"/>
                </a:solidFill>
                <a:latin typeface="Calibri"/>
              </a:rPr>
              <a:t> </a:t>
            </a:r>
            <a:r>
              <a:rPr lang="en-US" sz="2800" spc="-1" dirty="0" err="1">
                <a:solidFill>
                  <a:srgbClr val="000000"/>
                </a:solidFill>
                <a:latin typeface="Calibri"/>
              </a:rPr>
              <a:t>truyền</a:t>
            </a:r>
            <a:r>
              <a:rPr lang="en-US" sz="2800" spc="-1" dirty="0">
                <a:solidFill>
                  <a:srgbClr val="000000"/>
                </a:solidFill>
                <a:latin typeface="Calibri"/>
              </a:rPr>
              <a:t> </a:t>
            </a:r>
            <a:r>
              <a:rPr lang="en-US" sz="2800" spc="-1" dirty="0" err="1">
                <a:solidFill>
                  <a:srgbClr val="000000"/>
                </a:solidFill>
                <a:latin typeface="Calibri"/>
              </a:rPr>
              <a:t>các</a:t>
            </a:r>
            <a:r>
              <a:rPr lang="en-US" sz="2800" spc="-1" dirty="0">
                <a:solidFill>
                  <a:srgbClr val="000000"/>
                </a:solidFill>
                <a:latin typeface="Calibri"/>
              </a:rPr>
              <a:t> </a:t>
            </a:r>
            <a:r>
              <a:rPr lang="en-US" sz="2800" spc="-1" dirty="0" err="1">
                <a:solidFill>
                  <a:srgbClr val="000000"/>
                </a:solidFill>
                <a:latin typeface="Calibri"/>
              </a:rPr>
              <a:t>thông</a:t>
            </a:r>
            <a:r>
              <a:rPr lang="en-US" sz="2800" spc="-1" dirty="0">
                <a:solidFill>
                  <a:srgbClr val="000000"/>
                </a:solidFill>
                <a:latin typeface="Calibri"/>
              </a:rPr>
              <a:t> tin </a:t>
            </a:r>
            <a:r>
              <a:rPr lang="en-US" sz="2800" spc="-1" dirty="0" err="1">
                <a:solidFill>
                  <a:srgbClr val="000000"/>
                </a:solidFill>
                <a:latin typeface="Calibri"/>
              </a:rPr>
              <a:t>sai</a:t>
            </a:r>
            <a:r>
              <a:rPr lang="en-US" sz="2800" spc="-1" dirty="0">
                <a:solidFill>
                  <a:srgbClr val="000000"/>
                </a:solidFill>
                <a:latin typeface="Calibri"/>
              </a:rPr>
              <a:t> </a:t>
            </a:r>
            <a:r>
              <a:rPr lang="en-US" sz="2800" spc="-1" dirty="0" err="1">
                <a:solidFill>
                  <a:srgbClr val="000000"/>
                </a:solidFill>
                <a:latin typeface="Calibri"/>
              </a:rPr>
              <a:t>khác</a:t>
            </a:r>
            <a:r>
              <a:rPr lang="en-US" sz="2800" spc="-1" dirty="0">
                <a:solidFill>
                  <a:srgbClr val="000000"/>
                </a:solidFill>
                <a:latin typeface="Calibri"/>
              </a:rPr>
              <a:t> </a:t>
            </a:r>
            <a:r>
              <a:rPr lang="en-US" sz="2800" spc="-1" dirty="0" err="1">
                <a:solidFill>
                  <a:srgbClr val="000000"/>
                </a:solidFill>
                <a:latin typeface="Calibri"/>
              </a:rPr>
              <a:t>của</a:t>
            </a:r>
            <a:r>
              <a:rPr lang="en-US" sz="2800" spc="-1" dirty="0">
                <a:solidFill>
                  <a:srgbClr val="000000"/>
                </a:solidFill>
                <a:latin typeface="Calibri"/>
              </a:rPr>
              <a:t> </a:t>
            </a:r>
            <a:r>
              <a:rPr lang="en-US" sz="2800" spc="-1" dirty="0" err="1">
                <a:solidFill>
                  <a:srgbClr val="000000"/>
                </a:solidFill>
                <a:latin typeface="Calibri"/>
              </a:rPr>
              <a:t>ảnh</a:t>
            </a:r>
            <a:r>
              <a:rPr lang="en-US" sz="2800" spc="-1" dirty="0">
                <a:solidFill>
                  <a:srgbClr val="000000"/>
                </a:solidFill>
                <a:latin typeface="Calibri"/>
              </a:rPr>
              <a:t> </a:t>
            </a:r>
            <a:r>
              <a:rPr lang="en-US" sz="2800" spc="-1" dirty="0" err="1">
                <a:solidFill>
                  <a:srgbClr val="000000"/>
                </a:solidFill>
                <a:latin typeface="Calibri"/>
              </a:rPr>
              <a:t>sau</a:t>
            </a:r>
            <a:r>
              <a:rPr lang="en-US" sz="2800" spc="-1" dirty="0">
                <a:solidFill>
                  <a:srgbClr val="000000"/>
                </a:solidFill>
                <a:latin typeface="Calibri"/>
              </a:rPr>
              <a:t>.</a:t>
            </a:r>
            <a:endParaRPr lang="en-US" sz="2000" b="0" strike="noStrike" spc="-1" dirty="0">
              <a:latin typeface="Arial"/>
            </a:endParaRPr>
          </a:p>
          <a:p>
            <a:pPr marL="457200">
              <a:lnSpc>
                <a:spcPct val="90000"/>
              </a:lnSpc>
              <a:spcBef>
                <a:spcPts val="499"/>
              </a:spcBef>
            </a:pPr>
            <a:endParaRPr lang="en-US" sz="2000" b="0" strike="noStrike" spc="-1" dirty="0">
              <a:latin typeface="Arial"/>
            </a:endParaRPr>
          </a:p>
        </p:txBody>
      </p:sp>
    </p:spTree>
    <p:extLst>
      <p:ext uri="{BB962C8B-B14F-4D97-AF65-F5344CB8AC3E}">
        <p14:creationId xmlns:p14="http://schemas.microsoft.com/office/powerpoint/2010/main" val="21562340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4.10.1 PCM</a:t>
            </a:r>
          </a:p>
        </p:txBody>
      </p:sp>
      <p:sp>
        <p:nvSpPr>
          <p:cNvPr id="3" name="Text Placeholder 2"/>
          <p:cNvSpPr>
            <a:spLocks noGrp="1"/>
          </p:cNvSpPr>
          <p:nvPr>
            <p:ph type="body"/>
          </p:nvPr>
        </p:nvSpPr>
        <p:spPr/>
        <p:txBody>
          <a:bodyPr>
            <a:normAutofit/>
          </a:bodyPr>
          <a:lstStyle/>
          <a:p>
            <a:pPr marL="342900" indent="-342900">
              <a:buFont typeface="Arial" pitchFamily="34" charset="0"/>
              <a:buChar char="•"/>
            </a:pPr>
            <a:r>
              <a:rPr lang="en-US" sz="24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167185"/>
            <a:ext cx="8915400" cy="5432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4664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r>
              <a:rPr lang="en-US" sz="4400" spc="-1" dirty="0">
                <a:latin typeface="Arial"/>
              </a:rPr>
              <a:t>4.10.1. PCM</a:t>
            </a:r>
            <a:endParaRPr lang="en-US" sz="4400" b="0" strike="noStrike" spc="-1" dirty="0">
              <a:latin typeface="Arial"/>
            </a:endParaRPr>
          </a:p>
        </p:txBody>
      </p:sp>
      <p:sp>
        <p:nvSpPr>
          <p:cNvPr id="523" name="TextShape 2"/>
          <p:cNvSpPr txBox="1"/>
          <p:nvPr/>
        </p:nvSpPr>
        <p:spPr>
          <a:xfrm>
            <a:off x="609480" y="1604520"/>
            <a:ext cx="10972440" cy="397728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US" sz="3200" spc="-1" dirty="0" err="1">
                <a:latin typeface="Arial"/>
              </a:rPr>
              <a:t>Để</a:t>
            </a:r>
            <a:r>
              <a:rPr lang="en-US" sz="3200" spc="-1" dirty="0">
                <a:latin typeface="Arial"/>
              </a:rPr>
              <a:t> </a:t>
            </a:r>
            <a:r>
              <a:rPr lang="en-US" sz="3200" spc="-1" dirty="0" err="1">
                <a:latin typeface="Arial"/>
              </a:rPr>
              <a:t>giảm</a:t>
            </a:r>
            <a:r>
              <a:rPr lang="en-US" sz="3200" spc="-1" dirty="0">
                <a:latin typeface="Arial"/>
              </a:rPr>
              <a:t> </a:t>
            </a:r>
            <a:r>
              <a:rPr lang="en-US" sz="3200" spc="-1" dirty="0" err="1">
                <a:latin typeface="Arial"/>
              </a:rPr>
              <a:t>số</a:t>
            </a:r>
            <a:r>
              <a:rPr lang="en-US" sz="3200" spc="-1" dirty="0">
                <a:latin typeface="Arial"/>
              </a:rPr>
              <a:t> bit </a:t>
            </a:r>
            <a:r>
              <a:rPr lang="en-US" sz="3200" spc="-1" dirty="0" err="1">
                <a:latin typeface="Arial"/>
              </a:rPr>
              <a:t>dùng</a:t>
            </a:r>
            <a:r>
              <a:rPr lang="en-US" sz="3200" spc="-1" dirty="0">
                <a:latin typeface="Arial"/>
              </a:rPr>
              <a:t> </a:t>
            </a:r>
            <a:r>
              <a:rPr lang="en-US" sz="3200" spc="-1" dirty="0" err="1">
                <a:latin typeface="Arial"/>
              </a:rPr>
              <a:t>mã</a:t>
            </a:r>
            <a:r>
              <a:rPr lang="en-US" sz="3200" spc="-1" dirty="0">
                <a:latin typeface="Arial"/>
              </a:rPr>
              <a:t> </a:t>
            </a:r>
            <a:r>
              <a:rPr lang="en-US" sz="3200" spc="-1" dirty="0" err="1">
                <a:latin typeface="Arial"/>
              </a:rPr>
              <a:t>hóa</a:t>
            </a:r>
            <a:r>
              <a:rPr lang="en-US" sz="3200" spc="-1" dirty="0">
                <a:latin typeface="Arial"/>
              </a:rPr>
              <a:t> PCM </a:t>
            </a:r>
            <a:r>
              <a:rPr lang="en-US" sz="3200" spc="-1" dirty="0" err="1">
                <a:latin typeface="Arial"/>
              </a:rPr>
              <a:t>áp</a:t>
            </a:r>
            <a:r>
              <a:rPr lang="en-US" sz="3200" spc="-1" dirty="0">
                <a:latin typeface="Arial"/>
              </a:rPr>
              <a:t> </a:t>
            </a:r>
            <a:r>
              <a:rPr lang="en-US" sz="3200" spc="-1" dirty="0" err="1">
                <a:latin typeface="Arial"/>
              </a:rPr>
              <a:t>dụng</a:t>
            </a:r>
            <a:r>
              <a:rPr lang="en-US" sz="3200" spc="-1" dirty="0">
                <a:latin typeface="Arial"/>
              </a:rPr>
              <a:t> </a:t>
            </a:r>
            <a:r>
              <a:rPr lang="en-US" sz="3200" spc="-1" dirty="0" err="1">
                <a:latin typeface="Arial"/>
              </a:rPr>
              <a:t>thêm</a:t>
            </a:r>
            <a:r>
              <a:rPr lang="en-US" sz="3200" spc="-1" dirty="0">
                <a:latin typeface="Arial"/>
              </a:rPr>
              <a:t> </a:t>
            </a:r>
            <a:r>
              <a:rPr lang="en-US" sz="3200" spc="-1" dirty="0" err="1">
                <a:latin typeface="Arial"/>
              </a:rPr>
              <a:t>một</a:t>
            </a:r>
            <a:r>
              <a:rPr lang="en-US" sz="3200" spc="-1" dirty="0">
                <a:latin typeface="Arial"/>
              </a:rPr>
              <a:t> </a:t>
            </a:r>
            <a:r>
              <a:rPr lang="en-US" sz="3200" spc="-1" dirty="0" err="1">
                <a:latin typeface="Arial"/>
              </a:rPr>
              <a:t>luật</a:t>
            </a:r>
            <a:r>
              <a:rPr lang="en-US" sz="3200" spc="-1" dirty="0">
                <a:latin typeface="Arial"/>
              </a:rPr>
              <a:t> </a:t>
            </a:r>
            <a:r>
              <a:rPr lang="en-US" sz="3200" spc="-1" dirty="0" err="1">
                <a:latin typeface="Arial"/>
              </a:rPr>
              <a:t>nén</a:t>
            </a:r>
            <a:r>
              <a:rPr lang="en-US" sz="3200" spc="-1" dirty="0">
                <a:latin typeface="Arial"/>
              </a:rPr>
              <a:t>:</a:t>
            </a:r>
          </a:p>
          <a:p>
            <a:pPr marL="889200" lvl="1" indent="-324000">
              <a:spcBef>
                <a:spcPts val="1417"/>
              </a:spcBef>
              <a:buClr>
                <a:srgbClr val="000000"/>
              </a:buClr>
              <a:buSzPct val="45000"/>
              <a:buFont typeface="Wingdings" charset="2"/>
              <a:buChar char=""/>
            </a:pPr>
            <a:r>
              <a:rPr lang="en-US" sz="3200" b="0" strike="noStrike" spc="-1" dirty="0" err="1">
                <a:latin typeface="Arial"/>
              </a:rPr>
              <a:t>Nén</a:t>
            </a:r>
            <a:r>
              <a:rPr lang="en-US" sz="3200" b="0" strike="noStrike" spc="-1" dirty="0">
                <a:latin typeface="Arial"/>
              </a:rPr>
              <a:t> </a:t>
            </a:r>
            <a:r>
              <a:rPr lang="en-US" sz="3200" b="0" strike="noStrike" spc="-1" dirty="0" err="1">
                <a:latin typeface="Arial"/>
              </a:rPr>
              <a:t>biên</a:t>
            </a:r>
            <a:r>
              <a:rPr lang="en-US" sz="3200" b="0" strike="noStrike" spc="-1" dirty="0">
                <a:latin typeface="Arial"/>
              </a:rPr>
              <a:t> </a:t>
            </a:r>
            <a:r>
              <a:rPr lang="en-US" sz="3200" b="0" strike="noStrike" spc="-1" dirty="0" err="1">
                <a:latin typeface="Arial"/>
              </a:rPr>
              <a:t>độ</a:t>
            </a:r>
            <a:r>
              <a:rPr lang="en-US" sz="3200" b="0" strike="noStrike" spc="-1" dirty="0">
                <a:latin typeface="Arial"/>
              </a:rPr>
              <a:t> </a:t>
            </a:r>
            <a:r>
              <a:rPr lang="en-US" sz="3200" b="0" strike="noStrike" spc="-1" dirty="0" err="1">
                <a:latin typeface="Arial"/>
              </a:rPr>
              <a:t>trước</a:t>
            </a:r>
            <a:r>
              <a:rPr lang="en-US" sz="3200" b="0" strike="noStrike" spc="-1" dirty="0">
                <a:latin typeface="Arial"/>
              </a:rPr>
              <a:t> PCM </a:t>
            </a:r>
            <a:r>
              <a:rPr lang="en-US" sz="3200" b="0" strike="noStrike" spc="-1" dirty="0" err="1">
                <a:latin typeface="Arial"/>
              </a:rPr>
              <a:t>làm</a:t>
            </a:r>
            <a:r>
              <a:rPr lang="en-US" sz="3200" b="0" strike="noStrike" spc="-1" dirty="0">
                <a:latin typeface="Arial"/>
              </a:rPr>
              <a:t> </a:t>
            </a:r>
            <a:r>
              <a:rPr lang="en-US" sz="3200" b="0" strike="noStrike" spc="-1" dirty="0" err="1">
                <a:latin typeface="Arial"/>
              </a:rPr>
              <a:t>cho</a:t>
            </a:r>
            <a:r>
              <a:rPr lang="en-US" sz="3200" b="0" strike="noStrike" spc="-1" dirty="0">
                <a:latin typeface="Arial"/>
              </a:rPr>
              <a:t> </a:t>
            </a:r>
            <a:r>
              <a:rPr lang="en-US" sz="3200" b="0" strike="noStrike" spc="-1" dirty="0" err="1">
                <a:latin typeface="Arial"/>
              </a:rPr>
              <a:t>dải</a:t>
            </a:r>
            <a:r>
              <a:rPr lang="en-US" sz="3200" b="0" strike="noStrike" spc="-1" dirty="0">
                <a:latin typeface="Arial"/>
              </a:rPr>
              <a:t> </a:t>
            </a:r>
            <a:r>
              <a:rPr lang="en-US" sz="3200" b="0" strike="noStrike" spc="-1" dirty="0" err="1">
                <a:latin typeface="Arial"/>
              </a:rPr>
              <a:t>động</a:t>
            </a:r>
            <a:r>
              <a:rPr lang="en-US" sz="3200" b="0" strike="noStrike" spc="-1" dirty="0">
                <a:latin typeface="Arial"/>
              </a:rPr>
              <a:t> </a:t>
            </a:r>
            <a:r>
              <a:rPr lang="en-US" sz="3200" b="0" strike="noStrike" spc="-1" dirty="0" err="1">
                <a:latin typeface="Arial"/>
              </a:rPr>
              <a:t>Xmax</a:t>
            </a:r>
            <a:r>
              <a:rPr lang="en-US" sz="3200" b="0" strike="noStrike" spc="-1" dirty="0">
                <a:latin typeface="Arial"/>
              </a:rPr>
              <a:t> – </a:t>
            </a:r>
            <a:r>
              <a:rPr lang="en-US" sz="3200" b="0" strike="noStrike" spc="-1" dirty="0" err="1">
                <a:latin typeface="Arial"/>
              </a:rPr>
              <a:t>Xmin</a:t>
            </a:r>
            <a:r>
              <a:rPr lang="en-US" sz="3200" b="0" strike="noStrike" spc="-1" dirty="0">
                <a:latin typeface="Arial"/>
              </a:rPr>
              <a:t> </a:t>
            </a:r>
            <a:r>
              <a:rPr lang="en-US" sz="3200" b="0" strike="noStrike" spc="-1" dirty="0" err="1">
                <a:latin typeface="Arial"/>
              </a:rPr>
              <a:t>giảm</a:t>
            </a:r>
            <a:r>
              <a:rPr lang="en-US" sz="3200" b="0" strike="noStrike" spc="-1" dirty="0">
                <a:latin typeface="Arial"/>
              </a:rPr>
              <a:t> </a:t>
            </a:r>
            <a:r>
              <a:rPr lang="en-US" sz="3200" b="0" strike="noStrike" spc="-1" dirty="0" err="1">
                <a:latin typeface="Arial"/>
              </a:rPr>
              <a:t>dẫn</a:t>
            </a:r>
            <a:r>
              <a:rPr lang="en-US" sz="3200" b="0" strike="noStrike" spc="-1" dirty="0">
                <a:latin typeface="Arial"/>
              </a:rPr>
              <a:t> </a:t>
            </a:r>
            <a:r>
              <a:rPr lang="en-US" sz="3200" b="0" strike="noStrike" spc="-1" dirty="0" err="1">
                <a:latin typeface="Arial"/>
              </a:rPr>
              <a:t>đến</a:t>
            </a:r>
            <a:r>
              <a:rPr lang="en-US" sz="3200" b="0" strike="noStrike" spc="-1" dirty="0">
                <a:latin typeface="Arial"/>
              </a:rPr>
              <a:t> </a:t>
            </a:r>
            <a:r>
              <a:rPr lang="en-US" sz="3200" b="0" strike="noStrike" spc="-1" dirty="0" err="1">
                <a:latin typeface="Arial"/>
              </a:rPr>
              <a:t>số</a:t>
            </a:r>
            <a:r>
              <a:rPr lang="en-US" sz="3200" b="0" strike="noStrike" spc="-1" dirty="0">
                <a:latin typeface="Arial"/>
              </a:rPr>
              <a:t> </a:t>
            </a:r>
            <a:r>
              <a:rPr lang="en-US" sz="3200" b="0" strike="noStrike" spc="-1" dirty="0" err="1">
                <a:latin typeface="Arial"/>
              </a:rPr>
              <a:t>mức</a:t>
            </a:r>
            <a:r>
              <a:rPr lang="en-US" sz="3200" b="0" strike="noStrike" spc="-1" dirty="0">
                <a:latin typeface="Arial"/>
              </a:rPr>
              <a:t> </a:t>
            </a:r>
            <a:r>
              <a:rPr lang="en-US" sz="3200" b="0" strike="noStrike" spc="-1" dirty="0" err="1">
                <a:latin typeface="Arial"/>
              </a:rPr>
              <a:t>lượng</a:t>
            </a:r>
            <a:r>
              <a:rPr lang="en-US" sz="3200" b="0" strike="noStrike" spc="-1" dirty="0">
                <a:latin typeface="Arial"/>
              </a:rPr>
              <a:t> </a:t>
            </a:r>
            <a:r>
              <a:rPr lang="en-US" sz="3200" b="0" strike="noStrike" spc="-1" dirty="0" err="1">
                <a:latin typeface="Arial"/>
              </a:rPr>
              <a:t>tử</a:t>
            </a:r>
            <a:r>
              <a:rPr lang="en-US" sz="3200" b="0" strike="noStrike" spc="-1" dirty="0">
                <a:latin typeface="Arial"/>
              </a:rPr>
              <a:t>  M = (</a:t>
            </a:r>
            <a:r>
              <a:rPr lang="en-US" sz="3200" b="0" strike="noStrike" spc="-1" dirty="0" err="1">
                <a:latin typeface="Arial"/>
              </a:rPr>
              <a:t>Xmax</a:t>
            </a:r>
            <a:r>
              <a:rPr lang="en-US" sz="3200" b="0" strike="noStrike" spc="-1" dirty="0">
                <a:latin typeface="Arial"/>
              </a:rPr>
              <a:t> – </a:t>
            </a:r>
            <a:r>
              <a:rPr lang="en-US" sz="3200" b="0" strike="noStrike" spc="-1" dirty="0" err="1">
                <a:latin typeface="Arial"/>
              </a:rPr>
              <a:t>Xmin</a:t>
            </a:r>
            <a:r>
              <a:rPr lang="en-US" sz="3200" b="0" strike="noStrike" spc="-1" dirty="0">
                <a:latin typeface="Arial"/>
              </a:rPr>
              <a:t>)/ </a:t>
            </a:r>
            <a:r>
              <a:rPr lang="en-US" sz="3200" b="0" strike="noStrike" spc="-1" dirty="0" err="1">
                <a:latin typeface="Arial"/>
              </a:rPr>
              <a:t>Vref</a:t>
            </a:r>
            <a:r>
              <a:rPr lang="en-US" sz="3200" b="0" strike="noStrike" spc="-1" dirty="0">
                <a:latin typeface="Arial"/>
              </a:rPr>
              <a:t> +1 </a:t>
            </a:r>
            <a:r>
              <a:rPr lang="en-US" sz="3200" b="0" strike="noStrike" spc="-1" dirty="0" err="1">
                <a:latin typeface="Arial"/>
              </a:rPr>
              <a:t>giảm</a:t>
            </a:r>
            <a:r>
              <a:rPr lang="en-US" sz="3200" b="0" strike="noStrike" spc="-1" dirty="0">
                <a:latin typeface="Arial"/>
              </a:rPr>
              <a:t> </a:t>
            </a:r>
            <a:r>
              <a:rPr lang="en-US" sz="3200" b="0" strike="noStrike" spc="-1" dirty="0">
                <a:latin typeface="Arial"/>
                <a:sym typeface="Wingdings" pitchFamily="2" charset="2"/>
              </a:rPr>
              <a:t> </a:t>
            </a:r>
            <a:r>
              <a:rPr lang="en-US" sz="3200" b="0" strike="noStrike" spc="-1" dirty="0" err="1">
                <a:latin typeface="Arial"/>
                <a:sym typeface="Wingdings" pitchFamily="2" charset="2"/>
              </a:rPr>
              <a:t>số</a:t>
            </a:r>
            <a:r>
              <a:rPr lang="en-US" sz="3200" b="0" strike="noStrike" spc="-1" dirty="0">
                <a:latin typeface="Arial"/>
                <a:sym typeface="Wingdings" pitchFamily="2" charset="2"/>
              </a:rPr>
              <a:t> bit </a:t>
            </a:r>
            <a:r>
              <a:rPr lang="en-US" sz="3200" b="0" strike="noStrike" spc="-1" dirty="0" err="1">
                <a:latin typeface="Arial"/>
                <a:sym typeface="Wingdings" pitchFamily="2" charset="2"/>
              </a:rPr>
              <a:t>mã</a:t>
            </a:r>
            <a:r>
              <a:rPr lang="en-US" sz="3200" b="0" strike="noStrike" spc="-1" dirty="0">
                <a:latin typeface="Arial"/>
                <a:sym typeface="Wingdings" pitchFamily="2" charset="2"/>
              </a:rPr>
              <a:t> </a:t>
            </a:r>
            <a:r>
              <a:rPr lang="en-US" sz="3200" b="0" strike="noStrike" spc="-1" dirty="0" err="1">
                <a:latin typeface="Arial"/>
                <a:sym typeface="Wingdings" pitchFamily="2" charset="2"/>
              </a:rPr>
              <a:t>hóa</a:t>
            </a:r>
            <a:r>
              <a:rPr lang="en-US" sz="3200" b="0" strike="noStrike" spc="-1" dirty="0">
                <a:latin typeface="Arial"/>
                <a:sym typeface="Wingdings" pitchFamily="2" charset="2"/>
              </a:rPr>
              <a:t> </a:t>
            </a:r>
            <a:r>
              <a:rPr lang="en-US" sz="3200" b="0" strike="noStrike" spc="-1" dirty="0" err="1">
                <a:latin typeface="Arial"/>
                <a:sym typeface="Wingdings" pitchFamily="2" charset="2"/>
              </a:rPr>
              <a:t>mỗi</a:t>
            </a:r>
            <a:r>
              <a:rPr lang="en-US" sz="3200" b="0" strike="noStrike" spc="-1" dirty="0">
                <a:latin typeface="Arial"/>
                <a:sym typeface="Wingdings" pitchFamily="2" charset="2"/>
              </a:rPr>
              <a:t> </a:t>
            </a:r>
            <a:r>
              <a:rPr lang="en-US" sz="3200" b="0" strike="noStrike" spc="-1" dirty="0" err="1">
                <a:latin typeface="Arial"/>
                <a:sym typeface="Wingdings" pitchFamily="2" charset="2"/>
              </a:rPr>
              <a:t>mẫu</a:t>
            </a:r>
            <a:r>
              <a:rPr lang="en-US" sz="3200" b="0" strike="noStrike" spc="-1" dirty="0">
                <a:latin typeface="Arial"/>
                <a:sym typeface="Wingdings" pitchFamily="2" charset="2"/>
              </a:rPr>
              <a:t> n = log2(M) </a:t>
            </a:r>
            <a:r>
              <a:rPr lang="en-US" sz="3200" b="0" strike="noStrike" spc="-1" dirty="0" err="1">
                <a:latin typeface="Arial"/>
                <a:sym typeface="Wingdings" pitchFamily="2" charset="2"/>
              </a:rPr>
              <a:t>giảm</a:t>
            </a:r>
            <a:endParaRPr lang="en-US" sz="3200" b="0" strike="noStrike" spc="-1" dirty="0">
              <a:latin typeface="Arial"/>
              <a:sym typeface="Wingdings" pitchFamily="2" charset="2"/>
            </a:endParaRPr>
          </a:p>
          <a:p>
            <a:pPr marL="889200" lvl="1" indent="-324000">
              <a:spcBef>
                <a:spcPts val="1417"/>
              </a:spcBef>
              <a:buClr>
                <a:srgbClr val="000000"/>
              </a:buClr>
              <a:buSzPct val="45000"/>
              <a:buFont typeface="Wingdings" charset="2"/>
              <a:buChar char=""/>
            </a:pPr>
            <a:r>
              <a:rPr lang="en-US" sz="3200" spc="-1" dirty="0" err="1">
                <a:latin typeface="Arial"/>
                <a:sym typeface="Wingdings" pitchFamily="2" charset="2"/>
              </a:rPr>
              <a:t>Tính</a:t>
            </a:r>
            <a:r>
              <a:rPr lang="en-US" sz="3200" spc="-1" dirty="0">
                <a:latin typeface="Arial"/>
                <a:sym typeface="Wingdings" pitchFamily="2" charset="2"/>
              </a:rPr>
              <a:t> </a:t>
            </a:r>
            <a:r>
              <a:rPr lang="en-US" sz="3200" spc="-1" dirty="0" err="1">
                <a:latin typeface="Arial"/>
                <a:sym typeface="Wingdings" pitchFamily="2" charset="2"/>
              </a:rPr>
              <a:t>giá</a:t>
            </a:r>
            <a:r>
              <a:rPr lang="en-US" sz="3200" spc="-1" dirty="0">
                <a:latin typeface="Arial"/>
                <a:sym typeface="Wingdings" pitchFamily="2" charset="2"/>
              </a:rPr>
              <a:t> </a:t>
            </a:r>
            <a:r>
              <a:rPr lang="en-US" sz="3200" spc="-1" dirty="0" err="1">
                <a:latin typeface="Arial"/>
                <a:sym typeface="Wingdings" pitchFamily="2" charset="2"/>
              </a:rPr>
              <a:t>trị</a:t>
            </a:r>
            <a:r>
              <a:rPr lang="en-US" sz="3200" spc="-1" dirty="0">
                <a:latin typeface="Arial"/>
                <a:sym typeface="Wingdings" pitchFamily="2" charset="2"/>
              </a:rPr>
              <a:t> Delta = </a:t>
            </a:r>
            <a:r>
              <a:rPr lang="en-US" sz="3200" spc="-1" dirty="0" err="1">
                <a:latin typeface="Arial"/>
                <a:sym typeface="Wingdings" pitchFamily="2" charset="2"/>
              </a:rPr>
              <a:t>mẫu</a:t>
            </a:r>
            <a:r>
              <a:rPr lang="en-US" sz="3200" spc="-1" dirty="0">
                <a:latin typeface="Arial"/>
                <a:sym typeface="Wingdings" pitchFamily="2" charset="2"/>
              </a:rPr>
              <a:t>(i) – </a:t>
            </a:r>
            <a:r>
              <a:rPr lang="en-US" sz="3200" spc="-1" dirty="0" err="1">
                <a:latin typeface="Arial"/>
                <a:sym typeface="Wingdings" pitchFamily="2" charset="2"/>
              </a:rPr>
              <a:t>mẫu</a:t>
            </a:r>
            <a:r>
              <a:rPr lang="en-US" sz="3200" spc="-1" dirty="0">
                <a:latin typeface="Arial"/>
                <a:sym typeface="Wingdings" pitchFamily="2" charset="2"/>
              </a:rPr>
              <a:t>(i-1). Delta </a:t>
            </a:r>
            <a:r>
              <a:rPr lang="en-US" sz="3200" spc="-1" dirty="0" err="1">
                <a:latin typeface="Arial"/>
                <a:sym typeface="Wingdings" pitchFamily="2" charset="2"/>
              </a:rPr>
              <a:t>là</a:t>
            </a:r>
            <a:r>
              <a:rPr lang="en-US" sz="3200" spc="-1" dirty="0">
                <a:latin typeface="Arial"/>
                <a:sym typeface="Wingdings" pitchFamily="2" charset="2"/>
              </a:rPr>
              <a:t> </a:t>
            </a:r>
            <a:r>
              <a:rPr lang="en-US" sz="3200" spc="-1" dirty="0" err="1">
                <a:latin typeface="Arial"/>
                <a:sym typeface="Wingdings" pitchFamily="2" charset="2"/>
              </a:rPr>
              <a:t>đạo</a:t>
            </a:r>
            <a:r>
              <a:rPr lang="en-US" sz="3200" spc="-1" dirty="0">
                <a:latin typeface="Arial"/>
                <a:sym typeface="Wingdings" pitchFamily="2" charset="2"/>
              </a:rPr>
              <a:t> </a:t>
            </a:r>
            <a:r>
              <a:rPr lang="en-US" sz="3200" spc="-1" dirty="0" err="1">
                <a:latin typeface="Arial"/>
                <a:sym typeface="Wingdings" pitchFamily="2" charset="2"/>
              </a:rPr>
              <a:t>hàm</a:t>
            </a:r>
            <a:r>
              <a:rPr lang="en-US" sz="3200" spc="-1" dirty="0">
                <a:latin typeface="Arial"/>
                <a:sym typeface="Wingdings" pitchFamily="2" charset="2"/>
              </a:rPr>
              <a:t> </a:t>
            </a:r>
            <a:r>
              <a:rPr lang="en-US" sz="3200" spc="-1" dirty="0" err="1">
                <a:latin typeface="Arial"/>
                <a:sym typeface="Wingdings" pitchFamily="2" charset="2"/>
              </a:rPr>
              <a:t>rời</a:t>
            </a:r>
            <a:r>
              <a:rPr lang="en-US" sz="3200" spc="-1" dirty="0">
                <a:latin typeface="Arial"/>
                <a:sym typeface="Wingdings" pitchFamily="2" charset="2"/>
              </a:rPr>
              <a:t> </a:t>
            </a:r>
            <a:r>
              <a:rPr lang="en-US" sz="3200" spc="-1" dirty="0" err="1">
                <a:latin typeface="Arial"/>
                <a:sym typeface="Wingdings" pitchFamily="2" charset="2"/>
              </a:rPr>
              <a:t>rạc</a:t>
            </a:r>
            <a:r>
              <a:rPr lang="en-US" sz="3200" spc="-1" dirty="0">
                <a:latin typeface="Arial"/>
                <a:sym typeface="Wingdings" pitchFamily="2" charset="2"/>
              </a:rPr>
              <a:t> </a:t>
            </a:r>
            <a:r>
              <a:rPr lang="en-US" sz="3200" spc="-1" dirty="0" err="1">
                <a:latin typeface="Arial"/>
                <a:sym typeface="Wingdings" pitchFamily="2" charset="2"/>
              </a:rPr>
              <a:t>của</a:t>
            </a:r>
            <a:r>
              <a:rPr lang="en-US" sz="3200" spc="-1" dirty="0">
                <a:latin typeface="Arial"/>
                <a:sym typeface="Wingdings" pitchFamily="2" charset="2"/>
              </a:rPr>
              <a:t> </a:t>
            </a:r>
            <a:r>
              <a:rPr lang="en-US" sz="3200" spc="-1" dirty="0" err="1">
                <a:latin typeface="Arial"/>
                <a:sym typeface="Wingdings" pitchFamily="2" charset="2"/>
              </a:rPr>
              <a:t>bản</a:t>
            </a:r>
            <a:r>
              <a:rPr lang="en-US" sz="3200" spc="-1" dirty="0">
                <a:latin typeface="Arial"/>
                <a:sym typeface="Wingdings" pitchFamily="2" charset="2"/>
              </a:rPr>
              <a:t> tin </a:t>
            </a:r>
            <a:r>
              <a:rPr lang="en-US" sz="3200" spc="-1" dirty="0" err="1">
                <a:latin typeface="Arial"/>
                <a:sym typeface="Wingdings" pitchFamily="2" charset="2"/>
              </a:rPr>
              <a:t>nên</a:t>
            </a:r>
            <a:r>
              <a:rPr lang="en-US" sz="3200" spc="-1" dirty="0">
                <a:latin typeface="Arial"/>
                <a:sym typeface="Wingdings" pitchFamily="2" charset="2"/>
              </a:rPr>
              <a:t> </a:t>
            </a:r>
            <a:r>
              <a:rPr lang="en-US" sz="3200" spc="-1" dirty="0" err="1">
                <a:latin typeface="Arial"/>
                <a:sym typeface="Wingdings" pitchFamily="2" charset="2"/>
              </a:rPr>
              <a:t>dải</a:t>
            </a:r>
            <a:r>
              <a:rPr lang="en-US" sz="3200" spc="-1" dirty="0">
                <a:latin typeface="Arial"/>
                <a:sym typeface="Wingdings" pitchFamily="2" charset="2"/>
              </a:rPr>
              <a:t> </a:t>
            </a:r>
            <a:r>
              <a:rPr lang="en-US" sz="3200" spc="-1" dirty="0" err="1">
                <a:latin typeface="Arial"/>
                <a:sym typeface="Wingdings" pitchFamily="2" charset="2"/>
              </a:rPr>
              <a:t>động</a:t>
            </a:r>
            <a:r>
              <a:rPr lang="en-US" sz="3200" spc="-1" dirty="0">
                <a:latin typeface="Arial"/>
                <a:sym typeface="Wingdings" pitchFamily="2" charset="2"/>
              </a:rPr>
              <a:t> </a:t>
            </a:r>
            <a:r>
              <a:rPr lang="en-US" sz="3200" spc="-1" dirty="0" err="1">
                <a:latin typeface="Arial"/>
                <a:sym typeface="Wingdings" pitchFamily="2" charset="2"/>
              </a:rPr>
              <a:t>của</a:t>
            </a:r>
            <a:r>
              <a:rPr lang="en-US" sz="3200" spc="-1" dirty="0">
                <a:latin typeface="Arial"/>
                <a:sym typeface="Wingdings" pitchFamily="2" charset="2"/>
              </a:rPr>
              <a:t> Delta </a:t>
            </a:r>
            <a:r>
              <a:rPr lang="en-US" sz="3200" spc="-1" dirty="0" err="1">
                <a:latin typeface="Arial"/>
                <a:sym typeface="Wingdings" pitchFamily="2" charset="2"/>
              </a:rPr>
              <a:t>sẽ</a:t>
            </a:r>
            <a:r>
              <a:rPr lang="en-US" sz="3200" spc="-1" dirty="0">
                <a:latin typeface="Arial"/>
                <a:sym typeface="Wingdings" pitchFamily="2" charset="2"/>
              </a:rPr>
              <a:t> </a:t>
            </a:r>
            <a:r>
              <a:rPr lang="en-US" sz="3200" spc="-1" dirty="0" err="1">
                <a:latin typeface="Arial"/>
                <a:sym typeface="Wingdings" pitchFamily="2" charset="2"/>
              </a:rPr>
              <a:t>bé</a:t>
            </a:r>
            <a:r>
              <a:rPr lang="en-US" sz="3200" spc="-1" dirty="0">
                <a:latin typeface="Arial"/>
                <a:sym typeface="Wingdings" pitchFamily="2" charset="2"/>
              </a:rPr>
              <a:t> </a:t>
            </a:r>
            <a:r>
              <a:rPr lang="en-US" sz="3200" spc="-1">
                <a:latin typeface="Arial"/>
                <a:sym typeface="Wingdings" pitchFamily="2" charset="2"/>
              </a:rPr>
              <a:t>hơn</a:t>
            </a:r>
            <a:endParaRPr lang="en-US" sz="3200" b="0" strike="noStrike" spc="-1" dirty="0">
              <a:latin typeface="Arial"/>
            </a:endParaRPr>
          </a:p>
        </p:txBody>
      </p:sp>
    </p:spTree>
    <p:extLst>
      <p:ext uri="{BB962C8B-B14F-4D97-AF65-F5344CB8AC3E}">
        <p14:creationId xmlns:p14="http://schemas.microsoft.com/office/powerpoint/2010/main" val="19367235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t>4.10.1. </a:t>
            </a:r>
            <a:r>
              <a:rPr lang="en-US" sz="3200" dirty="0" err="1"/>
              <a:t>Mã</a:t>
            </a:r>
            <a:r>
              <a:rPr lang="en-US" sz="3200" dirty="0"/>
              <a:t> </a:t>
            </a:r>
            <a:r>
              <a:rPr lang="en-US" sz="3200" dirty="0" err="1"/>
              <a:t>hóa</a:t>
            </a:r>
            <a:r>
              <a:rPr lang="en-US" sz="3200" dirty="0"/>
              <a:t> delta</a:t>
            </a:r>
          </a:p>
        </p:txBody>
      </p:sp>
      <p:sp>
        <p:nvSpPr>
          <p:cNvPr id="3" name="Text Placeholder 2"/>
          <p:cNvSpPr>
            <a:spLocks noGrp="1"/>
          </p:cNvSpPr>
          <p:nvPr>
            <p:ph type="body"/>
          </p:nvPr>
        </p:nvSpPr>
        <p:spPr/>
        <p:txBody>
          <a:bodyPr>
            <a:normAutofit/>
          </a:bodyPr>
          <a:lstStyle/>
          <a:p>
            <a:pPr marL="285750" indent="-285750">
              <a:buFont typeface="Arial" pitchFamily="34" charset="0"/>
              <a:buChar char="•"/>
            </a:pPr>
            <a:r>
              <a:rPr lang="en-US" sz="2400"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2438400"/>
            <a:ext cx="72580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9989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tần</a:t>
            </a:r>
            <a:r>
              <a:rPr lang="en-US" sz="4400" spc="-1" dirty="0">
                <a:latin typeface="Arial"/>
              </a:rPr>
              <a:t> </a:t>
            </a:r>
            <a:r>
              <a:rPr lang="en-US" sz="4400" spc="-1" dirty="0" err="1">
                <a:latin typeface="Arial"/>
              </a:rPr>
              <a:t>số</a:t>
            </a:r>
            <a:endParaRPr lang="en-US" sz="4400" b="0" strike="noStrike" spc="-1" dirty="0">
              <a:latin typeface="Arial"/>
            </a:endParaRPr>
          </a:p>
        </p:txBody>
      </p:sp>
      <p:sp>
        <p:nvSpPr>
          <p:cNvPr id="523" name="TextShape 2"/>
          <p:cNvSpPr txBox="1"/>
          <p:nvPr/>
        </p:nvSpPr>
        <p:spPr>
          <a:xfrm>
            <a:off x="609480" y="1604520"/>
            <a:ext cx="10972440" cy="3977280"/>
          </a:xfrm>
          <a:prstGeom prst="rect">
            <a:avLst/>
          </a:prstGeom>
          <a:noFill/>
          <a:ln>
            <a:noFill/>
          </a:ln>
        </p:spPr>
        <p:txBody>
          <a:bodyPr lIns="0" tIns="0" rIns="0" bIns="0">
            <a:normAutofit fontScale="85000" lnSpcReduction="10000"/>
          </a:bodyPr>
          <a:lstStyle/>
          <a:p>
            <a:pPr marL="432000" indent="-324000">
              <a:spcBef>
                <a:spcPts val="1417"/>
              </a:spcBef>
              <a:buClr>
                <a:srgbClr val="000000"/>
              </a:buClr>
              <a:buSzPct val="45000"/>
              <a:buFont typeface="Wingdings" charset="2"/>
              <a:buChar char=""/>
            </a:pP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nguồn</a:t>
            </a:r>
            <a:r>
              <a:rPr lang="en-US" sz="3200" b="0" strike="noStrike" spc="-1" dirty="0">
                <a:latin typeface="Arial"/>
              </a:rPr>
              <a:t> </a:t>
            </a:r>
            <a:r>
              <a:rPr lang="en-US" sz="3200" b="0" strike="noStrike" spc="-1" dirty="0" err="1">
                <a:latin typeface="Arial"/>
              </a:rPr>
              <a:t>liên</a:t>
            </a:r>
            <a:r>
              <a:rPr lang="en-US" sz="3200" b="0" strike="noStrike" spc="-1" dirty="0">
                <a:latin typeface="Arial"/>
              </a:rPr>
              <a:t> </a:t>
            </a:r>
            <a:r>
              <a:rPr lang="en-US" sz="3200" b="0" strike="noStrike" spc="-1" dirty="0" err="1">
                <a:latin typeface="Arial"/>
              </a:rPr>
              <a:t>tục</a:t>
            </a:r>
            <a:r>
              <a:rPr lang="en-US" sz="3200" b="0" strike="noStrike" spc="-1" dirty="0">
                <a:latin typeface="Arial"/>
              </a:rPr>
              <a:t> </a:t>
            </a:r>
            <a:r>
              <a:rPr lang="en-US" sz="3200" b="0" strike="noStrike" spc="-1" dirty="0" err="1">
                <a:latin typeface="Arial"/>
              </a:rPr>
              <a:t>theo</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số</a:t>
            </a:r>
            <a:r>
              <a:rPr lang="en-US" sz="3200" b="0" strike="noStrike" spc="-1" dirty="0">
                <a:latin typeface="Arial"/>
              </a:rPr>
              <a:t> </a:t>
            </a:r>
            <a:r>
              <a:rPr lang="en-US" sz="3200" b="0" strike="noStrike" spc="-1" dirty="0" err="1">
                <a:latin typeface="Arial"/>
              </a:rPr>
              <a:t>sẽ</a:t>
            </a:r>
            <a:r>
              <a:rPr lang="en-US" sz="3200" b="0" strike="noStrike" spc="-1" dirty="0">
                <a:latin typeface="Arial"/>
              </a:rPr>
              <a:t> </a:t>
            </a: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phổ</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tạo</a:t>
            </a:r>
            <a:r>
              <a:rPr lang="en-US" sz="3200" b="0" strike="noStrike" spc="-1" dirty="0">
                <a:latin typeface="Arial"/>
              </a:rPr>
              <a:t> </a:t>
            </a:r>
            <a:r>
              <a:rPr lang="en-US" sz="3200" b="0" strike="noStrike" spc="-1" dirty="0" err="1">
                <a:latin typeface="Arial"/>
              </a:rPr>
              <a:t>ra.</a:t>
            </a:r>
            <a:r>
              <a:rPr lang="en-US" sz="3200" b="0" strike="noStrike" spc="-1" dirty="0">
                <a:latin typeface="Arial"/>
              </a:rPr>
              <a:t> </a:t>
            </a:r>
          </a:p>
          <a:p>
            <a:pPr marL="432000" indent="-324000">
              <a:spcBef>
                <a:spcPts val="1417"/>
              </a:spcBef>
              <a:buClr>
                <a:srgbClr val="000000"/>
              </a:buClr>
              <a:buSzPct val="45000"/>
              <a:buFont typeface="Wingdings" charset="2"/>
              <a:buChar char=""/>
            </a:pPr>
            <a:r>
              <a:rPr lang="en-US" sz="3200" b="0" strike="noStrike" spc="-1" dirty="0" err="1">
                <a:latin typeface="Arial"/>
              </a:rPr>
              <a:t>Thông</a:t>
            </a:r>
            <a:r>
              <a:rPr lang="en-US" sz="3200" b="0" strike="noStrike" spc="-1" dirty="0">
                <a:latin typeface="Arial"/>
              </a:rPr>
              <a:t> </a:t>
            </a:r>
            <a:r>
              <a:rPr lang="en-US" sz="3200" b="0" strike="noStrike" spc="-1" dirty="0" err="1">
                <a:latin typeface="Arial"/>
              </a:rPr>
              <a:t>thường</a:t>
            </a:r>
            <a:r>
              <a:rPr lang="en-US" sz="3200" b="0" strike="noStrike" spc="-1" dirty="0">
                <a:latin typeface="Arial"/>
              </a:rPr>
              <a:t> </a:t>
            </a:r>
            <a:r>
              <a:rPr lang="en-US" sz="3200" b="0" strike="noStrike" spc="-1" dirty="0" err="1">
                <a:latin typeface="Arial"/>
              </a:rPr>
              <a:t>các</a:t>
            </a:r>
            <a:r>
              <a:rPr lang="en-US" sz="3200" b="0" strike="noStrike" spc="-1" dirty="0">
                <a:latin typeface="Arial"/>
              </a:rPr>
              <a:t> </a:t>
            </a:r>
            <a:r>
              <a:rPr lang="en-US" sz="3200" b="0" strike="noStrike" spc="-1" dirty="0" err="1">
                <a:latin typeface="Arial"/>
              </a:rPr>
              <a:t>giải</a:t>
            </a:r>
            <a:r>
              <a:rPr lang="en-US" sz="3200" b="0" strike="noStrike" spc="-1" dirty="0">
                <a:latin typeface="Arial"/>
              </a:rPr>
              <a:t> </a:t>
            </a:r>
            <a:r>
              <a:rPr lang="en-US" sz="3200" b="0" strike="noStrike" spc="-1" dirty="0" err="1">
                <a:latin typeface="Arial"/>
              </a:rPr>
              <a:t>pháp</a:t>
            </a:r>
            <a:r>
              <a:rPr lang="en-US" sz="3200" b="0" strike="noStrike" spc="-1" dirty="0">
                <a:latin typeface="Arial"/>
              </a:rPr>
              <a:t> </a:t>
            </a: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số</a:t>
            </a:r>
            <a:r>
              <a:rPr lang="en-US" sz="3200" b="0" strike="noStrike" spc="-1" dirty="0">
                <a:latin typeface="Arial"/>
              </a:rPr>
              <a:t> </a:t>
            </a:r>
            <a:r>
              <a:rPr lang="en-US" sz="3200" b="0" strike="noStrike" spc="-1" dirty="0" err="1">
                <a:latin typeface="Arial"/>
              </a:rPr>
              <a:t>là</a:t>
            </a:r>
            <a:r>
              <a:rPr lang="en-US" sz="3200" b="0" strike="noStrike" spc="-1" dirty="0">
                <a:latin typeface="Arial"/>
              </a:rPr>
              <a:t> </a:t>
            </a: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tham</a:t>
            </a:r>
            <a:r>
              <a:rPr lang="en-US" sz="3200" b="0" strike="noStrike" spc="-1" dirty="0">
                <a:latin typeface="Arial"/>
              </a:rPr>
              <a:t> </a:t>
            </a:r>
            <a:r>
              <a:rPr lang="en-US" sz="3200" b="0" strike="noStrike" spc="-1" dirty="0" err="1">
                <a:latin typeface="Arial"/>
              </a:rPr>
              <a:t>số</a:t>
            </a:r>
            <a:r>
              <a:rPr lang="en-US" sz="3200" b="0" strike="noStrike" spc="-1" dirty="0">
                <a:latin typeface="Arial"/>
              </a:rPr>
              <a:t> </a:t>
            </a:r>
            <a:r>
              <a:rPr lang="en-US" sz="3200" b="0" strike="noStrike" spc="-1" dirty="0">
                <a:latin typeface="Arial"/>
                <a:sym typeface="Wingdings" pitchFamily="2" charset="2"/>
              </a:rPr>
              <a:t> </a:t>
            </a:r>
            <a:r>
              <a:rPr lang="en-US" sz="3200" b="0" strike="noStrike" spc="-1" dirty="0" err="1">
                <a:latin typeface="Arial"/>
                <a:sym typeface="Wingdings" pitchFamily="2" charset="2"/>
              </a:rPr>
              <a:t>ước</a:t>
            </a:r>
            <a:r>
              <a:rPr lang="en-US" sz="3200" b="0" strike="noStrike" spc="-1" dirty="0">
                <a:latin typeface="Arial"/>
                <a:sym typeface="Wingdings" pitchFamily="2" charset="2"/>
              </a:rPr>
              <a:t> </a:t>
            </a:r>
            <a:r>
              <a:rPr lang="en-US" sz="3200" b="0" strike="noStrike" spc="-1" dirty="0" err="1">
                <a:latin typeface="Arial"/>
                <a:sym typeface="Wingdings" pitchFamily="2" charset="2"/>
              </a:rPr>
              <a:t>lượng</a:t>
            </a:r>
            <a:r>
              <a:rPr lang="en-US" sz="3200" b="0" strike="noStrike" spc="-1" dirty="0">
                <a:latin typeface="Arial"/>
                <a:sym typeface="Wingdings" pitchFamily="2" charset="2"/>
              </a:rPr>
              <a:t> </a:t>
            </a:r>
            <a:r>
              <a:rPr lang="en-US" sz="3200" b="0" strike="noStrike" spc="-1" dirty="0" err="1">
                <a:latin typeface="Arial"/>
                <a:sym typeface="Wingdings" pitchFamily="2" charset="2"/>
              </a:rPr>
              <a:t>tham</a:t>
            </a:r>
            <a:r>
              <a:rPr lang="en-US" sz="3200" b="0" strike="noStrike" spc="-1" dirty="0">
                <a:latin typeface="Arial"/>
                <a:sym typeface="Wingdings" pitchFamily="2" charset="2"/>
              </a:rPr>
              <a:t> </a:t>
            </a:r>
            <a:r>
              <a:rPr lang="en-US" sz="3200" b="0" strike="noStrike" spc="-1" dirty="0" err="1">
                <a:latin typeface="Arial"/>
                <a:sym typeface="Wingdings" pitchFamily="2" charset="2"/>
              </a:rPr>
              <a:t>số</a:t>
            </a:r>
            <a:r>
              <a:rPr lang="en-US" sz="3200" b="0" strike="noStrike" spc="-1" dirty="0">
                <a:latin typeface="Arial"/>
                <a:sym typeface="Wingdings" pitchFamily="2" charset="2"/>
              </a:rPr>
              <a:t> </a:t>
            </a:r>
            <a:r>
              <a:rPr lang="en-US" sz="3200" b="0" strike="noStrike" spc="-1" dirty="0" err="1">
                <a:latin typeface="Arial"/>
                <a:sym typeface="Wingdings" pitchFamily="2" charset="2"/>
              </a:rPr>
              <a:t>của</a:t>
            </a:r>
            <a:r>
              <a:rPr lang="en-US" sz="3200" b="0" strike="noStrike" spc="-1" dirty="0">
                <a:latin typeface="Arial"/>
                <a:sym typeface="Wingdings" pitchFamily="2" charset="2"/>
              </a:rPr>
              <a:t> </a:t>
            </a:r>
            <a:r>
              <a:rPr lang="en-US" sz="3200" b="0" strike="noStrike" spc="-1" dirty="0" err="1">
                <a:latin typeface="Arial"/>
                <a:sym typeface="Wingdings" pitchFamily="2" charset="2"/>
              </a:rPr>
              <a:t>phổ</a:t>
            </a:r>
            <a:r>
              <a:rPr lang="en-US" sz="3200" b="0" strike="noStrike" spc="-1" dirty="0">
                <a:latin typeface="Arial"/>
                <a:sym typeface="Wingdings" pitchFamily="2" charset="2"/>
              </a:rPr>
              <a:t> </a:t>
            </a:r>
            <a:r>
              <a:rPr lang="en-US" sz="3200" b="0" strike="noStrike" spc="-1" dirty="0" err="1">
                <a:latin typeface="Arial"/>
                <a:sym typeface="Wingdings" pitchFamily="2" charset="2"/>
              </a:rPr>
              <a:t>rồi</a:t>
            </a:r>
            <a:r>
              <a:rPr lang="en-US" sz="3200" b="0" strike="noStrike" spc="-1" dirty="0">
                <a:latin typeface="Arial"/>
                <a:sym typeface="Wingdings" pitchFamily="2" charset="2"/>
              </a:rPr>
              <a:t> </a:t>
            </a:r>
            <a:r>
              <a:rPr lang="en-US" sz="3200" b="0" strike="noStrike" spc="-1" dirty="0" err="1">
                <a:latin typeface="Arial"/>
                <a:sym typeface="Wingdings" pitchFamily="2" charset="2"/>
              </a:rPr>
              <a:t>mã</a:t>
            </a:r>
            <a:r>
              <a:rPr lang="en-US" sz="3200" b="0" strike="noStrike" spc="-1" dirty="0">
                <a:latin typeface="Arial"/>
                <a:sym typeface="Wingdings" pitchFamily="2" charset="2"/>
              </a:rPr>
              <a:t> </a:t>
            </a:r>
            <a:r>
              <a:rPr lang="en-US" sz="3200" b="0" strike="noStrike" spc="-1" dirty="0" err="1">
                <a:latin typeface="Arial"/>
                <a:sym typeface="Wingdings" pitchFamily="2" charset="2"/>
              </a:rPr>
              <a:t>hóa</a:t>
            </a:r>
            <a:r>
              <a:rPr lang="en-US" sz="3200" b="0" strike="noStrike" spc="-1" dirty="0">
                <a:latin typeface="Arial"/>
                <a:sym typeface="Wingdings" pitchFamily="2" charset="2"/>
              </a:rPr>
              <a:t> </a:t>
            </a:r>
            <a:r>
              <a:rPr lang="en-US" sz="3200" b="0" strike="noStrike" spc="-1" dirty="0" err="1">
                <a:latin typeface="Arial"/>
                <a:sym typeface="Wingdings" pitchFamily="2" charset="2"/>
              </a:rPr>
              <a:t>nó</a:t>
            </a:r>
            <a:endParaRPr lang="en-US" sz="3200" b="0" strike="noStrike" spc="-1" dirty="0">
              <a:latin typeface="Arial"/>
              <a:sym typeface="Wingdings" pitchFamily="2" charset="2"/>
            </a:endParaRPr>
          </a:p>
          <a:p>
            <a:pPr marL="432000" indent="-324000">
              <a:spcBef>
                <a:spcPts val="1417"/>
              </a:spcBef>
              <a:buClr>
                <a:srgbClr val="000000"/>
              </a:buClr>
              <a:buSzPct val="45000"/>
              <a:buFont typeface="Wingdings" charset="2"/>
              <a:buChar char=""/>
            </a:pPr>
            <a:r>
              <a:rPr lang="en-US" sz="3200" spc="-1" dirty="0">
                <a:latin typeface="Arial"/>
                <a:sym typeface="Wingdings" pitchFamily="2" charset="2"/>
              </a:rPr>
              <a:t>Do </a:t>
            </a:r>
            <a:r>
              <a:rPr lang="en-US" sz="3200" spc="-1" dirty="0" err="1">
                <a:latin typeface="Arial"/>
                <a:sym typeface="Wingdings" pitchFamily="2" charset="2"/>
              </a:rPr>
              <a:t>nguồn</a:t>
            </a:r>
            <a:r>
              <a:rPr lang="en-US" sz="3200" spc="-1" dirty="0">
                <a:latin typeface="Arial"/>
                <a:sym typeface="Wingdings" pitchFamily="2" charset="2"/>
              </a:rPr>
              <a:t> </a:t>
            </a:r>
            <a:r>
              <a:rPr lang="en-US" sz="3200" spc="-1" dirty="0" err="1">
                <a:latin typeface="Arial"/>
                <a:sym typeface="Wingdings" pitchFamily="2" charset="2"/>
              </a:rPr>
              <a:t>nói</a:t>
            </a:r>
            <a:r>
              <a:rPr lang="en-US" sz="3200" spc="-1" dirty="0">
                <a:latin typeface="Arial"/>
                <a:sym typeface="Wingdings" pitchFamily="2" charset="2"/>
              </a:rPr>
              <a:t> </a:t>
            </a:r>
            <a:r>
              <a:rPr lang="en-US" sz="3200" spc="-1" dirty="0" err="1">
                <a:latin typeface="Arial"/>
                <a:sym typeface="Wingdings" pitchFamily="2" charset="2"/>
              </a:rPr>
              <a:t>chung</a:t>
            </a:r>
            <a:r>
              <a:rPr lang="en-US" sz="3200" spc="-1" dirty="0">
                <a:latin typeface="Arial"/>
                <a:sym typeface="Wingdings" pitchFamily="2" charset="2"/>
              </a:rPr>
              <a:t> </a:t>
            </a:r>
            <a:r>
              <a:rPr lang="en-US" sz="3200" spc="-1" dirty="0" err="1">
                <a:latin typeface="Arial"/>
                <a:sym typeface="Wingdings" pitchFamily="2" charset="2"/>
              </a:rPr>
              <a:t>có</a:t>
            </a:r>
            <a:r>
              <a:rPr lang="en-US" sz="3200" spc="-1" dirty="0">
                <a:latin typeface="Arial"/>
                <a:sym typeface="Wingdings" pitchFamily="2" charset="2"/>
              </a:rPr>
              <a:t> </a:t>
            </a:r>
            <a:r>
              <a:rPr lang="en-US" sz="3200" spc="-1" dirty="0" err="1">
                <a:latin typeface="Arial"/>
                <a:sym typeface="Wingdings" pitchFamily="2" charset="2"/>
              </a:rPr>
              <a:t>mô</a:t>
            </a:r>
            <a:r>
              <a:rPr lang="en-US" sz="3200" spc="-1" dirty="0">
                <a:latin typeface="Arial"/>
                <a:sym typeface="Wingdings" pitchFamily="2" charset="2"/>
              </a:rPr>
              <a:t> </a:t>
            </a:r>
            <a:r>
              <a:rPr lang="en-US" sz="3200" spc="-1" dirty="0" err="1">
                <a:latin typeface="Arial"/>
                <a:sym typeface="Wingdings" pitchFamily="2" charset="2"/>
              </a:rPr>
              <a:t>hình</a:t>
            </a:r>
            <a:r>
              <a:rPr lang="en-US" sz="3200" spc="-1" dirty="0">
                <a:latin typeface="Arial"/>
                <a:sym typeface="Wingdings" pitchFamily="2" charset="2"/>
              </a:rPr>
              <a:t> </a:t>
            </a:r>
            <a:r>
              <a:rPr lang="en-US" sz="3200" spc="-1" dirty="0" err="1">
                <a:latin typeface="Arial"/>
                <a:sym typeface="Wingdings" pitchFamily="2" charset="2"/>
              </a:rPr>
              <a:t>là</a:t>
            </a:r>
            <a:r>
              <a:rPr lang="en-US" sz="3200" spc="-1" dirty="0">
                <a:latin typeface="Arial"/>
                <a:sym typeface="Wingdings" pitchFamily="2" charset="2"/>
              </a:rPr>
              <a:t> </a:t>
            </a:r>
            <a:r>
              <a:rPr lang="en-US" sz="3200" spc="-1" dirty="0" err="1">
                <a:latin typeface="Arial"/>
                <a:sym typeface="Wingdings" pitchFamily="2" charset="2"/>
              </a:rPr>
              <a:t>quá</a:t>
            </a:r>
            <a:r>
              <a:rPr lang="en-US" sz="3200" spc="-1" dirty="0">
                <a:latin typeface="Arial"/>
                <a:sym typeface="Wingdings" pitchFamily="2" charset="2"/>
              </a:rPr>
              <a:t> </a:t>
            </a:r>
            <a:r>
              <a:rPr lang="en-US" sz="3200" spc="-1" dirty="0" err="1">
                <a:latin typeface="Arial"/>
                <a:sym typeface="Wingdings" pitchFamily="2" charset="2"/>
              </a:rPr>
              <a:t>trình</a:t>
            </a:r>
            <a:r>
              <a:rPr lang="en-US" sz="3200" spc="-1" dirty="0">
                <a:latin typeface="Arial"/>
                <a:sym typeface="Wingdings" pitchFamily="2" charset="2"/>
              </a:rPr>
              <a:t> </a:t>
            </a:r>
            <a:r>
              <a:rPr lang="en-US" sz="3200" spc="-1" dirty="0" err="1">
                <a:latin typeface="Arial"/>
                <a:sym typeface="Wingdings" pitchFamily="2" charset="2"/>
              </a:rPr>
              <a:t>ngẫu</a:t>
            </a:r>
            <a:r>
              <a:rPr lang="en-US" sz="3200" spc="-1" dirty="0">
                <a:latin typeface="Arial"/>
                <a:sym typeface="Wingdings" pitchFamily="2" charset="2"/>
              </a:rPr>
              <a:t> </a:t>
            </a:r>
            <a:r>
              <a:rPr lang="en-US" sz="3200" spc="-1" dirty="0" err="1">
                <a:latin typeface="Arial"/>
                <a:sym typeface="Wingdings" pitchFamily="2" charset="2"/>
              </a:rPr>
              <a:t>nhiên</a:t>
            </a:r>
            <a:r>
              <a:rPr lang="en-US" sz="3200" spc="-1" dirty="0">
                <a:latin typeface="Arial"/>
                <a:sym typeface="Wingdings" pitchFamily="2" charset="2"/>
              </a:rPr>
              <a:t> </a:t>
            </a:r>
            <a:r>
              <a:rPr lang="en-US" sz="3200" spc="-1" dirty="0" err="1">
                <a:latin typeface="Arial"/>
                <a:sym typeface="Wingdings" pitchFamily="2" charset="2"/>
              </a:rPr>
              <a:t>ergodic</a:t>
            </a:r>
            <a:r>
              <a:rPr lang="en-US" sz="3200" spc="-1" dirty="0">
                <a:latin typeface="Arial"/>
                <a:sym typeface="Wingdings" pitchFamily="2" charset="2"/>
              </a:rPr>
              <a:t> </a:t>
            </a:r>
            <a:r>
              <a:rPr lang="en-US" sz="3200" spc="-1" dirty="0" err="1">
                <a:latin typeface="Arial"/>
                <a:sym typeface="Wingdings" pitchFamily="2" charset="2"/>
              </a:rPr>
              <a:t>nên</a:t>
            </a:r>
            <a:r>
              <a:rPr lang="en-US" sz="3200" spc="-1" dirty="0">
                <a:latin typeface="Arial"/>
                <a:sym typeface="Wingdings" pitchFamily="2" charset="2"/>
              </a:rPr>
              <a:t> </a:t>
            </a:r>
            <a:r>
              <a:rPr lang="en-US" sz="3200" spc="-1" dirty="0" err="1">
                <a:latin typeface="Arial"/>
                <a:sym typeface="Wingdings" pitchFamily="2" charset="2"/>
              </a:rPr>
              <a:t>tham</a:t>
            </a:r>
            <a:r>
              <a:rPr lang="en-US" sz="3200" spc="-1" dirty="0">
                <a:latin typeface="Arial"/>
                <a:sym typeface="Wingdings" pitchFamily="2" charset="2"/>
              </a:rPr>
              <a:t> </a:t>
            </a:r>
            <a:r>
              <a:rPr lang="en-US" sz="3200" spc="-1" dirty="0" err="1">
                <a:latin typeface="Arial"/>
                <a:sym typeface="Wingdings" pitchFamily="2" charset="2"/>
              </a:rPr>
              <a:t>số</a:t>
            </a:r>
            <a:r>
              <a:rPr lang="en-US" sz="3200" spc="-1" dirty="0">
                <a:latin typeface="Arial"/>
                <a:sym typeface="Wingdings" pitchFamily="2" charset="2"/>
              </a:rPr>
              <a:t> </a:t>
            </a:r>
            <a:r>
              <a:rPr lang="en-US" sz="3200" spc="-1" dirty="0" err="1">
                <a:latin typeface="Arial"/>
                <a:sym typeface="Wingdings" pitchFamily="2" charset="2"/>
              </a:rPr>
              <a:t>biến</a:t>
            </a:r>
            <a:r>
              <a:rPr lang="en-US" sz="3200" spc="-1" dirty="0">
                <a:latin typeface="Arial"/>
                <a:sym typeface="Wingdings" pitchFamily="2" charset="2"/>
              </a:rPr>
              <a:t> </a:t>
            </a:r>
            <a:r>
              <a:rPr lang="en-US" sz="3200" spc="-1" dirty="0" err="1">
                <a:latin typeface="Arial"/>
                <a:sym typeface="Wingdings" pitchFamily="2" charset="2"/>
              </a:rPr>
              <a:t>thiên</a:t>
            </a:r>
            <a:r>
              <a:rPr lang="en-US" sz="3200" spc="-1" dirty="0">
                <a:latin typeface="Arial"/>
                <a:sym typeface="Wingdings" pitchFamily="2" charset="2"/>
              </a:rPr>
              <a:t> </a:t>
            </a:r>
            <a:r>
              <a:rPr lang="en-US" sz="3200" spc="-1" dirty="0" err="1">
                <a:latin typeface="Arial"/>
                <a:sym typeface="Wingdings" pitchFamily="2" charset="2"/>
              </a:rPr>
              <a:t>chậm</a:t>
            </a:r>
            <a:r>
              <a:rPr lang="en-US" sz="3200" spc="-1" dirty="0">
                <a:latin typeface="Arial"/>
                <a:sym typeface="Wingdings" pitchFamily="2" charset="2"/>
              </a:rPr>
              <a:t>  </a:t>
            </a:r>
            <a:r>
              <a:rPr lang="en-US" sz="3200" spc="-1" dirty="0" err="1">
                <a:latin typeface="Arial"/>
                <a:sym typeface="Wingdings" pitchFamily="2" charset="2"/>
              </a:rPr>
              <a:t>lấy</a:t>
            </a:r>
            <a:r>
              <a:rPr lang="en-US" sz="3200" spc="-1" dirty="0">
                <a:latin typeface="Arial"/>
                <a:sym typeface="Wingdings" pitchFamily="2" charset="2"/>
              </a:rPr>
              <a:t> </a:t>
            </a:r>
            <a:r>
              <a:rPr lang="en-US" sz="3200" spc="-1" dirty="0" err="1">
                <a:latin typeface="Arial"/>
                <a:sym typeface="Wingdings" pitchFamily="2" charset="2"/>
              </a:rPr>
              <a:t>mẫu</a:t>
            </a:r>
            <a:r>
              <a:rPr lang="en-US" sz="3200" spc="-1" dirty="0">
                <a:latin typeface="Arial"/>
                <a:sym typeface="Wingdings" pitchFamily="2" charset="2"/>
              </a:rPr>
              <a:t> </a:t>
            </a:r>
            <a:r>
              <a:rPr lang="en-US" sz="3200" spc="-1" dirty="0" err="1">
                <a:latin typeface="Arial"/>
                <a:sym typeface="Wingdings" pitchFamily="2" charset="2"/>
              </a:rPr>
              <a:t>thưa</a:t>
            </a:r>
            <a:r>
              <a:rPr lang="en-US" sz="3200" spc="-1" dirty="0">
                <a:latin typeface="Arial"/>
                <a:sym typeface="Wingdings" pitchFamily="2" charset="2"/>
              </a:rPr>
              <a:t> </a:t>
            </a:r>
            <a:r>
              <a:rPr lang="en-US" sz="3200" spc="-1" dirty="0" err="1">
                <a:latin typeface="Arial"/>
                <a:sym typeface="Wingdings" pitchFamily="2" charset="2"/>
              </a:rPr>
              <a:t>hơn</a:t>
            </a:r>
            <a:r>
              <a:rPr lang="en-US" sz="3200" spc="-1" dirty="0">
                <a:latin typeface="Arial"/>
                <a:sym typeface="Wingdings" pitchFamily="2" charset="2"/>
              </a:rPr>
              <a:t> </a:t>
            </a:r>
            <a:r>
              <a:rPr lang="en-US" sz="3200" spc="-1" dirty="0" err="1">
                <a:latin typeface="Arial"/>
                <a:sym typeface="Wingdings" pitchFamily="2" charset="2"/>
              </a:rPr>
              <a:t>và</a:t>
            </a:r>
            <a:r>
              <a:rPr lang="en-US" sz="3200" spc="-1" dirty="0">
                <a:latin typeface="Arial"/>
                <a:sym typeface="Wingdings" pitchFamily="2" charset="2"/>
              </a:rPr>
              <a:t> </a:t>
            </a:r>
            <a:r>
              <a:rPr lang="en-US" sz="3200" spc="-1" dirty="0" err="1">
                <a:latin typeface="Arial"/>
                <a:sym typeface="Wingdings" pitchFamily="2" charset="2"/>
              </a:rPr>
              <a:t>dải</a:t>
            </a:r>
            <a:r>
              <a:rPr lang="en-US" sz="3200" spc="-1" dirty="0">
                <a:latin typeface="Arial"/>
                <a:sym typeface="Wingdings" pitchFamily="2" charset="2"/>
              </a:rPr>
              <a:t> </a:t>
            </a:r>
            <a:r>
              <a:rPr lang="en-US" sz="3200" spc="-1" dirty="0" err="1">
                <a:latin typeface="Arial"/>
                <a:sym typeface="Wingdings" pitchFamily="2" charset="2"/>
              </a:rPr>
              <a:t>động</a:t>
            </a:r>
            <a:r>
              <a:rPr lang="en-US" sz="3200" spc="-1" dirty="0">
                <a:latin typeface="Arial"/>
                <a:sym typeface="Wingdings" pitchFamily="2" charset="2"/>
              </a:rPr>
              <a:t> </a:t>
            </a:r>
            <a:r>
              <a:rPr lang="en-US" sz="3200" spc="-1" dirty="0" err="1">
                <a:latin typeface="Arial"/>
                <a:sym typeface="Wingdings" pitchFamily="2" charset="2"/>
              </a:rPr>
              <a:t>nhỏ</a:t>
            </a:r>
            <a:endParaRPr lang="en-US" sz="3200" spc="-1" dirty="0">
              <a:latin typeface="Arial"/>
              <a:sym typeface="Wingdings" pitchFamily="2" charset="2"/>
            </a:endParaRPr>
          </a:p>
          <a:p>
            <a:pPr marL="432000" indent="-324000">
              <a:spcBef>
                <a:spcPts val="1417"/>
              </a:spcBef>
              <a:buClr>
                <a:srgbClr val="000000"/>
              </a:buClr>
              <a:buSzPct val="45000"/>
              <a:buFont typeface="Wingdings" charset="2"/>
              <a:buChar char=""/>
            </a:pPr>
            <a:r>
              <a:rPr lang="en-US" sz="3200" spc="-1" dirty="0" err="1">
                <a:latin typeface="Arial"/>
                <a:sym typeface="Wingdings" pitchFamily="2" charset="2"/>
              </a:rPr>
              <a:t>Hai</a:t>
            </a:r>
            <a:r>
              <a:rPr lang="en-US" sz="3200" spc="-1" dirty="0">
                <a:latin typeface="Arial"/>
                <a:sym typeface="Wingdings" pitchFamily="2" charset="2"/>
              </a:rPr>
              <a:t> </a:t>
            </a:r>
            <a:r>
              <a:rPr lang="en-US" sz="3200" spc="-1" dirty="0" err="1">
                <a:latin typeface="Arial"/>
                <a:sym typeface="Wingdings" pitchFamily="2" charset="2"/>
              </a:rPr>
              <a:t>kỹ</a:t>
            </a:r>
            <a:r>
              <a:rPr lang="en-US" sz="3200" spc="-1" dirty="0">
                <a:latin typeface="Arial"/>
                <a:sym typeface="Wingdings" pitchFamily="2" charset="2"/>
              </a:rPr>
              <a:t> </a:t>
            </a:r>
            <a:r>
              <a:rPr lang="en-US" sz="3200" spc="-1" dirty="0" err="1">
                <a:latin typeface="Arial"/>
                <a:sym typeface="Wingdings" pitchFamily="2" charset="2"/>
              </a:rPr>
              <a:t>thuật</a:t>
            </a:r>
            <a:r>
              <a:rPr lang="en-US" sz="3200" spc="-1" dirty="0">
                <a:latin typeface="Arial"/>
                <a:sym typeface="Wingdings" pitchFamily="2" charset="2"/>
              </a:rPr>
              <a:t> hay </a:t>
            </a:r>
            <a:r>
              <a:rPr lang="en-US" sz="3200" spc="-1" dirty="0" err="1">
                <a:latin typeface="Arial"/>
                <a:sym typeface="Wingdings" pitchFamily="2" charset="2"/>
              </a:rPr>
              <a:t>được</a:t>
            </a:r>
            <a:r>
              <a:rPr lang="en-US" sz="3200" spc="-1" dirty="0">
                <a:latin typeface="Arial"/>
                <a:sym typeface="Wingdings" pitchFamily="2" charset="2"/>
              </a:rPr>
              <a:t> </a:t>
            </a:r>
            <a:r>
              <a:rPr lang="en-US" sz="3200" spc="-1" dirty="0" err="1">
                <a:latin typeface="Arial"/>
                <a:sym typeface="Wingdings" pitchFamily="2" charset="2"/>
              </a:rPr>
              <a:t>sử</a:t>
            </a:r>
            <a:r>
              <a:rPr lang="en-US" sz="3200" spc="-1" dirty="0">
                <a:latin typeface="Arial"/>
                <a:sym typeface="Wingdings" pitchFamily="2" charset="2"/>
              </a:rPr>
              <a:t> </a:t>
            </a:r>
            <a:r>
              <a:rPr lang="en-US" sz="3200" spc="-1" dirty="0" err="1">
                <a:latin typeface="Arial"/>
                <a:sym typeface="Wingdings" pitchFamily="2" charset="2"/>
              </a:rPr>
              <a:t>dụng</a:t>
            </a:r>
            <a:r>
              <a:rPr lang="en-US" sz="3200" spc="-1" dirty="0">
                <a:latin typeface="Arial"/>
                <a:sym typeface="Wingdings" pitchFamily="2" charset="2"/>
              </a:rPr>
              <a:t> </a:t>
            </a:r>
            <a:r>
              <a:rPr lang="en-US" sz="3200" spc="-1" dirty="0" err="1">
                <a:latin typeface="Arial"/>
                <a:sym typeface="Wingdings" pitchFamily="2" charset="2"/>
              </a:rPr>
              <a:t>là</a:t>
            </a:r>
            <a:r>
              <a:rPr lang="en-US" sz="3200" spc="-1" dirty="0">
                <a:latin typeface="Arial"/>
                <a:sym typeface="Wingdings" pitchFamily="2" charset="2"/>
              </a:rPr>
              <a:t> </a:t>
            </a:r>
            <a:r>
              <a:rPr lang="en-US" sz="3200" spc="-1" dirty="0" err="1">
                <a:latin typeface="Arial"/>
                <a:sym typeface="Wingdings" pitchFamily="2" charset="2"/>
              </a:rPr>
              <a:t>mã</a:t>
            </a:r>
            <a:r>
              <a:rPr lang="en-US" sz="3200" spc="-1" dirty="0">
                <a:latin typeface="Arial"/>
                <a:sym typeface="Wingdings" pitchFamily="2" charset="2"/>
              </a:rPr>
              <a:t> </a:t>
            </a:r>
            <a:r>
              <a:rPr lang="en-US" sz="3200" spc="-1" dirty="0" err="1">
                <a:latin typeface="Arial"/>
                <a:sym typeface="Wingdings" pitchFamily="2" charset="2"/>
              </a:rPr>
              <a:t>hóa</a:t>
            </a:r>
            <a:r>
              <a:rPr lang="en-US" sz="3200" spc="-1" dirty="0">
                <a:latin typeface="Arial"/>
                <a:sym typeface="Wingdings" pitchFamily="2" charset="2"/>
              </a:rPr>
              <a:t> </a:t>
            </a:r>
            <a:r>
              <a:rPr lang="en-US" sz="3200" spc="-1" dirty="0" err="1">
                <a:latin typeface="Arial"/>
                <a:sym typeface="Wingdings" pitchFamily="2" charset="2"/>
              </a:rPr>
              <a:t>theo</a:t>
            </a:r>
            <a:r>
              <a:rPr lang="en-US" sz="3200" spc="-1" dirty="0">
                <a:latin typeface="Arial"/>
                <a:sym typeface="Wingdings" pitchFamily="2" charset="2"/>
              </a:rPr>
              <a:t> </a:t>
            </a:r>
            <a:r>
              <a:rPr lang="en-US" sz="3200" spc="-1" dirty="0" err="1">
                <a:latin typeface="Arial"/>
                <a:sym typeface="Wingdings" pitchFamily="2" charset="2"/>
              </a:rPr>
              <a:t>dải</a:t>
            </a:r>
            <a:r>
              <a:rPr lang="en-US" sz="3200" spc="-1" dirty="0">
                <a:latin typeface="Arial"/>
                <a:sym typeface="Wingdings" pitchFamily="2" charset="2"/>
              </a:rPr>
              <a:t> </a:t>
            </a:r>
            <a:r>
              <a:rPr lang="en-US" sz="3200" spc="-1" dirty="0" err="1">
                <a:latin typeface="Arial"/>
                <a:sym typeface="Wingdings" pitchFamily="2" charset="2"/>
              </a:rPr>
              <a:t>băng</a:t>
            </a:r>
            <a:r>
              <a:rPr lang="en-US" sz="3200" spc="-1" dirty="0">
                <a:latin typeface="Arial"/>
                <a:sym typeface="Wingdings" pitchFamily="2" charset="2"/>
              </a:rPr>
              <a:t> </a:t>
            </a:r>
            <a:r>
              <a:rPr lang="en-US" sz="3200" spc="-1" dirty="0" err="1">
                <a:latin typeface="Arial"/>
                <a:sym typeface="Wingdings" pitchFamily="2" charset="2"/>
              </a:rPr>
              <a:t>tần</a:t>
            </a:r>
            <a:r>
              <a:rPr lang="en-US" sz="3200" spc="-1" dirty="0">
                <a:latin typeface="Arial"/>
                <a:sym typeface="Wingdings" pitchFamily="2" charset="2"/>
              </a:rPr>
              <a:t> con </a:t>
            </a:r>
            <a:r>
              <a:rPr lang="en-US" sz="3200" spc="-1" dirty="0" err="1">
                <a:latin typeface="Arial"/>
                <a:sym typeface="Wingdings" pitchFamily="2" charset="2"/>
              </a:rPr>
              <a:t>và</a:t>
            </a:r>
            <a:r>
              <a:rPr lang="en-US" sz="3200" spc="-1" dirty="0">
                <a:latin typeface="Arial"/>
                <a:sym typeface="Wingdings" pitchFamily="2" charset="2"/>
              </a:rPr>
              <a:t> </a:t>
            </a:r>
            <a:r>
              <a:rPr lang="en-US" sz="3200" spc="-1" dirty="0" err="1">
                <a:latin typeface="Arial"/>
                <a:sym typeface="Wingdings" pitchFamily="2" charset="2"/>
              </a:rPr>
              <a:t>mã</a:t>
            </a:r>
            <a:r>
              <a:rPr lang="en-US" sz="3200" spc="-1" dirty="0">
                <a:latin typeface="Arial"/>
                <a:sym typeface="Wingdings" pitchFamily="2" charset="2"/>
              </a:rPr>
              <a:t> </a:t>
            </a:r>
            <a:r>
              <a:rPr lang="en-US" sz="3200" spc="-1" dirty="0" err="1">
                <a:latin typeface="Arial"/>
                <a:sym typeface="Wingdings" pitchFamily="2" charset="2"/>
              </a:rPr>
              <a:t>hóa</a:t>
            </a:r>
            <a:r>
              <a:rPr lang="en-US" sz="3200" spc="-1" dirty="0">
                <a:latin typeface="Arial"/>
                <a:sym typeface="Wingdings" pitchFamily="2" charset="2"/>
              </a:rPr>
              <a:t> </a:t>
            </a:r>
            <a:r>
              <a:rPr lang="en-US" sz="3200" spc="-1" dirty="0" err="1">
                <a:latin typeface="Arial"/>
                <a:sym typeface="Wingdings" pitchFamily="2" charset="2"/>
              </a:rPr>
              <a:t>theo</a:t>
            </a:r>
            <a:r>
              <a:rPr lang="en-US" sz="3200" spc="-1" dirty="0">
                <a:latin typeface="Arial"/>
                <a:sym typeface="Wingdings" pitchFamily="2" charset="2"/>
              </a:rPr>
              <a:t> </a:t>
            </a:r>
            <a:r>
              <a:rPr lang="en-US" sz="3200" spc="-1" dirty="0" err="1">
                <a:latin typeface="Arial"/>
                <a:sym typeface="Wingdings" pitchFamily="2" charset="2"/>
              </a:rPr>
              <a:t>các</a:t>
            </a:r>
            <a:r>
              <a:rPr lang="en-US" sz="3200" spc="-1" dirty="0">
                <a:latin typeface="Arial"/>
                <a:sym typeface="Wingdings" pitchFamily="2" charset="2"/>
              </a:rPr>
              <a:t> </a:t>
            </a:r>
            <a:r>
              <a:rPr lang="en-US" sz="3200" spc="-1" dirty="0" err="1">
                <a:latin typeface="Arial"/>
                <a:sym typeface="Wingdings" pitchFamily="2" charset="2"/>
              </a:rPr>
              <a:t>thành</a:t>
            </a:r>
            <a:r>
              <a:rPr lang="en-US" sz="3200" spc="-1" dirty="0">
                <a:latin typeface="Arial"/>
                <a:sym typeface="Wingdings" pitchFamily="2" charset="2"/>
              </a:rPr>
              <a:t> </a:t>
            </a:r>
            <a:r>
              <a:rPr lang="en-US" sz="3200" spc="-1" dirty="0" err="1">
                <a:latin typeface="Arial"/>
                <a:sym typeface="Wingdings" pitchFamily="2" charset="2"/>
              </a:rPr>
              <a:t>phần</a:t>
            </a:r>
            <a:r>
              <a:rPr lang="en-US" sz="3200" spc="-1" dirty="0">
                <a:latin typeface="Arial"/>
                <a:sym typeface="Wingdings" pitchFamily="2" charset="2"/>
              </a:rPr>
              <a:t> </a:t>
            </a:r>
            <a:r>
              <a:rPr lang="en-US" sz="3200" spc="-1" dirty="0" err="1">
                <a:latin typeface="Arial"/>
                <a:sym typeface="Wingdings" pitchFamily="2" charset="2"/>
              </a:rPr>
              <a:t>cơ</a:t>
            </a:r>
            <a:r>
              <a:rPr lang="en-US" sz="3200" spc="-1" dirty="0">
                <a:latin typeface="Arial"/>
                <a:sym typeface="Wingdings" pitchFamily="2" charset="2"/>
              </a:rPr>
              <a:t> </a:t>
            </a:r>
            <a:r>
              <a:rPr lang="en-US" sz="3200" spc="-1" dirty="0" err="1">
                <a:latin typeface="Arial"/>
                <a:sym typeface="Wingdings" pitchFamily="2" charset="2"/>
              </a:rPr>
              <a:t>bản</a:t>
            </a:r>
            <a:r>
              <a:rPr lang="en-US" sz="3200" spc="-1" dirty="0">
                <a:latin typeface="Arial"/>
                <a:sym typeface="Wingdings" pitchFamily="2" charset="2"/>
              </a:rPr>
              <a:t> (</a:t>
            </a:r>
            <a:r>
              <a:rPr lang="en-US" sz="3200" spc="-1" dirty="0" err="1">
                <a:latin typeface="Arial"/>
                <a:sym typeface="Wingdings" pitchFamily="2" charset="2"/>
              </a:rPr>
              <a:t>ví</a:t>
            </a:r>
            <a:r>
              <a:rPr lang="en-US" sz="3200" spc="-1" dirty="0">
                <a:latin typeface="Arial"/>
                <a:sym typeface="Wingdings" pitchFamily="2" charset="2"/>
              </a:rPr>
              <a:t> </a:t>
            </a:r>
            <a:r>
              <a:rPr lang="en-US" sz="3200" spc="-1" dirty="0" err="1">
                <a:latin typeface="Arial"/>
                <a:sym typeface="Wingdings" pitchFamily="2" charset="2"/>
              </a:rPr>
              <a:t>dụ</a:t>
            </a:r>
            <a:r>
              <a:rPr lang="en-US" sz="3200" spc="-1" dirty="0">
                <a:latin typeface="Arial"/>
                <a:sym typeface="Wingdings" pitchFamily="2" charset="2"/>
              </a:rPr>
              <a:t> </a:t>
            </a:r>
            <a:r>
              <a:rPr lang="en-US" sz="3200" spc="-1" dirty="0" err="1">
                <a:latin typeface="Arial"/>
                <a:sym typeface="Wingdings" pitchFamily="2" charset="2"/>
              </a:rPr>
              <a:t>mã</a:t>
            </a:r>
            <a:r>
              <a:rPr lang="en-US" sz="3200" spc="-1" dirty="0">
                <a:latin typeface="Arial"/>
                <a:sym typeface="Wingdings" pitchFamily="2" charset="2"/>
              </a:rPr>
              <a:t> </a:t>
            </a:r>
            <a:r>
              <a:rPr lang="en-US" sz="3200" spc="-1" dirty="0" err="1">
                <a:latin typeface="Arial"/>
                <a:sym typeface="Wingdings" pitchFamily="2" charset="2"/>
              </a:rPr>
              <a:t>hóa</a:t>
            </a:r>
            <a:r>
              <a:rPr lang="en-US" sz="3200" spc="-1" dirty="0">
                <a:latin typeface="Arial"/>
                <a:sym typeface="Wingdings" pitchFamily="2" charset="2"/>
              </a:rPr>
              <a:t> formant)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dải</a:t>
            </a:r>
            <a:r>
              <a:rPr lang="en-US" sz="4400" spc="-1" dirty="0">
                <a:latin typeface="Arial"/>
              </a:rPr>
              <a:t> </a:t>
            </a:r>
            <a:r>
              <a:rPr lang="en-US" sz="4400" spc="-1" dirty="0" err="1">
                <a:latin typeface="Arial"/>
              </a:rPr>
              <a:t>băng</a:t>
            </a:r>
            <a:r>
              <a:rPr lang="en-US" sz="4400" spc="-1" dirty="0">
                <a:latin typeface="Arial"/>
              </a:rPr>
              <a:t> </a:t>
            </a:r>
            <a:r>
              <a:rPr lang="en-US" sz="4400" spc="-1" dirty="0" err="1">
                <a:latin typeface="Arial"/>
              </a:rPr>
              <a:t>tần</a:t>
            </a:r>
            <a:r>
              <a:rPr lang="en-US" sz="4400" spc="-1" dirty="0">
                <a:latin typeface="Arial"/>
              </a:rPr>
              <a:t> con</a:t>
            </a:r>
            <a:endParaRPr lang="en-US" sz="4400" b="0" strike="noStrike" spc="-1" dirty="0">
              <a:latin typeface="Arial"/>
            </a:endParaRPr>
          </a:p>
        </p:txBody>
      </p:sp>
      <p:sp>
        <p:nvSpPr>
          <p:cNvPr id="523" name="TextShape 2"/>
          <p:cNvSpPr txBox="1"/>
          <p:nvPr/>
        </p:nvSpPr>
        <p:spPr>
          <a:xfrm>
            <a:off x="609480" y="1604520"/>
            <a:ext cx="10972440" cy="3977280"/>
          </a:xfrm>
          <a:prstGeom prst="rect">
            <a:avLst/>
          </a:prstGeom>
          <a:noFill/>
          <a:ln>
            <a:noFill/>
          </a:ln>
        </p:spPr>
        <p:txBody>
          <a:bodyPr lIns="0" tIns="0" rIns="0" bIns="0">
            <a:normAutofit fontScale="77500" lnSpcReduction="20000"/>
          </a:bodyPr>
          <a:lstStyle/>
          <a:p>
            <a:pPr marL="432000" indent="-324000">
              <a:spcBef>
                <a:spcPts val="1417"/>
              </a:spcBef>
              <a:buClr>
                <a:srgbClr val="000000"/>
              </a:buClr>
              <a:buSzPct val="45000"/>
              <a:buFont typeface="Wingdings" charset="2"/>
              <a:buChar char=""/>
            </a:pP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theo</a:t>
            </a:r>
            <a:r>
              <a:rPr lang="en-US" sz="3200" b="0" strike="noStrike" spc="-1" dirty="0">
                <a:latin typeface="Arial"/>
              </a:rPr>
              <a:t> </a:t>
            </a:r>
            <a:r>
              <a:rPr lang="en-US" sz="3200" b="0" strike="noStrike" spc="-1" dirty="0" err="1">
                <a:latin typeface="Arial"/>
              </a:rPr>
              <a:t>băng</a:t>
            </a:r>
            <a:r>
              <a:rPr lang="en-US" sz="3200" b="0" strike="noStrike" spc="-1" dirty="0">
                <a:latin typeface="Arial"/>
              </a:rPr>
              <a:t> </a:t>
            </a:r>
            <a:r>
              <a:rPr lang="en-US" sz="3200" b="0" strike="noStrike" spc="-1" dirty="0" err="1">
                <a:latin typeface="Arial"/>
              </a:rPr>
              <a:t>tần</a:t>
            </a:r>
            <a:r>
              <a:rPr lang="en-US" sz="3200" b="0" strike="noStrike" spc="-1" dirty="0">
                <a:latin typeface="Arial"/>
              </a:rPr>
              <a:t> con </a:t>
            </a:r>
            <a:r>
              <a:rPr lang="en-US" sz="3200" b="0" strike="noStrike" spc="-1" dirty="0" err="1">
                <a:latin typeface="Arial"/>
              </a:rPr>
              <a:t>dựa</a:t>
            </a:r>
            <a:r>
              <a:rPr lang="en-US" sz="3200" b="0" strike="noStrike" spc="-1" dirty="0">
                <a:latin typeface="Arial"/>
              </a:rPr>
              <a:t> </a:t>
            </a:r>
            <a:r>
              <a:rPr lang="en-US" sz="3200" b="0" strike="noStrike" spc="-1" dirty="0" err="1">
                <a:latin typeface="Arial"/>
              </a:rPr>
              <a:t>vào</a:t>
            </a:r>
            <a:r>
              <a:rPr lang="en-US" sz="3200" b="0" strike="noStrike" spc="-1" dirty="0">
                <a:latin typeface="Arial"/>
              </a:rPr>
              <a:t> </a:t>
            </a:r>
            <a:r>
              <a:rPr lang="en-US" sz="3200" b="0" strike="noStrike" spc="-1" dirty="0" err="1">
                <a:latin typeface="Arial"/>
              </a:rPr>
              <a:t>khái</a:t>
            </a:r>
            <a:r>
              <a:rPr lang="en-US" sz="3200" b="0" strike="noStrike" spc="-1" dirty="0">
                <a:latin typeface="Arial"/>
              </a:rPr>
              <a:t> </a:t>
            </a:r>
            <a:r>
              <a:rPr lang="en-US" sz="3200" b="0" strike="noStrike" spc="-1" dirty="0" err="1">
                <a:latin typeface="Arial"/>
              </a:rPr>
              <a:t>niệm</a:t>
            </a:r>
            <a:r>
              <a:rPr lang="en-US" sz="3200" b="0" strike="noStrike" spc="-1" dirty="0">
                <a:latin typeface="Arial"/>
              </a:rPr>
              <a:t> </a:t>
            </a:r>
            <a:r>
              <a:rPr lang="en-US" sz="3200" b="0" strike="noStrike" spc="-1" dirty="0" err="1">
                <a:latin typeface="Arial"/>
              </a:rPr>
              <a:t>băng</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tới</a:t>
            </a:r>
            <a:r>
              <a:rPr lang="en-US" sz="3200" b="0" strike="noStrike" spc="-1" dirty="0">
                <a:latin typeface="Arial"/>
              </a:rPr>
              <a:t> </a:t>
            </a:r>
            <a:r>
              <a:rPr lang="en-US" sz="3200" b="0" strike="noStrike" spc="-1" dirty="0" err="1">
                <a:latin typeface="Arial"/>
              </a:rPr>
              <a:t>hạn</a:t>
            </a:r>
            <a:r>
              <a:rPr lang="en-US" sz="3200" b="0" strike="noStrike" spc="-1" dirty="0">
                <a:latin typeface="Arial"/>
              </a:rPr>
              <a:t> (</a:t>
            </a:r>
            <a:r>
              <a:rPr lang="en-US" sz="3200" spc="-1" dirty="0">
                <a:latin typeface="Arial"/>
              </a:rPr>
              <a:t>C</a:t>
            </a:r>
            <a:r>
              <a:rPr lang="en-US" sz="3200" b="0" strike="noStrike" spc="-1" dirty="0">
                <a:latin typeface="Arial"/>
              </a:rPr>
              <a:t>ritical Band)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các</a:t>
            </a:r>
            <a:r>
              <a:rPr lang="en-US" sz="3200" b="0" strike="noStrike" spc="-1" dirty="0">
                <a:latin typeface="Arial"/>
              </a:rPr>
              <a:t> </a:t>
            </a:r>
            <a:r>
              <a:rPr lang="en-US" sz="3200" b="0" strike="noStrike" spc="-1" dirty="0" err="1">
                <a:latin typeface="Arial"/>
              </a:rPr>
              <a:t>cơ</a:t>
            </a:r>
            <a:r>
              <a:rPr lang="en-US" sz="3200" b="0" strike="noStrike" spc="-1" dirty="0">
                <a:latin typeface="Arial"/>
              </a:rPr>
              <a:t> </a:t>
            </a:r>
            <a:r>
              <a:rPr lang="en-US" sz="3200" b="0" strike="noStrike" spc="-1" dirty="0" err="1">
                <a:latin typeface="Arial"/>
              </a:rPr>
              <a:t>quan</a:t>
            </a:r>
            <a:r>
              <a:rPr lang="en-US" sz="3200" b="0" strike="noStrike" spc="-1" dirty="0">
                <a:latin typeface="Arial"/>
              </a:rPr>
              <a:t> </a:t>
            </a:r>
            <a:r>
              <a:rPr lang="en-US" sz="3200" b="0" strike="noStrike" spc="-1" dirty="0" err="1">
                <a:latin typeface="Arial"/>
              </a:rPr>
              <a:t>cảm</a:t>
            </a:r>
            <a:r>
              <a:rPr lang="en-US" sz="3200" b="0" strike="noStrike" spc="-1" dirty="0">
                <a:latin typeface="Arial"/>
              </a:rPr>
              <a:t> </a:t>
            </a:r>
            <a:r>
              <a:rPr lang="en-US" sz="3200" b="0" strike="noStrike" spc="-1" dirty="0" err="1">
                <a:latin typeface="Arial"/>
              </a:rPr>
              <a:t>nhận</a:t>
            </a:r>
            <a:r>
              <a:rPr lang="en-US" sz="3200" b="0" strike="noStrike" spc="-1" dirty="0">
                <a:latin typeface="Arial"/>
              </a:rPr>
              <a:t>: </a:t>
            </a:r>
            <a:r>
              <a:rPr lang="en-US" sz="3200" b="0" strike="noStrike" spc="-1" dirty="0" err="1">
                <a:latin typeface="Arial"/>
              </a:rPr>
              <a:t>cơ</a:t>
            </a:r>
            <a:r>
              <a:rPr lang="en-US" sz="3200" b="0" strike="noStrike" spc="-1" dirty="0">
                <a:latin typeface="Arial"/>
              </a:rPr>
              <a:t> </a:t>
            </a:r>
            <a:r>
              <a:rPr lang="en-US" sz="3200" b="0" strike="noStrike" spc="-1" dirty="0" err="1">
                <a:latin typeface="Arial"/>
              </a:rPr>
              <a:t>quan</a:t>
            </a:r>
            <a:r>
              <a:rPr lang="en-US" sz="3200" b="0" strike="noStrike" spc="-1" dirty="0">
                <a:latin typeface="Arial"/>
              </a:rPr>
              <a:t> </a:t>
            </a:r>
            <a:r>
              <a:rPr lang="en-US" sz="3200" b="0" strike="noStrike" spc="-1" dirty="0" err="1">
                <a:latin typeface="Arial"/>
              </a:rPr>
              <a:t>cảm</a:t>
            </a:r>
            <a:r>
              <a:rPr lang="en-US" sz="3200" b="0" strike="noStrike" spc="-1" dirty="0">
                <a:latin typeface="Arial"/>
              </a:rPr>
              <a:t> </a:t>
            </a:r>
            <a:r>
              <a:rPr lang="en-US" sz="3200" b="0" strike="noStrike" spc="-1" dirty="0" err="1">
                <a:latin typeface="Arial"/>
              </a:rPr>
              <a:t>nhận</a:t>
            </a:r>
            <a:r>
              <a:rPr lang="en-US" sz="3200" b="0" strike="noStrike" spc="-1" dirty="0">
                <a:latin typeface="Arial"/>
              </a:rPr>
              <a:t>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phân</a:t>
            </a:r>
            <a:r>
              <a:rPr lang="en-US" sz="3200" b="0" strike="noStrike" spc="-1" dirty="0">
                <a:latin typeface="Arial"/>
              </a:rPr>
              <a:t> </a:t>
            </a:r>
            <a:r>
              <a:rPr lang="en-US" sz="3200" b="0" strike="noStrike" spc="-1" dirty="0" err="1">
                <a:latin typeface="Arial"/>
              </a:rPr>
              <a:t>biêt</a:t>
            </a:r>
            <a:r>
              <a:rPr lang="en-US" sz="3200" b="0" strike="noStrike" spc="-1" dirty="0">
                <a:latin typeface="Arial"/>
              </a:rPr>
              <a:t>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độ</a:t>
            </a:r>
            <a:r>
              <a:rPr lang="en-US" sz="3200" b="0" strike="noStrike" spc="-1" dirty="0">
                <a:latin typeface="Arial"/>
              </a:rPr>
              <a:t> </a:t>
            </a:r>
            <a:r>
              <a:rPr lang="en-US" sz="3200" b="0" strike="noStrike" spc="-1" dirty="0" err="1">
                <a:latin typeface="Arial"/>
              </a:rPr>
              <a:t>cao</a:t>
            </a:r>
            <a:r>
              <a:rPr lang="en-US" sz="3200" b="0" strike="noStrike" spc="-1" dirty="0">
                <a:latin typeface="Arial"/>
              </a:rPr>
              <a:t>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từng</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sô</a:t>
            </a:r>
            <a:r>
              <a:rPr lang="en-US" sz="3200" b="0" strike="noStrike" spc="-1" dirty="0">
                <a:latin typeface="Arial"/>
              </a:rPr>
              <a:t> </a:t>
            </a:r>
            <a:r>
              <a:rPr lang="en-US" sz="3200" b="0" strike="noStrike" spc="-1" dirty="0" err="1">
                <a:latin typeface="Arial"/>
              </a:rPr>
              <a:t>riêng</a:t>
            </a:r>
            <a:r>
              <a:rPr lang="en-US" sz="3200" b="0" strike="noStrike" spc="-1" dirty="0">
                <a:latin typeface="Arial"/>
              </a:rPr>
              <a:t> </a:t>
            </a:r>
            <a:r>
              <a:rPr lang="en-US" sz="3200" b="0" strike="noStrike" spc="-1" dirty="0" err="1">
                <a:latin typeface="Arial"/>
              </a:rPr>
              <a:t>mà</a:t>
            </a:r>
            <a:r>
              <a:rPr lang="en-US" sz="3200" b="0" strike="noStrike" spc="-1" dirty="0">
                <a:latin typeface="Arial"/>
              </a:rPr>
              <a:t> </a:t>
            </a:r>
            <a:r>
              <a:rPr lang="en-US" sz="3200" b="0" strike="noStrike" spc="-1" dirty="0" err="1">
                <a:latin typeface="Arial"/>
              </a:rPr>
              <a:t>theo</a:t>
            </a:r>
            <a:r>
              <a:rPr lang="en-US" sz="3200" b="0" strike="noStrike" spc="-1" dirty="0">
                <a:latin typeface="Arial"/>
              </a:rPr>
              <a:t> </a:t>
            </a:r>
            <a:r>
              <a:rPr lang="en-US" sz="3200" b="0" strike="noStrike" spc="-1" dirty="0" err="1">
                <a:latin typeface="Arial"/>
              </a:rPr>
              <a:t>từng</a:t>
            </a:r>
            <a:r>
              <a:rPr lang="en-US" sz="3200" b="0" strike="noStrike" spc="-1" dirty="0">
                <a:latin typeface="Arial"/>
              </a:rPr>
              <a:t> </a:t>
            </a:r>
            <a:r>
              <a:rPr lang="en-US" sz="3200" b="0" strike="noStrike" spc="-1" dirty="0" err="1">
                <a:latin typeface="Arial"/>
              </a:rPr>
              <a:t>dải</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số</a:t>
            </a:r>
            <a:r>
              <a:rPr lang="en-US" sz="3200" spc="-1" dirty="0">
                <a:latin typeface="Arial"/>
              </a:rPr>
              <a:t> == </a:t>
            </a:r>
            <a:r>
              <a:rPr lang="en-US" sz="3200" spc="-1" dirty="0" err="1">
                <a:latin typeface="Arial"/>
              </a:rPr>
              <a:t>Băng</a:t>
            </a:r>
            <a:r>
              <a:rPr lang="en-US" sz="3200" spc="-1" dirty="0">
                <a:latin typeface="Arial"/>
              </a:rPr>
              <a:t> </a:t>
            </a:r>
            <a:r>
              <a:rPr lang="en-US" sz="3200" spc="-1" dirty="0" err="1">
                <a:latin typeface="Arial"/>
              </a:rPr>
              <a:t>tới</a:t>
            </a:r>
            <a:r>
              <a:rPr lang="en-US" sz="3200" spc="-1" dirty="0">
                <a:latin typeface="Arial"/>
              </a:rPr>
              <a:t> </a:t>
            </a:r>
            <a:r>
              <a:rPr lang="en-US" sz="3200" spc="-1" dirty="0" err="1">
                <a:latin typeface="Arial"/>
              </a:rPr>
              <a:t>hạn</a:t>
            </a:r>
            <a:r>
              <a:rPr lang="en-US" sz="3200" b="0" strike="noStrike" spc="-1" dirty="0">
                <a:latin typeface="Arial"/>
              </a:rPr>
              <a:t> </a:t>
            </a:r>
          </a:p>
          <a:p>
            <a:pPr marL="432000" indent="-324000">
              <a:spcBef>
                <a:spcPts val="1417"/>
              </a:spcBef>
              <a:buClr>
                <a:srgbClr val="000000"/>
              </a:buClr>
              <a:buSzPct val="45000"/>
              <a:buFont typeface="Wingdings" charset="2"/>
              <a:buChar char=""/>
            </a:pPr>
            <a:r>
              <a:rPr lang="en-US" sz="3200" spc="-1" dirty="0" err="1">
                <a:latin typeface="Arial"/>
              </a:rPr>
              <a:t>Ví</a:t>
            </a:r>
            <a:r>
              <a:rPr lang="en-US" sz="3200" spc="-1" dirty="0">
                <a:latin typeface="Arial"/>
              </a:rPr>
              <a:t> </a:t>
            </a:r>
            <a:r>
              <a:rPr lang="en-US" sz="3200" spc="-1" dirty="0" err="1">
                <a:latin typeface="Arial"/>
              </a:rPr>
              <a:t>dụ</a:t>
            </a:r>
            <a:r>
              <a:rPr lang="en-US" sz="3200" spc="-1" dirty="0">
                <a:latin typeface="Arial"/>
              </a:rPr>
              <a:t> tai </a:t>
            </a:r>
            <a:r>
              <a:rPr lang="en-US" sz="3200" spc="-1" dirty="0" err="1">
                <a:latin typeface="Arial"/>
              </a:rPr>
              <a:t>người</a:t>
            </a:r>
            <a:r>
              <a:rPr lang="en-US" sz="3200" spc="-1" dirty="0">
                <a:latin typeface="Arial"/>
              </a:rPr>
              <a:t> </a:t>
            </a:r>
            <a:r>
              <a:rPr lang="en-US" sz="3200" spc="-1" dirty="0" err="1">
                <a:latin typeface="Arial"/>
              </a:rPr>
              <a:t>phân</a:t>
            </a:r>
            <a:r>
              <a:rPr lang="en-US" sz="3200" spc="-1" dirty="0">
                <a:latin typeface="Arial"/>
              </a:rPr>
              <a:t> </a:t>
            </a:r>
            <a:r>
              <a:rPr lang="en-US" sz="3200" spc="-1" dirty="0" err="1">
                <a:latin typeface="Arial"/>
              </a:rPr>
              <a:t>biệt</a:t>
            </a:r>
            <a:r>
              <a:rPr lang="en-US" sz="3200" spc="-1" dirty="0">
                <a:latin typeface="Arial"/>
              </a:rPr>
              <a:t> </a:t>
            </a:r>
            <a:r>
              <a:rPr lang="en-US" sz="3200" spc="-1" dirty="0" err="1">
                <a:latin typeface="Arial"/>
              </a:rPr>
              <a:t>các</a:t>
            </a:r>
            <a:r>
              <a:rPr lang="en-US" sz="3200" spc="-1" dirty="0">
                <a:latin typeface="Arial"/>
              </a:rPr>
              <a:t> </a:t>
            </a:r>
            <a:r>
              <a:rPr lang="en-US" sz="3200" spc="-1" dirty="0" err="1">
                <a:latin typeface="Arial"/>
              </a:rPr>
              <a:t>băng</a:t>
            </a:r>
            <a:r>
              <a:rPr lang="en-US" sz="3200" spc="-1" dirty="0">
                <a:latin typeface="Arial"/>
              </a:rPr>
              <a:t> </a:t>
            </a:r>
            <a:r>
              <a:rPr lang="en-US" sz="3200" spc="-1" dirty="0" err="1">
                <a:latin typeface="Arial"/>
              </a:rPr>
              <a:t>tần</a:t>
            </a:r>
            <a:r>
              <a:rPr lang="en-US" sz="3200" spc="-1" dirty="0">
                <a:latin typeface="Arial"/>
              </a:rPr>
              <a:t> </a:t>
            </a:r>
            <a:r>
              <a:rPr lang="en-US" sz="3200" spc="-1" dirty="0" err="1">
                <a:latin typeface="Arial"/>
              </a:rPr>
              <a:t>số</a:t>
            </a:r>
            <a:r>
              <a:rPr lang="en-US" sz="3200" spc="-1" dirty="0">
                <a:latin typeface="Arial"/>
              </a:rPr>
              <a:t> (</a:t>
            </a:r>
            <a:r>
              <a:rPr lang="en-US" sz="3200" spc="-1" dirty="0" err="1">
                <a:latin typeface="Arial"/>
              </a:rPr>
              <a:t>giống</a:t>
            </a:r>
            <a:r>
              <a:rPr lang="en-US" sz="3200" spc="-1" dirty="0">
                <a:latin typeface="Arial"/>
              </a:rPr>
              <a:t> </a:t>
            </a:r>
            <a:r>
              <a:rPr lang="en-US" sz="3200" spc="-1" dirty="0" err="1">
                <a:latin typeface="Arial"/>
              </a:rPr>
              <a:t>như</a:t>
            </a:r>
            <a:r>
              <a:rPr lang="en-US" sz="3200" spc="-1" dirty="0">
                <a:latin typeface="Arial"/>
              </a:rPr>
              <a:t> </a:t>
            </a:r>
            <a:r>
              <a:rPr lang="en-US" sz="3200" spc="-1" dirty="0" err="1">
                <a:latin typeface="Arial"/>
              </a:rPr>
              <a:t>sử</a:t>
            </a:r>
            <a:r>
              <a:rPr lang="en-US" sz="3200" spc="-1" dirty="0">
                <a:latin typeface="Arial"/>
              </a:rPr>
              <a:t> </a:t>
            </a:r>
            <a:r>
              <a:rPr lang="en-US" sz="3200" spc="-1" dirty="0" err="1">
                <a:latin typeface="Arial"/>
              </a:rPr>
              <a:t>dụng</a:t>
            </a:r>
            <a:r>
              <a:rPr lang="en-US" sz="3200" spc="-1" dirty="0">
                <a:latin typeface="Arial"/>
              </a:rPr>
              <a:t> </a:t>
            </a:r>
            <a:r>
              <a:rPr lang="en-US" sz="3200" spc="-1" dirty="0" err="1">
                <a:latin typeface="Arial"/>
              </a:rPr>
              <a:t>bộ</a:t>
            </a:r>
            <a:r>
              <a:rPr lang="en-US" sz="3200" spc="-1" dirty="0">
                <a:latin typeface="Arial"/>
              </a:rPr>
              <a:t> </a:t>
            </a:r>
            <a:r>
              <a:rPr lang="en-US" sz="3200" spc="-1" dirty="0" err="1">
                <a:latin typeface="Arial"/>
              </a:rPr>
              <a:t>lọc</a:t>
            </a:r>
            <a:r>
              <a:rPr lang="en-US" sz="3200" spc="-1" dirty="0">
                <a:latin typeface="Arial"/>
              </a:rPr>
              <a:t> </a:t>
            </a:r>
            <a:r>
              <a:rPr lang="en-US" sz="3200" spc="-1" dirty="0" err="1">
                <a:latin typeface="Arial"/>
              </a:rPr>
              <a:t>thông</a:t>
            </a:r>
            <a:r>
              <a:rPr lang="en-US" sz="3200" spc="-1" dirty="0">
                <a:latin typeface="Arial"/>
              </a:rPr>
              <a:t> </a:t>
            </a:r>
            <a:r>
              <a:rPr lang="en-US" sz="3200" spc="-1" dirty="0" err="1">
                <a:latin typeface="Arial"/>
              </a:rPr>
              <a:t>dải</a:t>
            </a:r>
            <a:r>
              <a:rPr lang="en-US" sz="3200" spc="-1" dirty="0">
                <a:latin typeface="Arial"/>
              </a:rPr>
              <a:t>) </a:t>
            </a:r>
            <a:r>
              <a:rPr lang="en-US" sz="3200" spc="-1" dirty="0" err="1">
                <a:latin typeface="Arial"/>
              </a:rPr>
              <a:t>có</a:t>
            </a:r>
            <a:r>
              <a:rPr lang="en-US" sz="3200" spc="-1" dirty="0">
                <a:latin typeface="Arial"/>
              </a:rPr>
              <a:t> </a:t>
            </a:r>
            <a:r>
              <a:rPr lang="en-US" sz="3200" spc="-1" dirty="0" err="1">
                <a:latin typeface="Arial"/>
              </a:rPr>
              <a:t>tần</a:t>
            </a:r>
            <a:r>
              <a:rPr lang="en-US" sz="3200" spc="-1" dirty="0">
                <a:latin typeface="Arial"/>
              </a:rPr>
              <a:t> </a:t>
            </a:r>
            <a:r>
              <a:rPr lang="en-US" sz="3200" spc="-1" dirty="0" err="1">
                <a:latin typeface="Arial"/>
              </a:rPr>
              <a:t>số</a:t>
            </a:r>
            <a:r>
              <a:rPr lang="en-US" sz="3200" spc="-1" dirty="0">
                <a:latin typeface="Arial"/>
              </a:rPr>
              <a:t> </a:t>
            </a:r>
            <a:r>
              <a:rPr lang="en-US" sz="3200" spc="-1" dirty="0" err="1">
                <a:latin typeface="Arial"/>
              </a:rPr>
              <a:t>trung</a:t>
            </a:r>
            <a:r>
              <a:rPr lang="en-US" sz="3200" spc="-1" dirty="0">
                <a:latin typeface="Arial"/>
              </a:rPr>
              <a:t> </a:t>
            </a:r>
            <a:r>
              <a:rPr lang="en-US" sz="3200" spc="-1" dirty="0" err="1">
                <a:latin typeface="Arial"/>
              </a:rPr>
              <a:t>tâm</a:t>
            </a:r>
            <a:r>
              <a:rPr lang="en-US" sz="3200" spc="-1" dirty="0">
                <a:latin typeface="Arial"/>
              </a:rPr>
              <a:t> </a:t>
            </a:r>
            <a:r>
              <a:rPr lang="en-US" sz="3200" spc="-1" dirty="0" err="1">
                <a:latin typeface="Arial"/>
              </a:rPr>
              <a:t>và</a:t>
            </a:r>
            <a:r>
              <a:rPr lang="en-US" sz="3200" spc="-1" dirty="0">
                <a:latin typeface="Arial"/>
              </a:rPr>
              <a:t> </a:t>
            </a:r>
            <a:r>
              <a:rPr lang="en-US" sz="3200" spc="-1" dirty="0" err="1">
                <a:latin typeface="Arial"/>
              </a:rPr>
              <a:t>độ</a:t>
            </a:r>
            <a:r>
              <a:rPr lang="en-US" sz="3200" spc="-1" dirty="0">
                <a:latin typeface="Arial"/>
              </a:rPr>
              <a:t> </a:t>
            </a:r>
            <a:r>
              <a:rPr lang="en-US" sz="3200" spc="-1" dirty="0" err="1">
                <a:latin typeface="Arial"/>
              </a:rPr>
              <a:t>rộng</a:t>
            </a:r>
            <a:r>
              <a:rPr lang="en-US" sz="3200" spc="-1" dirty="0">
                <a:latin typeface="Arial"/>
              </a:rPr>
              <a:t> </a:t>
            </a:r>
            <a:r>
              <a:rPr lang="en-US" sz="3200" spc="-1" dirty="0" err="1">
                <a:latin typeface="Arial"/>
              </a:rPr>
              <a:t>của</a:t>
            </a:r>
            <a:r>
              <a:rPr lang="en-US" sz="3200" spc="-1" dirty="0">
                <a:latin typeface="Arial"/>
              </a:rPr>
              <a:t> </a:t>
            </a:r>
            <a:r>
              <a:rPr lang="en-US" sz="3200" spc="-1" dirty="0" err="1">
                <a:latin typeface="Arial"/>
              </a:rPr>
              <a:t>băng</a:t>
            </a:r>
            <a:r>
              <a:rPr lang="en-US" sz="3200" spc="-1" dirty="0">
                <a:latin typeface="Arial"/>
              </a:rPr>
              <a:t> </a:t>
            </a:r>
            <a:r>
              <a:rPr lang="en-US" sz="3200" spc="-1" dirty="0" err="1">
                <a:latin typeface="Arial"/>
              </a:rPr>
              <a:t>tăng</a:t>
            </a:r>
            <a:r>
              <a:rPr lang="en-US" sz="3200" spc="-1" dirty="0">
                <a:latin typeface="Arial"/>
              </a:rPr>
              <a:t> </a:t>
            </a:r>
            <a:r>
              <a:rPr lang="en-US" sz="3200" spc="-1" dirty="0" err="1">
                <a:latin typeface="Arial"/>
              </a:rPr>
              <a:t>dần</a:t>
            </a:r>
            <a:r>
              <a:rPr lang="en-US" sz="3200" spc="-1" dirty="0">
                <a:latin typeface="Arial"/>
              </a:rPr>
              <a:t> </a:t>
            </a:r>
            <a:r>
              <a:rPr lang="en-US" sz="3200" spc="-1" dirty="0" err="1">
                <a:latin typeface="Arial"/>
              </a:rPr>
              <a:t>theo</a:t>
            </a:r>
            <a:r>
              <a:rPr lang="en-US" sz="3200" spc="-1" dirty="0">
                <a:latin typeface="Arial"/>
              </a:rPr>
              <a:t> </a:t>
            </a:r>
            <a:r>
              <a:rPr lang="en-US" sz="3200" spc="-1" dirty="0" err="1">
                <a:latin typeface="Arial"/>
              </a:rPr>
              <a:t>tần</a:t>
            </a:r>
            <a:r>
              <a:rPr lang="en-US" sz="3200" spc="-1" dirty="0">
                <a:latin typeface="Arial"/>
              </a:rPr>
              <a:t> </a:t>
            </a:r>
            <a:r>
              <a:rPr lang="en-US" sz="3200" spc="-1" dirty="0" err="1">
                <a:latin typeface="Arial"/>
              </a:rPr>
              <a:t>số</a:t>
            </a:r>
            <a:endParaRPr lang="en-US" sz="3200" spc="-1" dirty="0">
              <a:latin typeface="Arial"/>
            </a:endParaRPr>
          </a:p>
          <a:p>
            <a:pPr marL="432000" indent="-324000">
              <a:spcBef>
                <a:spcPts val="1417"/>
              </a:spcBef>
              <a:buClr>
                <a:srgbClr val="000000"/>
              </a:buClr>
              <a:buSzPct val="45000"/>
              <a:buFont typeface="Wingdings" charset="2"/>
              <a:buChar char=""/>
            </a:pPr>
            <a:endParaRPr lang="en-US" sz="3200" b="0" strike="noStrike" spc="-1" dirty="0">
              <a:latin typeface="Arial"/>
            </a:endParaRPr>
          </a:p>
          <a:p>
            <a:pPr marL="432000" indent="-324000">
              <a:spcBef>
                <a:spcPts val="1417"/>
              </a:spcBef>
              <a:buClr>
                <a:srgbClr val="000000"/>
              </a:buClr>
              <a:buSzPct val="45000"/>
              <a:buFont typeface="Wingdings" charset="2"/>
              <a:buChar char=""/>
            </a:pPr>
            <a:endParaRPr lang="en-US" sz="3200" spc="-1" dirty="0">
              <a:latin typeface="Arial"/>
            </a:endParaRPr>
          </a:p>
          <a:p>
            <a:pPr marL="432000" indent="-324000">
              <a:spcBef>
                <a:spcPts val="1417"/>
              </a:spcBef>
              <a:buClr>
                <a:srgbClr val="000000"/>
              </a:buClr>
              <a:buSzPct val="45000"/>
              <a:buFont typeface="Wingdings" charset="2"/>
              <a:buChar char=""/>
            </a:pPr>
            <a:endParaRPr lang="en-US" sz="3200" b="0" strike="noStrike" spc="-1" dirty="0">
              <a:latin typeface="Arial"/>
            </a:endParaRPr>
          </a:p>
          <a:p>
            <a:pPr marL="432000" indent="-324000">
              <a:spcBef>
                <a:spcPts val="1417"/>
              </a:spcBef>
              <a:buClr>
                <a:srgbClr val="000000"/>
              </a:buClr>
              <a:buSzPct val="45000"/>
              <a:buFont typeface="Wingdings" charset="2"/>
              <a:buChar char=""/>
            </a:pPr>
            <a:r>
              <a:rPr lang="en-US" sz="3200" spc="-1" dirty="0">
                <a:latin typeface="Arial"/>
              </a:rPr>
              <a:t>.</a:t>
            </a:r>
            <a:endParaRPr lang="en-US" sz="3200" b="0" strike="noStrike" spc="-1" dirty="0">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858638"/>
            <a:ext cx="1016668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701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dải</a:t>
            </a:r>
            <a:r>
              <a:rPr lang="en-US" sz="4400" spc="-1" dirty="0">
                <a:latin typeface="Arial"/>
              </a:rPr>
              <a:t> </a:t>
            </a:r>
            <a:r>
              <a:rPr lang="en-US" sz="4400" spc="-1" dirty="0" err="1">
                <a:latin typeface="Arial"/>
              </a:rPr>
              <a:t>băng</a:t>
            </a:r>
            <a:r>
              <a:rPr lang="en-US" sz="4400" spc="-1" dirty="0">
                <a:latin typeface="Arial"/>
              </a:rPr>
              <a:t> </a:t>
            </a:r>
            <a:r>
              <a:rPr lang="en-US" sz="4400" spc="-1" dirty="0" err="1">
                <a:latin typeface="Arial"/>
              </a:rPr>
              <a:t>tần</a:t>
            </a:r>
            <a:r>
              <a:rPr lang="en-US" sz="4400" spc="-1" dirty="0">
                <a:latin typeface="Arial"/>
              </a:rPr>
              <a:t> con</a:t>
            </a:r>
            <a:endParaRPr lang="en-US" sz="4400" b="0" strike="noStrike" spc="-1" dirty="0">
              <a:latin typeface="Arial"/>
            </a:endParaRPr>
          </a:p>
        </p:txBody>
      </p:sp>
      <p:sp>
        <p:nvSpPr>
          <p:cNvPr id="523" name="TextShape 2"/>
          <p:cNvSpPr txBox="1"/>
          <p:nvPr/>
        </p:nvSpPr>
        <p:spPr>
          <a:xfrm>
            <a:off x="609480" y="1604519"/>
            <a:ext cx="10972440" cy="4462905"/>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US" sz="2000" spc="-1" dirty="0" err="1">
                <a:latin typeface="Arial"/>
              </a:rPr>
              <a:t>Dải</a:t>
            </a:r>
            <a:r>
              <a:rPr lang="en-US" sz="2000" spc="-1" dirty="0">
                <a:latin typeface="Arial"/>
              </a:rPr>
              <a:t> </a:t>
            </a:r>
            <a:r>
              <a:rPr lang="en-US" sz="2000" spc="-1" dirty="0" err="1">
                <a:latin typeface="Arial"/>
              </a:rPr>
              <a:t>tần</a:t>
            </a:r>
            <a:r>
              <a:rPr lang="en-US" sz="2000" spc="-1" dirty="0">
                <a:latin typeface="Arial"/>
              </a:rPr>
              <a:t> </a:t>
            </a:r>
            <a:r>
              <a:rPr lang="en-US" sz="2000" spc="-1" dirty="0" err="1">
                <a:latin typeface="Arial"/>
              </a:rPr>
              <a:t>số</a:t>
            </a:r>
            <a:r>
              <a:rPr lang="en-US" sz="2000" spc="-1" dirty="0">
                <a:latin typeface="Arial"/>
              </a:rPr>
              <a:t> tai </a:t>
            </a:r>
            <a:r>
              <a:rPr lang="en-US" sz="2000" spc="-1" dirty="0" err="1">
                <a:latin typeface="Arial"/>
              </a:rPr>
              <a:t>người</a:t>
            </a:r>
            <a:r>
              <a:rPr lang="en-US" sz="2000" spc="-1" dirty="0">
                <a:latin typeface="Arial"/>
              </a:rPr>
              <a:t> </a:t>
            </a:r>
            <a:r>
              <a:rPr lang="en-US" sz="2000" spc="-1" dirty="0" err="1">
                <a:latin typeface="Arial"/>
              </a:rPr>
              <a:t>nghe</a:t>
            </a:r>
            <a:r>
              <a:rPr lang="en-US" sz="2000" spc="-1" dirty="0">
                <a:latin typeface="Arial"/>
              </a:rPr>
              <a:t> </a:t>
            </a:r>
            <a:r>
              <a:rPr lang="en-US" sz="2000" spc="-1" dirty="0" err="1">
                <a:latin typeface="Arial"/>
              </a:rPr>
              <a:t>tốt</a:t>
            </a:r>
            <a:r>
              <a:rPr lang="en-US" sz="2000" spc="-1" dirty="0">
                <a:latin typeface="Arial"/>
              </a:rPr>
              <a:t> </a:t>
            </a:r>
            <a:r>
              <a:rPr lang="en-US" sz="2000" spc="-1" dirty="0" err="1">
                <a:latin typeface="Arial"/>
              </a:rPr>
              <a:t>sẽ</a:t>
            </a:r>
            <a:r>
              <a:rPr lang="en-US" sz="2000" spc="-1" dirty="0">
                <a:latin typeface="Arial"/>
              </a:rPr>
              <a:t> </a:t>
            </a:r>
            <a:r>
              <a:rPr lang="en-US" sz="2000" spc="-1" dirty="0" err="1">
                <a:latin typeface="Arial"/>
              </a:rPr>
              <a:t>có</a:t>
            </a:r>
            <a:r>
              <a:rPr lang="en-US" sz="2000" spc="-1" dirty="0">
                <a:latin typeface="Arial"/>
              </a:rPr>
              <a:t> 24 </a:t>
            </a:r>
            <a:r>
              <a:rPr lang="en-US" sz="2000" spc="-1" dirty="0" err="1">
                <a:latin typeface="Arial"/>
              </a:rPr>
              <a:t>băng</a:t>
            </a:r>
            <a:r>
              <a:rPr lang="en-US" sz="2000" spc="-1" dirty="0">
                <a:latin typeface="Arial"/>
              </a:rPr>
              <a:t> </a:t>
            </a:r>
            <a:r>
              <a:rPr lang="en-US" sz="2000" spc="-1" dirty="0" err="1">
                <a:latin typeface="Arial"/>
              </a:rPr>
              <a:t>tới</a:t>
            </a:r>
            <a:r>
              <a:rPr lang="en-US" sz="2000" spc="-1" dirty="0">
                <a:latin typeface="Arial"/>
              </a:rPr>
              <a:t> </a:t>
            </a:r>
            <a:r>
              <a:rPr lang="en-US" sz="2000" spc="-1" dirty="0" err="1">
                <a:latin typeface="Arial"/>
              </a:rPr>
              <a:t>hạn</a:t>
            </a:r>
            <a:r>
              <a:rPr lang="en-US" sz="2000" spc="-1" dirty="0">
                <a:latin typeface="Arial"/>
              </a:rPr>
              <a:t>, </a:t>
            </a:r>
          </a:p>
          <a:p>
            <a:pPr marL="108000">
              <a:spcBef>
                <a:spcPts val="1417"/>
              </a:spcBef>
              <a:buClr>
                <a:srgbClr val="000000"/>
              </a:buClr>
              <a:buSzPct val="45000"/>
            </a:pPr>
            <a:r>
              <a:rPr lang="en-US" sz="2000" spc="-1" dirty="0" err="1">
                <a:latin typeface="Arial"/>
              </a:rPr>
              <a:t>mỗi</a:t>
            </a:r>
            <a:r>
              <a:rPr lang="en-US" sz="2000" spc="-1" dirty="0">
                <a:latin typeface="Arial"/>
              </a:rPr>
              <a:t> </a:t>
            </a:r>
            <a:r>
              <a:rPr lang="en-US" sz="2000" spc="-1" dirty="0" err="1">
                <a:latin typeface="Arial"/>
              </a:rPr>
              <a:t>băng</a:t>
            </a:r>
            <a:r>
              <a:rPr lang="en-US" sz="2000" spc="-1" dirty="0">
                <a:latin typeface="Arial"/>
              </a:rPr>
              <a:t> </a:t>
            </a:r>
            <a:r>
              <a:rPr lang="en-US" sz="2000" spc="-1" dirty="0" err="1">
                <a:latin typeface="Arial"/>
              </a:rPr>
              <a:t>gọi</a:t>
            </a:r>
            <a:r>
              <a:rPr lang="en-US" sz="2000" spc="-1" dirty="0">
                <a:latin typeface="Arial"/>
              </a:rPr>
              <a:t> </a:t>
            </a:r>
            <a:r>
              <a:rPr lang="en-US" sz="2000" spc="-1" dirty="0" err="1">
                <a:latin typeface="Arial"/>
              </a:rPr>
              <a:t>là</a:t>
            </a:r>
            <a:r>
              <a:rPr lang="en-US" sz="2000" spc="-1" dirty="0">
                <a:latin typeface="Arial"/>
              </a:rPr>
              <a:t> 1 Bark (hay </a:t>
            </a:r>
            <a:r>
              <a:rPr lang="en-US" sz="2000" spc="-1" dirty="0" err="1">
                <a:latin typeface="Arial"/>
              </a:rPr>
              <a:t>tính</a:t>
            </a:r>
            <a:r>
              <a:rPr lang="en-US" sz="2000" spc="-1" dirty="0">
                <a:latin typeface="Arial"/>
              </a:rPr>
              <a:t> </a:t>
            </a:r>
            <a:r>
              <a:rPr lang="en-US" sz="2000" spc="-1" dirty="0" err="1">
                <a:latin typeface="Arial"/>
              </a:rPr>
              <a:t>theo</a:t>
            </a:r>
            <a:r>
              <a:rPr lang="en-US" sz="2000" spc="-1" dirty="0">
                <a:latin typeface="Arial"/>
              </a:rPr>
              <a:t> </a:t>
            </a:r>
            <a:r>
              <a:rPr lang="en-US" sz="2000" spc="-1" dirty="0" err="1">
                <a:latin typeface="Arial"/>
              </a:rPr>
              <a:t>độ</a:t>
            </a:r>
            <a:r>
              <a:rPr lang="en-US" sz="2000" spc="-1" dirty="0">
                <a:latin typeface="Arial"/>
              </a:rPr>
              <a:t> </a:t>
            </a:r>
            <a:r>
              <a:rPr lang="en-US" sz="2000" spc="-1" dirty="0" err="1">
                <a:latin typeface="Arial"/>
              </a:rPr>
              <a:t>đo</a:t>
            </a:r>
            <a:r>
              <a:rPr lang="en-US" sz="2000" spc="-1" dirty="0">
                <a:latin typeface="Arial"/>
              </a:rPr>
              <a:t> Bark)</a:t>
            </a:r>
          </a:p>
          <a:p>
            <a:pPr marL="432000" indent="-324000">
              <a:spcBef>
                <a:spcPts val="1417"/>
              </a:spcBef>
              <a:buClr>
                <a:srgbClr val="000000"/>
              </a:buClr>
              <a:buSzPct val="45000"/>
              <a:buFont typeface="Wingdings" charset="2"/>
              <a:buChar char=""/>
            </a:pPr>
            <a:r>
              <a:rPr lang="en-US" sz="2000" b="0" strike="noStrike" spc="-1" dirty="0">
                <a:latin typeface="Arial"/>
              </a:rPr>
              <a:t> </a:t>
            </a:r>
            <a:r>
              <a:rPr lang="en-US" sz="2000" b="0" strike="noStrike" spc="-1" dirty="0" err="1">
                <a:latin typeface="Arial"/>
              </a:rPr>
              <a:t>Mã</a:t>
            </a:r>
            <a:r>
              <a:rPr lang="en-US" sz="2000" b="0" strike="noStrike" spc="-1" dirty="0">
                <a:latin typeface="Arial"/>
              </a:rPr>
              <a:t> </a:t>
            </a:r>
            <a:r>
              <a:rPr lang="en-US" sz="2000" b="0" strike="noStrike" spc="-1" dirty="0" err="1">
                <a:latin typeface="Arial"/>
              </a:rPr>
              <a:t>hóa</a:t>
            </a:r>
            <a:r>
              <a:rPr lang="en-US" sz="2000" b="0" strike="noStrike" spc="-1" dirty="0">
                <a:latin typeface="Arial"/>
              </a:rPr>
              <a:t> </a:t>
            </a:r>
            <a:r>
              <a:rPr lang="en-US" sz="2000" b="0" strike="noStrike" spc="-1" dirty="0" err="1">
                <a:latin typeface="Arial"/>
              </a:rPr>
              <a:t>theo</a:t>
            </a:r>
            <a:r>
              <a:rPr lang="en-US" sz="2000" b="0" strike="noStrike" spc="-1" dirty="0">
                <a:latin typeface="Arial"/>
              </a:rPr>
              <a:t> </a:t>
            </a:r>
            <a:r>
              <a:rPr lang="en-US" sz="2000" b="0" strike="noStrike" spc="-1" dirty="0" err="1">
                <a:latin typeface="Arial"/>
              </a:rPr>
              <a:t>dải</a:t>
            </a:r>
            <a:r>
              <a:rPr lang="en-US" sz="2000" b="0" strike="noStrike" spc="-1" dirty="0">
                <a:latin typeface="Arial"/>
              </a:rPr>
              <a:t> </a:t>
            </a:r>
            <a:r>
              <a:rPr lang="en-US" sz="2000" b="0" strike="noStrike" spc="-1" dirty="0" err="1">
                <a:latin typeface="Arial"/>
              </a:rPr>
              <a:t>băng</a:t>
            </a:r>
            <a:r>
              <a:rPr lang="en-US" sz="2000" b="0" strike="noStrike" spc="-1" dirty="0">
                <a:latin typeface="Arial"/>
              </a:rPr>
              <a:t> </a:t>
            </a:r>
            <a:r>
              <a:rPr lang="en-US" sz="2000" b="0" strike="noStrike" spc="-1" dirty="0" err="1">
                <a:latin typeface="Arial"/>
              </a:rPr>
              <a:t>tần</a:t>
            </a:r>
            <a:r>
              <a:rPr lang="en-US" sz="2000" b="0" strike="noStrike" spc="-1" dirty="0">
                <a:latin typeface="Arial"/>
              </a:rPr>
              <a:t> con </a:t>
            </a:r>
            <a:r>
              <a:rPr lang="en-US" sz="2000" b="0" strike="noStrike" spc="-1" dirty="0" err="1">
                <a:latin typeface="Arial"/>
              </a:rPr>
              <a:t>sẽ</a:t>
            </a:r>
            <a:r>
              <a:rPr lang="en-US" sz="2000" b="0" strike="noStrike" spc="-1" dirty="0">
                <a:latin typeface="Arial"/>
              </a:rPr>
              <a:t> </a:t>
            </a:r>
            <a:r>
              <a:rPr lang="en-US" sz="2000" b="0" strike="noStrike" spc="-1" dirty="0" err="1">
                <a:latin typeface="Arial"/>
              </a:rPr>
              <a:t>sử</a:t>
            </a:r>
            <a:r>
              <a:rPr lang="en-US" sz="2000" b="0" strike="noStrike" spc="-1" dirty="0">
                <a:latin typeface="Arial"/>
              </a:rPr>
              <a:t> </a:t>
            </a:r>
            <a:r>
              <a:rPr lang="en-US" sz="2000" b="0" strike="noStrike" spc="-1" dirty="0" err="1">
                <a:latin typeface="Arial"/>
              </a:rPr>
              <a:t>dụng</a:t>
            </a:r>
            <a:r>
              <a:rPr lang="en-US" sz="2000" b="0" strike="noStrike" spc="-1" dirty="0">
                <a:latin typeface="Arial"/>
              </a:rPr>
              <a:t> </a:t>
            </a:r>
            <a:r>
              <a:rPr lang="en-US" sz="2000" b="0" strike="noStrike" spc="-1" dirty="0" err="1">
                <a:latin typeface="Arial"/>
              </a:rPr>
              <a:t>một</a:t>
            </a:r>
            <a:r>
              <a:rPr lang="en-US" sz="2000" b="0" strike="noStrike" spc="-1" dirty="0">
                <a:latin typeface="Arial"/>
              </a:rPr>
              <a:t> </a:t>
            </a:r>
            <a:r>
              <a:rPr lang="en-US" sz="2000" b="0" strike="noStrike" spc="-1" dirty="0" err="1">
                <a:latin typeface="Arial"/>
              </a:rPr>
              <a:t>hệ</a:t>
            </a:r>
            <a:r>
              <a:rPr lang="en-US" sz="2000" b="0" strike="noStrike" spc="-1" dirty="0">
                <a:latin typeface="Arial"/>
              </a:rPr>
              <a:t> </a:t>
            </a:r>
          </a:p>
          <a:p>
            <a:pPr marL="108000">
              <a:spcBef>
                <a:spcPts val="1417"/>
              </a:spcBef>
              <a:buClr>
                <a:srgbClr val="000000"/>
              </a:buClr>
              <a:buSzPct val="45000"/>
            </a:pPr>
            <a:r>
              <a:rPr lang="en-US" sz="2000" spc="-1" dirty="0" err="1">
                <a:latin typeface="Arial"/>
              </a:rPr>
              <a:t>thống</a:t>
            </a:r>
            <a:r>
              <a:rPr lang="en-US" sz="2000" spc="-1" dirty="0">
                <a:latin typeface="Arial"/>
              </a:rPr>
              <a:t> </a:t>
            </a:r>
            <a:r>
              <a:rPr lang="en-US" sz="2000" spc="-1" dirty="0" err="1">
                <a:latin typeface="Arial"/>
              </a:rPr>
              <a:t>các</a:t>
            </a:r>
            <a:r>
              <a:rPr lang="en-US" sz="2000" spc="-1" dirty="0">
                <a:latin typeface="Arial"/>
              </a:rPr>
              <a:t> </a:t>
            </a:r>
            <a:r>
              <a:rPr lang="en-US" sz="2000" spc="-1" dirty="0" err="1">
                <a:latin typeface="Arial"/>
              </a:rPr>
              <a:t>mạch</a:t>
            </a:r>
            <a:r>
              <a:rPr lang="en-US" sz="2000" spc="-1" dirty="0">
                <a:latin typeface="Arial"/>
              </a:rPr>
              <a:t> </a:t>
            </a:r>
            <a:r>
              <a:rPr lang="en-US" sz="2000" spc="-1" dirty="0" err="1">
                <a:latin typeface="Arial"/>
              </a:rPr>
              <a:t>lọc</a:t>
            </a:r>
            <a:r>
              <a:rPr lang="en-US" sz="2000" spc="-1" dirty="0">
                <a:latin typeface="Arial"/>
              </a:rPr>
              <a:t> </a:t>
            </a:r>
            <a:r>
              <a:rPr lang="en-US" sz="2000" spc="-1" dirty="0" err="1">
                <a:latin typeface="Arial"/>
              </a:rPr>
              <a:t>thông</a:t>
            </a:r>
            <a:r>
              <a:rPr lang="en-US" sz="2000" spc="-1" dirty="0">
                <a:latin typeface="Arial"/>
              </a:rPr>
              <a:t> </a:t>
            </a:r>
            <a:r>
              <a:rPr lang="en-US" sz="2000" spc="-1" dirty="0" err="1">
                <a:latin typeface="Arial"/>
              </a:rPr>
              <a:t>dải</a:t>
            </a:r>
            <a:r>
              <a:rPr lang="en-US" sz="2000" spc="-1" dirty="0">
                <a:latin typeface="Arial"/>
              </a:rPr>
              <a:t> </a:t>
            </a:r>
            <a:r>
              <a:rPr lang="en-US" sz="2000" spc="-1" dirty="0" err="1">
                <a:latin typeface="Arial"/>
              </a:rPr>
              <a:t>có</a:t>
            </a:r>
            <a:r>
              <a:rPr lang="en-US" sz="2000" spc="-1" dirty="0">
                <a:latin typeface="Arial"/>
              </a:rPr>
              <a:t> </a:t>
            </a:r>
            <a:r>
              <a:rPr lang="en-US" sz="2000" spc="-1" dirty="0" err="1">
                <a:latin typeface="Arial"/>
              </a:rPr>
              <a:t>tham</a:t>
            </a:r>
            <a:r>
              <a:rPr lang="en-US" sz="2000" spc="-1" dirty="0">
                <a:latin typeface="Arial"/>
              </a:rPr>
              <a:t> </a:t>
            </a:r>
            <a:r>
              <a:rPr lang="en-US" sz="2000" spc="-1" dirty="0" err="1">
                <a:latin typeface="Arial"/>
              </a:rPr>
              <a:t>số</a:t>
            </a:r>
            <a:r>
              <a:rPr lang="en-US" sz="2000" spc="-1" dirty="0">
                <a:latin typeface="Arial"/>
              </a:rPr>
              <a:t> </a:t>
            </a:r>
            <a:r>
              <a:rPr lang="en-US" sz="2000" spc="-1" dirty="0" err="1">
                <a:latin typeface="Arial"/>
              </a:rPr>
              <a:t>tương</a:t>
            </a:r>
            <a:r>
              <a:rPr lang="en-US" sz="2000" spc="-1" dirty="0">
                <a:latin typeface="Arial"/>
              </a:rPr>
              <a:t> </a:t>
            </a:r>
            <a:r>
              <a:rPr lang="en-US" sz="2000" spc="-1" dirty="0" err="1">
                <a:latin typeface="Arial"/>
              </a:rPr>
              <a:t>ứng</a:t>
            </a:r>
            <a:endParaRPr lang="en-US" sz="2000" spc="-1" dirty="0">
              <a:latin typeface="Arial"/>
            </a:endParaRPr>
          </a:p>
          <a:p>
            <a:pPr marL="108000">
              <a:spcBef>
                <a:spcPts val="1417"/>
              </a:spcBef>
              <a:buClr>
                <a:srgbClr val="000000"/>
              </a:buClr>
              <a:buSzPct val="45000"/>
            </a:pPr>
            <a:r>
              <a:rPr lang="en-US" sz="2000" spc="-1" dirty="0" err="1">
                <a:latin typeface="Arial"/>
              </a:rPr>
              <a:t>v</a:t>
            </a:r>
            <a:r>
              <a:rPr lang="en-US" sz="2000" b="0" strike="noStrike" spc="-1" dirty="0" err="1">
                <a:latin typeface="Arial"/>
              </a:rPr>
              <a:t>ới</a:t>
            </a:r>
            <a:r>
              <a:rPr lang="en-US" sz="2000" b="0" strike="noStrike" spc="-1" dirty="0">
                <a:latin typeface="Arial"/>
              </a:rPr>
              <a:t> </a:t>
            </a:r>
            <a:r>
              <a:rPr lang="en-US" sz="2000" b="0" strike="noStrike" spc="-1" dirty="0" err="1">
                <a:latin typeface="Arial"/>
              </a:rPr>
              <a:t>tham</a:t>
            </a:r>
            <a:r>
              <a:rPr lang="en-US" sz="2000" b="0" strike="noStrike" spc="-1" dirty="0">
                <a:latin typeface="Arial"/>
              </a:rPr>
              <a:t> </a:t>
            </a:r>
            <a:r>
              <a:rPr lang="en-US" sz="2000" b="0" strike="noStrike" spc="-1" dirty="0" err="1">
                <a:latin typeface="Arial"/>
              </a:rPr>
              <a:t>số</a:t>
            </a:r>
            <a:r>
              <a:rPr lang="en-US" sz="2000" b="0" strike="noStrike" spc="-1" dirty="0">
                <a:latin typeface="Arial"/>
              </a:rPr>
              <a:t> </a:t>
            </a:r>
            <a:r>
              <a:rPr lang="en-US" sz="2000" b="0" strike="noStrike" spc="-1" dirty="0" err="1">
                <a:latin typeface="Arial"/>
              </a:rPr>
              <a:t>của</a:t>
            </a:r>
            <a:r>
              <a:rPr lang="en-US" sz="2000" b="0" strike="noStrike" spc="-1" dirty="0">
                <a:latin typeface="Arial"/>
              </a:rPr>
              <a:t> </a:t>
            </a:r>
            <a:r>
              <a:rPr lang="en-US" sz="2000" b="0" strike="noStrike" spc="-1" dirty="0" err="1">
                <a:latin typeface="Arial"/>
              </a:rPr>
              <a:t>các</a:t>
            </a:r>
            <a:r>
              <a:rPr lang="en-US" sz="2000" b="0" strike="noStrike" spc="-1" dirty="0">
                <a:latin typeface="Arial"/>
              </a:rPr>
              <a:t> </a:t>
            </a:r>
            <a:r>
              <a:rPr lang="en-US" sz="2000" b="0" strike="noStrike" spc="-1" dirty="0" err="1">
                <a:latin typeface="Arial"/>
              </a:rPr>
              <a:t>băng</a:t>
            </a:r>
            <a:r>
              <a:rPr lang="en-US" sz="2000" b="0" strike="noStrike" spc="-1" dirty="0">
                <a:latin typeface="Arial"/>
              </a:rPr>
              <a:t> </a:t>
            </a:r>
            <a:r>
              <a:rPr lang="en-US" sz="2000" b="0" strike="noStrike" spc="-1" dirty="0" err="1">
                <a:latin typeface="Arial"/>
              </a:rPr>
              <a:t>tới</a:t>
            </a:r>
            <a:r>
              <a:rPr lang="en-US" sz="2000" b="0" strike="noStrike" spc="-1" dirty="0">
                <a:latin typeface="Arial"/>
              </a:rPr>
              <a:t> </a:t>
            </a:r>
            <a:r>
              <a:rPr lang="en-US" sz="2000" b="0" strike="noStrike" spc="-1" dirty="0" err="1">
                <a:latin typeface="Arial"/>
              </a:rPr>
              <a:t>hạn</a:t>
            </a:r>
            <a:r>
              <a:rPr lang="en-US" sz="2000" b="0" strike="noStrike" spc="-1" dirty="0">
                <a:latin typeface="Arial"/>
              </a:rPr>
              <a:t>. </a:t>
            </a:r>
            <a:r>
              <a:rPr lang="en-US" sz="2000" spc="-1" dirty="0" err="1">
                <a:latin typeface="Arial"/>
              </a:rPr>
              <a:t>Các</a:t>
            </a:r>
            <a:r>
              <a:rPr lang="en-US" sz="2000" spc="-1" dirty="0">
                <a:latin typeface="Arial"/>
              </a:rPr>
              <a:t> </a:t>
            </a:r>
            <a:r>
              <a:rPr lang="en-US" sz="2000" spc="-1" dirty="0" err="1">
                <a:latin typeface="Arial"/>
              </a:rPr>
              <a:t>đầu</a:t>
            </a:r>
            <a:r>
              <a:rPr lang="en-US" sz="2000" spc="-1" dirty="0">
                <a:latin typeface="Arial"/>
              </a:rPr>
              <a:t> </a:t>
            </a:r>
            <a:r>
              <a:rPr lang="en-US" sz="2000" spc="-1" dirty="0" err="1">
                <a:latin typeface="Arial"/>
              </a:rPr>
              <a:t>ra</a:t>
            </a:r>
            <a:r>
              <a:rPr lang="en-US" sz="2000" spc="-1" dirty="0">
                <a:latin typeface="Arial"/>
              </a:rPr>
              <a:t> </a:t>
            </a:r>
            <a:r>
              <a:rPr lang="en-US" sz="2000" spc="-1" dirty="0" err="1">
                <a:latin typeface="Arial"/>
              </a:rPr>
              <a:t>của</a:t>
            </a:r>
            <a:r>
              <a:rPr lang="en-US" sz="2000" spc="-1" dirty="0">
                <a:latin typeface="Arial"/>
              </a:rPr>
              <a:t> </a:t>
            </a:r>
            <a:r>
              <a:rPr lang="en-US" sz="2000" spc="-1" dirty="0" err="1">
                <a:latin typeface="Arial"/>
              </a:rPr>
              <a:t>các</a:t>
            </a:r>
            <a:r>
              <a:rPr lang="en-US" sz="2000" spc="-1" dirty="0">
                <a:latin typeface="Arial"/>
              </a:rPr>
              <a:t> </a:t>
            </a:r>
          </a:p>
          <a:p>
            <a:pPr marL="108000">
              <a:spcBef>
                <a:spcPts val="1417"/>
              </a:spcBef>
              <a:buClr>
                <a:srgbClr val="000000"/>
              </a:buClr>
              <a:buSzPct val="45000"/>
            </a:pPr>
            <a:r>
              <a:rPr lang="en-US" sz="2000" spc="-1" dirty="0" err="1">
                <a:latin typeface="Arial"/>
              </a:rPr>
              <a:t>m</a:t>
            </a:r>
            <a:r>
              <a:rPr lang="en-US" sz="2000" b="0" strike="noStrike" spc="-1" dirty="0" err="1">
                <a:latin typeface="Arial"/>
              </a:rPr>
              <a:t>ạch</a:t>
            </a:r>
            <a:r>
              <a:rPr lang="en-US" sz="2000" b="0" strike="noStrike" spc="-1" dirty="0">
                <a:latin typeface="Arial"/>
              </a:rPr>
              <a:t> </a:t>
            </a:r>
            <a:r>
              <a:rPr lang="en-US" sz="2000" b="0" strike="noStrike" spc="-1" dirty="0" err="1">
                <a:latin typeface="Arial"/>
              </a:rPr>
              <a:t>lọc</a:t>
            </a:r>
            <a:r>
              <a:rPr lang="en-US" sz="2000" b="0" strike="noStrike" spc="-1" dirty="0">
                <a:latin typeface="Arial"/>
              </a:rPr>
              <a:t> </a:t>
            </a:r>
            <a:r>
              <a:rPr lang="en-US" sz="2000" b="0" strike="noStrike" spc="-1" dirty="0" err="1">
                <a:latin typeface="Arial"/>
              </a:rPr>
              <a:t>là</a:t>
            </a:r>
            <a:r>
              <a:rPr lang="en-US" sz="2000" b="0" strike="noStrike" spc="-1" dirty="0">
                <a:latin typeface="Arial"/>
              </a:rPr>
              <a:t> </a:t>
            </a:r>
            <a:r>
              <a:rPr lang="en-US" sz="2000" b="0" strike="noStrike" spc="-1" dirty="0" err="1">
                <a:latin typeface="Arial"/>
              </a:rPr>
              <a:t>biên</a:t>
            </a:r>
            <a:r>
              <a:rPr lang="en-US" sz="2000" b="0" strike="noStrike" spc="-1" dirty="0">
                <a:latin typeface="Arial"/>
              </a:rPr>
              <a:t> </a:t>
            </a:r>
            <a:r>
              <a:rPr lang="en-US" sz="2000" b="0" strike="noStrike" spc="-1" dirty="0" err="1">
                <a:latin typeface="Arial"/>
              </a:rPr>
              <a:t>độ</a:t>
            </a:r>
            <a:r>
              <a:rPr lang="en-US" sz="2000" b="0" strike="noStrike" spc="-1" dirty="0">
                <a:latin typeface="Arial"/>
              </a:rPr>
              <a:t> </a:t>
            </a:r>
            <a:r>
              <a:rPr lang="en-US" sz="2000" b="0" strike="noStrike" spc="-1" dirty="0" err="1">
                <a:latin typeface="Arial"/>
              </a:rPr>
              <a:t>trung</a:t>
            </a:r>
            <a:r>
              <a:rPr lang="en-US" sz="2000" b="0" strike="noStrike" spc="-1" dirty="0">
                <a:latin typeface="Arial"/>
              </a:rPr>
              <a:t> </a:t>
            </a:r>
            <a:r>
              <a:rPr lang="en-US" sz="2000" b="0" strike="noStrike" spc="-1" dirty="0" err="1">
                <a:latin typeface="Arial"/>
              </a:rPr>
              <a:t>bình</a:t>
            </a:r>
            <a:r>
              <a:rPr lang="en-US" sz="2000" b="0" strike="noStrike" spc="-1" dirty="0">
                <a:latin typeface="Arial"/>
              </a:rPr>
              <a:t> </a:t>
            </a:r>
            <a:r>
              <a:rPr lang="en-US" sz="2000" b="0" strike="noStrike" spc="-1" dirty="0" err="1">
                <a:latin typeface="Arial"/>
              </a:rPr>
              <a:t>của</a:t>
            </a:r>
            <a:r>
              <a:rPr lang="en-US" sz="2000" b="0" strike="noStrike" spc="-1" dirty="0">
                <a:latin typeface="Arial"/>
              </a:rPr>
              <a:t> </a:t>
            </a:r>
            <a:r>
              <a:rPr lang="en-US" sz="2000" b="0" strike="noStrike" spc="-1" dirty="0" err="1">
                <a:latin typeface="Arial"/>
              </a:rPr>
              <a:t>tín</a:t>
            </a:r>
            <a:r>
              <a:rPr lang="en-US" sz="2000" b="0" strike="noStrike" spc="-1" dirty="0">
                <a:latin typeface="Arial"/>
              </a:rPr>
              <a:t> </a:t>
            </a:r>
            <a:r>
              <a:rPr lang="en-US" sz="2000" b="0" strike="noStrike" spc="-1" dirty="0" err="1">
                <a:latin typeface="Arial"/>
              </a:rPr>
              <a:t>hiệu</a:t>
            </a:r>
            <a:r>
              <a:rPr lang="en-US" sz="2000" b="0" strike="noStrike" spc="-1" dirty="0">
                <a:latin typeface="Arial"/>
              </a:rPr>
              <a:t> </a:t>
            </a:r>
            <a:r>
              <a:rPr lang="en-US" sz="2000" b="0" strike="noStrike" spc="-1" dirty="0" err="1">
                <a:latin typeface="Arial"/>
              </a:rPr>
              <a:t>của</a:t>
            </a:r>
            <a:r>
              <a:rPr lang="en-US" sz="2000" b="0" strike="noStrike" spc="-1" dirty="0">
                <a:latin typeface="Arial"/>
              </a:rPr>
              <a:t> </a:t>
            </a:r>
            <a:r>
              <a:rPr lang="en-US" sz="2000" b="0" strike="noStrike" spc="-1" dirty="0" err="1">
                <a:latin typeface="Arial"/>
              </a:rPr>
              <a:t>mỗi</a:t>
            </a:r>
            <a:r>
              <a:rPr lang="en-US" sz="2000" b="0" strike="noStrike" spc="-1" dirty="0">
                <a:latin typeface="Arial"/>
              </a:rPr>
              <a:t> </a:t>
            </a:r>
          </a:p>
          <a:p>
            <a:pPr marL="108000">
              <a:spcBef>
                <a:spcPts val="1417"/>
              </a:spcBef>
              <a:buClr>
                <a:srgbClr val="000000"/>
              </a:buClr>
              <a:buSzPct val="45000"/>
            </a:pPr>
            <a:r>
              <a:rPr lang="en-US" sz="2000" b="0" strike="noStrike" spc="-1" dirty="0" err="1">
                <a:latin typeface="Arial"/>
              </a:rPr>
              <a:t>Băng</a:t>
            </a:r>
            <a:r>
              <a:rPr lang="en-US" sz="2000" b="0" strike="noStrike" spc="-1" dirty="0">
                <a:latin typeface="Arial"/>
              </a:rPr>
              <a:t> con. </a:t>
            </a:r>
          </a:p>
          <a:p>
            <a:pPr marL="108000">
              <a:spcBef>
                <a:spcPts val="1417"/>
              </a:spcBef>
              <a:buClr>
                <a:srgbClr val="000000"/>
              </a:buClr>
              <a:buSzPct val="45000"/>
            </a:pPr>
            <a:r>
              <a:rPr lang="en-US" sz="2000" spc="-1" dirty="0" err="1">
                <a:latin typeface="Arial"/>
              </a:rPr>
              <a:t>Bên</a:t>
            </a:r>
            <a:r>
              <a:rPr lang="en-US" sz="2000" spc="-1" dirty="0">
                <a:latin typeface="Arial"/>
              </a:rPr>
              <a:t> </a:t>
            </a:r>
            <a:r>
              <a:rPr lang="en-US" sz="2000" spc="-1" dirty="0" err="1">
                <a:latin typeface="Arial"/>
              </a:rPr>
              <a:t>giải</a:t>
            </a:r>
            <a:r>
              <a:rPr lang="en-US" sz="2000" spc="-1" dirty="0">
                <a:latin typeface="Arial"/>
              </a:rPr>
              <a:t> </a:t>
            </a:r>
            <a:r>
              <a:rPr lang="en-US" sz="2000" spc="-1" dirty="0" err="1">
                <a:latin typeface="Arial"/>
              </a:rPr>
              <a:t>mã</a:t>
            </a:r>
            <a:r>
              <a:rPr lang="en-US" sz="2000" spc="-1" dirty="0">
                <a:latin typeface="Arial"/>
              </a:rPr>
              <a:t> </a:t>
            </a:r>
            <a:r>
              <a:rPr lang="en-US" sz="2000" spc="-1" dirty="0" err="1">
                <a:latin typeface="Arial"/>
              </a:rPr>
              <a:t>sẽ</a:t>
            </a:r>
            <a:r>
              <a:rPr lang="en-US" sz="2000" spc="-1" dirty="0">
                <a:latin typeface="Arial"/>
              </a:rPr>
              <a:t> </a:t>
            </a:r>
            <a:r>
              <a:rPr lang="en-US" sz="2000" spc="-1" dirty="0" err="1">
                <a:latin typeface="Arial"/>
              </a:rPr>
              <a:t>sử</a:t>
            </a:r>
            <a:r>
              <a:rPr lang="en-US" sz="2000" spc="-1" dirty="0">
                <a:latin typeface="Arial"/>
              </a:rPr>
              <a:t> </a:t>
            </a:r>
            <a:r>
              <a:rPr lang="en-US" sz="2000" spc="-1" dirty="0" err="1">
                <a:latin typeface="Arial"/>
              </a:rPr>
              <a:t>dụng</a:t>
            </a:r>
            <a:r>
              <a:rPr lang="en-US" sz="2000" spc="-1" dirty="0">
                <a:latin typeface="Arial"/>
              </a:rPr>
              <a:t> </a:t>
            </a:r>
            <a:r>
              <a:rPr lang="en-US" sz="2000" spc="-1" dirty="0" err="1">
                <a:latin typeface="Arial"/>
              </a:rPr>
              <a:t>hệ</a:t>
            </a:r>
            <a:r>
              <a:rPr lang="en-US" sz="2000" spc="-1" dirty="0">
                <a:latin typeface="Arial"/>
              </a:rPr>
              <a:t> </a:t>
            </a:r>
            <a:r>
              <a:rPr lang="en-US" sz="2000" spc="-1" dirty="0" err="1">
                <a:latin typeface="Arial"/>
              </a:rPr>
              <a:t>thống</a:t>
            </a:r>
            <a:r>
              <a:rPr lang="en-US" sz="2000" spc="-1" dirty="0">
                <a:latin typeface="Arial"/>
              </a:rPr>
              <a:t> </a:t>
            </a:r>
            <a:r>
              <a:rPr lang="en-US" sz="2000" spc="-1" dirty="0" err="1">
                <a:latin typeface="Arial"/>
              </a:rPr>
              <a:t>mạch</a:t>
            </a:r>
            <a:r>
              <a:rPr lang="en-US" sz="2000" spc="-1" dirty="0">
                <a:latin typeface="Arial"/>
              </a:rPr>
              <a:t> </a:t>
            </a:r>
            <a:r>
              <a:rPr lang="en-US" sz="2000" spc="-1" dirty="0" err="1">
                <a:latin typeface="Arial"/>
              </a:rPr>
              <a:t>lọc</a:t>
            </a:r>
            <a:r>
              <a:rPr lang="en-US" sz="2000" spc="-1" dirty="0">
                <a:latin typeface="Arial"/>
              </a:rPr>
              <a:t> </a:t>
            </a:r>
            <a:r>
              <a:rPr lang="en-US" sz="2000" spc="-1" dirty="0" err="1">
                <a:latin typeface="Arial"/>
              </a:rPr>
              <a:t>giống</a:t>
            </a:r>
            <a:r>
              <a:rPr lang="en-US" sz="2000" spc="-1" dirty="0">
                <a:latin typeface="Arial"/>
              </a:rPr>
              <a:t> </a:t>
            </a:r>
            <a:r>
              <a:rPr lang="en-US" sz="2000" spc="-1" dirty="0" err="1">
                <a:latin typeface="Arial"/>
              </a:rPr>
              <a:t>bên</a:t>
            </a:r>
            <a:endParaRPr lang="en-US" sz="2000" spc="-1" dirty="0">
              <a:latin typeface="Arial"/>
            </a:endParaRPr>
          </a:p>
          <a:p>
            <a:pPr marL="108000">
              <a:spcBef>
                <a:spcPts val="1417"/>
              </a:spcBef>
              <a:buClr>
                <a:srgbClr val="000000"/>
              </a:buClr>
              <a:buSzPct val="45000"/>
            </a:pPr>
            <a:r>
              <a:rPr lang="en-US" sz="2000" spc="-1" dirty="0">
                <a:latin typeface="Arial"/>
              </a:rPr>
              <a:t> </a:t>
            </a:r>
            <a:r>
              <a:rPr lang="en-US" sz="2000" spc="-1" dirty="0" err="1">
                <a:latin typeface="Arial"/>
              </a:rPr>
              <a:t>mã</a:t>
            </a:r>
            <a:r>
              <a:rPr lang="en-US" sz="2000" spc="-1" dirty="0">
                <a:latin typeface="Arial"/>
              </a:rPr>
              <a:t> </a:t>
            </a:r>
            <a:r>
              <a:rPr lang="en-US" sz="2000" spc="-1" dirty="0" err="1">
                <a:latin typeface="Arial"/>
              </a:rPr>
              <a:t>hóa</a:t>
            </a:r>
            <a:r>
              <a:rPr lang="en-US" sz="2000" spc="-1" dirty="0">
                <a:latin typeface="Arial"/>
              </a:rPr>
              <a:t> </a:t>
            </a:r>
            <a:r>
              <a:rPr lang="en-US" sz="2000" spc="-1" dirty="0" err="1">
                <a:latin typeface="Arial"/>
              </a:rPr>
              <a:t>với</a:t>
            </a:r>
            <a:r>
              <a:rPr lang="en-US" sz="2000" spc="-1" dirty="0">
                <a:latin typeface="Arial"/>
              </a:rPr>
              <a:t> </a:t>
            </a:r>
            <a:r>
              <a:rPr lang="en-US" sz="2000" spc="-1" dirty="0" err="1">
                <a:latin typeface="Arial"/>
              </a:rPr>
              <a:t>đầu</a:t>
            </a:r>
            <a:r>
              <a:rPr lang="en-US" sz="2000" spc="-1" dirty="0">
                <a:latin typeface="Arial"/>
              </a:rPr>
              <a:t> </a:t>
            </a:r>
            <a:r>
              <a:rPr lang="en-US" sz="2000" spc="-1" dirty="0" err="1">
                <a:latin typeface="Arial"/>
              </a:rPr>
              <a:t>vào</a:t>
            </a:r>
            <a:r>
              <a:rPr lang="en-US" sz="2000" spc="-1" dirty="0">
                <a:latin typeface="Arial"/>
              </a:rPr>
              <a:t> </a:t>
            </a:r>
            <a:r>
              <a:rPr lang="en-US" sz="2000" spc="-1" dirty="0" err="1">
                <a:latin typeface="Arial"/>
              </a:rPr>
              <a:t>là</a:t>
            </a:r>
            <a:r>
              <a:rPr lang="en-US" sz="2000" spc="-1" dirty="0">
                <a:latin typeface="Arial"/>
              </a:rPr>
              <a:t> </a:t>
            </a:r>
            <a:r>
              <a:rPr lang="en-US" sz="2000" spc="-1" dirty="0" err="1">
                <a:latin typeface="Arial"/>
              </a:rPr>
              <a:t>nhiễu</a:t>
            </a:r>
            <a:r>
              <a:rPr lang="en-US" sz="2000" spc="-1" dirty="0">
                <a:latin typeface="Arial"/>
              </a:rPr>
              <a:t> </a:t>
            </a:r>
            <a:r>
              <a:rPr lang="en-US" sz="2000" spc="-1" dirty="0" err="1">
                <a:latin typeface="Arial"/>
              </a:rPr>
              <a:t>trắng</a:t>
            </a:r>
            <a:r>
              <a:rPr lang="en-US" sz="2000" spc="-1" dirty="0">
                <a:latin typeface="Arial"/>
              </a:rPr>
              <a:t>. </a:t>
            </a:r>
            <a:r>
              <a:rPr lang="en-US" sz="2000" spc="-1" dirty="0" err="1">
                <a:latin typeface="Arial"/>
              </a:rPr>
              <a:t>Hệ</a:t>
            </a:r>
            <a:r>
              <a:rPr lang="en-US" sz="2000" spc="-1" dirty="0">
                <a:latin typeface="Arial"/>
              </a:rPr>
              <a:t> </a:t>
            </a:r>
            <a:r>
              <a:rPr lang="en-US" sz="2000" spc="-1" dirty="0" err="1">
                <a:latin typeface="Arial"/>
              </a:rPr>
              <a:t>số</a:t>
            </a:r>
            <a:r>
              <a:rPr lang="en-US" sz="2000" spc="-1" dirty="0">
                <a:latin typeface="Arial"/>
              </a:rPr>
              <a:t> </a:t>
            </a:r>
            <a:r>
              <a:rPr lang="en-US" sz="2000" spc="-1" dirty="0" err="1">
                <a:latin typeface="Arial"/>
              </a:rPr>
              <a:t>truyền</a:t>
            </a:r>
            <a:r>
              <a:rPr lang="en-US" sz="2000" spc="-1" dirty="0">
                <a:latin typeface="Arial"/>
              </a:rPr>
              <a:t> </a:t>
            </a:r>
            <a:r>
              <a:rPr lang="en-US" sz="2000" spc="-1" dirty="0" err="1">
                <a:latin typeface="Arial"/>
              </a:rPr>
              <a:t>đạt</a:t>
            </a:r>
            <a:endParaRPr lang="en-US" sz="2000" spc="-1" dirty="0">
              <a:latin typeface="Arial"/>
            </a:endParaRPr>
          </a:p>
          <a:p>
            <a:pPr marL="108000">
              <a:spcBef>
                <a:spcPts val="1417"/>
              </a:spcBef>
              <a:buClr>
                <a:srgbClr val="000000"/>
              </a:buClr>
              <a:buSzPct val="45000"/>
            </a:pPr>
            <a:r>
              <a:rPr lang="en-US" sz="2000" spc="-1" dirty="0">
                <a:latin typeface="Arial"/>
              </a:rPr>
              <a:t> </a:t>
            </a:r>
            <a:r>
              <a:rPr lang="en-US" sz="2000" spc="-1" dirty="0" err="1">
                <a:latin typeface="Arial"/>
              </a:rPr>
              <a:t>của</a:t>
            </a:r>
            <a:r>
              <a:rPr lang="en-US" sz="2000" spc="-1" dirty="0">
                <a:latin typeface="Arial"/>
              </a:rPr>
              <a:t> </a:t>
            </a:r>
            <a:r>
              <a:rPr lang="en-US" sz="2000" spc="-1" dirty="0" err="1">
                <a:latin typeface="Arial"/>
              </a:rPr>
              <a:t>các</a:t>
            </a:r>
            <a:r>
              <a:rPr lang="en-US" sz="2000" spc="-1" dirty="0">
                <a:latin typeface="Arial"/>
              </a:rPr>
              <a:t> </a:t>
            </a:r>
            <a:r>
              <a:rPr lang="en-US" sz="2000" spc="-1" dirty="0" err="1">
                <a:latin typeface="Arial"/>
              </a:rPr>
              <a:t>mạch</a:t>
            </a:r>
            <a:r>
              <a:rPr lang="en-US" sz="2000" spc="-1" dirty="0">
                <a:latin typeface="Arial"/>
              </a:rPr>
              <a:t> </a:t>
            </a:r>
            <a:r>
              <a:rPr lang="en-US" sz="2000" spc="-1" dirty="0" err="1">
                <a:latin typeface="Arial"/>
              </a:rPr>
              <a:t>lọc</a:t>
            </a:r>
            <a:r>
              <a:rPr lang="en-US" sz="2000" spc="-1" dirty="0">
                <a:latin typeface="Arial"/>
              </a:rPr>
              <a:t> </a:t>
            </a:r>
            <a:r>
              <a:rPr lang="en-US" sz="2000" spc="-1" dirty="0" err="1">
                <a:latin typeface="Arial"/>
              </a:rPr>
              <a:t>này</a:t>
            </a:r>
            <a:r>
              <a:rPr lang="en-US" sz="2000" spc="-1" dirty="0">
                <a:latin typeface="Arial"/>
              </a:rPr>
              <a:t> </a:t>
            </a:r>
            <a:r>
              <a:rPr lang="en-US" sz="2000" spc="-1" dirty="0" err="1">
                <a:latin typeface="Arial"/>
              </a:rPr>
              <a:t>là</a:t>
            </a:r>
            <a:r>
              <a:rPr lang="en-US" sz="2000" spc="-1" dirty="0">
                <a:latin typeface="Arial"/>
              </a:rPr>
              <a:t> </a:t>
            </a:r>
            <a:r>
              <a:rPr lang="en-US" sz="2000" spc="-1" dirty="0" err="1">
                <a:latin typeface="Arial"/>
              </a:rPr>
              <a:t>đầu</a:t>
            </a:r>
            <a:r>
              <a:rPr lang="en-US" sz="2000" spc="-1" dirty="0">
                <a:latin typeface="Arial"/>
              </a:rPr>
              <a:t> </a:t>
            </a:r>
            <a:r>
              <a:rPr lang="en-US" sz="2000" spc="-1" dirty="0" err="1">
                <a:latin typeface="Arial"/>
              </a:rPr>
              <a:t>ra</a:t>
            </a:r>
            <a:r>
              <a:rPr lang="en-US" sz="2000" spc="-1" dirty="0">
                <a:latin typeface="Arial"/>
              </a:rPr>
              <a:t> </a:t>
            </a:r>
            <a:r>
              <a:rPr lang="en-US" sz="2000" spc="-1" dirty="0" err="1">
                <a:latin typeface="Arial"/>
              </a:rPr>
              <a:t>của</a:t>
            </a:r>
            <a:r>
              <a:rPr lang="en-US" sz="2000" spc="-1" dirty="0">
                <a:latin typeface="Arial"/>
              </a:rPr>
              <a:t> </a:t>
            </a:r>
            <a:r>
              <a:rPr lang="en-US" sz="2000" spc="-1" dirty="0" err="1">
                <a:latin typeface="Arial"/>
              </a:rPr>
              <a:t>các</a:t>
            </a:r>
            <a:r>
              <a:rPr lang="en-US" sz="2000" spc="-1" dirty="0">
                <a:latin typeface="Arial"/>
              </a:rPr>
              <a:t> </a:t>
            </a:r>
            <a:r>
              <a:rPr lang="en-US" sz="2000" spc="-1" dirty="0" err="1">
                <a:latin typeface="Arial"/>
              </a:rPr>
              <a:t>bộ</a:t>
            </a:r>
            <a:r>
              <a:rPr lang="en-US" sz="2000" spc="-1" dirty="0">
                <a:latin typeface="Arial"/>
              </a:rPr>
              <a:t> </a:t>
            </a:r>
            <a:r>
              <a:rPr lang="en-US" sz="2000" spc="-1" dirty="0" err="1">
                <a:latin typeface="Arial"/>
              </a:rPr>
              <a:t>lọc</a:t>
            </a:r>
            <a:r>
              <a:rPr lang="en-US" sz="2000" spc="-1" dirty="0">
                <a:latin typeface="Arial"/>
              </a:rPr>
              <a:t> </a:t>
            </a:r>
            <a:r>
              <a:rPr lang="en-US" sz="2000" spc="-1" dirty="0" err="1">
                <a:latin typeface="Arial"/>
              </a:rPr>
              <a:t>mã</a:t>
            </a:r>
            <a:endParaRPr lang="en-US" sz="2000" spc="-1" dirty="0">
              <a:latin typeface="Arial"/>
            </a:endParaRPr>
          </a:p>
          <a:p>
            <a:pPr marL="108000">
              <a:spcBef>
                <a:spcPts val="1417"/>
              </a:spcBef>
              <a:buClr>
                <a:srgbClr val="000000"/>
              </a:buClr>
              <a:buSzPct val="45000"/>
            </a:pPr>
            <a:r>
              <a:rPr lang="en-US" sz="2000" spc="-1" dirty="0">
                <a:latin typeface="Arial"/>
              </a:rPr>
              <a:t> </a:t>
            </a:r>
            <a:r>
              <a:rPr lang="en-US" sz="2000" spc="-1" dirty="0" err="1">
                <a:latin typeface="Arial"/>
              </a:rPr>
              <a:t>hóa</a:t>
            </a:r>
            <a:r>
              <a:rPr lang="en-US" sz="2000" spc="-1" dirty="0">
                <a:latin typeface="Arial"/>
              </a:rPr>
              <a:t>. MP3 </a:t>
            </a:r>
            <a:r>
              <a:rPr lang="en-US" sz="2000" spc="-1" dirty="0" err="1">
                <a:latin typeface="Arial"/>
              </a:rPr>
              <a:t>là</a:t>
            </a:r>
            <a:r>
              <a:rPr lang="en-US" sz="2000" spc="-1" dirty="0">
                <a:latin typeface="Arial"/>
              </a:rPr>
              <a:t> </a:t>
            </a:r>
            <a:r>
              <a:rPr lang="en-US" sz="2000" spc="-1" dirty="0" err="1">
                <a:latin typeface="Arial"/>
              </a:rPr>
              <a:t>loại</a:t>
            </a:r>
            <a:r>
              <a:rPr lang="en-US" sz="2000" spc="-1" dirty="0">
                <a:latin typeface="Arial"/>
              </a:rPr>
              <a:t> </a:t>
            </a:r>
            <a:r>
              <a:rPr lang="en-US" sz="2000" spc="-1" dirty="0" err="1">
                <a:latin typeface="Arial"/>
              </a:rPr>
              <a:t>mã</a:t>
            </a:r>
            <a:r>
              <a:rPr lang="en-US" sz="2000" spc="-1" dirty="0">
                <a:latin typeface="Arial"/>
              </a:rPr>
              <a:t> </a:t>
            </a:r>
            <a:r>
              <a:rPr lang="en-US" sz="2000" spc="-1" dirty="0" err="1">
                <a:latin typeface="Arial"/>
              </a:rPr>
              <a:t>này</a:t>
            </a:r>
            <a:r>
              <a:rPr lang="en-US" sz="2000" spc="-1" dirty="0">
                <a:latin typeface="Arial"/>
              </a:rPr>
              <a:t> </a:t>
            </a:r>
            <a:r>
              <a:rPr lang="en-US" sz="2000" spc="-1" dirty="0" err="1">
                <a:latin typeface="Arial"/>
              </a:rPr>
              <a:t>cho</a:t>
            </a:r>
            <a:r>
              <a:rPr lang="en-US" sz="2000" spc="-1" dirty="0">
                <a:latin typeface="Arial"/>
              </a:rPr>
              <a:t> </a:t>
            </a:r>
            <a:r>
              <a:rPr lang="en-US" sz="2000" spc="-1" dirty="0" err="1">
                <a:latin typeface="Arial"/>
              </a:rPr>
              <a:t>âm</a:t>
            </a:r>
            <a:r>
              <a:rPr lang="en-US" sz="2000" spc="-1" dirty="0">
                <a:latin typeface="Arial"/>
              </a:rPr>
              <a:t> </a:t>
            </a:r>
            <a:r>
              <a:rPr lang="en-US" sz="2000" spc="-1" dirty="0" err="1">
                <a:latin typeface="Arial"/>
              </a:rPr>
              <a:t>thanh</a:t>
            </a:r>
            <a:r>
              <a:rPr lang="en-US" sz="2000" spc="-1" dirty="0">
                <a:latin typeface="Aria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793965"/>
            <a:ext cx="435292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9306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formant</a:t>
            </a:r>
            <a:endParaRPr lang="en-US" sz="4400" b="0" strike="noStrike" spc="-1" dirty="0">
              <a:latin typeface="Arial"/>
            </a:endParaRPr>
          </a:p>
        </p:txBody>
      </p:sp>
      <p:sp>
        <p:nvSpPr>
          <p:cNvPr id="523" name="TextShape 2"/>
          <p:cNvSpPr txBox="1"/>
          <p:nvPr/>
        </p:nvSpPr>
        <p:spPr>
          <a:xfrm>
            <a:off x="609480" y="1604519"/>
            <a:ext cx="10972440" cy="4462905"/>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2400" spc="-1" dirty="0" err="1">
                <a:latin typeface="Arial"/>
              </a:rPr>
              <a:t>Hình</a:t>
            </a:r>
            <a:r>
              <a:rPr lang="en-US" sz="2400" spc="-1" dirty="0">
                <a:latin typeface="Arial"/>
              </a:rPr>
              <a:t> </a:t>
            </a:r>
            <a:r>
              <a:rPr lang="en-US" sz="2400" spc="-1" dirty="0" err="1">
                <a:latin typeface="Arial"/>
              </a:rPr>
              <a:t>bên</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khái</a:t>
            </a:r>
            <a:r>
              <a:rPr lang="en-US" sz="2400" spc="-1" dirty="0">
                <a:latin typeface="Arial"/>
              </a:rPr>
              <a:t> </a:t>
            </a:r>
            <a:r>
              <a:rPr lang="en-US" sz="2400" spc="-1" dirty="0" err="1">
                <a:latin typeface="Arial"/>
              </a:rPr>
              <a:t>niệm</a:t>
            </a:r>
            <a:r>
              <a:rPr lang="en-US" sz="2400" spc="-1" dirty="0">
                <a:latin typeface="Arial"/>
              </a:rPr>
              <a:t> formant </a:t>
            </a:r>
            <a:r>
              <a:rPr lang="en-US" sz="2400" spc="-1" dirty="0" err="1">
                <a:latin typeface="Arial"/>
              </a:rPr>
              <a:t>trong</a:t>
            </a:r>
            <a:r>
              <a:rPr lang="en-US" sz="2400" spc="-1" dirty="0">
                <a:latin typeface="Arial"/>
              </a:rPr>
              <a:t> </a:t>
            </a:r>
            <a:r>
              <a:rPr lang="en-US" sz="2400" spc="-1" dirty="0" err="1">
                <a:latin typeface="Arial"/>
              </a:rPr>
              <a:t>phổ</a:t>
            </a:r>
            <a:endParaRPr lang="en-US" sz="2400" spc="-1" dirty="0">
              <a:latin typeface="Arial"/>
            </a:endParaRPr>
          </a:p>
          <a:p>
            <a:pPr marL="432000" indent="-324000">
              <a:spcBef>
                <a:spcPts val="1417"/>
              </a:spcBef>
              <a:buClr>
                <a:srgbClr val="000000"/>
              </a:buClr>
              <a:buSzPct val="45000"/>
              <a:buFont typeface="Wingdings" charset="2"/>
              <a:buChar char=""/>
            </a:pPr>
            <a:endParaRPr lang="en-US" sz="2400" spc="-1" dirty="0">
              <a:latin typeface="Arial"/>
            </a:endParaRPr>
          </a:p>
          <a:p>
            <a:pPr marL="432000" indent="-324000">
              <a:spcBef>
                <a:spcPts val="1417"/>
              </a:spcBef>
              <a:buClr>
                <a:srgbClr val="000000"/>
              </a:buClr>
              <a:buSzPct val="45000"/>
              <a:buFont typeface="Wingdings" charset="2"/>
              <a:buChar char=""/>
            </a:pPr>
            <a:r>
              <a:rPr lang="en-US" sz="2400" spc="-1" dirty="0" err="1">
                <a:latin typeface="Arial"/>
              </a:rPr>
              <a:t>Hình</a:t>
            </a:r>
            <a:r>
              <a:rPr lang="en-US" sz="2400" spc="-1" dirty="0">
                <a:latin typeface="Arial"/>
              </a:rPr>
              <a:t> </a:t>
            </a:r>
            <a:r>
              <a:rPr lang="en-US" sz="2400" spc="-1" dirty="0" err="1">
                <a:latin typeface="Arial"/>
              </a:rPr>
              <a:t>dưới</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phổ</a:t>
            </a:r>
            <a:r>
              <a:rPr lang="en-US" sz="2400" spc="-1" dirty="0">
                <a:latin typeface="Arial"/>
              </a:rPr>
              <a:t> </a:t>
            </a:r>
            <a:r>
              <a:rPr lang="en-US" sz="2400" spc="-1" dirty="0" err="1">
                <a:latin typeface="Arial"/>
              </a:rPr>
              <a:t>đồ</a:t>
            </a:r>
            <a:r>
              <a:rPr lang="en-US" sz="2400" spc="-1" dirty="0">
                <a:latin typeface="Arial"/>
              </a:rPr>
              <a:t> (</a:t>
            </a:r>
            <a:r>
              <a:rPr lang="en-US" sz="2400" spc="-1" dirty="0" err="1">
                <a:latin typeface="Arial"/>
              </a:rPr>
              <a:t>spectograme</a:t>
            </a:r>
            <a:r>
              <a:rPr lang="en-US" sz="2400" spc="-1" dirty="0">
                <a:latin typeface="Arial"/>
              </a:rPr>
              <a:t>) </a:t>
            </a:r>
            <a:r>
              <a:rPr lang="en-US" sz="2400" spc="-1" dirty="0" err="1">
                <a:latin typeface="Arial"/>
              </a:rPr>
              <a:t>của</a:t>
            </a:r>
            <a:r>
              <a:rPr lang="en-US" sz="2400" spc="-1" dirty="0">
                <a:latin typeface="Arial"/>
              </a:rPr>
              <a:t> </a:t>
            </a:r>
            <a:r>
              <a:rPr lang="en-US" sz="2400" spc="-1" dirty="0" err="1">
                <a:latin typeface="Arial"/>
              </a:rPr>
              <a:t>đoạn</a:t>
            </a:r>
            <a:r>
              <a:rPr lang="en-US" sz="2400" spc="-1" dirty="0">
                <a:latin typeface="Arial"/>
              </a:rPr>
              <a:t> </a:t>
            </a:r>
            <a:r>
              <a:rPr lang="en-US" sz="2400" spc="-1" dirty="0" err="1">
                <a:latin typeface="Arial"/>
              </a:rPr>
              <a:t>âm</a:t>
            </a:r>
            <a:r>
              <a:rPr lang="en-US" sz="2400" spc="-1" dirty="0">
                <a:latin typeface="Arial"/>
              </a:rPr>
              <a:t> </a:t>
            </a:r>
            <a:r>
              <a:rPr lang="en-US" sz="2400" spc="-1" dirty="0" err="1">
                <a:latin typeface="Arial"/>
              </a:rPr>
              <a:t>thanh</a:t>
            </a:r>
            <a:endParaRPr lang="en-US" sz="2400" spc="-1" dirty="0">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604519"/>
            <a:ext cx="28479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200400"/>
            <a:ext cx="42481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3428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mô</a:t>
            </a:r>
            <a:r>
              <a:rPr lang="en-US" sz="4400" spc="-1" dirty="0">
                <a:latin typeface="Arial"/>
              </a:rPr>
              <a:t> </a:t>
            </a:r>
            <a:r>
              <a:rPr lang="en-US" sz="4400" spc="-1" dirty="0" err="1">
                <a:latin typeface="Arial"/>
              </a:rPr>
              <a:t>hình</a:t>
            </a:r>
            <a:r>
              <a:rPr lang="en-US" sz="4400" spc="-1" dirty="0">
                <a:latin typeface="Arial"/>
              </a:rPr>
              <a:t> </a:t>
            </a:r>
            <a:r>
              <a:rPr lang="en-US" sz="4400" spc="-1" dirty="0" err="1">
                <a:latin typeface="Arial"/>
              </a:rPr>
              <a:t>nguồn</a:t>
            </a:r>
            <a:endParaRPr lang="en-US" sz="4400" b="0" strike="noStrike" spc="-1" dirty="0">
              <a:latin typeface="Arial"/>
            </a:endParaRPr>
          </a:p>
        </p:txBody>
      </p:sp>
      <p:sp>
        <p:nvSpPr>
          <p:cNvPr id="523" name="TextShape 2"/>
          <p:cNvSpPr txBox="1"/>
          <p:nvPr/>
        </p:nvSpPr>
        <p:spPr>
          <a:xfrm>
            <a:off x="609480" y="1604519"/>
            <a:ext cx="10972440" cy="4462905"/>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US" sz="2400" spc="-1" dirty="0" err="1">
                <a:latin typeface="Arial"/>
              </a:rPr>
              <a:t>Phương</a:t>
            </a:r>
            <a:r>
              <a:rPr lang="en-US" sz="2400" spc="-1" dirty="0">
                <a:latin typeface="Arial"/>
              </a:rPr>
              <a:t> </a:t>
            </a:r>
            <a:r>
              <a:rPr lang="en-US" sz="2400" spc="-1" dirty="0" err="1">
                <a:latin typeface="Arial"/>
              </a:rPr>
              <a:t>pháp</a:t>
            </a:r>
            <a:r>
              <a:rPr lang="en-US" sz="2400" spc="-1" dirty="0">
                <a:latin typeface="Arial"/>
              </a:rPr>
              <a:t> </a:t>
            </a:r>
            <a:r>
              <a:rPr lang="en-US" sz="2400" spc="-1" dirty="0" err="1">
                <a:latin typeface="Arial"/>
              </a:rPr>
              <a:t>mã</a:t>
            </a:r>
            <a:r>
              <a:rPr lang="en-US" sz="2400" spc="-1" dirty="0">
                <a:latin typeface="Arial"/>
              </a:rPr>
              <a:t> </a:t>
            </a:r>
            <a:r>
              <a:rPr lang="en-US" sz="2400" spc="-1" dirty="0" err="1">
                <a:latin typeface="Arial"/>
              </a:rPr>
              <a:t>hóa</a:t>
            </a:r>
            <a:r>
              <a:rPr lang="en-US" sz="2400" spc="-1" dirty="0">
                <a:latin typeface="Arial"/>
              </a:rPr>
              <a:t> </a:t>
            </a:r>
            <a:r>
              <a:rPr lang="en-US" sz="2400" spc="-1" dirty="0" err="1">
                <a:latin typeface="Arial"/>
              </a:rPr>
              <a:t>theo</a:t>
            </a:r>
            <a:r>
              <a:rPr lang="en-US" sz="2400" spc="-1" dirty="0">
                <a:latin typeface="Arial"/>
              </a:rPr>
              <a:t> </a:t>
            </a:r>
            <a:r>
              <a:rPr lang="en-US" sz="2400" spc="-1" dirty="0" err="1">
                <a:latin typeface="Arial"/>
              </a:rPr>
              <a:t>mô</a:t>
            </a:r>
            <a:r>
              <a:rPr lang="en-US" sz="2400" spc="-1" dirty="0">
                <a:latin typeface="Arial"/>
              </a:rPr>
              <a:t> </a:t>
            </a:r>
            <a:r>
              <a:rPr lang="en-US" sz="2400" spc="-1" dirty="0" err="1">
                <a:latin typeface="Arial"/>
              </a:rPr>
              <a:t>hình</a:t>
            </a:r>
            <a:r>
              <a:rPr lang="en-US" sz="2400" spc="-1" dirty="0">
                <a:latin typeface="Arial"/>
              </a:rPr>
              <a:t> </a:t>
            </a:r>
            <a:r>
              <a:rPr lang="en-US" sz="2400" spc="-1" dirty="0" err="1">
                <a:latin typeface="Arial"/>
              </a:rPr>
              <a:t>nguồn</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pháp</a:t>
            </a:r>
            <a:r>
              <a:rPr lang="en-US" sz="2400" spc="-1" dirty="0">
                <a:latin typeface="Arial"/>
              </a:rPr>
              <a:t> </a:t>
            </a:r>
            <a:r>
              <a:rPr lang="en-US" sz="2400" spc="-1" dirty="0" err="1">
                <a:latin typeface="Arial"/>
              </a:rPr>
              <a:t>tìm</a:t>
            </a:r>
            <a:r>
              <a:rPr lang="en-US" sz="2400" spc="-1" dirty="0">
                <a:latin typeface="Arial"/>
              </a:rPr>
              <a:t> </a:t>
            </a:r>
            <a:r>
              <a:rPr lang="en-US" sz="2400" spc="-1" dirty="0" err="1">
                <a:latin typeface="Arial"/>
              </a:rPr>
              <a:t>mô</a:t>
            </a:r>
            <a:r>
              <a:rPr lang="en-US" sz="2400" spc="-1" dirty="0">
                <a:latin typeface="Arial"/>
              </a:rPr>
              <a:t> </a:t>
            </a:r>
            <a:r>
              <a:rPr lang="en-US" sz="2400" spc="-1" dirty="0" err="1">
                <a:latin typeface="Arial"/>
              </a:rPr>
              <a:t>hình</a:t>
            </a:r>
            <a:r>
              <a:rPr lang="en-US" sz="2400" spc="-1" dirty="0">
                <a:latin typeface="Arial"/>
              </a:rPr>
              <a:t> </a:t>
            </a:r>
            <a:r>
              <a:rPr lang="en-US" sz="2400" spc="-1" dirty="0" err="1">
                <a:latin typeface="Arial"/>
              </a:rPr>
              <a:t>toán</a:t>
            </a:r>
            <a:r>
              <a:rPr lang="en-US" sz="2400" spc="-1" dirty="0">
                <a:latin typeface="Arial"/>
              </a:rPr>
              <a:t> </a:t>
            </a:r>
            <a:r>
              <a:rPr lang="en-US" sz="2400" spc="-1" dirty="0" err="1">
                <a:latin typeface="Arial"/>
              </a:rPr>
              <a:t>học</a:t>
            </a:r>
            <a:r>
              <a:rPr lang="en-US" sz="2400" spc="-1" dirty="0">
                <a:latin typeface="Arial"/>
              </a:rPr>
              <a:t> </a:t>
            </a:r>
            <a:r>
              <a:rPr lang="en-US" sz="2400" spc="-1" dirty="0" err="1">
                <a:latin typeface="Arial"/>
              </a:rPr>
              <a:t>cho</a:t>
            </a:r>
            <a:r>
              <a:rPr lang="en-US" sz="2400" spc="-1" dirty="0">
                <a:latin typeface="Arial"/>
              </a:rPr>
              <a:t> </a:t>
            </a:r>
            <a:r>
              <a:rPr lang="en-US" sz="2400" spc="-1" dirty="0" err="1">
                <a:latin typeface="Arial"/>
              </a:rPr>
              <a:t>nguồn</a:t>
            </a:r>
            <a:r>
              <a:rPr lang="en-US" sz="2400" spc="-1" dirty="0">
                <a:latin typeface="Arial"/>
              </a:rPr>
              <a:t> </a:t>
            </a:r>
            <a:r>
              <a:rPr lang="en-US" sz="2400" spc="-1" dirty="0" err="1">
                <a:latin typeface="Arial"/>
              </a:rPr>
              <a:t>từ</a:t>
            </a:r>
            <a:r>
              <a:rPr lang="en-US" sz="2400" spc="-1" dirty="0">
                <a:latin typeface="Arial"/>
              </a:rPr>
              <a:t> </a:t>
            </a:r>
            <a:r>
              <a:rPr lang="en-US" sz="2400" spc="-1" dirty="0" err="1">
                <a:latin typeface="Arial"/>
              </a:rPr>
              <a:t>bản</a:t>
            </a:r>
            <a:r>
              <a:rPr lang="en-US" sz="2400" spc="-1" dirty="0">
                <a:latin typeface="Arial"/>
              </a:rPr>
              <a:t> tin </a:t>
            </a:r>
            <a:r>
              <a:rPr lang="en-US" sz="2400" spc="-1" dirty="0" err="1">
                <a:latin typeface="Arial"/>
              </a:rPr>
              <a:t>được</a:t>
            </a:r>
            <a:r>
              <a:rPr lang="en-US" sz="2400" spc="-1" dirty="0">
                <a:latin typeface="Arial"/>
              </a:rPr>
              <a:t> </a:t>
            </a:r>
            <a:r>
              <a:rPr lang="en-US" sz="2400" spc="-1" dirty="0" err="1">
                <a:latin typeface="Arial"/>
              </a:rPr>
              <a:t>tạo</a:t>
            </a:r>
            <a:r>
              <a:rPr lang="en-US" sz="2400" spc="-1" dirty="0">
                <a:latin typeface="Arial"/>
              </a:rPr>
              <a:t> </a:t>
            </a:r>
            <a:r>
              <a:rPr lang="en-US" sz="2400" spc="-1" dirty="0" err="1">
                <a:latin typeface="Arial"/>
              </a:rPr>
              <a:t>ra</a:t>
            </a:r>
            <a:endParaRPr lang="en-US" sz="2400" spc="-1" dirty="0">
              <a:latin typeface="Arial"/>
            </a:endParaRPr>
          </a:p>
          <a:p>
            <a:pPr marL="432000" indent="-324000">
              <a:spcBef>
                <a:spcPts val="1417"/>
              </a:spcBef>
              <a:buClr>
                <a:srgbClr val="000000"/>
              </a:buClr>
              <a:buSzPct val="45000"/>
              <a:buFont typeface="Wingdings" charset="2"/>
              <a:buChar char=""/>
            </a:pPr>
            <a:r>
              <a:rPr lang="en-US" sz="2400" spc="-1" dirty="0" err="1">
                <a:latin typeface="Arial"/>
              </a:rPr>
              <a:t>Phương</a:t>
            </a:r>
            <a:r>
              <a:rPr lang="en-US" sz="2400" spc="-1" dirty="0">
                <a:latin typeface="Arial"/>
              </a:rPr>
              <a:t> </a:t>
            </a:r>
            <a:r>
              <a:rPr lang="en-US" sz="2400" spc="-1" dirty="0" err="1">
                <a:latin typeface="Arial"/>
              </a:rPr>
              <a:t>pháp</a:t>
            </a:r>
            <a:r>
              <a:rPr lang="en-US" sz="2400" spc="-1" dirty="0">
                <a:latin typeface="Arial"/>
              </a:rPr>
              <a:t> </a:t>
            </a:r>
            <a:r>
              <a:rPr lang="en-US" sz="2400" spc="-1" dirty="0" err="1">
                <a:latin typeface="Arial"/>
              </a:rPr>
              <a:t>mã</a:t>
            </a:r>
            <a:r>
              <a:rPr lang="en-US" sz="2400" spc="-1" dirty="0">
                <a:latin typeface="Arial"/>
              </a:rPr>
              <a:t> </a:t>
            </a:r>
            <a:r>
              <a:rPr lang="en-US" sz="2400" spc="-1" dirty="0" err="1">
                <a:latin typeface="Arial"/>
              </a:rPr>
              <a:t>hóa</a:t>
            </a:r>
            <a:r>
              <a:rPr lang="en-US" sz="2400" spc="-1" dirty="0">
                <a:latin typeface="Arial"/>
              </a:rPr>
              <a:t> </a:t>
            </a:r>
            <a:r>
              <a:rPr lang="en-US" sz="2400" spc="-1" dirty="0" err="1">
                <a:latin typeface="Arial"/>
              </a:rPr>
              <a:t>theo</a:t>
            </a:r>
            <a:r>
              <a:rPr lang="en-US" sz="2400" spc="-1" dirty="0">
                <a:latin typeface="Arial"/>
              </a:rPr>
              <a:t> </a:t>
            </a:r>
            <a:r>
              <a:rPr lang="en-US" sz="2400" spc="-1" dirty="0" err="1">
                <a:latin typeface="Arial"/>
              </a:rPr>
              <a:t>mô</a:t>
            </a:r>
            <a:r>
              <a:rPr lang="en-US" sz="2400" spc="-1" dirty="0">
                <a:latin typeface="Arial"/>
              </a:rPr>
              <a:t> </a:t>
            </a:r>
            <a:r>
              <a:rPr lang="en-US" sz="2400" spc="-1" dirty="0" err="1">
                <a:latin typeface="Arial"/>
              </a:rPr>
              <a:t>hình</a:t>
            </a:r>
            <a:r>
              <a:rPr lang="en-US" sz="2400" spc="-1" dirty="0">
                <a:latin typeface="Arial"/>
              </a:rPr>
              <a:t> </a:t>
            </a:r>
            <a:r>
              <a:rPr lang="en-US" sz="2400" spc="-1" dirty="0" err="1">
                <a:latin typeface="Arial"/>
              </a:rPr>
              <a:t>nguồn</a:t>
            </a:r>
            <a:r>
              <a:rPr lang="en-US" sz="2400" spc="-1" dirty="0">
                <a:latin typeface="Arial"/>
              </a:rPr>
              <a:t> </a:t>
            </a:r>
            <a:r>
              <a:rPr lang="en-US" sz="2400" spc="-1" dirty="0" err="1">
                <a:latin typeface="Arial"/>
              </a:rPr>
              <a:t>được</a:t>
            </a:r>
            <a:r>
              <a:rPr lang="en-US" sz="2400" spc="-1" dirty="0">
                <a:latin typeface="Arial"/>
              </a:rPr>
              <a:t> </a:t>
            </a:r>
            <a:r>
              <a:rPr lang="en-US" sz="2400" spc="-1" dirty="0" err="1">
                <a:latin typeface="Arial"/>
              </a:rPr>
              <a:t>ứng</a:t>
            </a:r>
            <a:r>
              <a:rPr lang="en-US" sz="2400" spc="-1" dirty="0">
                <a:latin typeface="Arial"/>
              </a:rPr>
              <a:t> </a:t>
            </a:r>
            <a:r>
              <a:rPr lang="en-US" sz="2400" spc="-1" dirty="0" err="1">
                <a:latin typeface="Arial"/>
              </a:rPr>
              <a:t>dụng</a:t>
            </a:r>
            <a:r>
              <a:rPr lang="en-US" sz="2400" spc="-1" dirty="0">
                <a:latin typeface="Arial"/>
              </a:rPr>
              <a:t> </a:t>
            </a:r>
            <a:r>
              <a:rPr lang="en-US" sz="2400" spc="-1" dirty="0" err="1">
                <a:latin typeface="Arial"/>
              </a:rPr>
              <a:t>nhiều</a:t>
            </a:r>
            <a:r>
              <a:rPr lang="en-US" sz="2400" spc="-1" dirty="0">
                <a:latin typeface="Arial"/>
              </a:rPr>
              <a:t> </a:t>
            </a:r>
            <a:r>
              <a:rPr lang="en-US" sz="2400" spc="-1" dirty="0" err="1">
                <a:latin typeface="Arial"/>
              </a:rPr>
              <a:t>trong</a:t>
            </a:r>
            <a:r>
              <a:rPr lang="en-US" sz="2400" spc="-1" dirty="0">
                <a:latin typeface="Arial"/>
              </a:rPr>
              <a:t> </a:t>
            </a:r>
            <a:r>
              <a:rPr lang="en-US" sz="2400" spc="-1" dirty="0" err="1">
                <a:latin typeface="Arial"/>
              </a:rPr>
              <a:t>thực</a:t>
            </a:r>
            <a:r>
              <a:rPr lang="en-US" sz="2400" spc="-1" dirty="0">
                <a:latin typeface="Arial"/>
              </a:rPr>
              <a:t> </a:t>
            </a:r>
            <a:r>
              <a:rPr lang="en-US" sz="2400" spc="-1" dirty="0" err="1">
                <a:latin typeface="Arial"/>
              </a:rPr>
              <a:t>tế</a:t>
            </a:r>
            <a:r>
              <a:rPr lang="en-US" sz="2400" spc="-1" dirty="0">
                <a:latin typeface="Arial"/>
              </a:rPr>
              <a:t> </a:t>
            </a:r>
            <a:r>
              <a:rPr lang="en-US" sz="2400" spc="-1" dirty="0" err="1">
                <a:latin typeface="Arial"/>
              </a:rPr>
              <a:t>xử</a:t>
            </a:r>
            <a:r>
              <a:rPr lang="en-US" sz="2400" spc="-1" dirty="0">
                <a:latin typeface="Arial"/>
              </a:rPr>
              <a:t> </a:t>
            </a:r>
            <a:r>
              <a:rPr lang="en-US" sz="2400" spc="-1" dirty="0" err="1">
                <a:latin typeface="Arial"/>
              </a:rPr>
              <a:t>lý</a:t>
            </a:r>
            <a:r>
              <a:rPr lang="en-US" sz="2400" spc="-1" dirty="0">
                <a:latin typeface="Arial"/>
              </a:rPr>
              <a:t> </a:t>
            </a:r>
            <a:r>
              <a:rPr lang="en-US" sz="2400" spc="-1" dirty="0" err="1">
                <a:latin typeface="Arial"/>
              </a:rPr>
              <a:t>âm</a:t>
            </a:r>
            <a:r>
              <a:rPr lang="en-US" sz="2400" spc="-1" dirty="0">
                <a:latin typeface="Arial"/>
              </a:rPr>
              <a:t> </a:t>
            </a:r>
            <a:r>
              <a:rPr lang="en-US" sz="2400" spc="-1" dirty="0" err="1">
                <a:latin typeface="Arial"/>
              </a:rPr>
              <a:t>thanh</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mã</a:t>
            </a:r>
            <a:r>
              <a:rPr lang="en-US" sz="2400" spc="-1" dirty="0">
                <a:latin typeface="Arial"/>
              </a:rPr>
              <a:t> </a:t>
            </a:r>
            <a:r>
              <a:rPr lang="en-US" sz="2400" spc="-1" dirty="0" err="1">
                <a:latin typeface="Arial"/>
              </a:rPr>
              <a:t>hóa</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a:t>
            </a:r>
            <a:r>
              <a:rPr lang="en-US" sz="2400" spc="-1" dirty="0" err="1">
                <a:latin typeface="Arial"/>
              </a:rPr>
              <a:t>tuyến</a:t>
            </a:r>
            <a:r>
              <a:rPr lang="en-US" sz="2400" spc="-1" dirty="0">
                <a:latin typeface="Arial"/>
              </a:rPr>
              <a:t> </a:t>
            </a:r>
            <a:r>
              <a:rPr lang="en-US" sz="2400" spc="-1" dirty="0" err="1">
                <a:latin typeface="Arial"/>
              </a:rPr>
              <a:t>tính</a:t>
            </a:r>
            <a:r>
              <a:rPr lang="en-US" sz="2400" spc="-1" dirty="0">
                <a:latin typeface="Arial"/>
              </a:rPr>
              <a:t> (Linear Predictive Coding).</a:t>
            </a:r>
          </a:p>
          <a:p>
            <a:pPr marL="432000" indent="-324000">
              <a:spcBef>
                <a:spcPts val="1417"/>
              </a:spcBef>
              <a:buClr>
                <a:srgbClr val="000000"/>
              </a:buClr>
              <a:buSzPct val="45000"/>
              <a:buFont typeface="Wingdings" charset="2"/>
              <a:buChar char=""/>
            </a:pP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pháp</a:t>
            </a:r>
            <a:r>
              <a:rPr lang="en-US" sz="2400" spc="-1" dirty="0">
                <a:latin typeface="Arial"/>
              </a:rPr>
              <a:t> </a:t>
            </a:r>
            <a:r>
              <a:rPr lang="en-US" sz="2400" spc="-1" dirty="0" err="1">
                <a:latin typeface="Arial"/>
              </a:rPr>
              <a:t>mã</a:t>
            </a:r>
            <a:r>
              <a:rPr lang="en-US" sz="2400" spc="-1" dirty="0">
                <a:latin typeface="Arial"/>
              </a:rPr>
              <a:t> </a:t>
            </a:r>
            <a:r>
              <a:rPr lang="en-US" sz="2400" spc="-1" dirty="0" err="1">
                <a:latin typeface="Arial"/>
              </a:rPr>
              <a:t>hóa</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a:t>
            </a:r>
            <a:r>
              <a:rPr lang="en-US" sz="2400" spc="-1" dirty="0" err="1">
                <a:latin typeface="Arial"/>
              </a:rPr>
              <a:t>tuyến</a:t>
            </a:r>
            <a:r>
              <a:rPr lang="en-US" sz="2400" spc="-1" dirty="0">
                <a:latin typeface="Arial"/>
              </a:rPr>
              <a:t> </a:t>
            </a:r>
            <a:r>
              <a:rPr lang="en-US" sz="2400" spc="-1" dirty="0" err="1">
                <a:latin typeface="Arial"/>
              </a:rPr>
              <a:t>tính</a:t>
            </a:r>
            <a:r>
              <a:rPr lang="en-US" sz="2400" spc="-1" dirty="0">
                <a:latin typeface="Arial"/>
              </a:rPr>
              <a:t> </a:t>
            </a:r>
            <a:r>
              <a:rPr lang="en-US" sz="2400" spc="-1" dirty="0" err="1">
                <a:latin typeface="Arial"/>
              </a:rPr>
              <a:t>coi</a:t>
            </a:r>
            <a:r>
              <a:rPr lang="en-US" sz="2400" spc="-1" dirty="0">
                <a:latin typeface="Arial"/>
              </a:rPr>
              <a:t> </a:t>
            </a:r>
            <a:r>
              <a:rPr lang="en-US" sz="2400" spc="-1" dirty="0" err="1">
                <a:latin typeface="Arial"/>
              </a:rPr>
              <a:t>mỗi</a:t>
            </a:r>
            <a:r>
              <a:rPr lang="en-US" sz="2400" spc="-1" dirty="0">
                <a:latin typeface="Arial"/>
              </a:rPr>
              <a:t> </a:t>
            </a:r>
            <a:r>
              <a:rPr lang="en-US" sz="2400" spc="-1" dirty="0" err="1">
                <a:latin typeface="Arial"/>
              </a:rPr>
              <a:t>mẫu</a:t>
            </a:r>
            <a:r>
              <a:rPr lang="en-US" sz="2400" spc="-1" dirty="0">
                <a:latin typeface="Arial"/>
              </a:rPr>
              <a:t> </a:t>
            </a:r>
            <a:r>
              <a:rPr lang="en-US" sz="2400" spc="-1" dirty="0" err="1">
                <a:latin typeface="Arial"/>
              </a:rPr>
              <a:t>tín</a:t>
            </a:r>
            <a:r>
              <a:rPr lang="en-US" sz="2400" spc="-1" dirty="0">
                <a:latin typeface="Arial"/>
              </a:rPr>
              <a:t> </a:t>
            </a:r>
            <a:r>
              <a:rPr lang="en-US" sz="2400" spc="-1" dirty="0" err="1">
                <a:latin typeface="Arial"/>
              </a:rPr>
              <a:t>được</a:t>
            </a:r>
            <a:r>
              <a:rPr lang="en-US" sz="2400" spc="-1" dirty="0">
                <a:latin typeface="Arial"/>
              </a:rPr>
              <a:t> </a:t>
            </a:r>
            <a:r>
              <a:rPr lang="en-US" sz="2400" spc="-1" dirty="0" err="1">
                <a:latin typeface="Arial"/>
              </a:rPr>
              <a:t>tạo</a:t>
            </a:r>
            <a:r>
              <a:rPr lang="en-US" sz="2400" spc="-1" dirty="0">
                <a:latin typeface="Arial"/>
              </a:rPr>
              <a:t> </a:t>
            </a:r>
            <a:r>
              <a:rPr lang="en-US" sz="2400" spc="-1" dirty="0" err="1">
                <a:latin typeface="Arial"/>
              </a:rPr>
              <a:t>ra</a:t>
            </a:r>
            <a:r>
              <a:rPr lang="en-US" sz="2400" spc="-1" dirty="0">
                <a:latin typeface="Arial"/>
              </a:rPr>
              <a:t> s[n] </a:t>
            </a:r>
            <a:r>
              <a:rPr lang="en-US" sz="2400" spc="-1" dirty="0" err="1">
                <a:latin typeface="Arial"/>
              </a:rPr>
              <a:t>là</a:t>
            </a:r>
            <a:r>
              <a:rPr lang="en-US" sz="2400" spc="-1" dirty="0">
                <a:latin typeface="Arial"/>
              </a:rPr>
              <a:t> </a:t>
            </a:r>
            <a:r>
              <a:rPr lang="en-US" sz="2400" spc="-1" dirty="0" err="1">
                <a:latin typeface="Arial"/>
              </a:rPr>
              <a:t>tổ</a:t>
            </a:r>
            <a:r>
              <a:rPr lang="en-US" sz="2400" spc="-1" dirty="0">
                <a:latin typeface="Arial"/>
              </a:rPr>
              <a:t> </a:t>
            </a:r>
            <a:r>
              <a:rPr lang="en-US" sz="2400" spc="-1" dirty="0" err="1">
                <a:latin typeface="Arial"/>
              </a:rPr>
              <a:t>hợp</a:t>
            </a:r>
            <a:r>
              <a:rPr lang="en-US" sz="2400" spc="-1" dirty="0">
                <a:latin typeface="Arial"/>
              </a:rPr>
              <a:t> </a:t>
            </a:r>
            <a:r>
              <a:rPr lang="en-US" sz="2400" spc="-1" dirty="0" err="1">
                <a:latin typeface="Arial"/>
              </a:rPr>
              <a:t>tuyến</a:t>
            </a:r>
            <a:r>
              <a:rPr lang="en-US" sz="2400" spc="-1" dirty="0">
                <a:latin typeface="Arial"/>
              </a:rPr>
              <a:t> </a:t>
            </a:r>
            <a:r>
              <a:rPr lang="en-US" sz="2400" spc="-1" dirty="0" err="1">
                <a:latin typeface="Arial"/>
              </a:rPr>
              <a:t>tính</a:t>
            </a:r>
            <a:r>
              <a:rPr lang="en-US" sz="2400" spc="-1" dirty="0">
                <a:latin typeface="Arial"/>
              </a:rPr>
              <a:t> </a:t>
            </a:r>
            <a:r>
              <a:rPr lang="en-US" sz="2400" spc="-1" dirty="0" err="1">
                <a:latin typeface="Arial"/>
              </a:rPr>
              <a:t>của</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mẫu</a:t>
            </a:r>
            <a:r>
              <a:rPr lang="en-US" sz="2400" spc="-1" dirty="0">
                <a:latin typeface="Arial"/>
              </a:rPr>
              <a:t> </a:t>
            </a:r>
            <a:r>
              <a:rPr lang="en-US" sz="2400" spc="-1" dirty="0" err="1">
                <a:latin typeface="Arial"/>
              </a:rPr>
              <a:t>tạo</a:t>
            </a:r>
            <a:r>
              <a:rPr lang="en-US" sz="2400" spc="-1" dirty="0">
                <a:latin typeface="Arial"/>
              </a:rPr>
              <a:t> </a:t>
            </a:r>
            <a:r>
              <a:rPr lang="en-US" sz="2400" spc="-1" dirty="0" err="1">
                <a:latin typeface="Arial"/>
              </a:rPr>
              <a:t>ra</a:t>
            </a:r>
            <a:r>
              <a:rPr lang="en-US" sz="2400" spc="-1" dirty="0">
                <a:latin typeface="Arial"/>
              </a:rPr>
              <a:t> </a:t>
            </a:r>
            <a:r>
              <a:rPr lang="en-US" sz="2400" spc="-1" dirty="0" err="1">
                <a:latin typeface="Arial"/>
              </a:rPr>
              <a:t>trước</a:t>
            </a:r>
            <a:r>
              <a:rPr lang="en-US" sz="2400" spc="-1" dirty="0">
                <a:latin typeface="Arial"/>
              </a:rPr>
              <a:t> </a:t>
            </a:r>
            <a:r>
              <a:rPr lang="en-US" sz="2400" spc="-1" dirty="0" err="1">
                <a:latin typeface="Arial"/>
              </a:rPr>
              <a:t>nó</a:t>
            </a:r>
            <a:r>
              <a:rPr lang="en-US" sz="2400" spc="-1" dirty="0">
                <a:latin typeface="Arial"/>
              </a:rPr>
              <a:t> s[n – k]</a:t>
            </a:r>
          </a:p>
          <a:p>
            <a:pPr marL="432000" indent="-324000">
              <a:spcBef>
                <a:spcPts val="1417"/>
              </a:spcBef>
              <a:buClr>
                <a:srgbClr val="000000"/>
              </a:buClr>
              <a:buSzPct val="45000"/>
              <a:buFont typeface="Wingdings" charset="2"/>
              <a:buChar char=""/>
            </a:pPr>
            <a:endParaRPr lang="en-US" sz="2400" b="0" strike="noStrike" spc="-1" dirty="0">
              <a:latin typeface="Arial"/>
            </a:endParaRPr>
          </a:p>
          <a:p>
            <a:pPr marL="432000" indent="-324000">
              <a:spcBef>
                <a:spcPts val="1417"/>
              </a:spcBef>
              <a:buClr>
                <a:srgbClr val="000000"/>
              </a:buClr>
              <a:buSzPct val="45000"/>
              <a:buFont typeface="Wingdings" charset="2"/>
              <a:buChar char=""/>
            </a:pPr>
            <a:endParaRPr lang="en-US" sz="2400" spc="-1" dirty="0">
              <a:latin typeface="Arial"/>
            </a:endParaRPr>
          </a:p>
          <a:p>
            <a:pPr marL="432000" indent="-324000">
              <a:spcBef>
                <a:spcPts val="1417"/>
              </a:spcBef>
              <a:buClr>
                <a:srgbClr val="000000"/>
              </a:buClr>
              <a:buSzPct val="45000"/>
              <a:buFont typeface="Wingdings" charset="2"/>
              <a:buChar char=""/>
            </a:pPr>
            <a:r>
              <a:rPr lang="en-US" sz="2400" spc="-1" dirty="0">
                <a:latin typeface="Arial"/>
              </a:rPr>
              <a:t>Ở </a:t>
            </a:r>
            <a:r>
              <a:rPr lang="en-US" sz="2400" spc="-1" dirty="0" err="1">
                <a:latin typeface="Arial"/>
              </a:rPr>
              <a:t>đây</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cần</a:t>
            </a:r>
            <a:r>
              <a:rPr lang="en-US" sz="2400" spc="-1" dirty="0">
                <a:latin typeface="Arial"/>
              </a:rPr>
              <a:t> </a:t>
            </a:r>
            <a:r>
              <a:rPr lang="en-US" sz="2400" spc="-1" dirty="0" err="1">
                <a:latin typeface="Arial"/>
              </a:rPr>
              <a:t>tìm</a:t>
            </a:r>
            <a:r>
              <a:rPr lang="en-US" sz="2400" spc="-1" dirty="0">
                <a:latin typeface="Arial"/>
              </a:rPr>
              <a:t> </a:t>
            </a:r>
            <a:r>
              <a:rPr lang="en-US" sz="2400" spc="-1" dirty="0" err="1">
                <a:latin typeface="Arial"/>
              </a:rPr>
              <a:t>của</a:t>
            </a:r>
            <a:r>
              <a:rPr lang="en-US" sz="2400" spc="-1" dirty="0">
                <a:latin typeface="Arial"/>
              </a:rPr>
              <a:t> </a:t>
            </a:r>
            <a:r>
              <a:rPr lang="en-US" sz="2400" spc="-1" dirty="0" err="1">
                <a:latin typeface="Arial"/>
              </a:rPr>
              <a:t>bộ</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a:t>
            </a:r>
            <a:r>
              <a:rPr lang="en-US" sz="2400" spc="-1" dirty="0" err="1">
                <a:latin typeface="Arial"/>
              </a:rPr>
              <a:t>cấp</a:t>
            </a:r>
            <a:r>
              <a:rPr lang="en-US" sz="2400" spc="-1" dirty="0">
                <a:latin typeface="Arial"/>
              </a:rPr>
              <a:t> p, e[n] </a:t>
            </a:r>
            <a:r>
              <a:rPr lang="en-US" sz="2400" spc="-1" dirty="0" err="1">
                <a:latin typeface="Arial"/>
              </a:rPr>
              <a:t>là</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a:t>
            </a:r>
            <a:r>
              <a:rPr lang="en-US" sz="2400" spc="-1" dirty="0" err="1">
                <a:latin typeface="Arial"/>
              </a:rPr>
              <a:t>mẫu</a:t>
            </a:r>
            <a:r>
              <a:rPr lang="en-US" sz="2400" spc="-1" dirty="0">
                <a:latin typeface="Arial"/>
              </a:rPr>
              <a:t> s[n], p </a:t>
            </a:r>
            <a:r>
              <a:rPr lang="en-US" sz="2400" spc="-1" dirty="0" err="1">
                <a:latin typeface="Arial"/>
              </a:rPr>
              <a:t>Nếu</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a:t>
            </a:r>
            <a:r>
              <a:rPr lang="en-US" sz="2400" spc="-1" dirty="0" err="1">
                <a:latin typeface="Arial"/>
              </a:rPr>
              <a:t>đúng</a:t>
            </a:r>
            <a:r>
              <a:rPr lang="en-US" sz="2400" spc="-1" dirty="0">
                <a:latin typeface="Arial"/>
              </a:rPr>
              <a:t> </a:t>
            </a:r>
            <a:r>
              <a:rPr lang="en-US" sz="2400" spc="-1" dirty="0" err="1">
                <a:latin typeface="Arial"/>
              </a:rPr>
              <a:t>thì</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số</a:t>
            </a:r>
            <a:r>
              <a:rPr lang="en-US" sz="2400" spc="-1" dirty="0">
                <a:latin typeface="Arial"/>
              </a:rPr>
              <a:t> e[n] =0. Hay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trên</a:t>
            </a:r>
            <a:r>
              <a:rPr lang="en-US" sz="2400" spc="-1" dirty="0">
                <a:latin typeface="Arial"/>
              </a:rPr>
              <a:t> </a:t>
            </a:r>
            <a:r>
              <a:rPr lang="en-US" sz="2400" spc="-1" dirty="0" err="1">
                <a:latin typeface="Arial"/>
              </a:rPr>
              <a:t>khi</a:t>
            </a:r>
            <a:r>
              <a:rPr lang="en-US" sz="2400" spc="-1" dirty="0">
                <a:latin typeface="Arial"/>
              </a:rPr>
              <a:t> e[n] = 0 </a:t>
            </a:r>
            <a:r>
              <a:rPr lang="en-US" sz="2400" spc="-1" dirty="0" err="1">
                <a:latin typeface="Arial"/>
              </a:rPr>
              <a:t>là</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phân</a:t>
            </a:r>
            <a:r>
              <a:rPr lang="en-US" sz="2400" spc="-1" dirty="0">
                <a:latin typeface="Arial"/>
              </a:rPr>
              <a:t> </a:t>
            </a:r>
            <a:r>
              <a:rPr lang="en-US" sz="2400" spc="-1" dirty="0" err="1">
                <a:latin typeface="Arial"/>
              </a:rPr>
              <a:t>của</a:t>
            </a:r>
            <a:r>
              <a:rPr lang="en-US" sz="2400" spc="-1" dirty="0">
                <a:latin typeface="Arial"/>
              </a:rPr>
              <a:t> 1 </a:t>
            </a:r>
            <a:r>
              <a:rPr lang="en-US" sz="2400" spc="-1" dirty="0" err="1">
                <a:latin typeface="Arial"/>
              </a:rPr>
              <a:t>nguồn</a:t>
            </a:r>
            <a:r>
              <a:rPr lang="en-US" sz="2400" spc="-1" dirty="0">
                <a:latin typeface="Arial"/>
              </a:rPr>
              <a:t> </a:t>
            </a:r>
            <a:r>
              <a:rPr lang="en-US" sz="2400" spc="-1" dirty="0" err="1">
                <a:latin typeface="Arial"/>
              </a:rPr>
              <a:t>tạo</a:t>
            </a:r>
            <a:r>
              <a:rPr lang="en-US" sz="2400" spc="-1" dirty="0">
                <a:latin typeface="Arial"/>
              </a:rPr>
              <a:t> </a:t>
            </a:r>
            <a:r>
              <a:rPr lang="en-US" sz="2400" spc="-1" dirty="0" err="1">
                <a:latin typeface="Arial"/>
              </a:rPr>
              <a:t>ra</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mẫu</a:t>
            </a:r>
            <a:r>
              <a:rPr lang="en-US" sz="2400" spc="-1" dirty="0">
                <a:latin typeface="Arial"/>
              </a:rPr>
              <a:t> tin s[n]</a:t>
            </a:r>
            <a:endParaRPr lang="en-US" sz="2400" b="0" strike="noStrike" spc="-1" dirty="0">
              <a:latin typeface="Aria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793" y="4001628"/>
            <a:ext cx="4886325" cy="960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530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mô</a:t>
            </a:r>
            <a:r>
              <a:rPr lang="en-US" sz="4400" spc="-1" dirty="0">
                <a:latin typeface="Arial"/>
              </a:rPr>
              <a:t> </a:t>
            </a:r>
            <a:r>
              <a:rPr lang="en-US" sz="4400" spc="-1" dirty="0" err="1">
                <a:latin typeface="Arial"/>
              </a:rPr>
              <a:t>hình</a:t>
            </a:r>
            <a:r>
              <a:rPr lang="en-US" sz="4400" spc="-1" dirty="0">
                <a:latin typeface="Arial"/>
              </a:rPr>
              <a:t> </a:t>
            </a:r>
            <a:r>
              <a:rPr lang="en-US" sz="4400" spc="-1" dirty="0" err="1">
                <a:latin typeface="Arial"/>
              </a:rPr>
              <a:t>nguồn</a:t>
            </a:r>
            <a:endParaRPr lang="en-US" sz="4400" b="0" strike="noStrike" spc="-1" dirty="0">
              <a:latin typeface="Arial"/>
            </a:endParaRPr>
          </a:p>
        </p:txBody>
      </p:sp>
      <p:sp>
        <p:nvSpPr>
          <p:cNvPr id="523" name="TextShape 2"/>
          <p:cNvSpPr txBox="1"/>
          <p:nvPr/>
        </p:nvSpPr>
        <p:spPr>
          <a:xfrm>
            <a:off x="609480" y="1604519"/>
            <a:ext cx="10972440" cy="4462905"/>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trên</a:t>
            </a:r>
            <a:r>
              <a:rPr lang="en-US" sz="2400" spc="-1" dirty="0">
                <a:latin typeface="Arial"/>
              </a:rPr>
              <a:t> </a:t>
            </a:r>
            <a:r>
              <a:rPr lang="en-US" sz="2400" spc="-1" dirty="0" err="1">
                <a:latin typeface="Arial"/>
              </a:rPr>
              <a:t>có</a:t>
            </a:r>
            <a:r>
              <a:rPr lang="en-US" sz="2400" spc="-1" dirty="0">
                <a:latin typeface="Arial"/>
              </a:rPr>
              <a:t> </a:t>
            </a:r>
            <a:r>
              <a:rPr lang="en-US" sz="2400" spc="-1" dirty="0" err="1">
                <a:latin typeface="Arial"/>
              </a:rPr>
              <a:t>thể</a:t>
            </a:r>
            <a:r>
              <a:rPr lang="en-US" sz="2400" spc="-1" dirty="0">
                <a:latin typeface="Arial"/>
              </a:rPr>
              <a:t> </a:t>
            </a:r>
            <a:r>
              <a:rPr lang="en-US" sz="2400" spc="-1" dirty="0" err="1">
                <a:latin typeface="Arial"/>
              </a:rPr>
              <a:t>coi</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phân</a:t>
            </a:r>
            <a:r>
              <a:rPr lang="en-US" sz="2400" spc="-1" dirty="0">
                <a:latin typeface="Arial"/>
              </a:rPr>
              <a:t> </a:t>
            </a:r>
            <a:r>
              <a:rPr lang="en-US" sz="2400" spc="-1" dirty="0" err="1">
                <a:latin typeface="Arial"/>
              </a:rPr>
              <a:t>của</a:t>
            </a:r>
            <a:r>
              <a:rPr lang="en-US" sz="2400" spc="-1" dirty="0">
                <a:latin typeface="Arial"/>
              </a:rPr>
              <a:t> 1 </a:t>
            </a:r>
            <a:r>
              <a:rPr lang="en-US" sz="2400" spc="-1" dirty="0" err="1">
                <a:latin typeface="Arial"/>
              </a:rPr>
              <a:t>hệ</a:t>
            </a:r>
            <a:r>
              <a:rPr lang="en-US" sz="2400" spc="-1" dirty="0">
                <a:latin typeface="Arial"/>
              </a:rPr>
              <a:t> </a:t>
            </a:r>
            <a:r>
              <a:rPr lang="en-US" sz="2400" spc="-1" dirty="0" err="1">
                <a:latin typeface="Arial"/>
              </a:rPr>
              <a:t>tuyến</a:t>
            </a:r>
            <a:r>
              <a:rPr lang="en-US" sz="2400" spc="-1" dirty="0">
                <a:latin typeface="Arial"/>
              </a:rPr>
              <a:t> </a:t>
            </a:r>
            <a:r>
              <a:rPr lang="en-US" sz="2400" spc="-1" dirty="0" err="1">
                <a:latin typeface="Arial"/>
              </a:rPr>
              <a:t>tính</a:t>
            </a:r>
            <a:r>
              <a:rPr lang="en-US" sz="2400" spc="-1" dirty="0">
                <a:latin typeface="Arial"/>
              </a:rPr>
              <a:t> </a:t>
            </a:r>
            <a:r>
              <a:rPr lang="en-US" sz="2400" spc="-1" dirty="0" err="1">
                <a:latin typeface="Arial"/>
              </a:rPr>
              <a:t>bất</a:t>
            </a:r>
            <a:r>
              <a:rPr lang="en-US" sz="2400" spc="-1" dirty="0">
                <a:latin typeface="Arial"/>
              </a:rPr>
              <a:t> </a:t>
            </a:r>
            <a:r>
              <a:rPr lang="en-US" sz="2400" spc="-1" dirty="0" err="1">
                <a:latin typeface="Arial"/>
              </a:rPr>
              <a:t>biến</a:t>
            </a:r>
            <a:r>
              <a:rPr lang="en-US" sz="2400" spc="-1" dirty="0">
                <a:latin typeface="Arial"/>
              </a:rPr>
              <a:t> </a:t>
            </a:r>
            <a:r>
              <a:rPr lang="en-US" sz="2400" spc="-1" dirty="0" err="1">
                <a:latin typeface="Arial"/>
              </a:rPr>
              <a:t>với</a:t>
            </a:r>
            <a:r>
              <a:rPr lang="en-US" sz="2400" spc="-1" dirty="0">
                <a:latin typeface="Arial"/>
              </a:rPr>
              <a:t> </a:t>
            </a:r>
            <a:r>
              <a:rPr lang="en-US" sz="2400" spc="-1" dirty="0" err="1">
                <a:latin typeface="Arial"/>
              </a:rPr>
              <a:t>đầu</a:t>
            </a:r>
            <a:r>
              <a:rPr lang="en-US" sz="2400" spc="-1" dirty="0">
                <a:latin typeface="Arial"/>
              </a:rPr>
              <a:t> </a:t>
            </a:r>
            <a:r>
              <a:rPr lang="en-US" sz="2400" spc="-1" dirty="0" err="1">
                <a:latin typeface="Arial"/>
              </a:rPr>
              <a:t>vào</a:t>
            </a:r>
            <a:r>
              <a:rPr lang="en-US" sz="2400" spc="-1" dirty="0">
                <a:latin typeface="Arial"/>
              </a:rPr>
              <a:t> </a:t>
            </a:r>
            <a:r>
              <a:rPr lang="en-US" sz="2400" spc="-1" dirty="0" err="1">
                <a:latin typeface="Arial"/>
              </a:rPr>
              <a:t>là</a:t>
            </a:r>
            <a:r>
              <a:rPr lang="en-US" sz="2400" spc="-1" dirty="0">
                <a:latin typeface="Arial"/>
              </a:rPr>
              <a:t> e[n] </a:t>
            </a:r>
            <a:r>
              <a:rPr lang="en-US" sz="2400" spc="-1" dirty="0" err="1">
                <a:latin typeface="Arial"/>
              </a:rPr>
              <a:t>và</a:t>
            </a:r>
            <a:r>
              <a:rPr lang="en-US" sz="2400" spc="-1" dirty="0">
                <a:latin typeface="Arial"/>
              </a:rPr>
              <a:t> </a:t>
            </a:r>
            <a:r>
              <a:rPr lang="en-US" sz="2400" spc="-1" dirty="0" err="1">
                <a:latin typeface="Arial"/>
              </a:rPr>
              <a:t>đầu</a:t>
            </a:r>
            <a:r>
              <a:rPr lang="en-US" sz="2400" spc="-1" dirty="0">
                <a:latin typeface="Arial"/>
              </a:rPr>
              <a:t> </a:t>
            </a:r>
            <a:r>
              <a:rPr lang="en-US" sz="2400" spc="-1" dirty="0" err="1">
                <a:latin typeface="Arial"/>
              </a:rPr>
              <a:t>ra</a:t>
            </a:r>
            <a:r>
              <a:rPr lang="en-US" sz="2400" spc="-1" dirty="0">
                <a:latin typeface="Arial"/>
              </a:rPr>
              <a:t> s[n]. </a:t>
            </a:r>
            <a:r>
              <a:rPr lang="en-US" sz="2400" spc="-1" dirty="0" err="1">
                <a:latin typeface="Arial"/>
              </a:rPr>
              <a:t>Hàm</a:t>
            </a:r>
            <a:r>
              <a:rPr lang="en-US" sz="2400" spc="-1" dirty="0">
                <a:latin typeface="Arial"/>
              </a:rPr>
              <a:t> </a:t>
            </a:r>
            <a:r>
              <a:rPr lang="en-US" sz="2400" spc="-1" dirty="0" err="1">
                <a:latin typeface="Arial"/>
              </a:rPr>
              <a:t>truyền</a:t>
            </a:r>
            <a:r>
              <a:rPr lang="en-US" sz="2400" spc="-1" dirty="0">
                <a:latin typeface="Arial"/>
              </a:rPr>
              <a:t> </a:t>
            </a:r>
            <a:r>
              <a:rPr lang="en-US" sz="2400" spc="-1" dirty="0" err="1">
                <a:latin typeface="Arial"/>
              </a:rPr>
              <a:t>của</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trong</a:t>
            </a:r>
            <a:r>
              <a:rPr lang="en-US" sz="2400" spc="-1" dirty="0">
                <a:latin typeface="Arial"/>
              </a:rPr>
              <a:t> </a:t>
            </a:r>
            <a:r>
              <a:rPr lang="en-US" sz="2400" spc="-1" dirty="0" err="1">
                <a:latin typeface="Arial"/>
              </a:rPr>
              <a:t>không</a:t>
            </a:r>
            <a:r>
              <a:rPr lang="en-US" sz="2400" spc="-1" dirty="0">
                <a:latin typeface="Arial"/>
              </a:rPr>
              <a:t> </a:t>
            </a:r>
            <a:r>
              <a:rPr lang="en-US" sz="2400" spc="-1" dirty="0" err="1">
                <a:latin typeface="Arial"/>
              </a:rPr>
              <a:t>gian</a:t>
            </a:r>
            <a:r>
              <a:rPr lang="en-US" sz="2400" spc="-1" dirty="0">
                <a:latin typeface="Arial"/>
              </a:rPr>
              <a:t> z:</a:t>
            </a:r>
          </a:p>
          <a:p>
            <a:pPr marL="432000" indent="-324000">
              <a:spcBef>
                <a:spcPts val="1417"/>
              </a:spcBef>
              <a:buClr>
                <a:srgbClr val="000000"/>
              </a:buClr>
              <a:buSzPct val="45000"/>
              <a:buFont typeface="Wingdings" charset="2"/>
              <a:buChar char=""/>
            </a:pPr>
            <a:endParaRPr lang="en-US" sz="2400" b="0" strike="noStrike" spc="-1" dirty="0">
              <a:latin typeface="Arial"/>
            </a:endParaRPr>
          </a:p>
          <a:p>
            <a:pPr marL="432000" indent="-324000">
              <a:spcBef>
                <a:spcPts val="1417"/>
              </a:spcBef>
              <a:buClr>
                <a:srgbClr val="000000"/>
              </a:buClr>
              <a:buSzPct val="45000"/>
              <a:buFont typeface="Wingdings" charset="2"/>
              <a:buChar char=""/>
            </a:pPr>
            <a:endParaRPr lang="en-US" sz="2400" spc="-1" dirty="0">
              <a:latin typeface="Arial"/>
            </a:endParaRPr>
          </a:p>
          <a:p>
            <a:pPr marL="432000" indent="-324000">
              <a:spcBef>
                <a:spcPts val="1417"/>
              </a:spcBef>
              <a:buClr>
                <a:srgbClr val="000000"/>
              </a:buClr>
              <a:buSzPct val="45000"/>
              <a:buFont typeface="Wingdings" charset="2"/>
              <a:buChar char=""/>
            </a:pPr>
            <a:r>
              <a:rPr lang="en-US" sz="2400" spc="-1" dirty="0" err="1">
                <a:latin typeface="Arial"/>
              </a:rPr>
              <a:t>Đây</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mô</a:t>
            </a:r>
            <a:r>
              <a:rPr lang="en-US" sz="2400" spc="-1" dirty="0">
                <a:latin typeface="Arial"/>
              </a:rPr>
              <a:t> </a:t>
            </a:r>
            <a:r>
              <a:rPr lang="en-US" sz="2400" spc="-1" dirty="0" err="1">
                <a:latin typeface="Arial"/>
              </a:rPr>
              <a:t>hình</a:t>
            </a:r>
            <a:r>
              <a:rPr lang="en-US" sz="2400" spc="-1" dirty="0">
                <a:latin typeface="Arial"/>
              </a:rPr>
              <a:t> </a:t>
            </a:r>
            <a:r>
              <a:rPr lang="en-US" sz="2400" spc="-1" dirty="0" err="1">
                <a:latin typeface="Arial"/>
              </a:rPr>
              <a:t>của</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chỉ</a:t>
            </a:r>
            <a:r>
              <a:rPr lang="en-US" sz="2400" spc="-1" dirty="0">
                <a:latin typeface="Arial"/>
              </a:rPr>
              <a:t> </a:t>
            </a:r>
            <a:r>
              <a:rPr lang="en-US" sz="2400" spc="-1" dirty="0" err="1">
                <a:latin typeface="Arial"/>
              </a:rPr>
              <a:t>có</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điểm</a:t>
            </a:r>
            <a:r>
              <a:rPr lang="en-US" sz="2400" spc="-1" dirty="0">
                <a:latin typeface="Arial"/>
              </a:rPr>
              <a:t> </a:t>
            </a:r>
            <a:r>
              <a:rPr lang="en-US" sz="2400" spc="-1" dirty="0" err="1">
                <a:latin typeface="Arial"/>
              </a:rPr>
              <a:t>cực</a:t>
            </a:r>
            <a:r>
              <a:rPr lang="en-US" sz="2400" spc="-1" dirty="0">
                <a:latin typeface="Arial"/>
              </a:rPr>
              <a:t> hay </a:t>
            </a:r>
            <a:r>
              <a:rPr lang="en-US" sz="2400" spc="-1" dirty="0" err="1">
                <a:latin typeface="Arial"/>
              </a:rPr>
              <a:t>hệ</a:t>
            </a:r>
            <a:r>
              <a:rPr lang="en-US" sz="2400" spc="-1" dirty="0">
                <a:latin typeface="Arial"/>
              </a:rPr>
              <a:t> </a:t>
            </a:r>
            <a:r>
              <a:rPr lang="en-US" sz="2400" spc="-1" dirty="0" err="1">
                <a:latin typeface="Arial"/>
              </a:rPr>
              <a:t>tự</a:t>
            </a:r>
            <a:r>
              <a:rPr lang="en-US" sz="2400" spc="-1" dirty="0">
                <a:latin typeface="Arial"/>
              </a:rPr>
              <a:t> </a:t>
            </a:r>
            <a:r>
              <a:rPr lang="en-US" sz="2400" spc="-1" dirty="0" err="1">
                <a:latin typeface="Arial"/>
              </a:rPr>
              <a:t>hồi</a:t>
            </a:r>
            <a:r>
              <a:rPr lang="en-US" sz="2400" spc="-1" dirty="0">
                <a:latin typeface="Arial"/>
              </a:rPr>
              <a:t> </a:t>
            </a:r>
            <a:r>
              <a:rPr lang="en-US" sz="2400" spc="-1" dirty="0" err="1">
                <a:latin typeface="Arial"/>
              </a:rPr>
              <a:t>quy</a:t>
            </a:r>
            <a:r>
              <a:rPr lang="en-US" sz="2400" spc="-1" dirty="0">
                <a:latin typeface="Arial"/>
              </a:rPr>
              <a:t> (</a:t>
            </a:r>
            <a:r>
              <a:rPr lang="en-US" sz="2400" spc="-1" dirty="0" err="1">
                <a:latin typeface="Arial"/>
              </a:rPr>
              <a:t>AutoRegressive</a:t>
            </a:r>
            <a:r>
              <a:rPr lang="en-US" sz="2400" spc="-1" dirty="0">
                <a:latin typeface="Arial"/>
              </a:rPr>
              <a:t>)</a:t>
            </a:r>
          </a:p>
          <a:p>
            <a:pPr marL="432000" indent="-324000">
              <a:spcBef>
                <a:spcPts val="1417"/>
              </a:spcBef>
              <a:buClr>
                <a:srgbClr val="000000"/>
              </a:buClr>
              <a:buSzPct val="45000"/>
              <a:buFont typeface="Wingdings" charset="2"/>
              <a:buChar char=""/>
            </a:pPr>
            <a:r>
              <a:rPr lang="en-US" sz="2400" spc="-1" dirty="0" err="1">
                <a:latin typeface="Arial"/>
              </a:rPr>
              <a:t>Để</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trên</a:t>
            </a:r>
            <a:r>
              <a:rPr lang="en-US" sz="2400" spc="-1" dirty="0">
                <a:latin typeface="Arial"/>
              </a:rPr>
              <a:t> </a:t>
            </a:r>
            <a:r>
              <a:rPr lang="en-US" sz="2400" spc="-1" dirty="0" err="1">
                <a:latin typeface="Arial"/>
              </a:rPr>
              <a:t>trở</a:t>
            </a:r>
            <a:r>
              <a:rPr lang="en-US" sz="2400" spc="-1" dirty="0">
                <a:latin typeface="Arial"/>
              </a:rPr>
              <a:t> </a:t>
            </a:r>
            <a:r>
              <a:rPr lang="en-US" sz="2400" spc="-1" dirty="0" err="1">
                <a:latin typeface="Arial"/>
              </a:rPr>
              <a:t>thành</a:t>
            </a:r>
            <a:r>
              <a:rPr lang="en-US" sz="2400" spc="-1" dirty="0">
                <a:latin typeface="Arial"/>
              </a:rPr>
              <a:t> </a:t>
            </a:r>
            <a:r>
              <a:rPr lang="en-US" sz="2400" spc="-1" dirty="0" err="1">
                <a:latin typeface="Arial"/>
              </a:rPr>
              <a:t>mô</a:t>
            </a:r>
            <a:r>
              <a:rPr lang="en-US" sz="2400" spc="-1" dirty="0">
                <a:latin typeface="Arial"/>
              </a:rPr>
              <a:t> </a:t>
            </a:r>
            <a:r>
              <a:rPr lang="en-US" sz="2400" spc="-1" dirty="0" err="1">
                <a:latin typeface="Arial"/>
              </a:rPr>
              <a:t>hình</a:t>
            </a:r>
            <a:r>
              <a:rPr lang="en-US" sz="2400" spc="-1" dirty="0">
                <a:latin typeface="Arial"/>
              </a:rPr>
              <a:t> </a:t>
            </a:r>
            <a:r>
              <a:rPr lang="en-US" sz="2400" spc="-1" dirty="0" err="1">
                <a:latin typeface="Arial"/>
              </a:rPr>
              <a:t>nguồn</a:t>
            </a:r>
            <a:r>
              <a:rPr lang="en-US" sz="2400" spc="-1" dirty="0">
                <a:latin typeface="Arial"/>
              </a:rPr>
              <a:t> ta </a:t>
            </a:r>
            <a:r>
              <a:rPr lang="en-US" sz="2400" spc="-1" dirty="0" err="1">
                <a:latin typeface="Arial"/>
              </a:rPr>
              <a:t>cần</a:t>
            </a:r>
            <a:r>
              <a:rPr lang="en-US" sz="2400" spc="-1" dirty="0">
                <a:latin typeface="Arial"/>
              </a:rPr>
              <a:t> </a:t>
            </a:r>
            <a:r>
              <a:rPr lang="en-US" sz="2400" spc="-1" dirty="0" err="1">
                <a:latin typeface="Arial"/>
              </a:rPr>
              <a:t>tìm</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sao</a:t>
            </a:r>
            <a:r>
              <a:rPr lang="en-US" sz="2400" spc="-1" dirty="0">
                <a:latin typeface="Arial"/>
              </a:rPr>
              <a:t> </a:t>
            </a:r>
            <a:r>
              <a:rPr lang="en-US" sz="2400" spc="-1" dirty="0" err="1">
                <a:latin typeface="Arial"/>
              </a:rPr>
              <a:t>cho</a:t>
            </a:r>
            <a:r>
              <a:rPr lang="en-US" sz="2400" spc="-1" dirty="0">
                <a:latin typeface="Arial"/>
              </a:rPr>
              <a:t> e[n] -&gt; 0 (</a:t>
            </a:r>
            <a:r>
              <a:rPr lang="en-US" sz="2400" spc="-1" dirty="0" err="1">
                <a:latin typeface="Arial"/>
              </a:rPr>
              <a:t>đạt</a:t>
            </a:r>
            <a:r>
              <a:rPr lang="en-US" sz="2400" spc="-1" dirty="0">
                <a:latin typeface="Arial"/>
              </a:rPr>
              <a:t> </a:t>
            </a:r>
            <a:r>
              <a:rPr lang="en-US" sz="2400" spc="-1" dirty="0" err="1">
                <a:latin typeface="Arial"/>
              </a:rPr>
              <a:t>giá</a:t>
            </a:r>
            <a:r>
              <a:rPr lang="en-US" sz="2400" spc="-1" dirty="0">
                <a:latin typeface="Arial"/>
              </a:rPr>
              <a:t> </a:t>
            </a:r>
            <a:r>
              <a:rPr lang="en-US" sz="2400" spc="-1" dirty="0" err="1">
                <a:latin typeface="Arial"/>
              </a:rPr>
              <a:t>trị</a:t>
            </a:r>
            <a:r>
              <a:rPr lang="en-US" sz="2400" spc="-1" dirty="0">
                <a:latin typeface="Arial"/>
              </a:rPr>
              <a:t> </a:t>
            </a:r>
            <a:r>
              <a:rPr lang="en-US" sz="2400" spc="-1" dirty="0" err="1">
                <a:latin typeface="Arial"/>
              </a:rPr>
              <a:t>cực</a:t>
            </a:r>
            <a:r>
              <a:rPr lang="en-US" sz="2400" spc="-1" dirty="0">
                <a:latin typeface="Arial"/>
              </a:rPr>
              <a:t> </a:t>
            </a:r>
            <a:r>
              <a:rPr lang="en-US" sz="2400" spc="-1" dirty="0" err="1">
                <a:latin typeface="Arial"/>
              </a:rPr>
              <a:t>tiểu</a:t>
            </a:r>
            <a:r>
              <a:rPr lang="en-US" sz="2400" spc="-1" dirty="0">
                <a:latin typeface="Arial"/>
              </a:rPr>
              <a:t>)</a:t>
            </a:r>
            <a:endParaRPr lang="en-US" sz="2400" b="0" strike="noStrike" spc="-1" dirty="0">
              <a:latin typeface="Aria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250" y="2510246"/>
            <a:ext cx="5676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3684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mã(Cont.)</a:t>
            </a:r>
            <a:endParaRPr lang="en-US" sz="4400" b="0" strike="noStrike" spc="-1">
              <a:latin typeface="Arial"/>
            </a:endParaRPr>
          </a:p>
        </p:txBody>
      </p:sp>
      <p:sp>
        <p:nvSpPr>
          <p:cNvPr id="396"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1960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loại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mã</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Ví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dụ</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về</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Giả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S = {s1,s2,s3,s4},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X= {0,1}.</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Sâu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đây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3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 vi </a:t>
            </a:r>
            <a:r>
              <a:rPr lang="en-US" sz="2400" b="0" strike="noStrike" spc="-1" dirty="0" err="1">
                <a:solidFill>
                  <a:srgbClr val="000000"/>
                </a:solidFill>
                <a:latin typeface="Calibri"/>
                <a:ea typeface="DejaVu Sans"/>
              </a:rPr>
              <a:t>phạm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tính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nhât</a:t>
            </a:r>
            <a:r>
              <a:rPr lang="en-US" sz="2400" b="0" strike="noStrike" spc="-1" dirty="0">
                <a:solidFill>
                  <a:srgbClr val="000000"/>
                </a:solidFill>
                <a:latin typeface="Calibri"/>
                <a:ea typeface="DejaVu Sans"/>
              </a:rPr>
              <a:t>: “11” </a:t>
            </a:r>
            <a:r>
              <a:rPr lang="en-US" sz="2400" b="0" strike="noStrike" spc="-1" dirty="0" err="1">
                <a:solidFill>
                  <a:srgbClr val="000000"/>
                </a:solidFill>
                <a:latin typeface="Calibri"/>
                <a:ea typeface="DejaVu Sans"/>
              </a:rPr>
              <a:t>từ</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“11” </a:t>
            </a:r>
            <a:r>
              <a:rPr lang="en-US" sz="2400" b="0" strike="noStrike" spc="-1" dirty="0" err="1">
                <a:solidFill>
                  <a:srgbClr val="000000"/>
                </a:solidFill>
                <a:latin typeface="Calibri"/>
                <a:ea typeface="DejaVu Sans"/>
              </a:rPr>
              <a:t>biểu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diễn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cả</a:t>
            </a:r>
            <a:r>
              <a:rPr lang="en-US" sz="2400" b="0" strike="noStrike" spc="-1" dirty="0">
                <a:solidFill>
                  <a:srgbClr val="000000"/>
                </a:solidFill>
                <a:latin typeface="Calibri"/>
                <a:ea typeface="DejaVu Sans"/>
              </a:rPr>
              <a:t> 2 tin s2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s4</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B: Vi </a:t>
            </a:r>
            <a:r>
              <a:rPr lang="en-US" sz="2400" b="0" strike="noStrike" spc="-1" dirty="0" err="1">
                <a:solidFill>
                  <a:srgbClr val="000000"/>
                </a:solidFill>
                <a:latin typeface="Calibri"/>
                <a:ea typeface="DejaVu Sans"/>
              </a:rPr>
              <a:t>phạm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tính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“s1s3”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hóa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bởi</a:t>
            </a:r>
            <a:r>
              <a:rPr lang="en-US" sz="2400" b="0" strike="noStrike" spc="-1" dirty="0">
                <a:solidFill>
                  <a:srgbClr val="000000"/>
                </a:solidFill>
                <a:latin typeface="Calibri"/>
                <a:ea typeface="DejaVu Sans"/>
              </a:rPr>
              <a:t> “000”. </a:t>
            </a:r>
            <a:r>
              <a:rPr lang="en-US" sz="2400" b="0" strike="noStrike" spc="-1" dirty="0" err="1">
                <a:solidFill>
                  <a:srgbClr val="000000"/>
                </a:solidFill>
                <a:latin typeface="Calibri"/>
                <a:ea typeface="DejaVu Sans"/>
              </a:rPr>
              <a:t>Tuy</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nhiên</a:t>
            </a:r>
            <a:r>
              <a:rPr lang="en-US" sz="2400" b="0" strike="noStrike" spc="-1" dirty="0">
                <a:solidFill>
                  <a:srgbClr val="000000"/>
                </a:solidFill>
                <a:latin typeface="Calibri"/>
                <a:ea typeface="DejaVu Sans"/>
              </a:rPr>
              <a:t> “000”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phân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tách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thành</a:t>
            </a:r>
            <a:r>
              <a:rPr lang="en-US" sz="2400" b="0" strike="noStrike" spc="-1" dirty="0">
                <a:solidFill>
                  <a:srgbClr val="000000"/>
                </a:solidFill>
                <a:latin typeface="Calibri"/>
                <a:ea typeface="DejaVu Sans"/>
              </a:rPr>
              <a:t> : “0-0-0”, “0-00”,  “00-0”. </a:t>
            </a: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sau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“s1-s1-s1”, “s1-s3”, and  “s3-s1”</a:t>
            </a:r>
            <a:endParaRPr lang="en-US" sz="2400" b="0" strike="noStrike" spc="-1" dirty="0">
              <a:latin typeface="Arial"/>
            </a:endParaRPr>
          </a:p>
          <a:p>
            <a:pPr marL="685800" lvl="1" indent="-21960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C: </a:t>
            </a:r>
            <a:r>
              <a:rPr lang="en-US" sz="2400" b="0" strike="noStrike" spc="-1" dirty="0" err="1">
                <a:solidFill>
                  <a:srgbClr val="000000"/>
                </a:solidFill>
                <a:latin typeface="Calibri"/>
                <a:ea typeface="DejaVu Sans"/>
              </a:rPr>
              <a:t>Giải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marL="914400">
              <a:lnSpc>
                <a:spcPct val="90000"/>
              </a:lnSpc>
              <a:spcBef>
                <a:spcPts val="499"/>
              </a:spcBef>
            </a:pPr>
            <a:endParaRPr lang="en-US" sz="2400" b="0" strike="noStrike" spc="-1" dirty="0">
              <a:latin typeface="Arial"/>
            </a:endParaRPr>
          </a:p>
          <a:p>
            <a:pPr marL="914400">
              <a:lnSpc>
                <a:spcPct val="100000"/>
              </a:lnSpc>
            </a:pPr>
            <a:endParaRPr lang="en-US" sz="2400" b="0" strike="noStrike" spc="-1" dirty="0">
              <a:latin typeface="Arial"/>
            </a:endParaRPr>
          </a:p>
        </p:txBody>
      </p:sp>
      <p:pic>
        <p:nvPicPr>
          <p:cNvPr id="397" name="Picture 3"/>
          <p:cNvPicPr/>
          <p:nvPr/>
        </p:nvPicPr>
        <p:blipFill>
          <a:blip r:embed="rId3"/>
          <a:stretch/>
        </p:blipFill>
        <p:spPr>
          <a:xfrm>
            <a:off x="4119120" y="2971800"/>
            <a:ext cx="3945240" cy="14731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6">
                                            <p:txEl>
                                              <p:pRg st="10" end="1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96">
                                            <p:txEl>
                                              <p:pRg st="11" end="1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9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spc="-1" dirty="0">
                <a:latin typeface="Arial"/>
              </a:rPr>
              <a:t>4.10.2. </a:t>
            </a:r>
            <a:r>
              <a:rPr lang="en-US" sz="4400" spc="-1" dirty="0" err="1">
                <a:latin typeface="Arial"/>
              </a:rPr>
              <a:t>Mã</a:t>
            </a:r>
            <a:r>
              <a:rPr lang="en-US" sz="4400" spc="-1" dirty="0">
                <a:latin typeface="Arial"/>
              </a:rPr>
              <a:t> </a:t>
            </a:r>
            <a:r>
              <a:rPr lang="en-US" sz="4400" spc="-1" dirty="0" err="1">
                <a:latin typeface="Arial"/>
              </a:rPr>
              <a:t>hóa</a:t>
            </a:r>
            <a:r>
              <a:rPr lang="en-US" sz="4400" spc="-1" dirty="0">
                <a:latin typeface="Arial"/>
              </a:rPr>
              <a:t> </a:t>
            </a:r>
            <a:r>
              <a:rPr lang="en-US" sz="4400" spc="-1" dirty="0" err="1">
                <a:latin typeface="Arial"/>
              </a:rPr>
              <a:t>theo</a:t>
            </a:r>
            <a:r>
              <a:rPr lang="en-US" sz="4400" spc="-1" dirty="0">
                <a:latin typeface="Arial"/>
              </a:rPr>
              <a:t> </a:t>
            </a:r>
            <a:r>
              <a:rPr lang="en-US" sz="4400" spc="-1" dirty="0" err="1">
                <a:latin typeface="Arial"/>
              </a:rPr>
              <a:t>mô</a:t>
            </a:r>
            <a:r>
              <a:rPr lang="en-US" sz="4400" spc="-1" dirty="0">
                <a:latin typeface="Arial"/>
              </a:rPr>
              <a:t> </a:t>
            </a:r>
            <a:r>
              <a:rPr lang="en-US" sz="4400" spc="-1" dirty="0" err="1">
                <a:latin typeface="Arial"/>
              </a:rPr>
              <a:t>hình</a:t>
            </a:r>
            <a:r>
              <a:rPr lang="en-US" sz="4400" spc="-1" dirty="0">
                <a:latin typeface="Arial"/>
              </a:rPr>
              <a:t> </a:t>
            </a:r>
            <a:r>
              <a:rPr lang="en-US" sz="4400" spc="-1" dirty="0" err="1">
                <a:latin typeface="Arial"/>
              </a:rPr>
              <a:t>nguồn</a:t>
            </a:r>
            <a:endParaRPr lang="en-US" sz="4400" b="0" strike="noStrike" spc="-1" dirty="0">
              <a:latin typeface="Arial"/>
            </a:endParaRPr>
          </a:p>
        </p:txBody>
      </p:sp>
      <p:sp>
        <p:nvSpPr>
          <p:cNvPr id="523" name="TextShape 2"/>
          <p:cNvSpPr txBox="1"/>
          <p:nvPr/>
        </p:nvSpPr>
        <p:spPr>
          <a:xfrm>
            <a:off x="609480" y="1604519"/>
            <a:ext cx="10972440" cy="4462905"/>
          </a:xfrm>
          <a:prstGeom prst="rect">
            <a:avLst/>
          </a:prstGeom>
          <a:noFill/>
          <a:ln>
            <a:noFill/>
          </a:ln>
        </p:spPr>
        <p:txBody>
          <a:bodyPr lIns="0" tIns="0" rIns="0" bIns="0">
            <a:normAutofit fontScale="92500"/>
          </a:bodyPr>
          <a:lstStyle/>
          <a:p>
            <a:pPr marL="432000" indent="-324000">
              <a:spcBef>
                <a:spcPts val="1417"/>
              </a:spcBef>
              <a:buClr>
                <a:srgbClr val="000000"/>
              </a:buClr>
              <a:buSzPct val="45000"/>
              <a:buFont typeface="Wingdings" charset="2"/>
              <a:buChar char=""/>
            </a:pPr>
            <a:r>
              <a:rPr lang="en-US" sz="2400" spc="-1" dirty="0" err="1">
                <a:latin typeface="Arial"/>
              </a:rPr>
              <a:t>Chọn</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để</a:t>
            </a:r>
            <a:r>
              <a:rPr lang="en-US" sz="2400" spc="-1" dirty="0">
                <a:latin typeface="Arial"/>
              </a:rPr>
              <a:t> </a:t>
            </a:r>
            <a:r>
              <a:rPr lang="en-US" sz="2400" spc="-1" dirty="0" err="1">
                <a:latin typeface="Arial"/>
              </a:rPr>
              <a:t>cực</a:t>
            </a:r>
            <a:r>
              <a:rPr lang="en-US" sz="2400" spc="-1" dirty="0">
                <a:latin typeface="Arial"/>
              </a:rPr>
              <a:t> </a:t>
            </a:r>
            <a:r>
              <a:rPr lang="en-US" sz="2400" spc="-1" dirty="0" err="1">
                <a:latin typeface="Arial"/>
              </a:rPr>
              <a:t>tiểu</a:t>
            </a:r>
            <a:r>
              <a:rPr lang="en-US" sz="2400" spc="-1" dirty="0">
                <a:latin typeface="Arial"/>
              </a:rPr>
              <a:t> </a:t>
            </a:r>
            <a:r>
              <a:rPr lang="en-US" sz="2400" spc="-1" dirty="0" err="1">
                <a:latin typeface="Arial"/>
              </a:rPr>
              <a:t>hóa</a:t>
            </a:r>
            <a:r>
              <a:rPr lang="en-US" sz="2400" spc="-1" dirty="0">
                <a:latin typeface="Arial"/>
              </a:rPr>
              <a:t> e[n] </a:t>
            </a:r>
            <a:r>
              <a:rPr lang="en-US" sz="2400" spc="-1" dirty="0" err="1">
                <a:latin typeface="Arial"/>
              </a:rPr>
              <a:t>có</a:t>
            </a:r>
            <a:r>
              <a:rPr lang="en-US" sz="2400" spc="-1" dirty="0">
                <a:latin typeface="Arial"/>
              </a:rPr>
              <a:t> </a:t>
            </a:r>
            <a:r>
              <a:rPr lang="en-US" sz="2400" spc="-1" dirty="0" err="1">
                <a:latin typeface="Arial"/>
              </a:rPr>
              <a:t>thể</a:t>
            </a:r>
            <a:r>
              <a:rPr lang="en-US" sz="2400" spc="-1" dirty="0">
                <a:latin typeface="Arial"/>
              </a:rPr>
              <a:t> </a:t>
            </a:r>
            <a:r>
              <a:rPr lang="en-US" sz="2400" spc="-1" dirty="0" err="1">
                <a:latin typeface="Arial"/>
              </a:rPr>
              <a:t>đạt</a:t>
            </a:r>
            <a:r>
              <a:rPr lang="en-US" sz="2400" spc="-1" dirty="0">
                <a:latin typeface="Arial"/>
              </a:rPr>
              <a:t> </a:t>
            </a:r>
            <a:r>
              <a:rPr lang="en-US" sz="2400" spc="-1" dirty="0" err="1">
                <a:latin typeface="Arial"/>
              </a:rPr>
              <a:t>được</a:t>
            </a:r>
            <a:r>
              <a:rPr lang="en-US" sz="2400" spc="-1" dirty="0">
                <a:latin typeface="Arial"/>
              </a:rPr>
              <a:t> </a:t>
            </a:r>
            <a:r>
              <a:rPr lang="en-US" sz="2400" spc="-1" dirty="0" err="1">
                <a:latin typeface="Arial"/>
              </a:rPr>
              <a:t>bằng</a:t>
            </a:r>
            <a:r>
              <a:rPr lang="en-US" sz="2400" spc="-1" dirty="0">
                <a:latin typeface="Arial"/>
              </a:rPr>
              <a:t> </a:t>
            </a:r>
            <a:r>
              <a:rPr lang="en-US" sz="2400" spc="-1" dirty="0" err="1">
                <a:latin typeface="Arial"/>
              </a:rPr>
              <a:t>cách</a:t>
            </a:r>
            <a:r>
              <a:rPr lang="en-US" sz="2400" spc="-1" dirty="0">
                <a:latin typeface="Arial"/>
              </a:rPr>
              <a:t> </a:t>
            </a:r>
            <a:r>
              <a:rPr lang="en-US" sz="2400" spc="-1" dirty="0" err="1">
                <a:latin typeface="Arial"/>
              </a:rPr>
              <a:t>cực</a:t>
            </a:r>
            <a:r>
              <a:rPr lang="en-US" sz="2400" spc="-1" dirty="0">
                <a:latin typeface="Arial"/>
              </a:rPr>
              <a:t> </a:t>
            </a:r>
            <a:r>
              <a:rPr lang="en-US" sz="2400" spc="-1" dirty="0" err="1">
                <a:latin typeface="Arial"/>
              </a:rPr>
              <a:t>tiểu</a:t>
            </a:r>
            <a:r>
              <a:rPr lang="en-US" sz="2400" spc="-1" dirty="0">
                <a:latin typeface="Arial"/>
              </a:rPr>
              <a:t> </a:t>
            </a:r>
            <a:r>
              <a:rPr lang="en-US" sz="2400" spc="-1" dirty="0" err="1">
                <a:latin typeface="Arial"/>
              </a:rPr>
              <a:t>hóa</a:t>
            </a:r>
            <a:r>
              <a:rPr lang="en-US" sz="2400" spc="-1" dirty="0">
                <a:latin typeface="Arial"/>
              </a:rPr>
              <a:t> </a:t>
            </a:r>
            <a:r>
              <a:rPr lang="en-US" sz="2400" spc="-1" dirty="0" err="1">
                <a:latin typeface="Arial"/>
              </a:rPr>
              <a:t>năng</a:t>
            </a:r>
            <a:r>
              <a:rPr lang="en-US" sz="2400" spc="-1" dirty="0">
                <a:latin typeface="Arial"/>
              </a:rPr>
              <a:t> </a:t>
            </a:r>
            <a:r>
              <a:rPr lang="en-US" sz="2400" spc="-1" dirty="0" err="1">
                <a:latin typeface="Arial"/>
              </a:rPr>
              <a:t>lượng</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khi</a:t>
            </a:r>
            <a:r>
              <a:rPr lang="en-US" sz="2400" spc="-1" dirty="0">
                <a:latin typeface="Arial"/>
              </a:rPr>
              <a:t> </a:t>
            </a:r>
            <a:r>
              <a:rPr lang="en-US" sz="2400" spc="-1" dirty="0" err="1">
                <a:latin typeface="Arial"/>
              </a:rPr>
              <a:t>chọn</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theo</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trình</a:t>
            </a:r>
            <a:endParaRPr lang="en-US" sz="2400" spc="-1" dirty="0">
              <a:latin typeface="Arial"/>
            </a:endParaRPr>
          </a:p>
          <a:p>
            <a:pPr marL="432000" indent="-324000">
              <a:spcBef>
                <a:spcPts val="1417"/>
              </a:spcBef>
              <a:buClr>
                <a:srgbClr val="000000"/>
              </a:buClr>
              <a:buSzPct val="45000"/>
              <a:buFont typeface="Wingdings" charset="2"/>
              <a:buChar char=""/>
            </a:pPr>
            <a:endParaRPr lang="en-US" sz="2400" b="0" strike="noStrike" spc="-1" dirty="0">
              <a:latin typeface="Arial"/>
            </a:endParaRPr>
          </a:p>
          <a:p>
            <a:pPr marL="432000" indent="-324000">
              <a:spcBef>
                <a:spcPts val="1417"/>
              </a:spcBef>
              <a:buClr>
                <a:srgbClr val="000000"/>
              </a:buClr>
              <a:buSzPct val="45000"/>
              <a:buFont typeface="Wingdings" charset="2"/>
              <a:buChar char=""/>
            </a:pPr>
            <a:endParaRPr lang="en-US" sz="2400" spc="-1" dirty="0">
              <a:latin typeface="Arial"/>
            </a:endParaRPr>
          </a:p>
          <a:p>
            <a:pPr marL="432000" indent="-324000">
              <a:spcBef>
                <a:spcPts val="1417"/>
              </a:spcBef>
              <a:buClr>
                <a:srgbClr val="000000"/>
              </a:buClr>
              <a:buSzPct val="45000"/>
              <a:buFont typeface="Wingdings" charset="2"/>
              <a:buChar char=""/>
            </a:pPr>
            <a:r>
              <a:rPr lang="en-US" sz="2400" spc="-1" dirty="0" err="1">
                <a:latin typeface="Arial"/>
              </a:rPr>
              <a:t>Đạo</a:t>
            </a:r>
            <a:r>
              <a:rPr lang="en-US" sz="2400" spc="-1" dirty="0">
                <a:latin typeface="Arial"/>
              </a:rPr>
              <a:t> </a:t>
            </a:r>
            <a:r>
              <a:rPr lang="en-US" sz="2400" spc="-1" dirty="0" err="1">
                <a:latin typeface="Arial"/>
              </a:rPr>
              <a:t>hàm</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trên</a:t>
            </a:r>
            <a:r>
              <a:rPr lang="en-US" sz="2400" spc="-1" dirty="0">
                <a:latin typeface="Arial"/>
              </a:rPr>
              <a:t> </a:t>
            </a:r>
            <a:r>
              <a:rPr lang="en-US" sz="2400" spc="-1" dirty="0" err="1">
                <a:latin typeface="Arial"/>
              </a:rPr>
              <a:t>theo</a:t>
            </a:r>
            <a:r>
              <a:rPr lang="en-US" sz="2400" spc="-1" dirty="0">
                <a:latin typeface="Arial"/>
              </a:rPr>
              <a:t> </a:t>
            </a:r>
            <a:r>
              <a:rPr lang="en-US" sz="2400" spc="-1" dirty="0" err="1">
                <a:latin typeface="Arial"/>
              </a:rPr>
              <a:t>từng</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và</a:t>
            </a:r>
            <a:r>
              <a:rPr lang="en-US" sz="2400" spc="-1" dirty="0">
                <a:latin typeface="Arial"/>
              </a:rPr>
              <a:t> </a:t>
            </a:r>
            <a:r>
              <a:rPr lang="en-US" sz="2400" spc="-1" dirty="0" err="1">
                <a:latin typeface="Arial"/>
              </a:rPr>
              <a:t>tìm</a:t>
            </a:r>
            <a:r>
              <a:rPr lang="en-US" sz="2400" spc="-1" dirty="0">
                <a:latin typeface="Arial"/>
              </a:rPr>
              <a:t> </a:t>
            </a:r>
            <a:r>
              <a:rPr lang="en-US" sz="2400" spc="-1" dirty="0" err="1">
                <a:latin typeface="Arial"/>
              </a:rPr>
              <a:t>giá</a:t>
            </a:r>
            <a:r>
              <a:rPr lang="en-US" sz="2400" spc="-1" dirty="0">
                <a:latin typeface="Arial"/>
              </a:rPr>
              <a:t> </a:t>
            </a:r>
            <a:r>
              <a:rPr lang="en-US" sz="2400" spc="-1" dirty="0" err="1">
                <a:latin typeface="Arial"/>
              </a:rPr>
              <a:t>trị</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cho</a:t>
            </a:r>
            <a:r>
              <a:rPr lang="en-US" sz="2400" spc="-1" dirty="0">
                <a:latin typeface="Arial"/>
              </a:rPr>
              <a:t>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đạo</a:t>
            </a:r>
            <a:r>
              <a:rPr lang="en-US" sz="2400" spc="-1" dirty="0">
                <a:latin typeface="Arial"/>
              </a:rPr>
              <a:t> </a:t>
            </a:r>
            <a:r>
              <a:rPr lang="en-US" sz="2400" spc="-1" dirty="0" err="1">
                <a:latin typeface="Arial"/>
              </a:rPr>
              <a:t>hàm</a:t>
            </a:r>
            <a:r>
              <a:rPr lang="en-US" sz="2400" spc="-1" dirty="0">
                <a:latin typeface="Arial"/>
              </a:rPr>
              <a:t> </a:t>
            </a:r>
            <a:r>
              <a:rPr lang="en-US" sz="2400" spc="-1" dirty="0" err="1">
                <a:latin typeface="Arial"/>
              </a:rPr>
              <a:t>bằng</a:t>
            </a:r>
            <a:r>
              <a:rPr lang="en-US" sz="2400" spc="-1" dirty="0">
                <a:latin typeface="Arial"/>
              </a:rPr>
              <a:t> 0 </a:t>
            </a:r>
            <a:r>
              <a:rPr lang="en-US" sz="2400" spc="-1" dirty="0" err="1">
                <a:latin typeface="Arial"/>
              </a:rPr>
              <a:t>sẽ</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hệ</a:t>
            </a:r>
            <a:r>
              <a:rPr lang="en-US" sz="2400" spc="-1" dirty="0">
                <a:latin typeface="Arial"/>
              </a:rPr>
              <a:t> p </a:t>
            </a:r>
            <a:r>
              <a:rPr lang="en-US" sz="2400" spc="-1" dirty="0" err="1">
                <a:latin typeface="Arial"/>
              </a:rPr>
              <a:t>phương</a:t>
            </a:r>
            <a:r>
              <a:rPr lang="en-US" sz="2400" spc="-1" dirty="0">
                <a:latin typeface="Arial"/>
              </a:rPr>
              <a:t> </a:t>
            </a:r>
            <a:r>
              <a:rPr lang="en-US" sz="2400" spc="-1" dirty="0" err="1">
                <a:latin typeface="Arial"/>
              </a:rPr>
              <a:t>trình</a:t>
            </a:r>
            <a:r>
              <a:rPr lang="en-US" sz="2400" spc="-1" dirty="0">
                <a:latin typeface="Arial"/>
              </a:rPr>
              <a:t> </a:t>
            </a:r>
            <a:r>
              <a:rPr lang="en-US" sz="2400" spc="-1" dirty="0" err="1">
                <a:latin typeface="Arial"/>
              </a:rPr>
              <a:t>với</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cho</a:t>
            </a:r>
            <a:r>
              <a:rPr lang="en-US" sz="2400" spc="-1" dirty="0">
                <a:latin typeface="Arial"/>
              </a:rPr>
              <a:t> </a:t>
            </a:r>
            <a:r>
              <a:rPr lang="en-US" sz="2400" spc="-1" dirty="0" err="1">
                <a:latin typeface="Arial"/>
              </a:rPr>
              <a:t>năng</a:t>
            </a:r>
            <a:r>
              <a:rPr lang="en-US" sz="2400" spc="-1" dirty="0">
                <a:latin typeface="Arial"/>
              </a:rPr>
              <a:t> </a:t>
            </a:r>
            <a:r>
              <a:rPr lang="en-US" sz="2400" spc="-1" dirty="0" err="1">
                <a:latin typeface="Arial"/>
              </a:rPr>
              <a:t>lượng</a:t>
            </a:r>
            <a:r>
              <a:rPr lang="en-US" sz="2400" spc="-1" dirty="0">
                <a:latin typeface="Arial"/>
              </a:rPr>
              <a:t> </a:t>
            </a:r>
            <a:r>
              <a:rPr lang="en-US" sz="2400" spc="-1" dirty="0" err="1">
                <a:latin typeface="Arial"/>
              </a:rPr>
              <a:t>tối</a:t>
            </a:r>
            <a:r>
              <a:rPr lang="en-US" sz="2400" spc="-1" dirty="0">
                <a:latin typeface="Arial"/>
              </a:rPr>
              <a:t> </a:t>
            </a:r>
            <a:r>
              <a:rPr lang="en-US" sz="2400" spc="-1" dirty="0" err="1">
                <a:latin typeface="Arial"/>
              </a:rPr>
              <a:t>thiểu</a:t>
            </a:r>
            <a:r>
              <a:rPr lang="en-US" sz="2400" spc="-1" dirty="0">
                <a:latin typeface="Arial"/>
              </a:rPr>
              <a:t> </a:t>
            </a:r>
            <a:r>
              <a:rPr lang="en-US" sz="2400" spc="-1" dirty="0" err="1">
                <a:latin typeface="Arial"/>
              </a:rPr>
              <a:t>cho</a:t>
            </a:r>
            <a:r>
              <a:rPr lang="en-US" sz="2400" spc="-1" dirty="0">
                <a:latin typeface="Arial"/>
              </a:rPr>
              <a:t> </a:t>
            </a:r>
            <a:r>
              <a:rPr lang="en-US" sz="2400" spc="-1" dirty="0" err="1">
                <a:latin typeface="Arial"/>
              </a:rPr>
              <a:t>phép</a:t>
            </a:r>
            <a:r>
              <a:rPr lang="en-US" sz="2400" spc="-1" dirty="0">
                <a:latin typeface="Arial"/>
              </a:rPr>
              <a:t> </a:t>
            </a:r>
            <a:r>
              <a:rPr lang="en-US" sz="2400" spc="-1" dirty="0" err="1">
                <a:latin typeface="Arial"/>
              </a:rPr>
              <a:t>giải</a:t>
            </a:r>
            <a:r>
              <a:rPr lang="en-US" sz="2400" spc="-1" dirty="0">
                <a:latin typeface="Arial"/>
              </a:rPr>
              <a:t> </a:t>
            </a:r>
            <a:r>
              <a:rPr lang="en-US" sz="2400" spc="-1" dirty="0" err="1">
                <a:latin typeface="Arial"/>
              </a:rPr>
              <a:t>ra</a:t>
            </a:r>
            <a:r>
              <a:rPr lang="en-US" sz="2400" spc="-1" dirty="0">
                <a:latin typeface="Arial"/>
              </a:rPr>
              <a:t> </a:t>
            </a:r>
            <a:r>
              <a:rPr lang="en-US" sz="2400" spc="-1" dirty="0" err="1">
                <a:latin typeface="Arial"/>
              </a:rPr>
              <a:t>các</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và</a:t>
            </a:r>
            <a:r>
              <a:rPr lang="en-US" sz="2400" spc="-1" dirty="0">
                <a:latin typeface="Arial"/>
              </a:rPr>
              <a:t> </a:t>
            </a:r>
            <a:r>
              <a:rPr lang="en-US" sz="2400" spc="-1" dirty="0" err="1">
                <a:latin typeface="Arial"/>
              </a:rPr>
              <a:t>sai</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dự</a:t>
            </a:r>
            <a:r>
              <a:rPr lang="en-US" sz="2400" spc="-1" dirty="0">
                <a:latin typeface="Arial"/>
              </a:rPr>
              <a:t> </a:t>
            </a:r>
            <a:r>
              <a:rPr lang="en-US" sz="2400" spc="-1" dirty="0" err="1">
                <a:latin typeface="Arial"/>
              </a:rPr>
              <a:t>đoán</a:t>
            </a:r>
            <a:r>
              <a:rPr lang="en-US" sz="2400" spc="-1" dirty="0">
                <a:latin typeface="Arial"/>
              </a:rPr>
              <a:t> e[n]</a:t>
            </a:r>
          </a:p>
          <a:p>
            <a:pPr marL="432000" indent="-324000">
              <a:spcBef>
                <a:spcPts val="1417"/>
              </a:spcBef>
              <a:buClr>
                <a:srgbClr val="000000"/>
              </a:buClr>
              <a:buSzPct val="45000"/>
              <a:buFont typeface="Wingdings" charset="2"/>
              <a:buChar char=""/>
            </a:pPr>
            <a:r>
              <a:rPr lang="en-US" sz="2400" b="0" strike="noStrike" spc="-1" dirty="0" err="1">
                <a:latin typeface="Arial"/>
              </a:rPr>
              <a:t>Kết</a:t>
            </a:r>
            <a:r>
              <a:rPr lang="en-US" sz="2400" b="0" strike="noStrike" spc="-1" dirty="0">
                <a:latin typeface="Arial"/>
              </a:rPr>
              <a:t> </a:t>
            </a:r>
            <a:r>
              <a:rPr lang="en-US" sz="2400" b="0" strike="noStrike" spc="-1" dirty="0" err="1">
                <a:latin typeface="Arial"/>
              </a:rPr>
              <a:t>quả</a:t>
            </a:r>
            <a:r>
              <a:rPr lang="en-US" sz="2400" b="0" strike="noStrike" spc="-1" dirty="0">
                <a:latin typeface="Arial"/>
              </a:rPr>
              <a:t> </a:t>
            </a:r>
            <a:r>
              <a:rPr lang="en-US" sz="2400" b="0" strike="noStrike" spc="-1" dirty="0" err="1">
                <a:latin typeface="Arial"/>
              </a:rPr>
              <a:t>là</a:t>
            </a:r>
            <a:r>
              <a:rPr lang="en-US" sz="2400" b="0" strike="noStrike" spc="-1" dirty="0">
                <a:latin typeface="Arial"/>
              </a:rPr>
              <a:t> </a:t>
            </a:r>
            <a:r>
              <a:rPr lang="en-US" sz="2400" b="0" strike="noStrike" spc="-1" dirty="0" err="1">
                <a:latin typeface="Arial"/>
              </a:rPr>
              <a:t>tập</a:t>
            </a:r>
            <a:r>
              <a:rPr lang="en-US" sz="2400" b="0" strike="noStrike" spc="-1" dirty="0">
                <a:latin typeface="Arial"/>
              </a:rPr>
              <a:t> </a:t>
            </a:r>
            <a:r>
              <a:rPr lang="en-US" sz="2400" b="0" strike="noStrike" spc="-1" dirty="0" err="1">
                <a:latin typeface="Arial"/>
              </a:rPr>
              <a:t>hệ</a:t>
            </a:r>
            <a:r>
              <a:rPr lang="en-US" sz="2400" b="0" strike="noStrike" spc="-1" dirty="0">
                <a:latin typeface="Arial"/>
              </a:rPr>
              <a:t> </a:t>
            </a:r>
            <a:r>
              <a:rPr lang="en-US" sz="2400" b="0" strike="noStrike" spc="-1" dirty="0" err="1">
                <a:latin typeface="Arial"/>
              </a:rPr>
              <a:t>số</a:t>
            </a:r>
            <a:r>
              <a:rPr lang="en-US" sz="2400" b="0" strike="noStrike" spc="-1" dirty="0">
                <a:latin typeface="Arial"/>
              </a:rPr>
              <a:t> </a:t>
            </a:r>
            <a:r>
              <a:rPr lang="en-US" sz="2400" b="0" strike="noStrike" spc="-1" dirty="0" err="1">
                <a:latin typeface="Arial"/>
              </a:rPr>
              <a:t>ak</a:t>
            </a:r>
            <a:r>
              <a:rPr lang="en-US" sz="2400" b="0" strike="noStrike" spc="-1" dirty="0">
                <a:latin typeface="Arial"/>
              </a:rPr>
              <a:t> </a:t>
            </a:r>
            <a:r>
              <a:rPr lang="en-US" sz="2400" b="0" strike="noStrike" spc="-1" dirty="0" err="1">
                <a:latin typeface="Arial"/>
              </a:rPr>
              <a:t>của</a:t>
            </a:r>
            <a:r>
              <a:rPr lang="en-US" sz="2400" b="0" strike="noStrike" spc="-1" dirty="0">
                <a:latin typeface="Arial"/>
              </a:rPr>
              <a:t> </a:t>
            </a:r>
            <a:r>
              <a:rPr lang="en-US" sz="2400" b="0" strike="noStrike" spc="-1" dirty="0" err="1">
                <a:latin typeface="Arial"/>
              </a:rPr>
              <a:t>mô</a:t>
            </a:r>
            <a:r>
              <a:rPr lang="en-US" sz="2400" b="0" strike="noStrike" spc="-1" dirty="0">
                <a:latin typeface="Arial"/>
              </a:rPr>
              <a:t> </a:t>
            </a:r>
            <a:r>
              <a:rPr lang="en-US" sz="2400" b="0" strike="noStrike" spc="-1" dirty="0" err="1">
                <a:latin typeface="Arial"/>
              </a:rPr>
              <a:t>hình</a:t>
            </a:r>
            <a:r>
              <a:rPr lang="en-US" sz="2400" b="0" strike="noStrike" spc="-1" dirty="0">
                <a:latin typeface="Arial"/>
              </a:rPr>
              <a:t> </a:t>
            </a:r>
            <a:r>
              <a:rPr lang="en-US" sz="2400" b="0" strike="noStrike" spc="-1" dirty="0" err="1">
                <a:latin typeface="Arial"/>
              </a:rPr>
              <a:t>nguồn</a:t>
            </a:r>
            <a:r>
              <a:rPr lang="en-US" sz="2400" b="0" strike="noStrike" spc="-1" dirty="0">
                <a:latin typeface="Arial"/>
              </a:rPr>
              <a:t> </a:t>
            </a:r>
            <a:r>
              <a:rPr lang="en-US" sz="2400" b="0" strike="noStrike" spc="-1" dirty="0" err="1">
                <a:latin typeface="Arial"/>
              </a:rPr>
              <a:t>và</a:t>
            </a:r>
            <a:r>
              <a:rPr lang="en-US" sz="2400" b="0" strike="noStrike" spc="-1" dirty="0">
                <a:latin typeface="Arial"/>
              </a:rPr>
              <a:t> </a:t>
            </a:r>
            <a:r>
              <a:rPr lang="en-US" sz="2400" b="0" strike="noStrike" spc="-1" dirty="0" err="1">
                <a:latin typeface="Arial"/>
              </a:rPr>
              <a:t>sai</a:t>
            </a:r>
            <a:r>
              <a:rPr lang="en-US" sz="2400" b="0" strike="noStrike" spc="-1" dirty="0">
                <a:latin typeface="Arial"/>
              </a:rPr>
              <a:t> </a:t>
            </a:r>
            <a:r>
              <a:rPr lang="en-US" sz="2400" b="0" strike="noStrike" spc="-1" dirty="0" err="1">
                <a:latin typeface="Arial"/>
              </a:rPr>
              <a:t>số</a:t>
            </a:r>
            <a:r>
              <a:rPr lang="en-US" sz="2400" b="0" strike="noStrike" spc="-1" dirty="0">
                <a:latin typeface="Arial"/>
              </a:rPr>
              <a:t> </a:t>
            </a:r>
            <a:r>
              <a:rPr lang="en-US" sz="2400" b="0" strike="noStrike" spc="-1" dirty="0" err="1">
                <a:latin typeface="Arial"/>
              </a:rPr>
              <a:t>dự</a:t>
            </a:r>
            <a:r>
              <a:rPr lang="en-US" sz="2400" b="0" strike="noStrike" spc="-1" dirty="0">
                <a:latin typeface="Arial"/>
              </a:rPr>
              <a:t> </a:t>
            </a:r>
            <a:r>
              <a:rPr lang="en-US" sz="2400" b="0" strike="noStrike" spc="-1" dirty="0" err="1">
                <a:latin typeface="Arial"/>
              </a:rPr>
              <a:t>đoán</a:t>
            </a:r>
            <a:r>
              <a:rPr lang="en-US" sz="2400" b="0" strike="noStrike" spc="-1" dirty="0">
                <a:latin typeface="Arial"/>
              </a:rPr>
              <a:t> e[n] </a:t>
            </a:r>
            <a:r>
              <a:rPr lang="en-US" sz="2400" b="0" strike="noStrike" spc="-1" dirty="0" err="1">
                <a:latin typeface="Arial"/>
              </a:rPr>
              <a:t>tối</a:t>
            </a:r>
            <a:r>
              <a:rPr lang="en-US" sz="2400" b="0" strike="noStrike" spc="-1" dirty="0">
                <a:latin typeface="Arial"/>
              </a:rPr>
              <a:t> </a:t>
            </a:r>
            <a:r>
              <a:rPr lang="en-US" sz="2400" b="0" strike="noStrike" spc="-1" dirty="0" err="1">
                <a:latin typeface="Arial"/>
              </a:rPr>
              <a:t>thiểu</a:t>
            </a:r>
            <a:r>
              <a:rPr lang="en-US" sz="2400" b="0" strike="noStrike" spc="-1" dirty="0">
                <a:latin typeface="Arial"/>
              </a:rPr>
              <a:t> </a:t>
            </a:r>
            <a:r>
              <a:rPr lang="en-US" sz="2400" b="0" strike="noStrike" spc="-1" dirty="0" err="1">
                <a:latin typeface="Arial"/>
              </a:rPr>
              <a:t>tìm</a:t>
            </a:r>
            <a:r>
              <a:rPr lang="en-US" sz="2400" b="0" strike="noStrike" spc="-1" dirty="0">
                <a:latin typeface="Arial"/>
              </a:rPr>
              <a:t> </a:t>
            </a:r>
            <a:r>
              <a:rPr lang="en-US" sz="2400" b="0" strike="noStrike" spc="-1" dirty="0" err="1">
                <a:latin typeface="Arial"/>
              </a:rPr>
              <a:t>được</a:t>
            </a:r>
            <a:r>
              <a:rPr lang="en-US" sz="2400" b="0" strike="noStrike" spc="-1" dirty="0">
                <a:latin typeface="Arial"/>
              </a:rPr>
              <a:t> </a:t>
            </a:r>
            <a:r>
              <a:rPr lang="en-US" sz="2400" b="0" strike="noStrike" spc="-1" dirty="0" err="1">
                <a:latin typeface="Arial"/>
              </a:rPr>
              <a:t>là</a:t>
            </a:r>
            <a:r>
              <a:rPr lang="en-US" sz="2400" b="0" strike="noStrike" spc="-1" dirty="0">
                <a:latin typeface="Arial"/>
              </a:rPr>
              <a:t> </a:t>
            </a:r>
            <a:r>
              <a:rPr lang="en-US" sz="2400" b="0" strike="noStrike" spc="-1" dirty="0" err="1">
                <a:latin typeface="Arial"/>
              </a:rPr>
              <a:t>đầu</a:t>
            </a:r>
            <a:r>
              <a:rPr lang="en-US" sz="2400" b="0" strike="noStrike" spc="-1" dirty="0">
                <a:latin typeface="Arial"/>
              </a:rPr>
              <a:t> </a:t>
            </a:r>
            <a:r>
              <a:rPr lang="en-US" sz="2400" b="0" strike="noStrike" spc="-1" dirty="0" err="1">
                <a:latin typeface="Arial"/>
              </a:rPr>
              <a:t>vào</a:t>
            </a:r>
            <a:r>
              <a:rPr lang="en-US" sz="2400" b="0" strike="noStrike" spc="-1" dirty="0">
                <a:latin typeface="Arial"/>
              </a:rPr>
              <a:t> </a:t>
            </a:r>
            <a:r>
              <a:rPr lang="en-US" sz="2400" b="0" strike="noStrike" spc="-1" dirty="0" err="1">
                <a:latin typeface="Arial"/>
              </a:rPr>
              <a:t>của</a:t>
            </a:r>
            <a:r>
              <a:rPr lang="en-US" sz="2400" b="0" strike="noStrike" spc="-1" dirty="0">
                <a:latin typeface="Arial"/>
              </a:rPr>
              <a:t> </a:t>
            </a:r>
            <a:r>
              <a:rPr lang="en-US" sz="2400" b="0" strike="noStrike" spc="-1" dirty="0" err="1">
                <a:latin typeface="Arial"/>
              </a:rPr>
              <a:t>mô</a:t>
            </a:r>
            <a:r>
              <a:rPr lang="en-US" sz="2400" b="0" strike="noStrike" spc="-1" dirty="0">
                <a:latin typeface="Arial"/>
              </a:rPr>
              <a:t> </a:t>
            </a:r>
            <a:r>
              <a:rPr lang="en-US" sz="2400" b="0" strike="noStrike" spc="-1" dirty="0" err="1">
                <a:latin typeface="Arial"/>
              </a:rPr>
              <a:t>hình</a:t>
            </a:r>
            <a:r>
              <a:rPr lang="en-US" sz="2400" b="0" strike="noStrike" spc="-1" dirty="0">
                <a:latin typeface="Arial"/>
              </a:rPr>
              <a:t>. </a:t>
            </a:r>
            <a:r>
              <a:rPr lang="en-US" sz="2400" b="0" strike="noStrike" spc="-1" dirty="0" err="1">
                <a:latin typeface="Arial"/>
              </a:rPr>
              <a:t>Đây</a:t>
            </a:r>
            <a:r>
              <a:rPr lang="en-US" sz="2400" b="0" strike="noStrike" spc="-1" dirty="0">
                <a:latin typeface="Arial"/>
              </a:rPr>
              <a:t> </a:t>
            </a:r>
            <a:r>
              <a:rPr lang="en-US" sz="2400" b="0" strike="noStrike" spc="-1" dirty="0" err="1">
                <a:latin typeface="Arial"/>
              </a:rPr>
              <a:t>là</a:t>
            </a:r>
            <a:r>
              <a:rPr lang="en-US" sz="2400" b="0" strike="noStrike" spc="-1" dirty="0">
                <a:latin typeface="Arial"/>
              </a:rPr>
              <a:t> </a:t>
            </a:r>
            <a:r>
              <a:rPr lang="en-US" sz="2400" b="0" strike="noStrike" spc="-1" dirty="0" err="1">
                <a:latin typeface="Arial"/>
              </a:rPr>
              <a:t>các</a:t>
            </a:r>
            <a:r>
              <a:rPr lang="en-US" sz="2400" b="0" strike="noStrike" spc="-1" dirty="0">
                <a:latin typeface="Arial"/>
              </a:rPr>
              <a:t> </a:t>
            </a:r>
            <a:r>
              <a:rPr lang="en-US" sz="2400" b="0" strike="noStrike" spc="-1" dirty="0" err="1">
                <a:latin typeface="Arial"/>
              </a:rPr>
              <a:t>tham</a:t>
            </a:r>
            <a:r>
              <a:rPr lang="en-US" sz="2400" b="0" strike="noStrike" spc="-1" dirty="0">
                <a:latin typeface="Arial"/>
              </a:rPr>
              <a:t> </a:t>
            </a:r>
            <a:r>
              <a:rPr lang="en-US" sz="2400" b="0" strike="noStrike" spc="-1" dirty="0" err="1">
                <a:latin typeface="Arial"/>
              </a:rPr>
              <a:t>số</a:t>
            </a:r>
            <a:r>
              <a:rPr lang="en-US" sz="2400" b="0" strike="noStrike" spc="-1" dirty="0">
                <a:latin typeface="Arial"/>
              </a:rPr>
              <a:t> </a:t>
            </a:r>
            <a:r>
              <a:rPr lang="en-US" sz="2400" b="0" strike="noStrike" spc="-1" dirty="0" err="1">
                <a:latin typeface="Arial"/>
              </a:rPr>
              <a:t>trong</a:t>
            </a:r>
            <a:r>
              <a:rPr lang="en-US" sz="2400" b="0" strike="noStrike" spc="-1" dirty="0">
                <a:latin typeface="Arial"/>
              </a:rPr>
              <a:t> </a:t>
            </a:r>
            <a:r>
              <a:rPr lang="en-US" sz="2400" b="0" strike="noStrike" spc="-1" dirty="0" err="1">
                <a:latin typeface="Arial"/>
              </a:rPr>
              <a:t>mã</a:t>
            </a:r>
            <a:r>
              <a:rPr lang="en-US" sz="2400" b="0" strike="noStrike" spc="-1" dirty="0">
                <a:latin typeface="Arial"/>
              </a:rPr>
              <a:t> </a:t>
            </a:r>
            <a:r>
              <a:rPr lang="en-US" sz="2400" b="0" strike="noStrike" spc="-1" dirty="0" err="1">
                <a:latin typeface="Arial"/>
              </a:rPr>
              <a:t>hóa</a:t>
            </a:r>
            <a:r>
              <a:rPr lang="en-US" sz="2400" b="0" strike="noStrike" spc="-1" dirty="0">
                <a:latin typeface="Arial"/>
              </a:rPr>
              <a:t> </a:t>
            </a:r>
            <a:r>
              <a:rPr lang="en-US" sz="2400" b="0" strike="noStrike" spc="-1" dirty="0" err="1">
                <a:latin typeface="Arial"/>
              </a:rPr>
              <a:t>mô</a:t>
            </a:r>
            <a:r>
              <a:rPr lang="en-US" sz="2400" b="0" strike="noStrike" spc="-1" dirty="0">
                <a:latin typeface="Arial"/>
              </a:rPr>
              <a:t> </a:t>
            </a:r>
            <a:r>
              <a:rPr lang="en-US" sz="2400" b="0" strike="noStrike" spc="-1" dirty="0" err="1">
                <a:latin typeface="Arial"/>
              </a:rPr>
              <a:t>hình</a:t>
            </a:r>
            <a:r>
              <a:rPr lang="en-US" sz="2400" b="0" strike="noStrike" spc="-1" dirty="0">
                <a:latin typeface="Arial"/>
              </a:rPr>
              <a:t> </a:t>
            </a:r>
            <a:r>
              <a:rPr lang="en-US" sz="2400" b="0" strike="noStrike" spc="-1" dirty="0" err="1">
                <a:latin typeface="Arial"/>
              </a:rPr>
              <a:t>nguồn</a:t>
            </a:r>
            <a:r>
              <a:rPr lang="en-US" sz="2400" b="0" strike="noStrike" spc="-1" dirty="0">
                <a:latin typeface="Arial"/>
              </a:rPr>
              <a:t>.</a:t>
            </a:r>
          </a:p>
          <a:p>
            <a:pPr marL="432000" indent="-324000">
              <a:spcBef>
                <a:spcPts val="1417"/>
              </a:spcBef>
              <a:buClr>
                <a:srgbClr val="000000"/>
              </a:buClr>
              <a:buSzPct val="45000"/>
              <a:buFont typeface="Wingdings" charset="2"/>
              <a:buChar char=""/>
            </a:pPr>
            <a:r>
              <a:rPr lang="en-US" sz="2400" spc="-1" dirty="0" err="1">
                <a:latin typeface="Arial"/>
              </a:rPr>
              <a:t>Bên</a:t>
            </a:r>
            <a:r>
              <a:rPr lang="en-US" sz="2400" spc="-1" dirty="0">
                <a:latin typeface="Arial"/>
              </a:rPr>
              <a:t> </a:t>
            </a:r>
            <a:r>
              <a:rPr lang="en-US" sz="2400" spc="-1" dirty="0" err="1">
                <a:latin typeface="Arial"/>
              </a:rPr>
              <a:t>giải</a:t>
            </a:r>
            <a:r>
              <a:rPr lang="en-US" sz="2400" spc="-1" dirty="0">
                <a:latin typeface="Arial"/>
              </a:rPr>
              <a:t> </a:t>
            </a:r>
            <a:r>
              <a:rPr lang="en-US" sz="2400" spc="-1" dirty="0" err="1">
                <a:latin typeface="Arial"/>
              </a:rPr>
              <a:t>mã</a:t>
            </a:r>
            <a:r>
              <a:rPr lang="en-US" sz="2400" spc="-1" dirty="0">
                <a:latin typeface="Arial"/>
              </a:rPr>
              <a:t> </a:t>
            </a:r>
            <a:r>
              <a:rPr lang="en-US" sz="2400" spc="-1" dirty="0" err="1">
                <a:latin typeface="Arial"/>
              </a:rPr>
              <a:t>sẽ</a:t>
            </a:r>
            <a:r>
              <a:rPr lang="en-US" sz="2400" spc="-1" dirty="0">
                <a:latin typeface="Arial"/>
              </a:rPr>
              <a:t> </a:t>
            </a:r>
            <a:r>
              <a:rPr lang="en-US" sz="2400" spc="-1" dirty="0" err="1">
                <a:latin typeface="Arial"/>
              </a:rPr>
              <a:t>là</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tự</a:t>
            </a:r>
            <a:r>
              <a:rPr lang="en-US" sz="2400" spc="-1" dirty="0">
                <a:latin typeface="Arial"/>
              </a:rPr>
              <a:t> </a:t>
            </a:r>
            <a:r>
              <a:rPr lang="en-US" sz="2400" spc="-1" dirty="0" err="1">
                <a:latin typeface="Arial"/>
              </a:rPr>
              <a:t>hồi</a:t>
            </a:r>
            <a:r>
              <a:rPr lang="en-US" sz="2400" spc="-1" dirty="0">
                <a:latin typeface="Arial"/>
              </a:rPr>
              <a:t> </a:t>
            </a:r>
            <a:r>
              <a:rPr lang="en-US" sz="2400" spc="-1" dirty="0" err="1">
                <a:latin typeface="Arial"/>
              </a:rPr>
              <a:t>quy</a:t>
            </a:r>
            <a:r>
              <a:rPr lang="en-US" sz="2400" spc="-1" dirty="0">
                <a:latin typeface="Arial"/>
              </a:rPr>
              <a:t> </a:t>
            </a:r>
            <a:r>
              <a:rPr lang="en-US" sz="2400" spc="-1" dirty="0" err="1">
                <a:latin typeface="Arial"/>
              </a:rPr>
              <a:t>với</a:t>
            </a:r>
            <a:r>
              <a:rPr lang="en-US" sz="2400" spc="-1" dirty="0">
                <a:latin typeface="Arial"/>
              </a:rPr>
              <a:t> </a:t>
            </a:r>
            <a:r>
              <a:rPr lang="en-US" sz="2400" spc="-1" dirty="0" err="1">
                <a:latin typeface="Arial"/>
              </a:rPr>
              <a:t>tập</a:t>
            </a:r>
            <a:r>
              <a:rPr lang="en-US" sz="2400" spc="-1" dirty="0">
                <a:latin typeface="Arial"/>
              </a:rPr>
              <a:t> </a:t>
            </a:r>
            <a:r>
              <a:rPr lang="en-US" sz="2400" spc="-1" dirty="0" err="1">
                <a:latin typeface="Arial"/>
              </a:rPr>
              <a:t>hệ</a:t>
            </a:r>
            <a:r>
              <a:rPr lang="en-US" sz="2400" spc="-1" dirty="0">
                <a:latin typeface="Arial"/>
              </a:rPr>
              <a:t> </a:t>
            </a:r>
            <a:r>
              <a:rPr lang="en-US" sz="2400" spc="-1" dirty="0" err="1">
                <a:latin typeface="Arial"/>
              </a:rPr>
              <a:t>số</a:t>
            </a:r>
            <a:r>
              <a:rPr lang="en-US" sz="2400" spc="-1" dirty="0">
                <a:latin typeface="Arial"/>
              </a:rPr>
              <a:t> </a:t>
            </a:r>
            <a:r>
              <a:rPr lang="en-US" sz="2400" spc="-1" dirty="0" err="1">
                <a:latin typeface="Arial"/>
              </a:rPr>
              <a:t>ak</a:t>
            </a:r>
            <a:r>
              <a:rPr lang="en-US" sz="2400" spc="-1" dirty="0">
                <a:latin typeface="Arial"/>
              </a:rPr>
              <a:t> </a:t>
            </a:r>
            <a:r>
              <a:rPr lang="en-US" sz="2400" spc="-1" dirty="0" err="1">
                <a:latin typeface="Arial"/>
              </a:rPr>
              <a:t>và</a:t>
            </a:r>
            <a:r>
              <a:rPr lang="en-US" sz="2400" spc="-1" dirty="0">
                <a:latin typeface="Arial"/>
              </a:rPr>
              <a:t> </a:t>
            </a:r>
            <a:r>
              <a:rPr lang="en-US" sz="2400" spc="-1" dirty="0" err="1">
                <a:latin typeface="Arial"/>
              </a:rPr>
              <a:t>đầu</a:t>
            </a:r>
            <a:r>
              <a:rPr lang="en-US" sz="2400" spc="-1" dirty="0">
                <a:latin typeface="Arial"/>
              </a:rPr>
              <a:t> </a:t>
            </a:r>
            <a:r>
              <a:rPr lang="en-US" sz="2400" spc="-1" dirty="0" err="1">
                <a:latin typeface="Arial"/>
              </a:rPr>
              <a:t>vào</a:t>
            </a:r>
            <a:r>
              <a:rPr lang="en-US" sz="2400" spc="-1" dirty="0">
                <a:latin typeface="Arial"/>
              </a:rPr>
              <a:t> </a:t>
            </a:r>
            <a:r>
              <a:rPr lang="en-US" sz="2400" spc="-1" dirty="0" err="1">
                <a:latin typeface="Arial"/>
              </a:rPr>
              <a:t>là</a:t>
            </a:r>
            <a:r>
              <a:rPr lang="en-US" sz="2400" spc="-1">
                <a:latin typeface="Arial"/>
              </a:rPr>
              <a:t> e[n].</a:t>
            </a:r>
            <a:endParaRPr lang="en-US" sz="2400" b="0" strike="noStrike" spc="-1" dirty="0">
              <a:latin typeface="Aria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182" y="2440577"/>
            <a:ext cx="6124575" cy="98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6358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609480" y="273600"/>
            <a:ext cx="10972440" cy="1144800"/>
          </a:xfrm>
          <a:prstGeom prst="rect">
            <a:avLst/>
          </a:prstGeom>
          <a:noFill/>
          <a:ln>
            <a:noFill/>
          </a:ln>
        </p:spPr>
        <p:txBody>
          <a:bodyPr lIns="0" tIns="0" rIns="0" bIns="0" anchor="ctr"/>
          <a:lstStyle/>
          <a:p>
            <a:pPr algn="ctr"/>
            <a:r>
              <a:rPr lang="en-US" sz="4400" b="0" strike="noStrike" spc="-1" dirty="0" err="1">
                <a:latin typeface="Arial"/>
              </a:rPr>
              <a:t>Bài</a:t>
            </a:r>
            <a:r>
              <a:rPr lang="en-US" sz="4400" b="0" strike="noStrike" spc="-1" dirty="0">
                <a:latin typeface="Arial"/>
              </a:rPr>
              <a:t> </a:t>
            </a:r>
            <a:r>
              <a:rPr lang="en-US" sz="4400" b="0" strike="noStrike" spc="-1">
                <a:latin typeface="Arial"/>
              </a:rPr>
              <a:t>tập</a:t>
            </a:r>
            <a:endParaRPr lang="en-US" sz="4400" b="0" strike="noStrike" spc="-1" dirty="0">
              <a:latin typeface="Arial"/>
            </a:endParaRPr>
          </a:p>
        </p:txBody>
      </p:sp>
      <p:sp>
        <p:nvSpPr>
          <p:cNvPr id="523" name="TextShape 2"/>
          <p:cNvSpPr txBox="1"/>
          <p:nvPr/>
        </p:nvSpPr>
        <p:spPr>
          <a:xfrm>
            <a:off x="609480" y="1604520"/>
            <a:ext cx="10972440" cy="3977280"/>
          </a:xfrm>
          <a:prstGeom prst="rect">
            <a:avLst/>
          </a:prstGeom>
          <a:noFill/>
          <a:ln>
            <a:noFill/>
          </a:ln>
        </p:spPr>
        <p:txBody>
          <a:bodyPr lIns="0" tIns="0" rIns="0" bIns="0">
            <a:normAutofit fontScale="85000" lnSpcReduction="10000"/>
          </a:bodyPr>
          <a:lstStyle/>
          <a:p>
            <a:pPr marL="432000" indent="-324000">
              <a:spcBef>
                <a:spcPts val="1417"/>
              </a:spcBef>
              <a:buClr>
                <a:srgbClr val="000000"/>
              </a:buClr>
              <a:buSzPct val="45000"/>
              <a:buFont typeface="Wingdings" charset="2"/>
              <a:buChar char=""/>
            </a:pPr>
            <a:r>
              <a:rPr lang="en-US" sz="3200" b="0" strike="noStrike" spc="-1" dirty="0" err="1">
                <a:latin typeface="Arial"/>
              </a:rPr>
              <a:t>Bài</a:t>
            </a:r>
            <a:r>
              <a:rPr lang="en-US" sz="3200" b="0" strike="noStrike" spc="-1" dirty="0">
                <a:latin typeface="Arial"/>
              </a:rPr>
              <a:t> 4: </a:t>
            </a:r>
            <a:r>
              <a:rPr lang="en-US" sz="3200" b="0" strike="noStrike" spc="-1" dirty="0" err="1">
                <a:latin typeface="Arial"/>
              </a:rPr>
              <a:t>Giả</a:t>
            </a:r>
            <a:r>
              <a:rPr lang="en-US" sz="3200" b="0" strike="noStrike" spc="-1" dirty="0">
                <a:latin typeface="Arial"/>
              </a:rPr>
              <a:t> </a:t>
            </a:r>
            <a:r>
              <a:rPr lang="en-US" sz="3200" b="0" strike="noStrike" spc="-1" dirty="0" err="1">
                <a:latin typeface="Arial"/>
              </a:rPr>
              <a:t>sử</a:t>
            </a:r>
            <a:r>
              <a:rPr lang="en-US" sz="3200" b="0" strike="noStrike" spc="-1" dirty="0">
                <a:latin typeface="Arial"/>
              </a:rPr>
              <a:t> </a:t>
            </a:r>
            <a:r>
              <a:rPr lang="en-US" sz="3200" b="0" strike="noStrike" spc="-1" dirty="0" err="1">
                <a:latin typeface="Arial"/>
              </a:rPr>
              <a:t>nguồn</a:t>
            </a:r>
            <a:r>
              <a:rPr lang="en-US" sz="3200" b="0" strike="noStrike" spc="-1" dirty="0">
                <a:latin typeface="Arial"/>
              </a:rPr>
              <a:t> tin </a:t>
            </a:r>
            <a:r>
              <a:rPr lang="en-US" sz="3200" b="0" strike="noStrike" spc="-1" dirty="0" err="1">
                <a:latin typeface="Arial"/>
              </a:rPr>
              <a:t>chỉ</a:t>
            </a:r>
            <a:r>
              <a:rPr lang="en-US" sz="3200" b="0" strike="noStrike" spc="-1" dirty="0">
                <a:latin typeface="Arial"/>
              </a:rPr>
              <a:t> </a:t>
            </a:r>
            <a:r>
              <a:rPr lang="en-US" sz="3200" b="0" strike="noStrike" spc="-1" dirty="0" err="1">
                <a:latin typeface="Arial"/>
              </a:rPr>
              <a:t>tao</a:t>
            </a:r>
            <a:r>
              <a:rPr lang="en-US" sz="3200" b="0" strike="noStrike" spc="-1" dirty="0">
                <a:latin typeface="Arial"/>
              </a:rPr>
              <a:t> </a:t>
            </a:r>
            <a:r>
              <a:rPr lang="en-US" sz="3200" b="0" strike="noStrike" spc="-1" dirty="0" err="1">
                <a:latin typeface="Arial"/>
              </a:rPr>
              <a:t>một</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có</a:t>
            </a:r>
            <a:r>
              <a:rPr lang="en-US" sz="3200" b="0" strike="noStrike" spc="-1" dirty="0">
                <a:latin typeface="Arial"/>
              </a:rPr>
              <a:t> </a:t>
            </a:r>
            <a:r>
              <a:rPr lang="en-US" sz="3200" b="0" strike="noStrike" spc="-1" dirty="0" err="1">
                <a:latin typeface="Arial"/>
              </a:rPr>
              <a:t>nội</a:t>
            </a:r>
            <a:r>
              <a:rPr lang="en-US" sz="3200" b="0" strike="noStrike" spc="-1" dirty="0">
                <a:latin typeface="Arial"/>
              </a:rPr>
              <a:t> dung </a:t>
            </a:r>
            <a:r>
              <a:rPr lang="en-US" sz="3200" b="0" strike="noStrike" spc="-1" dirty="0" err="1">
                <a:latin typeface="Arial"/>
              </a:rPr>
              <a:t>là</a:t>
            </a:r>
            <a:r>
              <a:rPr lang="en-US" sz="3200" b="0" strike="noStrike" spc="-1" dirty="0">
                <a:latin typeface="Arial"/>
              </a:rPr>
              <a:t> ‘</a:t>
            </a:r>
            <a:r>
              <a:rPr lang="en-US" sz="3200" b="0" strike="noStrike" spc="-1" dirty="0" err="1">
                <a:latin typeface="Arial"/>
              </a:rPr>
              <a:t>công</a:t>
            </a:r>
            <a:r>
              <a:rPr lang="en-US" sz="3200" b="0" strike="noStrike" spc="-1" dirty="0">
                <a:latin typeface="Arial"/>
              </a:rPr>
              <a:t> </a:t>
            </a:r>
            <a:r>
              <a:rPr lang="en-US" sz="3200" b="0" strike="noStrike" spc="-1" dirty="0" err="1">
                <a:latin typeface="Arial"/>
              </a:rPr>
              <a:t>nghệ</a:t>
            </a:r>
            <a:r>
              <a:rPr lang="en-US" sz="3200" b="0" strike="noStrike" spc="-1" dirty="0">
                <a:latin typeface="Arial"/>
              </a:rPr>
              <a:t> </a:t>
            </a:r>
            <a:r>
              <a:rPr lang="en-US" sz="3200" b="0" strike="noStrike" spc="-1" dirty="0" err="1">
                <a:latin typeface="Arial"/>
              </a:rPr>
              <a:t>thông</a:t>
            </a:r>
            <a:r>
              <a:rPr lang="en-US" sz="3200" b="0" strike="noStrike" spc="-1" dirty="0">
                <a:latin typeface="Arial"/>
              </a:rPr>
              <a:t> tin’ </a:t>
            </a:r>
            <a:r>
              <a:rPr lang="en-US" sz="3200" b="0" strike="noStrike" spc="-1" dirty="0" err="1">
                <a:latin typeface="Arial"/>
              </a:rPr>
              <a:t>viết</a:t>
            </a:r>
            <a:r>
              <a:rPr lang="en-US" sz="3200" b="0" strike="noStrike" spc="-1" dirty="0">
                <a:latin typeface="Arial"/>
              </a:rPr>
              <a:t> ở </a:t>
            </a:r>
            <a:r>
              <a:rPr lang="en-US" sz="3200" b="0" strike="noStrike" spc="-1" dirty="0" err="1">
                <a:latin typeface="Arial"/>
              </a:rPr>
              <a:t>dạng</a:t>
            </a:r>
            <a:r>
              <a:rPr lang="en-US" sz="3200" b="0" strike="noStrike" spc="-1" dirty="0">
                <a:latin typeface="Arial"/>
              </a:rPr>
              <a:t> </a:t>
            </a:r>
            <a:r>
              <a:rPr lang="en-US" sz="3200" b="0" strike="noStrike" spc="-1" dirty="0" err="1">
                <a:latin typeface="Arial"/>
              </a:rPr>
              <a:t>tiếng</a:t>
            </a:r>
            <a:r>
              <a:rPr lang="en-US" sz="3200" b="0" strike="noStrike" spc="-1" dirty="0">
                <a:latin typeface="Arial"/>
              </a:rPr>
              <a:t> </a:t>
            </a:r>
            <a:r>
              <a:rPr lang="en-US" sz="3200" b="0" strike="noStrike" spc="-1" dirty="0" err="1">
                <a:latin typeface="Arial"/>
              </a:rPr>
              <a:t>Việt</a:t>
            </a:r>
            <a:r>
              <a:rPr lang="en-US" sz="3200" b="0" strike="noStrike" spc="-1" dirty="0">
                <a:latin typeface="Arial"/>
              </a:rPr>
              <a:t>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dấu</a:t>
            </a:r>
            <a:r>
              <a:rPr lang="en-US" sz="3200" b="0" strike="noStrike" spc="-1" dirty="0">
                <a:latin typeface="Arial"/>
              </a:rPr>
              <a:t>,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phân</a:t>
            </a:r>
            <a:r>
              <a:rPr lang="en-US" sz="3200" b="0" strike="noStrike" spc="-1" dirty="0">
                <a:latin typeface="Arial"/>
              </a:rPr>
              <a:t> </a:t>
            </a:r>
            <a:r>
              <a:rPr lang="en-US" sz="3200" b="0" strike="noStrike" spc="-1" dirty="0" err="1">
                <a:latin typeface="Arial"/>
              </a:rPr>
              <a:t>biệt</a:t>
            </a:r>
            <a:r>
              <a:rPr lang="en-US" sz="3200" b="0" strike="noStrike" spc="-1" dirty="0">
                <a:latin typeface="Arial"/>
              </a:rPr>
              <a:t> </a:t>
            </a:r>
            <a:r>
              <a:rPr lang="en-US" sz="3200" b="0" strike="noStrike" spc="-1" dirty="0" err="1">
                <a:latin typeface="Arial"/>
              </a:rPr>
              <a:t>chữ</a:t>
            </a:r>
            <a:r>
              <a:rPr lang="en-US" sz="3200" b="0" strike="noStrike" spc="-1" dirty="0">
                <a:latin typeface="Arial"/>
              </a:rPr>
              <a:t> </a:t>
            </a:r>
            <a:r>
              <a:rPr lang="en-US" sz="3200" b="0" strike="noStrike" spc="-1" dirty="0" err="1">
                <a:latin typeface="Arial"/>
              </a:rPr>
              <a:t>thường</a:t>
            </a:r>
            <a:r>
              <a:rPr lang="en-US" sz="3200" b="0" strike="noStrike" spc="-1" dirty="0">
                <a:latin typeface="Arial"/>
              </a:rPr>
              <a:t> </a:t>
            </a:r>
            <a:r>
              <a:rPr lang="en-US" sz="3200" b="0" strike="noStrike" spc="-1" dirty="0" err="1">
                <a:latin typeface="Arial"/>
              </a:rPr>
              <a:t>chữ</a:t>
            </a:r>
            <a:r>
              <a:rPr lang="en-US" sz="3200" b="0" strike="noStrike" spc="-1" dirty="0">
                <a:latin typeface="Arial"/>
              </a:rPr>
              <a:t> </a:t>
            </a:r>
            <a:r>
              <a:rPr lang="en-US" sz="3200" b="0" strike="noStrike" spc="-1" dirty="0" err="1">
                <a:latin typeface="Arial"/>
              </a:rPr>
              <a:t>hoa</a:t>
            </a:r>
            <a:r>
              <a:rPr lang="en-US" sz="3200" b="0" strike="noStrike" spc="-1" dirty="0">
                <a:latin typeface="Arial"/>
              </a:rPr>
              <a:t> </a:t>
            </a:r>
            <a:r>
              <a:rPr lang="en-US" sz="3200" b="0" strike="noStrike" spc="-1" dirty="0" err="1">
                <a:latin typeface="Arial"/>
              </a:rPr>
              <a:t>và</a:t>
            </a:r>
            <a:r>
              <a:rPr lang="en-US" sz="3200" b="0" strike="noStrike" spc="-1" dirty="0">
                <a:latin typeface="Arial"/>
              </a:rPr>
              <a:t>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có</a:t>
            </a:r>
            <a:r>
              <a:rPr lang="en-US" sz="3200" b="0" strike="noStrike" spc="-1" dirty="0">
                <a:latin typeface="Arial"/>
              </a:rPr>
              <a:t> </a:t>
            </a:r>
            <a:r>
              <a:rPr lang="en-US" sz="3200" b="0" strike="noStrike" spc="-1" dirty="0" err="1">
                <a:latin typeface="Arial"/>
              </a:rPr>
              <a:t>dấu</a:t>
            </a:r>
            <a:r>
              <a:rPr lang="en-US" sz="3200" b="0" strike="noStrike" spc="-1" dirty="0">
                <a:latin typeface="Arial"/>
              </a:rPr>
              <a:t> </a:t>
            </a:r>
            <a:r>
              <a:rPr lang="en-US" sz="3200" b="0" strike="noStrike" spc="-1" dirty="0" err="1">
                <a:latin typeface="Arial"/>
              </a:rPr>
              <a:t>cách</a:t>
            </a:r>
            <a:r>
              <a:rPr lang="en-US" sz="3200" b="0" strike="noStrike" spc="-1" dirty="0">
                <a:latin typeface="Arial"/>
              </a:rPr>
              <a:t> </a:t>
            </a:r>
            <a:r>
              <a:rPr lang="en-US" sz="3200" b="0" strike="noStrike" spc="-1" dirty="0" err="1">
                <a:latin typeface="Arial"/>
              </a:rPr>
              <a:t>giữa</a:t>
            </a:r>
            <a:r>
              <a:rPr lang="en-US" sz="3200" b="0" strike="noStrike" spc="-1" dirty="0">
                <a:latin typeface="Arial"/>
              </a:rPr>
              <a:t> </a:t>
            </a:r>
            <a:r>
              <a:rPr lang="en-US" sz="3200" b="0" strike="noStrike" spc="-1" dirty="0" err="1">
                <a:latin typeface="Arial"/>
              </a:rPr>
              <a:t>các</a:t>
            </a:r>
            <a:r>
              <a:rPr lang="en-US" sz="3200" b="0" strike="noStrike" spc="-1" dirty="0">
                <a:latin typeface="Arial"/>
              </a:rPr>
              <a:t> </a:t>
            </a:r>
            <a:r>
              <a:rPr lang="en-US" sz="3200" b="0" strike="noStrike" spc="-1" dirty="0" err="1">
                <a:latin typeface="Arial"/>
              </a:rPr>
              <a:t>từ</a:t>
            </a:r>
            <a:r>
              <a:rPr lang="en-US" sz="3200" b="0" strike="noStrike" spc="-1" dirty="0">
                <a:latin typeface="Arial"/>
              </a:rPr>
              <a:t>. </a:t>
            </a:r>
            <a:r>
              <a:rPr lang="en-US" sz="3200" b="0" strike="noStrike" spc="-1" dirty="0" err="1">
                <a:latin typeface="Arial"/>
              </a:rPr>
              <a:t>Mỗi</a:t>
            </a:r>
            <a:r>
              <a:rPr lang="en-US" sz="3200" b="0" strike="noStrike" spc="-1" dirty="0">
                <a:latin typeface="Arial"/>
              </a:rPr>
              <a:t> </a:t>
            </a:r>
            <a:r>
              <a:rPr lang="en-US" sz="3200" b="0" strike="noStrike" spc="-1" dirty="0" err="1">
                <a:latin typeface="Arial"/>
              </a:rPr>
              <a:t>ký</a:t>
            </a:r>
            <a:r>
              <a:rPr lang="en-US" sz="3200" b="0" strike="noStrike" spc="-1" dirty="0">
                <a:latin typeface="Arial"/>
              </a:rPr>
              <a:t> </a:t>
            </a:r>
            <a:r>
              <a:rPr lang="en-US" sz="3200" b="0" strike="noStrike" spc="-1" dirty="0" err="1">
                <a:latin typeface="Arial"/>
              </a:rPr>
              <a:t>tự</a:t>
            </a:r>
            <a:r>
              <a:rPr lang="en-US" sz="3200" b="0" strike="noStrike" spc="-1" dirty="0">
                <a:latin typeface="Arial"/>
              </a:rPr>
              <a:t>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là</a:t>
            </a:r>
            <a:r>
              <a:rPr lang="en-US" sz="3200" b="0" strike="noStrike" spc="-1" dirty="0">
                <a:latin typeface="Arial"/>
              </a:rPr>
              <a:t> 1 tin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tạo</a:t>
            </a:r>
            <a:r>
              <a:rPr lang="en-US" sz="3200" b="0" strike="noStrike" spc="-1" dirty="0">
                <a:latin typeface="Arial"/>
              </a:rPr>
              <a:t> </a:t>
            </a:r>
            <a:r>
              <a:rPr lang="en-US" sz="3200" b="0" strike="noStrike" spc="-1" dirty="0" err="1">
                <a:latin typeface="Arial"/>
              </a:rPr>
              <a:t>ra</a:t>
            </a:r>
            <a:r>
              <a:rPr lang="en-US" sz="3200" b="0" strike="noStrike" spc="-1" dirty="0">
                <a:latin typeface="Arial"/>
              </a:rPr>
              <a:t> </a:t>
            </a:r>
            <a:r>
              <a:rPr lang="en-US" sz="3200" b="0" strike="noStrike" spc="-1" dirty="0" err="1">
                <a:latin typeface="Arial"/>
              </a:rPr>
              <a:t>từ</a:t>
            </a:r>
            <a:r>
              <a:rPr lang="en-US" sz="3200" b="0" strike="noStrike" spc="-1" dirty="0">
                <a:latin typeface="Arial"/>
              </a:rPr>
              <a:t> </a:t>
            </a:r>
            <a:r>
              <a:rPr lang="en-US" sz="3200" b="0" strike="noStrike" spc="-1" dirty="0" err="1">
                <a:latin typeface="Arial"/>
              </a:rPr>
              <a:t>nguồn</a:t>
            </a:r>
            <a:r>
              <a:rPr lang="en-US" sz="3200" b="0" strike="noStrike" spc="-1" dirty="0">
                <a:latin typeface="Arial"/>
              </a:rPr>
              <a:t>. </a:t>
            </a:r>
            <a:r>
              <a:rPr lang="en-US" sz="3200" b="0" strike="noStrike" spc="-1" dirty="0" err="1">
                <a:latin typeface="Arial"/>
              </a:rPr>
              <a:t>Xác</a:t>
            </a:r>
            <a:r>
              <a:rPr lang="en-US" sz="3200" b="0" strike="noStrike" spc="-1" dirty="0">
                <a:latin typeface="Arial"/>
              </a:rPr>
              <a:t> </a:t>
            </a:r>
            <a:r>
              <a:rPr lang="en-US" sz="3200" b="0" strike="noStrike" spc="-1" dirty="0" err="1">
                <a:latin typeface="Arial"/>
              </a:rPr>
              <a:t>suất</a:t>
            </a:r>
            <a:r>
              <a:rPr lang="en-US" sz="3200" b="0" strike="noStrike" spc="-1" dirty="0">
                <a:latin typeface="Arial"/>
              </a:rPr>
              <a:t> </a:t>
            </a:r>
            <a:r>
              <a:rPr lang="en-US" sz="3200" b="0" strike="noStrike" spc="-1" dirty="0" err="1">
                <a:latin typeface="Arial"/>
              </a:rPr>
              <a:t>xuất</a:t>
            </a:r>
            <a:r>
              <a:rPr lang="en-US" sz="3200" b="0" strike="noStrike" spc="-1" dirty="0">
                <a:latin typeface="Arial"/>
              </a:rPr>
              <a:t> </a:t>
            </a:r>
            <a:r>
              <a:rPr lang="en-US" sz="3200" b="0" strike="noStrike" spc="-1" dirty="0" err="1">
                <a:latin typeface="Arial"/>
              </a:rPr>
              <a:t>hiện</a:t>
            </a:r>
            <a:r>
              <a:rPr lang="en-US" sz="3200" b="0" strike="noStrike" spc="-1" dirty="0">
                <a:latin typeface="Arial"/>
              </a:rPr>
              <a:t>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mỗi</a:t>
            </a:r>
            <a:r>
              <a:rPr lang="en-US" sz="3200" b="0" strike="noStrike" spc="-1" dirty="0">
                <a:latin typeface="Arial"/>
              </a:rPr>
              <a:t> tin </a:t>
            </a:r>
            <a:r>
              <a:rPr lang="en-US" sz="3200" b="0" strike="noStrike" spc="-1" dirty="0" err="1">
                <a:latin typeface="Arial"/>
              </a:rPr>
              <a:t>là</a:t>
            </a:r>
            <a:r>
              <a:rPr lang="en-US" sz="3200" b="0" strike="noStrike" spc="-1" dirty="0">
                <a:latin typeface="Arial"/>
              </a:rPr>
              <a:t> </a:t>
            </a:r>
            <a:r>
              <a:rPr lang="en-US" sz="3200" b="0" strike="noStrike" spc="-1" dirty="0" err="1">
                <a:latin typeface="Arial"/>
              </a:rPr>
              <a:t>tần</a:t>
            </a:r>
            <a:r>
              <a:rPr lang="en-US" sz="3200" b="0" strike="noStrike" spc="-1" dirty="0">
                <a:latin typeface="Arial"/>
              </a:rPr>
              <a:t> </a:t>
            </a:r>
            <a:r>
              <a:rPr lang="en-US" sz="3200" b="0" strike="noStrike" spc="-1" dirty="0" err="1">
                <a:latin typeface="Arial"/>
              </a:rPr>
              <a:t>suất</a:t>
            </a:r>
            <a:r>
              <a:rPr lang="en-US" sz="3200" b="0" strike="noStrike" spc="-1" dirty="0">
                <a:latin typeface="Arial"/>
              </a:rPr>
              <a:t> </a:t>
            </a:r>
            <a:r>
              <a:rPr lang="en-US" sz="3200" b="0" strike="noStrike" spc="-1" dirty="0" err="1">
                <a:latin typeface="Arial"/>
              </a:rPr>
              <a:t>xuất</a:t>
            </a:r>
            <a:r>
              <a:rPr lang="en-US" sz="3200" b="0" strike="noStrike" spc="-1" dirty="0">
                <a:latin typeface="Arial"/>
              </a:rPr>
              <a:t> </a:t>
            </a:r>
            <a:r>
              <a:rPr lang="en-US" sz="3200" b="0" strike="noStrike" spc="-1" dirty="0" err="1">
                <a:latin typeface="Arial"/>
              </a:rPr>
              <a:t>hiện</a:t>
            </a:r>
            <a:r>
              <a:rPr lang="en-US" sz="3200" b="0" strike="noStrike" spc="-1" dirty="0">
                <a:latin typeface="Arial"/>
              </a:rPr>
              <a:t>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nó</a:t>
            </a:r>
            <a:r>
              <a:rPr lang="en-US" sz="3200" b="0" strike="noStrike" spc="-1" dirty="0">
                <a:latin typeface="Arial"/>
              </a:rPr>
              <a:t>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p>
          <a:p>
            <a:pPr marL="864000" lvl="1" indent="-324000">
              <a:spcBef>
                <a:spcPts val="1134"/>
              </a:spcBef>
              <a:buClr>
                <a:srgbClr val="000000"/>
              </a:buClr>
              <a:buSzPct val="75000"/>
              <a:buFont typeface="Symbol" charset="2"/>
              <a:buChar char=""/>
            </a:pPr>
            <a:r>
              <a:rPr lang="en-US" sz="2800" b="0" strike="noStrike" spc="-1" dirty="0">
                <a:latin typeface="Arial"/>
              </a:rPr>
              <a:t>a. </a:t>
            </a:r>
            <a:r>
              <a:rPr lang="en-US" sz="2800" b="0" strike="noStrike" spc="-1" dirty="0" err="1">
                <a:latin typeface="Arial"/>
              </a:rPr>
              <a:t>Hãy</a:t>
            </a:r>
            <a:r>
              <a:rPr lang="en-US" sz="2800" b="0" strike="noStrike" spc="-1" dirty="0">
                <a:latin typeface="Arial"/>
              </a:rPr>
              <a:t> </a:t>
            </a:r>
            <a:r>
              <a:rPr lang="en-US" sz="2800" b="0" strike="noStrike" spc="-1" dirty="0" err="1">
                <a:latin typeface="Arial"/>
              </a:rPr>
              <a:t>mã</a:t>
            </a:r>
            <a:r>
              <a:rPr lang="en-US" sz="2800" b="0" strike="noStrike" spc="-1" dirty="0">
                <a:latin typeface="Arial"/>
              </a:rPr>
              <a:t> </a:t>
            </a:r>
            <a:r>
              <a:rPr lang="en-US" sz="2800" b="0" strike="noStrike" spc="-1" dirty="0" err="1">
                <a:latin typeface="Arial"/>
              </a:rPr>
              <a:t>hóa</a:t>
            </a:r>
            <a:r>
              <a:rPr lang="en-US" sz="2800" b="0" strike="noStrike" spc="-1" dirty="0">
                <a:latin typeface="Arial"/>
              </a:rPr>
              <a:t> </a:t>
            </a:r>
            <a:r>
              <a:rPr lang="en-US" sz="2800" b="0" strike="noStrike" spc="-1" dirty="0" err="1">
                <a:latin typeface="Arial"/>
              </a:rPr>
              <a:t>bản</a:t>
            </a:r>
            <a:r>
              <a:rPr lang="en-US" sz="2800" b="0" strike="noStrike" spc="-1" dirty="0">
                <a:latin typeface="Arial"/>
              </a:rPr>
              <a:t> tin </a:t>
            </a:r>
            <a:r>
              <a:rPr lang="en-US" sz="2800" b="0" strike="noStrike" spc="-1" dirty="0" err="1">
                <a:latin typeface="Arial"/>
              </a:rPr>
              <a:t>trên</a:t>
            </a:r>
            <a:r>
              <a:rPr lang="en-US" sz="2800" b="0" strike="noStrike" spc="-1" dirty="0">
                <a:latin typeface="Arial"/>
              </a:rPr>
              <a:t> </a:t>
            </a:r>
            <a:r>
              <a:rPr lang="en-US" sz="2800" b="0" strike="noStrike" spc="-1" dirty="0" err="1">
                <a:latin typeface="Arial"/>
              </a:rPr>
              <a:t>theo</a:t>
            </a:r>
            <a:r>
              <a:rPr lang="en-US" sz="2800" b="0" strike="noStrike" spc="-1" dirty="0">
                <a:latin typeface="Arial"/>
              </a:rPr>
              <a:t> </a:t>
            </a:r>
            <a:r>
              <a:rPr lang="en-US" sz="2800" b="0" strike="noStrike" spc="-1" dirty="0" err="1">
                <a:latin typeface="Arial"/>
              </a:rPr>
              <a:t>mã</a:t>
            </a:r>
            <a:r>
              <a:rPr lang="en-US" sz="2800" b="0" strike="noStrike" spc="-1" dirty="0">
                <a:latin typeface="Arial"/>
              </a:rPr>
              <a:t> Huffman </a:t>
            </a:r>
            <a:r>
              <a:rPr lang="en-US" sz="2800" b="0" strike="noStrike" spc="-1" dirty="0" err="1">
                <a:latin typeface="Arial"/>
              </a:rPr>
              <a:t>với</a:t>
            </a:r>
            <a:r>
              <a:rPr lang="en-US" sz="2800" b="0" strike="noStrike" spc="-1" dirty="0">
                <a:latin typeface="Arial"/>
              </a:rPr>
              <a:t> </a:t>
            </a:r>
            <a:r>
              <a:rPr lang="en-US" sz="2800" b="0" strike="noStrike" spc="-1" dirty="0" err="1">
                <a:latin typeface="Arial"/>
              </a:rPr>
              <a:t>cơ</a:t>
            </a:r>
            <a:r>
              <a:rPr lang="en-US" sz="2800" b="0" strike="noStrike" spc="-1" dirty="0">
                <a:latin typeface="Arial"/>
              </a:rPr>
              <a:t> </a:t>
            </a:r>
            <a:r>
              <a:rPr lang="en-US" sz="2800" b="0" strike="noStrike" spc="-1" dirty="0" err="1">
                <a:latin typeface="Arial"/>
              </a:rPr>
              <a:t>số</a:t>
            </a:r>
            <a:r>
              <a:rPr lang="en-US" sz="2800" b="0" strike="noStrike" spc="-1" dirty="0">
                <a:latin typeface="Arial"/>
              </a:rPr>
              <a:t> </a:t>
            </a:r>
            <a:r>
              <a:rPr lang="en-US" sz="2800" b="0" strike="noStrike" spc="-1" dirty="0" err="1">
                <a:latin typeface="Arial"/>
              </a:rPr>
              <a:t>mã</a:t>
            </a:r>
            <a:r>
              <a:rPr lang="en-US" sz="2800" b="0" strike="noStrike" spc="-1" dirty="0">
                <a:latin typeface="Arial"/>
              </a:rPr>
              <a:t> </a:t>
            </a:r>
            <a:r>
              <a:rPr lang="en-US" sz="2800" b="0" strike="noStrike" spc="-1">
                <a:latin typeface="Arial"/>
              </a:rPr>
              <a:t>r = 4</a:t>
            </a:r>
            <a:r>
              <a:rPr lang="en-US" sz="2800" b="0" strike="noStrike" spc="-1" dirty="0">
                <a:latin typeface="Arial"/>
              </a:rPr>
              <a:t>. </a:t>
            </a:r>
          </a:p>
          <a:p>
            <a:pPr marL="864000" lvl="1" indent="-324000">
              <a:spcBef>
                <a:spcPts val="1134"/>
              </a:spcBef>
              <a:buClr>
                <a:srgbClr val="000000"/>
              </a:buClr>
              <a:buSzPct val="75000"/>
              <a:buFont typeface="Symbol" charset="2"/>
              <a:buChar char=""/>
            </a:pPr>
            <a:r>
              <a:rPr lang="en-US" sz="2800" b="0" strike="noStrike" spc="-1" dirty="0">
                <a:latin typeface="Arial"/>
              </a:rPr>
              <a:t>b. </a:t>
            </a:r>
            <a:r>
              <a:rPr lang="en-US" sz="2800" b="0" strike="noStrike" spc="-1" dirty="0" err="1">
                <a:latin typeface="Arial"/>
              </a:rPr>
              <a:t>Tính</a:t>
            </a:r>
            <a:r>
              <a:rPr lang="en-US" sz="2800" b="0" strike="noStrike" spc="-1" dirty="0">
                <a:latin typeface="Arial"/>
              </a:rPr>
              <a:t> </a:t>
            </a:r>
            <a:r>
              <a:rPr lang="en-US" sz="2800" b="0" strike="noStrike" spc="-1" dirty="0" err="1">
                <a:latin typeface="Arial"/>
              </a:rPr>
              <a:t>hiệu</a:t>
            </a:r>
            <a:r>
              <a:rPr lang="en-US" sz="2800" b="0" strike="noStrike" spc="-1" dirty="0">
                <a:latin typeface="Arial"/>
              </a:rPr>
              <a:t> </a:t>
            </a:r>
            <a:r>
              <a:rPr lang="en-US" sz="2800" b="0" strike="noStrike" spc="-1" dirty="0" err="1">
                <a:latin typeface="Arial"/>
              </a:rPr>
              <a:t>suất</a:t>
            </a:r>
            <a:r>
              <a:rPr lang="en-US" sz="2800" b="0" strike="noStrike" spc="-1" dirty="0">
                <a:latin typeface="Arial"/>
              </a:rPr>
              <a:t> </a:t>
            </a:r>
            <a:r>
              <a:rPr lang="en-US" sz="2800" b="0" strike="noStrike" spc="-1" dirty="0" err="1">
                <a:latin typeface="Arial"/>
              </a:rPr>
              <a:t>của</a:t>
            </a:r>
            <a:r>
              <a:rPr lang="en-US" sz="2800" b="0" strike="noStrike" spc="-1" dirty="0">
                <a:latin typeface="Arial"/>
              </a:rPr>
              <a:t> </a:t>
            </a:r>
            <a:r>
              <a:rPr lang="en-US" sz="2800" b="0" strike="noStrike" spc="-1" dirty="0" err="1">
                <a:latin typeface="Arial"/>
              </a:rPr>
              <a:t>mã</a:t>
            </a:r>
            <a:endParaRPr lang="en-US" sz="2800" b="0" strike="noStrike" spc="-1" dirty="0">
              <a:latin typeface="Arial"/>
            </a:endParaRPr>
          </a:p>
          <a:p>
            <a:pPr marL="864000" lvl="1" indent="-324000">
              <a:spcBef>
                <a:spcPts val="1134"/>
              </a:spcBef>
              <a:buClr>
                <a:srgbClr val="000000"/>
              </a:buClr>
              <a:buSzPct val="75000"/>
              <a:buFont typeface="Symbol" charset="2"/>
              <a:buChar char=""/>
            </a:pPr>
            <a:r>
              <a:rPr lang="en-US" sz="2800" b="0" strike="noStrike" spc="-1" dirty="0">
                <a:latin typeface="Arial"/>
              </a:rPr>
              <a:t>c. </a:t>
            </a:r>
            <a:r>
              <a:rPr lang="en-US" sz="2800" b="0" strike="noStrike" spc="-1" dirty="0" err="1">
                <a:latin typeface="Arial"/>
              </a:rPr>
              <a:t>Cần</a:t>
            </a:r>
            <a:r>
              <a:rPr lang="en-US" sz="2800" b="0" strike="noStrike" spc="-1" dirty="0">
                <a:latin typeface="Arial"/>
              </a:rPr>
              <a:t> </a:t>
            </a:r>
            <a:r>
              <a:rPr lang="en-US" sz="2800" b="0" strike="noStrike" spc="-1" dirty="0" err="1">
                <a:latin typeface="Arial"/>
              </a:rPr>
              <a:t>mở</a:t>
            </a:r>
            <a:r>
              <a:rPr lang="en-US" sz="2800" b="0" strike="noStrike" spc="-1" dirty="0">
                <a:latin typeface="Arial"/>
              </a:rPr>
              <a:t> </a:t>
            </a:r>
            <a:r>
              <a:rPr lang="en-US" sz="2800" b="0" strike="noStrike" spc="-1" dirty="0" err="1">
                <a:latin typeface="Arial"/>
              </a:rPr>
              <a:t>rông</a:t>
            </a:r>
            <a:r>
              <a:rPr lang="en-US" sz="2800" b="0" strike="noStrike" spc="-1" dirty="0">
                <a:latin typeface="Arial"/>
              </a:rPr>
              <a:t> </a:t>
            </a:r>
            <a:r>
              <a:rPr lang="en-US" sz="2800" b="0" strike="noStrike" spc="-1" dirty="0" err="1">
                <a:latin typeface="Arial"/>
              </a:rPr>
              <a:t>nguồn</a:t>
            </a:r>
            <a:r>
              <a:rPr lang="en-US" sz="2800" b="0" strike="noStrike" spc="-1" dirty="0">
                <a:latin typeface="Arial"/>
              </a:rPr>
              <a:t> </a:t>
            </a:r>
            <a:r>
              <a:rPr lang="en-US" sz="2800" b="0" strike="noStrike" spc="-1" dirty="0" err="1">
                <a:latin typeface="Arial"/>
              </a:rPr>
              <a:t>bao</a:t>
            </a:r>
            <a:r>
              <a:rPr lang="en-US" sz="2800" b="0" strike="noStrike" spc="-1" dirty="0">
                <a:latin typeface="Arial"/>
              </a:rPr>
              <a:t> </a:t>
            </a:r>
            <a:r>
              <a:rPr lang="en-US" sz="2800" b="0" strike="noStrike" spc="-1" dirty="0" err="1">
                <a:latin typeface="Arial"/>
              </a:rPr>
              <a:t>nhiêu</a:t>
            </a:r>
            <a:r>
              <a:rPr lang="en-US" sz="2800" b="0" strike="noStrike" spc="-1" dirty="0">
                <a:latin typeface="Arial"/>
              </a:rPr>
              <a:t> </a:t>
            </a:r>
            <a:r>
              <a:rPr lang="en-US" sz="2800" b="0" strike="noStrike" spc="-1" dirty="0" err="1">
                <a:latin typeface="Arial"/>
              </a:rPr>
              <a:t>lần</a:t>
            </a:r>
            <a:r>
              <a:rPr lang="en-US" sz="2800" b="0" strike="noStrike" spc="-1" dirty="0">
                <a:latin typeface="Arial"/>
              </a:rPr>
              <a:t> ở </a:t>
            </a:r>
            <a:r>
              <a:rPr lang="en-US" sz="2800" b="0" strike="noStrike" spc="-1" dirty="0" err="1">
                <a:latin typeface="Arial"/>
              </a:rPr>
              <a:t>hiệu</a:t>
            </a:r>
            <a:r>
              <a:rPr lang="en-US" sz="2800" b="0" strike="noStrike" spc="-1" dirty="0">
                <a:latin typeface="Arial"/>
              </a:rPr>
              <a:t> </a:t>
            </a:r>
            <a:r>
              <a:rPr lang="en-US" sz="2800" b="0" strike="noStrike" spc="-1" dirty="0" err="1">
                <a:latin typeface="Arial"/>
              </a:rPr>
              <a:t>suất</a:t>
            </a:r>
            <a:r>
              <a:rPr lang="en-US" sz="2800" b="0" strike="noStrike" spc="-1" dirty="0">
                <a:latin typeface="Arial"/>
              </a:rPr>
              <a:t> </a:t>
            </a:r>
            <a:r>
              <a:rPr lang="en-US" sz="2800" b="0" strike="noStrike" spc="-1" dirty="0" err="1">
                <a:latin typeface="Arial"/>
              </a:rPr>
              <a:t>mã</a:t>
            </a:r>
            <a:r>
              <a:rPr lang="en-US" sz="2800" b="0" strike="noStrike" spc="-1" dirty="0">
                <a:latin typeface="Arial"/>
              </a:rPr>
              <a:t> </a:t>
            </a:r>
            <a:r>
              <a:rPr lang="en-US" sz="2800" b="0" strike="noStrike" spc="-1" dirty="0" err="1">
                <a:latin typeface="Arial"/>
              </a:rPr>
              <a:t>đạt</a:t>
            </a:r>
            <a:r>
              <a:rPr lang="en-US" sz="2800" b="0" strike="noStrike" spc="-1" dirty="0">
                <a:latin typeface="Arial"/>
              </a:rPr>
              <a:t> </a:t>
            </a:r>
            <a:r>
              <a:rPr lang="en-US" sz="2800" b="0" strike="noStrike" spc="-1" dirty="0" err="1">
                <a:latin typeface="Arial"/>
              </a:rPr>
              <a:t>ít</a:t>
            </a:r>
            <a:r>
              <a:rPr lang="en-US" sz="2800" b="0" strike="noStrike" spc="-1" dirty="0">
                <a:latin typeface="Arial"/>
              </a:rPr>
              <a:t> </a:t>
            </a:r>
            <a:r>
              <a:rPr lang="en-US" sz="2800" b="0" strike="noStrike" spc="-1" dirty="0" err="1">
                <a:latin typeface="Arial"/>
              </a:rPr>
              <a:t>nhất</a:t>
            </a:r>
            <a:r>
              <a:rPr lang="en-US" sz="2800" b="0" strike="noStrike" spc="-1" dirty="0">
                <a:latin typeface="Arial"/>
              </a:rPr>
              <a:t> 98%</a:t>
            </a:r>
          </a:p>
          <a:p>
            <a:pPr marL="432000" indent="-324000">
              <a:spcBef>
                <a:spcPts val="1417"/>
              </a:spcBef>
              <a:buClr>
                <a:srgbClr val="000000"/>
              </a:buClr>
              <a:buSzPct val="45000"/>
              <a:buFont typeface="Wingdings" charset="2"/>
              <a:buChar char=""/>
            </a:pPr>
            <a:r>
              <a:rPr lang="en-US" sz="3200" b="0" strike="noStrike" spc="-1" dirty="0" err="1">
                <a:latin typeface="Arial"/>
              </a:rPr>
              <a:t>Bài</a:t>
            </a:r>
            <a:r>
              <a:rPr lang="en-US" sz="3200" b="0" strike="noStrike" spc="-1" dirty="0">
                <a:latin typeface="Arial"/>
              </a:rPr>
              <a:t> 5: </a:t>
            </a:r>
            <a:r>
              <a:rPr lang="en-US" sz="3200" b="0" strike="noStrike" spc="-1" dirty="0" err="1">
                <a:latin typeface="Arial"/>
              </a:rPr>
              <a:t>Hãy</a:t>
            </a:r>
            <a:r>
              <a:rPr lang="en-US" sz="3200" b="0" strike="noStrike" spc="-1" dirty="0">
                <a:latin typeface="Arial"/>
              </a:rPr>
              <a:t> </a:t>
            </a:r>
            <a:r>
              <a:rPr lang="en-US" sz="3200" b="0" strike="noStrike" spc="-1" dirty="0" err="1">
                <a:latin typeface="Arial"/>
              </a:rPr>
              <a:t>mã</a:t>
            </a:r>
            <a:r>
              <a:rPr lang="en-US" sz="3200" b="0" strike="noStrike" spc="-1" dirty="0">
                <a:latin typeface="Arial"/>
              </a:rPr>
              <a:t> </a:t>
            </a:r>
            <a:r>
              <a:rPr lang="en-US" sz="3200" b="0" strike="noStrike" spc="-1" dirty="0" err="1">
                <a:latin typeface="Arial"/>
              </a:rPr>
              <a:t>hóa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ở </a:t>
            </a:r>
            <a:r>
              <a:rPr lang="en-US" sz="3200" b="0" strike="noStrike" spc="-1" dirty="0" err="1">
                <a:latin typeface="Arial"/>
              </a:rPr>
              <a:t>câu</a:t>
            </a:r>
            <a:r>
              <a:rPr lang="en-US" sz="3200" b="0" strike="noStrike" spc="-1" dirty="0">
                <a:latin typeface="Arial"/>
              </a:rPr>
              <a:t> 4 </a:t>
            </a:r>
            <a:r>
              <a:rPr lang="en-US" sz="3200" b="0" strike="noStrike" spc="-1" dirty="0" err="1">
                <a:latin typeface="Arial"/>
              </a:rPr>
              <a:t>bằng</a:t>
            </a:r>
            <a:r>
              <a:rPr lang="en-US" sz="3200" b="0" strike="noStrike" spc="-1" dirty="0">
                <a:latin typeface="Arial"/>
              </a:rPr>
              <a:t> </a:t>
            </a:r>
            <a:r>
              <a:rPr lang="en-US" sz="3200" b="0" strike="noStrike" spc="-1" dirty="0" err="1">
                <a:latin typeface="Arial"/>
              </a:rPr>
              <a:t>mã</a:t>
            </a:r>
            <a:r>
              <a:rPr lang="en-US" sz="3200" b="0" strike="noStrike" spc="-1" dirty="0">
                <a:latin typeface="Arial"/>
              </a:rPr>
              <a:t> LZ77 </a:t>
            </a:r>
            <a:r>
              <a:rPr lang="en-US" sz="3200" b="0" strike="noStrike" spc="-1" dirty="0" err="1">
                <a:latin typeface="Arial"/>
              </a:rPr>
              <a:t>và</a:t>
            </a:r>
            <a:r>
              <a:rPr lang="en-US" sz="3200" b="0" strike="noStrike" spc="-1" dirty="0">
                <a:latin typeface="Arial"/>
              </a:rPr>
              <a:t> </a:t>
            </a:r>
            <a:r>
              <a:rPr lang="en-US" sz="3200" b="0" strike="noStrike" spc="-1" dirty="0" err="1">
                <a:latin typeface="Arial"/>
              </a:rPr>
              <a:t>bằng</a:t>
            </a:r>
            <a:r>
              <a:rPr lang="en-US" sz="3200" b="0" strike="noStrike" spc="-1" dirty="0">
                <a:latin typeface="Arial"/>
              </a:rPr>
              <a:t> </a:t>
            </a:r>
            <a:r>
              <a:rPr lang="en-US" sz="3200" b="0" strike="noStrike" spc="-1" dirty="0" err="1">
                <a:latin typeface="Arial"/>
              </a:rPr>
              <a:t>mã</a:t>
            </a:r>
            <a:r>
              <a:rPr lang="en-US" sz="3200" b="0" strike="noStrike" spc="-1" dirty="0">
                <a:latin typeface="Arial"/>
              </a:rPr>
              <a:t> LZ78</a:t>
            </a:r>
          </a:p>
        </p:txBody>
      </p:sp>
    </p:spTree>
    <p:extLst>
      <p:ext uri="{BB962C8B-B14F-4D97-AF65-F5344CB8AC3E}">
        <p14:creationId xmlns:p14="http://schemas.microsoft.com/office/powerpoint/2010/main" val="25374535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609480" y="273600"/>
            <a:ext cx="10964880" cy="1137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4.1. Cơ bản về mã</a:t>
            </a:r>
            <a:endParaRPr lang="en-US" sz="4400" b="0" strike="noStrike" spc="-1">
              <a:latin typeface="Arial"/>
            </a:endParaRPr>
          </a:p>
        </p:txBody>
      </p:sp>
      <p:sp>
        <p:nvSpPr>
          <p:cNvPr id="399" name="CustomShape 2"/>
          <p:cNvSpPr/>
          <p:nvPr/>
        </p:nvSpPr>
        <p:spPr>
          <a:xfrm>
            <a:off x="609480" y="1604520"/>
            <a:ext cx="10964880" cy="3969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1644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loại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a:t>
            </a:r>
            <a:r>
              <a:rPr lang="en-US" sz="3200" b="0" strike="noStrike" spc="-1" dirty="0">
                <a:solidFill>
                  <a:srgbClr val="000000"/>
                </a:solidFill>
                <a:latin typeface="Arial"/>
                <a:ea typeface="DejaVu Sans"/>
              </a:rPr>
              <a:t>:</a:t>
            </a:r>
            <a:endParaRPr lang="en-US" sz="3200" b="0" strike="noStrike" spc="-1" dirty="0">
              <a:latin typeface="Arial"/>
            </a:endParaRPr>
          </a:p>
          <a:p>
            <a:pPr marL="864000" lvl="1" indent="-31644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giải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mã</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tức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thì</a:t>
            </a:r>
            <a:r>
              <a:rPr lang="en-US" sz="2800" b="0" strike="noStrike" spc="-1" dirty="0">
                <a:solidFill>
                  <a:srgbClr val="000000"/>
                </a:solidFill>
                <a:latin typeface="Arial"/>
                <a:ea typeface="DejaVu Sans"/>
              </a:rPr>
              <a:t>:</a:t>
            </a:r>
            <a:endParaRPr lang="en-US" sz="2800" b="0" strike="noStrike" spc="-1" dirty="0">
              <a:latin typeface="Arial"/>
            </a:endParaRPr>
          </a:p>
          <a:p>
            <a:pPr marL="1296000" lvl="2" indent="-280440">
              <a:lnSpc>
                <a:spcPct val="100000"/>
              </a:lnSpc>
              <a:spcBef>
                <a:spcPts val="850"/>
              </a:spcBef>
              <a:buClr>
                <a:srgbClr val="000000"/>
              </a:buClr>
              <a:buSzPct val="45000"/>
              <a:buFont typeface="Wingdings" charset="2"/>
              <a:buChar char=""/>
            </a:pPr>
            <a:r>
              <a:rPr lang="en-US" sz="2400" b="0" strike="noStrike" spc="-1" dirty="0" err="1">
                <a:solidFill>
                  <a:srgbClr val="000000"/>
                </a:solidFill>
                <a:latin typeface="Arial"/>
                <a:ea typeface="DejaVu Sans"/>
              </a:rPr>
              <a:t>Là</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mã</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giải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mã</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được</a:t>
            </a:r>
            <a:endParaRPr lang="en-US" sz="2400" b="0" strike="noStrike" spc="-1" dirty="0">
              <a:latin typeface="Arial"/>
            </a:endParaRPr>
          </a:p>
          <a:p>
            <a:pPr marL="1296000" lvl="2" indent="-280440">
              <a:lnSpc>
                <a:spcPct val="100000"/>
              </a:lnSpc>
              <a:spcBef>
                <a:spcPts val="850"/>
              </a:spcBef>
              <a:buClr>
                <a:srgbClr val="000000"/>
              </a:buClr>
              <a:buSzPct val="45000"/>
              <a:buFont typeface="Wingdings" charset="2"/>
              <a:buChar char=""/>
            </a:pPr>
            <a:r>
              <a:rPr lang="en-US" sz="2400" b="0" strike="noStrike" spc="-1" dirty="0">
                <a:solidFill>
                  <a:srgbClr val="000000"/>
                </a:solidFill>
                <a:latin typeface="Arial"/>
                <a:ea typeface="DejaVu Sans"/>
              </a:rPr>
              <a:t>Sau </a:t>
            </a:r>
            <a:r>
              <a:rPr lang="en-US" sz="2400" b="0" strike="noStrike" spc="-1" dirty="0" err="1">
                <a:solidFill>
                  <a:srgbClr val="000000"/>
                </a:solidFill>
                <a:latin typeface="Arial"/>
                <a:ea typeface="DejaVu Sans"/>
              </a:rPr>
              <a:t>khi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nhận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được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ký</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hiệu</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cuối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cùng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của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từ</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mã</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từ</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mã</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sẽ</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được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tách</a:t>
            </a:r>
            <a:r>
              <a:rPr lang="en-US" sz="2400" b="0" strike="noStrike" spc="-1" dirty="0">
                <a:solidFill>
                  <a:srgbClr val="000000"/>
                </a:solidFill>
                <a:latin typeface="Arial"/>
                <a:ea typeface="DejaVu Sans"/>
              </a:rPr>
              <a:t> ra </a:t>
            </a:r>
            <a:r>
              <a:rPr lang="en-US" sz="2400" b="0" strike="noStrike" spc="-1" dirty="0" err="1">
                <a:solidFill>
                  <a:srgbClr val="000000"/>
                </a:solidFill>
                <a:latin typeface="Arial"/>
                <a:ea typeface="DejaVu Sans"/>
              </a:rPr>
              <a:t>và</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việc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tách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từ</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mã</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này</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là</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cách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tách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duy</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nhất</a:t>
            </a:r>
            <a:r>
              <a:rPr lang="en-US" sz="2400" b="0" strike="noStrike" spc="-1" dirty="0">
                <a:solidFill>
                  <a:srgbClr val="000000"/>
                </a:solidFill>
                <a:latin typeface="Arial"/>
                <a:ea typeface="DejaVu Sans"/>
              </a:rPr>
              <a:t>.</a:t>
            </a:r>
            <a:endParaRPr lang="en-US" sz="2400" b="0" strike="noStrike" spc="-1" dirty="0">
              <a:latin typeface="Arial"/>
            </a:endParaRPr>
          </a:p>
          <a:p>
            <a:pPr marL="1296000" lvl="2" indent="-280440">
              <a:lnSpc>
                <a:spcPct val="100000"/>
              </a:lnSpc>
              <a:spcBef>
                <a:spcPts val="850"/>
              </a:spcBef>
              <a:buClr>
                <a:srgbClr val="000000"/>
              </a:buClr>
              <a:buSzPct val="45000"/>
              <a:buFont typeface="Wingdings" charset="2"/>
              <a:buChar char=""/>
            </a:pPr>
            <a:r>
              <a:rPr lang="en-US" sz="2400" b="0" strike="noStrike" spc="-1" dirty="0" err="1">
                <a:solidFill>
                  <a:srgbClr val="000000"/>
                </a:solidFill>
                <a:latin typeface="Arial"/>
                <a:ea typeface="DejaVu Sans"/>
              </a:rPr>
              <a:t>Mã</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giải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mã</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tức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thì</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cho</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phép</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tách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từ</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mã</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nhanh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nhất</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nên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luôn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được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dùng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trong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truyền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thông</a:t>
            </a:r>
            <a:endParaRPr lang="en-US" sz="2400" b="0" strike="noStrike" spc="-1" dirty="0">
              <a:latin typeface="Arial"/>
            </a:endParaRPr>
          </a:p>
          <a:p>
            <a:pPr marL="1296000" lvl="2" indent="-280440">
              <a:lnSpc>
                <a:spcPct val="100000"/>
              </a:lnSpc>
              <a:spcBef>
                <a:spcPts val="850"/>
              </a:spcBef>
              <a:buClr>
                <a:srgbClr val="000000"/>
              </a:buClr>
              <a:buSzPct val="45000"/>
              <a:buFont typeface="Wingdings" charset="2"/>
              <a:buChar char=""/>
            </a:pPr>
            <a:r>
              <a:rPr lang="en-US" sz="2400" b="0" strike="noStrike" spc="-1" dirty="0" err="1">
                <a:solidFill>
                  <a:srgbClr val="000000"/>
                </a:solidFill>
                <a:latin typeface="Arial"/>
                <a:ea typeface="DejaVu Sans"/>
              </a:rPr>
              <a:t>Để</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có</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thể</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giải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mã</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tức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thì</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mã</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phải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có</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tính</a:t>
            </a:r>
            <a:r>
              <a:rPr lang="en-US" sz="2400" b="0" strike="noStrike" spc="-1" dirty="0">
                <a:solidFill>
                  <a:srgbClr val="000000"/>
                </a:solidFill>
                <a:latin typeface="Arial"/>
                <a:ea typeface="DejaVu Sans"/>
              </a:rPr>
              <a:t> prefix (</a:t>
            </a:r>
            <a:r>
              <a:rPr lang="en-US" sz="2400" b="0" strike="noStrike" spc="-1" dirty="0" err="1">
                <a:solidFill>
                  <a:srgbClr val="000000"/>
                </a:solidFill>
                <a:latin typeface="Arial"/>
                <a:ea typeface="DejaVu Sans"/>
              </a:rPr>
              <a:t>tính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phần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đầu</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tính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tiền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tố</a:t>
            </a:r>
            <a:r>
              <a:rPr lang="en-US" sz="2400" b="0" strike="noStrike" spc="-1" dirty="0">
                <a:solidFill>
                  <a:srgbClr val="000000"/>
                </a:solidFill>
                <a:latin typeface="Arial"/>
                <a:ea typeface="DejaVu Sans"/>
              </a:rPr>
              <a:t>)</a:t>
            </a:r>
            <a:endParaRPr lang="en-US" sz="2400" b="0" strike="noStrike" spc="-1" dirty="0">
              <a:latin typeface="Arial"/>
            </a:endParaRPr>
          </a:p>
          <a:p>
            <a:pPr marL="1728000" lvl="3" indent="-208440">
              <a:lnSpc>
                <a:spcPct val="100000"/>
              </a:lnSpc>
              <a:spcBef>
                <a:spcPts val="567"/>
              </a:spcBef>
              <a:buClr>
                <a:srgbClr val="000000"/>
              </a:buClr>
              <a:buSzPct val="75000"/>
              <a:buFont typeface="Symbol"/>
              <a:buChar char=""/>
            </a:pPr>
            <a:r>
              <a:rPr lang="en-US" sz="2000" b="0" strike="noStrike" spc="-1" dirty="0" err="1">
                <a:solidFill>
                  <a:srgbClr val="000000"/>
                </a:solidFill>
                <a:latin typeface="Arial"/>
                <a:ea typeface="DejaVu Sans"/>
              </a:rPr>
              <a:t>Tính</a:t>
            </a:r>
            <a:r>
              <a:rPr lang="en-US" sz="2000" b="0" strike="noStrike" spc="-1" dirty="0">
                <a:solidFill>
                  <a:srgbClr val="000000"/>
                </a:solidFill>
                <a:latin typeface="Arial"/>
                <a:ea typeface="DejaVu Sans"/>
              </a:rPr>
              <a:t> prefix </a:t>
            </a:r>
            <a:r>
              <a:rPr lang="en-US" sz="2000" b="0" strike="noStrike" spc="-1" dirty="0" err="1">
                <a:solidFill>
                  <a:srgbClr val="000000"/>
                </a:solidFill>
                <a:latin typeface="Arial"/>
                <a:ea typeface="DejaVu Sans"/>
              </a:rPr>
              <a:t>thể</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hiện</a:t>
            </a:r>
            <a:r>
              <a:rPr lang="en-US" sz="2000" b="0" strike="noStrike" spc="-1" dirty="0">
                <a:solidFill>
                  <a:srgbClr val="000000"/>
                </a:solidFill>
                <a:latin typeface="Arial"/>
                <a:ea typeface="DejaVu Sans"/>
              </a:rPr>
              <a:t> ở </a:t>
            </a:r>
            <a:r>
              <a:rPr lang="en-US" sz="2000" b="0" strike="noStrike" spc="-1" dirty="0" err="1">
                <a:solidFill>
                  <a:srgbClr val="000000"/>
                </a:solidFill>
                <a:latin typeface="Arial"/>
                <a:ea typeface="DejaVu Sans"/>
              </a:rPr>
              <a:t>chỗ</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là</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không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có</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từ</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mã</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nào</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trùng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với</a:t>
            </a:r>
            <a:r>
              <a:rPr lang="en-US" sz="2000" b="0" strike="noStrike" spc="-1" dirty="0">
                <a:solidFill>
                  <a:srgbClr val="000000"/>
                </a:solidFill>
                <a:latin typeface="Arial"/>
                <a:ea typeface="DejaVu Sans"/>
              </a:rPr>
              <a:t> prefix </a:t>
            </a:r>
            <a:r>
              <a:rPr lang="en-US" sz="2000" b="0" strike="noStrike" spc="-1" dirty="0" err="1">
                <a:solidFill>
                  <a:srgbClr val="000000"/>
                </a:solidFill>
                <a:latin typeface="Arial"/>
                <a:ea typeface="DejaVu Sans"/>
              </a:rPr>
              <a:t>của</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từ</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mã</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khác</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trong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bộ</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mã</a:t>
            </a:r>
            <a:r>
              <a:rPr lang="en-US" sz="2000" b="0" strike="noStrike" spc="-1" dirty="0">
                <a:solidFill>
                  <a:srgbClr val="000000"/>
                </a:solidFill>
                <a:latin typeface="Arial"/>
                <a:ea typeface="DejaVu Sans"/>
              </a:rPr>
              <a:t>. </a:t>
            </a:r>
            <a:endParaRPr lang="en-US" sz="2000" b="0" strike="noStrike" spc="-1" dirty="0">
              <a:latin typeface="Arial"/>
            </a:endParaRPr>
          </a:p>
          <a:p>
            <a:pPr marL="1728000" lvl="3" indent="-208440">
              <a:lnSpc>
                <a:spcPct val="100000"/>
              </a:lnSpc>
              <a:spcBef>
                <a:spcPts val="567"/>
              </a:spcBef>
              <a:buClr>
                <a:srgbClr val="000000"/>
              </a:buClr>
              <a:buSzPct val="75000"/>
              <a:buFont typeface="Symbol"/>
              <a:buChar char=""/>
            </a:pPr>
            <a:r>
              <a:rPr lang="en-US" sz="2000" b="0" strike="noStrike" spc="-1" dirty="0" err="1">
                <a:solidFill>
                  <a:srgbClr val="000000"/>
                </a:solidFill>
                <a:latin typeface="Arial"/>
                <a:ea typeface="DejaVu Sans"/>
              </a:rPr>
              <a:t>Preffix</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của</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từ</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mã</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là</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chuỗi</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ký</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hiệu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mã</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tính</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từ</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ký</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hiệu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đầu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ký</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hiệu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xuất</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hiện</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sớm</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nhất</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của</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từ</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mã</a:t>
            </a:r>
            <a:r>
              <a:rPr lang="en-US" sz="2000" b="0" strike="noStrike" spc="-1" dirty="0">
                <a:solidFill>
                  <a:srgbClr val="000000"/>
                </a:solidFill>
                <a:latin typeface="Arial"/>
                <a:ea typeface="DejaVu Sans"/>
              </a:rPr>
              <a:t> </a:t>
            </a:r>
            <a:endParaRPr lang="en-US" sz="2000" b="0" strike="noStrike" spc="-1" dirty="0">
              <a:latin typeface="Arial"/>
            </a:endParaRPr>
          </a:p>
          <a:p>
            <a:pPr marL="1728000" lvl="3" indent="-208440">
              <a:lnSpc>
                <a:spcPct val="100000"/>
              </a:lnSpc>
              <a:spcBef>
                <a:spcPts val="567"/>
              </a:spcBef>
              <a:buClr>
                <a:srgbClr val="000000"/>
              </a:buClr>
              <a:buSzPct val="75000"/>
              <a:buFont typeface="Symbol"/>
              <a:buChar char=""/>
            </a:pPr>
            <a:r>
              <a:rPr lang="en-US" sz="2000" b="0" strike="noStrike" spc="-1" dirty="0" err="1">
                <a:solidFill>
                  <a:srgbClr val="000000"/>
                </a:solidFill>
                <a:latin typeface="Arial"/>
                <a:ea typeface="DejaVu Sans"/>
              </a:rPr>
              <a:t>Ví</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dụ</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từ</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mã</a:t>
            </a:r>
            <a:r>
              <a:rPr lang="en-US" sz="2000" b="0" strike="noStrike" spc="-1" dirty="0">
                <a:solidFill>
                  <a:srgbClr val="000000"/>
                </a:solidFill>
                <a:latin typeface="Arial"/>
                <a:ea typeface="DejaVu Sans"/>
              </a:rPr>
              <a:t> 10110 </a:t>
            </a:r>
            <a:r>
              <a:rPr lang="en-US" sz="2000" b="0" strike="noStrike" spc="-1" dirty="0" err="1">
                <a:solidFill>
                  <a:srgbClr val="000000"/>
                </a:solidFill>
                <a:latin typeface="Arial"/>
                <a:ea typeface="DejaVu Sans"/>
              </a:rPr>
              <a:t>có</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các</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preffic</a:t>
            </a:r>
            <a:r>
              <a:rPr lang="en-US" sz="2000" b="0" strike="noStrike" spc="-1" dirty="0">
                <a:solidFill>
                  <a:srgbClr val="000000"/>
                </a:solidFill>
                <a:latin typeface="Arial"/>
                <a:ea typeface="DejaVu Sans"/>
              </a:rPr>
              <a:t> 1, 10, 101, 1011, 10110</a:t>
            </a:r>
            <a:endParaRPr lang="en-US" sz="2000" b="0" strike="noStrike" spc="-1" dirty="0">
              <a:latin typeface="Arial"/>
            </a:endParaRPr>
          </a:p>
          <a:p>
            <a:pPr marL="1728000" lvl="3" indent="-208440">
              <a:lnSpc>
                <a:spcPct val="100000"/>
              </a:lnSpc>
              <a:spcBef>
                <a:spcPts val="567"/>
              </a:spcBef>
              <a:buClr>
                <a:srgbClr val="000000"/>
              </a:buClr>
              <a:buSzPct val="75000"/>
              <a:buFont typeface="Symbol"/>
              <a:buChar char=""/>
            </a:pPr>
            <a:r>
              <a:rPr lang="en-US" sz="2000" b="0" strike="noStrike" spc="-1" dirty="0" err="1">
                <a:solidFill>
                  <a:srgbClr val="000000"/>
                </a:solidFill>
                <a:latin typeface="Arial"/>
                <a:ea typeface="DejaVu Sans"/>
              </a:rPr>
              <a:t>Ví</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dụ</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bộ</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mã</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có</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tính</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preffix</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cho</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nguồn</a:t>
            </a:r>
            <a:r>
              <a:rPr lang="en-US" sz="2000" b="0" strike="noStrike" spc="-1" dirty="0">
                <a:solidFill>
                  <a:srgbClr val="000000"/>
                </a:solidFill>
                <a:latin typeface="Arial"/>
                <a:ea typeface="DejaVu Sans"/>
              </a:rPr>
              <a:t> {s1, s2, s3, s4} </a:t>
            </a:r>
            <a:r>
              <a:rPr lang="en-US" sz="2000" b="0" strike="noStrike" spc="-1" dirty="0" err="1">
                <a:solidFill>
                  <a:srgbClr val="000000"/>
                </a:solidFill>
                <a:latin typeface="Arial"/>
                <a:ea typeface="DejaVu Sans"/>
              </a:rPr>
              <a:t>là</a:t>
            </a:r>
            <a:r>
              <a:rPr lang="en-US" sz="2000" b="0" strike="noStrike" spc="-1" dirty="0">
                <a:solidFill>
                  <a:srgbClr val="000000"/>
                </a:solidFill>
                <a:latin typeface="Arial"/>
                <a:ea typeface="DejaVu Sans"/>
              </a:rPr>
              <a:t> {0, 10, 110, 1110}</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838080" y="365040"/>
            <a:ext cx="10506600" cy="131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4.1. Cơ bản về mã (Cont.)</a:t>
            </a:r>
            <a:endParaRPr lang="en-US" sz="4400" b="0" strike="noStrike" spc="-1">
              <a:latin typeface="Arial"/>
            </a:endParaRPr>
          </a:p>
        </p:txBody>
      </p:sp>
      <p:sp>
        <p:nvSpPr>
          <p:cNvPr id="401" name="CustomShape 2"/>
          <p:cNvSpPr/>
          <p:nvPr/>
        </p:nvSpPr>
        <p:spPr>
          <a:xfrm>
            <a:off x="838080" y="1825560"/>
            <a:ext cx="10506600" cy="43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1960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Các loại mã:</a:t>
            </a:r>
            <a:endParaRPr lang="en-US" sz="2800" b="0" strike="noStrike" spc="-1">
              <a:latin typeface="Arial"/>
            </a:endParaRPr>
          </a:p>
          <a:p>
            <a:pPr marL="914400">
              <a:lnSpc>
                <a:spcPct val="90000"/>
              </a:lnSpc>
              <a:spcBef>
                <a:spcPts val="499"/>
              </a:spcBef>
            </a:pPr>
            <a:endParaRPr lang="en-US" sz="2800" b="0" strike="noStrike" spc="-1">
              <a:latin typeface="Arial"/>
            </a:endParaRPr>
          </a:p>
          <a:p>
            <a:pPr marL="914400">
              <a:lnSpc>
                <a:spcPct val="100000"/>
              </a:lnSpc>
            </a:pPr>
            <a:endParaRPr lang="en-US" sz="2800" b="0" strike="noStrike" spc="-1">
              <a:latin typeface="Arial"/>
            </a:endParaRPr>
          </a:p>
        </p:txBody>
      </p:sp>
      <p:pic>
        <p:nvPicPr>
          <p:cNvPr id="402" name="Picture 3"/>
          <p:cNvPicPr/>
          <p:nvPr/>
        </p:nvPicPr>
        <p:blipFill>
          <a:blip r:embed="rId3"/>
          <a:stretch/>
        </p:blipFill>
        <p:spPr>
          <a:xfrm>
            <a:off x="3505200" y="2819400"/>
            <a:ext cx="3972600" cy="3105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7355</TotalTime>
  <Words>9645</Words>
  <Application>Microsoft Office PowerPoint</Application>
  <PresentationFormat>Widescreen</PresentationFormat>
  <Paragraphs>588</Paragraphs>
  <Slides>71</Slides>
  <Notes>23</Notes>
  <HiddenSlides>2</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71</vt:i4>
      </vt:variant>
    </vt:vector>
  </HeadingPairs>
  <TitlesOfParts>
    <vt:vector size="88" baseType="lpstr">
      <vt:lpstr>Arial</vt:lpstr>
      <vt:lpstr>Calibri</vt:lpstr>
      <vt:lpstr>Calibri Light</vt:lpstr>
      <vt:lpstr>StarSymbol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4.10.1 PCM</vt:lpstr>
      <vt:lpstr>PowerPoint Presentation</vt:lpstr>
      <vt:lpstr>4.10.1. Mã hóa delta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Tuan Linh</dc:creator>
  <cp:lastModifiedBy>NGUYEN TRONG HAI 20183730</cp:lastModifiedBy>
  <cp:revision>373</cp:revision>
  <dcterms:created xsi:type="dcterms:W3CDTF">2018-11-03T16:37:46Z</dcterms:created>
  <dcterms:modified xsi:type="dcterms:W3CDTF">2021-01-29T02:50:43Z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2</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28</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49</vt:i4>
  </property>
</Properties>
</file>