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95D0211-0A1E-45BF-A3F3-1CC8E2F7044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450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Gaussian random variable  Additive white Gaussian noise (AWGN). 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DA126EBE-50D2-4752-88F1-72EB5C03DD27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E772528-1586-4A1F-B43D-D64A8106AA00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ACE12B1-D21D-4A5D-ACCD-66BAB0C1A75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488A268-439C-45E9-A128-DB507BC9501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Do quang cach toi thieu cua set of message la 1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 va quan cach nay xuat hien khi 2 tu ma chi khac nhau 1 vi tri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lang="en-US" sz="2000" b="0" strike="noStrike" spc="-1">
                <a:latin typeface="Arial"/>
              </a:rPr>
              <a:t>2 message nay chac chan 1thang la chan va 1 thang la le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lang="en-US" sz="2000" b="0" strike="noStrike" spc="-1">
                <a:latin typeface="Arial"/>
              </a:rPr>
              <a:t>Ky hieu them vao 2 message nay phai khac nhau de quang cach toi thieu cua ma d(KN) it nhat bang 2 cho phep phat hien 1 sai </a:t>
            </a:r>
            <a:r>
              <a:rPr lang="en-US" sz="2000" b="0" strike="noStrike" spc="-1">
                <a:latin typeface="Wingdings"/>
              </a:rPr>
              <a:t>chan them 0, le them 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63B8228-A348-40DD-A880-8DAEBA5DEC4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Do quang cach toi thieu cua set of message la 1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 va quan cach nay xuat hien khi 2 tu ma chi khac nhau 1 vi tri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lang="en-US" sz="2000" b="0" strike="noStrike" spc="-1">
                <a:latin typeface="Arial"/>
              </a:rPr>
              <a:t>2 message nay chac chan 1thang la chan va 1 thang la le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lang="en-US" sz="2000" b="0" strike="noStrike" spc="-1">
                <a:latin typeface="Arial"/>
              </a:rPr>
              <a:t>Ky hieu them vao 2 message nay phai khac nhau de quang cach toi thieu cua ma d(KN) it nhat bang 2 cho phep phat hien 1 sai </a:t>
            </a:r>
            <a:r>
              <a:rPr lang="en-US" sz="2000" b="0" strike="noStrike" spc="-1">
                <a:latin typeface="Wingdings"/>
              </a:rPr>
              <a:t>chan them 0, le them 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48E9085-D582-4E3F-BB64-603240DABC5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Do quang cach toi thieu cua set of message la 1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 va quan cach nay xuat hien khi 2 tu ma chi khac nhau 1 vi tri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lang="en-US" sz="2000" b="0" strike="noStrike" spc="-1">
                <a:latin typeface="Arial"/>
              </a:rPr>
              <a:t>2 message nay chac chan 1thang la chan va 1 thang la le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lang="en-US" sz="2000" b="0" strike="noStrike" spc="-1">
                <a:latin typeface="Arial"/>
              </a:rPr>
              <a:t>Ky hieu them vao 2 message nay phai khac nhau de quang cach toi thieu cua ma d(KN) it nhat bang 2 cho phep phat hien 1 sai </a:t>
            </a:r>
            <a:r>
              <a:rPr lang="en-US" sz="2000" b="0" strike="noStrike" spc="-1">
                <a:latin typeface="Wingdings"/>
              </a:rPr>
              <a:t>chan them 0, le them 1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C56058-4CF0-41AC-885B-A1C62F0C5F5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Identift element: phan tu trung hoa</a:t>
            </a:r>
          </a:p>
        </p:txBody>
      </p:sp>
      <p:sp>
        <p:nvSpPr>
          <p:cNvPr id="34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B2F167DC-3818-408F-8F96-52CB7336BC33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Identift element: phan tu trung hoa</a:t>
            </a:r>
          </a:p>
        </p:txBody>
      </p:sp>
      <p:sp>
        <p:nvSpPr>
          <p:cNvPr id="35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DCF4339-0F45-4811-945C-43812E4125CF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Identift element: phan tu trung hoa</a:t>
            </a:r>
          </a:p>
        </p:txBody>
      </p:sp>
      <p:sp>
        <p:nvSpPr>
          <p:cNvPr id="35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3B15E4E-F96D-4CFC-9975-65FA80176AED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Identift element: phan tu trung hoa</a:t>
            </a:r>
          </a:p>
        </p:txBody>
      </p:sp>
      <p:sp>
        <p:nvSpPr>
          <p:cNvPr id="35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0944B1E5-790B-46CF-B77B-5197EA21C1F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36A52D74-3068-4555-9398-5B02CCE9F869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Identift element: phan tu trung hoa</a:t>
            </a:r>
          </a:p>
        </p:txBody>
      </p:sp>
      <p:sp>
        <p:nvSpPr>
          <p:cNvPr id="36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0CF0F98-1D4F-4A07-8491-5AE80F136BAA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Identift element: phan tu trung hoa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To build Hamming code or to decode a codeword of Hamming code, Hamming uses only “check matrix” H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9144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1-error, S can identify error position </a:t>
            </a:r>
            <a:r>
              <a:rPr lang="en-US" sz="2000" b="0" strike="noStrike" spc="-1">
                <a:latin typeface="Wingdings"/>
              </a:rPr>
              <a:t> can correct</a:t>
            </a:r>
            <a:endParaRPr lang="en-US" sz="2000" b="0" strike="noStrike" spc="-1">
              <a:latin typeface="Arial"/>
            </a:endParaRPr>
          </a:p>
          <a:p>
            <a:pPr marL="9144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DC76B60-FDBA-43DF-8999-D9A13B61B21C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Identift element: phan tu trung hoa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of ai 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Chon ky hieu ma can tinh ra co vi tri trong tu ma trung voi vi tri cua cot cua ma tran H ma cot nay chi co 1 gia tri =1 de lam cho moi Phuong trinh chi co 1 an (1 ky hieu can tinh)</a:t>
            </a:r>
          </a:p>
        </p:txBody>
      </p:sp>
      <p:sp>
        <p:nvSpPr>
          <p:cNvPr id="367" name="PlaceHolder 3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Identift element: phan tu trung hoa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of ai </a:t>
            </a:r>
            <a:r>
              <a:rPr lang="en-US" sz="2000" b="0" strike="noStrike" spc="-1">
                <a:latin typeface="Cambria Math"/>
              </a:rPr>
              <a:t>〖ℎ𝑖〗^𝑇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8" name="CustomShape 4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2D40A534-AC9F-4C71-84AE-046937FDC49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Syndrome: dau hieu sai</a:t>
            </a:r>
          </a:p>
        </p:txBody>
      </p:sp>
      <p:sp>
        <p:nvSpPr>
          <p:cNvPr id="371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1BC1839-4337-4AEF-A6B1-DB9F45CF977E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Kênh có nhiễu có nghĩa là thông tin truyền qua kênh bị phá hủy. Tương tương với việc đưa lượng thông tin nhiều quá thông lượng kênh (R&gt;C): tốc độ lập tin information rate lớn hơn channel capacity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        Thông lượng của kênh là phần của kênh truyền khoongn có nhiễu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         Thực chất là kênh có nhiễu: nên nó chiếm mất 1 phần khả năng truyền của kênh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	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        ta luôn luôn coi kênh chỉ bao gồm phần không nhiễu c và quy là phần nhiễu là nguồn bên ngoài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       </a:t>
            </a:r>
            <a:r>
              <a:rPr lang="en-US" sz="2000" b="0" strike="noStrike" spc="-1">
                <a:latin typeface="Wingdings"/>
              </a:rPr>
              <a:t> Nếu có noisy thì R&gt;C 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      Nếu tốc độ R&lt;=C: không sinh nhiêu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    Nếu R&gt;C :  có nhiễu: nó chỉ truyền được phần c, phần còn lại r&gt;c bi nhiễu phá hủy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Để đảm bảo truyền tin không nhiễu cần phải giảm R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171360" indent="-16920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lang="en-US" sz="2000" b="0" strike="noStrike" spc="-1">
                <a:latin typeface="Wingdings"/>
              </a:rPr>
              <a:t>Đưa vào độ dư: các ký hiệu mã không mang thông tin.  Hay nói cách khác bộ mã chống nhiễu thêm vào các ký tự mã không mang thong tin để sửa lỗi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A324A5A-0904-40DF-8836-F57E4450D4B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channel coding is based on Shannon second theorem. The idea of the Shannon second theorem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Can phai giam 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Ma hoa de giam R xuong bang C</a:t>
            </a:r>
          </a:p>
        </p:txBody>
      </p:sp>
      <p:sp>
        <p:nvSpPr>
          <p:cNvPr id="313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86FA9E4-2DDA-402F-9F5A-496F3D9D2B3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Xac suat giai ma sai  1 – P(b|aj)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 Cuc tieu hoa xac suat sai thi cuc dai hoa P(b/ai)  co luat quyet dinh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Y nghia: chon ai co xac suat co dieu kien P(a|b) la lon nhat  ai la gan b nhat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Likelihood: su tuong dong, going nhau, co quan he voi nhau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Tu cong thuc 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Wingdings"/>
              </a:rPr>
              <a:t>Maximum likelihood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35C37AA-76C5-4DF6-8B5E-B05AA760AC64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so</a:t>
            </a:r>
          </a:p>
        </p:txBody>
      </p:sp>
      <p:sp>
        <p:nvSpPr>
          <p:cNvPr id="319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24EE6A3-594D-4913-88E8-C2CA5E08428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Chon cai co quang cach be nhat de truyen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Neu bo giai ma chi tach ra duoc duy nhat 1 tu ma thi thi no biet a sai thanh b, ta se sua duoc b sai thanh a </a:t>
            </a:r>
          </a:p>
        </p:txBody>
      </p:sp>
      <p:sp>
        <p:nvSpPr>
          <p:cNvPr id="322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64041E4A-1648-4A00-9D90-AF7A31410056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50918B-3D46-420E-94D3-FF589D292835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544227-02C3-4C7F-AA27-4D0B6A0C9F21}" type="slidenum">
              <a:rPr lang="en-US" sz="12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Chương 5: Mã hóa kênh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5.3. Luật giải mã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09480" y="1604520"/>
            <a:ext cx="10971000" cy="51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sử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dài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truyền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vào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kênh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đầu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ra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kênh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nhận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dài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có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thể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hoặc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không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Bộ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sử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dụng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luật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D(.)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để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quyết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định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có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phải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truyền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nó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nhận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không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= D(b).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sử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p(b/ai)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nhận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đầu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vào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kênh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có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truyền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vào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Với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kênh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không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nhớ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p(b/ai) = p(b1/a1i)..p(b2/a2i). ở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đây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bj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thứ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của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nhận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ạji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thứ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j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của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5.3. Luật giải mã.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09480" y="1416960"/>
            <a:ext cx="10971000" cy="498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Theo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công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thức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Bayes: </a:t>
            </a:r>
            <a:endParaRPr lang="en-US" sz="3200" b="0" strike="noStrike" spc="-1" dirty="0">
              <a:latin typeface="Arial"/>
            </a:endParaRPr>
          </a:p>
          <a:p>
            <a:pPr marL="1296000" lvl="2" indent="-28656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      p(ai/b) =  p(b/ai)p(ai)/p(b) </a:t>
            </a:r>
            <a:endParaRPr lang="en-US" sz="2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Nếu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bộ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ra ai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nhận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thì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đúng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đúng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p(ai/b)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tính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ở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trên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Nếu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bộ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ra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1- p(ai/b).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Tối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thiểu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hóa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tối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thiểu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hóa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Để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tối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thiểu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hóa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cần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phải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cực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đại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hóa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đúng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Luật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nhận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chọn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truyền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vào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kênh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cực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đại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hóa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p(ai/b).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Để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tối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thiểu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hóa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cần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cực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đại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hóa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đúng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p(ai/b).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Luật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giải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cực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tiểu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hóa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công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thức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bayes)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  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Chọn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truyền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nhận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nếu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p(b/ai)p(ai)/p(b)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đạt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cực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đại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5.3. Luật giải mã</a:t>
            </a:r>
          </a:p>
        </p:txBody>
      </p:sp>
      <p:sp>
        <p:nvSpPr>
          <p:cNvPr id="186" name="CustomShape 2"/>
          <p:cNvSpPr/>
          <p:nvPr/>
        </p:nvSpPr>
        <p:spPr>
          <a:xfrm>
            <a:off x="609480" y="1604520"/>
            <a:ext cx="10972080" cy="510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550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Luật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giải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cực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tiểu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hóa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sai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số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thường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trình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bày</a:t>
            </a:r>
            <a:r>
              <a:rPr lang="en-US" sz="3200" b="0" strike="noStrike" spc="-1" dirty="0">
                <a:latin typeface="Arial"/>
              </a:rPr>
              <a:t> ở </a:t>
            </a:r>
            <a:r>
              <a:rPr lang="en-US" sz="3200" b="0" strike="noStrike" spc="-1" dirty="0" err="1">
                <a:latin typeface="Arial"/>
              </a:rPr>
              <a:t>dạng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  </a:t>
            </a:r>
            <a:r>
              <a:rPr lang="en-US" sz="3200" b="0" strike="noStrike" spc="-1" dirty="0" err="1">
                <a:latin typeface="Arial"/>
              </a:rPr>
              <a:t>Chọn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từ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ai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nhận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tổ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hợp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b, </a:t>
            </a:r>
            <a:r>
              <a:rPr lang="en-US" sz="3200" b="0" strike="noStrike" spc="-1" dirty="0" err="1">
                <a:latin typeface="Arial"/>
              </a:rPr>
              <a:t>nếu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    p(b/ai)p(ai)/p(b) &gt;= p(b/</a:t>
            </a:r>
            <a:r>
              <a:rPr lang="en-US" sz="3200" b="0" strike="noStrike" spc="-1" dirty="0" err="1">
                <a:latin typeface="Arial"/>
              </a:rPr>
              <a:t>aj</a:t>
            </a:r>
            <a:r>
              <a:rPr lang="en-US" sz="3200" b="0" strike="noStrike" spc="-1" dirty="0">
                <a:latin typeface="Arial"/>
              </a:rPr>
              <a:t>)p(</a:t>
            </a:r>
            <a:r>
              <a:rPr lang="en-US" sz="3200" b="0" strike="noStrike" spc="-1" dirty="0" err="1">
                <a:latin typeface="Arial"/>
              </a:rPr>
              <a:t>aj</a:t>
            </a:r>
            <a:r>
              <a:rPr lang="en-US" sz="3200" b="0" strike="noStrike" spc="-1" dirty="0">
                <a:latin typeface="Arial"/>
              </a:rPr>
              <a:t>)/p(b)  </a:t>
            </a:r>
            <a:r>
              <a:rPr lang="en-US" sz="3200" b="0" strike="noStrike" spc="-1" dirty="0" err="1">
                <a:latin typeface="Arial"/>
              </a:rPr>
              <a:t>với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mọi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aj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khác</a:t>
            </a:r>
            <a:r>
              <a:rPr lang="en-US" sz="3200" b="0" strike="noStrike" spc="-1" dirty="0">
                <a:latin typeface="Arial"/>
              </a:rPr>
              <a:t> ai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p(b/ai), p(b/</a:t>
            </a:r>
            <a:r>
              <a:rPr lang="en-US" sz="3200" b="0" strike="noStrike" spc="-1" dirty="0" err="1">
                <a:latin typeface="Arial"/>
              </a:rPr>
              <a:t>aj</a:t>
            </a:r>
            <a:r>
              <a:rPr lang="en-US" sz="3200" b="0" strike="noStrike" spc="-1" dirty="0">
                <a:latin typeface="Arial"/>
              </a:rPr>
              <a:t>)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các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xác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suất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của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kênh</a:t>
            </a:r>
            <a:r>
              <a:rPr lang="en-US" sz="3200" b="0" strike="noStrike" spc="-1" dirty="0">
                <a:latin typeface="Arial"/>
              </a:rPr>
              <a:t>; p(ai), p(</a:t>
            </a:r>
            <a:r>
              <a:rPr lang="en-US" sz="3200" b="0" strike="noStrike" spc="-1" dirty="0" err="1">
                <a:latin typeface="Arial"/>
              </a:rPr>
              <a:t>aj</a:t>
            </a:r>
            <a:r>
              <a:rPr lang="en-US" sz="3200" b="0" strike="noStrike" spc="-1" dirty="0">
                <a:latin typeface="Arial"/>
              </a:rPr>
              <a:t>)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các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xác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suất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của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các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từ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vào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kênh</a:t>
            </a:r>
            <a:r>
              <a:rPr lang="en-US" sz="3200" b="0" strike="noStrike" spc="-1" dirty="0">
                <a:latin typeface="Arial"/>
              </a:rPr>
              <a:t> (</a:t>
            </a:r>
            <a:r>
              <a:rPr lang="en-US" sz="3200" b="0" strike="noStrike" spc="-1" dirty="0" err="1">
                <a:latin typeface="Arial"/>
              </a:rPr>
              <a:t>nguồn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vào</a:t>
            </a:r>
            <a:r>
              <a:rPr lang="en-US" sz="3200" b="0" strike="noStrike" spc="-1" dirty="0">
                <a:latin typeface="Arial"/>
              </a:rPr>
              <a:t>). p(b)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xác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suất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tổ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hợp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nhận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endParaRPr lang="en-US" sz="32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Luật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giải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cực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tiểu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hóa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sai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số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chuyển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về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dạng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sau</a:t>
            </a:r>
            <a:r>
              <a:rPr lang="en-US" sz="3200" b="0" strike="noStrike" spc="-1" dirty="0">
                <a:latin typeface="Arial"/>
              </a:rPr>
              <a:t> do p(b) </a:t>
            </a:r>
            <a:r>
              <a:rPr lang="en-US" sz="3200" b="0" strike="noStrike" spc="-1" dirty="0" err="1">
                <a:latin typeface="Arial"/>
              </a:rPr>
              <a:t>chung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cả</a:t>
            </a:r>
            <a:r>
              <a:rPr lang="en-US" sz="3200" b="0" strike="noStrike" spc="-1" dirty="0">
                <a:latin typeface="Arial"/>
              </a:rPr>
              <a:t> 2 </a:t>
            </a:r>
            <a:r>
              <a:rPr lang="en-US" sz="3200" b="0" strike="noStrike" spc="-1" dirty="0" err="1">
                <a:latin typeface="Arial"/>
              </a:rPr>
              <a:t>vế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   </a:t>
            </a:r>
            <a:r>
              <a:rPr lang="en-US" sz="3200" b="0" strike="noStrike" spc="-1" dirty="0" err="1">
                <a:latin typeface="Arial"/>
              </a:rPr>
              <a:t>Chọn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từ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ai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nhận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tổ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hợp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b, </a:t>
            </a:r>
            <a:r>
              <a:rPr lang="en-US" sz="3200" b="0" strike="noStrike" spc="-1" dirty="0" err="1">
                <a:latin typeface="Arial"/>
              </a:rPr>
              <a:t>nếu</a:t>
            </a:r>
            <a:r>
              <a:rPr lang="en-US" sz="3200" b="0" strike="noStrike" spc="-1" dirty="0">
                <a:latin typeface="Arial"/>
              </a:rPr>
              <a:t> 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        p(b/ai)(p(ai) &gt;= p(b/</a:t>
            </a:r>
            <a:r>
              <a:rPr lang="en-US" sz="3200" b="0" strike="noStrike" spc="-1" dirty="0" err="1">
                <a:latin typeface="Arial"/>
              </a:rPr>
              <a:t>aj</a:t>
            </a:r>
            <a:r>
              <a:rPr lang="en-US" sz="3200" b="0" strike="noStrike" spc="-1" dirty="0">
                <a:latin typeface="Arial"/>
              </a:rPr>
              <a:t>)p(</a:t>
            </a:r>
            <a:r>
              <a:rPr lang="en-US" sz="3200" b="0" strike="noStrike" spc="-1" dirty="0" err="1">
                <a:latin typeface="Arial"/>
              </a:rPr>
              <a:t>aj</a:t>
            </a:r>
            <a:r>
              <a:rPr lang="en-US" sz="3200" b="0" strike="noStrike" spc="-1" dirty="0">
                <a:latin typeface="Arial"/>
              </a:rPr>
              <a:t>) </a:t>
            </a:r>
            <a:r>
              <a:rPr lang="en-US" sz="3200" b="0" strike="noStrike" spc="-1" dirty="0" err="1">
                <a:latin typeface="Arial"/>
              </a:rPr>
              <a:t>với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mọi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ạj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khác</a:t>
            </a:r>
            <a:r>
              <a:rPr lang="en-US" sz="3200" b="0" strike="noStrike" spc="-1" dirty="0">
                <a:latin typeface="Arial"/>
              </a:rPr>
              <a:t> ai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→ </a:t>
            </a:r>
            <a:r>
              <a:rPr lang="en-US" sz="3200" b="0" strike="noStrike" spc="-1" dirty="0" err="1">
                <a:latin typeface="Arial"/>
              </a:rPr>
              <a:t>Luật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giải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theo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cực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đâị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hóa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tương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đồng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giưa</a:t>
            </a:r>
            <a:r>
              <a:rPr lang="en-US" sz="3200" b="0" strike="noStrike" spc="-1" dirty="0">
                <a:latin typeface="Arial"/>
              </a:rPr>
              <a:t> ai </a:t>
            </a:r>
            <a:r>
              <a:rPr lang="en-US" sz="3200" b="0" strike="noStrike" spc="-1" dirty="0" err="1">
                <a:latin typeface="Arial"/>
              </a:rPr>
              <a:t>và</a:t>
            </a:r>
            <a:r>
              <a:rPr lang="en-US" sz="3200" b="0" strike="noStrike" spc="-1" dirty="0">
                <a:latin typeface="Arial"/>
              </a:rPr>
              <a:t> b (Maximum Likelihood)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Thường</a:t>
            </a:r>
            <a:r>
              <a:rPr lang="en-US" sz="3200" b="0" strike="noStrike" spc="-1" dirty="0">
                <a:latin typeface="Arial"/>
              </a:rPr>
              <a:t> p(ai) = p(</a:t>
            </a:r>
            <a:r>
              <a:rPr lang="en-US" sz="3200" b="0" strike="noStrike" spc="-1" dirty="0" err="1">
                <a:latin typeface="Arial"/>
              </a:rPr>
              <a:t>aj</a:t>
            </a:r>
            <a:r>
              <a:rPr lang="en-US" sz="3200" b="0" strike="noStrike" spc="-1" dirty="0">
                <a:latin typeface="Arial"/>
              </a:rPr>
              <a:t>), </a:t>
            </a:r>
            <a:r>
              <a:rPr lang="en-US" sz="3200" b="0" strike="noStrike" spc="-1" dirty="0" err="1">
                <a:latin typeface="Arial"/>
              </a:rPr>
              <a:t>luật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giải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chuyển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thành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  </a:t>
            </a:r>
            <a:r>
              <a:rPr lang="en-US" sz="3200" b="0" strike="noStrike" spc="-1" dirty="0" err="1">
                <a:latin typeface="Arial"/>
              </a:rPr>
              <a:t>Chọn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từ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ai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nhận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tổ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hợp</a:t>
            </a:r>
            <a:r>
              <a:rPr lang="en-US" sz="3200" b="0" strike="noStrike" spc="-1" dirty="0">
                <a:latin typeface="Arial"/>
              </a:rPr>
              <a:t> b, </a:t>
            </a:r>
            <a:r>
              <a:rPr lang="en-US" sz="3200" b="0" strike="noStrike" spc="-1" dirty="0" err="1">
                <a:latin typeface="Arial"/>
              </a:rPr>
              <a:t>nếu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       p(b/ai) &gt;= p(b/</a:t>
            </a:r>
            <a:r>
              <a:rPr lang="en-US" sz="3200" b="0" strike="noStrike" spc="-1" dirty="0" err="1">
                <a:latin typeface="Arial"/>
              </a:rPr>
              <a:t>aj</a:t>
            </a:r>
            <a:r>
              <a:rPr lang="en-US" sz="3200" b="0" strike="noStrike" spc="-1" dirty="0">
                <a:latin typeface="Arial"/>
              </a:rPr>
              <a:t>)   </a:t>
            </a:r>
            <a:r>
              <a:rPr lang="en-US" sz="3200" b="0" strike="noStrike" spc="-1" dirty="0" err="1">
                <a:latin typeface="Arial"/>
              </a:rPr>
              <a:t>với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mọi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aj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khác</a:t>
            </a:r>
            <a:r>
              <a:rPr lang="en-US" sz="3200" b="0" strike="noStrike" spc="-1" dirty="0">
                <a:latin typeface="Arial"/>
              </a:rPr>
              <a:t> ai.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→ </a:t>
            </a:r>
            <a:r>
              <a:rPr lang="en-US" sz="3200" b="0" strike="noStrike" spc="-1" dirty="0" err="1">
                <a:latin typeface="Arial"/>
              </a:rPr>
              <a:t>Luật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giải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theo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cực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đại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hóa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xác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suất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hậu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nghiệm</a:t>
            </a:r>
            <a:r>
              <a:rPr lang="en-US" sz="3200" b="0" strike="noStrike" spc="-1" dirty="0">
                <a:latin typeface="Arial"/>
              </a:rPr>
              <a:t> (</a:t>
            </a:r>
            <a:r>
              <a:rPr lang="en-US" sz="3200" b="0" strike="noStrike" spc="-1" dirty="0" err="1">
                <a:latin typeface="Arial"/>
              </a:rPr>
              <a:t>Maximun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Apriori</a:t>
            </a:r>
            <a:r>
              <a:rPr lang="en-US" sz="3200" b="0" strike="noStrike" spc="-1" dirty="0">
                <a:latin typeface="Arial"/>
              </a:rPr>
              <a:t> Probability)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8.3. Luật giải mã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81000" y="1474878"/>
            <a:ext cx="10513440" cy="5095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Ví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Một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BSC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có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ma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trận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P, L=2, N=3.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xác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suất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xuất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chúng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bởi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bảng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trên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nhận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b=111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Tính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400" b="0" strike="noStrike" spc="-1" dirty="0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 dirty="0" err="1">
                <a:solidFill>
                  <a:srgbClr val="000000"/>
                </a:solidFill>
                <a:latin typeface="Wingdings"/>
                <a:ea typeface="DejaVu Sans"/>
              </a:rPr>
              <a:t>Vậy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Wingdings"/>
                <a:ea typeface="DejaVu Sans"/>
              </a:rPr>
              <a:t>có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Wingdings"/>
                <a:ea typeface="DejaVu Sans"/>
              </a:rPr>
              <a:t>thể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Wingdings"/>
                <a:ea typeface="DejaVu Sans"/>
              </a:rPr>
              <a:t>chọn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 a2/a3/a4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Luật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giải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cực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tiểu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số</a:t>
            </a:r>
            <a:endParaRPr lang="en-US" sz="24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9360" lvl="1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Chọn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a4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89" name="Picture 5"/>
          <p:cNvPicPr/>
          <p:nvPr/>
        </p:nvPicPr>
        <p:blipFill>
          <a:blip r:embed="rId3"/>
          <a:stretch/>
        </p:blipFill>
        <p:spPr>
          <a:xfrm>
            <a:off x="6241754" y="782952"/>
            <a:ext cx="2093400" cy="912240"/>
          </a:xfrm>
          <a:prstGeom prst="rect">
            <a:avLst/>
          </a:prstGeom>
          <a:ln>
            <a:noFill/>
          </a:ln>
        </p:spPr>
      </p:pic>
      <p:pic>
        <p:nvPicPr>
          <p:cNvPr id="190" name="Picture 6"/>
          <p:cNvPicPr/>
          <p:nvPr/>
        </p:nvPicPr>
        <p:blipFill>
          <a:blip r:embed="rId4"/>
          <a:stretch/>
        </p:blipFill>
        <p:spPr>
          <a:xfrm>
            <a:off x="8434657" y="137160"/>
            <a:ext cx="2817360" cy="1779120"/>
          </a:xfrm>
          <a:prstGeom prst="rect">
            <a:avLst/>
          </a:prstGeom>
          <a:ln>
            <a:noFill/>
          </a:ln>
        </p:spPr>
      </p:pic>
      <p:pic>
        <p:nvPicPr>
          <p:cNvPr id="191" name="Picture 7"/>
          <p:cNvPicPr/>
          <p:nvPr/>
        </p:nvPicPr>
        <p:blipFill>
          <a:blip r:embed="rId5"/>
          <a:stretch/>
        </p:blipFill>
        <p:spPr>
          <a:xfrm>
            <a:off x="3962400" y="2819400"/>
            <a:ext cx="6071760" cy="1489320"/>
          </a:xfrm>
          <a:prstGeom prst="rect">
            <a:avLst/>
          </a:prstGeom>
          <a:ln>
            <a:noFill/>
          </a:ln>
        </p:spPr>
      </p:pic>
      <p:pic>
        <p:nvPicPr>
          <p:cNvPr id="192" name="Picture 8"/>
          <p:cNvPicPr/>
          <p:nvPr/>
        </p:nvPicPr>
        <p:blipFill>
          <a:blip r:embed="rId6"/>
          <a:stretch/>
        </p:blipFill>
        <p:spPr>
          <a:xfrm>
            <a:off x="5334000" y="5169486"/>
            <a:ext cx="4160880" cy="143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838080" y="37368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5.4. Giải mã theo đa số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Là phương pháp giải mã khi truyền lặp</a:t>
            </a:r>
            <a:endParaRPr lang="en-US" sz="2800" b="0" strike="noStrike" spc="-1">
              <a:latin typeface="Arial"/>
            </a:endParaRPr>
          </a:p>
          <a:p>
            <a:pPr marL="914400" lvl="1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Luật: ký hiệu nào xuất hiện nhiều nhất trong chuỗi ký hiệu nhận được từ chuỗi ký hiêụ truyền lặp cho 1 ký hiệu sẽ là ký hiệu được truyền.</a:t>
            </a:r>
            <a:endParaRPr lang="en-US" sz="24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Mã lặp được thực hiện ở dạng mỗi ký hiệu mã đưa vào sẽ được lặp lại chính nó một số lần.</a:t>
            </a:r>
            <a:endParaRPr lang="en-US" sz="2800" b="0" strike="noStrike" spc="-1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Ký hiệu (n,m) ở đây  n là số lần lặp cho một ký hiệu mã, m là số ký hiệu mã của bản tin.</a:t>
            </a:r>
            <a:endParaRPr lang="en-US" sz="24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Nếu một mã lặp nhị phân (n,1) được dùng, thì mỗi bít vào sẽ được chuyển thành một chuỗi n bit trùng với nó. Thường n = 2t +1, t là số nguyên tùy chọn.</a:t>
            </a:r>
            <a:endParaRPr lang="en-US" sz="28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Mã lặp có thể phát hiên (n-1)/2 lỗi.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latin typeface="Arial"/>
              </a:rPr>
              <a:t>5.4. Giải mã theo đa số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609480" y="1604520"/>
            <a:ext cx="10972080" cy="52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Thuật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toán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giải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cho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nhị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phân</a:t>
            </a:r>
            <a:r>
              <a:rPr lang="en-US" sz="3200" b="0" strike="noStrike" spc="-1" dirty="0">
                <a:latin typeface="Arial"/>
              </a:rPr>
              <a:t> (n,1):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Vì</a:t>
            </a:r>
            <a:r>
              <a:rPr lang="en-US" sz="3200" b="0" strike="noStrike" spc="-1" dirty="0">
                <a:latin typeface="Arial"/>
              </a:rPr>
              <a:t> n = 2t + 1 </a:t>
            </a:r>
            <a:r>
              <a:rPr lang="en-US" sz="3200" b="0" strike="noStrike" spc="-1" dirty="0" err="1">
                <a:latin typeface="Arial"/>
              </a:rPr>
              <a:t>và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thiết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sai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không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vượt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quá</a:t>
            </a:r>
            <a:r>
              <a:rPr lang="en-US" sz="3200" b="0" strike="noStrike" spc="-1" dirty="0">
                <a:latin typeface="Arial"/>
              </a:rPr>
              <a:t> t </a:t>
            </a:r>
            <a:r>
              <a:rPr lang="en-US" sz="3200" b="0" strike="noStrike" spc="-1" dirty="0" err="1">
                <a:latin typeface="Arial"/>
              </a:rPr>
              <a:t>vị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trí</a:t>
            </a:r>
            <a:r>
              <a:rPr lang="en-US" sz="3200" b="0" strike="noStrike" spc="-1" dirty="0">
                <a:latin typeface="Arial"/>
              </a:rPr>
              <a:t>, </a:t>
            </a:r>
            <a:r>
              <a:rPr lang="en-US" sz="3200" b="0" strike="noStrike" spc="-1" dirty="0" err="1">
                <a:latin typeface="Arial"/>
              </a:rPr>
              <a:t>thì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 err="1">
                <a:latin typeface="Arial"/>
              </a:rPr>
              <a:t>Nếu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tổng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vị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trí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của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tổ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hợp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nhận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được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có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giá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trị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bằng</a:t>
            </a:r>
            <a:r>
              <a:rPr lang="en-US" sz="2800" b="0" strike="noStrike" spc="-1" dirty="0">
                <a:latin typeface="Arial"/>
              </a:rPr>
              <a:t> 1, </a:t>
            </a:r>
            <a:r>
              <a:rPr lang="en-US" sz="2800" b="0" strike="noStrike" spc="-1" dirty="0" err="1">
                <a:latin typeface="Arial"/>
              </a:rPr>
              <a:t>dH</a:t>
            </a:r>
            <a:r>
              <a:rPr lang="en-US" sz="2800" b="0" strike="noStrike" spc="-1" dirty="0">
                <a:latin typeface="Arial"/>
              </a:rPr>
              <a:t> &lt; t (</a:t>
            </a:r>
            <a:r>
              <a:rPr lang="en-US" sz="2800" b="0" strike="noStrike" spc="-1" dirty="0" err="1">
                <a:latin typeface="Arial"/>
              </a:rPr>
              <a:t>số</a:t>
            </a:r>
            <a:r>
              <a:rPr lang="en-US" sz="2800" b="0" strike="noStrike" spc="-1" dirty="0">
                <a:latin typeface="Arial"/>
              </a:rPr>
              <a:t> 0 </a:t>
            </a:r>
            <a:r>
              <a:rPr lang="en-US" sz="2800" b="0" strike="noStrike" spc="-1" dirty="0" err="1">
                <a:latin typeface="Arial"/>
              </a:rPr>
              <a:t>nhiều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hơn</a:t>
            </a:r>
            <a:r>
              <a:rPr lang="en-US" sz="2800" b="0" strike="noStrike" spc="-1" dirty="0">
                <a:latin typeface="Arial"/>
              </a:rPr>
              <a:t>) </a:t>
            </a:r>
            <a:r>
              <a:rPr lang="en-US" sz="2800" b="0" strike="noStrike" spc="-1" dirty="0" err="1">
                <a:latin typeface="Arial"/>
              </a:rPr>
              <a:t>thì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chuỗi</a:t>
            </a:r>
            <a:r>
              <a:rPr lang="en-US" sz="2800" b="0" strike="noStrike" spc="-1" dirty="0">
                <a:latin typeface="Arial"/>
              </a:rPr>
              <a:t> (</a:t>
            </a:r>
            <a:r>
              <a:rPr lang="en-US" sz="2800" b="0" strike="noStrike" spc="-1" dirty="0" err="1">
                <a:latin typeface="Arial"/>
              </a:rPr>
              <a:t>từ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mã</a:t>
            </a:r>
            <a:r>
              <a:rPr lang="en-US" sz="2800" b="0" strike="noStrike" spc="-1" dirty="0">
                <a:latin typeface="Arial"/>
              </a:rPr>
              <a:t>) </a:t>
            </a:r>
            <a:r>
              <a:rPr lang="en-US" sz="2800" b="0" strike="noStrike" spc="-1" dirty="0" err="1">
                <a:latin typeface="Arial"/>
              </a:rPr>
              <a:t>được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truyền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là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toàn</a:t>
            </a:r>
            <a:r>
              <a:rPr lang="en-US" sz="2800" b="0" strike="noStrike" spc="-1" dirty="0">
                <a:latin typeface="Arial"/>
              </a:rPr>
              <a:t> 0, </a:t>
            </a:r>
            <a:r>
              <a:rPr lang="en-US" sz="2800" b="0" strike="noStrike" spc="-1" dirty="0" err="1">
                <a:latin typeface="Arial"/>
              </a:rPr>
              <a:t>ký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hiệu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được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truyền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là</a:t>
            </a:r>
            <a:r>
              <a:rPr lang="en-US" sz="2800" b="0" strike="noStrike" spc="-1" dirty="0">
                <a:latin typeface="Arial"/>
              </a:rPr>
              <a:t> 0.</a:t>
            </a: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 err="1">
                <a:latin typeface="Arial"/>
              </a:rPr>
              <a:t>Nếu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tổng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dH</a:t>
            </a:r>
            <a:r>
              <a:rPr lang="en-US" sz="2800" b="0" strike="noStrike" spc="-1" dirty="0">
                <a:latin typeface="Arial"/>
              </a:rPr>
              <a:t>&gt;t (</a:t>
            </a:r>
            <a:r>
              <a:rPr lang="en-US" sz="2800" b="0" strike="noStrike" spc="-1" dirty="0" err="1">
                <a:latin typeface="Arial"/>
              </a:rPr>
              <a:t>số</a:t>
            </a:r>
            <a:r>
              <a:rPr lang="en-US" sz="2800" b="0" strike="noStrike" spc="-1" dirty="0">
                <a:latin typeface="Arial"/>
              </a:rPr>
              <a:t> 1 </a:t>
            </a:r>
            <a:r>
              <a:rPr lang="en-US" sz="2800" b="0" strike="noStrike" spc="-1" dirty="0" err="1">
                <a:latin typeface="Arial"/>
              </a:rPr>
              <a:t>nhiều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hơn</a:t>
            </a:r>
            <a:r>
              <a:rPr lang="en-US" sz="2800" b="0" strike="noStrike" spc="-1" dirty="0">
                <a:latin typeface="Arial"/>
              </a:rPr>
              <a:t>) </a:t>
            </a:r>
            <a:r>
              <a:rPr lang="en-US" sz="2800" b="0" strike="noStrike" spc="-1" dirty="0" err="1">
                <a:latin typeface="Arial"/>
              </a:rPr>
              <a:t>thì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từ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mã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được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truyền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là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toàn</a:t>
            </a:r>
            <a:r>
              <a:rPr lang="en-US" sz="2800" b="0" strike="noStrike" spc="-1" dirty="0">
                <a:latin typeface="Arial"/>
              </a:rPr>
              <a:t> 1, </a:t>
            </a:r>
            <a:r>
              <a:rPr lang="en-US" sz="2800" b="0" strike="noStrike" spc="-1" dirty="0" err="1">
                <a:latin typeface="Arial"/>
              </a:rPr>
              <a:t>ký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hiệu</a:t>
            </a:r>
            <a:r>
              <a:rPr lang="en-US" sz="2800" b="0" strike="noStrike" spc="-1" dirty="0">
                <a:latin typeface="Arial"/>
              </a:rPr>
              <a:t> 1 </a:t>
            </a:r>
            <a:r>
              <a:rPr lang="en-US" sz="2800" b="0" strike="noStrike" spc="-1" dirty="0" err="1">
                <a:latin typeface="Arial"/>
              </a:rPr>
              <a:t>được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truyền</a:t>
            </a:r>
            <a:r>
              <a:rPr lang="en-US" sz="2800" b="0" strike="noStrike" spc="-1" dirty="0">
                <a:latin typeface="Arial"/>
              </a:rPr>
              <a:t>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Ví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dụ</a:t>
            </a:r>
            <a:r>
              <a:rPr lang="en-US" sz="3200" b="0" strike="noStrike" spc="-1" dirty="0">
                <a:latin typeface="Arial"/>
              </a:rPr>
              <a:t>,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nhị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phân</a:t>
            </a:r>
            <a:r>
              <a:rPr lang="en-US" sz="3200" b="0" strike="noStrike" spc="-1" dirty="0">
                <a:latin typeface="Arial"/>
              </a:rPr>
              <a:t> (5,1) </a:t>
            </a:r>
            <a:r>
              <a:rPr lang="en-US" sz="3200" b="0" strike="noStrike" spc="-1" dirty="0" err="1">
                <a:latin typeface="Arial"/>
              </a:rPr>
              <a:t>và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tổ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hợp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nhận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b = 10110.</a:t>
            </a: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    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này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có</a:t>
            </a:r>
            <a:r>
              <a:rPr lang="en-US" sz="3200" b="0" strike="noStrike" spc="-1" dirty="0">
                <a:latin typeface="Arial"/>
              </a:rPr>
              <a:t> t = 2. </a:t>
            </a:r>
            <a:r>
              <a:rPr lang="en-US" sz="3200" b="0" strike="noStrike" spc="-1" dirty="0" err="1">
                <a:latin typeface="Arial"/>
              </a:rPr>
              <a:t>Tổ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hợp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nhận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có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dH</a:t>
            </a:r>
            <a:r>
              <a:rPr lang="en-US" sz="3200" b="0" strike="noStrike" spc="-1" dirty="0">
                <a:latin typeface="Arial"/>
              </a:rPr>
              <a:t> =3. </a:t>
            </a:r>
            <a:r>
              <a:rPr lang="en-US" sz="3200" b="0" strike="noStrike" spc="-1" dirty="0" err="1">
                <a:latin typeface="Arial"/>
              </a:rPr>
              <a:t>Vậy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từ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11111 </a:t>
            </a:r>
            <a:r>
              <a:rPr lang="en-US" sz="3200" b="0" strike="noStrike" spc="-1" dirty="0" err="1">
                <a:latin typeface="Arial"/>
              </a:rPr>
              <a:t>và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ký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hiệu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5.5. Quãng cách Hamming</a:t>
            </a:r>
          </a:p>
        </p:txBody>
      </p:sp>
      <p:sp>
        <p:nvSpPr>
          <p:cNvPr id="198" name="TextShape 2"/>
          <p:cNvSpPr txBox="1"/>
          <p:nvPr/>
        </p:nvSpPr>
        <p:spPr>
          <a:xfrm>
            <a:off x="609480" y="1604520"/>
            <a:ext cx="10972080" cy="51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Giả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sử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có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hai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từ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dài</a:t>
            </a:r>
            <a:r>
              <a:rPr lang="en-US" sz="3200" b="0" strike="noStrike" spc="-1" dirty="0">
                <a:latin typeface="Arial"/>
              </a:rPr>
              <a:t> N </a:t>
            </a:r>
            <a:r>
              <a:rPr lang="en-US" sz="3200" b="0" strike="noStrike" spc="-1" dirty="0" err="1">
                <a:latin typeface="Arial"/>
              </a:rPr>
              <a:t>lký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hiệu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à  a = a1..aN </a:t>
            </a:r>
            <a:r>
              <a:rPr lang="en-US" sz="3200" b="0" strike="noStrike" spc="-1" dirty="0" err="1">
                <a:latin typeface="Arial"/>
              </a:rPr>
              <a:t>và</a:t>
            </a:r>
            <a:r>
              <a:rPr lang="en-US" sz="3200" b="0" strike="noStrike" spc="-1" dirty="0">
                <a:latin typeface="Arial"/>
              </a:rPr>
              <a:t> b = b1..bN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Quãng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cách</a:t>
            </a:r>
            <a:r>
              <a:rPr lang="en-US" sz="3200" b="0" strike="noStrike" spc="-1" dirty="0">
                <a:latin typeface="Arial"/>
              </a:rPr>
              <a:t> Hamming </a:t>
            </a:r>
            <a:r>
              <a:rPr lang="en-US" sz="3200" b="0" strike="noStrike" spc="-1" dirty="0" err="1">
                <a:latin typeface="Arial"/>
              </a:rPr>
              <a:t>giữa</a:t>
            </a:r>
            <a:r>
              <a:rPr lang="en-US" sz="3200" b="0" strike="noStrike" spc="-1" dirty="0">
                <a:latin typeface="Arial"/>
              </a:rPr>
              <a:t> a </a:t>
            </a:r>
            <a:r>
              <a:rPr lang="en-US" sz="3200" b="0" strike="noStrike" spc="-1" dirty="0" err="1">
                <a:latin typeface="Arial"/>
              </a:rPr>
              <a:t>và</a:t>
            </a:r>
            <a:r>
              <a:rPr lang="en-US" sz="3200" b="0" strike="noStrike" spc="-1" dirty="0">
                <a:latin typeface="Arial"/>
              </a:rPr>
              <a:t> b, </a:t>
            </a:r>
            <a:r>
              <a:rPr lang="en-US" sz="3200" b="0" strike="noStrike" spc="-1" dirty="0" err="1">
                <a:latin typeface="Arial"/>
              </a:rPr>
              <a:t>ký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hiệu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d(</a:t>
            </a:r>
            <a:r>
              <a:rPr lang="en-US" sz="3200" b="0" strike="noStrike" spc="-1" dirty="0" err="1">
                <a:latin typeface="Arial"/>
              </a:rPr>
              <a:t>a,b</a:t>
            </a:r>
            <a:r>
              <a:rPr lang="en-US" sz="3200" b="0" strike="noStrike" spc="-1" dirty="0">
                <a:latin typeface="Arial"/>
              </a:rPr>
              <a:t>),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định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nghĩa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số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vị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trí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có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ký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hiệu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khác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nhau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giữa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hai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từ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Quãng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cách</a:t>
            </a:r>
            <a:r>
              <a:rPr lang="en-US" sz="3200" b="0" strike="noStrike" spc="-1" dirty="0">
                <a:latin typeface="Arial"/>
              </a:rPr>
              <a:t> Hamming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độ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đo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định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nghĩa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trên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tất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các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cặp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tổ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hợp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cùng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độ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dài</a:t>
            </a:r>
            <a:r>
              <a:rPr lang="en-US" sz="32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Quãng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cách</a:t>
            </a:r>
            <a:r>
              <a:rPr lang="en-US" sz="3200" b="0" strike="noStrike" spc="-1" dirty="0">
                <a:latin typeface="Arial"/>
              </a:rPr>
              <a:t> Hamming </a:t>
            </a:r>
            <a:r>
              <a:rPr lang="en-US" sz="3200" b="0" strike="noStrike" spc="-1" dirty="0" err="1">
                <a:latin typeface="Arial"/>
              </a:rPr>
              <a:t>thỏa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các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luật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sau</a:t>
            </a:r>
            <a:r>
              <a:rPr lang="en-US" sz="3200" b="0" strike="noStrike" spc="-1" dirty="0">
                <a:latin typeface="Arial"/>
              </a:rPr>
              <a:t>: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d(</a:t>
            </a:r>
            <a:r>
              <a:rPr lang="en-US" sz="2800" b="0" strike="noStrike" spc="-1" dirty="0" err="1">
                <a:latin typeface="Arial"/>
              </a:rPr>
              <a:t>a,b</a:t>
            </a:r>
            <a:r>
              <a:rPr lang="en-US" sz="2800" b="0" strike="noStrike" spc="-1" dirty="0">
                <a:latin typeface="Arial"/>
              </a:rPr>
              <a:t>) &gt;= 0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d(</a:t>
            </a:r>
            <a:r>
              <a:rPr lang="en-US" sz="2800" b="0" strike="noStrike" spc="-1" dirty="0" err="1">
                <a:latin typeface="Arial"/>
              </a:rPr>
              <a:t>a,b</a:t>
            </a:r>
            <a:r>
              <a:rPr lang="en-US" sz="2800" b="0" strike="noStrike" spc="-1" dirty="0">
                <a:latin typeface="Arial"/>
              </a:rPr>
              <a:t>) = d(</a:t>
            </a:r>
            <a:r>
              <a:rPr lang="en-US" sz="2800" b="0" strike="noStrike" spc="-1" dirty="0" err="1">
                <a:latin typeface="Arial"/>
              </a:rPr>
              <a:t>b,a</a:t>
            </a:r>
            <a:r>
              <a:rPr lang="en-US" sz="2800" b="0" strike="noStrike" spc="-1" dirty="0">
                <a:latin typeface="Arial"/>
              </a:rPr>
              <a:t>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d(</a:t>
            </a:r>
            <a:r>
              <a:rPr lang="en-US" sz="2800" b="0" strike="noStrike" spc="-1" dirty="0" err="1">
                <a:latin typeface="Arial"/>
              </a:rPr>
              <a:t>a,b</a:t>
            </a:r>
            <a:r>
              <a:rPr lang="en-US" sz="2800" b="0" strike="noStrike" spc="-1" dirty="0">
                <a:latin typeface="Arial"/>
              </a:rPr>
              <a:t>) + d(</a:t>
            </a:r>
            <a:r>
              <a:rPr lang="en-US" sz="2800" b="0" strike="noStrike" spc="-1" dirty="0" err="1">
                <a:latin typeface="Arial"/>
              </a:rPr>
              <a:t>b,c</a:t>
            </a:r>
            <a:r>
              <a:rPr lang="en-US" sz="2800" b="0" strike="noStrike" spc="-1" dirty="0">
                <a:latin typeface="Arial"/>
              </a:rPr>
              <a:t>) &gt;= d(</a:t>
            </a:r>
            <a:r>
              <a:rPr lang="en-US" sz="2800" b="0" strike="noStrike" spc="-1" dirty="0" err="1">
                <a:latin typeface="Arial"/>
              </a:rPr>
              <a:t>a,c</a:t>
            </a:r>
            <a:r>
              <a:rPr lang="en-US" sz="2800" b="0" strike="noStrike" spc="-1" dirty="0">
                <a:latin typeface="Arial"/>
              </a:rPr>
              <a:t>) (</a:t>
            </a:r>
            <a:r>
              <a:rPr lang="en-US" sz="2800" b="0" strike="noStrike" spc="-1" dirty="0" err="1">
                <a:latin typeface="Arial"/>
              </a:rPr>
              <a:t>bất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đẳng</a:t>
            </a:r>
            <a:r>
              <a:rPr lang="en-US" sz="2800" b="0" strike="noStrike" spc="-1" dirty="0">
                <a:latin typeface="Arial"/>
              </a:rPr>
              <a:t> </a:t>
            </a:r>
            <a:r>
              <a:rPr lang="en-US" sz="2800" b="0" strike="noStrike" spc="-1" dirty="0" err="1">
                <a:latin typeface="Arial"/>
              </a:rPr>
              <a:t>thức</a:t>
            </a:r>
            <a:r>
              <a:rPr lang="en-US" sz="2800" b="0" strike="noStrike" spc="-1" dirty="0">
                <a:latin typeface="Arial"/>
              </a:rPr>
              <a:t> tam </a:t>
            </a:r>
            <a:r>
              <a:rPr lang="en-US" sz="2800" b="0" strike="noStrike" spc="-1" dirty="0" err="1">
                <a:latin typeface="Arial"/>
              </a:rPr>
              <a:t>giác</a:t>
            </a:r>
            <a:r>
              <a:rPr lang="en-US" sz="2800" b="0" strike="noStrike" spc="-1" dirty="0"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5.5. Quãng cách Hamming (cont.)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Ví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 = 8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a,b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= 4, d(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b,c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= 2, d(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a,c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= 2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a,b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+ d(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b,c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= 4 + 2 ≥ d(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a,c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= 2 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01" name="Picture 3"/>
          <p:cNvPicPr/>
          <p:nvPr/>
        </p:nvPicPr>
        <p:blipFill>
          <a:blip r:embed="rId2"/>
          <a:stretch/>
        </p:blipFill>
        <p:spPr>
          <a:xfrm>
            <a:off x="4594320" y="2515320"/>
            <a:ext cx="2369520" cy="148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5.5.1. Luật giải mã theo quãng cách Hamming</a:t>
            </a:r>
          </a:p>
        </p:txBody>
      </p:sp>
      <p:sp>
        <p:nvSpPr>
          <p:cNvPr id="203" name="TextShape 2"/>
          <p:cNvSpPr txBox="1"/>
          <p:nvPr/>
        </p:nvSpPr>
        <p:spPr>
          <a:xfrm>
            <a:off x="609480" y="1604520"/>
            <a:ext cx="10972440" cy="5253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5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Số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sai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của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kênh</a:t>
            </a:r>
            <a:r>
              <a:rPr lang="en-US" sz="3200" b="0" strike="noStrike" spc="-1" dirty="0">
                <a:latin typeface="Arial"/>
              </a:rPr>
              <a:t>, </a:t>
            </a:r>
            <a:r>
              <a:rPr lang="en-US" sz="3200" b="0" strike="noStrike" spc="-1" dirty="0" err="1">
                <a:latin typeface="Arial"/>
              </a:rPr>
              <a:t>ký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hiệu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t,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định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nghĩa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số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vị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trí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sai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lớn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nhất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kênh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có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thể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gây</a:t>
            </a:r>
            <a:r>
              <a:rPr lang="en-US" sz="3200" b="0" strike="noStrike" spc="-1" dirty="0">
                <a:latin typeface="Arial"/>
              </a:rPr>
              <a:t> ra </a:t>
            </a:r>
            <a:r>
              <a:rPr lang="en-US" sz="3200" b="0" strike="noStrike" spc="-1" dirty="0" err="1">
                <a:latin typeface="Arial"/>
              </a:rPr>
              <a:t>cho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một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từ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 qua </a:t>
            </a:r>
            <a:r>
              <a:rPr lang="en-US" sz="3200" b="0" strike="noStrike" spc="-1" dirty="0" err="1">
                <a:latin typeface="Arial"/>
              </a:rPr>
              <a:t>kênh</a:t>
            </a:r>
            <a:r>
              <a:rPr lang="en-US" sz="32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latin typeface="Arial"/>
              </a:rPr>
              <a:t>Giả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sử</a:t>
            </a:r>
            <a:r>
              <a:rPr lang="en-US" sz="3200" b="0" strike="noStrike" spc="-1" dirty="0">
                <a:latin typeface="Arial"/>
              </a:rPr>
              <a:t> b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tổ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hợp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dài</a:t>
            </a:r>
            <a:r>
              <a:rPr lang="en-US" sz="3200" b="0" strike="noStrike" spc="-1" dirty="0">
                <a:latin typeface="Arial"/>
              </a:rPr>
              <a:t> N </a:t>
            </a:r>
            <a:r>
              <a:rPr lang="en-US" sz="3200" b="0" strike="noStrike" spc="-1" dirty="0" err="1">
                <a:latin typeface="Arial"/>
              </a:rPr>
              <a:t>nhận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từ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ai </a:t>
            </a:r>
            <a:r>
              <a:rPr lang="en-US" sz="3200" b="0" strike="noStrike" spc="-1" dirty="0" err="1">
                <a:latin typeface="Arial"/>
              </a:rPr>
              <a:t>dài</a:t>
            </a:r>
            <a:r>
              <a:rPr lang="en-US" sz="3200" b="0" strike="noStrike" spc="-1" dirty="0">
                <a:latin typeface="Arial"/>
              </a:rPr>
              <a:t> N qua </a:t>
            </a:r>
            <a:r>
              <a:rPr lang="en-US" sz="3200" b="0" strike="noStrike" spc="-1" dirty="0" err="1">
                <a:latin typeface="Arial"/>
              </a:rPr>
              <a:t>kênh</a:t>
            </a:r>
            <a:r>
              <a:rPr lang="en-US" sz="3200" b="0" strike="noStrike" spc="-1" dirty="0">
                <a:latin typeface="Arial"/>
              </a:rPr>
              <a:t>. </a:t>
            </a:r>
            <a:r>
              <a:rPr lang="en-US" sz="3200" b="0" strike="noStrike" spc="-1" dirty="0" err="1">
                <a:latin typeface="Arial"/>
              </a:rPr>
              <a:t>Quãng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cách</a:t>
            </a:r>
            <a:r>
              <a:rPr lang="en-US" sz="3200" b="0" strike="noStrike" spc="-1" dirty="0">
                <a:latin typeface="Arial"/>
              </a:rPr>
              <a:t> Hamming </a:t>
            </a:r>
            <a:r>
              <a:rPr lang="en-US" sz="3200" b="0" strike="noStrike" spc="-1" dirty="0" err="1">
                <a:latin typeface="Arial"/>
              </a:rPr>
              <a:t>giữa</a:t>
            </a:r>
            <a:r>
              <a:rPr lang="en-US" sz="3200" b="0" strike="noStrike" spc="-1" dirty="0">
                <a:latin typeface="Arial"/>
              </a:rPr>
              <a:t> ai </a:t>
            </a:r>
            <a:r>
              <a:rPr lang="en-US" sz="3200" b="0" strike="noStrike" spc="-1" dirty="0" err="1">
                <a:latin typeface="Arial"/>
              </a:rPr>
              <a:t>và</a:t>
            </a:r>
            <a:r>
              <a:rPr lang="en-US" sz="3200" b="0" strike="noStrike" spc="-1" dirty="0">
                <a:latin typeface="Arial"/>
              </a:rPr>
              <a:t> b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d(</a:t>
            </a:r>
            <a:r>
              <a:rPr lang="en-US" sz="3200" b="0" strike="noStrike" spc="-1" dirty="0" err="1">
                <a:latin typeface="Arial"/>
              </a:rPr>
              <a:t>ai,b</a:t>
            </a:r>
            <a:r>
              <a:rPr lang="en-US" sz="3200" b="0" strike="noStrike" spc="-1" dirty="0">
                <a:latin typeface="Arial"/>
              </a:rPr>
              <a:t>) &lt;= t.  </a:t>
            </a:r>
            <a:r>
              <a:rPr lang="en-US" sz="3200" b="0" strike="noStrike" spc="-1" dirty="0" err="1">
                <a:latin typeface="Arial"/>
              </a:rPr>
              <a:t>Quãng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cách</a:t>
            </a:r>
            <a:r>
              <a:rPr lang="en-US" sz="3200" b="0" strike="noStrike" spc="-1" dirty="0">
                <a:latin typeface="Arial"/>
              </a:rPr>
              <a:t> d(</a:t>
            </a:r>
            <a:r>
              <a:rPr lang="en-US" sz="3200" b="0" strike="noStrike" spc="-1" dirty="0" err="1">
                <a:latin typeface="Arial"/>
              </a:rPr>
              <a:t>ai,b</a:t>
            </a:r>
            <a:r>
              <a:rPr lang="en-US" sz="3200" b="0" strike="noStrike" spc="-1" dirty="0">
                <a:latin typeface="Arial"/>
              </a:rPr>
              <a:t>) = 0 </a:t>
            </a:r>
            <a:r>
              <a:rPr lang="en-US" sz="3200" b="0" strike="noStrike" spc="-1" dirty="0" err="1">
                <a:latin typeface="Arial"/>
              </a:rPr>
              <a:t>khi</a:t>
            </a:r>
            <a:r>
              <a:rPr lang="en-US" sz="3200" b="0" strike="noStrike" spc="-1" dirty="0">
                <a:latin typeface="Arial"/>
              </a:rPr>
              <a:t> ai = b hay </a:t>
            </a:r>
            <a:r>
              <a:rPr lang="en-US" sz="3200" b="0" strike="noStrike" spc="-1" dirty="0" err="1">
                <a:latin typeface="Arial"/>
              </a:rPr>
              <a:t>kênh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không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gây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sai</a:t>
            </a:r>
            <a:r>
              <a:rPr lang="en-US" sz="3200" b="0" strike="noStrike" spc="-1" dirty="0">
                <a:latin typeface="Arial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Luật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giải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theo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quãng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cách</a:t>
            </a:r>
            <a:r>
              <a:rPr lang="en-US" sz="3200" b="0" strike="noStrike" spc="-1" dirty="0">
                <a:latin typeface="Arial"/>
              </a:rPr>
              <a:t> Hamming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nhận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 </a:t>
            </a:r>
            <a:r>
              <a:rPr lang="en-US" sz="3200" b="0" strike="noStrike" spc="-1" dirty="0" err="1">
                <a:latin typeface="Arial"/>
              </a:rPr>
              <a:t>tổ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hợp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b </a:t>
            </a:r>
            <a:r>
              <a:rPr lang="en-US" sz="3200" b="0" strike="noStrike" spc="-1" dirty="0" err="1">
                <a:latin typeface="Arial"/>
              </a:rPr>
              <a:t>và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từ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 ai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(</a:t>
            </a:r>
            <a:r>
              <a:rPr lang="en-US" sz="3200" b="0" strike="noStrike" spc="-1" dirty="0" err="1">
                <a:latin typeface="Arial"/>
              </a:rPr>
              <a:t>dựa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theo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luật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giải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cực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đại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hóa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sự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tương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đồng</a:t>
            </a:r>
            <a:r>
              <a:rPr lang="en-US" sz="3200" b="0" strike="noStrike" spc="-1" dirty="0">
                <a:latin typeface="Arial"/>
              </a:rPr>
              <a:t>):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 - </a:t>
            </a:r>
            <a:r>
              <a:rPr lang="en-US" sz="3200" b="0" strike="noStrike" spc="-1" dirty="0" err="1">
                <a:latin typeface="Arial"/>
              </a:rPr>
              <a:t>Nếu</a:t>
            </a:r>
            <a:r>
              <a:rPr lang="en-US" sz="3200" b="0" strike="noStrike" spc="-1" dirty="0">
                <a:latin typeface="Arial"/>
              </a:rPr>
              <a:t> b = ai (d(</a:t>
            </a:r>
            <a:r>
              <a:rPr lang="en-US" sz="3200" b="0" strike="noStrike" spc="-1" dirty="0" err="1">
                <a:latin typeface="Arial"/>
              </a:rPr>
              <a:t>ai,b</a:t>
            </a:r>
            <a:r>
              <a:rPr lang="en-US" sz="3200" b="0" strike="noStrike" spc="-1" dirty="0">
                <a:latin typeface="Arial"/>
              </a:rPr>
              <a:t>) = 0) </a:t>
            </a:r>
            <a:r>
              <a:rPr lang="en-US" sz="3200" b="0" strike="noStrike" spc="-1" dirty="0" err="1">
                <a:latin typeface="Arial"/>
              </a:rPr>
              <a:t>thì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giải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ai =b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 - </a:t>
            </a:r>
            <a:r>
              <a:rPr lang="en-US" sz="3200" b="0" strike="noStrike" spc="-1" dirty="0" err="1">
                <a:latin typeface="Arial"/>
              </a:rPr>
              <a:t>Nếu</a:t>
            </a:r>
            <a:r>
              <a:rPr lang="en-US" sz="3200" b="0" strike="noStrike" spc="-1" dirty="0">
                <a:latin typeface="Arial"/>
              </a:rPr>
              <a:t> ai </a:t>
            </a:r>
            <a:r>
              <a:rPr lang="en-US" sz="3200" b="0" strike="noStrike" spc="-1" dirty="0" err="1">
                <a:latin typeface="Arial"/>
              </a:rPr>
              <a:t>khác</a:t>
            </a:r>
            <a:r>
              <a:rPr lang="en-US" sz="3200" b="0" strike="noStrike" spc="-1" dirty="0">
                <a:latin typeface="Arial"/>
              </a:rPr>
              <a:t> b </a:t>
            </a:r>
            <a:r>
              <a:rPr lang="en-US" sz="3200" b="0" strike="noStrike" spc="-1" dirty="0" err="1">
                <a:latin typeface="Arial"/>
              </a:rPr>
              <a:t>thì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với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mọi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ạj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khác</a:t>
            </a:r>
            <a:r>
              <a:rPr lang="en-US" sz="3200" b="0" strike="noStrike" spc="-1" dirty="0">
                <a:latin typeface="Arial"/>
              </a:rPr>
              <a:t> ai </a:t>
            </a:r>
            <a:r>
              <a:rPr lang="en-US" sz="3200" b="0" strike="noStrike" spc="-1" dirty="0" err="1">
                <a:latin typeface="Arial"/>
              </a:rPr>
              <a:t>sẽ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chọn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aj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là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từ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được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, </a:t>
            </a:r>
            <a:r>
              <a:rPr lang="en-US" sz="3200" b="0" strike="noStrike" spc="-1" dirty="0" err="1">
                <a:latin typeface="Arial"/>
              </a:rPr>
              <a:t>nếu</a:t>
            </a:r>
            <a:r>
              <a:rPr lang="en-US" sz="3200" b="0" strike="noStrike" spc="-1" dirty="0">
                <a:latin typeface="Arial"/>
              </a:rPr>
              <a:t>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                     d(</a:t>
            </a:r>
            <a:r>
              <a:rPr lang="en-US" sz="3200" b="0" strike="noStrike" spc="-1" dirty="0" err="1">
                <a:latin typeface="Arial"/>
              </a:rPr>
              <a:t>ai,b</a:t>
            </a:r>
            <a:r>
              <a:rPr lang="en-US" sz="3200" b="0" strike="noStrike" spc="-1" dirty="0">
                <a:latin typeface="Arial"/>
              </a:rPr>
              <a:t>) &lt;= d(</a:t>
            </a:r>
            <a:r>
              <a:rPr lang="en-US" sz="3200" b="0" strike="noStrike" spc="-1" dirty="0" err="1">
                <a:latin typeface="Arial"/>
              </a:rPr>
              <a:t>aj,b</a:t>
            </a:r>
            <a:r>
              <a:rPr lang="en-US" sz="3200" b="0" strike="noStrike" spc="-1" dirty="0">
                <a:latin typeface="Arial"/>
              </a:rPr>
              <a:t>),  </a:t>
            </a:r>
            <a:r>
              <a:rPr lang="en-US" sz="3200" b="0" strike="noStrike" spc="-1" dirty="0" err="1">
                <a:latin typeface="Arial"/>
              </a:rPr>
              <a:t>sai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giải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mã</a:t>
            </a:r>
            <a:r>
              <a:rPr lang="en-US" sz="3200" b="0" strike="noStrike" spc="-1" dirty="0">
                <a:latin typeface="Arial"/>
              </a:rPr>
              <a:t> hay </a:t>
            </a:r>
            <a:r>
              <a:rPr lang="en-US" sz="3200" b="0" strike="noStrike" spc="-1" dirty="0" err="1">
                <a:latin typeface="Arial"/>
              </a:rPr>
              <a:t>chấp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nhận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đường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truyền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gây</a:t>
            </a:r>
            <a:r>
              <a:rPr lang="en-US" sz="3200" b="0" strike="noStrike" spc="-1" dirty="0">
                <a:latin typeface="Arial"/>
              </a:rPr>
              <a:t> ra </a:t>
            </a:r>
            <a:r>
              <a:rPr lang="en-US" sz="3200" b="0" strike="noStrike" spc="-1" dirty="0" err="1">
                <a:latin typeface="Arial"/>
              </a:rPr>
              <a:t>số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vị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trí</a:t>
            </a:r>
            <a:r>
              <a:rPr lang="en-US" sz="3200" b="0" strike="noStrike" spc="-1" dirty="0">
                <a:latin typeface="Arial"/>
              </a:rPr>
              <a:t> </a:t>
            </a:r>
            <a:r>
              <a:rPr lang="en-US" sz="3200" b="0" strike="noStrike" spc="-1" dirty="0" err="1">
                <a:latin typeface="Arial"/>
              </a:rPr>
              <a:t>sai</a:t>
            </a:r>
            <a:r>
              <a:rPr lang="en-US" sz="3200" b="0" strike="noStrike" spc="-1" dirty="0">
                <a:latin typeface="Arial"/>
              </a:rPr>
              <a:t> t = d(</a:t>
            </a:r>
            <a:r>
              <a:rPr lang="en-US" sz="3200" b="0" strike="noStrike" spc="-1" dirty="0" err="1">
                <a:latin typeface="Arial"/>
              </a:rPr>
              <a:t>ai,b</a:t>
            </a:r>
            <a:r>
              <a:rPr lang="en-US" sz="3200" b="0" strike="noStrike" spc="-1" dirty="0">
                <a:latin typeface="Arial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5.5.1. Luật giải mã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Ví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Nếu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nhận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b = 000 →</a:t>
            </a:r>
            <a:r>
              <a:rPr lang="en-US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Wingdings"/>
                <a:ea typeface="DejaVu Sans"/>
              </a:rPr>
              <a:t>quyết</a:t>
            </a:r>
            <a:r>
              <a:rPr lang="en-US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Wingdings"/>
                <a:ea typeface="DejaVu Sans"/>
              </a:rPr>
              <a:t>định</a:t>
            </a:r>
            <a:r>
              <a:rPr lang="en-US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Wingdings"/>
                <a:ea typeface="DejaVu Sans"/>
              </a:rPr>
              <a:t>đúng</a:t>
            </a:r>
            <a:r>
              <a:rPr lang="en-US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= 000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Nếu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b ≠  000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với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quyết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t=1: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206" name="Picture 4"/>
          <p:cNvPicPr/>
          <p:nvPr/>
        </p:nvPicPr>
        <p:blipFill>
          <a:blip r:embed="rId3"/>
          <a:stretch/>
        </p:blipFill>
        <p:spPr>
          <a:xfrm>
            <a:off x="7010400" y="570480"/>
            <a:ext cx="4489560" cy="1650600"/>
          </a:xfrm>
          <a:prstGeom prst="rect">
            <a:avLst/>
          </a:prstGeom>
          <a:ln>
            <a:noFill/>
          </a:ln>
        </p:spPr>
      </p:pic>
      <p:pic>
        <p:nvPicPr>
          <p:cNvPr id="207" name="Picture 5"/>
          <p:cNvPicPr/>
          <p:nvPr/>
        </p:nvPicPr>
        <p:blipFill>
          <a:blip r:embed="rId4"/>
          <a:stretch/>
        </p:blipFill>
        <p:spPr>
          <a:xfrm>
            <a:off x="3124200" y="4267200"/>
            <a:ext cx="7675560" cy="165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Chương 5: Mã hóa kênh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5.1. 	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Mở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đầu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5.2. 	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lý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Shannon 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5.3. 	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Luật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giải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5.4. 	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Giải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số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5.5. 	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Quãng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Hamming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5.6. 	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Giới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hạn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độ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dài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từ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5.7. 	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Xây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dựng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phát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sửa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sai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5.8. 	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có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tính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chẵn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5.9. 	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Hamming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5.10. 	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vòng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5.5.2. Quãng cách mã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Quãng cách mã, ký hiệu d(Kn): Quãng cách Hamming cực tiểu giữa hai từ mã bất kỳ của bộ mã có từ mã dài N ký hiệu mã</a:t>
            </a:r>
            <a:endParaRPr lang="en-US" sz="2800" b="0" strike="noStrike" spc="-1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d(Kn) = min (d(a,b));   Kn là bộ mã có các từ mã dài N ký hiệu mã</a:t>
            </a:r>
            <a:endParaRPr lang="en-US" sz="2400" b="0" strike="noStrike" spc="-1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Ví dụ:  Kn: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                       </a:t>
            </a:r>
            <a:r>
              <a:rPr lang="en-US" sz="2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d(Kn) = 2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210" name="Picture 3"/>
          <p:cNvPicPr/>
          <p:nvPr/>
        </p:nvPicPr>
        <p:blipFill>
          <a:blip r:embed="rId3"/>
          <a:srcRect l="32119"/>
          <a:stretch/>
        </p:blipFill>
        <p:spPr>
          <a:xfrm>
            <a:off x="3733920" y="4001400"/>
            <a:ext cx="1607400" cy="1483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5.5.3.  Phát hiện sai và sửa sai dùng quãng cách Hamming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09480" y="1825560"/>
            <a:ext cx="107420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Phát hiện từ mã bị sai:</a:t>
            </a:r>
            <a:endParaRPr lang="en-US" sz="2400" b="0" strike="noStrike" spc="-1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Mã khối, Kn, sẽ phát hiện được đến t sai khi và chỉ khi quãng cách mã thỏa mãn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 d(Kn) &gt; t    (5.1)</a:t>
            </a:r>
            <a:endParaRPr lang="en-US" sz="20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Công thức 5.1 là giới hạn về quãng cách mã của mã phát hiện được t sai.</a:t>
            </a:r>
            <a:endParaRPr lang="en-US" sz="18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Mã sẽ cho phép phát hiện đến t sai khi d(Kn) &gt;= t+1.		</a:t>
            </a:r>
            <a:endParaRPr lang="en-US" sz="1800" b="0" strike="noStrike" spc="-1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Đồ hình minh họa phát hiện đến t sai khi d(Kn) = t+1: </a:t>
            </a:r>
            <a:endParaRPr lang="en-US" sz="2400" b="0" strike="noStrike" spc="-1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ai, aj là hai từ mã dài N. Mỗi vòng tròn biểu thị không gian của các tổ hợp sai của mỗi từ mã khi bị sai  ≤ t vị trí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3" name="Picture 4"/>
          <p:cNvPicPr/>
          <p:nvPr/>
        </p:nvPicPr>
        <p:blipFill>
          <a:blip r:embed="rId3"/>
          <a:stretch/>
        </p:blipFill>
        <p:spPr>
          <a:xfrm>
            <a:off x="4876800" y="4733706"/>
            <a:ext cx="1986120" cy="144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5.5.3. Phát hiện sai và sửa sai dùng quãng cách Hamming 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609480" y="1825560"/>
            <a:ext cx="107420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Mã khối, Kn, sửa được đến t sai khi và chỉ khi quãng cách mã thỏa mãn:</a:t>
            </a:r>
            <a:endParaRPr lang="en-US" sz="2000" b="0" strike="noStrike" spc="-1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    d(Kn) &gt; 2t   (5.2)</a:t>
            </a:r>
            <a:endParaRPr lang="en-US" sz="20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Công thức 5.2 là giới hạn về quãng cách mã để mã sửa được đến t sai.</a:t>
            </a:r>
            <a:endParaRPr lang="en-US" sz="18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Mã sẽ cho phép sửa đến t sai nêu d(Kn) &gt;= 2t + 1		</a:t>
            </a:r>
            <a:endParaRPr lang="en-US" sz="1800" b="0" strike="noStrike" spc="-1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Đồ hình minh họa mã sửa được đến t sai khi d(Kn) = 2t+1: </a:t>
            </a:r>
            <a:endParaRPr lang="en-US" sz="2400" b="0" strike="noStrike" spc="-1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ai, aj là hai từ mã dài N, mỗi vòng tròn biểu diễn không gian các tổ hợp sai của mỗi từ mã khi bị sai  ≤ t vị trí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6" name="Picture 3"/>
          <p:cNvPicPr/>
          <p:nvPr/>
        </p:nvPicPr>
        <p:blipFill>
          <a:blip r:embed="rId3"/>
          <a:stretch/>
        </p:blipFill>
        <p:spPr>
          <a:xfrm>
            <a:off x="4876800" y="4540320"/>
            <a:ext cx="3003120" cy="163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5.5.3. 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09480" y="1825560"/>
            <a:ext cx="107420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Ví dụ: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d(KN) = 2 →</a:t>
            </a:r>
            <a:r>
              <a:rPr lang="en-US" sz="2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 chỉ phát hiện được 1 sai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(t=1) vì yêu cầu d(KN) &gt; t, và không sửa được sai vì yêu cầu d(kn) &gt;= 2t +1</a:t>
            </a: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219" name="Picture 3"/>
          <p:cNvPicPr/>
          <p:nvPr/>
        </p:nvPicPr>
        <p:blipFill>
          <a:blip r:embed="rId3"/>
          <a:stretch/>
        </p:blipFill>
        <p:spPr>
          <a:xfrm>
            <a:off x="2757600" y="2198520"/>
            <a:ext cx="3336480" cy="189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5.5.3.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609480" y="1825560"/>
            <a:ext cx="107420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Ví dụ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d(KN) = 3 </a:t>
            </a:r>
            <a:r>
              <a:rPr lang="en-US" sz="24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 →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Phát hiện được đến 2 sai, sửa được 1 sai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222" name="Picture 4"/>
          <p:cNvPicPr/>
          <p:nvPr/>
        </p:nvPicPr>
        <p:blipFill>
          <a:blip r:embed="rId3"/>
          <a:srcRect t="20699"/>
          <a:stretch/>
        </p:blipFill>
        <p:spPr>
          <a:xfrm>
            <a:off x="3209760" y="1825560"/>
            <a:ext cx="4912920" cy="1821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5.6. Giới hạn về độ dài từ mã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14280" y="1825560"/>
            <a:ext cx="1141848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301711" y="1825560"/>
            <a:ext cx="11418480" cy="48800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5.6. Giới hạn về độ dài từ mã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838080" y="1825560"/>
            <a:ext cx="10513440" cy="480384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5.7.  Xây dựng mã phát hiện sai/ sửa sai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5.8.  Mã Parity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304920" y="1825560"/>
            <a:ext cx="1104696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	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04920" y="1825560"/>
            <a:ext cx="11046960" cy="4349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5.8.  Mã Parity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304920" y="1825560"/>
            <a:ext cx="1104696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304920" y="1825560"/>
            <a:ext cx="11046960" cy="43491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Nhắc lại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8600" indent="-22644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Bài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trước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Mục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đích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nguồn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Wingdings" charset="2"/>
              <a:buChar char="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Tìm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phương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pháp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để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biểu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diễn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bản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với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số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tối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thiểu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tối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thiểu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tài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nguyên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nguồn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dùng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không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nhiễu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Tốc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độ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lập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cua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nguồn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&lt;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thông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lượng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Nếu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Tốc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đọ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lập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nguồn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&gt;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Thông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lượng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thì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mỗi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đon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vị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thời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gian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sẽ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có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một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lượng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 – C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nguồn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tạo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không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thể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chuyển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qua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Khi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truyền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một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phần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lượng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bị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mất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gây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số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hay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nói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khác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gây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nhiễu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thông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truyền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→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Cần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một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loại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khac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có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nhiễu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này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gọi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hay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chống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nhiễu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5.8.  Mã Parity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04920" y="1825560"/>
            <a:ext cx="1104696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Ví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Tập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bản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có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thể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): {00,01,10,11}. L = 2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00, 11: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tổ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hợp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chẵn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→  P=0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10,01: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tổ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hợp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lẻ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→  P =1</a:t>
            </a:r>
            <a:endParaRPr lang="en-US" sz="20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sẽ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endParaRPr lang="en-US" sz="2400" b="0" strike="noStrike" spc="-1" dirty="0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000,110,101,011</a:t>
            </a:r>
            <a:endParaRPr lang="en-US" sz="20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Nếu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nhận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010,   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thì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s= 1,  →</a:t>
            </a:r>
            <a:r>
              <a:rPr lang="en-US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Wingdings"/>
                <a:ea typeface="DejaVu Sans"/>
              </a:rPr>
              <a:t>sai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8.9. Hamming code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38080" y="1825560"/>
            <a:ext cx="10513440" cy="50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Linear binary block code proposed by R. Hamming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correct 1-error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Have largest length: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According to (8.4) N-L  ≥  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 = 2, t = 1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N-L  ≥  (1 +N)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≥ 1 + N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N  - 1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Nmax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  - 1</a:t>
            </a:r>
            <a:endParaRPr lang="en-US" sz="1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Hamming code uses linear space to represent code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Code that uses linear space called linear code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8.9. Hamming code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 space</a:t>
            </a:r>
            <a:endParaRPr lang="en-US" sz="2800" b="0" strike="noStrike" spc="-1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vector space over a field F is a set V together with two operations that satisfy the eight axioms listed below.</a:t>
            </a:r>
            <a:endParaRPr lang="en-US" sz="2400" b="0" strike="noStrike" spc="-1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first operation, called vector addition or simply addition +</a:t>
            </a:r>
            <a:endParaRPr lang="en-US" sz="20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u, v ϵ V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 = u +v ϵ V  </a:t>
            </a:r>
            <a:endParaRPr lang="en-US" sz="1800" b="0" strike="noStrike" spc="-1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second operation, called scalar multiplication .</a:t>
            </a:r>
            <a:endParaRPr lang="en-US" sz="20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u ϵ F , v ϵ V </a:t>
            </a: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 = u . v ϵ V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8.9. Hamming code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Linear space</a:t>
            </a:r>
            <a:endParaRPr lang="en-US" sz="2800" b="0" strike="noStrike" spc="-1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Axioms:</a:t>
            </a:r>
            <a:endParaRPr lang="en-US" sz="20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Associativity of addition	u + (v + w) = (u + v) + w</a:t>
            </a:r>
            <a:endParaRPr lang="en-US" sz="18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Commutativity of addition	u + v = v + u</a:t>
            </a:r>
            <a:endParaRPr lang="en-US" sz="18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 element of addition	There exists an element 0 ∈ V, called the zero vector, such that v + 0 = v for all v ∈ V.</a:t>
            </a:r>
            <a:endParaRPr lang="en-US" sz="18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Inverse elements of addition	For every v ∈ V, there exists an element −v ∈ V, called the additive inverse of v, such that v + (−v) = 0.</a:t>
            </a:r>
            <a:endParaRPr lang="en-US" sz="18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Compatibility of scalar multiplication with field multiplication	a(bv) = (ab)v </a:t>
            </a:r>
            <a:endParaRPr lang="en-US" sz="18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Identity element of scalar multiplication	1v = v, where 1 denotes the multiplicative identity in F.</a:t>
            </a:r>
            <a:endParaRPr lang="en-US" sz="18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Distributivity of scalar multiplication with respect to vector addition a(u + v) = au + av</a:t>
            </a:r>
            <a:endParaRPr lang="en-US" sz="1800" b="0" strike="noStrike" spc="-1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Distributivity of scalar multiplication with respect to field addition  (a + b)v = av + bv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8.9. Hamming code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838080" y="1447800"/>
            <a:ext cx="10513440" cy="579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Linear space</a:t>
            </a:r>
            <a:endParaRPr lang="en-US" sz="28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Axioms: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Commutativity of addition	                       u + v = v + u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Commutativity of multiplication	u . v = v . u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Associativity of addition	u + (v + w) = (u + v) + w 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Associativity of multiplication  u  . (v . w) = (u . v) . w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Distributivity of scalar multiplication with respect to addition        a (u + v) = au + av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Identity element of addition:  exists an element 0 ∈ V, called the zero-element, such that v + 0 = v for all v ∈ V.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Identity element of scalar multiplication	1v = v, where 1 denotes the unit-element in F.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Inverse elements of addition	For every v ∈ V, there exists an element −v ∈ V, called the additive inverse of v, such that v + (−v) = 0.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Inverse elements of multiplication For every v ∈ V, there exists an element 1/V ∈ V, called the multiplicative inverse of v, such that v . (1/V) = 1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Linear combination:</a:t>
            </a:r>
            <a:endParaRPr lang="en-US" sz="1800" b="0" strike="noStrike" spc="-1" dirty="0">
              <a:latin typeface="Arial"/>
            </a:endParaRPr>
          </a:p>
          <a:p>
            <a:pPr marL="2057400" lvl="4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a1,a2,a3,…,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∈ V,  c1,c2,c3,…,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cn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∈ C while C is set of coefficients </a:t>
            </a:r>
            <a:endParaRPr lang="en-US" sz="1800" b="0" strike="noStrike" spc="-1" dirty="0">
              <a:latin typeface="Arial"/>
            </a:endParaRPr>
          </a:p>
          <a:p>
            <a:pPr marL="2057400" lvl="4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=  ∈ V</a:t>
            </a:r>
            <a:endParaRPr lang="en-US" sz="1800" b="0" strike="noStrike" spc="-1" dirty="0">
              <a:latin typeface="Arial"/>
            </a:endParaRPr>
          </a:p>
          <a:p>
            <a:pPr marL="2514600" lvl="5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≠ 0: independent combination</a:t>
            </a:r>
            <a:endParaRPr lang="en-US" sz="1800" b="0" strike="noStrike" spc="-1" dirty="0">
              <a:latin typeface="Arial"/>
            </a:endParaRPr>
          </a:p>
          <a:p>
            <a:pPr marL="2514600" lvl="5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= 0: dependent combination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8.9. Hamming code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685800" y="1371600"/>
            <a:ext cx="10513440" cy="548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Linear space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the element of V is  N-dimension vector then V is called N-dimension vector space 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∈ V then a = a1,a2,…,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ai has discrete values from 0 to r-1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discrete space with base r</a:t>
            </a:r>
            <a:endParaRPr lang="en-US" sz="20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Generic matrix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Set of N independent elements of V called set of base elements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elements are denoted by g1,g2,..gN </a:t>
            </a:r>
            <a:endParaRPr lang="en-US" sz="18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Set of base elements can generate all elements of V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Arrange each N-dimension element in one row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 x N matrix whose rows are independent. 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This matrix is called generic matrix (G)</a:t>
            </a:r>
            <a:endParaRPr lang="en-US" sz="18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 ∈ V if and only if a = C .G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= 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= a1a2..aN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 is coefficient vector 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 discrete space with base r:  value of ci is 0/1/…/r-1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 has  values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= C .G can generate all N-dimension elements of space</a:t>
            </a:r>
            <a:endParaRPr lang="en-US" sz="18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G is unit matrix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G is in canonical form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is called systematic code</a:t>
            </a:r>
            <a:endParaRPr lang="en-US" sz="1800" b="0" strike="noStrike" spc="-1" dirty="0">
              <a:latin typeface="Arial"/>
            </a:endParaRPr>
          </a:p>
          <a:p>
            <a:pPr marL="2057400" lvl="4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 first symbols are carrying information symbols, remaining symbols are checked symbols</a:t>
            </a:r>
            <a:endParaRPr lang="en-US" sz="1800" b="0" strike="noStrike" spc="-1" dirty="0"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</a:pPr>
            <a:endParaRPr lang="en-US" sz="1800" b="0" strike="noStrike" spc="-1" dirty="0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8.9. Hamming code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838080" y="1524000"/>
            <a:ext cx="10513440" cy="53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Linear space</a:t>
            </a:r>
            <a:endParaRPr lang="en-US" sz="28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L-dimension subspace (L&lt;N) is a subspace of N-dimension space.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Each element of L are N-dimension elements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Has maximum L independent elements</a:t>
            </a:r>
            <a:endParaRPr lang="en-US" sz="1800" b="0" strike="noStrike" spc="-1" dirty="0">
              <a:latin typeface="Arial"/>
            </a:endParaRPr>
          </a:p>
          <a:p>
            <a:pPr marL="2057400" lvl="4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be considered as set of base elements of subspace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Generic matrix has L rows, N columns (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One element a ∈  if and only if a = C .   while C=c1c2…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Number elements of subspace is 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 in canonical form when its first (L x L) submatrix if unit matrix  </a:t>
            </a:r>
            <a:endParaRPr lang="en-US" sz="18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N-L dimension subspace: 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its elements are orthogonal with N-dimension subspace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Called orthogonal space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Generic matrix has (N-L) row, N columns ()</a:t>
            </a:r>
            <a:endParaRPr lang="en-US" sz="1800" b="0" strike="noStrike" spc="-1" dirty="0">
              <a:latin typeface="Arial"/>
            </a:endParaRPr>
          </a:p>
          <a:p>
            <a:pPr marL="2057400" lvl="4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.  = 0</a:t>
            </a:r>
            <a:endParaRPr lang="en-US" sz="1800" b="0" strike="noStrike" spc="-1" dirty="0">
              <a:latin typeface="Arial"/>
            </a:endParaRPr>
          </a:p>
          <a:p>
            <a:pPr marL="2057400" lvl="4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∈  if and only if a.  = 0</a:t>
            </a:r>
            <a:endParaRPr lang="en-US" sz="1800" b="0" strike="noStrike" spc="-1" dirty="0">
              <a:latin typeface="Arial"/>
            </a:endParaRPr>
          </a:p>
          <a:p>
            <a:pPr marL="2057400" lvl="4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 called “check parity matrix”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 in canonical form when its first ((N-L) x (N-L)) submatrix if unit matrix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8.9. Hamming code (cont.)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09480" y="1254420"/>
            <a:ext cx="10742040" cy="5527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Linear code: 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One codeword of linear code is mapped to one element of L-dimension subspace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Other elements of N-dimension space which don’t belong to L-dimension subspace is “don’t care combination”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With linear code: if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 codeword then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is generated by 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= C.G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                            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or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satisfies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a.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=0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simplify  is denoted by G,  is denoted by H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decode: when receive b, calculate syndrome S = b.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 = 0: no error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 &gt; 0 : error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Since b = a + e where e = { ,…, } is “error combination”, S = e.  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e can be calculated using S</a:t>
            </a:r>
            <a:endParaRPr lang="en-US" sz="20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8.9. Hamming code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09480" y="1254420"/>
            <a:ext cx="10742040" cy="56797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Hamming  code: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build Hamming code or to decode a codeword of Hamming code, Hamming uses only “check parity matrix” H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Hamming proposes: each column of check parity matrix is a (N-L) binary number 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The value of binary number = order number of column </a:t>
            </a:r>
            <a:endParaRPr lang="en-US" sz="20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Hamming code is binary code that can correct 1-error 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Length of Hamming code N =   - 1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build: Solve a=0 to determine codeword a 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 a= is codeword needed to be built then a=0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a=0 is matrix equation which generates system of (N-L) first-order equations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ai  = 0 when hi is the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i-th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row of matrix H</a:t>
            </a:r>
            <a:endParaRPr lang="en-US" sz="18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Systems of equations can only determine (N-L) ai, other L symbol ai of a will be given parameters</a:t>
            </a:r>
            <a:endParaRPr lang="en-US" sz="1800" b="0" strike="noStrike" spc="-1" dirty="0">
              <a:latin typeface="Arial"/>
            </a:endParaRPr>
          </a:p>
          <a:p>
            <a:pPr marL="2057400" lvl="4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Given parameters are L-symbol message  </a:t>
            </a:r>
            <a:endParaRPr lang="en-US" sz="1800" b="0" strike="noStrike" spc="-1" dirty="0">
              <a:latin typeface="Arial"/>
            </a:endParaRPr>
          </a:p>
          <a:p>
            <a:pPr marL="2057400" lvl="4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ai are given parameters</a:t>
            </a:r>
            <a:endParaRPr lang="en-US" sz="1800" b="0" strike="noStrike" spc="-1" dirty="0">
              <a:latin typeface="Arial"/>
            </a:endParaRPr>
          </a:p>
          <a:p>
            <a:pPr marL="2514600" lvl="5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Its position corresponds with column order of matrix H</a:t>
            </a:r>
            <a:endParaRPr lang="en-US" sz="1800" b="0" strike="noStrike" spc="-1" dirty="0">
              <a:latin typeface="Arial"/>
            </a:endParaRPr>
          </a:p>
          <a:p>
            <a:pPr marL="2971800" lvl="6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column has only value 1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8.9. Hamming code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838080" y="1825560"/>
            <a:ext cx="10513440" cy="48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Hamming code: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decode: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Let b is received combination, need to calculate syndrome S =   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S = 0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 error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S ≠ 0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 = e.  =  where  is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ith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column of matrix H with the wrong position is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binary number that has value =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Syndrome indicates wrong position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5.1. Mở đầu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chuyển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tín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thông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tin)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thành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tín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thông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tin) ra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gây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nhiễu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tác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động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tín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truyền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Đầu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 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đầu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+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Nhiễu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Nhiễu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tác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động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tín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truyền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qua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có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phân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bố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Gaussian 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  <p:pic>
        <p:nvPicPr>
          <p:cNvPr id="166" name="Picture 3"/>
          <p:cNvPicPr/>
          <p:nvPr/>
        </p:nvPicPr>
        <p:blipFill>
          <a:blip r:embed="rId3"/>
          <a:stretch/>
        </p:blipFill>
        <p:spPr>
          <a:xfrm>
            <a:off x="4846320" y="3894840"/>
            <a:ext cx="3062520" cy="249624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8109360" y="4882320"/>
            <a:ext cx="2390040" cy="51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8109360" y="4882320"/>
            <a:ext cx="2390040" cy="968400"/>
          </a:xfrm>
          <a:prstGeom prst="rect">
            <a:avLst/>
          </a:prstGeom>
          <a:blipFill rotWithShape="0">
            <a:blip r:embed="rId4"/>
            <a:stretch>
              <a:fillRect t="-11386" b="-32301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8.9. Hamming code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838080" y="1825560"/>
            <a:ext cx="10513440" cy="50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Example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 = 4, t = 1, r =2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Let message  m = {m1,m2,m3,m4}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 is calculated by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N =  2^ (L – 1) - 1 </a:t>
            </a:r>
            <a:r>
              <a:rPr lang="en-US" sz="24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 = 7 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Check matrix (check parity matrix):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H   =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Position 1,2,4 of matrix H has only one position that has value = 1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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= (x,y,m1,z,m2,m3,m4)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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 a = {z+m2+m3+m4, y+m1+m3+m4,x+m1+m2+m4} = {0,0,0}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68" name="Picture 3"/>
          <p:cNvPicPr/>
          <p:nvPr/>
        </p:nvPicPr>
        <p:blipFill>
          <a:blip r:embed="rId2"/>
          <a:srcRect l="18486"/>
          <a:stretch/>
        </p:blipFill>
        <p:spPr>
          <a:xfrm>
            <a:off x="2738880" y="3821040"/>
            <a:ext cx="3010320" cy="1055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8.9. Hamming code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838080" y="1825560"/>
            <a:ext cx="10513440" cy="564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x = m1+ m2+ m4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 = m1+m3+m4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z= m1+m2+m3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 = {m1+m2+m4, m1+m3+m4, m1,m1+m2+m3,m2,m3,m4} </a:t>
            </a:r>
            <a:endParaRPr lang="en-US" sz="2800" b="0" strike="noStrike" spc="-1" dirty="0">
              <a:latin typeface="Arial"/>
            </a:endParaRPr>
          </a:p>
        </p:txBody>
      </p:sp>
      <p:pic>
        <p:nvPicPr>
          <p:cNvPr id="271" name="Picture 3"/>
          <p:cNvPicPr/>
          <p:nvPr/>
        </p:nvPicPr>
        <p:blipFill>
          <a:blip r:embed="rId2"/>
          <a:stretch/>
        </p:blipFill>
        <p:spPr>
          <a:xfrm>
            <a:off x="457200" y="3810000"/>
            <a:ext cx="7637720" cy="1391281"/>
          </a:xfrm>
          <a:prstGeom prst="rect">
            <a:avLst/>
          </a:prstGeom>
          <a:ln>
            <a:noFill/>
          </a:ln>
        </p:spPr>
      </p:pic>
      <p:pic>
        <p:nvPicPr>
          <p:cNvPr id="272" name="Picture 4"/>
          <p:cNvPicPr/>
          <p:nvPr/>
        </p:nvPicPr>
        <p:blipFill>
          <a:blip r:embed="rId3"/>
          <a:stretch/>
        </p:blipFill>
        <p:spPr>
          <a:xfrm>
            <a:off x="3886200" y="5046838"/>
            <a:ext cx="7637720" cy="169080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838080" y="3453353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8.10.Cyclic code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38080" y="4769178"/>
            <a:ext cx="10513440" cy="145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8.8.1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8.8.2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2A407BC-2392-479F-8F7E-0B03F95DF4EA}"/>
              </a:ext>
            </a:extLst>
          </p:cNvPr>
          <p:cNvSpPr/>
          <p:nvPr/>
        </p:nvSpPr>
        <p:spPr>
          <a:xfrm>
            <a:off x="838080" y="1825560"/>
            <a:ext cx="10513440" cy="183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Input: L-symbol message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Output: N-symbol codeword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8.8.1 Galois field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838080" y="1524000"/>
            <a:ext cx="10363320" cy="533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Field: field is a set of elements and operations of addition and multiplication. The operations must follows rules below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Closed: Closure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impliles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that the sum and product of any two elements in the field are also elements of the field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Commutative (ab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a+b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b+a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Associative (a(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= (ab)c, and a + (b + c) = (a + b) + c)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Distributive law relates multiplication and addition: a(b + c) = ab + ac.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Has additive and multiplicative identities (0 and 1) such that a + 0 = a and 1a = a for any element in the field.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Elements of a field must have additive and multiplicative inverses. The additive inverse of a is an element b such that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a+b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0 and the multiplicative inverse of a is an element c such that ac = 1.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E.g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set of real numbers and addition, multiplication creates field.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8.8.1 Galois field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838080" y="1447800"/>
            <a:ext cx="10513440" cy="525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Finite field: 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Denoted by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Zp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that contains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set of integers {0, 1, .., p−1} 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Modulo p arithmetic. 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 is a prime number</a:t>
            </a:r>
            <a:endParaRPr lang="en-US" sz="20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Galois field: GF () contains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 is prime number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 is arbitrary positive integer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Each element is denoted by polynomial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a1+ a2+….+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where the coefficients ai take on values in the set {0, 1, ..., p − 1}. 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To add two polynomials, for each power of x present in the summands, just add the corresponding coefficients modulo p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a(x)=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a1+ a2+….+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c(x) = a(x)+b(x) = (a1b1) + (a2b2)x + …+ (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mbria Math"/>
              </a:rPr>
              <a:t>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  <a:ea typeface="Cambria Math"/>
              </a:rPr>
              <a:t>bN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Cambria Math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mbria Math"/>
              </a:rPr>
              <a:t>ai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Cambria Math"/>
              </a:rPr>
              <a:t>ai+bi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mbria Math"/>
              </a:rPr>
              <a:t> if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Cambria Math"/>
              </a:rPr>
              <a:t>ai+bi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mbria Math"/>
              </a:rPr>
              <a:t> &lt;p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mbria Math"/>
              </a:rPr>
              <a:t>                   = ai +bi –p if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Cambria Math"/>
              </a:rPr>
              <a:t>ai+bi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mbria Math"/>
              </a:rPr>
              <a:t> &gt;=p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mbria Math"/>
              </a:rPr>
              <a:t>Multiplication of two polynomials  is done by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Cambria Math"/>
              </a:rPr>
              <a:t>multilication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Cambria Math"/>
              </a:rPr>
              <a:t> in modulo  where  is modulo polynomial a(x) x b(x) modulo ( ) = reminder of ((a(x) x b(x))/  )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839280" y="15240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8.8.2 Definition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990600" y="1371600"/>
            <a:ext cx="10513440" cy="541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Cyclic code uses Galois Field GF()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Codeword a is considered as polynomials 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E.g. a = {,,…,} is considered as a(x)= + +….+ </a:t>
            </a: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Multiplication is calculated in modulo 1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Multiple with x is equivalence to right shift its coefficients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 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xa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(x) = a0 +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a1x^1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+ a2x^2  +….+a(N-1)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x^n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-1)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xa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(x) modulo(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x^n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-1) = </a:t>
            </a:r>
            <a:r>
              <a:rPr lang="en-US" sz="28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a0x^1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+a1x^2 +….+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a(N-1)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yclic code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is a linear code with the property that any cyclic shift of a code word is also a code word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 cyclic code has a unique non-zero polynomial of minimal degree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This polynomial is called generator polynomial with degree r: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g(x) =  g0 + g1x^1 +…+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grx^r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g(x) is the generator polynomial of a cyclic code if and only if it is a factor of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(X^N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-1)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remainder of division between  arbitrary codeword and g(x) =0   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c(x) is codeword then c(x) = m(x) g(x) </a:t>
            </a: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0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8.8.2. Definition(Cont.)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Generator matrix: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 is a cyclic matrix (each row is obtained by shifting the previous row one column to the right).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87" name="Picture 3"/>
          <p:cNvPicPr/>
          <p:nvPr/>
        </p:nvPicPr>
        <p:blipFill>
          <a:blip r:embed="rId2"/>
          <a:stretch/>
        </p:blipFill>
        <p:spPr>
          <a:xfrm>
            <a:off x="2131200" y="2323800"/>
            <a:ext cx="3736440" cy="166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8.8.2. Definition(Cont.)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838080" y="1825560"/>
            <a:ext cx="10513440" cy="50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Since g(x) is the factor of 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-1), that 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-1) = g(x) h(x)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Where h(x) is called check parity matrix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c(x) is codeword then c(x) h(x) = m(x) g(x) h(x) modulo -1) = 0</a:t>
            </a:r>
            <a:endParaRPr lang="en-US" sz="20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h(x) =  x +…+ </a:t>
            </a: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Check parity matrix H: is a cyclic matrix (each row is obtained by shifting the previous row one column to the right).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First row is h(x)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8.8.3.Encoding and decoding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838080" y="1825560"/>
            <a:ext cx="10513440" cy="503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Encoding process is multiple generator polynomial g(x) with carrying information (message) polynomial m(x)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c(x) = m(x) g(x)</a:t>
            </a: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Decoding process: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Syndrome S is remainder of  division between received polynomial r(x) and g(x)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 = r(x) mod g(x) modulo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-1)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S = 0 </a:t>
            </a:r>
            <a:r>
              <a:rPr lang="en-US" sz="2000" b="0" i="1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codeword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0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 = e(x) mod g(x) modulo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-1) 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find error polynomial e(x) from S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8.8.3.Encoding and decoding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838080" y="1825560"/>
            <a:ext cx="10513440" cy="48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If generator matrix G is transformed into canonical form, codeword is in systematic form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c(x) = m(x) + d(x) 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Where d(x) is a polynomial has degree of n-k-1</a:t>
            </a: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Since c(x) mod g(x) modulo</a:t>
            </a:r>
            <a:r>
              <a:rPr lang="en-US" sz="28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-1) = 0,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then d(x) = m(x)  mod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g(x) modulo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-1)</a:t>
            </a: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4"/>
          <p:cNvPicPr/>
          <p:nvPr/>
        </p:nvPicPr>
        <p:blipFill>
          <a:blip r:embed="rId3"/>
          <a:srcRect l="3237" t="3589" b="2627"/>
          <a:stretch/>
        </p:blipFill>
        <p:spPr>
          <a:xfrm>
            <a:off x="2623266" y="930360"/>
            <a:ext cx="9240738" cy="2543640"/>
          </a:xfrm>
          <a:prstGeom prst="rect">
            <a:avLst/>
          </a:prstGeom>
          <a:ln>
            <a:noFill/>
          </a:ln>
        </p:spPr>
      </p:pic>
      <p:sp>
        <p:nvSpPr>
          <p:cNvPr id="171" name="CustomShape 2"/>
          <p:cNvSpPr/>
          <p:nvPr/>
        </p:nvSpPr>
        <p:spPr>
          <a:xfrm>
            <a:off x="258408" y="1143000"/>
            <a:ext cx="11582400" cy="54348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Hệ</a:t>
            </a:r>
            <a:r>
              <a:rPr lang="en-US" sz="3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thống</a:t>
            </a:r>
            <a:r>
              <a:rPr lang="en-US" sz="3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truyền</a:t>
            </a:r>
            <a:r>
              <a:rPr lang="en-US" sz="3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3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3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3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3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3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3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3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Đầu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đầu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nguồn</a:t>
            </a:r>
            <a:endParaRPr lang="en-US" sz="3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Có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hai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cách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chức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đưa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US" sz="32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Đưa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trực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tiếp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đầu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nguồn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đầu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Cách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này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gọi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liên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tục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liên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tục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nhận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tạo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ở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đầu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ra.</a:t>
            </a:r>
            <a:endParaRPr lang="en-US" sz="29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Chia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chuỗi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ở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đầu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nguồn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thành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từng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chuỗi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dài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gọi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tổ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hợp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mang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đưa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từng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tổ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hợp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mang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dài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Theo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cách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này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gọi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khối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từng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khối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9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9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</a:t>
            </a:r>
            <a:endParaRPr lang="en-US" sz="29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Đầu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endParaRPr lang="en-US" sz="3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Với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liên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tục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thì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tạo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liên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tục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nhau</a:t>
            </a:r>
            <a:endParaRPr lang="en-US" sz="32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Với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khối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thì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một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khối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tao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đầu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một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hơp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mang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dài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L (N&gt;L) .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170" name="CustomShape 1"/>
          <p:cNvSpPr/>
          <p:nvPr/>
        </p:nvSpPr>
        <p:spPr>
          <a:xfrm>
            <a:off x="839280" y="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5.1.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Mở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Calibri Light"/>
                <a:ea typeface="DejaVu Sans"/>
              </a:rPr>
              <a:t>đầu</a:t>
            </a: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 (Cont.) </a:t>
            </a:r>
            <a:endParaRPr lang="en-US" sz="4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8.8.4. Cyclic Redundancy Check Codes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838080" y="1632559"/>
            <a:ext cx="10513440" cy="488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Is cyclic systematic code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Used for send or store the information</a:t>
            </a:r>
            <a:endParaRPr lang="en-US" sz="28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Codeword c(x) = m(x) –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crc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m(x) mod g(x) modulo  – 1)</a:t>
            </a:r>
            <a:endParaRPr lang="en-US" sz="2400" b="0" strike="noStrike" spc="-1" dirty="0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Decoding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Let r(x) = m’(x) –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’ where m’(x) = m(x) + (x);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’=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+ (x)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(x) first L symbol of e(x)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(x) remaining N-L symbols of e(x)</a:t>
            </a:r>
            <a:endParaRPr lang="en-US" sz="20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S= m’(x) mod g(x) modulo  – 1) –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crc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’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S= 0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no error</a:t>
            </a:r>
            <a:endParaRPr lang="en-US" sz="20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 0 </a:t>
            </a:r>
            <a:r>
              <a:rPr lang="en-US" sz="20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 = (x) mod g(x) modulo  – 1) - (x)</a:t>
            </a:r>
            <a:endParaRPr lang="en-US" sz="2000" b="0" strike="noStrike" spc="-1" dirty="0">
              <a:latin typeface="Arial"/>
            </a:endParaRPr>
          </a:p>
          <a:p>
            <a:pPr marL="1600200" lvl="3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Calculate (x), (x) from 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5.1. Mở đầu (cont.)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Bộ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 </a:t>
            </a:r>
            <a:endParaRPr lang="en-US" sz="28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Thông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thường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khối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sử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dụng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để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trình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bày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về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lý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thuyết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Nhiệm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vụ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đảm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bảo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truyền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tin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cậy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trường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có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nhiễu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gây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thông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truyền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qua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nó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Như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vậy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phải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đảm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bảo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phát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sửa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gây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bởi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Khi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tốc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độ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lập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nguồn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lớn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hơn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thông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lượng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để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chống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mất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thông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gây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ra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sai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số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cần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chậm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tốc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độ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tạo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nguồn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Giải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pháp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hóa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thêm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vào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không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thông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gọi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thừa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hay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kiểm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1143000" lvl="2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vần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truyền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một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lượng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cố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định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một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đơn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vị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thời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gian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nhưng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lượng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trung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bình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chưa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trong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mỗi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giảm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đi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có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các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không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chứa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thông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tin.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09480" y="273600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5.1. Mở đầu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48640" y="1554480"/>
            <a:ext cx="10971000" cy="502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85000" lnSpcReduction="20000"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tin L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nguồn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m =(m1..mL) 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với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cơ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lượng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 = r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lũy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thừa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L.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Mỗi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tin mi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chuỗi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dài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nguồn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mỗi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nguồn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có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chứa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một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lượng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của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nguồn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bằng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log(r)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thường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tính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logr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(r) =1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đơn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vị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thông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tính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cơ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r, hay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đẳng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có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bằng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nhau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Bộ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kênh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chuyển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mỗi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tin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thành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dài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một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chống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nhiễu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dài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N,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gọi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(N,L).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này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có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bằng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tin 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mọi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có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cùng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xác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xuất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lượng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thêm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vào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thừa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kiểm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RN = N – L. </a:t>
            </a:r>
            <a:endParaRPr lang="en-US" sz="32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Tỷ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giữa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của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mang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tin chia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của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gọi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tốc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độ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hóa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R.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Với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hóa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kênh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 = L/N</a:t>
            </a:r>
            <a:endParaRPr lang="en-US" sz="32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Formula 3"/>
              <p:cNvSpPr txBox="1"/>
              <p:nvPr/>
            </p:nvSpPr>
            <p:spPr>
              <a:xfrm>
                <a:off x="5781960" y="2940840"/>
                <a:ext cx="70560" cy="16776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:p15="http://schemas.microsoft.com/office/powerpoint/2012/main" xmlns:p14="http://schemas.microsoft.com/office/powerpoint/2010/main" xmlns=""/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09480" y="-33779"/>
            <a:ext cx="10971000" cy="114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5.1.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Mở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đầu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585564" y="990600"/>
            <a:ext cx="10971000" cy="456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256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chống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nhiễu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sử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dụng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cùng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cơ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với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nguồn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có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thể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chống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nhiễu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lũy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thừa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lũy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thừa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L.</a:t>
            </a:r>
            <a:endParaRPr lang="en-US" sz="2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Vì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N&gt;L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nên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chống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nhiễu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luôn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có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thừa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hay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thừa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BN &gt;0</a:t>
            </a:r>
            <a:endParaRPr lang="en-US" sz="2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Tập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các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chống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nhiễu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 = {ai}, ai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một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trong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lũy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thừa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L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chống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nhiễu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dài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vào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đầu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vào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dài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nhận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ở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đầu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ra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vào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kênh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bj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 = ai + e.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hơp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e = (e1,..,eN)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gọi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gây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đại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diện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cho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nhiễu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gây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thành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bj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mỗi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ẹk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một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ek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không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thì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vị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trí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không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bị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sai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ek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= 1/../(r-1)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thì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thứ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của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bj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bkj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aki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+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ek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Phép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cộng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theo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mô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đun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cơ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số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r.</a:t>
            </a:r>
            <a:endParaRPr lang="en-US" sz="2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Tập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các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nhận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bj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(do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sinh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ra) 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BM</a:t>
            </a:r>
            <a:endParaRPr lang="en-US" sz="2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Tập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các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tổ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hợp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nhận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bj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(do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ai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sinh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ra)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không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phải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là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từ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mã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được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ký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hiệu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B’M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5.2. Định lý mã hóa của Shannon cho kênh có nhiễu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Cho một kênh rời rạc có thông lượng C và nguồn vào của nó cũng rời rạc, có tốc độ lập tin R</a:t>
            </a:r>
            <a:endParaRPr lang="en-US" sz="2800" b="0" strike="noStrike" spc="-1">
              <a:latin typeface="Arial"/>
            </a:endParaRPr>
          </a:p>
          <a:p>
            <a:pPr marL="685800" lvl="1" indent="-2264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Nếu R ≤ C thì sẽ tồn tại ít nhất một mã để truyền nguồn trên kênh với sai số bé tùy ý</a:t>
            </a:r>
            <a:endParaRPr lang="en-US" sz="2400" b="0" strike="noStrike" spc="-1">
              <a:latin typeface="Arial"/>
            </a:endParaRPr>
          </a:p>
          <a:p>
            <a:pPr marL="228600" indent="-226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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Định lý này cho phép thực hiện truyền thông tin cậy qua kênh có nhiễu. </a:t>
            </a:r>
            <a:endParaRPr lang="en-US" sz="2800" b="0" strike="noStrike" spc="-1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Tại sao?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7802</TotalTime>
  <Words>6682</Words>
  <Application>Microsoft Office PowerPoint</Application>
  <PresentationFormat>Widescreen</PresentationFormat>
  <Paragraphs>549</Paragraphs>
  <Slides>50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Dang Tuan Linh</dc:creator>
  <dc:description/>
  <cp:lastModifiedBy>NGUYEN TRONG HAI 20183730</cp:lastModifiedBy>
  <cp:revision>276</cp:revision>
  <dcterms:created xsi:type="dcterms:W3CDTF">2018-11-04T16:17:10Z</dcterms:created>
  <dcterms:modified xsi:type="dcterms:W3CDTF">2021-01-29T02:36:46Z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1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52</vt:i4>
  </property>
</Properties>
</file>