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89" r:id="rId4"/>
    <p:sldId id="290" r:id="rId5"/>
    <p:sldId id="258" r:id="rId6"/>
    <p:sldId id="291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96" r:id="rId15"/>
    <p:sldId id="297" r:id="rId16"/>
    <p:sldId id="298" r:id="rId17"/>
    <p:sldId id="299" r:id="rId18"/>
    <p:sldId id="267" r:id="rId19"/>
    <p:sldId id="268" r:id="rId20"/>
    <p:sldId id="292" r:id="rId21"/>
    <p:sldId id="269" r:id="rId22"/>
    <p:sldId id="293" r:id="rId23"/>
    <p:sldId id="270" r:id="rId24"/>
    <p:sldId id="294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300" r:id="rId33"/>
    <p:sldId id="278" r:id="rId34"/>
    <p:sldId id="295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8" r:id="rId4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730" y="67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4484816-04D4-4CA9-B1D5-0BD7D7F596C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7834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729385-A174-4BE4-AD2C-DE755FEC46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8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CD856A-C6CF-4C2F-9A9F-9FFB76A31A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0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D8CE8D-5AA2-4D32-B4D2-6ED62473D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33CCE3-4EE3-4176-88A2-82360F570F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0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B881B2-B69A-458B-A45E-9BAF03D62B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126DC-4B9C-4932-A5B5-D7F6AAD9D3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2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0E4CDA-57B4-4360-89E2-7D2211C00B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14415D-3481-4159-BCB0-A7328CE426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9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4B578E-7B0E-4E42-ADFE-CAC9C0CE37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3607A7-A772-4D30-8EEE-6CB458BE87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46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86FA44-2259-43BA-AA5D-2CA9EC0A22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1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958656-A93B-4857-80FD-AC6C777932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7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8D629FD-CA60-41DE-978E-4559B3338A1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Chương 6. Kỹ thuật truyền dữ liệu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375200"/>
            <a:ext cx="9071640" cy="3288239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just">
              <a:buNone/>
            </a:pPr>
            <a:r>
              <a:rPr lang="en-US" dirty="0"/>
              <a:t>6.1.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lvl="0" indent="0" algn="just">
              <a:buNone/>
            </a:pPr>
            <a:r>
              <a:rPr lang="en-US" dirty="0"/>
              <a:t>6.2.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pPr marL="0" lvl="0" indent="0" algn="just">
              <a:buNone/>
            </a:pPr>
            <a:r>
              <a:rPr lang="en-US" dirty="0"/>
              <a:t>6.3.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lvl="0" indent="0" algn="just">
              <a:buNone/>
            </a:pPr>
            <a:r>
              <a:rPr lang="en-US" dirty="0"/>
              <a:t>6.4.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lvl="0" indent="0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6.2. Phân loại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7946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đảm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, </a:t>
            </a:r>
            <a:r>
              <a:rPr lang="en-US" sz="2400" dirty="0" err="1"/>
              <a:t>hai</a:t>
            </a:r>
            <a:r>
              <a:rPr lang="en-US" sz="2400" dirty="0"/>
              <a:t> mode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Mode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(Asynchronous transfer mode):</a:t>
            </a:r>
          </a:p>
          <a:p>
            <a:pPr lvl="2"/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(</a:t>
            </a:r>
            <a:r>
              <a:rPr lang="en-US" sz="1800" dirty="0" err="1"/>
              <a:t>đoạn</a:t>
            </a:r>
            <a:r>
              <a:rPr lang="en-US" sz="1800" dirty="0"/>
              <a:t> bit) 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đóng</a:t>
            </a:r>
            <a:r>
              <a:rPr lang="en-US" sz="1800" dirty="0"/>
              <a:t> </a:t>
            </a:r>
            <a:r>
              <a:rPr lang="en-US" sz="1800" dirty="0" err="1"/>
              <a:t>gói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giới</a:t>
            </a:r>
            <a:r>
              <a:rPr lang="en-US" sz="1800" dirty="0"/>
              <a:t> </a:t>
            </a:r>
            <a:r>
              <a:rPr lang="en-US" sz="1800" dirty="0" err="1"/>
              <a:t>hạn</a:t>
            </a:r>
            <a:r>
              <a:rPr lang="en-US" sz="1800" dirty="0"/>
              <a:t> </a:t>
            </a:r>
            <a:r>
              <a:rPr lang="en-US" sz="1800" dirty="0" err="1"/>
              <a:t>bởi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 bit </a:t>
            </a:r>
            <a:r>
              <a:rPr lang="en-US" sz="1800" dirty="0" err="1"/>
              <a:t>đặc</a:t>
            </a:r>
            <a:r>
              <a:rPr lang="en-US" sz="1800" dirty="0"/>
              <a:t> </a:t>
            </a:r>
            <a:r>
              <a:rPr lang="en-US" sz="1800" dirty="0" err="1"/>
              <a:t>biệt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start bit (</a:t>
            </a:r>
            <a:r>
              <a:rPr lang="en-US" sz="1800" dirty="0" err="1"/>
              <a:t>bít</a:t>
            </a:r>
            <a:r>
              <a:rPr lang="en-US" sz="1800" dirty="0"/>
              <a:t> </a:t>
            </a:r>
            <a:r>
              <a:rPr lang="en-US" sz="1800" dirty="0" err="1"/>
              <a:t>khởi</a:t>
            </a:r>
            <a:r>
              <a:rPr lang="en-US" sz="1800" dirty="0"/>
              <a:t>) </a:t>
            </a:r>
            <a:r>
              <a:rPr lang="en-US" sz="1800" dirty="0" err="1"/>
              <a:t>và</a:t>
            </a:r>
            <a:r>
              <a:rPr lang="en-US" sz="1800" dirty="0"/>
              <a:t> stop bit (</a:t>
            </a:r>
            <a:r>
              <a:rPr lang="en-US" sz="1800" dirty="0" err="1"/>
              <a:t>bít</a:t>
            </a:r>
            <a:r>
              <a:rPr lang="en-US" sz="1800" dirty="0"/>
              <a:t> </a:t>
            </a:r>
            <a:r>
              <a:rPr lang="en-US" sz="1800" dirty="0" err="1"/>
              <a:t>dừng</a:t>
            </a:r>
            <a:r>
              <a:rPr lang="en-US" sz="1800" dirty="0"/>
              <a:t>). </a:t>
            </a: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5 – 8 </a:t>
            </a:r>
            <a:r>
              <a:rPr lang="en-US" sz="1800" dirty="0" err="1"/>
              <a:t>bít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thêm</a:t>
            </a:r>
            <a:r>
              <a:rPr lang="en-US" sz="1800" dirty="0"/>
              <a:t> 1 Parity bit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lỗi</a:t>
            </a:r>
            <a:r>
              <a:rPr lang="en-US" sz="1800" dirty="0"/>
              <a:t>.</a:t>
            </a:r>
          </a:p>
          <a:p>
            <a:pPr marL="108000" lvl="0" indent="0">
              <a:buNone/>
            </a:pPr>
            <a:endParaRPr lang="en-US" sz="1800" dirty="0"/>
          </a:p>
          <a:p>
            <a:pPr lvl="0"/>
            <a:endParaRPr lang="en-US" sz="1800" dirty="0"/>
          </a:p>
          <a:p>
            <a:pPr lvl="0"/>
            <a:endParaRPr lang="en-US" sz="1800" dirty="0"/>
          </a:p>
          <a:p>
            <a:pPr lvl="2"/>
            <a:r>
              <a:rPr lang="en-US" sz="1800" dirty="0"/>
              <a:t>Start </a:t>
            </a:r>
            <a:r>
              <a:rPr lang="en-US" sz="1800" dirty="0" err="1"/>
              <a:t>bít</a:t>
            </a:r>
            <a:r>
              <a:rPr lang="en-US" sz="1800" dirty="0"/>
              <a:t>: </a:t>
            </a:r>
            <a:r>
              <a:rPr lang="en-US" sz="1800" dirty="0" err="1"/>
              <a:t>chuyển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1 </a:t>
            </a:r>
            <a:r>
              <a:rPr lang="en-US" sz="1800" dirty="0" err="1"/>
              <a:t>về</a:t>
            </a:r>
            <a:r>
              <a:rPr lang="en-US" sz="1800" dirty="0"/>
              <a:t> 0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giữ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1 </a:t>
            </a:r>
            <a:r>
              <a:rPr lang="en-US" sz="1800" dirty="0" err="1"/>
              <a:t>chu</a:t>
            </a:r>
            <a:r>
              <a:rPr lang="en-US" sz="1800" dirty="0"/>
              <a:t> </a:t>
            </a:r>
            <a:r>
              <a:rPr lang="en-US" sz="1800" dirty="0" err="1"/>
              <a:t>kỳ</a:t>
            </a:r>
            <a:r>
              <a:rPr lang="en-US" sz="1800" dirty="0"/>
              <a:t> bit. Stop bit: </a:t>
            </a:r>
            <a:r>
              <a:rPr lang="en-US" sz="1800" dirty="0" err="1"/>
              <a:t>giữ</a:t>
            </a:r>
            <a:r>
              <a:rPr lang="en-US" sz="1800" dirty="0"/>
              <a:t> ở </a:t>
            </a:r>
            <a:r>
              <a:rPr lang="en-US" sz="1800" dirty="0" err="1"/>
              <a:t>mức</a:t>
            </a:r>
            <a:r>
              <a:rPr lang="en-US" sz="1800" dirty="0"/>
              <a:t> 1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1 -2 </a:t>
            </a:r>
            <a:r>
              <a:rPr lang="en-US" sz="1800" dirty="0" err="1"/>
              <a:t>chu</a:t>
            </a:r>
            <a:r>
              <a:rPr lang="en-US" sz="1800" dirty="0"/>
              <a:t> </a:t>
            </a:r>
            <a:r>
              <a:rPr lang="en-US" sz="1800" dirty="0" err="1"/>
              <a:t>kỳ</a:t>
            </a:r>
            <a:r>
              <a:rPr lang="en-US" sz="1800" dirty="0"/>
              <a:t> </a:t>
            </a:r>
            <a:r>
              <a:rPr lang="en-US" sz="1800" dirty="0" err="1"/>
              <a:t>bít</a:t>
            </a:r>
            <a:r>
              <a:rPr lang="en-US" sz="1800" dirty="0"/>
              <a:t>.</a:t>
            </a:r>
          </a:p>
          <a:p>
            <a:pPr lvl="2"/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suất</a:t>
            </a:r>
            <a:r>
              <a:rPr lang="en-US" sz="1800" dirty="0"/>
              <a:t> </a:t>
            </a:r>
            <a:r>
              <a:rPr lang="en-US" sz="1800" dirty="0" err="1"/>
              <a:t>thấp</a:t>
            </a:r>
            <a:r>
              <a:rPr lang="en-US" sz="1800" dirty="0"/>
              <a:t>. </a:t>
            </a:r>
            <a:r>
              <a:rPr lang="en-US" sz="1800" dirty="0" err="1"/>
              <a:t>Nhịp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thay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,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giản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49512" y="3246670"/>
            <a:ext cx="5924160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6.2. Phân loại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56541" y="1311275"/>
            <a:ext cx="9071640" cy="3701520"/>
          </a:xfrm>
        </p:spPr>
        <p:txBody>
          <a:bodyPr>
            <a:normAutofit fontScale="92500" lnSpcReduction="20000"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1"/>
            <a:r>
              <a:rPr lang="en-US" sz="2400" dirty="0"/>
              <a:t>Mode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(Synchronous transfer mode):</a:t>
            </a:r>
          </a:p>
          <a:p>
            <a:pPr lvl="2"/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gói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cờ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cờ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(</a:t>
            </a:r>
            <a:r>
              <a:rPr lang="en-US" sz="2000" dirty="0" err="1"/>
              <a:t>Openning</a:t>
            </a:r>
            <a:r>
              <a:rPr lang="en-US" sz="2000" dirty="0"/>
              <a:t> Flag)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cờ</a:t>
            </a:r>
            <a:r>
              <a:rPr lang="en-US" sz="2000" dirty="0"/>
              <a:t> </a:t>
            </a:r>
            <a:r>
              <a:rPr lang="en-US" sz="2000" dirty="0" err="1"/>
              <a:t>đóng</a:t>
            </a:r>
            <a:r>
              <a:rPr lang="en-US" sz="2000" dirty="0"/>
              <a:t> (Closing Flag)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.</a:t>
            </a:r>
          </a:p>
          <a:p>
            <a:pPr marL="108000" lvl="0" indent="0">
              <a:buNone/>
            </a:pPr>
            <a:endParaRPr lang="en-US" sz="2400" dirty="0"/>
          </a:p>
          <a:p>
            <a:pPr marL="108000" lvl="0" indent="0">
              <a:buNone/>
            </a:pPr>
            <a:endParaRPr lang="en-US" sz="2400" dirty="0"/>
          </a:p>
          <a:p>
            <a:pPr lvl="2"/>
            <a:r>
              <a:rPr lang="en-US" sz="2000" dirty="0" err="1"/>
              <a:t>Cờ</a:t>
            </a:r>
            <a:r>
              <a:rPr lang="en-US" sz="2000" dirty="0"/>
              <a:t> </a:t>
            </a:r>
            <a:r>
              <a:rPr lang="en-US" sz="2000" dirty="0" err="1"/>
              <a:t>đóng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cờ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SYN (11111110)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ASCII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phổ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byte 7E (01111110).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(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cờ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,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đích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byte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.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chống</a:t>
            </a:r>
            <a:r>
              <a:rPr lang="en-US" sz="2000" dirty="0"/>
              <a:t> </a:t>
            </a:r>
            <a:r>
              <a:rPr lang="en-US" sz="2000" dirty="0" err="1"/>
              <a:t>nhiễu</a:t>
            </a:r>
            <a:r>
              <a:rPr lang="en-US" sz="2000" dirty="0"/>
              <a:t>. 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HDLC</a:t>
            </a:r>
          </a:p>
          <a:p>
            <a:pPr lvl="2"/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cờ</a:t>
            </a:r>
            <a:r>
              <a:rPr lang="en-US" sz="2000" dirty="0"/>
              <a:t> </a:t>
            </a:r>
            <a:r>
              <a:rPr lang="en-US" sz="2000" dirty="0" err="1"/>
              <a:t>đóng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cờ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bít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, </a:t>
            </a:r>
            <a:r>
              <a:rPr lang="en-US" sz="2000" dirty="0" err="1"/>
              <a:t>bít</a:t>
            </a:r>
            <a:r>
              <a:rPr lang="en-US" sz="2000" dirty="0"/>
              <a:t> </a:t>
            </a:r>
            <a:r>
              <a:rPr lang="en-US" sz="2000" dirty="0" err="1"/>
              <a:t>cuỗi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(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69055" y="2567795"/>
            <a:ext cx="7785869" cy="53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92075"/>
            <a:ext cx="9071640" cy="9464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6.2.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021800"/>
            <a:ext cx="9071640" cy="36422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xung</a:t>
            </a:r>
            <a:r>
              <a:rPr lang="en-US" sz="2000" dirty="0"/>
              <a:t> </a:t>
            </a:r>
            <a:r>
              <a:rPr lang="en-US" sz="2000" dirty="0" err="1"/>
              <a:t>nhịp</a:t>
            </a:r>
            <a:r>
              <a:rPr lang="en-US" sz="2000" dirty="0"/>
              <a:t> </a:t>
            </a:r>
            <a:r>
              <a:rPr lang="en-US" sz="2000" dirty="0" err="1"/>
              <a:t>giưa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 (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bit)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bít</a:t>
            </a:r>
            <a:r>
              <a:rPr lang="en-US" sz="2000" dirty="0"/>
              <a:t>.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chế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bít</a:t>
            </a:r>
            <a:r>
              <a:rPr lang="en-US" sz="2000" dirty="0"/>
              <a:t>:</a:t>
            </a:r>
          </a:p>
          <a:p>
            <a:pPr lvl="1" hangingPunct="0"/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đường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riêng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xung</a:t>
            </a:r>
            <a:r>
              <a:rPr lang="en-US" sz="1800" dirty="0"/>
              <a:t> </a:t>
            </a:r>
            <a:r>
              <a:rPr lang="en-US" sz="1800" dirty="0" err="1"/>
              <a:t>nhịp</a:t>
            </a:r>
            <a:r>
              <a:rPr lang="en-US" sz="1800" dirty="0"/>
              <a:t> </a:t>
            </a:r>
            <a:r>
              <a:rPr lang="en-US" sz="1800" dirty="0" err="1"/>
              <a:t>bít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. Chi </a:t>
            </a:r>
            <a:r>
              <a:rPr lang="en-US" sz="1800" dirty="0" err="1"/>
              <a:t>phí</a:t>
            </a:r>
            <a:r>
              <a:rPr lang="en-US" sz="1800" dirty="0"/>
              <a:t> </a:t>
            </a:r>
            <a:r>
              <a:rPr lang="en-US" sz="1800" dirty="0" err="1"/>
              <a:t>thêm</a:t>
            </a:r>
            <a:r>
              <a:rPr lang="en-US" sz="1800" dirty="0"/>
              <a:t> 1 </a:t>
            </a:r>
            <a:r>
              <a:rPr lang="en-US" sz="1800" dirty="0" err="1"/>
              <a:t>đường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lớn</a:t>
            </a:r>
            <a:r>
              <a:rPr lang="en-US" sz="1800" dirty="0"/>
              <a:t>,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. </a:t>
            </a:r>
            <a:r>
              <a:rPr lang="en-US" sz="1800" dirty="0" err="1"/>
              <a:t>Thêm</a:t>
            </a:r>
            <a:r>
              <a:rPr lang="en-US" sz="1800" dirty="0"/>
              <a:t> </a:t>
            </a:r>
            <a:r>
              <a:rPr lang="en-US" sz="1800" dirty="0" err="1"/>
              <a:t>nữa</a:t>
            </a:r>
            <a:r>
              <a:rPr lang="en-US" sz="1800" dirty="0"/>
              <a:t> 2 </a:t>
            </a:r>
            <a:r>
              <a:rPr lang="en-US" sz="1800" dirty="0" err="1"/>
              <a:t>đường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luôn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trễ</a:t>
            </a:r>
            <a:r>
              <a:rPr lang="en-US" sz="1800" dirty="0"/>
              <a:t> </a:t>
            </a:r>
            <a:r>
              <a:rPr lang="en-US" sz="1800" dirty="0" err="1"/>
              <a:t>thay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ngẫu</a:t>
            </a:r>
            <a:r>
              <a:rPr lang="en-US" sz="1800" dirty="0"/>
              <a:t> </a:t>
            </a:r>
            <a:r>
              <a:rPr lang="en-US" sz="1800" dirty="0" err="1"/>
              <a:t>nhiên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, </a:t>
            </a:r>
            <a:r>
              <a:rPr lang="en-US" sz="1800" dirty="0" err="1"/>
              <a:t>khó</a:t>
            </a:r>
            <a:r>
              <a:rPr lang="en-US" sz="1800" dirty="0"/>
              <a:t> </a:t>
            </a:r>
            <a:r>
              <a:rPr lang="en-US" sz="1800" dirty="0" err="1"/>
              <a:t>đồng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→ </a:t>
            </a:r>
            <a:r>
              <a:rPr lang="en-US" sz="1800" dirty="0" err="1"/>
              <a:t>chỉ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đường</a:t>
            </a:r>
            <a:r>
              <a:rPr lang="en-US" sz="1800" dirty="0"/>
              <a:t> </a:t>
            </a:r>
            <a:r>
              <a:rPr lang="en-US" sz="1800" dirty="0" err="1"/>
              <a:t>ruyền</a:t>
            </a:r>
            <a:r>
              <a:rPr lang="en-US" sz="1800" dirty="0"/>
              <a:t> </a:t>
            </a:r>
            <a:r>
              <a:rPr lang="en-US" sz="1800" dirty="0" err="1"/>
              <a:t>ngắn</a:t>
            </a:r>
            <a:r>
              <a:rPr lang="en-US" sz="1800" dirty="0"/>
              <a:t>, </a:t>
            </a:r>
            <a:r>
              <a:rPr lang="en-US" sz="1800" dirty="0" err="1"/>
              <a:t>ít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.</a:t>
            </a:r>
          </a:p>
          <a:p>
            <a:pPr lvl="1" hangingPunct="0"/>
            <a:r>
              <a:rPr lang="en-US" sz="1800" dirty="0" err="1"/>
              <a:t>Gắn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xung</a:t>
            </a:r>
            <a:r>
              <a:rPr lang="en-US" sz="1800" dirty="0"/>
              <a:t> </a:t>
            </a:r>
            <a:r>
              <a:rPr lang="en-US" sz="1800" dirty="0" err="1"/>
              <a:t>nhịp</a:t>
            </a:r>
            <a:r>
              <a:rPr lang="en-US" sz="1800" dirty="0"/>
              <a:t> </a:t>
            </a:r>
            <a:r>
              <a:rPr lang="en-US" sz="1800" dirty="0" err="1"/>
              <a:t>bít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. Ở </a:t>
            </a:r>
            <a:r>
              <a:rPr lang="en-US" sz="1800" dirty="0" err="1"/>
              <a:t>phía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tách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chỉnh</a:t>
            </a:r>
            <a:r>
              <a:rPr lang="en-US" sz="1800" dirty="0"/>
              <a:t> </a:t>
            </a:r>
            <a:r>
              <a:rPr lang="en-US" sz="1800" dirty="0" err="1"/>
              <a:t>nhịp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dao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tại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bám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nhịp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→ </a:t>
            </a:r>
            <a:r>
              <a:rPr lang="en-US" sz="1800" dirty="0" err="1"/>
              <a:t>thường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endParaRPr lang="en-US" sz="1800" dirty="0"/>
          </a:p>
          <a:p>
            <a:pPr lvl="0"/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tỷ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</a:t>
            </a:r>
            <a:r>
              <a:rPr lang="en-US" sz="2000" dirty="0" err="1"/>
              <a:t>bít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/ </a:t>
            </a:r>
            <a:r>
              <a:rPr lang="en-US" sz="2000" dirty="0" err="1"/>
              <a:t>bít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thấp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,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nhịp</a:t>
            </a:r>
            <a:r>
              <a:rPr lang="en-US" sz="2000" dirty="0"/>
              <a:t> </a:t>
            </a:r>
            <a:r>
              <a:rPr lang="en-US" sz="2000" dirty="0" err="1"/>
              <a:t>cố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.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6.3.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5660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:	</a:t>
            </a:r>
          </a:p>
          <a:p>
            <a:pPr marL="108000" lvl="0" indent="0">
              <a:buNone/>
            </a:pPr>
            <a:r>
              <a:rPr lang="en-US" sz="2400" dirty="0"/>
              <a:t>	- 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(Medium Access control), </a:t>
            </a:r>
          </a:p>
          <a:p>
            <a:pPr marL="108000" lvl="0" indent="0">
              <a:buNone/>
            </a:pPr>
            <a:r>
              <a:rPr lang="en-US" sz="2400" dirty="0"/>
              <a:t>	- 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hay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tay</a:t>
            </a:r>
            <a:r>
              <a:rPr lang="en-US" sz="2400" dirty="0"/>
              <a:t> (Hand Shaking), </a:t>
            </a:r>
          </a:p>
          <a:p>
            <a:pPr marL="108000" lvl="0" indent="0">
              <a:buNone/>
            </a:pPr>
            <a:r>
              <a:rPr lang="en-US" sz="2400" dirty="0"/>
              <a:t>	-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(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, 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r>
              <a:rPr lang="en-US" sz="2400" dirty="0"/>
              <a:t> </a:t>
            </a:r>
            <a:r>
              <a:rPr lang="en-US" sz="2400" dirty="0" err="1"/>
              <a:t>nghẽn</a:t>
            </a:r>
            <a:r>
              <a:rPr lang="en-US" sz="2400" dirty="0"/>
              <a:t>, 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, 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khiểm</a:t>
            </a:r>
            <a:r>
              <a:rPr lang="en-US" sz="2400" dirty="0"/>
              <a:t> </a:t>
            </a:r>
            <a:r>
              <a:rPr lang="en-US" sz="2400" dirty="0" err="1"/>
              <a:t>mất</a:t>
            </a:r>
            <a:r>
              <a:rPr lang="en-US" sz="2400" dirty="0"/>
              <a:t> </a:t>
            </a:r>
            <a:r>
              <a:rPr lang="en-US" sz="2400" dirty="0" err="1"/>
              <a:t>khung</a:t>
            </a:r>
            <a:r>
              <a:rPr lang="en-US" sz="2400" dirty="0"/>
              <a:t>) </a:t>
            </a:r>
          </a:p>
          <a:p>
            <a:pPr marL="108000" lvl="0" indent="0">
              <a:buNone/>
            </a:pPr>
            <a:r>
              <a:rPr lang="en-US" sz="2400" dirty="0"/>
              <a:t>	- 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hủy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.</a:t>
            </a:r>
          </a:p>
          <a:p>
            <a:pPr lvl="0"/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/>
              <a:t>6.3.1. </a:t>
            </a:r>
            <a:r>
              <a:rPr lang="en-US" sz="3200" dirty="0" err="1"/>
              <a:t>Thủ</a:t>
            </a:r>
            <a:r>
              <a:rPr lang="en-US" sz="3200" dirty="0"/>
              <a:t> </a:t>
            </a:r>
            <a:r>
              <a:rPr lang="en-US" sz="3200" dirty="0" err="1"/>
              <a:t>tục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khiển</a:t>
            </a:r>
            <a:r>
              <a:rPr lang="en-US" sz="3200" dirty="0"/>
              <a:t> </a:t>
            </a:r>
            <a:r>
              <a:rPr lang="en-US" sz="3200" dirty="0" err="1"/>
              <a:t>truy</a:t>
            </a:r>
            <a:r>
              <a:rPr lang="en-US" sz="3200" dirty="0"/>
              <a:t> </a:t>
            </a:r>
            <a:r>
              <a:rPr lang="en-US" sz="3200" dirty="0" err="1"/>
              <a:t>cập</a:t>
            </a:r>
            <a:r>
              <a:rPr lang="en-US" sz="3200" dirty="0"/>
              <a:t> </a:t>
            </a:r>
            <a:r>
              <a:rPr lang="en-US" sz="3200" dirty="0" err="1"/>
              <a:t>môi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(Medium Access Control)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326600"/>
            <a:ext cx="9071640" cy="3718475"/>
          </a:xfrm>
        </p:spPr>
        <p:txBody>
          <a:bodyPr/>
          <a:lstStyle/>
          <a:p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MAC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chiếm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qua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1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tránh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chồng</a:t>
            </a:r>
            <a:r>
              <a:rPr lang="en-US" sz="2400" dirty="0"/>
              <a:t> </a:t>
            </a:r>
            <a:r>
              <a:rPr lang="en-US" sz="2400" dirty="0" err="1"/>
              <a:t>lấn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, </a:t>
            </a:r>
            <a:r>
              <a:rPr lang="en-US" sz="2400" dirty="0" err="1"/>
              <a:t>phá</a:t>
            </a:r>
            <a:r>
              <a:rPr lang="en-US" sz="2400" dirty="0"/>
              <a:t> </a:t>
            </a:r>
            <a:r>
              <a:rPr lang="en-US" sz="2400" dirty="0" err="1"/>
              <a:t>hủy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hay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tránh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đập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ngẫu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r>
              <a:rPr lang="en-US" sz="2000" dirty="0"/>
              <a:t> (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đập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 </a:t>
            </a:r>
            <a:r>
              <a:rPr lang="en-US" sz="2000" dirty="0" err="1"/>
              <a:t>tránh</a:t>
            </a:r>
            <a:r>
              <a:rPr lang="en-US" sz="2000" dirty="0"/>
              <a:t> </a:t>
            </a:r>
            <a:r>
              <a:rPr lang="en-US" sz="2000" dirty="0" err="1"/>
              <a:t>sẩy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đập</a:t>
            </a:r>
            <a:r>
              <a:rPr lang="en-US" sz="2000" dirty="0"/>
              <a:t> </a:t>
            </a:r>
            <a:r>
              <a:rPr lang="en-US" sz="2000" dirty="0" err="1"/>
              <a:t>ngẫu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endParaRPr lang="en-US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066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92075"/>
            <a:ext cx="9071640" cy="946440"/>
          </a:xfrm>
        </p:spPr>
        <p:txBody>
          <a:bodyPr/>
          <a:lstStyle/>
          <a:p>
            <a:pPr>
              <a:buNone/>
            </a:pPr>
            <a:r>
              <a:rPr lang="en-US" sz="3200" dirty="0"/>
              <a:t>6.3.1.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38" y="1052237"/>
            <a:ext cx="9071640" cy="3566075"/>
          </a:xfrm>
        </p:spPr>
        <p:txBody>
          <a:bodyPr/>
          <a:lstStyle/>
          <a:p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</a:t>
            </a:r>
            <a:r>
              <a:rPr lang="en-US" sz="2400" dirty="0" err="1"/>
              <a:t>trạm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/ </a:t>
            </a:r>
            <a:r>
              <a:rPr lang="en-US" sz="2400" dirty="0" err="1"/>
              <a:t>nhận</a:t>
            </a:r>
            <a:r>
              <a:rPr lang="en-US" sz="2400" dirty="0"/>
              <a:t>: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trạm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.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trậm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nơi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: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trạm</a:t>
            </a:r>
            <a:r>
              <a:rPr lang="en-US" sz="2400" dirty="0"/>
              <a:t> </a:t>
            </a:r>
            <a:r>
              <a:rPr lang="en-US" sz="2400" dirty="0" err="1"/>
              <a:t>muôn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cuộc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endParaRPr lang="en-US" sz="2000" dirty="0"/>
          </a:p>
          <a:p>
            <a:pPr marL="108000" indent="0">
              <a:buNone/>
            </a:pPr>
            <a:r>
              <a:rPr lang="en-US" sz="2000" dirty="0"/>
              <a:t>-&gt;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xẩy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đập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do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.</a:t>
            </a:r>
          </a:p>
          <a:p>
            <a:pPr marL="108000" indent="0">
              <a:buNone/>
            </a:pPr>
            <a:r>
              <a:rPr lang="en-US" sz="2000" dirty="0"/>
              <a:t>-&gt;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: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(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mang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)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(</a:t>
            </a:r>
            <a:r>
              <a:rPr lang="en-US" sz="2000" dirty="0" err="1"/>
              <a:t>nghe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).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ngẫu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r>
              <a:rPr lang="en-US" sz="2000" dirty="0"/>
              <a:t> </a:t>
            </a:r>
            <a:r>
              <a:rPr lang="en-US" sz="2000" dirty="0" err="1"/>
              <a:t>rồi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nghe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930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117720"/>
            <a:ext cx="9071640" cy="946440"/>
          </a:xfrm>
        </p:spPr>
        <p:txBody>
          <a:bodyPr/>
          <a:lstStyle/>
          <a:p>
            <a:pPr>
              <a:buNone/>
            </a:pPr>
            <a:r>
              <a:rPr lang="en-US" dirty="0"/>
              <a:t>6.3.1.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235075"/>
            <a:ext cx="9071640" cy="3288239"/>
          </a:xfrm>
        </p:spPr>
        <p:txBody>
          <a:bodyPr/>
          <a:lstStyle/>
          <a:p>
            <a:pPr marL="108000" indent="0">
              <a:buNone/>
            </a:pPr>
            <a:r>
              <a:rPr lang="en-US" dirty="0">
                <a:sym typeface="Wingdings" pitchFamily="2" charset="2"/>
              </a:rPr>
              <a:t>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vẫn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xẩy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đập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vậy</a:t>
            </a:r>
            <a:r>
              <a:rPr lang="en-US" sz="2400" dirty="0"/>
              <a:t>,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nghe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cuộc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vẫn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sẩy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đập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1 </a:t>
            </a:r>
            <a:r>
              <a:rPr lang="en-US" sz="2400" dirty="0" err="1"/>
              <a:t>trạm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nghe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rỗi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endParaRPr lang="en-US" sz="2400" dirty="0"/>
          </a:p>
          <a:p>
            <a:pPr marL="108000" indent="0">
              <a:buNone/>
            </a:pPr>
            <a:r>
              <a:rPr lang="en-US" sz="2400" dirty="0"/>
              <a:t>-&gt;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huống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, </a:t>
            </a:r>
            <a:r>
              <a:rPr lang="en-US" sz="2400" dirty="0" err="1"/>
              <a:t>trạm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vẫn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nghe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,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thấy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đập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(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chồng</a:t>
            </a:r>
            <a:r>
              <a:rPr lang="en-US" sz="2400" dirty="0"/>
              <a:t> </a:t>
            </a:r>
            <a:r>
              <a:rPr lang="en-US" sz="2400" dirty="0" err="1"/>
              <a:t>lấn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xấu</a:t>
            </a:r>
            <a:r>
              <a:rPr lang="en-US" sz="2400" dirty="0"/>
              <a:t>)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dừng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ngấu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rồi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nghe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cuộc</a:t>
            </a:r>
            <a:r>
              <a:rPr lang="en-US" sz="2400" dirty="0"/>
              <a:t> </a:t>
            </a:r>
            <a:r>
              <a:rPr lang="en-US" sz="2400" dirty="0" err="1"/>
              <a:t>truyên</a:t>
            </a:r>
            <a:r>
              <a:rPr lang="en-US" sz="2400" dirty="0"/>
              <a:t> (</a:t>
            </a:r>
            <a:r>
              <a:rPr lang="en-US" sz="2400" dirty="0" err="1"/>
              <a:t>Carier</a:t>
            </a:r>
            <a:r>
              <a:rPr lang="en-US" sz="2400" dirty="0"/>
              <a:t> Sense Multiple Access with Collision Detection CSMA/CD)</a:t>
            </a:r>
          </a:p>
        </p:txBody>
      </p:sp>
    </p:spTree>
    <p:extLst>
      <p:ext uri="{BB962C8B-B14F-4D97-AF65-F5344CB8AC3E}">
        <p14:creationId xmlns:p14="http://schemas.microsoft.com/office/powerpoint/2010/main" val="126029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/>
              <a:t>6.3.1.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92" y="1311275"/>
            <a:ext cx="9071640" cy="3794675"/>
          </a:xfrm>
        </p:spPr>
        <p:txBody>
          <a:bodyPr/>
          <a:lstStyle/>
          <a:p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tránh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đập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: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chia </a:t>
            </a:r>
            <a:r>
              <a:rPr lang="en-US" sz="2000" dirty="0" err="1"/>
              <a:t>kênh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cặp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(</a:t>
            </a:r>
            <a:r>
              <a:rPr lang="en-US" sz="2000" dirty="0" err="1"/>
              <a:t>xét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dồn</a:t>
            </a:r>
            <a:r>
              <a:rPr lang="en-US" sz="2000" dirty="0"/>
              <a:t> </a:t>
            </a:r>
            <a:r>
              <a:rPr lang="en-US" sz="2000" dirty="0" err="1"/>
              <a:t>kênh</a:t>
            </a:r>
            <a:r>
              <a:rPr lang="en-US" sz="2000" dirty="0"/>
              <a:t>,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kênh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quyền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qua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qua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(token)</a:t>
            </a:r>
          </a:p>
          <a:p>
            <a:pPr lvl="1"/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quyền</a:t>
            </a:r>
            <a:r>
              <a:rPr lang="en-US" sz="1800" dirty="0"/>
              <a:t> qua </a:t>
            </a:r>
            <a:r>
              <a:rPr lang="en-US" sz="1800" dirty="0" err="1"/>
              <a:t>mức</a:t>
            </a:r>
            <a:r>
              <a:rPr lang="en-US" sz="1800" dirty="0"/>
              <a:t> </a:t>
            </a:r>
            <a:r>
              <a:rPr lang="en-US" sz="1800" dirty="0" err="1"/>
              <a:t>ưu</a:t>
            </a:r>
            <a:r>
              <a:rPr lang="en-US" sz="1800" dirty="0"/>
              <a:t> </a:t>
            </a:r>
            <a:r>
              <a:rPr lang="en-US" sz="1800" dirty="0" err="1"/>
              <a:t>tiên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gán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mức</a:t>
            </a:r>
            <a:r>
              <a:rPr lang="en-US" sz="1800" dirty="0"/>
              <a:t> </a:t>
            </a:r>
            <a:r>
              <a:rPr lang="en-US" sz="1800" dirty="0" err="1"/>
              <a:t>ưu</a:t>
            </a:r>
            <a:r>
              <a:rPr lang="en-US" sz="1800" dirty="0"/>
              <a:t> </a:t>
            </a:r>
            <a:r>
              <a:rPr lang="en-US" sz="1800" dirty="0" err="1"/>
              <a:t>tiên</a:t>
            </a:r>
            <a:r>
              <a:rPr lang="en-US" sz="1800" dirty="0"/>
              <a:t>,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 1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muốn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mức</a:t>
            </a:r>
            <a:r>
              <a:rPr lang="en-US" sz="1800" dirty="0"/>
              <a:t> </a:t>
            </a:r>
            <a:r>
              <a:rPr lang="en-US" sz="1800" dirty="0" err="1"/>
              <a:t>ưu</a:t>
            </a:r>
            <a:r>
              <a:rPr lang="en-US" sz="1800" dirty="0"/>
              <a:t> </a:t>
            </a:r>
            <a:r>
              <a:rPr lang="en-US" sz="1800" dirty="0" err="1"/>
              <a:t>tiên</a:t>
            </a:r>
            <a:r>
              <a:rPr lang="en-US" sz="1800" dirty="0"/>
              <a:t> </a:t>
            </a:r>
            <a:r>
              <a:rPr lang="en-US" sz="1800" dirty="0" err="1"/>
              <a:t>cao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 </a:t>
            </a:r>
            <a:r>
              <a:rPr lang="en-US" sz="1800" dirty="0" err="1"/>
              <a:t>chiếm</a:t>
            </a:r>
            <a:r>
              <a:rPr lang="en-US" sz="1800" dirty="0"/>
              <a:t> </a:t>
            </a:r>
            <a:r>
              <a:rPr lang="en-US" sz="1800" dirty="0" err="1"/>
              <a:t>quyền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cập</a:t>
            </a:r>
            <a:r>
              <a:rPr lang="en-US" sz="1800" dirty="0"/>
              <a:t> </a:t>
            </a:r>
            <a:r>
              <a:rPr lang="en-US" sz="1800" dirty="0" err="1"/>
              <a:t>môi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. </a:t>
            </a:r>
            <a:r>
              <a:rPr lang="en-US" sz="1800" dirty="0" err="1"/>
              <a:t>Thường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chung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quyền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cập</a:t>
            </a:r>
            <a:r>
              <a:rPr lang="en-US" sz="1800" dirty="0"/>
              <a:t> qua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thẻ</a:t>
            </a:r>
            <a:r>
              <a:rPr lang="en-US" sz="1800" dirty="0"/>
              <a:t> </a:t>
            </a:r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luận</a:t>
            </a:r>
            <a:r>
              <a:rPr lang="en-US" sz="1800" dirty="0"/>
              <a:t> </a:t>
            </a:r>
            <a:r>
              <a:rPr lang="en-US" sz="1800" dirty="0" err="1"/>
              <a:t>chuyển</a:t>
            </a:r>
            <a:r>
              <a:rPr lang="en-US" sz="1800" dirty="0"/>
              <a:t> qua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r>
              <a:rPr lang="en-US" sz="1800" dirty="0"/>
              <a:t>.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muốn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thẻ</a:t>
            </a:r>
            <a:r>
              <a:rPr lang="en-US" sz="1800" dirty="0"/>
              <a:t> </a:t>
            </a:r>
            <a:r>
              <a:rPr lang="en-US" sz="1800" dirty="0" err="1"/>
              <a:t>bài</a:t>
            </a:r>
            <a:r>
              <a:rPr lang="en-US" sz="1800" dirty="0"/>
              <a:t>.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cập</a:t>
            </a:r>
            <a:r>
              <a:rPr lang="en-US" sz="1800" dirty="0"/>
              <a:t> </a:t>
            </a:r>
            <a:r>
              <a:rPr lang="en-US" sz="1800" dirty="0" err="1"/>
              <a:t>môi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chiếm</a:t>
            </a:r>
            <a:r>
              <a:rPr lang="en-US" sz="1800" dirty="0"/>
              <a:t> </a:t>
            </a:r>
            <a:r>
              <a:rPr lang="en-US" sz="1800" dirty="0" err="1"/>
              <a:t>thẻ</a:t>
            </a:r>
            <a:r>
              <a:rPr lang="en-US" sz="1800" dirty="0"/>
              <a:t> </a:t>
            </a:r>
            <a:r>
              <a:rPr lang="en-US" sz="1800" dirty="0" err="1"/>
              <a:t>bài</a:t>
            </a:r>
            <a:r>
              <a:rPr lang="en-US" sz="1800" dirty="0"/>
              <a:t>.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xong</a:t>
            </a:r>
            <a:r>
              <a:rPr lang="en-US" sz="1800" dirty="0"/>
              <a:t>,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phóng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thẻ</a:t>
            </a:r>
            <a:r>
              <a:rPr lang="en-US" sz="1800" dirty="0"/>
              <a:t> </a:t>
            </a:r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</a:t>
            </a:r>
            <a:r>
              <a:rPr lang="en-US" sz="1800" dirty="0" err="1"/>
              <a:t>luân</a:t>
            </a:r>
            <a:r>
              <a:rPr lang="en-US" sz="1800" dirty="0"/>
              <a:t> </a:t>
            </a:r>
            <a:r>
              <a:rPr lang="en-US" sz="1800" dirty="0" err="1"/>
              <a:t>chuyển</a:t>
            </a:r>
            <a:r>
              <a:rPr lang="en-US" sz="1800" dirty="0"/>
              <a:t> (Token ring, token Bus)</a:t>
            </a:r>
          </a:p>
        </p:txBody>
      </p:sp>
    </p:spTree>
    <p:extLst>
      <p:ext uri="{BB962C8B-B14F-4D97-AF65-F5344CB8AC3E}">
        <p14:creationId xmlns:p14="http://schemas.microsoft.com/office/powerpoint/2010/main" val="169333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6.3.2.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7184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tùy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. </a:t>
            </a:r>
            <a:r>
              <a:rPr lang="en-US" sz="2000" dirty="0" err="1"/>
              <a:t>Có</a:t>
            </a:r>
            <a:r>
              <a:rPr lang="en-US" sz="2000" dirty="0"/>
              <a:t> 2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: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- </a:t>
            </a:r>
            <a:r>
              <a:rPr lang="en-US" sz="2000" dirty="0" err="1"/>
              <a:t>điểm</a:t>
            </a:r>
            <a:r>
              <a:rPr lang="en-US" sz="2000" dirty="0"/>
              <a:t>,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-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(hay </a:t>
            </a:r>
            <a:r>
              <a:rPr lang="en-US" sz="2000" dirty="0" err="1"/>
              <a:t>đa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).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3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: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(Primary Station)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,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 (Secondary Station)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,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hỗn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trở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chịu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endParaRPr lang="en-US" sz="2000" dirty="0"/>
          </a:p>
          <a:p>
            <a:pPr lvl="0"/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:</a:t>
            </a:r>
          </a:p>
          <a:p>
            <a:pPr lvl="1" hangingPunct="0"/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- </a:t>
            </a:r>
            <a:r>
              <a:rPr lang="en-US" sz="1800" dirty="0" err="1"/>
              <a:t>phụ</a:t>
            </a:r>
            <a:r>
              <a:rPr lang="en-US" sz="1800" dirty="0"/>
              <a:t> (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nối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phụ</a:t>
            </a:r>
            <a:r>
              <a:rPr lang="en-US" sz="1800" dirty="0"/>
              <a:t>) 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khiển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.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phụ</a:t>
            </a:r>
            <a:r>
              <a:rPr lang="en-US" sz="1800" dirty="0"/>
              <a:t>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muôn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cuộc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chờ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gửi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tín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đặc</a:t>
            </a:r>
            <a:r>
              <a:rPr lang="en-US" sz="1800" dirty="0"/>
              <a:t> </a:t>
            </a:r>
            <a:r>
              <a:rPr lang="en-US" sz="1800" dirty="0" err="1"/>
              <a:t>biệt</a:t>
            </a:r>
            <a:r>
              <a:rPr lang="en-US" sz="1800" dirty="0"/>
              <a:t> </a:t>
            </a:r>
            <a:r>
              <a:rPr lang="en-US" sz="1800" dirty="0" err="1"/>
              <a:t>yêu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endParaRPr lang="en-US" sz="1800" dirty="0"/>
          </a:p>
          <a:p>
            <a:pPr lvl="1" hangingPunct="0"/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hỗn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yêu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chiếm</a:t>
            </a:r>
            <a:r>
              <a:rPr lang="en-US" sz="1800" dirty="0"/>
              <a:t> </a:t>
            </a:r>
            <a:r>
              <a:rPr lang="en-US" sz="1800" dirty="0" err="1"/>
              <a:t>quyền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endParaRPr lang="en-US" sz="1800" dirty="0"/>
          </a:p>
          <a:p>
            <a:pPr lvl="2" hangingPunc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6.3.2.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3374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– </a:t>
            </a:r>
            <a:r>
              <a:rPr lang="en-US" sz="2400" dirty="0" err="1"/>
              <a:t>điểm</a:t>
            </a:r>
            <a:r>
              <a:rPr lang="en-US" sz="2400" dirty="0"/>
              <a:t>:</a:t>
            </a:r>
          </a:p>
          <a:p>
            <a:pPr lvl="1" hangingPunct="0"/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(</a:t>
            </a:r>
            <a:r>
              <a:rPr lang="en-US" sz="2000" dirty="0" err="1"/>
              <a:t>bản</a:t>
            </a:r>
            <a:r>
              <a:rPr lang="en-US" sz="2000" dirty="0"/>
              <a:t> tin)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(RQ)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.</a:t>
            </a:r>
          </a:p>
          <a:p>
            <a:pPr lvl="1" hangingPunct="0"/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:</a:t>
            </a:r>
          </a:p>
          <a:p>
            <a:pPr lvl="2" hangingPunct="0"/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sẵn</a:t>
            </a:r>
            <a:r>
              <a:rPr lang="en-US" sz="2000" dirty="0"/>
              <a:t> </a:t>
            </a:r>
            <a:r>
              <a:rPr lang="en-US" sz="2000" dirty="0" err="1"/>
              <a:t>sàng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ý (ACK ). 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.</a:t>
            </a:r>
          </a:p>
          <a:p>
            <a:pPr lvl="2" hangingPunct="0"/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sãn</a:t>
            </a:r>
            <a:r>
              <a:rPr lang="en-US" sz="2000" dirty="0"/>
              <a:t> </a:t>
            </a:r>
            <a:r>
              <a:rPr lang="en-US" sz="2000" dirty="0" err="1"/>
              <a:t>sàng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chối</a:t>
            </a:r>
            <a:r>
              <a:rPr lang="en-US" sz="2000" dirty="0"/>
              <a:t> (NAK)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.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.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dirty="0"/>
              <a:t>6.1.Tổng </a:t>
            </a:r>
            <a:r>
              <a:rPr lang="en-US" sz="4000" dirty="0" err="1"/>
              <a:t>quan</a:t>
            </a:r>
            <a:r>
              <a:rPr lang="en-US" sz="4000" dirty="0"/>
              <a:t>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kỹ</a:t>
            </a:r>
            <a:r>
              <a:rPr lang="en-US" sz="4000" dirty="0"/>
              <a:t> </a:t>
            </a:r>
            <a:r>
              <a:rPr lang="en-US" sz="4000" dirty="0" err="1"/>
              <a:t>thuật</a:t>
            </a:r>
            <a:r>
              <a:rPr lang="en-US" sz="4000" dirty="0"/>
              <a:t> </a:t>
            </a:r>
            <a:r>
              <a:rPr lang="en-US" sz="4000" dirty="0" err="1"/>
              <a:t>truyền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endParaRPr lang="en-US" sz="40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thủy</a:t>
            </a:r>
            <a:r>
              <a:rPr lang="en-US" sz="2400" dirty="0"/>
              <a:t> </a:t>
            </a:r>
            <a:r>
              <a:rPr lang="en-US" sz="2400" dirty="0" err="1"/>
              <a:t>mang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(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tin) qua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lan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Theo </a:t>
            </a:r>
            <a:r>
              <a:rPr lang="en-US" sz="2400" dirty="0" err="1"/>
              <a:t>chương</a:t>
            </a:r>
            <a:r>
              <a:rPr lang="en-US" sz="2400" dirty="0"/>
              <a:t> 1,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tin:</a:t>
            </a:r>
          </a:p>
          <a:p>
            <a:pPr lvl="0"/>
            <a:r>
              <a:rPr lang="en-US" sz="2400" dirty="0"/>
              <a:t>          </a:t>
            </a:r>
            <a:r>
              <a:rPr lang="en-US" sz="2400" dirty="0" err="1"/>
              <a:t>Nguồn</a:t>
            </a:r>
            <a:r>
              <a:rPr lang="en-US" sz="2400" dirty="0"/>
              <a:t> tin →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→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→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→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→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→ </a:t>
            </a:r>
            <a:r>
              <a:rPr lang="en-US" sz="2400" dirty="0" err="1"/>
              <a:t>nhận</a:t>
            </a:r>
            <a:r>
              <a:rPr lang="en-US" sz="2400" dirty="0"/>
              <a:t> tin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06512" y="8702675"/>
            <a:ext cx="805788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6.3.2.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1" hangingPunct="0"/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trạm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:</a:t>
            </a:r>
          </a:p>
          <a:p>
            <a:pPr lvl="2" hangingPunct="0"/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chấp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gia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cuộc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chấp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(ACK) 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.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.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endParaRPr lang="en-US" sz="2000" dirty="0"/>
          </a:p>
          <a:p>
            <a:pPr lvl="2" hangingPunct="0"/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gia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cuộc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,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chối</a:t>
            </a:r>
            <a:r>
              <a:rPr lang="en-US" sz="2000" dirty="0"/>
              <a:t> (NAK)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.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chờ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NAK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.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.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endParaRPr lang="en-US" sz="2000" dirty="0"/>
          </a:p>
          <a:p>
            <a:pPr lvl="2" hangingPunct="0"/>
            <a:r>
              <a:rPr lang="en-US" sz="2000" dirty="0"/>
              <a:t>→ Timeout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mất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8289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67702" y="17829"/>
            <a:ext cx="9071640" cy="9464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6.3.2.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6779" y="930275"/>
            <a:ext cx="9071640" cy="41756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đa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.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con.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1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cuộc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, </a:t>
            </a:r>
            <a:r>
              <a:rPr lang="en-US" sz="2000" dirty="0" err="1"/>
              <a:t>chịu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.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hỗn</a:t>
            </a:r>
            <a:r>
              <a:rPr lang="en-US" sz="2000" dirty="0"/>
              <a:t> </a:t>
            </a:r>
            <a:r>
              <a:rPr lang="en-US" sz="2000" dirty="0" err="1"/>
              <a:t>hợ</a:t>
            </a:r>
            <a:r>
              <a:rPr lang="en-US" sz="2000" dirty="0"/>
              <a:t>,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liện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:</a:t>
            </a:r>
          </a:p>
          <a:p>
            <a:pPr lvl="1" hangingPunct="0"/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chuyển</a:t>
            </a:r>
            <a:r>
              <a:rPr lang="en-US" sz="1800" dirty="0"/>
              <a:t> </a:t>
            </a:r>
            <a:r>
              <a:rPr lang="en-US" sz="1800" dirty="0" err="1"/>
              <a:t>lên</a:t>
            </a:r>
            <a:r>
              <a:rPr lang="en-US" sz="1800" dirty="0"/>
              <a:t> </a:t>
            </a:r>
            <a:r>
              <a:rPr lang="en-US" sz="1800" dirty="0" err="1"/>
              <a:t>trạng</a:t>
            </a:r>
            <a:r>
              <a:rPr lang="en-US" sz="1800" dirty="0"/>
              <a:t> </a:t>
            </a:r>
            <a:r>
              <a:rPr lang="en-US" sz="1800" dirty="0" err="1"/>
              <a:t>thái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gửi</a:t>
            </a:r>
            <a:r>
              <a:rPr lang="en-US" sz="1800" dirty="0"/>
              <a:t> </a:t>
            </a:r>
            <a:r>
              <a:rPr lang="en-US" sz="1800" dirty="0" err="1"/>
              <a:t>tín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yêu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(RQ+ ADR)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địa</a:t>
            </a:r>
            <a:r>
              <a:rPr lang="en-US" sz="1800" dirty="0"/>
              <a:t> </a:t>
            </a:r>
            <a:r>
              <a:rPr lang="en-US" sz="1800" dirty="0" err="1"/>
              <a:t>chỉ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phụ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môi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endParaRPr lang="en-US" sz="1800" dirty="0"/>
          </a:p>
          <a:p>
            <a:pPr lvl="1" hangingPunct="0"/>
            <a:r>
              <a:rPr lang="en-US" sz="1800" dirty="0" err="1"/>
              <a:t>Tín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yêu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môi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:</a:t>
            </a:r>
          </a:p>
          <a:p>
            <a:pPr lvl="2" hangingPunct="0"/>
            <a:r>
              <a:rPr lang="en-US" sz="1800" dirty="0" err="1"/>
              <a:t>Môi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sẵn</a:t>
            </a:r>
            <a:r>
              <a:rPr lang="en-US" sz="1800" dirty="0"/>
              <a:t> </a:t>
            </a:r>
            <a:r>
              <a:rPr lang="en-US" sz="1800" dirty="0" err="1"/>
              <a:t>sàng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gửi</a:t>
            </a:r>
            <a:r>
              <a:rPr lang="en-US" sz="1800" dirty="0"/>
              <a:t> NAK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.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NAK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rời</a:t>
            </a:r>
            <a:r>
              <a:rPr lang="en-US" sz="1800" dirty="0"/>
              <a:t> </a:t>
            </a:r>
            <a:r>
              <a:rPr lang="en-US" sz="1800" dirty="0" err="1"/>
              <a:t>khỏi</a:t>
            </a:r>
            <a:r>
              <a:rPr lang="en-US" sz="1800" dirty="0"/>
              <a:t> </a:t>
            </a:r>
            <a:r>
              <a:rPr lang="en-US" sz="1800" dirty="0" err="1"/>
              <a:t>trạng</a:t>
            </a:r>
            <a:r>
              <a:rPr lang="en-US" sz="1800" dirty="0"/>
              <a:t> </a:t>
            </a:r>
            <a:r>
              <a:rPr lang="en-US" sz="1800" dirty="0" err="1"/>
              <a:t>thái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.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.</a:t>
            </a:r>
          </a:p>
          <a:p>
            <a:pPr lvl="2" hangingPunct="0"/>
            <a:r>
              <a:rPr lang="en-US" sz="1800" dirty="0" err="1"/>
              <a:t>Môi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sẵn</a:t>
            </a:r>
            <a:r>
              <a:rPr lang="en-US" sz="1800" dirty="0"/>
              <a:t> </a:t>
            </a:r>
            <a:r>
              <a:rPr lang="en-US" sz="1800" dirty="0" err="1"/>
              <a:t>sàng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chuyển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lên</a:t>
            </a:r>
            <a:r>
              <a:rPr lang="en-US" sz="1800" dirty="0"/>
              <a:t> </a:t>
            </a:r>
            <a:r>
              <a:rPr lang="en-US" sz="1800" dirty="0" err="1"/>
              <a:t>trạng</a:t>
            </a:r>
            <a:r>
              <a:rPr lang="en-US" sz="1800" dirty="0"/>
              <a:t> </a:t>
            </a:r>
            <a:r>
              <a:rPr lang="en-US" sz="1800" dirty="0" err="1"/>
              <a:t>thái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chuyển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RQ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phụ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địa</a:t>
            </a:r>
            <a:r>
              <a:rPr lang="en-US" sz="1800" dirty="0"/>
              <a:t> </a:t>
            </a:r>
            <a:r>
              <a:rPr lang="en-US" sz="1800" dirty="0" err="1"/>
              <a:t>chỉ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RQ.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6.3.2.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1" hangingPunct="0"/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:</a:t>
            </a:r>
          </a:p>
          <a:p>
            <a:pPr lvl="2" hangingPunct="0"/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chối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NAK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phóng</a:t>
            </a:r>
            <a:r>
              <a:rPr lang="en-US" sz="2000" dirty="0"/>
              <a:t> </a:t>
            </a:r>
            <a:r>
              <a:rPr lang="en-US" sz="2000" dirty="0" err="1"/>
              <a:t>khỏi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NAK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.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NAK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phóng</a:t>
            </a:r>
            <a:r>
              <a:rPr lang="en-US" sz="2000" dirty="0"/>
              <a:t>.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endParaRPr lang="en-US" sz="2000" dirty="0"/>
          </a:p>
          <a:p>
            <a:pPr lvl="2" hangingPunct="0"/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ý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đồn</a:t>
            </a:r>
            <a:r>
              <a:rPr lang="en-US" sz="2000" dirty="0"/>
              <a:t> ý (ACK)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.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ACK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. </a:t>
            </a:r>
            <a:r>
              <a:rPr lang="en-US" sz="2000" dirty="0" err="1"/>
              <a:t>Nhận</a:t>
            </a:r>
            <a:r>
              <a:rPr lang="en-US" sz="2000" dirty="0"/>
              <a:t> ACK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.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chuyện</a:t>
            </a:r>
            <a:r>
              <a:rPr lang="en-US" sz="2000" dirty="0"/>
              <a:t> sang </a:t>
            </a:r>
            <a:r>
              <a:rPr lang="en-US" sz="2000" dirty="0" err="1"/>
              <a:t>giai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.</a:t>
            </a:r>
          </a:p>
          <a:p>
            <a:pPr lvl="2" hangingPunct="0"/>
            <a:r>
              <a:rPr lang="en-US" sz="2000" dirty="0"/>
              <a:t>→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Time Out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mất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0485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dirty="0"/>
              <a:t>6.3.3. </a:t>
            </a:r>
            <a:r>
              <a:rPr lang="en-US" sz="3600" dirty="0" err="1"/>
              <a:t>Điều</a:t>
            </a:r>
            <a:r>
              <a:rPr lang="en-US" sz="3600" dirty="0"/>
              <a:t> </a:t>
            </a:r>
            <a:r>
              <a:rPr lang="en-US" sz="3600" dirty="0" err="1"/>
              <a:t>khiển</a:t>
            </a:r>
            <a:r>
              <a:rPr lang="en-US" sz="3600" dirty="0"/>
              <a:t> </a:t>
            </a:r>
            <a:r>
              <a:rPr lang="en-US" sz="3600" dirty="0" err="1"/>
              <a:t>lỗi</a:t>
            </a:r>
            <a:r>
              <a:rPr lang="en-US" sz="3600" dirty="0"/>
              <a:t> (Error control procedure)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692275"/>
            <a:ext cx="9071640" cy="3288239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soát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chống</a:t>
            </a:r>
            <a:r>
              <a:rPr lang="en-US" sz="2000" dirty="0"/>
              <a:t> </a:t>
            </a:r>
            <a:r>
              <a:rPr lang="en-US" sz="2000" dirty="0" err="1"/>
              <a:t>nhiễu</a:t>
            </a:r>
            <a:r>
              <a:rPr lang="en-US" sz="2000" dirty="0"/>
              <a:t>.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.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chống</a:t>
            </a:r>
            <a:r>
              <a:rPr lang="en-US" sz="2000" dirty="0"/>
              <a:t> </a:t>
            </a:r>
            <a:r>
              <a:rPr lang="en-US" sz="2000" dirty="0" err="1"/>
              <a:t>nhiễu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chống</a:t>
            </a:r>
            <a:r>
              <a:rPr lang="en-US" sz="2000" dirty="0"/>
              <a:t> </a:t>
            </a:r>
            <a:r>
              <a:rPr lang="en-US" sz="2000" dirty="0" err="1"/>
              <a:t>nhiễu</a:t>
            </a:r>
            <a:r>
              <a:rPr lang="en-US" sz="2000" dirty="0"/>
              <a:t> </a:t>
            </a:r>
            <a:r>
              <a:rPr lang="en-US" sz="2000" dirty="0" err="1"/>
              <a:t>nằm</a:t>
            </a:r>
            <a:r>
              <a:rPr lang="en-US" sz="2000" dirty="0"/>
              <a:t> ở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tin.</a:t>
            </a:r>
          </a:p>
          <a:p>
            <a:pPr lvl="0"/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: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sai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sai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nhờ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chống</a:t>
            </a:r>
            <a:r>
              <a:rPr lang="en-US" sz="2000" dirty="0"/>
              <a:t> </a:t>
            </a:r>
            <a:r>
              <a:rPr lang="en-US" sz="2000" dirty="0" err="1"/>
              <a:t>nhiễu</a:t>
            </a:r>
            <a:r>
              <a:rPr lang="en-US" sz="2000" dirty="0"/>
              <a:t>.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sai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dirty="0"/>
              <a:t>6.3.3. </a:t>
            </a:r>
            <a:r>
              <a:rPr lang="en-US" sz="3600" dirty="0" err="1"/>
              <a:t>Điều</a:t>
            </a:r>
            <a:r>
              <a:rPr lang="en-US" sz="3600" dirty="0"/>
              <a:t> </a:t>
            </a:r>
            <a:r>
              <a:rPr lang="en-US" sz="3600" dirty="0" err="1"/>
              <a:t>khiển</a:t>
            </a:r>
            <a:r>
              <a:rPr lang="en-US" sz="3600" dirty="0"/>
              <a:t> </a:t>
            </a:r>
            <a:r>
              <a:rPr lang="en-US" sz="3600" dirty="0" err="1"/>
              <a:t>lỗi</a:t>
            </a:r>
            <a:r>
              <a:rPr lang="en-US" sz="3600" dirty="0"/>
              <a:t> (Error control procedure)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90161" y="1668857"/>
            <a:ext cx="9071640" cy="31850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1"/>
            <a:r>
              <a:rPr lang="en-US" sz="1800" dirty="0" err="1"/>
              <a:t>Thủ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khiển</a:t>
            </a:r>
            <a:r>
              <a:rPr lang="en-US" sz="1800" dirty="0"/>
              <a:t> </a:t>
            </a:r>
            <a:r>
              <a:rPr lang="en-US" sz="1800" dirty="0" err="1"/>
              <a:t>lỗi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sai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yêu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gửi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lỗi</a:t>
            </a:r>
            <a:r>
              <a:rPr lang="en-US" sz="1800" dirty="0"/>
              <a:t>. </a:t>
            </a:r>
            <a:r>
              <a:rPr lang="en-US" sz="1800" dirty="0" err="1"/>
              <a:t>Thủ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yêu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gọi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thủ</a:t>
            </a:r>
            <a:r>
              <a:rPr lang="en-US" sz="1800" dirty="0"/>
              <a:t> </a:t>
            </a:r>
            <a:r>
              <a:rPr lang="en-US" sz="1800" dirty="0" err="1"/>
              <a:t>tucjh</a:t>
            </a:r>
            <a:r>
              <a:rPr lang="en-US" sz="1800" dirty="0"/>
              <a:t> ARQ (Automatic Retransmission </a:t>
            </a:r>
            <a:r>
              <a:rPr lang="en-US" sz="1800" dirty="0" err="1"/>
              <a:t>reQuest</a:t>
            </a:r>
            <a:r>
              <a:rPr lang="en-US" sz="1800" dirty="0"/>
              <a:t>).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tin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lỗi</a:t>
            </a:r>
            <a:r>
              <a:rPr lang="en-US" sz="1800" dirty="0"/>
              <a:t> </a:t>
            </a:r>
            <a:r>
              <a:rPr lang="en-US" sz="1800" dirty="0" err="1"/>
              <a:t>nhờ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sai</a:t>
            </a:r>
            <a:r>
              <a:rPr lang="en-US" sz="1800" dirty="0"/>
              <a:t>,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gửi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tin </a:t>
            </a:r>
            <a:r>
              <a:rPr lang="en-US" sz="1800" dirty="0" err="1"/>
              <a:t>ngắn</a:t>
            </a:r>
            <a:r>
              <a:rPr lang="en-US" sz="1800" dirty="0"/>
              <a:t> </a:t>
            </a:r>
            <a:r>
              <a:rPr lang="en-US" sz="1800" dirty="0" err="1"/>
              <a:t>chưa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sai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tín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yêu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.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. </a:t>
            </a:r>
            <a:r>
              <a:rPr lang="en-US" sz="1800" dirty="0" err="1"/>
              <a:t>Thủ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ít</a:t>
            </a:r>
            <a:r>
              <a:rPr lang="en-US" sz="1800" dirty="0"/>
              <a:t> </a:t>
            </a:r>
            <a:r>
              <a:rPr lang="en-US" sz="1800" dirty="0" err="1"/>
              <a:t>bít</a:t>
            </a:r>
            <a:r>
              <a:rPr lang="en-US" sz="1800" dirty="0"/>
              <a:t>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 </a:t>
            </a:r>
            <a:r>
              <a:rPr lang="en-US" sz="1800" dirty="0" err="1"/>
              <a:t>chống</a:t>
            </a:r>
            <a:r>
              <a:rPr lang="en-US" sz="1800" dirty="0"/>
              <a:t> </a:t>
            </a:r>
            <a:r>
              <a:rPr lang="en-US" sz="1800" dirty="0" err="1"/>
              <a:t>nhiễu</a:t>
            </a:r>
            <a:r>
              <a:rPr lang="en-US" sz="1800" dirty="0"/>
              <a:t> </a:t>
            </a:r>
            <a:r>
              <a:rPr lang="en-US" sz="1800" dirty="0" err="1"/>
              <a:t>nhưng</a:t>
            </a:r>
            <a:r>
              <a:rPr lang="en-US" sz="1800" dirty="0"/>
              <a:t> </a:t>
            </a:r>
            <a:r>
              <a:rPr lang="en-US" sz="1800" dirty="0" err="1"/>
              <a:t>gửi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tin ARQ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gửi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lỗi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chiếm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4862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dirty="0"/>
              <a:t>6.3.4. </a:t>
            </a:r>
            <a:r>
              <a:rPr lang="en-US" sz="3600" dirty="0" err="1"/>
              <a:t>Thủ</a:t>
            </a:r>
            <a:r>
              <a:rPr lang="en-US" sz="3600" dirty="0"/>
              <a:t> </a:t>
            </a:r>
            <a:r>
              <a:rPr lang="en-US" sz="3600" dirty="0" err="1"/>
              <a:t>tục</a:t>
            </a:r>
            <a:r>
              <a:rPr lang="en-US" sz="3600" dirty="0"/>
              <a:t> </a:t>
            </a:r>
            <a:r>
              <a:rPr lang="en-US" sz="3600" dirty="0" err="1"/>
              <a:t>điều</a:t>
            </a:r>
            <a:r>
              <a:rPr lang="en-US" sz="3600" dirty="0"/>
              <a:t> </a:t>
            </a:r>
            <a:r>
              <a:rPr lang="en-US" sz="3600" dirty="0" err="1"/>
              <a:t>khiển</a:t>
            </a:r>
            <a:r>
              <a:rPr lang="en-US" sz="3600" dirty="0"/>
              <a:t> </a:t>
            </a:r>
            <a:r>
              <a:rPr lang="en-US" sz="3600" dirty="0" err="1"/>
              <a:t>luồng</a:t>
            </a:r>
            <a:r>
              <a:rPr lang="en-US" sz="3600" dirty="0"/>
              <a:t> (Flow control procedure)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5792" y="1539875"/>
            <a:ext cx="9071640" cy="3288239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200" dirty="0" err="1"/>
              <a:t>Thủ</a:t>
            </a:r>
            <a:r>
              <a:rPr lang="en-US" sz="2200" dirty="0"/>
              <a:t> </a:t>
            </a:r>
            <a:r>
              <a:rPr lang="en-US" sz="2200" dirty="0" err="1"/>
              <a:t>tục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khiển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thủ</a:t>
            </a:r>
            <a:r>
              <a:rPr lang="en-US" sz="2200" dirty="0"/>
              <a:t> </a:t>
            </a:r>
            <a:r>
              <a:rPr lang="en-US" sz="2200" dirty="0" err="1"/>
              <a:t>tục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khiển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khung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chuyển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máy</a:t>
            </a:r>
            <a:r>
              <a:rPr lang="en-US" sz="2200" dirty="0"/>
              <a:t> </a:t>
            </a:r>
            <a:r>
              <a:rPr lang="en-US" sz="2200" dirty="0" err="1"/>
              <a:t>thu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vượt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thu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máy</a:t>
            </a:r>
            <a:r>
              <a:rPr lang="en-US" sz="2200" dirty="0"/>
              <a:t> </a:t>
            </a:r>
            <a:r>
              <a:rPr lang="en-US" sz="2200" dirty="0" err="1"/>
              <a:t>thu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sẩy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tình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tràn</a:t>
            </a:r>
            <a:r>
              <a:rPr lang="en-US" sz="2200" dirty="0"/>
              <a:t> </a:t>
            </a:r>
            <a:r>
              <a:rPr lang="en-US" sz="2200" dirty="0" err="1"/>
              <a:t>ngập</a:t>
            </a:r>
            <a:r>
              <a:rPr lang="en-US" sz="2200" dirty="0"/>
              <a:t> </a:t>
            </a:r>
            <a:r>
              <a:rPr lang="en-US" sz="2200" dirty="0" err="1"/>
              <a:t>máy</a:t>
            </a:r>
            <a:r>
              <a:rPr lang="en-US" sz="2200" dirty="0"/>
              <a:t> </a:t>
            </a:r>
            <a:r>
              <a:rPr lang="en-US" sz="2200" dirty="0" err="1"/>
              <a:t>thu</a:t>
            </a:r>
            <a:r>
              <a:rPr lang="en-US" sz="2200" dirty="0"/>
              <a:t>.</a:t>
            </a:r>
          </a:p>
          <a:p>
            <a:pPr lvl="0"/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tắc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khiển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khiển</a:t>
            </a:r>
            <a:r>
              <a:rPr lang="en-US" sz="2200" dirty="0"/>
              <a:t> </a:t>
            </a:r>
            <a:r>
              <a:rPr lang="en-US" sz="2200" dirty="0" err="1"/>
              <a:t>nhịp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khung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máy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thu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khung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máy</a:t>
            </a:r>
            <a:r>
              <a:rPr lang="en-US" sz="2200" dirty="0"/>
              <a:t> </a:t>
            </a:r>
            <a:r>
              <a:rPr lang="en-US" sz="2200" dirty="0" err="1"/>
              <a:t>thu</a:t>
            </a:r>
            <a:r>
              <a:rPr lang="en-US" sz="2200" dirty="0"/>
              <a:t>. </a:t>
            </a:r>
            <a:r>
              <a:rPr lang="en-US" sz="2200" dirty="0" err="1"/>
              <a:t>Máy</a:t>
            </a:r>
            <a:r>
              <a:rPr lang="en-US" sz="2200" dirty="0"/>
              <a:t> </a:t>
            </a:r>
            <a:r>
              <a:rPr lang="en-US" sz="2200" dirty="0" err="1"/>
              <a:t>thu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gửi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thu</a:t>
            </a:r>
            <a:r>
              <a:rPr lang="en-US" sz="2200" dirty="0"/>
              <a:t> </a:t>
            </a:r>
            <a:r>
              <a:rPr lang="en-US" sz="2200" dirty="0" err="1"/>
              <a:t>khung</a:t>
            </a:r>
            <a:r>
              <a:rPr lang="en-US" sz="2200" dirty="0"/>
              <a:t> </a:t>
            </a:r>
            <a:r>
              <a:rPr lang="en-US" sz="2200" dirty="0" err="1"/>
              <a:t>ngược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máy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máy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chỉnh</a:t>
            </a:r>
            <a:r>
              <a:rPr lang="en-US" sz="2200" dirty="0"/>
              <a:t> </a:t>
            </a:r>
            <a:r>
              <a:rPr lang="en-US" sz="2200" dirty="0" err="1"/>
              <a:t>nhịp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khung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nó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 </a:t>
            </a: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này</a:t>
            </a:r>
            <a:r>
              <a:rPr lang="en-US" sz="2200" dirty="0"/>
              <a:t>.</a:t>
            </a:r>
          </a:p>
          <a:p>
            <a:pPr lvl="0"/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tắc</a:t>
            </a:r>
            <a:r>
              <a:rPr lang="en-US" sz="2200" dirty="0"/>
              <a:t> </a:t>
            </a:r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khiển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dừng</a:t>
            </a:r>
            <a:r>
              <a:rPr lang="en-US" sz="2200" dirty="0"/>
              <a:t> </a:t>
            </a:r>
            <a:r>
              <a:rPr lang="en-US" sz="2200" dirty="0" err="1"/>
              <a:t>đợi</a:t>
            </a:r>
            <a:r>
              <a:rPr lang="en-US" sz="2200" dirty="0"/>
              <a:t> (Stop and wait) </a:t>
            </a:r>
            <a:r>
              <a:rPr lang="en-US" sz="2200" dirty="0" err="1"/>
              <a:t>và</a:t>
            </a:r>
            <a:r>
              <a:rPr lang="en-US" sz="2200" dirty="0"/>
              <a:t> sliding window (</a:t>
            </a:r>
            <a:r>
              <a:rPr lang="en-US" sz="2200" dirty="0" err="1"/>
              <a:t>cửa</a:t>
            </a:r>
            <a:r>
              <a:rPr lang="en-US" sz="2200" dirty="0"/>
              <a:t> </a:t>
            </a:r>
            <a:r>
              <a:rPr lang="en-US" sz="2200" dirty="0" err="1"/>
              <a:t>sổ</a:t>
            </a:r>
            <a:r>
              <a:rPr lang="en-US" sz="2200" dirty="0"/>
              <a:t> </a:t>
            </a:r>
            <a:r>
              <a:rPr lang="en-US" sz="2200" dirty="0" err="1"/>
              <a:t>trượt</a:t>
            </a:r>
            <a:r>
              <a:rPr lang="en-US" sz="2200" dirty="0"/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6.3.4.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đợi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6422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theo.</a:t>
            </a:r>
            <a:endParaRPr lang="en-US" sz="2000" dirty="0"/>
          </a:p>
          <a:p>
            <a:pPr lvl="0"/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r>
              <a:rPr lang="en-US" sz="2000" dirty="0"/>
              <a:t>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thấp</a:t>
            </a:r>
            <a:endParaRPr lang="en-US" sz="2000" dirty="0"/>
          </a:p>
          <a:p>
            <a:pPr marL="108000" lvl="0" indent="0">
              <a:buNone/>
            </a:pPr>
            <a:endParaRPr lang="en-US" sz="2000" dirty="0"/>
          </a:p>
          <a:p>
            <a:pPr lvl="0"/>
            <a:r>
              <a:rPr lang="en-US" sz="2000" dirty="0"/>
              <a:t>n: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. TD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endParaRPr lang="en-US" sz="2000" dirty="0"/>
          </a:p>
          <a:p>
            <a:pPr lvl="0"/>
            <a:endParaRPr lang="en-US" sz="2000" dirty="0"/>
          </a:p>
          <a:p>
            <a:pPr marL="108000" lv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tprop</a:t>
            </a:r>
            <a:r>
              <a:rPr lang="en-US" sz="2000" dirty="0"/>
              <a:t>: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lan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. </a:t>
            </a:r>
            <a:r>
              <a:rPr lang="en-US" sz="2000" dirty="0" err="1"/>
              <a:t>tframe</a:t>
            </a:r>
            <a:r>
              <a:rPr lang="en-US" sz="2000" dirty="0"/>
              <a:t>: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hét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bít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1 </a:t>
            </a:r>
            <a:r>
              <a:rPr lang="en-US" sz="2000" dirty="0" err="1"/>
              <a:t>khung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49512" y="2835275"/>
            <a:ext cx="6067080" cy="847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153959" y="4077250"/>
            <a:ext cx="377172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6.3.4.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trượt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sliding windows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W</a:t>
            </a:r>
          </a:p>
          <a:p>
            <a:pPr marL="108000" lvl="0" indent="0">
              <a:buNone/>
            </a:pP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 </a:t>
            </a:r>
          </a:p>
          <a:p>
            <a:pPr marL="108000" lvl="0" indent="0">
              <a:buNone/>
            </a:pP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endParaRPr lang="en-US" sz="2000" dirty="0"/>
          </a:p>
          <a:p>
            <a:pPr lvl="0"/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đệm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 W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endParaRPr lang="en-US" sz="2000" dirty="0"/>
          </a:p>
          <a:p>
            <a:pPr marL="108000" lvl="0" indent="0">
              <a:buNone/>
            </a:pP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W </a:t>
            </a:r>
            <a:r>
              <a:rPr lang="en-US" sz="2000" dirty="0" err="1"/>
              <a:t>khung</a:t>
            </a:r>
            <a:r>
              <a:rPr lang="en-US" sz="2000" dirty="0"/>
              <a:t>.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endParaRPr lang="en-US" sz="2000" dirty="0"/>
          </a:p>
          <a:p>
            <a:pPr lvl="0"/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k </a:t>
            </a:r>
            <a:r>
              <a:rPr lang="en-US" sz="2000" dirty="0" err="1"/>
              <a:t>bít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endParaRPr lang="en-US" sz="2000" dirty="0"/>
          </a:p>
          <a:p>
            <a:pPr marL="108000" lvl="0" indent="0">
              <a:buNone/>
            </a:pPr>
            <a:r>
              <a:rPr lang="en-US" sz="2000" dirty="0"/>
              <a:t>     →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(2 </a:t>
            </a:r>
            <a:r>
              <a:rPr lang="en-US" sz="2000" dirty="0" err="1"/>
              <a:t>mũ</a:t>
            </a:r>
            <a:r>
              <a:rPr lang="en-US" sz="2000" dirty="0"/>
              <a:t> k)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35912" y="987302"/>
            <a:ext cx="1990440" cy="4228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856115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dirty="0"/>
              <a:t>6.3.5. </a:t>
            </a:r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hợp</a:t>
            </a:r>
            <a:r>
              <a:rPr lang="en-US" sz="3600" dirty="0"/>
              <a:t> </a:t>
            </a:r>
            <a:r>
              <a:rPr lang="en-US" sz="3600" dirty="0" err="1"/>
              <a:t>điều</a:t>
            </a:r>
            <a:r>
              <a:rPr lang="en-US" sz="3600" dirty="0"/>
              <a:t> </a:t>
            </a:r>
            <a:r>
              <a:rPr lang="en-US" sz="3600" dirty="0" err="1"/>
              <a:t>khiển</a:t>
            </a:r>
            <a:r>
              <a:rPr lang="en-US" sz="3600" dirty="0"/>
              <a:t> </a:t>
            </a:r>
            <a:r>
              <a:rPr lang="en-US" sz="3600" dirty="0" err="1"/>
              <a:t>luồng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điều</a:t>
            </a:r>
            <a:r>
              <a:rPr lang="en-US" sz="3600" dirty="0"/>
              <a:t> </a:t>
            </a:r>
            <a:r>
              <a:rPr lang="en-US" sz="3600" dirty="0" err="1"/>
              <a:t>khiển</a:t>
            </a:r>
            <a:r>
              <a:rPr lang="en-US" sz="3600" dirty="0"/>
              <a:t> </a:t>
            </a:r>
            <a:r>
              <a:rPr lang="en-US" sz="3600" dirty="0" err="1"/>
              <a:t>lỗi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930275"/>
            <a:ext cx="9071640" cy="4267199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hay </a:t>
            </a:r>
            <a:r>
              <a:rPr lang="en-US" sz="2000" dirty="0" err="1"/>
              <a:t>không</a:t>
            </a:r>
            <a:endParaRPr lang="en-US" sz="2000" dirty="0"/>
          </a:p>
          <a:p>
            <a:pPr lvl="1" hangingPunct="0"/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Stop and wait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Stop and wait ARQ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ACK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tốt</a:t>
            </a:r>
            <a:r>
              <a:rPr lang="en-US" sz="2000" dirty="0"/>
              <a:t>,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,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NAK,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,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endParaRPr lang="en-US" sz="2000" dirty="0"/>
          </a:p>
          <a:p>
            <a:pPr lvl="1" hangingPunct="0"/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Slidding</a:t>
            </a:r>
            <a:r>
              <a:rPr lang="en-US" sz="2000" dirty="0"/>
              <a:t> Windows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dang.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Go Backs N.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ngay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W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.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Selective.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ACK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tốt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NAK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.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68312" y="92075"/>
            <a:ext cx="9071640" cy="9906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dirty="0"/>
              <a:t>6.3.5. </a:t>
            </a:r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hợp</a:t>
            </a:r>
            <a:r>
              <a:rPr lang="en-US" sz="3600" dirty="0"/>
              <a:t> </a:t>
            </a:r>
            <a:r>
              <a:rPr lang="en-US" sz="3600" dirty="0" err="1"/>
              <a:t>điều</a:t>
            </a:r>
            <a:r>
              <a:rPr lang="en-US" sz="3600" dirty="0"/>
              <a:t> </a:t>
            </a:r>
            <a:r>
              <a:rPr lang="en-US" sz="3600" dirty="0" err="1"/>
              <a:t>khiển</a:t>
            </a:r>
            <a:r>
              <a:rPr lang="en-US" sz="3600" dirty="0"/>
              <a:t> </a:t>
            </a:r>
            <a:r>
              <a:rPr lang="en-US" sz="3600" dirty="0" err="1"/>
              <a:t>luồng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điều</a:t>
            </a:r>
            <a:r>
              <a:rPr lang="en-US" sz="3600" dirty="0"/>
              <a:t> </a:t>
            </a:r>
            <a:r>
              <a:rPr lang="en-US" sz="3600" dirty="0" err="1"/>
              <a:t>khiển</a:t>
            </a:r>
            <a:r>
              <a:rPr lang="en-US" sz="3600" dirty="0"/>
              <a:t> </a:t>
            </a:r>
            <a:r>
              <a:rPr lang="en-US" sz="3600" dirty="0" err="1"/>
              <a:t>lỗi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158875"/>
            <a:ext cx="9071640" cy="4267199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hay </a:t>
            </a:r>
            <a:r>
              <a:rPr lang="en-US" sz="2000" dirty="0" err="1"/>
              <a:t>không</a:t>
            </a:r>
            <a:endParaRPr lang="en-US" sz="2000" dirty="0"/>
          </a:p>
          <a:p>
            <a:pPr lvl="1" hangingPunct="0"/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Stop and wait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Stop and wait ARQ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ACK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tốt</a:t>
            </a:r>
            <a:r>
              <a:rPr lang="en-US" sz="2000" dirty="0"/>
              <a:t>,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,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NAK,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,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endParaRPr lang="en-US" sz="2000" dirty="0"/>
          </a:p>
          <a:p>
            <a:pPr lvl="1" hangingPunct="0"/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Slidding</a:t>
            </a:r>
            <a:r>
              <a:rPr lang="en-US" sz="2000" dirty="0"/>
              <a:t> Windows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dang.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Go Backs N.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ngay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W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.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Selective.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ACK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tốt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NAK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.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15912" y="-238248"/>
            <a:ext cx="9576626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dirty="0"/>
              <a:t>6.1.Tổng </a:t>
            </a:r>
            <a:r>
              <a:rPr lang="en-US" sz="4000" dirty="0" err="1"/>
              <a:t>quan</a:t>
            </a:r>
            <a:r>
              <a:rPr lang="en-US" sz="4000" dirty="0"/>
              <a:t>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kỹ</a:t>
            </a:r>
            <a:r>
              <a:rPr lang="en-US" sz="4000" dirty="0"/>
              <a:t> </a:t>
            </a:r>
            <a:r>
              <a:rPr lang="en-US" sz="4000" dirty="0" err="1"/>
              <a:t>thuật</a:t>
            </a:r>
            <a:r>
              <a:rPr lang="en-US" sz="4000" dirty="0"/>
              <a:t> </a:t>
            </a:r>
            <a:r>
              <a:rPr lang="en-US" sz="4000" dirty="0" err="1"/>
              <a:t>truyền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endParaRPr lang="en-US" sz="40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4492" y="777875"/>
            <a:ext cx="9071640" cy="3288239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: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qua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rồi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.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rồi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nơi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. </a:t>
            </a:r>
            <a:r>
              <a:rPr lang="en-US" sz="2400" dirty="0" err="1"/>
              <a:t>Vậy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tin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, </a:t>
            </a:r>
            <a:r>
              <a:rPr lang="en-US" sz="2400" dirty="0" err="1"/>
              <a:t>nơi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tin.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.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2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(Data Terminal </a:t>
            </a:r>
            <a:r>
              <a:rPr lang="en-US" sz="2400" dirty="0" err="1"/>
              <a:t>Equipement</a:t>
            </a:r>
            <a:r>
              <a:rPr lang="en-US" sz="2400" dirty="0"/>
              <a:t>).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(DTE)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,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(Data Communication </a:t>
            </a:r>
            <a:r>
              <a:rPr lang="en-US" sz="2400" dirty="0" err="1"/>
              <a:t>Equipement</a:t>
            </a:r>
            <a:r>
              <a:rPr lang="en-US" sz="2400" dirty="0"/>
              <a:t>).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DCE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lan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,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(Line).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11312" y="3140075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67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780395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6.3.6.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khung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082675"/>
            <a:ext cx="9071640" cy="3809999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1800" dirty="0" err="1"/>
              <a:t>Thủ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khiển</a:t>
            </a:r>
            <a:r>
              <a:rPr lang="en-US" sz="1800" dirty="0"/>
              <a:t> </a:t>
            </a:r>
            <a:r>
              <a:rPr lang="en-US" sz="1800" dirty="0" err="1"/>
              <a:t>mất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 </a:t>
            </a:r>
            <a:r>
              <a:rPr lang="en-US" sz="1800" dirty="0" err="1"/>
              <a:t>thường</a:t>
            </a:r>
            <a:r>
              <a:rPr lang="en-US" sz="1800" dirty="0"/>
              <a:t> </a:t>
            </a:r>
            <a:r>
              <a:rPr lang="en-US" sz="1800" dirty="0" err="1"/>
              <a:t>cũng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thủ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khiển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/ </a:t>
            </a:r>
            <a:r>
              <a:rPr lang="en-US" sz="1800" dirty="0" err="1"/>
              <a:t>lỗi</a:t>
            </a:r>
            <a:r>
              <a:rPr lang="en-US" sz="1800" dirty="0"/>
              <a:t>.</a:t>
            </a:r>
          </a:p>
          <a:p>
            <a:pPr lvl="0"/>
            <a:r>
              <a:rPr lang="en-US" sz="1800" dirty="0" err="1"/>
              <a:t>Thủ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khiển</a:t>
            </a:r>
            <a:r>
              <a:rPr lang="en-US" sz="1800" dirty="0"/>
              <a:t> </a:t>
            </a:r>
            <a:r>
              <a:rPr lang="en-US" sz="1800" dirty="0" err="1"/>
              <a:t>mất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gửi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khởi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đồng</a:t>
            </a:r>
            <a:r>
              <a:rPr lang="en-US" sz="1800" dirty="0"/>
              <a:t> </a:t>
            </a:r>
            <a:r>
              <a:rPr lang="en-US" sz="1800" dirty="0" err="1"/>
              <a:t>hồ</a:t>
            </a:r>
            <a:r>
              <a:rPr lang="en-US" sz="1800" dirty="0"/>
              <a:t> </a:t>
            </a:r>
            <a:r>
              <a:rPr lang="en-US" sz="1800" dirty="0" err="1"/>
              <a:t>hẹn</a:t>
            </a:r>
            <a:r>
              <a:rPr lang="en-US" sz="1800" dirty="0"/>
              <a:t> </a:t>
            </a:r>
            <a:r>
              <a:rPr lang="en-US" sz="1800" dirty="0" err="1"/>
              <a:t>giờ</a:t>
            </a:r>
            <a:r>
              <a:rPr lang="en-US" sz="1800" dirty="0"/>
              <a:t> </a:t>
            </a:r>
            <a:r>
              <a:rPr lang="en-US" sz="1800" dirty="0" err="1"/>
              <a:t>gọi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TimeOut</a:t>
            </a:r>
            <a:r>
              <a:rPr lang="en-US" sz="1800" dirty="0"/>
              <a:t>.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hết</a:t>
            </a:r>
            <a:r>
              <a:rPr lang="en-US" sz="1800" dirty="0"/>
              <a:t> </a:t>
            </a:r>
            <a:r>
              <a:rPr lang="en-US" sz="1800" dirty="0" err="1"/>
              <a:t>giờ</a:t>
            </a:r>
            <a:r>
              <a:rPr lang="en-US" sz="1800" dirty="0"/>
              <a:t> </a:t>
            </a:r>
            <a:r>
              <a:rPr lang="en-US" sz="1800" dirty="0" err="1"/>
              <a:t>hẹn</a:t>
            </a:r>
            <a:r>
              <a:rPr lang="en-US" sz="1800" dirty="0"/>
              <a:t> (hay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TimeOut</a:t>
            </a:r>
            <a:r>
              <a:rPr lang="en-US" sz="1800" dirty="0"/>
              <a:t>) </a:t>
            </a:r>
            <a:r>
              <a:rPr lang="en-US" sz="1800" dirty="0" err="1"/>
              <a:t>mà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lời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tin </a:t>
            </a:r>
            <a:r>
              <a:rPr lang="en-US" sz="1800" dirty="0" err="1"/>
              <a:t>gửi</a:t>
            </a:r>
            <a:r>
              <a:rPr lang="en-US" sz="1800" dirty="0"/>
              <a:t> </a:t>
            </a:r>
            <a:r>
              <a:rPr lang="en-US" sz="1800" dirty="0" err="1"/>
              <a:t>đi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lời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→ </a:t>
            </a:r>
            <a:r>
              <a:rPr lang="en-US" sz="1800" dirty="0" err="1"/>
              <a:t>tình</a:t>
            </a:r>
            <a:r>
              <a:rPr lang="en-US" sz="1800" dirty="0"/>
              <a:t> </a:t>
            </a:r>
            <a:r>
              <a:rPr lang="en-US" sz="1800" dirty="0" err="1"/>
              <a:t>huống</a:t>
            </a:r>
            <a:r>
              <a:rPr lang="en-US" sz="1800" dirty="0"/>
              <a:t> </a:t>
            </a:r>
            <a:r>
              <a:rPr lang="en-US" sz="1800" dirty="0" err="1"/>
              <a:t>mất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. </a:t>
            </a:r>
            <a:r>
              <a:rPr lang="en-US" sz="1800" dirty="0" err="1"/>
              <a:t>TimeOut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sao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coi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đảm</a:t>
            </a:r>
            <a:r>
              <a:rPr lang="en-US" sz="1800" dirty="0"/>
              <a:t>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mọi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mọi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lời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quay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.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chế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phù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thủ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Stop </a:t>
            </a:r>
            <a:r>
              <a:rPr lang="en-US" sz="1800" dirty="0" err="1"/>
              <a:t>anh</a:t>
            </a:r>
            <a:r>
              <a:rPr lang="en-US" sz="1800" dirty="0"/>
              <a:t> wait.</a:t>
            </a:r>
          </a:p>
          <a:p>
            <a:pPr lvl="0"/>
            <a:r>
              <a:rPr lang="en-US" sz="1800" dirty="0" err="1"/>
              <a:t>Thủ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khiển</a:t>
            </a:r>
            <a:r>
              <a:rPr lang="en-US" sz="1800" dirty="0"/>
              <a:t> </a:t>
            </a:r>
            <a:r>
              <a:rPr lang="en-US" sz="1800" dirty="0" err="1"/>
              <a:t>mất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dựa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lời</a:t>
            </a:r>
            <a:r>
              <a:rPr lang="en-US" sz="1800" dirty="0"/>
              <a:t> quay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TimeOut</a:t>
            </a:r>
            <a:r>
              <a:rPr lang="en-US" sz="1800" dirty="0"/>
              <a:t>.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TimeOut</a:t>
            </a:r>
            <a:r>
              <a:rPr lang="en-US" sz="1800" dirty="0"/>
              <a:t> </a:t>
            </a:r>
            <a:r>
              <a:rPr lang="en-US" sz="1800" dirty="0" err="1"/>
              <a:t>mà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lời</a:t>
            </a:r>
            <a:r>
              <a:rPr lang="en-US" sz="1800" dirty="0"/>
              <a:t> quay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lời</a:t>
            </a:r>
            <a:r>
              <a:rPr lang="en-US" sz="1800" dirty="0"/>
              <a:t> quay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mất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.</a:t>
            </a:r>
          </a:p>
          <a:p>
            <a:pPr lvl="0"/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mất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endParaRPr lang="en-US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856595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6.3.7.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khung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235075"/>
            <a:ext cx="9071640" cy="3657599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1800" dirty="0" err="1"/>
              <a:t>Thủ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khiển</a:t>
            </a:r>
            <a:r>
              <a:rPr lang="en-US" sz="1800" dirty="0"/>
              <a:t> </a:t>
            </a:r>
            <a:r>
              <a:rPr lang="en-US" sz="1800" dirty="0" err="1"/>
              <a:t>mất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 </a:t>
            </a:r>
            <a:r>
              <a:rPr lang="en-US" sz="1800" dirty="0" err="1"/>
              <a:t>thường</a:t>
            </a:r>
            <a:r>
              <a:rPr lang="en-US" sz="1800" dirty="0"/>
              <a:t> </a:t>
            </a:r>
            <a:r>
              <a:rPr lang="en-US" sz="1800" dirty="0" err="1"/>
              <a:t>cũng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thủ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khiển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/ </a:t>
            </a:r>
            <a:r>
              <a:rPr lang="en-US" sz="1800" dirty="0" err="1"/>
              <a:t>lỗi</a:t>
            </a:r>
            <a:r>
              <a:rPr lang="en-US" sz="1800" dirty="0"/>
              <a:t>.</a:t>
            </a:r>
          </a:p>
          <a:p>
            <a:pPr lvl="0"/>
            <a:r>
              <a:rPr lang="en-US" sz="1800" dirty="0" err="1"/>
              <a:t>Thủ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khiển</a:t>
            </a:r>
            <a:r>
              <a:rPr lang="en-US" sz="1800" dirty="0"/>
              <a:t> </a:t>
            </a:r>
            <a:r>
              <a:rPr lang="en-US" sz="1800" dirty="0" err="1"/>
              <a:t>mất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gửi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khởi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đồng</a:t>
            </a:r>
            <a:r>
              <a:rPr lang="en-US" sz="1800" dirty="0"/>
              <a:t> </a:t>
            </a:r>
            <a:r>
              <a:rPr lang="en-US" sz="1800" dirty="0" err="1"/>
              <a:t>hồ</a:t>
            </a:r>
            <a:r>
              <a:rPr lang="en-US" sz="1800" dirty="0"/>
              <a:t> </a:t>
            </a:r>
            <a:r>
              <a:rPr lang="en-US" sz="1800" dirty="0" err="1"/>
              <a:t>hẹn</a:t>
            </a:r>
            <a:r>
              <a:rPr lang="en-US" sz="1800" dirty="0"/>
              <a:t> </a:t>
            </a:r>
            <a:r>
              <a:rPr lang="en-US" sz="1800" dirty="0" err="1"/>
              <a:t>giờ</a:t>
            </a:r>
            <a:r>
              <a:rPr lang="en-US" sz="1800" dirty="0"/>
              <a:t> </a:t>
            </a:r>
            <a:r>
              <a:rPr lang="en-US" sz="1800" dirty="0" err="1"/>
              <a:t>gọi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TimeOut</a:t>
            </a:r>
            <a:r>
              <a:rPr lang="en-US" sz="1800" dirty="0"/>
              <a:t>.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hết</a:t>
            </a:r>
            <a:r>
              <a:rPr lang="en-US" sz="1800" dirty="0"/>
              <a:t> </a:t>
            </a:r>
            <a:r>
              <a:rPr lang="en-US" sz="1800" dirty="0" err="1"/>
              <a:t>giờ</a:t>
            </a:r>
            <a:r>
              <a:rPr lang="en-US" sz="1800" dirty="0"/>
              <a:t> </a:t>
            </a:r>
            <a:r>
              <a:rPr lang="en-US" sz="1800" dirty="0" err="1"/>
              <a:t>hẹn</a:t>
            </a:r>
            <a:r>
              <a:rPr lang="en-US" sz="1800" dirty="0"/>
              <a:t> (hay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TimeOut</a:t>
            </a:r>
            <a:r>
              <a:rPr lang="en-US" sz="1800" dirty="0"/>
              <a:t>) </a:t>
            </a:r>
            <a:r>
              <a:rPr lang="en-US" sz="1800" dirty="0" err="1"/>
              <a:t>mà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lời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tin </a:t>
            </a:r>
            <a:r>
              <a:rPr lang="en-US" sz="1800" dirty="0" err="1"/>
              <a:t>gửi</a:t>
            </a:r>
            <a:r>
              <a:rPr lang="en-US" sz="1800" dirty="0"/>
              <a:t> </a:t>
            </a:r>
            <a:r>
              <a:rPr lang="en-US" sz="1800" dirty="0" err="1"/>
              <a:t>đi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lời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→ </a:t>
            </a:r>
            <a:r>
              <a:rPr lang="en-US" sz="1800" dirty="0" err="1"/>
              <a:t>tình</a:t>
            </a:r>
            <a:r>
              <a:rPr lang="en-US" sz="1800" dirty="0"/>
              <a:t> </a:t>
            </a:r>
            <a:r>
              <a:rPr lang="en-US" sz="1800" dirty="0" err="1"/>
              <a:t>huống</a:t>
            </a:r>
            <a:r>
              <a:rPr lang="en-US" sz="1800" dirty="0"/>
              <a:t> </a:t>
            </a:r>
            <a:r>
              <a:rPr lang="en-US" sz="1800" dirty="0" err="1"/>
              <a:t>mất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. </a:t>
            </a:r>
            <a:r>
              <a:rPr lang="en-US" sz="1800" dirty="0" err="1"/>
              <a:t>TimeOut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sao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coi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đảm</a:t>
            </a:r>
            <a:r>
              <a:rPr lang="en-US" sz="1800" dirty="0"/>
              <a:t>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mọi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mọi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lời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quay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.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chế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phù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thủ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Stop </a:t>
            </a:r>
            <a:r>
              <a:rPr lang="en-US" sz="1800" dirty="0" err="1"/>
              <a:t>anh</a:t>
            </a:r>
            <a:r>
              <a:rPr lang="en-US" sz="1800" dirty="0"/>
              <a:t> wait.</a:t>
            </a:r>
          </a:p>
          <a:p>
            <a:pPr lvl="0"/>
            <a:r>
              <a:rPr lang="en-US" sz="1800" dirty="0" err="1"/>
              <a:t>Thủ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khiển</a:t>
            </a:r>
            <a:r>
              <a:rPr lang="en-US" sz="1800" dirty="0"/>
              <a:t> </a:t>
            </a:r>
            <a:r>
              <a:rPr lang="en-US" sz="1800" dirty="0" err="1"/>
              <a:t>mất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dựa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lời</a:t>
            </a:r>
            <a:r>
              <a:rPr lang="en-US" sz="1800" dirty="0"/>
              <a:t> quay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TimeOut</a:t>
            </a:r>
            <a:r>
              <a:rPr lang="en-US" sz="1800" dirty="0"/>
              <a:t>.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TimeOut</a:t>
            </a:r>
            <a:r>
              <a:rPr lang="en-US" sz="1800" dirty="0"/>
              <a:t> </a:t>
            </a:r>
            <a:r>
              <a:rPr lang="en-US" sz="1800" dirty="0" err="1"/>
              <a:t>mà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lời</a:t>
            </a:r>
            <a:r>
              <a:rPr lang="en-US" sz="1800" dirty="0"/>
              <a:t> quay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lời</a:t>
            </a:r>
            <a:r>
              <a:rPr lang="en-US" sz="1800" dirty="0"/>
              <a:t> quay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mất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.</a:t>
            </a:r>
          </a:p>
          <a:p>
            <a:pPr lvl="0"/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mất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endParaRPr 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/>
              <a:t>6.3.9. </a:t>
            </a:r>
            <a:r>
              <a:rPr lang="en-US" sz="3200" dirty="0" err="1"/>
              <a:t>Thục</a:t>
            </a:r>
            <a:r>
              <a:rPr lang="en-US" sz="3200" dirty="0"/>
              <a:t> </a:t>
            </a:r>
            <a:r>
              <a:rPr lang="en-US" sz="3200" dirty="0" err="1"/>
              <a:t>tục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khiển</a:t>
            </a:r>
            <a:r>
              <a:rPr lang="en-US" sz="3200" dirty="0"/>
              <a:t> </a:t>
            </a:r>
            <a:r>
              <a:rPr lang="en-US" sz="3200" dirty="0" err="1"/>
              <a:t>tắc</a:t>
            </a:r>
            <a:r>
              <a:rPr lang="en-US" sz="3200" dirty="0"/>
              <a:t> </a:t>
            </a:r>
            <a:r>
              <a:rPr lang="en-US" sz="3200" dirty="0" err="1"/>
              <a:t>nghẽn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</a:t>
            </a:r>
            <a:r>
              <a:rPr lang="en-US" sz="2000" dirty="0" err="1"/>
              <a:t>nghẽn</a:t>
            </a:r>
            <a:r>
              <a:rPr lang="en-US" sz="2000" dirty="0"/>
              <a:t> (collision control)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chống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tường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kịp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</a:t>
            </a:r>
            <a:r>
              <a:rPr lang="en-US" sz="2000" dirty="0" err="1"/>
              <a:t>nghẽn</a:t>
            </a:r>
            <a:r>
              <a:rPr lang="en-US" sz="2000" dirty="0"/>
              <a:t>, </a:t>
            </a:r>
            <a:r>
              <a:rPr lang="en-US" sz="2000" dirty="0" err="1"/>
              <a:t>sẩy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hiên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chậm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</a:t>
            </a:r>
          </a:p>
          <a:p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chống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</a:t>
            </a:r>
            <a:r>
              <a:rPr lang="en-US" sz="2000" dirty="0" err="1"/>
              <a:t>nghẽn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2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soát</a:t>
            </a:r>
            <a:r>
              <a:rPr lang="en-US" sz="2000" dirty="0"/>
              <a:t> </a:t>
            </a:r>
            <a:r>
              <a:rPr lang="en-US" sz="2000" dirty="0" err="1"/>
              <a:t>luwongj</a:t>
            </a:r>
            <a:r>
              <a:rPr lang="en-US" sz="2000" dirty="0"/>
              <a:t> tin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vượt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</a:t>
            </a:r>
            <a:r>
              <a:rPr lang="en-US" sz="2000" dirty="0" err="1"/>
              <a:t>nghẽn</a:t>
            </a:r>
            <a:r>
              <a:rPr lang="en-US" sz="2000" dirty="0"/>
              <a:t> qua </a:t>
            </a:r>
            <a:r>
              <a:rPr lang="en-US" sz="2000" dirty="0" err="1"/>
              <a:t>ước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qua </a:t>
            </a:r>
            <a:r>
              <a:rPr lang="en-US" sz="2000" dirty="0" err="1"/>
              <a:t>phản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tốc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.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Internet,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tin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cứ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r>
              <a:rPr lang="en-US" sz="2000" dirty="0"/>
              <a:t> 2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,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tốc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chậm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2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đợt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0167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6.3.9.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1800" dirty="0" err="1"/>
              <a:t>Thủ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</a:t>
            </a:r>
            <a:r>
              <a:rPr lang="en-US" sz="1800" dirty="0" err="1"/>
              <a:t>hủy</a:t>
            </a:r>
            <a:r>
              <a:rPr lang="en-US" sz="1800" dirty="0"/>
              <a:t> </a:t>
            </a:r>
            <a:r>
              <a:rPr lang="en-US" sz="1800" dirty="0" err="1"/>
              <a:t>bỏ</a:t>
            </a:r>
            <a:r>
              <a:rPr lang="en-US" sz="1800" dirty="0"/>
              <a:t> </a:t>
            </a:r>
            <a:r>
              <a:rPr lang="en-US" sz="1800" dirty="0" err="1"/>
              <a:t>liện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thủ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</a:t>
            </a:r>
            <a:r>
              <a:rPr lang="en-US" sz="1800" dirty="0" err="1"/>
              <a:t>quyết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thúc</a:t>
            </a:r>
            <a:r>
              <a:rPr lang="en-US" sz="1800" dirty="0"/>
              <a:t> </a:t>
            </a:r>
            <a:r>
              <a:rPr lang="en-US" sz="1800" dirty="0" err="1"/>
              <a:t>cuộc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phóng</a:t>
            </a:r>
            <a:r>
              <a:rPr lang="en-US" sz="1800" dirty="0"/>
              <a:t> </a:t>
            </a:r>
            <a:r>
              <a:rPr lang="en-US" sz="1800" dirty="0" err="1"/>
              <a:t>tất</a:t>
            </a:r>
            <a:r>
              <a:rPr lang="en-US" sz="1800" dirty="0"/>
              <a:t> </a:t>
            </a:r>
            <a:r>
              <a:rPr lang="en-US" sz="1800" dirty="0" err="1"/>
              <a:t>cả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trạng</a:t>
            </a:r>
            <a:r>
              <a:rPr lang="en-US" sz="1800" dirty="0"/>
              <a:t> </a:t>
            </a:r>
            <a:r>
              <a:rPr lang="en-US" sz="1800" dirty="0" err="1"/>
              <a:t>thái</a:t>
            </a:r>
            <a:r>
              <a:rPr lang="en-US" sz="1800" dirty="0"/>
              <a:t> </a:t>
            </a:r>
            <a:r>
              <a:rPr lang="en-US" sz="1800" dirty="0" err="1"/>
              <a:t>chờ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 (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/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sẵn</a:t>
            </a:r>
            <a:r>
              <a:rPr lang="en-US" sz="1800" dirty="0"/>
              <a:t> </a:t>
            </a:r>
            <a:r>
              <a:rPr lang="en-US" sz="1800" dirty="0" err="1"/>
              <a:t>sàng</a:t>
            </a:r>
            <a:r>
              <a:rPr lang="en-US" sz="1800" dirty="0"/>
              <a:t>).</a:t>
            </a:r>
          </a:p>
          <a:p>
            <a:pPr lvl="0"/>
            <a:r>
              <a:rPr lang="en-US" sz="1800" dirty="0" err="1"/>
              <a:t>Cuộc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quyết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hủy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:</a:t>
            </a:r>
          </a:p>
          <a:p>
            <a:pPr lvl="1" hangingPunct="0"/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xong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.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quyết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thúc</a:t>
            </a:r>
            <a:r>
              <a:rPr lang="en-US" sz="1800" dirty="0"/>
              <a:t> </a:t>
            </a:r>
            <a:r>
              <a:rPr lang="en-US" sz="1800" dirty="0" err="1"/>
              <a:t>cuộc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endParaRPr lang="en-US" sz="1800" dirty="0"/>
          </a:p>
          <a:p>
            <a:pPr lvl="1" hangingPunct="0"/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đang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muốn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thúc</a:t>
            </a:r>
            <a:r>
              <a:rPr lang="en-US" sz="1800" dirty="0"/>
              <a:t> </a:t>
            </a:r>
            <a:r>
              <a:rPr lang="en-US" sz="1800" dirty="0" err="1"/>
              <a:t>cuộc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quyết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thúc</a:t>
            </a:r>
            <a:r>
              <a:rPr lang="en-US" sz="1800" dirty="0"/>
              <a:t> </a:t>
            </a:r>
            <a:r>
              <a:rPr lang="en-US" sz="1800" dirty="0" err="1"/>
              <a:t>cuộc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endParaRPr lang="en-US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6.3.9.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4136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1" hangingPunct="0"/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cố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quyết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thúc</a:t>
            </a:r>
            <a:r>
              <a:rPr lang="en-US" sz="1800" dirty="0"/>
              <a:t> </a:t>
            </a:r>
            <a:r>
              <a:rPr lang="en-US" sz="1800" dirty="0" err="1"/>
              <a:t>cuộc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endParaRPr lang="en-US" sz="1800" dirty="0"/>
          </a:p>
          <a:p>
            <a:pPr lvl="2" hangingPunct="0"/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thường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gửi</a:t>
            </a:r>
            <a:r>
              <a:rPr lang="en-US" sz="1800" dirty="0"/>
              <a:t> </a:t>
            </a:r>
            <a:r>
              <a:rPr lang="en-US" sz="1800" dirty="0" err="1"/>
              <a:t>tín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 SYN (11111110)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phổ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..1111..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luôn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vật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tín</a:t>
            </a:r>
            <a:r>
              <a:rPr lang="en-US" sz="1800" dirty="0"/>
              <a:t> </a:t>
            </a:r>
            <a:r>
              <a:rPr lang="en-US" sz="1800" dirty="0" err="1"/>
              <a:t>hiêu</a:t>
            </a:r>
            <a:r>
              <a:rPr lang="en-US" sz="1800" dirty="0"/>
              <a:t> (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tín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 CD).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đường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đứt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mất</a:t>
            </a:r>
            <a:r>
              <a:rPr lang="en-US" sz="1800" dirty="0"/>
              <a:t> CD →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thúc</a:t>
            </a:r>
            <a:endParaRPr lang="en-US" sz="1800" dirty="0"/>
          </a:p>
          <a:p>
            <a:pPr lvl="2" hangingPunct="0"/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gửi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thủ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khiển</a:t>
            </a:r>
            <a:r>
              <a:rPr lang="en-US" sz="1800" dirty="0"/>
              <a:t> </a:t>
            </a:r>
            <a:r>
              <a:rPr lang="en-US" sz="1800" dirty="0" err="1"/>
              <a:t>mất</a:t>
            </a:r>
            <a:r>
              <a:rPr lang="en-US" sz="1800" dirty="0"/>
              <a:t> </a:t>
            </a:r>
            <a:r>
              <a:rPr lang="en-US" sz="1800" dirty="0" err="1"/>
              <a:t>khung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mất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quyết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thúc</a:t>
            </a:r>
            <a:r>
              <a:rPr lang="en-US" sz="1800" dirty="0"/>
              <a:t> </a:t>
            </a:r>
            <a:r>
              <a:rPr lang="en-US" sz="1800" dirty="0" err="1"/>
              <a:t>cuộc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endParaRPr lang="en-US" sz="1800" dirty="0"/>
          </a:p>
          <a:p>
            <a:pPr lvl="0"/>
            <a:r>
              <a:rPr lang="en-US" sz="1800" dirty="0" err="1"/>
              <a:t>Thủ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r>
              <a:rPr lang="en-US" sz="1800" dirty="0"/>
              <a:t> </a:t>
            </a:r>
            <a:r>
              <a:rPr lang="en-US" sz="1800" dirty="0" err="1"/>
              <a:t>hủy</a:t>
            </a:r>
            <a:r>
              <a:rPr lang="en-US" sz="1800" dirty="0"/>
              <a:t> </a:t>
            </a:r>
            <a:r>
              <a:rPr lang="en-US" sz="1800" dirty="0" err="1"/>
              <a:t>bỏ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bởi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quyết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thúc</a:t>
            </a:r>
            <a:r>
              <a:rPr lang="en-US" sz="1800" dirty="0"/>
              <a:t> </a:t>
            </a:r>
            <a:r>
              <a:rPr lang="en-US" sz="1800" dirty="0" err="1"/>
              <a:t>cuộc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gửi</a:t>
            </a:r>
            <a:r>
              <a:rPr lang="en-US" sz="1800" dirty="0"/>
              <a:t> </a:t>
            </a:r>
            <a:r>
              <a:rPr lang="en-US" sz="1800" dirty="0" err="1"/>
              <a:t>tín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thúc</a:t>
            </a:r>
            <a:r>
              <a:rPr lang="en-US" sz="1800" dirty="0"/>
              <a:t> </a:t>
            </a:r>
            <a:r>
              <a:rPr lang="en-US" sz="1800" dirty="0" err="1"/>
              <a:t>cuộc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(EOT)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môi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phóng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. </a:t>
            </a:r>
            <a:r>
              <a:rPr lang="en-US" sz="1800" dirty="0" err="1"/>
              <a:t>Môi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chuyển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tín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 EOT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diện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phóng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. </a:t>
            </a:r>
            <a:r>
              <a:rPr lang="en-US" sz="1800" dirty="0" err="1"/>
              <a:t>Trạm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EOT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phóng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.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hủy</a:t>
            </a:r>
            <a:r>
              <a:rPr lang="en-US" sz="1800" dirty="0"/>
              <a:t> </a:t>
            </a:r>
            <a:r>
              <a:rPr lang="en-US" sz="1800" dirty="0" err="1"/>
              <a:t>bỏ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332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6.4. Phối ghép dữ liệu (Data Interface).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hay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:</a:t>
            </a:r>
          </a:p>
          <a:p>
            <a:pPr lvl="1" hangingPunct="0"/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DCE. 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(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)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(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)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.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hay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ghép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trở</a:t>
            </a:r>
            <a:r>
              <a:rPr lang="en-US" sz="2000" dirty="0"/>
              <a:t> </a:t>
            </a:r>
            <a:r>
              <a:rPr lang="en-US" sz="2000" dirty="0" err="1"/>
              <a:t>kháng</a:t>
            </a:r>
            <a:r>
              <a:rPr lang="en-US" sz="2000" dirty="0"/>
              <a:t>,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chuẩn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khí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tốt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môn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, </a:t>
            </a:r>
            <a:r>
              <a:rPr lang="en-US" sz="2000" dirty="0" err="1"/>
              <a:t>mạch</a:t>
            </a:r>
            <a:r>
              <a:rPr lang="en-US" sz="2000" dirty="0"/>
              <a:t>,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..</a:t>
            </a:r>
          </a:p>
          <a:p>
            <a:pPr lvl="1" hangingPunct="0"/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DTE </a:t>
            </a:r>
            <a:r>
              <a:rPr lang="en-US" sz="2000" dirty="0" err="1"/>
              <a:t>và</a:t>
            </a:r>
            <a:r>
              <a:rPr lang="en-US" sz="2000" dirty="0"/>
              <a:t> DCE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giưa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(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khí</a:t>
            </a:r>
            <a:r>
              <a:rPr lang="en-US" sz="2000" dirty="0"/>
              <a:t>, </a:t>
            </a:r>
            <a:r>
              <a:rPr lang="en-US" sz="2000" dirty="0" err="1"/>
              <a:t>điện</a:t>
            </a:r>
            <a:r>
              <a:rPr lang="en-US" sz="2000" dirty="0"/>
              <a:t>) </a:t>
            </a:r>
            <a:r>
              <a:rPr lang="en-US" sz="2000" dirty="0" err="1"/>
              <a:t>giưa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kỹ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,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.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ghép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6.4. Phối ghép dữ liệu (Data Interface).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616075"/>
            <a:ext cx="9071640" cy="3288239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, </a:t>
            </a:r>
            <a:r>
              <a:rPr lang="en-US" sz="2400" dirty="0" err="1"/>
              <a:t>người</a:t>
            </a:r>
            <a:r>
              <a:rPr lang="en-US" sz="2400" dirty="0"/>
              <a:t> ta </a:t>
            </a:r>
            <a:r>
              <a:rPr lang="en-US" sz="2400" dirty="0" err="1"/>
              <a:t>đươc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qui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(</a:t>
            </a:r>
            <a:r>
              <a:rPr lang="en-US" sz="2400" dirty="0" err="1"/>
              <a:t>chuẩn</a:t>
            </a:r>
            <a:r>
              <a:rPr lang="en-US" sz="2400" dirty="0"/>
              <a:t>)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khí</a:t>
            </a:r>
            <a:r>
              <a:rPr lang="en-US" sz="2400" dirty="0"/>
              <a:t>, </a:t>
            </a:r>
            <a:r>
              <a:rPr lang="en-US" sz="2400" dirty="0" err="1"/>
              <a:t>điện</a:t>
            </a:r>
            <a:r>
              <a:rPr lang="en-US" sz="2400" dirty="0"/>
              <a:t>,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, 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thỏa</a:t>
            </a:r>
            <a:r>
              <a:rPr lang="en-US" sz="2400" dirty="0"/>
              <a:t> </a:t>
            </a:r>
            <a:r>
              <a:rPr lang="en-US" sz="2400" dirty="0" err="1"/>
              <a:t>mãn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phía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cái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vè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.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ghép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khá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ghép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 </a:t>
            </a:r>
            <a:r>
              <a:rPr lang="en-US" sz="2400" dirty="0" err="1"/>
              <a:t>Chuẩn</a:t>
            </a:r>
            <a:r>
              <a:rPr lang="en-US" sz="2400" dirty="0"/>
              <a:t> EIA 232 F, hay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RS 232, 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ghép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endParaRPr 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6.4.1. Chuẩn phối ghép dữ liệu RS 232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/>
              <a:t>Đặc tính cơ khí theo chuẩn  ISO 2110</a:t>
            </a:r>
          </a:p>
          <a:p>
            <a:pPr lvl="0"/>
            <a:r>
              <a:rPr lang="en-US"/>
              <a:t>Đặc tính điện theo V 28</a:t>
            </a:r>
          </a:p>
          <a:p>
            <a:pPr lvl="0"/>
            <a:r>
              <a:rPr lang="en-US"/>
              <a:t>Đặc tính chức năng và thủ tục theo V 24</a:t>
            </a:r>
          </a:p>
          <a:p>
            <a:pPr lvl="0"/>
            <a:r>
              <a:rPr lang="en-US"/>
              <a:t>Đây là chuẩn nối ghép cho truyền nối tiếp không đồng bộ để kết nối DTE với DCE, ví dụ thiết bị Modem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6.4.1. Đầu nối RS 232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160" y="1188719"/>
            <a:ext cx="8686440" cy="423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6.4.1. Đặc tính điện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/>
              <a:t>Dùng tín hiệu số</a:t>
            </a:r>
          </a:p>
          <a:p>
            <a:pPr lvl="0"/>
            <a:r>
              <a:rPr lang="en-US"/>
              <a:t>Các giá trị có thể là tín hiệu của dữ liệu hoặc tín hiệu điều khiển tùy thuộc chức năng cụ thể</a:t>
            </a:r>
          </a:p>
          <a:p>
            <a:pPr lvl="0"/>
            <a:r>
              <a:rPr lang="en-US"/>
              <a:t>Tín hiệu  dữ liệu:  NRZ- L với -3V – 1, +3V – 0</a:t>
            </a:r>
          </a:p>
          <a:p>
            <a:pPr lvl="0"/>
            <a:r>
              <a:rPr lang="en-US"/>
              <a:t>Với tín hiệu điều khiển: +3V: ON, - 3V: OFF</a:t>
            </a:r>
          </a:p>
          <a:p>
            <a:pPr lvl="0"/>
            <a:r>
              <a:rPr lang="en-US"/>
              <a:t>Dây nối dài tối đa 15 m</a:t>
            </a:r>
          </a:p>
          <a:p>
            <a:pPr lvl="0"/>
            <a:r>
              <a:rPr lang="en-US"/>
              <a:t>Tốc độ truyền dữ liệu &lt; 20 Kbit/s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dirty="0"/>
              <a:t>6.1.Tổng </a:t>
            </a:r>
            <a:r>
              <a:rPr lang="en-US" sz="4000" dirty="0" err="1"/>
              <a:t>quan</a:t>
            </a:r>
            <a:r>
              <a:rPr lang="en-US" sz="4000" dirty="0"/>
              <a:t>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kỹ</a:t>
            </a:r>
            <a:r>
              <a:rPr lang="en-US" sz="4000" dirty="0"/>
              <a:t> </a:t>
            </a:r>
            <a:r>
              <a:rPr lang="en-US" sz="4000" dirty="0" err="1"/>
              <a:t>thuật</a:t>
            </a:r>
            <a:r>
              <a:rPr lang="en-US" sz="4000" dirty="0"/>
              <a:t> </a:t>
            </a:r>
            <a:r>
              <a:rPr lang="en-US" sz="4000" dirty="0" err="1"/>
              <a:t>truyền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endParaRPr lang="en-US" sz="40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marL="108000" lvl="0" indent="0">
              <a:buNone/>
            </a:pPr>
            <a:endParaRPr lang="en-US" sz="2400" dirty="0"/>
          </a:p>
          <a:p>
            <a:pPr marL="108000" lvl="0" indent="0">
              <a:buNone/>
            </a:pPr>
            <a:endParaRPr lang="en-US" sz="2400" dirty="0"/>
          </a:p>
          <a:p>
            <a:pPr marL="108000" lvl="0" indent="0">
              <a:buNone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ghép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. </a:t>
            </a:r>
            <a:r>
              <a:rPr lang="en-US" sz="2400" dirty="0" err="1"/>
              <a:t>Ghép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DCE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ghép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 </a:t>
            </a:r>
            <a:r>
              <a:rPr lang="en-US" sz="2400" dirty="0" err="1"/>
              <a:t>Ghép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DTE </a:t>
            </a:r>
            <a:r>
              <a:rPr lang="en-US" sz="2400" dirty="0" err="1"/>
              <a:t>với</a:t>
            </a:r>
            <a:r>
              <a:rPr lang="en-US" sz="2400" dirty="0"/>
              <a:t> DCE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ghép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(Data Interface). </a:t>
            </a:r>
            <a:r>
              <a:rPr lang="en-US" sz="2400" dirty="0" err="1"/>
              <a:t>Ghép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đảm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(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,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,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,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khí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)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2043" y="1616075"/>
            <a:ext cx="805788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611312" y="3140075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55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6.4.1. Chức năng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2005" y="1197395"/>
            <a:ext cx="9762840" cy="407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6.4.1.Chức năng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2103120"/>
            <a:ext cx="9762840" cy="2018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6.4.1. Thủ tục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Modem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cần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28120" y="2377439"/>
            <a:ext cx="5352840" cy="277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6.4.1.Thủ tục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01127" y="1616075"/>
            <a:ext cx="8878370" cy="338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0"/>
            <a:ext cx="9260713" cy="9464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dirty="0"/>
              <a:t>6.1. </a:t>
            </a:r>
            <a:r>
              <a:rPr lang="en-US" sz="4000" dirty="0" err="1"/>
              <a:t>Tổng</a:t>
            </a:r>
            <a:r>
              <a:rPr lang="en-US" sz="4000" dirty="0"/>
              <a:t> </a:t>
            </a:r>
            <a:r>
              <a:rPr lang="en-US" sz="4000" dirty="0" err="1"/>
              <a:t>quan</a:t>
            </a:r>
            <a:r>
              <a:rPr lang="en-US" sz="4000" dirty="0"/>
              <a:t>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kỹ</a:t>
            </a:r>
            <a:r>
              <a:rPr lang="en-US" sz="4000" dirty="0"/>
              <a:t> </a:t>
            </a:r>
            <a:r>
              <a:rPr lang="en-US" sz="4000" dirty="0" err="1"/>
              <a:t>thuật</a:t>
            </a:r>
            <a:r>
              <a:rPr lang="en-US" sz="4000" dirty="0"/>
              <a:t> </a:t>
            </a:r>
            <a:r>
              <a:rPr lang="en-US" sz="4000" dirty="0" err="1"/>
              <a:t>truyền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endParaRPr lang="en-US" sz="40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006474"/>
            <a:ext cx="9071640" cy="4953001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.  </a:t>
            </a:r>
            <a:r>
              <a:rPr lang="en-US" sz="2200" dirty="0" err="1"/>
              <a:t>Thường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kỹ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triển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kiểu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thủ</a:t>
            </a:r>
            <a:r>
              <a:rPr lang="en-US" sz="2200" dirty="0"/>
              <a:t> </a:t>
            </a:r>
            <a:r>
              <a:rPr lang="en-US" sz="2200" dirty="0" err="1"/>
              <a:t>tục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khiển</a:t>
            </a:r>
            <a:r>
              <a:rPr lang="en-US" sz="2200" dirty="0"/>
              <a:t> </a:t>
            </a:r>
            <a:r>
              <a:rPr lang="en-US" sz="2200" dirty="0" err="1"/>
              <a:t>liên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.</a:t>
            </a:r>
          </a:p>
          <a:p>
            <a:pPr lvl="0"/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, </a:t>
            </a:r>
            <a:r>
              <a:rPr lang="en-US" sz="2200" dirty="0" err="1"/>
              <a:t>môi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lan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thương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. </a:t>
            </a:r>
            <a:r>
              <a:rPr lang="en-US" sz="2200" dirty="0" err="1"/>
              <a:t>Mã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DCE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phối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môi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lan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.</a:t>
            </a:r>
          </a:p>
          <a:p>
            <a:pPr lvl="0"/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trực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r>
              <a:rPr lang="en-US" sz="2200" dirty="0"/>
              <a:t> 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phù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môi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lan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chuyển</a:t>
            </a:r>
            <a:r>
              <a:rPr lang="en-US" sz="2200" dirty="0"/>
              <a:t> </a:t>
            </a:r>
            <a:r>
              <a:rPr lang="en-US" sz="2200" dirty="0" err="1"/>
              <a:t>phổ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nó</a:t>
            </a:r>
            <a:r>
              <a:rPr lang="en-US" sz="2200" dirty="0"/>
              <a:t> </a:t>
            </a:r>
            <a:r>
              <a:rPr lang="en-US" sz="2200" dirty="0" err="1"/>
              <a:t>lên</a:t>
            </a:r>
            <a:r>
              <a:rPr lang="en-US" sz="2200" dirty="0"/>
              <a:t> </a:t>
            </a:r>
            <a:r>
              <a:rPr lang="en-US" sz="2200" dirty="0" err="1"/>
              <a:t>vùng</a:t>
            </a:r>
            <a:r>
              <a:rPr lang="en-US" sz="2200" dirty="0"/>
              <a:t> </a:t>
            </a:r>
            <a:r>
              <a:rPr lang="en-US" sz="2200" dirty="0" err="1"/>
              <a:t>thích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bởi</a:t>
            </a:r>
            <a:r>
              <a:rPr lang="en-US" sz="2200" dirty="0"/>
              <a:t> </a:t>
            </a:r>
            <a:r>
              <a:rPr lang="en-US" sz="2200" dirty="0" err="1"/>
              <a:t>mã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DCE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chuyển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lượng</a:t>
            </a:r>
            <a:r>
              <a:rPr lang="en-US" sz="2200" dirty="0"/>
              <a:t> 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. </a:t>
            </a:r>
            <a:r>
              <a:rPr lang="en-US" sz="2200" dirty="0" err="1"/>
              <a:t>Tín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phù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môi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lan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giữa</a:t>
            </a:r>
            <a:r>
              <a:rPr lang="en-US" sz="2200" dirty="0"/>
              <a:t> DCE </a:t>
            </a:r>
            <a:r>
              <a:rPr lang="en-US" sz="2200" dirty="0" err="1"/>
              <a:t>với</a:t>
            </a:r>
            <a:r>
              <a:rPr lang="en-US" sz="2200" dirty="0"/>
              <a:t> Line (</a:t>
            </a:r>
            <a:r>
              <a:rPr lang="en-US" sz="2200" dirty="0" err="1"/>
              <a:t>hoặc</a:t>
            </a:r>
            <a:r>
              <a:rPr lang="en-US" sz="2200" dirty="0"/>
              <a:t> DTE </a:t>
            </a:r>
            <a:r>
              <a:rPr lang="en-US" sz="2200" dirty="0" err="1"/>
              <a:t>với</a:t>
            </a:r>
            <a:r>
              <a:rPr lang="en-US" sz="2200" dirty="0"/>
              <a:t> DCE)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phối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vật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.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dirty="0"/>
              <a:t>6.1. </a:t>
            </a:r>
            <a:r>
              <a:rPr lang="en-US" sz="4000" dirty="0" err="1"/>
              <a:t>Tổng</a:t>
            </a:r>
            <a:r>
              <a:rPr lang="en-US" sz="4000" dirty="0"/>
              <a:t> </a:t>
            </a:r>
            <a:r>
              <a:rPr lang="en-US" sz="4000" dirty="0" err="1"/>
              <a:t>quan</a:t>
            </a:r>
            <a:r>
              <a:rPr lang="en-US" sz="4000" dirty="0"/>
              <a:t>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kỹ</a:t>
            </a:r>
            <a:r>
              <a:rPr lang="en-US" sz="4000" dirty="0"/>
              <a:t> </a:t>
            </a:r>
            <a:r>
              <a:rPr lang="en-US" sz="4000" dirty="0" err="1"/>
              <a:t>thuật</a:t>
            </a:r>
            <a:r>
              <a:rPr lang="en-US" sz="4000" dirty="0"/>
              <a:t> </a:t>
            </a:r>
            <a:r>
              <a:rPr lang="en-US" sz="4000" dirty="0" err="1"/>
              <a:t>truyền</a:t>
            </a:r>
            <a:r>
              <a:rPr lang="en-US" sz="4000" dirty="0"/>
              <a:t> </a:t>
            </a:r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endParaRPr lang="en-US" sz="40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5660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trực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phù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lan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phổ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DCE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.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phù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lan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DCE </a:t>
            </a:r>
            <a:r>
              <a:rPr lang="en-US" sz="2000" dirty="0" err="1"/>
              <a:t>với</a:t>
            </a:r>
            <a:r>
              <a:rPr lang="en-US" sz="2000" dirty="0"/>
              <a:t> Line (</a:t>
            </a:r>
            <a:r>
              <a:rPr lang="en-US" sz="2000" dirty="0" err="1"/>
              <a:t>hoặc</a:t>
            </a:r>
            <a:r>
              <a:rPr lang="en-US" sz="2000" dirty="0"/>
              <a:t> DTE </a:t>
            </a:r>
            <a:r>
              <a:rPr lang="en-US" sz="2000" dirty="0" err="1"/>
              <a:t>với</a:t>
            </a:r>
            <a:r>
              <a:rPr lang="en-US" sz="2000" dirty="0"/>
              <a:t> DCE)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.   </a:t>
            </a:r>
          </a:p>
          <a:p>
            <a:pPr lvl="0"/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cuộc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,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sẵn</a:t>
            </a:r>
            <a:r>
              <a:rPr lang="en-US" sz="2000" dirty="0"/>
              <a:t> </a:t>
            </a:r>
            <a:r>
              <a:rPr lang="en-US" sz="2000" dirty="0" err="1"/>
              <a:t>sàng</a:t>
            </a:r>
            <a:r>
              <a:rPr lang="en-US" sz="2000" dirty="0"/>
              <a:t> (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)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can </a:t>
            </a:r>
            <a:r>
              <a:rPr lang="en-US" sz="2000" dirty="0" err="1"/>
              <a:t>thiệp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kỹ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nén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,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,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,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chất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7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3690"/>
            <a:ext cx="9071640" cy="9464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6.2.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930275"/>
            <a:ext cx="9071640" cy="3288239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: </a:t>
            </a:r>
            <a:r>
              <a:rPr lang="en-US" sz="2400" dirty="0" err="1"/>
              <a:t>Có</a:t>
            </a:r>
            <a:r>
              <a:rPr lang="en-US" sz="2400" dirty="0"/>
              <a:t> 3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:</a:t>
            </a:r>
          </a:p>
          <a:p>
            <a:pPr lvl="1" hangingPunct="0"/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(Simplex):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1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.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1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endParaRPr lang="en-US" sz="2400" dirty="0"/>
          </a:p>
          <a:p>
            <a:pPr lvl="1" hangingPunct="0"/>
            <a:r>
              <a:rPr lang="en-US" sz="2400" dirty="0"/>
              <a:t>Song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luân</a:t>
            </a:r>
            <a:r>
              <a:rPr lang="en-US" sz="2400" dirty="0"/>
              <a:t> </a:t>
            </a:r>
            <a:r>
              <a:rPr lang="en-US" sz="2400" dirty="0" err="1"/>
              <a:t>phiên</a:t>
            </a:r>
            <a:r>
              <a:rPr lang="en-US" sz="2400" dirty="0"/>
              <a:t> (Haft duplex):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2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luân</a:t>
            </a:r>
            <a:r>
              <a:rPr lang="en-US" sz="2400" dirty="0"/>
              <a:t> </a:t>
            </a:r>
            <a:r>
              <a:rPr lang="en-US" sz="2400" dirty="0" err="1"/>
              <a:t>phiên</a:t>
            </a:r>
            <a:r>
              <a:rPr lang="en-US" sz="2400" dirty="0"/>
              <a:t>.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1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endParaRPr lang="en-US" sz="2400" dirty="0"/>
          </a:p>
          <a:p>
            <a:pPr lvl="1" hangingPunct="0"/>
            <a:r>
              <a:rPr lang="en-US" sz="2400" dirty="0"/>
              <a:t>Song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đầy</a:t>
            </a:r>
            <a:r>
              <a:rPr lang="en-US" sz="2400" dirty="0"/>
              <a:t> </a:t>
            </a:r>
            <a:r>
              <a:rPr lang="en-US" sz="2400" dirty="0" err="1"/>
              <a:t>đủ</a:t>
            </a:r>
            <a:r>
              <a:rPr lang="en-US" sz="2400" dirty="0"/>
              <a:t> (full duplex):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.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.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song </a:t>
            </a:r>
            <a:r>
              <a:rPr lang="en-US" sz="2400" dirty="0" err="1"/>
              <a:t>song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ở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ở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kia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6.2. Phân loại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616075"/>
            <a:ext cx="9071640" cy="3288239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lvl="1" hangingPunct="0"/>
            <a:r>
              <a:rPr lang="en-US" dirty="0" err="1"/>
              <a:t>Truyền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:</a:t>
            </a:r>
          </a:p>
          <a:p>
            <a:pPr lvl="2" hangingPunct="0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.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bít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bit →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8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8 </a:t>
            </a:r>
            <a:r>
              <a:rPr lang="en-US" dirty="0" err="1"/>
              <a:t>bít</a:t>
            </a:r>
            <a:r>
              <a:rPr lang="en-US" dirty="0"/>
              <a:t> song </a:t>
            </a:r>
            <a:r>
              <a:rPr lang="en-US" dirty="0" err="1"/>
              <a:t>song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</a:p>
          <a:p>
            <a:pPr lvl="0"/>
            <a:endParaRPr lang="en-US" dirty="0"/>
          </a:p>
          <a:p>
            <a:pPr lvl="2" hangingPunct="0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nhịp</a:t>
            </a:r>
            <a:r>
              <a:rPr lang="en-US" dirty="0"/>
              <a:t> (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),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(hand shake)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07112" y="1311275"/>
            <a:ext cx="256176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91665" y="80208"/>
            <a:ext cx="9071640" cy="9464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6.2.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4492" y="1038615"/>
            <a:ext cx="9071640" cy="3288239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1" hangingPunct="0"/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nối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r>
              <a:rPr lang="en-US" sz="2200" dirty="0"/>
              <a:t>:</a:t>
            </a:r>
          </a:p>
          <a:p>
            <a:pPr lvl="2" hangingPunct="0"/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(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bít</a:t>
            </a:r>
            <a:r>
              <a:rPr lang="en-US" sz="2200" dirty="0"/>
              <a:t>)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chuyển</a:t>
            </a:r>
            <a:r>
              <a:rPr lang="en-US" sz="2200" dirty="0"/>
              <a:t> sang </a:t>
            </a:r>
            <a:r>
              <a:rPr lang="en-US" sz="2200" dirty="0" err="1"/>
              <a:t>nối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nối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đường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.</a:t>
            </a:r>
          </a:p>
          <a:p>
            <a:pPr lvl="2" hangingPunct="0"/>
            <a:endParaRPr lang="en-US" sz="2200" dirty="0"/>
          </a:p>
          <a:p>
            <a:pPr lvl="2" hangingPunct="0"/>
            <a:endParaRPr lang="en-US" sz="2200" dirty="0"/>
          </a:p>
          <a:p>
            <a:pPr lvl="2" hangingPunct="0"/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nối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r>
              <a:rPr lang="en-US" sz="2200" dirty="0"/>
              <a:t>,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tín</a:t>
            </a:r>
            <a:r>
              <a:rPr lang="en-US" sz="2200" dirty="0"/>
              <a:t> </a:t>
            </a:r>
            <a:r>
              <a:rPr lang="en-US" sz="2200" dirty="0" err="1"/>
              <a:t>hiêu</a:t>
            </a:r>
            <a:r>
              <a:rPr lang="en-US" sz="2200" dirty="0"/>
              <a:t>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, </a:t>
            </a:r>
            <a:r>
              <a:rPr lang="en-US" sz="2200" dirty="0" err="1"/>
              <a:t>tín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bắt</a:t>
            </a:r>
            <a:r>
              <a:rPr lang="en-US" sz="2200" dirty="0"/>
              <a:t> </a:t>
            </a:r>
            <a:r>
              <a:rPr lang="en-US" sz="2200" dirty="0" err="1"/>
              <a:t>tay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đường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1 </a:t>
            </a:r>
            <a:r>
              <a:rPr lang="en-US" sz="2200" dirty="0" err="1"/>
              <a:t>đường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.</a:t>
            </a:r>
          </a:p>
          <a:p>
            <a:pPr lvl="2" hangingPunct="0"/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nối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r>
              <a:rPr lang="en-US" sz="2200" dirty="0"/>
              <a:t> </a:t>
            </a: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bít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, </a:t>
            </a:r>
            <a:r>
              <a:rPr lang="en-US" sz="2200" dirty="0" err="1"/>
              <a:t>bít</a:t>
            </a:r>
            <a:r>
              <a:rPr lang="en-US" sz="2200" dirty="0"/>
              <a:t> </a:t>
            </a:r>
            <a:r>
              <a:rPr lang="en-US" sz="2200" dirty="0" err="1"/>
              <a:t>cuối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(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)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đảm</a:t>
            </a:r>
            <a:r>
              <a:rPr lang="en-US" sz="2200" dirty="0"/>
              <a:t> </a:t>
            </a:r>
            <a:r>
              <a:rPr lang="en-US" sz="2200" dirty="0" err="1"/>
              <a:t>bảo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đúng</a:t>
            </a:r>
            <a:r>
              <a:rPr lang="en-US" sz="2200" dirty="0"/>
              <a:t> </a:t>
            </a:r>
            <a:r>
              <a:rPr lang="en-US" sz="2200" dirty="0" err="1"/>
              <a:t>từng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430712" y="2527919"/>
            <a:ext cx="3561840" cy="8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5355</Words>
  <Application>Microsoft Office PowerPoint</Application>
  <PresentationFormat>Custom</PresentationFormat>
  <Paragraphs>202</Paragraphs>
  <Slides>43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Calibri</vt:lpstr>
      <vt:lpstr>Liberation Sans</vt:lpstr>
      <vt:lpstr>Liberation Serif</vt:lpstr>
      <vt:lpstr>StarSymbol</vt:lpstr>
      <vt:lpstr>Default</vt:lpstr>
      <vt:lpstr>Chương 6. Kỹ thuật truyền dữ liệu</vt:lpstr>
      <vt:lpstr>6.1.Tổng quan về kỹ thuật truyền dữ liệu</vt:lpstr>
      <vt:lpstr>6.1.Tổng quan về kỹ thuật truyền dữ liệu</vt:lpstr>
      <vt:lpstr>6.1.Tổng quan về kỹ thuật truyền dữ liệu</vt:lpstr>
      <vt:lpstr>6.1. Tổng quan về kỹ thuật truyền dữ liệu</vt:lpstr>
      <vt:lpstr>6.1. Tổng quan về kỹ thuật truyền dữ liệu</vt:lpstr>
      <vt:lpstr>6.2. Phân loại</vt:lpstr>
      <vt:lpstr>6.2. Phân loại</vt:lpstr>
      <vt:lpstr>6.2. Phân loại</vt:lpstr>
      <vt:lpstr>6.2. Phân loại</vt:lpstr>
      <vt:lpstr>6.2. Phân loại</vt:lpstr>
      <vt:lpstr>6.2. Phân loại</vt:lpstr>
      <vt:lpstr>6.3. Điều khiển liên kết dữ liệu</vt:lpstr>
      <vt:lpstr>6.3.1. Thủ tục điều khiển truy cập môi trường (Medium Access Control)</vt:lpstr>
      <vt:lpstr>6.3.1. MAC</vt:lpstr>
      <vt:lpstr>6.3.1. MAC</vt:lpstr>
      <vt:lpstr>6.3.1. MAC</vt:lpstr>
      <vt:lpstr>6.3.2. Thiết lập liên kết</vt:lpstr>
      <vt:lpstr>6.3.2. Thiết lập liên kết</vt:lpstr>
      <vt:lpstr>6.3.2. Thiết lập liên kết</vt:lpstr>
      <vt:lpstr>6.3.2. Thiết lập liên kết</vt:lpstr>
      <vt:lpstr>6.3.2. Thiết lập liên kết</vt:lpstr>
      <vt:lpstr>6.3.3. Điều khiển lỗi (Error control procedure)</vt:lpstr>
      <vt:lpstr>6.3.3. Điều khiển lỗi (Error control procedure)</vt:lpstr>
      <vt:lpstr>6.3.4. Thủ tục điều khiển luồng (Flow control procedure)</vt:lpstr>
      <vt:lpstr>6.3.4. Thủ tục dừng và đợi</vt:lpstr>
      <vt:lpstr>6.3.4. Thủ tục cửa sổ trượt</vt:lpstr>
      <vt:lpstr>6.3.5. Kết hợp điều khiển luồng và điều khiển lỗi</vt:lpstr>
      <vt:lpstr>6.3.5. Kết hợp điều khiển luồng và điều khiển lỗi</vt:lpstr>
      <vt:lpstr>6.3.6. thủ tục điều khiển mất khung</vt:lpstr>
      <vt:lpstr>6.3.7. thủ tục điều khiển mất khung</vt:lpstr>
      <vt:lpstr>6.3.9. Thục tục điều khiển tắc nghẽn</vt:lpstr>
      <vt:lpstr>6.3.9. Thủ tục kết thúc liên kết</vt:lpstr>
      <vt:lpstr>6.3.9. Thủ tục kết thúc liên kết</vt:lpstr>
      <vt:lpstr>6.4. Phối ghép dữ liệu (Data Interface).</vt:lpstr>
      <vt:lpstr>6.4. Phối ghép dữ liệu (Data Interface).</vt:lpstr>
      <vt:lpstr>6.4.1. Chuẩn phối ghép dữ liệu RS 232</vt:lpstr>
      <vt:lpstr>6.4.1. Đầu nối RS 232 </vt:lpstr>
      <vt:lpstr>6.4.1. Đặc tính điện</vt:lpstr>
      <vt:lpstr>6.4.1. Chức năng</vt:lpstr>
      <vt:lpstr>6.4.1.Chức năng</vt:lpstr>
      <vt:lpstr>6.4.1. Thủ tục</vt:lpstr>
      <vt:lpstr>6.4.1.Thủ tục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6. Kỹ thuật truyền dữ liệu</dc:title>
  <dc:creator>IBM</dc:creator>
  <cp:lastModifiedBy>NGUYEN TRONG HAI 20183730</cp:lastModifiedBy>
  <cp:revision>108</cp:revision>
  <dcterms:created xsi:type="dcterms:W3CDTF">2020-03-30T10:27:52Z</dcterms:created>
  <dcterms:modified xsi:type="dcterms:W3CDTF">2021-01-18T09:51:08Z</dcterms:modified>
</cp:coreProperties>
</file>