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handoutMasterIdLst>
    <p:handoutMasterId r:id="rId39"/>
  </p:handoutMasterIdLst>
  <p:sldIdLst>
    <p:sldId id="256" r:id="rId2"/>
    <p:sldId id="257" r:id="rId3"/>
    <p:sldId id="258" r:id="rId4"/>
    <p:sldId id="259" r:id="rId5"/>
    <p:sldId id="260" r:id="rId6"/>
    <p:sldId id="261" r:id="rId7"/>
    <p:sldId id="262" r:id="rId8"/>
    <p:sldId id="292" r:id="rId9"/>
    <p:sldId id="263" r:id="rId10"/>
    <p:sldId id="264" r:id="rId11"/>
    <p:sldId id="266" r:id="rId12"/>
    <p:sldId id="267" r:id="rId13"/>
    <p:sldId id="268" r:id="rId14"/>
    <p:sldId id="269" r:id="rId15"/>
    <p:sldId id="293"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3" r:id="rId29"/>
    <p:sldId id="284" r:id="rId30"/>
    <p:sldId id="285" r:id="rId31"/>
    <p:sldId id="286" r:id="rId32"/>
    <p:sldId id="287" r:id="rId33"/>
    <p:sldId id="288" r:id="rId34"/>
    <p:sldId id="289" r:id="rId35"/>
    <p:sldId id="290" r:id="rId36"/>
    <p:sldId id="291" r:id="rId37"/>
  </p:sldIdLst>
  <p:sldSz cx="10080625" cy="567055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8" d="100"/>
          <a:sy n="98" d="100"/>
        </p:scale>
        <p:origin x="730" y="72"/>
      </p:cViewPr>
      <p:guideLst>
        <p:guide orient="horz" pos="1786"/>
        <p:guide pos="3175"/>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3280680" cy="534240"/>
          </a:xfrm>
          <a:prstGeom prst="rect">
            <a:avLst/>
          </a:prstGeom>
          <a:noFill/>
          <a:ln>
            <a:noFill/>
          </a:ln>
        </p:spPr>
        <p:txBody>
          <a:bodyPr wrap="none" lIns="90000" tIns="45000" rIns="90000" bIns="45000" anchorCtr="0" compatLnSpc="0"/>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3" name="Date Placeholder 2"/>
          <p:cNvSpPr txBox="1">
            <a:spLocks noGrp="1"/>
          </p:cNvSpPr>
          <p:nvPr>
            <p:ph type="dt" sz="quarter" idx="1"/>
          </p:nvPr>
        </p:nvSpPr>
        <p:spPr>
          <a:xfrm>
            <a:off x="4278960" y="0"/>
            <a:ext cx="3280680" cy="534240"/>
          </a:xfrm>
          <a:prstGeom prst="rect">
            <a:avLst/>
          </a:prstGeom>
          <a:noFill/>
          <a:ln>
            <a:noFill/>
          </a:ln>
        </p:spPr>
        <p:txBody>
          <a:bodyPr wrap="none" lIns="90000" tIns="45000" rIns="90000" bIns="45000" anchorCtr="0" compatLnSpc="0"/>
          <a:lstStyle/>
          <a:p>
            <a:pPr marL="0" marR="0" lvl="0" indent="0" algn="r"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4" name="Footer Placeholder 3"/>
          <p:cNvSpPr txBox="1">
            <a:spLocks noGrp="1"/>
          </p:cNvSpPr>
          <p:nvPr>
            <p:ph type="ftr" sz="quarter" idx="2"/>
          </p:nvPr>
        </p:nvSpPr>
        <p:spPr>
          <a:xfrm>
            <a:off x="0" y="10157400"/>
            <a:ext cx="3280680" cy="534240"/>
          </a:xfrm>
          <a:prstGeom prst="rect">
            <a:avLst/>
          </a:prstGeom>
          <a:noFill/>
          <a:ln>
            <a:noFill/>
          </a:ln>
        </p:spPr>
        <p:txBody>
          <a:bodyPr wrap="none" lIns="90000" tIns="45000" rIns="90000" bIns="45000" anchor="b" anchorCtr="0" compatLnSpc="0"/>
          <a:lstStyle/>
          <a:p>
            <a:pPr marL="0" marR="0" lvl="0" indent="0" hangingPunct="0">
              <a:lnSpc>
                <a:spcPct val="100000"/>
              </a:lnSpc>
              <a:spcBef>
                <a:spcPts val="0"/>
              </a:spcBef>
              <a:spcAft>
                <a:spcPts val="0"/>
              </a:spcAft>
              <a:buNone/>
              <a:tabLst/>
              <a:defRPr sz="1400"/>
            </a:pPr>
            <a:endParaRPr lang="en-US" sz="1400" b="0" i="0" u="none" strike="noStrike" kern="1200" cap="none">
              <a:ln>
                <a:noFill/>
              </a:ln>
              <a:latin typeface="Liberation Sans" pitchFamily="18"/>
              <a:ea typeface="Noto Sans CJK SC" pitchFamily="2"/>
              <a:cs typeface="Lohit Devanagari" pitchFamily="2"/>
            </a:endParaRPr>
          </a:p>
        </p:txBody>
      </p:sp>
      <p:sp>
        <p:nvSpPr>
          <p:cNvPr id="5" name="Slide Number Placeholder 4"/>
          <p:cNvSpPr txBox="1">
            <a:spLocks noGrp="1"/>
          </p:cNvSpPr>
          <p:nvPr>
            <p:ph type="sldNum" sz="quarter" idx="3"/>
          </p:nvPr>
        </p:nvSpPr>
        <p:spPr>
          <a:xfrm>
            <a:off x="4278960" y="10157400"/>
            <a:ext cx="3280680" cy="534240"/>
          </a:xfrm>
          <a:prstGeom prst="rect">
            <a:avLst/>
          </a:prstGeom>
          <a:noFill/>
          <a:ln>
            <a:noFill/>
          </a:ln>
        </p:spPr>
        <p:txBody>
          <a:bodyPr wrap="none" lIns="90000" tIns="45000" rIns="90000" bIns="45000" anchor="b" anchorCtr="0" compatLnSpc="0"/>
          <a:lstStyle/>
          <a:p>
            <a:pPr marL="0" marR="0" lvl="0" indent="0" algn="r" hangingPunct="0">
              <a:lnSpc>
                <a:spcPct val="100000"/>
              </a:lnSpc>
              <a:spcBef>
                <a:spcPts val="0"/>
              </a:spcBef>
              <a:spcAft>
                <a:spcPts val="0"/>
              </a:spcAft>
              <a:buNone/>
              <a:tabLst/>
              <a:defRPr sz="1400"/>
            </a:pPr>
            <a:fld id="{9A8A105F-2E16-4066-89F6-1244D4512355}" type="slidenum">
              <a:t>‹#›</a:t>
            </a:fld>
            <a:endParaRPr lang="en-US" sz="1400" b="0" i="0" u="none" strike="noStrike" kern="1200" cap="none">
              <a:ln>
                <a:noFill/>
              </a:ln>
              <a:latin typeface="Liberation Sans" pitchFamily="18"/>
              <a:ea typeface="Noto Sans CJK SC" pitchFamily="2"/>
              <a:cs typeface="Lohit Devanagari" pitchFamily="2"/>
            </a:endParaRPr>
          </a:p>
        </p:txBody>
      </p:sp>
    </p:spTree>
    <p:extLst>
      <p:ext uri="{BB962C8B-B14F-4D97-AF65-F5344CB8AC3E}">
        <p14:creationId xmlns:p14="http://schemas.microsoft.com/office/powerpoint/2010/main" val="41474284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16000" y="812520"/>
            <a:ext cx="7127279"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US"/>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nchorCtr="0"/>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nchorCtr="0"/>
          <a:lstStyle>
            <a:lvl1pPr lvl="0" algn="r" hangingPunct="0">
              <a:buNone/>
              <a:tabLst/>
              <a:defRPr lang="en-US" sz="1400" kern="1200">
                <a:latin typeface="Liberation Serif" pitchFamily="18"/>
                <a:ea typeface="DejaVu Sans" pitchFamily="2"/>
                <a:cs typeface="DejaVu Sans" pitchFamily="2"/>
              </a:defRPr>
            </a:lvl1pPr>
          </a:lstStyle>
          <a:p>
            <a:pPr lvl="0"/>
            <a:fld id="{FEF0E29A-CDD8-4E9B-B1B1-79F751CFB0D8}" type="slidenum">
              <a:t>‹#›</a:t>
            </a:fld>
            <a:endParaRPr lang="en-US"/>
          </a:p>
        </p:txBody>
      </p:sp>
    </p:spTree>
    <p:extLst>
      <p:ext uri="{BB962C8B-B14F-4D97-AF65-F5344CB8AC3E}">
        <p14:creationId xmlns:p14="http://schemas.microsoft.com/office/powerpoint/2010/main" val="622853519"/>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cap="none">
        <a:ln>
          <a:noFill/>
        </a:ln>
        <a:highlight>
          <a:scrgbClr r="0" g="0" b="0">
            <a:alpha val="0"/>
          </a:scrgbClr>
        </a:highlight>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217488" y="812800"/>
            <a:ext cx="7124700" cy="4008438"/>
          </a:xfrm>
          <a:solidFill>
            <a:srgbClr val="729FCF"/>
          </a:solidFill>
          <a:ln w="25400">
            <a:solidFill>
              <a:srgbClr val="3465A4"/>
            </a:solidFill>
            <a:prstDash val="solid"/>
          </a:ln>
        </p:spPr>
      </p:sp>
      <p:sp>
        <p:nvSpPr>
          <p:cNvPr id="3" name="Notes Placeholder 2"/>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1762125"/>
            <a:ext cx="8569325" cy="1214438"/>
          </a:xfrm>
        </p:spPr>
        <p:txBody>
          <a:bodyPr/>
          <a:lstStyle/>
          <a:p>
            <a:r>
              <a:rPr lang="en-US"/>
              <a:t>Click to edit Master title style</a:t>
            </a:r>
          </a:p>
        </p:txBody>
      </p:sp>
      <p:sp>
        <p:nvSpPr>
          <p:cNvPr id="3" name="Subtitle 2"/>
          <p:cNvSpPr>
            <a:spLocks noGrp="1"/>
          </p:cNvSpPr>
          <p:nvPr>
            <p:ph type="subTitle" idx="1"/>
          </p:nvPr>
        </p:nvSpPr>
        <p:spPr>
          <a:xfrm>
            <a:off x="1512888" y="3213100"/>
            <a:ext cx="7056437" cy="1449388"/>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82852216-10F0-4952-A340-E0B63EA2B5BE}" type="slidenum">
              <a:t>‹#›</a:t>
            </a:fld>
            <a:endParaRPr lang="en-US"/>
          </a:p>
        </p:txBody>
      </p:sp>
    </p:spTree>
    <p:extLst>
      <p:ext uri="{BB962C8B-B14F-4D97-AF65-F5344CB8AC3E}">
        <p14:creationId xmlns:p14="http://schemas.microsoft.com/office/powerpoint/2010/main" val="3510261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A9845E8-4DFA-4881-B329-44DBAD723AE6}" type="slidenum">
              <a:t>‹#›</a:t>
            </a:fld>
            <a:endParaRPr lang="en-US"/>
          </a:p>
        </p:txBody>
      </p:sp>
    </p:spTree>
    <p:extLst>
      <p:ext uri="{BB962C8B-B14F-4D97-AF65-F5344CB8AC3E}">
        <p14:creationId xmlns:p14="http://schemas.microsoft.com/office/powerpoint/2010/main" val="31757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8850" y="225425"/>
            <a:ext cx="2266950" cy="43894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3238" y="225425"/>
            <a:ext cx="6653212" cy="43894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25B87777-1232-45CC-B4A8-45C1AFE6E291}" type="slidenum">
              <a:t>‹#›</a:t>
            </a:fld>
            <a:endParaRPr lang="en-US"/>
          </a:p>
        </p:txBody>
      </p:sp>
    </p:spTree>
    <p:extLst>
      <p:ext uri="{BB962C8B-B14F-4D97-AF65-F5344CB8AC3E}">
        <p14:creationId xmlns:p14="http://schemas.microsoft.com/office/powerpoint/2010/main" val="315818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F6645AD9-29BC-4D64-9F01-F1AA9BD5FB21}" type="slidenum">
              <a:t>‹#›</a:t>
            </a:fld>
            <a:endParaRPr lang="en-US"/>
          </a:p>
        </p:txBody>
      </p:sp>
    </p:spTree>
    <p:extLst>
      <p:ext uri="{BB962C8B-B14F-4D97-AF65-F5344CB8AC3E}">
        <p14:creationId xmlns:p14="http://schemas.microsoft.com/office/powerpoint/2010/main" val="1407901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3643313"/>
            <a:ext cx="8567738" cy="11271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96925" y="2403475"/>
            <a:ext cx="8567738" cy="12398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endParaRPr lang="en-US"/>
          </a:p>
        </p:txBody>
      </p:sp>
      <p:sp>
        <p:nvSpPr>
          <p:cNvPr id="5" name="Footer Placeholder 4"/>
          <p:cNvSpPr>
            <a:spLocks noGrp="1"/>
          </p:cNvSpPr>
          <p:nvPr>
            <p:ph type="ftr" sz="quarter" idx="11"/>
          </p:nvPr>
        </p:nvSpPr>
        <p:spPr/>
        <p:txBody>
          <a:bodyPr/>
          <a:lstStyle/>
          <a:p>
            <a:pPr lvl="0"/>
            <a:endParaRPr lang="en-US"/>
          </a:p>
        </p:txBody>
      </p:sp>
      <p:sp>
        <p:nvSpPr>
          <p:cNvPr id="6" name="Slide Number Placeholder 5"/>
          <p:cNvSpPr>
            <a:spLocks noGrp="1"/>
          </p:cNvSpPr>
          <p:nvPr>
            <p:ph type="sldNum" sz="quarter" idx="12"/>
          </p:nvPr>
        </p:nvSpPr>
        <p:spPr/>
        <p:txBody>
          <a:bodyPr/>
          <a:lstStyle/>
          <a:p>
            <a:pPr lvl="0"/>
            <a:fld id="{456A7BDF-DAB2-4320-8292-1D5C83933E39}" type="slidenum">
              <a:t>‹#›</a:t>
            </a:fld>
            <a:endParaRPr lang="en-US"/>
          </a:p>
        </p:txBody>
      </p:sp>
    </p:spTree>
    <p:extLst>
      <p:ext uri="{BB962C8B-B14F-4D97-AF65-F5344CB8AC3E}">
        <p14:creationId xmlns:p14="http://schemas.microsoft.com/office/powerpoint/2010/main" val="18990407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3238" y="1327150"/>
            <a:ext cx="4459287" cy="3287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4925" y="1327150"/>
            <a:ext cx="4460875" cy="32877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4F445390-A5CE-42E3-B490-266AA6167C68}" type="slidenum">
              <a:t>‹#›</a:t>
            </a:fld>
            <a:endParaRPr lang="en-US"/>
          </a:p>
        </p:txBody>
      </p:sp>
    </p:spTree>
    <p:extLst>
      <p:ext uri="{BB962C8B-B14F-4D97-AF65-F5344CB8AC3E}">
        <p14:creationId xmlns:p14="http://schemas.microsoft.com/office/powerpoint/2010/main" val="2259955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7013"/>
            <a:ext cx="9072563" cy="944562"/>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4825" y="1270000"/>
            <a:ext cx="4452938"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04825" y="1798638"/>
            <a:ext cx="4452938"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21275" y="1270000"/>
            <a:ext cx="4456113" cy="528638"/>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21275" y="1798638"/>
            <a:ext cx="4456113" cy="32670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lvl="0"/>
            <a:endParaRPr lang="en-US"/>
          </a:p>
        </p:txBody>
      </p:sp>
      <p:sp>
        <p:nvSpPr>
          <p:cNvPr id="8" name="Footer Placeholder 7"/>
          <p:cNvSpPr>
            <a:spLocks noGrp="1"/>
          </p:cNvSpPr>
          <p:nvPr>
            <p:ph type="ftr" sz="quarter" idx="11"/>
          </p:nvPr>
        </p:nvSpPr>
        <p:spPr/>
        <p:txBody>
          <a:bodyPr/>
          <a:lstStyle/>
          <a:p>
            <a:pPr lvl="0"/>
            <a:endParaRPr lang="en-US"/>
          </a:p>
        </p:txBody>
      </p:sp>
      <p:sp>
        <p:nvSpPr>
          <p:cNvPr id="9" name="Slide Number Placeholder 8"/>
          <p:cNvSpPr>
            <a:spLocks noGrp="1"/>
          </p:cNvSpPr>
          <p:nvPr>
            <p:ph type="sldNum" sz="quarter" idx="12"/>
          </p:nvPr>
        </p:nvSpPr>
        <p:spPr/>
        <p:txBody>
          <a:bodyPr/>
          <a:lstStyle/>
          <a:p>
            <a:pPr lvl="0"/>
            <a:fld id="{43472807-C3E8-443E-A4D2-36DB00A6CA0F}" type="slidenum">
              <a:t>‹#›</a:t>
            </a:fld>
            <a:endParaRPr lang="en-US"/>
          </a:p>
        </p:txBody>
      </p:sp>
    </p:spTree>
    <p:extLst>
      <p:ext uri="{BB962C8B-B14F-4D97-AF65-F5344CB8AC3E}">
        <p14:creationId xmlns:p14="http://schemas.microsoft.com/office/powerpoint/2010/main" val="3787963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endParaRPr lang="en-US"/>
          </a:p>
        </p:txBody>
      </p:sp>
      <p:sp>
        <p:nvSpPr>
          <p:cNvPr id="4" name="Footer Placeholder 3"/>
          <p:cNvSpPr>
            <a:spLocks noGrp="1"/>
          </p:cNvSpPr>
          <p:nvPr>
            <p:ph type="ftr" sz="quarter" idx="11"/>
          </p:nvPr>
        </p:nvSpPr>
        <p:spPr/>
        <p:txBody>
          <a:bodyPr/>
          <a:lstStyle/>
          <a:p>
            <a:pPr lvl="0"/>
            <a:endParaRPr lang="en-US"/>
          </a:p>
        </p:txBody>
      </p:sp>
      <p:sp>
        <p:nvSpPr>
          <p:cNvPr id="5" name="Slide Number Placeholder 4"/>
          <p:cNvSpPr>
            <a:spLocks noGrp="1"/>
          </p:cNvSpPr>
          <p:nvPr>
            <p:ph type="sldNum" sz="quarter" idx="12"/>
          </p:nvPr>
        </p:nvSpPr>
        <p:spPr/>
        <p:txBody>
          <a:bodyPr/>
          <a:lstStyle/>
          <a:p>
            <a:pPr lvl="0"/>
            <a:fld id="{C5B38F4A-877D-463F-904A-2A4AFB08102B}" type="slidenum">
              <a:t>‹#›</a:t>
            </a:fld>
            <a:endParaRPr lang="en-US"/>
          </a:p>
        </p:txBody>
      </p:sp>
    </p:spTree>
    <p:extLst>
      <p:ext uri="{BB962C8B-B14F-4D97-AF65-F5344CB8AC3E}">
        <p14:creationId xmlns:p14="http://schemas.microsoft.com/office/powerpoint/2010/main" val="1470256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lvl="0"/>
            <a:endParaRPr lang="en-US"/>
          </a:p>
        </p:txBody>
      </p:sp>
      <p:sp>
        <p:nvSpPr>
          <p:cNvPr id="3" name="Footer Placeholder 2"/>
          <p:cNvSpPr>
            <a:spLocks noGrp="1"/>
          </p:cNvSpPr>
          <p:nvPr>
            <p:ph type="ftr" sz="quarter" idx="11"/>
          </p:nvPr>
        </p:nvSpPr>
        <p:spPr/>
        <p:txBody>
          <a:bodyPr/>
          <a:lstStyle/>
          <a:p>
            <a:pPr lvl="0"/>
            <a:endParaRPr lang="en-US"/>
          </a:p>
        </p:txBody>
      </p:sp>
      <p:sp>
        <p:nvSpPr>
          <p:cNvPr id="4" name="Slide Number Placeholder 3"/>
          <p:cNvSpPr>
            <a:spLocks noGrp="1"/>
          </p:cNvSpPr>
          <p:nvPr>
            <p:ph type="sldNum" sz="quarter" idx="12"/>
          </p:nvPr>
        </p:nvSpPr>
        <p:spPr/>
        <p:txBody>
          <a:bodyPr/>
          <a:lstStyle/>
          <a:p>
            <a:pPr lvl="0"/>
            <a:fld id="{E254B536-DC94-4BBD-9BC6-00C2D0F6A14C}" type="slidenum">
              <a:t>‹#›</a:t>
            </a:fld>
            <a:endParaRPr lang="en-US"/>
          </a:p>
        </p:txBody>
      </p:sp>
    </p:spTree>
    <p:extLst>
      <p:ext uri="{BB962C8B-B14F-4D97-AF65-F5344CB8AC3E}">
        <p14:creationId xmlns:p14="http://schemas.microsoft.com/office/powerpoint/2010/main" val="170417685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225425"/>
            <a:ext cx="3316288" cy="9604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941763" y="225425"/>
            <a:ext cx="5635625" cy="48402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4825" y="1185863"/>
            <a:ext cx="3316288" cy="38798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6A7ED61E-BAE5-4742-A524-2C30CD1F8DCB}" type="slidenum">
              <a:t>‹#›</a:t>
            </a:fld>
            <a:endParaRPr lang="en-US"/>
          </a:p>
        </p:txBody>
      </p:sp>
    </p:spTree>
    <p:extLst>
      <p:ext uri="{BB962C8B-B14F-4D97-AF65-F5344CB8AC3E}">
        <p14:creationId xmlns:p14="http://schemas.microsoft.com/office/powerpoint/2010/main" val="368086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3968750"/>
            <a:ext cx="6048375" cy="46990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976438" y="506413"/>
            <a:ext cx="6048375" cy="340201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4438650"/>
            <a:ext cx="6048375" cy="6651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endParaRPr lang="en-US"/>
          </a:p>
        </p:txBody>
      </p:sp>
      <p:sp>
        <p:nvSpPr>
          <p:cNvPr id="6" name="Footer Placeholder 5"/>
          <p:cNvSpPr>
            <a:spLocks noGrp="1"/>
          </p:cNvSpPr>
          <p:nvPr>
            <p:ph type="ftr" sz="quarter" idx="11"/>
          </p:nvPr>
        </p:nvSpPr>
        <p:spPr/>
        <p:txBody>
          <a:bodyPr/>
          <a:lstStyle/>
          <a:p>
            <a:pPr lvl="0"/>
            <a:endParaRPr lang="en-US"/>
          </a:p>
        </p:txBody>
      </p:sp>
      <p:sp>
        <p:nvSpPr>
          <p:cNvPr id="7" name="Slide Number Placeholder 6"/>
          <p:cNvSpPr>
            <a:spLocks noGrp="1"/>
          </p:cNvSpPr>
          <p:nvPr>
            <p:ph type="sldNum" sz="quarter" idx="12"/>
          </p:nvPr>
        </p:nvSpPr>
        <p:spPr/>
        <p:txBody>
          <a:bodyPr/>
          <a:lstStyle/>
          <a:p>
            <a:pPr lvl="0"/>
            <a:fld id="{D969A65F-F51F-4770-A94F-476A8E9C0AF6}" type="slidenum">
              <a:t>‹#›</a:t>
            </a:fld>
            <a:endParaRPr lang="en-US"/>
          </a:p>
        </p:txBody>
      </p:sp>
    </p:spTree>
    <p:extLst>
      <p:ext uri="{BB962C8B-B14F-4D97-AF65-F5344CB8AC3E}">
        <p14:creationId xmlns:p14="http://schemas.microsoft.com/office/powerpoint/2010/main" val="2567470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503999" y="226080"/>
            <a:ext cx="9071640" cy="946440"/>
          </a:xfrm>
          <a:prstGeom prst="rect">
            <a:avLst/>
          </a:prstGeom>
          <a:noFill/>
          <a:ln>
            <a:noFill/>
          </a:ln>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endParaRPr lang="en-US"/>
          </a:p>
        </p:txBody>
      </p:sp>
      <p:sp>
        <p:nvSpPr>
          <p:cNvPr id="3" name="Text Placeholder 2"/>
          <p:cNvSpPr txBox="1">
            <a:spLocks noGrp="1"/>
          </p:cNvSpPr>
          <p:nvPr>
            <p:ph type="body" idx="1"/>
          </p:nvPr>
        </p:nvSpPr>
        <p:spPr>
          <a:xfrm>
            <a:off x="503999" y="1326600"/>
            <a:ext cx="9071640" cy="3288239"/>
          </a:xfrm>
          <a:prstGeom prst="rect">
            <a:avLst/>
          </a:prstGeom>
          <a:noFill/>
          <a:ln>
            <a:noFill/>
          </a:ln>
        </p:spPr>
        <p:txBody>
          <a:bodyPr lIns="0" tIns="0" rIns="0" bIns="0"/>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503999" y="5165280"/>
            <a:ext cx="2348280" cy="390600"/>
          </a:xfrm>
          <a:prstGeom prst="rect">
            <a:avLst/>
          </a:prstGeom>
          <a:noFill/>
          <a:ln>
            <a:noFill/>
          </a:ln>
        </p:spPr>
        <p:txBody>
          <a:bodyPr lIns="0" tIns="0" rIns="0" bIns="0" anchorCtr="0"/>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p:cNvSpPr txBox="1">
            <a:spLocks noGrp="1"/>
          </p:cNvSpPr>
          <p:nvPr>
            <p:ph type="ftr" sz="quarter" idx="3"/>
          </p:nvPr>
        </p:nvSpPr>
        <p:spPr>
          <a:xfrm>
            <a:off x="3447360" y="5165280"/>
            <a:ext cx="3195000" cy="390600"/>
          </a:xfrm>
          <a:prstGeom prst="rect">
            <a:avLst/>
          </a:prstGeom>
          <a:noFill/>
          <a:ln>
            <a:noFill/>
          </a:ln>
        </p:spPr>
        <p:txBody>
          <a:bodyPr lIns="0" tIns="0" rIns="0" bIns="0" anchorCtr="0"/>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p:cNvSpPr txBox="1">
            <a:spLocks noGrp="1"/>
          </p:cNvSpPr>
          <p:nvPr>
            <p:ph type="sldNum" sz="quarter" idx="4"/>
          </p:nvPr>
        </p:nvSpPr>
        <p:spPr>
          <a:xfrm>
            <a:off x="7227360" y="5165280"/>
            <a:ext cx="2348280" cy="390600"/>
          </a:xfrm>
          <a:prstGeom prst="rect">
            <a:avLst/>
          </a:prstGeom>
          <a:noFill/>
          <a:ln>
            <a:noFill/>
          </a:ln>
        </p:spPr>
        <p:txBody>
          <a:bodyPr lIns="0" tIns="0" rIns="0" bIns="0" anchorCtr="0"/>
          <a:lstStyle>
            <a:lvl1pPr lvl="0" algn="r" hangingPunct="0">
              <a:buNone/>
              <a:tabLst/>
              <a:defRPr lang="en-US" sz="1400" kern="1200">
                <a:latin typeface="Liberation Serif" pitchFamily="18"/>
                <a:ea typeface="DejaVu Sans" pitchFamily="2"/>
                <a:cs typeface="DejaVu Sans" pitchFamily="2"/>
              </a:defRPr>
            </a:lvl1pPr>
          </a:lstStyle>
          <a:p>
            <a:pPr lvl="0"/>
            <a:fld id="{9086309A-81A0-4D33-B5D3-AAB700FD4C5F}"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cap="none">
          <a:ln>
            <a:noFill/>
          </a:ln>
          <a:highlight>
            <a:scrgbClr r="0" g="0" b="0">
              <a:alpha val="0"/>
            </a:scrgbClr>
          </a:highlight>
          <a:latin typeface="Liberation Sans" pitchFamily="18"/>
        </a:defRPr>
      </a:lvl1pPr>
    </p:titleStyle>
    <p:bodyStyle>
      <a:lvl1pPr hangingPunct="0">
        <a:spcBef>
          <a:spcPts val="1417"/>
        </a:spcBef>
        <a:spcAft>
          <a:spcPts val="0"/>
        </a:spcAft>
        <a:tabLst/>
        <a:defRPr lang="en-US" sz="3200" b="0" i="0" u="none" strike="noStrike" kern="1200" cap="none">
          <a:ln>
            <a:noFill/>
          </a:ln>
          <a:highlight>
            <a:scrgbClr r="0" g="0" b="0">
              <a:alpha val="0"/>
            </a:scrgbClr>
          </a:highlight>
          <a:latin typeface="Liberation Sans" pitchFamily="18"/>
        </a:defRPr>
      </a:lvl1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2.xml"/><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Chương 7: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lgn="just">
              <a:buNone/>
            </a:pPr>
            <a:r>
              <a:rPr lang="en-US"/>
              <a:t>7.1. Tổng quan về cấu trúc thu tối ưu</a:t>
            </a:r>
          </a:p>
          <a:p>
            <a:pPr lvl="0">
              <a:buNone/>
            </a:pPr>
            <a:r>
              <a:rPr lang="en-US"/>
              <a:t>7.2. Luật quyết định thu</a:t>
            </a:r>
          </a:p>
          <a:p>
            <a:pPr lvl="0">
              <a:buNone/>
            </a:pPr>
            <a:r>
              <a:rPr lang="en-US"/>
              <a:t>7.3. Biểu diễn hình học của tín hiệu</a:t>
            </a:r>
          </a:p>
          <a:p>
            <a:pPr lvl="0">
              <a:buNone/>
            </a:pPr>
            <a:r>
              <a:rPr lang="en-US"/>
              <a:t>7.4. Cấu trúc thu tối ưu cho tín hiệu nhị phân</a:t>
            </a:r>
          </a:p>
          <a:p>
            <a:pPr lvl="0">
              <a:buNone/>
            </a:pPr>
            <a:r>
              <a:rPr lang="en-US"/>
              <a:t>7.5. Hiệu năng của cấu trúc thu tối ưu tín hiệu nhị phân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7.3. </a:t>
            </a:r>
            <a:r>
              <a:rPr lang="en-US" dirty="0" err="1"/>
              <a:t>Biểu</a:t>
            </a:r>
            <a:r>
              <a:rPr lang="en-US" dirty="0"/>
              <a:t> </a:t>
            </a:r>
            <a:r>
              <a:rPr lang="en-US" dirty="0" err="1"/>
              <a:t>diễn</a:t>
            </a:r>
            <a:r>
              <a:rPr lang="en-US" dirty="0"/>
              <a:t> </a:t>
            </a:r>
            <a:r>
              <a:rPr lang="en-US" dirty="0" err="1"/>
              <a:t>hình</a:t>
            </a:r>
            <a:r>
              <a:rPr lang="en-US" dirty="0"/>
              <a:t> </a:t>
            </a:r>
            <a:r>
              <a:rPr lang="en-US" dirty="0" err="1"/>
              <a:t>học</a:t>
            </a:r>
            <a:r>
              <a:rPr lang="en-US" dirty="0"/>
              <a:t> </a:t>
            </a:r>
            <a:r>
              <a:rPr lang="en-US" dirty="0" err="1"/>
              <a:t>tín</a:t>
            </a:r>
            <a:r>
              <a:rPr lang="en-US" dirty="0"/>
              <a:t> </a:t>
            </a:r>
            <a:r>
              <a:rPr lang="en-US" dirty="0" err="1"/>
              <a:t>hiệu</a:t>
            </a:r>
            <a:endParaRPr lang="en-US" dirty="0"/>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800" dirty="0" err="1"/>
              <a:t>Thủ</a:t>
            </a:r>
            <a:r>
              <a:rPr lang="en-US" sz="2800" dirty="0"/>
              <a:t> </a:t>
            </a:r>
            <a:r>
              <a:rPr lang="en-US" sz="2800" dirty="0" err="1"/>
              <a:t>tục</a:t>
            </a:r>
            <a:r>
              <a:rPr lang="en-US" sz="2800" dirty="0"/>
              <a:t> Gram-Schmidt </a:t>
            </a:r>
            <a:r>
              <a:rPr lang="en-US" sz="2800" dirty="0" err="1"/>
              <a:t>cho</a:t>
            </a:r>
            <a:r>
              <a:rPr lang="en-US" sz="2800" dirty="0"/>
              <a:t> </a:t>
            </a:r>
            <a:r>
              <a:rPr lang="en-US" sz="2800" dirty="0" err="1"/>
              <a:t>tập</a:t>
            </a:r>
            <a:r>
              <a:rPr lang="en-US" sz="2800" dirty="0"/>
              <a:t> M </a:t>
            </a:r>
            <a:r>
              <a:rPr lang="en-US" sz="2800" dirty="0" err="1"/>
              <a:t>tín</a:t>
            </a:r>
            <a:r>
              <a:rPr lang="en-US" sz="2800" dirty="0"/>
              <a:t> </a:t>
            </a:r>
            <a:r>
              <a:rPr lang="en-US" sz="2800" dirty="0" err="1"/>
              <a:t>hiệu</a:t>
            </a:r>
            <a:endParaRPr lang="en-US" sz="2800" dirty="0"/>
          </a:p>
          <a:p>
            <a:pPr marL="108000" lvl="0" indent="0">
              <a:buNone/>
            </a:pPr>
            <a:r>
              <a:rPr lang="en-US" sz="2800" dirty="0"/>
              <a:t>         </a:t>
            </a:r>
          </a:p>
          <a:p>
            <a:pPr lvl="0"/>
            <a:endParaRPr lang="en-US" sz="2800" dirty="0"/>
          </a:p>
          <a:p>
            <a:pPr lvl="0"/>
            <a:endParaRPr lang="en-US" sz="2800" dirty="0"/>
          </a:p>
          <a:p>
            <a:pPr marL="108000" lvl="0" indent="0">
              <a:buNone/>
            </a:pPr>
            <a:endParaRPr lang="en-US" sz="2800" dirty="0"/>
          </a:p>
          <a:p>
            <a:pPr lvl="0"/>
            <a:r>
              <a:rPr lang="en-US" sz="2800" dirty="0" err="1"/>
              <a:t>Nếu</a:t>
            </a:r>
            <a:r>
              <a:rPr lang="en-US" sz="2800" dirty="0"/>
              <a:t> </a:t>
            </a:r>
            <a:r>
              <a:rPr lang="en-US" sz="2800" dirty="0" err="1"/>
              <a:t>tập</a:t>
            </a:r>
            <a:r>
              <a:rPr lang="en-US" sz="2800" dirty="0"/>
              <a:t> M </a:t>
            </a:r>
            <a:r>
              <a:rPr lang="en-US" sz="2800" dirty="0" err="1"/>
              <a:t>tín</a:t>
            </a:r>
            <a:r>
              <a:rPr lang="en-US" sz="2800" dirty="0"/>
              <a:t> </a:t>
            </a:r>
            <a:r>
              <a:rPr lang="en-US" sz="2800" dirty="0" err="1"/>
              <a:t>hiệu</a:t>
            </a:r>
            <a:r>
              <a:rPr lang="en-US" sz="2800" dirty="0"/>
              <a:t> </a:t>
            </a:r>
            <a:r>
              <a:rPr lang="en-US" sz="2800" dirty="0" err="1"/>
              <a:t>là</a:t>
            </a:r>
            <a:r>
              <a:rPr lang="en-US" sz="2800" dirty="0"/>
              <a:t> </a:t>
            </a:r>
            <a:r>
              <a:rPr lang="en-US" sz="2800" dirty="0" err="1"/>
              <a:t>độc</a:t>
            </a:r>
            <a:r>
              <a:rPr lang="en-US" sz="2800" dirty="0"/>
              <a:t> </a:t>
            </a:r>
            <a:r>
              <a:rPr lang="en-US" sz="2800" dirty="0" err="1"/>
              <a:t>lập</a:t>
            </a:r>
            <a:r>
              <a:rPr lang="en-US" sz="2800" dirty="0"/>
              <a:t> </a:t>
            </a:r>
            <a:r>
              <a:rPr lang="en-US" sz="2800" dirty="0" err="1"/>
              <a:t>tuyến</a:t>
            </a:r>
            <a:r>
              <a:rPr lang="en-US" sz="2800" dirty="0"/>
              <a:t> </a:t>
            </a:r>
            <a:r>
              <a:rPr lang="en-US" sz="2800" dirty="0" err="1"/>
              <a:t>tính</a:t>
            </a:r>
            <a:r>
              <a:rPr lang="en-US" sz="2800" dirty="0"/>
              <a:t> </a:t>
            </a:r>
            <a:r>
              <a:rPr lang="en-US" sz="2800" dirty="0" err="1"/>
              <a:t>thì</a:t>
            </a:r>
            <a:r>
              <a:rPr lang="en-US" sz="2800" dirty="0"/>
              <a:t> N = M, </a:t>
            </a:r>
            <a:r>
              <a:rPr lang="en-US" sz="2800" dirty="0" err="1"/>
              <a:t>Nếu</a:t>
            </a:r>
            <a:r>
              <a:rPr lang="en-US" sz="2800" dirty="0"/>
              <a:t> </a:t>
            </a:r>
            <a:r>
              <a:rPr lang="en-US" sz="2800" dirty="0" err="1"/>
              <a:t>tập</a:t>
            </a:r>
            <a:r>
              <a:rPr lang="en-US" sz="2800" dirty="0"/>
              <a:t> </a:t>
            </a:r>
            <a:r>
              <a:rPr lang="en-US" sz="2800" dirty="0" err="1"/>
              <a:t>tín</a:t>
            </a:r>
            <a:r>
              <a:rPr lang="en-US" sz="2800" dirty="0"/>
              <a:t> </a:t>
            </a:r>
            <a:r>
              <a:rPr lang="en-US" sz="2800" dirty="0" err="1"/>
              <a:t>hiệu</a:t>
            </a:r>
            <a:r>
              <a:rPr lang="en-US" sz="2800" dirty="0"/>
              <a:t> </a:t>
            </a:r>
            <a:r>
              <a:rPr lang="en-US" sz="2800" dirty="0" err="1"/>
              <a:t>là</a:t>
            </a:r>
            <a:r>
              <a:rPr lang="en-US" sz="2800" dirty="0"/>
              <a:t> </a:t>
            </a:r>
            <a:r>
              <a:rPr lang="en-US" sz="2800" dirty="0" err="1"/>
              <a:t>phụ</a:t>
            </a:r>
            <a:r>
              <a:rPr lang="en-US" sz="2800" dirty="0"/>
              <a:t> </a:t>
            </a:r>
            <a:r>
              <a:rPr lang="en-US" sz="2800" dirty="0" err="1"/>
              <a:t>thuộc</a:t>
            </a:r>
            <a:r>
              <a:rPr lang="en-US" sz="2800" dirty="0"/>
              <a:t> </a:t>
            </a:r>
            <a:r>
              <a:rPr lang="en-US" sz="2800" dirty="0" err="1"/>
              <a:t>tuyến</a:t>
            </a:r>
            <a:r>
              <a:rPr lang="en-US" sz="2800" dirty="0"/>
              <a:t> </a:t>
            </a:r>
            <a:r>
              <a:rPr lang="en-US" sz="2800" dirty="0" err="1"/>
              <a:t>tính</a:t>
            </a:r>
            <a:r>
              <a:rPr lang="en-US" sz="2800" dirty="0"/>
              <a:t> </a:t>
            </a:r>
            <a:r>
              <a:rPr lang="en-US" sz="2800" dirty="0" err="1"/>
              <a:t>thì</a:t>
            </a:r>
            <a:r>
              <a:rPr lang="en-US" sz="2800" dirty="0"/>
              <a:t> N&lt;M</a:t>
            </a:r>
          </a:p>
        </p:txBody>
      </p:sp>
      <p:pic>
        <p:nvPicPr>
          <p:cNvPr id="4" name="Picture 3"/>
          <p:cNvPicPr>
            <a:picLocks noChangeAspect="1"/>
          </p:cNvPicPr>
          <p:nvPr/>
        </p:nvPicPr>
        <p:blipFill>
          <a:blip r:embed="rId3">
            <a:lum/>
            <a:alphaModFix/>
          </a:blip>
          <a:srcRect/>
          <a:stretch>
            <a:fillRect/>
          </a:stretch>
        </p:blipFill>
        <p:spPr>
          <a:xfrm>
            <a:off x="7549739" y="1361542"/>
            <a:ext cx="1580760" cy="30240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1739519" y="1783631"/>
            <a:ext cx="6600600" cy="256031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7.3. </a:t>
            </a:r>
            <a:r>
              <a:rPr lang="en-US" dirty="0" err="1"/>
              <a:t>Biểu</a:t>
            </a:r>
            <a:r>
              <a:rPr lang="en-US" dirty="0"/>
              <a:t> </a:t>
            </a:r>
            <a:r>
              <a:rPr lang="en-US" dirty="0" err="1"/>
              <a:t>diễn</a:t>
            </a:r>
            <a:r>
              <a:rPr lang="en-US" dirty="0"/>
              <a:t> </a:t>
            </a:r>
            <a:r>
              <a:rPr lang="en-US" dirty="0" err="1"/>
              <a:t>hình</a:t>
            </a:r>
            <a:r>
              <a:rPr lang="en-US" dirty="0"/>
              <a:t> </a:t>
            </a:r>
            <a:r>
              <a:rPr lang="en-US" dirty="0" err="1"/>
              <a:t>học</a:t>
            </a:r>
            <a:r>
              <a:rPr lang="en-US" dirty="0"/>
              <a:t> </a:t>
            </a:r>
            <a:r>
              <a:rPr lang="en-US" dirty="0" err="1"/>
              <a:t>tín</a:t>
            </a:r>
            <a:r>
              <a:rPr lang="en-US" dirty="0"/>
              <a:t> </a:t>
            </a:r>
            <a:r>
              <a:rPr lang="en-US" dirty="0" err="1"/>
              <a:t>hiệu</a:t>
            </a:r>
            <a:endParaRPr lang="en-US" dirty="0"/>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400" dirty="0" err="1">
                <a:latin typeface="Arial" pitchFamily="34" charset="0"/>
                <a:cs typeface="Arial" pitchFamily="34" charset="0"/>
              </a:rPr>
              <a:t>Thủ</a:t>
            </a:r>
            <a:r>
              <a:rPr lang="en-US" sz="2400" dirty="0">
                <a:latin typeface="Arial" pitchFamily="34" charset="0"/>
                <a:cs typeface="Arial" pitchFamily="34" charset="0"/>
              </a:rPr>
              <a:t> </a:t>
            </a:r>
            <a:r>
              <a:rPr lang="en-US" sz="2400" dirty="0" err="1">
                <a:latin typeface="Arial" pitchFamily="34" charset="0"/>
                <a:cs typeface="Arial" pitchFamily="34" charset="0"/>
              </a:rPr>
              <a:t>tục</a:t>
            </a:r>
            <a:r>
              <a:rPr lang="en-US" sz="2400" dirty="0">
                <a:latin typeface="Arial" pitchFamily="34" charset="0"/>
                <a:cs typeface="Arial" pitchFamily="34" charset="0"/>
              </a:rPr>
              <a:t> Gram-Schmidt </a:t>
            </a:r>
            <a:r>
              <a:rPr lang="en-US" sz="2400" dirty="0" err="1">
                <a:latin typeface="Arial" pitchFamily="34" charset="0"/>
                <a:cs typeface="Arial" pitchFamily="34" charset="0"/>
              </a:rPr>
              <a:t>cho</a:t>
            </a:r>
            <a:r>
              <a:rPr lang="en-US" sz="2400" dirty="0">
                <a:latin typeface="Arial" pitchFamily="34" charset="0"/>
                <a:cs typeface="Arial" pitchFamily="34" charset="0"/>
              </a:rPr>
              <a:t> </a:t>
            </a:r>
            <a:r>
              <a:rPr lang="en-US" sz="2400" dirty="0" err="1">
                <a:latin typeface="Arial" pitchFamily="34" charset="0"/>
                <a:cs typeface="Arial" pitchFamily="34" charset="0"/>
              </a:rPr>
              <a:t>tín</a:t>
            </a:r>
            <a:r>
              <a:rPr lang="en-US" sz="2400" dirty="0">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nhị</a:t>
            </a:r>
            <a:r>
              <a:rPr lang="en-US" sz="2400" dirty="0">
                <a:latin typeface="Arial" pitchFamily="34" charset="0"/>
                <a:cs typeface="Arial" pitchFamily="34" charset="0"/>
              </a:rPr>
              <a:t> </a:t>
            </a:r>
            <a:r>
              <a:rPr lang="en-US" sz="2400" dirty="0" err="1">
                <a:latin typeface="Arial" pitchFamily="34" charset="0"/>
                <a:cs typeface="Arial" pitchFamily="34" charset="0"/>
              </a:rPr>
              <a:t>phân</a:t>
            </a:r>
            <a:r>
              <a:rPr lang="en-US" sz="2400" dirty="0">
                <a:latin typeface="Arial" pitchFamily="34" charset="0"/>
                <a:cs typeface="Arial" pitchFamily="34" charset="0"/>
              </a:rPr>
              <a:t>:</a:t>
            </a:r>
          </a:p>
          <a:p>
            <a:pPr marL="108000" lvl="0" indent="0">
              <a:buNone/>
            </a:pPr>
            <a:r>
              <a:rPr lang="en-US" sz="2400" dirty="0">
                <a:latin typeface="Arial" pitchFamily="34" charset="0"/>
                <a:cs typeface="Arial" pitchFamily="34" charset="0"/>
              </a:rPr>
              <a:t>        </a:t>
            </a:r>
          </a:p>
          <a:p>
            <a:pPr lvl="0"/>
            <a:endParaRPr lang="en-US" sz="2400" dirty="0">
              <a:latin typeface="Arial" pitchFamily="34" charset="0"/>
              <a:cs typeface="Arial" pitchFamily="34" charset="0"/>
            </a:endParaRPr>
          </a:p>
          <a:p>
            <a:pPr lvl="0"/>
            <a:endParaRPr lang="en-US" sz="2400" dirty="0">
              <a:latin typeface="Arial" pitchFamily="34" charset="0"/>
              <a:cs typeface="Arial" pitchFamily="34" charset="0"/>
            </a:endParaRPr>
          </a:p>
          <a:p>
            <a:pPr lvl="0"/>
            <a:endParaRPr lang="en-US" sz="2400" dirty="0">
              <a:latin typeface="Arial" pitchFamily="34" charset="0"/>
              <a:cs typeface="Arial" pitchFamily="34" charset="0"/>
            </a:endParaRPr>
          </a:p>
          <a:p>
            <a:pPr lvl="0"/>
            <a:endParaRPr lang="en-US" sz="2400" dirty="0">
              <a:latin typeface="Arial" pitchFamily="34" charset="0"/>
              <a:cs typeface="Arial" pitchFamily="34" charset="0"/>
            </a:endParaRPr>
          </a:p>
          <a:p>
            <a:pPr marL="108000" lvl="0" indent="0">
              <a:buNone/>
            </a:pPr>
            <a:endParaRPr lang="en-US" dirty="0">
              <a:latin typeface="Arial" pitchFamily="34" charset="0"/>
              <a:cs typeface="Arial" pitchFamily="34" charset="0"/>
            </a:endParaRPr>
          </a:p>
          <a:p>
            <a:pPr lvl="0"/>
            <a:endParaRPr lang="en-US" dirty="0">
              <a:latin typeface="Arial" pitchFamily="34" charset="0"/>
              <a:cs typeface="Arial" pitchFamily="34" charset="0"/>
            </a:endParaRPr>
          </a:p>
          <a:p>
            <a:pPr lvl="0"/>
            <a:endParaRPr lang="en-US" dirty="0">
              <a:latin typeface="Arial" pitchFamily="34" charset="0"/>
              <a:cs typeface="Arial" pitchFamily="34" charset="0"/>
            </a:endParaRPr>
          </a:p>
          <a:p>
            <a:pPr lvl="0"/>
            <a:endParaRPr lang="en-US" dirty="0">
              <a:latin typeface="Arial" pitchFamily="34" charset="0"/>
              <a:cs typeface="Arial" pitchFamily="34" charset="0"/>
            </a:endParaRPr>
          </a:p>
          <a:p>
            <a:pPr lvl="0"/>
            <a:endParaRPr lang="en-US" dirty="0">
              <a:latin typeface="Arial" pitchFamily="34" charset="0"/>
              <a:cs typeface="Arial" pitchFamily="34" charset="0"/>
            </a:endParaRPr>
          </a:p>
          <a:p>
            <a:pPr marL="108000" lvl="0" indent="0">
              <a:buNone/>
            </a:pPr>
            <a:endParaRPr lang="en-US" dirty="0">
              <a:latin typeface="Arial" pitchFamily="34" charset="0"/>
              <a:cs typeface="Arial" pitchFamily="34" charset="0"/>
            </a:endParaRPr>
          </a:p>
        </p:txBody>
      </p:sp>
      <p:pic>
        <p:nvPicPr>
          <p:cNvPr id="4" name="Picture 3"/>
          <p:cNvPicPr>
            <a:picLocks noChangeAspect="1"/>
          </p:cNvPicPr>
          <p:nvPr/>
        </p:nvPicPr>
        <p:blipFill>
          <a:blip r:embed="rId3">
            <a:lum/>
            <a:alphaModFix/>
          </a:blip>
          <a:srcRect/>
          <a:stretch>
            <a:fillRect/>
          </a:stretch>
        </p:blipFill>
        <p:spPr>
          <a:xfrm>
            <a:off x="1371599" y="2225675"/>
            <a:ext cx="6949440" cy="2894964"/>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4846319" y="1875240"/>
            <a:ext cx="5036400" cy="54864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7.3. Biểu diễn hình học tín hiệu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200"/>
              <a:t>Ví dụ:</a:t>
            </a:r>
          </a:p>
        </p:txBody>
      </p:sp>
      <p:pic>
        <p:nvPicPr>
          <p:cNvPr id="4" name="Picture 3"/>
          <p:cNvPicPr>
            <a:picLocks noChangeAspect="1"/>
          </p:cNvPicPr>
          <p:nvPr/>
        </p:nvPicPr>
        <p:blipFill>
          <a:blip r:embed="rId3">
            <a:lum/>
            <a:alphaModFix/>
          </a:blip>
          <a:srcRect/>
          <a:stretch>
            <a:fillRect/>
          </a:stretch>
        </p:blipFill>
        <p:spPr>
          <a:xfrm>
            <a:off x="2194560" y="1554479"/>
            <a:ext cx="6334560" cy="361727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7.3. Biểu diễn hình học tín hiệu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Ví dụ:</a:t>
            </a:r>
          </a:p>
        </p:txBody>
      </p:sp>
      <p:pic>
        <p:nvPicPr>
          <p:cNvPr id="4" name="Picture 3"/>
          <p:cNvPicPr>
            <a:picLocks noChangeAspect="1"/>
          </p:cNvPicPr>
          <p:nvPr/>
        </p:nvPicPr>
        <p:blipFill>
          <a:blip r:embed="rId3">
            <a:lum/>
            <a:alphaModFix/>
          </a:blip>
          <a:srcRect/>
          <a:stretch>
            <a:fillRect/>
          </a:stretch>
        </p:blipFill>
        <p:spPr>
          <a:xfrm>
            <a:off x="1828800" y="1326600"/>
            <a:ext cx="7705440" cy="351971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a:latin typeface="Arial" pitchFamily="34" charset="0"/>
                <a:cs typeface="Arial" pitchFamily="34" charset="0"/>
              </a:rPr>
              <a:t>Những</a:t>
            </a:r>
            <a:r>
              <a:rPr lang="en-US" sz="2000" dirty="0">
                <a:latin typeface="Arial" pitchFamily="34" charset="0"/>
                <a:cs typeface="Arial" pitchFamily="34" charset="0"/>
              </a:rPr>
              <a:t> </a:t>
            </a:r>
            <a:r>
              <a:rPr lang="en-US" sz="2000" dirty="0" err="1">
                <a:latin typeface="Arial" pitchFamily="34" charset="0"/>
                <a:cs typeface="Arial" pitchFamily="34" charset="0"/>
              </a:rPr>
              <a:t>dữ</a:t>
            </a:r>
            <a:r>
              <a:rPr lang="en-US" sz="2000" dirty="0">
                <a:latin typeface="Arial" pitchFamily="34" charset="0"/>
                <a:cs typeface="Arial" pitchFamily="34" charset="0"/>
              </a:rPr>
              <a:t> </a:t>
            </a:r>
            <a:r>
              <a:rPr lang="en-US" sz="2000" dirty="0" err="1">
                <a:latin typeface="Arial" pitchFamily="34" charset="0"/>
                <a:cs typeface="Arial" pitchFamily="34" charset="0"/>
              </a:rPr>
              <a:t>liệu</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xây</a:t>
            </a:r>
            <a:r>
              <a:rPr lang="en-US" sz="2000" dirty="0">
                <a:latin typeface="Arial" pitchFamily="34" charset="0"/>
                <a:cs typeface="Arial" pitchFamily="34" charset="0"/>
              </a:rPr>
              <a:t> </a:t>
            </a:r>
            <a:r>
              <a:rPr lang="en-US" sz="2000" dirty="0" err="1">
                <a:latin typeface="Arial" pitchFamily="34" charset="0"/>
                <a:cs typeface="Arial" pitchFamily="34" charset="0"/>
              </a:rPr>
              <a:t>dựng</a:t>
            </a:r>
            <a:r>
              <a:rPr lang="en-US" sz="2000" dirty="0">
                <a:latin typeface="Arial" pitchFamily="34" charset="0"/>
                <a:cs typeface="Arial" pitchFamily="34" charset="0"/>
              </a:rPr>
              <a:t> </a:t>
            </a:r>
            <a:r>
              <a:rPr lang="en-US" sz="2000" dirty="0" err="1">
                <a:latin typeface="Arial" pitchFamily="34" charset="0"/>
                <a:cs typeface="Arial" pitchFamily="34" charset="0"/>
              </a:rPr>
              <a:t>cấu</a:t>
            </a:r>
            <a:r>
              <a:rPr lang="en-US" sz="2000" dirty="0">
                <a:latin typeface="Arial" pitchFamily="34" charset="0"/>
                <a:cs typeface="Arial" pitchFamily="34" charset="0"/>
              </a:rPr>
              <a:t> </a:t>
            </a:r>
            <a:r>
              <a:rPr lang="en-US" sz="2000" dirty="0" err="1">
                <a:latin typeface="Arial" pitchFamily="34" charset="0"/>
                <a:cs typeface="Arial" pitchFamily="34" charset="0"/>
              </a:rPr>
              <a:t>trúc</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tối</a:t>
            </a:r>
            <a:r>
              <a:rPr lang="en-US" sz="2000" dirty="0">
                <a:latin typeface="Arial" pitchFamily="34" charset="0"/>
                <a:cs typeface="Arial" pitchFamily="34" charset="0"/>
              </a:rPr>
              <a:t> </a:t>
            </a:r>
            <a:r>
              <a:rPr lang="en-US" sz="2000" dirty="0" err="1">
                <a:latin typeface="Arial" pitchFamily="34" charset="0"/>
                <a:cs typeface="Arial" pitchFamily="34" charset="0"/>
              </a:rPr>
              <a:t>ưu</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a:t>
            </a:r>
          </a:p>
          <a:p>
            <a:pPr lvl="0"/>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thống</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tập</a:t>
            </a:r>
            <a:r>
              <a:rPr lang="en-US" sz="2000" dirty="0">
                <a:latin typeface="Arial" pitchFamily="34" charset="0"/>
                <a:cs typeface="Arial" pitchFamily="34" charset="0"/>
              </a:rPr>
              <a:t> M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si</a:t>
            </a:r>
            <a:r>
              <a:rPr lang="en-US" sz="2000" dirty="0">
                <a:latin typeface="Arial" pitchFamily="34" charset="0"/>
                <a:cs typeface="Arial" pitchFamily="34" charset="0"/>
              </a:rPr>
              <a:t>(t)}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biểu</a:t>
            </a:r>
            <a:r>
              <a:rPr lang="en-US" sz="2000" dirty="0">
                <a:latin typeface="Arial" pitchFamily="34" charset="0"/>
                <a:cs typeface="Arial" pitchFamily="34" charset="0"/>
              </a:rPr>
              <a:t> </a:t>
            </a:r>
            <a:r>
              <a:rPr lang="en-US" sz="2000" dirty="0" err="1">
                <a:latin typeface="Arial" pitchFamily="34" charset="0"/>
                <a:cs typeface="Arial" pitchFamily="34" charset="0"/>
              </a:rPr>
              <a:t>diễn</a:t>
            </a:r>
            <a:r>
              <a:rPr lang="en-US" sz="2000" dirty="0">
                <a:latin typeface="Arial" pitchFamily="34" charset="0"/>
                <a:cs typeface="Arial" pitchFamily="34" charset="0"/>
              </a:rPr>
              <a:t> M tri </a:t>
            </a:r>
            <a:r>
              <a:rPr lang="en-US" sz="2000" dirty="0" err="1">
                <a:latin typeface="Arial" pitchFamily="34" charset="0"/>
                <a:cs typeface="Arial" pitchFamily="34" charset="0"/>
              </a:rPr>
              <a:t>thông</a:t>
            </a:r>
            <a:r>
              <a:rPr lang="en-US" sz="2000" dirty="0">
                <a:latin typeface="Arial" pitchFamily="34" charset="0"/>
                <a:cs typeface="Arial" pitchFamily="34" charset="0"/>
              </a:rPr>
              <a:t> tin.</a:t>
            </a:r>
          </a:p>
          <a:p>
            <a:pPr lvl="0"/>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này</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khai</a:t>
            </a:r>
            <a:r>
              <a:rPr lang="en-US" sz="2000" dirty="0">
                <a:latin typeface="Arial" pitchFamily="34" charset="0"/>
                <a:cs typeface="Arial" pitchFamily="34" charset="0"/>
              </a:rPr>
              <a:t> </a:t>
            </a:r>
            <a:r>
              <a:rPr lang="en-US" sz="2000" dirty="0" err="1">
                <a:latin typeface="Arial" pitchFamily="34" charset="0"/>
                <a:cs typeface="Arial" pitchFamily="34" charset="0"/>
              </a:rPr>
              <a:t>triển</a:t>
            </a:r>
            <a:r>
              <a:rPr lang="en-US" sz="2000" dirty="0">
                <a:latin typeface="Arial" pitchFamily="34" charset="0"/>
                <a:cs typeface="Arial" pitchFamily="34" charset="0"/>
              </a:rPr>
              <a:t> </a:t>
            </a:r>
            <a:r>
              <a:rPr lang="en-US" sz="2000" dirty="0" err="1">
                <a:latin typeface="Arial" pitchFamily="34" charset="0"/>
                <a:cs typeface="Arial" pitchFamily="34" charset="0"/>
              </a:rPr>
              <a:t>triển</a:t>
            </a:r>
            <a:r>
              <a:rPr lang="en-US" sz="2000" dirty="0">
                <a:latin typeface="Arial" pitchFamily="34" charset="0"/>
                <a:cs typeface="Arial" pitchFamily="34" charset="0"/>
              </a:rPr>
              <a:t> </a:t>
            </a:r>
            <a:r>
              <a:rPr lang="en-US" sz="2000" dirty="0" err="1">
                <a:latin typeface="Arial" pitchFamily="34" charset="0"/>
                <a:cs typeface="Arial" pitchFamily="34" charset="0"/>
              </a:rPr>
              <a:t>trực</a:t>
            </a:r>
            <a:r>
              <a:rPr lang="en-US" sz="2000" dirty="0">
                <a:latin typeface="Arial" pitchFamily="34" charset="0"/>
                <a:cs typeface="Arial" pitchFamily="34" charset="0"/>
              </a:rPr>
              <a:t> </a:t>
            </a:r>
            <a:r>
              <a:rPr lang="en-US" sz="2000" dirty="0" err="1">
                <a:latin typeface="Arial" pitchFamily="34" charset="0"/>
                <a:cs typeface="Arial" pitchFamily="34" charset="0"/>
              </a:rPr>
              <a:t>giao</a:t>
            </a:r>
            <a:r>
              <a:rPr lang="en-US" sz="2000" dirty="0">
                <a:latin typeface="Arial" pitchFamily="34" charset="0"/>
                <a:cs typeface="Arial" pitchFamily="34" charset="0"/>
              </a:rPr>
              <a:t> </a:t>
            </a:r>
            <a:r>
              <a:rPr lang="en-US" sz="2000" dirty="0" err="1">
                <a:latin typeface="Arial" pitchFamily="34" charset="0"/>
                <a:cs typeface="Arial" pitchFamily="34" charset="0"/>
              </a:rPr>
              <a:t>theo</a:t>
            </a:r>
            <a:r>
              <a:rPr lang="en-US" sz="2000" dirty="0">
                <a:latin typeface="Arial" pitchFamily="34" charset="0"/>
                <a:cs typeface="Arial" pitchFamily="34" charset="0"/>
              </a:rPr>
              <a:t> N </a:t>
            </a:r>
            <a:r>
              <a:rPr lang="en-US" sz="2000" dirty="0" err="1">
                <a:latin typeface="Arial" pitchFamily="34" charset="0"/>
                <a:cs typeface="Arial" pitchFamily="34" charset="0"/>
              </a:rPr>
              <a:t>hàm</a:t>
            </a:r>
            <a:r>
              <a:rPr lang="en-US" sz="2000" dirty="0">
                <a:latin typeface="Arial" pitchFamily="34" charset="0"/>
                <a:cs typeface="Arial" pitchFamily="34" charset="0"/>
              </a:rPr>
              <a:t> </a:t>
            </a:r>
            <a:r>
              <a:rPr lang="en-US" sz="2000" dirty="0" err="1">
                <a:latin typeface="Arial" pitchFamily="34" charset="0"/>
                <a:cs typeface="Arial" pitchFamily="34" charset="0"/>
              </a:rPr>
              <a:t>cơ</a:t>
            </a:r>
            <a:r>
              <a:rPr lang="en-US" sz="2000" dirty="0">
                <a:latin typeface="Arial" pitchFamily="34" charset="0"/>
                <a:cs typeface="Arial" pitchFamily="34" charset="0"/>
              </a:rPr>
              <a:t> </a:t>
            </a:r>
            <a:r>
              <a:rPr lang="en-US" sz="2000" dirty="0" err="1">
                <a:latin typeface="Arial" pitchFamily="34" charset="0"/>
                <a:cs typeface="Arial" pitchFamily="34" charset="0"/>
              </a:rPr>
              <a:t>sở</a:t>
            </a:r>
            <a:r>
              <a:rPr lang="en-US" sz="2000" dirty="0">
                <a:latin typeface="Arial" pitchFamily="34" charset="0"/>
                <a:cs typeface="Arial" pitchFamily="34" charset="0"/>
              </a:rPr>
              <a:t> </a:t>
            </a:r>
            <a:r>
              <a:rPr lang="en-US" sz="2000" dirty="0" err="1">
                <a:latin typeface="Arial" pitchFamily="34" charset="0"/>
                <a:cs typeface="Arial" pitchFamily="34" charset="0"/>
              </a:rPr>
              <a:t>trực</a:t>
            </a:r>
            <a:r>
              <a:rPr lang="en-US" sz="2000" dirty="0">
                <a:latin typeface="Arial" pitchFamily="34" charset="0"/>
                <a:cs typeface="Arial" pitchFamily="34" charset="0"/>
              </a:rPr>
              <a:t> </a:t>
            </a:r>
            <a:r>
              <a:rPr lang="en-US" sz="2000" dirty="0" err="1">
                <a:latin typeface="Arial" pitchFamily="34" charset="0"/>
                <a:cs typeface="Arial" pitchFamily="34" charset="0"/>
              </a:rPr>
              <a:t>giao</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khai</a:t>
            </a:r>
            <a:r>
              <a:rPr lang="en-US" sz="2000" dirty="0">
                <a:latin typeface="Arial" pitchFamily="34" charset="0"/>
                <a:cs typeface="Arial" pitchFamily="34" charset="0"/>
              </a:rPr>
              <a:t> </a:t>
            </a:r>
            <a:r>
              <a:rPr lang="en-US" sz="2000" dirty="0" err="1">
                <a:latin typeface="Arial" pitchFamily="34" charset="0"/>
                <a:cs typeface="Arial" pitchFamily="34" charset="0"/>
              </a:rPr>
              <a:t>triển</a:t>
            </a:r>
            <a:r>
              <a:rPr lang="en-US" sz="2000" dirty="0">
                <a:latin typeface="Arial" pitchFamily="34" charset="0"/>
                <a:cs typeface="Arial" pitchFamily="34" charset="0"/>
              </a:rPr>
              <a:t> </a:t>
            </a:r>
            <a:r>
              <a:rPr lang="en-US" sz="2000" dirty="0" err="1">
                <a:latin typeface="Arial" pitchFamily="34" charset="0"/>
                <a:cs typeface="Arial" pitchFamily="34" charset="0"/>
              </a:rPr>
              <a:t>si</a:t>
            </a:r>
            <a:r>
              <a:rPr lang="en-US" sz="2000" dirty="0">
                <a:latin typeface="Arial" pitchFamily="34" charset="0"/>
                <a:cs typeface="Arial" pitchFamily="34" charset="0"/>
              </a:rPr>
              <a:t>(t) </a:t>
            </a:r>
            <a:r>
              <a:rPr lang="en-US" sz="2000" dirty="0" err="1">
                <a:latin typeface="Arial" pitchFamily="34" charset="0"/>
                <a:cs typeface="Arial" pitchFamily="34" charset="0"/>
              </a:rPr>
              <a:t>theo</a:t>
            </a:r>
            <a:r>
              <a:rPr lang="en-US" sz="2000" dirty="0">
                <a:latin typeface="Arial" pitchFamily="34" charset="0"/>
                <a:cs typeface="Arial" pitchFamily="34" charset="0"/>
              </a:rPr>
              <a:t> </a:t>
            </a:r>
            <a:r>
              <a:rPr lang="en-US" sz="2000" dirty="0" err="1">
                <a:latin typeface="Arial" pitchFamily="34" charset="0"/>
                <a:cs typeface="Arial" pitchFamily="34" charset="0"/>
              </a:rPr>
              <a:t>hàm</a:t>
            </a:r>
            <a:r>
              <a:rPr lang="en-US" sz="2000" dirty="0">
                <a:latin typeface="Arial" pitchFamily="34" charset="0"/>
                <a:cs typeface="Arial" pitchFamily="34" charset="0"/>
              </a:rPr>
              <a:t> </a:t>
            </a:r>
            <a:r>
              <a:rPr lang="en-US" sz="2000" dirty="0" err="1">
                <a:latin typeface="Arial" pitchFamily="34" charset="0"/>
                <a:cs typeface="Arial" pitchFamily="34" charset="0"/>
              </a:rPr>
              <a:t>cơ</a:t>
            </a:r>
            <a:r>
              <a:rPr lang="en-US" sz="2000" dirty="0">
                <a:latin typeface="Arial" pitchFamily="34" charset="0"/>
                <a:cs typeface="Arial" pitchFamily="34" charset="0"/>
              </a:rPr>
              <a:t> </a:t>
            </a:r>
            <a:r>
              <a:rPr lang="en-US" sz="2000" dirty="0" err="1">
                <a:latin typeface="Arial" pitchFamily="34" charset="0"/>
                <a:cs typeface="Arial" pitchFamily="34" charset="0"/>
              </a:rPr>
              <a:t>sở</a:t>
            </a:r>
            <a:r>
              <a:rPr lang="en-US" sz="2000" dirty="0">
                <a:latin typeface="Arial" pitchFamily="34" charset="0"/>
                <a:cs typeface="Arial" pitchFamily="34" charset="0"/>
              </a:rPr>
              <a:t> </a:t>
            </a:r>
            <a:r>
              <a:rPr lang="en-US" sz="2000" dirty="0" err="1">
                <a:latin typeface="Arial" pitchFamily="34" charset="0"/>
                <a:cs typeface="Arial" pitchFamily="34" charset="0"/>
              </a:rPr>
              <a:t>thứ</a:t>
            </a:r>
            <a:r>
              <a:rPr lang="en-US" sz="2000" dirty="0">
                <a:latin typeface="Arial" pitchFamily="34" charset="0"/>
                <a:cs typeface="Arial" pitchFamily="34" charset="0"/>
              </a:rPr>
              <a:t> j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Sij</a:t>
            </a:r>
            <a:endParaRPr lang="en-US" sz="2000" dirty="0">
              <a:latin typeface="Arial" pitchFamily="34" charset="0"/>
              <a:cs typeface="Arial" pitchFamily="34" charset="0"/>
            </a:endParaRPr>
          </a:p>
          <a:p>
            <a:pPr lvl="0"/>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kênh</a:t>
            </a:r>
            <a:r>
              <a:rPr lang="en-US" sz="2000" dirty="0">
                <a:latin typeface="Arial" pitchFamily="34" charset="0"/>
                <a:cs typeface="Arial" pitchFamily="34" charset="0"/>
              </a:rPr>
              <a:t> w(t)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cộng</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 </a:t>
            </a:r>
            <a:r>
              <a:rPr lang="en-US" sz="2000" dirty="0" err="1">
                <a:latin typeface="Arial" pitchFamily="34" charset="0"/>
                <a:cs typeface="Arial" pitchFamily="34" charset="0"/>
              </a:rPr>
              <a:t>bố</a:t>
            </a:r>
            <a:r>
              <a:rPr lang="en-US" sz="2000" dirty="0">
                <a:latin typeface="Arial" pitchFamily="34" charset="0"/>
                <a:cs typeface="Arial" pitchFamily="34" charset="0"/>
              </a:rPr>
              <a:t> </a:t>
            </a:r>
            <a:r>
              <a:rPr lang="en-US" sz="2000" dirty="0" err="1">
                <a:latin typeface="Arial" pitchFamily="34" charset="0"/>
                <a:cs typeface="Arial" pitchFamily="34" charset="0"/>
              </a:rPr>
              <a:t>gaussian</a:t>
            </a:r>
            <a:r>
              <a:rPr lang="en-US" sz="2000" dirty="0">
                <a:latin typeface="Arial" pitchFamily="34" charset="0"/>
                <a:cs typeface="Arial" pitchFamily="34" charset="0"/>
              </a:rPr>
              <a:t> (</a:t>
            </a:r>
            <a:r>
              <a:rPr lang="en-US" sz="2000" dirty="0" err="1">
                <a:latin typeface="Arial" pitchFamily="34" charset="0"/>
                <a:cs typeface="Arial" pitchFamily="34" charset="0"/>
              </a:rPr>
              <a:t>còn</a:t>
            </a:r>
            <a:r>
              <a:rPr lang="en-US" sz="2000" dirty="0">
                <a:latin typeface="Arial" pitchFamily="34" charset="0"/>
                <a:cs typeface="Arial" pitchFamily="34" charset="0"/>
              </a:rPr>
              <a:t> </a:t>
            </a:r>
            <a:r>
              <a:rPr lang="en-US" sz="2000" dirty="0" err="1">
                <a:latin typeface="Arial" pitchFamily="34" charset="0"/>
                <a:cs typeface="Arial" pitchFamily="34" charset="0"/>
              </a:rPr>
              <a:t>gọi</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trắng</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giá</a:t>
            </a:r>
            <a:r>
              <a:rPr lang="en-US" sz="2000" dirty="0">
                <a:latin typeface="Arial" pitchFamily="34" charset="0"/>
                <a:cs typeface="Arial" pitchFamily="34" charset="0"/>
              </a:rPr>
              <a:t> </a:t>
            </a:r>
            <a:r>
              <a:rPr lang="en-US" sz="2000" dirty="0" err="1">
                <a:latin typeface="Arial" pitchFamily="34" charset="0"/>
                <a:cs typeface="Arial" pitchFamily="34" charset="0"/>
              </a:rPr>
              <a:t>trị</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bình</a:t>
            </a:r>
            <a:r>
              <a:rPr lang="en-US" sz="2000" dirty="0">
                <a:latin typeface="Arial" pitchFamily="34" charset="0"/>
                <a:cs typeface="Arial" pitchFamily="34" charset="0"/>
              </a:rPr>
              <a:t> </a:t>
            </a:r>
            <a:r>
              <a:rPr lang="en-US" sz="2000" dirty="0" err="1">
                <a:latin typeface="Arial" pitchFamily="34" charset="0"/>
                <a:cs typeface="Arial" pitchFamily="34" charset="0"/>
              </a:rPr>
              <a:t>bằng</a:t>
            </a:r>
            <a:r>
              <a:rPr lang="en-US" sz="2000" dirty="0">
                <a:latin typeface="Arial" pitchFamily="34" charset="0"/>
                <a:cs typeface="Arial" pitchFamily="34" charset="0"/>
              </a:rPr>
              <a:t> 0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công</a:t>
            </a:r>
            <a:r>
              <a:rPr lang="en-US" sz="2000" dirty="0">
                <a:latin typeface="Arial" pitchFamily="34" charset="0"/>
                <a:cs typeface="Arial" pitchFamily="34" charset="0"/>
              </a:rPr>
              <a:t> </a:t>
            </a:r>
            <a:r>
              <a:rPr lang="en-US" sz="2000" dirty="0" err="1">
                <a:latin typeface="Arial" pitchFamily="34" charset="0"/>
                <a:cs typeface="Arial" pitchFamily="34" charset="0"/>
              </a:rPr>
              <a:t>suất</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bình</a:t>
            </a:r>
            <a:r>
              <a:rPr lang="en-US" sz="2000" dirty="0">
                <a:latin typeface="Arial" pitchFamily="34" charset="0"/>
                <a:cs typeface="Arial" pitchFamily="34" charset="0"/>
              </a:rPr>
              <a:t> N0/2.</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khai</a:t>
            </a:r>
            <a:r>
              <a:rPr lang="en-US" sz="2000" dirty="0">
                <a:latin typeface="Arial" pitchFamily="34" charset="0"/>
                <a:cs typeface="Arial" pitchFamily="34" charset="0"/>
              </a:rPr>
              <a:t> </a:t>
            </a:r>
            <a:r>
              <a:rPr lang="en-US" sz="2000" dirty="0" err="1">
                <a:latin typeface="Arial" pitchFamily="34" charset="0"/>
                <a:cs typeface="Arial" pitchFamily="34" charset="0"/>
              </a:rPr>
              <a:t>triển</a:t>
            </a:r>
            <a:r>
              <a:rPr lang="en-US" sz="2000" dirty="0">
                <a:latin typeface="Arial" pitchFamily="34" charset="0"/>
                <a:cs typeface="Arial" pitchFamily="34" charset="0"/>
              </a:rPr>
              <a:t> </a:t>
            </a:r>
            <a:r>
              <a:rPr lang="en-US" sz="2000" dirty="0" err="1">
                <a:latin typeface="Arial" pitchFamily="34" charset="0"/>
                <a:cs typeface="Arial" pitchFamily="34" charset="0"/>
              </a:rPr>
              <a:t>trực</a:t>
            </a:r>
            <a:r>
              <a:rPr lang="en-US" sz="2000" dirty="0">
                <a:latin typeface="Arial" pitchFamily="34" charset="0"/>
                <a:cs typeface="Arial" pitchFamily="34" charset="0"/>
              </a:rPr>
              <a:t> </a:t>
            </a:r>
            <a:r>
              <a:rPr lang="en-US" sz="2000" dirty="0" err="1">
                <a:latin typeface="Arial" pitchFamily="34" charset="0"/>
                <a:cs typeface="Arial" pitchFamily="34" charset="0"/>
              </a:rPr>
              <a:t>giao</a:t>
            </a:r>
            <a:r>
              <a:rPr lang="en-US" sz="2000" dirty="0">
                <a:latin typeface="Arial" pitchFamily="34" charset="0"/>
                <a:cs typeface="Arial" pitchFamily="34" charset="0"/>
              </a:rPr>
              <a:t>:</a:t>
            </a:r>
          </a:p>
          <a:p>
            <a:pPr lvl="0"/>
            <a:endParaRPr lang="en-US" sz="2000" dirty="0">
              <a:latin typeface="Arial" pitchFamily="34" charset="0"/>
              <a:cs typeface="Arial" pitchFamily="34" charset="0"/>
            </a:endParaRPr>
          </a:p>
          <a:p>
            <a:pPr lvl="0"/>
            <a:endParaRPr lang="en-US" sz="2000" dirty="0">
              <a:latin typeface="Arial" pitchFamily="34" charset="0"/>
              <a:cs typeface="Arial" pitchFamily="34" charset="0"/>
            </a:endParaRPr>
          </a:p>
          <a:p>
            <a:pPr lvl="0"/>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M,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đúng</a:t>
            </a:r>
            <a:r>
              <a:rPr lang="en-US" sz="2000" dirty="0">
                <a:latin typeface="Arial" pitchFamily="34" charset="0"/>
                <a:cs typeface="Arial" pitchFamily="34" charset="0"/>
              </a:rPr>
              <a:t> </a:t>
            </a:r>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chọn</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phát</a:t>
            </a:r>
            <a:r>
              <a:rPr lang="en-US" sz="2000" dirty="0">
                <a:latin typeface="Arial" pitchFamily="34" charset="0"/>
                <a:cs typeface="Arial" pitchFamily="34" charset="0"/>
              </a:rPr>
              <a:t> </a:t>
            </a:r>
            <a:r>
              <a:rPr lang="en-US" sz="2000" dirty="0" err="1">
                <a:latin typeface="Arial" pitchFamily="34" charset="0"/>
                <a:cs typeface="Arial" pitchFamily="34" charset="0"/>
              </a:rPr>
              <a:t>chính</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đã</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sai</a:t>
            </a:r>
            <a:r>
              <a:rPr lang="en-US" sz="2000" dirty="0">
                <a:latin typeface="Arial" pitchFamily="34" charset="0"/>
                <a:cs typeface="Arial" pitchFamily="34" charset="0"/>
              </a:rPr>
              <a:t> </a:t>
            </a:r>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chọn</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còn</a:t>
            </a:r>
            <a:r>
              <a:rPr lang="en-US" sz="2000" dirty="0">
                <a:latin typeface="Arial" pitchFamily="34" charset="0"/>
                <a:cs typeface="Arial" pitchFamily="34" charset="0"/>
              </a:rPr>
              <a:t> </a:t>
            </a:r>
            <a:r>
              <a:rPr lang="en-US" sz="2000" dirty="0" err="1">
                <a:latin typeface="Arial" pitchFamily="34" charset="0"/>
                <a:cs typeface="Arial" pitchFamily="34" charset="0"/>
              </a:rPr>
              <a:t>lại</a:t>
            </a:r>
            <a:r>
              <a:rPr lang="en-US" sz="2000" dirty="0">
                <a:latin typeface="Arial" pitchFamily="34" charset="0"/>
                <a:cs typeface="Arial" pitchFamily="34" charset="0"/>
              </a:rPr>
              <a:t>. </a:t>
            </a:r>
            <a:r>
              <a:rPr lang="en-US" sz="2000" dirty="0" err="1">
                <a:latin typeface="Arial" pitchFamily="34" charset="0"/>
                <a:cs typeface="Arial" pitchFamily="34" charset="0"/>
              </a:rPr>
              <a:t>Vậy</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đơn</a:t>
            </a:r>
            <a:r>
              <a:rPr lang="en-US" sz="2000" dirty="0">
                <a:latin typeface="Arial" pitchFamily="34" charset="0"/>
                <a:cs typeface="Arial" pitchFamily="34" charset="0"/>
              </a:rPr>
              <a:t> </a:t>
            </a:r>
            <a:r>
              <a:rPr lang="en-US" sz="2000" dirty="0" err="1">
                <a:latin typeface="Arial" pitchFamily="34" charset="0"/>
                <a:cs typeface="Arial" pitchFamily="34" charset="0"/>
              </a:rPr>
              <a:t>giản</a:t>
            </a:r>
            <a:r>
              <a:rPr lang="en-US" sz="2000" dirty="0">
                <a:latin typeface="Arial" pitchFamily="34" charset="0"/>
                <a:cs typeface="Arial" pitchFamily="34" charset="0"/>
              </a:rPr>
              <a:t> </a:t>
            </a:r>
            <a:r>
              <a:rPr lang="en-US" sz="2000" dirty="0" err="1">
                <a:latin typeface="Arial" pitchFamily="34" charset="0"/>
                <a:cs typeface="Arial" pitchFamily="34" charset="0"/>
              </a:rPr>
              <a:t>hóa</a:t>
            </a:r>
            <a:r>
              <a:rPr lang="en-US" sz="2000" dirty="0">
                <a:latin typeface="Arial" pitchFamily="34" charset="0"/>
                <a:cs typeface="Arial" pitchFamily="34" charset="0"/>
              </a:rPr>
              <a:t> </a:t>
            </a:r>
            <a:r>
              <a:rPr lang="en-US" sz="2000" dirty="0" err="1">
                <a:latin typeface="Arial" pitchFamily="34" charset="0"/>
                <a:cs typeface="Arial" pitchFamily="34" charset="0"/>
              </a:rPr>
              <a:t>việc</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M </a:t>
            </a:r>
            <a:r>
              <a:rPr lang="en-US" sz="2000" dirty="0" err="1">
                <a:latin typeface="Arial" pitchFamily="34" charset="0"/>
                <a:cs typeface="Arial" pitchFamily="34" charset="0"/>
              </a:rPr>
              <a:t>bộ</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nhị</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 </a:t>
            </a:r>
            <a:r>
              <a:rPr lang="en-US" sz="2000" dirty="0" err="1">
                <a:latin typeface="Arial" pitchFamily="34" charset="0"/>
                <a:cs typeface="Arial" pitchFamily="34" charset="0"/>
              </a:rPr>
              <a:t>Thêm</a:t>
            </a:r>
            <a:r>
              <a:rPr lang="en-US" sz="2000" dirty="0">
                <a:latin typeface="Arial" pitchFamily="34" charset="0"/>
                <a:cs typeface="Arial" pitchFamily="34" charset="0"/>
              </a:rPr>
              <a:t> </a:t>
            </a:r>
            <a:r>
              <a:rPr lang="en-US" sz="2000" dirty="0" err="1">
                <a:latin typeface="Arial" pitchFamily="34" charset="0"/>
                <a:cs typeface="Arial" pitchFamily="34" charset="0"/>
              </a:rPr>
              <a:t>nữa</a:t>
            </a:r>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a:t>
            </a:r>
            <a:r>
              <a:rPr lang="en-US" sz="2000" dirty="0" err="1">
                <a:latin typeface="Arial" pitchFamily="34" charset="0"/>
                <a:cs typeface="Arial" pitchFamily="34" charset="0"/>
              </a:rPr>
              <a:t>thường</a:t>
            </a:r>
            <a:r>
              <a:rPr lang="en-US" sz="2000" dirty="0">
                <a:latin typeface="Arial" pitchFamily="34" charset="0"/>
                <a:cs typeface="Arial" pitchFamily="34" charset="0"/>
              </a:rPr>
              <a:t> </a:t>
            </a:r>
            <a:r>
              <a:rPr lang="en-US" sz="2000" dirty="0" err="1">
                <a:latin typeface="Arial" pitchFamily="34" charset="0"/>
                <a:cs typeface="Arial" pitchFamily="34" charset="0"/>
              </a:rPr>
              <a:t>gặp</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nhị</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 </a:t>
            </a:r>
            <a:r>
              <a:rPr lang="en-US" sz="2000" dirty="0" err="1">
                <a:latin typeface="Arial" pitchFamily="34" charset="0"/>
                <a:cs typeface="Arial" pitchFamily="34" charset="0"/>
              </a:rPr>
              <a:t>nên</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học</a:t>
            </a:r>
            <a:r>
              <a:rPr lang="en-US" sz="2000" dirty="0">
                <a:latin typeface="Arial" pitchFamily="34" charset="0"/>
                <a:cs typeface="Arial" pitchFamily="34" charset="0"/>
              </a:rPr>
              <a:t> </a:t>
            </a:r>
            <a:r>
              <a:rPr lang="en-US" sz="2000" dirty="0" err="1">
                <a:latin typeface="Arial" pitchFamily="34" charset="0"/>
                <a:cs typeface="Arial" pitchFamily="34" charset="0"/>
              </a:rPr>
              <a:t>phần</a:t>
            </a:r>
            <a:r>
              <a:rPr lang="en-US" sz="2000" dirty="0">
                <a:latin typeface="Arial" pitchFamily="34" charset="0"/>
                <a:cs typeface="Arial" pitchFamily="34" charset="0"/>
              </a:rPr>
              <a:t> </a:t>
            </a:r>
            <a:r>
              <a:rPr lang="en-US" sz="2000" dirty="0" err="1">
                <a:latin typeface="Arial" pitchFamily="34" charset="0"/>
                <a:cs typeface="Arial" pitchFamily="34" charset="0"/>
              </a:rPr>
              <a:t>này</a:t>
            </a:r>
            <a:r>
              <a:rPr lang="en-US" sz="2000" dirty="0">
                <a:latin typeface="Arial" pitchFamily="34" charset="0"/>
                <a:cs typeface="Arial" pitchFamily="34" charset="0"/>
              </a:rPr>
              <a:t>, </a:t>
            </a:r>
            <a:r>
              <a:rPr lang="en-US" sz="2000" dirty="0" err="1">
                <a:latin typeface="Arial" pitchFamily="34" charset="0"/>
                <a:cs typeface="Arial" pitchFamily="34" charset="0"/>
              </a:rPr>
              <a:t>chúng</a:t>
            </a:r>
            <a:r>
              <a:rPr lang="en-US" sz="2000" dirty="0">
                <a:latin typeface="Arial" pitchFamily="34" charset="0"/>
                <a:cs typeface="Arial" pitchFamily="34" charset="0"/>
              </a:rPr>
              <a:t> ta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chỉ</a:t>
            </a:r>
            <a:r>
              <a:rPr lang="en-US" sz="2000" dirty="0">
                <a:latin typeface="Arial" pitchFamily="34" charset="0"/>
                <a:cs typeface="Arial" pitchFamily="34" charset="0"/>
              </a:rPr>
              <a:t> </a:t>
            </a:r>
            <a:r>
              <a:rPr lang="en-US" sz="2000" dirty="0" err="1">
                <a:latin typeface="Arial" pitchFamily="34" charset="0"/>
                <a:cs typeface="Arial" pitchFamily="34" charset="0"/>
              </a:rPr>
              <a:t>xét</a:t>
            </a:r>
            <a:r>
              <a:rPr lang="en-US" sz="2000" dirty="0">
                <a:latin typeface="Arial" pitchFamily="34" charset="0"/>
                <a:cs typeface="Arial" pitchFamily="34" charset="0"/>
              </a:rPr>
              <a:t> </a:t>
            </a:r>
            <a:r>
              <a:rPr lang="en-US" sz="2000" dirty="0" err="1">
                <a:latin typeface="Arial" pitchFamily="34" charset="0"/>
                <a:cs typeface="Arial" pitchFamily="34" charset="0"/>
              </a:rPr>
              <a:t>cấu</a:t>
            </a:r>
            <a:r>
              <a:rPr lang="en-US" sz="2000" dirty="0">
                <a:latin typeface="Arial" pitchFamily="34" charset="0"/>
                <a:cs typeface="Arial" pitchFamily="34" charset="0"/>
              </a:rPr>
              <a:t> </a:t>
            </a:r>
            <a:r>
              <a:rPr lang="en-US" sz="2000" dirty="0" err="1">
                <a:latin typeface="Arial" pitchFamily="34" charset="0"/>
                <a:cs typeface="Arial" pitchFamily="34" charset="0"/>
              </a:rPr>
              <a:t>trúc</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tối</a:t>
            </a:r>
            <a:r>
              <a:rPr lang="en-US" sz="2000" dirty="0">
                <a:latin typeface="Arial" pitchFamily="34" charset="0"/>
                <a:cs typeface="Arial" pitchFamily="34" charset="0"/>
              </a:rPr>
              <a:t> </a:t>
            </a:r>
            <a:r>
              <a:rPr lang="en-US" sz="2000" dirty="0" err="1">
                <a:latin typeface="Arial" pitchFamily="34" charset="0"/>
                <a:cs typeface="Arial" pitchFamily="34" charset="0"/>
              </a:rPr>
              <a:t>ưu</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nhị</a:t>
            </a:r>
            <a:r>
              <a:rPr lang="en-US" sz="2000" dirty="0">
                <a:latin typeface="Arial" pitchFamily="34" charset="0"/>
                <a:cs typeface="Arial" pitchFamily="34" charset="0"/>
              </a:rPr>
              <a:t> </a:t>
            </a:r>
            <a:r>
              <a:rPr lang="en-US" sz="2000" dirty="0" err="1">
                <a:latin typeface="Arial" pitchFamily="34" charset="0"/>
                <a:cs typeface="Arial" pitchFamily="34" charset="0"/>
              </a:rPr>
              <a:t>phân</a:t>
            </a:r>
            <a:endParaRPr lang="en-US" sz="2000" dirty="0">
              <a:latin typeface="Arial" pitchFamily="34" charset="0"/>
              <a:cs typeface="Arial" pitchFamily="34" charset="0"/>
            </a:endParaRPr>
          </a:p>
        </p:txBody>
      </p:sp>
      <p:pic>
        <p:nvPicPr>
          <p:cNvPr id="4" name="Picture 3"/>
          <p:cNvPicPr>
            <a:picLocks noChangeAspect="1"/>
          </p:cNvPicPr>
          <p:nvPr/>
        </p:nvPicPr>
        <p:blipFill>
          <a:blip r:embed="rId3">
            <a:lum/>
            <a:alphaModFix/>
          </a:blip>
          <a:srcRect/>
          <a:stretch>
            <a:fillRect/>
          </a:stretch>
        </p:blipFill>
        <p:spPr>
          <a:xfrm>
            <a:off x="1306512" y="2073275"/>
            <a:ext cx="6476760" cy="548640"/>
          </a:xfrm>
          <a:prstGeom prst="rect">
            <a:avLst/>
          </a:prstGeom>
          <a:noFill/>
          <a:ln>
            <a:noFill/>
          </a:ln>
        </p:spPr>
      </p:pic>
    </p:spTree>
    <p:extLst>
      <p:ext uri="{BB962C8B-B14F-4D97-AF65-F5344CB8AC3E}">
        <p14:creationId xmlns:p14="http://schemas.microsoft.com/office/powerpoint/2010/main" val="1465482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a:buNone/>
            </a:pPr>
            <a:r>
              <a:rPr lang="en-US" dirty="0"/>
              <a:t>7.4. </a:t>
            </a:r>
            <a:r>
              <a:rPr lang="en-US" dirty="0" err="1"/>
              <a:t>Cấu</a:t>
            </a:r>
            <a:r>
              <a:rPr lang="en-US" dirty="0"/>
              <a:t> </a:t>
            </a:r>
            <a:r>
              <a:rPr lang="en-US" dirty="0" err="1"/>
              <a:t>trúc</a:t>
            </a:r>
            <a:r>
              <a:rPr lang="en-US" dirty="0"/>
              <a:t> </a:t>
            </a:r>
            <a:r>
              <a:rPr lang="en-US" dirty="0" err="1"/>
              <a:t>thu</a:t>
            </a:r>
            <a:r>
              <a:rPr lang="en-US" dirty="0"/>
              <a:t> </a:t>
            </a:r>
            <a:r>
              <a:rPr lang="en-US" dirty="0" err="1"/>
              <a:t>tối</a:t>
            </a:r>
            <a:r>
              <a:rPr lang="en-US" dirty="0"/>
              <a:t> </a:t>
            </a:r>
            <a:r>
              <a:rPr lang="en-US" dirty="0" err="1"/>
              <a:t>ưu</a:t>
            </a:r>
            <a:endParaRPr lang="en-US" dirty="0"/>
          </a:p>
        </p:txBody>
      </p:sp>
      <p:sp>
        <p:nvSpPr>
          <p:cNvPr id="3" name="Text Placeholder 2"/>
          <p:cNvSpPr txBox="1">
            <a:spLocks noGrp="1"/>
          </p:cNvSpPr>
          <p:nvPr>
            <p:ph type="body" idx="4294967295"/>
          </p:nvPr>
        </p:nvSpPr>
        <p:spPr>
          <a:xfrm>
            <a:off x="503999" y="1326600"/>
            <a:ext cx="9071640" cy="3964344"/>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a:latin typeface="Arial" pitchFamily="34" charset="0"/>
                <a:cs typeface="Arial" pitchFamily="34" charset="0"/>
              </a:rPr>
              <a:t>Giả</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thống</a:t>
            </a:r>
            <a:r>
              <a:rPr lang="en-US" sz="2000" dirty="0">
                <a:latin typeface="Arial" pitchFamily="34" charset="0"/>
                <a:cs typeface="Arial" pitchFamily="34" charset="0"/>
              </a:rPr>
              <a:t> </a:t>
            </a:r>
            <a:r>
              <a:rPr lang="en-US" sz="2000" dirty="0" err="1">
                <a:latin typeface="Arial" pitchFamily="34" charset="0"/>
                <a:cs typeface="Arial" pitchFamily="34" charset="0"/>
              </a:rPr>
              <a:t>sử</a:t>
            </a:r>
            <a:r>
              <a:rPr lang="en-US" sz="2000" dirty="0">
                <a:latin typeface="Arial" pitchFamily="34" charset="0"/>
                <a:cs typeface="Arial" pitchFamily="34" charset="0"/>
              </a:rPr>
              <a:t> </a:t>
            </a:r>
            <a:r>
              <a:rPr lang="en-US" sz="2000" dirty="0" err="1">
                <a:latin typeface="Arial" pitchFamily="34" charset="0"/>
                <a:cs typeface="Arial" pitchFamily="34" charset="0"/>
              </a:rPr>
              <a:t>dụng</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s1(t) </a:t>
            </a:r>
            <a:r>
              <a:rPr lang="en-US" sz="2000" dirty="0" err="1">
                <a:latin typeface="Arial" pitchFamily="34" charset="0"/>
                <a:cs typeface="Arial" pitchFamily="34" charset="0"/>
              </a:rPr>
              <a:t>biểu</a:t>
            </a:r>
            <a:r>
              <a:rPr lang="en-US" sz="2000" dirty="0">
                <a:latin typeface="Arial" pitchFamily="34" charset="0"/>
                <a:cs typeface="Arial" pitchFamily="34" charset="0"/>
              </a:rPr>
              <a:t> </a:t>
            </a:r>
            <a:r>
              <a:rPr lang="en-US" sz="2000" dirty="0" err="1">
                <a:latin typeface="Arial" pitchFamily="34" charset="0"/>
                <a:cs typeface="Arial" pitchFamily="34" charset="0"/>
              </a:rPr>
              <a:t>diễn</a:t>
            </a:r>
            <a:r>
              <a:rPr lang="en-US" sz="2000" dirty="0">
                <a:latin typeface="Arial" pitchFamily="34" charset="0"/>
                <a:cs typeface="Arial" pitchFamily="34" charset="0"/>
              </a:rPr>
              <a:t> </a:t>
            </a:r>
            <a:r>
              <a:rPr lang="en-US" sz="2000" dirty="0" err="1">
                <a:latin typeface="Arial" pitchFamily="34" charset="0"/>
                <a:cs typeface="Arial" pitchFamily="34" charset="0"/>
              </a:rPr>
              <a:t>bít</a:t>
            </a:r>
            <a:r>
              <a:rPr lang="en-US" sz="2000" dirty="0">
                <a:latin typeface="Arial" pitchFamily="34" charset="0"/>
                <a:cs typeface="Arial" pitchFamily="34" charset="0"/>
              </a:rPr>
              <a:t> 0, s2(t) </a:t>
            </a:r>
            <a:r>
              <a:rPr lang="en-US" sz="2000" dirty="0" err="1">
                <a:latin typeface="Arial" pitchFamily="34" charset="0"/>
                <a:cs typeface="Arial" pitchFamily="34" charset="0"/>
              </a:rPr>
              <a:t>biểu</a:t>
            </a:r>
            <a:r>
              <a:rPr lang="en-US" sz="2000" dirty="0">
                <a:latin typeface="Arial" pitchFamily="34" charset="0"/>
                <a:cs typeface="Arial" pitchFamily="34" charset="0"/>
              </a:rPr>
              <a:t> </a:t>
            </a:r>
            <a:r>
              <a:rPr lang="en-US" sz="2000" dirty="0" err="1">
                <a:latin typeface="Arial" pitchFamily="34" charset="0"/>
                <a:cs typeface="Arial" pitchFamily="34" charset="0"/>
              </a:rPr>
              <a:t>diễn</a:t>
            </a:r>
            <a:r>
              <a:rPr lang="en-US" sz="2000" dirty="0">
                <a:latin typeface="Arial" pitchFamily="34" charset="0"/>
                <a:cs typeface="Arial" pitchFamily="34" charset="0"/>
              </a:rPr>
              <a:t> bit 1. </a:t>
            </a:r>
            <a:r>
              <a:rPr lang="en-US" sz="2000" dirty="0" err="1">
                <a:latin typeface="Arial" pitchFamily="34" charset="0"/>
                <a:cs typeface="Arial" pitchFamily="34" charset="0"/>
              </a:rPr>
              <a:t>Xác</a:t>
            </a:r>
            <a:r>
              <a:rPr lang="en-US" sz="2000" dirty="0">
                <a:latin typeface="Arial" pitchFamily="34" charset="0"/>
                <a:cs typeface="Arial" pitchFamily="34" charset="0"/>
              </a:rPr>
              <a:t> </a:t>
            </a:r>
            <a:r>
              <a:rPr lang="en-US" sz="2000" dirty="0" err="1">
                <a:latin typeface="Arial" pitchFamily="34" charset="0"/>
                <a:cs typeface="Arial" pitchFamily="34" charset="0"/>
              </a:rPr>
              <a:t>suất</a:t>
            </a:r>
            <a:r>
              <a:rPr lang="en-US" sz="2000" dirty="0">
                <a:latin typeface="Arial" pitchFamily="34" charset="0"/>
                <a:cs typeface="Arial" pitchFamily="34" charset="0"/>
              </a:rPr>
              <a:t> </a:t>
            </a:r>
            <a:r>
              <a:rPr lang="en-US" sz="2000" dirty="0" err="1">
                <a:latin typeface="Arial" pitchFamily="34" charset="0"/>
                <a:cs typeface="Arial" pitchFamily="34" charset="0"/>
              </a:rPr>
              <a:t>suất</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cũng</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xác</a:t>
            </a:r>
            <a:r>
              <a:rPr lang="en-US" sz="2000" dirty="0">
                <a:latin typeface="Arial" pitchFamily="34" charset="0"/>
                <a:cs typeface="Arial" pitchFamily="34" charset="0"/>
              </a:rPr>
              <a:t> </a:t>
            </a:r>
            <a:r>
              <a:rPr lang="en-US" sz="2000" dirty="0" err="1">
                <a:latin typeface="Arial" pitchFamily="34" charset="0"/>
                <a:cs typeface="Arial" pitchFamily="34" charset="0"/>
              </a:rPr>
              <a:t>suất</a:t>
            </a:r>
            <a:r>
              <a:rPr lang="en-US" sz="2000" dirty="0">
                <a:latin typeface="Arial" pitchFamily="34" charset="0"/>
                <a:cs typeface="Arial" pitchFamily="34" charset="0"/>
              </a:rPr>
              <a:t> </a:t>
            </a:r>
            <a:r>
              <a:rPr lang="en-US" sz="2000" dirty="0" err="1">
                <a:latin typeface="Arial" pitchFamily="34" charset="0"/>
                <a:cs typeface="Arial" pitchFamily="34" charset="0"/>
              </a:rPr>
              <a:t>xuất</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giá</a:t>
            </a:r>
            <a:r>
              <a:rPr lang="en-US" sz="2000" dirty="0">
                <a:latin typeface="Arial" pitchFamily="34" charset="0"/>
                <a:cs typeface="Arial" pitchFamily="34" charset="0"/>
              </a:rPr>
              <a:t> </a:t>
            </a:r>
            <a:r>
              <a:rPr lang="en-US" sz="2000" dirty="0" err="1">
                <a:latin typeface="Arial" pitchFamily="34" charset="0"/>
                <a:cs typeface="Arial" pitchFamily="34" charset="0"/>
              </a:rPr>
              <a:t>trị</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bít</a:t>
            </a:r>
            <a:r>
              <a:rPr lang="en-US" sz="2000" dirty="0">
                <a:latin typeface="Arial" pitchFamily="34" charset="0"/>
                <a:cs typeface="Arial" pitchFamily="34" charset="0"/>
              </a:rPr>
              <a:t> </a:t>
            </a:r>
            <a:r>
              <a:rPr lang="en-US" sz="2000" dirty="0" err="1">
                <a:latin typeface="Arial" pitchFamily="34" charset="0"/>
                <a:cs typeface="Arial" pitchFamily="34" charset="0"/>
              </a:rPr>
              <a:t>thứ</a:t>
            </a:r>
            <a:r>
              <a:rPr lang="en-US" sz="2000" dirty="0">
                <a:latin typeface="Arial" pitchFamily="34" charset="0"/>
                <a:cs typeface="Arial" pitchFamily="34" charset="0"/>
              </a:rPr>
              <a:t> k </a:t>
            </a:r>
            <a:r>
              <a:rPr lang="en-US" sz="2000" dirty="0" err="1">
                <a:latin typeface="Arial" pitchFamily="34" charset="0"/>
                <a:cs typeface="Arial" pitchFamily="34" charset="0"/>
              </a:rPr>
              <a:t>là</a:t>
            </a:r>
            <a:endParaRPr lang="en-US" sz="2000" dirty="0">
              <a:latin typeface="Arial" pitchFamily="34" charset="0"/>
              <a:cs typeface="Arial" pitchFamily="34" charset="0"/>
            </a:endParaRPr>
          </a:p>
          <a:p>
            <a:pPr lvl="0"/>
            <a:endParaRPr lang="en-US" sz="2000" dirty="0">
              <a:latin typeface="Arial" pitchFamily="34" charset="0"/>
              <a:cs typeface="Arial" pitchFamily="34" charset="0"/>
            </a:endParaRPr>
          </a:p>
          <a:p>
            <a:pPr lvl="0"/>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tồn</a:t>
            </a:r>
            <a:r>
              <a:rPr lang="en-US" sz="2000" dirty="0">
                <a:latin typeface="Arial" pitchFamily="34" charset="0"/>
                <a:cs typeface="Arial" pitchFamily="34" charset="0"/>
              </a:rPr>
              <a:t> </a:t>
            </a:r>
            <a:r>
              <a:rPr lang="en-US" sz="2000" dirty="0" err="1">
                <a:latin typeface="Arial" pitchFamily="34" charset="0"/>
                <a:cs typeface="Arial" pitchFamily="34" charset="0"/>
              </a:rPr>
              <a:t>tại</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một</a:t>
            </a:r>
            <a:r>
              <a:rPr lang="en-US" sz="2000" dirty="0">
                <a:latin typeface="Arial" pitchFamily="34" charset="0"/>
                <a:cs typeface="Arial" pitchFamily="34" charset="0"/>
              </a:rPr>
              <a:t> </a:t>
            </a:r>
            <a:r>
              <a:rPr lang="en-US" sz="2000" dirty="0" err="1">
                <a:latin typeface="Arial" pitchFamily="34" charset="0"/>
                <a:cs typeface="Arial" pitchFamily="34" charset="0"/>
              </a:rPr>
              <a:t>chu</a:t>
            </a:r>
            <a:r>
              <a:rPr lang="en-US" sz="2000" dirty="0">
                <a:latin typeface="Arial" pitchFamily="34" charset="0"/>
                <a:cs typeface="Arial" pitchFamily="34" charset="0"/>
              </a:rPr>
              <a:t> </a:t>
            </a:r>
            <a:r>
              <a:rPr lang="en-US" sz="2000" dirty="0" err="1">
                <a:latin typeface="Arial" pitchFamily="34" charset="0"/>
                <a:cs typeface="Arial" pitchFamily="34" charset="0"/>
              </a:rPr>
              <a:t>kỳ</a:t>
            </a:r>
            <a:r>
              <a:rPr lang="en-US" sz="2000" dirty="0">
                <a:latin typeface="Arial" pitchFamily="34" charset="0"/>
                <a:cs typeface="Arial" pitchFamily="34" charset="0"/>
              </a:rPr>
              <a:t> bit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năng</a:t>
            </a:r>
            <a:r>
              <a:rPr lang="en-US" sz="2000" dirty="0">
                <a:latin typeface="Arial" pitchFamily="34" charset="0"/>
                <a:cs typeface="Arial" pitchFamily="34" charset="0"/>
              </a:rPr>
              <a:t> </a:t>
            </a:r>
            <a:r>
              <a:rPr lang="en-US" sz="2000" dirty="0" err="1">
                <a:latin typeface="Arial" pitchFamily="34" charset="0"/>
                <a:cs typeface="Arial" pitchFamily="34" charset="0"/>
              </a:rPr>
              <a:t>lượng</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chúng</a:t>
            </a:r>
            <a:r>
              <a:rPr lang="en-US" sz="2000" dirty="0">
                <a:latin typeface="Arial" pitchFamily="34" charset="0"/>
                <a:cs typeface="Arial" pitchFamily="34" charset="0"/>
              </a:rPr>
              <a:t> </a:t>
            </a:r>
            <a:r>
              <a:rPr lang="en-US" sz="2000" dirty="0" err="1">
                <a:latin typeface="Arial" pitchFamily="34" charset="0"/>
                <a:cs typeface="Arial" pitchFamily="34" charset="0"/>
              </a:rPr>
              <a:t>là</a:t>
            </a:r>
            <a:endParaRPr lang="en-US" sz="2000" dirty="0">
              <a:latin typeface="Arial" pitchFamily="34" charset="0"/>
              <a:cs typeface="Arial" pitchFamily="34" charset="0"/>
            </a:endParaRPr>
          </a:p>
          <a:p>
            <a:pPr lvl="0"/>
            <a:endParaRPr lang="en-US" sz="2000" dirty="0">
              <a:latin typeface="Arial" pitchFamily="34" charset="0"/>
              <a:cs typeface="Arial" pitchFamily="34" charset="0"/>
            </a:endParaRPr>
          </a:p>
          <a:p>
            <a:pPr lvl="0"/>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kênh</a:t>
            </a:r>
            <a:r>
              <a:rPr lang="en-US" sz="2000" dirty="0">
                <a:latin typeface="Arial" pitchFamily="34" charset="0"/>
                <a:cs typeface="Arial" pitchFamily="34" charset="0"/>
              </a:rPr>
              <a:t> w(t)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cộng</a:t>
            </a:r>
            <a:r>
              <a:rPr lang="en-US" sz="2000" dirty="0">
                <a:latin typeface="Arial" pitchFamily="34" charset="0"/>
                <a:cs typeface="Arial" pitchFamily="34" charset="0"/>
              </a:rPr>
              <a:t> </a:t>
            </a:r>
            <a:r>
              <a:rPr lang="en-US" sz="2000" dirty="0" err="1">
                <a:latin typeface="Arial" pitchFamily="34" charset="0"/>
                <a:cs typeface="Arial" pitchFamily="34" charset="0"/>
              </a:rPr>
              <a:t>trắng</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trị</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bình</a:t>
            </a:r>
            <a:r>
              <a:rPr lang="en-US" sz="2000" dirty="0">
                <a:latin typeface="Arial" pitchFamily="34" charset="0"/>
                <a:cs typeface="Arial" pitchFamily="34" charset="0"/>
              </a:rPr>
              <a:t> </a:t>
            </a:r>
            <a:r>
              <a:rPr lang="en-US" sz="2000" dirty="0" err="1">
                <a:latin typeface="Arial" pitchFamily="34" charset="0"/>
                <a:cs typeface="Arial" pitchFamily="34" charset="0"/>
              </a:rPr>
              <a:t>bằng</a:t>
            </a:r>
            <a:r>
              <a:rPr lang="en-US" sz="2000" dirty="0">
                <a:latin typeface="Arial" pitchFamily="34" charset="0"/>
                <a:cs typeface="Arial" pitchFamily="34" charset="0"/>
              </a:rPr>
              <a:t> 0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công</a:t>
            </a:r>
            <a:r>
              <a:rPr lang="en-US" sz="2000" dirty="0">
                <a:latin typeface="Arial" pitchFamily="34" charset="0"/>
                <a:cs typeface="Arial" pitchFamily="34" charset="0"/>
              </a:rPr>
              <a:t> </a:t>
            </a:r>
            <a:r>
              <a:rPr lang="en-US" sz="2000" dirty="0" err="1">
                <a:latin typeface="Arial" pitchFamily="34" charset="0"/>
                <a:cs typeface="Arial" pitchFamily="34" charset="0"/>
              </a:rPr>
              <a:t>suất</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bình</a:t>
            </a:r>
            <a:r>
              <a:rPr lang="en-US" sz="2000" dirty="0">
                <a:latin typeface="Arial" pitchFamily="34" charset="0"/>
                <a:cs typeface="Arial" pitchFamily="34" charset="0"/>
              </a:rPr>
              <a:t> N0/2:</a:t>
            </a:r>
          </a:p>
          <a:p>
            <a:pPr lvl="0"/>
            <a:r>
              <a:rPr lang="en-US" sz="2000" dirty="0">
                <a:latin typeface="Arial" pitchFamily="34" charset="0"/>
                <a:cs typeface="Arial" pitchFamily="34" charset="0"/>
              </a:rPr>
              <a:t> </a:t>
            </a:r>
          </a:p>
        </p:txBody>
      </p:sp>
      <p:pic>
        <p:nvPicPr>
          <p:cNvPr id="4" name="Picture 3"/>
          <p:cNvPicPr>
            <a:picLocks noChangeAspect="1"/>
          </p:cNvPicPr>
          <p:nvPr/>
        </p:nvPicPr>
        <p:blipFill>
          <a:blip r:embed="rId3">
            <a:lum/>
            <a:alphaModFix/>
          </a:blip>
          <a:srcRect/>
          <a:stretch>
            <a:fillRect/>
          </a:stretch>
        </p:blipFill>
        <p:spPr>
          <a:xfrm>
            <a:off x="3135959" y="2286000"/>
            <a:ext cx="3904920" cy="38052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3363912" y="3356819"/>
            <a:ext cx="4314600" cy="418680"/>
          </a:xfrm>
          <a:prstGeom prst="rect">
            <a:avLst/>
          </a:prstGeom>
          <a:noFill/>
          <a:ln>
            <a:noFill/>
          </a:ln>
        </p:spPr>
      </p:pic>
      <p:pic>
        <p:nvPicPr>
          <p:cNvPr id="6" name="Picture 5"/>
          <p:cNvPicPr>
            <a:picLocks noChangeAspect="1"/>
          </p:cNvPicPr>
          <p:nvPr/>
        </p:nvPicPr>
        <p:blipFill>
          <a:blip r:embed="rId5">
            <a:lum/>
            <a:alphaModFix/>
          </a:blip>
          <a:srcRect/>
          <a:stretch>
            <a:fillRect/>
          </a:stretch>
        </p:blipFill>
        <p:spPr>
          <a:xfrm>
            <a:off x="1234800" y="4662744"/>
            <a:ext cx="7543440" cy="628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Hai tín hiệu sẽ được khai triển trực chuẩn theo hai hàm cơ sở trực chuẩn:</a:t>
            </a:r>
          </a:p>
          <a:p>
            <a:pPr lvl="0"/>
            <a:endParaRPr lang="en-US"/>
          </a:p>
          <a:p>
            <a:pPr lvl="0"/>
            <a:endParaRPr lang="en-US"/>
          </a:p>
          <a:p>
            <a:pPr lvl="0"/>
            <a:endParaRPr lang="en-US"/>
          </a:p>
          <a:p>
            <a:pPr lvl="0"/>
            <a:endParaRPr lang="en-US"/>
          </a:p>
          <a:p>
            <a:pPr lvl="0"/>
            <a:endParaRPr lang="en-US"/>
          </a:p>
        </p:txBody>
      </p:sp>
      <p:pic>
        <p:nvPicPr>
          <p:cNvPr id="4" name="Picture 3"/>
          <p:cNvPicPr>
            <a:picLocks noChangeAspect="1"/>
          </p:cNvPicPr>
          <p:nvPr/>
        </p:nvPicPr>
        <p:blipFill>
          <a:blip r:embed="rId3">
            <a:lum/>
            <a:alphaModFix/>
          </a:blip>
          <a:srcRect/>
          <a:stretch>
            <a:fillRect/>
          </a:stretch>
        </p:blipFill>
        <p:spPr>
          <a:xfrm>
            <a:off x="1243080" y="1645920"/>
            <a:ext cx="7667279" cy="319716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Tín hiệu nhận được r(t) được khai triển thành:</a:t>
            </a:r>
          </a:p>
          <a:p>
            <a:pPr lvl="0"/>
            <a:endParaRPr lang="en-US"/>
          </a:p>
          <a:p>
            <a:pPr lvl="0"/>
            <a:endParaRPr lang="en-US"/>
          </a:p>
          <a:p>
            <a:pPr lvl="0"/>
            <a:endParaRPr lang="en-US"/>
          </a:p>
          <a:p>
            <a:pPr lvl="0"/>
            <a:endParaRPr lang="en-US"/>
          </a:p>
          <a:p>
            <a:pPr lvl="0"/>
            <a:endParaRPr lang="en-US"/>
          </a:p>
          <a:p>
            <a:pPr lvl="0"/>
            <a:endParaRPr lang="en-US"/>
          </a:p>
        </p:txBody>
      </p:sp>
      <p:pic>
        <p:nvPicPr>
          <p:cNvPr id="4" name="Picture 3"/>
          <p:cNvPicPr>
            <a:picLocks noChangeAspect="1"/>
          </p:cNvPicPr>
          <p:nvPr/>
        </p:nvPicPr>
        <p:blipFill>
          <a:blip r:embed="rId3">
            <a:lum/>
            <a:alphaModFix/>
          </a:blip>
          <a:srcRect/>
          <a:stretch>
            <a:fillRect/>
          </a:stretch>
        </p:blipFill>
        <p:spPr>
          <a:xfrm>
            <a:off x="819000" y="1737359"/>
            <a:ext cx="8515080" cy="29916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mối thành phần rj được tính theo:</a:t>
            </a:r>
          </a:p>
          <a:p>
            <a:pPr lvl="0"/>
            <a:endParaRPr lang="en-US" sz="1800"/>
          </a:p>
          <a:p>
            <a:pPr lvl="0"/>
            <a:endParaRPr lang="en-US" sz="1800"/>
          </a:p>
          <a:p>
            <a:pPr lvl="0"/>
            <a:endParaRPr lang="en-US" sz="1800"/>
          </a:p>
          <a:p>
            <a:pPr lvl="0"/>
            <a:endParaRPr lang="en-US" sz="1800"/>
          </a:p>
          <a:p>
            <a:pPr lvl="0"/>
            <a:endParaRPr lang="en-US" sz="1800"/>
          </a:p>
          <a:p>
            <a:pPr lvl="0"/>
            <a:endParaRPr lang="en-US" sz="1800"/>
          </a:p>
          <a:p>
            <a:pPr lvl="0"/>
            <a:r>
              <a:rPr lang="en-US" sz="1800"/>
              <a:t>Các thành phần rj từ j =3,4,.. không mang thông tin mà chỉ có nhiễu.</a:t>
            </a:r>
          </a:p>
        </p:txBody>
      </p:sp>
      <p:pic>
        <p:nvPicPr>
          <p:cNvPr id="4" name="Picture 3"/>
          <p:cNvPicPr>
            <a:picLocks noChangeAspect="1"/>
          </p:cNvPicPr>
          <p:nvPr/>
        </p:nvPicPr>
        <p:blipFill>
          <a:blip r:embed="rId3">
            <a:lum/>
            <a:alphaModFix/>
          </a:blip>
          <a:srcRect/>
          <a:stretch>
            <a:fillRect/>
          </a:stretch>
        </p:blipFill>
        <p:spPr>
          <a:xfrm>
            <a:off x="3701880" y="1828800"/>
            <a:ext cx="3339000" cy="2286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7.1. </a:t>
            </a:r>
            <a:r>
              <a:rPr lang="en-US" dirty="0" err="1"/>
              <a:t>Tổng</a:t>
            </a:r>
            <a:r>
              <a:rPr lang="en-US" dirty="0"/>
              <a:t> </a:t>
            </a:r>
            <a:r>
              <a:rPr lang="en-US" dirty="0" err="1"/>
              <a:t>quan</a:t>
            </a:r>
            <a:r>
              <a:rPr lang="en-US" dirty="0"/>
              <a:t> </a:t>
            </a:r>
          </a:p>
        </p:txBody>
      </p:sp>
      <p:sp>
        <p:nvSpPr>
          <p:cNvPr id="3" name="Subtitle 2"/>
          <p:cNvSpPr txBox="1">
            <a:spLocks noGrp="1"/>
          </p:cNvSpPr>
          <p:nvPr>
            <p:ph type="subTitle" idx="4294967295"/>
          </p:nvPr>
        </p:nvSpPr>
        <p:spPr>
          <a:xfrm>
            <a:off x="503999" y="1326600"/>
            <a:ext cx="9071640" cy="4557960"/>
          </a:xfrm>
        </p:spPr>
        <p:txBody>
          <a:bodyPr anchor="t"/>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marL="0" lvl="0" indent="0" algn="just"/>
            <a:r>
              <a:rPr lang="vi-VN" sz="2000" dirty="0"/>
              <a:t>Tín hiệu sẽ bị thay đổi khi truyền qua kênh có nhiễu -&gt; Máy thu cần phải phát hiện (detection) hay đưa ra quyết định (decision making) tín hiệu nào đã được truyền khi nó nhận được 1 tín hiệu. Việc phát hiện tín hiệu hay đưa ra quyết định về tín hiệu được truyền của máy thu được gọi là quyết định thu.</a:t>
            </a:r>
          </a:p>
          <a:p>
            <a:pPr marL="0" lvl="0" indent="0" algn="just"/>
            <a:r>
              <a:rPr lang="vi-VN" sz="2000" dirty="0"/>
              <a:t>Quyết định thu là chính xác khi tín hiệu được máy thu quyết định (hay chọn là được truyền) đúng là tín hiệu đã được truyền. Quyết định sai nếu tín hiệu được máy thu quyết định là tín hiệu được truyền nhưng nó không phải tín hiệu đã được truyền -&gt; Sai số quyết định là xác suất sẩy ra quyết định sai.</a:t>
            </a:r>
          </a:p>
          <a:p>
            <a:pPr marL="0" lvl="0" indent="0" algn="just"/>
            <a:r>
              <a:rPr lang="vi-VN" sz="2000" dirty="0"/>
              <a:t>Rất tự nhiên là không thể có quyết định chính xác tuyệt đối trong kênh có nhiễu → Yêu cầu máy thu quyết định với xác suất sai bé nhất có thể.</a:t>
            </a:r>
          </a:p>
          <a:p>
            <a:pPr marL="0" lvl="0" indent="0" algn="just"/>
            <a:r>
              <a:rPr lang="vi-VN" sz="2000" dirty="0"/>
              <a:t>Máy thu cho quyết định thu có xác suất sai tối thiểu được gọi là máy thu tối ưu hay cấu trúc thu tối ưu (optimum receiver).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latin typeface="Arial" pitchFamily="34" charset="0"/>
                <a:cs typeface="Arial" pitchFamily="34" charset="0"/>
              </a:rPr>
              <a:t>7.4. </a:t>
            </a:r>
            <a:r>
              <a:rPr lang="en-US" dirty="0" err="1">
                <a:latin typeface="Arial" pitchFamily="34" charset="0"/>
                <a:cs typeface="Arial" pitchFamily="34" charset="0"/>
              </a:rPr>
              <a:t>Cấu</a:t>
            </a:r>
            <a:r>
              <a:rPr lang="en-US" dirty="0">
                <a:latin typeface="Arial" pitchFamily="34" charset="0"/>
                <a:cs typeface="Arial" pitchFamily="34" charset="0"/>
              </a:rPr>
              <a:t> </a:t>
            </a:r>
            <a:r>
              <a:rPr lang="en-US" dirty="0" err="1">
                <a:latin typeface="Arial" pitchFamily="34" charset="0"/>
                <a:cs typeface="Arial" pitchFamily="34" charset="0"/>
              </a:rPr>
              <a:t>trúc</a:t>
            </a:r>
            <a:r>
              <a:rPr lang="en-US" dirty="0">
                <a:latin typeface="Arial" pitchFamily="34" charset="0"/>
                <a:cs typeface="Arial" pitchFamily="34" charset="0"/>
              </a:rPr>
              <a:t> </a:t>
            </a:r>
            <a:r>
              <a:rPr lang="en-US" dirty="0" err="1">
                <a:latin typeface="Arial" pitchFamily="34" charset="0"/>
                <a:cs typeface="Arial" pitchFamily="34" charset="0"/>
              </a:rPr>
              <a:t>thu</a:t>
            </a:r>
            <a:r>
              <a:rPr lang="en-US" dirty="0">
                <a:latin typeface="Arial" pitchFamily="34" charset="0"/>
                <a:cs typeface="Arial" pitchFamily="34" charset="0"/>
              </a:rPr>
              <a:t> </a:t>
            </a:r>
            <a:r>
              <a:rPr lang="en-US" dirty="0" err="1">
                <a:latin typeface="Arial" pitchFamily="34" charset="0"/>
                <a:cs typeface="Arial" pitchFamily="34" charset="0"/>
              </a:rPr>
              <a:t>tối</a:t>
            </a:r>
            <a:r>
              <a:rPr lang="en-US" dirty="0">
                <a:latin typeface="Arial" pitchFamily="34" charset="0"/>
                <a:cs typeface="Arial" pitchFamily="34" charset="0"/>
              </a:rPr>
              <a:t> </a:t>
            </a:r>
            <a:r>
              <a:rPr lang="en-US" dirty="0" err="1">
                <a:latin typeface="Arial" pitchFamily="34" charset="0"/>
                <a:cs typeface="Arial" pitchFamily="34" charset="0"/>
              </a:rPr>
              <a:t>ưu</a:t>
            </a:r>
            <a:endParaRPr lang="en-US" dirty="0">
              <a:latin typeface="Arial" pitchFamily="34" charset="0"/>
              <a:cs typeface="Arial" pitchFamily="34" charset="0"/>
            </a:endParaRP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latin typeface="Arial" pitchFamily="34" charset="0"/>
                <a:cs typeface="Arial" pitchFamily="34" charset="0"/>
              </a:rPr>
              <a:t>Áp</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luật</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nhị</a:t>
            </a:r>
            <a:r>
              <a:rPr lang="en-US" sz="1800" dirty="0">
                <a:latin typeface="Arial" pitchFamily="34" charset="0"/>
                <a:cs typeface="Arial" pitchFamily="34" charset="0"/>
              </a:rPr>
              <a:t> </a:t>
            </a:r>
            <a:r>
              <a:rPr lang="en-US" sz="1800" dirty="0" err="1">
                <a:latin typeface="Arial" pitchFamily="34" charset="0"/>
                <a:cs typeface="Arial" pitchFamily="34" charset="0"/>
              </a:rPr>
              <a:t>phân</a:t>
            </a:r>
            <a:r>
              <a:rPr lang="en-US" sz="1800" dirty="0">
                <a:latin typeface="Arial" pitchFamily="34" charset="0"/>
                <a:cs typeface="Arial" pitchFamily="34" charset="0"/>
              </a:rPr>
              <a:t> </a:t>
            </a:r>
            <a:r>
              <a:rPr lang="en-US" sz="1800" dirty="0" err="1">
                <a:latin typeface="Arial" pitchFamily="34" charset="0"/>
                <a:cs typeface="Arial" pitchFamily="34" charset="0"/>
              </a:rPr>
              <a:t>theo</a:t>
            </a:r>
            <a:r>
              <a:rPr lang="en-US" sz="1800" dirty="0">
                <a:latin typeface="Arial" pitchFamily="34" charset="0"/>
                <a:cs typeface="Arial" pitchFamily="34" charset="0"/>
              </a:rPr>
              <a:t> </a:t>
            </a:r>
            <a:r>
              <a:rPr lang="en-US" sz="1800" dirty="0" err="1">
                <a:latin typeface="Arial" pitchFamily="34" charset="0"/>
                <a:cs typeface="Arial" pitchFamily="34" charset="0"/>
              </a:rPr>
              <a:t>cực</a:t>
            </a:r>
            <a:r>
              <a:rPr lang="en-US" sz="1800" dirty="0">
                <a:latin typeface="Arial" pitchFamily="34" charset="0"/>
                <a:cs typeface="Arial" pitchFamily="34" charset="0"/>
              </a:rPr>
              <a:t> </a:t>
            </a:r>
            <a:r>
              <a:rPr lang="en-US" sz="1800" dirty="0" err="1">
                <a:latin typeface="Arial" pitchFamily="34" charset="0"/>
                <a:cs typeface="Arial" pitchFamily="34" charset="0"/>
              </a:rPr>
              <a:t>đại</a:t>
            </a:r>
            <a:r>
              <a:rPr lang="en-US" sz="1800" dirty="0">
                <a:latin typeface="Arial" pitchFamily="34" charset="0"/>
                <a:cs typeface="Arial" pitchFamily="34" charset="0"/>
              </a:rPr>
              <a:t> </a:t>
            </a:r>
            <a:r>
              <a:rPr lang="en-US" sz="1800" dirty="0" err="1">
                <a:latin typeface="Arial" pitchFamily="34" charset="0"/>
                <a:cs typeface="Arial" pitchFamily="34" charset="0"/>
              </a:rPr>
              <a:t>hóa</a:t>
            </a:r>
            <a:r>
              <a:rPr lang="en-US" sz="1800" dirty="0">
                <a:latin typeface="Arial" pitchFamily="34" charset="0"/>
                <a:cs typeface="Arial" pitchFamily="34" charset="0"/>
              </a:rPr>
              <a:t> </a:t>
            </a:r>
            <a:r>
              <a:rPr lang="en-US" sz="1800" dirty="0" err="1">
                <a:latin typeface="Arial" pitchFamily="34" charset="0"/>
                <a:cs typeface="Arial" pitchFamily="34" charset="0"/>
              </a:rPr>
              <a:t>sự</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đồng</a:t>
            </a:r>
            <a:r>
              <a:rPr lang="en-US" sz="1800" dirty="0">
                <a:latin typeface="Arial" pitchFamily="34" charset="0"/>
                <a:cs typeface="Arial" pitchFamily="34" charset="0"/>
              </a:rPr>
              <a:t> ML, </a:t>
            </a:r>
            <a:r>
              <a:rPr lang="en-US" sz="1800" dirty="0" err="1">
                <a:latin typeface="Arial" pitchFamily="34" charset="0"/>
                <a:cs typeface="Arial" pitchFamily="34" charset="0"/>
              </a:rPr>
              <a:t>chúng</a:t>
            </a:r>
            <a:r>
              <a:rPr lang="en-US" sz="1800" dirty="0">
                <a:latin typeface="Arial" pitchFamily="34" charset="0"/>
                <a:cs typeface="Arial" pitchFamily="34" charset="0"/>
              </a:rPr>
              <a:t> ta </a:t>
            </a:r>
            <a:r>
              <a:rPr lang="en-US" sz="1800" dirty="0" err="1">
                <a:latin typeface="Arial" pitchFamily="34" charset="0"/>
                <a:cs typeface="Arial" pitchFamily="34" charset="0"/>
              </a:rPr>
              <a:t>có</a:t>
            </a:r>
            <a:r>
              <a:rPr lang="en-US" sz="1800" dirty="0">
                <a:latin typeface="Arial" pitchFamily="34" charset="0"/>
                <a:cs typeface="Arial" pitchFamily="34" charset="0"/>
              </a:rPr>
              <a:t>:</a:t>
            </a:r>
          </a:p>
          <a:p>
            <a:pPr lvl="0"/>
            <a:endParaRPr lang="en-US" sz="1800" dirty="0">
              <a:latin typeface="Arial" pitchFamily="34" charset="0"/>
              <a:cs typeface="Arial" pitchFamily="34" charset="0"/>
            </a:endParaRPr>
          </a:p>
          <a:p>
            <a:pPr lvl="0"/>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đó</a:t>
            </a:r>
            <a:r>
              <a:rPr lang="en-US" sz="1800" dirty="0">
                <a:latin typeface="Arial" pitchFamily="34" charset="0"/>
                <a:cs typeface="Arial" pitchFamily="34" charset="0"/>
              </a:rPr>
              <a:t> </a:t>
            </a:r>
            <a:r>
              <a:rPr lang="en-US" sz="1800" dirty="0" err="1">
                <a:latin typeface="Arial" pitchFamily="34" charset="0"/>
                <a:cs typeface="Arial" pitchFamily="34" charset="0"/>
              </a:rPr>
              <a:t>tỷ</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đồng</a:t>
            </a:r>
            <a:r>
              <a:rPr lang="en-US" sz="1800" dirty="0">
                <a:latin typeface="Arial" pitchFamily="34" charset="0"/>
                <a:cs typeface="Arial" pitchFamily="34" charset="0"/>
              </a:rPr>
              <a:t> </a:t>
            </a:r>
            <a:r>
              <a:rPr lang="en-US" sz="1800" dirty="0" err="1">
                <a:latin typeface="Arial" pitchFamily="34" charset="0"/>
                <a:cs typeface="Arial" pitchFamily="34" charset="0"/>
              </a:rPr>
              <a:t>là</a:t>
            </a:r>
            <a:endParaRPr lang="en-US" sz="1800" dirty="0">
              <a:latin typeface="Arial" pitchFamily="34" charset="0"/>
              <a:cs typeface="Arial" pitchFamily="34" charset="0"/>
            </a:endParaRPr>
          </a:p>
          <a:p>
            <a:pPr lvl="0"/>
            <a:endParaRPr lang="en-US" sz="1800" dirty="0">
              <a:latin typeface="Arial" pitchFamily="34" charset="0"/>
              <a:cs typeface="Arial" pitchFamily="34" charset="0"/>
            </a:endParaRPr>
          </a:p>
          <a:p>
            <a:pPr lvl="0"/>
            <a:r>
              <a:rPr lang="en-US" sz="1800" dirty="0" err="1">
                <a:latin typeface="Arial" pitchFamily="34" charset="0"/>
                <a:cs typeface="Arial" pitchFamily="34" charset="0"/>
              </a:rPr>
              <a:t>Lưu</a:t>
            </a:r>
            <a:r>
              <a:rPr lang="en-US" sz="1800" dirty="0">
                <a:latin typeface="Arial" pitchFamily="34" charset="0"/>
                <a:cs typeface="Arial" pitchFamily="34" charset="0"/>
              </a:rPr>
              <a:t> ý  r(t) </a:t>
            </a:r>
            <a:r>
              <a:rPr lang="en-US" sz="1800" dirty="0" err="1">
                <a:latin typeface="Arial" pitchFamily="34" charset="0"/>
                <a:cs typeface="Arial" pitchFamily="34" charset="0"/>
              </a:rPr>
              <a:t>nhận</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vector </a:t>
            </a:r>
            <a:r>
              <a:rPr lang="en-US" sz="1800" dirty="0" err="1">
                <a:latin typeface="Arial" pitchFamily="34" charset="0"/>
                <a:cs typeface="Arial" pitchFamily="34" charset="0"/>
              </a:rPr>
              <a:t>nhận</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thành</a:t>
            </a:r>
            <a:r>
              <a:rPr lang="en-US" sz="1800" dirty="0">
                <a:latin typeface="Arial" pitchFamily="34" charset="0"/>
                <a:cs typeface="Arial" pitchFamily="34" charset="0"/>
              </a:rPr>
              <a:t> </a:t>
            </a:r>
            <a:r>
              <a:rPr lang="en-US" sz="1800" dirty="0" err="1">
                <a:latin typeface="Arial" pitchFamily="34" charset="0"/>
                <a:cs typeface="Arial" pitchFamily="34" charset="0"/>
              </a:rPr>
              <a:t>phần</a:t>
            </a:r>
            <a:r>
              <a:rPr lang="en-US" sz="1800" dirty="0">
                <a:latin typeface="Arial" pitchFamily="34" charset="0"/>
                <a:cs typeface="Arial" pitchFamily="34" charset="0"/>
              </a:rPr>
              <a:t> </a:t>
            </a:r>
            <a:r>
              <a:rPr lang="en-US" sz="1800" dirty="0" err="1">
                <a:latin typeface="Arial" pitchFamily="34" charset="0"/>
                <a:cs typeface="Arial" pitchFamily="34" charset="0"/>
              </a:rPr>
              <a:t>rj</a:t>
            </a:r>
            <a:r>
              <a:rPr lang="en-US" sz="1800" dirty="0">
                <a:latin typeface="Arial" pitchFamily="34" charset="0"/>
                <a:cs typeface="Arial" pitchFamily="34" charset="0"/>
              </a:rPr>
              <a:t> </a:t>
            </a:r>
            <a:r>
              <a:rPr lang="en-US" sz="1800" dirty="0" err="1">
                <a:latin typeface="Arial" pitchFamily="34" charset="0"/>
                <a:cs typeface="Arial" pitchFamily="34" charset="0"/>
              </a:rPr>
              <a:t>mà</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đó</a:t>
            </a:r>
            <a:r>
              <a:rPr lang="en-US" sz="1800" dirty="0">
                <a:latin typeface="Arial" pitchFamily="34" charset="0"/>
                <a:cs typeface="Arial" pitchFamily="34" charset="0"/>
              </a:rPr>
              <a:t> </a:t>
            </a:r>
            <a:r>
              <a:rPr lang="en-US" sz="1800" dirty="0" err="1">
                <a:latin typeface="Arial" pitchFamily="34" charset="0"/>
                <a:cs typeface="Arial" pitchFamily="34" charset="0"/>
              </a:rPr>
              <a:t>chỉ</a:t>
            </a:r>
            <a:r>
              <a:rPr lang="en-US" sz="1800" dirty="0">
                <a:latin typeface="Arial" pitchFamily="34" charset="0"/>
                <a:cs typeface="Arial" pitchFamily="34" charset="0"/>
              </a:rPr>
              <a:t> r1, r2 </a:t>
            </a:r>
            <a:r>
              <a:rPr lang="en-US" sz="1800" dirty="0" err="1">
                <a:latin typeface="Arial" pitchFamily="34" charset="0"/>
                <a:cs typeface="Arial" pitchFamily="34" charset="0"/>
              </a:rPr>
              <a:t>mang</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tin </a:t>
            </a:r>
            <a:r>
              <a:rPr lang="en-US" sz="1800" dirty="0" err="1">
                <a:latin typeface="Arial" pitchFamily="34" charset="0"/>
                <a:cs typeface="Arial" pitchFamily="34" charset="0"/>
              </a:rPr>
              <a:t>và</a:t>
            </a:r>
            <a:r>
              <a:rPr lang="en-US" sz="1800" dirty="0">
                <a:latin typeface="Arial" pitchFamily="34" charset="0"/>
                <a:cs typeface="Arial" pitchFamily="34" charset="0"/>
              </a:rPr>
              <a:t> r(t) = </a:t>
            </a:r>
            <a:r>
              <a:rPr lang="en-US" sz="1800" dirty="0" err="1">
                <a:latin typeface="Arial" pitchFamily="34" charset="0"/>
                <a:cs typeface="Arial" pitchFamily="34" charset="0"/>
              </a:rPr>
              <a:t>si</a:t>
            </a:r>
            <a:r>
              <a:rPr lang="en-US" sz="1800" dirty="0">
                <a:latin typeface="Arial" pitchFamily="34" charset="0"/>
                <a:cs typeface="Arial" pitchFamily="34" charset="0"/>
              </a:rPr>
              <a:t>(t) + w(t). 1T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bít</a:t>
            </a:r>
            <a:r>
              <a:rPr lang="en-US" sz="1800" dirty="0">
                <a:latin typeface="Arial" pitchFamily="34" charset="0"/>
                <a:cs typeface="Arial" pitchFamily="34" charset="0"/>
              </a:rPr>
              <a:t> 1 hay s2(t), 0T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bít</a:t>
            </a:r>
            <a:r>
              <a:rPr lang="en-US" sz="1800" dirty="0">
                <a:latin typeface="Arial" pitchFamily="34" charset="0"/>
                <a:cs typeface="Arial" pitchFamily="34" charset="0"/>
              </a:rPr>
              <a:t> 0 hay s1(t). </a:t>
            </a:r>
            <a:r>
              <a:rPr lang="en-US" sz="1800" dirty="0" err="1">
                <a:latin typeface="Arial" pitchFamily="34" charset="0"/>
                <a:cs typeface="Arial" pitchFamily="34" charset="0"/>
              </a:rPr>
              <a:t>Hàm</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f(r(t)/</a:t>
            </a:r>
            <a:r>
              <a:rPr lang="en-US" sz="1800" dirty="0" err="1">
                <a:latin typeface="Arial" pitchFamily="34" charset="0"/>
                <a:cs typeface="Arial" pitchFamily="34" charset="0"/>
              </a:rPr>
              <a:t>si</a:t>
            </a:r>
            <a:r>
              <a:rPr lang="en-US" sz="1800" dirty="0">
                <a:latin typeface="Arial" pitchFamily="34" charset="0"/>
                <a:cs typeface="Arial" pitchFamily="34" charset="0"/>
              </a:rPr>
              <a:t>(t))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hàm</a:t>
            </a:r>
            <a:r>
              <a:rPr lang="en-US" sz="1800" dirty="0">
                <a:latin typeface="Arial" pitchFamily="34" charset="0"/>
                <a:cs typeface="Arial" pitchFamily="34" charset="0"/>
              </a:rPr>
              <a:t> </a:t>
            </a:r>
            <a:r>
              <a:rPr lang="en-US" sz="1800" dirty="0" err="1">
                <a:latin typeface="Arial" pitchFamily="34" charset="0"/>
                <a:cs typeface="Arial" pitchFamily="34" charset="0"/>
              </a:rPr>
              <a:t>mật</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xác</a:t>
            </a:r>
            <a:r>
              <a:rPr lang="en-US" sz="1800" dirty="0">
                <a:latin typeface="Arial" pitchFamily="34" charset="0"/>
                <a:cs typeface="Arial" pitchFamily="34" charset="0"/>
              </a:rPr>
              <a:t> </a:t>
            </a:r>
            <a:r>
              <a:rPr lang="en-US" sz="1800" dirty="0" err="1">
                <a:latin typeface="Arial" pitchFamily="34" charset="0"/>
                <a:cs typeface="Arial" pitchFamily="34" charset="0"/>
              </a:rPr>
              <a:t>suất</a:t>
            </a:r>
            <a:r>
              <a:rPr lang="en-US" sz="1800" dirty="0">
                <a:latin typeface="Arial" pitchFamily="34" charset="0"/>
                <a:cs typeface="Arial" pitchFamily="34" charset="0"/>
              </a:rPr>
              <a:t> </a:t>
            </a:r>
            <a:r>
              <a:rPr lang="en-US" sz="1800" dirty="0" err="1">
                <a:latin typeface="Arial" pitchFamily="34" charset="0"/>
                <a:cs typeface="Arial" pitchFamily="34" charset="0"/>
              </a:rPr>
              <a:t>để</a:t>
            </a:r>
            <a:r>
              <a:rPr lang="en-US" sz="1800" dirty="0">
                <a:latin typeface="Arial" pitchFamily="34" charset="0"/>
                <a:cs typeface="Arial" pitchFamily="34" charset="0"/>
              </a:rPr>
              <a:t> </a:t>
            </a:r>
            <a:r>
              <a:rPr lang="en-US" sz="1800" dirty="0" err="1">
                <a:latin typeface="Arial" pitchFamily="34" charset="0"/>
                <a:cs typeface="Arial" pitchFamily="34" charset="0"/>
              </a:rPr>
              <a:t>nhận</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r(t) </a:t>
            </a:r>
            <a:r>
              <a:rPr lang="en-US" sz="1800" dirty="0" err="1">
                <a:latin typeface="Arial" pitchFamily="34" charset="0"/>
                <a:cs typeface="Arial" pitchFamily="34" charset="0"/>
              </a:rPr>
              <a:t>khi</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s1(t) hay s2(t)</a:t>
            </a:r>
          </a:p>
        </p:txBody>
      </p:sp>
      <p:pic>
        <p:nvPicPr>
          <p:cNvPr id="4" name="Picture 3"/>
          <p:cNvPicPr>
            <a:picLocks noChangeAspect="1"/>
          </p:cNvPicPr>
          <p:nvPr/>
        </p:nvPicPr>
        <p:blipFill>
          <a:blip r:embed="rId3">
            <a:lum/>
            <a:alphaModFix/>
          </a:blip>
          <a:srcRect/>
          <a:stretch>
            <a:fillRect/>
          </a:stretch>
        </p:blipFill>
        <p:spPr>
          <a:xfrm>
            <a:off x="3668712" y="1844675"/>
            <a:ext cx="2037960" cy="53340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4354512" y="2752235"/>
            <a:ext cx="942480" cy="45993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a:xfrm>
            <a:off x="503999" y="1326600"/>
            <a:ext cx="9071640" cy="41756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600" dirty="0" err="1">
                <a:latin typeface="Arial" pitchFamily="34" charset="0"/>
                <a:cs typeface="Arial" pitchFamily="34" charset="0"/>
              </a:rPr>
              <a:t>Hàm</a:t>
            </a:r>
            <a:r>
              <a:rPr lang="en-US" sz="1600" dirty="0">
                <a:latin typeface="Arial" pitchFamily="34" charset="0"/>
                <a:cs typeface="Arial" pitchFamily="34" charset="0"/>
              </a:rPr>
              <a:t> f(r(t)/</a:t>
            </a:r>
            <a:r>
              <a:rPr lang="en-US" sz="1600" dirty="0" err="1">
                <a:latin typeface="Arial" pitchFamily="34" charset="0"/>
                <a:cs typeface="Arial" pitchFamily="34" charset="0"/>
              </a:rPr>
              <a:t>si</a:t>
            </a:r>
            <a:r>
              <a:rPr lang="en-US" sz="1600" dirty="0">
                <a:latin typeface="Arial" pitchFamily="34" charset="0"/>
                <a:cs typeface="Arial" pitchFamily="34" charset="0"/>
              </a:rPr>
              <a:t>(t)) = f{(</a:t>
            </a:r>
            <a:r>
              <a:rPr lang="en-US" sz="1600" dirty="0" err="1">
                <a:latin typeface="Arial" pitchFamily="34" charset="0"/>
                <a:cs typeface="Arial" pitchFamily="34" charset="0"/>
              </a:rPr>
              <a:t>si</a:t>
            </a:r>
            <a:r>
              <a:rPr lang="en-US" sz="1600" dirty="0">
                <a:latin typeface="Arial" pitchFamily="34" charset="0"/>
                <a:cs typeface="Arial" pitchFamily="34" charset="0"/>
              </a:rPr>
              <a:t>(t)+w(t))/</a:t>
            </a:r>
            <a:r>
              <a:rPr lang="en-US" sz="1600" dirty="0" err="1">
                <a:latin typeface="Arial" pitchFamily="34" charset="0"/>
                <a:cs typeface="Arial" pitchFamily="34" charset="0"/>
              </a:rPr>
              <a:t>si</a:t>
            </a:r>
            <a:r>
              <a:rPr lang="en-US" sz="1600" dirty="0">
                <a:latin typeface="Arial" pitchFamily="34" charset="0"/>
                <a:cs typeface="Arial" pitchFamily="34" charset="0"/>
              </a:rPr>
              <a:t>(t)} </a:t>
            </a:r>
            <a:r>
              <a:rPr lang="en-US" sz="1600" dirty="0" err="1">
                <a:latin typeface="Arial" pitchFamily="34" charset="0"/>
                <a:cs typeface="Arial" pitchFamily="34" charset="0"/>
              </a:rPr>
              <a:t>và</a:t>
            </a:r>
            <a:r>
              <a:rPr lang="en-US" sz="1600" dirty="0">
                <a:latin typeface="Arial" pitchFamily="34" charset="0"/>
                <a:cs typeface="Arial" pitchFamily="34" charset="0"/>
              </a:rPr>
              <a:t> </a:t>
            </a:r>
            <a:r>
              <a:rPr lang="en-US" sz="1600" dirty="0" err="1">
                <a:latin typeface="Arial" pitchFamily="34" charset="0"/>
                <a:cs typeface="Arial" pitchFamily="34" charset="0"/>
              </a:rPr>
              <a:t>với</a:t>
            </a:r>
            <a:r>
              <a:rPr lang="en-US" sz="1600" dirty="0">
                <a:latin typeface="Arial" pitchFamily="34" charset="0"/>
                <a:cs typeface="Arial" pitchFamily="34" charset="0"/>
              </a:rPr>
              <a:t> </a:t>
            </a:r>
            <a:r>
              <a:rPr lang="en-US" sz="1600" dirty="0" err="1">
                <a:latin typeface="Arial" pitchFamily="34" charset="0"/>
                <a:cs typeface="Arial" pitchFamily="34" charset="0"/>
              </a:rPr>
              <a:t>kênh</a:t>
            </a:r>
            <a:r>
              <a:rPr lang="en-US" sz="1600" dirty="0">
                <a:latin typeface="Arial" pitchFamily="34" charset="0"/>
                <a:cs typeface="Arial" pitchFamily="34" charset="0"/>
              </a:rPr>
              <a:t> </a:t>
            </a:r>
            <a:r>
              <a:rPr lang="en-US" sz="1600" dirty="0" err="1">
                <a:latin typeface="Arial" pitchFamily="34" charset="0"/>
                <a:cs typeface="Arial" pitchFamily="34" charset="0"/>
              </a:rPr>
              <a:t>có</a:t>
            </a:r>
            <a:r>
              <a:rPr lang="en-US" sz="1600" dirty="0">
                <a:latin typeface="Arial" pitchFamily="34" charset="0"/>
                <a:cs typeface="Arial" pitchFamily="34" charset="0"/>
              </a:rPr>
              <a:t> </a:t>
            </a:r>
            <a:r>
              <a:rPr lang="en-US" sz="1600" dirty="0" err="1">
                <a:latin typeface="Arial" pitchFamily="34" charset="0"/>
                <a:cs typeface="Arial" pitchFamily="34" charset="0"/>
              </a:rPr>
              <a:t>nhiễu</a:t>
            </a:r>
            <a:r>
              <a:rPr lang="en-US" sz="1600" dirty="0">
                <a:latin typeface="Arial" pitchFamily="34" charset="0"/>
                <a:cs typeface="Arial" pitchFamily="34" charset="0"/>
              </a:rPr>
              <a:t> </a:t>
            </a:r>
            <a:r>
              <a:rPr lang="en-US" sz="1600" dirty="0" err="1">
                <a:latin typeface="Arial" pitchFamily="34" charset="0"/>
                <a:cs typeface="Arial" pitchFamily="34" charset="0"/>
              </a:rPr>
              <a:t>cộng</a:t>
            </a:r>
            <a:r>
              <a:rPr lang="en-US" sz="1600" dirty="0">
                <a:latin typeface="Arial" pitchFamily="34" charset="0"/>
                <a:cs typeface="Arial" pitchFamily="34" charset="0"/>
              </a:rPr>
              <a:t> </a:t>
            </a:r>
            <a:r>
              <a:rPr lang="en-US" sz="1600" dirty="0" err="1">
                <a:latin typeface="Arial" pitchFamily="34" charset="0"/>
                <a:cs typeface="Arial" pitchFamily="34" charset="0"/>
              </a:rPr>
              <a:t>trắng</a:t>
            </a:r>
            <a:r>
              <a:rPr lang="en-US" sz="1600" dirty="0">
                <a:latin typeface="Arial" pitchFamily="34" charset="0"/>
                <a:cs typeface="Arial" pitchFamily="34" charset="0"/>
              </a:rPr>
              <a:t>:</a:t>
            </a:r>
          </a:p>
          <a:p>
            <a:pPr lvl="1" hangingPunct="0"/>
            <a:r>
              <a:rPr lang="en-US" sz="1600" dirty="0">
                <a:latin typeface="Arial" pitchFamily="34" charset="0"/>
                <a:cs typeface="Arial" pitchFamily="34" charset="0"/>
              </a:rPr>
              <a:t>f(r(t)/s1(t)) = {1/[</a:t>
            </a:r>
            <a:r>
              <a:rPr lang="en-US" sz="1600" dirty="0" err="1">
                <a:latin typeface="Arial" pitchFamily="34" charset="0"/>
                <a:cs typeface="Arial" pitchFamily="34" charset="0"/>
              </a:rPr>
              <a:t>sqrt</a:t>
            </a:r>
            <a:r>
              <a:rPr lang="en-US" sz="1600" dirty="0">
                <a:latin typeface="Arial" pitchFamily="34" charset="0"/>
                <a:cs typeface="Arial" pitchFamily="34" charset="0"/>
              </a:rPr>
              <a:t>(piN0)]} </a:t>
            </a:r>
            <a:r>
              <a:rPr lang="en-US" sz="1600" dirty="0" err="1">
                <a:latin typeface="Arial" pitchFamily="34" charset="0"/>
                <a:cs typeface="Arial" pitchFamily="34" charset="0"/>
              </a:rPr>
              <a:t>exp</a:t>
            </a:r>
            <a:r>
              <a:rPr lang="en-US" sz="1600" dirty="0">
                <a:latin typeface="Arial" pitchFamily="34" charset="0"/>
                <a:cs typeface="Arial" pitchFamily="34" charset="0"/>
              </a:rPr>
              <a:t>{- </a:t>
            </a:r>
            <a:r>
              <a:rPr lang="en-US" sz="1600" dirty="0" err="1">
                <a:latin typeface="Arial" pitchFamily="34" charset="0"/>
                <a:cs typeface="Arial" pitchFamily="34" charset="0"/>
              </a:rPr>
              <a:t>sqr</a:t>
            </a:r>
            <a:r>
              <a:rPr lang="en-US" sz="1600" dirty="0">
                <a:latin typeface="Arial" pitchFamily="34" charset="0"/>
                <a:cs typeface="Arial" pitchFamily="34" charset="0"/>
              </a:rPr>
              <a:t>[r(t)-s1(t)]/N0}</a:t>
            </a:r>
          </a:p>
          <a:p>
            <a:pPr lvl="1" hangingPunct="0"/>
            <a:r>
              <a:rPr lang="en-US" sz="1600" dirty="0">
                <a:latin typeface="Arial" pitchFamily="34" charset="0"/>
                <a:cs typeface="Arial" pitchFamily="34" charset="0"/>
              </a:rPr>
              <a:t>f(r(t)/s2(t)) = {1/[</a:t>
            </a:r>
            <a:r>
              <a:rPr lang="en-US" sz="1600" dirty="0" err="1">
                <a:latin typeface="Arial" pitchFamily="34" charset="0"/>
                <a:cs typeface="Arial" pitchFamily="34" charset="0"/>
              </a:rPr>
              <a:t>sqrt</a:t>
            </a:r>
            <a:r>
              <a:rPr lang="en-US" sz="1600" dirty="0">
                <a:latin typeface="Arial" pitchFamily="34" charset="0"/>
                <a:cs typeface="Arial" pitchFamily="34" charset="0"/>
              </a:rPr>
              <a:t>(piN0)]} </a:t>
            </a:r>
            <a:r>
              <a:rPr lang="en-US" sz="1600" dirty="0" err="1">
                <a:latin typeface="Arial" pitchFamily="34" charset="0"/>
                <a:cs typeface="Arial" pitchFamily="34" charset="0"/>
              </a:rPr>
              <a:t>exp</a:t>
            </a:r>
            <a:r>
              <a:rPr lang="en-US" sz="1600" dirty="0">
                <a:latin typeface="Arial" pitchFamily="34" charset="0"/>
                <a:cs typeface="Arial" pitchFamily="34" charset="0"/>
              </a:rPr>
              <a:t>{- </a:t>
            </a:r>
            <a:r>
              <a:rPr lang="en-US" sz="1600" dirty="0" err="1">
                <a:latin typeface="Arial" pitchFamily="34" charset="0"/>
                <a:cs typeface="Arial" pitchFamily="34" charset="0"/>
              </a:rPr>
              <a:t>sqr</a:t>
            </a:r>
            <a:r>
              <a:rPr lang="en-US" sz="1600" dirty="0">
                <a:latin typeface="Arial" pitchFamily="34" charset="0"/>
                <a:cs typeface="Arial" pitchFamily="34" charset="0"/>
              </a:rPr>
              <a:t>[r(t) -s2(t)]/N0}</a:t>
            </a:r>
          </a:p>
          <a:p>
            <a:pPr lvl="0"/>
            <a:r>
              <a:rPr lang="en-US" sz="1600" dirty="0" err="1">
                <a:latin typeface="Arial" pitchFamily="34" charset="0"/>
                <a:cs typeface="Arial" pitchFamily="34" charset="0"/>
              </a:rPr>
              <a:t>Luật</a:t>
            </a:r>
            <a:r>
              <a:rPr lang="en-US" sz="1600" dirty="0">
                <a:latin typeface="Arial" pitchFamily="34" charset="0"/>
                <a:cs typeface="Arial" pitchFamily="34" charset="0"/>
              </a:rPr>
              <a:t> </a:t>
            </a:r>
            <a:r>
              <a:rPr lang="en-US" sz="1600" dirty="0" err="1">
                <a:latin typeface="Arial" pitchFamily="34" charset="0"/>
                <a:cs typeface="Arial" pitchFamily="34" charset="0"/>
              </a:rPr>
              <a:t>quyết</a:t>
            </a:r>
            <a:r>
              <a:rPr lang="en-US" sz="1600" dirty="0">
                <a:latin typeface="Arial" pitchFamily="34" charset="0"/>
                <a:cs typeface="Arial" pitchFamily="34" charset="0"/>
              </a:rPr>
              <a:t> </a:t>
            </a:r>
            <a:r>
              <a:rPr lang="en-US" sz="1600" dirty="0" err="1">
                <a:latin typeface="Arial" pitchFamily="34" charset="0"/>
                <a:cs typeface="Arial" pitchFamily="34" charset="0"/>
              </a:rPr>
              <a:t>định</a:t>
            </a:r>
            <a:r>
              <a:rPr lang="en-US" sz="1600" dirty="0">
                <a:latin typeface="Arial" pitchFamily="34" charset="0"/>
                <a:cs typeface="Arial" pitchFamily="34" charset="0"/>
              </a:rPr>
              <a:t> </a:t>
            </a:r>
            <a:r>
              <a:rPr lang="en-US" sz="1600" dirty="0" err="1">
                <a:latin typeface="Arial" pitchFamily="34" charset="0"/>
                <a:cs typeface="Arial" pitchFamily="34" charset="0"/>
              </a:rPr>
              <a:t>thu</a:t>
            </a:r>
            <a:r>
              <a:rPr lang="en-US" sz="1600" dirty="0">
                <a:latin typeface="Arial" pitchFamily="34" charset="0"/>
                <a:cs typeface="Arial" pitchFamily="34" charset="0"/>
              </a:rPr>
              <a:t> </a:t>
            </a:r>
            <a:r>
              <a:rPr lang="en-US" sz="1600" dirty="0" err="1">
                <a:latin typeface="Arial" pitchFamily="34" charset="0"/>
                <a:cs typeface="Arial" pitchFamily="34" charset="0"/>
              </a:rPr>
              <a:t>chuyển</a:t>
            </a:r>
            <a:r>
              <a:rPr lang="en-US" sz="1600" dirty="0">
                <a:latin typeface="Arial" pitchFamily="34" charset="0"/>
                <a:cs typeface="Arial" pitchFamily="34" charset="0"/>
              </a:rPr>
              <a:t> </a:t>
            </a:r>
            <a:r>
              <a:rPr lang="en-US" sz="1600" dirty="0" err="1">
                <a:latin typeface="Arial" pitchFamily="34" charset="0"/>
                <a:cs typeface="Arial" pitchFamily="34" charset="0"/>
              </a:rPr>
              <a:t>thành</a:t>
            </a:r>
            <a:r>
              <a:rPr lang="en-US" sz="1600" dirty="0">
                <a:latin typeface="Arial" pitchFamily="34" charset="0"/>
                <a:cs typeface="Arial" pitchFamily="34" charset="0"/>
              </a:rPr>
              <a:t>:</a:t>
            </a:r>
          </a:p>
          <a:p>
            <a:pPr lvl="1" hangingPunct="0"/>
            <a:r>
              <a:rPr lang="en-US" sz="1600" dirty="0" err="1">
                <a:latin typeface="Arial" pitchFamily="34" charset="0"/>
                <a:cs typeface="Arial" pitchFamily="34" charset="0"/>
              </a:rPr>
              <a:t>exp</a:t>
            </a:r>
            <a:r>
              <a:rPr lang="en-US" sz="1600" dirty="0">
                <a:latin typeface="Arial" pitchFamily="34" charset="0"/>
                <a:cs typeface="Arial" pitchFamily="34" charset="0"/>
              </a:rPr>
              <a:t>{-</a:t>
            </a:r>
            <a:r>
              <a:rPr lang="en-US" sz="1600" dirty="0" err="1">
                <a:latin typeface="Arial" pitchFamily="34" charset="0"/>
                <a:cs typeface="Arial" pitchFamily="34" charset="0"/>
              </a:rPr>
              <a:t>sqr</a:t>
            </a:r>
            <a:r>
              <a:rPr lang="en-US" sz="1600" dirty="0">
                <a:latin typeface="Arial" pitchFamily="34" charset="0"/>
                <a:cs typeface="Arial" pitchFamily="34" charset="0"/>
              </a:rPr>
              <a:t>[r(t) - s2(t)]/N0} / </a:t>
            </a:r>
            <a:r>
              <a:rPr lang="en-US" sz="1600" dirty="0" err="1">
                <a:latin typeface="Arial" pitchFamily="34" charset="0"/>
                <a:cs typeface="Arial" pitchFamily="34" charset="0"/>
              </a:rPr>
              <a:t>exp</a:t>
            </a:r>
            <a:r>
              <a:rPr lang="en-US" sz="1600" dirty="0">
                <a:latin typeface="Arial" pitchFamily="34" charset="0"/>
                <a:cs typeface="Arial" pitchFamily="34" charset="0"/>
              </a:rPr>
              <a:t>{-</a:t>
            </a:r>
            <a:r>
              <a:rPr lang="en-US" sz="1600" dirty="0" err="1">
                <a:latin typeface="Arial" pitchFamily="34" charset="0"/>
                <a:cs typeface="Arial" pitchFamily="34" charset="0"/>
              </a:rPr>
              <a:t>sqr</a:t>
            </a:r>
            <a:r>
              <a:rPr lang="en-US" sz="1600" dirty="0">
                <a:latin typeface="Arial" pitchFamily="34" charset="0"/>
                <a:cs typeface="Arial" pitchFamily="34" charset="0"/>
              </a:rPr>
              <a:t>[r(t)-s1(t)]/N0} &gt;= P1/P2 </a:t>
            </a:r>
            <a:r>
              <a:rPr lang="en-US" sz="1600" dirty="0" err="1">
                <a:latin typeface="Arial" pitchFamily="34" charset="0"/>
                <a:cs typeface="Arial" pitchFamily="34" charset="0"/>
              </a:rPr>
              <a:t>quyết</a:t>
            </a:r>
            <a:r>
              <a:rPr lang="en-US" sz="1600" dirty="0">
                <a:latin typeface="Arial" pitchFamily="34" charset="0"/>
                <a:cs typeface="Arial" pitchFamily="34" charset="0"/>
              </a:rPr>
              <a:t> </a:t>
            </a:r>
            <a:r>
              <a:rPr lang="en-US" sz="1600" dirty="0" err="1">
                <a:latin typeface="Arial" pitchFamily="34" charset="0"/>
                <a:cs typeface="Arial" pitchFamily="34" charset="0"/>
              </a:rPr>
              <a:t>định</a:t>
            </a:r>
            <a:r>
              <a:rPr lang="en-US" sz="1600" dirty="0">
                <a:latin typeface="Arial" pitchFamily="34" charset="0"/>
                <a:cs typeface="Arial" pitchFamily="34" charset="0"/>
              </a:rPr>
              <a:t> 1 </a:t>
            </a:r>
            <a:r>
              <a:rPr lang="en-US" sz="1600" dirty="0" err="1">
                <a:latin typeface="Arial" pitchFamily="34" charset="0"/>
                <a:cs typeface="Arial" pitchFamily="34" charset="0"/>
              </a:rPr>
              <a:t>được</a:t>
            </a:r>
            <a:r>
              <a:rPr lang="en-US" sz="1600" dirty="0">
                <a:latin typeface="Arial" pitchFamily="34" charset="0"/>
                <a:cs typeface="Arial" pitchFamily="34" charset="0"/>
              </a:rPr>
              <a:t> </a:t>
            </a:r>
            <a:r>
              <a:rPr lang="en-US" sz="1600" dirty="0" err="1">
                <a:latin typeface="Arial" pitchFamily="34" charset="0"/>
                <a:cs typeface="Arial" pitchFamily="34" charset="0"/>
              </a:rPr>
              <a:t>phát</a:t>
            </a:r>
            <a:r>
              <a:rPr lang="en-US" sz="1600" dirty="0">
                <a:latin typeface="Arial" pitchFamily="34" charset="0"/>
                <a:cs typeface="Arial" pitchFamily="34" charset="0"/>
              </a:rPr>
              <a:t>, </a:t>
            </a:r>
            <a:r>
              <a:rPr lang="en-US" sz="1600" dirty="0" err="1">
                <a:latin typeface="Arial" pitchFamily="34" charset="0"/>
                <a:cs typeface="Arial" pitchFamily="34" charset="0"/>
              </a:rPr>
              <a:t>ngược</a:t>
            </a:r>
            <a:r>
              <a:rPr lang="en-US" sz="1600" dirty="0">
                <a:latin typeface="Arial" pitchFamily="34" charset="0"/>
                <a:cs typeface="Arial" pitchFamily="34" charset="0"/>
              </a:rPr>
              <a:t> </a:t>
            </a:r>
            <a:r>
              <a:rPr lang="en-US" sz="1600" dirty="0" err="1">
                <a:latin typeface="Arial" pitchFamily="34" charset="0"/>
                <a:cs typeface="Arial" pitchFamily="34" charset="0"/>
              </a:rPr>
              <a:t>lại</a:t>
            </a:r>
            <a:r>
              <a:rPr lang="en-US" sz="1600" dirty="0">
                <a:latin typeface="Arial" pitchFamily="34" charset="0"/>
                <a:cs typeface="Arial" pitchFamily="34" charset="0"/>
              </a:rPr>
              <a:t> 0 </a:t>
            </a:r>
            <a:r>
              <a:rPr lang="en-US" sz="1600" dirty="0" err="1">
                <a:latin typeface="Arial" pitchFamily="34" charset="0"/>
                <a:cs typeface="Arial" pitchFamily="34" charset="0"/>
              </a:rPr>
              <a:t>được</a:t>
            </a:r>
            <a:r>
              <a:rPr lang="en-US" sz="1600" dirty="0">
                <a:latin typeface="Arial" pitchFamily="34" charset="0"/>
                <a:cs typeface="Arial" pitchFamily="34" charset="0"/>
              </a:rPr>
              <a:t> </a:t>
            </a:r>
            <a:r>
              <a:rPr lang="en-US" sz="1600" dirty="0" err="1">
                <a:latin typeface="Arial" pitchFamily="34" charset="0"/>
                <a:cs typeface="Arial" pitchFamily="34" charset="0"/>
              </a:rPr>
              <a:t>phát</a:t>
            </a:r>
            <a:endParaRPr lang="en-US" sz="1600" dirty="0">
              <a:latin typeface="Arial" pitchFamily="34" charset="0"/>
              <a:cs typeface="Arial" pitchFamily="34" charset="0"/>
            </a:endParaRPr>
          </a:p>
          <a:p>
            <a:pPr lvl="1" hangingPunct="0"/>
            <a:r>
              <a:rPr lang="en-US" sz="1600" dirty="0">
                <a:latin typeface="Arial" pitchFamily="34" charset="0"/>
                <a:cs typeface="Arial" pitchFamily="34" charset="0"/>
              </a:rPr>
              <a:t>Hay </a:t>
            </a:r>
            <a:r>
              <a:rPr lang="en-US" sz="1600" dirty="0" err="1">
                <a:latin typeface="Arial" pitchFamily="34" charset="0"/>
                <a:cs typeface="Arial" pitchFamily="34" charset="0"/>
              </a:rPr>
              <a:t>sqr</a:t>
            </a:r>
            <a:r>
              <a:rPr lang="en-US" sz="1600" dirty="0">
                <a:latin typeface="Arial" pitchFamily="34" charset="0"/>
                <a:cs typeface="Arial" pitchFamily="34" charset="0"/>
              </a:rPr>
              <a:t>[r(t)-s1(t)] – </a:t>
            </a:r>
            <a:r>
              <a:rPr lang="en-US" sz="1600" dirty="0" err="1">
                <a:latin typeface="Arial" pitchFamily="34" charset="0"/>
                <a:cs typeface="Arial" pitchFamily="34" charset="0"/>
              </a:rPr>
              <a:t>sqr</a:t>
            </a:r>
            <a:r>
              <a:rPr lang="en-US" sz="1600" dirty="0">
                <a:latin typeface="Arial" pitchFamily="34" charset="0"/>
                <a:cs typeface="Arial" pitchFamily="34" charset="0"/>
              </a:rPr>
              <a:t>[r(t)-s2(t)] &gt;=N0 . lnP1/P2 </a:t>
            </a:r>
            <a:r>
              <a:rPr lang="en-US" sz="1600" dirty="0" err="1">
                <a:latin typeface="Arial" pitchFamily="34" charset="0"/>
                <a:cs typeface="Arial" pitchFamily="34" charset="0"/>
              </a:rPr>
              <a:t>quyết</a:t>
            </a:r>
            <a:r>
              <a:rPr lang="en-US" sz="1600" dirty="0">
                <a:latin typeface="Arial" pitchFamily="34" charset="0"/>
                <a:cs typeface="Arial" pitchFamily="34" charset="0"/>
              </a:rPr>
              <a:t> </a:t>
            </a:r>
            <a:r>
              <a:rPr lang="en-US" sz="1600" dirty="0" err="1">
                <a:latin typeface="Arial" pitchFamily="34" charset="0"/>
                <a:cs typeface="Arial" pitchFamily="34" charset="0"/>
              </a:rPr>
              <a:t>định</a:t>
            </a:r>
            <a:r>
              <a:rPr lang="en-US" sz="1600" dirty="0">
                <a:latin typeface="Arial" pitchFamily="34" charset="0"/>
                <a:cs typeface="Arial" pitchFamily="34" charset="0"/>
              </a:rPr>
              <a:t> 1 </a:t>
            </a:r>
            <a:r>
              <a:rPr lang="en-US" sz="1600" dirty="0" err="1">
                <a:latin typeface="Arial" pitchFamily="34" charset="0"/>
                <a:cs typeface="Arial" pitchFamily="34" charset="0"/>
              </a:rPr>
              <a:t>được</a:t>
            </a:r>
            <a:r>
              <a:rPr lang="en-US" sz="1600" dirty="0">
                <a:latin typeface="Arial" pitchFamily="34" charset="0"/>
                <a:cs typeface="Arial" pitchFamily="34" charset="0"/>
              </a:rPr>
              <a:t> </a:t>
            </a:r>
            <a:r>
              <a:rPr lang="en-US" sz="1600" dirty="0" err="1">
                <a:latin typeface="Arial" pitchFamily="34" charset="0"/>
                <a:cs typeface="Arial" pitchFamily="34" charset="0"/>
              </a:rPr>
              <a:t>truyền</a:t>
            </a:r>
            <a:r>
              <a:rPr lang="en-US" sz="1600" dirty="0">
                <a:latin typeface="Arial" pitchFamily="34" charset="0"/>
                <a:cs typeface="Arial" pitchFamily="34" charset="0"/>
              </a:rPr>
              <a:t>, </a:t>
            </a:r>
            <a:r>
              <a:rPr lang="en-US" sz="1600" dirty="0" err="1">
                <a:latin typeface="Arial" pitchFamily="34" charset="0"/>
                <a:cs typeface="Arial" pitchFamily="34" charset="0"/>
              </a:rPr>
              <a:t>ngược</a:t>
            </a:r>
            <a:r>
              <a:rPr lang="en-US" sz="1600" dirty="0">
                <a:latin typeface="Arial" pitchFamily="34" charset="0"/>
                <a:cs typeface="Arial" pitchFamily="34" charset="0"/>
              </a:rPr>
              <a:t> </a:t>
            </a:r>
            <a:r>
              <a:rPr lang="en-US" sz="1600" dirty="0" err="1">
                <a:latin typeface="Arial" pitchFamily="34" charset="0"/>
                <a:cs typeface="Arial" pitchFamily="34" charset="0"/>
              </a:rPr>
              <a:t>lại</a:t>
            </a:r>
            <a:r>
              <a:rPr lang="en-US" sz="1600" dirty="0">
                <a:latin typeface="Arial" pitchFamily="34" charset="0"/>
                <a:cs typeface="Arial" pitchFamily="34" charset="0"/>
              </a:rPr>
              <a:t> 0 </a:t>
            </a:r>
            <a:r>
              <a:rPr lang="en-US" sz="1600" dirty="0" err="1">
                <a:latin typeface="Arial" pitchFamily="34" charset="0"/>
                <a:cs typeface="Arial" pitchFamily="34" charset="0"/>
              </a:rPr>
              <a:t>được</a:t>
            </a:r>
            <a:r>
              <a:rPr lang="en-US" sz="1600" dirty="0">
                <a:latin typeface="Arial" pitchFamily="34" charset="0"/>
                <a:cs typeface="Arial" pitchFamily="34" charset="0"/>
              </a:rPr>
              <a:t> </a:t>
            </a:r>
            <a:r>
              <a:rPr lang="en-US" sz="1600" dirty="0" err="1">
                <a:latin typeface="Arial" pitchFamily="34" charset="0"/>
                <a:cs typeface="Arial" pitchFamily="34" charset="0"/>
              </a:rPr>
              <a:t>truyền</a:t>
            </a:r>
            <a:r>
              <a:rPr lang="en-US" sz="1600" dirty="0">
                <a:latin typeface="Arial" pitchFamily="34" charset="0"/>
                <a:cs typeface="Arial" pitchFamily="34" charset="0"/>
              </a:rPr>
              <a:t>. </a:t>
            </a:r>
            <a:r>
              <a:rPr lang="en-US" sz="1600" dirty="0" err="1">
                <a:latin typeface="Arial" pitchFamily="34" charset="0"/>
                <a:cs typeface="Arial" pitchFamily="34" charset="0"/>
              </a:rPr>
              <a:t>Luật</a:t>
            </a:r>
            <a:r>
              <a:rPr lang="en-US" sz="1600" dirty="0">
                <a:latin typeface="Arial" pitchFamily="34" charset="0"/>
                <a:cs typeface="Arial" pitchFamily="34" charset="0"/>
              </a:rPr>
              <a:t> </a:t>
            </a:r>
            <a:r>
              <a:rPr lang="en-US" sz="1600" dirty="0" err="1">
                <a:latin typeface="Arial" pitchFamily="34" charset="0"/>
                <a:cs typeface="Arial" pitchFamily="34" charset="0"/>
              </a:rPr>
              <a:t>quyết</a:t>
            </a:r>
            <a:r>
              <a:rPr lang="en-US" sz="1600" dirty="0">
                <a:latin typeface="Arial" pitchFamily="34" charset="0"/>
                <a:cs typeface="Arial" pitchFamily="34" charset="0"/>
              </a:rPr>
              <a:t> </a:t>
            </a:r>
            <a:r>
              <a:rPr lang="en-US" sz="1600" dirty="0" err="1">
                <a:latin typeface="Arial" pitchFamily="34" charset="0"/>
                <a:cs typeface="Arial" pitchFamily="34" charset="0"/>
              </a:rPr>
              <a:t>định</a:t>
            </a:r>
            <a:r>
              <a:rPr lang="en-US" sz="1600" dirty="0">
                <a:latin typeface="Arial" pitchFamily="34" charset="0"/>
                <a:cs typeface="Arial" pitchFamily="34" charset="0"/>
              </a:rPr>
              <a:t> </a:t>
            </a:r>
            <a:r>
              <a:rPr lang="en-US" sz="1600" dirty="0" err="1">
                <a:latin typeface="Arial" pitchFamily="34" charset="0"/>
                <a:cs typeface="Arial" pitchFamily="34" charset="0"/>
              </a:rPr>
              <a:t>theo</a:t>
            </a:r>
            <a:r>
              <a:rPr lang="en-US" sz="1600" dirty="0">
                <a:latin typeface="Arial" pitchFamily="34" charset="0"/>
                <a:cs typeface="Arial" pitchFamily="34" charset="0"/>
              </a:rPr>
              <a:t> </a:t>
            </a:r>
            <a:r>
              <a:rPr lang="en-US" sz="1600" dirty="0" err="1">
                <a:latin typeface="Arial" pitchFamily="34" charset="0"/>
                <a:cs typeface="Arial" pitchFamily="34" charset="0"/>
              </a:rPr>
              <a:t>quãng</a:t>
            </a:r>
            <a:r>
              <a:rPr lang="en-US" sz="1600" dirty="0">
                <a:latin typeface="Arial" pitchFamily="34" charset="0"/>
                <a:cs typeface="Arial" pitchFamily="34" charset="0"/>
              </a:rPr>
              <a:t> </a:t>
            </a:r>
            <a:r>
              <a:rPr lang="en-US" sz="1600" dirty="0" err="1">
                <a:latin typeface="Arial" pitchFamily="34" charset="0"/>
                <a:cs typeface="Arial" pitchFamily="34" charset="0"/>
              </a:rPr>
              <a:t>cách</a:t>
            </a:r>
            <a:r>
              <a:rPr lang="en-US" sz="1600" dirty="0">
                <a:latin typeface="Arial" pitchFamily="34" charset="0"/>
                <a:cs typeface="Arial" pitchFamily="34" charset="0"/>
              </a:rPr>
              <a:t> </a:t>
            </a:r>
            <a:r>
              <a:rPr lang="en-US" sz="1600" dirty="0" err="1">
                <a:latin typeface="Arial" pitchFamily="34" charset="0"/>
                <a:cs typeface="Arial" pitchFamily="34" charset="0"/>
              </a:rPr>
              <a:t>tối</a:t>
            </a:r>
            <a:r>
              <a:rPr lang="en-US" sz="1600" dirty="0">
                <a:latin typeface="Arial" pitchFamily="34" charset="0"/>
                <a:cs typeface="Arial" pitchFamily="34" charset="0"/>
              </a:rPr>
              <a:t> </a:t>
            </a:r>
            <a:r>
              <a:rPr lang="en-US" sz="1600" dirty="0" err="1">
                <a:latin typeface="Arial" pitchFamily="34" charset="0"/>
                <a:cs typeface="Arial" pitchFamily="34" charset="0"/>
              </a:rPr>
              <a:t>thiểu</a:t>
            </a:r>
            <a:r>
              <a:rPr lang="en-US" sz="1600" dirty="0">
                <a:latin typeface="Arial" pitchFamily="34" charset="0"/>
                <a:cs typeface="Arial" pitchFamily="34" charset="0"/>
              </a:rPr>
              <a:t>.</a:t>
            </a:r>
          </a:p>
          <a:p>
            <a:pPr lvl="0"/>
            <a:r>
              <a:rPr lang="en-US" sz="1600" dirty="0" err="1">
                <a:latin typeface="Arial" pitchFamily="34" charset="0"/>
                <a:cs typeface="Arial" pitchFamily="34" charset="0"/>
              </a:rPr>
              <a:t>Khai</a:t>
            </a:r>
            <a:r>
              <a:rPr lang="en-US" sz="1600" dirty="0">
                <a:latin typeface="Arial" pitchFamily="34" charset="0"/>
                <a:cs typeface="Arial" pitchFamily="34" charset="0"/>
              </a:rPr>
              <a:t> </a:t>
            </a:r>
            <a:r>
              <a:rPr lang="en-US" sz="1600" dirty="0" err="1">
                <a:latin typeface="Arial" pitchFamily="34" charset="0"/>
                <a:cs typeface="Arial" pitchFamily="34" charset="0"/>
              </a:rPr>
              <a:t>triển</a:t>
            </a:r>
            <a:r>
              <a:rPr lang="en-US" sz="1600" dirty="0">
                <a:latin typeface="Arial" pitchFamily="34" charset="0"/>
                <a:cs typeface="Arial" pitchFamily="34" charset="0"/>
              </a:rPr>
              <a:t> </a:t>
            </a:r>
            <a:r>
              <a:rPr lang="en-US" sz="1600" dirty="0" err="1">
                <a:latin typeface="Arial" pitchFamily="34" charset="0"/>
                <a:cs typeface="Arial" pitchFamily="34" charset="0"/>
              </a:rPr>
              <a:t>vế</a:t>
            </a:r>
            <a:r>
              <a:rPr lang="en-US" sz="1600" dirty="0">
                <a:latin typeface="Arial" pitchFamily="34" charset="0"/>
                <a:cs typeface="Arial" pitchFamily="34" charset="0"/>
              </a:rPr>
              <a:t> </a:t>
            </a:r>
            <a:r>
              <a:rPr lang="en-US" sz="1600" dirty="0" err="1">
                <a:latin typeface="Arial" pitchFamily="34" charset="0"/>
                <a:cs typeface="Arial" pitchFamily="34" charset="0"/>
              </a:rPr>
              <a:t>trái</a:t>
            </a:r>
            <a:r>
              <a:rPr lang="en-US" sz="1600" dirty="0">
                <a:latin typeface="Arial" pitchFamily="34" charset="0"/>
                <a:cs typeface="Arial" pitchFamily="34" charset="0"/>
              </a:rPr>
              <a:t> </a:t>
            </a:r>
            <a:r>
              <a:rPr lang="en-US" sz="1600" dirty="0" err="1">
                <a:latin typeface="Arial" pitchFamily="34" charset="0"/>
                <a:cs typeface="Arial" pitchFamily="34" charset="0"/>
              </a:rPr>
              <a:t>có</a:t>
            </a:r>
            <a:r>
              <a:rPr lang="en-US" sz="1600" dirty="0">
                <a:latin typeface="Arial" pitchFamily="34" charset="0"/>
                <a:cs typeface="Arial" pitchFamily="34" charset="0"/>
              </a:rPr>
              <a:t>:</a:t>
            </a:r>
          </a:p>
          <a:p>
            <a:pPr lvl="1" hangingPunct="0"/>
            <a:r>
              <a:rPr lang="en-US" sz="1600" dirty="0">
                <a:latin typeface="Arial" pitchFamily="34" charset="0"/>
                <a:cs typeface="Arial" pitchFamily="34" charset="0"/>
              </a:rPr>
              <a:t>{</a:t>
            </a:r>
            <a:r>
              <a:rPr lang="en-US" sz="1600" dirty="0" err="1">
                <a:latin typeface="Arial" pitchFamily="34" charset="0"/>
                <a:cs typeface="Arial" pitchFamily="34" charset="0"/>
              </a:rPr>
              <a:t>sqr</a:t>
            </a:r>
            <a:r>
              <a:rPr lang="en-US" sz="1600" dirty="0">
                <a:latin typeface="Arial" pitchFamily="34" charset="0"/>
                <a:cs typeface="Arial" pitchFamily="34" charset="0"/>
              </a:rPr>
              <a:t>[r(t)] – 2r(t).s1(t) + </a:t>
            </a:r>
            <a:r>
              <a:rPr lang="en-US" sz="1600" dirty="0" err="1">
                <a:latin typeface="Arial" pitchFamily="34" charset="0"/>
                <a:cs typeface="Arial" pitchFamily="34" charset="0"/>
              </a:rPr>
              <a:t>sqr</a:t>
            </a:r>
            <a:r>
              <a:rPr lang="en-US" sz="1600" dirty="0">
                <a:latin typeface="Arial" pitchFamily="34" charset="0"/>
                <a:cs typeface="Arial" pitchFamily="34" charset="0"/>
              </a:rPr>
              <a:t>[s1(t)]} – {</a:t>
            </a:r>
            <a:r>
              <a:rPr lang="en-US" sz="1600" dirty="0" err="1">
                <a:latin typeface="Arial" pitchFamily="34" charset="0"/>
                <a:cs typeface="Arial" pitchFamily="34" charset="0"/>
              </a:rPr>
              <a:t>sqr</a:t>
            </a:r>
            <a:r>
              <a:rPr lang="en-US" sz="1600" dirty="0">
                <a:latin typeface="Arial" pitchFamily="34" charset="0"/>
                <a:cs typeface="Arial" pitchFamily="34" charset="0"/>
              </a:rPr>
              <a:t>[r(t)] – 2r(t).s2(t) + </a:t>
            </a:r>
            <a:r>
              <a:rPr lang="en-US" sz="1600" dirty="0" err="1">
                <a:latin typeface="Arial" pitchFamily="34" charset="0"/>
                <a:cs typeface="Arial" pitchFamily="34" charset="0"/>
              </a:rPr>
              <a:t>sqr</a:t>
            </a:r>
            <a:r>
              <a:rPr lang="en-US" sz="1600" dirty="0">
                <a:latin typeface="Arial" pitchFamily="34" charset="0"/>
                <a:cs typeface="Arial" pitchFamily="34" charset="0"/>
              </a:rPr>
              <a:t>[s2(t)]} &gt;= N0. lnP1/P2</a:t>
            </a:r>
          </a:p>
          <a:p>
            <a:pPr lvl="0"/>
            <a:r>
              <a:rPr lang="en-US" sz="1600" dirty="0">
                <a:latin typeface="Arial" pitchFamily="34" charset="0"/>
                <a:cs typeface="Arial" pitchFamily="34" charset="0"/>
              </a:rPr>
              <a:t>Hay {r(t).s2(t) + E2} – {r(t).s1(t) +E1} &gt;= N0. LnP1/P2 </a:t>
            </a:r>
            <a:r>
              <a:rPr lang="en-US" sz="1600" dirty="0" err="1">
                <a:latin typeface="Arial" pitchFamily="34" charset="0"/>
                <a:cs typeface="Arial" pitchFamily="34" charset="0"/>
              </a:rPr>
              <a:t>thì</a:t>
            </a:r>
            <a:r>
              <a:rPr lang="en-US" sz="1600" dirty="0">
                <a:latin typeface="Arial" pitchFamily="34" charset="0"/>
                <a:cs typeface="Arial" pitchFamily="34" charset="0"/>
              </a:rPr>
              <a:t> </a:t>
            </a:r>
            <a:r>
              <a:rPr lang="en-US" sz="1600" dirty="0" err="1">
                <a:latin typeface="Arial" pitchFamily="34" charset="0"/>
                <a:cs typeface="Arial" pitchFamily="34" charset="0"/>
              </a:rPr>
              <a:t>quyết</a:t>
            </a:r>
            <a:r>
              <a:rPr lang="en-US" sz="1600" dirty="0">
                <a:latin typeface="Arial" pitchFamily="34" charset="0"/>
                <a:cs typeface="Arial" pitchFamily="34" charset="0"/>
              </a:rPr>
              <a:t> </a:t>
            </a:r>
            <a:r>
              <a:rPr lang="en-US" sz="1600" dirty="0" err="1">
                <a:latin typeface="Arial" pitchFamily="34" charset="0"/>
                <a:cs typeface="Arial" pitchFamily="34" charset="0"/>
              </a:rPr>
              <a:t>định</a:t>
            </a:r>
            <a:r>
              <a:rPr lang="en-US" sz="1600" dirty="0">
                <a:latin typeface="Arial" pitchFamily="34" charset="0"/>
                <a:cs typeface="Arial" pitchFamily="34" charset="0"/>
              </a:rPr>
              <a:t> 1 </a:t>
            </a:r>
            <a:r>
              <a:rPr lang="en-US" sz="1600" dirty="0" err="1">
                <a:latin typeface="Arial" pitchFamily="34" charset="0"/>
                <a:cs typeface="Arial" pitchFamily="34" charset="0"/>
              </a:rPr>
              <a:t>được</a:t>
            </a:r>
            <a:r>
              <a:rPr lang="en-US" sz="1600" dirty="0">
                <a:latin typeface="Arial" pitchFamily="34" charset="0"/>
                <a:cs typeface="Arial" pitchFamily="34" charset="0"/>
              </a:rPr>
              <a:t> </a:t>
            </a:r>
            <a:r>
              <a:rPr lang="en-US" sz="1600" dirty="0" err="1">
                <a:latin typeface="Arial" pitchFamily="34" charset="0"/>
                <a:cs typeface="Arial" pitchFamily="34" charset="0"/>
              </a:rPr>
              <a:t>truyền</a:t>
            </a:r>
            <a:r>
              <a:rPr lang="en-US" sz="1600" dirty="0">
                <a:latin typeface="Arial" pitchFamily="34" charset="0"/>
                <a:cs typeface="Arial" pitchFamily="34" charset="0"/>
              </a:rPr>
              <a:t>, </a:t>
            </a:r>
            <a:r>
              <a:rPr lang="en-US" sz="1600" dirty="0" err="1">
                <a:latin typeface="Arial" pitchFamily="34" charset="0"/>
                <a:cs typeface="Arial" pitchFamily="34" charset="0"/>
              </a:rPr>
              <a:t>ngược</a:t>
            </a:r>
            <a:r>
              <a:rPr lang="en-US" sz="1600" dirty="0">
                <a:latin typeface="Arial" pitchFamily="34" charset="0"/>
                <a:cs typeface="Arial" pitchFamily="34" charset="0"/>
              </a:rPr>
              <a:t> </a:t>
            </a:r>
            <a:r>
              <a:rPr lang="en-US" sz="1600" dirty="0" err="1">
                <a:latin typeface="Arial" pitchFamily="34" charset="0"/>
                <a:cs typeface="Arial" pitchFamily="34" charset="0"/>
              </a:rPr>
              <a:t>lại</a:t>
            </a:r>
            <a:r>
              <a:rPr lang="en-US" sz="1600" dirty="0">
                <a:latin typeface="Arial" pitchFamily="34" charset="0"/>
                <a:cs typeface="Arial" pitchFamily="34" charset="0"/>
              </a:rPr>
              <a:t> 0 </a:t>
            </a:r>
            <a:r>
              <a:rPr lang="en-US" sz="1600" dirty="0" err="1">
                <a:latin typeface="Arial" pitchFamily="34" charset="0"/>
                <a:cs typeface="Arial" pitchFamily="34" charset="0"/>
              </a:rPr>
              <a:t>được</a:t>
            </a:r>
            <a:r>
              <a:rPr lang="en-US" sz="1600" dirty="0">
                <a:latin typeface="Arial" pitchFamily="34" charset="0"/>
                <a:cs typeface="Arial" pitchFamily="34" charset="0"/>
              </a:rPr>
              <a:t> </a:t>
            </a:r>
            <a:r>
              <a:rPr lang="en-US" sz="1600" dirty="0" err="1">
                <a:latin typeface="Arial" pitchFamily="34" charset="0"/>
                <a:cs typeface="Arial" pitchFamily="34" charset="0"/>
              </a:rPr>
              <a:t>truyền</a:t>
            </a:r>
            <a:r>
              <a:rPr lang="en-US" sz="1600" dirty="0">
                <a:latin typeface="Arial" pitchFamily="34" charset="0"/>
                <a:cs typeface="Arial" pitchFamily="34" charset="0"/>
              </a:rPr>
              <a:t>. </a:t>
            </a:r>
            <a:r>
              <a:rPr lang="en-US" sz="1600" dirty="0" err="1">
                <a:latin typeface="Arial" pitchFamily="34" charset="0"/>
                <a:cs typeface="Arial" pitchFamily="34" charset="0"/>
              </a:rPr>
              <a:t>Quyết</a:t>
            </a:r>
            <a:r>
              <a:rPr lang="en-US" sz="1600" dirty="0">
                <a:latin typeface="Arial" pitchFamily="34" charset="0"/>
                <a:cs typeface="Arial" pitchFamily="34" charset="0"/>
              </a:rPr>
              <a:t> </a:t>
            </a:r>
            <a:r>
              <a:rPr lang="en-US" sz="1600" dirty="0" err="1">
                <a:latin typeface="Arial" pitchFamily="34" charset="0"/>
                <a:cs typeface="Arial" pitchFamily="34" charset="0"/>
              </a:rPr>
              <a:t>định</a:t>
            </a:r>
            <a:r>
              <a:rPr lang="en-US" sz="1600" dirty="0">
                <a:latin typeface="Arial" pitchFamily="34" charset="0"/>
                <a:cs typeface="Arial" pitchFamily="34" charset="0"/>
              </a:rPr>
              <a:t> </a:t>
            </a:r>
            <a:r>
              <a:rPr lang="en-US" sz="1600" dirty="0" err="1">
                <a:latin typeface="Arial" pitchFamily="34" charset="0"/>
                <a:cs typeface="Arial" pitchFamily="34" charset="0"/>
              </a:rPr>
              <a:t>theo</a:t>
            </a:r>
            <a:r>
              <a:rPr lang="en-US" sz="1600" dirty="0">
                <a:latin typeface="Arial" pitchFamily="34" charset="0"/>
                <a:cs typeface="Arial" pitchFamily="34" charset="0"/>
              </a:rPr>
              <a:t> </a:t>
            </a:r>
            <a:r>
              <a:rPr lang="en-US" sz="1600" dirty="0" err="1">
                <a:latin typeface="Arial" pitchFamily="34" charset="0"/>
                <a:cs typeface="Arial" pitchFamily="34" charset="0"/>
              </a:rPr>
              <a:t>cực</a:t>
            </a:r>
            <a:r>
              <a:rPr lang="en-US" sz="1600" dirty="0">
                <a:latin typeface="Arial" pitchFamily="34" charset="0"/>
                <a:cs typeface="Arial" pitchFamily="34" charset="0"/>
              </a:rPr>
              <a:t> </a:t>
            </a:r>
            <a:r>
              <a:rPr lang="en-US" sz="1600" dirty="0" err="1">
                <a:latin typeface="Arial" pitchFamily="34" charset="0"/>
                <a:cs typeface="Arial" pitchFamily="34" charset="0"/>
              </a:rPr>
              <a:t>đại</a:t>
            </a:r>
            <a:r>
              <a:rPr lang="en-US" sz="1600" dirty="0">
                <a:latin typeface="Arial" pitchFamily="34" charset="0"/>
                <a:cs typeface="Arial" pitchFamily="34" charset="0"/>
              </a:rPr>
              <a:t> </a:t>
            </a:r>
            <a:r>
              <a:rPr lang="en-US" sz="1600" dirty="0" err="1">
                <a:latin typeface="Arial" pitchFamily="34" charset="0"/>
                <a:cs typeface="Arial" pitchFamily="34" charset="0"/>
              </a:rPr>
              <a:t>hàm</a:t>
            </a:r>
            <a:r>
              <a:rPr lang="en-US" sz="1600" dirty="0">
                <a:latin typeface="Arial" pitchFamily="34" charset="0"/>
                <a:cs typeface="Arial" pitchFamily="34" charset="0"/>
              </a:rPr>
              <a:t> </a:t>
            </a:r>
            <a:r>
              <a:rPr lang="en-US" sz="1600" dirty="0" err="1">
                <a:latin typeface="Arial" pitchFamily="34" charset="0"/>
                <a:cs typeface="Arial" pitchFamily="34" charset="0"/>
              </a:rPr>
              <a:t>tương</a:t>
            </a:r>
            <a:r>
              <a:rPr lang="en-US" sz="1600" dirty="0">
                <a:latin typeface="Arial" pitchFamily="34" charset="0"/>
                <a:cs typeface="Arial" pitchFamily="34" charset="0"/>
              </a:rPr>
              <a:t> </a:t>
            </a:r>
            <a:r>
              <a:rPr lang="en-US" sz="1600" dirty="0" err="1">
                <a:latin typeface="Arial" pitchFamily="34" charset="0"/>
                <a:cs typeface="Arial" pitchFamily="34" charset="0"/>
              </a:rPr>
              <a:t>quan</a:t>
            </a:r>
            <a:r>
              <a:rPr lang="en-US" sz="1600" dirty="0">
                <a:latin typeface="Arial" pitchFamily="34" charset="0"/>
                <a:cs typeface="Arial" pitchFamily="34" charset="0"/>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a:t>Khi sử dụng khai triển các tín hiệu, luật quyết định thu chuyển thành:</a:t>
            </a:r>
          </a:p>
          <a:p>
            <a:pPr lvl="0"/>
            <a:endParaRPr lang="en-US" sz="2000"/>
          </a:p>
          <a:p>
            <a:pPr lvl="0"/>
            <a:endParaRPr lang="en-US" sz="2000"/>
          </a:p>
          <a:p>
            <a:pPr lvl="0"/>
            <a:r>
              <a:rPr lang="en-US" sz="2000"/>
              <a:t>Khi p1 = p2 (các tín hiệu đẳng xác suất):</a:t>
            </a:r>
          </a:p>
          <a:p>
            <a:pPr lvl="0"/>
            <a:endParaRPr lang="en-US" sz="2000"/>
          </a:p>
          <a:p>
            <a:pPr lvl="0"/>
            <a:endParaRPr lang="en-US" sz="2000"/>
          </a:p>
          <a:p>
            <a:pPr lvl="0"/>
            <a:r>
              <a:rPr lang="en-US" sz="2000"/>
              <a:t>Luật quyết định thu này là luật quyết định theo quãng cách tối thiểu. Máy thu xây dựng theo luật này sẽ gọi là cấu trúc thu tối thiểu hóa quãng cách.  </a:t>
            </a:r>
          </a:p>
        </p:txBody>
      </p:sp>
      <p:pic>
        <p:nvPicPr>
          <p:cNvPr id="4" name="Picture 3"/>
          <p:cNvPicPr>
            <a:picLocks noChangeAspect="1"/>
          </p:cNvPicPr>
          <p:nvPr/>
        </p:nvPicPr>
        <p:blipFill>
          <a:blip r:embed="rId3">
            <a:lum/>
            <a:alphaModFix/>
          </a:blip>
          <a:srcRect/>
          <a:stretch>
            <a:fillRect/>
          </a:stretch>
        </p:blipFill>
        <p:spPr>
          <a:xfrm>
            <a:off x="1280159" y="1737359"/>
            <a:ext cx="8295840" cy="64008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1573920" y="3200400"/>
            <a:ext cx="6838559" cy="64008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a:xfrm>
            <a:off x="503999" y="1326600"/>
            <a:ext cx="9071640" cy="36422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latin typeface="Arial" pitchFamily="34" charset="0"/>
                <a:cs typeface="Arial" pitchFamily="34" charset="0"/>
              </a:rPr>
              <a:t>Khi</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si</a:t>
            </a:r>
            <a:r>
              <a:rPr lang="en-US" sz="1800" dirty="0">
                <a:latin typeface="Arial" pitchFamily="34" charset="0"/>
                <a:cs typeface="Arial" pitchFamily="34" charset="0"/>
              </a:rPr>
              <a:t>(t)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r(t) = </a:t>
            </a:r>
            <a:r>
              <a:rPr lang="en-US" sz="1800" dirty="0" err="1">
                <a:latin typeface="Arial" pitchFamily="34" charset="0"/>
                <a:cs typeface="Arial" pitchFamily="34" charset="0"/>
              </a:rPr>
              <a:t>si</a:t>
            </a:r>
            <a:r>
              <a:rPr lang="en-US" sz="1800" dirty="0">
                <a:latin typeface="Arial" pitchFamily="34" charset="0"/>
                <a:cs typeface="Arial" pitchFamily="34" charset="0"/>
              </a:rPr>
              <a:t>(t) + w(t)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biểu</a:t>
            </a:r>
            <a:r>
              <a:rPr lang="en-US" sz="1800" dirty="0">
                <a:latin typeface="Arial" pitchFamily="34" charset="0"/>
                <a:cs typeface="Arial" pitchFamily="34" charset="0"/>
              </a:rPr>
              <a:t> </a:t>
            </a:r>
            <a:r>
              <a:rPr lang="en-US" sz="1800" dirty="0" err="1">
                <a:latin typeface="Arial" pitchFamily="34" charset="0"/>
                <a:cs typeface="Arial" pitchFamily="34" charset="0"/>
              </a:rPr>
              <a:t>diễn</a:t>
            </a:r>
            <a:r>
              <a:rPr lang="en-US" sz="1800" dirty="0">
                <a:latin typeface="Arial" pitchFamily="34" charset="0"/>
                <a:cs typeface="Arial" pitchFamily="34" charset="0"/>
              </a:rPr>
              <a:t> </a:t>
            </a:r>
            <a:r>
              <a:rPr lang="en-US" sz="1800" dirty="0" err="1">
                <a:latin typeface="Arial" pitchFamily="34" charset="0"/>
                <a:cs typeface="Arial" pitchFamily="34" charset="0"/>
              </a:rPr>
              <a:t>hình</a:t>
            </a:r>
            <a:r>
              <a:rPr lang="en-US" sz="1800" dirty="0">
                <a:latin typeface="Arial" pitchFamily="34" charset="0"/>
                <a:cs typeface="Arial" pitchFamily="34" charset="0"/>
              </a:rPr>
              <a:t> </a:t>
            </a:r>
            <a:r>
              <a:rPr lang="en-US" sz="1800" dirty="0" err="1">
                <a:latin typeface="Arial" pitchFamily="34" charset="0"/>
                <a:cs typeface="Arial" pitchFamily="34" charset="0"/>
              </a:rPr>
              <a:t>học</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điểm</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nằm</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1 </a:t>
            </a:r>
            <a:r>
              <a:rPr lang="en-US" sz="1800" dirty="0" err="1">
                <a:latin typeface="Arial" pitchFamily="34" charset="0"/>
                <a:cs typeface="Arial" pitchFamily="34" charset="0"/>
              </a:rPr>
              <a:t>hình</a:t>
            </a:r>
            <a:r>
              <a:rPr lang="en-US" sz="1800" dirty="0">
                <a:latin typeface="Arial" pitchFamily="34" charset="0"/>
                <a:cs typeface="Arial" pitchFamily="34" charset="0"/>
              </a:rPr>
              <a:t> </a:t>
            </a:r>
            <a:r>
              <a:rPr lang="en-US" sz="1800" dirty="0" err="1">
                <a:latin typeface="Arial" pitchFamily="34" charset="0"/>
                <a:cs typeface="Arial" pitchFamily="34" charset="0"/>
              </a:rPr>
              <a:t>cầu</a:t>
            </a:r>
            <a:r>
              <a:rPr lang="en-US" sz="1800" dirty="0">
                <a:latin typeface="Arial" pitchFamily="34" charset="0"/>
                <a:cs typeface="Arial" pitchFamily="34" charset="0"/>
              </a:rPr>
              <a:t>. </a:t>
            </a:r>
            <a:r>
              <a:rPr lang="en-US" sz="1800" dirty="0" err="1">
                <a:latin typeface="Arial" pitchFamily="34" charset="0"/>
                <a:cs typeface="Arial" pitchFamily="34" charset="0"/>
              </a:rPr>
              <a:t>Hình</a:t>
            </a:r>
            <a:r>
              <a:rPr lang="en-US" sz="1800" dirty="0">
                <a:latin typeface="Arial" pitchFamily="34" charset="0"/>
                <a:cs typeface="Arial" pitchFamily="34" charset="0"/>
              </a:rPr>
              <a:t> </a:t>
            </a:r>
            <a:r>
              <a:rPr lang="en-US" sz="1800" dirty="0" err="1">
                <a:latin typeface="Arial" pitchFamily="34" charset="0"/>
                <a:cs typeface="Arial" pitchFamily="34" charset="0"/>
              </a:rPr>
              <a:t>cầu</a:t>
            </a:r>
            <a:r>
              <a:rPr lang="en-US" sz="1800" dirty="0">
                <a:latin typeface="Arial" pitchFamily="34" charset="0"/>
                <a:cs typeface="Arial" pitchFamily="34" charset="0"/>
              </a:rPr>
              <a:t> </a:t>
            </a:r>
            <a:r>
              <a:rPr lang="en-US" sz="1800" dirty="0" err="1">
                <a:latin typeface="Arial" pitchFamily="34" charset="0"/>
                <a:cs typeface="Arial" pitchFamily="34" charset="0"/>
              </a:rPr>
              <a:t>này</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tâm</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si</a:t>
            </a:r>
            <a:r>
              <a:rPr lang="en-US" sz="1800" dirty="0">
                <a:latin typeface="Arial" pitchFamily="34" charset="0"/>
                <a:cs typeface="Arial" pitchFamily="34" charset="0"/>
              </a:rPr>
              <a:t>(t)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bán</a:t>
            </a:r>
            <a:r>
              <a:rPr lang="en-US" sz="1800" dirty="0">
                <a:latin typeface="Arial" pitchFamily="34" charset="0"/>
                <a:cs typeface="Arial" pitchFamily="34" charset="0"/>
              </a:rPr>
              <a:t> </a:t>
            </a:r>
            <a:r>
              <a:rPr lang="en-US" sz="1800" dirty="0" err="1">
                <a:latin typeface="Arial" pitchFamily="34" charset="0"/>
                <a:cs typeface="Arial" pitchFamily="34" charset="0"/>
              </a:rPr>
              <a:t>kính</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biên</a:t>
            </a:r>
            <a:r>
              <a:rPr lang="en-US" sz="1800" dirty="0">
                <a:latin typeface="Arial" pitchFamily="34" charset="0"/>
                <a:cs typeface="Arial" pitchFamily="34" charset="0"/>
              </a:rPr>
              <a:t> </a:t>
            </a:r>
            <a:r>
              <a:rPr lang="en-US" sz="1800" dirty="0" err="1">
                <a:latin typeface="Arial" pitchFamily="34" charset="0"/>
                <a:cs typeface="Arial" pitchFamily="34" charset="0"/>
              </a:rPr>
              <a:t>độ</a:t>
            </a:r>
            <a:r>
              <a:rPr lang="en-US" sz="1800" dirty="0">
                <a:latin typeface="Arial" pitchFamily="34" charset="0"/>
                <a:cs typeface="Arial" pitchFamily="34" charset="0"/>
              </a:rPr>
              <a:t> </a:t>
            </a:r>
            <a:r>
              <a:rPr lang="en-US" sz="1800" dirty="0" err="1">
                <a:latin typeface="Arial" pitchFamily="34" charset="0"/>
                <a:cs typeface="Arial" pitchFamily="34" charset="0"/>
              </a:rPr>
              <a:t>lớn</a:t>
            </a:r>
            <a:r>
              <a:rPr lang="en-US" sz="1800" dirty="0">
                <a:latin typeface="Arial" pitchFamily="34" charset="0"/>
                <a:cs typeface="Arial" pitchFamily="34" charset="0"/>
              </a:rPr>
              <a:t> </a:t>
            </a:r>
            <a:r>
              <a:rPr lang="en-US" sz="1800" dirty="0" err="1">
                <a:latin typeface="Arial" pitchFamily="34" charset="0"/>
                <a:cs typeface="Arial" pitchFamily="34" charset="0"/>
              </a:rPr>
              <a:t>nhất</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w(t).</a:t>
            </a:r>
          </a:p>
          <a:p>
            <a:pPr lvl="0"/>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s1(t) </a:t>
            </a:r>
            <a:r>
              <a:rPr lang="en-US" sz="1800" dirty="0" err="1">
                <a:latin typeface="Arial" pitchFamily="34" charset="0"/>
                <a:cs typeface="Arial" pitchFamily="34" charset="0"/>
              </a:rPr>
              <a:t>và</a:t>
            </a:r>
            <a:r>
              <a:rPr lang="en-US" sz="1800" dirty="0">
                <a:latin typeface="Arial" pitchFamily="34" charset="0"/>
                <a:cs typeface="Arial" pitchFamily="34" charset="0"/>
              </a:rPr>
              <a:t> s2(t)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tạo</a:t>
            </a:r>
            <a:r>
              <a:rPr lang="en-US" sz="1800" dirty="0">
                <a:latin typeface="Arial" pitchFamily="34" charset="0"/>
                <a:cs typeface="Arial" pitchFamily="34" charset="0"/>
              </a:rPr>
              <a:t> </a:t>
            </a:r>
            <a:r>
              <a:rPr lang="en-US" sz="1800" dirty="0" err="1">
                <a:latin typeface="Arial" pitchFamily="34" charset="0"/>
                <a:cs typeface="Arial" pitchFamily="34" charset="0"/>
              </a:rPr>
              <a:t>ra</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chúng</a:t>
            </a:r>
            <a:r>
              <a:rPr lang="en-US" sz="1800" dirty="0">
                <a:latin typeface="Arial" pitchFamily="34" charset="0"/>
                <a:cs typeface="Arial" pitchFamily="34" charset="0"/>
              </a:rPr>
              <a:t> </a:t>
            </a:r>
            <a:r>
              <a:rPr lang="en-US" sz="1800" dirty="0" err="1">
                <a:latin typeface="Arial" pitchFamily="34" charset="0"/>
                <a:cs typeface="Arial" pitchFamily="34" charset="0"/>
              </a:rPr>
              <a:t>tạo</a:t>
            </a:r>
            <a:r>
              <a:rPr lang="en-US" sz="1800" dirty="0">
                <a:latin typeface="Arial" pitchFamily="34" charset="0"/>
                <a:cs typeface="Arial" pitchFamily="34" charset="0"/>
              </a:rPr>
              <a:t> </a:t>
            </a:r>
            <a:r>
              <a:rPr lang="en-US" sz="1800" dirty="0" err="1">
                <a:latin typeface="Arial" pitchFamily="34" charset="0"/>
                <a:cs typeface="Arial" pitchFamily="34" charset="0"/>
              </a:rPr>
              <a:t>thành</a:t>
            </a:r>
            <a:r>
              <a:rPr lang="en-US" sz="1800" dirty="0">
                <a:latin typeface="Arial" pitchFamily="34" charset="0"/>
                <a:cs typeface="Arial" pitchFamily="34" charset="0"/>
              </a:rPr>
              <a:t> </a:t>
            </a:r>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hình</a:t>
            </a:r>
            <a:r>
              <a:rPr lang="en-US" sz="1800" dirty="0">
                <a:latin typeface="Arial" pitchFamily="34" charset="0"/>
                <a:cs typeface="Arial" pitchFamily="34" charset="0"/>
              </a:rPr>
              <a:t> </a:t>
            </a:r>
            <a:r>
              <a:rPr lang="en-US" sz="1800" dirty="0" err="1">
                <a:latin typeface="Arial" pitchFamily="34" charset="0"/>
                <a:cs typeface="Arial" pitchFamily="34" charset="0"/>
              </a:rPr>
              <a:t>cầu</a:t>
            </a:r>
            <a:r>
              <a:rPr lang="en-US" sz="1800" dirty="0">
                <a:latin typeface="Arial" pitchFamily="34" charset="0"/>
                <a:cs typeface="Arial" pitchFamily="34" charset="0"/>
              </a:rPr>
              <a:t> </a:t>
            </a:r>
            <a:r>
              <a:rPr lang="en-US" sz="1800" dirty="0" err="1">
                <a:latin typeface="Arial" pitchFamily="34" charset="0"/>
                <a:cs typeface="Arial" pitchFamily="34" charset="0"/>
              </a:rPr>
              <a:t>cách</a:t>
            </a:r>
            <a:r>
              <a:rPr lang="en-US" sz="1800" dirty="0">
                <a:latin typeface="Arial" pitchFamily="34" charset="0"/>
                <a:cs typeface="Arial" pitchFamily="34" charset="0"/>
              </a:rPr>
              <a:t> </a:t>
            </a:r>
            <a:r>
              <a:rPr lang="en-US" sz="1800" dirty="0" err="1">
                <a:latin typeface="Arial" pitchFamily="34" charset="0"/>
                <a:cs typeface="Arial" pitchFamily="34" charset="0"/>
              </a:rPr>
              <a:t>nhau</a:t>
            </a:r>
            <a:r>
              <a:rPr lang="en-US" sz="1800" dirty="0">
                <a:latin typeface="Arial" pitchFamily="34" charset="0"/>
                <a:cs typeface="Arial" pitchFamily="34" charset="0"/>
              </a:rPr>
              <a:t> 1 </a:t>
            </a:r>
            <a:r>
              <a:rPr lang="en-US" sz="1800" dirty="0" err="1">
                <a:latin typeface="Arial" pitchFamily="34" charset="0"/>
                <a:cs typeface="Arial" pitchFamily="34" charset="0"/>
              </a:rPr>
              <a:t>khoảnh</a:t>
            </a:r>
            <a:r>
              <a:rPr lang="en-US" sz="1800" dirty="0">
                <a:latin typeface="Arial" pitchFamily="34" charset="0"/>
                <a:cs typeface="Arial" pitchFamily="34" charset="0"/>
              </a:rPr>
              <a:t> </a:t>
            </a:r>
            <a:r>
              <a:rPr lang="en-US" sz="1800" dirty="0" err="1">
                <a:latin typeface="Arial" pitchFamily="34" charset="0"/>
                <a:cs typeface="Arial" pitchFamily="34" charset="0"/>
              </a:rPr>
              <a:t>cách</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khoảng</a:t>
            </a:r>
            <a:r>
              <a:rPr lang="en-US" sz="1800" dirty="0">
                <a:latin typeface="Arial" pitchFamily="34" charset="0"/>
                <a:cs typeface="Arial" pitchFamily="34" charset="0"/>
              </a:rPr>
              <a:t> </a:t>
            </a:r>
            <a:r>
              <a:rPr lang="en-US" sz="1800" dirty="0" err="1">
                <a:latin typeface="Arial" pitchFamily="34" charset="0"/>
                <a:cs typeface="Arial" pitchFamily="34" charset="0"/>
              </a:rPr>
              <a:t>cách</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2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d21.</a:t>
            </a:r>
          </a:p>
          <a:p>
            <a:pPr lvl="0"/>
            <a:r>
              <a:rPr lang="en-US" sz="1800" dirty="0" err="1">
                <a:latin typeface="Arial" pitchFamily="34" charset="0"/>
                <a:cs typeface="Arial" pitchFamily="34" charset="0"/>
              </a:rPr>
              <a:t>Luật</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tối</a:t>
            </a:r>
            <a:r>
              <a:rPr lang="en-US" sz="1800" dirty="0">
                <a:latin typeface="Arial" pitchFamily="34" charset="0"/>
                <a:cs typeface="Arial" pitchFamily="34" charset="0"/>
              </a:rPr>
              <a:t> </a:t>
            </a:r>
            <a:r>
              <a:rPr lang="en-US" sz="1800" dirty="0" err="1">
                <a:latin typeface="Arial" pitchFamily="34" charset="0"/>
                <a:cs typeface="Arial" pitchFamily="34" charset="0"/>
              </a:rPr>
              <a:t>thiểu</a:t>
            </a:r>
            <a:r>
              <a:rPr lang="en-US" sz="1800" dirty="0">
                <a:latin typeface="Arial" pitchFamily="34" charset="0"/>
                <a:cs typeface="Arial" pitchFamily="34" charset="0"/>
              </a:rPr>
              <a:t> </a:t>
            </a:r>
            <a:r>
              <a:rPr lang="en-US" sz="1800" dirty="0" err="1">
                <a:latin typeface="Arial" pitchFamily="34" charset="0"/>
                <a:cs typeface="Arial" pitchFamily="34" charset="0"/>
              </a:rPr>
              <a:t>hóa</a:t>
            </a:r>
            <a:r>
              <a:rPr lang="en-US" sz="1800" dirty="0">
                <a:latin typeface="Arial" pitchFamily="34" charset="0"/>
                <a:cs typeface="Arial" pitchFamily="34" charset="0"/>
              </a:rPr>
              <a:t> </a:t>
            </a:r>
            <a:r>
              <a:rPr lang="en-US" sz="1800" dirty="0" err="1">
                <a:latin typeface="Arial" pitchFamily="34" charset="0"/>
                <a:cs typeface="Arial" pitchFamily="34" charset="0"/>
              </a:rPr>
              <a:t>quãng</a:t>
            </a:r>
            <a:r>
              <a:rPr lang="en-US" sz="1800" dirty="0">
                <a:latin typeface="Arial" pitchFamily="34" charset="0"/>
                <a:cs typeface="Arial" pitchFamily="34" charset="0"/>
              </a:rPr>
              <a:t> </a:t>
            </a:r>
            <a:r>
              <a:rPr lang="en-US" sz="1800" dirty="0" err="1">
                <a:latin typeface="Arial" pitchFamily="34" charset="0"/>
                <a:cs typeface="Arial" pitchFamily="34" charset="0"/>
              </a:rPr>
              <a:t>cách</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tạo</a:t>
            </a:r>
            <a:r>
              <a:rPr lang="en-US" sz="1800" dirty="0">
                <a:latin typeface="Arial" pitchFamily="34" charset="0"/>
                <a:cs typeface="Arial" pitchFamily="34" charset="0"/>
              </a:rPr>
              <a:t> </a:t>
            </a:r>
            <a:r>
              <a:rPr lang="en-US" sz="1800" dirty="0" err="1">
                <a:latin typeface="Arial" pitchFamily="34" charset="0"/>
                <a:cs typeface="Arial" pitchFamily="34" charset="0"/>
              </a:rPr>
              <a:t>ra</a:t>
            </a:r>
            <a:r>
              <a:rPr lang="en-US" sz="1800" dirty="0">
                <a:latin typeface="Arial" pitchFamily="34" charset="0"/>
                <a:cs typeface="Arial" pitchFamily="34" charset="0"/>
              </a:rPr>
              <a:t> </a:t>
            </a:r>
            <a:r>
              <a:rPr lang="en-US" sz="1800" dirty="0" err="1">
                <a:latin typeface="Arial" pitchFamily="34" charset="0"/>
                <a:cs typeface="Arial" pitchFamily="34" charset="0"/>
              </a:rPr>
              <a:t>mặt</a:t>
            </a:r>
            <a:r>
              <a:rPr lang="en-US" sz="1800" dirty="0">
                <a:latin typeface="Arial" pitchFamily="34" charset="0"/>
                <a:cs typeface="Arial" pitchFamily="34" charset="0"/>
              </a:rPr>
              <a:t> </a:t>
            </a:r>
            <a:r>
              <a:rPr lang="en-US" sz="1800" dirty="0" err="1">
                <a:latin typeface="Arial" pitchFamily="34" charset="0"/>
                <a:cs typeface="Arial" pitchFamily="34" charset="0"/>
              </a:rPr>
              <a:t>phẳng</a:t>
            </a:r>
            <a:r>
              <a:rPr lang="en-US" sz="1800" dirty="0">
                <a:latin typeface="Arial" pitchFamily="34" charset="0"/>
                <a:cs typeface="Arial" pitchFamily="34" charset="0"/>
              </a:rPr>
              <a:t> </a:t>
            </a:r>
            <a:r>
              <a:rPr lang="en-US" sz="1800" dirty="0" err="1">
                <a:latin typeface="Arial" pitchFamily="34" charset="0"/>
                <a:cs typeface="Arial" pitchFamily="34" charset="0"/>
              </a:rPr>
              <a:t>phân</a:t>
            </a:r>
            <a:r>
              <a:rPr lang="en-US" sz="1800" dirty="0">
                <a:latin typeface="Arial" pitchFamily="34" charset="0"/>
                <a:cs typeface="Arial" pitchFamily="34" charset="0"/>
              </a:rPr>
              <a:t> </a:t>
            </a:r>
            <a:r>
              <a:rPr lang="en-US" sz="1800" dirty="0" err="1">
                <a:latin typeface="Arial" pitchFamily="34" charset="0"/>
                <a:cs typeface="Arial" pitchFamily="34" charset="0"/>
              </a:rPr>
              <a:t>cách</a:t>
            </a:r>
            <a:r>
              <a:rPr lang="en-US" sz="1800" dirty="0">
                <a:latin typeface="Arial" pitchFamily="34" charset="0"/>
                <a:cs typeface="Arial" pitchFamily="34" charset="0"/>
              </a:rPr>
              <a:t> chia </a:t>
            </a:r>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vùng</a:t>
            </a:r>
            <a:r>
              <a:rPr lang="en-US" sz="1800" dirty="0">
                <a:latin typeface="Arial" pitchFamily="34" charset="0"/>
                <a:cs typeface="Arial" pitchFamily="34" charset="0"/>
              </a:rPr>
              <a: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gian</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s1(t) </a:t>
            </a:r>
            <a:r>
              <a:rPr lang="en-US" sz="1800" dirty="0" err="1">
                <a:latin typeface="Arial" pitchFamily="34" charset="0"/>
                <a:cs typeface="Arial" pitchFamily="34" charset="0"/>
              </a:rPr>
              <a:t>và</a:t>
            </a:r>
            <a:r>
              <a:rPr lang="en-US" sz="1800" dirty="0">
                <a:latin typeface="Arial" pitchFamily="34" charset="0"/>
                <a:cs typeface="Arial" pitchFamily="34" charset="0"/>
              </a:rPr>
              <a:t> s2(t)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mặt</a:t>
            </a:r>
            <a:r>
              <a:rPr lang="en-US" sz="1800" dirty="0">
                <a:latin typeface="Arial" pitchFamily="34" charset="0"/>
                <a:cs typeface="Arial" pitchFamily="34" charset="0"/>
              </a:rPr>
              <a:t> </a:t>
            </a:r>
            <a:r>
              <a:rPr lang="en-US" sz="1800" dirty="0" err="1">
                <a:latin typeface="Arial" pitchFamily="34" charset="0"/>
                <a:cs typeface="Arial" pitchFamily="34" charset="0"/>
              </a:rPr>
              <a:t>phẳng</a:t>
            </a:r>
            <a:r>
              <a:rPr lang="en-US" sz="1800" dirty="0">
                <a:latin typeface="Arial" pitchFamily="34" charset="0"/>
                <a:cs typeface="Arial" pitchFamily="34" charset="0"/>
              </a:rPr>
              <a:t> </a:t>
            </a:r>
            <a:r>
              <a:rPr lang="en-US" sz="1800" dirty="0" err="1">
                <a:latin typeface="Arial" pitchFamily="34" charset="0"/>
                <a:cs typeface="Arial" pitchFamily="34" charset="0"/>
              </a:rPr>
              <a:t>vuông</a:t>
            </a:r>
            <a:r>
              <a:rPr lang="en-US" sz="1800" dirty="0">
                <a:latin typeface="Arial" pitchFamily="34" charset="0"/>
                <a:cs typeface="Arial" pitchFamily="34" charset="0"/>
              </a:rPr>
              <a:t> </a:t>
            </a:r>
            <a:r>
              <a:rPr lang="en-US" sz="1800" dirty="0" err="1">
                <a:latin typeface="Arial" pitchFamily="34" charset="0"/>
                <a:cs typeface="Arial" pitchFamily="34" charset="0"/>
              </a:rPr>
              <a:t>góc</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đường</a:t>
            </a:r>
            <a:r>
              <a:rPr lang="en-US" sz="1800" dirty="0">
                <a:latin typeface="Arial" pitchFamily="34" charset="0"/>
                <a:cs typeface="Arial" pitchFamily="34" charset="0"/>
              </a:rPr>
              <a:t> </a:t>
            </a:r>
            <a:r>
              <a:rPr lang="en-US" sz="1800" dirty="0" err="1">
                <a:latin typeface="Arial" pitchFamily="34" charset="0"/>
                <a:cs typeface="Arial" pitchFamily="34" charset="0"/>
              </a:rPr>
              <a:t>nối</a:t>
            </a:r>
            <a:r>
              <a:rPr lang="en-US" sz="1800" dirty="0">
                <a:latin typeface="Arial" pitchFamily="34" charset="0"/>
                <a:cs typeface="Arial" pitchFamily="34" charset="0"/>
              </a:rPr>
              <a:t> </a:t>
            </a:r>
            <a:r>
              <a:rPr lang="en-US" sz="1800" dirty="0" err="1">
                <a:latin typeface="Arial" pitchFamily="34" charset="0"/>
                <a:cs typeface="Arial" pitchFamily="34" charset="0"/>
              </a:rPr>
              <a:t>hai</a:t>
            </a:r>
            <a:r>
              <a:rPr lang="en-US" sz="1800" dirty="0">
                <a:latin typeface="Arial" pitchFamily="34" charset="0"/>
                <a:cs typeface="Arial" pitchFamily="34" charset="0"/>
              </a:rPr>
              <a:t> </a:t>
            </a:r>
            <a:r>
              <a:rPr lang="en-US" sz="1800" dirty="0" err="1">
                <a:latin typeface="Arial" pitchFamily="34" charset="0"/>
                <a:cs typeface="Arial" pitchFamily="34" charset="0"/>
              </a:rPr>
              <a:t>điểm</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s1(t) </a:t>
            </a:r>
            <a:r>
              <a:rPr lang="en-US" sz="1800" dirty="0" err="1">
                <a:latin typeface="Arial" pitchFamily="34" charset="0"/>
                <a:cs typeface="Arial" pitchFamily="34" charset="0"/>
              </a:rPr>
              <a:t>và</a:t>
            </a:r>
            <a:r>
              <a:rPr lang="en-US" sz="1800" dirty="0">
                <a:latin typeface="Arial" pitchFamily="34" charset="0"/>
                <a:cs typeface="Arial" pitchFamily="34" charset="0"/>
              </a:rPr>
              <a:t> s2(t).</a:t>
            </a:r>
          </a:p>
          <a:p>
            <a:pPr lvl="0"/>
            <a:r>
              <a:rPr lang="en-US" sz="1800" dirty="0" err="1">
                <a:latin typeface="Arial" pitchFamily="34" charset="0"/>
                <a:cs typeface="Arial" pitchFamily="34" charset="0"/>
              </a:rPr>
              <a:t>Khi</a:t>
            </a:r>
            <a:r>
              <a:rPr lang="en-US" sz="1800" dirty="0">
                <a:latin typeface="Arial" pitchFamily="34" charset="0"/>
                <a:cs typeface="Arial" pitchFamily="34" charset="0"/>
              </a:rPr>
              <a:t> P1 = p2, </a:t>
            </a:r>
            <a:r>
              <a:rPr lang="en-US" sz="1800" dirty="0" err="1">
                <a:latin typeface="Arial" pitchFamily="34" charset="0"/>
                <a:cs typeface="Arial" pitchFamily="34" charset="0"/>
              </a:rPr>
              <a:t>mặt</a:t>
            </a:r>
            <a:r>
              <a:rPr lang="en-US" sz="1800" dirty="0">
                <a:latin typeface="Arial" pitchFamily="34" charset="0"/>
                <a:cs typeface="Arial" pitchFamily="34" charset="0"/>
              </a:rPr>
              <a:t> </a:t>
            </a:r>
            <a:r>
              <a:rPr lang="en-US" sz="1800" dirty="0" err="1">
                <a:latin typeface="Arial" pitchFamily="34" charset="0"/>
                <a:cs typeface="Arial" pitchFamily="34" charset="0"/>
              </a:rPr>
              <a:t>phẳng</a:t>
            </a:r>
            <a:r>
              <a:rPr lang="en-US" sz="1800" dirty="0">
                <a:latin typeface="Arial" pitchFamily="34" charset="0"/>
                <a:cs typeface="Arial" pitchFamily="34" charset="0"/>
              </a:rPr>
              <a:t> </a:t>
            </a:r>
            <a:r>
              <a:rPr lang="en-US" sz="1800" dirty="0" err="1">
                <a:latin typeface="Arial" pitchFamily="34" charset="0"/>
                <a:cs typeface="Arial" pitchFamily="34" charset="0"/>
              </a:rPr>
              <a:t>này</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mặt</a:t>
            </a:r>
            <a:r>
              <a:rPr lang="en-US" sz="1800" dirty="0">
                <a:latin typeface="Arial" pitchFamily="34" charset="0"/>
                <a:cs typeface="Arial" pitchFamily="34" charset="0"/>
              </a:rPr>
              <a:t> </a:t>
            </a:r>
            <a:r>
              <a:rPr lang="en-US" sz="1800" dirty="0" err="1">
                <a:latin typeface="Arial" pitchFamily="34" charset="0"/>
                <a:cs typeface="Arial" pitchFamily="34" charset="0"/>
              </a:rPr>
              <a:t>phẳng</a:t>
            </a:r>
            <a:r>
              <a:rPr lang="en-US" sz="1800" dirty="0">
                <a:latin typeface="Arial" pitchFamily="34" charset="0"/>
                <a:cs typeface="Arial" pitchFamily="34" charset="0"/>
              </a:rPr>
              <a:t> </a:t>
            </a:r>
            <a:r>
              <a:rPr lang="en-US" sz="1800" dirty="0" err="1">
                <a:latin typeface="Arial" pitchFamily="34" charset="0"/>
                <a:cs typeface="Arial" pitchFamily="34" charset="0"/>
              </a:rPr>
              <a:t>trực</a:t>
            </a:r>
            <a:r>
              <a:rPr lang="en-US" sz="1800" dirty="0">
                <a:latin typeface="Arial" pitchFamily="34" charset="0"/>
                <a:cs typeface="Arial" pitchFamily="34" charset="0"/>
              </a:rPr>
              <a:t> </a:t>
            </a:r>
            <a:r>
              <a:rPr lang="en-US" sz="1800" dirty="0" err="1">
                <a:latin typeface="Arial" pitchFamily="34" charset="0"/>
                <a:cs typeface="Arial" pitchFamily="34" charset="0"/>
              </a:rPr>
              <a:t>giao</a:t>
            </a:r>
            <a:r>
              <a:rPr lang="en-US" sz="1800" dirty="0">
                <a:latin typeface="Arial" pitchFamily="34" charset="0"/>
                <a:cs typeface="Arial" pitchFamily="34" charset="0"/>
              </a:rPr>
              <a:t> </a:t>
            </a:r>
            <a:r>
              <a:rPr lang="en-US" sz="1800" dirty="0" err="1">
                <a:latin typeface="Arial" pitchFamily="34" charset="0"/>
                <a:cs typeface="Arial" pitchFamily="34" charset="0"/>
              </a:rPr>
              <a:t>đi</a:t>
            </a:r>
            <a:r>
              <a:rPr lang="en-US" sz="1800" dirty="0">
                <a:latin typeface="Arial" pitchFamily="34" charset="0"/>
                <a:cs typeface="Arial" pitchFamily="34" charset="0"/>
              </a:rPr>
              <a:t> qua </a:t>
            </a:r>
            <a:r>
              <a:rPr lang="en-US" sz="1800" dirty="0" err="1">
                <a:latin typeface="Arial" pitchFamily="34" charset="0"/>
                <a:cs typeface="Arial" pitchFamily="34" charset="0"/>
              </a:rPr>
              <a:t>điểm</a:t>
            </a:r>
            <a:r>
              <a:rPr lang="en-US" sz="1800" dirty="0">
                <a:latin typeface="Arial" pitchFamily="34" charset="0"/>
                <a:cs typeface="Arial" pitchFamily="34" charset="0"/>
              </a:rPr>
              <a:t> </a:t>
            </a:r>
            <a:r>
              <a:rPr lang="en-US" sz="1800" dirty="0" err="1">
                <a:latin typeface="Arial" pitchFamily="34" charset="0"/>
                <a:cs typeface="Arial" pitchFamily="34" charset="0"/>
              </a:rPr>
              <a:t>giữa</a:t>
            </a:r>
            <a:r>
              <a:rPr lang="en-US" sz="1800" dirty="0">
                <a:latin typeface="Arial" pitchFamily="34" charset="0"/>
                <a:cs typeface="Arial" pitchFamily="34" charset="0"/>
              </a:rPr>
              <a:t> </a:t>
            </a:r>
            <a:r>
              <a:rPr lang="en-US" sz="1800" dirty="0" err="1">
                <a:latin typeface="Arial" pitchFamily="34" charset="0"/>
                <a:cs typeface="Arial" pitchFamily="34" charset="0"/>
              </a:rPr>
              <a:t>đường</a:t>
            </a:r>
            <a:r>
              <a:rPr lang="en-US" sz="1800" dirty="0">
                <a:latin typeface="Arial" pitchFamily="34" charset="0"/>
                <a:cs typeface="Arial" pitchFamily="34" charset="0"/>
              </a:rPr>
              <a:t> </a:t>
            </a:r>
            <a:r>
              <a:rPr lang="en-US" sz="1800" dirty="0" err="1">
                <a:latin typeface="Arial" pitchFamily="34" charset="0"/>
                <a:cs typeface="Arial" pitchFamily="34" charset="0"/>
              </a:rPr>
              <a:t>nối</a:t>
            </a:r>
            <a:r>
              <a:rPr lang="en-US" sz="1800" dirty="0">
                <a:latin typeface="Arial" pitchFamily="34" charset="0"/>
                <a:cs typeface="Arial" pitchFamily="34" charset="0"/>
              </a:rPr>
              <a:t> 2 </a:t>
            </a:r>
            <a:r>
              <a:rPr lang="en-US" sz="1800" dirty="0" err="1">
                <a:latin typeface="Arial" pitchFamily="34" charset="0"/>
                <a:cs typeface="Arial" pitchFamily="34" charset="0"/>
              </a:rPr>
              <a:t>điểm</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Khi</a:t>
            </a:r>
            <a:r>
              <a:rPr lang="en-US" sz="1800" dirty="0">
                <a:latin typeface="Arial" pitchFamily="34" charset="0"/>
                <a:cs typeface="Arial" pitchFamily="34" charset="0"/>
              </a:rPr>
              <a:t> P1 </a:t>
            </a:r>
            <a:r>
              <a:rPr lang="en-US" sz="1800" dirty="0" err="1">
                <a:latin typeface="Arial" pitchFamily="34" charset="0"/>
                <a:cs typeface="Arial" pitchFamily="34" charset="0"/>
              </a:rPr>
              <a:t>khác</a:t>
            </a:r>
            <a:r>
              <a:rPr lang="en-US" sz="1800" dirty="0">
                <a:latin typeface="Arial" pitchFamily="34" charset="0"/>
                <a:cs typeface="Arial" pitchFamily="34" charset="0"/>
              </a:rPr>
              <a:t> P2 </a:t>
            </a:r>
            <a:r>
              <a:rPr lang="en-US" sz="1800" dirty="0" err="1">
                <a:latin typeface="Arial" pitchFamily="34" charset="0"/>
                <a:cs typeface="Arial" pitchFamily="34" charset="0"/>
              </a:rPr>
              <a:t>thì</a:t>
            </a:r>
            <a:r>
              <a:rPr lang="en-US" sz="1800" dirty="0">
                <a:latin typeface="Arial" pitchFamily="34" charset="0"/>
                <a:cs typeface="Arial" pitchFamily="34" charset="0"/>
              </a:rPr>
              <a:t> </a:t>
            </a:r>
            <a:r>
              <a:rPr lang="en-US" sz="1800" dirty="0" err="1">
                <a:latin typeface="Arial" pitchFamily="34" charset="0"/>
                <a:cs typeface="Arial" pitchFamily="34" charset="0"/>
              </a:rPr>
              <a:t>mắt</a:t>
            </a:r>
            <a:r>
              <a:rPr lang="en-US" sz="1800" dirty="0">
                <a:latin typeface="Arial" pitchFamily="34" charset="0"/>
                <a:cs typeface="Arial" pitchFamily="34" charset="0"/>
              </a:rPr>
              <a:t> </a:t>
            </a:r>
            <a:r>
              <a:rPr lang="en-US" sz="1800" dirty="0" err="1">
                <a:latin typeface="Arial" pitchFamily="34" charset="0"/>
                <a:cs typeface="Arial" pitchFamily="34" charset="0"/>
              </a:rPr>
              <a:t>phẳng</a:t>
            </a:r>
            <a:r>
              <a:rPr lang="en-US" sz="1800" dirty="0">
                <a:latin typeface="Arial" pitchFamily="34" charset="0"/>
                <a:cs typeface="Arial" pitchFamily="34" charset="0"/>
              </a:rPr>
              <a:t> </a:t>
            </a:r>
            <a:r>
              <a:rPr lang="en-US" sz="1800" dirty="0" err="1">
                <a:latin typeface="Arial" pitchFamily="34" charset="0"/>
                <a:cs typeface="Arial" pitchFamily="34" charset="0"/>
              </a:rPr>
              <a:t>này</a:t>
            </a:r>
            <a:r>
              <a:rPr lang="en-US" sz="1800" dirty="0">
                <a:latin typeface="Arial" pitchFamily="34" charset="0"/>
                <a:cs typeface="Arial" pitchFamily="34" charset="0"/>
              </a:rPr>
              <a:t> </a:t>
            </a:r>
            <a:r>
              <a:rPr lang="en-US" sz="1800" dirty="0" err="1">
                <a:latin typeface="Arial" pitchFamily="34" charset="0"/>
                <a:cs typeface="Arial" pitchFamily="34" charset="0"/>
              </a:rPr>
              <a:t>dịch</a:t>
            </a:r>
            <a:r>
              <a:rPr lang="en-US" sz="1800" dirty="0">
                <a:latin typeface="Arial" pitchFamily="34" charset="0"/>
                <a:cs typeface="Arial" pitchFamily="34" charset="0"/>
              </a:rPr>
              <a:t> </a:t>
            </a:r>
            <a:r>
              <a:rPr lang="en-US" sz="1800" dirty="0" err="1">
                <a:latin typeface="Arial" pitchFamily="34" charset="0"/>
                <a:cs typeface="Arial" pitchFamily="34" charset="0"/>
              </a:rPr>
              <a:t>về</a:t>
            </a:r>
            <a:r>
              <a:rPr lang="en-US" sz="1800" dirty="0">
                <a:latin typeface="Arial" pitchFamily="34" charset="0"/>
                <a:cs typeface="Arial" pitchFamily="34" charset="0"/>
              </a:rPr>
              <a:t> s1(t) </a:t>
            </a:r>
            <a:r>
              <a:rPr lang="en-US" sz="1800" dirty="0" err="1">
                <a:latin typeface="Arial" pitchFamily="34" charset="0"/>
                <a:cs typeface="Arial" pitchFamily="34" charset="0"/>
              </a:rPr>
              <a:t>khi</a:t>
            </a:r>
            <a:r>
              <a:rPr lang="en-US" sz="1800" dirty="0">
                <a:latin typeface="Arial" pitchFamily="34" charset="0"/>
                <a:cs typeface="Arial" pitchFamily="34" charset="0"/>
              </a:rPr>
              <a:t> P1&lt;P2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địch</a:t>
            </a:r>
            <a:r>
              <a:rPr lang="en-US" sz="1800" dirty="0">
                <a:latin typeface="Arial" pitchFamily="34" charset="0"/>
                <a:cs typeface="Arial" pitchFamily="34" charset="0"/>
              </a:rPr>
              <a:t> </a:t>
            </a:r>
            <a:r>
              <a:rPr lang="en-US" sz="1800" dirty="0" err="1">
                <a:latin typeface="Arial" pitchFamily="34" charset="0"/>
                <a:cs typeface="Arial" pitchFamily="34" charset="0"/>
              </a:rPr>
              <a:t>về</a:t>
            </a:r>
            <a:r>
              <a:rPr lang="en-US" sz="1800" dirty="0">
                <a:latin typeface="Arial" pitchFamily="34" charset="0"/>
                <a:cs typeface="Arial" pitchFamily="34" charset="0"/>
              </a:rPr>
              <a:t> </a:t>
            </a:r>
            <a:r>
              <a:rPr lang="en-US" sz="1800" dirty="0" err="1">
                <a:latin typeface="Arial" pitchFamily="34" charset="0"/>
                <a:cs typeface="Arial" pitchFamily="34" charset="0"/>
              </a:rPr>
              <a:t>phía</a:t>
            </a:r>
            <a:r>
              <a:rPr lang="en-US" sz="1800" dirty="0">
                <a:latin typeface="Arial" pitchFamily="34" charset="0"/>
                <a:cs typeface="Arial" pitchFamily="34" charset="0"/>
              </a:rPr>
              <a:t> s2(t) </a:t>
            </a:r>
            <a:r>
              <a:rPr lang="en-US" sz="1800" dirty="0" err="1">
                <a:latin typeface="Arial" pitchFamily="34" charset="0"/>
                <a:cs typeface="Arial" pitchFamily="34" charset="0"/>
              </a:rPr>
              <a:t>khi</a:t>
            </a:r>
            <a:r>
              <a:rPr lang="en-US" sz="1800" dirty="0">
                <a:latin typeface="Arial" pitchFamily="34" charset="0"/>
                <a:cs typeface="Arial" pitchFamily="34" charset="0"/>
              </a:rPr>
              <a:t> P1 &gt;P2.</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a:t>Ví dụ:</a:t>
            </a:r>
          </a:p>
        </p:txBody>
      </p:sp>
      <p:pic>
        <p:nvPicPr>
          <p:cNvPr id="4" name="Picture 3"/>
          <p:cNvPicPr>
            <a:picLocks noChangeAspect="1"/>
          </p:cNvPicPr>
          <p:nvPr/>
        </p:nvPicPr>
        <p:blipFill>
          <a:blip r:embed="rId3">
            <a:lum/>
            <a:alphaModFix/>
          </a:blip>
          <a:srcRect/>
          <a:stretch>
            <a:fillRect/>
          </a:stretch>
        </p:blipFill>
        <p:spPr>
          <a:xfrm>
            <a:off x="2286000" y="1326600"/>
            <a:ext cx="7234560" cy="361115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600"/>
              <a:t>Triển khai:</a:t>
            </a:r>
          </a:p>
          <a:p>
            <a:pPr lvl="0"/>
            <a:endParaRPr lang="en-US" sz="1600"/>
          </a:p>
        </p:txBody>
      </p:sp>
      <p:pic>
        <p:nvPicPr>
          <p:cNvPr id="4" name="Picture 3"/>
          <p:cNvPicPr>
            <a:picLocks noChangeAspect="1"/>
          </p:cNvPicPr>
          <p:nvPr/>
        </p:nvPicPr>
        <p:blipFill>
          <a:blip r:embed="rId3">
            <a:lum/>
            <a:alphaModFix/>
          </a:blip>
          <a:srcRect/>
          <a:stretch>
            <a:fillRect/>
          </a:stretch>
        </p:blipFill>
        <p:spPr>
          <a:xfrm>
            <a:off x="2651760" y="1425239"/>
            <a:ext cx="6571800" cy="387828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600"/>
              <a:t>Triển khai cấu trúc thu tối ưu trên bộ lọc phối hợp.</a:t>
            </a:r>
          </a:p>
          <a:p>
            <a:pPr lvl="0"/>
            <a:r>
              <a:rPr lang="en-US" sz="1600"/>
              <a:t>Bộ lọc phối hợp là bộ lọc có hàm truyền là liên hợp phức của tín hiệu vào, tín hiệu ra là biên độ của tín hiệu vào.</a:t>
            </a:r>
          </a:p>
          <a:p>
            <a:pPr lvl="0"/>
            <a:r>
              <a:rPr lang="en-US" sz="1600"/>
              <a:t>Để khai triển các hệ số khai triển của r(t) ta có thể sử dụng phép chiếu (hay còn gọi khai triển tương quan là hàm tương quan của r(t) và các hàm cơ sở), ta có thể sử dụng các mạch lọc phối hợp với các hàm cơ sở.</a:t>
            </a:r>
          </a:p>
          <a:p>
            <a:pPr lvl="0"/>
            <a:endParaRPr lang="en-US"/>
          </a:p>
        </p:txBody>
      </p:sp>
      <p:pic>
        <p:nvPicPr>
          <p:cNvPr id="4" name="Picture 3"/>
          <p:cNvPicPr>
            <a:picLocks noChangeAspect="1"/>
          </p:cNvPicPr>
          <p:nvPr/>
        </p:nvPicPr>
        <p:blipFill>
          <a:blip r:embed="rId3">
            <a:lum/>
            <a:alphaModFix/>
          </a:blip>
          <a:srcRect/>
          <a:stretch>
            <a:fillRect/>
          </a:stretch>
        </p:blipFill>
        <p:spPr>
          <a:xfrm>
            <a:off x="1215719" y="3347830"/>
            <a:ext cx="7648199" cy="199224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Trường hợp đặc biệt, hai tin hiệu có khai triển</a:t>
            </a:r>
          </a:p>
          <a:p>
            <a:pPr lvl="0"/>
            <a:endParaRPr lang="en-US" sz="1800"/>
          </a:p>
          <a:p>
            <a:pPr lvl="0"/>
            <a:r>
              <a:rPr lang="en-US" sz="1800"/>
              <a:t>Biểu diễn hình học của nó:</a:t>
            </a:r>
          </a:p>
          <a:p>
            <a:pPr lvl="0"/>
            <a:endParaRPr lang="en-US" sz="1800"/>
          </a:p>
        </p:txBody>
      </p:sp>
      <p:pic>
        <p:nvPicPr>
          <p:cNvPr id="4" name="Picture 3"/>
          <p:cNvPicPr>
            <a:picLocks noChangeAspect="1"/>
          </p:cNvPicPr>
          <p:nvPr/>
        </p:nvPicPr>
        <p:blipFill>
          <a:blip r:embed="rId3">
            <a:lum/>
            <a:alphaModFix/>
          </a:blip>
          <a:srcRect/>
          <a:stretch>
            <a:fillRect/>
          </a:stretch>
        </p:blipFill>
        <p:spPr>
          <a:xfrm>
            <a:off x="6275519" y="1554479"/>
            <a:ext cx="2685600" cy="74268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2664360" y="2560319"/>
            <a:ext cx="4650840" cy="246888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Triển khai cấu trúc thu tối ưu:</a:t>
            </a:r>
          </a:p>
          <a:p>
            <a:pPr lvl="0"/>
            <a:endParaRPr lang="en-US" sz="1800"/>
          </a:p>
        </p:txBody>
      </p:sp>
      <p:pic>
        <p:nvPicPr>
          <p:cNvPr id="4" name="Picture 3"/>
          <p:cNvPicPr>
            <a:picLocks noChangeAspect="1"/>
          </p:cNvPicPr>
          <p:nvPr/>
        </p:nvPicPr>
        <p:blipFill>
          <a:blip r:embed="rId3">
            <a:lum/>
            <a:alphaModFix/>
          </a:blip>
          <a:srcRect/>
          <a:stretch>
            <a:fillRect/>
          </a:stretch>
        </p:blipFill>
        <p:spPr>
          <a:xfrm>
            <a:off x="2468880" y="1737359"/>
            <a:ext cx="6172920" cy="35402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Bằng cách chọn hợp lý các hàm cơ sở, các tín hiệu s1(t), s2(t) đều có thể chuyển về dạng đặc biệt trên, ví dụ:</a:t>
            </a:r>
          </a:p>
          <a:p>
            <a:pPr lvl="0"/>
            <a:endParaRPr lang="en-US" sz="1800"/>
          </a:p>
        </p:txBody>
      </p:sp>
      <p:pic>
        <p:nvPicPr>
          <p:cNvPr id="4" name="Picture 3"/>
          <p:cNvPicPr>
            <a:picLocks noChangeAspect="1"/>
          </p:cNvPicPr>
          <p:nvPr/>
        </p:nvPicPr>
        <p:blipFill>
          <a:blip r:embed="rId3">
            <a:lum/>
            <a:alphaModFix/>
          </a:blip>
          <a:srcRect/>
          <a:stretch>
            <a:fillRect/>
          </a:stretch>
        </p:blipFill>
        <p:spPr>
          <a:xfrm>
            <a:off x="4206240" y="2011680"/>
            <a:ext cx="4023360" cy="3155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7.1. Tổng quan</a:t>
            </a:r>
          </a:p>
        </p:txBody>
      </p:sp>
      <p:sp>
        <p:nvSpPr>
          <p:cNvPr id="3" name="Text Placeholder 2"/>
          <p:cNvSpPr txBox="1">
            <a:spLocks noGrp="1"/>
          </p:cNvSpPr>
          <p:nvPr>
            <p:ph type="body" idx="4294967295"/>
          </p:nvPr>
        </p:nvSpPr>
        <p:spPr>
          <a:xfrm>
            <a:off x="503999" y="1326600"/>
            <a:ext cx="9071640" cy="38708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a:latin typeface="Arial" pitchFamily="34" charset="0"/>
                <a:cs typeface="Arial" pitchFamily="34" charset="0"/>
              </a:rPr>
              <a:t>Bài</a:t>
            </a:r>
            <a:r>
              <a:rPr lang="en-US" sz="2000" dirty="0">
                <a:latin typeface="Arial" pitchFamily="34" charset="0"/>
                <a:cs typeface="Arial" pitchFamily="34" charset="0"/>
              </a:rPr>
              <a:t> </a:t>
            </a:r>
            <a:r>
              <a:rPr lang="en-US" sz="2000" dirty="0" err="1">
                <a:latin typeface="Arial" pitchFamily="34" charset="0"/>
                <a:cs typeface="Arial" pitchFamily="34" charset="0"/>
              </a:rPr>
              <a:t>toán</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tối</a:t>
            </a:r>
            <a:r>
              <a:rPr lang="en-US" sz="2000" dirty="0">
                <a:latin typeface="Arial" pitchFamily="34" charset="0"/>
                <a:cs typeface="Arial" pitchFamily="34" charset="0"/>
              </a:rPr>
              <a:t> </a:t>
            </a:r>
            <a:r>
              <a:rPr lang="en-US" sz="2000" dirty="0" err="1">
                <a:latin typeface="Arial" pitchFamily="34" charset="0"/>
                <a:cs typeface="Arial" pitchFamily="34" charset="0"/>
              </a:rPr>
              <a:t>ưu</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như</a:t>
            </a:r>
            <a:r>
              <a:rPr lang="en-US" sz="2000" dirty="0">
                <a:latin typeface="Arial" pitchFamily="34" charset="0"/>
                <a:cs typeface="Arial" pitchFamily="34" charset="0"/>
              </a:rPr>
              <a:t> </a:t>
            </a:r>
            <a:r>
              <a:rPr lang="en-US" sz="2000" dirty="0" err="1">
                <a:latin typeface="Arial" pitchFamily="34" charset="0"/>
                <a:cs typeface="Arial" pitchFamily="34" charset="0"/>
              </a:rPr>
              <a:t>sau</a:t>
            </a:r>
            <a:r>
              <a:rPr lang="en-US" sz="2000" dirty="0">
                <a:latin typeface="Arial" pitchFamily="34" charset="0"/>
                <a:cs typeface="Arial" pitchFamily="34" charset="0"/>
              </a:rPr>
              <a:t>:</a:t>
            </a:r>
          </a:p>
          <a:p>
            <a:pPr lvl="1" hangingPunct="0"/>
            <a:r>
              <a:rPr lang="en-US" sz="2000" dirty="0">
                <a:latin typeface="Arial" pitchFamily="34" charset="0"/>
                <a:cs typeface="Arial" pitchFamily="34" charset="0"/>
              </a:rPr>
              <a:t>Cho </a:t>
            </a:r>
            <a:r>
              <a:rPr lang="en-US" sz="2000" dirty="0" err="1">
                <a:latin typeface="Arial" pitchFamily="34" charset="0"/>
                <a:cs typeface="Arial" pitchFamily="34" charset="0"/>
              </a:rPr>
              <a:t>tập</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thể</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phát</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tập</a:t>
            </a:r>
            <a:r>
              <a:rPr lang="en-US" sz="2000" dirty="0">
                <a:latin typeface="Arial" pitchFamily="34" charset="0"/>
                <a:cs typeface="Arial" pitchFamily="34" charset="0"/>
              </a:rPr>
              <a:t> m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si</a:t>
            </a:r>
            <a:r>
              <a:rPr lang="en-US" sz="2000" dirty="0">
                <a:latin typeface="Arial" pitchFamily="34" charset="0"/>
                <a:cs typeface="Arial" pitchFamily="34" charset="0"/>
              </a:rPr>
              <a:t>(t)}. </a:t>
            </a:r>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phát</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si</a:t>
            </a:r>
            <a:r>
              <a:rPr lang="en-US" sz="2000" dirty="0">
                <a:latin typeface="Arial" pitchFamily="34" charset="0"/>
                <a:cs typeface="Arial" pitchFamily="34" charset="0"/>
              </a:rPr>
              <a:t>(t),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r(t) = </a:t>
            </a:r>
            <a:r>
              <a:rPr lang="en-US" sz="2000" dirty="0" err="1">
                <a:latin typeface="Arial" pitchFamily="34" charset="0"/>
                <a:cs typeface="Arial" pitchFamily="34" charset="0"/>
              </a:rPr>
              <a:t>si</a:t>
            </a:r>
            <a:r>
              <a:rPr lang="en-US" sz="2000" dirty="0">
                <a:latin typeface="Arial" pitchFamily="34" charset="0"/>
                <a:cs typeface="Arial" pitchFamily="34" charset="0"/>
              </a:rPr>
              <a:t>(t) + n(t). </a:t>
            </a:r>
            <a:r>
              <a:rPr lang="en-US" sz="2000" dirty="0" err="1">
                <a:latin typeface="Arial" pitchFamily="34" charset="0"/>
                <a:cs typeface="Arial" pitchFamily="34" charset="0"/>
              </a:rPr>
              <a:t>Máy</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si</a:t>
            </a:r>
            <a:r>
              <a:rPr lang="en-US" sz="2000" dirty="0">
                <a:latin typeface="Arial" pitchFamily="34" charset="0"/>
                <a:cs typeface="Arial" pitchFamily="34" charset="0"/>
              </a:rPr>
              <a:t>(t) </a:t>
            </a:r>
            <a:r>
              <a:rPr lang="en-US" sz="2000" dirty="0" err="1">
                <a:latin typeface="Arial" pitchFamily="34" charset="0"/>
                <a:cs typeface="Arial" pitchFamily="34" charset="0"/>
              </a:rPr>
              <a:t>nào</a:t>
            </a:r>
            <a:r>
              <a:rPr lang="en-US" sz="2000" dirty="0">
                <a:latin typeface="Arial" pitchFamily="34" charset="0"/>
                <a:cs typeface="Arial" pitchFamily="34" charset="0"/>
              </a:rPr>
              <a:t> </a:t>
            </a:r>
            <a:r>
              <a:rPr lang="en-US" sz="2000" dirty="0" err="1">
                <a:latin typeface="Arial" pitchFamily="34" charset="0"/>
                <a:cs typeface="Arial" pitchFamily="34" charset="0"/>
              </a:rPr>
              <a:t>đã</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phát</a:t>
            </a:r>
            <a:r>
              <a:rPr lang="en-US" sz="2000" dirty="0">
                <a:latin typeface="Arial" pitchFamily="34" charset="0"/>
                <a:cs typeface="Arial" pitchFamily="34" charset="0"/>
              </a:rPr>
              <a:t> </a:t>
            </a:r>
            <a:r>
              <a:rPr lang="en-US" sz="2000" dirty="0" err="1">
                <a:latin typeface="Arial" pitchFamily="34" charset="0"/>
                <a:cs typeface="Arial" pitchFamily="34" charset="0"/>
              </a:rPr>
              <a:t>từ</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r(t)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nhận</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sao</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xác</a:t>
            </a:r>
            <a:r>
              <a:rPr lang="en-US" sz="2000" dirty="0">
                <a:latin typeface="Arial" pitchFamily="34" charset="0"/>
                <a:cs typeface="Arial" pitchFamily="34" charset="0"/>
              </a:rPr>
              <a:t> </a:t>
            </a:r>
            <a:r>
              <a:rPr lang="en-US" sz="2000" dirty="0" err="1">
                <a:latin typeface="Arial" pitchFamily="34" charset="0"/>
                <a:cs typeface="Arial" pitchFamily="34" charset="0"/>
              </a:rPr>
              <a:t>suất</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tối</a:t>
            </a:r>
            <a:r>
              <a:rPr lang="en-US" sz="2000" dirty="0">
                <a:latin typeface="Arial" pitchFamily="34" charset="0"/>
                <a:cs typeface="Arial" pitchFamily="34" charset="0"/>
              </a:rPr>
              <a:t> </a:t>
            </a:r>
            <a:r>
              <a:rPr lang="en-US" sz="2000" dirty="0" err="1">
                <a:latin typeface="Arial" pitchFamily="34" charset="0"/>
                <a:cs typeface="Arial" pitchFamily="34" charset="0"/>
              </a:rPr>
              <a:t>thiểu</a:t>
            </a:r>
            <a:r>
              <a:rPr lang="en-US" sz="2000" dirty="0">
                <a:latin typeface="Arial" pitchFamily="34" charset="0"/>
                <a:cs typeface="Arial" pitchFamily="34" charset="0"/>
              </a:rPr>
              <a:t>.</a:t>
            </a:r>
          </a:p>
          <a:p>
            <a:pPr lvl="1" hangingPunct="0"/>
            <a:r>
              <a:rPr lang="en-US" sz="2000" dirty="0" err="1">
                <a:latin typeface="Arial" pitchFamily="34" charset="0"/>
                <a:cs typeface="Arial" pitchFamily="34" charset="0"/>
              </a:rPr>
              <a:t>Giả</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kênh</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kênh</a:t>
            </a:r>
            <a:r>
              <a:rPr lang="en-US" sz="2000" dirty="0">
                <a:latin typeface="Arial" pitchFamily="34" charset="0"/>
                <a:cs typeface="Arial" pitchFamily="34" charset="0"/>
              </a:rPr>
              <a:t> </a:t>
            </a:r>
            <a:r>
              <a:rPr lang="en-US" sz="2000" dirty="0" err="1">
                <a:latin typeface="Arial" pitchFamily="34" charset="0"/>
                <a:cs typeface="Arial" pitchFamily="34" charset="0"/>
              </a:rPr>
              <a:t>chỉ</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cộng</a:t>
            </a:r>
            <a:r>
              <a:rPr lang="en-US" sz="2000" dirty="0">
                <a:latin typeface="Arial" pitchFamily="34" charset="0"/>
                <a:cs typeface="Arial" pitchFamily="34" charset="0"/>
              </a:rPr>
              <a:t>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chúng</a:t>
            </a:r>
            <a:r>
              <a:rPr lang="en-US" sz="2000" dirty="0">
                <a:latin typeface="Arial" pitchFamily="34" charset="0"/>
                <a:cs typeface="Arial" pitchFamily="34" charset="0"/>
              </a:rPr>
              <a:t> ta </a:t>
            </a:r>
            <a:r>
              <a:rPr lang="en-US" sz="2000" dirty="0" err="1">
                <a:latin typeface="Arial" pitchFamily="34" charset="0"/>
                <a:cs typeface="Arial" pitchFamily="34" charset="0"/>
              </a:rPr>
              <a:t>cũng</a:t>
            </a:r>
            <a:r>
              <a:rPr lang="en-US" sz="2000" dirty="0">
                <a:latin typeface="Arial" pitchFamily="34" charset="0"/>
                <a:cs typeface="Arial" pitchFamily="34" charset="0"/>
              </a:rPr>
              <a:t> </a:t>
            </a:r>
            <a:r>
              <a:rPr lang="en-US" sz="2000" dirty="0" err="1">
                <a:latin typeface="Arial" pitchFamily="34" charset="0"/>
                <a:cs typeface="Arial" pitchFamily="34" charset="0"/>
              </a:rPr>
              <a:t>giả</a:t>
            </a:r>
            <a:r>
              <a:rPr lang="en-US" sz="2000" dirty="0">
                <a:latin typeface="Arial" pitchFamily="34" charset="0"/>
                <a:cs typeface="Arial" pitchFamily="34" charset="0"/>
              </a:rPr>
              <a:t> </a:t>
            </a:r>
            <a:r>
              <a:rPr lang="en-US" sz="2000" dirty="0" err="1">
                <a:latin typeface="Arial" pitchFamily="34" charset="0"/>
                <a:cs typeface="Arial" pitchFamily="34" charset="0"/>
              </a:rPr>
              <a:t>thiết</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kênh</a:t>
            </a:r>
            <a:r>
              <a:rPr lang="en-US" sz="2000" dirty="0">
                <a:latin typeface="Arial" pitchFamily="34" charset="0"/>
                <a:cs typeface="Arial" pitchFamily="34" charset="0"/>
              </a:rPr>
              <a:t> n(t)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chuẩn</a:t>
            </a:r>
            <a:r>
              <a:rPr lang="en-US" sz="2000" dirty="0">
                <a:latin typeface="Arial" pitchFamily="34" charset="0"/>
                <a:cs typeface="Arial" pitchFamily="34" charset="0"/>
              </a:rPr>
              <a:t> Gaussian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trị</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bình</a:t>
            </a:r>
            <a:r>
              <a:rPr lang="en-US" sz="2000" dirty="0">
                <a:latin typeface="Arial" pitchFamily="34" charset="0"/>
                <a:cs typeface="Arial" pitchFamily="34" charset="0"/>
              </a:rPr>
              <a:t> </a:t>
            </a:r>
            <a:r>
              <a:rPr lang="en-US" sz="2000" dirty="0" err="1">
                <a:latin typeface="Arial" pitchFamily="34" charset="0"/>
                <a:cs typeface="Arial" pitchFamily="34" charset="0"/>
              </a:rPr>
              <a:t>bằng</a:t>
            </a:r>
            <a:r>
              <a:rPr lang="en-US" sz="2000" dirty="0">
                <a:latin typeface="Arial" pitchFamily="34" charset="0"/>
                <a:cs typeface="Arial" pitchFamily="34" charset="0"/>
              </a:rPr>
              <a:t> 0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công</a:t>
            </a:r>
            <a:r>
              <a:rPr lang="en-US" sz="2000" dirty="0">
                <a:latin typeface="Arial" pitchFamily="34" charset="0"/>
                <a:cs typeface="Arial" pitchFamily="34" charset="0"/>
              </a:rPr>
              <a:t> </a:t>
            </a:r>
            <a:r>
              <a:rPr lang="en-US" sz="2000" dirty="0" err="1">
                <a:latin typeface="Arial" pitchFamily="34" charset="0"/>
                <a:cs typeface="Arial" pitchFamily="34" charset="0"/>
              </a:rPr>
              <a:t>suất</a:t>
            </a:r>
            <a:r>
              <a:rPr lang="en-US" sz="2000" dirty="0">
                <a:latin typeface="Arial" pitchFamily="34" charset="0"/>
                <a:cs typeface="Arial" pitchFamily="34" charset="0"/>
              </a:rPr>
              <a:t> </a:t>
            </a:r>
            <a:r>
              <a:rPr lang="en-US" sz="2000" dirty="0" err="1">
                <a:latin typeface="Arial" pitchFamily="34" charset="0"/>
                <a:cs typeface="Arial" pitchFamily="34" charset="0"/>
              </a:rPr>
              <a:t>trung</a:t>
            </a:r>
            <a:r>
              <a:rPr lang="en-US" sz="2000" dirty="0">
                <a:latin typeface="Arial" pitchFamily="34" charset="0"/>
                <a:cs typeface="Arial" pitchFamily="34" charset="0"/>
              </a:rPr>
              <a:t> </a:t>
            </a:r>
            <a:r>
              <a:rPr lang="en-US" sz="2000" dirty="0" err="1">
                <a:latin typeface="Arial" pitchFamily="34" charset="0"/>
                <a:cs typeface="Arial" pitchFamily="34" charset="0"/>
              </a:rPr>
              <a:t>bình</a:t>
            </a:r>
            <a:r>
              <a:rPr lang="en-US" sz="2000" dirty="0">
                <a:latin typeface="Arial" pitchFamily="34" charset="0"/>
                <a:cs typeface="Arial" pitchFamily="34" charset="0"/>
              </a:rPr>
              <a:t> (</a:t>
            </a:r>
            <a:r>
              <a:rPr lang="en-US" sz="2000" dirty="0" err="1">
                <a:latin typeface="Arial" pitchFamily="34" charset="0"/>
                <a:cs typeface="Arial" pitchFamily="34" charset="0"/>
              </a:rPr>
              <a:t>phương</a:t>
            </a:r>
            <a:r>
              <a:rPr lang="en-US" sz="2000" dirty="0">
                <a:latin typeface="Arial" pitchFamily="34" charset="0"/>
                <a:cs typeface="Arial" pitchFamily="34" charset="0"/>
              </a:rPr>
              <a:t> </a:t>
            </a:r>
            <a:r>
              <a:rPr lang="en-US" sz="2000" dirty="0" err="1">
                <a:latin typeface="Arial" pitchFamily="34" charset="0"/>
                <a:cs typeface="Arial" pitchFamily="34" charset="0"/>
              </a:rPr>
              <a:t>sai</a:t>
            </a:r>
            <a:r>
              <a:rPr lang="en-US" sz="2000" dirty="0">
                <a:latin typeface="Arial" pitchFamily="34" charset="0"/>
                <a:cs typeface="Arial" pitchFamily="34" charset="0"/>
              </a:rPr>
              <a:t>) </a:t>
            </a:r>
            <a:r>
              <a:rPr lang="en-US" sz="2000" dirty="0" err="1">
                <a:latin typeface="Arial" pitchFamily="34" charset="0"/>
                <a:cs typeface="Arial" pitchFamily="34" charset="0"/>
              </a:rPr>
              <a:t>của</a:t>
            </a:r>
            <a:r>
              <a:rPr lang="en-US" sz="2000" dirty="0">
                <a:latin typeface="Arial" pitchFamily="34" charset="0"/>
                <a:cs typeface="Arial" pitchFamily="34" charset="0"/>
              </a:rPr>
              <a:t> </a:t>
            </a:r>
            <a:r>
              <a:rPr lang="en-US" sz="2000" dirty="0" err="1">
                <a:latin typeface="Arial" pitchFamily="34" charset="0"/>
                <a:cs typeface="Arial" pitchFamily="34" charset="0"/>
              </a:rPr>
              <a:t>nhiễu</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N/2.</a:t>
            </a:r>
          </a:p>
          <a:p>
            <a:pPr lvl="0"/>
            <a:r>
              <a:rPr lang="en-US" sz="2000" dirty="0" err="1">
                <a:latin typeface="Arial" pitchFamily="34" charset="0"/>
                <a:cs typeface="Arial" pitchFamily="34" charset="0"/>
              </a:rPr>
              <a:t>Xét</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thống</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mỗi</a:t>
            </a:r>
            <a:r>
              <a:rPr lang="en-US" sz="2000" dirty="0">
                <a:latin typeface="Arial" pitchFamily="34" charset="0"/>
                <a:cs typeface="Arial" pitchFamily="34" charset="0"/>
              </a:rPr>
              <a:t>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a:t>
            </a:r>
            <a:r>
              <a:rPr lang="en-US" sz="2000" dirty="0" err="1">
                <a:latin typeface="Arial" pitchFamily="34" charset="0"/>
                <a:cs typeface="Arial" pitchFamily="34" charset="0"/>
              </a:rPr>
              <a:t>mang</a:t>
            </a:r>
            <a:r>
              <a:rPr lang="en-US" sz="2000" dirty="0">
                <a:latin typeface="Arial" pitchFamily="34" charset="0"/>
                <a:cs typeface="Arial" pitchFamily="34" charset="0"/>
              </a:rPr>
              <a:t> </a:t>
            </a:r>
            <a:r>
              <a:rPr lang="en-US" sz="2000" dirty="0" err="1">
                <a:latin typeface="Arial" pitchFamily="34" charset="0"/>
                <a:cs typeface="Arial" pitchFamily="34" charset="0"/>
              </a:rPr>
              <a:t>một</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coi</a:t>
            </a:r>
            <a:r>
              <a:rPr lang="en-US" sz="2000" dirty="0">
                <a:latin typeface="Arial" pitchFamily="34" charset="0"/>
                <a:cs typeface="Arial" pitchFamily="34" charset="0"/>
              </a:rPr>
              <a:t> </a:t>
            </a:r>
            <a:r>
              <a:rPr lang="en-US" sz="2000" dirty="0" err="1">
                <a:latin typeface="Arial" pitchFamily="34" charset="0"/>
                <a:cs typeface="Arial" pitchFamily="34" charset="0"/>
              </a:rPr>
              <a:t>mỗi</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tin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giá</a:t>
            </a:r>
            <a:r>
              <a:rPr lang="en-US" sz="2000" dirty="0">
                <a:latin typeface="Arial" pitchFamily="34" charset="0"/>
                <a:cs typeface="Arial" pitchFamily="34" charset="0"/>
              </a:rPr>
              <a:t> </a:t>
            </a:r>
            <a:r>
              <a:rPr lang="en-US" sz="2000" dirty="0" err="1">
                <a:latin typeface="Arial" pitchFamily="34" charset="0"/>
                <a:cs typeface="Arial" pitchFamily="34" charset="0"/>
              </a:rPr>
              <a:t>trị</a:t>
            </a:r>
            <a:r>
              <a:rPr lang="en-US" sz="2000" dirty="0">
                <a:latin typeface="Arial" pitchFamily="34" charset="0"/>
                <a:cs typeface="Arial" pitchFamily="34" charset="0"/>
              </a:rPr>
              <a:t> </a:t>
            </a:r>
            <a:r>
              <a:rPr lang="en-US" sz="2000" dirty="0" err="1">
                <a:latin typeface="Arial" pitchFamily="34" charset="0"/>
                <a:cs typeface="Arial" pitchFamily="34" charset="0"/>
              </a:rPr>
              <a:t>từ</a:t>
            </a:r>
            <a:r>
              <a:rPr lang="en-US" sz="2000" dirty="0">
                <a:latin typeface="Arial" pitchFamily="34" charset="0"/>
                <a:cs typeface="Arial" pitchFamily="34" charset="0"/>
              </a:rPr>
              <a:t> 0 </a:t>
            </a:r>
            <a:r>
              <a:rPr lang="en-US" sz="2000" dirty="0" err="1">
                <a:latin typeface="Arial" pitchFamily="34" charset="0"/>
                <a:cs typeface="Arial" pitchFamily="34" charset="0"/>
              </a:rPr>
              <a:t>đến</a:t>
            </a:r>
            <a:r>
              <a:rPr lang="en-US" sz="2000" dirty="0">
                <a:latin typeface="Arial" pitchFamily="34" charset="0"/>
                <a:cs typeface="Arial" pitchFamily="34" charset="0"/>
              </a:rPr>
              <a:t> (m-1) </a:t>
            </a:r>
            <a:r>
              <a:rPr lang="en-US" sz="2000" dirty="0" err="1">
                <a:latin typeface="Arial" pitchFamily="34" charset="0"/>
                <a:cs typeface="Arial" pitchFamily="34" charset="0"/>
              </a:rPr>
              <a:t>và</a:t>
            </a:r>
            <a:r>
              <a:rPr lang="en-US" sz="2000" dirty="0">
                <a:latin typeface="Arial" pitchFamily="34" charset="0"/>
                <a:cs typeface="Arial" pitchFamily="34" charset="0"/>
              </a:rPr>
              <a:t> </a:t>
            </a:r>
            <a:r>
              <a:rPr lang="en-US" sz="2000" dirty="0" err="1">
                <a:latin typeface="Arial" pitchFamily="34" charset="0"/>
                <a:cs typeface="Arial" pitchFamily="34" charset="0"/>
              </a:rPr>
              <a:t>trong</a:t>
            </a:r>
            <a:r>
              <a:rPr lang="en-US" sz="2000" dirty="0">
                <a:latin typeface="Arial" pitchFamily="34" charset="0"/>
                <a:cs typeface="Arial" pitchFamily="34" charset="0"/>
              </a:rPr>
              <a:t> </a:t>
            </a:r>
            <a:r>
              <a:rPr lang="en-US" sz="2000" dirty="0" err="1">
                <a:latin typeface="Arial" pitchFamily="34" charset="0"/>
                <a:cs typeface="Arial" pitchFamily="34" charset="0"/>
              </a:rPr>
              <a:t>trường</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cơ</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m =2 </a:t>
            </a:r>
            <a:r>
              <a:rPr lang="en-US" sz="2000" dirty="0" err="1">
                <a:latin typeface="Arial" pitchFamily="34" charset="0"/>
                <a:cs typeface="Arial" pitchFamily="34" charset="0"/>
              </a:rPr>
              <a:t>thì</a:t>
            </a:r>
            <a:r>
              <a:rPr lang="en-US" sz="2000" dirty="0">
                <a:latin typeface="Arial" pitchFamily="34" charset="0"/>
                <a:cs typeface="Arial" pitchFamily="34" charset="0"/>
              </a:rPr>
              <a:t> ta </a:t>
            </a:r>
            <a:r>
              <a:rPr lang="en-US" sz="2000" dirty="0" err="1">
                <a:latin typeface="Arial" pitchFamily="34" charset="0"/>
                <a:cs typeface="Arial" pitchFamily="34" charset="0"/>
              </a:rPr>
              <a:t>có</a:t>
            </a:r>
            <a:r>
              <a:rPr lang="en-US" sz="2000" dirty="0">
                <a:latin typeface="Arial" pitchFamily="34" charset="0"/>
                <a:cs typeface="Arial" pitchFamily="34" charset="0"/>
              </a:rPr>
              <a:t> </a:t>
            </a:r>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a:t>
            </a:r>
            <a:r>
              <a:rPr lang="en-US" sz="2000" dirty="0" err="1">
                <a:latin typeface="Arial" pitchFamily="34" charset="0"/>
                <a:cs typeface="Arial" pitchFamily="34" charset="0"/>
              </a:rPr>
              <a:t>nhị</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a:t>
            </a:r>
          </a:p>
          <a:p>
            <a:pPr lvl="0"/>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Triển khai cấu trúc thu tối ưu mới:</a:t>
            </a:r>
          </a:p>
          <a:p>
            <a:pPr lvl="0"/>
            <a:endParaRPr lang="en-US" sz="1800"/>
          </a:p>
        </p:txBody>
      </p:sp>
      <p:pic>
        <p:nvPicPr>
          <p:cNvPr id="4" name="Picture 3"/>
          <p:cNvPicPr>
            <a:picLocks noChangeAspect="1"/>
          </p:cNvPicPr>
          <p:nvPr/>
        </p:nvPicPr>
        <p:blipFill>
          <a:blip r:embed="rId3">
            <a:lum/>
            <a:alphaModFix/>
          </a:blip>
          <a:srcRect/>
          <a:stretch>
            <a:fillRect/>
          </a:stretch>
        </p:blipFill>
        <p:spPr>
          <a:xfrm>
            <a:off x="1712880" y="1737359"/>
            <a:ext cx="6973920" cy="341532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7.4.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Triển khai cấu trúc thu tối ưu mới:</a:t>
            </a:r>
          </a:p>
          <a:p>
            <a:pPr lvl="0"/>
            <a:endParaRPr lang="en-US" sz="1800"/>
          </a:p>
        </p:txBody>
      </p:sp>
      <p:pic>
        <p:nvPicPr>
          <p:cNvPr id="4" name="Picture 3"/>
          <p:cNvPicPr>
            <a:picLocks noChangeAspect="1"/>
          </p:cNvPicPr>
          <p:nvPr/>
        </p:nvPicPr>
        <p:blipFill>
          <a:blip r:embed="rId3">
            <a:lum/>
            <a:alphaModFix/>
          </a:blip>
          <a:srcRect/>
          <a:stretch>
            <a:fillRect/>
          </a:stretch>
        </p:blipFill>
        <p:spPr>
          <a:xfrm>
            <a:off x="1712880" y="1737359"/>
            <a:ext cx="6973920" cy="341532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sz="3200" dirty="0">
                <a:latin typeface="Arial" pitchFamily="34" charset="0"/>
                <a:cs typeface="Arial" pitchFamily="34" charset="0"/>
              </a:rPr>
              <a:t>7.5. </a:t>
            </a:r>
            <a:r>
              <a:rPr lang="en-US" sz="3200" dirty="0" err="1">
                <a:latin typeface="Arial" pitchFamily="34" charset="0"/>
                <a:cs typeface="Arial" pitchFamily="34" charset="0"/>
              </a:rPr>
              <a:t>Hiệu</a:t>
            </a:r>
            <a:r>
              <a:rPr lang="en-US" sz="3200" dirty="0">
                <a:latin typeface="Arial" pitchFamily="34" charset="0"/>
                <a:cs typeface="Arial" pitchFamily="34" charset="0"/>
              </a:rPr>
              <a:t> </a:t>
            </a:r>
            <a:r>
              <a:rPr lang="en-US" sz="3200" dirty="0" err="1">
                <a:latin typeface="Arial" pitchFamily="34" charset="0"/>
                <a:cs typeface="Arial" pitchFamily="34" charset="0"/>
              </a:rPr>
              <a:t>năng</a:t>
            </a:r>
            <a:r>
              <a:rPr lang="en-US" sz="3200" dirty="0">
                <a:latin typeface="Arial" pitchFamily="34" charset="0"/>
                <a:cs typeface="Arial" pitchFamily="34" charset="0"/>
              </a:rPr>
              <a:t> </a:t>
            </a:r>
            <a:r>
              <a:rPr lang="en-US" sz="3200" dirty="0" err="1">
                <a:latin typeface="Arial" pitchFamily="34" charset="0"/>
                <a:cs typeface="Arial" pitchFamily="34" charset="0"/>
              </a:rPr>
              <a:t>của</a:t>
            </a:r>
            <a:r>
              <a:rPr lang="en-US" sz="3200" dirty="0">
                <a:latin typeface="Arial" pitchFamily="34" charset="0"/>
                <a:cs typeface="Arial" pitchFamily="34" charset="0"/>
              </a:rPr>
              <a:t> </a:t>
            </a:r>
            <a:r>
              <a:rPr lang="en-US" sz="3200" dirty="0" err="1">
                <a:latin typeface="Arial" pitchFamily="34" charset="0"/>
                <a:cs typeface="Arial" pitchFamily="34" charset="0"/>
              </a:rPr>
              <a:t>cấu</a:t>
            </a:r>
            <a:r>
              <a:rPr lang="en-US" sz="3200" dirty="0">
                <a:latin typeface="Arial" pitchFamily="34" charset="0"/>
                <a:cs typeface="Arial" pitchFamily="34" charset="0"/>
              </a:rPr>
              <a:t> </a:t>
            </a:r>
            <a:r>
              <a:rPr lang="en-US" sz="3200" dirty="0" err="1">
                <a:latin typeface="Arial" pitchFamily="34" charset="0"/>
                <a:cs typeface="Arial" pitchFamily="34" charset="0"/>
              </a:rPr>
              <a:t>trúc</a:t>
            </a:r>
            <a:r>
              <a:rPr lang="en-US" sz="3200" dirty="0">
                <a:latin typeface="Arial" pitchFamily="34" charset="0"/>
                <a:cs typeface="Arial" pitchFamily="34" charset="0"/>
              </a:rPr>
              <a:t> </a:t>
            </a:r>
            <a:r>
              <a:rPr lang="en-US" sz="3200" dirty="0" err="1">
                <a:latin typeface="Arial" pitchFamily="34" charset="0"/>
                <a:cs typeface="Arial" pitchFamily="34" charset="0"/>
              </a:rPr>
              <a:t>thu</a:t>
            </a:r>
            <a:r>
              <a:rPr lang="en-US" sz="3200" dirty="0">
                <a:latin typeface="Arial" pitchFamily="34" charset="0"/>
                <a:cs typeface="Arial" pitchFamily="34" charset="0"/>
              </a:rPr>
              <a:t> </a:t>
            </a:r>
            <a:r>
              <a:rPr lang="en-US" sz="3200" dirty="0" err="1">
                <a:latin typeface="Arial" pitchFamily="34" charset="0"/>
                <a:cs typeface="Arial" pitchFamily="34" charset="0"/>
              </a:rPr>
              <a:t>tối</a:t>
            </a:r>
            <a:r>
              <a:rPr lang="en-US" sz="3200" dirty="0">
                <a:latin typeface="Arial" pitchFamily="34" charset="0"/>
                <a:cs typeface="Arial" pitchFamily="34" charset="0"/>
              </a:rPr>
              <a:t> </a:t>
            </a:r>
            <a:r>
              <a:rPr lang="en-US" sz="3200" dirty="0" err="1">
                <a:latin typeface="Arial" pitchFamily="34" charset="0"/>
                <a:cs typeface="Arial" pitchFamily="34" charset="0"/>
              </a:rPr>
              <a:t>ưu</a:t>
            </a:r>
            <a:r>
              <a:rPr lang="en-US" sz="3200" dirty="0">
                <a:latin typeface="Arial" pitchFamily="34" charset="0"/>
                <a:cs typeface="Arial" pitchFamily="34" charset="0"/>
              </a:rPr>
              <a:t> </a:t>
            </a:r>
            <a:r>
              <a:rPr lang="en-US" sz="3200" dirty="0" err="1">
                <a:latin typeface="Arial" pitchFamily="34" charset="0"/>
                <a:cs typeface="Arial" pitchFamily="34" charset="0"/>
              </a:rPr>
              <a:t>cho</a:t>
            </a:r>
            <a:r>
              <a:rPr lang="en-US" sz="3200" dirty="0">
                <a:latin typeface="Arial" pitchFamily="34" charset="0"/>
                <a:cs typeface="Arial" pitchFamily="34" charset="0"/>
              </a:rPr>
              <a:t> </a:t>
            </a:r>
            <a:r>
              <a:rPr lang="en-US" sz="3200" dirty="0" err="1">
                <a:latin typeface="Arial" pitchFamily="34" charset="0"/>
                <a:cs typeface="Arial" pitchFamily="34" charset="0"/>
              </a:rPr>
              <a:t>tín</a:t>
            </a:r>
            <a:r>
              <a:rPr lang="en-US" sz="3200" dirty="0">
                <a:latin typeface="Arial" pitchFamily="34" charset="0"/>
                <a:cs typeface="Arial" pitchFamily="34" charset="0"/>
              </a:rPr>
              <a:t> </a:t>
            </a:r>
            <a:r>
              <a:rPr lang="en-US" sz="3200" dirty="0" err="1">
                <a:latin typeface="Arial" pitchFamily="34" charset="0"/>
                <a:cs typeface="Arial" pitchFamily="34" charset="0"/>
              </a:rPr>
              <a:t>hiệu</a:t>
            </a:r>
            <a:r>
              <a:rPr lang="en-US" sz="3200" dirty="0">
                <a:latin typeface="Arial" pitchFamily="34" charset="0"/>
                <a:cs typeface="Arial" pitchFamily="34" charset="0"/>
              </a:rPr>
              <a:t> </a:t>
            </a:r>
            <a:r>
              <a:rPr lang="en-US" sz="3200" dirty="0" err="1">
                <a:latin typeface="Arial" pitchFamily="34" charset="0"/>
                <a:cs typeface="Arial" pitchFamily="34" charset="0"/>
              </a:rPr>
              <a:t>nhị</a:t>
            </a:r>
            <a:r>
              <a:rPr lang="en-US" sz="3200" dirty="0">
                <a:latin typeface="Arial" pitchFamily="34" charset="0"/>
                <a:cs typeface="Arial" pitchFamily="34" charset="0"/>
              </a:rPr>
              <a:t> </a:t>
            </a:r>
            <a:r>
              <a:rPr lang="en-US" sz="3200" dirty="0" err="1">
                <a:latin typeface="Arial" pitchFamily="34" charset="0"/>
                <a:cs typeface="Arial" pitchFamily="34" charset="0"/>
              </a:rPr>
              <a:t>phân</a:t>
            </a:r>
            <a:endParaRPr lang="en-US" sz="3200" dirty="0">
              <a:latin typeface="Arial" pitchFamily="34" charset="0"/>
              <a:cs typeface="Arial" pitchFamily="34" charset="0"/>
            </a:endParaRP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năng</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cấu</a:t>
            </a:r>
            <a:r>
              <a:rPr lang="en-US" sz="2400" dirty="0">
                <a:latin typeface="Arial" pitchFamily="34" charset="0"/>
                <a:cs typeface="Arial" pitchFamily="34" charset="0"/>
              </a:rPr>
              <a:t> </a:t>
            </a:r>
            <a:r>
              <a:rPr lang="en-US" sz="2400" dirty="0" err="1">
                <a:latin typeface="Arial" pitchFamily="34" charset="0"/>
                <a:cs typeface="Arial" pitchFamily="34" charset="0"/>
              </a:rPr>
              <a:t>trúc</a:t>
            </a:r>
            <a:r>
              <a:rPr lang="en-US" sz="2400" dirty="0">
                <a:latin typeface="Arial" pitchFamily="34" charset="0"/>
                <a:cs typeface="Arial" pitchFamily="34" charset="0"/>
              </a:rPr>
              <a:t> </a:t>
            </a:r>
            <a:r>
              <a:rPr lang="en-US" sz="2400" dirty="0" err="1">
                <a:latin typeface="Arial" pitchFamily="34" charset="0"/>
                <a:cs typeface="Arial" pitchFamily="34" charset="0"/>
              </a:rPr>
              <a:t>thu</a:t>
            </a:r>
            <a:r>
              <a:rPr lang="en-US" sz="2400" dirty="0">
                <a:latin typeface="Arial" pitchFamily="34" charset="0"/>
                <a:cs typeface="Arial" pitchFamily="34" charset="0"/>
              </a:rPr>
              <a:t> </a:t>
            </a:r>
            <a:r>
              <a:rPr lang="en-US" sz="2400" dirty="0" err="1">
                <a:latin typeface="Arial" pitchFamily="34" charset="0"/>
                <a:cs typeface="Arial" pitchFamily="34" charset="0"/>
              </a:rPr>
              <a:t>tối</a:t>
            </a:r>
            <a:r>
              <a:rPr lang="en-US" sz="2400" dirty="0">
                <a:latin typeface="Arial" pitchFamily="34" charset="0"/>
                <a:cs typeface="Arial" pitchFamily="34" charset="0"/>
              </a:rPr>
              <a:t> </a:t>
            </a:r>
            <a:r>
              <a:rPr lang="en-US" sz="2400" dirty="0" err="1">
                <a:latin typeface="Arial" pitchFamily="34" charset="0"/>
                <a:cs typeface="Arial" pitchFamily="34" charset="0"/>
              </a:rPr>
              <a:t>ưu</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đo</a:t>
            </a:r>
            <a:r>
              <a:rPr lang="en-US" sz="2400" dirty="0">
                <a:latin typeface="Arial" pitchFamily="34" charset="0"/>
                <a:cs typeface="Arial" pitchFamily="34" charset="0"/>
              </a:rPr>
              <a:t> </a:t>
            </a:r>
            <a:r>
              <a:rPr lang="en-US" sz="2400" dirty="0" err="1">
                <a:latin typeface="Arial" pitchFamily="34" charset="0"/>
                <a:cs typeface="Arial" pitchFamily="34" charset="0"/>
              </a:rPr>
              <a:t>bằng</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suất</a:t>
            </a:r>
            <a:r>
              <a:rPr lang="en-US" sz="2400" dirty="0">
                <a:latin typeface="Arial" pitchFamily="34" charset="0"/>
                <a:cs typeface="Arial" pitchFamily="34" charset="0"/>
              </a:rPr>
              <a:t> </a:t>
            </a:r>
            <a:r>
              <a:rPr lang="en-US" sz="2400" dirty="0" err="1">
                <a:latin typeface="Arial" pitchFamily="34" charset="0"/>
                <a:cs typeface="Arial" pitchFamily="34" charset="0"/>
              </a:rPr>
              <a:t>quyết</a:t>
            </a:r>
            <a:r>
              <a:rPr lang="en-US" sz="2400" dirty="0">
                <a:latin typeface="Arial" pitchFamily="34" charset="0"/>
                <a:cs typeface="Arial" pitchFamily="34" charset="0"/>
              </a:rPr>
              <a:t> </a:t>
            </a:r>
            <a:r>
              <a:rPr lang="en-US" sz="2400" dirty="0" err="1">
                <a:latin typeface="Arial" pitchFamily="34" charset="0"/>
                <a:cs typeface="Arial" pitchFamily="34" charset="0"/>
              </a:rPr>
              <a:t>đinh</a:t>
            </a:r>
            <a:r>
              <a:rPr lang="en-US" sz="2400" dirty="0">
                <a:latin typeface="Arial" pitchFamily="34" charset="0"/>
                <a:cs typeface="Arial" pitchFamily="34" charset="0"/>
              </a:rPr>
              <a:t> </a:t>
            </a:r>
            <a:r>
              <a:rPr lang="en-US" sz="2400" dirty="0" err="1">
                <a:latin typeface="Arial" pitchFamily="34" charset="0"/>
                <a:cs typeface="Arial" pitchFamily="34" charset="0"/>
              </a:rPr>
              <a:t>sai</a:t>
            </a:r>
            <a:r>
              <a:rPr lang="en-US" sz="2400" dirty="0">
                <a:latin typeface="Arial" pitchFamily="34" charset="0"/>
                <a:cs typeface="Arial" pitchFamily="34" charset="0"/>
              </a:rPr>
              <a:t> </a:t>
            </a:r>
            <a:r>
              <a:rPr lang="en-US" sz="2400" dirty="0" err="1">
                <a:latin typeface="Arial" pitchFamily="34" charset="0"/>
                <a:cs typeface="Arial" pitchFamily="34" charset="0"/>
              </a:rPr>
              <a:t>Pe</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nó</a:t>
            </a:r>
            <a:r>
              <a:rPr lang="en-US" sz="2400" dirty="0">
                <a:latin typeface="Arial" pitchFamily="34" charset="0"/>
                <a:cs typeface="Arial" pitchFamily="34" charset="0"/>
              </a:rPr>
              <a:t>. </a:t>
            </a:r>
            <a:r>
              <a:rPr lang="en-US" sz="2400" dirty="0" err="1">
                <a:latin typeface="Arial" pitchFamily="34" charset="0"/>
                <a:cs typeface="Arial" pitchFamily="34" charset="0"/>
              </a:rPr>
              <a:t>Xác</a:t>
            </a:r>
            <a:r>
              <a:rPr lang="en-US" sz="2400" dirty="0">
                <a:latin typeface="Arial" pitchFamily="34" charset="0"/>
                <a:cs typeface="Arial" pitchFamily="34" charset="0"/>
              </a:rPr>
              <a:t> </a:t>
            </a:r>
            <a:r>
              <a:rPr lang="en-US" sz="2400" dirty="0" err="1">
                <a:latin typeface="Arial" pitchFamily="34" charset="0"/>
                <a:cs typeface="Arial" pitchFamily="34" charset="0"/>
              </a:rPr>
              <a:t>suất</a:t>
            </a:r>
            <a:r>
              <a:rPr lang="en-US" sz="2400" dirty="0">
                <a:latin typeface="Arial" pitchFamily="34" charset="0"/>
                <a:cs typeface="Arial" pitchFamily="34" charset="0"/>
              </a:rPr>
              <a:t> </a:t>
            </a:r>
            <a:r>
              <a:rPr lang="en-US" sz="2400" dirty="0" err="1">
                <a:latin typeface="Arial" pitchFamily="34" charset="0"/>
                <a:cs typeface="Arial" pitchFamily="34" charset="0"/>
              </a:rPr>
              <a:t>Pe</a:t>
            </a:r>
            <a:r>
              <a:rPr lang="en-US" sz="2400" dirty="0">
                <a:latin typeface="Arial" pitchFamily="34" charset="0"/>
                <a:cs typeface="Arial" pitchFamily="34" charset="0"/>
              </a:rPr>
              <a:t> </a:t>
            </a:r>
            <a:r>
              <a:rPr lang="en-US" sz="2400" dirty="0" err="1">
                <a:latin typeface="Arial" pitchFamily="34" charset="0"/>
                <a:cs typeface="Arial" pitchFamily="34" charset="0"/>
              </a:rPr>
              <a:t>càng</a:t>
            </a:r>
            <a:r>
              <a:rPr lang="en-US" sz="2400" dirty="0">
                <a:latin typeface="Arial" pitchFamily="34" charset="0"/>
                <a:cs typeface="Arial" pitchFamily="34" charset="0"/>
              </a:rPr>
              <a:t> </a:t>
            </a:r>
            <a:r>
              <a:rPr lang="en-US" sz="2400" dirty="0" err="1">
                <a:latin typeface="Arial" pitchFamily="34" charset="0"/>
                <a:cs typeface="Arial" pitchFamily="34" charset="0"/>
              </a:rPr>
              <a:t>nhỏ</a:t>
            </a:r>
            <a:r>
              <a:rPr lang="en-US" sz="2400" dirty="0">
                <a:latin typeface="Arial" pitchFamily="34" charset="0"/>
                <a:cs typeface="Arial" pitchFamily="34" charset="0"/>
              </a:rPr>
              <a:t> </a:t>
            </a:r>
            <a:r>
              <a:rPr lang="en-US" sz="2400" dirty="0" err="1">
                <a:latin typeface="Arial" pitchFamily="34" charset="0"/>
                <a:cs typeface="Arial" pitchFamily="34" charset="0"/>
              </a:rPr>
              <a:t>thì</a:t>
            </a:r>
            <a:r>
              <a:rPr lang="en-US" sz="2400" dirty="0">
                <a:latin typeface="Arial" pitchFamily="34" charset="0"/>
                <a:cs typeface="Arial" pitchFamily="34" charset="0"/>
              </a:rPr>
              <a:t> </a:t>
            </a:r>
            <a:r>
              <a:rPr lang="en-US" sz="2400" dirty="0" err="1">
                <a:latin typeface="Arial" pitchFamily="34" charset="0"/>
                <a:cs typeface="Arial" pitchFamily="34" charset="0"/>
              </a:rPr>
              <a:t>hiệu</a:t>
            </a:r>
            <a:r>
              <a:rPr lang="en-US" sz="2400" dirty="0">
                <a:latin typeface="Arial" pitchFamily="34" charset="0"/>
                <a:cs typeface="Arial" pitchFamily="34" charset="0"/>
              </a:rPr>
              <a:t> </a:t>
            </a:r>
            <a:r>
              <a:rPr lang="en-US" sz="2400" dirty="0" err="1">
                <a:latin typeface="Arial" pitchFamily="34" charset="0"/>
                <a:cs typeface="Arial" pitchFamily="34" charset="0"/>
              </a:rPr>
              <a:t>năng</a:t>
            </a:r>
            <a:r>
              <a:rPr lang="en-US" sz="2400" dirty="0">
                <a:latin typeface="Arial" pitchFamily="34" charset="0"/>
                <a:cs typeface="Arial" pitchFamily="34" charset="0"/>
              </a:rPr>
              <a:t> </a:t>
            </a:r>
            <a:r>
              <a:rPr lang="en-US" sz="2400" dirty="0" err="1">
                <a:latin typeface="Arial" pitchFamily="34" charset="0"/>
                <a:cs typeface="Arial" pitchFamily="34" charset="0"/>
              </a:rPr>
              <a:t>của</a:t>
            </a:r>
            <a:r>
              <a:rPr lang="en-US" sz="2400" dirty="0">
                <a:latin typeface="Arial" pitchFamily="34" charset="0"/>
                <a:cs typeface="Arial" pitchFamily="34" charset="0"/>
              </a:rPr>
              <a:t> </a:t>
            </a:r>
            <a:r>
              <a:rPr lang="en-US" sz="2400" dirty="0" err="1">
                <a:latin typeface="Arial" pitchFamily="34" charset="0"/>
                <a:cs typeface="Arial" pitchFamily="34" charset="0"/>
              </a:rPr>
              <a:t>cấu</a:t>
            </a:r>
            <a:r>
              <a:rPr lang="en-US" sz="2400" dirty="0">
                <a:latin typeface="Arial" pitchFamily="34" charset="0"/>
                <a:cs typeface="Arial" pitchFamily="34" charset="0"/>
              </a:rPr>
              <a:t> </a:t>
            </a:r>
            <a:r>
              <a:rPr lang="en-US" sz="2400" dirty="0" err="1">
                <a:latin typeface="Arial" pitchFamily="34" charset="0"/>
                <a:cs typeface="Arial" pitchFamily="34" charset="0"/>
              </a:rPr>
              <a:t>trúc</a:t>
            </a:r>
            <a:r>
              <a:rPr lang="en-US" sz="2400" dirty="0">
                <a:latin typeface="Arial" pitchFamily="34" charset="0"/>
                <a:cs typeface="Arial" pitchFamily="34" charset="0"/>
              </a:rPr>
              <a:t> </a:t>
            </a:r>
            <a:r>
              <a:rPr lang="en-US" sz="2400" dirty="0" err="1">
                <a:latin typeface="Arial" pitchFamily="34" charset="0"/>
                <a:cs typeface="Arial" pitchFamily="34" charset="0"/>
              </a:rPr>
              <a:t>thu</a:t>
            </a:r>
            <a:r>
              <a:rPr lang="en-US" sz="2400" dirty="0">
                <a:latin typeface="Arial" pitchFamily="34" charset="0"/>
                <a:cs typeface="Arial" pitchFamily="34" charset="0"/>
              </a:rPr>
              <a:t> </a:t>
            </a:r>
            <a:r>
              <a:rPr lang="en-US" sz="2400" dirty="0" err="1">
                <a:latin typeface="Arial" pitchFamily="34" charset="0"/>
                <a:cs typeface="Arial" pitchFamily="34" charset="0"/>
              </a:rPr>
              <a:t>càng</a:t>
            </a:r>
            <a:r>
              <a:rPr lang="en-US" sz="2400" dirty="0">
                <a:latin typeface="Arial" pitchFamily="34" charset="0"/>
                <a:cs typeface="Arial" pitchFamily="34" charset="0"/>
              </a:rPr>
              <a:t> </a:t>
            </a:r>
            <a:r>
              <a:rPr lang="en-US" sz="2400" dirty="0" err="1">
                <a:latin typeface="Arial" pitchFamily="34" charset="0"/>
                <a:cs typeface="Arial" pitchFamily="34" charset="0"/>
              </a:rPr>
              <a:t>lớn</a:t>
            </a:r>
            <a:r>
              <a:rPr lang="en-US" sz="2400" dirty="0">
                <a:latin typeface="Arial" pitchFamily="34" charset="0"/>
                <a:cs typeface="Arial" pitchFamily="34" charset="0"/>
              </a:rPr>
              <a:t>.</a:t>
            </a:r>
          </a:p>
          <a:p>
            <a:pPr lvl="0"/>
            <a:r>
              <a:rPr lang="en-US" sz="2400" dirty="0" err="1">
                <a:latin typeface="Arial" pitchFamily="34" charset="0"/>
                <a:cs typeface="Arial" pitchFamily="34" charset="0"/>
              </a:rPr>
              <a:t>Để</a:t>
            </a:r>
            <a:r>
              <a:rPr lang="en-US" sz="2400" dirty="0">
                <a:latin typeface="Arial" pitchFamily="34" charset="0"/>
                <a:cs typeface="Arial" pitchFamily="34" charset="0"/>
              </a:rPr>
              <a:t> </a:t>
            </a:r>
            <a:r>
              <a:rPr lang="en-US" sz="2400" dirty="0" err="1">
                <a:latin typeface="Arial" pitchFamily="34" charset="0"/>
                <a:cs typeface="Arial" pitchFamily="34" charset="0"/>
              </a:rPr>
              <a:t>quyết</a:t>
            </a:r>
            <a:r>
              <a:rPr lang="en-US" sz="2400" dirty="0">
                <a:latin typeface="Arial" pitchFamily="34" charset="0"/>
                <a:cs typeface="Arial" pitchFamily="34" charset="0"/>
              </a:rPr>
              <a:t> </a:t>
            </a:r>
            <a:r>
              <a:rPr lang="en-US" sz="2400" dirty="0" err="1">
                <a:latin typeface="Arial" pitchFamily="34" charset="0"/>
                <a:cs typeface="Arial" pitchFamily="34" charset="0"/>
              </a:rPr>
              <a:t>định</a:t>
            </a:r>
            <a:r>
              <a:rPr lang="en-US" sz="2400" dirty="0">
                <a:latin typeface="Arial" pitchFamily="34" charset="0"/>
                <a:cs typeface="Arial" pitchFamily="34" charset="0"/>
              </a:rPr>
              <a:t> </a:t>
            </a:r>
            <a:r>
              <a:rPr lang="en-US" sz="2400" dirty="0" err="1">
                <a:latin typeface="Arial" pitchFamily="34" charset="0"/>
                <a:cs typeface="Arial" pitchFamily="34" charset="0"/>
              </a:rPr>
              <a:t>bít</a:t>
            </a:r>
            <a:r>
              <a:rPr lang="en-US" sz="2400" dirty="0">
                <a:latin typeface="Arial" pitchFamily="34" charset="0"/>
                <a:cs typeface="Arial" pitchFamily="34" charset="0"/>
              </a:rPr>
              <a:t> </a:t>
            </a:r>
            <a:r>
              <a:rPr lang="en-US" sz="2400" dirty="0" err="1">
                <a:latin typeface="Arial" pitchFamily="34" charset="0"/>
                <a:cs typeface="Arial" pitchFamily="34" charset="0"/>
              </a:rPr>
              <a:t>được</a:t>
            </a:r>
            <a:r>
              <a:rPr lang="en-US" sz="2400" dirty="0">
                <a:latin typeface="Arial" pitchFamily="34" charset="0"/>
                <a:cs typeface="Arial" pitchFamily="34" charset="0"/>
              </a:rPr>
              <a:t> </a:t>
            </a:r>
            <a:r>
              <a:rPr lang="en-US" sz="2400" dirty="0" err="1">
                <a:latin typeface="Arial" pitchFamily="34" charset="0"/>
                <a:cs typeface="Arial" pitchFamily="34" charset="0"/>
              </a:rPr>
              <a:t>phát</a:t>
            </a:r>
            <a:r>
              <a:rPr lang="en-US" sz="2400" dirty="0">
                <a:latin typeface="Arial" pitchFamily="34" charset="0"/>
                <a:cs typeface="Arial" pitchFamily="34" charset="0"/>
              </a:rPr>
              <a:t>, so </a:t>
            </a:r>
            <a:r>
              <a:rPr lang="en-US" sz="2400" dirty="0" err="1">
                <a:latin typeface="Arial" pitchFamily="34" charset="0"/>
                <a:cs typeface="Arial" pitchFamily="34" charset="0"/>
              </a:rPr>
              <a:t>sánh</a:t>
            </a:r>
            <a:r>
              <a:rPr lang="en-US" sz="2400" dirty="0">
                <a:latin typeface="Arial" pitchFamily="34" charset="0"/>
                <a:cs typeface="Arial" pitchFamily="34" charset="0"/>
              </a:rPr>
              <a:t>      </a:t>
            </a:r>
            <a:r>
              <a:rPr lang="en-US" sz="2400" dirty="0" err="1">
                <a:latin typeface="Arial" pitchFamily="34" charset="0"/>
                <a:cs typeface="Arial" pitchFamily="34" charset="0"/>
              </a:rPr>
              <a:t>với</a:t>
            </a:r>
            <a:r>
              <a:rPr lang="en-US" sz="2400" dirty="0">
                <a:latin typeface="Arial" pitchFamily="34" charset="0"/>
                <a:cs typeface="Arial" pitchFamily="34" charset="0"/>
              </a:rPr>
              <a:t> </a:t>
            </a:r>
            <a:r>
              <a:rPr lang="en-US" sz="2400" dirty="0" err="1">
                <a:latin typeface="Arial" pitchFamily="34" charset="0"/>
                <a:cs typeface="Arial" pitchFamily="34" charset="0"/>
              </a:rPr>
              <a:t>ngưỡng</a:t>
            </a:r>
            <a:r>
              <a:rPr lang="en-US" sz="2400" dirty="0">
                <a:latin typeface="Arial" pitchFamily="34" charset="0"/>
                <a:cs typeface="Arial" pitchFamily="34" charset="0"/>
              </a:rPr>
              <a:t> T</a:t>
            </a:r>
          </a:p>
          <a:p>
            <a:pPr lvl="0"/>
            <a:endParaRPr lang="en-US" sz="2400" dirty="0">
              <a:latin typeface="Arial" pitchFamily="34" charset="0"/>
              <a:cs typeface="Arial" pitchFamily="34" charset="0"/>
            </a:endParaRPr>
          </a:p>
          <a:p>
            <a:pPr lvl="0"/>
            <a:r>
              <a:rPr lang="en-US" sz="2400" dirty="0">
                <a:latin typeface="Arial" pitchFamily="34" charset="0"/>
                <a:cs typeface="Arial" pitchFamily="34" charset="0"/>
              </a:rPr>
              <a:t> </a:t>
            </a:r>
          </a:p>
        </p:txBody>
      </p:sp>
      <p:pic>
        <p:nvPicPr>
          <p:cNvPr id="4" name="Picture 3"/>
          <p:cNvPicPr>
            <a:picLocks noChangeAspect="1"/>
          </p:cNvPicPr>
          <p:nvPr/>
        </p:nvPicPr>
        <p:blipFill>
          <a:blip r:embed="rId3">
            <a:lum/>
            <a:alphaModFix/>
          </a:blip>
          <a:srcRect/>
          <a:stretch>
            <a:fillRect/>
          </a:stretch>
        </p:blipFill>
        <p:spPr>
          <a:xfrm>
            <a:off x="1054140" y="3165105"/>
            <a:ext cx="2914200" cy="742680"/>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6107112" y="2651760"/>
            <a:ext cx="294840" cy="313920"/>
          </a:xfrm>
          <a:prstGeom prst="rect">
            <a:avLst/>
          </a:prstGeom>
          <a:noFill/>
          <a:ln>
            <a:noFill/>
          </a:ln>
        </p:spPr>
      </p:pic>
      <p:pic>
        <p:nvPicPr>
          <p:cNvPr id="6" name="Picture 5"/>
          <p:cNvPicPr>
            <a:picLocks noChangeAspect="1"/>
          </p:cNvPicPr>
          <p:nvPr/>
        </p:nvPicPr>
        <p:blipFill>
          <a:blip r:embed="rId5">
            <a:lum/>
            <a:alphaModFix/>
          </a:blip>
          <a:srcRect/>
          <a:stretch>
            <a:fillRect/>
          </a:stretch>
        </p:blipFill>
        <p:spPr>
          <a:xfrm>
            <a:off x="4735512" y="3269865"/>
            <a:ext cx="4047839" cy="5331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7.5. Hiệu năng của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a:t>Để tính xác suất quyết định sai, sử dụng mô hình:</a:t>
            </a:r>
          </a:p>
          <a:p>
            <a:pPr lvl="0"/>
            <a:endParaRPr lang="en-US" sz="1800"/>
          </a:p>
        </p:txBody>
      </p:sp>
      <p:pic>
        <p:nvPicPr>
          <p:cNvPr id="4" name="Picture 3"/>
          <p:cNvPicPr>
            <a:picLocks noChangeAspect="1"/>
          </p:cNvPicPr>
          <p:nvPr/>
        </p:nvPicPr>
        <p:blipFill>
          <a:blip r:embed="rId3">
            <a:lum/>
            <a:alphaModFix/>
          </a:blip>
          <a:srcRect/>
          <a:stretch>
            <a:fillRect/>
          </a:stretch>
        </p:blipFill>
        <p:spPr>
          <a:xfrm>
            <a:off x="1557359" y="1737359"/>
            <a:ext cx="7038720" cy="1920239"/>
          </a:xfrm>
          <a:prstGeom prst="rect">
            <a:avLst/>
          </a:prstGeom>
          <a:noFill/>
          <a:ln>
            <a:noFill/>
          </a:ln>
        </p:spPr>
      </p:pic>
      <p:pic>
        <p:nvPicPr>
          <p:cNvPr id="5" name="Picture 4"/>
          <p:cNvPicPr>
            <a:picLocks noChangeAspect="1"/>
          </p:cNvPicPr>
          <p:nvPr/>
        </p:nvPicPr>
        <p:blipFill>
          <a:blip r:embed="rId4">
            <a:lum/>
            <a:alphaModFix/>
          </a:blip>
          <a:srcRect/>
          <a:stretch>
            <a:fillRect/>
          </a:stretch>
        </p:blipFill>
        <p:spPr>
          <a:xfrm>
            <a:off x="1128240" y="3749040"/>
            <a:ext cx="7924320" cy="1837799"/>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7.5. Hiệu năng của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t>Hàm</a:t>
            </a:r>
            <a:r>
              <a:rPr lang="en-US" sz="1800" dirty="0"/>
              <a:t> Q(x) </a:t>
            </a:r>
            <a:r>
              <a:rPr lang="en-US" sz="1800" dirty="0" err="1"/>
              <a:t>tính</a:t>
            </a:r>
            <a:r>
              <a:rPr lang="en-US" sz="1800" dirty="0"/>
              <a:t> </a:t>
            </a:r>
            <a:r>
              <a:rPr lang="en-US" sz="1800" dirty="0" err="1"/>
              <a:t>xác</a:t>
            </a:r>
            <a:r>
              <a:rPr lang="en-US" sz="1800" dirty="0"/>
              <a:t> </a:t>
            </a:r>
            <a:r>
              <a:rPr lang="en-US" sz="1800" dirty="0" err="1"/>
              <a:t>suất</a:t>
            </a:r>
            <a:r>
              <a:rPr lang="en-US" sz="1800" dirty="0"/>
              <a:t> </a:t>
            </a:r>
            <a:r>
              <a:rPr lang="en-US" sz="1800" dirty="0" err="1"/>
              <a:t>sai</a:t>
            </a:r>
            <a:r>
              <a:rPr lang="en-US" sz="1800" dirty="0"/>
              <a:t> </a:t>
            </a:r>
            <a:r>
              <a:rPr lang="en-US" sz="1800" dirty="0" err="1"/>
              <a:t>khi</a:t>
            </a:r>
            <a:r>
              <a:rPr lang="en-US" sz="1800" dirty="0"/>
              <a:t> </a:t>
            </a:r>
            <a:r>
              <a:rPr lang="en-US" sz="1800" dirty="0" err="1"/>
              <a:t>loại</a:t>
            </a:r>
            <a:r>
              <a:rPr lang="en-US" sz="1800" dirty="0"/>
              <a:t> </a:t>
            </a:r>
            <a:r>
              <a:rPr lang="en-US" sz="1800" dirty="0" err="1"/>
              <a:t>phần</a:t>
            </a:r>
            <a:r>
              <a:rPr lang="en-US" sz="1800" dirty="0"/>
              <a:t> </a:t>
            </a:r>
            <a:r>
              <a:rPr lang="en-US" sz="1800" dirty="0" err="1"/>
              <a:t>gách</a:t>
            </a:r>
            <a:r>
              <a:rPr lang="en-US" sz="1800" dirty="0"/>
              <a:t> </a:t>
            </a:r>
            <a:r>
              <a:rPr lang="en-US" sz="1800" dirty="0" err="1"/>
              <a:t>chéo</a:t>
            </a:r>
            <a:r>
              <a:rPr lang="en-US" sz="1800" dirty="0"/>
              <a:t> </a:t>
            </a:r>
            <a:r>
              <a:rPr lang="en-US" sz="1800" dirty="0" err="1"/>
              <a:t>khỏi</a:t>
            </a:r>
            <a:r>
              <a:rPr lang="en-US" sz="1800" dirty="0"/>
              <a:t> </a:t>
            </a:r>
            <a:r>
              <a:rPr lang="en-US" sz="1800" dirty="0" err="1"/>
              <a:t>vùng</a:t>
            </a:r>
            <a:r>
              <a:rPr lang="en-US" sz="1800" dirty="0"/>
              <a:t> </a:t>
            </a:r>
            <a:r>
              <a:rPr lang="en-US" sz="1800" dirty="0" err="1"/>
              <a:t>giá</a:t>
            </a:r>
            <a:r>
              <a:rPr lang="en-US" sz="1800" dirty="0"/>
              <a:t> </a:t>
            </a:r>
            <a:r>
              <a:rPr lang="en-US" sz="1800" dirty="0" err="1"/>
              <a:t>trị</a:t>
            </a:r>
            <a:r>
              <a:rPr lang="en-US" sz="1800" dirty="0"/>
              <a:t> </a:t>
            </a:r>
            <a:r>
              <a:rPr lang="en-US" sz="1800" dirty="0" err="1"/>
              <a:t>của</a:t>
            </a:r>
            <a:r>
              <a:rPr lang="en-US" sz="1800" dirty="0"/>
              <a:t> </a:t>
            </a:r>
            <a:r>
              <a:rPr lang="en-US" sz="1800" dirty="0" err="1"/>
              <a:t>biến</a:t>
            </a:r>
            <a:r>
              <a:rPr lang="en-US" sz="1800" dirty="0"/>
              <a:t>:</a:t>
            </a:r>
          </a:p>
          <a:p>
            <a:pPr lvl="0"/>
            <a:endParaRPr lang="en-US" sz="1800" dirty="0"/>
          </a:p>
          <a:p>
            <a:pPr lvl="0"/>
            <a:endParaRPr lang="en-US" sz="1800" dirty="0"/>
          </a:p>
          <a:p>
            <a:pPr lvl="0"/>
            <a:endParaRPr lang="en-US" sz="1800" dirty="0"/>
          </a:p>
          <a:p>
            <a:pPr lvl="0"/>
            <a:endParaRPr lang="en-US" sz="1800" dirty="0"/>
          </a:p>
          <a:p>
            <a:pPr lvl="0"/>
            <a:r>
              <a:rPr lang="en-US" sz="1800" dirty="0" err="1"/>
              <a:t>Hàm</a:t>
            </a:r>
            <a:r>
              <a:rPr lang="en-US" sz="1800" dirty="0"/>
              <a:t> Q(x) </a:t>
            </a:r>
            <a:r>
              <a:rPr lang="en-US" sz="1800" dirty="0" err="1"/>
              <a:t>được</a:t>
            </a:r>
            <a:r>
              <a:rPr lang="en-US" sz="1800" dirty="0"/>
              <a:t> </a:t>
            </a:r>
            <a:r>
              <a:rPr lang="en-US" sz="1800" dirty="0" err="1"/>
              <a:t>tính</a:t>
            </a:r>
            <a:r>
              <a:rPr lang="en-US" sz="1800" dirty="0"/>
              <a:t> </a:t>
            </a:r>
            <a:r>
              <a:rPr lang="en-US" sz="1800" dirty="0" err="1"/>
              <a:t>với</a:t>
            </a:r>
            <a:r>
              <a:rPr lang="en-US" sz="1800" dirty="0"/>
              <a:t> </a:t>
            </a:r>
            <a:r>
              <a:rPr lang="en-US" sz="1800" dirty="0" err="1"/>
              <a:t>phân</a:t>
            </a:r>
            <a:r>
              <a:rPr lang="en-US" sz="1800" dirty="0"/>
              <a:t> </a:t>
            </a:r>
            <a:r>
              <a:rPr lang="en-US" sz="1800" dirty="0" err="1"/>
              <a:t>bố</a:t>
            </a:r>
            <a:r>
              <a:rPr lang="en-US" sz="1800" dirty="0"/>
              <a:t> </a:t>
            </a:r>
            <a:r>
              <a:rPr lang="en-US" sz="1800" dirty="0" err="1"/>
              <a:t>chuẩn</a:t>
            </a:r>
            <a:r>
              <a:rPr lang="en-US" sz="1800" dirty="0"/>
              <a:t> </a:t>
            </a:r>
            <a:r>
              <a:rPr lang="en-US" sz="1800" dirty="0" err="1"/>
              <a:t>có</a:t>
            </a:r>
            <a:r>
              <a:rPr lang="en-US" sz="1800" dirty="0"/>
              <a:t> </a:t>
            </a:r>
            <a:r>
              <a:rPr lang="en-US" sz="1800" dirty="0" err="1"/>
              <a:t>trị</a:t>
            </a:r>
            <a:r>
              <a:rPr lang="en-US" sz="1800" dirty="0"/>
              <a:t> </a:t>
            </a:r>
            <a:r>
              <a:rPr lang="en-US" sz="1800" dirty="0" err="1"/>
              <a:t>trung</a:t>
            </a:r>
            <a:r>
              <a:rPr lang="en-US" sz="1800" dirty="0"/>
              <a:t> </a:t>
            </a:r>
            <a:r>
              <a:rPr lang="en-US" sz="1800" dirty="0" err="1"/>
              <a:t>bình</a:t>
            </a:r>
            <a:r>
              <a:rPr lang="en-US" sz="1800" dirty="0"/>
              <a:t> </a:t>
            </a:r>
            <a:r>
              <a:rPr lang="en-US" sz="1800" dirty="0" err="1"/>
              <a:t>bằng</a:t>
            </a:r>
            <a:r>
              <a:rPr lang="en-US" sz="1800" dirty="0"/>
              <a:t> 0 </a:t>
            </a:r>
            <a:r>
              <a:rPr lang="en-US" sz="1800" dirty="0" err="1"/>
              <a:t>và</a:t>
            </a:r>
            <a:r>
              <a:rPr lang="en-US" sz="1800" dirty="0"/>
              <a:t> </a:t>
            </a:r>
            <a:r>
              <a:rPr lang="en-US" sz="1800" dirty="0" err="1"/>
              <a:t>phương</a:t>
            </a:r>
            <a:r>
              <a:rPr lang="en-US" sz="1800" dirty="0"/>
              <a:t> </a:t>
            </a:r>
            <a:r>
              <a:rPr lang="en-US" sz="1800" dirty="0" err="1"/>
              <a:t>sai</a:t>
            </a:r>
            <a:r>
              <a:rPr lang="en-US" sz="1800" dirty="0"/>
              <a:t> </a:t>
            </a:r>
            <a:r>
              <a:rPr lang="en-US" sz="1800" dirty="0" err="1"/>
              <a:t>bằng</a:t>
            </a:r>
            <a:r>
              <a:rPr lang="en-US" sz="1800" dirty="0"/>
              <a:t> 1. Khi </a:t>
            </a:r>
            <a:r>
              <a:rPr lang="en-US" sz="1800" dirty="0" err="1"/>
              <a:t>trị</a:t>
            </a:r>
            <a:r>
              <a:rPr lang="en-US" sz="1800" dirty="0"/>
              <a:t> </a:t>
            </a:r>
            <a:r>
              <a:rPr lang="en-US" sz="1800" dirty="0" err="1"/>
              <a:t>trung</a:t>
            </a:r>
            <a:r>
              <a:rPr lang="en-US" sz="1800" dirty="0"/>
              <a:t> </a:t>
            </a:r>
            <a:r>
              <a:rPr lang="en-US" sz="1800" dirty="0" err="1"/>
              <a:t>bình</a:t>
            </a:r>
            <a:r>
              <a:rPr lang="en-US" sz="1800" dirty="0"/>
              <a:t> </a:t>
            </a:r>
            <a:r>
              <a:rPr lang="en-US" sz="1800" dirty="0" err="1"/>
              <a:t>bằng</a:t>
            </a:r>
            <a:r>
              <a:rPr lang="en-US" sz="1800" dirty="0"/>
              <a:t> Si2, </a:t>
            </a:r>
            <a:r>
              <a:rPr lang="en-US" sz="1800" dirty="0" err="1"/>
              <a:t>phương</a:t>
            </a:r>
            <a:r>
              <a:rPr lang="en-US" sz="1800" dirty="0"/>
              <a:t> </a:t>
            </a:r>
            <a:r>
              <a:rPr lang="en-US" sz="1800" dirty="0" err="1"/>
              <a:t>sai</a:t>
            </a:r>
            <a:r>
              <a:rPr lang="en-US" sz="1800" dirty="0"/>
              <a:t> </a:t>
            </a:r>
            <a:r>
              <a:rPr lang="en-US" sz="1800" dirty="0" err="1"/>
              <a:t>bằng</a:t>
            </a:r>
            <a:r>
              <a:rPr lang="en-US" sz="1800" dirty="0"/>
              <a:t> N0/2 </a:t>
            </a:r>
            <a:r>
              <a:rPr lang="en-US" sz="1800" dirty="0" err="1"/>
              <a:t>thì</a:t>
            </a:r>
            <a:r>
              <a:rPr lang="en-US" sz="1800" dirty="0"/>
              <a:t> </a:t>
            </a:r>
            <a:r>
              <a:rPr lang="en-US" sz="1800" dirty="0" err="1"/>
              <a:t>giá</a:t>
            </a:r>
            <a:r>
              <a:rPr lang="en-US" sz="1800" dirty="0"/>
              <a:t> </a:t>
            </a:r>
            <a:r>
              <a:rPr lang="en-US" sz="1800" dirty="0" err="1"/>
              <a:t>trị</a:t>
            </a:r>
            <a:r>
              <a:rPr lang="en-US" sz="1800" dirty="0"/>
              <a:t> x </a:t>
            </a:r>
            <a:r>
              <a:rPr lang="en-US" sz="1800" dirty="0" err="1"/>
              <a:t>sẽ</a:t>
            </a:r>
            <a:r>
              <a:rPr lang="en-US" sz="1800" dirty="0"/>
              <a:t> </a:t>
            </a:r>
            <a:r>
              <a:rPr lang="en-US" sz="1800" dirty="0" err="1"/>
              <a:t>chuyển</a:t>
            </a:r>
            <a:r>
              <a:rPr lang="en-US" sz="1800" dirty="0"/>
              <a:t> </a:t>
            </a:r>
            <a:r>
              <a:rPr lang="en-US" sz="1800" dirty="0" err="1"/>
              <a:t>thành</a:t>
            </a:r>
            <a:r>
              <a:rPr lang="en-US" sz="1800" dirty="0"/>
              <a:t> (T-si2)/N0  :</a:t>
            </a:r>
          </a:p>
          <a:p>
            <a:pPr lvl="0"/>
            <a:endParaRPr lang="en-US" sz="1800" dirty="0"/>
          </a:p>
        </p:txBody>
      </p:sp>
      <p:pic>
        <p:nvPicPr>
          <p:cNvPr id="4" name="Picture 3"/>
          <p:cNvPicPr>
            <a:picLocks noChangeAspect="1"/>
          </p:cNvPicPr>
          <p:nvPr/>
        </p:nvPicPr>
        <p:blipFill>
          <a:blip r:embed="rId3">
            <a:lum/>
            <a:alphaModFix/>
          </a:blip>
          <a:srcRect/>
          <a:stretch>
            <a:fillRect/>
          </a:stretch>
        </p:blipFill>
        <p:spPr>
          <a:xfrm>
            <a:off x="771480" y="1737359"/>
            <a:ext cx="8610120" cy="155511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7.5. Hiệu năng của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t>Hàm</a:t>
            </a:r>
            <a:r>
              <a:rPr lang="en-US" sz="1800" dirty="0"/>
              <a:t> Q(x) </a:t>
            </a:r>
            <a:r>
              <a:rPr lang="en-US" sz="1800" dirty="0" err="1"/>
              <a:t>tính</a:t>
            </a:r>
            <a:r>
              <a:rPr lang="en-US" sz="1800" dirty="0"/>
              <a:t> </a:t>
            </a:r>
            <a:r>
              <a:rPr lang="en-US" sz="1800" dirty="0" err="1"/>
              <a:t>xác</a:t>
            </a:r>
            <a:r>
              <a:rPr lang="en-US" sz="1800" dirty="0"/>
              <a:t> </a:t>
            </a:r>
            <a:r>
              <a:rPr lang="en-US" sz="1800" dirty="0" err="1"/>
              <a:t>suất</a:t>
            </a:r>
            <a:r>
              <a:rPr lang="en-US" sz="1800" dirty="0"/>
              <a:t> </a:t>
            </a:r>
            <a:r>
              <a:rPr lang="en-US" sz="1800" dirty="0" err="1"/>
              <a:t>sai</a:t>
            </a:r>
            <a:r>
              <a:rPr lang="en-US" sz="1800" dirty="0"/>
              <a:t> </a:t>
            </a:r>
            <a:r>
              <a:rPr lang="en-US" sz="1800" dirty="0" err="1"/>
              <a:t>khi</a:t>
            </a:r>
            <a:r>
              <a:rPr lang="en-US" sz="1800" dirty="0"/>
              <a:t> </a:t>
            </a:r>
            <a:r>
              <a:rPr lang="en-US" sz="1800" dirty="0" err="1"/>
              <a:t>loại</a:t>
            </a:r>
            <a:r>
              <a:rPr lang="en-US" sz="1800" dirty="0"/>
              <a:t> </a:t>
            </a:r>
            <a:r>
              <a:rPr lang="en-US" sz="1800" dirty="0" err="1"/>
              <a:t>phần</a:t>
            </a:r>
            <a:r>
              <a:rPr lang="en-US" sz="1800" dirty="0"/>
              <a:t> </a:t>
            </a:r>
            <a:r>
              <a:rPr lang="en-US" sz="1800" dirty="0" err="1"/>
              <a:t>gách</a:t>
            </a:r>
            <a:r>
              <a:rPr lang="en-US" sz="1800" dirty="0"/>
              <a:t> </a:t>
            </a:r>
            <a:r>
              <a:rPr lang="en-US" sz="1800" dirty="0" err="1"/>
              <a:t>chéo</a:t>
            </a:r>
            <a:r>
              <a:rPr lang="en-US" sz="1800" dirty="0"/>
              <a:t> </a:t>
            </a:r>
            <a:r>
              <a:rPr lang="en-US" sz="1800" dirty="0" err="1"/>
              <a:t>khỏi</a:t>
            </a:r>
            <a:r>
              <a:rPr lang="en-US" sz="1800" dirty="0"/>
              <a:t> </a:t>
            </a:r>
            <a:r>
              <a:rPr lang="en-US" sz="1800" dirty="0" err="1"/>
              <a:t>vùng</a:t>
            </a:r>
            <a:r>
              <a:rPr lang="en-US" sz="1800" dirty="0"/>
              <a:t> </a:t>
            </a:r>
            <a:r>
              <a:rPr lang="en-US" sz="1800" dirty="0" err="1"/>
              <a:t>giá</a:t>
            </a:r>
            <a:r>
              <a:rPr lang="en-US" sz="1800" dirty="0"/>
              <a:t> </a:t>
            </a:r>
            <a:r>
              <a:rPr lang="en-US" sz="1800" dirty="0" err="1"/>
              <a:t>trị</a:t>
            </a:r>
            <a:r>
              <a:rPr lang="en-US" sz="1800" dirty="0"/>
              <a:t> </a:t>
            </a:r>
            <a:r>
              <a:rPr lang="en-US" sz="1800" dirty="0" err="1"/>
              <a:t>của</a:t>
            </a:r>
            <a:r>
              <a:rPr lang="en-US" sz="1800" dirty="0"/>
              <a:t> </a:t>
            </a:r>
            <a:r>
              <a:rPr lang="en-US" sz="1800" dirty="0" err="1"/>
              <a:t>biến</a:t>
            </a:r>
            <a:r>
              <a:rPr lang="en-US" sz="1800" dirty="0"/>
              <a:t>:</a:t>
            </a:r>
          </a:p>
          <a:p>
            <a:pPr lvl="0"/>
            <a:endParaRPr lang="en-US" sz="1800" dirty="0"/>
          </a:p>
          <a:p>
            <a:pPr lvl="0"/>
            <a:endParaRPr lang="en-US" sz="1800" dirty="0"/>
          </a:p>
          <a:p>
            <a:pPr lvl="0"/>
            <a:endParaRPr lang="en-US" sz="1800" dirty="0"/>
          </a:p>
          <a:p>
            <a:pPr lvl="0"/>
            <a:endParaRPr lang="en-US" sz="1800" dirty="0"/>
          </a:p>
          <a:p>
            <a:pPr lvl="0"/>
            <a:r>
              <a:rPr lang="en-US" sz="1800" dirty="0" err="1"/>
              <a:t>Hàm</a:t>
            </a:r>
            <a:r>
              <a:rPr lang="en-US" sz="1800" dirty="0"/>
              <a:t> Q(x) </a:t>
            </a:r>
            <a:r>
              <a:rPr lang="en-US" sz="1800" dirty="0" err="1"/>
              <a:t>được</a:t>
            </a:r>
            <a:r>
              <a:rPr lang="en-US" sz="1800" dirty="0"/>
              <a:t> </a:t>
            </a:r>
            <a:r>
              <a:rPr lang="en-US" sz="1800" dirty="0" err="1"/>
              <a:t>tính</a:t>
            </a:r>
            <a:r>
              <a:rPr lang="en-US" sz="1800" dirty="0"/>
              <a:t> </a:t>
            </a:r>
            <a:r>
              <a:rPr lang="en-US" sz="1800" dirty="0" err="1"/>
              <a:t>với</a:t>
            </a:r>
            <a:r>
              <a:rPr lang="en-US" sz="1800" dirty="0"/>
              <a:t> </a:t>
            </a:r>
            <a:r>
              <a:rPr lang="en-US" sz="1800" dirty="0" err="1"/>
              <a:t>phân</a:t>
            </a:r>
            <a:r>
              <a:rPr lang="en-US" sz="1800" dirty="0"/>
              <a:t> </a:t>
            </a:r>
            <a:r>
              <a:rPr lang="en-US" sz="1800" dirty="0" err="1"/>
              <a:t>bố</a:t>
            </a:r>
            <a:r>
              <a:rPr lang="en-US" sz="1800" dirty="0"/>
              <a:t> </a:t>
            </a:r>
            <a:r>
              <a:rPr lang="en-US" sz="1800" dirty="0" err="1"/>
              <a:t>chuẩn</a:t>
            </a:r>
            <a:r>
              <a:rPr lang="en-US" sz="1800" dirty="0"/>
              <a:t> </a:t>
            </a:r>
            <a:r>
              <a:rPr lang="en-US" sz="1800" dirty="0" err="1"/>
              <a:t>có</a:t>
            </a:r>
            <a:r>
              <a:rPr lang="en-US" sz="1800" dirty="0"/>
              <a:t> </a:t>
            </a:r>
            <a:r>
              <a:rPr lang="en-US" sz="1800" dirty="0" err="1"/>
              <a:t>trị</a:t>
            </a:r>
            <a:r>
              <a:rPr lang="en-US" sz="1800" dirty="0"/>
              <a:t> </a:t>
            </a:r>
            <a:r>
              <a:rPr lang="en-US" sz="1800" dirty="0" err="1"/>
              <a:t>trung</a:t>
            </a:r>
            <a:r>
              <a:rPr lang="en-US" sz="1800" dirty="0"/>
              <a:t> </a:t>
            </a:r>
            <a:r>
              <a:rPr lang="en-US" sz="1800" dirty="0" err="1"/>
              <a:t>bình</a:t>
            </a:r>
            <a:r>
              <a:rPr lang="en-US" sz="1800" dirty="0"/>
              <a:t> </a:t>
            </a:r>
            <a:r>
              <a:rPr lang="en-US" sz="1800" dirty="0" err="1"/>
              <a:t>bằng</a:t>
            </a:r>
            <a:r>
              <a:rPr lang="en-US" sz="1800" dirty="0"/>
              <a:t> 0 </a:t>
            </a:r>
            <a:r>
              <a:rPr lang="en-US" sz="1800" dirty="0" err="1"/>
              <a:t>và</a:t>
            </a:r>
            <a:r>
              <a:rPr lang="en-US" sz="1800" dirty="0"/>
              <a:t> </a:t>
            </a:r>
            <a:r>
              <a:rPr lang="en-US" sz="1800" dirty="0" err="1"/>
              <a:t>phương</a:t>
            </a:r>
            <a:r>
              <a:rPr lang="en-US" sz="1800" dirty="0"/>
              <a:t> </a:t>
            </a:r>
            <a:r>
              <a:rPr lang="en-US" sz="1800" dirty="0" err="1"/>
              <a:t>sai</a:t>
            </a:r>
            <a:r>
              <a:rPr lang="en-US" sz="1800" dirty="0"/>
              <a:t> </a:t>
            </a:r>
            <a:r>
              <a:rPr lang="en-US" sz="1800" dirty="0" err="1"/>
              <a:t>bằng</a:t>
            </a:r>
            <a:r>
              <a:rPr lang="en-US" sz="1800" dirty="0"/>
              <a:t> 1. Khi </a:t>
            </a:r>
            <a:r>
              <a:rPr lang="en-US" sz="1800" dirty="0" err="1"/>
              <a:t>trị</a:t>
            </a:r>
            <a:r>
              <a:rPr lang="en-US" sz="1800" dirty="0"/>
              <a:t> </a:t>
            </a:r>
            <a:r>
              <a:rPr lang="en-US" sz="1800" dirty="0" err="1"/>
              <a:t>trung</a:t>
            </a:r>
            <a:r>
              <a:rPr lang="en-US" sz="1800" dirty="0"/>
              <a:t> </a:t>
            </a:r>
            <a:r>
              <a:rPr lang="en-US" sz="1800" dirty="0" err="1"/>
              <a:t>bình</a:t>
            </a:r>
            <a:r>
              <a:rPr lang="en-US" sz="1800" dirty="0"/>
              <a:t> </a:t>
            </a:r>
            <a:r>
              <a:rPr lang="en-US" sz="1800" dirty="0" err="1"/>
              <a:t>bằng</a:t>
            </a:r>
            <a:r>
              <a:rPr lang="en-US" sz="1800" dirty="0"/>
              <a:t> Si2, </a:t>
            </a:r>
            <a:r>
              <a:rPr lang="en-US" sz="1800" dirty="0" err="1"/>
              <a:t>phương</a:t>
            </a:r>
            <a:r>
              <a:rPr lang="en-US" sz="1800" dirty="0"/>
              <a:t> </a:t>
            </a:r>
            <a:r>
              <a:rPr lang="en-US" sz="1800" dirty="0" err="1"/>
              <a:t>sai</a:t>
            </a:r>
            <a:r>
              <a:rPr lang="en-US" sz="1800" dirty="0"/>
              <a:t> </a:t>
            </a:r>
            <a:r>
              <a:rPr lang="en-US" sz="1800" dirty="0" err="1"/>
              <a:t>bằng</a:t>
            </a:r>
            <a:r>
              <a:rPr lang="en-US" sz="1800" dirty="0"/>
              <a:t> N0/2 </a:t>
            </a:r>
            <a:r>
              <a:rPr lang="en-US" sz="1800" dirty="0" err="1"/>
              <a:t>và</a:t>
            </a:r>
            <a:r>
              <a:rPr lang="en-US" sz="1800" dirty="0"/>
              <a:t> </a:t>
            </a:r>
            <a:r>
              <a:rPr lang="en-US" sz="1800" dirty="0" err="1"/>
              <a:t>vùng</a:t>
            </a:r>
            <a:r>
              <a:rPr lang="en-US" sz="1800" dirty="0"/>
              <a:t> </a:t>
            </a:r>
            <a:r>
              <a:rPr lang="en-US" sz="1800" dirty="0" err="1"/>
              <a:t>giá</a:t>
            </a:r>
            <a:r>
              <a:rPr lang="en-US" sz="1800" dirty="0"/>
              <a:t> </a:t>
            </a:r>
            <a:r>
              <a:rPr lang="en-US" sz="1800" dirty="0" err="1"/>
              <a:t>trị</a:t>
            </a:r>
            <a:r>
              <a:rPr lang="en-US" sz="1800" dirty="0"/>
              <a:t> </a:t>
            </a:r>
            <a:r>
              <a:rPr lang="en-US" sz="1800" dirty="0" err="1"/>
              <a:t>bị</a:t>
            </a:r>
            <a:r>
              <a:rPr lang="en-US" sz="1800" dirty="0"/>
              <a:t> </a:t>
            </a:r>
            <a:r>
              <a:rPr lang="en-US" sz="1800" dirty="0" err="1"/>
              <a:t>loại</a:t>
            </a:r>
            <a:r>
              <a:rPr lang="en-US" sz="1800" dirty="0"/>
              <a:t> </a:t>
            </a:r>
            <a:r>
              <a:rPr lang="en-US" sz="1800" dirty="0" err="1"/>
              <a:t>bỏ</a:t>
            </a:r>
            <a:r>
              <a:rPr lang="en-US" sz="1800" dirty="0"/>
              <a:t> </a:t>
            </a:r>
            <a:r>
              <a:rPr lang="en-US" sz="1800" dirty="0" err="1"/>
              <a:t>tính</a:t>
            </a:r>
            <a:r>
              <a:rPr lang="en-US" sz="1800" dirty="0"/>
              <a:t> </a:t>
            </a:r>
            <a:r>
              <a:rPr lang="en-US" sz="1800" dirty="0" err="1"/>
              <a:t>tử</a:t>
            </a:r>
            <a:r>
              <a:rPr lang="en-US" sz="1800" dirty="0"/>
              <a:t> T </a:t>
            </a:r>
            <a:r>
              <a:rPr lang="en-US" sz="1800" dirty="0" err="1"/>
              <a:t>thì</a:t>
            </a:r>
            <a:r>
              <a:rPr lang="en-US" sz="1800" dirty="0"/>
              <a:t> </a:t>
            </a:r>
            <a:r>
              <a:rPr lang="en-US" sz="1800" dirty="0" err="1"/>
              <a:t>giá</a:t>
            </a:r>
            <a:r>
              <a:rPr lang="en-US" sz="1800" dirty="0"/>
              <a:t> </a:t>
            </a:r>
            <a:r>
              <a:rPr lang="en-US" sz="1800" dirty="0" err="1"/>
              <a:t>trị</a:t>
            </a:r>
            <a:r>
              <a:rPr lang="en-US" sz="1800" dirty="0"/>
              <a:t> x </a:t>
            </a:r>
            <a:r>
              <a:rPr lang="en-US" sz="1800" dirty="0" err="1"/>
              <a:t>sẽ</a:t>
            </a:r>
            <a:r>
              <a:rPr lang="en-US" sz="1800" dirty="0"/>
              <a:t> </a:t>
            </a:r>
            <a:r>
              <a:rPr lang="en-US" sz="1800" dirty="0" err="1"/>
              <a:t>chuyển</a:t>
            </a:r>
            <a:r>
              <a:rPr lang="en-US" sz="1800" dirty="0"/>
              <a:t> </a:t>
            </a:r>
            <a:r>
              <a:rPr lang="en-US" sz="1800" dirty="0" err="1"/>
              <a:t>thành</a:t>
            </a:r>
            <a:r>
              <a:rPr lang="en-US" sz="1800" dirty="0"/>
              <a:t> (T-si2)/(sqrt(N0/2))</a:t>
            </a:r>
          </a:p>
          <a:p>
            <a:pPr lvl="0"/>
            <a:endParaRPr lang="en-US" sz="1800" dirty="0"/>
          </a:p>
        </p:txBody>
      </p:sp>
      <p:pic>
        <p:nvPicPr>
          <p:cNvPr id="4" name="Picture 3"/>
          <p:cNvPicPr>
            <a:picLocks noChangeAspect="1"/>
          </p:cNvPicPr>
          <p:nvPr/>
        </p:nvPicPr>
        <p:blipFill>
          <a:blip r:embed="rId3">
            <a:lum/>
            <a:alphaModFix/>
          </a:blip>
          <a:srcRect/>
          <a:stretch>
            <a:fillRect/>
          </a:stretch>
        </p:blipFill>
        <p:spPr>
          <a:xfrm>
            <a:off x="771480" y="1737359"/>
            <a:ext cx="8610120" cy="163131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503999" y="74160"/>
            <a:ext cx="9071640" cy="125028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7.5. Hiệu năng của cấu trúc thu tối ưu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t>Xác</a:t>
            </a:r>
            <a:r>
              <a:rPr lang="en-US" sz="1800" dirty="0"/>
              <a:t> </a:t>
            </a:r>
            <a:r>
              <a:rPr lang="en-US" sz="1800" dirty="0" err="1"/>
              <a:t>suất</a:t>
            </a:r>
            <a:r>
              <a:rPr lang="en-US" sz="1800" dirty="0"/>
              <a:t> </a:t>
            </a:r>
            <a:r>
              <a:rPr lang="en-US" sz="1800" dirty="0" err="1"/>
              <a:t>quyết</a:t>
            </a:r>
            <a:r>
              <a:rPr lang="en-US" sz="1800" dirty="0"/>
              <a:t> </a:t>
            </a:r>
            <a:r>
              <a:rPr lang="en-US" sz="1800" dirty="0" err="1"/>
              <a:t>định</a:t>
            </a:r>
            <a:r>
              <a:rPr lang="en-US" sz="1800" dirty="0"/>
              <a:t> </a:t>
            </a:r>
            <a:r>
              <a:rPr lang="en-US" sz="1800" dirty="0" err="1"/>
              <a:t>sai</a:t>
            </a:r>
            <a:r>
              <a:rPr lang="en-US" sz="1800" dirty="0"/>
              <a:t> </a:t>
            </a:r>
            <a:r>
              <a:rPr lang="en-US" sz="1800" dirty="0" err="1"/>
              <a:t>khi</a:t>
            </a:r>
            <a:r>
              <a:rPr lang="en-US" sz="1800" dirty="0"/>
              <a:t> P1 = P2:</a:t>
            </a:r>
          </a:p>
          <a:p>
            <a:pPr lvl="0"/>
            <a:endParaRPr lang="en-US" sz="1800" dirty="0"/>
          </a:p>
          <a:p>
            <a:pPr lvl="0"/>
            <a:endParaRPr lang="en-US" sz="1800" dirty="0"/>
          </a:p>
          <a:p>
            <a:pPr lvl="0"/>
            <a:endParaRPr lang="en-US" sz="1800" dirty="0"/>
          </a:p>
          <a:p>
            <a:pPr lvl="0"/>
            <a:r>
              <a:rPr lang="en-US" sz="1800" dirty="0" err="1"/>
              <a:t>Vậy</a:t>
            </a:r>
            <a:r>
              <a:rPr lang="en-US" sz="1800" dirty="0"/>
              <a:t>: </a:t>
            </a:r>
            <a:r>
              <a:rPr lang="en-US" sz="1800" dirty="0" err="1"/>
              <a:t>Xác</a:t>
            </a:r>
            <a:r>
              <a:rPr lang="en-US" sz="1800" dirty="0"/>
              <a:t> </a:t>
            </a:r>
            <a:r>
              <a:rPr lang="en-US" sz="1800" dirty="0" err="1"/>
              <a:t>suất</a:t>
            </a:r>
            <a:r>
              <a:rPr lang="en-US" sz="1800" dirty="0"/>
              <a:t> </a:t>
            </a:r>
            <a:r>
              <a:rPr lang="en-US" sz="1800" dirty="0" err="1"/>
              <a:t>quyết</a:t>
            </a:r>
            <a:r>
              <a:rPr lang="en-US" sz="1800" dirty="0"/>
              <a:t> </a:t>
            </a:r>
            <a:r>
              <a:rPr lang="en-US" sz="1800" dirty="0" err="1"/>
              <a:t>định</a:t>
            </a:r>
            <a:r>
              <a:rPr lang="en-US" sz="1800" dirty="0"/>
              <a:t> </a:t>
            </a:r>
            <a:r>
              <a:rPr lang="en-US" sz="1800" dirty="0" err="1"/>
              <a:t>sai</a:t>
            </a:r>
            <a:r>
              <a:rPr lang="en-US" sz="1800" dirty="0"/>
              <a:t> (hay </a:t>
            </a:r>
            <a:r>
              <a:rPr lang="en-US" sz="1800" dirty="0" err="1"/>
              <a:t>sai</a:t>
            </a:r>
            <a:r>
              <a:rPr lang="en-US" sz="1800" dirty="0"/>
              <a:t> </a:t>
            </a:r>
            <a:r>
              <a:rPr lang="en-US" sz="1800" dirty="0" err="1"/>
              <a:t>số</a:t>
            </a:r>
            <a:r>
              <a:rPr lang="en-US" sz="1800" dirty="0"/>
              <a:t> </a:t>
            </a:r>
            <a:r>
              <a:rPr lang="en-US" sz="1800" dirty="0" err="1"/>
              <a:t>quyết</a:t>
            </a:r>
            <a:r>
              <a:rPr lang="en-US" sz="1800" dirty="0"/>
              <a:t> </a:t>
            </a:r>
            <a:r>
              <a:rPr lang="en-US" sz="1800" dirty="0" err="1"/>
              <a:t>định</a:t>
            </a:r>
            <a:r>
              <a:rPr lang="en-US" sz="1800" dirty="0"/>
              <a:t>) </a:t>
            </a:r>
            <a:r>
              <a:rPr lang="en-US" sz="1800" dirty="0" err="1"/>
              <a:t>tỷ</a:t>
            </a:r>
            <a:r>
              <a:rPr lang="en-US" sz="1800" dirty="0"/>
              <a:t> </a:t>
            </a:r>
            <a:r>
              <a:rPr lang="en-US" sz="1800" dirty="0" err="1"/>
              <a:t>lệ</a:t>
            </a:r>
            <a:r>
              <a:rPr lang="en-US" sz="1800" dirty="0"/>
              <a:t> </a:t>
            </a:r>
            <a:r>
              <a:rPr lang="en-US" sz="1800" dirty="0" err="1"/>
              <a:t>nghịch</a:t>
            </a:r>
            <a:r>
              <a:rPr lang="en-US" sz="1800" dirty="0"/>
              <a:t> </a:t>
            </a:r>
            <a:r>
              <a:rPr lang="en-US" sz="1800" dirty="0" err="1"/>
              <a:t>với</a:t>
            </a:r>
            <a:r>
              <a:rPr lang="en-US" sz="1800" dirty="0"/>
              <a:t> </a:t>
            </a:r>
            <a:r>
              <a:rPr lang="en-US" sz="1800" dirty="0" err="1"/>
              <a:t>quãng</a:t>
            </a:r>
            <a:r>
              <a:rPr lang="en-US" sz="1800" dirty="0"/>
              <a:t> </a:t>
            </a:r>
            <a:r>
              <a:rPr lang="en-US" sz="1800" dirty="0" err="1"/>
              <a:t>cách</a:t>
            </a:r>
            <a:r>
              <a:rPr lang="en-US" sz="1800" dirty="0"/>
              <a:t> </a:t>
            </a:r>
            <a:r>
              <a:rPr lang="en-US" sz="1800" dirty="0" err="1"/>
              <a:t>giữa</a:t>
            </a:r>
            <a:r>
              <a:rPr lang="en-US" sz="1800" dirty="0"/>
              <a:t> </a:t>
            </a:r>
            <a:r>
              <a:rPr lang="en-US" sz="1800" dirty="0" err="1"/>
              <a:t>hai</a:t>
            </a:r>
            <a:r>
              <a:rPr lang="en-US" sz="1800" dirty="0"/>
              <a:t> </a:t>
            </a:r>
            <a:r>
              <a:rPr lang="en-US" sz="1800" dirty="0" err="1"/>
              <a:t>tín</a:t>
            </a:r>
            <a:r>
              <a:rPr lang="en-US" sz="1800" dirty="0"/>
              <a:t> </a:t>
            </a:r>
            <a:r>
              <a:rPr lang="en-US" sz="1800" dirty="0" err="1"/>
              <a:t>hiệu</a:t>
            </a:r>
            <a:r>
              <a:rPr lang="en-US" sz="1800" dirty="0"/>
              <a:t> </a:t>
            </a:r>
            <a:r>
              <a:rPr lang="en-US" sz="1800" dirty="0" err="1"/>
              <a:t>và</a:t>
            </a:r>
            <a:r>
              <a:rPr lang="en-US" sz="1800" dirty="0"/>
              <a:t> </a:t>
            </a:r>
            <a:r>
              <a:rPr lang="en-US" sz="1800" dirty="0" err="1"/>
              <a:t>tỷ</a:t>
            </a:r>
            <a:r>
              <a:rPr lang="en-US" sz="1800" dirty="0"/>
              <a:t> </a:t>
            </a:r>
            <a:r>
              <a:rPr lang="en-US" sz="1800" dirty="0" err="1"/>
              <a:t>lệ</a:t>
            </a:r>
            <a:r>
              <a:rPr lang="en-US" sz="1800" dirty="0"/>
              <a:t> </a:t>
            </a:r>
            <a:r>
              <a:rPr lang="en-US" sz="1800" dirty="0" err="1"/>
              <a:t>thuận</a:t>
            </a:r>
            <a:r>
              <a:rPr lang="en-US" sz="1800" dirty="0"/>
              <a:t> </a:t>
            </a:r>
            <a:r>
              <a:rPr lang="en-US" sz="1800" dirty="0" err="1"/>
              <a:t>với</a:t>
            </a:r>
            <a:r>
              <a:rPr lang="en-US" sz="1800" dirty="0"/>
              <a:t> </a:t>
            </a:r>
            <a:r>
              <a:rPr lang="en-US" sz="1800" dirty="0" err="1"/>
              <a:t>công</a:t>
            </a:r>
            <a:r>
              <a:rPr lang="en-US" sz="1800" dirty="0"/>
              <a:t> </a:t>
            </a:r>
            <a:r>
              <a:rPr lang="en-US" sz="1800" dirty="0" err="1"/>
              <a:t>suất</a:t>
            </a:r>
            <a:r>
              <a:rPr lang="en-US" sz="1800" dirty="0"/>
              <a:t> </a:t>
            </a:r>
            <a:r>
              <a:rPr lang="en-US" sz="1800" dirty="0" err="1"/>
              <a:t>nhiễu</a:t>
            </a:r>
            <a:r>
              <a:rPr lang="en-US" sz="1800" dirty="0"/>
              <a:t> </a:t>
            </a:r>
            <a:r>
              <a:rPr lang="en-US" sz="1800" dirty="0" err="1"/>
              <a:t>trông</a:t>
            </a:r>
            <a:r>
              <a:rPr lang="en-US" sz="1800" dirty="0"/>
              <a:t> </a:t>
            </a:r>
            <a:r>
              <a:rPr lang="en-US" sz="1800" dirty="0" err="1"/>
              <a:t>kênh</a:t>
            </a:r>
            <a:r>
              <a:rPr lang="en-US" sz="1800" dirty="0"/>
              <a:t>.</a:t>
            </a:r>
          </a:p>
          <a:p>
            <a:pPr lvl="1" hangingPunct="0"/>
            <a:r>
              <a:rPr lang="en-US" sz="1800" dirty="0" err="1"/>
              <a:t>Để</a:t>
            </a:r>
            <a:r>
              <a:rPr lang="en-US" sz="1800" dirty="0"/>
              <a:t> </a:t>
            </a:r>
            <a:r>
              <a:rPr lang="en-US" sz="1800" dirty="0" err="1"/>
              <a:t>tăng</a:t>
            </a:r>
            <a:r>
              <a:rPr lang="en-US" sz="1800" dirty="0"/>
              <a:t> </a:t>
            </a:r>
            <a:r>
              <a:rPr lang="en-US" sz="1800" dirty="0" err="1"/>
              <a:t>hiệu</a:t>
            </a:r>
            <a:r>
              <a:rPr lang="en-US" sz="1800" dirty="0"/>
              <a:t> </a:t>
            </a:r>
            <a:r>
              <a:rPr lang="en-US" sz="1800" dirty="0" err="1"/>
              <a:t>năng</a:t>
            </a:r>
            <a:r>
              <a:rPr lang="en-US" sz="1800" dirty="0"/>
              <a:t> (</a:t>
            </a:r>
            <a:r>
              <a:rPr lang="en-US" sz="1800" dirty="0" err="1"/>
              <a:t>độ</a:t>
            </a:r>
            <a:r>
              <a:rPr lang="en-US" sz="1800" dirty="0"/>
              <a:t> </a:t>
            </a:r>
            <a:r>
              <a:rPr lang="en-US" sz="1800" dirty="0" err="1"/>
              <a:t>chính</a:t>
            </a:r>
            <a:r>
              <a:rPr lang="en-US" sz="1800" dirty="0"/>
              <a:t> </a:t>
            </a:r>
            <a:r>
              <a:rPr lang="en-US" sz="1800" dirty="0" err="1"/>
              <a:t>xác</a:t>
            </a:r>
            <a:r>
              <a:rPr lang="en-US" sz="1800" dirty="0"/>
              <a:t> </a:t>
            </a:r>
            <a:r>
              <a:rPr lang="en-US" sz="1800" dirty="0" err="1"/>
              <a:t>quyết</a:t>
            </a:r>
            <a:r>
              <a:rPr lang="en-US" sz="1800" dirty="0"/>
              <a:t> </a:t>
            </a:r>
            <a:r>
              <a:rPr lang="en-US" sz="1800" dirty="0" err="1"/>
              <a:t>định</a:t>
            </a:r>
            <a:r>
              <a:rPr lang="en-US" sz="1800" dirty="0"/>
              <a:t>) </a:t>
            </a:r>
            <a:r>
              <a:rPr lang="en-US" sz="1800" dirty="0" err="1"/>
              <a:t>cần</a:t>
            </a:r>
            <a:r>
              <a:rPr lang="en-US" sz="1800" dirty="0"/>
              <a:t> </a:t>
            </a:r>
            <a:r>
              <a:rPr lang="en-US" sz="1800" dirty="0" err="1"/>
              <a:t>tăng</a:t>
            </a:r>
            <a:r>
              <a:rPr lang="en-US" sz="1800" dirty="0"/>
              <a:t> </a:t>
            </a:r>
            <a:r>
              <a:rPr lang="en-US" sz="1800" dirty="0" err="1"/>
              <a:t>quãng</a:t>
            </a:r>
            <a:r>
              <a:rPr lang="en-US" sz="1800" dirty="0"/>
              <a:t> </a:t>
            </a:r>
            <a:r>
              <a:rPr lang="en-US" sz="1800" dirty="0" err="1"/>
              <a:t>cách</a:t>
            </a:r>
            <a:r>
              <a:rPr lang="en-US" sz="1800" dirty="0"/>
              <a:t> </a:t>
            </a:r>
            <a:r>
              <a:rPr lang="en-US" sz="1800" dirty="0" err="1"/>
              <a:t>giữa</a:t>
            </a:r>
            <a:r>
              <a:rPr lang="en-US" sz="1800" dirty="0"/>
              <a:t> </a:t>
            </a:r>
            <a:r>
              <a:rPr lang="en-US" sz="1800" dirty="0" err="1"/>
              <a:t>các</a:t>
            </a:r>
            <a:r>
              <a:rPr lang="en-US" sz="1800" dirty="0"/>
              <a:t> </a:t>
            </a:r>
            <a:r>
              <a:rPr lang="en-US" sz="1800" dirty="0" err="1"/>
              <a:t>tín</a:t>
            </a:r>
            <a:r>
              <a:rPr lang="en-US" sz="1800" dirty="0"/>
              <a:t> </a:t>
            </a:r>
            <a:r>
              <a:rPr lang="en-US" sz="1800" dirty="0" err="1"/>
              <a:t>hiệu</a:t>
            </a:r>
            <a:r>
              <a:rPr lang="en-US" sz="1800" dirty="0"/>
              <a:t> </a:t>
            </a:r>
            <a:r>
              <a:rPr lang="en-US" sz="1800" dirty="0" err="1"/>
              <a:t>và</a:t>
            </a:r>
            <a:r>
              <a:rPr lang="en-US" sz="1800" dirty="0"/>
              <a:t>/ </a:t>
            </a:r>
            <a:r>
              <a:rPr lang="en-US" sz="1800" dirty="0" err="1"/>
              <a:t>hoặc</a:t>
            </a:r>
            <a:r>
              <a:rPr lang="en-US" sz="1800" dirty="0"/>
              <a:t> </a:t>
            </a:r>
            <a:r>
              <a:rPr lang="en-US" sz="1800" dirty="0" err="1"/>
              <a:t>giảm</a:t>
            </a:r>
            <a:r>
              <a:rPr lang="en-US" sz="1800" dirty="0"/>
              <a:t> </a:t>
            </a:r>
            <a:r>
              <a:rPr lang="en-US" sz="1800" dirty="0" err="1"/>
              <a:t>nhiễu</a:t>
            </a:r>
            <a:r>
              <a:rPr lang="en-US" sz="1800" dirty="0"/>
              <a:t> </a:t>
            </a:r>
            <a:r>
              <a:rPr lang="en-US" sz="1800" dirty="0" err="1"/>
              <a:t>trong</a:t>
            </a:r>
            <a:r>
              <a:rPr lang="en-US" sz="1800" dirty="0"/>
              <a:t> </a:t>
            </a:r>
            <a:r>
              <a:rPr lang="en-US" sz="1800" dirty="0" err="1"/>
              <a:t>kênh</a:t>
            </a:r>
            <a:endParaRPr lang="en-US" sz="1800" dirty="0"/>
          </a:p>
          <a:p>
            <a:pPr lvl="1" hangingPunct="0"/>
            <a:r>
              <a:rPr lang="en-US" sz="1800" dirty="0" err="1"/>
              <a:t>Các</a:t>
            </a:r>
            <a:r>
              <a:rPr lang="en-US" sz="1800" dirty="0"/>
              <a:t> </a:t>
            </a:r>
            <a:r>
              <a:rPr lang="en-US" sz="1800" dirty="0" err="1"/>
              <a:t>biện</a:t>
            </a:r>
            <a:r>
              <a:rPr lang="en-US" sz="1800" dirty="0"/>
              <a:t> </a:t>
            </a:r>
            <a:r>
              <a:rPr lang="en-US" sz="1800" dirty="0" err="1"/>
              <a:t>pháp</a:t>
            </a:r>
            <a:r>
              <a:rPr lang="en-US" sz="1800" dirty="0"/>
              <a:t> </a:t>
            </a:r>
            <a:r>
              <a:rPr lang="en-US" sz="1800" dirty="0" err="1"/>
              <a:t>tăng</a:t>
            </a:r>
            <a:r>
              <a:rPr lang="en-US" sz="1800" dirty="0"/>
              <a:t> </a:t>
            </a:r>
            <a:r>
              <a:rPr lang="en-US" sz="1800" dirty="0" err="1"/>
              <a:t>hiệu</a:t>
            </a:r>
            <a:r>
              <a:rPr lang="en-US" sz="1800" dirty="0"/>
              <a:t> </a:t>
            </a:r>
            <a:r>
              <a:rPr lang="en-US" sz="1800" dirty="0" err="1"/>
              <a:t>năng</a:t>
            </a:r>
            <a:r>
              <a:rPr lang="en-US" sz="1800" dirty="0"/>
              <a:t> </a:t>
            </a:r>
            <a:r>
              <a:rPr lang="en-US" sz="1800" dirty="0" err="1"/>
              <a:t>sẽ</a:t>
            </a:r>
            <a:r>
              <a:rPr lang="en-US" sz="1800" dirty="0"/>
              <a:t> </a:t>
            </a:r>
            <a:r>
              <a:rPr lang="en-US" sz="1800" dirty="0" err="1"/>
              <a:t>là</a:t>
            </a:r>
            <a:r>
              <a:rPr lang="en-US" sz="1800" dirty="0"/>
              <a:t> </a:t>
            </a:r>
            <a:r>
              <a:rPr lang="en-US" sz="1800" dirty="0" err="1"/>
              <a:t>tạo</a:t>
            </a:r>
            <a:r>
              <a:rPr lang="en-US" sz="1800" dirty="0"/>
              <a:t> ra (</a:t>
            </a:r>
            <a:r>
              <a:rPr lang="en-US" sz="1800" dirty="0" err="1"/>
              <a:t>thiết</a:t>
            </a:r>
            <a:r>
              <a:rPr lang="en-US" sz="1800" dirty="0"/>
              <a:t> </a:t>
            </a:r>
            <a:r>
              <a:rPr lang="en-US" sz="1800" dirty="0" err="1"/>
              <a:t>kế</a:t>
            </a:r>
            <a:r>
              <a:rPr lang="en-US" sz="1800" dirty="0"/>
              <a:t>) </a:t>
            </a:r>
            <a:r>
              <a:rPr lang="en-US" sz="1800" dirty="0" err="1"/>
              <a:t>các</a:t>
            </a:r>
            <a:r>
              <a:rPr lang="en-US" sz="1800" dirty="0"/>
              <a:t> </a:t>
            </a:r>
            <a:r>
              <a:rPr lang="en-US" sz="1800" dirty="0" err="1"/>
              <a:t>tín</a:t>
            </a:r>
            <a:r>
              <a:rPr lang="en-US" sz="1800" dirty="0"/>
              <a:t> </a:t>
            </a:r>
            <a:r>
              <a:rPr lang="en-US" sz="1800" dirty="0" err="1"/>
              <a:t>hiệu</a:t>
            </a:r>
            <a:r>
              <a:rPr lang="en-US" sz="1800" dirty="0"/>
              <a:t> </a:t>
            </a:r>
            <a:r>
              <a:rPr lang="en-US" sz="1800" dirty="0" err="1"/>
              <a:t>có</a:t>
            </a:r>
            <a:r>
              <a:rPr lang="en-US" sz="1800" dirty="0"/>
              <a:t> </a:t>
            </a:r>
            <a:r>
              <a:rPr lang="en-US" sz="1800" dirty="0" err="1"/>
              <a:t>quãng</a:t>
            </a:r>
            <a:r>
              <a:rPr lang="en-US" sz="1800" dirty="0"/>
              <a:t> </a:t>
            </a:r>
            <a:r>
              <a:rPr lang="en-US" sz="1800" dirty="0" err="1"/>
              <a:t>cách</a:t>
            </a:r>
            <a:r>
              <a:rPr lang="en-US" sz="1800" dirty="0"/>
              <a:t> </a:t>
            </a:r>
            <a:r>
              <a:rPr lang="en-US" sz="1800" dirty="0" err="1"/>
              <a:t>giữa</a:t>
            </a:r>
            <a:r>
              <a:rPr lang="en-US" sz="1800" dirty="0"/>
              <a:t> </a:t>
            </a:r>
            <a:r>
              <a:rPr lang="en-US" sz="1800" dirty="0" err="1"/>
              <a:t>chúng</a:t>
            </a:r>
            <a:r>
              <a:rPr lang="en-US" sz="1800" dirty="0"/>
              <a:t> </a:t>
            </a:r>
            <a:r>
              <a:rPr lang="en-US" sz="1800" dirty="0" err="1"/>
              <a:t>càng</a:t>
            </a:r>
            <a:r>
              <a:rPr lang="en-US" sz="1800" dirty="0"/>
              <a:t> </a:t>
            </a:r>
            <a:r>
              <a:rPr lang="en-US" sz="1800" dirty="0" err="1"/>
              <a:t>lớn</a:t>
            </a:r>
            <a:r>
              <a:rPr lang="en-US" sz="1800" dirty="0"/>
              <a:t> </a:t>
            </a:r>
            <a:r>
              <a:rPr lang="en-US" sz="1800" dirty="0" err="1"/>
              <a:t>càng</a:t>
            </a:r>
            <a:r>
              <a:rPr lang="en-US" sz="1800" dirty="0"/>
              <a:t> </a:t>
            </a:r>
            <a:r>
              <a:rPr lang="en-US" sz="1800" dirty="0" err="1"/>
              <a:t>tốt</a:t>
            </a:r>
            <a:r>
              <a:rPr lang="en-US" sz="1800" dirty="0"/>
              <a:t> </a:t>
            </a:r>
            <a:r>
              <a:rPr lang="en-US" sz="1800" dirty="0" err="1"/>
              <a:t>và</a:t>
            </a:r>
            <a:r>
              <a:rPr lang="en-US" sz="1800" dirty="0"/>
              <a:t>/ </a:t>
            </a:r>
            <a:r>
              <a:rPr lang="en-US" sz="1800" dirty="0" err="1"/>
              <a:t>hoặc</a:t>
            </a:r>
            <a:r>
              <a:rPr lang="en-US" sz="1800" dirty="0"/>
              <a:t> </a:t>
            </a:r>
            <a:r>
              <a:rPr lang="en-US" sz="1800" dirty="0" err="1"/>
              <a:t>chống</a:t>
            </a:r>
            <a:r>
              <a:rPr lang="en-US" sz="1800" dirty="0"/>
              <a:t> </a:t>
            </a:r>
            <a:r>
              <a:rPr lang="en-US" sz="1800" dirty="0" err="1"/>
              <a:t>nhiễu</a:t>
            </a:r>
            <a:r>
              <a:rPr lang="en-US" sz="1800" dirty="0"/>
              <a:t> </a:t>
            </a:r>
            <a:r>
              <a:rPr lang="en-US" sz="1800" dirty="0" err="1"/>
              <a:t>trong</a:t>
            </a:r>
            <a:r>
              <a:rPr lang="en-US" sz="1800" dirty="0"/>
              <a:t> </a:t>
            </a:r>
            <a:r>
              <a:rPr lang="en-US" sz="1800" dirty="0" err="1"/>
              <a:t>kênh</a:t>
            </a:r>
            <a:endParaRPr lang="en-US" sz="1800" dirty="0"/>
          </a:p>
        </p:txBody>
      </p:sp>
      <p:pic>
        <p:nvPicPr>
          <p:cNvPr id="4" name="Picture 3"/>
          <p:cNvPicPr>
            <a:picLocks noChangeAspect="1"/>
          </p:cNvPicPr>
          <p:nvPr/>
        </p:nvPicPr>
        <p:blipFill>
          <a:blip r:embed="rId3">
            <a:lum/>
            <a:alphaModFix/>
          </a:blip>
          <a:srcRect/>
          <a:stretch>
            <a:fillRect/>
          </a:stretch>
        </p:blipFill>
        <p:spPr>
          <a:xfrm>
            <a:off x="1010159" y="1575720"/>
            <a:ext cx="7676640" cy="107604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392112" y="154080"/>
            <a:ext cx="9071640" cy="946440"/>
          </a:xfrm>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dirty="0"/>
              <a:t>7.2. </a:t>
            </a:r>
            <a:r>
              <a:rPr lang="en-US" dirty="0" err="1"/>
              <a:t>Luật</a:t>
            </a:r>
            <a:r>
              <a:rPr lang="en-US" dirty="0"/>
              <a:t> </a:t>
            </a:r>
            <a:r>
              <a:rPr lang="en-US" dirty="0" err="1"/>
              <a:t>quyết</a:t>
            </a:r>
            <a:r>
              <a:rPr lang="en-US" dirty="0"/>
              <a:t> </a:t>
            </a:r>
            <a:r>
              <a:rPr lang="en-US" dirty="0" err="1"/>
              <a:t>định</a:t>
            </a:r>
            <a:r>
              <a:rPr lang="en-US" dirty="0"/>
              <a:t> </a:t>
            </a:r>
            <a:r>
              <a:rPr lang="en-US" dirty="0" err="1"/>
              <a:t>thu</a:t>
            </a:r>
            <a:endParaRPr lang="en-US" dirty="0"/>
          </a:p>
        </p:txBody>
      </p:sp>
      <p:sp>
        <p:nvSpPr>
          <p:cNvPr id="3" name="Text Placeholder 2"/>
          <p:cNvSpPr txBox="1">
            <a:spLocks noGrp="1"/>
          </p:cNvSpPr>
          <p:nvPr>
            <p:ph type="body" idx="4294967295"/>
          </p:nvPr>
        </p:nvSpPr>
        <p:spPr>
          <a:xfrm>
            <a:off x="503999" y="1100520"/>
            <a:ext cx="9071640" cy="4343950"/>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latin typeface="Arial" pitchFamily="34" charset="0"/>
                <a:cs typeface="Arial" pitchFamily="34" charset="0"/>
              </a:rPr>
              <a:t>Hệ</a:t>
            </a:r>
            <a:r>
              <a:rPr lang="en-US" sz="1800" dirty="0">
                <a:latin typeface="Arial" pitchFamily="34" charset="0"/>
                <a:cs typeface="Arial" pitchFamily="34" charset="0"/>
              </a:rPr>
              <a:t> </a:t>
            </a:r>
            <a:r>
              <a:rPr lang="en-US" sz="1800" dirty="0" err="1">
                <a:latin typeface="Arial" pitchFamily="34" charset="0"/>
                <a:cs typeface="Arial" pitchFamily="34" charset="0"/>
              </a:rPr>
              <a:t>thống</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tập</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si</a:t>
            </a:r>
            <a:r>
              <a:rPr lang="en-US" sz="1800" dirty="0">
                <a:latin typeface="Arial" pitchFamily="34" charset="0"/>
                <a:cs typeface="Arial" pitchFamily="34" charset="0"/>
              </a:rPr>
              <a:t>(t)};  i =1,..,m </a:t>
            </a:r>
            <a:r>
              <a:rPr lang="en-US" sz="1800" dirty="0" err="1">
                <a:latin typeface="Arial" pitchFamily="34" charset="0"/>
                <a:cs typeface="Arial" pitchFamily="34" charset="0"/>
              </a:rPr>
              <a:t>mang</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tin </a:t>
            </a:r>
            <a:r>
              <a:rPr lang="en-US" sz="1800" dirty="0" err="1">
                <a:latin typeface="Arial" pitchFamily="34" charset="0"/>
                <a:cs typeface="Arial" pitchFamily="34" charset="0"/>
              </a:rPr>
              <a:t>số</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giá</a:t>
            </a:r>
            <a:r>
              <a:rPr lang="en-US" sz="1800" dirty="0">
                <a:latin typeface="Arial" pitchFamily="34" charset="0"/>
                <a:cs typeface="Arial" pitchFamily="34" charset="0"/>
              </a:rPr>
              <a:t> </a:t>
            </a:r>
            <a:r>
              <a:rPr lang="en-US" sz="1800" dirty="0" err="1">
                <a:latin typeface="Arial" pitchFamily="34" charset="0"/>
                <a:cs typeface="Arial" pitchFamily="34" charset="0"/>
              </a:rPr>
              <a:t>trị</a:t>
            </a:r>
            <a:r>
              <a:rPr lang="en-US" sz="1800" dirty="0">
                <a:latin typeface="Arial" pitchFamily="34" charset="0"/>
                <a:cs typeface="Arial" pitchFamily="34" charset="0"/>
              </a:rPr>
              <a:t> </a:t>
            </a:r>
            <a:r>
              <a:rPr lang="en-US" sz="1800" dirty="0" err="1">
                <a:latin typeface="Arial" pitchFamily="34" charset="0"/>
                <a:cs typeface="Arial" pitchFamily="34" charset="0"/>
              </a:rPr>
              <a:t>từ</a:t>
            </a:r>
            <a:r>
              <a:rPr lang="en-US" sz="1800" dirty="0">
                <a:latin typeface="Arial" pitchFamily="34" charset="0"/>
                <a:cs typeface="Arial" pitchFamily="34" charset="0"/>
              </a:rPr>
              <a:t> 0,..,(m-1).</a:t>
            </a:r>
          </a:p>
          <a:p>
            <a:pPr lvl="0"/>
            <a:r>
              <a:rPr lang="en-US" sz="1800" dirty="0" err="1">
                <a:latin typeface="Arial" pitchFamily="34" charset="0"/>
                <a:cs typeface="Arial" pitchFamily="34" charset="0"/>
              </a:rPr>
              <a:t>Máy</a:t>
            </a:r>
            <a:r>
              <a:rPr lang="en-US" sz="1800" dirty="0">
                <a:latin typeface="Arial" pitchFamily="34" charset="0"/>
                <a:cs typeface="Arial" pitchFamily="34" charset="0"/>
              </a:rPr>
              <a:t> </a:t>
            </a:r>
            <a:r>
              <a:rPr lang="en-US" sz="1800" dirty="0" err="1">
                <a:latin typeface="Arial" pitchFamily="34" charset="0"/>
                <a:cs typeface="Arial" pitchFamily="34" charset="0"/>
              </a:rPr>
              <a:t>phát</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Si(t) </a:t>
            </a:r>
            <a:r>
              <a:rPr lang="en-US" sz="1800" dirty="0" err="1">
                <a:latin typeface="Arial" pitchFamily="34" charset="0"/>
                <a:cs typeface="Arial" pitchFamily="34" charset="0"/>
              </a:rPr>
              <a:t>mang</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tin i-1. </a:t>
            </a:r>
            <a:r>
              <a:rPr lang="en-US" sz="1800" dirty="0" err="1">
                <a:latin typeface="Arial" pitchFamily="34" charset="0"/>
                <a:cs typeface="Arial" pitchFamily="34" charset="0"/>
              </a:rPr>
              <a:t>Máy</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nhận</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r(t) = </a:t>
            </a:r>
            <a:r>
              <a:rPr lang="en-US" sz="1800" dirty="0" err="1">
                <a:latin typeface="Arial" pitchFamily="34" charset="0"/>
                <a:cs typeface="Arial" pitchFamily="34" charset="0"/>
              </a:rPr>
              <a:t>si</a:t>
            </a:r>
            <a:r>
              <a:rPr lang="en-US" sz="1800" dirty="0">
                <a:latin typeface="Arial" pitchFamily="34" charset="0"/>
                <a:cs typeface="Arial" pitchFamily="34" charset="0"/>
              </a:rPr>
              <a:t>(t) + n(t).</a:t>
            </a:r>
          </a:p>
          <a:p>
            <a:pPr lvl="0"/>
            <a:r>
              <a:rPr lang="en-US" sz="1800" dirty="0" err="1">
                <a:latin typeface="Arial" pitchFamily="34" charset="0"/>
                <a:cs typeface="Arial" pitchFamily="34" charset="0"/>
              </a:rPr>
              <a:t>Mô</a:t>
            </a:r>
            <a:r>
              <a:rPr lang="en-US" sz="1800" dirty="0">
                <a:latin typeface="Arial" pitchFamily="34" charset="0"/>
                <a:cs typeface="Arial" pitchFamily="34" charset="0"/>
              </a:rPr>
              <a:t> </a:t>
            </a:r>
            <a:r>
              <a:rPr lang="en-US" sz="1800" dirty="0" err="1">
                <a:latin typeface="Arial" pitchFamily="34" charset="0"/>
                <a:cs typeface="Arial" pitchFamily="34" charset="0"/>
              </a:rPr>
              <a:t>hình</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kênh</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nguồn</a:t>
            </a:r>
            <a:r>
              <a:rPr lang="en-US" sz="1800" dirty="0">
                <a:latin typeface="Arial" pitchFamily="34" charset="0"/>
                <a:cs typeface="Arial" pitchFamily="34" charset="0"/>
              </a:rPr>
              <a:t> </a:t>
            </a:r>
            <a:r>
              <a:rPr lang="en-US" sz="1800" dirty="0" err="1">
                <a:latin typeface="Arial" pitchFamily="34" charset="0"/>
                <a:cs typeface="Arial" pitchFamily="34" charset="0"/>
              </a:rPr>
              <a:t>vào</a:t>
            </a:r>
            <a:r>
              <a:rPr lang="en-US" sz="1800" dirty="0">
                <a:latin typeface="Arial" pitchFamily="34" charset="0"/>
                <a:cs typeface="Arial" pitchFamily="34" charset="0"/>
              </a:rPr>
              <a:t> </a:t>
            </a:r>
            <a:r>
              <a:rPr lang="en-US" sz="1800" dirty="0" err="1">
                <a:latin typeface="Arial" pitchFamily="34" charset="0"/>
                <a:cs typeface="Arial" pitchFamily="34" charset="0"/>
              </a:rPr>
              <a:t>gồm</a:t>
            </a:r>
            <a:r>
              <a:rPr lang="en-US" sz="1800" dirty="0">
                <a:latin typeface="Arial" pitchFamily="34" charset="0"/>
                <a:cs typeface="Arial" pitchFamily="34" charset="0"/>
              </a:rPr>
              <a:t> </a:t>
            </a:r>
            <a:r>
              <a:rPr lang="en-US" sz="1800" dirty="0" err="1">
                <a:latin typeface="Arial" pitchFamily="34" charset="0"/>
                <a:cs typeface="Arial" pitchFamily="34" charset="0"/>
              </a:rPr>
              <a:t>tập</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vào</a:t>
            </a:r>
            <a:r>
              <a:rPr lang="en-US" sz="1800" dirty="0">
                <a:latin typeface="Arial" pitchFamily="34" charset="0"/>
                <a:cs typeface="Arial" pitchFamily="34" charset="0"/>
              </a:rPr>
              <a:t> (</a:t>
            </a:r>
            <a:r>
              <a:rPr lang="en-US" sz="1800" dirty="0" err="1">
                <a:latin typeface="Arial" pitchFamily="34" charset="0"/>
                <a:cs typeface="Arial" pitchFamily="34" charset="0"/>
              </a:rPr>
              <a:t>biểu</a:t>
            </a:r>
            <a:r>
              <a:rPr lang="en-US" sz="1800" dirty="0">
                <a:latin typeface="Arial" pitchFamily="34" charset="0"/>
                <a:cs typeface="Arial" pitchFamily="34" charset="0"/>
              </a:rPr>
              <a:t> </a:t>
            </a:r>
            <a:r>
              <a:rPr lang="en-US" sz="1800" dirty="0" err="1">
                <a:latin typeface="Arial" pitchFamily="34" charset="0"/>
                <a:cs typeface="Arial" pitchFamily="34" charset="0"/>
              </a:rPr>
              <a:t>diễn</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vào</a:t>
            </a:r>
            <a:r>
              <a:rPr lang="en-US" sz="1800" dirty="0">
                <a:latin typeface="Arial" pitchFamily="34" charset="0"/>
                <a:cs typeface="Arial" pitchFamily="34" charset="0"/>
              </a:rPr>
              <a:t>) {</a:t>
            </a:r>
            <a:r>
              <a:rPr lang="en-US" sz="1800" dirty="0" err="1">
                <a:latin typeface="Arial" pitchFamily="34" charset="0"/>
                <a:cs typeface="Arial" pitchFamily="34" charset="0"/>
              </a:rPr>
              <a:t>si</a:t>
            </a:r>
            <a:r>
              <a:rPr lang="en-US" sz="1800" dirty="0">
                <a:latin typeface="Arial" pitchFamily="34" charset="0"/>
                <a:cs typeface="Arial" pitchFamily="34" charset="0"/>
              </a:rPr>
              <a:t>(t)} </a:t>
            </a:r>
            <a:r>
              <a:rPr lang="en-US" sz="1800" dirty="0" err="1">
                <a:latin typeface="Arial" pitchFamily="34" charset="0"/>
                <a:cs typeface="Arial" pitchFamily="34" charset="0"/>
              </a:rPr>
              <a:t>giả</a:t>
            </a:r>
            <a:r>
              <a:rPr lang="en-US" sz="1800" dirty="0">
                <a:latin typeface="Arial" pitchFamily="34" charset="0"/>
                <a:cs typeface="Arial" pitchFamily="34" charset="0"/>
              </a:rPr>
              <a:t> </a:t>
            </a:r>
            <a:r>
              <a:rPr lang="en-US" sz="1800" dirty="0" err="1">
                <a:latin typeface="Arial" pitchFamily="34" charset="0"/>
                <a:cs typeface="Arial" pitchFamily="34" charset="0"/>
              </a:rPr>
              <a:t>thiết</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xác</a:t>
            </a:r>
            <a:r>
              <a:rPr lang="en-US" sz="1800" dirty="0">
                <a:latin typeface="Arial" pitchFamily="34" charset="0"/>
                <a:cs typeface="Arial" pitchFamily="34" charset="0"/>
              </a:rPr>
              <a:t> </a:t>
            </a:r>
            <a:r>
              <a:rPr lang="en-US" sz="1800" dirty="0" err="1">
                <a:latin typeface="Arial" pitchFamily="34" charset="0"/>
                <a:cs typeface="Arial" pitchFamily="34" charset="0"/>
              </a:rPr>
              <a:t>suât</a:t>
            </a:r>
            <a:r>
              <a:rPr lang="en-US" sz="1800" dirty="0">
                <a:latin typeface="Arial" pitchFamily="34" charset="0"/>
                <a:cs typeface="Arial" pitchFamily="34" charset="0"/>
              </a:rPr>
              <a:t> {pi} i=1,..,m.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ra</a:t>
            </a:r>
            <a:r>
              <a:rPr lang="en-US" sz="1800" dirty="0">
                <a:latin typeface="Arial" pitchFamily="34" charset="0"/>
                <a:cs typeface="Arial" pitchFamily="34" charset="0"/>
              </a:rPr>
              <a:t> r(t) = </a:t>
            </a:r>
            <a:r>
              <a:rPr lang="en-US" sz="1800" dirty="0" err="1">
                <a:latin typeface="Arial" pitchFamily="34" charset="0"/>
                <a:cs typeface="Arial" pitchFamily="34" charset="0"/>
              </a:rPr>
              <a:t>si</a:t>
            </a:r>
            <a:r>
              <a:rPr lang="en-US" sz="1800" dirty="0">
                <a:latin typeface="Arial" pitchFamily="34" charset="0"/>
                <a:cs typeface="Arial" pitchFamily="34" charset="0"/>
              </a:rPr>
              <a:t>(t) + n(t), i=1,..,m. </a:t>
            </a:r>
            <a:r>
              <a:rPr lang="en-US" sz="1800" dirty="0" err="1">
                <a:latin typeface="Arial" pitchFamily="34" charset="0"/>
                <a:cs typeface="Arial" pitchFamily="34" charset="0"/>
              </a:rPr>
              <a:t>Hàm</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của</a:t>
            </a:r>
            <a:r>
              <a:rPr lang="en-US" sz="1800" dirty="0">
                <a:latin typeface="Arial" pitchFamily="34" charset="0"/>
                <a:cs typeface="Arial" pitchFamily="34" charset="0"/>
              </a:rPr>
              <a:t> </a:t>
            </a:r>
            <a:r>
              <a:rPr lang="en-US" sz="1800" dirty="0" err="1">
                <a:latin typeface="Arial" pitchFamily="34" charset="0"/>
                <a:cs typeface="Arial" pitchFamily="34" charset="0"/>
              </a:rPr>
              <a:t>kênh</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tập</a:t>
            </a:r>
            <a:r>
              <a:rPr lang="en-US" sz="1800" dirty="0">
                <a:latin typeface="Arial" pitchFamily="34" charset="0"/>
                <a:cs typeface="Arial" pitchFamily="34" charset="0"/>
              </a:rPr>
              <a:t> </a:t>
            </a:r>
            <a:r>
              <a:rPr lang="en-US" sz="1800" dirty="0" err="1">
                <a:latin typeface="Arial" pitchFamily="34" charset="0"/>
                <a:cs typeface="Arial" pitchFamily="34" charset="0"/>
              </a:rPr>
              <a:t>các</a:t>
            </a:r>
            <a:r>
              <a:rPr lang="en-US" sz="1800" dirty="0">
                <a:latin typeface="Arial" pitchFamily="34" charset="0"/>
                <a:cs typeface="Arial" pitchFamily="34" charset="0"/>
              </a:rPr>
              <a:t> </a:t>
            </a:r>
            <a:r>
              <a:rPr lang="en-US" sz="1800" dirty="0" err="1">
                <a:latin typeface="Arial" pitchFamily="34" charset="0"/>
                <a:cs typeface="Arial" pitchFamily="34" charset="0"/>
              </a:rPr>
              <a:t>xác</a:t>
            </a:r>
            <a:r>
              <a:rPr lang="en-US" sz="1800" dirty="0">
                <a:latin typeface="Arial" pitchFamily="34" charset="0"/>
                <a:cs typeface="Arial" pitchFamily="34" charset="0"/>
              </a:rPr>
              <a:t> </a:t>
            </a:r>
            <a:r>
              <a:rPr lang="en-US" sz="1800" dirty="0" err="1">
                <a:latin typeface="Arial" pitchFamily="34" charset="0"/>
                <a:cs typeface="Arial" pitchFamily="34" charset="0"/>
              </a:rPr>
              <a:t>suất</a:t>
            </a:r>
            <a:r>
              <a:rPr lang="en-US" sz="1800" dirty="0">
                <a:latin typeface="Arial" pitchFamily="34" charset="0"/>
                <a:cs typeface="Arial" pitchFamily="34" charset="0"/>
              </a:rPr>
              <a:t> {p(r(t)/</a:t>
            </a:r>
            <a:r>
              <a:rPr lang="en-US" sz="1800" dirty="0" err="1">
                <a:latin typeface="Arial" pitchFamily="34" charset="0"/>
                <a:cs typeface="Arial" pitchFamily="34" charset="0"/>
              </a:rPr>
              <a:t>si</a:t>
            </a:r>
            <a:r>
              <a:rPr lang="en-US" sz="1800" dirty="0">
                <a:latin typeface="Arial" pitchFamily="34" charset="0"/>
                <a:cs typeface="Arial" pitchFamily="34" charset="0"/>
              </a:rPr>
              <a:t>(t)}.</a:t>
            </a:r>
          </a:p>
          <a:p>
            <a:pPr lvl="0"/>
            <a:r>
              <a:rPr lang="en-US" sz="1800" dirty="0" err="1">
                <a:latin typeface="Arial" pitchFamily="34" charset="0"/>
                <a:cs typeface="Arial" pitchFamily="34" charset="0"/>
              </a:rPr>
              <a:t>Máy</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đúng</a:t>
            </a:r>
            <a:r>
              <a:rPr lang="en-US" sz="1800" dirty="0">
                <a:latin typeface="Arial" pitchFamily="34" charset="0"/>
                <a:cs typeface="Arial" pitchFamily="34" charset="0"/>
              </a:rPr>
              <a:t> </a:t>
            </a:r>
            <a:r>
              <a:rPr lang="en-US" sz="1800" dirty="0" err="1">
                <a:latin typeface="Arial" pitchFamily="34" charset="0"/>
                <a:cs typeface="Arial" pitchFamily="34" charset="0"/>
              </a:rPr>
              <a:t>khi</a:t>
            </a:r>
            <a:r>
              <a:rPr lang="en-US" sz="1800" dirty="0">
                <a:latin typeface="Arial" pitchFamily="34" charset="0"/>
                <a:cs typeface="Arial" pitchFamily="34" charset="0"/>
              </a:rPr>
              <a:t> </a:t>
            </a:r>
            <a:r>
              <a:rPr lang="en-US" sz="1800" dirty="0" err="1">
                <a:latin typeface="Arial" pitchFamily="34" charset="0"/>
                <a:cs typeface="Arial" pitchFamily="34" charset="0"/>
              </a:rPr>
              <a:t>nó</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ra</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si</a:t>
            </a:r>
            <a:r>
              <a:rPr lang="en-US" sz="1800" dirty="0">
                <a:latin typeface="Arial" pitchFamily="34" charset="0"/>
                <a:cs typeface="Arial" pitchFamily="34" charset="0"/>
              </a:rPr>
              <a:t>(t). </a:t>
            </a:r>
            <a:r>
              <a:rPr lang="en-US" sz="1800" dirty="0" err="1">
                <a:latin typeface="Arial" pitchFamily="34" charset="0"/>
                <a:cs typeface="Arial" pitchFamily="34" charset="0"/>
              </a:rPr>
              <a:t>Máy</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sai</a:t>
            </a:r>
            <a:r>
              <a:rPr lang="en-US" sz="1800" dirty="0">
                <a:latin typeface="Arial" pitchFamily="34" charset="0"/>
                <a:cs typeface="Arial" pitchFamily="34" charset="0"/>
              </a:rPr>
              <a:t> </a:t>
            </a:r>
            <a:r>
              <a:rPr lang="en-US" sz="1800" dirty="0" err="1">
                <a:latin typeface="Arial" pitchFamily="34" charset="0"/>
                <a:cs typeface="Arial" pitchFamily="34" charset="0"/>
              </a:rPr>
              <a:t>khi</a:t>
            </a:r>
            <a:r>
              <a:rPr lang="en-US" sz="1800" dirty="0">
                <a:latin typeface="Arial" pitchFamily="34" charset="0"/>
                <a:cs typeface="Arial" pitchFamily="34" charset="0"/>
              </a:rPr>
              <a:t> </a:t>
            </a:r>
            <a:r>
              <a:rPr lang="en-US" sz="1800" dirty="0" err="1">
                <a:latin typeface="Arial" pitchFamily="34" charset="0"/>
                <a:cs typeface="Arial" pitchFamily="34" charset="0"/>
              </a:rPr>
              <a:t>nó</a:t>
            </a:r>
            <a:r>
              <a:rPr lang="en-US" sz="1800" dirty="0">
                <a:latin typeface="Arial" pitchFamily="34" charset="0"/>
                <a:cs typeface="Arial" pitchFamily="34" charset="0"/>
              </a:rPr>
              <a:t> </a:t>
            </a:r>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phát</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sj</a:t>
            </a:r>
            <a:r>
              <a:rPr lang="en-US" sz="1800" dirty="0">
                <a:latin typeface="Arial" pitchFamily="34" charset="0"/>
                <a:cs typeface="Arial" pitchFamily="34" charset="0"/>
              </a:rPr>
              <a:t>(t) </a:t>
            </a:r>
            <a:r>
              <a:rPr lang="en-US" sz="1800" dirty="0" err="1">
                <a:latin typeface="Arial" pitchFamily="34" charset="0"/>
                <a:cs typeface="Arial" pitchFamily="34" charset="0"/>
              </a:rPr>
              <a:t>khác</a:t>
            </a:r>
            <a:r>
              <a:rPr lang="en-US" sz="1800" dirty="0">
                <a:latin typeface="Arial" pitchFamily="34" charset="0"/>
                <a:cs typeface="Arial" pitchFamily="34" charset="0"/>
              </a:rPr>
              <a:t> </a:t>
            </a:r>
            <a:r>
              <a:rPr lang="en-US" sz="1800" dirty="0" err="1">
                <a:latin typeface="Arial" pitchFamily="34" charset="0"/>
                <a:cs typeface="Arial" pitchFamily="34" charset="0"/>
              </a:rPr>
              <a:t>si</a:t>
            </a:r>
            <a:r>
              <a:rPr lang="en-US" sz="1800" dirty="0">
                <a:latin typeface="Arial" pitchFamily="34" charset="0"/>
                <a:cs typeface="Arial" pitchFamily="34" charset="0"/>
              </a:rPr>
              <a:t>(t) hay </a:t>
            </a:r>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sj</a:t>
            </a:r>
            <a:r>
              <a:rPr lang="en-US" sz="1800" dirty="0">
                <a:latin typeface="Arial" pitchFamily="34" charset="0"/>
                <a:cs typeface="Arial" pitchFamily="34" charset="0"/>
              </a:rPr>
              <a:t>(t) </a:t>
            </a:r>
            <a:r>
              <a:rPr lang="en-US" sz="1800" dirty="0" err="1">
                <a:latin typeface="Arial" pitchFamily="34" charset="0"/>
                <a:cs typeface="Arial" pitchFamily="34" charset="0"/>
              </a:rPr>
              <a:t>với</a:t>
            </a:r>
            <a:r>
              <a:rPr lang="en-US" sz="1800" dirty="0">
                <a:latin typeface="Arial" pitchFamily="34" charset="0"/>
                <a:cs typeface="Arial" pitchFamily="34" charset="0"/>
              </a:rPr>
              <a:t> j </a:t>
            </a:r>
            <a:r>
              <a:rPr lang="en-US" sz="1800" dirty="0" err="1">
                <a:latin typeface="Arial" pitchFamily="34" charset="0"/>
                <a:cs typeface="Arial" pitchFamily="34" charset="0"/>
              </a:rPr>
              <a:t>khác</a:t>
            </a:r>
            <a:r>
              <a:rPr lang="en-US" sz="1800" dirty="0">
                <a:latin typeface="Arial" pitchFamily="34" charset="0"/>
                <a:cs typeface="Arial" pitchFamily="34" charset="0"/>
              </a:rPr>
              <a:t> i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phát</a:t>
            </a:r>
            <a:r>
              <a:rPr lang="en-US" sz="1800" dirty="0">
                <a:latin typeface="Arial" pitchFamily="34" charset="0"/>
                <a:cs typeface="Arial" pitchFamily="34" charset="0"/>
              </a:rPr>
              <a:t>.</a:t>
            </a:r>
          </a:p>
          <a:p>
            <a:pPr lvl="0"/>
            <a:r>
              <a:rPr lang="en-US" sz="1800" dirty="0" err="1">
                <a:latin typeface="Arial" pitchFamily="34" charset="0"/>
                <a:cs typeface="Arial" pitchFamily="34" charset="0"/>
              </a:rPr>
              <a:t>Một</a:t>
            </a:r>
            <a:r>
              <a:rPr lang="en-US" sz="1800" dirty="0">
                <a:latin typeface="Arial" pitchFamily="34" charset="0"/>
                <a:cs typeface="Arial" pitchFamily="34" charset="0"/>
              </a:rPr>
              <a:t> </a:t>
            </a:r>
            <a:r>
              <a:rPr lang="en-US" sz="1800" dirty="0" err="1">
                <a:latin typeface="Arial" pitchFamily="34" charset="0"/>
                <a:cs typeface="Arial" pitchFamily="34" charset="0"/>
              </a:rPr>
              <a:t>hệ</a:t>
            </a:r>
            <a:r>
              <a:rPr lang="en-US" sz="1800" dirty="0">
                <a:latin typeface="Arial" pitchFamily="34" charset="0"/>
                <a:cs typeface="Arial" pitchFamily="34" charset="0"/>
              </a:rPr>
              <a:t> </a:t>
            </a:r>
            <a:r>
              <a:rPr lang="en-US" sz="1800" dirty="0" err="1">
                <a:latin typeface="Arial" pitchFamily="34" charset="0"/>
                <a:cs typeface="Arial" pitchFamily="34" charset="0"/>
              </a:rPr>
              <a:t>thống</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thể</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sử</a:t>
            </a:r>
            <a:r>
              <a:rPr lang="en-US" sz="1800" dirty="0">
                <a:latin typeface="Arial" pitchFamily="34" charset="0"/>
                <a:cs typeface="Arial" pitchFamily="34" charset="0"/>
              </a:rPr>
              <a:t> </a:t>
            </a:r>
            <a:r>
              <a:rPr lang="en-US" sz="1800" dirty="0" err="1">
                <a:latin typeface="Arial" pitchFamily="34" charset="0"/>
                <a:cs typeface="Arial" pitchFamily="34" charset="0"/>
              </a:rPr>
              <a:t>dụng</a:t>
            </a:r>
            <a:r>
              <a:rPr lang="en-US" sz="1800" dirty="0">
                <a:latin typeface="Arial" pitchFamily="34" charset="0"/>
                <a:cs typeface="Arial" pitchFamily="34" charset="0"/>
              </a:rPr>
              <a:t> </a:t>
            </a:r>
            <a:r>
              <a:rPr lang="en-US" sz="1800" dirty="0" err="1">
                <a:latin typeface="Arial" pitchFamily="34" charset="0"/>
                <a:cs typeface="Arial" pitchFamily="34" charset="0"/>
              </a:rPr>
              <a:t>để</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thông</a:t>
            </a:r>
            <a:r>
              <a:rPr lang="en-US" sz="1800" dirty="0">
                <a:latin typeface="Arial" pitchFamily="34" charset="0"/>
                <a:cs typeface="Arial" pitchFamily="34" charset="0"/>
              </a:rPr>
              <a:t> tin </a:t>
            </a:r>
            <a:r>
              <a:rPr lang="en-US" sz="1800" dirty="0" err="1">
                <a:latin typeface="Arial" pitchFamily="34" charset="0"/>
                <a:cs typeface="Arial" pitchFamily="34" charset="0"/>
              </a:rPr>
              <a:t>thì</a:t>
            </a:r>
            <a:r>
              <a:rPr lang="en-US" sz="1800" dirty="0">
                <a:latin typeface="Arial" pitchFamily="34" charset="0"/>
                <a:cs typeface="Arial" pitchFamily="34" charset="0"/>
              </a:rPr>
              <a:t> </a:t>
            </a:r>
            <a:r>
              <a:rPr lang="en-US" sz="1800" dirty="0" err="1">
                <a:latin typeface="Arial" pitchFamily="34" charset="0"/>
                <a:cs typeface="Arial" pitchFamily="34" charset="0"/>
              </a:rPr>
              <a:t>phải</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nhiễu</a:t>
            </a:r>
            <a:r>
              <a:rPr lang="en-US" sz="1800" dirty="0">
                <a:latin typeface="Arial" pitchFamily="34" charset="0"/>
                <a:cs typeface="Arial" pitchFamily="34" charset="0"/>
              </a:rPr>
              <a:t> </a:t>
            </a:r>
            <a:r>
              <a:rPr lang="en-US" sz="1800" dirty="0" err="1">
                <a:latin typeface="Arial" pitchFamily="34" charset="0"/>
                <a:cs typeface="Arial" pitchFamily="34" charset="0"/>
              </a:rPr>
              <a:t>không</a:t>
            </a:r>
            <a:r>
              <a:rPr lang="en-US" sz="1800" dirty="0">
                <a:latin typeface="Arial" pitchFamily="34" charset="0"/>
                <a:cs typeface="Arial" pitchFamily="34" charset="0"/>
              </a:rPr>
              <a:t> </a:t>
            </a:r>
            <a:r>
              <a:rPr lang="en-US" sz="1800" dirty="0" err="1">
                <a:latin typeface="Arial" pitchFamily="34" charset="0"/>
                <a:cs typeface="Arial" pitchFamily="34" charset="0"/>
              </a:rPr>
              <a:t>quá</a:t>
            </a:r>
            <a:r>
              <a:rPr lang="en-US" sz="1800" dirty="0">
                <a:latin typeface="Arial" pitchFamily="34" charset="0"/>
                <a:cs typeface="Arial" pitchFamily="34" charset="0"/>
              </a:rPr>
              <a:t> </a:t>
            </a:r>
            <a:r>
              <a:rPr lang="en-US" sz="1800" dirty="0" err="1">
                <a:latin typeface="Arial" pitchFamily="34" charset="0"/>
                <a:cs typeface="Arial" pitchFamily="34" charset="0"/>
              </a:rPr>
              <a:t>lớn</a:t>
            </a:r>
            <a:r>
              <a:rPr lang="en-US" sz="1800" dirty="0">
                <a:latin typeface="Arial" pitchFamily="34" charset="0"/>
                <a:cs typeface="Arial" pitchFamily="34" charset="0"/>
              </a:rPr>
              <a:t> </a:t>
            </a:r>
            <a:r>
              <a:rPr lang="en-US" sz="1800" dirty="0" err="1">
                <a:latin typeface="Arial" pitchFamily="34" charset="0"/>
                <a:cs typeface="Arial" pitchFamily="34" charset="0"/>
              </a:rPr>
              <a:t>để</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nhận</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giống</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chủ</a:t>
            </a:r>
            <a:r>
              <a:rPr lang="en-US" sz="1800" dirty="0">
                <a:latin typeface="Arial" pitchFamily="34" charset="0"/>
                <a:cs typeface="Arial" pitchFamily="34" charset="0"/>
              </a:rPr>
              <a:t> </a:t>
            </a:r>
            <a:r>
              <a:rPr lang="en-US" sz="1800" dirty="0" err="1">
                <a:latin typeface="Arial" pitchFamily="34" charset="0"/>
                <a:cs typeface="Arial" pitchFamily="34" charset="0"/>
              </a:rPr>
              <a:t>yếu</a:t>
            </a:r>
            <a:r>
              <a:rPr lang="en-US" sz="1800" dirty="0">
                <a:latin typeface="Arial" pitchFamily="34" charset="0"/>
                <a:cs typeface="Arial" pitchFamily="34" charset="0"/>
              </a:rPr>
              <a:t>. (</a:t>
            </a:r>
            <a:r>
              <a:rPr lang="en-US" sz="1800" dirty="0" err="1">
                <a:latin typeface="Arial" pitchFamily="34" charset="0"/>
                <a:cs typeface="Arial" pitchFamily="34" charset="0"/>
              </a:rPr>
              <a:t>trường</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thường</a:t>
            </a:r>
            <a:r>
              <a:rPr lang="en-US" sz="1800" dirty="0">
                <a:latin typeface="Arial" pitchFamily="34" charset="0"/>
                <a:cs typeface="Arial" pitchFamily="34" charset="0"/>
              </a:rPr>
              <a:t> </a:t>
            </a:r>
            <a:r>
              <a:rPr lang="en-US" sz="1800" dirty="0" err="1">
                <a:latin typeface="Arial" pitchFamily="34" charset="0"/>
                <a:cs typeface="Arial" pitchFamily="34" charset="0"/>
              </a:rPr>
              <a:t>gặp</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nhiễu</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phân</a:t>
            </a:r>
            <a:r>
              <a:rPr lang="en-US" sz="1800" dirty="0">
                <a:latin typeface="Arial" pitchFamily="34" charset="0"/>
                <a:cs typeface="Arial" pitchFamily="34" charset="0"/>
              </a:rPr>
              <a:t> </a:t>
            </a:r>
            <a:r>
              <a:rPr lang="en-US" sz="1800" dirty="0" err="1">
                <a:latin typeface="Arial" pitchFamily="34" charset="0"/>
                <a:cs typeface="Arial" pitchFamily="34" charset="0"/>
              </a:rPr>
              <a:t>bố</a:t>
            </a:r>
            <a:r>
              <a:rPr lang="en-US" sz="1800" dirty="0">
                <a:latin typeface="Arial" pitchFamily="34" charset="0"/>
                <a:cs typeface="Arial" pitchFamily="34" charset="0"/>
              </a:rPr>
              <a:t> </a:t>
            </a:r>
            <a:r>
              <a:rPr lang="en-US" sz="1800" dirty="0" err="1">
                <a:latin typeface="Arial" pitchFamily="34" charset="0"/>
                <a:cs typeface="Arial" pitchFamily="34" charset="0"/>
              </a:rPr>
              <a:t>chuẩn</a:t>
            </a:r>
            <a:r>
              <a:rPr lang="en-US" sz="1800" dirty="0">
                <a:latin typeface="Arial" pitchFamily="34" charset="0"/>
                <a:cs typeface="Arial" pitchFamily="34" charset="0"/>
              </a:rPr>
              <a:t> Gaussian)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7.2. Luật quyết định thu</a:t>
            </a:r>
          </a:p>
        </p:txBody>
      </p:sp>
      <p:sp>
        <p:nvSpPr>
          <p:cNvPr id="3" name="Text Placeholder 2"/>
          <p:cNvSpPr txBox="1">
            <a:spLocks noGrp="1"/>
          </p:cNvSpPr>
          <p:nvPr>
            <p:ph type="body" idx="4294967295"/>
          </p:nvPr>
        </p:nvSpPr>
        <p:spPr>
          <a:xfrm>
            <a:off x="503999" y="1326600"/>
            <a:ext cx="9071640" cy="4099475"/>
          </a:xfrm>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a:latin typeface="Arial" pitchFamily="34" charset="0"/>
                <a:cs typeface="Arial" pitchFamily="34" charset="0"/>
              </a:rPr>
              <a:t>Do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phát</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si</a:t>
            </a:r>
            <a:r>
              <a:rPr lang="en-US" sz="1800" dirty="0">
                <a:latin typeface="Arial" pitchFamily="34" charset="0"/>
                <a:cs typeface="Arial" pitchFamily="34" charset="0"/>
              </a:rPr>
              <a:t>(t) </a:t>
            </a:r>
            <a:r>
              <a:rPr lang="en-US" sz="1800" dirty="0" err="1">
                <a:latin typeface="Arial" pitchFamily="34" charset="0"/>
                <a:cs typeface="Arial" pitchFamily="34" charset="0"/>
              </a:rPr>
              <a:t>và</a:t>
            </a:r>
            <a:r>
              <a:rPr lang="en-US" sz="1800" dirty="0">
                <a:latin typeface="Arial" pitchFamily="34" charset="0"/>
                <a:cs typeface="Arial" pitchFamily="34" charset="0"/>
              </a:rPr>
              <a:t> </a:t>
            </a:r>
            <a:r>
              <a:rPr lang="en-US" sz="1800" dirty="0" err="1">
                <a:latin typeface="Arial" pitchFamily="34" charset="0"/>
                <a:cs typeface="Arial" pitchFamily="34" charset="0"/>
              </a:rPr>
              <a:t>nhiễu</a:t>
            </a:r>
            <a:r>
              <a:rPr lang="en-US" sz="1800" dirty="0">
                <a:latin typeface="Arial" pitchFamily="34" charset="0"/>
                <a:cs typeface="Arial" pitchFamily="34" charset="0"/>
              </a:rPr>
              <a:t> </a:t>
            </a:r>
            <a:r>
              <a:rPr lang="en-US" sz="1800" dirty="0" err="1">
                <a:latin typeface="Arial" pitchFamily="34" charset="0"/>
                <a:cs typeface="Arial" pitchFamily="34" charset="0"/>
              </a:rPr>
              <a:t>trong</a:t>
            </a:r>
            <a:r>
              <a:rPr lang="en-US" sz="1800" dirty="0">
                <a:latin typeface="Arial" pitchFamily="34" charset="0"/>
                <a:cs typeface="Arial" pitchFamily="34" charset="0"/>
              </a:rPr>
              <a:t> </a:t>
            </a:r>
            <a:r>
              <a:rPr lang="en-US" sz="1800" dirty="0" err="1">
                <a:latin typeface="Arial" pitchFamily="34" charset="0"/>
                <a:cs typeface="Arial" pitchFamily="34" charset="0"/>
              </a:rPr>
              <a:t>kênh</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tạo</a:t>
            </a:r>
            <a:r>
              <a:rPr lang="en-US" sz="1800" dirty="0">
                <a:latin typeface="Arial" pitchFamily="34" charset="0"/>
                <a:cs typeface="Arial" pitchFamily="34" charset="0"/>
              </a:rPr>
              <a:t> </a:t>
            </a:r>
            <a:r>
              <a:rPr lang="en-US" sz="1800" dirty="0" err="1">
                <a:latin typeface="Arial" pitchFamily="34" charset="0"/>
                <a:cs typeface="Arial" pitchFamily="34" charset="0"/>
              </a:rPr>
              <a:t>ra</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r(t) </a:t>
            </a:r>
            <a:r>
              <a:rPr lang="en-US" sz="1800" dirty="0" err="1">
                <a:latin typeface="Arial" pitchFamily="34" charset="0"/>
                <a:cs typeface="Arial" pitchFamily="34" charset="0"/>
              </a:rPr>
              <a:t>thường</a:t>
            </a:r>
            <a:r>
              <a:rPr lang="en-US" sz="1800" dirty="0">
                <a:latin typeface="Arial" pitchFamily="34" charset="0"/>
                <a:cs typeface="Arial" pitchFamily="34" charset="0"/>
              </a:rPr>
              <a:t> </a:t>
            </a:r>
            <a:r>
              <a:rPr lang="en-US" sz="1800" dirty="0" err="1">
                <a:latin typeface="Arial" pitchFamily="34" charset="0"/>
                <a:cs typeface="Arial" pitchFamily="34" charset="0"/>
              </a:rPr>
              <a:t>giống</a:t>
            </a:r>
            <a:r>
              <a:rPr lang="en-US" sz="1800" dirty="0">
                <a:latin typeface="Arial" pitchFamily="34" charset="0"/>
                <a:cs typeface="Arial" pitchFamily="34" charset="0"/>
              </a:rPr>
              <a:t> </a:t>
            </a:r>
            <a:r>
              <a:rPr lang="en-US" sz="1800" dirty="0" err="1">
                <a:latin typeface="Arial" pitchFamily="34" charset="0"/>
                <a:cs typeface="Arial" pitchFamily="34" charset="0"/>
              </a:rPr>
              <a:t>hơn</a:t>
            </a:r>
            <a:r>
              <a:rPr lang="en-US" sz="1800" dirty="0">
                <a:latin typeface="Arial" pitchFamily="34" charset="0"/>
                <a:cs typeface="Arial" pitchFamily="34" charset="0"/>
              </a:rPr>
              <a:t> </a:t>
            </a:r>
            <a:r>
              <a:rPr lang="en-US" sz="1800" dirty="0" err="1">
                <a:latin typeface="Arial" pitchFamily="34" charset="0"/>
                <a:cs typeface="Arial" pitchFamily="34" charset="0"/>
              </a:rPr>
              <a:t>với</a:t>
            </a:r>
            <a:r>
              <a:rPr lang="en-US" sz="1800" dirty="0">
                <a:latin typeface="Arial" pitchFamily="34" charset="0"/>
                <a:cs typeface="Arial" pitchFamily="34" charset="0"/>
              </a:rPr>
              <a:t> r(t) hay p(</a:t>
            </a:r>
            <a:r>
              <a:rPr lang="en-US" sz="1800" dirty="0" err="1">
                <a:latin typeface="Arial" pitchFamily="34" charset="0"/>
                <a:cs typeface="Arial" pitchFamily="34" charset="0"/>
              </a:rPr>
              <a:t>si</a:t>
            </a:r>
            <a:r>
              <a:rPr lang="en-US" sz="1800" dirty="0">
                <a:latin typeface="Arial" pitchFamily="34" charset="0"/>
                <a:cs typeface="Arial" pitchFamily="34" charset="0"/>
              </a:rPr>
              <a:t>(t)/r(t))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lớn</a:t>
            </a:r>
            <a:r>
              <a:rPr lang="en-US" sz="1800" dirty="0">
                <a:latin typeface="Arial" pitchFamily="34" charset="0"/>
                <a:cs typeface="Arial" pitchFamily="34" charset="0"/>
              </a:rPr>
              <a:t> </a:t>
            </a:r>
            <a:r>
              <a:rPr lang="en-US" sz="1800" dirty="0" err="1">
                <a:latin typeface="Arial" pitchFamily="34" charset="0"/>
                <a:cs typeface="Arial" pitchFamily="34" charset="0"/>
              </a:rPr>
              <a:t>nhất</a:t>
            </a:r>
            <a:r>
              <a:rPr lang="en-US" sz="1800" dirty="0">
                <a:latin typeface="Arial" pitchFamily="34" charset="0"/>
                <a:cs typeface="Arial" pitchFamily="34" charset="0"/>
              </a:rPr>
              <a:t>. </a:t>
            </a:r>
            <a:r>
              <a:rPr lang="en-US" sz="1800" dirty="0" err="1">
                <a:latin typeface="Arial" pitchFamily="34" charset="0"/>
                <a:cs typeface="Arial" pitchFamily="34" charset="0"/>
              </a:rPr>
              <a:t>Vây</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xác</a:t>
            </a:r>
            <a:r>
              <a:rPr lang="en-US" sz="1800" dirty="0">
                <a:latin typeface="Arial" pitchFamily="34" charset="0"/>
                <a:cs typeface="Arial" pitchFamily="34" charset="0"/>
              </a:rPr>
              <a:t> </a:t>
            </a:r>
            <a:r>
              <a:rPr lang="en-US" sz="1800" dirty="0" err="1">
                <a:latin typeface="Arial" pitchFamily="34" charset="0"/>
                <a:cs typeface="Arial" pitchFamily="34" charset="0"/>
              </a:rPr>
              <a:t>suất</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sai</a:t>
            </a:r>
            <a:r>
              <a:rPr lang="en-US" sz="1800" dirty="0">
                <a:latin typeface="Arial" pitchFamily="34" charset="0"/>
                <a:cs typeface="Arial" pitchFamily="34" charset="0"/>
              </a:rPr>
              <a:t> </a:t>
            </a:r>
            <a:r>
              <a:rPr lang="en-US" sz="1800" dirty="0" err="1">
                <a:latin typeface="Arial" pitchFamily="34" charset="0"/>
                <a:cs typeface="Arial" pitchFamily="34" charset="0"/>
              </a:rPr>
              <a:t>bé</a:t>
            </a:r>
            <a:r>
              <a:rPr lang="en-US" sz="1800" dirty="0">
                <a:latin typeface="Arial" pitchFamily="34" charset="0"/>
                <a:cs typeface="Arial" pitchFamily="34" charset="0"/>
              </a:rPr>
              <a:t> </a:t>
            </a:r>
            <a:r>
              <a:rPr lang="en-US" sz="1800" dirty="0" err="1">
                <a:latin typeface="Arial" pitchFamily="34" charset="0"/>
                <a:cs typeface="Arial" pitchFamily="34" charset="0"/>
              </a:rPr>
              <a:t>nhất</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phát</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xác</a:t>
            </a:r>
            <a:r>
              <a:rPr lang="en-US" sz="1800" dirty="0">
                <a:latin typeface="Arial" pitchFamily="34" charset="0"/>
                <a:cs typeface="Arial" pitchFamily="34" charset="0"/>
              </a:rPr>
              <a:t> </a:t>
            </a:r>
            <a:r>
              <a:rPr lang="en-US" sz="1800" dirty="0" err="1">
                <a:latin typeface="Arial" pitchFamily="34" charset="0"/>
                <a:cs typeface="Arial" pitchFamily="34" charset="0"/>
              </a:rPr>
              <a:t>suất</a:t>
            </a:r>
            <a:r>
              <a:rPr lang="en-US" sz="1800" dirty="0">
                <a:latin typeface="Arial" pitchFamily="34" charset="0"/>
                <a:cs typeface="Arial" pitchFamily="34" charset="0"/>
              </a:rPr>
              <a:t> </a:t>
            </a:r>
            <a:r>
              <a:rPr lang="en-US" sz="1800" dirty="0" err="1">
                <a:latin typeface="Arial" pitchFamily="34" charset="0"/>
                <a:cs typeface="Arial" pitchFamily="34" charset="0"/>
              </a:rPr>
              <a:t>có</a:t>
            </a:r>
            <a:r>
              <a:rPr lang="en-US" sz="1800" dirty="0">
                <a:latin typeface="Arial" pitchFamily="34" charset="0"/>
                <a:cs typeface="Arial" pitchFamily="34" charset="0"/>
              </a:rPr>
              <a:t> </a:t>
            </a:r>
            <a:r>
              <a:rPr lang="en-US" sz="1800" dirty="0" err="1">
                <a:latin typeface="Arial" pitchFamily="34" charset="0"/>
                <a:cs typeface="Arial" pitchFamily="34" charset="0"/>
              </a:rPr>
              <a:t>điều</a:t>
            </a:r>
            <a:r>
              <a:rPr lang="en-US" sz="1800" dirty="0">
                <a:latin typeface="Arial" pitchFamily="34" charset="0"/>
                <a:cs typeface="Arial" pitchFamily="34" charset="0"/>
              </a:rPr>
              <a:t> </a:t>
            </a:r>
            <a:r>
              <a:rPr lang="en-US" sz="1800" dirty="0" err="1">
                <a:latin typeface="Arial" pitchFamily="34" charset="0"/>
                <a:cs typeface="Arial" pitchFamily="34" charset="0"/>
              </a:rPr>
              <a:t>kiện</a:t>
            </a:r>
            <a:r>
              <a:rPr lang="en-US" sz="1800" dirty="0">
                <a:latin typeface="Arial" pitchFamily="34" charset="0"/>
                <a:cs typeface="Arial" pitchFamily="34" charset="0"/>
              </a:rPr>
              <a:t> </a:t>
            </a:r>
            <a:r>
              <a:rPr lang="en-US" sz="1800" dirty="0" err="1">
                <a:latin typeface="Arial" pitchFamily="34" charset="0"/>
                <a:cs typeface="Arial" pitchFamily="34" charset="0"/>
              </a:rPr>
              <a:t>khi</a:t>
            </a:r>
            <a:r>
              <a:rPr lang="en-US" sz="1800" dirty="0">
                <a:latin typeface="Arial" pitchFamily="34" charset="0"/>
                <a:cs typeface="Arial" pitchFamily="34" charset="0"/>
              </a:rPr>
              <a:t> </a:t>
            </a:r>
            <a:r>
              <a:rPr lang="en-US" sz="1800" dirty="0" err="1">
                <a:latin typeface="Arial" pitchFamily="34" charset="0"/>
                <a:cs typeface="Arial" pitchFamily="34" charset="0"/>
              </a:rPr>
              <a:t>nhận</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tín</a:t>
            </a:r>
            <a:r>
              <a:rPr lang="en-US" sz="1800" dirty="0">
                <a:latin typeface="Arial" pitchFamily="34" charset="0"/>
                <a:cs typeface="Arial" pitchFamily="34" charset="0"/>
              </a:rPr>
              <a:t> </a:t>
            </a:r>
            <a:r>
              <a:rPr lang="en-US" sz="1800" dirty="0" err="1">
                <a:latin typeface="Arial" pitchFamily="34" charset="0"/>
                <a:cs typeface="Arial" pitchFamily="34" charset="0"/>
              </a:rPr>
              <a:t>hiệu</a:t>
            </a:r>
            <a:r>
              <a:rPr lang="en-US" sz="1800" dirty="0">
                <a:latin typeface="Arial" pitchFamily="34" charset="0"/>
                <a:cs typeface="Arial" pitchFamily="34" charset="0"/>
              </a:rPr>
              <a:t> r(t) </a:t>
            </a:r>
            <a:r>
              <a:rPr lang="en-US" sz="1800" dirty="0" err="1">
                <a:latin typeface="Arial" pitchFamily="34" charset="0"/>
                <a:cs typeface="Arial" pitchFamily="34" charset="0"/>
              </a:rPr>
              <a:t>đạt</a:t>
            </a:r>
            <a:r>
              <a:rPr lang="en-US" sz="1800" dirty="0">
                <a:latin typeface="Arial" pitchFamily="34" charset="0"/>
                <a:cs typeface="Arial" pitchFamily="34" charset="0"/>
              </a:rPr>
              <a:t> </a:t>
            </a:r>
            <a:r>
              <a:rPr lang="en-US" sz="1800" dirty="0" err="1">
                <a:latin typeface="Arial" pitchFamily="34" charset="0"/>
                <a:cs typeface="Arial" pitchFamily="34" charset="0"/>
              </a:rPr>
              <a:t>giá</a:t>
            </a:r>
            <a:r>
              <a:rPr lang="en-US" sz="1800" dirty="0">
                <a:latin typeface="Arial" pitchFamily="34" charset="0"/>
                <a:cs typeface="Arial" pitchFamily="34" charset="0"/>
              </a:rPr>
              <a:t> </a:t>
            </a:r>
            <a:r>
              <a:rPr lang="en-US" sz="1800" dirty="0" err="1">
                <a:latin typeface="Arial" pitchFamily="34" charset="0"/>
                <a:cs typeface="Arial" pitchFamily="34" charset="0"/>
              </a:rPr>
              <a:t>trị</a:t>
            </a:r>
            <a:r>
              <a:rPr lang="en-US" sz="1800" dirty="0">
                <a:latin typeface="Arial" pitchFamily="34" charset="0"/>
                <a:cs typeface="Arial" pitchFamily="34" charset="0"/>
              </a:rPr>
              <a:t> </a:t>
            </a:r>
            <a:r>
              <a:rPr lang="en-US" sz="1800" dirty="0" err="1">
                <a:latin typeface="Arial" pitchFamily="34" charset="0"/>
                <a:cs typeface="Arial" pitchFamily="34" charset="0"/>
              </a:rPr>
              <a:t>lớn</a:t>
            </a:r>
            <a:r>
              <a:rPr lang="en-US" sz="1800" dirty="0">
                <a:latin typeface="Arial" pitchFamily="34" charset="0"/>
                <a:cs typeface="Arial" pitchFamily="34" charset="0"/>
              </a:rPr>
              <a:t> </a:t>
            </a:r>
            <a:r>
              <a:rPr lang="en-US" sz="1800" dirty="0" err="1">
                <a:latin typeface="Arial" pitchFamily="34" charset="0"/>
                <a:cs typeface="Arial" pitchFamily="34" charset="0"/>
              </a:rPr>
              <a:t>nhất</a:t>
            </a:r>
            <a:r>
              <a:rPr lang="en-US" sz="1800" dirty="0">
                <a:latin typeface="Arial" pitchFamily="34" charset="0"/>
                <a:cs typeface="Arial" pitchFamily="34" charset="0"/>
              </a:rPr>
              <a:t>.</a:t>
            </a:r>
          </a:p>
          <a:p>
            <a:pPr lvl="0"/>
            <a:r>
              <a:rPr lang="en-US" sz="1800" dirty="0" err="1">
                <a:latin typeface="Arial" pitchFamily="34" charset="0"/>
                <a:cs typeface="Arial" pitchFamily="34" charset="0"/>
              </a:rPr>
              <a:t>Bài</a:t>
            </a:r>
            <a:r>
              <a:rPr lang="en-US" sz="1800" dirty="0">
                <a:latin typeface="Arial" pitchFamily="34" charset="0"/>
                <a:cs typeface="Arial" pitchFamily="34" charset="0"/>
              </a:rPr>
              <a:t> </a:t>
            </a:r>
            <a:r>
              <a:rPr lang="en-US" sz="1800" dirty="0" err="1">
                <a:latin typeface="Arial" pitchFamily="34" charset="0"/>
                <a:cs typeface="Arial" pitchFamily="34" charset="0"/>
              </a:rPr>
              <a:t>toán</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sẽ</a:t>
            </a:r>
            <a:r>
              <a:rPr lang="en-US" sz="1800" dirty="0">
                <a:latin typeface="Arial" pitchFamily="34" charset="0"/>
                <a:cs typeface="Arial" pitchFamily="34" charset="0"/>
              </a:rPr>
              <a:t> </a:t>
            </a:r>
            <a:r>
              <a:rPr lang="en-US" sz="1800" dirty="0" err="1">
                <a:latin typeface="Arial" pitchFamily="34" charset="0"/>
                <a:cs typeface="Arial" pitchFamily="34" charset="0"/>
              </a:rPr>
              <a:t>chuyển</a:t>
            </a:r>
            <a:r>
              <a:rPr lang="en-US" sz="1800" dirty="0">
                <a:latin typeface="Arial" pitchFamily="34" charset="0"/>
                <a:cs typeface="Arial" pitchFamily="34" charset="0"/>
              </a:rPr>
              <a:t> </a:t>
            </a:r>
            <a:r>
              <a:rPr lang="en-US" sz="1800" dirty="0" err="1">
                <a:latin typeface="Arial" pitchFamily="34" charset="0"/>
                <a:cs typeface="Arial" pitchFamily="34" charset="0"/>
              </a:rPr>
              <a:t>thành</a:t>
            </a:r>
            <a:r>
              <a:rPr lang="en-US" sz="1800" dirty="0">
                <a:latin typeface="Arial" pitchFamily="34" charset="0"/>
                <a:cs typeface="Arial" pitchFamily="34" charset="0"/>
              </a:rPr>
              <a:t> </a:t>
            </a:r>
            <a:r>
              <a:rPr lang="en-US" sz="1800" dirty="0" err="1">
                <a:latin typeface="Arial" pitchFamily="34" charset="0"/>
                <a:cs typeface="Arial" pitchFamily="34" charset="0"/>
              </a:rPr>
              <a:t>bài</a:t>
            </a:r>
            <a:r>
              <a:rPr lang="en-US" sz="1800" dirty="0">
                <a:latin typeface="Arial" pitchFamily="34" charset="0"/>
                <a:cs typeface="Arial" pitchFamily="34" charset="0"/>
              </a:rPr>
              <a:t> </a:t>
            </a:r>
            <a:r>
              <a:rPr lang="en-US" sz="1800" dirty="0" err="1">
                <a:latin typeface="Arial" pitchFamily="34" charset="0"/>
                <a:cs typeface="Arial" pitchFamily="34" charset="0"/>
              </a:rPr>
              <a:t>toán</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si</a:t>
            </a:r>
            <a:r>
              <a:rPr lang="en-US" sz="1800" dirty="0">
                <a:latin typeface="Arial" pitchFamily="34" charset="0"/>
                <a:cs typeface="Arial" pitchFamily="34" charset="0"/>
              </a:rPr>
              <a:t>(t)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phát</a:t>
            </a:r>
            <a:r>
              <a:rPr lang="en-US" sz="1800" dirty="0">
                <a:latin typeface="Arial" pitchFamily="34" charset="0"/>
                <a:cs typeface="Arial" pitchFamily="34" charset="0"/>
              </a:rPr>
              <a:t> </a:t>
            </a:r>
            <a:r>
              <a:rPr lang="en-US" sz="1800" dirty="0" err="1">
                <a:latin typeface="Arial" pitchFamily="34" charset="0"/>
                <a:cs typeface="Arial" pitchFamily="34" charset="0"/>
              </a:rPr>
              <a:t>nếu</a:t>
            </a:r>
            <a:r>
              <a:rPr lang="en-US" sz="1800" dirty="0">
                <a:latin typeface="Arial" pitchFamily="34" charset="0"/>
                <a:cs typeface="Arial" pitchFamily="34" charset="0"/>
              </a:rPr>
              <a:t> p(</a:t>
            </a:r>
            <a:r>
              <a:rPr lang="en-US" sz="1800" dirty="0" err="1">
                <a:latin typeface="Arial" pitchFamily="34" charset="0"/>
                <a:cs typeface="Arial" pitchFamily="34" charset="0"/>
              </a:rPr>
              <a:t>si</a:t>
            </a:r>
            <a:r>
              <a:rPr lang="en-US" sz="1800" dirty="0">
                <a:latin typeface="Arial" pitchFamily="34" charset="0"/>
                <a:cs typeface="Arial" pitchFamily="34" charset="0"/>
              </a:rPr>
              <a:t>(t)/r(t)) &gt;= p(</a:t>
            </a:r>
            <a:r>
              <a:rPr lang="en-US" sz="1800" dirty="0" err="1">
                <a:latin typeface="Arial" pitchFamily="34" charset="0"/>
                <a:cs typeface="Arial" pitchFamily="34" charset="0"/>
              </a:rPr>
              <a:t>sj</a:t>
            </a:r>
            <a:r>
              <a:rPr lang="en-US" sz="1800" dirty="0">
                <a:latin typeface="Arial" pitchFamily="34" charset="0"/>
                <a:cs typeface="Arial" pitchFamily="34" charset="0"/>
              </a:rPr>
              <a:t>(t)/r(t))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mọi</a:t>
            </a:r>
            <a:r>
              <a:rPr lang="en-US" sz="1800" dirty="0">
                <a:latin typeface="Arial" pitchFamily="34" charset="0"/>
                <a:cs typeface="Arial" pitchFamily="34" charset="0"/>
              </a:rPr>
              <a:t> j </a:t>
            </a:r>
            <a:r>
              <a:rPr lang="en-US" sz="1800" dirty="0" err="1">
                <a:latin typeface="Arial" pitchFamily="34" charset="0"/>
                <a:cs typeface="Arial" pitchFamily="34" charset="0"/>
              </a:rPr>
              <a:t>khác</a:t>
            </a:r>
            <a:r>
              <a:rPr lang="en-US" sz="1800" dirty="0">
                <a:latin typeface="Arial" pitchFamily="34" charset="0"/>
                <a:cs typeface="Arial" pitchFamily="34" charset="0"/>
              </a:rPr>
              <a:t> I.</a:t>
            </a:r>
          </a:p>
          <a:p>
            <a:pPr lvl="1" hangingPunct="0"/>
            <a:r>
              <a:rPr lang="en-US" sz="1800" dirty="0" err="1">
                <a:latin typeface="Arial" pitchFamily="34" charset="0"/>
                <a:cs typeface="Arial" pitchFamily="34" charset="0"/>
              </a:rPr>
              <a:t>Luật</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này</a:t>
            </a:r>
            <a:r>
              <a:rPr lang="en-US" sz="1800" dirty="0">
                <a:latin typeface="Arial" pitchFamily="34" charset="0"/>
                <a:cs typeface="Arial" pitchFamily="34" charset="0"/>
              </a:rPr>
              <a:t> </a:t>
            </a:r>
            <a:r>
              <a:rPr lang="en-US" sz="1800" dirty="0" err="1">
                <a:latin typeface="Arial" pitchFamily="34" charset="0"/>
                <a:cs typeface="Arial" pitchFamily="34" charset="0"/>
              </a:rPr>
              <a:t>còn</a:t>
            </a:r>
            <a:r>
              <a:rPr lang="en-US" sz="1800" dirty="0">
                <a:latin typeface="Arial" pitchFamily="34" charset="0"/>
                <a:cs typeface="Arial" pitchFamily="34" charset="0"/>
              </a:rPr>
              <a:t> </a:t>
            </a:r>
            <a:r>
              <a:rPr lang="en-US" sz="1800" dirty="0" err="1">
                <a:latin typeface="Arial" pitchFamily="34" charset="0"/>
                <a:cs typeface="Arial" pitchFamily="34" charset="0"/>
              </a:rPr>
              <a:t>gọi</a:t>
            </a:r>
            <a:r>
              <a:rPr lang="en-US" sz="1800" dirty="0">
                <a:latin typeface="Arial" pitchFamily="34" charset="0"/>
                <a:cs typeface="Arial" pitchFamily="34" charset="0"/>
              </a:rPr>
              <a: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luật</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xác</a:t>
            </a:r>
            <a:r>
              <a:rPr lang="en-US" sz="1800" dirty="0">
                <a:latin typeface="Arial" pitchFamily="34" charset="0"/>
                <a:cs typeface="Arial" pitchFamily="34" charset="0"/>
              </a:rPr>
              <a:t> </a:t>
            </a:r>
            <a:r>
              <a:rPr lang="en-US" sz="1800" dirty="0" err="1">
                <a:latin typeface="Arial" pitchFamily="34" charset="0"/>
                <a:cs typeface="Arial" pitchFamily="34" charset="0"/>
              </a:rPr>
              <a:t>suất</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sai</a:t>
            </a:r>
            <a:r>
              <a:rPr lang="en-US" sz="1800" dirty="0">
                <a:latin typeface="Arial" pitchFamily="34" charset="0"/>
                <a:cs typeface="Arial" pitchFamily="34" charset="0"/>
              </a:rPr>
              <a:t> </a:t>
            </a:r>
            <a:r>
              <a:rPr lang="en-US" sz="1800" dirty="0" err="1">
                <a:latin typeface="Arial" pitchFamily="34" charset="0"/>
                <a:cs typeface="Arial" pitchFamily="34" charset="0"/>
              </a:rPr>
              <a:t>cực</a:t>
            </a:r>
            <a:r>
              <a:rPr lang="en-US" sz="1800" dirty="0">
                <a:latin typeface="Arial" pitchFamily="34" charset="0"/>
                <a:cs typeface="Arial" pitchFamily="34" charset="0"/>
              </a:rPr>
              <a:t> </a:t>
            </a:r>
            <a:r>
              <a:rPr lang="en-US" sz="1800" dirty="0" err="1">
                <a:latin typeface="Arial" pitchFamily="34" charset="0"/>
                <a:cs typeface="Arial" pitchFamily="34" charset="0"/>
              </a:rPr>
              <a:t>tiểu</a:t>
            </a:r>
            <a:endParaRPr lang="en-US" sz="1800" dirty="0">
              <a:latin typeface="Arial" pitchFamily="34" charset="0"/>
              <a:cs typeface="Arial" pitchFamily="34" charset="0"/>
            </a:endParaRPr>
          </a:p>
          <a:p>
            <a:pPr lvl="0"/>
            <a:r>
              <a:rPr lang="en-US" sz="1800" dirty="0">
                <a:latin typeface="Arial" pitchFamily="34" charset="0"/>
                <a:cs typeface="Arial" pitchFamily="34" charset="0"/>
              </a:rPr>
              <a:t>Theo </a:t>
            </a:r>
            <a:r>
              <a:rPr lang="en-US" sz="1800" dirty="0" err="1">
                <a:latin typeface="Arial" pitchFamily="34" charset="0"/>
                <a:cs typeface="Arial" pitchFamily="34" charset="0"/>
              </a:rPr>
              <a:t>công</a:t>
            </a:r>
            <a:r>
              <a:rPr lang="en-US" sz="1800" dirty="0">
                <a:latin typeface="Arial" pitchFamily="34" charset="0"/>
                <a:cs typeface="Arial" pitchFamily="34" charset="0"/>
              </a:rPr>
              <a:t> </a:t>
            </a:r>
            <a:r>
              <a:rPr lang="en-US" sz="1800" dirty="0" err="1">
                <a:latin typeface="Arial" pitchFamily="34" charset="0"/>
                <a:cs typeface="Arial" pitchFamily="34" charset="0"/>
              </a:rPr>
              <a:t>thức</a:t>
            </a:r>
            <a:r>
              <a:rPr lang="en-US" sz="1800" dirty="0">
                <a:latin typeface="Arial" pitchFamily="34" charset="0"/>
                <a:cs typeface="Arial" pitchFamily="34" charset="0"/>
              </a:rPr>
              <a:t> </a:t>
            </a:r>
            <a:r>
              <a:rPr lang="en-US" sz="1800" dirty="0" err="1">
                <a:latin typeface="Arial" pitchFamily="34" charset="0"/>
                <a:cs typeface="Arial" pitchFamily="34" charset="0"/>
              </a:rPr>
              <a:t>bayes</a:t>
            </a:r>
            <a:r>
              <a:rPr lang="en-US" sz="1800" dirty="0">
                <a:latin typeface="Arial" pitchFamily="34" charset="0"/>
                <a:cs typeface="Arial" pitchFamily="34" charset="0"/>
              </a:rPr>
              <a:t>: p(</a:t>
            </a:r>
            <a:r>
              <a:rPr lang="en-US" sz="1800" dirty="0" err="1">
                <a:latin typeface="Arial" pitchFamily="34" charset="0"/>
                <a:cs typeface="Arial" pitchFamily="34" charset="0"/>
              </a:rPr>
              <a:t>si</a:t>
            </a:r>
            <a:r>
              <a:rPr lang="en-US" sz="1800" dirty="0">
                <a:latin typeface="Arial" pitchFamily="34" charset="0"/>
                <a:cs typeface="Arial" pitchFamily="34" charset="0"/>
              </a:rPr>
              <a:t>(t)/r(t)) = {p(r(t)/</a:t>
            </a:r>
            <a:r>
              <a:rPr lang="en-US" sz="1800" dirty="0" err="1">
                <a:latin typeface="Arial" pitchFamily="34" charset="0"/>
                <a:cs typeface="Arial" pitchFamily="34" charset="0"/>
              </a:rPr>
              <a:t>si</a:t>
            </a:r>
            <a:r>
              <a:rPr lang="en-US" sz="1800" dirty="0">
                <a:latin typeface="Arial" pitchFamily="34" charset="0"/>
                <a:cs typeface="Arial" pitchFamily="34" charset="0"/>
              </a:rPr>
              <a:t>(t)).p((</a:t>
            </a:r>
            <a:r>
              <a:rPr lang="en-US" sz="1800" dirty="0" err="1">
                <a:latin typeface="Arial" pitchFamily="34" charset="0"/>
                <a:cs typeface="Arial" pitchFamily="34" charset="0"/>
              </a:rPr>
              <a:t>si</a:t>
            </a:r>
            <a:r>
              <a:rPr lang="en-US" sz="1800" dirty="0">
                <a:latin typeface="Arial" pitchFamily="34" charset="0"/>
                <a:cs typeface="Arial" pitchFamily="34" charset="0"/>
              </a:rPr>
              <a:t>(t))}/ p(r(t)</a:t>
            </a:r>
          </a:p>
          <a:p>
            <a:pPr lvl="0"/>
            <a:r>
              <a:rPr lang="en-US" sz="1800" dirty="0" err="1">
                <a:latin typeface="Arial" pitchFamily="34" charset="0"/>
                <a:cs typeface="Arial" pitchFamily="34" charset="0"/>
              </a:rPr>
              <a:t>Bài</a:t>
            </a:r>
            <a:r>
              <a:rPr lang="en-US" sz="1800" dirty="0">
                <a:latin typeface="Arial" pitchFamily="34" charset="0"/>
                <a:cs typeface="Arial" pitchFamily="34" charset="0"/>
              </a:rPr>
              <a:t> </a:t>
            </a:r>
            <a:r>
              <a:rPr lang="en-US" sz="1800" dirty="0" err="1">
                <a:latin typeface="Arial" pitchFamily="34" charset="0"/>
                <a:cs typeface="Arial" pitchFamily="34" charset="0"/>
              </a:rPr>
              <a:t>toán</a:t>
            </a:r>
            <a:r>
              <a:rPr lang="en-US" sz="1800" dirty="0">
                <a:latin typeface="Arial" pitchFamily="34" charset="0"/>
                <a:cs typeface="Arial" pitchFamily="34" charset="0"/>
              </a:rPr>
              <a:t>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cho</a:t>
            </a:r>
            <a:r>
              <a:rPr lang="en-US" sz="1800" dirty="0">
                <a:latin typeface="Arial" pitchFamily="34" charset="0"/>
                <a:cs typeface="Arial" pitchFamily="34" charset="0"/>
              </a:rPr>
              <a:t> </a:t>
            </a:r>
            <a:r>
              <a:rPr lang="en-US" sz="1800" dirty="0" err="1">
                <a:latin typeface="Arial" pitchFamily="34" charset="0"/>
                <a:cs typeface="Arial" pitchFamily="34" charset="0"/>
              </a:rPr>
              <a:t>xác</a:t>
            </a:r>
            <a:r>
              <a:rPr lang="en-US" sz="1800" dirty="0">
                <a:latin typeface="Arial" pitchFamily="34" charset="0"/>
                <a:cs typeface="Arial" pitchFamily="34" charset="0"/>
              </a:rPr>
              <a:t> </a:t>
            </a:r>
            <a:r>
              <a:rPr lang="en-US" sz="1800" dirty="0" err="1">
                <a:latin typeface="Arial" pitchFamily="34" charset="0"/>
                <a:cs typeface="Arial" pitchFamily="34" charset="0"/>
              </a:rPr>
              <a:t>suất</a:t>
            </a:r>
            <a:r>
              <a:rPr lang="en-US" sz="1800" dirty="0">
                <a:latin typeface="Arial" pitchFamily="34" charset="0"/>
                <a:cs typeface="Arial" pitchFamily="34" charset="0"/>
              </a:rPr>
              <a:t> </a:t>
            </a:r>
            <a:r>
              <a:rPr lang="en-US" sz="1800" dirty="0" err="1">
                <a:latin typeface="Arial" pitchFamily="34" charset="0"/>
                <a:cs typeface="Arial" pitchFamily="34" charset="0"/>
              </a:rPr>
              <a:t>thu</a:t>
            </a:r>
            <a:r>
              <a:rPr lang="en-US" sz="1800" dirty="0">
                <a:latin typeface="Arial" pitchFamily="34" charset="0"/>
                <a:cs typeface="Arial" pitchFamily="34" charset="0"/>
              </a:rPr>
              <a:t> </a:t>
            </a:r>
            <a:r>
              <a:rPr lang="en-US" sz="1800" dirty="0" err="1">
                <a:latin typeface="Arial" pitchFamily="34" charset="0"/>
                <a:cs typeface="Arial" pitchFamily="34" charset="0"/>
              </a:rPr>
              <a:t>theo</a:t>
            </a:r>
            <a:r>
              <a:rPr lang="en-US" sz="1800" dirty="0">
                <a:latin typeface="Arial" pitchFamily="34" charset="0"/>
                <a:cs typeface="Arial" pitchFamily="34" charset="0"/>
              </a:rPr>
              <a:t> </a:t>
            </a:r>
            <a:r>
              <a:rPr lang="en-US" sz="1800" dirty="0" err="1">
                <a:latin typeface="Arial" pitchFamily="34" charset="0"/>
                <a:cs typeface="Arial" pitchFamily="34" charset="0"/>
              </a:rPr>
              <a:t>hợp</a:t>
            </a:r>
            <a:r>
              <a:rPr lang="en-US" sz="1800" dirty="0">
                <a:latin typeface="Arial" pitchFamily="34" charset="0"/>
                <a:cs typeface="Arial" pitchFamily="34" charset="0"/>
              </a:rPr>
              <a:t> </a:t>
            </a:r>
            <a:r>
              <a:rPr lang="en-US" sz="1800" dirty="0" err="1">
                <a:latin typeface="Arial" pitchFamily="34" charset="0"/>
                <a:cs typeface="Arial" pitchFamily="34" charset="0"/>
              </a:rPr>
              <a:t>lý</a:t>
            </a:r>
            <a:r>
              <a:rPr lang="en-US" sz="1800" dirty="0">
                <a:latin typeface="Arial" pitchFamily="34" charset="0"/>
                <a:cs typeface="Arial" pitchFamily="34" charset="0"/>
              </a:rPr>
              <a:t> </a:t>
            </a:r>
            <a:r>
              <a:rPr lang="en-US" sz="1800" dirty="0" err="1">
                <a:latin typeface="Arial" pitchFamily="34" charset="0"/>
                <a:cs typeface="Arial" pitchFamily="34" charset="0"/>
              </a:rPr>
              <a:t>cực</a:t>
            </a:r>
            <a:r>
              <a:rPr lang="en-US" sz="1800" dirty="0">
                <a:latin typeface="Arial" pitchFamily="34" charset="0"/>
                <a:cs typeface="Arial" pitchFamily="34" charset="0"/>
              </a:rPr>
              <a:t> </a:t>
            </a:r>
            <a:r>
              <a:rPr lang="en-US" sz="1800" dirty="0" err="1">
                <a:latin typeface="Arial" pitchFamily="34" charset="0"/>
                <a:cs typeface="Arial" pitchFamily="34" charset="0"/>
              </a:rPr>
              <a:t>đại</a:t>
            </a:r>
            <a:r>
              <a:rPr lang="en-US" sz="1800" dirty="0">
                <a:latin typeface="Arial" pitchFamily="34" charset="0"/>
                <a:cs typeface="Arial" pitchFamily="34" charset="0"/>
              </a:rPr>
              <a:t> hay </a:t>
            </a:r>
            <a:r>
              <a:rPr lang="en-US" sz="1800" dirty="0" err="1">
                <a:latin typeface="Arial" pitchFamily="34" charset="0"/>
                <a:cs typeface="Arial" pitchFamily="34" charset="0"/>
              </a:rPr>
              <a:t>quyết</a:t>
            </a:r>
            <a:r>
              <a:rPr lang="en-US" sz="1800" dirty="0">
                <a:latin typeface="Arial" pitchFamily="34" charset="0"/>
                <a:cs typeface="Arial" pitchFamily="34" charset="0"/>
              </a:rPr>
              <a:t> </a:t>
            </a:r>
            <a:r>
              <a:rPr lang="en-US" sz="1800" dirty="0" err="1">
                <a:latin typeface="Arial" pitchFamily="34" charset="0"/>
                <a:cs typeface="Arial" pitchFamily="34" charset="0"/>
              </a:rPr>
              <a:t>định</a:t>
            </a:r>
            <a:r>
              <a:rPr lang="en-US" sz="1800" dirty="0">
                <a:latin typeface="Arial" pitchFamily="34" charset="0"/>
                <a:cs typeface="Arial" pitchFamily="34" charset="0"/>
              </a:rPr>
              <a:t> </a:t>
            </a:r>
            <a:r>
              <a:rPr lang="en-US" sz="1800" dirty="0" err="1">
                <a:latin typeface="Arial" pitchFamily="34" charset="0"/>
                <a:cs typeface="Arial" pitchFamily="34" charset="0"/>
              </a:rPr>
              <a:t>theo</a:t>
            </a:r>
            <a:r>
              <a:rPr lang="en-US" sz="1800" dirty="0">
                <a:latin typeface="Arial" pitchFamily="34" charset="0"/>
                <a:cs typeface="Arial" pitchFamily="34" charset="0"/>
              </a:rPr>
              <a:t> </a:t>
            </a:r>
            <a:r>
              <a:rPr lang="en-US" sz="1800" dirty="0" err="1">
                <a:latin typeface="Arial" pitchFamily="34" charset="0"/>
                <a:cs typeface="Arial" pitchFamily="34" charset="0"/>
              </a:rPr>
              <a:t>cực</a:t>
            </a:r>
            <a:r>
              <a:rPr lang="en-US" sz="1800" dirty="0">
                <a:latin typeface="Arial" pitchFamily="34" charset="0"/>
                <a:cs typeface="Arial" pitchFamily="34" charset="0"/>
              </a:rPr>
              <a:t> </a:t>
            </a:r>
            <a:r>
              <a:rPr lang="en-US" sz="1800" dirty="0" err="1">
                <a:latin typeface="Arial" pitchFamily="34" charset="0"/>
                <a:cs typeface="Arial" pitchFamily="34" charset="0"/>
              </a:rPr>
              <a:t>đại</a:t>
            </a:r>
            <a:r>
              <a:rPr lang="en-US" sz="1800" dirty="0">
                <a:latin typeface="Arial" pitchFamily="34" charset="0"/>
                <a:cs typeface="Arial" pitchFamily="34" charset="0"/>
              </a:rPr>
              <a:t> </a:t>
            </a:r>
            <a:r>
              <a:rPr lang="en-US" sz="1800" dirty="0" err="1">
                <a:latin typeface="Arial" pitchFamily="34" charset="0"/>
                <a:cs typeface="Arial" pitchFamily="34" charset="0"/>
              </a:rPr>
              <a:t>sự</a:t>
            </a:r>
            <a:r>
              <a:rPr lang="en-US" sz="1800" dirty="0">
                <a:latin typeface="Arial" pitchFamily="34" charset="0"/>
                <a:cs typeface="Arial" pitchFamily="34" charset="0"/>
              </a:rPr>
              <a:t> </a:t>
            </a:r>
            <a:r>
              <a:rPr lang="en-US" sz="1800" dirty="0" err="1">
                <a:latin typeface="Arial" pitchFamily="34" charset="0"/>
                <a:cs typeface="Arial" pitchFamily="34" charset="0"/>
              </a:rPr>
              <a:t>tương</a:t>
            </a:r>
            <a:r>
              <a:rPr lang="en-US" sz="1800" dirty="0">
                <a:latin typeface="Arial" pitchFamily="34" charset="0"/>
                <a:cs typeface="Arial" pitchFamily="34" charset="0"/>
              </a:rPr>
              <a:t> </a:t>
            </a:r>
            <a:r>
              <a:rPr lang="en-US" sz="1800" dirty="0" err="1">
                <a:latin typeface="Arial" pitchFamily="34" charset="0"/>
                <a:cs typeface="Arial" pitchFamily="34" charset="0"/>
              </a:rPr>
              <a:t>đồng</a:t>
            </a:r>
            <a:r>
              <a:rPr lang="en-US" sz="1800" dirty="0">
                <a:latin typeface="Arial" pitchFamily="34" charset="0"/>
                <a:cs typeface="Arial" pitchFamily="34" charset="0"/>
              </a:rPr>
              <a:t> ML (</a:t>
            </a:r>
            <a:r>
              <a:rPr lang="en-US" sz="1800" dirty="0" err="1">
                <a:latin typeface="Arial" pitchFamily="34" charset="0"/>
                <a:cs typeface="Arial" pitchFamily="34" charset="0"/>
              </a:rPr>
              <a:t>Maximun</a:t>
            </a:r>
            <a:r>
              <a:rPr lang="en-US" sz="1800" dirty="0">
                <a:latin typeface="Arial" pitchFamily="34" charset="0"/>
                <a:cs typeface="Arial" pitchFamily="34" charset="0"/>
              </a:rPr>
              <a:t> Likelihood) </a:t>
            </a:r>
            <a:r>
              <a:rPr lang="en-US" sz="1800" dirty="0" err="1">
                <a:latin typeface="Arial" pitchFamily="34" charset="0"/>
                <a:cs typeface="Arial" pitchFamily="34" charset="0"/>
              </a:rPr>
              <a:t>là</a:t>
            </a:r>
            <a:r>
              <a:rPr lang="en-US" sz="1800" dirty="0">
                <a:latin typeface="Arial" pitchFamily="34" charset="0"/>
                <a:cs typeface="Arial" pitchFamily="34" charset="0"/>
              </a:rPr>
              <a:t>:</a:t>
            </a:r>
          </a:p>
          <a:p>
            <a:pPr lvl="1" hangingPunct="0"/>
            <a:r>
              <a:rPr lang="en-US" sz="1800" dirty="0" err="1">
                <a:latin typeface="Arial" pitchFamily="34" charset="0"/>
                <a:cs typeface="Arial" pitchFamily="34" charset="0"/>
              </a:rPr>
              <a:t>Chọn</a:t>
            </a:r>
            <a:r>
              <a:rPr lang="en-US" sz="1800" dirty="0">
                <a:latin typeface="Arial" pitchFamily="34" charset="0"/>
                <a:cs typeface="Arial" pitchFamily="34" charset="0"/>
              </a:rPr>
              <a:t> </a:t>
            </a:r>
            <a:r>
              <a:rPr lang="en-US" sz="1800" dirty="0" err="1">
                <a:latin typeface="Arial" pitchFamily="34" charset="0"/>
                <a:cs typeface="Arial" pitchFamily="34" charset="0"/>
              </a:rPr>
              <a:t>si</a:t>
            </a:r>
            <a:r>
              <a:rPr lang="en-US" sz="1800" dirty="0">
                <a:latin typeface="Arial" pitchFamily="34" charset="0"/>
                <a:cs typeface="Arial" pitchFamily="34" charset="0"/>
              </a:rPr>
              <a:t>(t) </a:t>
            </a:r>
            <a:r>
              <a:rPr lang="en-US" sz="1800" dirty="0" err="1">
                <a:latin typeface="Arial" pitchFamily="34" charset="0"/>
                <a:cs typeface="Arial" pitchFamily="34" charset="0"/>
              </a:rPr>
              <a:t>là</a:t>
            </a:r>
            <a:r>
              <a:rPr lang="en-US" sz="1800" dirty="0">
                <a:latin typeface="Arial" pitchFamily="34" charset="0"/>
                <a:cs typeface="Arial" pitchFamily="34" charset="0"/>
              </a:rPr>
              <a:t> </a:t>
            </a:r>
            <a:r>
              <a:rPr lang="en-US" sz="1800" dirty="0" err="1">
                <a:latin typeface="Arial" pitchFamily="34" charset="0"/>
                <a:cs typeface="Arial" pitchFamily="34" charset="0"/>
              </a:rPr>
              <a:t>được</a:t>
            </a:r>
            <a:r>
              <a:rPr lang="en-US" sz="1800" dirty="0">
                <a:latin typeface="Arial" pitchFamily="34" charset="0"/>
                <a:cs typeface="Arial" pitchFamily="34" charset="0"/>
              </a:rPr>
              <a:t> </a:t>
            </a:r>
            <a:r>
              <a:rPr lang="en-US" sz="1800" dirty="0" err="1">
                <a:latin typeface="Arial" pitchFamily="34" charset="0"/>
                <a:cs typeface="Arial" pitchFamily="34" charset="0"/>
              </a:rPr>
              <a:t>truyền</a:t>
            </a:r>
            <a:r>
              <a:rPr lang="en-US" sz="1800" dirty="0">
                <a:latin typeface="Arial" pitchFamily="34" charset="0"/>
                <a:cs typeface="Arial" pitchFamily="34" charset="0"/>
              </a:rPr>
              <a:t> </a:t>
            </a:r>
            <a:r>
              <a:rPr lang="en-US" sz="1800" dirty="0" err="1">
                <a:latin typeface="Arial" pitchFamily="34" charset="0"/>
                <a:cs typeface="Arial" pitchFamily="34" charset="0"/>
              </a:rPr>
              <a:t>nếu</a:t>
            </a:r>
            <a:r>
              <a:rPr lang="en-US" sz="1800" dirty="0">
                <a:latin typeface="Arial" pitchFamily="34" charset="0"/>
                <a:cs typeface="Arial" pitchFamily="34" charset="0"/>
              </a:rPr>
              <a:t> p(r(t)/</a:t>
            </a:r>
            <a:r>
              <a:rPr lang="en-US" sz="1800" dirty="0" err="1">
                <a:latin typeface="Arial" pitchFamily="34" charset="0"/>
                <a:cs typeface="Arial" pitchFamily="34" charset="0"/>
              </a:rPr>
              <a:t>si</a:t>
            </a:r>
            <a:r>
              <a:rPr lang="en-US" sz="1800" dirty="0">
                <a:latin typeface="Arial" pitchFamily="34" charset="0"/>
                <a:cs typeface="Arial" pitchFamily="34" charset="0"/>
              </a:rPr>
              <a:t>(t))/ p(r(t)) &gt;=  p(r(t)/</a:t>
            </a:r>
            <a:r>
              <a:rPr lang="en-US" sz="1800" dirty="0" err="1">
                <a:latin typeface="Arial" pitchFamily="34" charset="0"/>
                <a:cs typeface="Arial" pitchFamily="34" charset="0"/>
              </a:rPr>
              <a:t>sj</a:t>
            </a:r>
            <a:r>
              <a:rPr lang="en-US" sz="1800" dirty="0">
                <a:latin typeface="Arial" pitchFamily="34" charset="0"/>
                <a:cs typeface="Arial" pitchFamily="34" charset="0"/>
              </a:rPr>
              <a:t>(t))/ p(r(t)) </a:t>
            </a:r>
            <a:r>
              <a:rPr lang="en-US" sz="1800" dirty="0" err="1">
                <a:latin typeface="Arial" pitchFamily="34" charset="0"/>
                <a:cs typeface="Arial" pitchFamily="34" charset="0"/>
              </a:rPr>
              <a:t>với</a:t>
            </a:r>
            <a:r>
              <a:rPr lang="en-US" sz="1800" dirty="0">
                <a:latin typeface="Arial" pitchFamily="34" charset="0"/>
                <a:cs typeface="Arial" pitchFamily="34" charset="0"/>
              </a:rPr>
              <a:t> </a:t>
            </a:r>
            <a:r>
              <a:rPr lang="en-US" sz="1800" dirty="0" err="1">
                <a:latin typeface="Arial" pitchFamily="34" charset="0"/>
                <a:cs typeface="Arial" pitchFamily="34" charset="0"/>
              </a:rPr>
              <a:t>mọi</a:t>
            </a:r>
            <a:r>
              <a:rPr lang="en-US" sz="1800" dirty="0">
                <a:latin typeface="Arial" pitchFamily="34" charset="0"/>
                <a:cs typeface="Arial" pitchFamily="34" charset="0"/>
              </a:rPr>
              <a:t> j </a:t>
            </a:r>
            <a:r>
              <a:rPr lang="en-US" sz="1800" dirty="0" err="1">
                <a:latin typeface="Arial" pitchFamily="34" charset="0"/>
                <a:cs typeface="Arial" pitchFamily="34" charset="0"/>
              </a:rPr>
              <a:t>khác</a:t>
            </a:r>
            <a:r>
              <a:rPr lang="en-US" sz="1800" dirty="0">
                <a:latin typeface="Arial" pitchFamily="34" charset="0"/>
                <a:cs typeface="Arial" pitchFamily="34" charset="0"/>
              </a:rPr>
              <a:t> 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7.2. Luật quyết định thu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t>Vì</a:t>
            </a:r>
            <a:r>
              <a:rPr lang="en-US" sz="1800" dirty="0"/>
              <a:t> p(r(t)) </a:t>
            </a:r>
            <a:r>
              <a:rPr lang="en-US" sz="1800" dirty="0" err="1"/>
              <a:t>là</a:t>
            </a:r>
            <a:r>
              <a:rPr lang="en-US" sz="1800" dirty="0"/>
              <a:t> </a:t>
            </a:r>
            <a:r>
              <a:rPr lang="en-US" sz="1800" dirty="0" err="1"/>
              <a:t>chung</a:t>
            </a:r>
            <a:r>
              <a:rPr lang="en-US" sz="1800" dirty="0"/>
              <a:t> ở </a:t>
            </a:r>
            <a:r>
              <a:rPr lang="en-US" sz="1800" dirty="0" err="1"/>
              <a:t>cả</a:t>
            </a:r>
            <a:r>
              <a:rPr lang="en-US" sz="1800" dirty="0"/>
              <a:t> </a:t>
            </a:r>
            <a:r>
              <a:rPr lang="en-US" sz="1800" dirty="0" err="1"/>
              <a:t>hai</a:t>
            </a:r>
            <a:r>
              <a:rPr lang="en-US" sz="1800" dirty="0"/>
              <a:t> </a:t>
            </a:r>
            <a:r>
              <a:rPr lang="en-US" sz="1800" dirty="0" err="1"/>
              <a:t>vế</a:t>
            </a:r>
            <a:r>
              <a:rPr lang="en-US" sz="1800" dirty="0"/>
              <a:t> </a:t>
            </a:r>
            <a:r>
              <a:rPr lang="en-US" sz="1800" dirty="0" err="1"/>
              <a:t>của</a:t>
            </a:r>
            <a:r>
              <a:rPr lang="en-US" sz="1800" dirty="0"/>
              <a:t> </a:t>
            </a:r>
            <a:r>
              <a:rPr lang="en-US" sz="1800" dirty="0" err="1"/>
              <a:t>bất</a:t>
            </a:r>
            <a:r>
              <a:rPr lang="en-US" sz="1800" dirty="0"/>
              <a:t> </a:t>
            </a:r>
            <a:r>
              <a:rPr lang="en-US" sz="1800" dirty="0" err="1"/>
              <a:t>phương</a:t>
            </a:r>
            <a:r>
              <a:rPr lang="en-US" sz="1800" dirty="0"/>
              <a:t> </a:t>
            </a:r>
            <a:r>
              <a:rPr lang="en-US" sz="1800" dirty="0" err="1"/>
              <a:t>trình</a:t>
            </a:r>
            <a:r>
              <a:rPr lang="en-US" sz="1800" dirty="0"/>
              <a:t> </a:t>
            </a:r>
            <a:r>
              <a:rPr lang="en-US" sz="1800" dirty="0" err="1"/>
              <a:t>quyết</a:t>
            </a:r>
            <a:r>
              <a:rPr lang="en-US" sz="1800" dirty="0"/>
              <a:t> </a:t>
            </a:r>
            <a:r>
              <a:rPr lang="en-US" sz="1800" dirty="0" err="1"/>
              <a:t>định</a:t>
            </a:r>
            <a:r>
              <a:rPr lang="en-US" sz="1800" dirty="0"/>
              <a:t> </a:t>
            </a:r>
            <a:r>
              <a:rPr lang="en-US" sz="1800" dirty="0" err="1"/>
              <a:t>nên</a:t>
            </a:r>
            <a:r>
              <a:rPr lang="en-US" sz="1800" dirty="0"/>
              <a:t> </a:t>
            </a:r>
            <a:r>
              <a:rPr lang="en-US" sz="1800" dirty="0" err="1"/>
              <a:t>bài</a:t>
            </a:r>
            <a:r>
              <a:rPr lang="en-US" sz="1800" dirty="0"/>
              <a:t> </a:t>
            </a:r>
            <a:r>
              <a:rPr lang="en-US" sz="1800" dirty="0" err="1"/>
              <a:t>toán</a:t>
            </a:r>
            <a:r>
              <a:rPr lang="en-US" sz="1800" dirty="0"/>
              <a:t> </a:t>
            </a:r>
            <a:r>
              <a:rPr lang="en-US" sz="1800" dirty="0" err="1"/>
              <a:t>quyết</a:t>
            </a:r>
            <a:r>
              <a:rPr lang="en-US" sz="1800" dirty="0"/>
              <a:t> </a:t>
            </a:r>
            <a:r>
              <a:rPr lang="en-US" sz="1800" dirty="0" err="1"/>
              <a:t>định</a:t>
            </a:r>
            <a:r>
              <a:rPr lang="en-US" sz="1800" dirty="0"/>
              <a:t> </a:t>
            </a:r>
            <a:r>
              <a:rPr lang="en-US" sz="1800" dirty="0" err="1"/>
              <a:t>theo</a:t>
            </a:r>
            <a:r>
              <a:rPr lang="en-US" sz="1800" dirty="0"/>
              <a:t> </a:t>
            </a:r>
            <a:r>
              <a:rPr lang="en-US" sz="1800" dirty="0" err="1"/>
              <a:t>hợp</a:t>
            </a:r>
            <a:r>
              <a:rPr lang="en-US" sz="1800" dirty="0"/>
              <a:t> </a:t>
            </a:r>
            <a:r>
              <a:rPr lang="en-US" sz="1800" dirty="0" err="1"/>
              <a:t>lý</a:t>
            </a:r>
            <a:r>
              <a:rPr lang="en-US" sz="1800" dirty="0"/>
              <a:t> </a:t>
            </a:r>
            <a:r>
              <a:rPr lang="en-US" sz="1800" dirty="0" err="1"/>
              <a:t>cực</a:t>
            </a:r>
            <a:r>
              <a:rPr lang="en-US" sz="1800" dirty="0"/>
              <a:t> </a:t>
            </a:r>
            <a:r>
              <a:rPr lang="en-US" sz="1800" dirty="0" err="1"/>
              <a:t>đại</a:t>
            </a:r>
            <a:r>
              <a:rPr lang="en-US" sz="1800"/>
              <a:t> ML (</a:t>
            </a:r>
            <a:r>
              <a:rPr lang="en-US" sz="1800" dirty="0" err="1"/>
              <a:t>cực</a:t>
            </a:r>
            <a:r>
              <a:rPr lang="en-US" sz="1800" dirty="0"/>
              <a:t> </a:t>
            </a:r>
            <a:r>
              <a:rPr lang="en-US" sz="1800" dirty="0" err="1"/>
              <a:t>đại</a:t>
            </a:r>
            <a:r>
              <a:rPr lang="en-US" sz="1800" dirty="0"/>
              <a:t> </a:t>
            </a:r>
            <a:r>
              <a:rPr lang="en-US" sz="1800" dirty="0" err="1"/>
              <a:t>tương</a:t>
            </a:r>
            <a:r>
              <a:rPr lang="en-US" sz="1800" dirty="0"/>
              <a:t> </a:t>
            </a:r>
            <a:r>
              <a:rPr lang="en-US" sz="1800" dirty="0" err="1"/>
              <a:t>đồng</a:t>
            </a:r>
            <a:r>
              <a:rPr lang="en-US" sz="1800" dirty="0"/>
              <a:t>) </a:t>
            </a:r>
            <a:r>
              <a:rPr lang="en-US" sz="1800" dirty="0" err="1"/>
              <a:t>là</a:t>
            </a:r>
            <a:endParaRPr lang="en-US" sz="1800" dirty="0"/>
          </a:p>
          <a:p>
            <a:pPr lvl="1" hangingPunct="0"/>
            <a:r>
              <a:rPr lang="en-US" sz="1800" dirty="0" err="1"/>
              <a:t>Quyết</a:t>
            </a:r>
            <a:r>
              <a:rPr lang="en-US" sz="1800" dirty="0"/>
              <a:t> </a:t>
            </a:r>
            <a:r>
              <a:rPr lang="en-US" sz="1800" dirty="0" err="1"/>
              <a:t>định</a:t>
            </a:r>
            <a:r>
              <a:rPr lang="en-US" sz="1800" dirty="0"/>
              <a:t> </a:t>
            </a:r>
            <a:r>
              <a:rPr lang="en-US" sz="1800" dirty="0" err="1"/>
              <a:t>si</a:t>
            </a:r>
            <a:r>
              <a:rPr lang="en-US" sz="1800" dirty="0"/>
              <a:t>(t) </a:t>
            </a:r>
            <a:r>
              <a:rPr lang="en-US" sz="1800" dirty="0" err="1"/>
              <a:t>được</a:t>
            </a:r>
            <a:r>
              <a:rPr lang="en-US" sz="1800" dirty="0"/>
              <a:t> </a:t>
            </a:r>
            <a:r>
              <a:rPr lang="en-US" sz="1800" dirty="0" err="1"/>
              <a:t>truyền</a:t>
            </a:r>
            <a:r>
              <a:rPr lang="en-US" sz="1800" dirty="0"/>
              <a:t> </a:t>
            </a:r>
            <a:r>
              <a:rPr lang="en-US" sz="1800" dirty="0" err="1"/>
              <a:t>nếu</a:t>
            </a:r>
            <a:r>
              <a:rPr lang="en-US" sz="1800" dirty="0"/>
              <a:t> p(r(t)/</a:t>
            </a:r>
            <a:r>
              <a:rPr lang="en-US" sz="1800" dirty="0" err="1"/>
              <a:t>si</a:t>
            </a:r>
            <a:r>
              <a:rPr lang="en-US" sz="1800" dirty="0"/>
              <a:t>(t)).p(</a:t>
            </a:r>
            <a:r>
              <a:rPr lang="en-US" sz="1800" dirty="0" err="1"/>
              <a:t>si</a:t>
            </a:r>
            <a:r>
              <a:rPr lang="en-US" sz="1800" dirty="0"/>
              <a:t>(t)) &gt;= p(r(t)/</a:t>
            </a:r>
            <a:r>
              <a:rPr lang="en-US" sz="1800" dirty="0" err="1"/>
              <a:t>sj</a:t>
            </a:r>
            <a:r>
              <a:rPr lang="en-US" sz="1800" dirty="0"/>
              <a:t>(t)).p(</a:t>
            </a:r>
            <a:r>
              <a:rPr lang="en-US" sz="1800" dirty="0" err="1"/>
              <a:t>sj</a:t>
            </a:r>
            <a:r>
              <a:rPr lang="en-US" sz="1800" dirty="0"/>
              <a:t>(t)) </a:t>
            </a:r>
            <a:r>
              <a:rPr lang="en-US" sz="1800" dirty="0" err="1"/>
              <a:t>với</a:t>
            </a:r>
            <a:r>
              <a:rPr lang="en-US" sz="1800" dirty="0"/>
              <a:t> </a:t>
            </a:r>
            <a:r>
              <a:rPr lang="en-US" sz="1800" dirty="0" err="1"/>
              <a:t>mọi</a:t>
            </a:r>
            <a:r>
              <a:rPr lang="en-US" sz="1800" dirty="0"/>
              <a:t> j </a:t>
            </a:r>
            <a:r>
              <a:rPr lang="en-US" sz="1800" dirty="0" err="1"/>
              <a:t>khác</a:t>
            </a:r>
            <a:r>
              <a:rPr lang="en-US" sz="1800" dirty="0"/>
              <a:t> i.</a:t>
            </a:r>
          </a:p>
          <a:p>
            <a:pPr lvl="0"/>
            <a:r>
              <a:rPr lang="en-US" sz="1800" dirty="0" err="1"/>
              <a:t>Trong</a:t>
            </a:r>
            <a:r>
              <a:rPr lang="en-US" sz="1800" dirty="0"/>
              <a:t> </a:t>
            </a:r>
            <a:r>
              <a:rPr lang="en-US" sz="1800" dirty="0" err="1"/>
              <a:t>các</a:t>
            </a:r>
            <a:r>
              <a:rPr lang="en-US" sz="1800" dirty="0"/>
              <a:t> </a:t>
            </a:r>
            <a:r>
              <a:rPr lang="en-US" sz="1800" dirty="0" err="1"/>
              <a:t>hệ</a:t>
            </a:r>
            <a:r>
              <a:rPr lang="en-US" sz="1800" dirty="0"/>
              <a:t> </a:t>
            </a:r>
            <a:r>
              <a:rPr lang="en-US" sz="1800" dirty="0" err="1"/>
              <a:t>thống</a:t>
            </a:r>
            <a:r>
              <a:rPr lang="en-US" sz="1800" dirty="0"/>
              <a:t> </a:t>
            </a:r>
            <a:r>
              <a:rPr lang="en-US" sz="1800" dirty="0" err="1"/>
              <a:t>truyền</a:t>
            </a:r>
            <a:r>
              <a:rPr lang="en-US" sz="1800" dirty="0"/>
              <a:t> </a:t>
            </a:r>
            <a:r>
              <a:rPr lang="en-US" sz="1800" dirty="0" err="1"/>
              <a:t>thông</a:t>
            </a:r>
            <a:r>
              <a:rPr lang="en-US" sz="1800" dirty="0"/>
              <a:t> </a:t>
            </a:r>
            <a:r>
              <a:rPr lang="en-US" sz="1800" dirty="0" err="1"/>
              <a:t>số</a:t>
            </a:r>
            <a:r>
              <a:rPr lang="en-US" sz="1800" dirty="0"/>
              <a:t> </a:t>
            </a:r>
            <a:r>
              <a:rPr lang="en-US" sz="1800" dirty="0" err="1"/>
              <a:t>thì</a:t>
            </a:r>
            <a:r>
              <a:rPr lang="en-US" sz="1800" dirty="0"/>
              <a:t> </a:t>
            </a:r>
            <a:r>
              <a:rPr lang="en-US" sz="1800" dirty="0" err="1"/>
              <a:t>tín</a:t>
            </a:r>
            <a:r>
              <a:rPr lang="en-US" sz="1800" dirty="0"/>
              <a:t> </a:t>
            </a:r>
            <a:r>
              <a:rPr lang="en-US" sz="1800" dirty="0" err="1"/>
              <a:t>hiệu</a:t>
            </a:r>
            <a:r>
              <a:rPr lang="en-US" sz="1800" dirty="0"/>
              <a:t> </a:t>
            </a:r>
            <a:r>
              <a:rPr lang="en-US" sz="1800" dirty="0" err="1"/>
              <a:t>mang</a:t>
            </a:r>
            <a:r>
              <a:rPr lang="en-US" sz="1800" dirty="0"/>
              <a:t> </a:t>
            </a:r>
            <a:r>
              <a:rPr lang="en-US" sz="1800" dirty="0" err="1"/>
              <a:t>thông</a:t>
            </a:r>
            <a:r>
              <a:rPr lang="en-US" sz="1800" dirty="0"/>
              <a:t> tin </a:t>
            </a:r>
            <a:r>
              <a:rPr lang="en-US" sz="1800" dirty="0" err="1"/>
              <a:t>số</a:t>
            </a:r>
            <a:r>
              <a:rPr lang="en-US" sz="1800" dirty="0"/>
              <a:t> </a:t>
            </a:r>
            <a:r>
              <a:rPr lang="en-US" sz="1800" dirty="0" err="1"/>
              <a:t>có</a:t>
            </a:r>
            <a:r>
              <a:rPr lang="en-US" sz="1800" dirty="0"/>
              <a:t> </a:t>
            </a:r>
            <a:r>
              <a:rPr lang="en-US" sz="1800" dirty="0" err="1"/>
              <a:t>xác</a:t>
            </a:r>
            <a:r>
              <a:rPr lang="en-US" sz="1800" dirty="0"/>
              <a:t> </a:t>
            </a:r>
            <a:r>
              <a:rPr lang="en-US" sz="1800" dirty="0" err="1"/>
              <a:t>suất</a:t>
            </a:r>
            <a:r>
              <a:rPr lang="en-US" sz="1800" dirty="0"/>
              <a:t> </a:t>
            </a:r>
            <a:r>
              <a:rPr lang="en-US" sz="1800" dirty="0" err="1"/>
              <a:t>xuất</a:t>
            </a:r>
            <a:r>
              <a:rPr lang="en-US" sz="1800" dirty="0"/>
              <a:t> </a:t>
            </a:r>
            <a:r>
              <a:rPr lang="en-US" sz="1800" dirty="0" err="1"/>
              <a:t>hiện</a:t>
            </a:r>
            <a:r>
              <a:rPr lang="en-US" sz="1800" dirty="0"/>
              <a:t> pi = p = 1/m (</a:t>
            </a:r>
            <a:r>
              <a:rPr lang="en-US" sz="1800" dirty="0" err="1"/>
              <a:t>thường</a:t>
            </a:r>
            <a:r>
              <a:rPr lang="en-US" sz="1800" dirty="0"/>
              <a:t> </a:t>
            </a:r>
            <a:r>
              <a:rPr lang="en-US" sz="1800" dirty="0" err="1"/>
              <a:t>sau</a:t>
            </a:r>
            <a:r>
              <a:rPr lang="en-US" sz="1800" dirty="0"/>
              <a:t> </a:t>
            </a:r>
            <a:r>
              <a:rPr lang="en-US" sz="1800" dirty="0" err="1"/>
              <a:t>mã</a:t>
            </a:r>
            <a:r>
              <a:rPr lang="en-US" sz="1800" dirty="0"/>
              <a:t> </a:t>
            </a:r>
            <a:r>
              <a:rPr lang="en-US" sz="1800" dirty="0" err="1"/>
              <a:t>hóa</a:t>
            </a:r>
            <a:r>
              <a:rPr lang="en-US" sz="1800" dirty="0"/>
              <a:t> </a:t>
            </a:r>
            <a:r>
              <a:rPr lang="en-US" sz="1800" dirty="0" err="1"/>
              <a:t>nguồn</a:t>
            </a:r>
            <a:r>
              <a:rPr lang="en-US" sz="1800" dirty="0"/>
              <a:t>) </a:t>
            </a:r>
            <a:r>
              <a:rPr lang="en-US" sz="1800" dirty="0" err="1"/>
              <a:t>nên</a:t>
            </a:r>
            <a:r>
              <a:rPr lang="en-US" sz="1800" dirty="0"/>
              <a:t> </a:t>
            </a:r>
            <a:r>
              <a:rPr lang="en-US" sz="1800" dirty="0" err="1"/>
              <a:t>thường</a:t>
            </a:r>
            <a:r>
              <a:rPr lang="en-US" sz="1800" dirty="0"/>
              <a:t> </a:t>
            </a:r>
            <a:r>
              <a:rPr lang="en-US" sz="1800" dirty="0" err="1"/>
              <a:t>bài</a:t>
            </a:r>
            <a:r>
              <a:rPr lang="en-US" sz="1800" dirty="0"/>
              <a:t> </a:t>
            </a:r>
            <a:r>
              <a:rPr lang="en-US" sz="1800" dirty="0" err="1"/>
              <a:t>toán</a:t>
            </a:r>
            <a:r>
              <a:rPr lang="en-US" sz="1800" dirty="0"/>
              <a:t> </a:t>
            </a:r>
            <a:r>
              <a:rPr lang="en-US" sz="1800" dirty="0" err="1"/>
              <a:t>quyết</a:t>
            </a:r>
            <a:r>
              <a:rPr lang="en-US" sz="1800" dirty="0"/>
              <a:t> </a:t>
            </a:r>
            <a:r>
              <a:rPr lang="en-US" sz="1800" dirty="0" err="1"/>
              <a:t>định</a:t>
            </a:r>
            <a:r>
              <a:rPr lang="en-US" sz="1800" dirty="0"/>
              <a:t> </a:t>
            </a:r>
            <a:r>
              <a:rPr lang="en-US" sz="1800" dirty="0" err="1"/>
              <a:t>thu</a:t>
            </a:r>
            <a:r>
              <a:rPr lang="en-US" sz="1800" dirty="0"/>
              <a:t> hay </a:t>
            </a:r>
            <a:r>
              <a:rPr lang="en-US" sz="1800" dirty="0" err="1"/>
              <a:t>luật</a:t>
            </a:r>
            <a:r>
              <a:rPr lang="en-US" sz="1800" dirty="0"/>
              <a:t> </a:t>
            </a:r>
            <a:r>
              <a:rPr lang="en-US" sz="1800" dirty="0" err="1"/>
              <a:t>quyết</a:t>
            </a:r>
            <a:r>
              <a:rPr lang="en-US" sz="1800" dirty="0"/>
              <a:t> </a:t>
            </a:r>
            <a:r>
              <a:rPr lang="en-US" sz="1800" dirty="0" err="1"/>
              <a:t>định</a:t>
            </a:r>
            <a:r>
              <a:rPr lang="en-US" sz="1800" dirty="0"/>
              <a:t> </a:t>
            </a:r>
            <a:r>
              <a:rPr lang="en-US" sz="1800" dirty="0" err="1"/>
              <a:t>thu</a:t>
            </a:r>
            <a:r>
              <a:rPr lang="en-US" sz="1800" dirty="0"/>
              <a:t> </a:t>
            </a:r>
            <a:r>
              <a:rPr lang="en-US" sz="1800" dirty="0" err="1"/>
              <a:t>chuyển</a:t>
            </a:r>
            <a:r>
              <a:rPr lang="en-US" sz="1800" dirty="0"/>
              <a:t> </a:t>
            </a:r>
            <a:r>
              <a:rPr lang="en-US" sz="1800" dirty="0" err="1"/>
              <a:t>thành</a:t>
            </a:r>
            <a:r>
              <a:rPr lang="en-US" sz="1800" dirty="0"/>
              <a:t>	</a:t>
            </a:r>
          </a:p>
          <a:p>
            <a:pPr lvl="1" hangingPunct="0"/>
            <a:r>
              <a:rPr lang="en-US" sz="1800" dirty="0" err="1"/>
              <a:t>Quyết</a:t>
            </a:r>
            <a:r>
              <a:rPr lang="en-US" sz="1800" dirty="0"/>
              <a:t> </a:t>
            </a:r>
            <a:r>
              <a:rPr lang="en-US" sz="1800" dirty="0" err="1"/>
              <a:t>định</a:t>
            </a:r>
            <a:r>
              <a:rPr lang="en-US" sz="1800" dirty="0"/>
              <a:t> </a:t>
            </a:r>
            <a:r>
              <a:rPr lang="en-US" sz="1800" dirty="0" err="1"/>
              <a:t>si</a:t>
            </a:r>
            <a:r>
              <a:rPr lang="en-US" sz="1800" dirty="0"/>
              <a:t>(t) </a:t>
            </a:r>
            <a:r>
              <a:rPr lang="en-US" sz="1800" dirty="0" err="1"/>
              <a:t>được</a:t>
            </a:r>
            <a:r>
              <a:rPr lang="en-US" sz="1800" dirty="0"/>
              <a:t> </a:t>
            </a:r>
            <a:r>
              <a:rPr lang="en-US" sz="1800" dirty="0" err="1"/>
              <a:t>truyền</a:t>
            </a:r>
            <a:r>
              <a:rPr lang="en-US" sz="1800" dirty="0"/>
              <a:t> </a:t>
            </a:r>
            <a:r>
              <a:rPr lang="en-US" sz="1800" dirty="0" err="1"/>
              <a:t>nếu</a:t>
            </a:r>
            <a:r>
              <a:rPr lang="en-US" sz="1800" dirty="0"/>
              <a:t> p(r(t)/</a:t>
            </a:r>
            <a:r>
              <a:rPr lang="en-US" sz="1800" dirty="0" err="1"/>
              <a:t>si</a:t>
            </a:r>
            <a:r>
              <a:rPr lang="en-US" sz="1800" dirty="0"/>
              <a:t>(t)) &gt;= p(r(t)/</a:t>
            </a:r>
            <a:r>
              <a:rPr lang="en-US" sz="1800" dirty="0" err="1"/>
              <a:t>psj</a:t>
            </a:r>
            <a:r>
              <a:rPr lang="en-US" sz="1800" dirty="0"/>
              <a:t>(t)) </a:t>
            </a:r>
            <a:r>
              <a:rPr lang="en-US" sz="1800" dirty="0" err="1"/>
              <a:t>với</a:t>
            </a:r>
            <a:r>
              <a:rPr lang="en-US" sz="1800" dirty="0"/>
              <a:t> </a:t>
            </a:r>
            <a:r>
              <a:rPr lang="en-US" sz="1800" dirty="0" err="1"/>
              <a:t>mọi</a:t>
            </a:r>
            <a:r>
              <a:rPr lang="en-US" sz="1800" dirty="0"/>
              <a:t> j </a:t>
            </a:r>
            <a:r>
              <a:rPr lang="en-US" sz="1800" dirty="0" err="1"/>
              <a:t>khác</a:t>
            </a:r>
            <a:r>
              <a:rPr lang="en-US" sz="1800" dirty="0"/>
              <a:t> i.</a:t>
            </a:r>
          </a:p>
          <a:p>
            <a:pPr lvl="1" hangingPunct="0"/>
            <a:r>
              <a:rPr lang="en-US" sz="1800" dirty="0" err="1"/>
              <a:t>Luật</a:t>
            </a:r>
            <a:r>
              <a:rPr lang="en-US" sz="1800" dirty="0"/>
              <a:t> </a:t>
            </a:r>
            <a:r>
              <a:rPr lang="en-US" sz="1800" dirty="0" err="1"/>
              <a:t>quyết</a:t>
            </a:r>
            <a:r>
              <a:rPr lang="en-US" sz="1800" dirty="0"/>
              <a:t> </a:t>
            </a:r>
            <a:r>
              <a:rPr lang="en-US" sz="1800" dirty="0" err="1"/>
              <a:t>định</a:t>
            </a:r>
            <a:r>
              <a:rPr lang="en-US" sz="1800" dirty="0"/>
              <a:t> </a:t>
            </a:r>
            <a:r>
              <a:rPr lang="en-US" sz="1800" dirty="0" err="1"/>
              <a:t>thu</a:t>
            </a:r>
            <a:r>
              <a:rPr lang="en-US" sz="1800" dirty="0"/>
              <a:t> </a:t>
            </a:r>
            <a:r>
              <a:rPr lang="en-US" sz="1800" dirty="0" err="1"/>
              <a:t>này</a:t>
            </a:r>
            <a:r>
              <a:rPr lang="en-US" sz="1800" dirty="0"/>
              <a:t> </a:t>
            </a:r>
            <a:r>
              <a:rPr lang="en-US" sz="1800" dirty="0" err="1"/>
              <a:t>được</a:t>
            </a:r>
            <a:r>
              <a:rPr lang="en-US" sz="1800" dirty="0"/>
              <a:t> </a:t>
            </a:r>
            <a:r>
              <a:rPr lang="en-US" sz="1800" dirty="0" err="1"/>
              <a:t>gọi</a:t>
            </a:r>
            <a:r>
              <a:rPr lang="en-US" sz="1800" dirty="0"/>
              <a:t> </a:t>
            </a:r>
            <a:r>
              <a:rPr lang="en-US" sz="1800" dirty="0" err="1"/>
              <a:t>là</a:t>
            </a:r>
            <a:r>
              <a:rPr lang="en-US" sz="1800" dirty="0"/>
              <a:t> </a:t>
            </a:r>
            <a:r>
              <a:rPr lang="en-US" sz="1800" dirty="0" err="1"/>
              <a:t>luật</a:t>
            </a:r>
            <a:r>
              <a:rPr lang="en-US" sz="1800" dirty="0"/>
              <a:t> </a:t>
            </a:r>
            <a:r>
              <a:rPr lang="en-US" sz="1800" dirty="0" err="1"/>
              <a:t>quyết</a:t>
            </a:r>
            <a:r>
              <a:rPr lang="en-US" sz="1800" dirty="0"/>
              <a:t> </a:t>
            </a:r>
            <a:r>
              <a:rPr lang="en-US" sz="1800" dirty="0" err="1"/>
              <a:t>định</a:t>
            </a:r>
            <a:r>
              <a:rPr lang="en-US" sz="1800" dirty="0"/>
              <a:t> </a:t>
            </a:r>
            <a:r>
              <a:rPr lang="en-US" sz="1800" dirty="0" err="1"/>
              <a:t>thu</a:t>
            </a:r>
            <a:r>
              <a:rPr lang="en-US" sz="1800" dirty="0"/>
              <a:t> </a:t>
            </a:r>
            <a:r>
              <a:rPr lang="en-US" sz="1800" dirty="0" err="1"/>
              <a:t>theo</a:t>
            </a:r>
            <a:r>
              <a:rPr lang="en-US" sz="1800" dirty="0"/>
              <a:t> </a:t>
            </a:r>
            <a:r>
              <a:rPr lang="en-US" sz="1800" dirty="0" err="1"/>
              <a:t>cực</a:t>
            </a:r>
            <a:r>
              <a:rPr lang="en-US" sz="1800" dirty="0"/>
              <a:t> </a:t>
            </a:r>
            <a:r>
              <a:rPr lang="en-US" sz="1800" dirty="0" err="1"/>
              <a:t>đại</a:t>
            </a:r>
            <a:r>
              <a:rPr lang="en-US" sz="1800" dirty="0"/>
              <a:t> </a:t>
            </a:r>
            <a:r>
              <a:rPr lang="en-US" sz="1800" dirty="0" err="1"/>
              <a:t>hóa</a:t>
            </a:r>
            <a:r>
              <a:rPr lang="en-US" sz="1800" dirty="0"/>
              <a:t> </a:t>
            </a:r>
            <a:r>
              <a:rPr lang="en-US" sz="1800" dirty="0" err="1"/>
              <a:t>xác</a:t>
            </a:r>
            <a:r>
              <a:rPr lang="en-US" sz="1800" dirty="0"/>
              <a:t> </a:t>
            </a:r>
            <a:r>
              <a:rPr lang="en-US" sz="1800" dirty="0" err="1"/>
              <a:t>suất</a:t>
            </a:r>
            <a:r>
              <a:rPr lang="en-US" sz="1800" dirty="0"/>
              <a:t> </a:t>
            </a:r>
            <a:r>
              <a:rPr lang="en-US" sz="1800" dirty="0" err="1"/>
              <a:t>hậu</a:t>
            </a:r>
            <a:r>
              <a:rPr lang="en-US" sz="1800" dirty="0"/>
              <a:t> </a:t>
            </a:r>
            <a:r>
              <a:rPr lang="en-US" sz="1800" dirty="0" err="1"/>
              <a:t>nghiệm</a:t>
            </a:r>
            <a:r>
              <a:rPr lang="en-US" sz="1800" dirty="0"/>
              <a:t> MAP (Maximum </a:t>
            </a:r>
            <a:r>
              <a:rPr lang="en-US" sz="1800" dirty="0" err="1"/>
              <a:t>Apriori</a:t>
            </a:r>
            <a:r>
              <a:rPr lang="en-US" sz="1800" dirty="0"/>
              <a:t> Probability).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7.2. Luật quyết định thu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a:latin typeface="Arial" pitchFamily="34" charset="0"/>
                <a:cs typeface="Arial" pitchFamily="34" charset="0"/>
              </a:rPr>
              <a:t>Trường</a:t>
            </a:r>
            <a:r>
              <a:rPr lang="en-US" sz="2000" dirty="0">
                <a:latin typeface="Arial" pitchFamily="34" charset="0"/>
                <a:cs typeface="Arial" pitchFamily="34" charset="0"/>
              </a:rPr>
              <a:t> </a:t>
            </a:r>
            <a:r>
              <a:rPr lang="en-US" sz="2000" dirty="0" err="1">
                <a:latin typeface="Arial" pitchFamily="34" charset="0"/>
                <a:cs typeface="Arial" pitchFamily="34" charset="0"/>
              </a:rPr>
              <a:t>hợp</a:t>
            </a:r>
            <a:r>
              <a:rPr lang="en-US" sz="2000" dirty="0">
                <a:latin typeface="Arial" pitchFamily="34" charset="0"/>
                <a:cs typeface="Arial" pitchFamily="34" charset="0"/>
              </a:rPr>
              <a:t> </a:t>
            </a:r>
            <a:r>
              <a:rPr lang="en-US" sz="2000" dirty="0" err="1">
                <a:latin typeface="Arial" pitchFamily="34" charset="0"/>
                <a:cs typeface="Arial" pitchFamily="34" charset="0"/>
              </a:rPr>
              <a:t>hệ</a:t>
            </a:r>
            <a:r>
              <a:rPr lang="en-US" sz="2000" dirty="0">
                <a:latin typeface="Arial" pitchFamily="34" charset="0"/>
                <a:cs typeface="Arial" pitchFamily="34" charset="0"/>
              </a:rPr>
              <a:t> </a:t>
            </a:r>
            <a:r>
              <a:rPr lang="en-US" sz="2000" dirty="0" err="1">
                <a:latin typeface="Arial" pitchFamily="34" charset="0"/>
                <a:cs typeface="Arial" pitchFamily="34" charset="0"/>
              </a:rPr>
              <a:t>thống</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thông</a:t>
            </a:r>
            <a:r>
              <a:rPr lang="en-US" sz="2000" dirty="0">
                <a:latin typeface="Arial" pitchFamily="34" charset="0"/>
                <a:cs typeface="Arial" pitchFamily="34" charset="0"/>
              </a:rPr>
              <a:t> </a:t>
            </a:r>
            <a:r>
              <a:rPr lang="en-US" sz="2000" dirty="0" err="1">
                <a:latin typeface="Arial" pitchFamily="34" charset="0"/>
                <a:cs typeface="Arial" pitchFamily="34" charset="0"/>
              </a:rPr>
              <a:t>nhị</a:t>
            </a:r>
            <a:r>
              <a:rPr lang="en-US" sz="2000" dirty="0">
                <a:latin typeface="Arial" pitchFamily="34" charset="0"/>
                <a:cs typeface="Arial" pitchFamily="34" charset="0"/>
              </a:rPr>
              <a:t> </a:t>
            </a:r>
            <a:r>
              <a:rPr lang="en-US" sz="2000" dirty="0" err="1">
                <a:latin typeface="Arial" pitchFamily="34" charset="0"/>
                <a:cs typeface="Arial" pitchFamily="34" charset="0"/>
              </a:rPr>
              <a:t>phân</a:t>
            </a:r>
            <a:r>
              <a:rPr lang="en-US" sz="2000" dirty="0">
                <a:latin typeface="Arial" pitchFamily="34" charset="0"/>
                <a:cs typeface="Arial" pitchFamily="34" charset="0"/>
              </a:rPr>
              <a:t> (m=2) </a:t>
            </a:r>
            <a:r>
              <a:rPr lang="en-US" sz="2000" dirty="0" err="1">
                <a:latin typeface="Arial" pitchFamily="34" charset="0"/>
                <a:cs typeface="Arial" pitchFamily="34" charset="0"/>
              </a:rPr>
              <a:t>chỉ</a:t>
            </a:r>
            <a:r>
              <a:rPr lang="en-US" sz="2000" dirty="0">
                <a:latin typeface="Arial" pitchFamily="34" charset="0"/>
                <a:cs typeface="Arial" pitchFamily="34" charset="0"/>
              </a:rPr>
              <a:t> </a:t>
            </a:r>
            <a:r>
              <a:rPr lang="en-US" sz="2000" dirty="0" err="1">
                <a:latin typeface="Arial" pitchFamily="34" charset="0"/>
                <a:cs typeface="Arial" pitchFamily="34" charset="0"/>
              </a:rPr>
              <a:t>có</a:t>
            </a:r>
            <a:r>
              <a:rPr lang="en-US" sz="2000" dirty="0">
                <a:latin typeface="Arial" pitchFamily="34" charset="0"/>
                <a:cs typeface="Arial" pitchFamily="34" charset="0"/>
              </a:rPr>
              <a:t> 2 </a:t>
            </a:r>
            <a:r>
              <a:rPr lang="en-US" sz="2000" dirty="0" err="1">
                <a:latin typeface="Arial" pitchFamily="34" charset="0"/>
                <a:cs typeface="Arial" pitchFamily="34" charset="0"/>
              </a:rPr>
              <a:t>tín</a:t>
            </a:r>
            <a:r>
              <a:rPr lang="en-US" sz="2000" dirty="0">
                <a:latin typeface="Arial" pitchFamily="34" charset="0"/>
                <a:cs typeface="Arial" pitchFamily="34" charset="0"/>
              </a:rPr>
              <a:t> </a:t>
            </a:r>
            <a:r>
              <a:rPr lang="en-US" sz="2000" dirty="0" err="1">
                <a:latin typeface="Arial" pitchFamily="34" charset="0"/>
                <a:cs typeface="Arial" pitchFamily="34" charset="0"/>
              </a:rPr>
              <a:t>hiệu</a:t>
            </a:r>
            <a:r>
              <a:rPr lang="en-US" sz="2000" dirty="0">
                <a:latin typeface="Arial" pitchFamily="34" charset="0"/>
                <a:cs typeface="Arial" pitchFamily="34" charset="0"/>
              </a:rPr>
              <a:t> s1(t), </a:t>
            </a:r>
            <a:r>
              <a:rPr lang="en-US" sz="2000" dirty="0" err="1">
                <a:latin typeface="Arial" pitchFamily="34" charset="0"/>
                <a:cs typeface="Arial" pitchFamily="34" charset="0"/>
              </a:rPr>
              <a:t>biểu</a:t>
            </a:r>
            <a:r>
              <a:rPr lang="en-US" sz="2000" dirty="0">
                <a:latin typeface="Arial" pitchFamily="34" charset="0"/>
                <a:cs typeface="Arial" pitchFamily="34" charset="0"/>
              </a:rPr>
              <a:t> </a:t>
            </a:r>
            <a:r>
              <a:rPr lang="en-US" sz="2000" dirty="0" err="1">
                <a:latin typeface="Arial" pitchFamily="34" charset="0"/>
                <a:cs typeface="Arial" pitchFamily="34" charset="0"/>
              </a:rPr>
              <a:t>diễn</a:t>
            </a:r>
            <a:r>
              <a:rPr lang="en-US" sz="2000" dirty="0">
                <a:latin typeface="Arial" pitchFamily="34" charset="0"/>
                <a:cs typeface="Arial" pitchFamily="34" charset="0"/>
              </a:rPr>
              <a:t> tin 0, </a:t>
            </a:r>
            <a:r>
              <a:rPr lang="en-US" sz="2000" dirty="0" err="1">
                <a:latin typeface="Arial" pitchFamily="34" charset="0"/>
                <a:cs typeface="Arial" pitchFamily="34" charset="0"/>
              </a:rPr>
              <a:t>và</a:t>
            </a:r>
            <a:r>
              <a:rPr lang="en-US" sz="2000" dirty="0">
                <a:latin typeface="Arial" pitchFamily="34" charset="0"/>
                <a:cs typeface="Arial" pitchFamily="34" charset="0"/>
              </a:rPr>
              <a:t> s2(t), </a:t>
            </a:r>
            <a:r>
              <a:rPr lang="en-US" sz="2000" dirty="0" err="1">
                <a:latin typeface="Arial" pitchFamily="34" charset="0"/>
                <a:cs typeface="Arial" pitchFamily="34" charset="0"/>
              </a:rPr>
              <a:t>biểu</a:t>
            </a:r>
            <a:r>
              <a:rPr lang="en-US" sz="2000" dirty="0">
                <a:latin typeface="Arial" pitchFamily="34" charset="0"/>
                <a:cs typeface="Arial" pitchFamily="34" charset="0"/>
              </a:rPr>
              <a:t> </a:t>
            </a:r>
            <a:r>
              <a:rPr lang="en-US" sz="2000" dirty="0" err="1">
                <a:latin typeface="Arial" pitchFamily="34" charset="0"/>
                <a:cs typeface="Arial" pitchFamily="34" charset="0"/>
              </a:rPr>
              <a:t>diễn</a:t>
            </a:r>
            <a:r>
              <a:rPr lang="en-US" sz="2000" dirty="0">
                <a:latin typeface="Arial" pitchFamily="34" charset="0"/>
                <a:cs typeface="Arial" pitchFamily="34" charset="0"/>
              </a:rPr>
              <a:t> tin 1,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luật</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thu</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a:t>
            </a:r>
          </a:p>
          <a:p>
            <a:pPr lvl="0"/>
            <a:r>
              <a:rPr lang="en-US" sz="2000" dirty="0" err="1">
                <a:latin typeface="Arial" pitchFamily="34" charset="0"/>
                <a:cs typeface="Arial" pitchFamily="34" charset="0"/>
              </a:rPr>
              <a:t>Luật</a:t>
            </a:r>
            <a:r>
              <a:rPr lang="en-US" sz="2000" dirty="0">
                <a:latin typeface="Arial" pitchFamily="34" charset="0"/>
                <a:cs typeface="Arial" pitchFamily="34" charset="0"/>
              </a:rPr>
              <a:t> ML: 	</a:t>
            </a:r>
          </a:p>
          <a:p>
            <a:pPr lvl="1" hangingPunct="0"/>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si</a:t>
            </a:r>
            <a:r>
              <a:rPr lang="en-US" sz="2000" dirty="0">
                <a:latin typeface="Arial" pitchFamily="34" charset="0"/>
                <a:cs typeface="Arial" pitchFamily="34" charset="0"/>
              </a:rPr>
              <a:t>(t)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nếu</a:t>
            </a:r>
            <a:r>
              <a:rPr lang="en-US" sz="2000" dirty="0">
                <a:latin typeface="Arial" pitchFamily="34" charset="0"/>
                <a:cs typeface="Arial" pitchFamily="34" charset="0"/>
              </a:rPr>
              <a:t> p(r(t)/</a:t>
            </a:r>
            <a:r>
              <a:rPr lang="en-US" sz="2000" dirty="0" err="1">
                <a:latin typeface="Arial" pitchFamily="34" charset="0"/>
                <a:cs typeface="Arial" pitchFamily="34" charset="0"/>
              </a:rPr>
              <a:t>si</a:t>
            </a:r>
            <a:r>
              <a:rPr lang="en-US" sz="2000" dirty="0">
                <a:latin typeface="Arial" pitchFamily="34" charset="0"/>
                <a:cs typeface="Arial" pitchFamily="34" charset="0"/>
              </a:rPr>
              <a:t>(t)).pi &gt;= p(r(t)/</a:t>
            </a:r>
            <a:r>
              <a:rPr lang="en-US" sz="2000" dirty="0" err="1">
                <a:latin typeface="Arial" pitchFamily="34" charset="0"/>
                <a:cs typeface="Arial" pitchFamily="34" charset="0"/>
              </a:rPr>
              <a:t>sj</a:t>
            </a:r>
            <a:r>
              <a:rPr lang="en-US" sz="2000" dirty="0">
                <a:latin typeface="Arial" pitchFamily="34" charset="0"/>
                <a:cs typeface="Arial" pitchFamily="34" charset="0"/>
              </a:rPr>
              <a:t>(t)).</a:t>
            </a:r>
            <a:r>
              <a:rPr lang="en-US" sz="2000" dirty="0" err="1">
                <a:latin typeface="Arial" pitchFamily="34" charset="0"/>
                <a:cs typeface="Arial" pitchFamily="34" charset="0"/>
              </a:rPr>
              <a:t>pj</a:t>
            </a:r>
            <a:r>
              <a:rPr lang="en-US" sz="2000" dirty="0">
                <a:latin typeface="Arial" pitchFamily="34" charset="0"/>
                <a:cs typeface="Arial" pitchFamily="34" charset="0"/>
              </a:rPr>
              <a:t> </a:t>
            </a:r>
            <a:r>
              <a:rPr lang="en-US" sz="2000" dirty="0" err="1">
                <a:latin typeface="Arial" pitchFamily="34" charset="0"/>
                <a:cs typeface="Arial" pitchFamily="34" charset="0"/>
              </a:rPr>
              <a:t>với</a:t>
            </a:r>
            <a:r>
              <a:rPr lang="en-US" sz="2000" dirty="0">
                <a:latin typeface="Arial" pitchFamily="34" charset="0"/>
                <a:cs typeface="Arial" pitchFamily="34" charset="0"/>
              </a:rPr>
              <a:t> j </a:t>
            </a:r>
            <a:r>
              <a:rPr lang="en-US" sz="2000" dirty="0" err="1">
                <a:latin typeface="Arial" pitchFamily="34" charset="0"/>
                <a:cs typeface="Arial" pitchFamily="34" charset="0"/>
              </a:rPr>
              <a:t>khác</a:t>
            </a:r>
            <a:r>
              <a:rPr lang="en-US" sz="2000" dirty="0">
                <a:latin typeface="Arial" pitchFamily="34" charset="0"/>
                <a:cs typeface="Arial" pitchFamily="34" charset="0"/>
              </a:rPr>
              <a:t> i; </a:t>
            </a:r>
            <a:r>
              <a:rPr lang="en-US" sz="2000" dirty="0" err="1">
                <a:latin typeface="Arial" pitchFamily="34" charset="0"/>
                <a:cs typeface="Arial" pitchFamily="34" charset="0"/>
              </a:rPr>
              <a:t>i,j</a:t>
            </a:r>
            <a:r>
              <a:rPr lang="en-US" sz="2000" dirty="0">
                <a:latin typeface="Arial" pitchFamily="34" charset="0"/>
                <a:cs typeface="Arial" pitchFamily="34" charset="0"/>
              </a:rPr>
              <a:t> =1/2</a:t>
            </a:r>
          </a:p>
          <a:p>
            <a:pPr lvl="1" hangingPunct="0"/>
            <a:r>
              <a:rPr lang="en-US" sz="2000" dirty="0">
                <a:latin typeface="Arial" pitchFamily="34" charset="0"/>
                <a:cs typeface="Arial" pitchFamily="34" charset="0"/>
              </a:rPr>
              <a:t>Hay </a:t>
            </a:r>
            <a:r>
              <a:rPr lang="en-US" sz="2000" dirty="0" err="1">
                <a:latin typeface="Arial" pitchFamily="34" charset="0"/>
                <a:cs typeface="Arial" pitchFamily="34" charset="0"/>
              </a:rPr>
              <a:t>nếu</a:t>
            </a:r>
            <a:r>
              <a:rPr lang="en-US" sz="2000" dirty="0">
                <a:latin typeface="Arial" pitchFamily="34" charset="0"/>
                <a:cs typeface="Arial" pitchFamily="34" charset="0"/>
              </a:rPr>
              <a:t> {p(r(t)/</a:t>
            </a:r>
            <a:r>
              <a:rPr lang="en-US" sz="2000" dirty="0" err="1">
                <a:latin typeface="Arial" pitchFamily="34" charset="0"/>
                <a:cs typeface="Arial" pitchFamily="34" charset="0"/>
              </a:rPr>
              <a:t>si</a:t>
            </a:r>
            <a:r>
              <a:rPr lang="en-US" sz="2000" dirty="0">
                <a:latin typeface="Arial" pitchFamily="34" charset="0"/>
                <a:cs typeface="Arial" pitchFamily="34" charset="0"/>
              </a:rPr>
              <a:t>(t)) / p(r(t)/p(</a:t>
            </a:r>
            <a:r>
              <a:rPr lang="en-US" sz="2000" dirty="0" err="1">
                <a:latin typeface="Arial" pitchFamily="34" charset="0"/>
                <a:cs typeface="Arial" pitchFamily="34" charset="0"/>
              </a:rPr>
              <a:t>sj</a:t>
            </a:r>
            <a:r>
              <a:rPr lang="en-US" sz="2000" dirty="0">
                <a:latin typeface="Arial" pitchFamily="34" charset="0"/>
                <a:cs typeface="Arial" pitchFamily="34" charset="0"/>
              </a:rPr>
              <a:t>(t))} &gt;= </a:t>
            </a:r>
            <a:r>
              <a:rPr lang="en-US" sz="2000" dirty="0" err="1">
                <a:latin typeface="Arial" pitchFamily="34" charset="0"/>
                <a:cs typeface="Arial" pitchFamily="34" charset="0"/>
              </a:rPr>
              <a:t>pj</a:t>
            </a:r>
            <a:r>
              <a:rPr lang="en-US" sz="2000" dirty="0">
                <a:latin typeface="Arial" pitchFamily="34" charset="0"/>
                <a:cs typeface="Arial" pitchFamily="34" charset="0"/>
              </a:rPr>
              <a:t> / pi </a:t>
            </a:r>
            <a:r>
              <a:rPr lang="en-US" sz="2000" dirty="0" err="1">
                <a:latin typeface="Arial" pitchFamily="34" charset="0"/>
                <a:cs typeface="Arial" pitchFamily="34" charset="0"/>
              </a:rPr>
              <a:t>thì</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si</a:t>
            </a:r>
            <a:r>
              <a:rPr lang="en-US" sz="2000" dirty="0">
                <a:latin typeface="Arial" pitchFamily="34" charset="0"/>
                <a:cs typeface="Arial" pitchFamily="34" charset="0"/>
              </a:rPr>
              <a:t>(t)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ngược</a:t>
            </a:r>
            <a:r>
              <a:rPr lang="en-US" sz="2000" dirty="0">
                <a:latin typeface="Arial" pitchFamily="34" charset="0"/>
                <a:cs typeface="Arial" pitchFamily="34" charset="0"/>
              </a:rPr>
              <a:t> </a:t>
            </a:r>
            <a:r>
              <a:rPr lang="en-US" sz="2000" dirty="0" err="1">
                <a:latin typeface="Arial" pitchFamily="34" charset="0"/>
                <a:cs typeface="Arial" pitchFamily="34" charset="0"/>
              </a:rPr>
              <a:t>lại</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sj</a:t>
            </a:r>
            <a:r>
              <a:rPr lang="en-US" sz="2000" dirty="0">
                <a:latin typeface="Arial" pitchFamily="34" charset="0"/>
                <a:cs typeface="Arial" pitchFamily="34" charset="0"/>
              </a:rPr>
              <a:t>(t)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a:t>
            </a:r>
          </a:p>
          <a:p>
            <a:pPr lvl="1" hangingPunct="0"/>
            <a:r>
              <a:rPr lang="en-US" sz="2000" dirty="0" err="1">
                <a:latin typeface="Arial" pitchFamily="34" charset="0"/>
                <a:cs typeface="Arial" pitchFamily="34" charset="0"/>
              </a:rPr>
              <a:t>Tỷ</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bên</a:t>
            </a:r>
            <a:r>
              <a:rPr lang="en-US" sz="2000" dirty="0">
                <a:latin typeface="Arial" pitchFamily="34" charset="0"/>
                <a:cs typeface="Arial" pitchFamily="34" charset="0"/>
              </a:rPr>
              <a:t> </a:t>
            </a:r>
            <a:r>
              <a:rPr lang="en-US" sz="2000" dirty="0" err="1">
                <a:latin typeface="Arial" pitchFamily="34" charset="0"/>
                <a:cs typeface="Arial" pitchFamily="34" charset="0"/>
              </a:rPr>
              <a:t>trái</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gọi</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tỷ</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tương</a:t>
            </a:r>
            <a:r>
              <a:rPr lang="en-US" sz="2000" dirty="0">
                <a:latin typeface="Arial" pitchFamily="34" charset="0"/>
                <a:cs typeface="Arial" pitchFamily="34" charset="0"/>
              </a:rPr>
              <a:t> </a:t>
            </a:r>
            <a:r>
              <a:rPr lang="en-US" sz="2000" dirty="0" err="1">
                <a:latin typeface="Arial" pitchFamily="34" charset="0"/>
                <a:cs typeface="Arial" pitchFamily="34" charset="0"/>
              </a:rPr>
              <a:t>đồng</a:t>
            </a:r>
            <a:r>
              <a:rPr lang="en-US" sz="2000" dirty="0">
                <a:latin typeface="Arial" pitchFamily="34" charset="0"/>
                <a:cs typeface="Arial" pitchFamily="34" charset="0"/>
              </a:rPr>
              <a:t> (Likelihood rate).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7.2. Luật quyết định thu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2000" dirty="0" err="1">
                <a:latin typeface="Arial" pitchFamily="34" charset="0"/>
                <a:cs typeface="Arial" pitchFamily="34" charset="0"/>
              </a:rPr>
              <a:t>Luật</a:t>
            </a:r>
            <a:r>
              <a:rPr lang="en-US" sz="2000" dirty="0">
                <a:latin typeface="Arial" pitchFamily="34" charset="0"/>
                <a:cs typeface="Arial" pitchFamily="34" charset="0"/>
              </a:rPr>
              <a:t> MAP: </a:t>
            </a:r>
            <a:r>
              <a:rPr lang="en-US" sz="2000" dirty="0" err="1">
                <a:latin typeface="Arial" pitchFamily="34" charset="0"/>
                <a:cs typeface="Arial" pitchFamily="34" charset="0"/>
              </a:rPr>
              <a:t>Nếu</a:t>
            </a:r>
            <a:r>
              <a:rPr lang="en-US" sz="2000" dirty="0">
                <a:latin typeface="Arial" pitchFamily="34" charset="0"/>
                <a:cs typeface="Arial" pitchFamily="34" charset="0"/>
              </a:rPr>
              <a:t> p(r(t)/</a:t>
            </a:r>
            <a:r>
              <a:rPr lang="en-US" sz="2000" dirty="0" err="1">
                <a:latin typeface="Arial" pitchFamily="34" charset="0"/>
                <a:cs typeface="Arial" pitchFamily="34" charset="0"/>
              </a:rPr>
              <a:t>si</a:t>
            </a:r>
            <a:r>
              <a:rPr lang="en-US" sz="2000" dirty="0">
                <a:latin typeface="Arial" pitchFamily="34" charset="0"/>
                <a:cs typeface="Arial" pitchFamily="34" charset="0"/>
              </a:rPr>
              <a:t>(t)) &gt;= p(r(t)/</a:t>
            </a:r>
            <a:r>
              <a:rPr lang="en-US" sz="2000" dirty="0" err="1">
                <a:latin typeface="Arial" pitchFamily="34" charset="0"/>
                <a:cs typeface="Arial" pitchFamily="34" charset="0"/>
              </a:rPr>
              <a:t>sj</a:t>
            </a:r>
            <a:r>
              <a:rPr lang="en-US" sz="2000" dirty="0">
                <a:latin typeface="Arial" pitchFamily="34" charset="0"/>
                <a:cs typeface="Arial" pitchFamily="34" charset="0"/>
              </a:rPr>
              <a:t>(t)) </a:t>
            </a:r>
            <a:r>
              <a:rPr lang="en-US" sz="2000" dirty="0" err="1">
                <a:latin typeface="Arial" pitchFamily="34" charset="0"/>
                <a:cs typeface="Arial" pitchFamily="34" charset="0"/>
              </a:rPr>
              <a:t>thì</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si</a:t>
            </a:r>
            <a:r>
              <a:rPr lang="en-US" sz="2000" dirty="0">
                <a:latin typeface="Arial" pitchFamily="34" charset="0"/>
                <a:cs typeface="Arial" pitchFamily="34" charset="0"/>
              </a:rPr>
              <a:t>(t)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nếu</a:t>
            </a:r>
            <a:r>
              <a:rPr lang="en-US" sz="2000" dirty="0">
                <a:latin typeface="Arial" pitchFamily="34" charset="0"/>
                <a:cs typeface="Arial" pitchFamily="34" charset="0"/>
              </a:rPr>
              <a:t> </a:t>
            </a:r>
            <a:r>
              <a:rPr lang="en-US" sz="2000" dirty="0" err="1">
                <a:latin typeface="Arial" pitchFamily="34" charset="0"/>
                <a:cs typeface="Arial" pitchFamily="34" charset="0"/>
              </a:rPr>
              <a:t>ngược</a:t>
            </a:r>
            <a:r>
              <a:rPr lang="en-US" sz="2000" dirty="0">
                <a:latin typeface="Arial" pitchFamily="34" charset="0"/>
                <a:cs typeface="Arial" pitchFamily="34" charset="0"/>
              </a:rPr>
              <a:t> </a:t>
            </a:r>
            <a:r>
              <a:rPr lang="en-US" sz="2000" dirty="0" err="1">
                <a:latin typeface="Arial" pitchFamily="34" charset="0"/>
                <a:cs typeface="Arial" pitchFamily="34" charset="0"/>
              </a:rPr>
              <a:t>lại</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sj</a:t>
            </a:r>
            <a:r>
              <a:rPr lang="en-US" sz="2000" dirty="0">
                <a:latin typeface="Arial" pitchFamily="34" charset="0"/>
                <a:cs typeface="Arial" pitchFamily="34" charset="0"/>
              </a:rPr>
              <a:t>(t)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a:t>
            </a:r>
          </a:p>
          <a:p>
            <a:pPr lvl="0"/>
            <a:r>
              <a:rPr lang="en-US" sz="2000" dirty="0">
                <a:latin typeface="Arial" pitchFamily="34" charset="0"/>
                <a:cs typeface="Arial" pitchFamily="34" charset="0"/>
              </a:rPr>
              <a:t>→ </a:t>
            </a:r>
            <a:r>
              <a:rPr lang="en-US" sz="2000" dirty="0" err="1">
                <a:latin typeface="Arial" pitchFamily="34" charset="0"/>
                <a:cs typeface="Arial" pitchFamily="34" charset="0"/>
              </a:rPr>
              <a:t>Các</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trên</a:t>
            </a:r>
            <a:r>
              <a:rPr lang="en-US" sz="2000" dirty="0">
                <a:latin typeface="Arial" pitchFamily="34" charset="0"/>
                <a:cs typeface="Arial" pitchFamily="34" charset="0"/>
              </a:rPr>
              <a:t> </a:t>
            </a:r>
            <a:r>
              <a:rPr lang="en-US" sz="2000" dirty="0" err="1">
                <a:latin typeface="Arial" pitchFamily="34" charset="0"/>
                <a:cs typeface="Arial" pitchFamily="34" charset="0"/>
              </a:rPr>
              <a:t>là</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mức</a:t>
            </a:r>
            <a:r>
              <a:rPr lang="en-US" sz="2000" dirty="0">
                <a:latin typeface="Arial" pitchFamily="34" charset="0"/>
                <a:cs typeface="Arial" pitchFamily="34" charset="0"/>
              </a:rPr>
              <a:t> hay 1 </a:t>
            </a:r>
            <a:r>
              <a:rPr lang="en-US" sz="2000" dirty="0" err="1">
                <a:latin typeface="Arial" pitchFamily="34" charset="0"/>
                <a:cs typeface="Arial" pitchFamily="34" charset="0"/>
              </a:rPr>
              <a:t>ngưỡng</a:t>
            </a:r>
            <a:r>
              <a:rPr lang="en-US" sz="2000" dirty="0">
                <a:latin typeface="Arial" pitchFamily="34" charset="0"/>
                <a:cs typeface="Arial" pitchFamily="34" charset="0"/>
              </a:rPr>
              <a:t>, </a:t>
            </a:r>
            <a:r>
              <a:rPr lang="en-US" sz="2000" dirty="0" err="1">
                <a:latin typeface="Arial" pitchFamily="34" charset="0"/>
                <a:cs typeface="Arial" pitchFamily="34" charset="0"/>
              </a:rPr>
              <a:t>nó</a:t>
            </a:r>
            <a:r>
              <a:rPr lang="en-US" sz="2000" dirty="0">
                <a:latin typeface="Arial" pitchFamily="34" charset="0"/>
                <a:cs typeface="Arial" pitchFamily="34" charset="0"/>
              </a:rPr>
              <a:t> </a:t>
            </a:r>
            <a:r>
              <a:rPr lang="en-US" sz="2000" dirty="0" err="1">
                <a:latin typeface="Arial" pitchFamily="34" charset="0"/>
                <a:cs typeface="Arial" pitchFamily="34" charset="0"/>
              </a:rPr>
              <a:t>sẽ</a:t>
            </a:r>
            <a:r>
              <a:rPr lang="en-US" sz="2000" dirty="0">
                <a:latin typeface="Arial" pitchFamily="34" charset="0"/>
                <a:cs typeface="Arial" pitchFamily="34" charset="0"/>
              </a:rPr>
              <a:t> </a:t>
            </a:r>
            <a:r>
              <a:rPr lang="en-US" sz="2000" dirty="0" err="1">
                <a:latin typeface="Arial" pitchFamily="34" charset="0"/>
                <a:cs typeface="Arial" pitchFamily="34" charset="0"/>
              </a:rPr>
              <a:t>cho</a:t>
            </a:r>
            <a:r>
              <a:rPr lang="en-US" sz="2000" dirty="0">
                <a:latin typeface="Arial" pitchFamily="34" charset="0"/>
                <a:cs typeface="Arial" pitchFamily="34" charset="0"/>
              </a:rPr>
              <a:t> </a:t>
            </a:r>
            <a:r>
              <a:rPr lang="en-US" sz="2000" dirty="0" err="1">
                <a:latin typeface="Arial" pitchFamily="34" charset="0"/>
                <a:cs typeface="Arial" pitchFamily="34" charset="0"/>
              </a:rPr>
              <a:t>sai</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khi</a:t>
            </a:r>
            <a:r>
              <a:rPr lang="en-US" sz="2000" dirty="0">
                <a:latin typeface="Arial" pitchFamily="34" charset="0"/>
                <a:cs typeface="Arial" pitchFamily="34" charset="0"/>
              </a:rPr>
              <a:t> </a:t>
            </a:r>
            <a:r>
              <a:rPr lang="en-US" sz="2000" dirty="0" err="1">
                <a:latin typeface="Arial" pitchFamily="34" charset="0"/>
                <a:cs typeface="Arial" pitchFamily="34" charset="0"/>
              </a:rPr>
              <a:t>dấu</a:t>
            </a:r>
            <a:r>
              <a:rPr lang="en-US" sz="2000" dirty="0">
                <a:latin typeface="Arial" pitchFamily="34" charset="0"/>
                <a:cs typeface="Arial" pitchFamily="34" charset="0"/>
              </a:rPr>
              <a:t> </a:t>
            </a:r>
            <a:r>
              <a:rPr lang="en-US" sz="2000" dirty="0" err="1">
                <a:latin typeface="Arial" pitchFamily="34" charset="0"/>
                <a:cs typeface="Arial" pitchFamily="34" charset="0"/>
              </a:rPr>
              <a:t>bằng</a:t>
            </a:r>
            <a:r>
              <a:rPr lang="en-US" sz="2000" dirty="0">
                <a:latin typeface="Arial" pitchFamily="34" charset="0"/>
                <a:cs typeface="Arial" pitchFamily="34" charset="0"/>
              </a:rPr>
              <a:t> </a:t>
            </a:r>
            <a:r>
              <a:rPr lang="en-US" sz="2000" dirty="0" err="1">
                <a:latin typeface="Arial" pitchFamily="34" charset="0"/>
                <a:cs typeface="Arial" pitchFamily="34" charset="0"/>
              </a:rPr>
              <a:t>sẩy</a:t>
            </a:r>
            <a:r>
              <a:rPr lang="en-US" sz="2000" dirty="0">
                <a:latin typeface="Arial" pitchFamily="34" charset="0"/>
                <a:cs typeface="Arial" pitchFamily="34" charset="0"/>
              </a:rPr>
              <a:t> </a:t>
            </a:r>
            <a:r>
              <a:rPr lang="en-US" sz="2000" dirty="0" err="1">
                <a:latin typeface="Arial" pitchFamily="34" charset="0"/>
                <a:cs typeface="Arial" pitchFamily="34" charset="0"/>
              </a:rPr>
              <a:t>ra</a:t>
            </a:r>
            <a:endParaRPr lang="en-US" sz="2000" dirty="0">
              <a:latin typeface="Arial" pitchFamily="34" charset="0"/>
              <a:cs typeface="Arial" pitchFamily="34" charset="0"/>
            </a:endParaRPr>
          </a:p>
          <a:p>
            <a:pPr lvl="0"/>
            <a:r>
              <a:rPr lang="en-US" sz="2000" dirty="0">
                <a:latin typeface="Arial" pitchFamily="34" charset="0"/>
                <a:cs typeface="Arial" pitchFamily="34" charset="0"/>
              </a:rPr>
              <a:t>→ </a:t>
            </a:r>
            <a:r>
              <a:rPr lang="en-US" sz="2000" dirty="0" err="1">
                <a:latin typeface="Arial" pitchFamily="34" charset="0"/>
                <a:cs typeface="Arial" pitchFamily="34" charset="0"/>
              </a:rPr>
              <a:t>Để</a:t>
            </a:r>
            <a:r>
              <a:rPr lang="en-US" sz="2000" dirty="0">
                <a:latin typeface="Arial" pitchFamily="34" charset="0"/>
                <a:cs typeface="Arial" pitchFamily="34" charset="0"/>
              </a:rPr>
              <a:t> </a:t>
            </a:r>
            <a:r>
              <a:rPr lang="en-US" sz="2000" dirty="0" err="1">
                <a:latin typeface="Arial" pitchFamily="34" charset="0"/>
                <a:cs typeface="Arial" pitchFamily="34" charset="0"/>
              </a:rPr>
              <a:t>loại</a:t>
            </a:r>
            <a:r>
              <a:rPr lang="en-US" sz="2000" dirty="0">
                <a:latin typeface="Arial" pitchFamily="34" charset="0"/>
                <a:cs typeface="Arial" pitchFamily="34" charset="0"/>
              </a:rPr>
              <a:t> </a:t>
            </a:r>
            <a:r>
              <a:rPr lang="en-US" sz="2000" dirty="0" err="1">
                <a:latin typeface="Arial" pitchFamily="34" charset="0"/>
                <a:cs typeface="Arial" pitchFamily="34" charset="0"/>
              </a:rPr>
              <a:t>sai</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này</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3 </a:t>
            </a:r>
            <a:r>
              <a:rPr lang="en-US" sz="2000" dirty="0" err="1">
                <a:latin typeface="Arial" pitchFamily="34" charset="0"/>
                <a:cs typeface="Arial" pitchFamily="34" charset="0"/>
              </a:rPr>
              <a:t>mức</a:t>
            </a:r>
            <a:r>
              <a:rPr lang="en-US" sz="2000" dirty="0">
                <a:latin typeface="Arial" pitchFamily="34" charset="0"/>
                <a:cs typeface="Arial" pitchFamily="34" charset="0"/>
              </a:rPr>
              <a: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đưa</a:t>
            </a:r>
            <a:r>
              <a:rPr lang="en-US" sz="2000" dirty="0">
                <a:latin typeface="Arial" pitchFamily="34" charset="0"/>
                <a:cs typeface="Arial" pitchFamily="34" charset="0"/>
              </a:rPr>
              <a:t> </a:t>
            </a:r>
            <a:r>
              <a:rPr lang="en-US" sz="2000" dirty="0" err="1">
                <a:latin typeface="Arial" pitchFamily="34" charset="0"/>
                <a:cs typeface="Arial" pitchFamily="34" charset="0"/>
              </a:rPr>
              <a:t>ra</a:t>
            </a:r>
            <a:r>
              <a:rPr lang="en-US" sz="2000" dirty="0">
                <a:latin typeface="Arial" pitchFamily="34" charset="0"/>
                <a:cs typeface="Arial" pitchFamily="34" charset="0"/>
              </a:rPr>
              <a:t>: </a:t>
            </a:r>
            <a:r>
              <a:rPr lang="en-US" sz="2000" dirty="0" err="1">
                <a:latin typeface="Arial" pitchFamily="34" charset="0"/>
                <a:cs typeface="Arial" pitchFamily="34" charset="0"/>
              </a:rPr>
              <a:t>Nếu</a:t>
            </a:r>
            <a:r>
              <a:rPr lang="en-US" sz="2000" dirty="0">
                <a:latin typeface="Arial" pitchFamily="34" charset="0"/>
                <a:cs typeface="Arial" pitchFamily="34" charset="0"/>
              </a:rPr>
              <a:t> </a:t>
            </a:r>
            <a:r>
              <a:rPr lang="en-US" sz="2000" dirty="0" err="1">
                <a:latin typeface="Arial" pitchFamily="34" charset="0"/>
                <a:cs typeface="Arial" pitchFamily="34" charset="0"/>
              </a:rPr>
              <a:t>vế</a:t>
            </a:r>
            <a:r>
              <a:rPr lang="en-US" sz="2000" dirty="0">
                <a:latin typeface="Arial" pitchFamily="34" charset="0"/>
                <a:cs typeface="Arial" pitchFamily="34" charset="0"/>
              </a:rPr>
              <a:t> </a:t>
            </a:r>
            <a:r>
              <a:rPr lang="en-US" sz="2000" dirty="0" err="1">
                <a:latin typeface="Arial" pitchFamily="34" charset="0"/>
                <a:cs typeface="Arial" pitchFamily="34" charset="0"/>
              </a:rPr>
              <a:t>trái</a:t>
            </a:r>
            <a:r>
              <a:rPr lang="en-US" sz="2000" dirty="0">
                <a:latin typeface="Arial" pitchFamily="34" charset="0"/>
                <a:cs typeface="Arial" pitchFamily="34" charset="0"/>
              </a:rPr>
              <a:t> </a:t>
            </a:r>
            <a:r>
              <a:rPr lang="en-US" sz="2000" dirty="0" err="1">
                <a:latin typeface="Arial" pitchFamily="34" charset="0"/>
                <a:cs typeface="Arial" pitchFamily="34" charset="0"/>
              </a:rPr>
              <a:t>lớn</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a:t>
            </a:r>
            <a:r>
              <a:rPr lang="en-US" sz="2000" dirty="0" err="1">
                <a:latin typeface="Arial" pitchFamily="34" charset="0"/>
                <a:cs typeface="Arial" pitchFamily="34" charset="0"/>
              </a:rPr>
              <a:t>vế</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si</a:t>
            </a:r>
            <a:r>
              <a:rPr lang="en-US" sz="2000" dirty="0">
                <a:latin typeface="Arial" pitchFamily="34" charset="0"/>
                <a:cs typeface="Arial" pitchFamily="34" charset="0"/>
              </a:rPr>
              <a:t>(t)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nếu</a:t>
            </a:r>
            <a:r>
              <a:rPr lang="en-US" sz="2000" dirty="0">
                <a:latin typeface="Arial" pitchFamily="34" charset="0"/>
                <a:cs typeface="Arial" pitchFamily="34" charset="0"/>
              </a:rPr>
              <a:t> </a:t>
            </a:r>
            <a:r>
              <a:rPr lang="en-US" sz="2000" dirty="0" err="1">
                <a:latin typeface="Arial" pitchFamily="34" charset="0"/>
                <a:cs typeface="Arial" pitchFamily="34" charset="0"/>
              </a:rPr>
              <a:t>vế</a:t>
            </a:r>
            <a:r>
              <a:rPr lang="en-US" sz="2000" dirty="0">
                <a:latin typeface="Arial" pitchFamily="34" charset="0"/>
                <a:cs typeface="Arial" pitchFamily="34" charset="0"/>
              </a:rPr>
              <a:t> </a:t>
            </a:r>
            <a:r>
              <a:rPr lang="en-US" sz="2000" dirty="0" err="1">
                <a:latin typeface="Arial" pitchFamily="34" charset="0"/>
                <a:cs typeface="Arial" pitchFamily="34" charset="0"/>
              </a:rPr>
              <a:t>trái</a:t>
            </a:r>
            <a:r>
              <a:rPr lang="en-US" sz="2000" dirty="0">
                <a:latin typeface="Arial" pitchFamily="34" charset="0"/>
                <a:cs typeface="Arial" pitchFamily="34" charset="0"/>
              </a:rPr>
              <a:t> </a:t>
            </a:r>
            <a:r>
              <a:rPr lang="en-US" sz="2000" dirty="0" err="1">
                <a:latin typeface="Arial" pitchFamily="34" charset="0"/>
                <a:cs typeface="Arial" pitchFamily="34" charset="0"/>
              </a:rPr>
              <a:t>nhỏ</a:t>
            </a:r>
            <a:r>
              <a:rPr lang="en-US" sz="2000" dirty="0">
                <a:latin typeface="Arial" pitchFamily="34" charset="0"/>
                <a:cs typeface="Arial" pitchFamily="34" charset="0"/>
              </a:rPr>
              <a:t> </a:t>
            </a:r>
            <a:r>
              <a:rPr lang="en-US" sz="2000" dirty="0" err="1">
                <a:latin typeface="Arial" pitchFamily="34" charset="0"/>
                <a:cs typeface="Arial" pitchFamily="34" charset="0"/>
              </a:rPr>
              <a:t>hơn</a:t>
            </a:r>
            <a:r>
              <a:rPr lang="en-US" sz="2000" dirty="0">
                <a:latin typeface="Arial" pitchFamily="34" charset="0"/>
                <a:cs typeface="Arial" pitchFamily="34" charset="0"/>
              </a:rPr>
              <a:t> </a:t>
            </a:r>
            <a:r>
              <a:rPr lang="en-US" sz="2000" dirty="0" err="1">
                <a:latin typeface="Arial" pitchFamily="34" charset="0"/>
                <a:cs typeface="Arial" pitchFamily="34" charset="0"/>
              </a:rPr>
              <a:t>vế</a:t>
            </a:r>
            <a:r>
              <a:rPr lang="en-US" sz="2000" dirty="0">
                <a:latin typeface="Arial" pitchFamily="34" charset="0"/>
                <a:cs typeface="Arial" pitchFamily="34" charset="0"/>
              </a:rPr>
              <a:t> </a:t>
            </a:r>
            <a:r>
              <a:rPr lang="en-US" sz="2000" dirty="0" err="1">
                <a:latin typeface="Arial" pitchFamily="34" charset="0"/>
                <a:cs typeface="Arial" pitchFamily="34" charset="0"/>
              </a:rPr>
              <a:t>phải</a:t>
            </a:r>
            <a:r>
              <a:rPr lang="en-US" sz="2000" dirty="0">
                <a:latin typeface="Arial" pitchFamily="34" charset="0"/>
                <a:cs typeface="Arial" pitchFamily="34" charset="0"/>
              </a:rPr>
              <a:t> </a:t>
            </a:r>
            <a:r>
              <a:rPr lang="en-US" sz="2000" dirty="0" err="1">
                <a:latin typeface="Arial" pitchFamily="34" charset="0"/>
                <a:cs typeface="Arial" pitchFamily="34" charset="0"/>
              </a:rPr>
              <a:t>sj</a:t>
            </a:r>
            <a:r>
              <a:rPr lang="en-US" sz="2000" dirty="0">
                <a:latin typeface="Arial" pitchFamily="34" charset="0"/>
                <a:cs typeface="Arial" pitchFamily="34" charset="0"/>
              </a:rPr>
              <a:t>(t) </a:t>
            </a:r>
            <a:r>
              <a:rPr lang="en-US" sz="2000" dirty="0" err="1">
                <a:latin typeface="Arial" pitchFamily="34" charset="0"/>
                <a:cs typeface="Arial" pitchFamily="34" charset="0"/>
              </a:rPr>
              <a:t>được</a:t>
            </a:r>
            <a:r>
              <a:rPr lang="en-US" sz="2000" dirty="0">
                <a:latin typeface="Arial" pitchFamily="34" charset="0"/>
                <a:cs typeface="Arial" pitchFamily="34" charset="0"/>
              </a:rPr>
              <a:t> </a:t>
            </a:r>
            <a:r>
              <a:rPr lang="en-US" sz="2000" dirty="0" err="1">
                <a:latin typeface="Arial" pitchFamily="34" charset="0"/>
                <a:cs typeface="Arial" pitchFamily="34" charset="0"/>
              </a:rPr>
              <a:t>truyền</a:t>
            </a:r>
            <a:r>
              <a:rPr lang="en-US" sz="2000" dirty="0">
                <a:latin typeface="Arial" pitchFamily="34" charset="0"/>
                <a:cs typeface="Arial" pitchFamily="34" charset="0"/>
              </a:rPr>
              <a:t>, </a:t>
            </a:r>
            <a:r>
              <a:rPr lang="en-US" sz="2000" dirty="0" err="1">
                <a:latin typeface="Arial" pitchFamily="34" charset="0"/>
                <a:cs typeface="Arial" pitchFamily="34" charset="0"/>
              </a:rPr>
              <a:t>nếu</a:t>
            </a:r>
            <a:r>
              <a:rPr lang="en-US" sz="2000" dirty="0">
                <a:latin typeface="Arial" pitchFamily="34" charset="0"/>
                <a:cs typeface="Arial" pitchFamily="34" charset="0"/>
              </a:rPr>
              <a:t> </a:t>
            </a:r>
            <a:r>
              <a:rPr lang="en-US" sz="2000" dirty="0" err="1">
                <a:latin typeface="Arial" pitchFamily="34" charset="0"/>
                <a:cs typeface="Arial" pitchFamily="34" charset="0"/>
              </a:rPr>
              <a:t>hai</a:t>
            </a:r>
            <a:r>
              <a:rPr lang="en-US" sz="2000" dirty="0">
                <a:latin typeface="Arial" pitchFamily="34" charset="0"/>
                <a:cs typeface="Arial" pitchFamily="34" charset="0"/>
              </a:rPr>
              <a:t> </a:t>
            </a:r>
            <a:r>
              <a:rPr lang="en-US" sz="2000" dirty="0" err="1">
                <a:latin typeface="Arial" pitchFamily="34" charset="0"/>
                <a:cs typeface="Arial" pitchFamily="34" charset="0"/>
              </a:rPr>
              <a:t>vế</a:t>
            </a:r>
            <a:r>
              <a:rPr lang="en-US" sz="2000" dirty="0">
                <a:latin typeface="Arial" pitchFamily="34" charset="0"/>
                <a:cs typeface="Arial" pitchFamily="34" charset="0"/>
              </a:rPr>
              <a:t> </a:t>
            </a:r>
            <a:r>
              <a:rPr lang="en-US" sz="2000" dirty="0" err="1">
                <a:latin typeface="Arial" pitchFamily="34" charset="0"/>
                <a:cs typeface="Arial" pitchFamily="34" charset="0"/>
              </a:rPr>
              <a:t>bằng</a:t>
            </a:r>
            <a:r>
              <a:rPr lang="en-US" sz="2000" dirty="0">
                <a:latin typeface="Arial" pitchFamily="34" charset="0"/>
                <a:cs typeface="Arial" pitchFamily="34" charset="0"/>
              </a:rPr>
              <a:t> </a:t>
            </a:r>
            <a:r>
              <a:rPr lang="en-US" sz="2000" dirty="0" err="1">
                <a:latin typeface="Arial" pitchFamily="34" charset="0"/>
                <a:cs typeface="Arial" pitchFamily="34" charset="0"/>
              </a:rPr>
              <a:t>nhau</a:t>
            </a:r>
            <a:r>
              <a:rPr lang="en-US" sz="2000" dirty="0">
                <a:latin typeface="Arial" pitchFamily="34" charset="0"/>
                <a:cs typeface="Arial" pitchFamily="34" charset="0"/>
              </a:rPr>
              <a:t> </a:t>
            </a:r>
            <a:r>
              <a:rPr lang="en-US" sz="2000" dirty="0" err="1">
                <a:latin typeface="Arial" pitchFamily="34" charset="0"/>
                <a:cs typeface="Arial" pitchFamily="34" charset="0"/>
              </a:rPr>
              <a:t>thì</a:t>
            </a:r>
            <a:r>
              <a:rPr lang="en-US" sz="2000" dirty="0">
                <a:latin typeface="Arial" pitchFamily="34" charset="0"/>
                <a:cs typeface="Arial" pitchFamily="34" charset="0"/>
              </a:rPr>
              <a:t> </a:t>
            </a:r>
            <a:r>
              <a:rPr lang="en-US" sz="2000" dirty="0" err="1">
                <a:latin typeface="Arial" pitchFamily="34" charset="0"/>
                <a:cs typeface="Arial" pitchFamily="34" charset="0"/>
              </a:rPr>
              <a:t>không</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đươc</a:t>
            </a:r>
            <a:r>
              <a:rPr lang="en-US" sz="2000" dirty="0">
                <a:latin typeface="Arial" pitchFamily="34" charset="0"/>
                <a:cs typeface="Arial" pitchFamily="34" charset="0"/>
              </a:rPr>
              <a:t> (</a:t>
            </a:r>
            <a:r>
              <a:rPr lang="en-US" sz="2000" dirty="0" err="1">
                <a:latin typeface="Arial" pitchFamily="34" charset="0"/>
                <a:cs typeface="Arial" pitchFamily="34" charset="0"/>
              </a:rPr>
              <a:t>sai</a:t>
            </a:r>
            <a:r>
              <a:rPr lang="en-US" sz="2000" dirty="0">
                <a:latin typeface="Arial" pitchFamily="34" charset="0"/>
                <a:cs typeface="Arial" pitchFamily="34" charset="0"/>
              </a:rPr>
              <a:t> </a:t>
            </a:r>
            <a:r>
              <a:rPr lang="en-US" sz="2000" dirty="0" err="1">
                <a:latin typeface="Arial" pitchFamily="34" charset="0"/>
                <a:cs typeface="Arial" pitchFamily="34" charset="0"/>
              </a:rPr>
              <a:t>số</a:t>
            </a:r>
            <a:r>
              <a:rPr lang="en-US" sz="2000" dirty="0">
                <a:latin typeface="Arial" pitchFamily="34" charset="0"/>
                <a:cs typeface="Arial" pitchFamily="34" charset="0"/>
              </a:rPr>
              <a:t> </a:t>
            </a:r>
            <a:r>
              <a:rPr lang="en-US" sz="2000" dirty="0" err="1">
                <a:latin typeface="Arial" pitchFamily="34" charset="0"/>
                <a:cs typeface="Arial" pitchFamily="34" charset="0"/>
              </a:rPr>
              <a:t>quyết</a:t>
            </a:r>
            <a:r>
              <a:rPr lang="en-US" sz="2000" dirty="0">
                <a:latin typeface="Arial" pitchFamily="34" charset="0"/>
                <a:cs typeface="Arial" pitchFamily="34" charset="0"/>
              </a:rPr>
              <a:t> </a:t>
            </a:r>
            <a:r>
              <a:rPr lang="en-US" sz="2000" dirty="0" err="1">
                <a:latin typeface="Arial" pitchFamily="34" charset="0"/>
                <a:cs typeface="Arial" pitchFamily="34" charset="0"/>
              </a:rPr>
              <a:t>định</a:t>
            </a:r>
            <a:r>
              <a:rPr lang="en-US" sz="2000" dirty="0">
                <a:latin typeface="Arial" pitchFamily="34" charset="0"/>
                <a:cs typeface="Arial" pitchFamily="34" charset="0"/>
              </a:rPr>
              <a:t> </a:t>
            </a:r>
            <a:r>
              <a:rPr lang="en-US" sz="2000" dirty="0" err="1">
                <a:latin typeface="Arial" pitchFamily="34" charset="0"/>
                <a:cs typeface="Arial" pitchFamily="34" charset="0"/>
              </a:rPr>
              <a:t>xuất</a:t>
            </a:r>
            <a:r>
              <a:rPr lang="en-US" sz="2000" dirty="0">
                <a:latin typeface="Arial" pitchFamily="34" charset="0"/>
                <a:cs typeface="Arial" pitchFamily="34" charset="0"/>
              </a:rPr>
              <a:t> </a:t>
            </a:r>
            <a:r>
              <a:rPr lang="en-US" sz="2000" dirty="0" err="1">
                <a:latin typeface="Arial" pitchFamily="34" charset="0"/>
                <a:cs typeface="Arial" pitchFamily="34" charset="0"/>
              </a:rPr>
              <a:t>hiện</a:t>
            </a:r>
            <a:r>
              <a:rPr lang="en-US" sz="2000" dirty="0">
                <a:latin typeface="Arial" pitchFamily="34" charset="0"/>
                <a:cs typeface="Arial" pitchFamily="34" charset="0"/>
              </a:rPr>
              <a:t>).</a:t>
            </a:r>
          </a:p>
        </p:txBody>
      </p:sp>
    </p:spTree>
    <p:extLst>
      <p:ext uri="{BB962C8B-B14F-4D97-AF65-F5344CB8AC3E}">
        <p14:creationId xmlns:p14="http://schemas.microsoft.com/office/powerpoint/2010/main" val="4248553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p:cNvSpPr txBox="1">
            <a:spLocks noGrp="1"/>
          </p:cNvSpPr>
          <p:nvPr>
            <p:ph type="title" idx="4294967295"/>
          </p:nvPr>
        </p:nvSpPr>
        <p:spPr/>
        <p:txBody>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7.3. Biểu diễn hình học tín hiệu</a:t>
            </a:r>
          </a:p>
        </p:txBody>
      </p:sp>
      <p:sp>
        <p:nvSpPr>
          <p:cNvPr id="3" name="Text Placeholder 2"/>
          <p:cNvSpPr txBox="1">
            <a:spLocks noGrp="1"/>
          </p:cNvSpPr>
          <p:nvPr>
            <p:ph type="body" idx="4294967295"/>
          </p:nvPr>
        </p:nvSpPr>
        <p:spPr/>
        <p:txBody>
          <a:bodyPr/>
          <a:lstStyle>
            <a:defPPr marL="432000" lvl="0" indent="-324000">
              <a:spcBef>
                <a:spcPts val="1417"/>
              </a:spcBef>
              <a:spcAft>
                <a:spcPts val="0"/>
              </a:spcAft>
              <a:buSzPct val="45000"/>
              <a:buFont typeface="StarSymbol"/>
              <a:buNone/>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defPPr>
            <a:lvl1pPr marL="432000" lvl="0" indent="-324000">
              <a:spcBef>
                <a:spcPts val="1417"/>
              </a:spcBef>
              <a:spcAft>
                <a:spcPts val="0"/>
              </a:spcAft>
              <a:buSzPct val="45000"/>
              <a:buFont typeface="StarSymbol"/>
              <a:buChar char="●"/>
              <a:defRPr lang="en-US" sz="3200" b="0" i="0" u="none" strike="noStrike" kern="1200" cap="none">
                <a:ln>
                  <a:noFill/>
                </a:ln>
                <a:highlight>
                  <a:scrgbClr r="0" g="0" b="0">
                    <a:alpha val="0"/>
                  </a:scrgbClr>
                </a:highlight>
                <a:latin typeface="Liberation Sans" pitchFamily="18"/>
                <a:ea typeface="Noto Sans CJK SC" pitchFamily="2"/>
                <a:cs typeface="Lohit Devanagari" pitchFamily="2"/>
              </a:defRPr>
            </a:lvl1pPr>
            <a:lvl2pPr marL="864000" lvl="1" indent="-324000">
              <a:spcBef>
                <a:spcPts val="1134"/>
              </a:spcBef>
              <a:spcAft>
                <a:spcPts val="0"/>
              </a:spcAft>
              <a:buSzPct val="75000"/>
              <a:buFont typeface="StarSymbol"/>
              <a:buChar char="–"/>
              <a:defRPr lang="en-US" sz="2800" b="0" i="0" u="none" strike="noStrike" kern="1200" cap="none">
                <a:ln>
                  <a:noFill/>
                </a:ln>
                <a:highlight>
                  <a:scrgbClr r="0" g="0" b="0">
                    <a:alpha val="0"/>
                  </a:scrgbClr>
                </a:highlight>
                <a:latin typeface="Liberation Sans" pitchFamily="18"/>
                <a:ea typeface="Noto Sans CJK SC" pitchFamily="2"/>
                <a:cs typeface="Lohit Devanagari" pitchFamily="2"/>
              </a:defRPr>
            </a:lvl2pPr>
            <a:lvl3pPr marL="1295999" lvl="2" indent="-288000">
              <a:spcBef>
                <a:spcPts val="850"/>
              </a:spcBef>
              <a:spcAft>
                <a:spcPts val="0"/>
              </a:spcAft>
              <a:buSzPct val="45000"/>
              <a:buFont typeface="StarSymbol"/>
              <a:buChar char="●"/>
              <a:defRPr lang="en-US" sz="2400" b="0" i="0" u="none" strike="noStrike" kern="1200" cap="none">
                <a:ln>
                  <a:noFill/>
                </a:ln>
                <a:highlight>
                  <a:scrgbClr r="0" g="0" b="0">
                    <a:alpha val="0"/>
                  </a:scrgbClr>
                </a:highlight>
                <a:latin typeface="Liberation Sans" pitchFamily="18"/>
                <a:ea typeface="Noto Sans CJK SC" pitchFamily="2"/>
                <a:cs typeface="Lohit Devanagari" pitchFamily="2"/>
              </a:defRPr>
            </a:lvl3pPr>
            <a:lvl4pPr marL="1728000" lvl="3" indent="-216000">
              <a:spcBef>
                <a:spcPts val="567"/>
              </a:spcBef>
              <a:spcAft>
                <a:spcPts val="0"/>
              </a:spcAft>
              <a:buSzPct val="7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4pPr>
            <a:lvl5pPr marL="2160000" lvl="4"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5pPr>
            <a:lvl6pPr marL="2592000" lvl="5"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6pPr>
            <a:lvl7pPr marL="3024000" lvl="6"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7pPr>
            <a:lvl8pPr marL="3456000" lvl="7"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8pPr>
            <a:lvl9pPr marL="3887999" lvl="8" indent="-216000">
              <a:spcBef>
                <a:spcPts val="283"/>
              </a:spcBef>
              <a:spcAft>
                <a:spcPts val="0"/>
              </a:spcAft>
              <a:buSzPct val="45000"/>
              <a:buFont typeface="StarSymbol"/>
              <a:buChar char="●"/>
              <a:defRPr lang="en-US" sz="2000" b="0" i="0" u="none" strike="noStrike" kern="1200" cap="none">
                <a:ln>
                  <a:noFill/>
                </a:ln>
                <a:highlight>
                  <a:scrgbClr r="0" g="0" b="0">
                    <a:alpha val="0"/>
                  </a:scrgbClr>
                </a:highlight>
                <a:latin typeface="Liberation Sans" pitchFamily="18"/>
                <a:ea typeface="Noto Sans CJK SC" pitchFamily="2"/>
                <a:cs typeface="Lohit Devanagari" pitchFamily="2"/>
              </a:defRPr>
            </a:lvl9pPr>
          </a:lstStyle>
          <a:p>
            <a:pPr lvl="0"/>
            <a:r>
              <a:rPr lang="en-US" sz="1800" dirty="0" err="1"/>
              <a:t>Các</a:t>
            </a:r>
            <a:r>
              <a:rPr lang="en-US" sz="1800" dirty="0"/>
              <a:t> </a:t>
            </a:r>
            <a:r>
              <a:rPr lang="en-US" sz="1800" dirty="0" err="1"/>
              <a:t>luật</a:t>
            </a:r>
            <a:r>
              <a:rPr lang="en-US" sz="1800" dirty="0"/>
              <a:t> </a:t>
            </a:r>
            <a:r>
              <a:rPr lang="en-US" sz="1800" dirty="0" err="1"/>
              <a:t>quyết</a:t>
            </a:r>
            <a:r>
              <a:rPr lang="en-US" sz="1800" dirty="0"/>
              <a:t> </a:t>
            </a:r>
            <a:r>
              <a:rPr lang="en-US" sz="1800" dirty="0" err="1"/>
              <a:t>định</a:t>
            </a:r>
            <a:r>
              <a:rPr lang="en-US" sz="1800" dirty="0"/>
              <a:t> </a:t>
            </a:r>
            <a:r>
              <a:rPr lang="en-US" sz="1800" dirty="0" err="1"/>
              <a:t>đã</a:t>
            </a:r>
            <a:r>
              <a:rPr lang="en-US" sz="1800" dirty="0"/>
              <a:t> </a:t>
            </a:r>
            <a:r>
              <a:rPr lang="en-US" sz="1800" dirty="0" err="1"/>
              <a:t>cho</a:t>
            </a:r>
            <a:r>
              <a:rPr lang="en-US" sz="1800" dirty="0"/>
              <a:t> </a:t>
            </a:r>
            <a:r>
              <a:rPr lang="en-US" sz="1800" dirty="0" err="1"/>
              <a:t>nguyên</a:t>
            </a:r>
            <a:r>
              <a:rPr lang="en-US" sz="1800" dirty="0"/>
              <a:t> </a:t>
            </a:r>
            <a:r>
              <a:rPr lang="en-US" sz="1800" dirty="0" err="1"/>
              <a:t>tắc</a:t>
            </a:r>
            <a:r>
              <a:rPr lang="en-US" sz="1800" dirty="0"/>
              <a:t> </a:t>
            </a:r>
            <a:r>
              <a:rPr lang="en-US" sz="1800" dirty="0" err="1"/>
              <a:t>hoạt</a:t>
            </a:r>
            <a:r>
              <a:rPr lang="en-US" sz="1800" dirty="0"/>
              <a:t> </a:t>
            </a:r>
            <a:r>
              <a:rPr lang="en-US" sz="1800" dirty="0" err="1"/>
              <a:t>động</a:t>
            </a:r>
            <a:r>
              <a:rPr lang="en-US" sz="1800" dirty="0"/>
              <a:t> </a:t>
            </a:r>
            <a:r>
              <a:rPr lang="en-US" sz="1800" dirty="0" err="1"/>
              <a:t>của</a:t>
            </a:r>
            <a:r>
              <a:rPr lang="en-US" sz="1800" dirty="0"/>
              <a:t> </a:t>
            </a:r>
            <a:r>
              <a:rPr lang="en-US" sz="1800" dirty="0" err="1"/>
              <a:t>các</a:t>
            </a:r>
            <a:r>
              <a:rPr lang="en-US" sz="1800" dirty="0"/>
              <a:t> </a:t>
            </a:r>
            <a:r>
              <a:rPr lang="en-US" sz="1800" dirty="0" err="1"/>
              <a:t>máy</a:t>
            </a:r>
            <a:r>
              <a:rPr lang="en-US" sz="1800" dirty="0"/>
              <a:t> </a:t>
            </a:r>
            <a:r>
              <a:rPr lang="en-US" sz="1800" dirty="0" err="1"/>
              <a:t>thu</a:t>
            </a:r>
            <a:r>
              <a:rPr lang="en-US" sz="1800" dirty="0"/>
              <a:t> (hay </a:t>
            </a:r>
            <a:r>
              <a:rPr lang="en-US" sz="1800" dirty="0" err="1"/>
              <a:t>cấu</a:t>
            </a:r>
            <a:r>
              <a:rPr lang="en-US" sz="1800" dirty="0"/>
              <a:t> </a:t>
            </a:r>
            <a:r>
              <a:rPr lang="en-US" sz="1800" dirty="0" err="1"/>
              <a:t>trúc</a:t>
            </a:r>
            <a:r>
              <a:rPr lang="en-US" sz="1800" dirty="0"/>
              <a:t> </a:t>
            </a:r>
            <a:r>
              <a:rPr lang="en-US" sz="1800" dirty="0" err="1"/>
              <a:t>thu</a:t>
            </a:r>
            <a:r>
              <a:rPr lang="en-US" sz="1800" dirty="0"/>
              <a:t>). </a:t>
            </a:r>
            <a:r>
              <a:rPr lang="en-US" sz="1800" dirty="0" err="1"/>
              <a:t>Tuy</a:t>
            </a:r>
            <a:r>
              <a:rPr lang="en-US" sz="1800" dirty="0"/>
              <a:t> </a:t>
            </a:r>
            <a:r>
              <a:rPr lang="en-US" sz="1800" dirty="0" err="1"/>
              <a:t>nhiên</a:t>
            </a:r>
            <a:r>
              <a:rPr lang="en-US" sz="1800" dirty="0"/>
              <a:t> </a:t>
            </a:r>
            <a:r>
              <a:rPr lang="en-US" sz="1800" dirty="0" err="1"/>
              <a:t>việc</a:t>
            </a:r>
            <a:r>
              <a:rPr lang="en-US" sz="1800" dirty="0"/>
              <a:t> </a:t>
            </a:r>
            <a:r>
              <a:rPr lang="en-US" sz="1800" dirty="0" err="1"/>
              <a:t>phải</a:t>
            </a:r>
            <a:r>
              <a:rPr lang="en-US" sz="1800" dirty="0"/>
              <a:t> </a:t>
            </a:r>
            <a:r>
              <a:rPr lang="en-US" sz="1800" dirty="0" err="1"/>
              <a:t>thực</a:t>
            </a:r>
            <a:r>
              <a:rPr lang="en-US" sz="1800" dirty="0"/>
              <a:t> </a:t>
            </a:r>
            <a:r>
              <a:rPr lang="en-US" sz="1800" dirty="0" err="1"/>
              <a:t>hiện</a:t>
            </a:r>
            <a:r>
              <a:rPr lang="en-US" sz="1800" dirty="0"/>
              <a:t> </a:t>
            </a:r>
            <a:r>
              <a:rPr lang="en-US" sz="1800" dirty="0" err="1"/>
              <a:t>tính</a:t>
            </a:r>
            <a:r>
              <a:rPr lang="en-US" sz="1800" dirty="0"/>
              <a:t> </a:t>
            </a:r>
            <a:r>
              <a:rPr lang="en-US" sz="1800" dirty="0" err="1"/>
              <a:t>các</a:t>
            </a:r>
            <a:r>
              <a:rPr lang="en-US" sz="1800" dirty="0"/>
              <a:t> </a:t>
            </a:r>
            <a:r>
              <a:rPr lang="en-US" sz="1800" dirty="0" err="1"/>
              <a:t>xác</a:t>
            </a:r>
            <a:r>
              <a:rPr lang="en-US" sz="1800" dirty="0"/>
              <a:t> </a:t>
            </a:r>
            <a:r>
              <a:rPr lang="en-US" sz="1800" dirty="0" err="1"/>
              <a:t>suất</a:t>
            </a:r>
            <a:r>
              <a:rPr lang="en-US" sz="1800" dirty="0"/>
              <a:t> </a:t>
            </a:r>
            <a:r>
              <a:rPr lang="en-US" sz="1800" dirty="0" err="1"/>
              <a:t>là</a:t>
            </a:r>
            <a:r>
              <a:rPr lang="en-US" sz="1800" dirty="0"/>
              <a:t> </a:t>
            </a:r>
            <a:r>
              <a:rPr lang="en-US" sz="1800" dirty="0" err="1"/>
              <a:t>khá</a:t>
            </a:r>
            <a:r>
              <a:rPr lang="en-US" sz="1800" dirty="0"/>
              <a:t> </a:t>
            </a:r>
            <a:r>
              <a:rPr lang="en-US" sz="1800" dirty="0" err="1"/>
              <a:t>khó</a:t>
            </a:r>
            <a:r>
              <a:rPr lang="en-US" sz="1800" dirty="0"/>
              <a:t> </a:t>
            </a:r>
            <a:r>
              <a:rPr lang="en-US" sz="1800" dirty="0" err="1"/>
              <a:t>khăn</a:t>
            </a:r>
            <a:r>
              <a:rPr lang="en-US" sz="1800" dirty="0"/>
              <a:t> → </a:t>
            </a:r>
            <a:r>
              <a:rPr lang="en-US" sz="1800" dirty="0" err="1"/>
              <a:t>sử</a:t>
            </a:r>
            <a:r>
              <a:rPr lang="en-US" sz="1800" dirty="0"/>
              <a:t> </a:t>
            </a:r>
            <a:r>
              <a:rPr lang="en-US" sz="1800" dirty="0" err="1"/>
              <a:t>dụng</a:t>
            </a:r>
            <a:r>
              <a:rPr lang="en-US" sz="1800" dirty="0"/>
              <a:t> </a:t>
            </a:r>
            <a:r>
              <a:rPr lang="en-US" sz="1800" dirty="0" err="1"/>
              <a:t>công</a:t>
            </a:r>
            <a:r>
              <a:rPr lang="en-US" sz="1800" dirty="0"/>
              <a:t> </a:t>
            </a:r>
            <a:r>
              <a:rPr lang="en-US" sz="1800" dirty="0" err="1"/>
              <a:t>cụ</a:t>
            </a:r>
            <a:r>
              <a:rPr lang="en-US" sz="1800" dirty="0"/>
              <a:t> </a:t>
            </a:r>
            <a:r>
              <a:rPr lang="en-US" sz="1800" dirty="0" err="1"/>
              <a:t>biểu</a:t>
            </a:r>
            <a:r>
              <a:rPr lang="en-US" sz="1800" dirty="0"/>
              <a:t> </a:t>
            </a:r>
            <a:r>
              <a:rPr lang="en-US" sz="1800" dirty="0" err="1"/>
              <a:t>diễn</a:t>
            </a:r>
            <a:r>
              <a:rPr lang="en-US" sz="1800" dirty="0"/>
              <a:t> </a:t>
            </a:r>
            <a:r>
              <a:rPr lang="en-US" sz="1800" dirty="0" err="1"/>
              <a:t>hình</a:t>
            </a:r>
            <a:r>
              <a:rPr lang="en-US" sz="1800" dirty="0"/>
              <a:t> </a:t>
            </a:r>
            <a:r>
              <a:rPr lang="en-US" sz="1800" dirty="0" err="1"/>
              <a:t>học</a:t>
            </a:r>
            <a:r>
              <a:rPr lang="en-US" sz="1800" dirty="0"/>
              <a:t> </a:t>
            </a:r>
            <a:r>
              <a:rPr lang="en-US" sz="1800" dirty="0" err="1"/>
              <a:t>tín</a:t>
            </a:r>
            <a:r>
              <a:rPr lang="en-US" sz="1800" dirty="0"/>
              <a:t> </a:t>
            </a:r>
            <a:r>
              <a:rPr lang="en-US" sz="1800" dirty="0" err="1"/>
              <a:t>hiệu</a:t>
            </a:r>
            <a:r>
              <a:rPr lang="en-US" sz="1800" dirty="0"/>
              <a:t> </a:t>
            </a:r>
            <a:r>
              <a:rPr lang="en-US" sz="1800" dirty="0" err="1"/>
              <a:t>để</a:t>
            </a:r>
            <a:r>
              <a:rPr lang="en-US" sz="1800" dirty="0"/>
              <a:t> </a:t>
            </a:r>
            <a:r>
              <a:rPr lang="en-US" sz="1800" dirty="0" err="1"/>
              <a:t>xây</a:t>
            </a:r>
            <a:r>
              <a:rPr lang="en-US" sz="1800" dirty="0"/>
              <a:t> </a:t>
            </a:r>
            <a:r>
              <a:rPr lang="en-US" sz="1800" dirty="0" err="1"/>
              <a:t>dựng</a:t>
            </a:r>
            <a:r>
              <a:rPr lang="en-US" sz="1800" dirty="0"/>
              <a:t> </a:t>
            </a:r>
            <a:r>
              <a:rPr lang="en-US" sz="1800" dirty="0" err="1"/>
              <a:t>các</a:t>
            </a:r>
            <a:r>
              <a:rPr lang="en-US" sz="1800" dirty="0"/>
              <a:t> </a:t>
            </a:r>
            <a:r>
              <a:rPr lang="en-US" sz="1800" dirty="0" err="1"/>
              <a:t>cấu</a:t>
            </a:r>
            <a:r>
              <a:rPr lang="en-US" sz="1800" dirty="0"/>
              <a:t> </a:t>
            </a:r>
            <a:r>
              <a:rPr lang="en-US" sz="1800" dirty="0" err="1"/>
              <a:t>trúc</a:t>
            </a:r>
            <a:r>
              <a:rPr lang="en-US" sz="1800" dirty="0"/>
              <a:t> </a:t>
            </a:r>
            <a:r>
              <a:rPr lang="en-US" sz="1800" dirty="0" err="1"/>
              <a:t>thu</a:t>
            </a:r>
            <a:r>
              <a:rPr lang="en-US" sz="1800" dirty="0"/>
              <a:t>.</a:t>
            </a:r>
          </a:p>
          <a:p>
            <a:pPr lvl="0"/>
            <a:r>
              <a:rPr lang="en-US" sz="1800" dirty="0" err="1"/>
              <a:t>Trong</a:t>
            </a:r>
            <a:r>
              <a:rPr lang="en-US" sz="1800" dirty="0"/>
              <a:t> </a:t>
            </a:r>
            <a:r>
              <a:rPr lang="en-US" sz="1800" dirty="0" err="1"/>
              <a:t>biểu</a:t>
            </a:r>
            <a:r>
              <a:rPr lang="en-US" sz="1800" dirty="0"/>
              <a:t> </a:t>
            </a:r>
            <a:r>
              <a:rPr lang="en-US" sz="1800" dirty="0" err="1"/>
              <a:t>diễn</a:t>
            </a:r>
            <a:r>
              <a:rPr lang="en-US" sz="1800" dirty="0"/>
              <a:t> </a:t>
            </a:r>
            <a:r>
              <a:rPr lang="en-US" sz="1800" dirty="0" err="1"/>
              <a:t>hình</a:t>
            </a:r>
            <a:r>
              <a:rPr lang="en-US" sz="1800" dirty="0"/>
              <a:t> </a:t>
            </a:r>
            <a:r>
              <a:rPr lang="en-US" sz="1800" dirty="0" err="1"/>
              <a:t>học</a:t>
            </a:r>
            <a:r>
              <a:rPr lang="en-US" sz="1800" dirty="0"/>
              <a:t> </a:t>
            </a:r>
            <a:r>
              <a:rPr lang="en-US" sz="1800" dirty="0" err="1"/>
              <a:t>tín</a:t>
            </a:r>
            <a:r>
              <a:rPr lang="en-US" sz="1800" dirty="0"/>
              <a:t> </a:t>
            </a:r>
            <a:r>
              <a:rPr lang="en-US" sz="1800" dirty="0" err="1"/>
              <a:t>hiệu</a:t>
            </a:r>
            <a:r>
              <a:rPr lang="en-US" sz="1800" dirty="0"/>
              <a:t>, </a:t>
            </a:r>
            <a:r>
              <a:rPr lang="en-US" sz="1800" dirty="0" err="1"/>
              <a:t>mỗi</a:t>
            </a:r>
            <a:r>
              <a:rPr lang="en-US" sz="1800" dirty="0"/>
              <a:t> </a:t>
            </a:r>
            <a:r>
              <a:rPr lang="en-US" sz="1800" dirty="0" err="1"/>
              <a:t>tín</a:t>
            </a:r>
            <a:r>
              <a:rPr lang="en-US" sz="1800" dirty="0"/>
              <a:t> </a:t>
            </a:r>
            <a:r>
              <a:rPr lang="en-US" sz="1800" dirty="0" err="1"/>
              <a:t>hiệu</a:t>
            </a:r>
            <a:r>
              <a:rPr lang="en-US" sz="1800" dirty="0"/>
              <a:t> </a:t>
            </a:r>
            <a:r>
              <a:rPr lang="en-US" sz="1800" dirty="0" err="1"/>
              <a:t>sẽ</a:t>
            </a:r>
            <a:r>
              <a:rPr lang="en-US" sz="1800" dirty="0"/>
              <a:t> </a:t>
            </a:r>
            <a:r>
              <a:rPr lang="en-US" sz="1800" dirty="0" err="1"/>
              <a:t>là</a:t>
            </a:r>
            <a:r>
              <a:rPr lang="en-US" sz="1800" dirty="0"/>
              <a:t> </a:t>
            </a:r>
            <a:r>
              <a:rPr lang="en-US" sz="1800" dirty="0" err="1"/>
              <a:t>một</a:t>
            </a:r>
            <a:r>
              <a:rPr lang="en-US" sz="1800" dirty="0"/>
              <a:t> vector hay </a:t>
            </a:r>
            <a:r>
              <a:rPr lang="en-US" sz="1800" dirty="0" err="1"/>
              <a:t>một</a:t>
            </a:r>
            <a:r>
              <a:rPr lang="en-US" sz="1800" dirty="0"/>
              <a:t> </a:t>
            </a:r>
            <a:r>
              <a:rPr lang="en-US" sz="1800" dirty="0" err="1"/>
              <a:t>điểm</a:t>
            </a:r>
            <a:r>
              <a:rPr lang="en-US" sz="1800" dirty="0"/>
              <a:t> </a:t>
            </a:r>
            <a:r>
              <a:rPr lang="en-US" sz="1800" dirty="0" err="1"/>
              <a:t>trong</a:t>
            </a:r>
            <a:r>
              <a:rPr lang="en-US" sz="1800" dirty="0"/>
              <a:t> </a:t>
            </a:r>
            <a:r>
              <a:rPr lang="en-US" sz="1800" dirty="0" err="1"/>
              <a:t>không</a:t>
            </a:r>
            <a:r>
              <a:rPr lang="en-US" sz="1800" dirty="0"/>
              <a:t> </a:t>
            </a:r>
            <a:r>
              <a:rPr lang="en-US" sz="1800" dirty="0" err="1"/>
              <a:t>gian</a:t>
            </a:r>
            <a:r>
              <a:rPr lang="en-US" sz="1800" dirty="0"/>
              <a:t> </a:t>
            </a:r>
            <a:r>
              <a:rPr lang="en-US" sz="1800" dirty="0" err="1"/>
              <a:t>chiều</a:t>
            </a:r>
            <a:r>
              <a:rPr lang="en-US" sz="1800" dirty="0"/>
              <a:t>. </a:t>
            </a:r>
            <a:r>
              <a:rPr lang="en-US" sz="1800" dirty="0" err="1"/>
              <a:t>Mỗi</a:t>
            </a:r>
            <a:r>
              <a:rPr lang="en-US" sz="1800" dirty="0"/>
              <a:t> </a:t>
            </a:r>
            <a:r>
              <a:rPr lang="en-US" sz="1800" dirty="0" err="1"/>
              <a:t>chiều</a:t>
            </a:r>
            <a:r>
              <a:rPr lang="en-US" sz="1800" dirty="0"/>
              <a:t> </a:t>
            </a:r>
            <a:r>
              <a:rPr lang="en-US" sz="1800" dirty="0" err="1"/>
              <a:t>là</a:t>
            </a:r>
            <a:r>
              <a:rPr lang="en-US" sz="1800" dirty="0"/>
              <a:t> </a:t>
            </a:r>
            <a:r>
              <a:rPr lang="en-US" sz="1800" dirty="0" err="1"/>
              <a:t>một</a:t>
            </a:r>
            <a:r>
              <a:rPr lang="en-US" sz="1800" dirty="0"/>
              <a:t> vector </a:t>
            </a:r>
            <a:r>
              <a:rPr lang="en-US" sz="1800" dirty="0" err="1"/>
              <a:t>độc</a:t>
            </a:r>
            <a:r>
              <a:rPr lang="en-US" sz="1800" dirty="0"/>
              <a:t> </a:t>
            </a:r>
            <a:r>
              <a:rPr lang="en-US" sz="1800" dirty="0" err="1"/>
              <a:t>lập</a:t>
            </a:r>
            <a:r>
              <a:rPr lang="en-US" sz="1800" dirty="0"/>
              <a:t> </a:t>
            </a:r>
            <a:r>
              <a:rPr lang="en-US" sz="1800" dirty="0" err="1"/>
              <a:t>tuyến</a:t>
            </a:r>
            <a:r>
              <a:rPr lang="en-US" sz="1800" dirty="0"/>
              <a:t> </a:t>
            </a:r>
            <a:r>
              <a:rPr lang="en-US" sz="1800" dirty="0" err="1"/>
              <a:t>tính</a:t>
            </a:r>
            <a:r>
              <a:rPr lang="en-US" sz="1800" dirty="0"/>
              <a:t> </a:t>
            </a:r>
            <a:r>
              <a:rPr lang="en-US" sz="1800" dirty="0" err="1"/>
              <a:t>của</a:t>
            </a:r>
            <a:r>
              <a:rPr lang="en-US" sz="1800" dirty="0"/>
              <a:t> </a:t>
            </a:r>
            <a:r>
              <a:rPr lang="en-US" sz="1800" dirty="0" err="1"/>
              <a:t>không</a:t>
            </a:r>
            <a:r>
              <a:rPr lang="en-US" sz="1800" dirty="0"/>
              <a:t> </a:t>
            </a:r>
            <a:r>
              <a:rPr lang="en-US" sz="1800" dirty="0" err="1"/>
              <a:t>gian</a:t>
            </a:r>
            <a:r>
              <a:rPr lang="en-US" sz="1800" dirty="0"/>
              <a:t> </a:t>
            </a:r>
            <a:r>
              <a:rPr lang="en-US" sz="1800" dirty="0" err="1"/>
              <a:t>và</a:t>
            </a:r>
            <a:r>
              <a:rPr lang="en-US" sz="1800" dirty="0"/>
              <a:t> </a:t>
            </a:r>
            <a:r>
              <a:rPr lang="en-US" sz="1800" dirty="0" err="1"/>
              <a:t>mỗi</a:t>
            </a:r>
            <a:r>
              <a:rPr lang="en-US" sz="1800" dirty="0"/>
              <a:t> </a:t>
            </a:r>
            <a:r>
              <a:rPr lang="en-US" sz="1800" dirty="0" err="1"/>
              <a:t>tín</a:t>
            </a:r>
            <a:r>
              <a:rPr lang="en-US" sz="1800" dirty="0"/>
              <a:t> </a:t>
            </a:r>
            <a:r>
              <a:rPr lang="en-US" sz="1800" dirty="0" err="1"/>
              <a:t>hiệu</a:t>
            </a:r>
            <a:r>
              <a:rPr lang="en-US" sz="1800" dirty="0"/>
              <a:t> </a:t>
            </a:r>
            <a:r>
              <a:rPr lang="en-US" sz="1800" dirty="0" err="1"/>
              <a:t>sẽ</a:t>
            </a:r>
            <a:r>
              <a:rPr lang="en-US" sz="1800" dirty="0"/>
              <a:t> </a:t>
            </a:r>
            <a:r>
              <a:rPr lang="en-US" sz="1800" dirty="0" err="1"/>
              <a:t>được</a:t>
            </a:r>
            <a:r>
              <a:rPr lang="en-US" sz="1800" dirty="0"/>
              <a:t> </a:t>
            </a:r>
            <a:r>
              <a:rPr lang="en-US" sz="1800" dirty="0" err="1"/>
              <a:t>khai</a:t>
            </a:r>
            <a:r>
              <a:rPr lang="en-US" sz="1800" dirty="0"/>
              <a:t> </a:t>
            </a:r>
            <a:r>
              <a:rPr lang="en-US" sz="1800" dirty="0" err="1"/>
              <a:t>triển</a:t>
            </a:r>
            <a:r>
              <a:rPr lang="en-US" sz="1800" dirty="0"/>
              <a:t> </a:t>
            </a:r>
            <a:r>
              <a:rPr lang="en-US" sz="1800" dirty="0" err="1"/>
              <a:t>theo</a:t>
            </a:r>
            <a:r>
              <a:rPr lang="en-US" sz="1800" dirty="0"/>
              <a:t> </a:t>
            </a:r>
            <a:r>
              <a:rPr lang="en-US" sz="1800" dirty="0" err="1"/>
              <a:t>các</a:t>
            </a:r>
            <a:r>
              <a:rPr lang="en-US" sz="1800" dirty="0"/>
              <a:t> vector (</a:t>
            </a:r>
            <a:r>
              <a:rPr lang="en-US" sz="1800" dirty="0" err="1"/>
              <a:t>tín</a:t>
            </a:r>
            <a:r>
              <a:rPr lang="en-US" sz="1800" dirty="0"/>
              <a:t> </a:t>
            </a:r>
            <a:r>
              <a:rPr lang="en-US" sz="1800" dirty="0" err="1"/>
              <a:t>hiệu</a:t>
            </a:r>
            <a:r>
              <a:rPr lang="en-US" sz="1800" dirty="0"/>
              <a:t>) </a:t>
            </a:r>
            <a:r>
              <a:rPr lang="en-US" sz="1800" dirty="0" err="1"/>
              <a:t>độc</a:t>
            </a:r>
            <a:r>
              <a:rPr lang="en-US" sz="1800" dirty="0"/>
              <a:t> </a:t>
            </a:r>
            <a:r>
              <a:rPr lang="en-US" sz="1800" dirty="0" err="1"/>
              <a:t>lập</a:t>
            </a:r>
            <a:r>
              <a:rPr lang="en-US" sz="1800" dirty="0"/>
              <a:t> </a:t>
            </a:r>
            <a:r>
              <a:rPr lang="en-US" sz="1800" dirty="0" err="1"/>
              <a:t>tuyến</a:t>
            </a:r>
            <a:r>
              <a:rPr lang="en-US" sz="1800" dirty="0"/>
              <a:t> </a:t>
            </a:r>
            <a:r>
              <a:rPr lang="en-US" sz="1800" dirty="0" err="1"/>
              <a:t>tính</a:t>
            </a:r>
            <a:r>
              <a:rPr lang="en-US" sz="1800" dirty="0"/>
              <a:t> </a:t>
            </a:r>
            <a:r>
              <a:rPr lang="en-US" sz="1800" dirty="0" err="1"/>
              <a:t>này</a:t>
            </a:r>
            <a:r>
              <a:rPr lang="en-US" sz="1800" dirty="0"/>
              <a:t>. </a:t>
            </a:r>
            <a:r>
              <a:rPr lang="en-US" sz="1800" dirty="0" err="1"/>
              <a:t>Các</a:t>
            </a:r>
            <a:r>
              <a:rPr lang="en-US" sz="1800" dirty="0"/>
              <a:t> </a:t>
            </a:r>
            <a:r>
              <a:rPr lang="en-US" sz="1800" dirty="0" err="1"/>
              <a:t>hệ</a:t>
            </a:r>
            <a:r>
              <a:rPr lang="en-US" sz="1800" dirty="0"/>
              <a:t> </a:t>
            </a:r>
            <a:r>
              <a:rPr lang="en-US" sz="1800" dirty="0" err="1"/>
              <a:t>số</a:t>
            </a:r>
            <a:r>
              <a:rPr lang="en-US" sz="1800" dirty="0"/>
              <a:t> </a:t>
            </a:r>
            <a:r>
              <a:rPr lang="en-US" sz="1800" dirty="0" err="1"/>
              <a:t>khai</a:t>
            </a:r>
            <a:r>
              <a:rPr lang="en-US" sz="1800" dirty="0"/>
              <a:t> </a:t>
            </a:r>
            <a:r>
              <a:rPr lang="en-US" sz="1800" dirty="0" err="1"/>
              <a:t>triển</a:t>
            </a:r>
            <a:r>
              <a:rPr lang="en-US" sz="1800" dirty="0"/>
              <a:t> </a:t>
            </a:r>
            <a:r>
              <a:rPr lang="en-US" sz="1800" dirty="0" err="1"/>
              <a:t>là</a:t>
            </a:r>
            <a:r>
              <a:rPr lang="en-US" sz="1800" dirty="0"/>
              <a:t> </a:t>
            </a:r>
            <a:r>
              <a:rPr lang="en-US" sz="1800" dirty="0" err="1"/>
              <a:t>một</a:t>
            </a:r>
            <a:r>
              <a:rPr lang="en-US" sz="1800" dirty="0"/>
              <a:t> </a:t>
            </a:r>
            <a:r>
              <a:rPr lang="en-US" sz="1800" dirty="0" err="1"/>
              <a:t>tọa</a:t>
            </a:r>
            <a:r>
              <a:rPr lang="en-US" sz="1800" dirty="0"/>
              <a:t> </a:t>
            </a:r>
            <a:r>
              <a:rPr lang="en-US" sz="1800" dirty="0" err="1"/>
              <a:t>độ</a:t>
            </a:r>
            <a:r>
              <a:rPr lang="en-US" sz="1800" dirty="0"/>
              <a:t> </a:t>
            </a:r>
            <a:r>
              <a:rPr lang="en-US" sz="1800" dirty="0" err="1"/>
              <a:t>của</a:t>
            </a:r>
            <a:r>
              <a:rPr lang="en-US" sz="1800" dirty="0"/>
              <a:t> vector.</a:t>
            </a:r>
          </a:p>
          <a:p>
            <a:pPr lvl="0"/>
            <a:r>
              <a:rPr lang="en-US" sz="1800" dirty="0" err="1"/>
              <a:t>Tập</a:t>
            </a:r>
            <a:r>
              <a:rPr lang="en-US" sz="1800" dirty="0"/>
              <a:t> n </a:t>
            </a:r>
            <a:r>
              <a:rPr lang="en-US" sz="1800" dirty="0" err="1"/>
              <a:t>tín</a:t>
            </a:r>
            <a:r>
              <a:rPr lang="en-US" sz="1800" dirty="0"/>
              <a:t> </a:t>
            </a:r>
            <a:r>
              <a:rPr lang="en-US" sz="1800" dirty="0" err="1"/>
              <a:t>hiệu</a:t>
            </a:r>
            <a:r>
              <a:rPr lang="en-US" sz="1800" dirty="0"/>
              <a:t> (vector) </a:t>
            </a:r>
            <a:r>
              <a:rPr lang="en-US" sz="1800" dirty="0" err="1"/>
              <a:t>độc</a:t>
            </a:r>
            <a:r>
              <a:rPr lang="en-US" sz="1800" dirty="0"/>
              <a:t> </a:t>
            </a:r>
            <a:r>
              <a:rPr lang="en-US" sz="1800" dirty="0" err="1"/>
              <a:t>lập</a:t>
            </a:r>
            <a:r>
              <a:rPr lang="en-US" sz="1800" dirty="0"/>
              <a:t> </a:t>
            </a:r>
            <a:r>
              <a:rPr lang="en-US" sz="1800" dirty="0" err="1"/>
              <a:t>tuyến</a:t>
            </a:r>
            <a:r>
              <a:rPr lang="en-US" sz="1800" dirty="0"/>
              <a:t> </a:t>
            </a:r>
            <a:r>
              <a:rPr lang="en-US" sz="1800" dirty="0" err="1"/>
              <a:t>tính</a:t>
            </a:r>
            <a:r>
              <a:rPr lang="en-US" sz="1800" dirty="0"/>
              <a:t> </a:t>
            </a:r>
            <a:r>
              <a:rPr lang="en-US" sz="1800" dirty="0" err="1"/>
              <a:t>của</a:t>
            </a:r>
            <a:r>
              <a:rPr lang="en-US" sz="1800" dirty="0"/>
              <a:t> </a:t>
            </a:r>
            <a:r>
              <a:rPr lang="en-US" sz="1800" dirty="0" err="1"/>
              <a:t>tập</a:t>
            </a:r>
            <a:r>
              <a:rPr lang="en-US" sz="1800" dirty="0"/>
              <a:t> m </a:t>
            </a:r>
            <a:r>
              <a:rPr lang="en-US" sz="1800" dirty="0" err="1"/>
              <a:t>tín</a:t>
            </a:r>
            <a:r>
              <a:rPr lang="en-US" sz="1800" dirty="0"/>
              <a:t> </a:t>
            </a:r>
            <a:r>
              <a:rPr lang="en-US" sz="1800" dirty="0" err="1"/>
              <a:t>hiệu</a:t>
            </a:r>
            <a:r>
              <a:rPr lang="en-US" sz="1800" dirty="0"/>
              <a:t> </a:t>
            </a:r>
            <a:r>
              <a:rPr lang="en-US" sz="1800" dirty="0" err="1"/>
              <a:t>cho</a:t>
            </a:r>
            <a:r>
              <a:rPr lang="en-US" sz="1800" dirty="0"/>
              <a:t> </a:t>
            </a:r>
            <a:r>
              <a:rPr lang="en-US" sz="1800" dirty="0" err="1"/>
              <a:t>trước</a:t>
            </a:r>
            <a:r>
              <a:rPr lang="en-US" sz="1800" dirty="0"/>
              <a:t> (</a:t>
            </a:r>
            <a:r>
              <a:rPr lang="en-US" sz="1800" dirty="0" err="1"/>
              <a:t>được</a:t>
            </a:r>
            <a:r>
              <a:rPr lang="en-US" sz="1800" dirty="0"/>
              <a:t> </a:t>
            </a:r>
            <a:r>
              <a:rPr lang="en-US" sz="1800" dirty="0" err="1"/>
              <a:t>truyền</a:t>
            </a:r>
            <a:r>
              <a:rPr lang="en-US" sz="1800" dirty="0"/>
              <a:t>) </a:t>
            </a:r>
            <a:r>
              <a:rPr lang="en-US" sz="1800" dirty="0" err="1"/>
              <a:t>sẽ</a:t>
            </a:r>
            <a:r>
              <a:rPr lang="en-US" sz="1800" dirty="0"/>
              <a:t> </a:t>
            </a:r>
            <a:r>
              <a:rPr lang="en-US" sz="1800" dirty="0" err="1"/>
              <a:t>được</a:t>
            </a:r>
            <a:r>
              <a:rPr lang="en-US" sz="1800" dirty="0"/>
              <a:t> </a:t>
            </a:r>
            <a:r>
              <a:rPr lang="en-US" sz="1800" dirty="0" err="1"/>
              <a:t>tìm</a:t>
            </a:r>
            <a:r>
              <a:rPr lang="en-US" sz="1800" dirty="0"/>
              <a:t> </a:t>
            </a:r>
            <a:r>
              <a:rPr lang="en-US" sz="1800" dirty="0" err="1"/>
              <a:t>theo</a:t>
            </a:r>
            <a:r>
              <a:rPr lang="en-US" sz="1800" dirty="0"/>
              <a:t> </a:t>
            </a:r>
            <a:r>
              <a:rPr lang="en-US" sz="1800" dirty="0" err="1"/>
              <a:t>thuật</a:t>
            </a:r>
            <a:r>
              <a:rPr lang="en-US" sz="1800" dirty="0"/>
              <a:t> </a:t>
            </a:r>
            <a:r>
              <a:rPr lang="en-US" sz="1800" dirty="0" err="1"/>
              <a:t>toán</a:t>
            </a:r>
            <a:r>
              <a:rPr lang="en-US" sz="1800" dirty="0"/>
              <a:t> Gram-</a:t>
            </a:r>
            <a:r>
              <a:rPr lang="en-US" sz="1800" dirty="0" err="1"/>
              <a:t>schmidt</a:t>
            </a:r>
            <a:r>
              <a:rPr lang="en-US" sz="1800" dirty="0"/>
              <a:t>.</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903</TotalTime>
  <Words>3517</Words>
  <Application>Microsoft Office PowerPoint</Application>
  <PresentationFormat>Custom</PresentationFormat>
  <Paragraphs>186</Paragraphs>
  <Slides>36</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Liberation Sans</vt:lpstr>
      <vt:lpstr>Liberation Serif</vt:lpstr>
      <vt:lpstr>StarSymbol</vt:lpstr>
      <vt:lpstr>Default</vt:lpstr>
      <vt:lpstr>Chương 7: Cấu trúc thu tối ưu</vt:lpstr>
      <vt:lpstr>7.1. Tổng quan </vt:lpstr>
      <vt:lpstr>7.1. Tổng quan</vt:lpstr>
      <vt:lpstr>7.2. Luật quyết định thu</vt:lpstr>
      <vt:lpstr>7.2. Luật quyết định thu</vt:lpstr>
      <vt:lpstr>7.2. Luật quyết định thu</vt:lpstr>
      <vt:lpstr>7.2. Luật quyết định thu</vt:lpstr>
      <vt:lpstr>7.2. Luật quyết định thu</vt:lpstr>
      <vt:lpstr>7.3. Biểu diễn hình học tín hiệu</vt:lpstr>
      <vt:lpstr>7.3. Biểu diễn hình học tín hiệu</vt:lpstr>
      <vt:lpstr>7.3. Biểu diễn hình học tín hiệu</vt:lpstr>
      <vt:lpstr>7.3. Biểu diễn hình học tín hiệu</vt:lpstr>
      <vt:lpstr>7.3. Biểu diễn hình học tín hiệu</vt:lpstr>
      <vt:lpstr>7.4. Cấu trúc thu tối ưu</vt:lpstr>
      <vt:lpstr>7.4. Cấu trúc thu tối ưu</vt:lpstr>
      <vt:lpstr>7.4. Cấu trúc thu tối ưu</vt:lpstr>
      <vt:lpstr>7.4. Cấu trúc thu tối ưu</vt:lpstr>
      <vt:lpstr>7.4. Cấu trúc thu tối ưu</vt:lpstr>
      <vt:lpstr>7.4. Cấu trúc thu tối ưu</vt:lpstr>
      <vt:lpstr>7.4. Cấu trúc thu tối ưu</vt:lpstr>
      <vt:lpstr>7.4. Cấu trúc thu tối ưu</vt:lpstr>
      <vt:lpstr>7.4. Cấu trúc thu tối ưu</vt:lpstr>
      <vt:lpstr>7.4. Cấu trúc thu tối ưu</vt:lpstr>
      <vt:lpstr>7.4. Cấu trúc thu tối ưu</vt:lpstr>
      <vt:lpstr>7.4. Cấu trúc thu tối ưu</vt:lpstr>
      <vt:lpstr>7.4. Cấu trúc thu tối ưu</vt:lpstr>
      <vt:lpstr>7.4. Cấu trúc thu tối ưu</vt:lpstr>
      <vt:lpstr>7.4. Cấu trúc thu tối ưu</vt:lpstr>
      <vt:lpstr>7.4. Cấu trúc thu tối ưu</vt:lpstr>
      <vt:lpstr>7.4. Cấu trúc thu tối ưu</vt:lpstr>
      <vt:lpstr>7.4. Cấu trúc thu tối ưu</vt:lpstr>
      <vt:lpstr>7.5. Hiệu năng của cấu trúc thu tối ưu cho tín hiệu nhị phân</vt:lpstr>
      <vt:lpstr>7.5. Hiệu năng của cấu trúc thu tối ưu</vt:lpstr>
      <vt:lpstr>7.5. Hiệu năng của cấu trúc thu tối ưu</vt:lpstr>
      <vt:lpstr>7.5. Hiệu năng của cấu trúc thu tối ưu</vt:lpstr>
      <vt:lpstr>7.5. Hiệu năng của cấu trúc thu tối ưu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7: Cấu trúc thu tối ưu</dc:title>
  <dc:creator>IBM</dc:creator>
  <cp:lastModifiedBy>NGUYEN TRONG HAI 20183730</cp:lastModifiedBy>
  <cp:revision>107</cp:revision>
  <dcterms:created xsi:type="dcterms:W3CDTF">2020-04-01T10:49:22Z</dcterms:created>
  <dcterms:modified xsi:type="dcterms:W3CDTF">2021-01-18T09:47:28Z</dcterms:modified>
</cp:coreProperties>
</file>