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257" r:id="rId3"/>
    <p:sldId id="307" r:id="rId4"/>
    <p:sldId id="258" r:id="rId5"/>
    <p:sldId id="259" r:id="rId6"/>
    <p:sldId id="260" r:id="rId7"/>
    <p:sldId id="261" r:id="rId8"/>
    <p:sldId id="262" r:id="rId9"/>
    <p:sldId id="263" r:id="rId10"/>
    <p:sldId id="264" r:id="rId11"/>
    <p:sldId id="265" r:id="rId12"/>
    <p:sldId id="266" r:id="rId13"/>
    <p:sldId id="308"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309"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730" y="72"/>
      </p:cViewPr>
      <p:guideLst>
        <p:guide orient="horz" pos="1786"/>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lstStyle/>
          <a:p>
            <a:pPr marL="0" marR="0" lvl="0" indent="0" algn="r" hangingPunct="0">
              <a:lnSpc>
                <a:spcPct val="100000"/>
              </a:lnSpc>
              <a:spcBef>
                <a:spcPts val="0"/>
              </a:spcBef>
              <a:spcAft>
                <a:spcPts val="0"/>
              </a:spcAft>
              <a:buNone/>
              <a:tabLst/>
              <a:defRPr sz="1400"/>
            </a:pPr>
            <a:fld id="{B9D50CAA-F558-4884-A2FE-909E95776FB5}"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3026663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hangingPunct="0">
              <a:buNone/>
              <a:tabLst/>
              <a:defRPr lang="en-US" sz="1400" kern="1200">
                <a:latin typeface="Liberation Serif" pitchFamily="18"/>
                <a:ea typeface="DejaVu Sans" pitchFamily="2"/>
                <a:cs typeface="DejaVu Sans" pitchFamily="2"/>
              </a:defRPr>
            </a:lvl1pPr>
          </a:lstStyle>
          <a:p>
            <a:pPr lvl="0"/>
            <a:fld id="{7DFD0654-AF29-4CF5-837F-E26AC04E5010}" type="slidenum">
              <a:t>‹#›</a:t>
            </a:fld>
            <a:endParaRPr lang="en-US"/>
          </a:p>
        </p:txBody>
      </p:sp>
    </p:spTree>
    <p:extLst>
      <p:ext uri="{BB962C8B-B14F-4D97-AF65-F5344CB8AC3E}">
        <p14:creationId xmlns:p14="http://schemas.microsoft.com/office/powerpoint/2010/main" val="4267178485"/>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62125"/>
            <a:ext cx="8569325" cy="1214438"/>
          </a:xfrm>
        </p:spPr>
        <p:txBody>
          <a:bodyPr/>
          <a:lstStyle/>
          <a:p>
            <a:r>
              <a:rPr lang="en-US"/>
              <a:t>Click to edit Master title style</a:t>
            </a:r>
          </a:p>
        </p:txBody>
      </p:sp>
      <p:sp>
        <p:nvSpPr>
          <p:cNvPr id="3" name="Subtitle 2"/>
          <p:cNvSpPr>
            <a:spLocks noGrp="1"/>
          </p:cNvSpPr>
          <p:nvPr>
            <p:ph type="subTitle" idx="1"/>
          </p:nvPr>
        </p:nvSpPr>
        <p:spPr>
          <a:xfrm>
            <a:off x="1512888" y="3213100"/>
            <a:ext cx="7056437" cy="14493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35CD7A9-2AD6-4077-A459-4C304C441383}" type="slidenum">
              <a:t>‹#›</a:t>
            </a:fld>
            <a:endParaRPr lang="en-US"/>
          </a:p>
        </p:txBody>
      </p:sp>
    </p:spTree>
    <p:extLst>
      <p:ext uri="{BB962C8B-B14F-4D97-AF65-F5344CB8AC3E}">
        <p14:creationId xmlns:p14="http://schemas.microsoft.com/office/powerpoint/2010/main" val="401871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5D6AB47C-9BBF-4719-AA13-A47E08CA4552}" type="slidenum">
              <a:t>‹#›</a:t>
            </a:fld>
            <a:endParaRPr lang="en-US"/>
          </a:p>
        </p:txBody>
      </p:sp>
    </p:spTree>
    <p:extLst>
      <p:ext uri="{BB962C8B-B14F-4D97-AF65-F5344CB8AC3E}">
        <p14:creationId xmlns:p14="http://schemas.microsoft.com/office/powerpoint/2010/main" val="380584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712907BE-C753-48A0-B0B3-8BAB16CF8655}" type="slidenum">
              <a:t>‹#›</a:t>
            </a:fld>
            <a:endParaRPr lang="en-US"/>
          </a:p>
        </p:txBody>
      </p:sp>
    </p:spTree>
    <p:extLst>
      <p:ext uri="{BB962C8B-B14F-4D97-AF65-F5344CB8AC3E}">
        <p14:creationId xmlns:p14="http://schemas.microsoft.com/office/powerpoint/2010/main" val="74527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A3A8E3E6-9F37-4DAF-B09C-B74B97FE8D1F}" type="slidenum">
              <a:t>‹#›</a:t>
            </a:fld>
            <a:endParaRPr lang="en-US"/>
          </a:p>
        </p:txBody>
      </p:sp>
    </p:spTree>
    <p:extLst>
      <p:ext uri="{BB962C8B-B14F-4D97-AF65-F5344CB8AC3E}">
        <p14:creationId xmlns:p14="http://schemas.microsoft.com/office/powerpoint/2010/main" val="146192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3643313"/>
            <a:ext cx="8567738" cy="1127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2403475"/>
            <a:ext cx="8567738" cy="12398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0B02CC76-43A3-4988-914D-261ADEFA49EE}" type="slidenum">
              <a:t>‹#›</a:t>
            </a:fld>
            <a:endParaRPr lang="en-US"/>
          </a:p>
        </p:txBody>
      </p:sp>
    </p:spTree>
    <p:extLst>
      <p:ext uri="{BB962C8B-B14F-4D97-AF65-F5344CB8AC3E}">
        <p14:creationId xmlns:p14="http://schemas.microsoft.com/office/powerpoint/2010/main" val="187388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7150"/>
            <a:ext cx="4459287"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327150"/>
            <a:ext cx="4460875"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BEF49118-AEE8-48E4-9F89-1A9CCF6960AE}" type="slidenum">
              <a:t>‹#›</a:t>
            </a:fld>
            <a:endParaRPr lang="en-US"/>
          </a:p>
        </p:txBody>
      </p:sp>
    </p:spTree>
    <p:extLst>
      <p:ext uri="{BB962C8B-B14F-4D97-AF65-F5344CB8AC3E}">
        <p14:creationId xmlns:p14="http://schemas.microsoft.com/office/powerpoint/2010/main" val="36833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7013"/>
            <a:ext cx="9072563" cy="944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46E280C9-02F3-46A3-8E2B-2E4D053C517C}" type="slidenum">
              <a:t>‹#›</a:t>
            </a:fld>
            <a:endParaRPr lang="en-US"/>
          </a:p>
        </p:txBody>
      </p:sp>
    </p:spTree>
    <p:extLst>
      <p:ext uri="{BB962C8B-B14F-4D97-AF65-F5344CB8AC3E}">
        <p14:creationId xmlns:p14="http://schemas.microsoft.com/office/powerpoint/2010/main" val="422189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1D1CCB6A-4664-4F38-9E17-10EC60293440}" type="slidenum">
              <a:t>‹#›</a:t>
            </a:fld>
            <a:endParaRPr lang="en-US"/>
          </a:p>
        </p:txBody>
      </p:sp>
    </p:spTree>
    <p:extLst>
      <p:ext uri="{BB962C8B-B14F-4D97-AF65-F5344CB8AC3E}">
        <p14:creationId xmlns:p14="http://schemas.microsoft.com/office/powerpoint/2010/main" val="334132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779D8659-4847-423A-B1F8-A1BF57269747}" type="slidenum">
              <a:t>‹#›</a:t>
            </a:fld>
            <a:endParaRPr lang="en-US"/>
          </a:p>
        </p:txBody>
      </p:sp>
    </p:spTree>
    <p:extLst>
      <p:ext uri="{BB962C8B-B14F-4D97-AF65-F5344CB8AC3E}">
        <p14:creationId xmlns:p14="http://schemas.microsoft.com/office/powerpoint/2010/main" val="22716707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5425"/>
            <a:ext cx="3316288" cy="9604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7BCD40FC-BE36-4E6F-B682-E46AB44EED66}" type="slidenum">
              <a:t>‹#›</a:t>
            </a:fld>
            <a:endParaRPr lang="en-US"/>
          </a:p>
        </p:txBody>
      </p:sp>
    </p:spTree>
    <p:extLst>
      <p:ext uri="{BB962C8B-B14F-4D97-AF65-F5344CB8AC3E}">
        <p14:creationId xmlns:p14="http://schemas.microsoft.com/office/powerpoint/2010/main" val="331847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3968750"/>
            <a:ext cx="6048375" cy="469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FFAE78E5-D8E9-4596-AC08-BE3130B327E0}" type="slidenum">
              <a:t>‹#›</a:t>
            </a:fld>
            <a:endParaRPr lang="en-US"/>
          </a:p>
        </p:txBody>
      </p:sp>
    </p:spTree>
    <p:extLst>
      <p:ext uri="{BB962C8B-B14F-4D97-AF65-F5344CB8AC3E}">
        <p14:creationId xmlns:p14="http://schemas.microsoft.com/office/powerpoint/2010/main" val="948832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fld id="{DDA1C0E2-D98E-4F3B-B112-3B33D8E8985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Chương 8: Mã hóa dữ liệu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buNone/>
            </a:pPr>
            <a:r>
              <a:rPr lang="en-US"/>
              <a:t>8.1. Tổng quan về mã hóa dữ liệu</a:t>
            </a:r>
          </a:p>
          <a:p>
            <a:pPr lvl="0">
              <a:buNone/>
            </a:pPr>
            <a:r>
              <a:rPr lang="en-US"/>
              <a:t>8.2. Dữ liệu tương tự - tín hiệu tương tự</a:t>
            </a:r>
          </a:p>
          <a:p>
            <a:pPr lvl="0">
              <a:buNone/>
            </a:pPr>
            <a:r>
              <a:rPr lang="en-US"/>
              <a:t>8.3. Dữ liệu tương tự - tín hiệu số</a:t>
            </a:r>
          </a:p>
          <a:p>
            <a:pPr lvl="0">
              <a:buNone/>
            </a:pPr>
            <a:r>
              <a:rPr lang="en-US"/>
              <a:t>8.4. Dữ liệu số - tín hiệu tương tự</a:t>
            </a:r>
          </a:p>
          <a:p>
            <a:pPr lvl="0">
              <a:buNone/>
            </a:pPr>
            <a:r>
              <a:rPr lang="en-US"/>
              <a:t>8.5. Dữ liệu số - tín hiệu số</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 Mã hóa dữ liệu trong trường hợp Dữ liệu số - Tín hiệu số</a:t>
            </a:r>
          </a:p>
        </p:txBody>
      </p:sp>
      <p:sp>
        <p:nvSpPr>
          <p:cNvPr id="3" name="Text Placeholder 2"/>
          <p:cNvSpPr txBox="1">
            <a:spLocks noGrp="1"/>
          </p:cNvSpPr>
          <p:nvPr>
            <p:ph type="body" idx="4294967295"/>
          </p:nvPr>
        </p:nvSpPr>
        <p:spPr>
          <a:xfrm>
            <a:off x="503999" y="1554479"/>
            <a:ext cx="9071640" cy="3719196"/>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dirty="0" err="1">
                <a:latin typeface="Arial" pitchFamily="34" charset="0"/>
                <a:cs typeface="Arial" pitchFamily="34" charset="0"/>
              </a:rPr>
              <a:t>Trong</a:t>
            </a:r>
            <a:r>
              <a:rPr lang="en-US" sz="1600" dirty="0">
                <a:latin typeface="Arial" pitchFamily="34" charset="0"/>
                <a:cs typeface="Arial" pitchFamily="34" charset="0"/>
              </a:rPr>
              <a:t> </a:t>
            </a:r>
            <a:r>
              <a:rPr lang="en-US" sz="1600" dirty="0" err="1">
                <a:latin typeface="Arial" pitchFamily="34" charset="0"/>
                <a:cs typeface="Arial" pitchFamily="34" charset="0"/>
              </a:rPr>
              <a:t>trường</a:t>
            </a:r>
            <a:r>
              <a:rPr lang="en-US" sz="1600" dirty="0">
                <a:latin typeface="Arial" pitchFamily="34" charset="0"/>
                <a:cs typeface="Arial" pitchFamily="34" charset="0"/>
              </a:rPr>
              <a:t> </a:t>
            </a:r>
            <a:r>
              <a:rPr lang="en-US" sz="1600" dirty="0" err="1">
                <a:latin typeface="Arial" pitchFamily="34" charset="0"/>
                <a:cs typeface="Arial" pitchFamily="34" charset="0"/>
              </a:rPr>
              <a:t>hợp</a:t>
            </a:r>
            <a:r>
              <a:rPr lang="en-US" sz="1600" dirty="0">
                <a:latin typeface="Arial" pitchFamily="34" charset="0"/>
                <a:cs typeface="Arial" pitchFamily="34" charset="0"/>
              </a:rPr>
              <a:t> </a:t>
            </a:r>
            <a:r>
              <a:rPr lang="en-US" sz="1600" dirty="0" err="1">
                <a:latin typeface="Arial" pitchFamily="34" charset="0"/>
                <a:cs typeface="Arial" pitchFamily="34" charset="0"/>
              </a:rPr>
              <a:t>này</a:t>
            </a:r>
            <a:r>
              <a:rPr lang="en-US" sz="1600" dirty="0">
                <a:latin typeface="Arial" pitchFamily="34" charset="0"/>
                <a:cs typeface="Arial" pitchFamily="34" charset="0"/>
              </a:rPr>
              <a:t>, </a:t>
            </a:r>
            <a:r>
              <a:rPr lang="en-US" sz="1600" dirty="0" err="1">
                <a:latin typeface="Arial" pitchFamily="34" charset="0"/>
                <a:cs typeface="Arial" pitchFamily="34" charset="0"/>
              </a:rPr>
              <a:t>mỗi</a:t>
            </a:r>
            <a:r>
              <a:rPr lang="en-US" sz="1600" dirty="0">
                <a:latin typeface="Arial" pitchFamily="34" charset="0"/>
                <a:cs typeface="Arial" pitchFamily="34" charset="0"/>
              </a:rPr>
              <a:t> </a:t>
            </a:r>
            <a:r>
              <a:rPr lang="en-US" sz="1600" dirty="0" err="1">
                <a:latin typeface="Arial" pitchFamily="34" charset="0"/>
                <a:cs typeface="Arial" pitchFamily="34" charset="0"/>
              </a:rPr>
              <a:t>dữ</a:t>
            </a:r>
            <a:r>
              <a:rPr lang="en-US" sz="1600" dirty="0">
                <a:latin typeface="Arial" pitchFamily="34" charset="0"/>
                <a:cs typeface="Arial" pitchFamily="34" charset="0"/>
              </a:rPr>
              <a:t> </a:t>
            </a:r>
            <a:r>
              <a:rPr lang="en-US" sz="1600" dirty="0" err="1">
                <a:latin typeface="Arial" pitchFamily="34" charset="0"/>
                <a:cs typeface="Arial" pitchFamily="34" charset="0"/>
              </a:rPr>
              <a:t>liệu</a:t>
            </a:r>
            <a:r>
              <a:rPr lang="en-US" sz="1600" dirty="0">
                <a:latin typeface="Arial" pitchFamily="34" charset="0"/>
                <a:cs typeface="Arial" pitchFamily="34" charset="0"/>
              </a:rPr>
              <a:t> </a:t>
            </a:r>
            <a:r>
              <a:rPr lang="en-US" sz="1600" dirty="0" err="1">
                <a:latin typeface="Arial" pitchFamily="34" charset="0"/>
                <a:cs typeface="Arial" pitchFamily="34" charset="0"/>
              </a:rPr>
              <a:t>nhị</a:t>
            </a:r>
            <a:r>
              <a:rPr lang="en-US" sz="1600" dirty="0">
                <a:latin typeface="Arial" pitchFamily="34" charset="0"/>
                <a:cs typeface="Arial" pitchFamily="34" charset="0"/>
              </a:rPr>
              <a:t> </a:t>
            </a:r>
            <a:r>
              <a:rPr lang="en-US" sz="1600" dirty="0" err="1">
                <a:latin typeface="Arial" pitchFamily="34" charset="0"/>
                <a:cs typeface="Arial" pitchFamily="34" charset="0"/>
              </a:rPr>
              <a:t>phân</a:t>
            </a:r>
            <a:r>
              <a:rPr lang="en-US" sz="1600" dirty="0">
                <a:latin typeface="Arial" pitchFamily="34" charset="0"/>
                <a:cs typeface="Arial" pitchFamily="34" charset="0"/>
              </a:rPr>
              <a:t> (</a:t>
            </a:r>
            <a:r>
              <a:rPr lang="en-US" sz="1600" dirty="0" err="1">
                <a:latin typeface="Arial" pitchFamily="34" charset="0"/>
                <a:cs typeface="Arial" pitchFamily="34" charset="0"/>
              </a:rPr>
              <a:t>thông</a:t>
            </a:r>
            <a:r>
              <a:rPr lang="en-US" sz="1600" dirty="0">
                <a:latin typeface="Arial" pitchFamily="34" charset="0"/>
                <a:cs typeface="Arial" pitchFamily="34" charset="0"/>
              </a:rPr>
              <a:t> </a:t>
            </a:r>
            <a:r>
              <a:rPr lang="en-US" sz="1600" dirty="0" err="1">
                <a:latin typeface="Arial" pitchFamily="34" charset="0"/>
                <a:cs typeface="Arial" pitchFamily="34" charset="0"/>
              </a:rPr>
              <a:t>thường</a:t>
            </a:r>
            <a:r>
              <a:rPr lang="en-US" sz="1600" dirty="0">
                <a:latin typeface="Arial" pitchFamily="34" charset="0"/>
                <a:cs typeface="Arial" pitchFamily="34" charset="0"/>
              </a:rPr>
              <a:t>)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mã</a:t>
            </a:r>
            <a:r>
              <a:rPr lang="en-US" sz="1600" dirty="0">
                <a:latin typeface="Arial" pitchFamily="34" charset="0"/>
                <a:cs typeface="Arial" pitchFamily="34" charset="0"/>
              </a:rPr>
              <a:t> </a:t>
            </a:r>
            <a:r>
              <a:rPr lang="en-US" sz="1600" dirty="0" err="1">
                <a:latin typeface="Arial" pitchFamily="34" charset="0"/>
                <a:cs typeface="Arial" pitchFamily="34" charset="0"/>
              </a:rPr>
              <a:t>hóa</a:t>
            </a:r>
            <a:r>
              <a:rPr lang="en-US" sz="1600" dirty="0">
                <a:latin typeface="Arial" pitchFamily="34" charset="0"/>
                <a:cs typeface="Arial" pitchFamily="34" charset="0"/>
              </a:rPr>
              <a:t> </a:t>
            </a:r>
            <a:r>
              <a:rPr lang="en-US" sz="1600" dirty="0" err="1">
                <a:latin typeface="Arial" pitchFamily="34" charset="0"/>
                <a:cs typeface="Arial" pitchFamily="34" charset="0"/>
              </a:rPr>
              <a:t>thành</a:t>
            </a:r>
            <a:r>
              <a:rPr lang="en-US" sz="1600" dirty="0">
                <a:latin typeface="Arial" pitchFamily="34" charset="0"/>
                <a:cs typeface="Arial" pitchFamily="34" charset="0"/>
              </a:rPr>
              <a:t> </a:t>
            </a:r>
            <a:r>
              <a:rPr lang="en-US" sz="1600" dirty="0" err="1">
                <a:latin typeface="Arial" pitchFamily="34" charset="0"/>
                <a:cs typeface="Arial" pitchFamily="34" charset="0"/>
              </a:rPr>
              <a:t>một</a:t>
            </a:r>
            <a:r>
              <a:rPr lang="en-US" sz="1600" dirty="0">
                <a:latin typeface="Arial" pitchFamily="34" charset="0"/>
                <a:cs typeface="Arial" pitchFamily="34" charset="0"/>
              </a:rPr>
              <a:t> </a:t>
            </a:r>
            <a:r>
              <a:rPr lang="en-US" sz="1600" dirty="0" err="1">
                <a:latin typeface="Arial" pitchFamily="34" charset="0"/>
                <a:cs typeface="Arial" pitchFamily="34" charset="0"/>
              </a:rPr>
              <a:t>xung</a:t>
            </a:r>
            <a:r>
              <a:rPr lang="en-US" sz="1600" dirty="0">
                <a:latin typeface="Arial" pitchFamily="34" charset="0"/>
                <a:cs typeface="Arial" pitchFamily="34" charset="0"/>
              </a:rPr>
              <a:t> </a:t>
            </a:r>
            <a:r>
              <a:rPr lang="en-US" sz="1600" dirty="0" err="1">
                <a:latin typeface="Arial" pitchFamily="34" charset="0"/>
                <a:cs typeface="Arial" pitchFamily="34" charset="0"/>
              </a:rPr>
              <a:t>rời</a:t>
            </a:r>
            <a:r>
              <a:rPr lang="en-US" sz="1600" dirty="0">
                <a:latin typeface="Arial" pitchFamily="34" charset="0"/>
                <a:cs typeface="Arial" pitchFamily="34" charset="0"/>
              </a:rPr>
              <a:t> </a:t>
            </a:r>
            <a:r>
              <a:rPr lang="en-US" sz="1600" dirty="0" err="1">
                <a:latin typeface="Arial" pitchFamily="34" charset="0"/>
                <a:cs typeface="Arial" pitchFamily="34" charset="0"/>
              </a:rPr>
              <a:t>rạc</a:t>
            </a:r>
            <a:r>
              <a:rPr lang="en-US" sz="1600" dirty="0">
                <a:latin typeface="Arial" pitchFamily="34" charset="0"/>
                <a:cs typeface="Arial" pitchFamily="34" charset="0"/>
              </a:rPr>
              <a:t> (</a:t>
            </a:r>
            <a:r>
              <a:rPr lang="en-US" sz="1600" dirty="0" err="1">
                <a:latin typeface="Arial" pitchFamily="34" charset="0"/>
                <a:cs typeface="Arial" pitchFamily="34" charset="0"/>
              </a:rPr>
              <a:t>điện</a:t>
            </a:r>
            <a:r>
              <a:rPr lang="en-US" sz="1600" dirty="0">
                <a:latin typeface="Arial" pitchFamily="34" charset="0"/>
                <a:cs typeface="Arial" pitchFamily="34" charset="0"/>
              </a:rPr>
              <a:t> </a:t>
            </a:r>
            <a:r>
              <a:rPr lang="en-US" sz="1600" dirty="0" err="1">
                <a:latin typeface="Arial" pitchFamily="34" charset="0"/>
                <a:cs typeface="Arial" pitchFamily="34" charset="0"/>
              </a:rPr>
              <a:t>áp</a:t>
            </a:r>
            <a:r>
              <a:rPr lang="en-US" sz="1600" dirty="0">
                <a:latin typeface="Arial" pitchFamily="34" charset="0"/>
                <a:cs typeface="Arial" pitchFamily="34" charset="0"/>
              </a:rPr>
              <a:t>), </a:t>
            </a:r>
            <a:r>
              <a:rPr lang="en-US" sz="1600" dirty="0" err="1">
                <a:latin typeface="Arial" pitchFamily="34" charset="0"/>
                <a:cs typeface="Arial" pitchFamily="34" charset="0"/>
              </a:rPr>
              <a:t>mỗi</a:t>
            </a:r>
            <a:r>
              <a:rPr lang="en-US" sz="1600" dirty="0">
                <a:latin typeface="Arial" pitchFamily="34" charset="0"/>
                <a:cs typeface="Arial" pitchFamily="34" charset="0"/>
              </a:rPr>
              <a:t> </a:t>
            </a:r>
            <a:r>
              <a:rPr lang="en-US" sz="1600" dirty="0" err="1">
                <a:latin typeface="Arial" pitchFamily="34" charset="0"/>
                <a:cs typeface="Arial" pitchFamily="34" charset="0"/>
              </a:rPr>
              <a:t>xung</a:t>
            </a:r>
            <a:r>
              <a:rPr lang="en-US" sz="1600" dirty="0">
                <a:latin typeface="Arial" pitchFamily="34" charset="0"/>
                <a:cs typeface="Arial" pitchFamily="34" charset="0"/>
              </a:rPr>
              <a:t> </a:t>
            </a:r>
            <a:r>
              <a:rPr lang="en-US" sz="1600" dirty="0" err="1">
                <a:latin typeface="Arial" pitchFamily="34" charset="0"/>
                <a:cs typeface="Arial" pitchFamily="34" charset="0"/>
              </a:rPr>
              <a:t>là</a:t>
            </a:r>
            <a:r>
              <a:rPr lang="en-US" sz="1600" dirty="0">
                <a:latin typeface="Arial" pitchFamily="34" charset="0"/>
                <a:cs typeface="Arial" pitchFamily="34" charset="0"/>
              </a:rPr>
              <a:t> </a:t>
            </a:r>
            <a:r>
              <a:rPr lang="en-US" sz="1600" dirty="0" err="1">
                <a:latin typeface="Arial" pitchFamily="34" charset="0"/>
                <a:cs typeface="Arial" pitchFamily="34" charset="0"/>
              </a:rPr>
              <a:t>một</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r>
              <a:rPr lang="en-US" sz="1600" dirty="0">
                <a:latin typeface="Arial" pitchFamily="34" charset="0"/>
                <a:cs typeface="Arial" pitchFamily="34" charset="0"/>
              </a:rPr>
              <a:t> </a:t>
            </a:r>
            <a:r>
              <a:rPr lang="en-US" sz="1600" dirty="0" err="1">
                <a:latin typeface="Arial" pitchFamily="34" charset="0"/>
                <a:cs typeface="Arial" pitchFamily="34" charset="0"/>
              </a:rPr>
              <a:t>và</a:t>
            </a:r>
            <a:r>
              <a:rPr lang="en-US" sz="1600" dirty="0">
                <a:latin typeface="Arial" pitchFamily="34" charset="0"/>
                <a:cs typeface="Arial" pitchFamily="34" charset="0"/>
              </a:rPr>
              <a:t> </a:t>
            </a:r>
            <a:r>
              <a:rPr lang="en-US" sz="1600" dirty="0" err="1">
                <a:latin typeface="Arial" pitchFamily="34" charset="0"/>
                <a:cs typeface="Arial" pitchFamily="34" charset="0"/>
              </a:rPr>
              <a:t>đường</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là</a:t>
            </a:r>
            <a:r>
              <a:rPr lang="en-US" sz="1600" dirty="0">
                <a:latin typeface="Arial" pitchFamily="34" charset="0"/>
                <a:cs typeface="Arial" pitchFamily="34" charset="0"/>
              </a:rPr>
              <a:t> </a:t>
            </a:r>
            <a:r>
              <a:rPr lang="en-US" sz="1600" dirty="0" err="1">
                <a:latin typeface="Arial" pitchFamily="34" charset="0"/>
                <a:cs typeface="Arial" pitchFamily="34" charset="0"/>
              </a:rPr>
              <a:t>đường</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số</a:t>
            </a:r>
            <a:r>
              <a:rPr lang="en-US" sz="1600" dirty="0">
                <a:latin typeface="Arial" pitchFamily="34" charset="0"/>
                <a:cs typeface="Arial" pitchFamily="34" charset="0"/>
              </a:rPr>
              <a:t>.</a:t>
            </a:r>
          </a:p>
          <a:p>
            <a:pPr lvl="0"/>
            <a:r>
              <a:rPr lang="en-US" sz="1600" dirty="0" err="1">
                <a:latin typeface="Arial" pitchFamily="34" charset="0"/>
                <a:cs typeface="Arial" pitchFamily="34" charset="0"/>
              </a:rPr>
              <a:t>Mã</a:t>
            </a:r>
            <a:r>
              <a:rPr lang="en-US" sz="1600" dirty="0">
                <a:latin typeface="Arial" pitchFamily="34" charset="0"/>
                <a:cs typeface="Arial" pitchFamily="34" charset="0"/>
              </a:rPr>
              <a:t> </a:t>
            </a:r>
            <a:r>
              <a:rPr lang="en-US" sz="1600" dirty="0" err="1">
                <a:latin typeface="Arial" pitchFamily="34" charset="0"/>
                <a:cs typeface="Arial" pitchFamily="34" charset="0"/>
              </a:rPr>
              <a:t>hóa</a:t>
            </a:r>
            <a:r>
              <a:rPr lang="en-US" sz="1600" dirty="0">
                <a:latin typeface="Arial" pitchFamily="34" charset="0"/>
                <a:cs typeface="Arial" pitchFamily="34" charset="0"/>
              </a:rPr>
              <a:t> </a:t>
            </a:r>
            <a:r>
              <a:rPr lang="en-US" sz="1600" dirty="0" err="1">
                <a:latin typeface="Arial" pitchFamily="34" charset="0"/>
                <a:cs typeface="Arial" pitchFamily="34" charset="0"/>
              </a:rPr>
              <a:t>dữ</a:t>
            </a:r>
            <a:r>
              <a:rPr lang="en-US" sz="1600" dirty="0">
                <a:latin typeface="Arial" pitchFamily="34" charset="0"/>
                <a:cs typeface="Arial" pitchFamily="34" charset="0"/>
              </a:rPr>
              <a:t> </a:t>
            </a:r>
            <a:r>
              <a:rPr lang="en-US" sz="1600" dirty="0" err="1">
                <a:latin typeface="Arial" pitchFamily="34" charset="0"/>
                <a:cs typeface="Arial" pitchFamily="34" charset="0"/>
              </a:rPr>
              <a:t>liệu</a:t>
            </a:r>
            <a:r>
              <a:rPr lang="en-US" sz="1600" dirty="0">
                <a:latin typeface="Arial" pitchFamily="34" charset="0"/>
                <a:cs typeface="Arial" pitchFamily="34" charset="0"/>
              </a:rPr>
              <a:t> </a:t>
            </a:r>
            <a:r>
              <a:rPr lang="en-US" sz="1600" dirty="0" err="1">
                <a:latin typeface="Arial" pitchFamily="34" charset="0"/>
                <a:cs typeface="Arial" pitchFamily="34" charset="0"/>
              </a:rPr>
              <a:t>trong</a:t>
            </a:r>
            <a:r>
              <a:rPr lang="en-US" sz="1600" dirty="0">
                <a:latin typeface="Arial" pitchFamily="34" charset="0"/>
                <a:cs typeface="Arial" pitchFamily="34" charset="0"/>
              </a:rPr>
              <a:t> </a:t>
            </a:r>
            <a:r>
              <a:rPr lang="en-US" sz="1600" dirty="0" err="1">
                <a:latin typeface="Arial" pitchFamily="34" charset="0"/>
                <a:cs typeface="Arial" pitchFamily="34" charset="0"/>
              </a:rPr>
              <a:t>trường</a:t>
            </a:r>
            <a:r>
              <a:rPr lang="en-US" sz="1600" dirty="0">
                <a:latin typeface="Arial" pitchFamily="34" charset="0"/>
                <a:cs typeface="Arial" pitchFamily="34" charset="0"/>
              </a:rPr>
              <a:t> </a:t>
            </a:r>
            <a:r>
              <a:rPr lang="en-US" sz="1600" dirty="0" err="1">
                <a:latin typeface="Arial" pitchFamily="34" charset="0"/>
                <a:cs typeface="Arial" pitchFamily="34" charset="0"/>
              </a:rPr>
              <a:t>hợp</a:t>
            </a:r>
            <a:r>
              <a:rPr lang="en-US" sz="1600" dirty="0">
                <a:latin typeface="Arial" pitchFamily="34" charset="0"/>
                <a:cs typeface="Arial" pitchFamily="34" charset="0"/>
              </a:rPr>
              <a:t> </a:t>
            </a:r>
            <a:r>
              <a:rPr lang="en-US" sz="1600" dirty="0" err="1">
                <a:latin typeface="Arial" pitchFamily="34" charset="0"/>
                <a:cs typeface="Arial" pitchFamily="34" charset="0"/>
              </a:rPr>
              <a:t>này</a:t>
            </a:r>
            <a:r>
              <a:rPr lang="en-US" sz="1600" dirty="0">
                <a:latin typeface="Arial" pitchFamily="34" charset="0"/>
                <a:cs typeface="Arial" pitchFamily="34" charset="0"/>
              </a:rPr>
              <a:t> </a:t>
            </a:r>
            <a:r>
              <a:rPr lang="en-US" sz="1600" dirty="0" err="1">
                <a:latin typeface="Arial" pitchFamily="34" charset="0"/>
                <a:cs typeface="Arial" pitchFamily="34" charset="0"/>
              </a:rPr>
              <a:t>còn</a:t>
            </a:r>
            <a:r>
              <a:rPr lang="en-US" sz="1600" dirty="0">
                <a:latin typeface="Arial" pitchFamily="34" charset="0"/>
                <a:cs typeface="Arial" pitchFamily="34" charset="0"/>
              </a:rPr>
              <a:t>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gọi</a:t>
            </a:r>
            <a:r>
              <a:rPr lang="en-US" sz="1600" dirty="0">
                <a:latin typeface="Arial" pitchFamily="34" charset="0"/>
                <a:cs typeface="Arial" pitchFamily="34" charset="0"/>
              </a:rPr>
              <a:t> </a:t>
            </a:r>
            <a:r>
              <a:rPr lang="en-US" sz="1600" dirty="0" err="1">
                <a:latin typeface="Arial" pitchFamily="34" charset="0"/>
                <a:cs typeface="Arial" pitchFamily="34" charset="0"/>
              </a:rPr>
              <a:t>là</a:t>
            </a:r>
            <a:r>
              <a:rPr lang="en-US" sz="1600" dirty="0">
                <a:latin typeface="Arial" pitchFamily="34" charset="0"/>
                <a:cs typeface="Arial" pitchFamily="34" charset="0"/>
              </a:rPr>
              <a:t> </a:t>
            </a:r>
            <a:r>
              <a:rPr lang="en-US" sz="1600" dirty="0" err="1">
                <a:latin typeface="Arial" pitchFamily="34" charset="0"/>
                <a:cs typeface="Arial" pitchFamily="34" charset="0"/>
              </a:rPr>
              <a:t>mã</a:t>
            </a:r>
            <a:r>
              <a:rPr lang="en-US" sz="1600" dirty="0">
                <a:latin typeface="Arial" pitchFamily="34" charset="0"/>
                <a:cs typeface="Arial" pitchFamily="34" charset="0"/>
              </a:rPr>
              <a:t> </a:t>
            </a:r>
            <a:r>
              <a:rPr lang="en-US" sz="1600" dirty="0" err="1">
                <a:latin typeface="Arial" pitchFamily="34" charset="0"/>
                <a:cs typeface="Arial" pitchFamily="34" charset="0"/>
              </a:rPr>
              <a:t>hóa</a:t>
            </a:r>
            <a:r>
              <a:rPr lang="en-US" sz="1600" dirty="0">
                <a:latin typeface="Arial" pitchFamily="34" charset="0"/>
                <a:cs typeface="Arial" pitchFamily="34" charset="0"/>
              </a:rPr>
              <a:t> </a:t>
            </a:r>
            <a:r>
              <a:rPr lang="en-US" sz="1600" dirty="0" err="1">
                <a:latin typeface="Arial" pitchFamily="34" charset="0"/>
                <a:cs typeface="Arial" pitchFamily="34" charset="0"/>
              </a:rPr>
              <a:t>đường</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Các</a:t>
            </a:r>
            <a:r>
              <a:rPr lang="en-US" sz="1600" dirty="0">
                <a:latin typeface="Arial" pitchFamily="34" charset="0"/>
                <a:cs typeface="Arial" pitchFamily="34" charset="0"/>
              </a:rPr>
              <a:t> </a:t>
            </a:r>
            <a:r>
              <a:rPr lang="en-US" sz="1600" dirty="0" err="1">
                <a:latin typeface="Arial" pitchFamily="34" charset="0"/>
                <a:cs typeface="Arial" pitchFamily="34" charset="0"/>
              </a:rPr>
              <a:t>mã</a:t>
            </a:r>
            <a:r>
              <a:rPr lang="en-US" sz="1600" dirty="0">
                <a:latin typeface="Arial" pitchFamily="34" charset="0"/>
                <a:cs typeface="Arial" pitchFamily="34" charset="0"/>
              </a:rPr>
              <a:t> </a:t>
            </a:r>
            <a:r>
              <a:rPr lang="en-US" sz="1600" dirty="0" err="1">
                <a:latin typeface="Arial" pitchFamily="34" charset="0"/>
                <a:cs typeface="Arial" pitchFamily="34" charset="0"/>
              </a:rPr>
              <a:t>này</a:t>
            </a:r>
            <a:r>
              <a:rPr lang="en-US" sz="1600" dirty="0">
                <a:latin typeface="Arial" pitchFamily="34" charset="0"/>
                <a:cs typeface="Arial" pitchFamily="34" charset="0"/>
              </a:rPr>
              <a:t>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dùng</a:t>
            </a:r>
            <a:r>
              <a:rPr lang="en-US" sz="1600" dirty="0">
                <a:latin typeface="Arial" pitchFamily="34" charset="0"/>
                <a:cs typeface="Arial" pitchFamily="34" charset="0"/>
              </a:rPr>
              <a:t> </a:t>
            </a:r>
            <a:r>
              <a:rPr lang="en-US" sz="1600" dirty="0" err="1">
                <a:latin typeface="Arial" pitchFamily="34" charset="0"/>
                <a:cs typeface="Arial" pitchFamily="34" charset="0"/>
              </a:rPr>
              <a:t>trong</a:t>
            </a:r>
            <a:r>
              <a:rPr lang="en-US" sz="1600" dirty="0">
                <a:latin typeface="Arial" pitchFamily="34" charset="0"/>
                <a:cs typeface="Arial" pitchFamily="34" charset="0"/>
              </a:rPr>
              <a:t> </a:t>
            </a:r>
            <a:r>
              <a:rPr lang="en-US" sz="1600" dirty="0" err="1">
                <a:latin typeface="Arial" pitchFamily="34" charset="0"/>
                <a:cs typeface="Arial" pitchFamily="34" charset="0"/>
              </a:rPr>
              <a:t>phương</a:t>
            </a:r>
            <a:r>
              <a:rPr lang="en-US" sz="1600" dirty="0">
                <a:latin typeface="Arial" pitchFamily="34" charset="0"/>
                <a:cs typeface="Arial" pitchFamily="34" charset="0"/>
              </a:rPr>
              <a:t> </a:t>
            </a:r>
            <a:r>
              <a:rPr lang="en-US" sz="1600" dirty="0" err="1">
                <a:latin typeface="Arial" pitchFamily="34" charset="0"/>
                <a:cs typeface="Arial" pitchFamily="34" charset="0"/>
              </a:rPr>
              <a:t>thức</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dữ</a:t>
            </a:r>
            <a:r>
              <a:rPr lang="en-US" sz="1600" dirty="0">
                <a:latin typeface="Arial" pitchFamily="34" charset="0"/>
                <a:cs typeface="Arial" pitchFamily="34" charset="0"/>
              </a:rPr>
              <a:t> </a:t>
            </a:r>
            <a:r>
              <a:rPr lang="en-US" sz="1600" dirty="0" err="1">
                <a:latin typeface="Arial" pitchFamily="34" charset="0"/>
                <a:cs typeface="Arial" pitchFamily="34" charset="0"/>
              </a:rPr>
              <a:t>liệu</a:t>
            </a:r>
            <a:r>
              <a:rPr lang="en-US" sz="1600" dirty="0">
                <a:latin typeface="Arial" pitchFamily="34" charset="0"/>
                <a:cs typeface="Arial" pitchFamily="34" charset="0"/>
              </a:rPr>
              <a:t> </a:t>
            </a:r>
            <a:r>
              <a:rPr lang="en-US" sz="1600" dirty="0" err="1">
                <a:latin typeface="Arial" pitchFamily="34" charset="0"/>
                <a:cs typeface="Arial" pitchFamily="34" charset="0"/>
              </a:rPr>
              <a:t>băng</a:t>
            </a:r>
            <a:r>
              <a:rPr lang="en-US" sz="1600" dirty="0">
                <a:latin typeface="Arial" pitchFamily="34" charset="0"/>
                <a:cs typeface="Arial" pitchFamily="34" charset="0"/>
              </a:rPr>
              <a:t> </a:t>
            </a:r>
            <a:r>
              <a:rPr lang="en-US" sz="1600" dirty="0" err="1">
                <a:latin typeface="Arial" pitchFamily="34" charset="0"/>
                <a:cs typeface="Arial" pitchFamily="34" charset="0"/>
              </a:rPr>
              <a:t>tần</a:t>
            </a:r>
            <a:r>
              <a:rPr lang="en-US" sz="1600" dirty="0">
                <a:latin typeface="Arial" pitchFamily="34" charset="0"/>
                <a:cs typeface="Arial" pitchFamily="34" charset="0"/>
              </a:rPr>
              <a:t> </a:t>
            </a:r>
            <a:r>
              <a:rPr lang="en-US" sz="1600" dirty="0" err="1">
                <a:latin typeface="Arial" pitchFamily="34" charset="0"/>
                <a:cs typeface="Arial" pitchFamily="34" charset="0"/>
              </a:rPr>
              <a:t>cơ</a:t>
            </a:r>
            <a:r>
              <a:rPr lang="en-US" sz="1600" dirty="0">
                <a:latin typeface="Arial" pitchFamily="34" charset="0"/>
                <a:cs typeface="Arial" pitchFamily="34" charset="0"/>
              </a:rPr>
              <a:t> </a:t>
            </a:r>
            <a:r>
              <a:rPr lang="en-US" sz="1600" dirty="0" err="1">
                <a:latin typeface="Arial" pitchFamily="34" charset="0"/>
                <a:cs typeface="Arial" pitchFamily="34" charset="0"/>
              </a:rPr>
              <a:t>sở</a:t>
            </a:r>
            <a:r>
              <a:rPr lang="en-US" sz="1600" dirty="0">
                <a:latin typeface="Arial" pitchFamily="34" charset="0"/>
                <a:cs typeface="Arial" pitchFamily="34" charset="0"/>
              </a:rPr>
              <a:t> (Baseband Transmission).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r>
              <a:rPr lang="en-US" sz="1600" dirty="0">
                <a:latin typeface="Arial" pitchFamily="34" charset="0"/>
                <a:cs typeface="Arial" pitchFamily="34" charset="0"/>
              </a:rPr>
              <a:t> </a:t>
            </a:r>
            <a:r>
              <a:rPr lang="en-US" sz="1600" dirty="0" err="1">
                <a:latin typeface="Arial" pitchFamily="34" charset="0"/>
                <a:cs typeface="Arial" pitchFamily="34" charset="0"/>
              </a:rPr>
              <a:t>loại</a:t>
            </a:r>
            <a:r>
              <a:rPr lang="en-US" sz="1600" dirty="0">
                <a:latin typeface="Arial" pitchFamily="34" charset="0"/>
                <a:cs typeface="Arial" pitchFamily="34" charset="0"/>
              </a:rPr>
              <a:t> </a:t>
            </a:r>
            <a:r>
              <a:rPr lang="en-US" sz="1600" dirty="0" err="1">
                <a:latin typeface="Arial" pitchFamily="34" charset="0"/>
                <a:cs typeface="Arial" pitchFamily="34" charset="0"/>
              </a:rPr>
              <a:t>này</a:t>
            </a:r>
            <a:r>
              <a:rPr lang="en-US" sz="1600" dirty="0">
                <a:latin typeface="Arial" pitchFamily="34" charset="0"/>
                <a:cs typeface="Arial" pitchFamily="34" charset="0"/>
              </a:rPr>
              <a:t> </a:t>
            </a:r>
            <a:r>
              <a:rPr lang="en-US" sz="1600" dirty="0" err="1">
                <a:latin typeface="Arial" pitchFamily="34" charset="0"/>
                <a:cs typeface="Arial" pitchFamily="34" charset="0"/>
              </a:rPr>
              <a:t>còn</a:t>
            </a:r>
            <a:r>
              <a:rPr lang="en-US" sz="1600" dirty="0">
                <a:latin typeface="Arial" pitchFamily="34" charset="0"/>
                <a:cs typeface="Arial" pitchFamily="34" charset="0"/>
              </a:rPr>
              <a:t> </a:t>
            </a:r>
            <a:r>
              <a:rPr lang="en-US" sz="1600" dirty="0" err="1">
                <a:latin typeface="Arial" pitchFamily="34" charset="0"/>
                <a:cs typeface="Arial" pitchFamily="34" charset="0"/>
              </a:rPr>
              <a:t>gọi</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r>
              <a:rPr lang="en-US" sz="1600" dirty="0">
                <a:latin typeface="Arial" pitchFamily="34" charset="0"/>
                <a:cs typeface="Arial" pitchFamily="34" charset="0"/>
              </a:rPr>
              <a:t> </a:t>
            </a:r>
            <a:r>
              <a:rPr lang="en-US" sz="1600" dirty="0" err="1">
                <a:latin typeface="Arial" pitchFamily="34" charset="0"/>
                <a:cs typeface="Arial" pitchFamily="34" charset="0"/>
              </a:rPr>
              <a:t>băng</a:t>
            </a:r>
            <a:r>
              <a:rPr lang="en-US" sz="1600" dirty="0">
                <a:latin typeface="Arial" pitchFamily="34" charset="0"/>
                <a:cs typeface="Arial" pitchFamily="34" charset="0"/>
              </a:rPr>
              <a:t> </a:t>
            </a:r>
            <a:r>
              <a:rPr lang="en-US" sz="1600" dirty="0" err="1">
                <a:latin typeface="Arial" pitchFamily="34" charset="0"/>
                <a:cs typeface="Arial" pitchFamily="34" charset="0"/>
              </a:rPr>
              <a:t>tần</a:t>
            </a:r>
            <a:r>
              <a:rPr lang="en-US" sz="1600" dirty="0">
                <a:latin typeface="Arial" pitchFamily="34" charset="0"/>
                <a:cs typeface="Arial" pitchFamily="34" charset="0"/>
              </a:rPr>
              <a:t> </a:t>
            </a:r>
            <a:r>
              <a:rPr lang="en-US" sz="1600" dirty="0" err="1">
                <a:latin typeface="Arial" pitchFamily="34" charset="0"/>
                <a:cs typeface="Arial" pitchFamily="34" charset="0"/>
              </a:rPr>
              <a:t>cơ</a:t>
            </a:r>
            <a:r>
              <a:rPr lang="en-US" sz="1600" dirty="0">
                <a:latin typeface="Arial" pitchFamily="34" charset="0"/>
                <a:cs typeface="Arial" pitchFamily="34" charset="0"/>
              </a:rPr>
              <a:t> </a:t>
            </a:r>
            <a:r>
              <a:rPr lang="en-US" sz="1600" dirty="0" err="1">
                <a:latin typeface="Arial" pitchFamily="34" charset="0"/>
                <a:cs typeface="Arial" pitchFamily="34" charset="0"/>
              </a:rPr>
              <a:t>sở</a:t>
            </a:r>
            <a:r>
              <a:rPr lang="en-US" sz="1600" dirty="0">
                <a:latin typeface="Arial" pitchFamily="34" charset="0"/>
                <a:cs typeface="Arial" pitchFamily="34" charset="0"/>
              </a:rPr>
              <a:t>. </a:t>
            </a:r>
            <a:r>
              <a:rPr lang="en-US" sz="1600" dirty="0" err="1">
                <a:latin typeface="Arial" pitchFamily="34" charset="0"/>
                <a:cs typeface="Arial" pitchFamily="34" charset="0"/>
              </a:rPr>
              <a:t>Các</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r>
              <a:rPr lang="en-US" sz="1600" dirty="0">
                <a:latin typeface="Arial" pitchFamily="34" charset="0"/>
                <a:cs typeface="Arial" pitchFamily="34" charset="0"/>
              </a:rPr>
              <a:t>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tạo</a:t>
            </a:r>
            <a:r>
              <a:rPr lang="en-US" sz="1600" dirty="0">
                <a:latin typeface="Arial" pitchFamily="34" charset="0"/>
                <a:cs typeface="Arial" pitchFamily="34" charset="0"/>
              </a:rPr>
              <a:t> </a:t>
            </a:r>
            <a:r>
              <a:rPr lang="en-US" sz="1600" dirty="0" err="1">
                <a:latin typeface="Arial" pitchFamily="34" charset="0"/>
                <a:cs typeface="Arial" pitchFamily="34" charset="0"/>
              </a:rPr>
              <a:t>ra</a:t>
            </a:r>
            <a:r>
              <a:rPr lang="en-US" sz="1600" dirty="0">
                <a:latin typeface="Arial" pitchFamily="34" charset="0"/>
                <a:cs typeface="Arial" pitchFamily="34" charset="0"/>
              </a:rPr>
              <a:t> </a:t>
            </a:r>
            <a:r>
              <a:rPr lang="en-US" sz="1600" dirty="0" err="1">
                <a:latin typeface="Arial" pitchFamily="34" charset="0"/>
                <a:cs typeface="Arial" pitchFamily="34" charset="0"/>
              </a:rPr>
              <a:t>để</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qua </a:t>
            </a:r>
            <a:r>
              <a:rPr lang="en-US" sz="1600" dirty="0" err="1">
                <a:latin typeface="Arial" pitchFamily="34" charset="0"/>
                <a:cs typeface="Arial" pitchFamily="34" charset="0"/>
              </a:rPr>
              <a:t>đường</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số</a:t>
            </a:r>
            <a:r>
              <a:rPr lang="en-US" sz="1600" dirty="0">
                <a:latin typeface="Arial" pitchFamily="34" charset="0"/>
                <a:cs typeface="Arial" pitchFamily="34" charset="0"/>
              </a:rPr>
              <a:t> </a:t>
            </a:r>
            <a:r>
              <a:rPr lang="en-US" sz="1600" dirty="0" err="1">
                <a:latin typeface="Arial" pitchFamily="34" charset="0"/>
                <a:cs typeface="Arial" pitchFamily="34" charset="0"/>
              </a:rPr>
              <a:t>và</a:t>
            </a:r>
            <a:r>
              <a:rPr lang="en-US" sz="1600" dirty="0">
                <a:latin typeface="Arial" pitchFamily="34" charset="0"/>
                <a:cs typeface="Arial" pitchFamily="34" charset="0"/>
              </a:rPr>
              <a:t> </a:t>
            </a:r>
            <a:r>
              <a:rPr lang="en-US" sz="1600" dirty="0" err="1">
                <a:latin typeface="Arial" pitchFamily="34" charset="0"/>
                <a:cs typeface="Arial" pitchFamily="34" charset="0"/>
              </a:rPr>
              <a:t>thỏa</a:t>
            </a:r>
            <a:r>
              <a:rPr lang="en-US" sz="1600" dirty="0">
                <a:latin typeface="Arial" pitchFamily="34" charset="0"/>
                <a:cs typeface="Arial" pitchFamily="34" charset="0"/>
              </a:rPr>
              <a:t> </a:t>
            </a:r>
            <a:r>
              <a:rPr lang="en-US" sz="1600" dirty="0" err="1">
                <a:latin typeface="Arial" pitchFamily="34" charset="0"/>
                <a:cs typeface="Arial" pitchFamily="34" charset="0"/>
              </a:rPr>
              <a:t>mãn</a:t>
            </a:r>
            <a:r>
              <a:rPr lang="en-US" sz="1600" dirty="0">
                <a:latin typeface="Arial" pitchFamily="34" charset="0"/>
                <a:cs typeface="Arial" pitchFamily="34" charset="0"/>
              </a:rPr>
              <a:t> </a:t>
            </a:r>
            <a:r>
              <a:rPr lang="en-US" sz="1600" dirty="0" err="1">
                <a:latin typeface="Arial" pitchFamily="34" charset="0"/>
                <a:cs typeface="Arial" pitchFamily="34" charset="0"/>
              </a:rPr>
              <a:t>các</a:t>
            </a:r>
            <a:r>
              <a:rPr lang="en-US" sz="1600" dirty="0">
                <a:latin typeface="Arial" pitchFamily="34" charset="0"/>
                <a:cs typeface="Arial" pitchFamily="34" charset="0"/>
              </a:rPr>
              <a:t> </a:t>
            </a:r>
            <a:r>
              <a:rPr lang="en-US" sz="1600" dirty="0" err="1">
                <a:latin typeface="Arial" pitchFamily="34" charset="0"/>
                <a:cs typeface="Arial" pitchFamily="34" charset="0"/>
              </a:rPr>
              <a:t>tiêu</a:t>
            </a:r>
            <a:r>
              <a:rPr lang="en-US" sz="1600" dirty="0">
                <a:latin typeface="Arial" pitchFamily="34" charset="0"/>
                <a:cs typeface="Arial" pitchFamily="34" charset="0"/>
              </a:rPr>
              <a:t> </a:t>
            </a:r>
            <a:r>
              <a:rPr lang="en-US" sz="1600" dirty="0" err="1">
                <a:latin typeface="Arial" pitchFamily="34" charset="0"/>
                <a:cs typeface="Arial" pitchFamily="34" charset="0"/>
              </a:rPr>
              <a:t>chí</a:t>
            </a:r>
            <a:r>
              <a:rPr lang="en-US" sz="1600" dirty="0">
                <a:latin typeface="Arial" pitchFamily="34" charset="0"/>
                <a:cs typeface="Arial" pitchFamily="34" charset="0"/>
              </a:rPr>
              <a:t> </a:t>
            </a:r>
            <a:r>
              <a:rPr lang="en-US" sz="1600" dirty="0" err="1">
                <a:latin typeface="Arial" pitchFamily="34" charset="0"/>
                <a:cs typeface="Arial" pitchFamily="34" charset="0"/>
              </a:rPr>
              <a:t>về</a:t>
            </a:r>
            <a:r>
              <a:rPr lang="en-US" sz="1600" dirty="0">
                <a:latin typeface="Arial" pitchFamily="34" charset="0"/>
                <a:cs typeface="Arial" pitchFamily="34" charset="0"/>
              </a:rPr>
              <a:t> :</a:t>
            </a:r>
          </a:p>
          <a:p>
            <a:pPr lvl="1" hangingPunct="0"/>
            <a:r>
              <a:rPr lang="en-US" sz="1600" dirty="0" err="1">
                <a:latin typeface="Arial" pitchFamily="34" charset="0"/>
                <a:cs typeface="Arial" pitchFamily="34" charset="0"/>
              </a:rPr>
              <a:t>Khả</a:t>
            </a:r>
            <a:r>
              <a:rPr lang="en-US" sz="1600" dirty="0">
                <a:latin typeface="Arial" pitchFamily="34" charset="0"/>
                <a:cs typeface="Arial" pitchFamily="34" charset="0"/>
              </a:rPr>
              <a:t> </a:t>
            </a:r>
            <a:r>
              <a:rPr lang="en-US" sz="1600" dirty="0" err="1">
                <a:latin typeface="Arial" pitchFamily="34" charset="0"/>
                <a:cs typeface="Arial" pitchFamily="34" charset="0"/>
              </a:rPr>
              <a:t>năng</a:t>
            </a:r>
            <a:r>
              <a:rPr lang="en-US" sz="1600" dirty="0">
                <a:latin typeface="Arial" pitchFamily="34" charset="0"/>
                <a:cs typeface="Arial" pitchFamily="34" charset="0"/>
              </a:rPr>
              <a:t> </a:t>
            </a:r>
            <a:r>
              <a:rPr lang="en-US" sz="1600" dirty="0" err="1">
                <a:latin typeface="Arial" pitchFamily="34" charset="0"/>
                <a:cs typeface="Arial" pitchFamily="34" charset="0"/>
              </a:rPr>
              <a:t>miễn</a:t>
            </a:r>
            <a:r>
              <a:rPr lang="en-US" sz="1600" dirty="0">
                <a:latin typeface="Arial" pitchFamily="34" charset="0"/>
                <a:cs typeface="Arial" pitchFamily="34" charset="0"/>
              </a:rPr>
              <a:t> </a:t>
            </a:r>
            <a:r>
              <a:rPr lang="en-US" sz="1600" dirty="0" err="1">
                <a:latin typeface="Arial" pitchFamily="34" charset="0"/>
                <a:cs typeface="Arial" pitchFamily="34" charset="0"/>
              </a:rPr>
              <a:t>nhiễm</a:t>
            </a:r>
            <a:r>
              <a:rPr lang="en-US" sz="1600" dirty="0">
                <a:latin typeface="Arial" pitchFamily="34" charset="0"/>
                <a:cs typeface="Arial" pitchFamily="34" charset="0"/>
              </a:rPr>
              <a:t> </a:t>
            </a:r>
            <a:r>
              <a:rPr lang="en-US" sz="1600" dirty="0" err="1">
                <a:latin typeface="Arial" pitchFamily="34" charset="0"/>
                <a:cs typeface="Arial" pitchFamily="34" charset="0"/>
              </a:rPr>
              <a:t>với</a:t>
            </a:r>
            <a:r>
              <a:rPr lang="en-US" sz="1600" dirty="0">
                <a:latin typeface="Arial" pitchFamily="34" charset="0"/>
                <a:cs typeface="Arial" pitchFamily="34" charset="0"/>
              </a:rPr>
              <a:t> </a:t>
            </a:r>
            <a:r>
              <a:rPr lang="en-US" sz="1600" dirty="0" err="1">
                <a:latin typeface="Arial" pitchFamily="34" charset="0"/>
                <a:cs typeface="Arial" pitchFamily="34" charset="0"/>
              </a:rPr>
              <a:t>nhiễu</a:t>
            </a:r>
            <a:r>
              <a:rPr lang="en-US" sz="1600" dirty="0">
                <a:latin typeface="Arial" pitchFamily="34" charset="0"/>
                <a:cs typeface="Arial" pitchFamily="34" charset="0"/>
              </a:rPr>
              <a:t> </a:t>
            </a:r>
            <a:r>
              <a:rPr lang="en-US" sz="1600" dirty="0" err="1">
                <a:latin typeface="Arial" pitchFamily="34" charset="0"/>
                <a:cs typeface="Arial" pitchFamily="34" charset="0"/>
              </a:rPr>
              <a:t>của</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endParaRPr lang="en-US" sz="1600" dirty="0">
              <a:latin typeface="Arial" pitchFamily="34" charset="0"/>
              <a:cs typeface="Arial" pitchFamily="34" charset="0"/>
            </a:endParaRPr>
          </a:p>
          <a:p>
            <a:pPr lvl="1" hangingPunct="0"/>
            <a:r>
              <a:rPr lang="en-US" sz="1600" dirty="0" err="1">
                <a:latin typeface="Arial" pitchFamily="34" charset="0"/>
                <a:cs typeface="Arial" pitchFamily="34" charset="0"/>
              </a:rPr>
              <a:t>Khả</a:t>
            </a:r>
            <a:r>
              <a:rPr lang="en-US" sz="1600" dirty="0">
                <a:latin typeface="Arial" pitchFamily="34" charset="0"/>
                <a:cs typeface="Arial" pitchFamily="34" charset="0"/>
              </a:rPr>
              <a:t> </a:t>
            </a:r>
            <a:r>
              <a:rPr lang="en-US" sz="1600" dirty="0" err="1">
                <a:latin typeface="Arial" pitchFamily="34" charset="0"/>
                <a:cs typeface="Arial" pitchFamily="34" charset="0"/>
              </a:rPr>
              <a:t>năng</a:t>
            </a:r>
            <a:r>
              <a:rPr lang="en-US" sz="1600" dirty="0">
                <a:latin typeface="Arial" pitchFamily="34" charset="0"/>
                <a:cs typeface="Arial" pitchFamily="34" charset="0"/>
              </a:rPr>
              <a:t> </a:t>
            </a:r>
            <a:r>
              <a:rPr lang="en-US" sz="1600" dirty="0" err="1">
                <a:latin typeface="Arial" pitchFamily="34" charset="0"/>
                <a:cs typeface="Arial" pitchFamily="34" charset="0"/>
              </a:rPr>
              <a:t>đồng</a:t>
            </a:r>
            <a:r>
              <a:rPr lang="en-US" sz="1600" dirty="0">
                <a:latin typeface="Arial" pitchFamily="34" charset="0"/>
                <a:cs typeface="Arial" pitchFamily="34" charset="0"/>
              </a:rPr>
              <a:t> </a:t>
            </a:r>
            <a:r>
              <a:rPr lang="en-US" sz="1600" dirty="0" err="1">
                <a:latin typeface="Arial" pitchFamily="34" charset="0"/>
                <a:cs typeface="Arial" pitchFamily="34" charset="0"/>
              </a:rPr>
              <a:t>bộ</a:t>
            </a:r>
            <a:r>
              <a:rPr lang="en-US" sz="1600" dirty="0">
                <a:latin typeface="Arial" pitchFamily="34" charset="0"/>
                <a:cs typeface="Arial" pitchFamily="34" charset="0"/>
              </a:rPr>
              <a:t> </a:t>
            </a:r>
            <a:r>
              <a:rPr lang="en-US" sz="1600" dirty="0" err="1">
                <a:latin typeface="Arial" pitchFamily="34" charset="0"/>
                <a:cs typeface="Arial" pitchFamily="34" charset="0"/>
              </a:rPr>
              <a:t>của</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endParaRPr lang="en-US" sz="1600" dirty="0">
              <a:latin typeface="Arial" pitchFamily="34" charset="0"/>
              <a:cs typeface="Arial" pitchFamily="34" charset="0"/>
            </a:endParaRPr>
          </a:p>
          <a:p>
            <a:pPr lvl="1" hangingPunct="0"/>
            <a:r>
              <a:rPr lang="en-US" sz="1600" dirty="0" err="1">
                <a:latin typeface="Arial" pitchFamily="34" charset="0"/>
                <a:cs typeface="Arial" pitchFamily="34" charset="0"/>
              </a:rPr>
              <a:t>Chống</a:t>
            </a:r>
            <a:r>
              <a:rPr lang="en-US" sz="1600" dirty="0">
                <a:latin typeface="Arial" pitchFamily="34" charset="0"/>
                <a:cs typeface="Arial" pitchFamily="34" charset="0"/>
              </a:rPr>
              <a:t>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hiện</a:t>
            </a:r>
            <a:r>
              <a:rPr lang="en-US" sz="1600" dirty="0">
                <a:latin typeface="Arial" pitchFamily="34" charset="0"/>
                <a:cs typeface="Arial" pitchFamily="34" charset="0"/>
              </a:rPr>
              <a:t> </a:t>
            </a:r>
            <a:r>
              <a:rPr lang="en-US" sz="1600" dirty="0" err="1">
                <a:latin typeface="Arial" pitchFamily="34" charset="0"/>
                <a:cs typeface="Arial" pitchFamily="34" charset="0"/>
              </a:rPr>
              <a:t>tượng</a:t>
            </a:r>
            <a:r>
              <a:rPr lang="en-US" sz="1600" dirty="0">
                <a:latin typeface="Arial" pitchFamily="34" charset="0"/>
                <a:cs typeface="Arial" pitchFamily="34" charset="0"/>
              </a:rPr>
              <a:t> </a:t>
            </a:r>
            <a:r>
              <a:rPr lang="en-US" sz="1600" dirty="0" err="1">
                <a:latin typeface="Arial" pitchFamily="34" charset="0"/>
                <a:cs typeface="Arial" pitchFamily="34" charset="0"/>
              </a:rPr>
              <a:t>mất</a:t>
            </a:r>
            <a:r>
              <a:rPr lang="en-US" sz="1600" dirty="0">
                <a:latin typeface="Arial" pitchFamily="34" charset="0"/>
                <a:cs typeface="Arial" pitchFamily="34" charset="0"/>
              </a:rPr>
              <a:t> </a:t>
            </a:r>
            <a:r>
              <a:rPr lang="en-US" sz="1600" dirty="0" err="1">
                <a:latin typeface="Arial" pitchFamily="34" charset="0"/>
                <a:cs typeface="Arial" pitchFamily="34" charset="0"/>
              </a:rPr>
              <a:t>thành</a:t>
            </a:r>
            <a:r>
              <a:rPr lang="en-US" sz="1600" dirty="0">
                <a:latin typeface="Arial" pitchFamily="34" charset="0"/>
                <a:cs typeface="Arial" pitchFamily="34" charset="0"/>
              </a:rPr>
              <a:t> </a:t>
            </a:r>
            <a:r>
              <a:rPr lang="en-US" sz="1600" dirty="0" err="1">
                <a:latin typeface="Arial" pitchFamily="34" charset="0"/>
                <a:cs typeface="Arial" pitchFamily="34" charset="0"/>
              </a:rPr>
              <a:t>phần</a:t>
            </a:r>
            <a:r>
              <a:rPr lang="en-US" sz="1600" dirty="0">
                <a:latin typeface="Arial" pitchFamily="34" charset="0"/>
                <a:cs typeface="Arial" pitchFamily="34" charset="0"/>
              </a:rPr>
              <a:t> </a:t>
            </a:r>
            <a:r>
              <a:rPr lang="en-US" sz="1600" dirty="0" err="1">
                <a:latin typeface="Arial" pitchFamily="34" charset="0"/>
                <a:cs typeface="Arial" pitchFamily="34" charset="0"/>
              </a:rPr>
              <a:t>một</a:t>
            </a:r>
            <a:r>
              <a:rPr lang="en-US" sz="1600" dirty="0">
                <a:latin typeface="Arial" pitchFamily="34" charset="0"/>
                <a:cs typeface="Arial" pitchFamily="34" charset="0"/>
              </a:rPr>
              <a:t> </a:t>
            </a:r>
            <a:r>
              <a:rPr lang="en-US" sz="1600" dirty="0" err="1">
                <a:latin typeface="Arial" pitchFamily="34" charset="0"/>
                <a:cs typeface="Arial" pitchFamily="34" charset="0"/>
              </a:rPr>
              <a:t>chiều</a:t>
            </a:r>
            <a:r>
              <a:rPr lang="en-US" sz="1600" dirty="0">
                <a:latin typeface="Arial" pitchFamily="34" charset="0"/>
                <a:cs typeface="Arial" pitchFamily="34" charset="0"/>
              </a:rPr>
              <a:t> </a:t>
            </a:r>
            <a:r>
              <a:rPr lang="en-US" sz="1600" dirty="0" err="1">
                <a:latin typeface="Arial" pitchFamily="34" charset="0"/>
                <a:cs typeface="Arial" pitchFamily="34" charset="0"/>
              </a:rPr>
              <a:t>khi</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a:t>
            </a:r>
          </a:p>
          <a:p>
            <a:pPr lvl="1" hangingPunct="0"/>
            <a:r>
              <a:rPr lang="en-US" sz="1600" dirty="0" err="1">
                <a:latin typeface="Arial" pitchFamily="34" charset="0"/>
                <a:cs typeface="Arial" pitchFamily="34" charset="0"/>
              </a:rPr>
              <a:t>Phổ</a:t>
            </a:r>
            <a:r>
              <a:rPr lang="en-US" sz="1600" dirty="0">
                <a:latin typeface="Arial" pitchFamily="34" charset="0"/>
                <a:cs typeface="Arial" pitchFamily="34" charset="0"/>
              </a:rPr>
              <a:t> </a:t>
            </a:r>
            <a:r>
              <a:rPr lang="en-US" sz="1600" dirty="0" err="1">
                <a:latin typeface="Arial" pitchFamily="34" charset="0"/>
                <a:cs typeface="Arial" pitchFamily="34" charset="0"/>
              </a:rPr>
              <a:t>của</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endParaRPr lang="en-US" sz="1600" dirty="0">
              <a:latin typeface="Arial" pitchFamily="34" charset="0"/>
              <a:cs typeface="Arial" pitchFamily="34" charset="0"/>
            </a:endParaRPr>
          </a:p>
          <a:p>
            <a:pPr lvl="1" hangingPunct="0"/>
            <a:r>
              <a:rPr lang="en-US" sz="1600" dirty="0">
                <a:latin typeface="Arial" pitchFamily="34" charset="0"/>
                <a:cs typeface="Arial" pitchFamily="34" charset="0"/>
              </a:rPr>
              <a:t>Chi </a:t>
            </a:r>
            <a:r>
              <a:rPr lang="en-US" sz="1600" dirty="0" err="1">
                <a:latin typeface="Arial" pitchFamily="34" charset="0"/>
                <a:cs typeface="Arial" pitchFamily="34" charset="0"/>
              </a:rPr>
              <a:t>phí</a:t>
            </a:r>
            <a:r>
              <a:rPr lang="en-US" sz="1600" dirty="0">
                <a:latin typeface="Arial" pitchFamily="34" charset="0"/>
                <a:cs typeface="Arial" pitchFamily="34" charset="0"/>
              </a:rPr>
              <a:t> </a:t>
            </a:r>
            <a:r>
              <a:rPr lang="en-US" sz="1600" dirty="0" err="1">
                <a:latin typeface="Arial" pitchFamily="34" charset="0"/>
                <a:cs typeface="Arial" pitchFamily="34" charset="0"/>
              </a:rPr>
              <a:t>thực</a:t>
            </a:r>
            <a:r>
              <a:rPr lang="en-US" sz="1600" dirty="0">
                <a:latin typeface="Arial" pitchFamily="34" charset="0"/>
                <a:cs typeface="Arial" pitchFamily="34" charset="0"/>
              </a:rPr>
              <a:t> </a:t>
            </a:r>
            <a:r>
              <a:rPr lang="en-US" sz="1600" dirty="0" err="1">
                <a:latin typeface="Arial" pitchFamily="34" charset="0"/>
                <a:cs typeface="Arial" pitchFamily="34" charset="0"/>
              </a:rPr>
              <a:t>hiện</a:t>
            </a:r>
            <a:r>
              <a:rPr lang="en-US" sz="1600" dirty="0">
                <a:latin typeface="Arial" pitchFamily="34" charset="0"/>
                <a:cs typeface="Arial" pitchFamily="34" charset="0"/>
              </a:rPr>
              <a:t> </a:t>
            </a:r>
            <a:r>
              <a:rPr lang="en-US" sz="1600" dirty="0" err="1">
                <a:latin typeface="Arial" pitchFamily="34" charset="0"/>
                <a:cs typeface="Arial" pitchFamily="34" charset="0"/>
              </a:rPr>
              <a:t>máy</a:t>
            </a:r>
            <a:r>
              <a:rPr lang="en-US" sz="1600" dirty="0">
                <a:latin typeface="Arial" pitchFamily="34" charset="0"/>
                <a:cs typeface="Arial" pitchFamily="34" charset="0"/>
              </a:rPr>
              <a:t> </a:t>
            </a:r>
            <a:r>
              <a:rPr lang="en-US" sz="1600" dirty="0" err="1">
                <a:latin typeface="Arial" pitchFamily="34" charset="0"/>
                <a:cs typeface="Arial" pitchFamily="34" charset="0"/>
              </a:rPr>
              <a:t>phát</a:t>
            </a:r>
            <a:r>
              <a:rPr lang="en-US" sz="1600" dirty="0">
                <a:latin typeface="Arial" pitchFamily="34" charset="0"/>
                <a:cs typeface="Arial" pitchFamily="34" charset="0"/>
              </a:rPr>
              <a:t> </a:t>
            </a:r>
            <a:r>
              <a:rPr lang="en-US" sz="1600" dirty="0" err="1">
                <a:latin typeface="Arial" pitchFamily="34" charset="0"/>
                <a:cs typeface="Arial" pitchFamily="34" charset="0"/>
              </a:rPr>
              <a:t>và</a:t>
            </a:r>
            <a:r>
              <a:rPr lang="en-US" sz="1600" dirty="0">
                <a:latin typeface="Arial" pitchFamily="34" charset="0"/>
                <a:cs typeface="Arial" pitchFamily="34" charset="0"/>
              </a:rPr>
              <a:t> </a:t>
            </a:r>
            <a:r>
              <a:rPr lang="en-US" sz="1600" dirty="0" err="1">
                <a:latin typeface="Arial" pitchFamily="34" charset="0"/>
                <a:cs typeface="Arial" pitchFamily="34" charset="0"/>
              </a:rPr>
              <a:t>máy</a:t>
            </a:r>
            <a:r>
              <a:rPr lang="en-US" sz="1600" dirty="0">
                <a:latin typeface="Arial" pitchFamily="34" charset="0"/>
                <a:cs typeface="Arial" pitchFamily="34" charset="0"/>
              </a:rPr>
              <a:t> </a:t>
            </a:r>
            <a:r>
              <a:rPr lang="en-US" sz="1600" dirty="0" err="1">
                <a:latin typeface="Arial" pitchFamily="34" charset="0"/>
                <a:cs typeface="Arial" pitchFamily="34" charset="0"/>
              </a:rPr>
              <a:t>thu</a:t>
            </a:r>
            <a:r>
              <a:rPr lang="en-US" sz="1600" dirty="0">
                <a:latin typeface="Arial" pitchFamily="34" charset="0"/>
                <a:cs typeface="Arial" pitchFamily="34" charset="0"/>
              </a:rPr>
              <a:t> </a:t>
            </a:r>
            <a:r>
              <a:rPr lang="en-US" sz="1600" dirty="0" err="1">
                <a:latin typeface="Arial" pitchFamily="34" charset="0"/>
                <a:cs typeface="Arial" pitchFamily="34" charset="0"/>
              </a:rPr>
              <a:t>sử</a:t>
            </a:r>
            <a:r>
              <a:rPr lang="en-US" sz="1600" dirty="0">
                <a:latin typeface="Arial" pitchFamily="34" charset="0"/>
                <a:cs typeface="Arial" pitchFamily="34" charset="0"/>
              </a:rPr>
              <a:t> </a:t>
            </a:r>
            <a:r>
              <a:rPr lang="en-US" sz="1600" dirty="0" err="1">
                <a:latin typeface="Arial" pitchFamily="34" charset="0"/>
                <a:cs typeface="Arial" pitchFamily="34" charset="0"/>
              </a:rPr>
              <a:t>dụng</a:t>
            </a:r>
            <a:r>
              <a:rPr lang="en-US" sz="1600" dirty="0">
                <a:latin typeface="Arial" pitchFamily="34" charset="0"/>
                <a:cs typeface="Arial" pitchFamily="34" charset="0"/>
              </a:rPr>
              <a:t> </a:t>
            </a:r>
            <a:r>
              <a:rPr lang="en-US" sz="1600" dirty="0" err="1">
                <a:latin typeface="Arial" pitchFamily="34" charset="0"/>
                <a:cs typeface="Arial" pitchFamily="34" charset="0"/>
              </a:rPr>
              <a:t>tín</a:t>
            </a:r>
            <a:r>
              <a:rPr lang="en-US" sz="1600" dirty="0">
                <a:latin typeface="Arial" pitchFamily="34" charset="0"/>
                <a:cs typeface="Arial" pitchFamily="34" charset="0"/>
              </a:rPr>
              <a:t> </a:t>
            </a:r>
            <a:r>
              <a:rPr lang="en-US" sz="1600" dirty="0" err="1">
                <a:latin typeface="Arial" pitchFamily="34" charset="0"/>
                <a:cs typeface="Arial" pitchFamily="34" charset="0"/>
              </a:rPr>
              <a:t>hiệu</a:t>
            </a:r>
            <a:endParaRPr lang="en-US" sz="1600" dirty="0">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 Dữ liệu số - Tín hiệu số</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400" dirty="0" err="1">
                <a:latin typeface="Arial" pitchFamily="34" charset="0"/>
                <a:cs typeface="Arial" pitchFamily="34" charset="0"/>
              </a:rPr>
              <a:t>Có</a:t>
            </a:r>
            <a:r>
              <a:rPr lang="en-US" sz="2400" dirty="0">
                <a:latin typeface="Arial" pitchFamily="34" charset="0"/>
                <a:cs typeface="Arial" pitchFamily="34" charset="0"/>
              </a:rPr>
              <a:t> 4 </a:t>
            </a:r>
            <a:r>
              <a:rPr lang="en-US" sz="2400" dirty="0" err="1">
                <a:latin typeface="Arial" pitchFamily="34" charset="0"/>
                <a:cs typeface="Arial" pitchFamily="34" charset="0"/>
              </a:rPr>
              <a:t>loại</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băng</a:t>
            </a:r>
            <a:r>
              <a:rPr lang="en-US" sz="2400" dirty="0">
                <a:latin typeface="Arial" pitchFamily="34" charset="0"/>
                <a:cs typeface="Arial" pitchFamily="34" charset="0"/>
              </a:rPr>
              <a:t> </a:t>
            </a:r>
            <a:r>
              <a:rPr lang="en-US" sz="2400" dirty="0" err="1">
                <a:latin typeface="Arial" pitchFamily="34" charset="0"/>
                <a:cs typeface="Arial" pitchFamily="34" charset="0"/>
              </a:rPr>
              <a:t>tần</a:t>
            </a:r>
            <a:r>
              <a:rPr lang="en-US" sz="2400" dirty="0">
                <a:latin typeface="Arial" pitchFamily="34" charset="0"/>
                <a:cs typeface="Arial" pitchFamily="34" charset="0"/>
              </a:rPr>
              <a:t> </a:t>
            </a:r>
            <a:r>
              <a:rPr lang="en-US" sz="2400" dirty="0" err="1">
                <a:latin typeface="Arial" pitchFamily="34" charset="0"/>
                <a:cs typeface="Arial" pitchFamily="34" charset="0"/>
              </a:rPr>
              <a:t>cơ</a:t>
            </a:r>
            <a:r>
              <a:rPr lang="en-US" sz="2400" dirty="0">
                <a:latin typeface="Arial" pitchFamily="34" charset="0"/>
                <a:cs typeface="Arial" pitchFamily="34" charset="0"/>
              </a:rPr>
              <a:t> </a:t>
            </a:r>
            <a:r>
              <a:rPr lang="en-US" sz="2400" dirty="0" err="1">
                <a:latin typeface="Arial" pitchFamily="34" charset="0"/>
                <a:cs typeface="Arial" pitchFamily="34" charset="0"/>
              </a:rPr>
              <a:t>sở</a:t>
            </a:r>
            <a:r>
              <a:rPr lang="en-US" sz="2400" dirty="0">
                <a:latin typeface="Arial" pitchFamily="34" charset="0"/>
                <a:cs typeface="Arial" pitchFamily="34" charset="0"/>
              </a:rPr>
              <a:t> </a:t>
            </a:r>
            <a:r>
              <a:rPr lang="en-US" sz="2400" dirty="0" err="1">
                <a:latin typeface="Arial" pitchFamily="34" charset="0"/>
                <a:cs typeface="Arial" pitchFamily="34" charset="0"/>
              </a:rPr>
              <a:t>thường</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xem</a:t>
            </a:r>
            <a:r>
              <a:rPr lang="en-US" sz="2400" dirty="0">
                <a:latin typeface="Arial" pitchFamily="34" charset="0"/>
                <a:cs typeface="Arial" pitchFamily="34" charset="0"/>
              </a:rPr>
              <a:t> </a:t>
            </a:r>
            <a:r>
              <a:rPr lang="en-US" sz="2400" dirty="0" err="1">
                <a:latin typeface="Arial" pitchFamily="34" charset="0"/>
                <a:cs typeface="Arial" pitchFamily="34" charset="0"/>
              </a:rPr>
              <a:t>xét</a:t>
            </a:r>
            <a:r>
              <a:rPr lang="en-US" sz="2400" dirty="0">
                <a:latin typeface="Arial" pitchFamily="34" charset="0"/>
                <a:cs typeface="Arial" pitchFamily="34" charset="0"/>
              </a:rPr>
              <a:t> </a:t>
            </a:r>
            <a:r>
              <a:rPr lang="en-US" sz="2400" dirty="0" err="1">
                <a:latin typeface="Arial" pitchFamily="34" charset="0"/>
                <a:cs typeface="Arial" pitchFamily="34" charset="0"/>
              </a:rPr>
              <a:t>trong</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tài</a:t>
            </a:r>
            <a:r>
              <a:rPr lang="en-US" sz="2400" dirty="0">
                <a:latin typeface="Arial" pitchFamily="34" charset="0"/>
                <a:cs typeface="Arial" pitchFamily="34" charset="0"/>
              </a:rPr>
              <a:t> </a:t>
            </a:r>
            <a:r>
              <a:rPr lang="en-US" sz="2400" dirty="0" err="1">
                <a:latin typeface="Arial" pitchFamily="34" charset="0"/>
                <a:cs typeface="Arial" pitchFamily="34" charset="0"/>
              </a:rPr>
              <a:t>liệu</a:t>
            </a:r>
            <a:r>
              <a:rPr lang="en-US" sz="2400" dirty="0">
                <a:latin typeface="Arial" pitchFamily="34" charset="0"/>
                <a:cs typeface="Arial" pitchFamily="34" charset="0"/>
              </a:rPr>
              <a:t> </a:t>
            </a:r>
            <a:r>
              <a:rPr lang="en-US" sz="2400" dirty="0" err="1">
                <a:latin typeface="Arial" pitchFamily="34" charset="0"/>
                <a:cs typeface="Arial" pitchFamily="34" charset="0"/>
              </a:rPr>
              <a:t>về</a:t>
            </a:r>
            <a:r>
              <a:rPr lang="en-US" sz="2400" dirty="0">
                <a:latin typeface="Arial" pitchFamily="34" charset="0"/>
                <a:cs typeface="Arial" pitchFamily="34" charset="0"/>
              </a:rPr>
              <a:t> </a:t>
            </a:r>
            <a:r>
              <a:rPr lang="en-US" sz="2400" dirty="0" err="1">
                <a:latin typeface="Arial" pitchFamily="34" charset="0"/>
                <a:cs typeface="Arial" pitchFamily="34" charset="0"/>
              </a:rPr>
              <a:t>truyền</a:t>
            </a:r>
            <a:r>
              <a:rPr lang="en-US" sz="2400" dirty="0">
                <a:latin typeface="Arial" pitchFamily="34" charset="0"/>
                <a:cs typeface="Arial" pitchFamily="34" charset="0"/>
              </a:rPr>
              <a:t> </a:t>
            </a:r>
            <a:r>
              <a:rPr lang="en-US" sz="2400" dirty="0" err="1">
                <a:latin typeface="Arial" pitchFamily="34" charset="0"/>
                <a:cs typeface="Arial" pitchFamily="34" charset="0"/>
              </a:rPr>
              <a:t>thông</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NRZ (NRZ – L), </a:t>
            </a:r>
            <a:r>
              <a:rPr lang="en-US" sz="2400" dirty="0" err="1">
                <a:latin typeface="Arial" pitchFamily="34" charset="0"/>
                <a:cs typeface="Arial" pitchFamily="34" charset="0"/>
              </a:rPr>
              <a:t>mã</a:t>
            </a:r>
            <a:r>
              <a:rPr lang="en-US" sz="2400" dirty="0">
                <a:latin typeface="Arial" pitchFamily="34" charset="0"/>
                <a:cs typeface="Arial" pitchFamily="34" charset="0"/>
              </a:rPr>
              <a:t> NZ (NZ – L),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Biphase</a:t>
            </a:r>
            <a:r>
              <a:rPr lang="en-US" sz="2400" dirty="0">
                <a:latin typeface="Arial" pitchFamily="34" charset="0"/>
                <a:cs typeface="Arial" pitchFamily="34" charset="0"/>
              </a:rPr>
              <a:t> (</a:t>
            </a:r>
            <a:r>
              <a:rPr lang="en-US" sz="2400" dirty="0" err="1">
                <a:latin typeface="Arial" pitchFamily="34" charset="0"/>
                <a:cs typeface="Arial" pitchFamily="34" charset="0"/>
              </a:rPr>
              <a:t>Biphase</a:t>
            </a:r>
            <a:r>
              <a:rPr lang="en-US" sz="2400" dirty="0">
                <a:latin typeface="Arial" pitchFamily="34" charset="0"/>
                <a:cs typeface="Arial" pitchFamily="34" charset="0"/>
              </a:rPr>
              <a:t> – L)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Miller (Miller – L)</a:t>
            </a:r>
          </a:p>
          <a:p>
            <a:pPr lvl="1" hangingPunct="0"/>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không</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chữ</a:t>
            </a:r>
            <a:r>
              <a:rPr lang="en-US" sz="2400" dirty="0">
                <a:latin typeface="Arial" pitchFamily="34" charset="0"/>
                <a:cs typeface="Arial" pitchFamily="34" charset="0"/>
              </a:rPr>
              <a:t> L (Level) ở </a:t>
            </a:r>
            <a:r>
              <a:rPr lang="en-US" sz="2400" dirty="0" err="1">
                <a:latin typeface="Arial" pitchFamily="34" charset="0"/>
                <a:cs typeface="Arial" pitchFamily="34" charset="0"/>
              </a:rPr>
              <a:t>cuối</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điện</a:t>
            </a:r>
            <a:r>
              <a:rPr lang="en-US" sz="2400" dirty="0">
                <a:latin typeface="Arial" pitchFamily="34" charset="0"/>
                <a:cs typeface="Arial" pitchFamily="34" charset="0"/>
              </a:rPr>
              <a:t> </a:t>
            </a:r>
            <a:r>
              <a:rPr lang="en-US" sz="2400" dirty="0" err="1">
                <a:latin typeface="Arial" pitchFamily="34" charset="0"/>
                <a:cs typeface="Arial" pitchFamily="34" charset="0"/>
              </a:rPr>
              <a:t>áp</a:t>
            </a:r>
            <a:r>
              <a:rPr lang="en-US" sz="2400" dirty="0">
                <a:latin typeface="Arial" pitchFamily="34" charset="0"/>
                <a:cs typeface="Arial" pitchFamily="34" charset="0"/>
              </a:rPr>
              <a:t> 0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giá</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en-US" sz="2400" dirty="0">
                <a:latin typeface="Arial" pitchFamily="34" charset="0"/>
                <a:cs typeface="Arial" pitchFamily="34" charset="0"/>
              </a:rPr>
              <a:t> </a:t>
            </a:r>
            <a:r>
              <a:rPr lang="en-US" sz="2400" dirty="0" err="1">
                <a:latin typeface="Arial" pitchFamily="34" charset="0"/>
                <a:cs typeface="Arial" pitchFamily="34" charset="0"/>
              </a:rPr>
              <a:t>nhị</a:t>
            </a:r>
            <a:r>
              <a:rPr lang="en-US" sz="2400" dirty="0">
                <a:latin typeface="Arial" pitchFamily="34" charset="0"/>
                <a:cs typeface="Arial" pitchFamily="34" charset="0"/>
              </a:rPr>
              <a:t> </a:t>
            </a:r>
            <a:r>
              <a:rPr lang="en-US" sz="2400" dirty="0" err="1">
                <a:latin typeface="Arial" pitchFamily="34" charset="0"/>
                <a:cs typeface="Arial" pitchFamily="34" charset="0"/>
              </a:rPr>
              <a:t>phân</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điện</a:t>
            </a:r>
            <a:r>
              <a:rPr lang="en-US" sz="2400" dirty="0">
                <a:latin typeface="Arial" pitchFamily="34" charset="0"/>
                <a:cs typeface="Arial" pitchFamily="34" charset="0"/>
              </a:rPr>
              <a:t> </a:t>
            </a:r>
            <a:r>
              <a:rPr lang="en-US" sz="2400" dirty="0" err="1">
                <a:latin typeface="Arial" pitchFamily="34" charset="0"/>
                <a:cs typeface="Arial" pitchFamily="34" charset="0"/>
              </a:rPr>
              <a:t>áp</a:t>
            </a:r>
            <a:r>
              <a:rPr lang="en-US" sz="2400" dirty="0">
                <a:latin typeface="Arial" pitchFamily="34" charset="0"/>
                <a:cs typeface="Arial" pitchFamily="34" charset="0"/>
              </a:rPr>
              <a:t> </a:t>
            </a:r>
            <a:r>
              <a:rPr lang="en-US" sz="2400" dirty="0" err="1">
                <a:latin typeface="Arial" pitchFamily="34" charset="0"/>
                <a:cs typeface="Arial" pitchFamily="34" charset="0"/>
              </a:rPr>
              <a:t>khác</a:t>
            </a:r>
            <a:r>
              <a:rPr lang="en-US" sz="2400" dirty="0">
                <a:latin typeface="Arial" pitchFamily="34" charset="0"/>
                <a:cs typeface="Arial" pitchFamily="34" charset="0"/>
              </a:rPr>
              <a:t> 0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dirty="0" err="1">
                <a:latin typeface="Arial" pitchFamily="34" charset="0"/>
                <a:cs typeface="Arial" pitchFamily="34" charset="0"/>
              </a:rPr>
              <a:t>giá</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en-US" sz="2400" dirty="0">
                <a:latin typeface="Arial" pitchFamily="34" charset="0"/>
                <a:cs typeface="Arial" pitchFamily="34" charset="0"/>
              </a:rPr>
              <a:t> </a:t>
            </a:r>
            <a:r>
              <a:rPr lang="en-US" sz="2400" dirty="0" err="1">
                <a:latin typeface="Arial" pitchFamily="34" charset="0"/>
                <a:cs typeface="Arial" pitchFamily="34" charset="0"/>
              </a:rPr>
              <a:t>còn</a:t>
            </a:r>
            <a:r>
              <a:rPr lang="en-US" sz="2400" dirty="0">
                <a:latin typeface="Arial" pitchFamily="34" charset="0"/>
                <a:cs typeface="Arial" pitchFamily="34" charset="0"/>
              </a:rPr>
              <a:t> </a:t>
            </a:r>
            <a:r>
              <a:rPr lang="en-US" sz="2400" dirty="0" err="1">
                <a:latin typeface="Arial" pitchFamily="34" charset="0"/>
                <a:cs typeface="Arial" pitchFamily="34" charset="0"/>
              </a:rPr>
              <a:t>lại</a:t>
            </a:r>
            <a:r>
              <a:rPr lang="en-US" sz="2400" dirty="0">
                <a:latin typeface="Arial" pitchFamily="34" charset="0"/>
                <a:cs typeface="Arial" pitchFamily="34" charset="0"/>
              </a:rPr>
              <a:t>.</a:t>
            </a:r>
          </a:p>
          <a:p>
            <a:pPr lvl="1" hangingPunct="0"/>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chữ</a:t>
            </a:r>
            <a:r>
              <a:rPr lang="en-US" sz="2400" dirty="0">
                <a:latin typeface="Arial" pitchFamily="34" charset="0"/>
                <a:cs typeface="Arial" pitchFamily="34" charset="0"/>
              </a:rPr>
              <a:t> </a:t>
            </a:r>
            <a:r>
              <a:rPr lang="en-US" sz="2400" dirty="0" err="1">
                <a:latin typeface="Arial" pitchFamily="34" charset="0"/>
                <a:cs typeface="Arial" pitchFamily="34" charset="0"/>
              </a:rPr>
              <a:t>cuối</a:t>
            </a:r>
            <a:r>
              <a:rPr lang="en-US" sz="2400" dirty="0">
                <a:latin typeface="Arial" pitchFamily="34" charset="0"/>
                <a:cs typeface="Arial" pitchFamily="34" charset="0"/>
              </a:rPr>
              <a:t> L (Level)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mã</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hai</a:t>
            </a:r>
            <a:r>
              <a:rPr lang="en-US" sz="2400" dirty="0">
                <a:latin typeface="Arial" pitchFamily="34" charset="0"/>
                <a:cs typeface="Arial" pitchFamily="34" charset="0"/>
              </a:rPr>
              <a:t> </a:t>
            </a:r>
            <a:r>
              <a:rPr lang="en-US" sz="2400" dirty="0" err="1">
                <a:latin typeface="Arial" pitchFamily="34" charset="0"/>
                <a:cs typeface="Arial" pitchFamily="34" charset="0"/>
              </a:rPr>
              <a:t>mức</a:t>
            </a:r>
            <a:r>
              <a:rPr lang="en-US" sz="2400" dirty="0">
                <a:latin typeface="Arial" pitchFamily="34" charset="0"/>
                <a:cs typeface="Arial" pitchFamily="34" charset="0"/>
              </a:rPr>
              <a:t> </a:t>
            </a:r>
            <a:r>
              <a:rPr lang="en-US" sz="2400" dirty="0" err="1">
                <a:latin typeface="Arial" pitchFamily="34" charset="0"/>
                <a:cs typeface="Arial" pitchFamily="34" charset="0"/>
              </a:rPr>
              <a:t>điện</a:t>
            </a:r>
            <a:r>
              <a:rPr lang="en-US" sz="2400" dirty="0">
                <a:latin typeface="Arial" pitchFamily="34" charset="0"/>
                <a:cs typeface="Arial" pitchFamily="34" charset="0"/>
              </a:rPr>
              <a:t> </a:t>
            </a:r>
            <a:r>
              <a:rPr lang="en-US" sz="2400" dirty="0" err="1">
                <a:latin typeface="Arial" pitchFamily="34" charset="0"/>
                <a:cs typeface="Arial" pitchFamily="34" charset="0"/>
              </a:rPr>
              <a:t>áp</a:t>
            </a:r>
            <a:r>
              <a:rPr lang="en-US" sz="2400" dirty="0">
                <a:latin typeface="Arial" pitchFamily="34" charset="0"/>
                <a:cs typeface="Arial" pitchFamily="34" charset="0"/>
              </a:rPr>
              <a:t> </a:t>
            </a:r>
            <a:r>
              <a:rPr lang="en-US" sz="2400" dirty="0" err="1">
                <a:latin typeface="Arial" pitchFamily="34" charset="0"/>
                <a:cs typeface="Arial" pitchFamily="34" charset="0"/>
              </a:rPr>
              <a:t>ngược</a:t>
            </a:r>
            <a:r>
              <a:rPr lang="en-US" sz="2400" dirty="0">
                <a:latin typeface="Arial" pitchFamily="34" charset="0"/>
                <a:cs typeface="Arial" pitchFamily="34" charset="0"/>
              </a:rPr>
              <a:t> </a:t>
            </a:r>
            <a:r>
              <a:rPr lang="en-US" sz="2400" dirty="0" err="1">
                <a:latin typeface="Arial" pitchFamily="34" charset="0"/>
                <a:cs typeface="Arial" pitchFamily="34" charset="0"/>
              </a:rPr>
              <a:t>nhau</a:t>
            </a:r>
            <a:r>
              <a:rPr lang="en-US" sz="2400" dirty="0">
                <a:latin typeface="Arial" pitchFamily="34" charset="0"/>
                <a:cs typeface="Arial" pitchFamily="34" charset="0"/>
              </a:rPr>
              <a:t>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dirty="0" err="1">
                <a:latin typeface="Arial" pitchFamily="34" charset="0"/>
                <a:cs typeface="Arial" pitchFamily="34" charset="0"/>
              </a:rPr>
              <a:t>hai</a:t>
            </a:r>
            <a:r>
              <a:rPr lang="en-US" sz="2400" dirty="0">
                <a:latin typeface="Arial" pitchFamily="34" charset="0"/>
                <a:cs typeface="Arial" pitchFamily="34" charset="0"/>
              </a:rPr>
              <a:t> </a:t>
            </a:r>
            <a:r>
              <a:rPr lang="en-US" sz="2400" dirty="0" err="1">
                <a:latin typeface="Arial" pitchFamily="34" charset="0"/>
                <a:cs typeface="Arial" pitchFamily="34" charset="0"/>
              </a:rPr>
              <a:t>giá</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en-US" sz="2400" dirty="0">
                <a:latin typeface="Arial" pitchFamily="34" charset="0"/>
                <a:cs typeface="Arial" pitchFamily="34" charset="0"/>
              </a:rPr>
              <a:t> </a:t>
            </a:r>
            <a:r>
              <a:rPr lang="en-US" sz="2400" dirty="0" err="1">
                <a:latin typeface="Arial" pitchFamily="34" charset="0"/>
                <a:cs typeface="Arial" pitchFamily="34" charset="0"/>
              </a:rPr>
              <a:t>nhị</a:t>
            </a:r>
            <a:r>
              <a:rPr lang="en-US" sz="2400" dirty="0">
                <a:latin typeface="Arial" pitchFamily="34" charset="0"/>
                <a:cs typeface="Arial" pitchFamily="34" charset="0"/>
              </a:rPr>
              <a:t> </a:t>
            </a:r>
            <a:r>
              <a:rPr lang="en-US" sz="2400" dirty="0" err="1">
                <a:latin typeface="Arial" pitchFamily="34" charset="0"/>
                <a:cs typeface="Arial" pitchFamily="34" charset="0"/>
              </a:rPr>
              <a:t>phân</a:t>
            </a:r>
            <a:r>
              <a:rPr lang="en-US" sz="2400" dirty="0">
                <a:latin typeface="Arial" pitchFamily="34" charset="0"/>
                <a:cs typeface="Arial" pitchFamily="34" charset="0"/>
              </a:rPr>
              <a:t> 0 </a:t>
            </a:r>
            <a:r>
              <a:rPr lang="en-US" sz="2400" dirty="0" err="1">
                <a:latin typeface="Arial" pitchFamily="34" charset="0"/>
                <a:cs typeface="Arial" pitchFamily="34" charset="0"/>
              </a:rPr>
              <a:t>hoặc</a:t>
            </a:r>
            <a:r>
              <a:rPr lang="en-US" sz="2400" dirty="0">
                <a:latin typeface="Arial" pitchFamily="34" charset="0"/>
                <a:cs typeface="Arial" pitchFamily="34" charset="0"/>
              </a:rPr>
              <a:t>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 Dữ liệu số - Tín hiệu số</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Khả</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miễn</a:t>
            </a:r>
            <a:r>
              <a:rPr lang="en-US" sz="2000" dirty="0">
                <a:latin typeface="Arial" pitchFamily="34" charset="0"/>
                <a:cs typeface="Arial" pitchFamily="34" charset="0"/>
              </a:rPr>
              <a:t> </a:t>
            </a:r>
            <a:r>
              <a:rPr lang="en-US" sz="2000" dirty="0" err="1">
                <a:latin typeface="Arial" pitchFamily="34" charset="0"/>
                <a:cs typeface="Arial" pitchFamily="34" charset="0"/>
              </a:rPr>
              <a:t>nhiễm</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ở </a:t>
            </a:r>
            <a:r>
              <a:rPr lang="en-US" sz="2000" dirty="0" err="1">
                <a:latin typeface="Arial" pitchFamily="34" charset="0"/>
                <a:cs typeface="Arial" pitchFamily="34" charset="0"/>
              </a:rPr>
              <a:t>khả</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quãng</a:t>
            </a:r>
            <a:r>
              <a:rPr lang="en-US" sz="2000" dirty="0">
                <a:latin typeface="Arial" pitchFamily="34" charset="0"/>
                <a:cs typeface="Arial" pitchFamily="34" charset="0"/>
              </a:rPr>
              <a:t> </a:t>
            </a:r>
            <a:r>
              <a:rPr lang="en-US" sz="2000" dirty="0" err="1">
                <a:latin typeface="Arial" pitchFamily="34" charset="0"/>
                <a:cs typeface="Arial" pitchFamily="34" charset="0"/>
              </a:rPr>
              <a:t>cách</a:t>
            </a:r>
            <a:r>
              <a:rPr lang="en-US" sz="2000" dirty="0">
                <a:latin typeface="Arial" pitchFamily="34" charset="0"/>
                <a:cs typeface="Arial" pitchFamily="34" charset="0"/>
              </a:rPr>
              <a:t>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tăng</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tối</a:t>
            </a:r>
            <a:r>
              <a:rPr lang="en-US" sz="2000" dirty="0">
                <a:latin typeface="Arial" pitchFamily="34" charset="0"/>
                <a:cs typeface="Arial" pitchFamily="34" charset="0"/>
              </a:rPr>
              <a:t> </a:t>
            </a:r>
            <a:r>
              <a:rPr lang="en-US" sz="2000" dirty="0" err="1">
                <a:latin typeface="Arial" pitchFamily="34" charset="0"/>
                <a:cs typeface="Arial" pitchFamily="34" charset="0"/>
              </a:rPr>
              <a:t>ưu</a:t>
            </a:r>
            <a:endParaRPr lang="en-US" sz="2000" dirty="0">
              <a:latin typeface="Arial" pitchFamily="34" charset="0"/>
              <a:cs typeface="Arial" pitchFamily="34" charset="0"/>
            </a:endParaRPr>
          </a:p>
          <a:p>
            <a:pPr lvl="0"/>
            <a:r>
              <a:rPr lang="en-US" sz="2000" dirty="0" err="1">
                <a:latin typeface="Arial" pitchFamily="34" charset="0"/>
                <a:cs typeface="Arial" pitchFamily="34" charset="0"/>
              </a:rPr>
              <a:t>Khả</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khả</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về</a:t>
            </a:r>
            <a:r>
              <a:rPr lang="en-US" sz="2000" dirty="0">
                <a:latin typeface="Arial" pitchFamily="34" charset="0"/>
                <a:cs typeface="Arial" pitchFamily="34" charset="0"/>
              </a:rPr>
              <a:t> </a:t>
            </a:r>
            <a:r>
              <a:rPr lang="en-US" sz="2000" dirty="0" err="1">
                <a:latin typeface="Arial" pitchFamily="34" charset="0"/>
                <a:cs typeface="Arial" pitchFamily="34" charset="0"/>
              </a:rPr>
              <a:t>xung</a:t>
            </a:r>
            <a:r>
              <a:rPr lang="en-US" sz="2000" dirty="0">
                <a:latin typeface="Arial" pitchFamily="34" charset="0"/>
                <a:cs typeface="Arial" pitchFamily="34" charset="0"/>
              </a:rPr>
              <a:t> </a:t>
            </a:r>
            <a:r>
              <a:rPr lang="en-US" sz="2000" dirty="0" err="1">
                <a:latin typeface="Arial" pitchFamily="34" charset="0"/>
                <a:cs typeface="Arial" pitchFamily="34" charset="0"/>
              </a:rPr>
              <a:t>nhịp</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mỗi</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lồng</a:t>
            </a:r>
            <a:r>
              <a:rPr lang="en-US" sz="2000" dirty="0">
                <a:latin typeface="Arial" pitchFamily="34" charset="0"/>
                <a:cs typeface="Arial" pitchFamily="34" charset="0"/>
              </a:rPr>
              <a:t> </a:t>
            </a:r>
            <a:r>
              <a:rPr lang="en-US" sz="2000" dirty="0" err="1">
                <a:latin typeface="Arial" pitchFamily="34" charset="0"/>
                <a:cs typeface="Arial" pitchFamily="34" charset="0"/>
              </a:rPr>
              <a:t>vào</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tách</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nhịp</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nhịp</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trùng</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nhịp</a:t>
            </a:r>
            <a:r>
              <a:rPr lang="en-US" sz="2000" dirty="0">
                <a:latin typeface="Arial" pitchFamily="34" charset="0"/>
                <a:cs typeface="Arial" pitchFamily="34" charset="0"/>
              </a:rPr>
              <a:t> </a:t>
            </a:r>
            <a:r>
              <a:rPr lang="en-US" sz="2000" dirty="0" err="1">
                <a:latin typeface="Arial" pitchFamily="34" charset="0"/>
                <a:cs typeface="Arial" pitchFamily="34" charset="0"/>
              </a:rPr>
              <a:t>phát</a:t>
            </a:r>
            <a:endParaRPr lang="en-US" sz="2000" dirty="0">
              <a:latin typeface="Arial" pitchFamily="34" charset="0"/>
              <a:cs typeface="Arial" pitchFamily="34" charset="0"/>
            </a:endParaRPr>
          </a:p>
          <a:p>
            <a:pPr lvl="0"/>
            <a:r>
              <a:rPr lang="en-US" sz="2000" dirty="0" err="1">
                <a:latin typeface="Arial" pitchFamily="34" charset="0"/>
                <a:cs typeface="Arial" pitchFamily="34" charset="0"/>
              </a:rPr>
              <a:t>Hầu</a:t>
            </a:r>
            <a:r>
              <a:rPr lang="en-US" sz="2000" dirty="0">
                <a:latin typeface="Arial" pitchFamily="34" charset="0"/>
                <a:cs typeface="Arial" pitchFamily="34" charset="0"/>
              </a:rPr>
              <a:t> </a:t>
            </a:r>
            <a:r>
              <a:rPr lang="en-US" sz="2000" dirty="0" err="1">
                <a:latin typeface="Arial" pitchFamily="34" charset="0"/>
                <a:cs typeface="Arial" pitchFamily="34" charset="0"/>
              </a:rPr>
              <a:t>hết</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đường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chứa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khuyêch</a:t>
            </a:r>
            <a:r>
              <a:rPr lang="en-US" sz="2000" dirty="0">
                <a:latin typeface="Arial" pitchFamily="34" charset="0"/>
                <a:cs typeface="Arial" pitchFamily="34" charset="0"/>
              </a:rPr>
              <a:t> </a:t>
            </a:r>
            <a:r>
              <a:rPr lang="en-US" sz="2000" dirty="0" err="1">
                <a:latin typeface="Arial" pitchFamily="34" charset="0"/>
                <a:cs typeface="Arial" pitchFamily="34" charset="0"/>
              </a:rPr>
              <a:t>đại</a:t>
            </a:r>
            <a:r>
              <a:rPr lang="en-US" sz="2000" dirty="0">
                <a:latin typeface="Arial" pitchFamily="34" charset="0"/>
                <a:cs typeface="Arial" pitchFamily="34" charset="0"/>
              </a:rPr>
              <a:t> </a:t>
            </a:r>
            <a:r>
              <a:rPr lang="en-US" sz="2000" dirty="0" err="1">
                <a:latin typeface="Arial" pitchFamily="34" charset="0"/>
                <a:cs typeface="Arial" pitchFamily="34" charset="0"/>
              </a:rPr>
              <a:t>điện</a:t>
            </a:r>
            <a:r>
              <a:rPr lang="en-US" sz="2000" dirty="0">
                <a:latin typeface="Arial" pitchFamily="34" charset="0"/>
                <a:cs typeface="Arial" pitchFamily="34" charset="0"/>
              </a:rPr>
              <a:t> </a:t>
            </a:r>
            <a:r>
              <a:rPr lang="en-US" sz="2000" dirty="0" err="1">
                <a:latin typeface="Arial" pitchFamily="34" charset="0"/>
                <a:cs typeface="Arial" pitchFamily="34" charset="0"/>
              </a:rPr>
              <a:t>tử</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qua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1 </a:t>
            </a:r>
            <a:r>
              <a:rPr lang="en-US" sz="2000" dirty="0" err="1">
                <a:latin typeface="Arial" pitchFamily="34" charset="0"/>
                <a:cs typeface="Arial" pitchFamily="34" charset="0"/>
              </a:rPr>
              <a:t>chiều</a:t>
            </a:r>
            <a:r>
              <a:rPr lang="en-US" sz="2000" dirty="0">
                <a:latin typeface="Arial" pitchFamily="34" charset="0"/>
                <a:cs typeface="Arial" pitchFamily="34" charset="0"/>
              </a:rPr>
              <a:t> </a:t>
            </a:r>
            <a:r>
              <a:rPr lang="en-US" sz="2000" dirty="0" err="1">
                <a:latin typeface="Arial" pitchFamily="34" charset="0"/>
                <a:cs typeface="Arial" pitchFamily="34" charset="0"/>
              </a:rPr>
              <a:t>làm</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xụng</a:t>
            </a:r>
            <a:r>
              <a:rPr lang="en-US" sz="2000" dirty="0">
                <a:latin typeface="Arial" pitchFamily="34" charset="0"/>
                <a:cs typeface="Arial" pitchFamily="34" charset="0"/>
              </a:rPr>
              <a:t> </a:t>
            </a:r>
            <a:r>
              <a:rPr lang="en-US" sz="2000" dirty="0" err="1">
                <a:latin typeface="Arial" pitchFamily="34" charset="0"/>
                <a:cs typeface="Arial" pitchFamily="34" charset="0"/>
              </a:rPr>
              <a:t>mất</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1 </a:t>
            </a:r>
            <a:r>
              <a:rPr lang="en-US" sz="2000" dirty="0" err="1">
                <a:latin typeface="Arial" pitchFamily="34" charset="0"/>
                <a:cs typeface="Arial" pitchFamily="34" charset="0"/>
              </a:rPr>
              <a:t>chiều</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làm</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1 </a:t>
            </a:r>
            <a:r>
              <a:rPr lang="en-US" sz="2000" dirty="0" err="1">
                <a:latin typeface="Arial" pitchFamily="34" charset="0"/>
                <a:cs typeface="Arial" pitchFamily="34" charset="0"/>
              </a:rPr>
              <a:t>chiều</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0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chống</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mất</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1 </a:t>
            </a:r>
            <a:r>
              <a:rPr lang="en-US" sz="2000" dirty="0" err="1">
                <a:latin typeface="Arial" pitchFamily="34" charset="0"/>
                <a:cs typeface="Arial" pitchFamily="34" charset="0"/>
              </a:rPr>
              <a:t>chiều</a:t>
            </a:r>
            <a:r>
              <a:rPr lang="en-US" sz="2000" dirty="0">
                <a:latin typeface="Arial" pitchFamily="34" charset="0"/>
                <a:cs typeface="Arial" pitchFamily="34" charset="0"/>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 Dữ liệu số - Tín hiệu số</a:t>
            </a:r>
          </a:p>
        </p:txBody>
      </p:sp>
      <p:sp>
        <p:nvSpPr>
          <p:cNvPr id="3" name="Text Placeholder 2"/>
          <p:cNvSpPr txBox="1">
            <a:spLocks noGrp="1"/>
          </p:cNvSpPr>
          <p:nvPr>
            <p:ph type="body" idx="4294967295"/>
          </p:nvPr>
        </p:nvSpPr>
        <p:spPr>
          <a:xfrm>
            <a:off x="503999" y="1326600"/>
            <a:ext cx="9071640" cy="3794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phải</a:t>
            </a:r>
            <a:r>
              <a:rPr lang="en-US" sz="1800" dirty="0">
                <a:latin typeface="Arial" pitchFamily="34" charset="0"/>
                <a:cs typeface="Arial" pitchFamily="34" charset="0"/>
              </a:rPr>
              <a:t> </a:t>
            </a:r>
            <a:r>
              <a:rPr lang="en-US" sz="1800" dirty="0" err="1">
                <a:latin typeface="Arial" pitchFamily="34" charset="0"/>
                <a:cs typeface="Arial" pitchFamily="34" charset="0"/>
              </a:rPr>
              <a:t>chứa</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phổ</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mới</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mất</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tin →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phổ</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càn</a:t>
            </a:r>
            <a:r>
              <a:rPr lang="en-US" sz="1800" dirty="0">
                <a:latin typeface="Arial" pitchFamily="34" charset="0"/>
                <a:cs typeface="Arial" pitchFamily="34" charset="0"/>
              </a:rPr>
              <a:t> </a:t>
            </a:r>
            <a:r>
              <a:rPr lang="en-US" sz="1800" dirty="0" err="1">
                <a:latin typeface="Arial" pitchFamily="34" charset="0"/>
                <a:cs typeface="Arial" pitchFamily="34" charset="0"/>
              </a:rPr>
              <a:t>nhỏ</a:t>
            </a:r>
            <a:r>
              <a:rPr lang="en-US" sz="1800" dirty="0">
                <a:latin typeface="Arial" pitchFamily="34" charset="0"/>
                <a:cs typeface="Arial" pitchFamily="34" charset="0"/>
              </a:rPr>
              <a:t> </a:t>
            </a:r>
            <a:r>
              <a:rPr lang="en-US" sz="1800" dirty="0" err="1">
                <a:latin typeface="Arial" pitchFamily="34" charset="0"/>
                <a:cs typeface="Arial" pitchFamily="34" charset="0"/>
              </a:rPr>
              <a:t>càng</a:t>
            </a:r>
            <a:r>
              <a:rPr lang="en-US" sz="1800" dirty="0">
                <a:latin typeface="Arial" pitchFamily="34" charset="0"/>
                <a:cs typeface="Arial" pitchFamily="34" charset="0"/>
              </a:rPr>
              <a:t> </a:t>
            </a:r>
            <a:r>
              <a:rPr lang="en-US" sz="1800" dirty="0" err="1">
                <a:latin typeface="Arial" pitchFamily="34" charset="0"/>
                <a:cs typeface="Arial" pitchFamily="34" charset="0"/>
              </a:rPr>
              <a:t>tốt</a:t>
            </a:r>
            <a:endParaRPr lang="en-US" sz="1800" dirty="0">
              <a:latin typeface="Arial" pitchFamily="34" charset="0"/>
              <a:cs typeface="Arial" pitchFamily="34" charset="0"/>
            </a:endParaRPr>
          </a:p>
          <a:p>
            <a:pPr lvl="0"/>
            <a:r>
              <a:rPr lang="en-US" sz="1800" dirty="0">
                <a:latin typeface="Arial" pitchFamily="34" charset="0"/>
                <a:cs typeface="Arial" pitchFamily="34" charset="0"/>
              </a:rPr>
              <a:t>Chi </a:t>
            </a:r>
            <a:r>
              <a:rPr lang="en-US" sz="1800" dirty="0" err="1">
                <a:latin typeface="Arial" pitchFamily="34" charset="0"/>
                <a:cs typeface="Arial" pitchFamily="34" charset="0"/>
              </a:rPr>
              <a:t>phí</a:t>
            </a:r>
            <a:r>
              <a:rPr lang="en-US" sz="1800" dirty="0">
                <a:latin typeface="Arial" pitchFamily="34" charset="0"/>
                <a:cs typeface="Arial" pitchFamily="34" charset="0"/>
              </a:rPr>
              <a:t> </a:t>
            </a:r>
            <a:r>
              <a:rPr lang="en-US" sz="1800" dirty="0" err="1">
                <a:latin typeface="Arial" pitchFamily="34" charset="0"/>
                <a:cs typeface="Arial" pitchFamily="34" charset="0"/>
              </a:rPr>
              <a:t>triển</a:t>
            </a:r>
            <a:r>
              <a:rPr lang="en-US" sz="1800" dirty="0">
                <a:latin typeface="Arial" pitchFamily="34" charset="0"/>
                <a:cs typeface="Arial" pitchFamily="34" charset="0"/>
              </a:rPr>
              <a:t> </a:t>
            </a:r>
            <a:r>
              <a:rPr lang="en-US" sz="1800" dirty="0" err="1">
                <a:latin typeface="Arial" pitchFamily="34" charset="0"/>
                <a:cs typeface="Arial" pitchFamily="34" charset="0"/>
              </a:rPr>
              <a:t>khai</a:t>
            </a:r>
            <a:r>
              <a:rPr lang="en-US" sz="1800" dirty="0">
                <a:latin typeface="Arial" pitchFamily="34" charset="0"/>
                <a:cs typeface="Arial" pitchFamily="34" charset="0"/>
              </a:rPr>
              <a:t> </a:t>
            </a:r>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phần</a:t>
            </a:r>
            <a:r>
              <a:rPr lang="en-US" sz="1800" dirty="0">
                <a:latin typeface="Arial" pitchFamily="34" charset="0"/>
                <a:cs typeface="Arial" pitchFamily="34" charset="0"/>
              </a:rPr>
              <a:t> </a:t>
            </a:r>
            <a:r>
              <a:rPr lang="en-US" sz="1800" dirty="0" err="1">
                <a:latin typeface="Arial" pitchFamily="34" charset="0"/>
                <a:cs typeface="Arial" pitchFamily="34" charset="0"/>
              </a:rPr>
              <a:t>liên</a:t>
            </a:r>
            <a:r>
              <a:rPr lang="en-US" sz="1800" dirty="0">
                <a:latin typeface="Arial" pitchFamily="34" charset="0"/>
                <a:cs typeface="Arial" pitchFamily="34" charset="0"/>
              </a:rPr>
              <a:t> </a:t>
            </a:r>
            <a:r>
              <a:rPr lang="en-US" sz="1800" dirty="0" err="1">
                <a:latin typeface="Arial" pitchFamily="34" charset="0"/>
                <a:cs typeface="Arial" pitchFamily="34" charset="0"/>
              </a:rPr>
              <a:t>quan</a:t>
            </a:r>
            <a:r>
              <a:rPr lang="en-US" sz="1800" dirty="0">
                <a:latin typeface="Arial" pitchFamily="34" charset="0"/>
                <a:cs typeface="Arial" pitchFamily="34" charset="0"/>
              </a:rPr>
              <a:t> </a:t>
            </a:r>
            <a:r>
              <a:rPr lang="en-US" sz="1800" dirty="0" err="1">
                <a:latin typeface="Arial" pitchFamily="34" charset="0"/>
                <a:cs typeface="Arial" pitchFamily="34" charset="0"/>
              </a:rPr>
              <a:t>đến</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ứng</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thuật</a:t>
            </a:r>
            <a:r>
              <a:rPr lang="en-US" sz="1800" dirty="0">
                <a:latin typeface="Arial" pitchFamily="34" charset="0"/>
                <a:cs typeface="Arial" pitchFamily="34" charset="0"/>
              </a:rPr>
              <a:t> </a:t>
            </a:r>
            <a:r>
              <a:rPr lang="en-US" sz="1800" dirty="0" err="1">
                <a:latin typeface="Arial" pitchFamily="34" charset="0"/>
                <a:cs typeface="Arial" pitchFamily="34" charset="0"/>
              </a:rPr>
              <a:t>toán</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giải</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a:t>
            </a:r>
          </a:p>
          <a:p>
            <a:pPr lvl="0"/>
            <a:r>
              <a:rPr lang="en-US" sz="1800" dirty="0" err="1">
                <a:latin typeface="Arial" pitchFamily="34" charset="0"/>
                <a:cs typeface="Arial" pitchFamily="34" charset="0"/>
              </a:rPr>
              <a:t>Có</a:t>
            </a:r>
            <a:r>
              <a:rPr lang="en-US" sz="1800" dirty="0">
                <a:latin typeface="Arial" pitchFamily="34" charset="0"/>
                <a:cs typeface="Arial" pitchFamily="34" charset="0"/>
              </a:rPr>
              <a:t> 4 </a:t>
            </a:r>
            <a:r>
              <a:rPr lang="en-US" sz="1800" dirty="0" err="1">
                <a:latin typeface="Arial" pitchFamily="34" charset="0"/>
                <a:cs typeface="Arial" pitchFamily="34" charset="0"/>
              </a:rPr>
              <a:t>loại</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băng</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cơ</a:t>
            </a:r>
            <a:r>
              <a:rPr lang="en-US" sz="1800" dirty="0">
                <a:latin typeface="Arial" pitchFamily="34" charset="0"/>
                <a:cs typeface="Arial" pitchFamily="34" charset="0"/>
              </a:rPr>
              <a:t> </a:t>
            </a:r>
            <a:r>
              <a:rPr lang="en-US" sz="1800" dirty="0" err="1">
                <a:latin typeface="Arial" pitchFamily="34" charset="0"/>
                <a:cs typeface="Arial" pitchFamily="34" charset="0"/>
              </a:rPr>
              <a:t>sở</a:t>
            </a:r>
            <a:r>
              <a:rPr lang="en-US" sz="1800" dirty="0">
                <a:latin typeface="Arial" pitchFamily="34" charset="0"/>
                <a:cs typeface="Arial" pitchFamily="34" charset="0"/>
              </a:rPr>
              <a:t> </a:t>
            </a:r>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xem</a:t>
            </a:r>
            <a:r>
              <a:rPr lang="en-US" sz="1800" dirty="0">
                <a:latin typeface="Arial" pitchFamily="34" charset="0"/>
                <a:cs typeface="Arial" pitchFamily="34" charset="0"/>
              </a:rPr>
              <a:t> </a:t>
            </a:r>
            <a:r>
              <a:rPr lang="en-US" sz="1800" dirty="0" err="1">
                <a:latin typeface="Arial" pitchFamily="34" charset="0"/>
                <a:cs typeface="Arial" pitchFamily="34" charset="0"/>
              </a:rPr>
              <a:t>xét</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tài</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về</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NRZ (NRZ – L), </a:t>
            </a:r>
            <a:r>
              <a:rPr lang="en-US" sz="1800" dirty="0" err="1">
                <a:latin typeface="Arial" pitchFamily="34" charset="0"/>
                <a:cs typeface="Arial" pitchFamily="34" charset="0"/>
              </a:rPr>
              <a:t>mã</a:t>
            </a:r>
            <a:r>
              <a:rPr lang="en-US" sz="1800" dirty="0">
                <a:latin typeface="Arial" pitchFamily="34" charset="0"/>
                <a:cs typeface="Arial" pitchFamily="34" charset="0"/>
              </a:rPr>
              <a:t> NZ (NZ – L),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Biphase</a:t>
            </a:r>
            <a:r>
              <a:rPr lang="en-US" sz="1800" dirty="0">
                <a:latin typeface="Arial" pitchFamily="34" charset="0"/>
                <a:cs typeface="Arial" pitchFamily="34" charset="0"/>
              </a:rPr>
              <a:t> (</a:t>
            </a:r>
            <a:r>
              <a:rPr lang="en-US" sz="1800" dirty="0" err="1">
                <a:latin typeface="Arial" pitchFamily="34" charset="0"/>
                <a:cs typeface="Arial" pitchFamily="34" charset="0"/>
              </a:rPr>
              <a:t>Biphase</a:t>
            </a:r>
            <a:r>
              <a:rPr lang="en-US" sz="1800" dirty="0">
                <a:latin typeface="Arial" pitchFamily="34" charset="0"/>
                <a:cs typeface="Arial" pitchFamily="34" charset="0"/>
              </a:rPr>
              <a:t> – L)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Miller (Miller – L)</a:t>
            </a:r>
          </a:p>
          <a:p>
            <a:pPr lvl="1" hangingPunct="0"/>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chữ</a:t>
            </a:r>
            <a:r>
              <a:rPr lang="en-US" sz="1800" dirty="0">
                <a:latin typeface="Arial" pitchFamily="34" charset="0"/>
                <a:cs typeface="Arial" pitchFamily="34" charset="0"/>
              </a:rPr>
              <a:t> L (Level) ở </a:t>
            </a:r>
            <a:r>
              <a:rPr lang="en-US" sz="1800" dirty="0" err="1">
                <a:latin typeface="Arial" pitchFamily="34" charset="0"/>
                <a:cs typeface="Arial" pitchFamily="34" charset="0"/>
              </a:rPr>
              <a:t>cuối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điện</a:t>
            </a:r>
            <a:r>
              <a:rPr lang="en-US" sz="1800" dirty="0">
                <a:latin typeface="Arial" pitchFamily="34" charset="0"/>
                <a:cs typeface="Arial" pitchFamily="34" charset="0"/>
              </a:rPr>
              <a:t> </a:t>
            </a:r>
            <a:r>
              <a:rPr lang="en-US" sz="1800" dirty="0" err="1">
                <a:latin typeface="Arial" pitchFamily="34" charset="0"/>
                <a:cs typeface="Arial" pitchFamily="34" charset="0"/>
              </a:rPr>
              <a:t>áp</a:t>
            </a:r>
            <a:r>
              <a:rPr lang="en-US" sz="1800" dirty="0">
                <a:latin typeface="Arial" pitchFamily="34" charset="0"/>
                <a:cs typeface="Arial" pitchFamily="34" charset="0"/>
              </a:rPr>
              <a:t> 0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nhị</a:t>
            </a:r>
            <a:r>
              <a:rPr lang="en-US" sz="1800" dirty="0">
                <a:latin typeface="Arial" pitchFamily="34" charset="0"/>
                <a:cs typeface="Arial" pitchFamily="34" charset="0"/>
              </a:rPr>
              <a:t> </a:t>
            </a:r>
            <a:r>
              <a:rPr lang="en-US" sz="1800" dirty="0" err="1">
                <a:latin typeface="Arial" pitchFamily="34" charset="0"/>
                <a:cs typeface="Arial" pitchFamily="34" charset="0"/>
              </a:rPr>
              <a:t>phân</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điện</a:t>
            </a:r>
            <a:r>
              <a:rPr lang="en-US" sz="1800" dirty="0">
                <a:latin typeface="Arial" pitchFamily="34" charset="0"/>
                <a:cs typeface="Arial" pitchFamily="34" charset="0"/>
              </a:rPr>
              <a:t> </a:t>
            </a:r>
            <a:r>
              <a:rPr lang="en-US" sz="1800" dirty="0" err="1">
                <a:latin typeface="Arial" pitchFamily="34" charset="0"/>
                <a:cs typeface="Arial" pitchFamily="34" charset="0"/>
              </a:rPr>
              <a:t>áp</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0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còn</a:t>
            </a:r>
            <a:r>
              <a:rPr lang="en-US" sz="1800" dirty="0">
                <a:latin typeface="Arial" pitchFamily="34" charset="0"/>
                <a:cs typeface="Arial" pitchFamily="34" charset="0"/>
              </a:rPr>
              <a:t> </a:t>
            </a:r>
            <a:r>
              <a:rPr lang="en-US" sz="1800" dirty="0" err="1">
                <a:latin typeface="Arial" pitchFamily="34" charset="0"/>
                <a:cs typeface="Arial" pitchFamily="34" charset="0"/>
              </a:rPr>
              <a:t>lại</a:t>
            </a:r>
            <a:r>
              <a:rPr lang="en-US" sz="1800" dirty="0">
                <a:latin typeface="Arial" pitchFamily="34" charset="0"/>
                <a:cs typeface="Arial" pitchFamily="34" charset="0"/>
              </a:rPr>
              <a:t>.</a:t>
            </a:r>
          </a:p>
          <a:p>
            <a:pPr lvl="1" hangingPunct="0"/>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chữ</a:t>
            </a:r>
            <a:r>
              <a:rPr lang="en-US" sz="1800" dirty="0">
                <a:latin typeface="Arial" pitchFamily="34" charset="0"/>
                <a:cs typeface="Arial" pitchFamily="34" charset="0"/>
              </a:rPr>
              <a:t> L ở </a:t>
            </a:r>
            <a:r>
              <a:rPr lang="en-US" sz="1800" dirty="0" err="1">
                <a:latin typeface="Arial" pitchFamily="34" charset="0"/>
                <a:cs typeface="Arial" pitchFamily="34" charset="0"/>
              </a:rPr>
              <a:t>cuối</a:t>
            </a:r>
            <a:r>
              <a:rPr lang="en-US" sz="1800" dirty="0">
                <a:latin typeface="Arial" pitchFamily="34" charset="0"/>
                <a:cs typeface="Arial" pitchFamily="34" charset="0"/>
              </a:rPr>
              <a:t>  (Level)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điện</a:t>
            </a:r>
            <a:r>
              <a:rPr lang="en-US" sz="1800" dirty="0">
                <a:latin typeface="Arial" pitchFamily="34" charset="0"/>
                <a:cs typeface="Arial" pitchFamily="34" charset="0"/>
              </a:rPr>
              <a:t> </a:t>
            </a:r>
            <a:r>
              <a:rPr lang="en-US" sz="1800" dirty="0" err="1">
                <a:latin typeface="Arial" pitchFamily="34" charset="0"/>
                <a:cs typeface="Arial" pitchFamily="34" charset="0"/>
              </a:rPr>
              <a:t>áp</a:t>
            </a:r>
            <a:r>
              <a:rPr lang="en-US" sz="1800" dirty="0">
                <a:latin typeface="Arial" pitchFamily="34" charset="0"/>
                <a:cs typeface="Arial" pitchFamily="34" charset="0"/>
              </a:rPr>
              <a:t> </a:t>
            </a:r>
            <a:r>
              <a:rPr lang="en-US" sz="1800" dirty="0" err="1">
                <a:latin typeface="Arial" pitchFamily="34" charset="0"/>
                <a:cs typeface="Arial" pitchFamily="34" charset="0"/>
              </a:rPr>
              <a:t>ngược</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nhị</a:t>
            </a:r>
            <a:r>
              <a:rPr lang="en-US" sz="1800" dirty="0">
                <a:latin typeface="Arial" pitchFamily="34" charset="0"/>
                <a:cs typeface="Arial" pitchFamily="34" charset="0"/>
              </a:rPr>
              <a:t> </a:t>
            </a:r>
            <a:r>
              <a:rPr lang="en-US" sz="1800" dirty="0" err="1">
                <a:latin typeface="Arial" pitchFamily="34" charset="0"/>
                <a:cs typeface="Arial" pitchFamily="34" charset="0"/>
              </a:rPr>
              <a:t>phân</a:t>
            </a:r>
            <a:r>
              <a:rPr lang="en-US" sz="1800" dirty="0">
                <a:latin typeface="Arial" pitchFamily="34" charset="0"/>
                <a:cs typeface="Arial" pitchFamily="34" charset="0"/>
              </a:rPr>
              <a:t> 0 </a:t>
            </a:r>
            <a:r>
              <a:rPr lang="en-US" sz="1800" dirty="0" err="1">
                <a:latin typeface="Arial" pitchFamily="34" charset="0"/>
                <a:cs typeface="Arial" pitchFamily="34" charset="0"/>
              </a:rPr>
              <a:t>hoặc</a:t>
            </a:r>
            <a:r>
              <a:rPr lang="en-US" sz="1800" dirty="0">
                <a:latin typeface="Arial" pitchFamily="34" charset="0"/>
                <a:cs typeface="Arial" pitchFamily="34" charset="0"/>
              </a:rPr>
              <a:t> 1.</a:t>
            </a:r>
          </a:p>
        </p:txBody>
      </p:sp>
    </p:spTree>
    <p:extLst>
      <p:ext uri="{BB962C8B-B14F-4D97-AF65-F5344CB8AC3E}">
        <p14:creationId xmlns:p14="http://schemas.microsoft.com/office/powerpoint/2010/main" val="4288840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8.2.1. </a:t>
            </a:r>
            <a:r>
              <a:rPr lang="en-US" dirty="0" err="1"/>
              <a:t>Tín</a:t>
            </a:r>
            <a:r>
              <a:rPr lang="en-US" dirty="0"/>
              <a:t> </a:t>
            </a:r>
            <a:r>
              <a:rPr lang="en-US" dirty="0" err="1"/>
              <a:t>hiệu</a:t>
            </a:r>
            <a:r>
              <a:rPr lang="en-US" dirty="0"/>
              <a:t> NRZ (Non Return </a:t>
            </a:r>
            <a:r>
              <a:rPr lang="en-US"/>
              <a:t>to Zero</a:t>
            </a:r>
            <a:r>
              <a:rPr lang="en-US" dirty="0"/>
              <a:t>)</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Tín hiệu NRZ của bít có giá trị bằng 1 (bit 1) ở mức cao V, tín hiệu của bít có giá trị bằng 0 (bit 0) ở mức 0 (với logic dương). Với NRZ-L,  thì tín hiệu của bit 1 và  bít 0 lấy hai mức V và -V nên không có thành phần 1 chiều. Ví dụ tín hiệu cho chuỗi bít 010011010 như sau:</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561960" y="2468880"/>
            <a:ext cx="9029519" cy="2551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8.2.1. Tín hiệu NRZ</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a:t>TÍn hiệu NRZ/ NRZ-L có thuật toán tạo và giải mã rất đơn giản.</a:t>
            </a:r>
          </a:p>
          <a:p>
            <a:pPr lvl="0"/>
            <a:r>
              <a:rPr lang="en-US" sz="1600"/>
              <a:t>Tín hiệu NRZ/ NRZ-L đảm bảo đồng bộ xung nhip với chuỗi bít 010101..</a:t>
            </a:r>
          </a:p>
          <a:p>
            <a:pPr lvl="0"/>
            <a:r>
              <a:rPr lang="en-US" sz="1600"/>
              <a:t>Phổ của NRZ? NRZ-L là một xung dirac nằm tại vị trí tần số trung tâm và hàm phổ của xung chữ nhật có độ rộng là Tb. P là xác suất xuất hiện bít 1.</a:t>
            </a:r>
          </a:p>
          <a:p>
            <a:pPr lvl="0"/>
            <a:endParaRPr lang="en-US"/>
          </a:p>
          <a:p>
            <a:pPr lvl="0"/>
            <a:r>
              <a:rPr lang="en-US"/>
              <a:t> </a:t>
            </a:r>
          </a:p>
        </p:txBody>
      </p:sp>
      <p:pic>
        <p:nvPicPr>
          <p:cNvPr id="4" name="Picture 3"/>
          <p:cNvPicPr>
            <a:picLocks noChangeAspect="1"/>
          </p:cNvPicPr>
          <p:nvPr/>
        </p:nvPicPr>
        <p:blipFill>
          <a:blip r:embed="rId3">
            <a:lum/>
            <a:alphaModFix/>
          </a:blip>
          <a:srcRect/>
          <a:stretch>
            <a:fillRect/>
          </a:stretch>
        </p:blipFill>
        <p:spPr>
          <a:xfrm>
            <a:off x="1114920" y="2700360"/>
            <a:ext cx="7571880" cy="68292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800280" y="3840479"/>
            <a:ext cx="2857320" cy="145692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4075200" y="3383280"/>
            <a:ext cx="4428720" cy="20116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8.2.1. Tín hiệu NRZ</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a:t>Tín hiệu NRZ có thành phần 1 chiều bằng V/2 khi xác suất xuất hiên bit 1 và bit 0 bằng nhau. Tín hiệu NRZ có thành phần 1 chiều bằng 0</a:t>
            </a:r>
          </a:p>
          <a:p>
            <a:pPr lvl="0"/>
            <a:r>
              <a:rPr lang="en-US" sz="1600"/>
              <a:t>Hiệu năng của máy thu với tín hiệu NRZ:</a:t>
            </a:r>
          </a:p>
        </p:txBody>
      </p:sp>
      <p:pic>
        <p:nvPicPr>
          <p:cNvPr id="4" name="Picture 3"/>
          <p:cNvPicPr>
            <a:picLocks noChangeAspect="1"/>
          </p:cNvPicPr>
          <p:nvPr/>
        </p:nvPicPr>
        <p:blipFill>
          <a:blip r:embed="rId3">
            <a:lum/>
            <a:alphaModFix/>
          </a:blip>
          <a:srcRect/>
          <a:stretch>
            <a:fillRect/>
          </a:stretch>
        </p:blipFill>
        <p:spPr>
          <a:xfrm>
            <a:off x="1097280" y="2301875"/>
            <a:ext cx="8229240" cy="306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8.2.2. Tín hiệu RZ(Return to Zero)</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Tín</a:t>
            </a:r>
            <a:r>
              <a:rPr lang="en-US" sz="1800" dirty="0"/>
              <a:t> </a:t>
            </a:r>
            <a:r>
              <a:rPr lang="en-US" sz="1800" dirty="0" err="1"/>
              <a:t>hiệu</a:t>
            </a:r>
            <a:r>
              <a:rPr lang="en-US" sz="1800" dirty="0"/>
              <a:t> RZ </a:t>
            </a:r>
            <a:r>
              <a:rPr lang="en-US" sz="1800" dirty="0" err="1"/>
              <a:t>chỉ</a:t>
            </a:r>
            <a:r>
              <a:rPr lang="en-US" sz="1800" dirty="0"/>
              <a:t> </a:t>
            </a:r>
            <a:r>
              <a:rPr lang="en-US" sz="1800" dirty="0" err="1"/>
              <a:t>khác</a:t>
            </a:r>
            <a:r>
              <a:rPr lang="en-US" sz="1800" dirty="0"/>
              <a:t> </a:t>
            </a:r>
            <a:r>
              <a:rPr lang="en-US" sz="1800" dirty="0" err="1"/>
              <a:t>tín</a:t>
            </a:r>
            <a:r>
              <a:rPr lang="en-US" sz="1800" dirty="0"/>
              <a:t> </a:t>
            </a:r>
            <a:r>
              <a:rPr lang="en-US" sz="1800" dirty="0" err="1"/>
              <a:t>hiệu</a:t>
            </a:r>
            <a:r>
              <a:rPr lang="en-US" sz="1800" dirty="0"/>
              <a:t> NRZ </a:t>
            </a:r>
            <a:r>
              <a:rPr lang="en-US" sz="1800" dirty="0" err="1"/>
              <a:t>là</a:t>
            </a:r>
            <a:r>
              <a:rPr lang="en-US" sz="1800" dirty="0"/>
              <a:t> </a:t>
            </a:r>
            <a:r>
              <a:rPr lang="en-US" sz="1800" dirty="0" err="1"/>
              <a:t>tín</a:t>
            </a:r>
            <a:r>
              <a:rPr lang="en-US" sz="1800" dirty="0"/>
              <a:t> </a:t>
            </a:r>
            <a:r>
              <a:rPr lang="en-US" sz="1800" dirty="0" err="1"/>
              <a:t>hiệu</a:t>
            </a:r>
            <a:r>
              <a:rPr lang="en-US" sz="1800" dirty="0"/>
              <a:t> </a:t>
            </a:r>
            <a:r>
              <a:rPr lang="en-US" sz="1800" dirty="0" err="1"/>
              <a:t>của</a:t>
            </a:r>
            <a:r>
              <a:rPr lang="en-US" sz="1800" dirty="0"/>
              <a:t> bit 1 </a:t>
            </a:r>
            <a:r>
              <a:rPr lang="en-US" sz="1800" dirty="0" err="1"/>
              <a:t>chỉ</a:t>
            </a:r>
            <a:r>
              <a:rPr lang="en-US" sz="1800" dirty="0"/>
              <a:t> ở </a:t>
            </a:r>
            <a:r>
              <a:rPr lang="en-US" sz="1800" dirty="0" err="1"/>
              <a:t>mức</a:t>
            </a:r>
            <a:r>
              <a:rPr lang="en-US" sz="1800" dirty="0"/>
              <a:t> </a:t>
            </a:r>
            <a:r>
              <a:rPr lang="en-US" sz="1800" dirty="0" err="1"/>
              <a:t>cao</a:t>
            </a:r>
            <a:r>
              <a:rPr lang="en-US" sz="1800" dirty="0"/>
              <a:t> V </a:t>
            </a:r>
            <a:r>
              <a:rPr lang="en-US" sz="1800" dirty="0" err="1"/>
              <a:t>trong</a:t>
            </a:r>
            <a:r>
              <a:rPr lang="en-US" sz="1800" dirty="0"/>
              <a:t> </a:t>
            </a:r>
            <a:r>
              <a:rPr lang="en-US" sz="1800" dirty="0" err="1"/>
              <a:t>nửa</a:t>
            </a:r>
            <a:r>
              <a:rPr lang="en-US" sz="1800" dirty="0"/>
              <a:t> </a:t>
            </a:r>
            <a:r>
              <a:rPr lang="en-US" sz="1800" dirty="0" err="1"/>
              <a:t>chu</a:t>
            </a:r>
            <a:r>
              <a:rPr lang="en-US" sz="1800" dirty="0"/>
              <a:t> </a:t>
            </a:r>
            <a:r>
              <a:rPr lang="en-US" sz="1800" dirty="0" err="1"/>
              <a:t>kỳ</a:t>
            </a:r>
            <a:r>
              <a:rPr lang="en-US" sz="1800" dirty="0"/>
              <a:t> Tb </a:t>
            </a:r>
            <a:r>
              <a:rPr lang="en-US" sz="1800" dirty="0" err="1"/>
              <a:t>đầu</a:t>
            </a:r>
            <a:r>
              <a:rPr lang="en-US" sz="1800" dirty="0"/>
              <a:t>, </a:t>
            </a:r>
            <a:r>
              <a:rPr lang="en-US" sz="1800" dirty="0" err="1"/>
              <a:t>nửa</a:t>
            </a:r>
            <a:r>
              <a:rPr lang="en-US" sz="1800" dirty="0"/>
              <a:t> </a:t>
            </a:r>
            <a:r>
              <a:rPr lang="en-US" sz="1800" dirty="0" err="1"/>
              <a:t>chu</a:t>
            </a:r>
            <a:r>
              <a:rPr lang="en-US" sz="1800" dirty="0"/>
              <a:t> </a:t>
            </a:r>
            <a:r>
              <a:rPr lang="en-US" sz="1800" dirty="0" err="1"/>
              <a:t>kỳ</a:t>
            </a:r>
            <a:r>
              <a:rPr lang="en-US" sz="1800" dirty="0"/>
              <a:t> </a:t>
            </a:r>
            <a:r>
              <a:rPr lang="en-US" sz="1800" dirty="0" err="1"/>
              <a:t>sau</a:t>
            </a:r>
            <a:r>
              <a:rPr lang="en-US" sz="1800" dirty="0"/>
              <a:t> </a:t>
            </a:r>
            <a:r>
              <a:rPr lang="en-US" sz="1800" dirty="0" err="1"/>
              <a:t>nó</a:t>
            </a:r>
            <a:r>
              <a:rPr lang="en-US" sz="1800" dirty="0"/>
              <a:t> </a:t>
            </a:r>
            <a:r>
              <a:rPr lang="en-US" sz="1800" dirty="0" err="1"/>
              <a:t>về</a:t>
            </a:r>
            <a:r>
              <a:rPr lang="en-US" sz="1800" dirty="0"/>
              <a:t> </a:t>
            </a:r>
            <a:r>
              <a:rPr lang="en-US" sz="1800" dirty="0" err="1"/>
              <a:t>giá</a:t>
            </a:r>
            <a:r>
              <a:rPr lang="en-US" sz="1800" dirty="0"/>
              <a:t> </a:t>
            </a:r>
            <a:r>
              <a:rPr lang="en-US" sz="1800" dirty="0" err="1"/>
              <a:t>trị</a:t>
            </a:r>
            <a:r>
              <a:rPr lang="en-US" sz="1800" dirty="0"/>
              <a:t> 0. </a:t>
            </a:r>
            <a:r>
              <a:rPr lang="en-US" sz="1800" dirty="0" err="1"/>
              <a:t>Với</a:t>
            </a:r>
            <a:r>
              <a:rPr lang="en-US" sz="1800" dirty="0"/>
              <a:t> </a:t>
            </a:r>
            <a:r>
              <a:rPr lang="en-US" sz="1800" dirty="0" err="1"/>
              <a:t>tín</a:t>
            </a:r>
            <a:r>
              <a:rPr lang="en-US" sz="1800" dirty="0"/>
              <a:t> </a:t>
            </a:r>
            <a:r>
              <a:rPr lang="en-US" sz="1800" dirty="0" err="1"/>
              <a:t>hiệu</a:t>
            </a:r>
            <a:r>
              <a:rPr lang="en-US" sz="1800" dirty="0"/>
              <a:t> RZ-L </a:t>
            </a:r>
            <a:r>
              <a:rPr lang="en-US" sz="1800" dirty="0" err="1"/>
              <a:t>thì</a:t>
            </a:r>
            <a:r>
              <a:rPr lang="en-US" sz="1800" dirty="0"/>
              <a:t> tins </a:t>
            </a:r>
            <a:r>
              <a:rPr lang="en-US" sz="1800" dirty="0" err="1"/>
              <a:t>hiệu</a:t>
            </a:r>
            <a:r>
              <a:rPr lang="en-US" sz="1800" dirty="0"/>
              <a:t> </a:t>
            </a:r>
            <a:r>
              <a:rPr lang="en-US" sz="1800" dirty="0" err="1"/>
              <a:t>của</a:t>
            </a:r>
            <a:r>
              <a:rPr lang="en-US" sz="1800" dirty="0"/>
              <a:t> </a:t>
            </a:r>
            <a:r>
              <a:rPr lang="en-US" sz="1800" dirty="0" err="1"/>
              <a:t>bít</a:t>
            </a:r>
            <a:r>
              <a:rPr lang="en-US" sz="1800" dirty="0"/>
              <a:t> 1 </a:t>
            </a:r>
            <a:r>
              <a:rPr lang="en-US" sz="1800" dirty="0" err="1"/>
              <a:t>nửa</a:t>
            </a:r>
            <a:r>
              <a:rPr lang="en-US" sz="1800" dirty="0"/>
              <a:t> </a:t>
            </a:r>
            <a:r>
              <a:rPr lang="en-US" sz="1800" dirty="0" err="1"/>
              <a:t>chu</a:t>
            </a:r>
            <a:r>
              <a:rPr lang="en-US" sz="1800" dirty="0"/>
              <a:t> </a:t>
            </a:r>
            <a:r>
              <a:rPr lang="en-US" sz="1800" dirty="0" err="1"/>
              <a:t>kỳ</a:t>
            </a:r>
            <a:r>
              <a:rPr lang="en-US" sz="1800" dirty="0"/>
              <a:t> </a:t>
            </a:r>
            <a:r>
              <a:rPr lang="en-US" sz="1800" dirty="0" err="1"/>
              <a:t>đầu</a:t>
            </a:r>
            <a:r>
              <a:rPr lang="en-US" sz="1800" dirty="0"/>
              <a:t> ở V </a:t>
            </a:r>
            <a:r>
              <a:rPr lang="en-US" sz="1800" dirty="0" err="1"/>
              <a:t>nhửa</a:t>
            </a:r>
            <a:r>
              <a:rPr lang="en-US" sz="1800" dirty="0"/>
              <a:t> </a:t>
            </a:r>
            <a:r>
              <a:rPr lang="en-US" sz="1800" dirty="0" err="1"/>
              <a:t>chu</a:t>
            </a:r>
            <a:r>
              <a:rPr lang="en-US" sz="1800" dirty="0"/>
              <a:t> </a:t>
            </a:r>
            <a:r>
              <a:rPr lang="en-US" sz="1800" dirty="0" err="1"/>
              <a:t>kỳ</a:t>
            </a:r>
            <a:r>
              <a:rPr lang="en-US" sz="1800" dirty="0"/>
              <a:t> </a:t>
            </a:r>
            <a:r>
              <a:rPr lang="en-US" sz="1800" dirty="0" err="1"/>
              <a:t>sau</a:t>
            </a:r>
            <a:r>
              <a:rPr lang="en-US" sz="1800" dirty="0"/>
              <a:t> </a:t>
            </a:r>
            <a:r>
              <a:rPr lang="en-US" sz="1800" dirty="0" err="1"/>
              <a:t>về</a:t>
            </a:r>
            <a:r>
              <a:rPr lang="en-US" sz="1800" dirty="0"/>
              <a:t> 0, </a:t>
            </a:r>
            <a:r>
              <a:rPr lang="en-US" sz="1800" dirty="0" err="1"/>
              <a:t>tín</a:t>
            </a:r>
            <a:r>
              <a:rPr lang="en-US" sz="1800" dirty="0"/>
              <a:t> </a:t>
            </a:r>
            <a:r>
              <a:rPr lang="en-US" sz="1800" dirty="0" err="1"/>
              <a:t>hiệu</a:t>
            </a:r>
            <a:r>
              <a:rPr lang="en-US" sz="1800" dirty="0"/>
              <a:t> </a:t>
            </a:r>
            <a:r>
              <a:rPr lang="en-US" sz="1800" dirty="0" err="1"/>
              <a:t>của</a:t>
            </a:r>
            <a:r>
              <a:rPr lang="en-US" sz="1800" dirty="0"/>
              <a:t> </a:t>
            </a:r>
            <a:r>
              <a:rPr lang="en-US" sz="1800" dirty="0" err="1"/>
              <a:t>bít</a:t>
            </a:r>
            <a:r>
              <a:rPr lang="en-US" sz="1800" dirty="0"/>
              <a:t> 0 </a:t>
            </a:r>
            <a:r>
              <a:rPr lang="en-US" sz="1800" dirty="0" err="1"/>
              <a:t>nằm</a:t>
            </a:r>
            <a:r>
              <a:rPr lang="en-US" sz="1800" dirty="0"/>
              <a:t> ở </a:t>
            </a:r>
            <a:r>
              <a:rPr lang="en-US" sz="1800" dirty="0" err="1"/>
              <a:t>mức</a:t>
            </a:r>
            <a:r>
              <a:rPr lang="en-US" sz="1800" dirty="0"/>
              <a:t> -V (</a:t>
            </a:r>
            <a:r>
              <a:rPr lang="en-US" sz="1800" dirty="0" err="1"/>
              <a:t>có</a:t>
            </a:r>
            <a:r>
              <a:rPr lang="en-US" sz="1800" dirty="0"/>
              <a:t> </a:t>
            </a:r>
            <a:r>
              <a:rPr lang="en-US" sz="1800" dirty="0" err="1"/>
              <a:t>phiên</a:t>
            </a:r>
            <a:r>
              <a:rPr lang="en-US" sz="1800" dirty="0"/>
              <a:t> </a:t>
            </a:r>
            <a:r>
              <a:rPr lang="en-US" sz="1800" dirty="0" err="1"/>
              <a:t>bản</a:t>
            </a:r>
            <a:r>
              <a:rPr lang="en-US" sz="1800" dirty="0"/>
              <a:t> </a:t>
            </a:r>
            <a:r>
              <a:rPr lang="en-US" sz="1800" dirty="0" err="1"/>
              <a:t>tín</a:t>
            </a:r>
            <a:r>
              <a:rPr lang="en-US" sz="1800" dirty="0"/>
              <a:t> </a:t>
            </a:r>
            <a:r>
              <a:rPr lang="en-US" sz="1800" dirty="0" err="1"/>
              <a:t>hiệu</a:t>
            </a:r>
            <a:r>
              <a:rPr lang="en-US" sz="1800" dirty="0"/>
              <a:t> </a:t>
            </a:r>
            <a:r>
              <a:rPr lang="en-US" sz="1800" dirty="0" err="1"/>
              <a:t>của</a:t>
            </a:r>
            <a:r>
              <a:rPr lang="en-US" sz="1800" dirty="0"/>
              <a:t> bit 0 ở -V </a:t>
            </a:r>
            <a:r>
              <a:rPr lang="en-US" sz="1800" dirty="0" err="1"/>
              <a:t>trong</a:t>
            </a:r>
            <a:r>
              <a:rPr lang="en-US" sz="1800" dirty="0"/>
              <a:t> </a:t>
            </a:r>
            <a:r>
              <a:rPr lang="en-US" sz="1800" dirty="0" err="1"/>
              <a:t>nủa</a:t>
            </a:r>
            <a:r>
              <a:rPr lang="en-US" sz="1800" dirty="0"/>
              <a:t> </a:t>
            </a:r>
            <a:r>
              <a:rPr lang="en-US" sz="1800" dirty="0" err="1"/>
              <a:t>chu</a:t>
            </a:r>
            <a:r>
              <a:rPr lang="en-US" sz="1800" dirty="0"/>
              <a:t> </a:t>
            </a:r>
            <a:r>
              <a:rPr lang="en-US" sz="1800" dirty="0" err="1"/>
              <a:t>kỳ</a:t>
            </a:r>
            <a:r>
              <a:rPr lang="en-US" sz="1800" dirty="0"/>
              <a:t> Tb </a:t>
            </a:r>
            <a:r>
              <a:rPr lang="en-US" sz="1800" dirty="0" err="1"/>
              <a:t>đầu</a:t>
            </a:r>
            <a:r>
              <a:rPr lang="en-US" sz="1800" dirty="0"/>
              <a:t> </a:t>
            </a:r>
            <a:r>
              <a:rPr lang="en-US" sz="1800" dirty="0" err="1"/>
              <a:t>và</a:t>
            </a:r>
            <a:r>
              <a:rPr lang="en-US" sz="1800" dirty="0"/>
              <a:t> </a:t>
            </a:r>
            <a:r>
              <a:rPr lang="en-US" sz="1800" dirty="0" err="1"/>
              <a:t>nửa</a:t>
            </a:r>
            <a:r>
              <a:rPr lang="en-US" sz="1800" dirty="0"/>
              <a:t> </a:t>
            </a:r>
            <a:r>
              <a:rPr lang="en-US" sz="1800" dirty="0" err="1"/>
              <a:t>sau</a:t>
            </a:r>
            <a:r>
              <a:rPr lang="en-US" sz="1800" dirty="0"/>
              <a:t> </a:t>
            </a:r>
            <a:r>
              <a:rPr lang="en-US" sz="1800" dirty="0" err="1"/>
              <a:t>về</a:t>
            </a:r>
            <a:r>
              <a:rPr lang="en-US" sz="1800" dirty="0"/>
              <a:t> 0)</a:t>
            </a:r>
          </a:p>
          <a:p>
            <a:pPr lvl="0"/>
            <a:r>
              <a:rPr lang="en-US" sz="1800" dirty="0"/>
              <a:t>                                                  1       0         1       1        0        0        1       0       1</a:t>
            </a:r>
          </a:p>
        </p:txBody>
      </p:sp>
      <p:pic>
        <p:nvPicPr>
          <p:cNvPr id="4" name="Picture 3"/>
          <p:cNvPicPr>
            <a:picLocks noChangeAspect="1"/>
          </p:cNvPicPr>
          <p:nvPr/>
        </p:nvPicPr>
        <p:blipFill>
          <a:blip r:embed="rId3">
            <a:lum/>
            <a:alphaModFix/>
          </a:blip>
          <a:srcRect/>
          <a:stretch>
            <a:fillRect/>
          </a:stretch>
        </p:blipFill>
        <p:spPr>
          <a:xfrm>
            <a:off x="809640" y="2834640"/>
            <a:ext cx="8534160" cy="12988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8.2.2 Tín hiệu RZ</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Thuật</a:t>
            </a:r>
            <a:r>
              <a:rPr lang="en-US" sz="2000" dirty="0">
                <a:latin typeface="Arial" pitchFamily="34" charset="0"/>
                <a:cs typeface="Arial" pitchFamily="34" charset="0"/>
              </a:rPr>
              <a:t> </a:t>
            </a:r>
            <a:r>
              <a:rPr lang="en-US" sz="2000" dirty="0" err="1">
                <a:latin typeface="Arial" pitchFamily="34" charset="0"/>
                <a:cs typeface="Arial" pitchFamily="34" charset="0"/>
              </a:rPr>
              <a:t>toán</a:t>
            </a:r>
            <a:r>
              <a:rPr lang="en-US" sz="2000" dirty="0">
                <a:latin typeface="Arial" pitchFamily="34" charset="0"/>
                <a:cs typeface="Arial" pitchFamily="34" charset="0"/>
              </a:rPr>
              <a:t> </a:t>
            </a:r>
            <a:r>
              <a:rPr lang="en-US" sz="2000" dirty="0" err="1">
                <a:latin typeface="Arial" pitchFamily="34" charset="0"/>
                <a:cs typeface="Arial" pitchFamily="34" charset="0"/>
              </a:rPr>
              <a:t>tạo</a:t>
            </a:r>
            <a:r>
              <a:rPr lang="en-US" sz="2000" dirty="0">
                <a:latin typeface="Arial" pitchFamily="34" charset="0"/>
                <a:cs typeface="Arial" pitchFamily="34" charset="0"/>
              </a:rPr>
              <a:t> RZ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đơn</a:t>
            </a:r>
            <a:r>
              <a:rPr lang="en-US" sz="2000" dirty="0">
                <a:latin typeface="Arial" pitchFamily="34" charset="0"/>
                <a:cs typeface="Arial" pitchFamily="34" charset="0"/>
              </a:rPr>
              <a:t> </a:t>
            </a:r>
            <a:r>
              <a:rPr lang="en-US" sz="2000" dirty="0" err="1">
                <a:latin typeface="Arial" pitchFamily="34" charset="0"/>
                <a:cs typeface="Arial" pitchFamily="34" charset="0"/>
              </a:rPr>
              <a:t>giản</a:t>
            </a:r>
            <a:r>
              <a:rPr lang="en-US" sz="2000" dirty="0">
                <a:latin typeface="Arial" pitchFamily="34" charset="0"/>
                <a:cs typeface="Arial" pitchFamily="34" charset="0"/>
              </a:rPr>
              <a:t>.</a:t>
            </a:r>
          </a:p>
          <a:p>
            <a:pPr lvl="0"/>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RZ </a:t>
            </a:r>
            <a:r>
              <a:rPr lang="en-US" sz="2000" dirty="0" err="1">
                <a:latin typeface="Arial" pitchFamily="34" charset="0"/>
                <a:cs typeface="Arial" pitchFamily="34" charset="0"/>
              </a:rPr>
              <a:t>luôn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mức</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bít</a:t>
            </a:r>
            <a:r>
              <a:rPr lang="en-US" sz="2000" dirty="0">
                <a:latin typeface="Arial" pitchFamily="34" charset="0"/>
                <a:cs typeface="Arial" pitchFamily="34" charset="0"/>
              </a:rPr>
              <a:t> 1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phiên</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 </a:t>
            </a:r>
            <a:r>
              <a:rPr lang="en-US" sz="2000" dirty="0" err="1">
                <a:latin typeface="Arial" pitchFamily="34" charset="0"/>
                <a:cs typeface="Arial" pitchFamily="34" charset="0"/>
              </a:rPr>
              <a:t>cả</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bít</a:t>
            </a:r>
            <a:r>
              <a:rPr lang="en-US" sz="2000" dirty="0">
                <a:latin typeface="Arial" pitchFamily="34" charset="0"/>
                <a:cs typeface="Arial" pitchFamily="34" charset="0"/>
              </a:rPr>
              <a:t> 0 </a:t>
            </a:r>
            <a:r>
              <a:rPr lang="en-US" sz="2000" dirty="0" err="1">
                <a:latin typeface="Arial" pitchFamily="34" charset="0"/>
                <a:cs typeface="Arial" pitchFamily="34" charset="0"/>
              </a:rPr>
              <a:t>cũng</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về</a:t>
            </a:r>
            <a:r>
              <a:rPr lang="en-US" sz="2000" dirty="0">
                <a:latin typeface="Arial" pitchFamily="34" charset="0"/>
                <a:cs typeface="Arial" pitchFamily="34" charset="0"/>
              </a:rPr>
              <a:t> 0 ở </a:t>
            </a:r>
            <a:r>
              <a:rPr lang="en-US" sz="2000" dirty="0" err="1">
                <a:latin typeface="Arial" pitchFamily="34" charset="0"/>
                <a:cs typeface="Arial" pitchFamily="34" charset="0"/>
              </a:rPr>
              <a:t>giữa</a:t>
            </a:r>
            <a:r>
              <a:rPr lang="en-US" sz="2000" dirty="0">
                <a:latin typeface="Arial" pitchFamily="34" charset="0"/>
                <a:cs typeface="Arial" pitchFamily="34" charset="0"/>
              </a:rPr>
              <a:t> </a:t>
            </a:r>
            <a:r>
              <a:rPr lang="en-US" sz="2000" dirty="0" err="1">
                <a:latin typeface="Arial" pitchFamily="34" charset="0"/>
                <a:cs typeface="Arial" pitchFamily="34" charset="0"/>
              </a:rPr>
              <a:t>chu</a:t>
            </a:r>
            <a:r>
              <a:rPr lang="en-US" sz="2000" dirty="0">
                <a:latin typeface="Arial" pitchFamily="34" charset="0"/>
                <a:cs typeface="Arial" pitchFamily="34" charset="0"/>
              </a:rPr>
              <a:t> </a:t>
            </a:r>
            <a:r>
              <a:rPr lang="en-US" sz="2000" dirty="0" err="1">
                <a:latin typeface="Arial" pitchFamily="34" charset="0"/>
                <a:cs typeface="Arial" pitchFamily="34" charset="0"/>
              </a:rPr>
              <a:t>kỳ</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phép</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từng</a:t>
            </a:r>
            <a:r>
              <a:rPr lang="en-US" sz="2000" dirty="0">
                <a:latin typeface="Arial" pitchFamily="34" charset="0"/>
                <a:cs typeface="Arial" pitchFamily="34" charset="0"/>
              </a:rPr>
              <a:t> </a:t>
            </a:r>
            <a:r>
              <a:rPr lang="en-US" sz="2000" dirty="0" err="1">
                <a:latin typeface="Arial" pitchFamily="34" charset="0"/>
                <a:cs typeface="Arial" pitchFamily="34" charset="0"/>
              </a:rPr>
              <a:t>bít</a:t>
            </a:r>
            <a:r>
              <a:rPr lang="en-US" sz="2000" dirty="0">
                <a:latin typeface="Arial" pitchFamily="34" charset="0"/>
                <a:cs typeface="Arial" pitchFamily="34" charset="0"/>
              </a:rPr>
              <a:t>.</a:t>
            </a:r>
          </a:p>
          <a:p>
            <a:pPr lvl="0"/>
            <a:r>
              <a:rPr lang="en-US" sz="2000" dirty="0" err="1">
                <a:latin typeface="Arial" pitchFamily="34" charset="0"/>
                <a:cs typeface="Arial" pitchFamily="34" charset="0"/>
              </a:rPr>
              <a:t>Phổ</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RZ </a:t>
            </a:r>
            <a:r>
              <a:rPr lang="en-US" sz="2000" dirty="0" err="1">
                <a:latin typeface="Arial" pitchFamily="34" charset="0"/>
                <a:cs typeface="Arial" pitchFamily="34" charset="0"/>
              </a:rPr>
              <a:t>rộng</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NRZ </a:t>
            </a:r>
            <a:r>
              <a:rPr lang="en-US" sz="2000" dirty="0" err="1">
                <a:latin typeface="Arial" pitchFamily="34" charset="0"/>
                <a:cs typeface="Arial" pitchFamily="34" charset="0"/>
              </a:rPr>
              <a:t>vì</a:t>
            </a:r>
            <a:r>
              <a:rPr lang="en-US" sz="2000" dirty="0">
                <a:latin typeface="Arial" pitchFamily="34" charset="0"/>
                <a:cs typeface="Arial" pitchFamily="34" charset="0"/>
              </a:rPr>
              <a:t> </a:t>
            </a:r>
            <a:r>
              <a:rPr lang="en-US" sz="2000" dirty="0" err="1">
                <a:latin typeface="Arial" pitchFamily="34" charset="0"/>
                <a:cs typeface="Arial" pitchFamily="34" charset="0"/>
              </a:rPr>
              <a:t>xung</a:t>
            </a:r>
            <a:r>
              <a:rPr lang="en-US" sz="2000" dirty="0">
                <a:latin typeface="Arial" pitchFamily="34" charset="0"/>
                <a:cs typeface="Arial" pitchFamily="34" charset="0"/>
              </a:rPr>
              <a:t> RZ </a:t>
            </a:r>
            <a:r>
              <a:rPr lang="en-US" sz="2000" dirty="0" err="1">
                <a:latin typeface="Arial" pitchFamily="34" charset="0"/>
                <a:cs typeface="Arial" pitchFamily="34" charset="0"/>
              </a:rPr>
              <a:t>hẹp</a:t>
            </a:r>
            <a:r>
              <a:rPr lang="en-US" sz="2000" dirty="0">
                <a:latin typeface="Arial" pitchFamily="34" charset="0"/>
                <a:cs typeface="Arial" pitchFamily="34" charset="0"/>
              </a:rPr>
              <a:t> </a:t>
            </a:r>
            <a:r>
              <a:rPr lang="en-US" sz="2000" dirty="0" err="1">
                <a:latin typeface="Arial" pitchFamily="34" charset="0"/>
                <a:cs typeface="Arial" pitchFamily="34" charset="0"/>
              </a:rPr>
              <a:t>hơn</a:t>
            </a:r>
            <a:endParaRPr lang="en-US" sz="2000" dirty="0">
              <a:latin typeface="Arial" pitchFamily="34" charset="0"/>
              <a:cs typeface="Arial" pitchFamily="34" charset="0"/>
            </a:endParaRPr>
          </a:p>
          <a:p>
            <a:pPr lvl="0"/>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RZ-L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phiên</a:t>
            </a:r>
            <a:r>
              <a:rPr lang="en-US" sz="2000" dirty="0">
                <a:latin typeface="Arial" pitchFamily="34" charset="0"/>
                <a:cs typeface="Arial" pitchFamily="34" charset="0"/>
              </a:rPr>
              <a:t> </a:t>
            </a:r>
            <a:r>
              <a:rPr lang="en-US" sz="2000" dirty="0" err="1">
                <a:latin typeface="Arial" pitchFamily="34" charset="0"/>
                <a:cs typeface="Arial" pitchFamily="34" charset="0"/>
              </a:rPr>
              <a:t>bản</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bit 0 </a:t>
            </a:r>
            <a:r>
              <a:rPr lang="en-US" sz="2000" dirty="0" err="1">
                <a:latin typeface="Arial" pitchFamily="34" charset="0"/>
                <a:cs typeface="Arial" pitchFamily="34" charset="0"/>
              </a:rPr>
              <a:t>cũng</a:t>
            </a:r>
            <a:r>
              <a:rPr lang="en-US" sz="2000" dirty="0">
                <a:latin typeface="Arial" pitchFamily="34" charset="0"/>
                <a:cs typeface="Arial" pitchFamily="34" charset="0"/>
              </a:rPr>
              <a:t> </a:t>
            </a:r>
            <a:r>
              <a:rPr lang="en-US" sz="2000" dirty="0" err="1">
                <a:latin typeface="Arial" pitchFamily="34" charset="0"/>
                <a:cs typeface="Arial" pitchFamily="34" charset="0"/>
              </a:rPr>
              <a:t>trở</a:t>
            </a:r>
            <a:r>
              <a:rPr lang="en-US" sz="2000" dirty="0">
                <a:latin typeface="Arial" pitchFamily="34" charset="0"/>
                <a:cs typeface="Arial" pitchFamily="34" charset="0"/>
              </a:rPr>
              <a:t> </a:t>
            </a:r>
            <a:r>
              <a:rPr lang="en-US" sz="2000" dirty="0" err="1">
                <a:latin typeface="Arial" pitchFamily="34" charset="0"/>
                <a:cs typeface="Arial" pitchFamily="34" charset="0"/>
              </a:rPr>
              <a:t>về</a:t>
            </a:r>
            <a:r>
              <a:rPr lang="en-US" sz="2000" dirty="0">
                <a:latin typeface="Arial" pitchFamily="34" charset="0"/>
                <a:cs typeface="Arial" pitchFamily="34" charset="0"/>
              </a:rPr>
              <a:t> 0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1 </a:t>
            </a:r>
            <a:r>
              <a:rPr lang="en-US" sz="2000" dirty="0" err="1">
                <a:latin typeface="Arial" pitchFamily="34" charset="0"/>
                <a:cs typeface="Arial" pitchFamily="34" charset="0"/>
              </a:rPr>
              <a:t>chiều</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8.2.2. Tín hiệu RZ</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Hiệu năng thu của máy thu  với tín hiệu RZ-L. Với phiên bản tín hiệu của bit 0 cũng trở về 0 thì hai tín hiệu ngược pha nhau, hiệu năng thu của RZ-L và NRZ-L là bằng nhau.</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1188719" y="2194560"/>
            <a:ext cx="7955280" cy="292607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 Tổng quan</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Chức</a:t>
            </a:r>
            <a:r>
              <a:rPr lang="en-US" sz="1800" dirty="0">
                <a:latin typeface="Arial" pitchFamily="34" charset="0"/>
                <a:cs typeface="Arial" pitchFamily="34" charset="0"/>
              </a:rPr>
              <a:t>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phối</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a:t>
            </a:r>
          </a:p>
          <a:p>
            <a:pPr lvl="1" hangingPunct="0"/>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môi</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lan</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a:t>
            </a:r>
          </a:p>
          <a:p>
            <a:pPr lvl="1" hangingPunct="0"/>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hiện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bởi</a:t>
            </a:r>
            <a:r>
              <a:rPr lang="en-US" sz="1800" dirty="0">
                <a:latin typeface="Arial" pitchFamily="34" charset="0"/>
                <a:cs typeface="Arial" pitchFamily="34" charset="0"/>
              </a:rPr>
              <a:t> </a:t>
            </a:r>
            <a:r>
              <a:rPr lang="en-US" sz="1800" dirty="0" err="1">
                <a:latin typeface="Arial" pitchFamily="34" charset="0"/>
                <a:cs typeface="Arial" pitchFamily="34" charset="0"/>
              </a:rPr>
              <a:t>cấu</a:t>
            </a:r>
            <a:r>
              <a:rPr lang="en-US" sz="1800" dirty="0">
                <a:latin typeface="Arial" pitchFamily="34" charset="0"/>
                <a:cs typeface="Arial" pitchFamily="34" charset="0"/>
              </a:rPr>
              <a:t> </a:t>
            </a:r>
            <a:r>
              <a:rPr lang="en-US" sz="1800" dirty="0" err="1">
                <a:latin typeface="Arial" pitchFamily="34" charset="0"/>
                <a:cs typeface="Arial" pitchFamily="34" charset="0"/>
              </a:rPr>
              <a:t>trúc</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tối</a:t>
            </a:r>
            <a:r>
              <a:rPr lang="en-US" sz="1800" dirty="0">
                <a:latin typeface="Arial" pitchFamily="34" charset="0"/>
                <a:cs typeface="Arial" pitchFamily="34" charset="0"/>
              </a:rPr>
              <a:t> </a:t>
            </a:r>
            <a:r>
              <a:rPr lang="en-US" sz="1800" dirty="0" err="1">
                <a:latin typeface="Arial" pitchFamily="34" charset="0"/>
                <a:cs typeface="Arial" pitchFamily="34" charset="0"/>
              </a:rPr>
              <a:t>ưu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ngược</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Phần</a:t>
            </a:r>
            <a:r>
              <a:rPr lang="en-US" sz="1800" dirty="0">
                <a:latin typeface="Arial" pitchFamily="34" charset="0"/>
                <a:cs typeface="Arial" pitchFamily="34" charset="0"/>
              </a:rPr>
              <a:t> </a:t>
            </a:r>
            <a:r>
              <a:rPr lang="en-US" sz="1800" dirty="0" err="1">
                <a:latin typeface="Arial" pitchFamily="34" charset="0"/>
                <a:cs typeface="Arial" pitchFamily="34" charset="0"/>
              </a:rPr>
              <a:t>cấu</a:t>
            </a:r>
            <a:r>
              <a:rPr lang="en-US" sz="1800" dirty="0">
                <a:latin typeface="Arial" pitchFamily="34" charset="0"/>
                <a:cs typeface="Arial" pitchFamily="34" charset="0"/>
              </a:rPr>
              <a:t> </a:t>
            </a:r>
            <a:r>
              <a:rPr lang="en-US" sz="1800" dirty="0" err="1">
                <a:latin typeface="Arial" pitchFamily="34" charset="0"/>
                <a:cs typeface="Arial" pitchFamily="34" charset="0"/>
              </a:rPr>
              <a:t>trúc</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tối</a:t>
            </a:r>
            <a:r>
              <a:rPr lang="en-US" sz="1800" dirty="0">
                <a:latin typeface="Arial" pitchFamily="34" charset="0"/>
                <a:cs typeface="Arial" pitchFamily="34" charset="0"/>
              </a:rPr>
              <a:t> </a:t>
            </a:r>
            <a:r>
              <a:rPr lang="en-US" sz="1800" dirty="0" err="1">
                <a:latin typeface="Arial" pitchFamily="34" charset="0"/>
                <a:cs typeface="Arial" pitchFamily="34" charset="0"/>
              </a:rPr>
              <a:t>ưu</a:t>
            </a:r>
            <a:r>
              <a:rPr lang="en-US" sz="1800" dirty="0">
                <a:latin typeface="Arial" pitchFamily="34" charset="0"/>
                <a:cs typeface="Arial" pitchFamily="34" charset="0"/>
              </a:rPr>
              <a:t> </a:t>
            </a:r>
            <a:r>
              <a:rPr lang="en-US" sz="1800" dirty="0" err="1">
                <a:latin typeface="Arial" pitchFamily="34" charset="0"/>
                <a:cs typeface="Arial" pitchFamily="34" charset="0"/>
              </a:rPr>
              <a:t>đã</a:t>
            </a:r>
            <a:r>
              <a:rPr lang="en-US" sz="1800" dirty="0">
                <a:latin typeface="Arial" pitchFamily="34" charset="0"/>
                <a:cs typeface="Arial" pitchFamily="34" charset="0"/>
              </a:rPr>
              <a:t> </a:t>
            </a:r>
            <a:r>
              <a:rPr lang="en-US" sz="1800" dirty="0" err="1">
                <a:latin typeface="Arial" pitchFamily="34" charset="0"/>
                <a:cs typeface="Arial" pitchFamily="34" charset="0"/>
              </a:rPr>
              <a:t>xét</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chương</a:t>
            </a:r>
            <a:r>
              <a:rPr lang="en-US" sz="1800" dirty="0">
                <a:latin typeface="Arial" pitchFamily="34" charset="0"/>
                <a:cs typeface="Arial" pitchFamily="34" charset="0"/>
              </a:rPr>
              <a:t> </a:t>
            </a:r>
            <a:r>
              <a:rPr lang="en-US" sz="1800" dirty="0" err="1">
                <a:latin typeface="Arial" pitchFamily="34" charset="0"/>
                <a:cs typeface="Arial" pitchFamily="34" charset="0"/>
              </a:rPr>
              <a:t>trước</a:t>
            </a:r>
            <a:r>
              <a:rPr lang="en-US" sz="1800" dirty="0">
                <a:latin typeface="Arial" pitchFamily="34" charset="0"/>
                <a:cs typeface="Arial" pitchFamily="34" charset="0"/>
              </a:rPr>
              <a:t>.</a:t>
            </a:r>
          </a:p>
          <a:p>
            <a:pPr lvl="0"/>
            <a:r>
              <a:rPr lang="en-US" sz="1800" dirty="0" err="1">
                <a:latin typeface="Arial" pitchFamily="34" charset="0"/>
                <a:cs typeface="Arial" pitchFamily="34" charset="0"/>
              </a:rPr>
              <a:t>Phối</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phối</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lý</a:t>
            </a:r>
            <a:r>
              <a:rPr lang="en-US" sz="1800" dirty="0">
                <a:latin typeface="Arial" pitchFamily="34" charset="0"/>
                <a:cs typeface="Arial" pitchFamily="34" charset="0"/>
              </a:rPr>
              <a:t>:</a:t>
            </a:r>
          </a:p>
          <a:p>
            <a:pPr lvl="1" hangingPunct="0"/>
            <a:r>
              <a:rPr lang="en-US" sz="1800" dirty="0">
                <a:latin typeface="Arial" pitchFamily="34" charset="0"/>
                <a:cs typeface="Arial" pitchFamily="34" charset="0"/>
              </a:rPr>
              <a:t> </a:t>
            </a:r>
            <a:r>
              <a:rPr lang="en-US" sz="1800" dirty="0" err="1">
                <a:latin typeface="Arial" pitchFamily="34" charset="0"/>
                <a:cs typeface="Arial" pitchFamily="34" charset="0"/>
              </a:rPr>
              <a:t>Phối</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về</a:t>
            </a:r>
            <a:r>
              <a:rPr lang="en-US" sz="1800" dirty="0">
                <a:latin typeface="Arial" pitchFamily="34" charset="0"/>
                <a:cs typeface="Arial" pitchFamily="34" charset="0"/>
              </a:rPr>
              <a:t> </a:t>
            </a:r>
            <a:r>
              <a:rPr lang="en-US" sz="1800" dirty="0" err="1">
                <a:latin typeface="Arial" pitchFamily="34" charset="0"/>
                <a:cs typeface="Arial" pitchFamily="34" charset="0"/>
              </a:rPr>
              <a:t>dạng</a:t>
            </a:r>
            <a:r>
              <a:rPr lang="en-US" sz="1800" dirty="0">
                <a:latin typeface="Arial" pitchFamily="34" charset="0"/>
                <a:cs typeface="Arial" pitchFamily="34" charset="0"/>
              </a:rPr>
              <a:t>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lượng</a:t>
            </a:r>
            <a:r>
              <a:rPr lang="en-US" sz="1800" dirty="0">
                <a:latin typeface="Arial" pitchFamily="34" charset="0"/>
                <a:cs typeface="Arial" pitchFamily="34" charset="0"/>
              </a:rPr>
              <a:t> </a:t>
            </a:r>
            <a:r>
              <a:rPr lang="en-US" sz="1800" dirty="0" err="1">
                <a:latin typeface="Arial" pitchFamily="34" charset="0"/>
                <a:cs typeface="Arial" pitchFamily="34" charset="0"/>
              </a:rPr>
              <a:t>chứa</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tin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bản</a:t>
            </a:r>
            <a:r>
              <a:rPr lang="en-US" sz="1800" dirty="0">
                <a:latin typeface="Arial" pitchFamily="34" charset="0"/>
                <a:cs typeface="Arial" pitchFamily="34" charset="0"/>
              </a:rPr>
              <a:t> </a:t>
            </a:r>
            <a:r>
              <a:rPr lang="en-US" sz="1800" dirty="0" err="1">
                <a:latin typeface="Arial" pitchFamily="34" charset="0"/>
                <a:cs typeface="Arial" pitchFamily="34" charset="0"/>
              </a:rPr>
              <a:t>chất</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lý</a:t>
            </a:r>
            <a:r>
              <a:rPr lang="en-US" sz="1800" dirty="0">
                <a:latin typeface="Arial" pitchFamily="34" charset="0"/>
                <a:cs typeface="Arial" pitchFamily="34" charset="0"/>
              </a:rPr>
              <a:t> </a:t>
            </a:r>
            <a:r>
              <a:rPr lang="en-US" sz="1800" dirty="0" err="1">
                <a:latin typeface="Arial" pitchFamily="34" charset="0"/>
                <a:cs typeface="Arial" pitchFamily="34" charset="0"/>
              </a:rPr>
              <a:t>môi</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lan</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do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bộ</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đổi</a:t>
            </a:r>
            <a:r>
              <a:rPr lang="en-US" sz="1800" dirty="0">
                <a:latin typeface="Arial" pitchFamily="34" charset="0"/>
                <a:cs typeface="Arial" pitchFamily="34" charset="0"/>
              </a:rPr>
              <a:t>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lượng</a:t>
            </a:r>
            <a:r>
              <a:rPr lang="en-US" sz="1800" dirty="0">
                <a:latin typeface="Arial" pitchFamily="34" charset="0"/>
                <a:cs typeface="Arial" pitchFamily="34" charset="0"/>
              </a:rPr>
              <a:t> (Transducer) </a:t>
            </a:r>
            <a:r>
              <a:rPr lang="en-US" sz="1800" dirty="0" err="1">
                <a:latin typeface="Arial" pitchFamily="34" charset="0"/>
                <a:cs typeface="Arial" pitchFamily="34" charset="0"/>
              </a:rPr>
              <a:t>thực</a:t>
            </a:r>
            <a:r>
              <a:rPr lang="en-US" sz="1800" dirty="0">
                <a:latin typeface="Arial" pitchFamily="34" charset="0"/>
                <a:cs typeface="Arial" pitchFamily="34" charset="0"/>
              </a:rPr>
              <a:t> </a:t>
            </a:r>
            <a:r>
              <a:rPr lang="en-US" sz="1800" dirty="0" err="1">
                <a:latin typeface="Arial" pitchFamily="34" charset="0"/>
                <a:cs typeface="Arial" pitchFamily="34" charset="0"/>
              </a:rPr>
              <a:t>hiện</a:t>
            </a:r>
            <a:r>
              <a:rPr lang="en-US" sz="1800" dirty="0">
                <a:latin typeface="Arial" pitchFamily="34" charset="0"/>
                <a:cs typeface="Arial" pitchFamily="34" charset="0"/>
              </a:rPr>
              <a:t>. </a:t>
            </a:r>
            <a:r>
              <a:rPr lang="en-US" sz="1800" dirty="0" err="1">
                <a:latin typeface="Arial" pitchFamily="34" charset="0"/>
                <a:cs typeface="Arial" pitchFamily="34" charset="0"/>
              </a:rPr>
              <a:t>Ví</a:t>
            </a:r>
            <a:r>
              <a:rPr lang="en-US" sz="1800" dirty="0">
                <a:latin typeface="Arial" pitchFamily="34" charset="0"/>
                <a:cs typeface="Arial" pitchFamily="34" charset="0"/>
              </a:rPr>
              <a:t> </a:t>
            </a:r>
            <a:r>
              <a:rPr lang="en-US" sz="1800" dirty="0" err="1">
                <a:latin typeface="Arial" pitchFamily="34" charset="0"/>
                <a:cs typeface="Arial" pitchFamily="34" charset="0"/>
              </a:rPr>
              <a:t>dụ</a:t>
            </a:r>
            <a:r>
              <a:rPr lang="en-US" sz="1800" dirty="0">
                <a:latin typeface="Arial" pitchFamily="34" charset="0"/>
                <a:cs typeface="Arial" pitchFamily="34" charset="0"/>
              </a:rPr>
              <a:t> </a:t>
            </a:r>
            <a:r>
              <a:rPr lang="en-US" sz="1800" dirty="0" err="1">
                <a:latin typeface="Arial" pitchFamily="34" charset="0"/>
                <a:cs typeface="Arial" pitchFamily="34" charset="0"/>
              </a:rPr>
              <a:t>ăng</a:t>
            </a:r>
            <a:r>
              <a:rPr lang="en-US" sz="1800" dirty="0">
                <a:latin typeface="Arial" pitchFamily="34" charset="0"/>
                <a:cs typeface="Arial" pitchFamily="34" charset="0"/>
              </a:rPr>
              <a:t> ten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điện</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sóng</a:t>
            </a:r>
            <a:r>
              <a:rPr lang="en-US" sz="1800" dirty="0">
                <a:latin typeface="Arial" pitchFamily="34" charset="0"/>
                <a:cs typeface="Arial" pitchFamily="34" charset="0"/>
              </a:rPr>
              <a:t> </a:t>
            </a:r>
            <a:r>
              <a:rPr lang="en-US" sz="1800" dirty="0" err="1">
                <a:latin typeface="Arial" pitchFamily="34" charset="0"/>
                <a:cs typeface="Arial" pitchFamily="34" charset="0"/>
              </a:rPr>
              <a:t>điện</a:t>
            </a:r>
            <a:r>
              <a:rPr lang="en-US" sz="1800" dirty="0">
                <a:latin typeface="Arial" pitchFamily="34" charset="0"/>
                <a:cs typeface="Arial" pitchFamily="34" charset="0"/>
              </a:rPr>
              <a:t> </a:t>
            </a:r>
            <a:r>
              <a:rPr lang="en-US" sz="1800" dirty="0" err="1">
                <a:latin typeface="Arial" pitchFamily="34" charset="0"/>
                <a:cs typeface="Arial" pitchFamily="34" charset="0"/>
              </a:rPr>
              <a:t>từ</a:t>
            </a:r>
            <a:r>
              <a:rPr lang="en-US" sz="1800" dirty="0">
                <a:latin typeface="Arial" pitchFamily="34" charset="0"/>
                <a:cs typeface="Arial" pitchFamily="34" charset="0"/>
              </a:rPr>
              <a:t>. </a:t>
            </a:r>
            <a:r>
              <a:rPr lang="en-US" sz="1800" dirty="0" err="1">
                <a:latin typeface="Arial" pitchFamily="34" charset="0"/>
                <a:cs typeface="Arial" pitchFamily="34" charset="0"/>
              </a:rPr>
              <a:t>Phối</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xét</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môn</a:t>
            </a:r>
            <a:r>
              <a:rPr lang="en-US" sz="1800" dirty="0">
                <a:latin typeface="Arial" pitchFamily="34" charset="0"/>
                <a:cs typeface="Arial" pitchFamily="34" charset="0"/>
              </a:rPr>
              <a:t> </a:t>
            </a:r>
            <a:r>
              <a:rPr lang="en-US" sz="1800" dirty="0" err="1">
                <a:latin typeface="Arial" pitchFamily="34" charset="0"/>
                <a:cs typeface="Arial" pitchFamily="34" charset="0"/>
              </a:rPr>
              <a:t>liên</a:t>
            </a:r>
            <a:r>
              <a:rPr lang="en-US" sz="1800" dirty="0">
                <a:latin typeface="Arial" pitchFamily="34" charset="0"/>
                <a:cs typeface="Arial" pitchFamily="34" charset="0"/>
              </a:rPr>
              <a:t> </a:t>
            </a:r>
            <a:r>
              <a:rPr lang="en-US" sz="1800" dirty="0" err="1">
                <a:latin typeface="Arial" pitchFamily="34" charset="0"/>
                <a:cs typeface="Arial" pitchFamily="34" charset="0"/>
              </a:rPr>
              <a:t>quan</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lý</a:t>
            </a:r>
            <a:r>
              <a:rPr lang="en-US" sz="1800" dirty="0">
                <a:latin typeface="Arial" pitchFamily="34" charset="0"/>
                <a:cs typeface="Arial" pitchFamily="34"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8.2.3. Tín hiệu Bi-phase hay Manchester code</a:t>
            </a:r>
          </a:p>
        </p:txBody>
      </p:sp>
      <p:sp>
        <p:nvSpPr>
          <p:cNvPr id="3" name="Text Placeholder 2"/>
          <p:cNvSpPr txBox="1">
            <a:spLocks noGrp="1"/>
          </p:cNvSpPr>
          <p:nvPr>
            <p:ph type="body" idx="4294967295"/>
          </p:nvPr>
        </p:nvSpPr>
        <p:spPr>
          <a:xfrm>
            <a:off x="503999" y="1326600"/>
            <a:ext cx="9071640" cy="3794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dirty="0" err="1"/>
              <a:t>Tín</a:t>
            </a:r>
            <a:r>
              <a:rPr lang="en-US" sz="1600" dirty="0"/>
              <a:t> </a:t>
            </a:r>
            <a:r>
              <a:rPr lang="en-US" sz="1600" dirty="0" err="1"/>
              <a:t>hiệu</a:t>
            </a:r>
            <a:r>
              <a:rPr lang="en-US" sz="1600" dirty="0"/>
              <a:t> Bi-phase </a:t>
            </a:r>
            <a:r>
              <a:rPr lang="en-US" sz="1600" dirty="0" err="1"/>
              <a:t>được</a:t>
            </a:r>
            <a:r>
              <a:rPr lang="en-US" sz="1600" dirty="0"/>
              <a:t> </a:t>
            </a:r>
            <a:r>
              <a:rPr lang="en-US" sz="1600" dirty="0" err="1"/>
              <a:t>tạo</a:t>
            </a:r>
            <a:r>
              <a:rPr lang="en-US" sz="1600" dirty="0"/>
              <a:t> </a:t>
            </a:r>
            <a:r>
              <a:rPr lang="en-US" sz="1600" dirty="0" err="1"/>
              <a:t>ra</a:t>
            </a:r>
            <a:r>
              <a:rPr lang="en-US" sz="1600" dirty="0"/>
              <a:t> </a:t>
            </a:r>
            <a:r>
              <a:rPr lang="en-US" sz="1600" dirty="0" err="1"/>
              <a:t>theo</a:t>
            </a:r>
            <a:r>
              <a:rPr lang="en-US" sz="1600" dirty="0"/>
              <a:t> </a:t>
            </a:r>
            <a:r>
              <a:rPr lang="en-US" sz="1600" dirty="0" err="1"/>
              <a:t>luật</a:t>
            </a:r>
            <a:r>
              <a:rPr lang="en-US" sz="1600" dirty="0"/>
              <a:t> </a:t>
            </a:r>
            <a:r>
              <a:rPr lang="en-US" sz="1600" dirty="0" err="1"/>
              <a:t>sau</a:t>
            </a:r>
            <a:r>
              <a:rPr lang="en-US" sz="1600" dirty="0"/>
              <a:t>: </a:t>
            </a:r>
            <a:r>
              <a:rPr lang="en-US" sz="1600" dirty="0" err="1"/>
              <a:t>Tín</a:t>
            </a:r>
            <a:r>
              <a:rPr lang="en-US" sz="1600" dirty="0"/>
              <a:t> </a:t>
            </a:r>
            <a:r>
              <a:rPr lang="en-US" sz="1600" dirty="0" err="1"/>
              <a:t>hiệu</a:t>
            </a:r>
            <a:r>
              <a:rPr lang="en-US" sz="1600" dirty="0"/>
              <a:t> </a:t>
            </a:r>
            <a:r>
              <a:rPr lang="en-US" sz="1600" dirty="0" err="1"/>
              <a:t>của</a:t>
            </a:r>
            <a:r>
              <a:rPr lang="en-US" sz="1600" dirty="0"/>
              <a:t> </a:t>
            </a:r>
            <a:r>
              <a:rPr lang="en-US" sz="1600" dirty="0" err="1"/>
              <a:t>mỗi</a:t>
            </a:r>
            <a:r>
              <a:rPr lang="en-US" sz="1600" dirty="0"/>
              <a:t> bit </a:t>
            </a:r>
            <a:r>
              <a:rPr lang="en-US" sz="1600" dirty="0" err="1"/>
              <a:t>là</a:t>
            </a:r>
            <a:r>
              <a:rPr lang="en-US" sz="1600" dirty="0"/>
              <a:t> </a:t>
            </a:r>
            <a:r>
              <a:rPr lang="en-US" sz="1600" dirty="0" err="1"/>
              <a:t>một</a:t>
            </a:r>
            <a:r>
              <a:rPr lang="en-US" sz="1600" dirty="0"/>
              <a:t> </a:t>
            </a:r>
            <a:r>
              <a:rPr lang="en-US" sz="1600" dirty="0" err="1"/>
              <a:t>chuyển</a:t>
            </a:r>
            <a:r>
              <a:rPr lang="en-US" sz="1600" dirty="0"/>
              <a:t> </a:t>
            </a:r>
            <a:r>
              <a:rPr lang="en-US" sz="1600" dirty="0" err="1"/>
              <a:t>mức</a:t>
            </a:r>
            <a:r>
              <a:rPr lang="en-US" sz="1600" dirty="0"/>
              <a:t> </a:t>
            </a:r>
            <a:r>
              <a:rPr lang="en-US" sz="1600" dirty="0" err="1"/>
              <a:t>tín</a:t>
            </a:r>
            <a:r>
              <a:rPr lang="en-US" sz="1600" dirty="0"/>
              <a:t> </a:t>
            </a:r>
            <a:r>
              <a:rPr lang="en-US" sz="1600" dirty="0" err="1"/>
              <a:t>hiệu</a:t>
            </a:r>
            <a:r>
              <a:rPr lang="en-US" sz="1600" dirty="0"/>
              <a:t> </a:t>
            </a:r>
            <a:r>
              <a:rPr lang="en-US" sz="1600" dirty="0" err="1"/>
              <a:t>nằm</a:t>
            </a:r>
            <a:r>
              <a:rPr lang="en-US" sz="1600" dirty="0"/>
              <a:t> ở </a:t>
            </a:r>
            <a:r>
              <a:rPr lang="en-US" sz="1600" dirty="0" err="1"/>
              <a:t>giữa</a:t>
            </a:r>
            <a:r>
              <a:rPr lang="en-US" sz="1600" dirty="0"/>
              <a:t> </a:t>
            </a:r>
            <a:r>
              <a:rPr lang="en-US" sz="1600" dirty="0" err="1"/>
              <a:t>chu</a:t>
            </a:r>
            <a:r>
              <a:rPr lang="en-US" sz="1600" dirty="0"/>
              <a:t> </a:t>
            </a:r>
            <a:r>
              <a:rPr lang="en-US" sz="1600" dirty="0" err="1"/>
              <a:t>kỳ</a:t>
            </a:r>
            <a:r>
              <a:rPr lang="en-US" sz="1600" dirty="0"/>
              <a:t> </a:t>
            </a:r>
            <a:r>
              <a:rPr lang="en-US" sz="1600" dirty="0" err="1"/>
              <a:t>tín</a:t>
            </a:r>
            <a:r>
              <a:rPr lang="en-US" sz="1600" dirty="0"/>
              <a:t> </a:t>
            </a:r>
            <a:r>
              <a:rPr lang="en-US" sz="1600" dirty="0" err="1"/>
              <a:t>hiệu</a:t>
            </a:r>
            <a:r>
              <a:rPr lang="en-US" sz="1600" dirty="0"/>
              <a:t> Tb. </a:t>
            </a:r>
            <a:r>
              <a:rPr lang="en-US" sz="1600" dirty="0" err="1"/>
              <a:t>Chuyển</a:t>
            </a:r>
            <a:r>
              <a:rPr lang="en-US" sz="1600" dirty="0"/>
              <a:t> </a:t>
            </a:r>
            <a:r>
              <a:rPr lang="en-US" sz="1600" dirty="0" err="1"/>
              <a:t>của</a:t>
            </a:r>
            <a:r>
              <a:rPr lang="en-US" sz="1600" dirty="0"/>
              <a:t> </a:t>
            </a:r>
            <a:r>
              <a:rPr lang="en-US" sz="1600" dirty="0" err="1"/>
              <a:t>bít</a:t>
            </a:r>
            <a:r>
              <a:rPr lang="en-US" sz="1600" dirty="0"/>
              <a:t> 0 </a:t>
            </a:r>
            <a:r>
              <a:rPr lang="en-US" sz="1600" dirty="0" err="1"/>
              <a:t>ngược</a:t>
            </a:r>
            <a:r>
              <a:rPr lang="en-US" sz="1600" dirty="0"/>
              <a:t> </a:t>
            </a:r>
            <a:r>
              <a:rPr lang="en-US" sz="1600" dirty="0" err="1"/>
              <a:t>với</a:t>
            </a:r>
            <a:r>
              <a:rPr lang="en-US" sz="1600" dirty="0"/>
              <a:t> </a:t>
            </a:r>
            <a:r>
              <a:rPr lang="en-US" sz="1600" dirty="0" err="1"/>
              <a:t>chuyển</a:t>
            </a:r>
            <a:r>
              <a:rPr lang="en-US" sz="1600" dirty="0"/>
              <a:t> </a:t>
            </a:r>
            <a:r>
              <a:rPr lang="en-US" sz="1600" dirty="0" err="1"/>
              <a:t>của</a:t>
            </a:r>
            <a:r>
              <a:rPr lang="en-US" sz="1600" dirty="0"/>
              <a:t> bit 1. </a:t>
            </a:r>
            <a:r>
              <a:rPr lang="en-US" sz="1600" dirty="0" err="1"/>
              <a:t>Nếu</a:t>
            </a:r>
            <a:r>
              <a:rPr lang="en-US" sz="1600" dirty="0"/>
              <a:t> qui </a:t>
            </a:r>
            <a:r>
              <a:rPr lang="en-US" sz="1600" dirty="0" err="1"/>
              <a:t>định</a:t>
            </a:r>
            <a:r>
              <a:rPr lang="en-US" sz="1600" dirty="0"/>
              <a:t> </a:t>
            </a:r>
            <a:r>
              <a:rPr lang="en-US" sz="1600" dirty="0" err="1"/>
              <a:t>chuyển</a:t>
            </a:r>
            <a:r>
              <a:rPr lang="en-US" sz="1600" dirty="0"/>
              <a:t> </a:t>
            </a:r>
            <a:r>
              <a:rPr lang="en-US" sz="1600" dirty="0" err="1"/>
              <a:t>mức</a:t>
            </a:r>
            <a:r>
              <a:rPr lang="en-US" sz="1600" dirty="0"/>
              <a:t>  </a:t>
            </a:r>
            <a:r>
              <a:rPr lang="en-US" sz="1600" dirty="0" err="1"/>
              <a:t>của</a:t>
            </a:r>
            <a:r>
              <a:rPr lang="en-US" sz="1600" dirty="0"/>
              <a:t> bit 0 </a:t>
            </a:r>
            <a:r>
              <a:rPr lang="en-US" sz="1600" dirty="0" err="1"/>
              <a:t>là</a:t>
            </a:r>
            <a:r>
              <a:rPr lang="en-US" sz="1600" dirty="0"/>
              <a:t> </a:t>
            </a:r>
            <a:r>
              <a:rPr lang="en-US" sz="1600" dirty="0" err="1"/>
              <a:t>từ</a:t>
            </a:r>
            <a:r>
              <a:rPr lang="en-US" sz="1600" dirty="0"/>
              <a:t> </a:t>
            </a:r>
            <a:r>
              <a:rPr lang="en-US" sz="1600" dirty="0" err="1"/>
              <a:t>mức</a:t>
            </a:r>
            <a:r>
              <a:rPr lang="en-US" sz="1600" dirty="0"/>
              <a:t> </a:t>
            </a:r>
            <a:r>
              <a:rPr lang="en-US" sz="1600" dirty="0" err="1"/>
              <a:t>thấp</a:t>
            </a:r>
            <a:r>
              <a:rPr lang="en-US" sz="1600" dirty="0"/>
              <a:t> </a:t>
            </a:r>
            <a:r>
              <a:rPr lang="en-US" sz="1600" dirty="0" err="1"/>
              <a:t>lên</a:t>
            </a:r>
            <a:r>
              <a:rPr lang="en-US" sz="1600" dirty="0"/>
              <a:t> </a:t>
            </a:r>
            <a:r>
              <a:rPr lang="en-US" sz="1600" dirty="0" err="1"/>
              <a:t>mức</a:t>
            </a:r>
            <a:r>
              <a:rPr lang="en-US" sz="1600" dirty="0"/>
              <a:t> </a:t>
            </a:r>
            <a:r>
              <a:rPr lang="en-US" sz="1600" dirty="0" err="1"/>
              <a:t>cao</a:t>
            </a:r>
            <a:r>
              <a:rPr lang="en-US" sz="1600" dirty="0"/>
              <a:t> </a:t>
            </a:r>
            <a:r>
              <a:rPr lang="en-US" sz="1600" dirty="0" err="1"/>
              <a:t>thì</a:t>
            </a:r>
            <a:r>
              <a:rPr lang="en-US" sz="1600" dirty="0"/>
              <a:t> </a:t>
            </a:r>
            <a:r>
              <a:rPr lang="en-US" sz="1600" dirty="0" err="1"/>
              <a:t>chuyển</a:t>
            </a:r>
            <a:r>
              <a:rPr lang="en-US" sz="1600" dirty="0"/>
              <a:t> </a:t>
            </a:r>
            <a:r>
              <a:rPr lang="en-US" sz="1600" dirty="0" err="1"/>
              <a:t>mức</a:t>
            </a:r>
            <a:r>
              <a:rPr lang="en-US" sz="1600" dirty="0"/>
              <a:t> </a:t>
            </a:r>
            <a:r>
              <a:rPr lang="en-US" sz="1600" dirty="0" err="1"/>
              <a:t>của</a:t>
            </a:r>
            <a:r>
              <a:rPr lang="en-US" sz="1600" dirty="0"/>
              <a:t> </a:t>
            </a:r>
            <a:r>
              <a:rPr lang="en-US" sz="1600" dirty="0" err="1"/>
              <a:t>bít</a:t>
            </a:r>
            <a:r>
              <a:rPr lang="en-US" sz="1600" dirty="0"/>
              <a:t> 1 </a:t>
            </a:r>
            <a:r>
              <a:rPr lang="en-US" sz="1600" dirty="0" err="1"/>
              <a:t>là</a:t>
            </a:r>
            <a:r>
              <a:rPr lang="en-US" sz="1600" dirty="0"/>
              <a:t> </a:t>
            </a:r>
            <a:r>
              <a:rPr lang="en-US" sz="1600" dirty="0" err="1"/>
              <a:t>từ</a:t>
            </a:r>
            <a:r>
              <a:rPr lang="en-US" sz="1600" dirty="0"/>
              <a:t> </a:t>
            </a:r>
            <a:r>
              <a:rPr lang="en-US" sz="1600" dirty="0" err="1"/>
              <a:t>cao</a:t>
            </a:r>
            <a:r>
              <a:rPr lang="en-US" sz="1600" dirty="0"/>
              <a:t> </a:t>
            </a:r>
            <a:r>
              <a:rPr lang="en-US" sz="1600" dirty="0" err="1"/>
              <a:t>xuống</a:t>
            </a:r>
            <a:r>
              <a:rPr lang="en-US" sz="1600" dirty="0"/>
              <a:t> </a:t>
            </a:r>
            <a:r>
              <a:rPr lang="en-US" sz="1600" dirty="0" err="1"/>
              <a:t>thấp</a:t>
            </a:r>
            <a:r>
              <a:rPr lang="en-US" sz="1600" dirty="0"/>
              <a:t>. </a:t>
            </a:r>
            <a:r>
              <a:rPr lang="en-US" sz="1600" dirty="0" err="1"/>
              <a:t>Tín</a:t>
            </a:r>
            <a:r>
              <a:rPr lang="en-US" sz="1600" dirty="0"/>
              <a:t> </a:t>
            </a:r>
            <a:r>
              <a:rPr lang="en-US" sz="1600" dirty="0" err="1"/>
              <a:t>hiệu</a:t>
            </a:r>
            <a:r>
              <a:rPr lang="en-US" sz="1600" dirty="0"/>
              <a:t> Bi-phase </a:t>
            </a:r>
            <a:r>
              <a:rPr lang="en-US" sz="1600" dirty="0" err="1"/>
              <a:t>có</a:t>
            </a:r>
            <a:r>
              <a:rPr lang="en-US" sz="1600" dirty="0"/>
              <a:t> </a:t>
            </a:r>
            <a:r>
              <a:rPr lang="en-US" sz="1600" dirty="0" err="1"/>
              <a:t>mức</a:t>
            </a:r>
            <a:r>
              <a:rPr lang="en-US" sz="1600" dirty="0"/>
              <a:t> </a:t>
            </a:r>
            <a:r>
              <a:rPr lang="en-US" sz="1600" dirty="0" err="1"/>
              <a:t>cao</a:t>
            </a:r>
            <a:r>
              <a:rPr lang="en-US" sz="1600" dirty="0"/>
              <a:t> </a:t>
            </a:r>
            <a:r>
              <a:rPr lang="en-US" sz="1600" dirty="0" err="1"/>
              <a:t>là</a:t>
            </a:r>
            <a:r>
              <a:rPr lang="en-US" sz="1600" dirty="0"/>
              <a:t> V, </a:t>
            </a:r>
            <a:r>
              <a:rPr lang="en-US" sz="1600" dirty="0" err="1"/>
              <a:t>mức</a:t>
            </a:r>
            <a:r>
              <a:rPr lang="en-US" sz="1600" dirty="0"/>
              <a:t> </a:t>
            </a:r>
            <a:r>
              <a:rPr lang="en-US" sz="1600" dirty="0" err="1"/>
              <a:t>thấp</a:t>
            </a:r>
            <a:r>
              <a:rPr lang="en-US" sz="1600" dirty="0"/>
              <a:t> </a:t>
            </a:r>
            <a:r>
              <a:rPr lang="en-US" sz="1600" dirty="0" err="1"/>
              <a:t>là</a:t>
            </a:r>
            <a:r>
              <a:rPr lang="en-US" sz="1600" dirty="0"/>
              <a:t> 0. </a:t>
            </a:r>
            <a:r>
              <a:rPr lang="en-US" sz="1600" dirty="0" err="1"/>
              <a:t>Tín</a:t>
            </a:r>
            <a:r>
              <a:rPr lang="en-US" sz="1600" dirty="0"/>
              <a:t> </a:t>
            </a:r>
            <a:r>
              <a:rPr lang="en-US" sz="1600" dirty="0" err="1"/>
              <a:t>hiệu</a:t>
            </a:r>
            <a:r>
              <a:rPr lang="en-US" sz="1600" dirty="0"/>
              <a:t> Bi-phase-L </a:t>
            </a:r>
            <a:r>
              <a:rPr lang="en-US" sz="1600" dirty="0" err="1"/>
              <a:t>có</a:t>
            </a:r>
            <a:r>
              <a:rPr lang="en-US" sz="1600" dirty="0"/>
              <a:t> </a:t>
            </a:r>
            <a:r>
              <a:rPr lang="en-US" sz="1600" dirty="0" err="1"/>
              <a:t>mức</a:t>
            </a:r>
            <a:r>
              <a:rPr lang="en-US" sz="1600" dirty="0"/>
              <a:t> </a:t>
            </a:r>
            <a:r>
              <a:rPr lang="en-US" sz="1600" dirty="0" err="1"/>
              <a:t>cao</a:t>
            </a:r>
            <a:r>
              <a:rPr lang="en-US" sz="1600" dirty="0"/>
              <a:t> </a:t>
            </a:r>
            <a:r>
              <a:rPr lang="en-US" sz="1600" dirty="0" err="1"/>
              <a:t>là</a:t>
            </a:r>
            <a:r>
              <a:rPr lang="en-US" sz="1600" dirty="0"/>
              <a:t> V </a:t>
            </a:r>
            <a:r>
              <a:rPr lang="en-US" sz="1600" dirty="0" err="1"/>
              <a:t>và</a:t>
            </a:r>
            <a:r>
              <a:rPr lang="en-US" sz="1600" dirty="0"/>
              <a:t> </a:t>
            </a:r>
            <a:r>
              <a:rPr lang="en-US" sz="1600" dirty="0" err="1"/>
              <a:t>mức</a:t>
            </a:r>
            <a:r>
              <a:rPr lang="en-US" sz="1600" dirty="0"/>
              <a:t> </a:t>
            </a:r>
            <a:r>
              <a:rPr lang="en-US" sz="1600" dirty="0" err="1"/>
              <a:t>thấp</a:t>
            </a:r>
            <a:r>
              <a:rPr lang="en-US" sz="1600" dirty="0"/>
              <a:t> </a:t>
            </a:r>
            <a:r>
              <a:rPr lang="en-US" sz="1600" dirty="0" err="1"/>
              <a:t>là</a:t>
            </a:r>
            <a:r>
              <a:rPr lang="en-US" sz="1600" dirty="0"/>
              <a:t> -V </a:t>
            </a:r>
            <a:r>
              <a:rPr lang="en-US" sz="1600" dirty="0" err="1"/>
              <a:t>để</a:t>
            </a:r>
            <a:r>
              <a:rPr lang="en-US" sz="1600" dirty="0"/>
              <a:t> </a:t>
            </a:r>
            <a:r>
              <a:rPr lang="en-US" sz="1600" dirty="0" err="1"/>
              <a:t>thành</a:t>
            </a:r>
            <a:r>
              <a:rPr lang="en-US" sz="1600" dirty="0"/>
              <a:t> </a:t>
            </a:r>
            <a:r>
              <a:rPr lang="en-US" sz="1600" dirty="0" err="1"/>
              <a:t>phần</a:t>
            </a:r>
            <a:r>
              <a:rPr lang="en-US" sz="1600" dirty="0"/>
              <a:t> 1 </a:t>
            </a:r>
            <a:r>
              <a:rPr lang="en-US" sz="1600" dirty="0" err="1"/>
              <a:t>chiều</a:t>
            </a:r>
            <a:r>
              <a:rPr lang="en-US" sz="1600" dirty="0"/>
              <a:t> </a:t>
            </a:r>
            <a:r>
              <a:rPr lang="en-US" sz="1600" dirty="0" err="1"/>
              <a:t>của</a:t>
            </a:r>
            <a:r>
              <a:rPr lang="en-US" sz="1600" dirty="0"/>
              <a:t> </a:t>
            </a:r>
            <a:r>
              <a:rPr lang="en-US" sz="1600" dirty="0" err="1"/>
              <a:t>tín</a:t>
            </a:r>
            <a:r>
              <a:rPr lang="en-US" sz="1600" dirty="0"/>
              <a:t> </a:t>
            </a:r>
            <a:r>
              <a:rPr lang="en-US" sz="1600" dirty="0" err="1"/>
              <a:t>hiệu</a:t>
            </a:r>
            <a:r>
              <a:rPr lang="en-US" sz="1600" dirty="0"/>
              <a:t> </a:t>
            </a:r>
            <a:r>
              <a:rPr lang="en-US" sz="1600" dirty="0" err="1"/>
              <a:t>bằng</a:t>
            </a:r>
            <a:r>
              <a:rPr lang="en-US" sz="1600" dirty="0"/>
              <a:t> 0.</a:t>
            </a:r>
          </a:p>
          <a:p>
            <a:pPr lvl="0"/>
            <a:r>
              <a:rPr lang="en-US" sz="1600" dirty="0" err="1"/>
              <a:t>Để</a:t>
            </a:r>
            <a:r>
              <a:rPr lang="en-US" sz="1600" dirty="0"/>
              <a:t> </a:t>
            </a:r>
            <a:r>
              <a:rPr lang="en-US" sz="1600" dirty="0" err="1"/>
              <a:t>đảm</a:t>
            </a:r>
            <a:r>
              <a:rPr lang="en-US" sz="1600" dirty="0"/>
              <a:t> </a:t>
            </a:r>
            <a:r>
              <a:rPr lang="en-US" sz="1600" dirty="0" err="1"/>
              <a:t>bảo</a:t>
            </a:r>
            <a:r>
              <a:rPr lang="en-US" sz="1600" dirty="0"/>
              <a:t> </a:t>
            </a:r>
            <a:r>
              <a:rPr lang="en-US" sz="1600" dirty="0" err="1"/>
              <a:t>tính</a:t>
            </a:r>
            <a:r>
              <a:rPr lang="en-US" sz="1600" dirty="0"/>
              <a:t> </a:t>
            </a:r>
            <a:r>
              <a:rPr lang="en-US" sz="1600" dirty="0" err="1"/>
              <a:t>liên</a:t>
            </a:r>
            <a:r>
              <a:rPr lang="en-US" sz="1600" dirty="0"/>
              <a:t> </a:t>
            </a:r>
            <a:r>
              <a:rPr lang="en-US" sz="1600" dirty="0" err="1"/>
              <a:t>tục</a:t>
            </a:r>
            <a:r>
              <a:rPr lang="en-US" sz="1600" dirty="0"/>
              <a:t> </a:t>
            </a:r>
            <a:r>
              <a:rPr lang="en-US" sz="1600" dirty="0" err="1"/>
              <a:t>của</a:t>
            </a:r>
            <a:r>
              <a:rPr lang="en-US" sz="1600" dirty="0"/>
              <a:t> </a:t>
            </a:r>
            <a:r>
              <a:rPr lang="en-US" sz="1600" dirty="0" err="1"/>
              <a:t>tín</a:t>
            </a:r>
            <a:r>
              <a:rPr lang="en-US" sz="1600" dirty="0"/>
              <a:t> </a:t>
            </a:r>
            <a:r>
              <a:rPr lang="en-US" sz="1600" dirty="0" err="1"/>
              <a:t>hiệu</a:t>
            </a:r>
            <a:r>
              <a:rPr lang="en-US" sz="1600" dirty="0"/>
              <a:t>, </a:t>
            </a:r>
            <a:r>
              <a:rPr lang="en-US" sz="1600" dirty="0" err="1"/>
              <a:t>trong</a:t>
            </a:r>
            <a:r>
              <a:rPr lang="en-US" sz="1600" dirty="0"/>
              <a:t> </a:t>
            </a:r>
            <a:r>
              <a:rPr lang="en-US" sz="1600" dirty="0" err="1"/>
              <a:t>các</a:t>
            </a:r>
            <a:r>
              <a:rPr lang="en-US" sz="1600" dirty="0"/>
              <a:t> </a:t>
            </a:r>
            <a:r>
              <a:rPr lang="en-US" sz="1600" dirty="0" err="1"/>
              <a:t>khoảng</a:t>
            </a:r>
            <a:r>
              <a:rPr lang="en-US" sz="1600" dirty="0"/>
              <a:t> </a:t>
            </a:r>
            <a:r>
              <a:rPr lang="en-US" sz="1600" dirty="0" err="1"/>
              <a:t>thời</a:t>
            </a:r>
            <a:r>
              <a:rPr lang="en-US" sz="1600" dirty="0"/>
              <a:t> </a:t>
            </a:r>
            <a:r>
              <a:rPr lang="en-US" sz="1600" dirty="0" err="1"/>
              <a:t>gian</a:t>
            </a:r>
            <a:r>
              <a:rPr lang="en-US" sz="1600" dirty="0"/>
              <a:t> </a:t>
            </a:r>
            <a:r>
              <a:rPr lang="en-US" sz="1600" dirty="0" err="1"/>
              <a:t>ngoài</a:t>
            </a:r>
            <a:r>
              <a:rPr lang="en-US" sz="1600" dirty="0"/>
              <a:t> </a:t>
            </a:r>
            <a:r>
              <a:rPr lang="en-US" sz="1600" dirty="0" err="1"/>
              <a:t>điểm</a:t>
            </a:r>
            <a:r>
              <a:rPr lang="en-US" sz="1600" dirty="0"/>
              <a:t> </a:t>
            </a:r>
            <a:r>
              <a:rPr lang="en-US" sz="1600" dirty="0" err="1"/>
              <a:t>chuyển</a:t>
            </a:r>
            <a:r>
              <a:rPr lang="en-US" sz="1600" dirty="0"/>
              <a:t> </a:t>
            </a:r>
            <a:r>
              <a:rPr lang="en-US" sz="1600" dirty="0" err="1"/>
              <a:t>thì</a:t>
            </a:r>
            <a:r>
              <a:rPr lang="en-US" sz="1600" dirty="0"/>
              <a:t> </a:t>
            </a:r>
            <a:r>
              <a:rPr lang="en-US" sz="1600" dirty="0" err="1"/>
              <a:t>tín</a:t>
            </a:r>
            <a:r>
              <a:rPr lang="en-US" sz="1600" dirty="0"/>
              <a:t> </a:t>
            </a:r>
            <a:r>
              <a:rPr lang="en-US" sz="1600" dirty="0" err="1"/>
              <a:t>hiệu</a:t>
            </a:r>
            <a:r>
              <a:rPr lang="en-US" sz="1600" dirty="0"/>
              <a:t> </a:t>
            </a:r>
            <a:r>
              <a:rPr lang="en-US" sz="1600" dirty="0" err="1"/>
              <a:t>giũ</a:t>
            </a:r>
            <a:r>
              <a:rPr lang="en-US" sz="1600" dirty="0"/>
              <a:t> ở </a:t>
            </a:r>
            <a:r>
              <a:rPr lang="en-US" sz="1600" dirty="0" err="1"/>
              <a:t>mức</a:t>
            </a:r>
            <a:r>
              <a:rPr lang="en-US" sz="1600" dirty="0"/>
              <a:t> </a:t>
            </a:r>
            <a:r>
              <a:rPr lang="en-US" sz="1600" dirty="0" err="1"/>
              <a:t>trước</a:t>
            </a:r>
            <a:r>
              <a:rPr lang="en-US" sz="1600" dirty="0"/>
              <a:t> </a:t>
            </a:r>
            <a:r>
              <a:rPr lang="en-US" sz="1600" dirty="0" err="1"/>
              <a:t>và</a:t>
            </a:r>
            <a:r>
              <a:rPr lang="en-US" sz="1600" dirty="0"/>
              <a:t> </a:t>
            </a:r>
            <a:r>
              <a:rPr lang="en-US" sz="1600" dirty="0" err="1"/>
              <a:t>đầu</a:t>
            </a:r>
            <a:r>
              <a:rPr lang="en-US" sz="1600" dirty="0"/>
              <a:t> </a:t>
            </a:r>
            <a:r>
              <a:rPr lang="en-US" sz="1600" dirty="0" err="1"/>
              <a:t>của</a:t>
            </a:r>
            <a:r>
              <a:rPr lang="en-US" sz="1600" dirty="0"/>
              <a:t> </a:t>
            </a:r>
            <a:r>
              <a:rPr lang="en-US" sz="1600" dirty="0" err="1"/>
              <a:t>tín</a:t>
            </a:r>
            <a:r>
              <a:rPr lang="en-US" sz="1600" dirty="0"/>
              <a:t> </a:t>
            </a:r>
            <a:r>
              <a:rPr lang="en-US" sz="1600" dirty="0" err="1"/>
              <a:t>hiệu</a:t>
            </a:r>
            <a:r>
              <a:rPr lang="en-US" sz="1600" dirty="0"/>
              <a:t> </a:t>
            </a:r>
            <a:r>
              <a:rPr lang="en-US" sz="1600" dirty="0" err="1"/>
              <a:t>thứ</a:t>
            </a:r>
            <a:r>
              <a:rPr lang="en-US" sz="1600" dirty="0"/>
              <a:t> </a:t>
            </a:r>
            <a:r>
              <a:rPr lang="en-US" sz="1600" dirty="0" err="1"/>
              <a:t>hai</a:t>
            </a:r>
            <a:r>
              <a:rPr lang="en-US" sz="1600" dirty="0"/>
              <a:t> </a:t>
            </a:r>
            <a:r>
              <a:rPr lang="en-US" sz="1600" dirty="0" err="1"/>
              <a:t>của</a:t>
            </a:r>
            <a:r>
              <a:rPr lang="en-US" sz="1600" dirty="0"/>
              <a:t> </a:t>
            </a:r>
            <a:r>
              <a:rPr lang="en-US" sz="1600" dirty="0" err="1"/>
              <a:t>hai</a:t>
            </a:r>
            <a:r>
              <a:rPr lang="en-US" sz="1600" dirty="0"/>
              <a:t> bit 0 hay 2 </a:t>
            </a:r>
            <a:r>
              <a:rPr lang="en-US" sz="1600" dirty="0" err="1"/>
              <a:t>bít</a:t>
            </a:r>
            <a:r>
              <a:rPr lang="en-US" sz="1600" dirty="0"/>
              <a:t> 1 </a:t>
            </a:r>
            <a:r>
              <a:rPr lang="en-US" sz="1600" dirty="0" err="1"/>
              <a:t>liên</a:t>
            </a:r>
            <a:r>
              <a:rPr lang="en-US" sz="1600" dirty="0"/>
              <a:t> </a:t>
            </a:r>
            <a:r>
              <a:rPr lang="en-US" sz="1600" dirty="0" err="1"/>
              <a:t>tiếp</a:t>
            </a:r>
            <a:r>
              <a:rPr lang="en-US" sz="1600" dirty="0"/>
              <a:t> </a:t>
            </a:r>
            <a:r>
              <a:rPr lang="en-US" sz="1600" dirty="0" err="1"/>
              <a:t>sẽ</a:t>
            </a:r>
            <a:r>
              <a:rPr lang="en-US" sz="1600" dirty="0"/>
              <a:t> </a:t>
            </a:r>
            <a:r>
              <a:rPr lang="en-US" sz="1600" dirty="0" err="1"/>
              <a:t>có</a:t>
            </a:r>
            <a:r>
              <a:rPr lang="en-US" sz="1600" dirty="0"/>
              <a:t> </a:t>
            </a:r>
            <a:r>
              <a:rPr lang="en-US" sz="1600" dirty="0" err="1"/>
              <a:t>một</a:t>
            </a:r>
            <a:r>
              <a:rPr lang="en-US" sz="1600" dirty="0"/>
              <a:t> </a:t>
            </a:r>
            <a:r>
              <a:rPr lang="en-US" sz="1600" dirty="0" err="1"/>
              <a:t>chuyển</a:t>
            </a:r>
            <a:r>
              <a:rPr lang="en-US" sz="1600" dirty="0"/>
              <a:t> </a:t>
            </a:r>
            <a:r>
              <a:rPr lang="en-US" sz="1600" dirty="0" err="1"/>
              <a:t>mức</a:t>
            </a:r>
            <a:r>
              <a:rPr lang="en-US" sz="1600" dirty="0"/>
              <a:t> </a:t>
            </a:r>
            <a:r>
              <a:rPr lang="en-US" sz="1600" dirty="0" err="1"/>
              <a:t>phụ</a:t>
            </a:r>
            <a:r>
              <a:rPr lang="en-US" sz="1600" dirty="0"/>
              <a:t>.</a:t>
            </a:r>
          </a:p>
          <a:p>
            <a:pPr lvl="0"/>
            <a:r>
              <a:rPr lang="en-US" sz="1600" dirty="0"/>
              <a:t>                                         1         0         1          1         0         0         1         0         1</a:t>
            </a:r>
          </a:p>
          <a:p>
            <a:pPr lvl="0"/>
            <a:endParaRPr lang="en-US" dirty="0"/>
          </a:p>
        </p:txBody>
      </p:sp>
      <p:pic>
        <p:nvPicPr>
          <p:cNvPr id="4" name="Picture 3"/>
          <p:cNvPicPr>
            <a:picLocks noChangeAspect="1"/>
          </p:cNvPicPr>
          <p:nvPr/>
        </p:nvPicPr>
        <p:blipFill>
          <a:blip r:embed="rId3">
            <a:lum/>
            <a:alphaModFix/>
          </a:blip>
          <a:srcRect/>
          <a:stretch>
            <a:fillRect/>
          </a:stretch>
        </p:blipFill>
        <p:spPr>
          <a:xfrm>
            <a:off x="2055960" y="3597274"/>
            <a:ext cx="6447960" cy="746676"/>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144792" y="4511675"/>
            <a:ext cx="8476920" cy="990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8.2.2. Mã Bi-phase</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Mã Bi-phase có chuyển mức tín hiệu cho mọi bit nên khả năng đồng bộ tốt.</a:t>
            </a:r>
          </a:p>
          <a:p>
            <a:pPr lvl="0"/>
            <a:r>
              <a:rPr lang="en-US" sz="1800"/>
              <a:t>Thuật toán tạo tín hiệu phức tập hơn RZ và NRZ</a:t>
            </a:r>
          </a:p>
          <a:p>
            <a:pPr lvl="0"/>
            <a:r>
              <a:rPr lang="en-US" sz="1800"/>
              <a:t>Phổ của Bi-phase rông hơn:</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1440360" y="2651760"/>
            <a:ext cx="7429320" cy="204768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8.2.3. Mã Bi-phase  </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Hiệu năng của máy thu với tín hiệu Bi-phase</a:t>
            </a:r>
          </a:p>
        </p:txBody>
      </p:sp>
      <p:pic>
        <p:nvPicPr>
          <p:cNvPr id="4" name="Picture 3"/>
          <p:cNvPicPr>
            <a:picLocks noChangeAspect="1"/>
          </p:cNvPicPr>
          <p:nvPr/>
        </p:nvPicPr>
        <p:blipFill>
          <a:blip r:embed="rId3">
            <a:lum/>
            <a:alphaModFix/>
          </a:blip>
          <a:srcRect/>
          <a:stretch>
            <a:fillRect/>
          </a:stretch>
        </p:blipFill>
        <p:spPr>
          <a:xfrm>
            <a:off x="1554479" y="1828800"/>
            <a:ext cx="7498080" cy="3200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8.2.4. Mã Miller</a:t>
            </a:r>
          </a:p>
        </p:txBody>
      </p:sp>
      <p:sp>
        <p:nvSpPr>
          <p:cNvPr id="3" name="Text Placeholder 2"/>
          <p:cNvSpPr txBox="1">
            <a:spLocks noGrp="1"/>
          </p:cNvSpPr>
          <p:nvPr>
            <p:ph type="body" idx="4294967295"/>
          </p:nvPr>
        </p:nvSpPr>
        <p:spPr>
          <a:xfrm>
            <a:off x="503999" y="1326600"/>
            <a:ext cx="9071640" cy="3620519"/>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Tín</a:t>
            </a:r>
            <a:r>
              <a:rPr lang="en-US" sz="1800" dirty="0"/>
              <a:t> </a:t>
            </a:r>
            <a:r>
              <a:rPr lang="en-US" sz="1800" dirty="0" err="1"/>
              <a:t>hiệu</a:t>
            </a:r>
            <a:r>
              <a:rPr lang="en-US" sz="1800" dirty="0"/>
              <a:t> </a:t>
            </a:r>
            <a:r>
              <a:rPr lang="en-US" sz="1800" dirty="0" err="1"/>
              <a:t>của</a:t>
            </a:r>
            <a:r>
              <a:rPr lang="en-US" sz="1800" dirty="0"/>
              <a:t> </a:t>
            </a:r>
            <a:r>
              <a:rPr lang="en-US" sz="1800" dirty="0" err="1"/>
              <a:t>mã</a:t>
            </a:r>
            <a:r>
              <a:rPr lang="en-US" sz="1800" dirty="0"/>
              <a:t> Miller, hay </a:t>
            </a:r>
            <a:r>
              <a:rPr lang="en-US" sz="1800" dirty="0" err="1"/>
              <a:t>còn</a:t>
            </a:r>
            <a:r>
              <a:rPr lang="en-US" sz="1800" dirty="0"/>
              <a:t> </a:t>
            </a:r>
            <a:r>
              <a:rPr lang="en-US" sz="1800" dirty="0" err="1"/>
              <a:t>gọi</a:t>
            </a:r>
            <a:r>
              <a:rPr lang="en-US" sz="1800" dirty="0"/>
              <a:t> </a:t>
            </a:r>
            <a:r>
              <a:rPr lang="en-US" sz="1800" dirty="0" err="1"/>
              <a:t>là</a:t>
            </a:r>
            <a:r>
              <a:rPr lang="en-US" sz="1800" dirty="0"/>
              <a:t> </a:t>
            </a:r>
            <a:r>
              <a:rPr lang="en-US" sz="1800" dirty="0" err="1"/>
              <a:t>mã</a:t>
            </a:r>
            <a:r>
              <a:rPr lang="en-US" sz="1800" dirty="0"/>
              <a:t> </a:t>
            </a:r>
            <a:r>
              <a:rPr lang="en-US" sz="1800" dirty="0" err="1"/>
              <a:t>có</a:t>
            </a:r>
            <a:r>
              <a:rPr lang="en-US" sz="1800" dirty="0"/>
              <a:t> </a:t>
            </a:r>
            <a:r>
              <a:rPr lang="en-US" sz="1800" dirty="0" err="1"/>
              <a:t>trễ</a:t>
            </a:r>
            <a:r>
              <a:rPr lang="en-US" sz="1800" dirty="0"/>
              <a:t>, bit 1 </a:t>
            </a:r>
            <a:r>
              <a:rPr lang="en-US" sz="1800" dirty="0" err="1"/>
              <a:t>được</a:t>
            </a:r>
            <a:r>
              <a:rPr lang="en-US" sz="1800" dirty="0"/>
              <a:t> </a:t>
            </a:r>
            <a:r>
              <a:rPr lang="en-US" sz="1800" dirty="0" err="1"/>
              <a:t>mã</a:t>
            </a:r>
            <a:r>
              <a:rPr lang="en-US" sz="1800" dirty="0"/>
              <a:t> </a:t>
            </a:r>
            <a:r>
              <a:rPr lang="en-US" sz="1800" dirty="0" err="1"/>
              <a:t>hóa</a:t>
            </a:r>
            <a:r>
              <a:rPr lang="en-US" sz="1800" dirty="0"/>
              <a:t> </a:t>
            </a:r>
            <a:r>
              <a:rPr lang="en-US" sz="1800" dirty="0" err="1"/>
              <a:t>bằng</a:t>
            </a:r>
            <a:r>
              <a:rPr lang="en-US" sz="1800" dirty="0"/>
              <a:t> </a:t>
            </a:r>
            <a:r>
              <a:rPr lang="en-US" sz="1800" dirty="0" err="1"/>
              <a:t>chuyển</a:t>
            </a:r>
            <a:r>
              <a:rPr lang="en-US" sz="1800" dirty="0"/>
              <a:t> </a:t>
            </a:r>
            <a:r>
              <a:rPr lang="en-US" sz="1800" dirty="0" err="1"/>
              <a:t>mức</a:t>
            </a:r>
            <a:r>
              <a:rPr lang="en-US" sz="1800" dirty="0"/>
              <a:t> </a:t>
            </a:r>
            <a:r>
              <a:rPr lang="en-US" sz="1800" dirty="0" err="1"/>
              <a:t>tín</a:t>
            </a:r>
            <a:r>
              <a:rPr lang="en-US" sz="1800" dirty="0"/>
              <a:t> </a:t>
            </a:r>
            <a:r>
              <a:rPr lang="en-US" sz="1800" dirty="0" err="1"/>
              <a:t>hiệu</a:t>
            </a:r>
            <a:r>
              <a:rPr lang="en-US" sz="1800" dirty="0"/>
              <a:t> ở </a:t>
            </a:r>
            <a:r>
              <a:rPr lang="en-US" sz="1800" dirty="0" err="1"/>
              <a:t>giữa</a:t>
            </a:r>
            <a:r>
              <a:rPr lang="en-US" sz="1800" dirty="0"/>
              <a:t> </a:t>
            </a:r>
            <a:r>
              <a:rPr lang="en-US" sz="1800" dirty="0" err="1"/>
              <a:t>chu</a:t>
            </a:r>
            <a:r>
              <a:rPr lang="en-US" sz="1800" dirty="0"/>
              <a:t> </a:t>
            </a:r>
            <a:r>
              <a:rPr lang="en-US" sz="1800" dirty="0" err="1"/>
              <a:t>kỳ</a:t>
            </a:r>
            <a:r>
              <a:rPr lang="en-US" sz="1800" dirty="0"/>
              <a:t> bit; bit 0 </a:t>
            </a:r>
            <a:r>
              <a:rPr lang="en-US" sz="1800" dirty="0" err="1"/>
              <a:t>giữ</a:t>
            </a:r>
            <a:r>
              <a:rPr lang="en-US" sz="1800" dirty="0"/>
              <a:t> </a:t>
            </a:r>
            <a:r>
              <a:rPr lang="en-US" sz="1800" dirty="0" err="1"/>
              <a:t>nguyên</a:t>
            </a:r>
            <a:r>
              <a:rPr lang="en-US" sz="1800" dirty="0"/>
              <a:t> </a:t>
            </a:r>
            <a:r>
              <a:rPr lang="en-US" sz="1800" dirty="0" err="1"/>
              <a:t>mức</a:t>
            </a:r>
            <a:r>
              <a:rPr lang="en-US" sz="1800" dirty="0"/>
              <a:t> </a:t>
            </a:r>
            <a:r>
              <a:rPr lang="en-US" sz="1800" dirty="0" err="1"/>
              <a:t>trước</a:t>
            </a:r>
            <a:r>
              <a:rPr lang="en-US" sz="1800" dirty="0"/>
              <a:t> </a:t>
            </a:r>
            <a:r>
              <a:rPr lang="en-US" sz="1800" dirty="0" err="1"/>
              <a:t>nếu</a:t>
            </a:r>
            <a:r>
              <a:rPr lang="en-US" sz="1800" dirty="0"/>
              <a:t> bit </a:t>
            </a:r>
            <a:r>
              <a:rPr lang="en-US" sz="1800" dirty="0" err="1"/>
              <a:t>trước</a:t>
            </a:r>
            <a:r>
              <a:rPr lang="en-US" sz="1800" dirty="0"/>
              <a:t> </a:t>
            </a:r>
            <a:r>
              <a:rPr lang="en-US" sz="1800" dirty="0" err="1"/>
              <a:t>bít</a:t>
            </a:r>
            <a:r>
              <a:rPr lang="en-US" sz="1800" dirty="0"/>
              <a:t> 0 </a:t>
            </a:r>
            <a:r>
              <a:rPr lang="en-US" sz="1800" dirty="0" err="1"/>
              <a:t>này</a:t>
            </a:r>
            <a:r>
              <a:rPr lang="en-US" sz="1800" dirty="0"/>
              <a:t> </a:t>
            </a:r>
            <a:r>
              <a:rPr lang="en-US" sz="1800" dirty="0" err="1"/>
              <a:t>là</a:t>
            </a:r>
            <a:r>
              <a:rPr lang="en-US" sz="1800" dirty="0"/>
              <a:t> </a:t>
            </a:r>
            <a:r>
              <a:rPr lang="en-US" sz="1800" dirty="0" err="1"/>
              <a:t>bít</a:t>
            </a:r>
            <a:r>
              <a:rPr lang="en-US" sz="1800" dirty="0"/>
              <a:t> 1 </a:t>
            </a:r>
            <a:r>
              <a:rPr lang="en-US" sz="1800" dirty="0" err="1"/>
              <a:t>và</a:t>
            </a:r>
            <a:r>
              <a:rPr lang="en-US" sz="1800" dirty="0"/>
              <a:t> </a:t>
            </a:r>
            <a:r>
              <a:rPr lang="en-US" sz="1800" dirty="0" err="1"/>
              <a:t>chuyển</a:t>
            </a:r>
            <a:r>
              <a:rPr lang="en-US" sz="1800" dirty="0"/>
              <a:t> </a:t>
            </a:r>
            <a:r>
              <a:rPr lang="en-US" sz="1800" dirty="0" err="1"/>
              <a:t>mức</a:t>
            </a:r>
            <a:r>
              <a:rPr lang="en-US" sz="1800" dirty="0"/>
              <a:t> </a:t>
            </a:r>
            <a:r>
              <a:rPr lang="en-US" sz="1800" dirty="0" err="1"/>
              <a:t>tín</a:t>
            </a:r>
            <a:r>
              <a:rPr lang="en-US" sz="1800" dirty="0"/>
              <a:t> </a:t>
            </a:r>
            <a:r>
              <a:rPr lang="en-US" sz="1800" dirty="0" err="1"/>
              <a:t>hiệu</a:t>
            </a:r>
            <a:r>
              <a:rPr lang="en-US" sz="1800" dirty="0"/>
              <a:t> ở </a:t>
            </a:r>
            <a:r>
              <a:rPr lang="en-US" sz="1800" dirty="0" err="1"/>
              <a:t>đầu</a:t>
            </a:r>
            <a:r>
              <a:rPr lang="en-US" sz="1800" dirty="0"/>
              <a:t> </a:t>
            </a:r>
            <a:r>
              <a:rPr lang="en-US" sz="1800" dirty="0" err="1"/>
              <a:t>chu</a:t>
            </a:r>
            <a:r>
              <a:rPr lang="en-US" sz="1800" dirty="0"/>
              <a:t> </a:t>
            </a:r>
            <a:r>
              <a:rPr lang="en-US" sz="1800" dirty="0" err="1"/>
              <a:t>kỳ</a:t>
            </a:r>
            <a:r>
              <a:rPr lang="en-US" sz="1800" dirty="0"/>
              <a:t> </a:t>
            </a:r>
            <a:r>
              <a:rPr lang="en-US" sz="1800" dirty="0" err="1"/>
              <a:t>bít</a:t>
            </a:r>
            <a:r>
              <a:rPr lang="en-US" sz="1800" dirty="0"/>
              <a:t> </a:t>
            </a:r>
            <a:r>
              <a:rPr lang="en-US" sz="1800" dirty="0" err="1"/>
              <a:t>nếu</a:t>
            </a:r>
            <a:r>
              <a:rPr lang="en-US" sz="1800" dirty="0"/>
              <a:t> </a:t>
            </a:r>
            <a:r>
              <a:rPr lang="en-US" sz="1800" dirty="0" err="1"/>
              <a:t>bít</a:t>
            </a:r>
            <a:r>
              <a:rPr lang="en-US" sz="1800" dirty="0"/>
              <a:t> </a:t>
            </a:r>
            <a:r>
              <a:rPr lang="en-US" sz="1800" dirty="0" err="1"/>
              <a:t>trước</a:t>
            </a:r>
            <a:r>
              <a:rPr lang="en-US" sz="1800" dirty="0"/>
              <a:t> </a:t>
            </a:r>
            <a:r>
              <a:rPr lang="en-US" sz="1800" dirty="0" err="1"/>
              <a:t>bít</a:t>
            </a:r>
            <a:r>
              <a:rPr lang="en-US" sz="1800" dirty="0"/>
              <a:t> </a:t>
            </a:r>
            <a:r>
              <a:rPr lang="en-US" sz="1800" dirty="0" err="1"/>
              <a:t>này</a:t>
            </a:r>
            <a:r>
              <a:rPr lang="en-US" sz="1800" dirty="0"/>
              <a:t> </a:t>
            </a:r>
            <a:r>
              <a:rPr lang="en-US" sz="1800" dirty="0" err="1"/>
              <a:t>là</a:t>
            </a:r>
            <a:r>
              <a:rPr lang="en-US" sz="1800" dirty="0"/>
              <a:t> bit 0. </a:t>
            </a:r>
            <a:r>
              <a:rPr lang="en-US" sz="1800" dirty="0" err="1"/>
              <a:t>Mức</a:t>
            </a:r>
            <a:r>
              <a:rPr lang="en-US" sz="1800" dirty="0"/>
              <a:t> </a:t>
            </a:r>
            <a:r>
              <a:rPr lang="en-US" sz="1800" dirty="0" err="1"/>
              <a:t>cao</a:t>
            </a:r>
            <a:r>
              <a:rPr lang="en-US" sz="1800" dirty="0"/>
              <a:t> </a:t>
            </a:r>
            <a:r>
              <a:rPr lang="en-US" sz="1800" dirty="0" err="1"/>
              <a:t>của</a:t>
            </a:r>
            <a:r>
              <a:rPr lang="en-US" sz="1800" dirty="0"/>
              <a:t> Miller </a:t>
            </a:r>
            <a:r>
              <a:rPr lang="en-US" sz="1800" dirty="0" err="1"/>
              <a:t>là</a:t>
            </a:r>
            <a:r>
              <a:rPr lang="en-US" sz="1800" dirty="0"/>
              <a:t> V </a:t>
            </a:r>
            <a:r>
              <a:rPr lang="en-US" sz="1800" dirty="0" err="1"/>
              <a:t>và</a:t>
            </a:r>
            <a:r>
              <a:rPr lang="en-US" sz="1800" dirty="0"/>
              <a:t> </a:t>
            </a:r>
            <a:r>
              <a:rPr lang="en-US" sz="1800" dirty="0" err="1"/>
              <a:t>mức</a:t>
            </a:r>
            <a:r>
              <a:rPr lang="en-US" sz="1800" dirty="0"/>
              <a:t> </a:t>
            </a:r>
            <a:r>
              <a:rPr lang="en-US" sz="1800" dirty="0" err="1"/>
              <a:t>thấp</a:t>
            </a:r>
            <a:r>
              <a:rPr lang="en-US" sz="1800" dirty="0"/>
              <a:t> </a:t>
            </a:r>
            <a:r>
              <a:rPr lang="en-US" sz="1800" dirty="0" err="1"/>
              <a:t>là</a:t>
            </a:r>
            <a:r>
              <a:rPr lang="en-US" sz="1800" dirty="0"/>
              <a:t> 0</a:t>
            </a:r>
          </a:p>
          <a:p>
            <a:pPr lvl="0"/>
            <a:r>
              <a:rPr lang="en-US" sz="1800" dirty="0" err="1"/>
              <a:t>Tín</a:t>
            </a:r>
            <a:r>
              <a:rPr lang="en-US" sz="1800" dirty="0"/>
              <a:t> </a:t>
            </a:r>
            <a:r>
              <a:rPr lang="en-US" sz="1800" dirty="0" err="1"/>
              <a:t>hiêu</a:t>
            </a:r>
            <a:r>
              <a:rPr lang="en-US" sz="1800" dirty="0"/>
              <a:t> Miller-L </a:t>
            </a:r>
            <a:r>
              <a:rPr lang="en-US" sz="1800" dirty="0" err="1"/>
              <a:t>có</a:t>
            </a:r>
            <a:r>
              <a:rPr lang="en-US" sz="1800" dirty="0"/>
              <a:t> </a:t>
            </a:r>
            <a:r>
              <a:rPr lang="en-US" sz="1800" dirty="0" err="1"/>
              <a:t>mức</a:t>
            </a:r>
            <a:r>
              <a:rPr lang="en-US" sz="1800" dirty="0"/>
              <a:t> </a:t>
            </a:r>
            <a:r>
              <a:rPr lang="en-US" sz="1800" dirty="0" err="1"/>
              <a:t>cao</a:t>
            </a:r>
            <a:r>
              <a:rPr lang="en-US" sz="1800" dirty="0"/>
              <a:t> </a:t>
            </a:r>
            <a:r>
              <a:rPr lang="en-US" sz="1800" dirty="0" err="1"/>
              <a:t>là</a:t>
            </a:r>
            <a:r>
              <a:rPr lang="en-US" sz="1800" dirty="0"/>
              <a:t> V </a:t>
            </a:r>
            <a:r>
              <a:rPr lang="en-US" sz="1800" dirty="0" err="1"/>
              <a:t>và</a:t>
            </a:r>
            <a:r>
              <a:rPr lang="en-US" sz="1800" dirty="0"/>
              <a:t> </a:t>
            </a:r>
            <a:r>
              <a:rPr lang="en-US" sz="1800" dirty="0" err="1"/>
              <a:t>mức</a:t>
            </a:r>
            <a:r>
              <a:rPr lang="en-US" sz="1800" dirty="0"/>
              <a:t> </a:t>
            </a:r>
            <a:r>
              <a:rPr lang="en-US" sz="1800" dirty="0" err="1"/>
              <a:t>thấp</a:t>
            </a:r>
            <a:r>
              <a:rPr lang="en-US" sz="1800" dirty="0"/>
              <a:t> </a:t>
            </a:r>
            <a:r>
              <a:rPr lang="en-US" sz="1800" dirty="0" err="1"/>
              <a:t>là</a:t>
            </a:r>
            <a:r>
              <a:rPr lang="en-US" sz="1800" dirty="0"/>
              <a:t> -V </a:t>
            </a:r>
            <a:r>
              <a:rPr lang="en-US" sz="1800" dirty="0" err="1"/>
              <a:t>nên</a:t>
            </a:r>
            <a:r>
              <a:rPr lang="en-US" sz="1800" dirty="0"/>
              <a:t> </a:t>
            </a:r>
            <a:r>
              <a:rPr lang="en-US" sz="1800" dirty="0" err="1"/>
              <a:t>thành</a:t>
            </a:r>
            <a:r>
              <a:rPr lang="en-US" sz="1800" dirty="0"/>
              <a:t> </a:t>
            </a:r>
            <a:r>
              <a:rPr lang="en-US" sz="1800" dirty="0" err="1"/>
              <a:t>phần</a:t>
            </a:r>
            <a:r>
              <a:rPr lang="en-US" sz="1800" dirty="0"/>
              <a:t> 1 </a:t>
            </a:r>
            <a:r>
              <a:rPr lang="en-US" sz="1800" dirty="0" err="1"/>
              <a:t>chiều</a:t>
            </a:r>
            <a:r>
              <a:rPr lang="en-US" sz="1800" dirty="0"/>
              <a:t> </a:t>
            </a:r>
            <a:r>
              <a:rPr lang="en-US" sz="1800" dirty="0" err="1"/>
              <a:t>xấp</a:t>
            </a:r>
            <a:r>
              <a:rPr lang="en-US" sz="1800" dirty="0"/>
              <a:t> </a:t>
            </a:r>
            <a:r>
              <a:rPr lang="en-US" sz="1800" dirty="0" err="1"/>
              <a:t>xỉ</a:t>
            </a:r>
            <a:r>
              <a:rPr lang="en-US" sz="1800" dirty="0"/>
              <a:t> 0</a:t>
            </a:r>
          </a:p>
          <a:p>
            <a:pPr lvl="0"/>
            <a:r>
              <a:rPr lang="en-US" sz="1800" dirty="0"/>
              <a:t>                                              1        0        1        1        0       0         1       0        1</a:t>
            </a:r>
          </a:p>
        </p:txBody>
      </p:sp>
      <p:pic>
        <p:nvPicPr>
          <p:cNvPr id="4" name="Picture 3"/>
          <p:cNvPicPr>
            <a:picLocks noChangeAspect="1"/>
          </p:cNvPicPr>
          <p:nvPr/>
        </p:nvPicPr>
        <p:blipFill>
          <a:blip r:embed="rId3">
            <a:lum/>
            <a:alphaModFix/>
          </a:blip>
          <a:srcRect/>
          <a:stretch>
            <a:fillRect/>
          </a:stretch>
        </p:blipFill>
        <p:spPr>
          <a:xfrm>
            <a:off x="1097280" y="3444875"/>
            <a:ext cx="8096039" cy="150224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8.2.4. Mã Miller</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Miller cho khả năng đồng bộ với bít 1 và các bít 0 liên tiếp</a:t>
            </a:r>
          </a:p>
          <a:p>
            <a:pPr lvl="0"/>
            <a:r>
              <a:rPr lang="en-US" sz="1800"/>
              <a:t> Thuật toán tạo mã Miller khá phức tạp</a:t>
            </a:r>
          </a:p>
          <a:p>
            <a:pPr lvl="0"/>
            <a:r>
              <a:rPr lang="en-US" sz="1800"/>
              <a:t>Phổ của tín hiệu Miller  </a:t>
            </a:r>
          </a:p>
        </p:txBody>
      </p:sp>
      <p:pic>
        <p:nvPicPr>
          <p:cNvPr id="4" name="Picture 3"/>
          <p:cNvPicPr>
            <a:picLocks noChangeAspect="1"/>
          </p:cNvPicPr>
          <p:nvPr/>
        </p:nvPicPr>
        <p:blipFill>
          <a:blip r:embed="rId3">
            <a:lum/>
            <a:alphaModFix/>
          </a:blip>
          <a:srcRect/>
          <a:stretch>
            <a:fillRect/>
          </a:stretch>
        </p:blipFill>
        <p:spPr>
          <a:xfrm>
            <a:off x="1005840" y="2907360"/>
            <a:ext cx="8595360" cy="184751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8.2.4. Mã Miller</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So sánh phổ:</a:t>
            </a:r>
          </a:p>
        </p:txBody>
      </p:sp>
      <p:pic>
        <p:nvPicPr>
          <p:cNvPr id="4" name="Picture 3"/>
          <p:cNvPicPr>
            <a:picLocks noChangeAspect="1"/>
          </p:cNvPicPr>
          <p:nvPr/>
        </p:nvPicPr>
        <p:blipFill>
          <a:blip r:embed="rId3">
            <a:lum/>
            <a:alphaModFix/>
          </a:blip>
          <a:srcRect/>
          <a:stretch>
            <a:fillRect/>
          </a:stretch>
        </p:blipFill>
        <p:spPr>
          <a:xfrm>
            <a:off x="1465200" y="1737359"/>
            <a:ext cx="7222680" cy="34747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8.2.4. Mã Miller</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Hiệu năng của cấu trúc thu với tín hiệu Miller</a:t>
            </a:r>
          </a:p>
          <a:p>
            <a:pPr lvl="0"/>
            <a:r>
              <a:rPr lang="en-US" sz="1800"/>
              <a:t> </a:t>
            </a:r>
          </a:p>
        </p:txBody>
      </p:sp>
      <p:pic>
        <p:nvPicPr>
          <p:cNvPr id="4" name="Picture 3"/>
          <p:cNvPicPr>
            <a:picLocks noChangeAspect="1"/>
          </p:cNvPicPr>
          <p:nvPr/>
        </p:nvPicPr>
        <p:blipFill>
          <a:blip r:embed="rId3">
            <a:lum/>
            <a:alphaModFix/>
          </a:blip>
          <a:srcRect/>
          <a:stretch>
            <a:fillRect/>
          </a:stretch>
        </p:blipFill>
        <p:spPr>
          <a:xfrm>
            <a:off x="998640" y="1737359"/>
            <a:ext cx="4762079" cy="338328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6126480" y="1737359"/>
            <a:ext cx="3383280" cy="3200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8.2. So sánh Hiệu năng của máy thu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2193120" y="1463039"/>
            <a:ext cx="5767200" cy="37490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8.3. Mã hóa dữ liệu </a:t>
            </a:r>
            <a:br>
              <a:rPr lang="en-US"/>
            </a:br>
            <a:r>
              <a:rPr lang="en-US"/>
              <a:t>Dữ liệu tương tự - Tín hiệu tương tự</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Đây</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Việc</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vào</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qua </a:t>
            </a:r>
            <a:r>
              <a:rPr lang="en-US" sz="1800" dirty="0" err="1">
                <a:latin typeface="Arial" pitchFamily="34" charset="0"/>
                <a:cs typeface="Arial" pitchFamily="34" charset="0"/>
              </a:rPr>
              <a:t>môi</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bộ</a:t>
            </a:r>
            <a:r>
              <a:rPr lang="en-US" sz="1800" dirty="0">
                <a:latin typeface="Arial" pitchFamily="34" charset="0"/>
                <a:cs typeface="Arial" pitchFamily="34" charset="0"/>
              </a:rPr>
              <a:t> </a:t>
            </a:r>
            <a:r>
              <a:rPr lang="en-US" sz="1800" dirty="0" err="1">
                <a:latin typeface="Arial" pitchFamily="34" charset="0"/>
                <a:cs typeface="Arial" pitchFamily="34" charset="0"/>
              </a:rPr>
              <a:t>khuếch</a:t>
            </a:r>
            <a:r>
              <a:rPr lang="en-US" sz="1800" dirty="0">
                <a:latin typeface="Arial" pitchFamily="34" charset="0"/>
                <a:cs typeface="Arial" pitchFamily="34" charset="0"/>
              </a:rPr>
              <a:t> </a:t>
            </a:r>
            <a:r>
              <a:rPr lang="en-US" sz="1800" dirty="0" err="1">
                <a:latin typeface="Arial" pitchFamily="34" charset="0"/>
                <a:cs typeface="Arial" pitchFamily="34" charset="0"/>
              </a:rPr>
              <a:t>đại</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đảm</a:t>
            </a:r>
            <a:r>
              <a:rPr lang="en-US" sz="1800" dirty="0">
                <a:latin typeface="Arial" pitchFamily="34" charset="0"/>
                <a:cs typeface="Arial" pitchFamily="34" charset="0"/>
              </a:rPr>
              <a:t> </a:t>
            </a:r>
            <a:r>
              <a:rPr lang="en-US" sz="1800" dirty="0" err="1">
                <a:latin typeface="Arial" pitchFamily="34" charset="0"/>
                <a:cs typeface="Arial" pitchFamily="34" charset="0"/>
              </a:rPr>
              <a:t>bảo</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đến</a:t>
            </a:r>
            <a:r>
              <a:rPr lang="en-US" sz="1800" dirty="0">
                <a:latin typeface="Arial" pitchFamily="34" charset="0"/>
                <a:cs typeface="Arial" pitchFamily="34" charset="0"/>
              </a:rPr>
              <a:t> </a:t>
            </a:r>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Vấn</a:t>
            </a:r>
            <a:r>
              <a:rPr lang="en-US" sz="1800" dirty="0">
                <a:latin typeface="Arial" pitchFamily="34" charset="0"/>
                <a:cs typeface="Arial" pitchFamily="34" charset="0"/>
              </a:rPr>
              <a:t> </a:t>
            </a:r>
            <a:r>
              <a:rPr lang="en-US" sz="1800" dirty="0" err="1">
                <a:latin typeface="Arial" pitchFamily="34" charset="0"/>
                <a:cs typeface="Arial" pitchFamily="34" charset="0"/>
              </a:rPr>
              <a:t>đề</a:t>
            </a:r>
            <a:r>
              <a:rPr lang="en-US" sz="1800" dirty="0">
                <a:latin typeface="Arial" pitchFamily="34" charset="0"/>
                <a:cs typeface="Arial" pitchFamily="34" charset="0"/>
              </a:rPr>
              <a:t> </a:t>
            </a:r>
            <a:r>
              <a:rPr lang="en-US" sz="1800" dirty="0" err="1">
                <a:latin typeface="Arial" pitchFamily="34" charset="0"/>
                <a:cs typeface="Arial" pitchFamily="34" charset="0"/>
              </a:rPr>
              <a:t>phối</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đặt</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tính</a:t>
            </a:r>
            <a:r>
              <a:rPr lang="en-US" sz="1800" dirty="0">
                <a:latin typeface="Arial" pitchFamily="34" charset="0"/>
                <a:cs typeface="Arial" pitchFamily="34" charset="0"/>
              </a:rPr>
              <a:t> </a:t>
            </a:r>
            <a:r>
              <a:rPr lang="en-US" sz="1800" dirty="0" err="1">
                <a:latin typeface="Arial" pitchFamily="34" charset="0"/>
                <a:cs typeface="Arial" pitchFamily="34" charset="0"/>
              </a:rPr>
              <a:t>chất</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môi</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phù</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về</a:t>
            </a:r>
            <a:r>
              <a:rPr lang="en-US" sz="1800" dirty="0">
                <a:latin typeface="Arial" pitchFamily="34" charset="0"/>
                <a:cs typeface="Arial" pitchFamily="34" charset="0"/>
              </a:rPr>
              <a:t> </a:t>
            </a:r>
            <a:r>
              <a:rPr lang="en-US" sz="1800" dirty="0" err="1">
                <a:latin typeface="Arial" pitchFamily="34" charset="0"/>
                <a:cs typeface="Arial" pitchFamily="34" charset="0"/>
              </a:rPr>
              <a:t>vùng</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dồn</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a:t>
            </a:r>
          </a:p>
          <a:p>
            <a:pPr lvl="0"/>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kỹ</a:t>
            </a:r>
            <a:r>
              <a:rPr lang="en-US" sz="1800" dirty="0">
                <a:latin typeface="Arial" pitchFamily="34" charset="0"/>
                <a:cs typeface="Arial" pitchFamily="34" charset="0"/>
              </a:rPr>
              <a:t> </a:t>
            </a:r>
            <a:r>
              <a:rPr lang="en-US" sz="1800" dirty="0" err="1">
                <a:latin typeface="Arial" pitchFamily="34" charset="0"/>
                <a:cs typeface="Arial" pitchFamily="34" charset="0"/>
              </a:rPr>
              <a:t>thuật</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gắn</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vào</a:t>
            </a:r>
            <a:r>
              <a:rPr lang="en-US" sz="1800" dirty="0">
                <a:latin typeface="Arial" pitchFamily="34" charset="0"/>
                <a:cs typeface="Arial" pitchFamily="34" charset="0"/>
              </a:rPr>
              <a:t> </a:t>
            </a:r>
            <a:r>
              <a:rPr lang="en-US" sz="1800" dirty="0" err="1">
                <a:latin typeface="Arial" pitchFamily="34" charset="0"/>
                <a:cs typeface="Arial" pitchFamily="34" charset="0"/>
              </a:rPr>
              <a:t>tham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hòa</a:t>
            </a:r>
            <a:r>
              <a:rPr lang="en-US" sz="1800" dirty="0">
                <a:latin typeface="Arial" pitchFamily="34" charset="0"/>
                <a:cs typeface="Arial" pitchFamily="34" charset="0"/>
              </a:rPr>
              <a:t> C(t) = A sin(2Pi.f.t + Phi). Ba </a:t>
            </a:r>
            <a:r>
              <a:rPr lang="en-US" sz="1800" dirty="0" err="1">
                <a:latin typeface="Arial" pitchFamily="34" charset="0"/>
                <a:cs typeface="Arial" pitchFamily="34" charset="0"/>
              </a:rPr>
              <a:t>tham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thay</a:t>
            </a:r>
            <a:r>
              <a:rPr lang="en-US" sz="1800" dirty="0">
                <a:latin typeface="Arial" pitchFamily="34" charset="0"/>
                <a:cs typeface="Arial" pitchFamily="34" charset="0"/>
              </a:rPr>
              <a:t> </a:t>
            </a:r>
            <a:r>
              <a:rPr lang="en-US" sz="1800" dirty="0" err="1">
                <a:latin typeface="Arial" pitchFamily="34" charset="0"/>
                <a:cs typeface="Arial" pitchFamily="34" charset="0"/>
              </a:rPr>
              <a:t>đổi</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nên</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3 </a:t>
            </a:r>
            <a:r>
              <a:rPr lang="en-US" sz="1800" dirty="0" err="1">
                <a:latin typeface="Arial" pitchFamily="34" charset="0"/>
                <a:cs typeface="Arial" pitchFamily="34" charset="0"/>
              </a:rPr>
              <a:t>phương</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mã</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(Amplitude Modulating),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(Frequency Modulating),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(Phase Modulating)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8.3.1. Điều chế biên độ</a:t>
            </a:r>
          </a:p>
        </p:txBody>
      </p:sp>
      <p:sp>
        <p:nvSpPr>
          <p:cNvPr id="3" name="Text Placeholder 2"/>
          <p:cNvSpPr txBox="1">
            <a:spLocks noGrp="1"/>
          </p:cNvSpPr>
          <p:nvPr>
            <p:ph type="body" idx="4294967295"/>
          </p:nvPr>
        </p:nvSpPr>
        <p:spPr>
          <a:xfrm>
            <a:off x="468312" y="1197321"/>
            <a:ext cx="9071640" cy="4175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Ký</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x(t),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sau</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giả</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1):</a:t>
            </a:r>
          </a:p>
          <a:p>
            <a:pPr lvl="0"/>
            <a:endParaRPr lang="en-US" sz="1800" dirty="0">
              <a:latin typeface="Arial" pitchFamily="34" charset="0"/>
              <a:cs typeface="Arial" pitchFamily="34" charset="0"/>
            </a:endParaRPr>
          </a:p>
          <a:p>
            <a:pPr lvl="0"/>
            <a:r>
              <a:rPr lang="en-US" sz="1800" dirty="0">
                <a:latin typeface="Arial" pitchFamily="34" charset="0"/>
                <a:cs typeface="Arial" pitchFamily="34" charset="0"/>
              </a:rPr>
              <a:t>0&lt;</a:t>
            </a:r>
            <a:r>
              <a:rPr lang="en-US" sz="1800" dirty="0" err="1">
                <a:latin typeface="Arial" pitchFamily="34" charset="0"/>
                <a:cs typeface="Arial" pitchFamily="34" charset="0"/>
              </a:rPr>
              <a:t>na</a:t>
            </a:r>
            <a:r>
              <a:rPr lang="en-US" sz="1800" dirty="0">
                <a:latin typeface="Arial" pitchFamily="34" charset="0"/>
                <a:cs typeface="Arial" pitchFamily="34" charset="0"/>
              </a:rPr>
              <a:t>&lt;1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endParaRPr lang="en-US" sz="1800" dirty="0">
              <a:latin typeface="Arial" pitchFamily="34" charset="0"/>
              <a:cs typeface="Arial" pitchFamily="34" charset="0"/>
            </a:endParaRPr>
          </a:p>
          <a:p>
            <a:pPr lvl="0"/>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đơn</a:t>
            </a:r>
            <a:r>
              <a:rPr lang="en-US" sz="1800" dirty="0">
                <a:latin typeface="Arial" pitchFamily="34" charset="0"/>
                <a:cs typeface="Arial" pitchFamily="34" charset="0"/>
              </a:rPr>
              <a:t> </a:t>
            </a:r>
            <a:r>
              <a:rPr lang="en-US" sz="1800" dirty="0" err="1">
                <a:latin typeface="Arial" pitchFamily="34" charset="0"/>
                <a:cs typeface="Arial" pitchFamily="34" charset="0"/>
              </a:rPr>
              <a:t>giản</a:t>
            </a:r>
            <a:r>
              <a:rPr lang="en-US" sz="1800" dirty="0">
                <a:latin typeface="Arial" pitchFamily="34" charset="0"/>
                <a:cs typeface="Arial" pitchFamily="34" charset="0"/>
              </a:rPr>
              <a:t> </a:t>
            </a:r>
            <a:r>
              <a:rPr lang="en-US" sz="1800" dirty="0" err="1">
                <a:latin typeface="Arial" pitchFamily="34" charset="0"/>
                <a:cs typeface="Arial" pitchFamily="34" charset="0"/>
              </a:rPr>
              <a:t>niênhất</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nó</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phổ</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lên</a:t>
            </a:r>
            <a:r>
              <a:rPr lang="en-US" sz="1800" dirty="0">
                <a:latin typeface="Arial" pitchFamily="34" charset="0"/>
                <a:cs typeface="Arial" pitchFamily="34" charset="0"/>
              </a:rPr>
              <a:t> </a:t>
            </a:r>
            <a:r>
              <a:rPr lang="en-US" sz="1800" dirty="0" err="1">
                <a:latin typeface="Arial" pitchFamily="34" charset="0"/>
                <a:cs typeface="Arial" pitchFamily="34" charset="0"/>
              </a:rPr>
              <a:t>nằm</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xứng</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bên</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fc.</a:t>
            </a:r>
          </a:p>
          <a:p>
            <a:pPr lvl="0"/>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phổ</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phổ</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đối</a:t>
            </a:r>
            <a:r>
              <a:rPr lang="en-US" sz="1800" dirty="0">
                <a:latin typeface="Arial" pitchFamily="34" charset="0"/>
                <a:cs typeface="Arial" pitchFamily="34" charset="0"/>
              </a:rPr>
              <a:t> </a:t>
            </a:r>
            <a:r>
              <a:rPr lang="en-US" sz="1800" dirty="0" err="1">
                <a:latin typeface="Arial" pitchFamily="34" charset="0"/>
                <a:cs typeface="Arial" pitchFamily="34" charset="0"/>
              </a:rPr>
              <a:t>xứng</a:t>
            </a:r>
            <a:r>
              <a:rPr lang="en-US" sz="1800" dirty="0">
                <a:latin typeface="Arial" pitchFamily="34" charset="0"/>
                <a:cs typeface="Arial" pitchFamily="34" charset="0"/>
              </a:rPr>
              <a:t> ở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bên</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nên</a:t>
            </a:r>
            <a:r>
              <a:rPr lang="en-US" sz="1800" dirty="0">
                <a:latin typeface="Arial" pitchFamily="34" charset="0"/>
                <a:cs typeface="Arial" pitchFamily="34" charset="0"/>
              </a:rPr>
              <a:t> </a:t>
            </a:r>
            <a:r>
              <a:rPr lang="en-US" sz="1800" dirty="0" err="1">
                <a:latin typeface="Arial" pitchFamily="34" charset="0"/>
                <a:cs typeface="Arial" pitchFamily="34" charset="0"/>
              </a:rPr>
              <a:t>nó</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lãng</a:t>
            </a:r>
            <a:r>
              <a:rPr lang="en-US" sz="1800" dirty="0">
                <a:latin typeface="Arial" pitchFamily="34" charset="0"/>
                <a:cs typeface="Arial" pitchFamily="34" charset="0"/>
              </a:rPr>
              <a:t> </a:t>
            </a:r>
            <a:r>
              <a:rPr lang="en-US" sz="1800" dirty="0" err="1">
                <a:latin typeface="Arial" pitchFamily="34" charset="0"/>
                <a:cs typeface="Arial" pitchFamily="34" charset="0"/>
              </a:rPr>
              <a:t>phí</a:t>
            </a:r>
            <a:r>
              <a:rPr lang="en-US" sz="1800" dirty="0">
                <a:latin typeface="Arial" pitchFamily="34" charset="0"/>
                <a:cs typeface="Arial" pitchFamily="34" charset="0"/>
              </a:rPr>
              <a:t>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lượng</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phần</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thêm</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bên</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thừa</a:t>
            </a:r>
            <a:r>
              <a:rPr lang="en-US" sz="1800" dirty="0">
                <a:latin typeface="Arial" pitchFamily="34" charset="0"/>
                <a:cs typeface="Arial" pitchFamily="34" charset="0"/>
              </a:rPr>
              <a:t> →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đơn</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(Single Side Band)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kỹ</a:t>
            </a:r>
            <a:r>
              <a:rPr lang="en-US" sz="1800" dirty="0">
                <a:latin typeface="Arial" pitchFamily="34" charset="0"/>
                <a:cs typeface="Arial" pitchFamily="34" charset="0"/>
              </a:rPr>
              <a:t> </a:t>
            </a:r>
            <a:r>
              <a:rPr lang="en-US" sz="1800" dirty="0" err="1">
                <a:latin typeface="Arial" pitchFamily="34" charset="0"/>
                <a:cs typeface="Arial" pitchFamily="34" charset="0"/>
              </a:rPr>
              <a:t>thuật</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dùng</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bộ</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ngược</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rồi</a:t>
            </a:r>
            <a:r>
              <a:rPr lang="en-US" sz="1800" dirty="0">
                <a:latin typeface="Arial" pitchFamily="34" charset="0"/>
                <a:cs typeface="Arial" pitchFamily="34" charset="0"/>
              </a:rPr>
              <a:t> </a:t>
            </a:r>
            <a:r>
              <a:rPr lang="en-US" sz="1800" dirty="0" err="1">
                <a:latin typeface="Arial" pitchFamily="34" charset="0"/>
                <a:cs typeface="Arial" pitchFamily="34" charset="0"/>
              </a:rPr>
              <a:t>công</a:t>
            </a:r>
            <a:r>
              <a:rPr lang="en-US" sz="1800" dirty="0">
                <a:latin typeface="Arial" pitchFamily="34" charset="0"/>
                <a:cs typeface="Arial" pitchFamily="34" charset="0"/>
              </a:rPr>
              <a:t> </a:t>
            </a:r>
            <a:r>
              <a:rPr lang="en-US" sz="1800" dirty="0" err="1">
                <a:latin typeface="Arial" pitchFamily="34" charset="0"/>
                <a:cs typeface="Arial" pitchFamily="34" charset="0"/>
              </a:rPr>
              <a:t>lại</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loại</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phần</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a:t>
            </a:r>
          </a:p>
          <a:p>
            <a:pPr lvl="0"/>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mọi</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ở </a:t>
            </a:r>
            <a:r>
              <a:rPr lang="en-US" sz="1800" dirty="0" err="1">
                <a:latin typeface="Arial" pitchFamily="34" charset="0"/>
                <a:cs typeface="Arial" pitchFamily="34" charset="0"/>
              </a:rPr>
              <a:t>mọi</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đều</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ứng</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nên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chống</a:t>
            </a:r>
            <a:r>
              <a:rPr lang="en-US" sz="1800" dirty="0">
                <a:latin typeface="Arial" pitchFamily="34" charset="0"/>
                <a:cs typeface="Arial" pitchFamily="34" charset="0"/>
              </a:rPr>
              <a:t> </a:t>
            </a:r>
            <a:r>
              <a:rPr lang="en-US" sz="1800" dirty="0" err="1">
                <a:latin typeface="Arial" pitchFamily="34" charset="0"/>
                <a:cs typeface="Arial" pitchFamily="34" charset="0"/>
              </a:rPr>
              <a:t>nhiễu</a:t>
            </a:r>
            <a:r>
              <a:rPr lang="en-US" sz="1800" dirty="0">
                <a:latin typeface="Arial" pitchFamily="34" charset="0"/>
                <a:cs typeface="Arial" pitchFamily="34" charset="0"/>
              </a:rPr>
              <a:t> </a:t>
            </a:r>
            <a:r>
              <a:rPr lang="en-US" sz="1800" dirty="0" err="1">
                <a:latin typeface="Arial" pitchFamily="34" charset="0"/>
                <a:cs typeface="Arial" pitchFamily="34" charset="0"/>
              </a:rPr>
              <a:t>thấp</a:t>
            </a:r>
            <a:r>
              <a:rPr lang="en-US" sz="1800" dirty="0">
                <a:latin typeface="Arial" pitchFamily="34" charset="0"/>
                <a:cs typeface="Arial" pitchFamily="34" charset="0"/>
              </a:rPr>
              <a:t>.</a:t>
            </a:r>
          </a:p>
        </p:txBody>
      </p:sp>
      <p:pic>
        <p:nvPicPr>
          <p:cNvPr id="4" name="Picture 3"/>
          <p:cNvPicPr>
            <a:picLocks noChangeAspect="1"/>
          </p:cNvPicPr>
          <p:nvPr/>
        </p:nvPicPr>
        <p:blipFill>
          <a:blip r:embed="rId3">
            <a:lum/>
            <a:alphaModFix/>
          </a:blip>
          <a:srcRect/>
          <a:stretch>
            <a:fillRect/>
          </a:stretch>
        </p:blipFill>
        <p:spPr>
          <a:xfrm>
            <a:off x="3287712" y="1692275"/>
            <a:ext cx="2962079" cy="2757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 Tổng quan</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Phối</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đường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phối</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đường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phối</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cần</a:t>
            </a:r>
            <a:r>
              <a:rPr lang="en-US" sz="2000" dirty="0">
                <a:latin typeface="Arial" pitchFamily="34" charset="0"/>
                <a:cs typeface="Arial" pitchFamily="34" charset="0"/>
              </a:rPr>
              <a:t> </a:t>
            </a:r>
            <a:r>
              <a:rPr lang="en-US" sz="2000" dirty="0" err="1">
                <a:latin typeface="Arial" pitchFamily="34" charset="0"/>
                <a:cs typeface="Arial" pitchFamily="34" charset="0"/>
              </a:rPr>
              <a:t>xem</a:t>
            </a:r>
            <a:r>
              <a:rPr lang="en-US" sz="2000" dirty="0">
                <a:latin typeface="Arial" pitchFamily="34" charset="0"/>
                <a:cs typeface="Arial" pitchFamily="34" charset="0"/>
              </a:rPr>
              <a:t> </a:t>
            </a:r>
            <a:r>
              <a:rPr lang="en-US" sz="2000" dirty="0" err="1">
                <a:latin typeface="Arial" pitchFamily="34" charset="0"/>
                <a:cs typeface="Arial" pitchFamily="34" charset="0"/>
              </a:rPr>
              <a:t>xét</a:t>
            </a:r>
            <a:r>
              <a:rPr lang="en-US" sz="2000" dirty="0">
                <a:latin typeface="Arial" pitchFamily="34" charset="0"/>
                <a:cs typeface="Arial" pitchFamily="34" charset="0"/>
              </a:rPr>
              <a:t> ở </a:t>
            </a:r>
            <a:r>
              <a:rPr lang="en-US" sz="2000" dirty="0" err="1">
                <a:latin typeface="Arial" pitchFamily="34" charset="0"/>
                <a:cs typeface="Arial" pitchFamily="34" charset="0"/>
              </a:rPr>
              <a:t>đây</a:t>
            </a:r>
            <a:r>
              <a:rPr lang="en-US" sz="2000" dirty="0">
                <a:latin typeface="Arial" pitchFamily="34" charset="0"/>
                <a:cs typeface="Arial" pitchFamily="34" charset="0"/>
              </a:rPr>
              <a:t>).</a:t>
            </a:r>
          </a:p>
          <a:p>
            <a:pPr lvl="1" hangingPunct="0"/>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số</a:t>
            </a:r>
            <a:endParaRPr lang="en-US" sz="2000" dirty="0">
              <a:latin typeface="Arial" pitchFamily="34" charset="0"/>
              <a:cs typeface="Arial" pitchFamily="34" charset="0"/>
            </a:endParaRPr>
          </a:p>
          <a:p>
            <a:pPr lvl="1" hangingPunct="0"/>
            <a:r>
              <a:rPr lang="en-US" sz="2000" dirty="0" err="1">
                <a:latin typeface="Arial" pitchFamily="34" charset="0"/>
                <a:cs typeface="Arial" pitchFamily="34" charset="0"/>
              </a:rPr>
              <a:t>Đường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số</a:t>
            </a:r>
            <a:endParaRPr lang="en-US" sz="2000" dirty="0">
              <a:latin typeface="Arial" pitchFamily="34" charset="0"/>
              <a:cs typeface="Arial" pitchFamily="34" charset="0"/>
            </a:endParaRPr>
          </a:p>
          <a:p>
            <a:pPr lvl="1" hangingPunct="0"/>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cùng</a:t>
            </a:r>
            <a:r>
              <a:rPr lang="en-US" sz="2000" dirty="0">
                <a:latin typeface="Arial" pitchFamily="34" charset="0"/>
                <a:cs typeface="Arial" pitchFamily="34" charset="0"/>
              </a:rPr>
              <a:t> </a:t>
            </a:r>
            <a:r>
              <a:rPr lang="en-US" sz="2000" dirty="0" err="1">
                <a:latin typeface="Arial" pitchFamily="34" charset="0"/>
                <a:cs typeface="Arial" pitchFamily="34" charset="0"/>
              </a:rPr>
              <a:t>dạng</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phù</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môi</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lan</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a:t>
            </a:r>
          </a:p>
          <a:p>
            <a:pPr lvl="1" hangingPunct="0"/>
            <a:r>
              <a:rPr lang="en-US" sz="2000" dirty="0" err="1">
                <a:latin typeface="Arial" pitchFamily="34" charset="0"/>
                <a:cs typeface="Arial" pitchFamily="34" charset="0"/>
              </a:rPr>
              <a:t>Có</a:t>
            </a:r>
            <a:r>
              <a:rPr lang="en-US" sz="2000" dirty="0">
                <a:latin typeface="Arial" pitchFamily="34" charset="0"/>
                <a:cs typeface="Arial" pitchFamily="34" charset="0"/>
              </a:rPr>
              <a:t> 4 </a:t>
            </a:r>
            <a:r>
              <a:rPr lang="en-US" sz="2000" dirty="0" err="1">
                <a:latin typeface="Arial" pitchFamily="34" charset="0"/>
                <a:cs typeface="Arial" pitchFamily="34" charset="0"/>
              </a:rPr>
              <a:t>phối</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số</a:t>
            </a:r>
            <a:endParaRPr lang="en-US" sz="2000" dirty="0">
              <a:latin typeface="Arial" pitchFamily="34" charset="0"/>
              <a:cs typeface="Arial" pitchFamily="34" charset="0"/>
            </a:endParaRPr>
          </a:p>
        </p:txBody>
      </p:sp>
    </p:spTree>
    <p:extLst>
      <p:ext uri="{BB962C8B-B14F-4D97-AF65-F5344CB8AC3E}">
        <p14:creationId xmlns:p14="http://schemas.microsoft.com/office/powerpoint/2010/main" val="545554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8.3.1. Điều biên</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Ps = Pc(1 +SQR(na)/2)</a:t>
            </a:r>
          </a:p>
        </p:txBody>
      </p:sp>
      <p:pic>
        <p:nvPicPr>
          <p:cNvPr id="4" name="Picture 3"/>
          <p:cNvPicPr>
            <a:picLocks noChangeAspect="1"/>
          </p:cNvPicPr>
          <p:nvPr/>
        </p:nvPicPr>
        <p:blipFill>
          <a:blip r:embed="rId3">
            <a:lum/>
            <a:alphaModFix/>
          </a:blip>
          <a:srcRect/>
          <a:stretch>
            <a:fillRect/>
          </a:stretch>
        </p:blipFill>
        <p:spPr>
          <a:xfrm>
            <a:off x="1463039" y="1828800"/>
            <a:ext cx="7680960" cy="32191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8.3.2. Điều chế góc</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Điều chế góc bao gồm điều chế tần số (điều tần) và điều chế pha (điều pha) có vật mang:</a:t>
            </a:r>
          </a:p>
          <a:p>
            <a:pPr lvl="0"/>
            <a:endParaRPr lang="en-US" sz="1800"/>
          </a:p>
          <a:p>
            <a:pPr lvl="0"/>
            <a:r>
              <a:rPr lang="en-US" sz="1800"/>
              <a:t>Điều tần làm cho tần số của vật mang thay đổi tỷ lệ thuận với dữ liệu hay đạo hàm của pha của vật mang tỷ lệ thuận với dữ liệu:</a:t>
            </a:r>
          </a:p>
          <a:p>
            <a:pPr lvl="0"/>
            <a:endParaRPr lang="en-US" sz="1800"/>
          </a:p>
          <a:p>
            <a:pPr lvl="0"/>
            <a:r>
              <a:rPr lang="en-US" sz="1800"/>
              <a:t>m(t) là dữ liệu (bản tin) được truyền.</a:t>
            </a:r>
          </a:p>
          <a:p>
            <a:pPr lvl="0"/>
            <a:r>
              <a:rPr lang="en-US" sz="1800"/>
              <a:t>Điều chế pha làm cho pha của vật mang thay đổi tỷ lệ thuận với dữ liệu</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3383280" y="1828800"/>
            <a:ext cx="3342960" cy="36576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2468880" y="3017520"/>
            <a:ext cx="2266560" cy="54864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5943600" y="3108959"/>
            <a:ext cx="1475999" cy="371159"/>
          </a:xfrm>
          <a:prstGeom prst="rect">
            <a:avLst/>
          </a:prstGeom>
          <a:noFill/>
          <a:ln>
            <a:noFill/>
          </a:ln>
        </p:spPr>
      </p:pic>
      <p:pic>
        <p:nvPicPr>
          <p:cNvPr id="7" name="Picture 6"/>
          <p:cNvPicPr>
            <a:picLocks noChangeAspect="1"/>
          </p:cNvPicPr>
          <p:nvPr/>
        </p:nvPicPr>
        <p:blipFill>
          <a:blip r:embed="rId6">
            <a:lum/>
            <a:alphaModFix/>
          </a:blip>
          <a:srcRect/>
          <a:stretch>
            <a:fillRect/>
          </a:stretch>
        </p:blipFill>
        <p:spPr>
          <a:xfrm>
            <a:off x="3547440" y="4440960"/>
            <a:ext cx="1390319" cy="3139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8.3.2. Điều chế góc</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buNone/>
            </a:pPr>
            <a:r>
              <a:rPr lang="en-US" sz="1800"/>
              <a:t>.</a:t>
            </a:r>
          </a:p>
          <a:p>
            <a:pPr lvl="0">
              <a:buNone/>
            </a:pPr>
            <a:endParaRPr lang="en-US" sz="1800"/>
          </a:p>
          <a:p>
            <a:pPr lvl="0">
              <a:buNone/>
            </a:pPr>
            <a:endParaRPr lang="en-US" sz="1800"/>
          </a:p>
          <a:p>
            <a:pPr lvl="0">
              <a:buNone/>
            </a:pPr>
            <a:endParaRPr lang="en-US" sz="1800"/>
          </a:p>
          <a:p>
            <a:pPr lvl="0">
              <a:buNone/>
            </a:pPr>
            <a:endParaRPr lang="en-US" sz="1800"/>
          </a:p>
          <a:p>
            <a:pPr lvl="0">
              <a:buNone/>
            </a:pPr>
            <a:endParaRPr lang="en-US" sz="1800"/>
          </a:p>
          <a:p>
            <a:pPr lvl="0">
              <a:buNone/>
            </a:pPr>
            <a:endParaRPr lang="en-US" sz="1800"/>
          </a:p>
          <a:p>
            <a:pPr lvl="0">
              <a:buNone/>
            </a:pPr>
            <a:endParaRPr lang="en-US" sz="1800"/>
          </a:p>
          <a:p>
            <a:pPr lvl="0"/>
            <a:r>
              <a:rPr lang="en-US" sz="1800"/>
              <a:t>B: Dải phổ của dữ liệu,  Am: biên độ dữ liệu.</a:t>
            </a:r>
          </a:p>
        </p:txBody>
      </p:sp>
      <p:pic>
        <p:nvPicPr>
          <p:cNvPr id="4" name="Picture 3"/>
          <p:cNvPicPr>
            <a:picLocks noChangeAspect="1"/>
          </p:cNvPicPr>
          <p:nvPr/>
        </p:nvPicPr>
        <p:blipFill>
          <a:blip r:embed="rId3">
            <a:lum/>
            <a:alphaModFix/>
          </a:blip>
          <a:srcRect/>
          <a:stretch>
            <a:fillRect/>
          </a:stretch>
        </p:blipFill>
        <p:spPr>
          <a:xfrm>
            <a:off x="1188719" y="1280159"/>
            <a:ext cx="4114800" cy="2926079"/>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7132320" y="1645920"/>
            <a:ext cx="2651760" cy="256031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8.3.2. Điều chế góc</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400" dirty="0" err="1">
                <a:latin typeface="Arial" pitchFamily="34" charset="0"/>
                <a:cs typeface="Arial" pitchFamily="34" charset="0"/>
              </a:rPr>
              <a:t>Lý</a:t>
            </a:r>
            <a:r>
              <a:rPr lang="en-US" sz="2400" dirty="0">
                <a:latin typeface="Arial" pitchFamily="34" charset="0"/>
                <a:cs typeface="Arial" pitchFamily="34" charset="0"/>
              </a:rPr>
              <a:t> </a:t>
            </a:r>
            <a:r>
              <a:rPr lang="en-US" sz="2400" dirty="0" err="1">
                <a:latin typeface="Arial" pitchFamily="34" charset="0"/>
                <a:cs typeface="Arial" pitchFamily="34" charset="0"/>
              </a:rPr>
              <a:t>thuyết</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chứng</a:t>
            </a:r>
            <a:r>
              <a:rPr lang="en-US" sz="2400" dirty="0">
                <a:latin typeface="Arial" pitchFamily="34" charset="0"/>
                <a:cs typeface="Arial" pitchFamily="34" charset="0"/>
              </a:rPr>
              <a:t> minh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khả</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a:latin typeface="Arial" pitchFamily="34" charset="0"/>
                <a:cs typeface="Arial" pitchFamily="34" charset="0"/>
              </a:rPr>
              <a:t>chống</a:t>
            </a:r>
            <a:r>
              <a:rPr lang="en-US" sz="2400" dirty="0">
                <a:latin typeface="Arial" pitchFamily="34" charset="0"/>
                <a:cs typeface="Arial" pitchFamily="34" charset="0"/>
              </a:rPr>
              <a:t> </a:t>
            </a:r>
            <a:r>
              <a:rPr lang="en-US" sz="2400" dirty="0" err="1">
                <a:latin typeface="Arial" pitchFamily="34" charset="0"/>
                <a:cs typeface="Arial" pitchFamily="34" charset="0"/>
              </a:rPr>
              <a:t>nhiễu</a:t>
            </a:r>
            <a:r>
              <a:rPr lang="en-US" sz="2400" dirty="0">
                <a:latin typeface="Arial" pitchFamily="34" charset="0"/>
                <a:cs typeface="Arial" pitchFamily="34" charset="0"/>
              </a:rPr>
              <a:t> </a:t>
            </a:r>
            <a:r>
              <a:rPr lang="en-US" sz="2400" dirty="0" err="1">
                <a:latin typeface="Arial" pitchFamily="34" charset="0"/>
                <a:cs typeface="Arial" pitchFamily="34" charset="0"/>
              </a:rPr>
              <a:t>cao</a:t>
            </a:r>
            <a:r>
              <a:rPr lang="en-US" sz="2400" dirty="0">
                <a:latin typeface="Arial" pitchFamily="34" charset="0"/>
                <a:cs typeface="Arial" pitchFamily="34" charset="0"/>
              </a:rPr>
              <a:t> </a:t>
            </a:r>
            <a:r>
              <a:rPr lang="en-US" sz="2400" dirty="0" err="1">
                <a:latin typeface="Arial" pitchFamily="34" charset="0"/>
                <a:cs typeface="Arial" pitchFamily="34" charset="0"/>
              </a:rPr>
              <a:t>hơn</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tần</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tần</a:t>
            </a:r>
            <a:r>
              <a:rPr lang="en-US" sz="2400" dirty="0">
                <a:latin typeface="Arial" pitchFamily="34" charset="0"/>
                <a:cs typeface="Arial" pitchFamily="34" charset="0"/>
              </a:rPr>
              <a:t> </a:t>
            </a:r>
            <a:r>
              <a:rPr lang="en-US" sz="2400" dirty="0" err="1">
                <a:latin typeface="Arial" pitchFamily="34" charset="0"/>
                <a:cs typeface="Arial" pitchFamily="34" charset="0"/>
              </a:rPr>
              <a:t>chống</a:t>
            </a:r>
            <a:r>
              <a:rPr lang="en-US" sz="2400" dirty="0">
                <a:latin typeface="Arial" pitchFamily="34" charset="0"/>
                <a:cs typeface="Arial" pitchFamily="34" charset="0"/>
              </a:rPr>
              <a:t> </a:t>
            </a:r>
            <a:r>
              <a:rPr lang="en-US" sz="2400" dirty="0" err="1">
                <a:latin typeface="Arial" pitchFamily="34" charset="0"/>
                <a:cs typeface="Arial" pitchFamily="34" charset="0"/>
              </a:rPr>
              <a:t>nhiễu</a:t>
            </a:r>
            <a:r>
              <a:rPr lang="en-US" sz="2400" dirty="0">
                <a:latin typeface="Arial" pitchFamily="34" charset="0"/>
                <a:cs typeface="Arial" pitchFamily="34" charset="0"/>
              </a:rPr>
              <a:t> </a:t>
            </a:r>
            <a:r>
              <a:rPr lang="en-US" sz="2400" dirty="0" err="1">
                <a:latin typeface="Arial" pitchFamily="34" charset="0"/>
                <a:cs typeface="Arial" pitchFamily="34" charset="0"/>
              </a:rPr>
              <a:t>tốt</a:t>
            </a:r>
            <a:r>
              <a:rPr lang="en-US" sz="2400" dirty="0">
                <a:latin typeface="Arial" pitchFamily="34" charset="0"/>
                <a:cs typeface="Arial" pitchFamily="34" charset="0"/>
              </a:rPr>
              <a:t> </a:t>
            </a:r>
            <a:r>
              <a:rPr lang="en-US" sz="2400" dirty="0" err="1">
                <a:latin typeface="Arial" pitchFamily="34" charset="0"/>
                <a:cs typeface="Arial" pitchFamily="34" charset="0"/>
              </a:rPr>
              <a:t>hơn</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biên</a:t>
            </a:r>
            <a:endParaRPr lang="en-US" sz="2400" dirty="0">
              <a:latin typeface="Arial" pitchFamily="34" charset="0"/>
              <a:cs typeface="Arial" pitchFamily="34" charset="0"/>
            </a:endParaRPr>
          </a:p>
          <a:p>
            <a:pPr lvl="0"/>
            <a:r>
              <a:rPr lang="en-US" sz="2400" dirty="0" err="1">
                <a:latin typeface="Arial" pitchFamily="34" charset="0"/>
                <a:cs typeface="Arial" pitchFamily="34" charset="0"/>
              </a:rPr>
              <a:t>Độ</a:t>
            </a:r>
            <a:r>
              <a:rPr lang="en-US" sz="2400" dirty="0">
                <a:latin typeface="Arial" pitchFamily="34" charset="0"/>
                <a:cs typeface="Arial" pitchFamily="34" charset="0"/>
              </a:rPr>
              <a:t> </a:t>
            </a:r>
            <a:r>
              <a:rPr lang="en-US" sz="2400" dirty="0" err="1">
                <a:latin typeface="Arial" pitchFamily="34" charset="0"/>
                <a:cs typeface="Arial" pitchFamily="34" charset="0"/>
              </a:rPr>
              <a:t>phức</a:t>
            </a:r>
            <a:r>
              <a:rPr lang="en-US" sz="2400" dirty="0">
                <a:latin typeface="Arial" pitchFamily="34" charset="0"/>
                <a:cs typeface="Arial" pitchFamily="34" charset="0"/>
              </a:rPr>
              <a:t> </a:t>
            </a:r>
            <a:r>
              <a:rPr lang="en-US" sz="2400" dirty="0" err="1">
                <a:latin typeface="Arial" pitchFamily="34" charset="0"/>
                <a:cs typeface="Arial" pitchFamily="34" charset="0"/>
              </a:rPr>
              <a:t>tạp</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góc</a:t>
            </a:r>
            <a:r>
              <a:rPr lang="en-US" sz="2400" dirty="0">
                <a:latin typeface="Arial" pitchFamily="34" charset="0"/>
                <a:cs typeface="Arial" pitchFamily="34" charset="0"/>
              </a:rPr>
              <a:t> </a:t>
            </a:r>
            <a:r>
              <a:rPr lang="en-US" sz="2400" dirty="0" err="1">
                <a:latin typeface="Arial" pitchFamily="34" charset="0"/>
                <a:cs typeface="Arial" pitchFamily="34" charset="0"/>
              </a:rPr>
              <a:t>cao</a:t>
            </a:r>
            <a:r>
              <a:rPr lang="en-US" sz="2400" dirty="0">
                <a:latin typeface="Arial" pitchFamily="34" charset="0"/>
                <a:cs typeface="Arial" pitchFamily="34" charset="0"/>
              </a:rPr>
              <a:t> </a:t>
            </a:r>
            <a:r>
              <a:rPr lang="en-US" sz="2400" dirty="0" err="1">
                <a:latin typeface="Arial" pitchFamily="34" charset="0"/>
                <a:cs typeface="Arial" pitchFamily="34" charset="0"/>
              </a:rPr>
              <a:t>hơn</a:t>
            </a:r>
            <a:r>
              <a:rPr lang="en-US" sz="2400" dirty="0">
                <a:latin typeface="Arial" pitchFamily="34" charset="0"/>
                <a:cs typeface="Arial" pitchFamily="34" charset="0"/>
              </a:rPr>
              <a:t> </a:t>
            </a:r>
            <a:r>
              <a:rPr lang="en-US" sz="2400" dirty="0" err="1">
                <a:latin typeface="Arial" pitchFamily="34" charset="0"/>
                <a:cs typeface="Arial" pitchFamily="34" charset="0"/>
              </a:rPr>
              <a:t>hơn</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biên</a:t>
            </a:r>
            <a:endParaRPr lang="en-US" sz="2400" dirty="0">
              <a:latin typeface="Arial" pitchFamily="34" charset="0"/>
              <a:cs typeface="Arial" pitchFamily="34" charset="0"/>
            </a:endParaRPr>
          </a:p>
          <a:p>
            <a:pPr lvl="0"/>
            <a:r>
              <a:rPr lang="en-US" sz="2400" dirty="0" err="1">
                <a:latin typeface="Arial" pitchFamily="34" charset="0"/>
                <a:cs typeface="Arial" pitchFamily="34" charset="0"/>
              </a:rPr>
              <a:t>Băng</a:t>
            </a:r>
            <a:r>
              <a:rPr lang="en-US" sz="2400" dirty="0">
                <a:latin typeface="Arial" pitchFamily="34" charset="0"/>
                <a:cs typeface="Arial" pitchFamily="34" charset="0"/>
              </a:rPr>
              <a:t> </a:t>
            </a:r>
            <a:r>
              <a:rPr lang="en-US" sz="2400" dirty="0" err="1">
                <a:latin typeface="Arial" pitchFamily="34" charset="0"/>
                <a:cs typeface="Arial" pitchFamily="34" charset="0"/>
              </a:rPr>
              <a:t>tần</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tần</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lớn</a:t>
            </a:r>
            <a:r>
              <a:rPr lang="en-US" sz="2400" dirty="0">
                <a:latin typeface="Arial" pitchFamily="34" charset="0"/>
                <a:cs typeface="Arial" pitchFamily="34" charset="0"/>
              </a:rPr>
              <a:t> </a:t>
            </a:r>
            <a:r>
              <a:rPr lang="en-US" sz="2400" dirty="0" err="1">
                <a:latin typeface="Arial" pitchFamily="34" charset="0"/>
                <a:cs typeface="Arial" pitchFamily="34" charset="0"/>
              </a:rPr>
              <a:t>hơn</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biên</a:t>
            </a:r>
            <a:endParaRPr lang="en-US" sz="2400" dirty="0">
              <a:latin typeface="Arial" pitchFamily="34" charset="0"/>
              <a:cs typeface="Arial" pitchFamily="34" charset="0"/>
            </a:endParaRPr>
          </a:p>
          <a:p>
            <a:pPr lvl="0"/>
            <a:r>
              <a:rPr lang="en-US" sz="2400" dirty="0" err="1">
                <a:latin typeface="Arial" pitchFamily="34" charset="0"/>
                <a:cs typeface="Arial" pitchFamily="34" charset="0"/>
              </a:rPr>
              <a:t>Máy</a:t>
            </a:r>
            <a:r>
              <a:rPr lang="en-US" sz="2400" dirty="0">
                <a:latin typeface="Arial" pitchFamily="34" charset="0"/>
                <a:cs typeface="Arial" pitchFamily="34" charset="0"/>
              </a:rPr>
              <a:t> </a:t>
            </a:r>
            <a:r>
              <a:rPr lang="en-US" sz="2400" dirty="0" err="1">
                <a:latin typeface="Arial" pitchFamily="34" charset="0"/>
                <a:cs typeface="Arial" pitchFamily="34" charset="0"/>
              </a:rPr>
              <a:t>thu</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chỉ</a:t>
            </a:r>
            <a:r>
              <a:rPr lang="en-US" sz="2400" dirty="0">
                <a:latin typeface="Arial" pitchFamily="34" charset="0"/>
                <a:cs typeface="Arial" pitchFamily="34" charset="0"/>
              </a:rPr>
              <a:t> </a:t>
            </a:r>
            <a:r>
              <a:rPr lang="en-US" sz="2400" dirty="0" err="1">
                <a:latin typeface="Arial" pitchFamily="34" charset="0"/>
                <a:cs typeface="Arial" pitchFamily="34" charset="0"/>
              </a:rPr>
              <a:t>cần</a:t>
            </a:r>
            <a:r>
              <a:rPr lang="en-US" sz="2400" dirty="0">
                <a:latin typeface="Arial" pitchFamily="34" charset="0"/>
                <a:cs typeface="Arial" pitchFamily="34" charset="0"/>
              </a:rPr>
              <a:t> </a:t>
            </a:r>
            <a:r>
              <a:rPr lang="en-US" sz="2400" dirty="0" err="1">
                <a:latin typeface="Arial" pitchFamily="34" charset="0"/>
                <a:cs typeface="Arial" pitchFamily="34" charset="0"/>
              </a:rPr>
              <a:t>thu</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tần</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biến</a:t>
            </a:r>
            <a:r>
              <a:rPr lang="en-US" sz="2400" dirty="0">
                <a:latin typeface="Arial" pitchFamily="34" charset="0"/>
                <a:cs typeface="Arial" pitchFamily="34" charset="0"/>
              </a:rPr>
              <a:t> </a:t>
            </a:r>
            <a:r>
              <a:rPr lang="en-US" sz="2400" dirty="0" err="1">
                <a:latin typeface="Arial" pitchFamily="34" charset="0"/>
                <a:cs typeface="Arial" pitchFamily="34" charset="0"/>
              </a:rPr>
              <a:t>đổi</a:t>
            </a:r>
            <a:r>
              <a:rPr lang="en-US" sz="2400" dirty="0">
                <a:latin typeface="Arial" pitchFamily="34" charset="0"/>
                <a:cs typeface="Arial" pitchFamily="34" charset="0"/>
              </a:rPr>
              <a:t> </a:t>
            </a:r>
            <a:r>
              <a:rPr lang="en-US" sz="2400" dirty="0" err="1">
                <a:latin typeface="Arial" pitchFamily="34" charset="0"/>
                <a:cs typeface="Arial" pitchFamily="34" charset="0"/>
              </a:rPr>
              <a:t>nên</a:t>
            </a:r>
            <a:r>
              <a:rPr lang="en-US" sz="2400" dirty="0">
                <a:latin typeface="Arial" pitchFamily="34" charset="0"/>
                <a:cs typeface="Arial" pitchFamily="34" charset="0"/>
              </a:rPr>
              <a:t> </a:t>
            </a:r>
            <a:r>
              <a:rPr lang="en-US" sz="2400" dirty="0" err="1">
                <a:latin typeface="Arial" pitchFamily="34" charset="0"/>
                <a:cs typeface="Arial" pitchFamily="34" charset="0"/>
              </a:rPr>
              <a:t>dễ</a:t>
            </a:r>
            <a:r>
              <a:rPr lang="en-US" sz="2400" dirty="0">
                <a:latin typeface="Arial" pitchFamily="34" charset="0"/>
                <a:cs typeface="Arial" pitchFamily="34" charset="0"/>
              </a:rPr>
              <a:t> </a:t>
            </a:r>
            <a:r>
              <a:rPr lang="en-US" sz="2400" dirty="0" err="1">
                <a:latin typeface="Arial" pitchFamily="34" charset="0"/>
                <a:cs typeface="Arial" pitchFamily="34" charset="0"/>
              </a:rPr>
              <a:t>thực</a:t>
            </a:r>
            <a:r>
              <a:rPr lang="en-US" sz="2400" dirty="0">
                <a:latin typeface="Arial" pitchFamily="34" charset="0"/>
                <a:cs typeface="Arial" pitchFamily="34" charset="0"/>
              </a:rPr>
              <a:t> </a:t>
            </a:r>
            <a:r>
              <a:rPr lang="en-US" sz="2400" dirty="0" err="1">
                <a:latin typeface="Arial" pitchFamily="34" charset="0"/>
                <a:cs typeface="Arial" pitchFamily="34" charset="0"/>
              </a:rPr>
              <a:t>hiện</a:t>
            </a:r>
            <a:r>
              <a:rPr lang="en-US" sz="2400" dirty="0">
                <a:latin typeface="Arial" pitchFamily="34" charset="0"/>
                <a:cs typeface="Arial" pitchFamily="34" charset="0"/>
              </a:rPr>
              <a:t> </a:t>
            </a:r>
            <a:r>
              <a:rPr lang="en-US" sz="2400" dirty="0" err="1">
                <a:latin typeface="Arial" pitchFamily="34" charset="0"/>
                <a:cs typeface="Arial" pitchFamily="34" charset="0"/>
              </a:rPr>
              <a:t>hơn</a:t>
            </a:r>
            <a:r>
              <a:rPr lang="en-US" sz="2400" dirty="0">
                <a:latin typeface="Arial" pitchFamily="34" charset="0"/>
                <a:cs typeface="Arial" pitchFamily="34"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Mã hóa dữ liệu trong trường hợp dữ liệu số - tín hiệu tương tự</a:t>
            </a:r>
          </a:p>
        </p:txBody>
      </p:sp>
      <p:sp>
        <p:nvSpPr>
          <p:cNvPr id="3" name="Text Placeholder 2"/>
          <p:cNvSpPr txBox="1">
            <a:spLocks noGrp="1"/>
          </p:cNvSpPr>
          <p:nvPr>
            <p:ph type="body" idx="4294967295"/>
          </p:nvPr>
        </p:nvSpPr>
        <p:spPr>
          <a:xfrm>
            <a:off x="490161" y="1539875"/>
            <a:ext cx="9071640" cy="365760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Đây</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cần</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lên</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sin </a:t>
            </a:r>
            <a:r>
              <a:rPr lang="en-US" sz="1800" dirty="0" err="1">
                <a:latin typeface="Arial" pitchFamily="34" charset="0"/>
                <a:cs typeface="Arial" pitchFamily="34" charset="0"/>
              </a:rPr>
              <a:t>có</a:t>
            </a:r>
            <a:r>
              <a:rPr lang="en-US" sz="1800" dirty="0">
                <a:latin typeface="Arial" pitchFamily="34" charset="0"/>
                <a:cs typeface="Arial" pitchFamily="34" charset="0"/>
              </a:rPr>
              <a:t> 3 </a:t>
            </a:r>
            <a:r>
              <a:rPr lang="en-US" sz="1800" dirty="0" err="1">
                <a:latin typeface="Arial" pitchFamily="34" charset="0"/>
                <a:cs typeface="Arial" pitchFamily="34" charset="0"/>
              </a:rPr>
              <a:t>tham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bị</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gọi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tự</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gọi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a:t>
            </a:r>
          </a:p>
          <a:p>
            <a:pPr lvl="0"/>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làm</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tham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làm</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tham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thay</a:t>
            </a:r>
            <a:r>
              <a:rPr lang="en-US" sz="1800" dirty="0">
                <a:latin typeface="Arial" pitchFamily="34" charset="0"/>
                <a:cs typeface="Arial" pitchFamily="34" charset="0"/>
              </a:rPr>
              <a:t> </a:t>
            </a:r>
            <a:r>
              <a:rPr lang="en-US" sz="1800" dirty="0" err="1">
                <a:latin typeface="Arial" pitchFamily="34" charset="0"/>
                <a:cs typeface="Arial" pitchFamily="34" charset="0"/>
              </a:rPr>
              <a:t>đổi</a:t>
            </a:r>
            <a:r>
              <a:rPr lang="en-US" sz="1800" dirty="0">
                <a:latin typeface="Arial" pitchFamily="34" charset="0"/>
                <a:cs typeface="Arial" pitchFamily="34" charset="0"/>
              </a:rPr>
              <a:t> </a:t>
            </a:r>
            <a:r>
              <a:rPr lang="en-US" sz="1800" dirty="0" err="1">
                <a:latin typeface="Arial" pitchFamily="34" charset="0"/>
                <a:cs typeface="Arial" pitchFamily="34" charset="0"/>
              </a:rPr>
              <a:t>nhảy</a:t>
            </a:r>
            <a:r>
              <a:rPr lang="en-US" sz="1800" dirty="0">
                <a:latin typeface="Arial" pitchFamily="34" charset="0"/>
                <a:cs typeface="Arial" pitchFamily="34" charset="0"/>
              </a:rPr>
              <a:t> </a:t>
            </a:r>
            <a:r>
              <a:rPr lang="en-US" sz="1800" dirty="0" err="1">
                <a:latin typeface="Arial" pitchFamily="34" charset="0"/>
                <a:cs typeface="Arial" pitchFamily="34" charset="0"/>
              </a:rPr>
              <a:t>bậc</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tỷ</a:t>
            </a:r>
            <a:r>
              <a:rPr lang="en-US" sz="1800" dirty="0">
                <a:latin typeface="Arial" pitchFamily="34" charset="0"/>
                <a:cs typeface="Arial" pitchFamily="34" charset="0"/>
              </a:rPr>
              <a:t> </a:t>
            </a:r>
            <a:r>
              <a:rPr lang="en-US" sz="1800" dirty="0" err="1">
                <a:latin typeface="Arial" pitchFamily="34" charset="0"/>
                <a:cs typeface="Arial" pitchFamily="34" charset="0"/>
              </a:rPr>
              <a:t>lệ</a:t>
            </a:r>
            <a:r>
              <a:rPr lang="en-US" sz="1800" dirty="0">
                <a:latin typeface="Arial" pitchFamily="34" charset="0"/>
                <a:cs typeface="Arial" pitchFamily="34" charset="0"/>
              </a:rPr>
              <a:t> </a:t>
            </a:r>
            <a:r>
              <a:rPr lang="en-US" sz="1800" dirty="0" err="1">
                <a:latin typeface="Arial" pitchFamily="34" charset="0"/>
                <a:cs typeface="Arial" pitchFamily="34" charset="0"/>
              </a:rPr>
              <a:t>thuận</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nên</a:t>
            </a:r>
            <a:r>
              <a:rPr lang="en-US" sz="1800" dirty="0">
                <a:latin typeface="Arial" pitchFamily="34" charset="0"/>
                <a:cs typeface="Arial" pitchFamily="34" charset="0"/>
              </a:rPr>
              <a:t> </a:t>
            </a:r>
            <a:r>
              <a:rPr lang="en-US" sz="1800" dirty="0" err="1">
                <a:latin typeface="Arial" pitchFamily="34" charset="0"/>
                <a:cs typeface="Arial" pitchFamily="34" charset="0"/>
              </a:rPr>
              <a:t>bộ</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tổ</a:t>
            </a:r>
            <a:r>
              <a:rPr lang="en-US" sz="1800" dirty="0">
                <a:latin typeface="Arial" pitchFamily="34" charset="0"/>
                <a:cs typeface="Arial" pitchFamily="34" charset="0"/>
              </a:rPr>
              <a:t> </a:t>
            </a:r>
            <a:r>
              <a:rPr lang="en-US" sz="1800" dirty="0" err="1">
                <a:latin typeface="Arial" pitchFamily="34" charset="0"/>
                <a:cs typeface="Arial" pitchFamily="34" charset="0"/>
              </a:rPr>
              <a:t>chức</a:t>
            </a:r>
            <a:r>
              <a:rPr lang="en-US" sz="1800" dirty="0">
                <a:latin typeface="Arial" pitchFamily="34" charset="0"/>
                <a:cs typeface="Arial" pitchFamily="34" charset="0"/>
              </a:rPr>
              <a:t> ở </a:t>
            </a:r>
            <a:r>
              <a:rPr lang="en-US" sz="1800" dirty="0" err="1">
                <a:latin typeface="Arial" pitchFamily="34" charset="0"/>
                <a:cs typeface="Arial" pitchFamily="34" charset="0"/>
              </a:rPr>
              <a:t>dạng</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vật</a:t>
            </a:r>
            <a:r>
              <a:rPr lang="en-US" sz="1800" dirty="0">
                <a:latin typeface="Arial" pitchFamily="34" charset="0"/>
                <a:cs typeface="Arial" pitchFamily="34" charset="0"/>
              </a:rPr>
              <a: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tham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ứng</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dữ</a:t>
            </a:r>
            <a:r>
              <a:rPr lang="en-US" sz="1800" dirty="0">
                <a:latin typeface="Arial" pitchFamily="34" charset="0"/>
                <a:cs typeface="Arial" pitchFamily="34" charset="0"/>
              </a:rPr>
              <a:t> </a:t>
            </a:r>
            <a:r>
              <a:rPr lang="en-US" sz="1800" dirty="0" err="1">
                <a:latin typeface="Arial" pitchFamily="34" charset="0"/>
                <a:cs typeface="Arial" pitchFamily="34" charset="0"/>
              </a:rPr>
              <a:t>liệu</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phương</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chế</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gọi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dịch</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thâm</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3 </a:t>
            </a:r>
            <a:r>
              <a:rPr lang="en-US" sz="1800" dirty="0" err="1">
                <a:latin typeface="Arial" pitchFamily="34" charset="0"/>
                <a:cs typeface="Arial" pitchFamily="34" charset="0"/>
              </a:rPr>
              <a:t>phương</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dịch</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(Amplitude Shift Keying), </a:t>
            </a:r>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dịch</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(Frequency Shift Keying), </a:t>
            </a:r>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dich</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(Phase Shift Keying)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ứng</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sô</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Mã hóa dữ liệu trong trường hợp dữ liệu số - tín hiệu tương tự</a:t>
            </a:r>
          </a:p>
        </p:txBody>
      </p:sp>
      <p:sp>
        <p:nvSpPr>
          <p:cNvPr id="3" name="Text Placeholder 2"/>
          <p:cNvSpPr txBox="1">
            <a:spLocks noGrp="1"/>
          </p:cNvSpPr>
          <p:nvPr>
            <p:ph type="body" idx="4294967295"/>
          </p:nvPr>
        </p:nvSpPr>
        <p:spPr>
          <a:xfrm>
            <a:off x="503999" y="1668857"/>
            <a:ext cx="9071640" cy="3185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tăng</a:t>
            </a:r>
            <a:r>
              <a:rPr lang="en-US" sz="2400" dirty="0">
                <a:latin typeface="Arial" pitchFamily="34" charset="0"/>
                <a:cs typeface="Arial" pitchFamily="34" charset="0"/>
              </a:rPr>
              <a:t> </a:t>
            </a:r>
            <a:r>
              <a:rPr lang="en-US" sz="2400" dirty="0" err="1">
                <a:latin typeface="Arial" pitchFamily="34" charset="0"/>
                <a:cs typeface="Arial" pitchFamily="34" charset="0"/>
              </a:rPr>
              <a:t>tốc</a:t>
            </a:r>
            <a:r>
              <a:rPr lang="en-US" sz="2400" dirty="0">
                <a:latin typeface="Arial" pitchFamily="34" charset="0"/>
                <a:cs typeface="Arial" pitchFamily="34" charset="0"/>
              </a:rPr>
              <a:t> </a:t>
            </a:r>
            <a:r>
              <a:rPr lang="en-US" sz="2400" dirty="0" err="1">
                <a:latin typeface="Arial" pitchFamily="34" charset="0"/>
                <a:cs typeface="Arial" pitchFamily="34" charset="0"/>
              </a:rPr>
              <a:t>truyền</a:t>
            </a:r>
            <a:r>
              <a:rPr lang="en-US" sz="2400" dirty="0">
                <a:latin typeface="Arial" pitchFamily="34" charset="0"/>
                <a:cs typeface="Arial" pitchFamily="34" charset="0"/>
              </a:rPr>
              <a:t>, </a:t>
            </a:r>
            <a:r>
              <a:rPr lang="en-US" sz="2400" dirty="0" err="1">
                <a:latin typeface="Arial" pitchFamily="34" charset="0"/>
                <a:cs typeface="Arial" pitchFamily="34" charset="0"/>
              </a:rPr>
              <a:t>việc</a:t>
            </a:r>
            <a:r>
              <a:rPr lang="en-US" sz="2400" dirty="0">
                <a:latin typeface="Arial" pitchFamily="34" charset="0"/>
                <a:cs typeface="Arial" pitchFamily="34" charset="0"/>
              </a:rPr>
              <a:t> </a:t>
            </a:r>
            <a:r>
              <a:rPr lang="en-US" sz="2400" dirty="0" err="1">
                <a:latin typeface="Arial" pitchFamily="34" charset="0"/>
                <a:cs typeface="Arial" pitchFamily="34" charset="0"/>
              </a:rPr>
              <a:t>cải</a:t>
            </a:r>
            <a:r>
              <a:rPr lang="en-US" sz="2400" dirty="0">
                <a:latin typeface="Arial" pitchFamily="34" charset="0"/>
                <a:cs typeface="Arial" pitchFamily="34" charset="0"/>
              </a:rPr>
              <a:t> </a:t>
            </a:r>
            <a:r>
              <a:rPr lang="en-US" sz="2400" dirty="0" err="1">
                <a:latin typeface="Arial" pitchFamily="34" charset="0"/>
                <a:cs typeface="Arial" pitchFamily="34" charset="0"/>
              </a:rPr>
              <a:t>tiến</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kỹ</a:t>
            </a:r>
            <a:r>
              <a:rPr lang="en-US" sz="2400" dirty="0">
                <a:latin typeface="Arial" pitchFamily="34" charset="0"/>
                <a:cs typeface="Arial" pitchFamily="34" charset="0"/>
              </a:rPr>
              <a:t> </a:t>
            </a:r>
            <a:r>
              <a:rPr lang="en-US" sz="2400" dirty="0" err="1">
                <a:latin typeface="Arial" pitchFamily="34" charset="0"/>
                <a:cs typeface="Arial" pitchFamily="34" charset="0"/>
              </a:rPr>
              <a:t>thuật</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số</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cải</a:t>
            </a:r>
            <a:r>
              <a:rPr lang="en-US" sz="2400" dirty="0">
                <a:latin typeface="Arial" pitchFamily="34" charset="0"/>
                <a:cs typeface="Arial" pitchFamily="34" charset="0"/>
              </a:rPr>
              <a:t> </a:t>
            </a:r>
            <a:r>
              <a:rPr lang="en-US" sz="2400" dirty="0" err="1">
                <a:latin typeface="Arial" pitchFamily="34" charset="0"/>
                <a:cs typeface="Arial" pitchFamily="34" charset="0"/>
              </a:rPr>
              <a:t>tiến</a:t>
            </a:r>
            <a:r>
              <a:rPr lang="en-US" sz="2400" dirty="0">
                <a:latin typeface="Arial" pitchFamily="34" charset="0"/>
                <a:cs typeface="Arial" pitchFamily="34" charset="0"/>
              </a:rPr>
              <a:t> </a:t>
            </a:r>
            <a:r>
              <a:rPr lang="en-US" sz="2400" dirty="0" err="1">
                <a:latin typeface="Arial" pitchFamily="34" charset="0"/>
                <a:cs typeface="Arial" pitchFamily="34" charset="0"/>
              </a:rPr>
              <a:t>cơ</a:t>
            </a:r>
            <a:r>
              <a:rPr lang="en-US" sz="2400" dirty="0">
                <a:latin typeface="Arial" pitchFamily="34" charset="0"/>
                <a:cs typeface="Arial" pitchFamily="34" charset="0"/>
              </a:rPr>
              <a:t> </a:t>
            </a:r>
            <a:r>
              <a:rPr lang="en-US" sz="2400" dirty="0" err="1">
                <a:latin typeface="Arial" pitchFamily="34" charset="0"/>
                <a:cs typeface="Arial" pitchFamily="34" charset="0"/>
              </a:rPr>
              <a:t>bản</a:t>
            </a:r>
            <a:r>
              <a:rPr lang="en-US" sz="2400" dirty="0">
                <a:latin typeface="Arial" pitchFamily="34" charset="0"/>
                <a:cs typeface="Arial" pitchFamily="34" charset="0"/>
              </a:rPr>
              <a:t> </a:t>
            </a:r>
            <a:r>
              <a:rPr lang="en-US" sz="2400" dirty="0" err="1">
                <a:latin typeface="Arial" pitchFamily="34" charset="0"/>
                <a:cs typeface="Arial" pitchFamily="34" charset="0"/>
              </a:rPr>
              <a:t>là</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 </a:t>
            </a:r>
            <a:r>
              <a:rPr lang="en-US" sz="2400" dirty="0" err="1">
                <a:latin typeface="Arial" pitchFamily="34" charset="0"/>
                <a:cs typeface="Arial" pitchFamily="34" charset="0"/>
              </a:rPr>
              <a:t>nhiều</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khác</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nhau</a:t>
            </a:r>
            <a:r>
              <a:rPr lang="en-US" sz="2400" dirty="0">
                <a:latin typeface="Arial" pitchFamily="34" charset="0"/>
                <a:cs typeface="Arial" pitchFamily="34" charset="0"/>
              </a:rPr>
              <a:t> </a:t>
            </a:r>
            <a:r>
              <a:rPr lang="en-US" sz="2400" dirty="0" err="1">
                <a:latin typeface="Arial" pitchFamily="34" charset="0"/>
                <a:cs typeface="Arial" pitchFamily="34" charset="0"/>
              </a:rPr>
              <a:t>có</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cách</a:t>
            </a:r>
            <a:r>
              <a:rPr lang="en-US" sz="2400" dirty="0">
                <a:latin typeface="Arial" pitchFamily="34" charset="0"/>
                <a:cs typeface="Arial" pitchFamily="34" charset="0"/>
              </a:rPr>
              <a:t> </a:t>
            </a:r>
            <a:r>
              <a:rPr lang="en-US" sz="2400" dirty="0" err="1">
                <a:latin typeface="Arial" pitchFamily="34" charset="0"/>
                <a:cs typeface="Arial" pitchFamily="34" charset="0"/>
              </a:rPr>
              <a:t>đều</a:t>
            </a:r>
            <a:r>
              <a:rPr lang="en-US" sz="2400" dirty="0">
                <a:latin typeface="Arial" pitchFamily="34" charset="0"/>
                <a:cs typeface="Arial" pitchFamily="34" charset="0"/>
              </a:rPr>
              <a:t> </a:t>
            </a:r>
            <a:r>
              <a:rPr lang="en-US" sz="2400" dirty="0" err="1">
                <a:latin typeface="Arial" pitchFamily="34" charset="0"/>
                <a:cs typeface="Arial" pitchFamily="34" charset="0"/>
              </a:rPr>
              <a:t>nhau</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góc</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qui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cầu</a:t>
            </a:r>
            <a:r>
              <a:rPr lang="en-US" sz="2400" dirty="0">
                <a:latin typeface="Arial" pitchFamily="34" charset="0"/>
                <a:cs typeface="Arial" pitchFamily="34" charset="0"/>
              </a:rPr>
              <a:t> </a:t>
            </a:r>
            <a:r>
              <a:rPr lang="en-US" sz="2400" dirty="0" err="1">
                <a:latin typeface="Arial" pitchFamily="34" charset="0"/>
                <a:cs typeface="Arial" pitchFamily="34" charset="0"/>
              </a:rPr>
              <a:t>phương</a:t>
            </a:r>
            <a:r>
              <a:rPr lang="en-US" sz="2400" dirty="0">
                <a:latin typeface="Arial" pitchFamily="34" charset="0"/>
                <a:cs typeface="Arial" pitchFamily="34" charset="0"/>
              </a:rPr>
              <a:t> Quadratic Phase Shift Keying), </a:t>
            </a:r>
            <a:r>
              <a:rPr lang="en-US" sz="2400" dirty="0" err="1">
                <a:latin typeface="Arial" pitchFamily="34" charset="0"/>
                <a:cs typeface="Arial" pitchFamily="34" charset="0"/>
              </a:rPr>
              <a:t>mỗi</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pha</a:t>
            </a:r>
            <a:r>
              <a:rPr lang="en-US" sz="2400" dirty="0">
                <a:latin typeface="Arial" pitchFamily="34" charset="0"/>
                <a:cs typeface="Arial" pitchFamily="34" charset="0"/>
              </a:rPr>
              <a:t> </a:t>
            </a:r>
            <a:r>
              <a:rPr lang="en-US" sz="2400" dirty="0" err="1">
                <a:latin typeface="Arial" pitchFamily="34" charset="0"/>
                <a:cs typeface="Arial" pitchFamily="34" charset="0"/>
              </a:rPr>
              <a:t>mang</a:t>
            </a:r>
            <a:r>
              <a:rPr lang="en-US" sz="2400" dirty="0">
                <a:latin typeface="Arial" pitchFamily="34" charset="0"/>
                <a:cs typeface="Arial" pitchFamily="34" charset="0"/>
              </a:rPr>
              <a:t> </a:t>
            </a:r>
            <a:r>
              <a:rPr lang="en-US" sz="2400" dirty="0" err="1">
                <a:latin typeface="Arial" pitchFamily="34" charset="0"/>
                <a:cs typeface="Arial" pitchFamily="34" charset="0"/>
              </a:rPr>
              <a:t>một</a:t>
            </a:r>
            <a:r>
              <a:rPr lang="en-US" sz="2400" dirty="0">
                <a:latin typeface="Arial" pitchFamily="34" charset="0"/>
                <a:cs typeface="Arial" pitchFamily="34" charset="0"/>
              </a:rPr>
              <a:t> </a:t>
            </a:r>
            <a:r>
              <a:rPr lang="en-US" sz="2400" dirty="0" err="1">
                <a:latin typeface="Arial" pitchFamily="34" charset="0"/>
                <a:cs typeface="Arial" pitchFamily="34" charset="0"/>
              </a:rPr>
              <a:t>giá</a:t>
            </a:r>
            <a:r>
              <a:rPr lang="en-US" sz="2400" dirty="0">
                <a:latin typeface="Arial" pitchFamily="34" charset="0"/>
                <a:cs typeface="Arial" pitchFamily="34" charset="0"/>
              </a:rPr>
              <a:t> </a:t>
            </a:r>
            <a:r>
              <a:rPr lang="en-US" sz="2400" dirty="0" err="1">
                <a:latin typeface="Arial" pitchFamily="34" charset="0"/>
                <a:cs typeface="Arial" pitchFamily="34" charset="0"/>
              </a:rPr>
              <a:t>trị</a:t>
            </a:r>
            <a:r>
              <a:rPr lang="en-US" sz="2400" dirty="0">
                <a:latin typeface="Arial" pitchFamily="34" charset="0"/>
                <a:cs typeface="Arial" pitchFamily="34" charset="0"/>
              </a:rPr>
              <a:t> </a:t>
            </a:r>
            <a:r>
              <a:rPr lang="en-US" sz="2400" dirty="0" err="1">
                <a:latin typeface="Arial" pitchFamily="34" charset="0"/>
                <a:cs typeface="Arial" pitchFamily="34" charset="0"/>
              </a:rPr>
              <a:t>dữ</a:t>
            </a:r>
            <a:r>
              <a:rPr lang="en-US" sz="2400" dirty="0">
                <a:latin typeface="Arial" pitchFamily="34" charset="0"/>
                <a:cs typeface="Arial" pitchFamily="34" charset="0"/>
              </a:rPr>
              <a:t> </a:t>
            </a:r>
            <a:r>
              <a:rPr lang="en-US" sz="2400" dirty="0" err="1">
                <a:latin typeface="Arial" pitchFamily="34" charset="0"/>
                <a:cs typeface="Arial" pitchFamily="34" charset="0"/>
              </a:rPr>
              <a:t>liệu</a:t>
            </a:r>
            <a:r>
              <a:rPr lang="en-US" sz="2400" dirty="0">
                <a:latin typeface="Arial" pitchFamily="34" charset="0"/>
                <a:cs typeface="Arial" pitchFamily="34" charset="0"/>
              </a:rPr>
              <a:t> </a:t>
            </a:r>
            <a:r>
              <a:rPr lang="en-US" sz="2400" dirty="0" err="1">
                <a:latin typeface="Arial" pitchFamily="34" charset="0"/>
                <a:cs typeface="Arial" pitchFamily="34" charset="0"/>
              </a:rPr>
              <a:t>và</a:t>
            </a:r>
            <a:r>
              <a:rPr lang="en-US" sz="2400" dirty="0">
                <a:latin typeface="Arial" pitchFamily="34" charset="0"/>
                <a:cs typeface="Arial" pitchFamily="34" charset="0"/>
              </a:rPr>
              <a:t> </a:t>
            </a:r>
            <a:r>
              <a:rPr lang="en-US" sz="2400" dirty="0" err="1">
                <a:latin typeface="Arial" pitchFamily="34" charset="0"/>
                <a:cs typeface="Arial" pitchFamily="34" charset="0"/>
              </a:rPr>
              <a:t>kết</a:t>
            </a:r>
            <a:r>
              <a:rPr lang="en-US" sz="2400" dirty="0">
                <a:latin typeface="Arial" pitchFamily="34" charset="0"/>
                <a:cs typeface="Arial" pitchFamily="34" charset="0"/>
              </a:rPr>
              <a:t> </a:t>
            </a:r>
            <a:r>
              <a:rPr lang="en-US" sz="2400" dirty="0" err="1">
                <a:latin typeface="Arial" pitchFamily="34" charset="0"/>
                <a:cs typeface="Arial" pitchFamily="34" charset="0"/>
              </a:rPr>
              <a:t>hợp</a:t>
            </a:r>
            <a:r>
              <a:rPr lang="en-US" sz="2400" dirty="0">
                <a:latin typeface="Arial" pitchFamily="34" charset="0"/>
                <a:cs typeface="Arial" pitchFamily="34" charset="0"/>
              </a:rPr>
              <a:t> QPSK </a:t>
            </a:r>
            <a:r>
              <a:rPr lang="en-US" sz="2400" dirty="0" err="1">
                <a:latin typeface="Arial" pitchFamily="34" charset="0"/>
                <a:cs typeface="Arial" pitchFamily="34" charset="0"/>
              </a:rPr>
              <a:t>với</a:t>
            </a:r>
            <a:r>
              <a:rPr lang="en-US" sz="2400" dirty="0">
                <a:latin typeface="Arial" pitchFamily="34" charset="0"/>
                <a:cs typeface="Arial" pitchFamily="34" charset="0"/>
              </a:rPr>
              <a:t> ASK.</a:t>
            </a:r>
          </a:p>
          <a:p>
            <a:pPr lvl="0"/>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cải</a:t>
            </a:r>
            <a:r>
              <a:rPr lang="en-US" sz="2400" dirty="0">
                <a:latin typeface="Arial" pitchFamily="34" charset="0"/>
                <a:cs typeface="Arial" pitchFamily="34" charset="0"/>
              </a:rPr>
              <a:t> </a:t>
            </a:r>
            <a:r>
              <a:rPr lang="en-US" sz="2400" dirty="0" err="1">
                <a:latin typeface="Arial" pitchFamily="34" charset="0"/>
                <a:cs typeface="Arial" pitchFamily="34" charset="0"/>
              </a:rPr>
              <a:t>thiện</a:t>
            </a:r>
            <a:r>
              <a:rPr lang="en-US" sz="2400" dirty="0">
                <a:latin typeface="Arial" pitchFamily="34" charset="0"/>
                <a:cs typeface="Arial" pitchFamily="34" charset="0"/>
              </a:rPr>
              <a:t> </a:t>
            </a:r>
            <a:r>
              <a:rPr lang="en-US" sz="2400" dirty="0" err="1">
                <a:latin typeface="Arial" pitchFamily="34" charset="0"/>
                <a:cs typeface="Arial" pitchFamily="34" charset="0"/>
              </a:rPr>
              <a:t>dải</a:t>
            </a:r>
            <a:r>
              <a:rPr lang="en-US" sz="2400" dirty="0">
                <a:latin typeface="Arial" pitchFamily="34" charset="0"/>
                <a:cs typeface="Arial" pitchFamily="34" charset="0"/>
              </a:rPr>
              <a:t> </a:t>
            </a:r>
            <a:r>
              <a:rPr lang="en-US" sz="2400" dirty="0" err="1">
                <a:latin typeface="Arial" pitchFamily="34" charset="0"/>
                <a:cs typeface="Arial" pitchFamily="34" charset="0"/>
              </a:rPr>
              <a:t>phổ</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điều</a:t>
            </a:r>
            <a:r>
              <a:rPr lang="en-US" sz="2400" dirty="0">
                <a:latin typeface="Arial" pitchFamily="34" charset="0"/>
                <a:cs typeface="Arial" pitchFamily="34" charset="0"/>
              </a:rPr>
              <a:t> </a:t>
            </a:r>
            <a:r>
              <a:rPr lang="en-US" sz="2400" dirty="0" err="1">
                <a:latin typeface="Arial" pitchFamily="34" charset="0"/>
                <a:cs typeface="Arial" pitchFamily="34" charset="0"/>
              </a:rPr>
              <a:t>chế</a:t>
            </a:r>
            <a:r>
              <a:rPr lang="en-US" sz="2400" dirty="0">
                <a:latin typeface="Arial" pitchFamily="34" charset="0"/>
                <a:cs typeface="Arial" pitchFamily="34" charset="0"/>
              </a:rPr>
              <a:t>, </a:t>
            </a:r>
            <a:r>
              <a:rPr lang="en-US" sz="2400" dirty="0" err="1">
                <a:latin typeface="Arial" pitchFamily="34" charset="0"/>
                <a:cs typeface="Arial" pitchFamily="34" charset="0"/>
              </a:rPr>
              <a:t>việc</a:t>
            </a:r>
            <a:r>
              <a:rPr lang="en-US" sz="2400" dirty="0">
                <a:latin typeface="Arial" pitchFamily="34" charset="0"/>
                <a:cs typeface="Arial" pitchFamily="34" charset="0"/>
              </a:rPr>
              <a:t> </a:t>
            </a:r>
            <a:r>
              <a:rPr lang="en-US" sz="2400" dirty="0" err="1">
                <a:latin typeface="Arial" pitchFamily="34" charset="0"/>
                <a:cs typeface="Arial" pitchFamily="34" charset="0"/>
              </a:rPr>
              <a:t>làm</a:t>
            </a:r>
            <a:r>
              <a:rPr lang="en-US" sz="2400" dirty="0">
                <a:latin typeface="Arial" pitchFamily="34" charset="0"/>
                <a:cs typeface="Arial" pitchFamily="34" charset="0"/>
              </a:rPr>
              <a:t> </a:t>
            </a:r>
            <a:r>
              <a:rPr lang="en-US" sz="2400" dirty="0" err="1">
                <a:latin typeface="Arial" pitchFamily="34" charset="0"/>
                <a:cs typeface="Arial" pitchFamily="34" charset="0"/>
              </a:rPr>
              <a:t>giảm</a:t>
            </a:r>
            <a:r>
              <a:rPr lang="en-US" sz="2400" dirty="0">
                <a:latin typeface="Arial" pitchFamily="34" charset="0"/>
                <a:cs typeface="Arial" pitchFamily="34" charset="0"/>
              </a:rPr>
              <a:t> </a:t>
            </a:r>
            <a:r>
              <a:rPr lang="en-US" sz="2400" dirty="0" err="1">
                <a:latin typeface="Arial" pitchFamily="34" charset="0"/>
                <a:cs typeface="Arial" pitchFamily="34" charset="0"/>
              </a:rPr>
              <a:t>các</a:t>
            </a:r>
            <a:r>
              <a:rPr lang="en-US" sz="2400" dirty="0">
                <a:latin typeface="Arial" pitchFamily="34" charset="0"/>
                <a:cs typeface="Arial" pitchFamily="34" charset="0"/>
              </a:rPr>
              <a:t> </a:t>
            </a:r>
            <a:r>
              <a:rPr lang="en-US" sz="2400" dirty="0" err="1">
                <a:latin typeface="Arial" pitchFamily="34" charset="0"/>
                <a:cs typeface="Arial" pitchFamily="34" charset="0"/>
              </a:rPr>
              <a:t>điểm</a:t>
            </a:r>
            <a:r>
              <a:rPr lang="en-US" sz="2400" dirty="0">
                <a:latin typeface="Arial" pitchFamily="34" charset="0"/>
                <a:cs typeface="Arial" pitchFamily="34" charset="0"/>
              </a:rPr>
              <a:t> </a:t>
            </a:r>
            <a:r>
              <a:rPr lang="en-US" sz="2400" dirty="0" err="1">
                <a:latin typeface="Arial" pitchFamily="34" charset="0"/>
                <a:cs typeface="Arial" pitchFamily="34" charset="0"/>
              </a:rPr>
              <a:t>đột</a:t>
            </a:r>
            <a:r>
              <a:rPr lang="en-US" sz="2400" dirty="0">
                <a:latin typeface="Arial" pitchFamily="34" charset="0"/>
                <a:cs typeface="Arial" pitchFamily="34" charset="0"/>
              </a:rPr>
              <a:t> </a:t>
            </a:r>
            <a:r>
              <a:rPr lang="en-US" sz="2400" dirty="0" err="1">
                <a:latin typeface="Arial" pitchFamily="34" charset="0"/>
                <a:cs typeface="Arial" pitchFamily="34" charset="0"/>
              </a:rPr>
              <a:t>biến</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sử</a:t>
            </a:r>
            <a:r>
              <a:rPr lang="en-US" sz="2400" dirty="0">
                <a:latin typeface="Arial" pitchFamily="34" charset="0"/>
                <a:cs typeface="Arial" pitchFamily="34" charset="0"/>
              </a:rPr>
              <a:t> </a:t>
            </a:r>
            <a:r>
              <a:rPr lang="en-US" sz="2400" dirty="0" err="1">
                <a:latin typeface="Arial" pitchFamily="34" charset="0"/>
                <a:cs typeface="Arial" pitchFamily="34" charset="0"/>
              </a:rPr>
              <a:t>dụng</a:t>
            </a:r>
            <a:r>
              <a:rPr lang="en-US" sz="2400" dirty="0">
                <a:latin typeface="Arial" pitchFamily="34" charset="0"/>
                <a:cs typeface="Arial" pitchFamily="34" charset="0"/>
              </a:rPr>
              <a:t>.</a:t>
            </a:r>
          </a:p>
        </p:txBody>
      </p:sp>
    </p:spTree>
    <p:extLst>
      <p:ext uri="{BB962C8B-B14F-4D97-AF65-F5344CB8AC3E}">
        <p14:creationId xmlns:p14="http://schemas.microsoft.com/office/powerpoint/2010/main" val="1665302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Các tín hiệu Điều chế số nhị phân</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920239" y="1645920"/>
            <a:ext cx="6828120" cy="329183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BASK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2743199" y="1554479"/>
            <a:ext cx="5251680" cy="34747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Phổ của tín hiệu ASK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920239" y="1645920"/>
            <a:ext cx="7037640" cy="338328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BPSK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643039" y="1463039"/>
            <a:ext cx="6867000" cy="3632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8.1.1. Dữ liệu/ Tín hiệu tương tự</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Tín</a:t>
            </a:r>
            <a:r>
              <a:rPr lang="en-US" sz="1800" dirty="0"/>
              <a:t> </a:t>
            </a:r>
            <a:r>
              <a:rPr lang="en-US" sz="1800" dirty="0" err="1"/>
              <a:t>hiệu</a:t>
            </a:r>
            <a:r>
              <a:rPr lang="en-US" sz="1800" dirty="0"/>
              <a:t> (hay </a:t>
            </a:r>
            <a:r>
              <a:rPr lang="en-US" sz="1800" dirty="0" err="1"/>
              <a:t>dữ</a:t>
            </a:r>
            <a:r>
              <a:rPr lang="en-US" sz="1800" dirty="0"/>
              <a:t> </a:t>
            </a:r>
            <a:r>
              <a:rPr lang="en-US" sz="1800" dirty="0" err="1"/>
              <a:t>liệu</a:t>
            </a:r>
            <a:r>
              <a:rPr lang="en-US" sz="1800" dirty="0"/>
              <a:t>) </a:t>
            </a:r>
            <a:r>
              <a:rPr lang="en-US" sz="1800" dirty="0" err="1"/>
              <a:t>là</a:t>
            </a:r>
            <a:r>
              <a:rPr lang="en-US" sz="1800" dirty="0"/>
              <a:t> </a:t>
            </a:r>
            <a:r>
              <a:rPr lang="en-US" sz="1800" dirty="0" err="1"/>
              <a:t>những</a:t>
            </a:r>
            <a:r>
              <a:rPr lang="en-US" sz="1800" dirty="0"/>
              <a:t> </a:t>
            </a:r>
            <a:r>
              <a:rPr lang="en-US" sz="1800" dirty="0" err="1"/>
              <a:t>dạng</a:t>
            </a:r>
            <a:r>
              <a:rPr lang="en-US" sz="1800" dirty="0"/>
              <a:t> </a:t>
            </a:r>
            <a:r>
              <a:rPr lang="en-US" sz="1800" dirty="0" err="1"/>
              <a:t>vật</a:t>
            </a:r>
            <a:r>
              <a:rPr lang="en-US" sz="1800" dirty="0"/>
              <a:t> </a:t>
            </a:r>
            <a:r>
              <a:rPr lang="en-US" sz="1800" dirty="0" err="1"/>
              <a:t>chất</a:t>
            </a:r>
            <a:r>
              <a:rPr lang="en-US" sz="1800" dirty="0"/>
              <a:t> </a:t>
            </a:r>
            <a:r>
              <a:rPr lang="en-US" sz="1800" dirty="0" err="1"/>
              <a:t>biến</a:t>
            </a:r>
            <a:r>
              <a:rPr lang="en-US" sz="1800" dirty="0"/>
              <a:t> </a:t>
            </a:r>
            <a:r>
              <a:rPr lang="en-US" sz="1800" dirty="0" err="1"/>
              <a:t>thiên</a:t>
            </a:r>
            <a:r>
              <a:rPr lang="en-US" sz="1800" dirty="0"/>
              <a:t> </a:t>
            </a:r>
            <a:r>
              <a:rPr lang="en-US" sz="1800" dirty="0" err="1"/>
              <a:t>liên</a:t>
            </a:r>
            <a:r>
              <a:rPr lang="en-US" sz="1800" dirty="0"/>
              <a:t> </a:t>
            </a:r>
            <a:r>
              <a:rPr lang="en-US" sz="1800" dirty="0" err="1"/>
              <a:t>tục</a:t>
            </a:r>
            <a:r>
              <a:rPr lang="en-US" sz="1800" dirty="0"/>
              <a:t> </a:t>
            </a:r>
            <a:r>
              <a:rPr lang="en-US" sz="1800" dirty="0" err="1"/>
              <a:t>có</a:t>
            </a:r>
            <a:r>
              <a:rPr lang="en-US" sz="1800" dirty="0"/>
              <a:t> </a:t>
            </a:r>
            <a:r>
              <a:rPr lang="en-US" sz="1800" dirty="0" err="1"/>
              <a:t>chứa</a:t>
            </a:r>
            <a:r>
              <a:rPr lang="en-US" sz="1800" dirty="0"/>
              <a:t> </a:t>
            </a:r>
            <a:r>
              <a:rPr lang="en-US" sz="1800" dirty="0" err="1"/>
              <a:t>thông</a:t>
            </a:r>
            <a:r>
              <a:rPr lang="en-US" sz="1800" dirty="0"/>
              <a:t> tin. </a:t>
            </a:r>
            <a:r>
              <a:rPr lang="en-US" sz="1800" dirty="0" err="1"/>
              <a:t>Biểu</a:t>
            </a:r>
            <a:r>
              <a:rPr lang="en-US" sz="1800" dirty="0"/>
              <a:t> </a:t>
            </a:r>
            <a:r>
              <a:rPr lang="en-US" sz="1800" dirty="0" err="1"/>
              <a:t>diễn</a:t>
            </a:r>
            <a:r>
              <a:rPr lang="en-US" sz="1800" dirty="0"/>
              <a:t> </a:t>
            </a:r>
            <a:r>
              <a:rPr lang="en-US" sz="1800" dirty="0" err="1"/>
              <a:t>theo</a:t>
            </a:r>
            <a:r>
              <a:rPr lang="en-US" sz="1800" dirty="0"/>
              <a:t> </a:t>
            </a:r>
            <a:r>
              <a:rPr lang="en-US" sz="1800" dirty="0" err="1"/>
              <a:t>thời</a:t>
            </a:r>
            <a:r>
              <a:rPr lang="en-US" sz="1800" dirty="0"/>
              <a:t> </a:t>
            </a:r>
            <a:r>
              <a:rPr lang="en-US" sz="1800" dirty="0" err="1"/>
              <a:t>gian</a:t>
            </a:r>
            <a:r>
              <a:rPr lang="en-US" sz="1800" dirty="0"/>
              <a:t> </a:t>
            </a:r>
            <a:r>
              <a:rPr lang="en-US" sz="1800" dirty="0" err="1"/>
              <a:t>của</a:t>
            </a:r>
            <a:r>
              <a:rPr lang="en-US" sz="1800" dirty="0"/>
              <a:t> </a:t>
            </a:r>
            <a:r>
              <a:rPr lang="en-US" sz="1800" dirty="0" err="1"/>
              <a:t>nó</a:t>
            </a:r>
            <a:r>
              <a:rPr lang="en-US" sz="1800" dirty="0"/>
              <a:t> </a:t>
            </a:r>
            <a:r>
              <a:rPr lang="en-US" sz="1800" dirty="0" err="1"/>
              <a:t>là</a:t>
            </a:r>
            <a:r>
              <a:rPr lang="en-US" sz="1800" dirty="0"/>
              <a:t> 1 </a:t>
            </a:r>
            <a:r>
              <a:rPr lang="en-US" sz="1800" dirty="0" err="1"/>
              <a:t>hàm</a:t>
            </a:r>
            <a:r>
              <a:rPr lang="en-US" sz="1800" dirty="0"/>
              <a:t> </a:t>
            </a:r>
            <a:r>
              <a:rPr lang="en-US" sz="1800" dirty="0" err="1"/>
              <a:t>liên</a:t>
            </a:r>
            <a:r>
              <a:rPr lang="en-US" sz="1800" dirty="0"/>
              <a:t> </a:t>
            </a:r>
            <a:r>
              <a:rPr lang="en-US" sz="1800" dirty="0" err="1"/>
              <a:t>tục</a:t>
            </a:r>
            <a:r>
              <a:rPr lang="en-US" sz="1800" dirty="0"/>
              <a:t>. </a:t>
            </a:r>
            <a:r>
              <a:rPr lang="en-US" sz="1800" dirty="0" err="1"/>
              <a:t>Các</a:t>
            </a:r>
            <a:r>
              <a:rPr lang="en-US" sz="1800" dirty="0"/>
              <a:t> </a:t>
            </a:r>
            <a:r>
              <a:rPr lang="en-US" sz="1800" dirty="0" err="1"/>
              <a:t>đặc</a:t>
            </a:r>
            <a:r>
              <a:rPr lang="en-US" sz="1800" dirty="0"/>
              <a:t> </a:t>
            </a:r>
            <a:r>
              <a:rPr lang="en-US" sz="1800" dirty="0" err="1"/>
              <a:t>tính</a:t>
            </a:r>
            <a:r>
              <a:rPr lang="en-US" sz="1800" dirty="0"/>
              <a:t> </a:t>
            </a:r>
            <a:r>
              <a:rPr lang="en-US" sz="1800" dirty="0" err="1"/>
              <a:t>cơ</a:t>
            </a:r>
            <a:r>
              <a:rPr lang="en-US" sz="1800" dirty="0"/>
              <a:t> </a:t>
            </a:r>
            <a:r>
              <a:rPr lang="en-US" sz="1800" dirty="0" err="1"/>
              <a:t>bản</a:t>
            </a:r>
            <a:r>
              <a:rPr lang="en-US" sz="1800" dirty="0"/>
              <a:t> </a:t>
            </a:r>
            <a:r>
              <a:rPr lang="en-US" sz="1800" dirty="0" err="1"/>
              <a:t>của</a:t>
            </a:r>
            <a:r>
              <a:rPr lang="en-US" sz="1800" dirty="0"/>
              <a:t> </a:t>
            </a:r>
            <a:r>
              <a:rPr lang="en-US" sz="1800" dirty="0" err="1"/>
              <a:t>nó</a:t>
            </a:r>
            <a:r>
              <a:rPr lang="en-US" sz="1800" dirty="0"/>
              <a:t> </a:t>
            </a:r>
            <a:r>
              <a:rPr lang="en-US" sz="1800" dirty="0" err="1"/>
              <a:t>là</a:t>
            </a:r>
            <a:r>
              <a:rPr lang="en-US" sz="1800" dirty="0"/>
              <a:t> </a:t>
            </a:r>
            <a:r>
              <a:rPr lang="en-US" sz="1800" dirty="0" err="1"/>
              <a:t>biên</a:t>
            </a:r>
            <a:r>
              <a:rPr lang="en-US" sz="1800" dirty="0"/>
              <a:t> </a:t>
            </a:r>
            <a:r>
              <a:rPr lang="en-US" sz="1800" dirty="0" err="1"/>
              <a:t>độ</a:t>
            </a:r>
            <a:r>
              <a:rPr lang="en-US" sz="1800" dirty="0"/>
              <a:t> (Amplitude), </a:t>
            </a:r>
            <a:r>
              <a:rPr lang="en-US" sz="1800" dirty="0" err="1"/>
              <a:t>tần</a:t>
            </a:r>
            <a:r>
              <a:rPr lang="en-US" sz="1800" dirty="0"/>
              <a:t> </a:t>
            </a:r>
            <a:r>
              <a:rPr lang="en-US" sz="1800" dirty="0" err="1"/>
              <a:t>số</a:t>
            </a:r>
            <a:r>
              <a:rPr lang="en-US" sz="1800" dirty="0"/>
              <a:t> (Frequency), </a:t>
            </a:r>
            <a:r>
              <a:rPr lang="en-US" sz="1800" dirty="0" err="1"/>
              <a:t>pha</a:t>
            </a:r>
            <a:r>
              <a:rPr lang="en-US" sz="1800" dirty="0"/>
              <a:t> (Phase).</a:t>
            </a:r>
          </a:p>
          <a:p>
            <a:pPr lvl="0"/>
            <a:r>
              <a:rPr lang="en-US" sz="1800" dirty="0" err="1"/>
              <a:t>Biên</a:t>
            </a:r>
            <a:r>
              <a:rPr lang="en-US" sz="1800" dirty="0"/>
              <a:t> </a:t>
            </a:r>
            <a:r>
              <a:rPr lang="en-US" sz="1800" dirty="0" err="1"/>
              <a:t>độ</a:t>
            </a:r>
            <a:r>
              <a:rPr lang="en-US" sz="1800" dirty="0"/>
              <a:t> </a:t>
            </a:r>
            <a:r>
              <a:rPr lang="en-US" sz="1800" dirty="0" err="1"/>
              <a:t>là</a:t>
            </a:r>
            <a:r>
              <a:rPr lang="en-US" sz="1800" dirty="0"/>
              <a:t> </a:t>
            </a:r>
            <a:r>
              <a:rPr lang="en-US" sz="1800" dirty="0" err="1"/>
              <a:t>độ</a:t>
            </a:r>
            <a:r>
              <a:rPr lang="en-US" sz="1800" dirty="0"/>
              <a:t> </a:t>
            </a:r>
            <a:r>
              <a:rPr lang="en-US" sz="1800" dirty="0" err="1"/>
              <a:t>mạnh</a:t>
            </a:r>
            <a:r>
              <a:rPr lang="en-US" sz="1800" dirty="0"/>
              <a:t> </a:t>
            </a:r>
            <a:r>
              <a:rPr lang="en-US" sz="1800" dirty="0" err="1"/>
              <a:t>của</a:t>
            </a:r>
            <a:r>
              <a:rPr lang="en-US" sz="1800" dirty="0"/>
              <a:t> </a:t>
            </a:r>
            <a:r>
              <a:rPr lang="en-US" sz="1800" dirty="0" err="1"/>
              <a:t>tín</a:t>
            </a:r>
            <a:r>
              <a:rPr lang="en-US" sz="1800" dirty="0"/>
              <a:t> </a:t>
            </a:r>
            <a:r>
              <a:rPr lang="en-US" sz="1800" dirty="0" err="1"/>
              <a:t>hiệu</a:t>
            </a:r>
            <a:r>
              <a:rPr lang="en-US" sz="1800" dirty="0"/>
              <a:t>. </a:t>
            </a:r>
            <a:r>
              <a:rPr lang="en-US" sz="1800" dirty="0" err="1"/>
              <a:t>Biên</a:t>
            </a:r>
            <a:r>
              <a:rPr lang="en-US" sz="1800" dirty="0"/>
              <a:t> </a:t>
            </a:r>
            <a:r>
              <a:rPr lang="en-US" sz="1800" dirty="0" err="1"/>
              <a:t>độ</a:t>
            </a:r>
            <a:r>
              <a:rPr lang="en-US" sz="1800" dirty="0"/>
              <a:t> </a:t>
            </a:r>
            <a:r>
              <a:rPr lang="en-US" sz="1800" dirty="0" err="1"/>
              <a:t>tức</a:t>
            </a:r>
            <a:r>
              <a:rPr lang="en-US" sz="1800" dirty="0"/>
              <a:t> </a:t>
            </a:r>
            <a:r>
              <a:rPr lang="en-US" sz="1800" dirty="0" err="1"/>
              <a:t>thời</a:t>
            </a:r>
            <a:r>
              <a:rPr lang="en-US" sz="1800" dirty="0"/>
              <a:t> </a:t>
            </a:r>
            <a:r>
              <a:rPr lang="en-US" sz="1800" dirty="0" err="1"/>
              <a:t>là</a:t>
            </a:r>
            <a:r>
              <a:rPr lang="en-US" sz="1800" dirty="0"/>
              <a:t> </a:t>
            </a:r>
            <a:r>
              <a:rPr lang="en-US" sz="1800" dirty="0" err="1"/>
              <a:t>độ</a:t>
            </a:r>
            <a:r>
              <a:rPr lang="en-US" sz="1800" dirty="0"/>
              <a:t> </a:t>
            </a:r>
            <a:r>
              <a:rPr lang="en-US" sz="1800" dirty="0" err="1"/>
              <a:t>lệch</a:t>
            </a:r>
            <a:r>
              <a:rPr lang="en-US" sz="1800" dirty="0"/>
              <a:t> </a:t>
            </a:r>
            <a:r>
              <a:rPr lang="en-US" sz="1800" dirty="0" err="1"/>
              <a:t>tức</a:t>
            </a:r>
            <a:r>
              <a:rPr lang="en-US" sz="1800" dirty="0"/>
              <a:t> </a:t>
            </a:r>
            <a:r>
              <a:rPr lang="en-US" sz="1800" dirty="0" err="1"/>
              <a:t>thời</a:t>
            </a:r>
            <a:r>
              <a:rPr lang="en-US" sz="1800" dirty="0"/>
              <a:t> </a:t>
            </a:r>
            <a:r>
              <a:rPr lang="en-US" sz="1800" dirty="0" err="1"/>
              <a:t>khỏi</a:t>
            </a:r>
            <a:r>
              <a:rPr lang="en-US" sz="1800" dirty="0"/>
              <a:t> </a:t>
            </a:r>
            <a:r>
              <a:rPr lang="en-US" sz="1800" dirty="0" err="1"/>
              <a:t>giá</a:t>
            </a:r>
            <a:r>
              <a:rPr lang="en-US" sz="1800" dirty="0"/>
              <a:t> </a:t>
            </a:r>
            <a:r>
              <a:rPr lang="en-US" sz="1800" dirty="0" err="1"/>
              <a:t>trị</a:t>
            </a:r>
            <a:r>
              <a:rPr lang="en-US" sz="1800" dirty="0"/>
              <a:t> </a:t>
            </a:r>
            <a:r>
              <a:rPr lang="en-US" sz="1800" dirty="0" err="1"/>
              <a:t>trung</a:t>
            </a:r>
            <a:r>
              <a:rPr lang="en-US" sz="1800" dirty="0"/>
              <a:t> </a:t>
            </a:r>
            <a:r>
              <a:rPr lang="en-US" sz="1800" dirty="0" err="1"/>
              <a:t>bình</a:t>
            </a:r>
            <a:r>
              <a:rPr lang="en-US" sz="1800" dirty="0"/>
              <a:t> </a:t>
            </a:r>
            <a:r>
              <a:rPr lang="en-US" sz="1800" dirty="0" err="1"/>
              <a:t>của</a:t>
            </a:r>
            <a:r>
              <a:rPr lang="en-US" sz="1800" dirty="0"/>
              <a:t> </a:t>
            </a:r>
            <a:r>
              <a:rPr lang="en-US" sz="1800" dirty="0" err="1"/>
              <a:t>tín</a:t>
            </a:r>
            <a:r>
              <a:rPr lang="en-US" sz="1800" dirty="0"/>
              <a:t> </a:t>
            </a:r>
            <a:r>
              <a:rPr lang="en-US" sz="1800" dirty="0" err="1"/>
              <a:t>hiệu</a:t>
            </a:r>
            <a:r>
              <a:rPr lang="en-US" sz="1800" dirty="0"/>
              <a:t> </a:t>
            </a:r>
            <a:r>
              <a:rPr lang="en-US" sz="1800" dirty="0" err="1"/>
              <a:t>tại</a:t>
            </a:r>
            <a:r>
              <a:rPr lang="en-US" sz="1800" dirty="0"/>
              <a:t> </a:t>
            </a:r>
            <a:r>
              <a:rPr lang="en-US" sz="1800" dirty="0" err="1"/>
              <a:t>một</a:t>
            </a:r>
            <a:r>
              <a:rPr lang="en-US" sz="1800" dirty="0"/>
              <a:t> </a:t>
            </a:r>
            <a:r>
              <a:rPr lang="en-US" sz="1800" dirty="0" err="1"/>
              <a:t>thời</a:t>
            </a:r>
            <a:r>
              <a:rPr lang="en-US" sz="1800" dirty="0"/>
              <a:t> </a:t>
            </a:r>
            <a:r>
              <a:rPr lang="en-US" sz="1800" dirty="0" err="1"/>
              <a:t>điểm</a:t>
            </a:r>
            <a:r>
              <a:rPr lang="en-US" sz="1800" dirty="0"/>
              <a:t>. </a:t>
            </a:r>
            <a:r>
              <a:rPr lang="en-US" sz="1800" dirty="0" err="1"/>
              <a:t>Biên</a:t>
            </a:r>
            <a:r>
              <a:rPr lang="en-US" sz="1800" dirty="0"/>
              <a:t> </a:t>
            </a:r>
            <a:r>
              <a:rPr lang="en-US" sz="1800" dirty="0" err="1"/>
              <a:t>độ</a:t>
            </a:r>
            <a:r>
              <a:rPr lang="en-US" sz="1800" dirty="0"/>
              <a:t> (</a:t>
            </a:r>
            <a:r>
              <a:rPr lang="en-US" sz="1800" dirty="0" err="1"/>
              <a:t>biên</a:t>
            </a:r>
            <a:r>
              <a:rPr lang="en-US" sz="1800" dirty="0"/>
              <a:t> </a:t>
            </a:r>
            <a:r>
              <a:rPr lang="en-US" sz="1800" dirty="0" err="1"/>
              <a:t>độ</a:t>
            </a:r>
            <a:r>
              <a:rPr lang="en-US" sz="1800" dirty="0"/>
              <a:t> </a:t>
            </a:r>
            <a:r>
              <a:rPr lang="en-US" sz="1800" dirty="0" err="1"/>
              <a:t>lớn</a:t>
            </a:r>
            <a:r>
              <a:rPr lang="en-US" sz="1800" dirty="0"/>
              <a:t> </a:t>
            </a:r>
            <a:r>
              <a:rPr lang="en-US" sz="1800" dirty="0" err="1"/>
              <a:t>nhất</a:t>
            </a:r>
            <a:r>
              <a:rPr lang="en-US" sz="1800" dirty="0"/>
              <a:t>) </a:t>
            </a:r>
            <a:r>
              <a:rPr lang="en-US" sz="1800" dirty="0" err="1"/>
              <a:t>là</a:t>
            </a:r>
            <a:r>
              <a:rPr lang="en-US" sz="1800" dirty="0"/>
              <a:t> </a:t>
            </a:r>
            <a:r>
              <a:rPr lang="en-US" sz="1800" dirty="0" err="1"/>
              <a:t>độ</a:t>
            </a:r>
            <a:r>
              <a:rPr lang="en-US" sz="1800" dirty="0"/>
              <a:t> </a:t>
            </a:r>
            <a:r>
              <a:rPr lang="en-US" sz="1800" dirty="0" err="1"/>
              <a:t>lệch</a:t>
            </a:r>
            <a:r>
              <a:rPr lang="en-US" sz="1800" dirty="0"/>
              <a:t> </a:t>
            </a:r>
            <a:r>
              <a:rPr lang="en-US" sz="1800" dirty="0" err="1"/>
              <a:t>cực</a:t>
            </a:r>
            <a:r>
              <a:rPr lang="en-US" sz="1800" dirty="0"/>
              <a:t> </a:t>
            </a:r>
            <a:r>
              <a:rPr lang="en-US" sz="1800" dirty="0" err="1"/>
              <a:t>đại</a:t>
            </a:r>
            <a:r>
              <a:rPr lang="en-US" sz="1800" dirty="0"/>
              <a:t> </a:t>
            </a:r>
            <a:r>
              <a:rPr lang="en-US" sz="1800" dirty="0" err="1"/>
              <a:t>của</a:t>
            </a:r>
            <a:r>
              <a:rPr lang="en-US" sz="1800" dirty="0"/>
              <a:t> </a:t>
            </a:r>
            <a:r>
              <a:rPr lang="en-US" sz="1800" dirty="0" err="1"/>
              <a:t>tín</a:t>
            </a:r>
            <a:r>
              <a:rPr lang="en-US" sz="1800" dirty="0"/>
              <a:t> </a:t>
            </a:r>
            <a:r>
              <a:rPr lang="en-US" sz="1800" dirty="0" err="1"/>
              <a:t>hiệu</a:t>
            </a:r>
            <a:r>
              <a:rPr lang="en-US" sz="1800" dirty="0"/>
              <a:t> </a:t>
            </a:r>
            <a:r>
              <a:rPr lang="en-US" sz="1800" dirty="0" err="1"/>
              <a:t>khỏi</a:t>
            </a:r>
            <a:r>
              <a:rPr lang="en-US" sz="1800" dirty="0"/>
              <a:t> </a:t>
            </a:r>
            <a:r>
              <a:rPr lang="en-US" sz="1800" dirty="0" err="1"/>
              <a:t>trị</a:t>
            </a:r>
            <a:r>
              <a:rPr lang="en-US" sz="1800" dirty="0"/>
              <a:t> </a:t>
            </a:r>
            <a:r>
              <a:rPr lang="en-US" sz="1800" dirty="0" err="1"/>
              <a:t>trung</a:t>
            </a:r>
            <a:r>
              <a:rPr lang="en-US" sz="1800" dirty="0"/>
              <a:t> </a:t>
            </a:r>
            <a:r>
              <a:rPr lang="en-US" sz="1800" dirty="0" err="1"/>
              <a:t>bình</a:t>
            </a:r>
            <a:r>
              <a:rPr lang="en-US" sz="1800" dirty="0"/>
              <a:t> </a:t>
            </a:r>
            <a:r>
              <a:rPr lang="en-US" sz="1800" dirty="0" err="1"/>
              <a:t>của</a:t>
            </a:r>
            <a:r>
              <a:rPr lang="en-US" sz="1800" dirty="0"/>
              <a:t> </a:t>
            </a:r>
            <a:r>
              <a:rPr lang="en-US" sz="1800" dirty="0" err="1"/>
              <a:t>nó</a:t>
            </a:r>
            <a:r>
              <a:rPr lang="en-US" sz="1800" dirty="0"/>
              <a:t>.</a:t>
            </a:r>
          </a:p>
          <a:p>
            <a:pPr lvl="0"/>
            <a:r>
              <a:rPr lang="en-US" sz="1800" dirty="0" err="1"/>
              <a:t>Biên</a:t>
            </a:r>
            <a:r>
              <a:rPr lang="en-US" sz="1800" dirty="0"/>
              <a:t> </a:t>
            </a:r>
            <a:r>
              <a:rPr lang="en-US" sz="1800" dirty="0" err="1"/>
              <a:t>độ</a:t>
            </a:r>
            <a:r>
              <a:rPr lang="en-US" sz="1800" dirty="0"/>
              <a:t> </a:t>
            </a:r>
            <a:r>
              <a:rPr lang="en-US" sz="1800" dirty="0" err="1"/>
              <a:t>được</a:t>
            </a:r>
            <a:r>
              <a:rPr lang="en-US" sz="1800" dirty="0"/>
              <a:t> </a:t>
            </a:r>
            <a:r>
              <a:rPr lang="en-US" sz="1800" dirty="0" err="1"/>
              <a:t>đo</a:t>
            </a:r>
            <a:r>
              <a:rPr lang="en-US" sz="1800" dirty="0"/>
              <a:t> </a:t>
            </a:r>
            <a:r>
              <a:rPr lang="en-US" sz="1800" dirty="0" err="1"/>
              <a:t>bằng</a:t>
            </a:r>
            <a:r>
              <a:rPr lang="en-US" sz="1800" dirty="0"/>
              <a:t> </a:t>
            </a:r>
            <a:r>
              <a:rPr lang="en-US" sz="1800" dirty="0" err="1"/>
              <a:t>các</a:t>
            </a:r>
            <a:r>
              <a:rPr lang="en-US" sz="1800" dirty="0"/>
              <a:t> </a:t>
            </a:r>
            <a:r>
              <a:rPr lang="en-US" sz="1800" dirty="0" err="1"/>
              <a:t>đại</a:t>
            </a:r>
            <a:r>
              <a:rPr lang="en-US" sz="1800" dirty="0"/>
              <a:t> </a:t>
            </a:r>
            <a:r>
              <a:rPr lang="en-US" sz="1800" dirty="0" err="1"/>
              <a:t>lượng</a:t>
            </a:r>
            <a:r>
              <a:rPr lang="en-US" sz="1800" dirty="0"/>
              <a:t> </a:t>
            </a:r>
            <a:r>
              <a:rPr lang="en-US" sz="1800" dirty="0" err="1"/>
              <a:t>đo</a:t>
            </a:r>
            <a:r>
              <a:rPr lang="en-US" sz="1800" dirty="0"/>
              <a:t> </a:t>
            </a:r>
            <a:r>
              <a:rPr lang="en-US" sz="1800" dirty="0" err="1"/>
              <a:t>độ</a:t>
            </a:r>
            <a:r>
              <a:rPr lang="en-US" sz="1800" dirty="0"/>
              <a:t> </a:t>
            </a:r>
            <a:r>
              <a:rPr lang="en-US" sz="1800" dirty="0" err="1"/>
              <a:t>lớn</a:t>
            </a:r>
            <a:r>
              <a:rPr lang="en-US" sz="1800" dirty="0"/>
              <a:t> </a:t>
            </a:r>
            <a:r>
              <a:rPr lang="en-US" sz="1800" dirty="0" err="1"/>
              <a:t>của</a:t>
            </a:r>
            <a:r>
              <a:rPr lang="en-US" sz="1800" dirty="0"/>
              <a:t> </a:t>
            </a:r>
            <a:r>
              <a:rPr lang="en-US" sz="1800" dirty="0" err="1"/>
              <a:t>đại</a:t>
            </a:r>
            <a:r>
              <a:rPr lang="en-US" sz="1800" dirty="0"/>
              <a:t> </a:t>
            </a:r>
            <a:r>
              <a:rPr lang="en-US" sz="1800" dirty="0" err="1"/>
              <a:t>lượng</a:t>
            </a:r>
            <a:r>
              <a:rPr lang="en-US" sz="1800" dirty="0"/>
              <a:t> </a:t>
            </a:r>
            <a:r>
              <a:rPr lang="en-US" sz="1800" dirty="0" err="1"/>
              <a:t>vật</a:t>
            </a:r>
            <a:r>
              <a:rPr lang="en-US" sz="1800" dirty="0"/>
              <a:t> </a:t>
            </a:r>
            <a:r>
              <a:rPr lang="en-US" sz="1800" dirty="0" err="1"/>
              <a:t>lý</a:t>
            </a:r>
            <a:r>
              <a:rPr lang="en-US" sz="1800" dirty="0"/>
              <a:t> </a:t>
            </a:r>
            <a:r>
              <a:rPr lang="en-US" sz="1800" dirty="0" err="1"/>
              <a:t>như</a:t>
            </a:r>
            <a:r>
              <a:rPr lang="en-US" sz="1800" dirty="0"/>
              <a:t> Volts, </a:t>
            </a:r>
            <a:r>
              <a:rPr lang="en-US" sz="1800" dirty="0" err="1"/>
              <a:t>hoặc</a:t>
            </a:r>
            <a:r>
              <a:rPr lang="en-US" sz="1800" dirty="0"/>
              <a:t> </a:t>
            </a:r>
            <a:r>
              <a:rPr lang="en-US" sz="1800" dirty="0" err="1"/>
              <a:t>đo</a:t>
            </a:r>
            <a:r>
              <a:rPr lang="en-US" sz="1800" dirty="0"/>
              <a:t> </a:t>
            </a:r>
            <a:r>
              <a:rPr lang="en-US" sz="1800" dirty="0" err="1"/>
              <a:t>bằng</a:t>
            </a:r>
            <a:r>
              <a:rPr lang="en-US" sz="1800" dirty="0"/>
              <a:t> </a:t>
            </a:r>
            <a:r>
              <a:rPr lang="en-US" sz="1800" dirty="0" err="1"/>
              <a:t>đại</a:t>
            </a:r>
            <a:r>
              <a:rPr lang="en-US" sz="1800" dirty="0"/>
              <a:t> </a:t>
            </a:r>
            <a:r>
              <a:rPr lang="en-US" sz="1800" dirty="0" err="1"/>
              <a:t>lượng</a:t>
            </a:r>
            <a:r>
              <a:rPr lang="en-US" sz="1800" dirty="0"/>
              <a:t> </a:t>
            </a:r>
            <a:r>
              <a:rPr lang="en-US" sz="1800" dirty="0" err="1"/>
              <a:t>tương</a:t>
            </a:r>
            <a:r>
              <a:rPr lang="en-US" sz="1800" dirty="0"/>
              <a:t> </a:t>
            </a:r>
            <a:r>
              <a:rPr lang="en-US" sz="1800" dirty="0" err="1"/>
              <a:t>đối</a:t>
            </a:r>
            <a:r>
              <a:rPr lang="en-US" sz="1800" dirty="0"/>
              <a:t> dB (</a:t>
            </a:r>
            <a:r>
              <a:rPr lang="en-US" sz="1800" dirty="0" err="1"/>
              <a:t>DeciBell</a:t>
            </a:r>
            <a:r>
              <a:rPr lang="en-US" sz="1800" dirty="0"/>
              <a:t>) A(dB) = 10 lg(A). </a:t>
            </a:r>
            <a:r>
              <a:rPr lang="en-US" sz="1800" dirty="0" err="1"/>
              <a:t>Đại</a:t>
            </a:r>
            <a:r>
              <a:rPr lang="en-US" sz="1800" dirty="0"/>
              <a:t> </a:t>
            </a:r>
            <a:r>
              <a:rPr lang="en-US" sz="1800" dirty="0" err="1"/>
              <a:t>lượng</a:t>
            </a:r>
            <a:r>
              <a:rPr lang="en-US" sz="1800" dirty="0"/>
              <a:t> </a:t>
            </a:r>
            <a:r>
              <a:rPr lang="en-US" sz="1800" dirty="0" err="1"/>
              <a:t>biên</a:t>
            </a:r>
            <a:r>
              <a:rPr lang="en-US" sz="1800" dirty="0"/>
              <a:t> </a:t>
            </a:r>
            <a:r>
              <a:rPr lang="en-US" sz="1800" dirty="0" err="1"/>
              <a:t>độ</a:t>
            </a:r>
            <a:r>
              <a:rPr lang="en-US" sz="1800" dirty="0"/>
              <a:t> </a:t>
            </a:r>
            <a:r>
              <a:rPr lang="en-US" sz="1800" dirty="0" err="1"/>
              <a:t>thường</a:t>
            </a:r>
            <a:r>
              <a:rPr lang="en-US" sz="1800" dirty="0"/>
              <a:t> </a:t>
            </a:r>
            <a:r>
              <a:rPr lang="en-US" sz="1800" dirty="0" err="1"/>
              <a:t>ký</a:t>
            </a:r>
            <a:r>
              <a:rPr lang="en-US" sz="1800" dirty="0"/>
              <a:t> </a:t>
            </a:r>
            <a:r>
              <a:rPr lang="en-US" sz="1800" dirty="0" err="1"/>
              <a:t>hiệu</a:t>
            </a:r>
            <a:r>
              <a:rPr lang="en-US" sz="1800" dirty="0"/>
              <a:t> </a:t>
            </a:r>
            <a:r>
              <a:rPr lang="en-US" sz="1800" dirty="0" err="1"/>
              <a:t>là</a:t>
            </a:r>
            <a:r>
              <a:rPr lang="en-US" sz="1800" dirty="0"/>
              <a:t> A.</a:t>
            </a:r>
          </a:p>
        </p:txBody>
      </p:sp>
      <p:pic>
        <p:nvPicPr>
          <p:cNvPr id="4" name="Picture 3"/>
          <p:cNvPicPr>
            <a:picLocks noChangeAspect="1"/>
          </p:cNvPicPr>
          <p:nvPr/>
        </p:nvPicPr>
        <p:blipFill>
          <a:blip r:embed="rId3">
            <a:lum/>
            <a:alphaModFix/>
          </a:blip>
          <a:srcRect/>
          <a:stretch>
            <a:fillRect/>
          </a:stretch>
        </p:blipFill>
        <p:spPr>
          <a:xfrm>
            <a:off x="3516312" y="4002299"/>
            <a:ext cx="2847600" cy="153324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8.4.FSK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buNone/>
            </a:pPr>
            <a:endParaRPr lang="en-US" sz="1600"/>
          </a:p>
          <a:p>
            <a:pPr lvl="0">
              <a:buNone/>
            </a:pPr>
            <a:endParaRPr lang="en-US" sz="1600"/>
          </a:p>
          <a:p>
            <a:pPr lvl="0">
              <a:buNone/>
            </a:pPr>
            <a:endParaRPr lang="en-US" sz="1600"/>
          </a:p>
          <a:p>
            <a:pPr lvl="0">
              <a:buNone/>
            </a:pPr>
            <a:endParaRPr lang="en-US" sz="1600"/>
          </a:p>
          <a:p>
            <a:pPr lvl="0">
              <a:buNone/>
            </a:pPr>
            <a:endParaRPr lang="en-US" sz="1600"/>
          </a:p>
          <a:p>
            <a:pPr lvl="0"/>
            <a:r>
              <a:rPr lang="en-US" sz="1600"/>
              <a:t>Di tần tối thiểu (quãng cách tần số tối thiểu) giữa f1 và f2 cho FSK coherent</a:t>
            </a:r>
          </a:p>
          <a:p>
            <a:pPr lvl="0"/>
            <a:endParaRPr lang="en-US" sz="1600"/>
          </a:p>
          <a:p>
            <a:pPr lvl="0"/>
            <a:endParaRPr lang="en-US" sz="1600"/>
          </a:p>
          <a:p>
            <a:pPr lvl="0"/>
            <a:r>
              <a:rPr lang="en-US" sz="1600"/>
              <a:t>Di tần tối thiểu cho FSK non coherent</a:t>
            </a:r>
          </a:p>
          <a:p>
            <a:pPr lvl="0"/>
            <a:endParaRPr lang="en-US" sz="1600"/>
          </a:p>
        </p:txBody>
      </p:sp>
      <p:pic>
        <p:nvPicPr>
          <p:cNvPr id="4" name="Picture 3"/>
          <p:cNvPicPr>
            <a:picLocks noChangeAspect="1"/>
          </p:cNvPicPr>
          <p:nvPr/>
        </p:nvPicPr>
        <p:blipFill>
          <a:blip r:embed="rId3">
            <a:lum/>
            <a:alphaModFix/>
          </a:blip>
          <a:srcRect/>
          <a:stretch>
            <a:fillRect/>
          </a:stretch>
        </p:blipFill>
        <p:spPr>
          <a:xfrm>
            <a:off x="2011680" y="1172520"/>
            <a:ext cx="5003640" cy="189324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7523280" y="3265560"/>
            <a:ext cx="980640" cy="20916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4534200" y="4343760"/>
            <a:ext cx="952200" cy="228240"/>
          </a:xfrm>
          <a:prstGeom prst="rect">
            <a:avLst/>
          </a:prstGeom>
          <a:noFill/>
          <a:ln>
            <a:noFill/>
          </a:ln>
        </p:spPr>
      </p:pic>
      <p:pic>
        <p:nvPicPr>
          <p:cNvPr id="7" name="Picture 6"/>
          <p:cNvPicPr>
            <a:picLocks noChangeAspect="1"/>
          </p:cNvPicPr>
          <p:nvPr/>
        </p:nvPicPr>
        <p:blipFill>
          <a:blip r:embed="rId6">
            <a:lum/>
            <a:alphaModFix/>
          </a:blip>
          <a:srcRect/>
          <a:stretch>
            <a:fillRect/>
          </a:stretch>
        </p:blipFill>
        <p:spPr>
          <a:xfrm>
            <a:off x="4056002" y="3712290"/>
            <a:ext cx="2219039" cy="552240"/>
          </a:xfrm>
          <a:prstGeom prst="rect">
            <a:avLst/>
          </a:prstGeom>
          <a:noFill/>
          <a:ln>
            <a:noFill/>
          </a:ln>
        </p:spPr>
      </p:pic>
      <p:pic>
        <p:nvPicPr>
          <p:cNvPr id="8" name="Picture 7"/>
          <p:cNvPicPr>
            <a:picLocks noChangeAspect="1"/>
          </p:cNvPicPr>
          <p:nvPr/>
        </p:nvPicPr>
        <p:blipFill>
          <a:blip r:embed="rId7">
            <a:lum/>
            <a:alphaModFix/>
          </a:blip>
          <a:srcRect/>
          <a:stretch>
            <a:fillRect/>
          </a:stretch>
        </p:blipFill>
        <p:spPr>
          <a:xfrm>
            <a:off x="4031279" y="4618080"/>
            <a:ext cx="2552400" cy="6854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FSK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3200400" y="1554479"/>
            <a:ext cx="4206240" cy="338328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FSK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828800" y="1463039"/>
            <a:ext cx="7223760" cy="338328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2377439" y="1463039"/>
            <a:ext cx="5212080" cy="35658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QPSK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QPSK sử dụng bốn điểm pha để mang 4 giá trị dữ liệu tương đương với 4 chuỗi nhị phân 00, 01, 10, 11. Vì vậy, chu kỳ tín hiệu là 2 chu kỳ bit (Ts = 2Tb) hoặc nếu giữ TS  = Tb thì toocs độ truyền bit tăng gấp đôi.</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1005840" y="2512800"/>
            <a:ext cx="5212080" cy="233352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6494400" y="2998800"/>
            <a:ext cx="2832480" cy="139031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QPSK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buNone/>
            </a:pPr>
            <a:endParaRPr lang="en-US"/>
          </a:p>
          <a:p>
            <a:pPr lvl="0">
              <a:buNone/>
            </a:pPr>
            <a:endParaRPr lang="en-US"/>
          </a:p>
          <a:p>
            <a:pPr lvl="0">
              <a:buNone/>
            </a:pPr>
            <a:endParaRPr lang="en-US"/>
          </a:p>
          <a:p>
            <a:pPr lvl="0">
              <a:buNone/>
            </a:pPr>
            <a:endParaRPr lang="en-US"/>
          </a:p>
          <a:p>
            <a:pPr lvl="0">
              <a:buNone/>
            </a:pPr>
            <a:endParaRPr lang="en-US"/>
          </a:p>
          <a:p>
            <a:pPr lvl="0">
              <a:buNone/>
            </a:pPr>
            <a:endParaRPr lang="en-US"/>
          </a:p>
          <a:p>
            <a:pPr lvl="0">
              <a:buNone/>
            </a:pPr>
            <a:endParaRPr lang="en-US"/>
          </a:p>
          <a:p>
            <a:pPr lvl="0">
              <a:buNone/>
            </a:pPr>
            <a:endParaRPr lang="en-US"/>
          </a:p>
          <a:p>
            <a:pPr lvl="0">
              <a:buNone/>
            </a:pPr>
            <a:endParaRPr lang="en-US"/>
          </a:p>
          <a:p>
            <a:pPr lvl="0"/>
            <a:r>
              <a:rPr lang="en-US"/>
              <a:t>chuỗi dữ liệu (bản tin) m1 = 00, m2 = 01, m3 = 11, m4 = 10. Sai1 bít sẽ chuyển từ m1 thành m2 hoăc m4. Sai 2 bít sẽ chuyển m1 thành m3.</a:t>
            </a:r>
          </a:p>
        </p:txBody>
      </p:sp>
      <p:pic>
        <p:nvPicPr>
          <p:cNvPr id="4" name="Picture 3"/>
          <p:cNvPicPr>
            <a:picLocks noChangeAspect="1"/>
          </p:cNvPicPr>
          <p:nvPr/>
        </p:nvPicPr>
        <p:blipFill>
          <a:blip r:embed="rId3">
            <a:lum/>
            <a:alphaModFix/>
          </a:blip>
          <a:srcRect/>
          <a:stretch>
            <a:fillRect/>
          </a:stretch>
        </p:blipFill>
        <p:spPr>
          <a:xfrm>
            <a:off x="771480" y="1371599"/>
            <a:ext cx="3800520" cy="246888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4937760" y="1280159"/>
            <a:ext cx="4937760" cy="2788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QPSK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a:t>Triển khai QPSK trong thực tế: chuỗi bít đồng pha là bít 1, 3, 5,.., chuỗi bit trực pha là bit 2, 4, ..</a:t>
            </a:r>
          </a:p>
          <a:p>
            <a:pPr lvl="0"/>
            <a:endParaRPr lang="en-US" sz="1600"/>
          </a:p>
        </p:txBody>
      </p:sp>
      <p:pic>
        <p:nvPicPr>
          <p:cNvPr id="4" name="Picture 3"/>
          <p:cNvPicPr>
            <a:picLocks noChangeAspect="1"/>
          </p:cNvPicPr>
          <p:nvPr/>
        </p:nvPicPr>
        <p:blipFill>
          <a:blip r:embed="rId3">
            <a:lum/>
            <a:alphaModFix/>
          </a:blip>
          <a:srcRect/>
          <a:stretch>
            <a:fillRect/>
          </a:stretch>
        </p:blipFill>
        <p:spPr>
          <a:xfrm>
            <a:off x="731519" y="1645920"/>
            <a:ext cx="4206240" cy="347472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5120639" y="1645920"/>
            <a:ext cx="4480560" cy="35661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QPSK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2834640" y="1554479"/>
            <a:ext cx="5480280" cy="338328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Khóa dịch pha tối thiểu </a:t>
            </a:r>
            <a:br>
              <a:rPr lang="en-US"/>
            </a:br>
            <a:r>
              <a:rPr lang="en-US"/>
              <a:t>Minimum Shift Keying</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a:t>Tín hiệu QPSK có đổi pha khá đột ngột, nên phổ của nó sẽ khá rộng. Để cải thiện, cần giảm sự đổi pha đột ngột.</a:t>
            </a:r>
          </a:p>
          <a:p>
            <a:pPr lvl="0"/>
            <a:r>
              <a:rPr lang="en-US" sz="1600"/>
              <a:t>Giải pháp là làm cho dữ liệu không thay đổi đọt ngột bằng cách sử dụng hàm cửa sổ sin và cosin cho dữ liệu nghich pha và đồng pha.</a:t>
            </a:r>
          </a:p>
        </p:txBody>
      </p:sp>
      <p:pic>
        <p:nvPicPr>
          <p:cNvPr id="4" name="Picture 3"/>
          <p:cNvPicPr>
            <a:picLocks noChangeAspect="1"/>
          </p:cNvPicPr>
          <p:nvPr/>
        </p:nvPicPr>
        <p:blipFill>
          <a:blip r:embed="rId3">
            <a:lum/>
            <a:alphaModFix/>
          </a:blip>
          <a:srcRect/>
          <a:stretch>
            <a:fillRect/>
          </a:stretch>
        </p:blipFill>
        <p:spPr>
          <a:xfrm>
            <a:off x="2594880" y="2468880"/>
            <a:ext cx="4903200" cy="269244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Khóa dịch pha tối thiểu (MSK)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188719" y="1463039"/>
            <a:ext cx="8174160" cy="3137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8.1.1. Dữ liệu/ tín hiệu tương tự</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Tần số của tín hiệu là số lần lặp lại (hay tốc độ thay đổi) của tín hiệu trong 1 đơn vị thời gian. Thời gian để tín hiệu hoàn thành một chu trình từ điểm bắt đầu lại quay lại chính điểm bắt đầu đó gọi là chu kỳ của tín hiệu.</a:t>
            </a:r>
          </a:p>
          <a:p>
            <a:pPr lvl="0"/>
            <a:r>
              <a:rPr lang="en-US" sz="1800"/>
              <a:t>Tần số của tín hiệu thường ký hiệu là F và chu kỳ là T. Đơn vị đo tần số thường là Hertz (Hz), đơn vị chu kỳ là giây (Second).</a:t>
            </a:r>
          </a:p>
          <a:p>
            <a:pPr lvl="0"/>
            <a:r>
              <a:rPr lang="en-US"/>
              <a:t>   </a:t>
            </a:r>
          </a:p>
        </p:txBody>
      </p:sp>
      <p:pic>
        <p:nvPicPr>
          <p:cNvPr id="4" name="Picture 3"/>
          <p:cNvPicPr>
            <a:picLocks noChangeAspect="1"/>
          </p:cNvPicPr>
          <p:nvPr/>
        </p:nvPicPr>
        <p:blipFill>
          <a:blip r:embed="rId3">
            <a:lum/>
            <a:alphaModFix/>
          </a:blip>
          <a:srcRect/>
          <a:stretch>
            <a:fillRect/>
          </a:stretch>
        </p:blipFill>
        <p:spPr>
          <a:xfrm>
            <a:off x="2909880" y="3017520"/>
            <a:ext cx="4333679" cy="210312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MSK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737359" y="1554479"/>
            <a:ext cx="6326280" cy="329183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MSK</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a:t>
            </a:r>
          </a:p>
        </p:txBody>
      </p:sp>
      <p:pic>
        <p:nvPicPr>
          <p:cNvPr id="4" name="Picture 3"/>
          <p:cNvPicPr>
            <a:picLocks noChangeAspect="1"/>
          </p:cNvPicPr>
          <p:nvPr/>
        </p:nvPicPr>
        <p:blipFill>
          <a:blip r:embed="rId3">
            <a:lum/>
            <a:alphaModFix/>
          </a:blip>
          <a:srcRect/>
          <a:stretch>
            <a:fillRect/>
          </a:stretch>
        </p:blipFill>
        <p:spPr>
          <a:xfrm>
            <a:off x="1729080" y="1645920"/>
            <a:ext cx="6500520" cy="329183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Khóa dịch pha cầu phương</a:t>
            </a:r>
            <a:br>
              <a:rPr lang="en-US"/>
            </a:br>
            <a:r>
              <a:rPr lang="en-US"/>
              <a:t>Quadratic Amplitude Shift Keying</a:t>
            </a:r>
          </a:p>
        </p:txBody>
      </p:sp>
      <p:sp>
        <p:nvSpPr>
          <p:cNvPr id="3" name="Text Placeholder 2"/>
          <p:cNvSpPr txBox="1">
            <a:spLocks noGrp="1"/>
          </p:cNvSpPr>
          <p:nvPr>
            <p:ph type="body" idx="4294967295"/>
          </p:nvPr>
        </p:nvSpPr>
        <p:spPr>
          <a:xfrm>
            <a:off x="468312" y="1539875"/>
            <a:ext cx="9071640" cy="35660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dịch</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cầu</a:t>
            </a:r>
            <a:r>
              <a:rPr lang="en-US" sz="1800" dirty="0">
                <a:latin typeface="Arial" pitchFamily="34" charset="0"/>
                <a:cs typeface="Arial" pitchFamily="34" charset="0"/>
              </a:rPr>
              <a:t> </a:t>
            </a:r>
            <a:r>
              <a:rPr lang="en-US" sz="1800" dirty="0" err="1">
                <a:latin typeface="Arial" pitchFamily="34" charset="0"/>
                <a:cs typeface="Arial" pitchFamily="34" charset="0"/>
              </a:rPr>
              <a:t>phương</a:t>
            </a:r>
            <a:r>
              <a:rPr lang="en-US" sz="1800" dirty="0">
                <a:latin typeface="Arial" pitchFamily="34" charset="0"/>
                <a:cs typeface="Arial" pitchFamily="34" charset="0"/>
              </a:rPr>
              <a:t> QASK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giải</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kết</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dịch</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cầu</a:t>
            </a:r>
            <a:r>
              <a:rPr lang="en-US" sz="1800" dirty="0">
                <a:latin typeface="Arial" pitchFamily="34" charset="0"/>
                <a:cs typeface="Arial" pitchFamily="34" charset="0"/>
              </a:rPr>
              <a:t> </a:t>
            </a:r>
            <a:r>
              <a:rPr lang="en-US" sz="1800" dirty="0" err="1">
                <a:latin typeface="Arial" pitchFamily="34" charset="0"/>
                <a:cs typeface="Arial" pitchFamily="34" charset="0"/>
              </a:rPr>
              <a:t>phương</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khóa</a:t>
            </a:r>
            <a:r>
              <a:rPr lang="en-US" sz="1800" dirty="0">
                <a:latin typeface="Arial" pitchFamily="34" charset="0"/>
                <a:cs typeface="Arial" pitchFamily="34" charset="0"/>
              </a:rPr>
              <a:t> </a:t>
            </a:r>
            <a:r>
              <a:rPr lang="en-US" sz="1800" dirty="0" err="1">
                <a:latin typeface="Arial" pitchFamily="34" charset="0"/>
                <a:cs typeface="Arial" pitchFamily="34" charset="0"/>
              </a:rPr>
              <a:t>dịch</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Cụ</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giải</a:t>
            </a:r>
            <a:r>
              <a:rPr lang="en-US" sz="1800" dirty="0">
                <a:latin typeface="Arial" pitchFamily="34" charset="0"/>
                <a:cs typeface="Arial" pitchFamily="34" charset="0"/>
              </a:rPr>
              <a:t> </a:t>
            </a:r>
            <a:r>
              <a:rPr lang="en-US" sz="1800" dirty="0" err="1">
                <a:latin typeface="Arial" pitchFamily="34" charset="0"/>
                <a:cs typeface="Arial" pitchFamily="34" charset="0"/>
              </a:rPr>
              <a:t>pháp</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nhiều</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mỗi</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lại</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nhiều</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đều</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góc</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qui </a:t>
            </a:r>
            <a:r>
              <a:rPr lang="en-US" sz="1800" dirty="0" err="1">
                <a:latin typeface="Arial" pitchFamily="34" charset="0"/>
                <a:cs typeface="Arial" pitchFamily="34" charset="0"/>
              </a:rPr>
              <a:t>định</a:t>
            </a:r>
            <a:r>
              <a:rPr lang="en-US" sz="1800" dirty="0">
                <a:latin typeface="Arial" pitchFamily="34" charset="0"/>
                <a:cs typeface="Arial" pitchFamily="34" charset="0"/>
              </a:rPr>
              <a:t>.</a:t>
            </a:r>
          </a:p>
          <a:p>
            <a:pPr lvl="0"/>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QASK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nhiều</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cả</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QASK </a:t>
            </a:r>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biểu</a:t>
            </a:r>
            <a:r>
              <a:rPr lang="en-US" sz="1800" dirty="0">
                <a:latin typeface="Arial" pitchFamily="34" charset="0"/>
                <a:cs typeface="Arial" pitchFamily="34" charset="0"/>
              </a:rPr>
              <a:t> </a:t>
            </a:r>
            <a:r>
              <a:rPr lang="en-US" sz="1800" dirty="0" err="1">
                <a:latin typeface="Arial" pitchFamily="34" charset="0"/>
                <a:cs typeface="Arial" pitchFamily="34" charset="0"/>
              </a:rPr>
              <a:t>diễn</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đồ</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mà</a:t>
            </a:r>
            <a:r>
              <a:rPr lang="en-US" sz="1800" dirty="0">
                <a:latin typeface="Arial" pitchFamily="34" charset="0"/>
                <a:cs typeface="Arial" pitchFamily="34" charset="0"/>
              </a:rPr>
              <a:t> </a:t>
            </a:r>
            <a:r>
              <a:rPr lang="en-US" sz="1800" dirty="0" err="1">
                <a:latin typeface="Arial" pitchFamily="34" charset="0"/>
                <a:cs typeface="Arial" pitchFamily="34" charset="0"/>
              </a:rPr>
              <a:t>mỗi</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coi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1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đầu</a:t>
            </a:r>
            <a:r>
              <a:rPr lang="en-US" sz="1800" dirty="0">
                <a:latin typeface="Arial" pitchFamily="34" charset="0"/>
                <a:cs typeface="Arial" pitchFamily="34" charset="0"/>
              </a:rPr>
              <a:t> </a:t>
            </a:r>
            <a:r>
              <a:rPr lang="en-US" sz="1800" dirty="0" err="1">
                <a:latin typeface="Arial" pitchFamily="34" charset="0"/>
                <a:cs typeface="Arial" pitchFamily="34" charset="0"/>
              </a:rPr>
              <a:t>mút</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vector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gốc</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tâm</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đồ</a:t>
            </a:r>
            <a:r>
              <a:rPr lang="en-US" sz="1800" dirty="0">
                <a:latin typeface="Arial" pitchFamily="34" charset="0"/>
                <a:cs typeface="Arial" pitchFamily="34" charset="0"/>
              </a:rPr>
              <a:t> </a:t>
            </a:r>
            <a:r>
              <a:rPr lang="en-US" sz="1800" dirty="0" err="1">
                <a:latin typeface="Arial" pitchFamily="34" charset="0"/>
                <a:cs typeface="Arial" pitchFamily="34" charset="0"/>
              </a:rPr>
              <a:t>thị</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nằm</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tròn</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bán</a:t>
            </a:r>
            <a:r>
              <a:rPr lang="en-US" sz="1800" dirty="0">
                <a:latin typeface="Arial" pitchFamily="34" charset="0"/>
                <a:cs typeface="Arial" pitchFamily="34" charset="0"/>
              </a:rPr>
              <a:t> </a:t>
            </a:r>
            <a:r>
              <a:rPr lang="en-US" sz="1800" dirty="0" err="1">
                <a:latin typeface="Arial" pitchFamily="34" charset="0"/>
                <a:cs typeface="Arial" pitchFamily="34" charset="0"/>
              </a:rPr>
              <a:t>kính</a:t>
            </a:r>
            <a:r>
              <a:rPr lang="en-US" sz="1800" dirty="0">
                <a:latin typeface="Arial" pitchFamily="34" charset="0"/>
                <a:cs typeface="Arial" pitchFamily="34" charset="0"/>
              </a:rPr>
              <a:t> </a:t>
            </a:r>
            <a:r>
              <a:rPr lang="en-US" sz="1800" dirty="0" err="1">
                <a:latin typeface="Arial" pitchFamily="34" charset="0"/>
                <a:cs typeface="Arial" pitchFamily="34" charset="0"/>
              </a:rPr>
              <a:t>biểu</a:t>
            </a:r>
            <a:r>
              <a:rPr lang="en-US" sz="1800" dirty="0">
                <a:latin typeface="Arial" pitchFamily="34" charset="0"/>
                <a:cs typeface="Arial" pitchFamily="34" charset="0"/>
              </a:rPr>
              <a:t> </a:t>
            </a:r>
            <a:r>
              <a:rPr lang="en-US" sz="1800" dirty="0" err="1">
                <a:latin typeface="Arial" pitchFamily="34" charset="0"/>
                <a:cs typeface="Arial" pitchFamily="34" charset="0"/>
              </a:rPr>
              <a:t>diễn</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nằm</a:t>
            </a:r>
            <a:r>
              <a:rPr lang="en-US" sz="1800" dirty="0">
                <a:latin typeface="Arial" pitchFamily="34" charset="0"/>
                <a:cs typeface="Arial" pitchFamily="34" charset="0"/>
              </a:rPr>
              <a:t> </a:t>
            </a:r>
            <a:r>
              <a:rPr lang="en-US" sz="1800" dirty="0" err="1">
                <a:latin typeface="Arial" pitchFamily="34" charset="0"/>
                <a:cs typeface="Arial" pitchFamily="34" charset="0"/>
              </a:rPr>
              <a:t>trên</a:t>
            </a:r>
            <a:r>
              <a:rPr lang="en-US" sz="1800" dirty="0">
                <a:latin typeface="Arial" pitchFamily="34" charset="0"/>
                <a:cs typeface="Arial" pitchFamily="34" charset="0"/>
              </a:rPr>
              <a:t>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tia</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góc</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so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trục</a:t>
            </a:r>
            <a:r>
              <a:rPr lang="en-US" sz="1800" dirty="0">
                <a:latin typeface="Arial" pitchFamily="34" charset="0"/>
                <a:cs typeface="Arial" pitchFamily="34" charset="0"/>
              </a:rPr>
              <a:t> </a:t>
            </a:r>
            <a:r>
              <a:rPr lang="en-US" sz="1800" dirty="0" err="1">
                <a:latin typeface="Arial" pitchFamily="34" charset="0"/>
                <a:cs typeface="Arial" pitchFamily="34" charset="0"/>
              </a:rPr>
              <a:t>thực</a:t>
            </a:r>
            <a:r>
              <a:rPr lang="en-US" sz="1800" dirty="0">
                <a:latin typeface="Arial" pitchFamily="34" charset="0"/>
                <a:cs typeface="Arial" pitchFamily="34" charset="0"/>
              </a:rPr>
              <a:t>.</a:t>
            </a:r>
          </a:p>
          <a:p>
            <a:pPr lvl="0"/>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QASK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(hay </a:t>
            </a:r>
            <a:r>
              <a:rPr lang="en-US" sz="1800" dirty="0" err="1">
                <a:latin typeface="Arial" pitchFamily="34" charset="0"/>
                <a:cs typeface="Arial" pitchFamily="34" charset="0"/>
              </a:rPr>
              <a:t>cùng</a:t>
            </a:r>
            <a:r>
              <a:rPr lang="en-US" sz="1800" dirty="0">
                <a:latin typeface="Arial" pitchFamily="34" charset="0"/>
                <a:cs typeface="Arial" pitchFamily="34" charset="0"/>
              </a:rPr>
              <a:t> </a:t>
            </a:r>
            <a:r>
              <a:rPr lang="en-US" sz="1800" dirty="0" err="1">
                <a:latin typeface="Arial" pitchFamily="34" charset="0"/>
                <a:cs typeface="Arial" pitchFamily="34" charset="0"/>
              </a:rPr>
              <a:t>pha</a:t>
            </a:r>
            <a:r>
              <a:rPr lang="en-US" sz="1800" dirty="0">
                <a:latin typeface="Arial" pitchFamily="34" charset="0"/>
                <a:cs typeface="Arial" pitchFamily="34" charset="0"/>
              </a:rPr>
              <a:t>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tăng</a:t>
            </a:r>
            <a:r>
              <a:rPr lang="en-US" sz="1800" dirty="0">
                <a:latin typeface="Arial" pitchFamily="34" charset="0"/>
                <a:cs typeface="Arial" pitchFamily="34" charset="0"/>
              </a:rPr>
              <a:t> </a:t>
            </a:r>
            <a:r>
              <a:rPr lang="en-US" sz="1800" dirty="0" err="1">
                <a:latin typeface="Arial" pitchFamily="34" charset="0"/>
                <a:cs typeface="Arial" pitchFamily="34" charset="0"/>
              </a:rPr>
              <a:t>quãng</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8.4. QASK</a:t>
            </a:r>
          </a:p>
        </p:txBody>
      </p:sp>
      <p:sp>
        <p:nvSpPr>
          <p:cNvPr id="3" name="Text Placeholder 2"/>
          <p:cNvSpPr txBox="1">
            <a:spLocks noGrp="1"/>
          </p:cNvSpPr>
          <p:nvPr>
            <p:ph type="body" idx="4294967295"/>
          </p:nvPr>
        </p:nvSpPr>
        <p:spPr>
          <a:xfrm>
            <a:off x="529560" y="1375200"/>
            <a:ext cx="9071640" cy="3288239"/>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Ví dụ tín hiệu QASK 8 và 16 tín hiệu (mỗi tín hiệu dùng mang chuỗi bit n = log2(số tín hiệu):</a:t>
            </a:r>
          </a:p>
          <a:p>
            <a:pPr lvl="0"/>
            <a:endParaRPr lang="en-US"/>
          </a:p>
          <a:p>
            <a:pPr lvl="0"/>
            <a:endParaRPr lang="en-US"/>
          </a:p>
          <a:p>
            <a:pPr lvl="0"/>
            <a:endParaRPr lang="en-US"/>
          </a:p>
          <a:p>
            <a:pPr lvl="0"/>
            <a:endParaRPr lang="en-US"/>
          </a:p>
        </p:txBody>
      </p:sp>
      <p:pic>
        <p:nvPicPr>
          <p:cNvPr id="4" name="Picture 3"/>
          <p:cNvPicPr>
            <a:picLocks noChangeAspect="1"/>
          </p:cNvPicPr>
          <p:nvPr/>
        </p:nvPicPr>
        <p:blipFill>
          <a:blip r:embed="rId3">
            <a:lum/>
            <a:alphaModFix/>
          </a:blip>
          <a:srcRect/>
          <a:stretch>
            <a:fillRect/>
          </a:stretch>
        </p:blipFill>
        <p:spPr>
          <a:xfrm>
            <a:off x="2377439" y="1737359"/>
            <a:ext cx="6400799" cy="1188719"/>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2789280" y="3108959"/>
            <a:ext cx="4068720" cy="2286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8.5. Mã hóa dữ liệu </a:t>
            </a:r>
            <a:br>
              <a:rPr lang="en-US"/>
            </a:br>
            <a:r>
              <a:rPr lang="en-US"/>
              <a:t>Dữ liệu tương tự - Tín hiệu số</a:t>
            </a:r>
          </a:p>
        </p:txBody>
      </p:sp>
      <p:sp>
        <p:nvSpPr>
          <p:cNvPr id="3" name="Text Placeholder 2"/>
          <p:cNvSpPr txBox="1">
            <a:spLocks noGrp="1"/>
          </p:cNvSpPr>
          <p:nvPr>
            <p:ph type="body" idx="4294967295"/>
          </p:nvPr>
        </p:nvSpPr>
        <p:spPr>
          <a:xfrm>
            <a:off x="503999" y="1768475"/>
            <a:ext cx="9071640" cy="3288239"/>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Đây</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qua </a:t>
            </a:r>
            <a:r>
              <a:rPr lang="en-US" sz="2000" dirty="0" err="1">
                <a:latin typeface="Arial" pitchFamily="34" charset="0"/>
                <a:cs typeface="Arial" pitchFamily="34" charset="0"/>
              </a:rPr>
              <a:t>đường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a:t>
            </a:r>
          </a:p>
          <a:p>
            <a:pPr lvl="0"/>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chuyển</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tự</a:t>
            </a:r>
            <a:r>
              <a:rPr lang="en-US" sz="2000" dirty="0">
                <a:latin typeface="Arial" pitchFamily="34" charset="0"/>
                <a:cs typeface="Arial" pitchFamily="34" charset="0"/>
              </a:rPr>
              <a:t> </a:t>
            </a:r>
            <a:r>
              <a:rPr lang="en-US" sz="2000" dirty="0" err="1">
                <a:latin typeface="Arial" pitchFamily="34" charset="0"/>
                <a:cs typeface="Arial" pitchFamily="34" charset="0"/>
              </a:rPr>
              <a:t>thành</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luôn</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yêu</a:t>
            </a:r>
            <a:r>
              <a:rPr lang="en-US" sz="2000" dirty="0">
                <a:latin typeface="Arial" pitchFamily="34" charset="0"/>
                <a:cs typeface="Arial" pitchFamily="34" charset="0"/>
              </a:rPr>
              <a:t> </a:t>
            </a:r>
            <a:r>
              <a:rPr lang="en-US" sz="2000" dirty="0" err="1">
                <a:latin typeface="Arial" pitchFamily="34" charset="0"/>
                <a:cs typeface="Arial" pitchFamily="34" charset="0"/>
              </a:rPr>
              <a:t>cầu</a:t>
            </a:r>
            <a:r>
              <a:rPr lang="en-US" sz="2000" dirty="0">
                <a:latin typeface="Arial" pitchFamily="34" charset="0"/>
                <a:cs typeface="Arial" pitchFamily="34" charset="0"/>
              </a:rPr>
              <a:t> </a:t>
            </a:r>
            <a:r>
              <a:rPr lang="en-US" sz="2000" dirty="0" err="1">
                <a:latin typeface="Arial" pitchFamily="34" charset="0"/>
                <a:cs typeface="Arial" pitchFamily="34" charset="0"/>
              </a:rPr>
              <a:t>tối</a:t>
            </a:r>
            <a:r>
              <a:rPr lang="en-US" sz="2000" dirty="0">
                <a:latin typeface="Arial" pitchFamily="34" charset="0"/>
                <a:cs typeface="Arial" pitchFamily="34" charset="0"/>
              </a:rPr>
              <a:t> </a:t>
            </a:r>
            <a:r>
              <a:rPr lang="en-US" sz="2000" dirty="0" err="1">
                <a:latin typeface="Arial" pitchFamily="34" charset="0"/>
                <a:cs typeface="Arial" pitchFamily="34" charset="0"/>
              </a:rPr>
              <a:t>thiểu</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ký</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Vì</a:t>
            </a:r>
            <a:r>
              <a:rPr lang="en-US" sz="2000" dirty="0">
                <a:latin typeface="Arial" pitchFamily="34" charset="0"/>
                <a:cs typeface="Arial" pitchFamily="34" charset="0"/>
              </a:rPr>
              <a:t> </a:t>
            </a:r>
            <a:r>
              <a:rPr lang="en-US" sz="2000" dirty="0" err="1">
                <a:latin typeface="Arial" pitchFamily="34" charset="0"/>
                <a:cs typeface="Arial" pitchFamily="34" charset="0"/>
              </a:rPr>
              <a:t>vậy</a:t>
            </a:r>
            <a:r>
              <a:rPr lang="en-US" sz="2000" dirty="0">
                <a:latin typeface="Arial" pitchFamily="34" charset="0"/>
                <a:cs typeface="Arial" pitchFamily="34" charset="0"/>
              </a:rPr>
              <a:t> </a:t>
            </a:r>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a:t>
            </a:r>
            <a:r>
              <a:rPr lang="en-US" sz="2000" dirty="0" err="1">
                <a:latin typeface="Arial" pitchFamily="34" charset="0"/>
                <a:cs typeface="Arial" pitchFamily="34" charset="0"/>
              </a:rPr>
              <a:t>thời</a:t>
            </a:r>
            <a:r>
              <a:rPr lang="en-US" sz="2000" dirty="0">
                <a:latin typeface="Arial" pitchFamily="34" charset="0"/>
                <a:cs typeface="Arial" pitchFamily="34" charset="0"/>
              </a:rPr>
              <a:t> </a:t>
            </a:r>
            <a:r>
              <a:rPr lang="en-US" sz="2000" dirty="0" err="1">
                <a:latin typeface="Arial" pitchFamily="34" charset="0"/>
                <a:cs typeface="Arial" pitchFamily="34" charset="0"/>
              </a:rPr>
              <a:t>thực</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nén</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a:t>
            </a:r>
          </a:p>
          <a:p>
            <a:pPr lvl="0"/>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kết</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nén</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xét</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mã</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nguồn</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nguồn</a:t>
            </a:r>
            <a:r>
              <a:rPr lang="en-US" sz="2000" dirty="0">
                <a:latin typeface="Arial" pitchFamily="34" charset="0"/>
                <a:cs typeface="Arial" pitchFamily="34" charset="0"/>
              </a:rPr>
              <a:t> </a:t>
            </a:r>
            <a:r>
              <a:rPr lang="en-US" sz="2000" dirty="0" err="1">
                <a:latin typeface="Arial" pitchFamily="34" charset="0"/>
                <a:cs typeface="Arial" pitchFamily="34" charset="0"/>
              </a:rPr>
              <a:t>liên</a:t>
            </a:r>
            <a:r>
              <a:rPr lang="en-US" sz="2000" dirty="0">
                <a:latin typeface="Arial" pitchFamily="34" charset="0"/>
                <a:cs typeface="Arial" pitchFamily="34" charset="0"/>
              </a:rPr>
              <a:t> </a:t>
            </a:r>
            <a:r>
              <a:rPr lang="en-US" sz="2000" dirty="0" err="1">
                <a:latin typeface="Arial" pitchFamily="34" charset="0"/>
                <a:cs typeface="Arial" pitchFamily="34" charset="0"/>
              </a:rPr>
              <a:t>tục</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rất</a:t>
            </a:r>
            <a:r>
              <a:rPr lang="en-US" sz="2000" dirty="0">
                <a:latin typeface="Arial" pitchFamily="34" charset="0"/>
                <a:cs typeface="Arial" pitchFamily="34" charset="0"/>
              </a:rPr>
              <a:t> </a:t>
            </a:r>
            <a:r>
              <a:rPr lang="en-US" sz="2000" dirty="0" err="1">
                <a:latin typeface="Arial" pitchFamily="34" charset="0"/>
                <a:cs typeface="Arial" pitchFamily="34" charset="0"/>
              </a:rPr>
              <a:t>nhiều</a:t>
            </a:r>
            <a:r>
              <a:rPr lang="en-US" sz="2000" dirty="0">
                <a:latin typeface="Arial" pitchFamily="34" charset="0"/>
                <a:cs typeface="Arial" pitchFamily="34" charset="0"/>
              </a:rPr>
              <a:t> </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pháp</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nói</a:t>
            </a:r>
            <a:r>
              <a:rPr lang="en-US" sz="2000" dirty="0">
                <a:latin typeface="Arial" pitchFamily="34" charset="0"/>
                <a:cs typeface="Arial" pitchFamily="34" charset="0"/>
              </a:rPr>
              <a:t> </a:t>
            </a:r>
            <a:r>
              <a:rPr lang="en-US" sz="2000" dirty="0" err="1">
                <a:latin typeface="Arial" pitchFamily="34" charset="0"/>
                <a:cs typeface="Arial" pitchFamily="34" charset="0"/>
              </a:rPr>
              <a:t>chung</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giải</a:t>
            </a:r>
            <a:r>
              <a:rPr lang="en-US" sz="2000" dirty="0">
                <a:latin typeface="Arial" pitchFamily="34" charset="0"/>
                <a:cs typeface="Arial" pitchFamily="34" charset="0"/>
              </a:rPr>
              <a:t> </a:t>
            </a:r>
            <a:r>
              <a:rPr lang="en-US" sz="2000" dirty="0" err="1">
                <a:latin typeface="Arial" pitchFamily="34" charset="0"/>
                <a:cs typeface="Arial" pitchFamily="34" charset="0"/>
              </a:rPr>
              <a:t>pháp</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phụ</a:t>
            </a:r>
            <a:r>
              <a:rPr lang="en-US" sz="2000" dirty="0">
                <a:latin typeface="Arial" pitchFamily="34" charset="0"/>
                <a:cs typeface="Arial" pitchFamily="34" charset="0"/>
              </a:rPr>
              <a:t> </a:t>
            </a:r>
            <a:r>
              <a:rPr lang="en-US" sz="2000" dirty="0" err="1">
                <a:latin typeface="Arial" pitchFamily="34" charset="0"/>
                <a:cs typeface="Arial" pitchFamily="34" charset="0"/>
              </a:rPr>
              <a:t>thuộc</a:t>
            </a:r>
            <a:r>
              <a:rPr lang="en-US" sz="2000" dirty="0">
                <a:latin typeface="Arial" pitchFamily="34" charset="0"/>
                <a:cs typeface="Arial" pitchFamily="34" charset="0"/>
              </a:rPr>
              <a:t> </a:t>
            </a:r>
            <a:r>
              <a:rPr lang="en-US" sz="2000" dirty="0" err="1">
                <a:latin typeface="Arial" pitchFamily="34" charset="0"/>
                <a:cs typeface="Arial" pitchFamily="34" charset="0"/>
              </a:rPr>
              <a:t>từng</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cụ</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8.1.1.Dữ liệu/tín hiệu tương tự</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Pha</a:t>
            </a:r>
            <a:r>
              <a:rPr lang="en-US" sz="1800" dirty="0"/>
              <a:t> </a:t>
            </a:r>
            <a:r>
              <a:rPr lang="en-US" sz="1800" dirty="0" err="1"/>
              <a:t>của</a:t>
            </a:r>
            <a:r>
              <a:rPr lang="en-US" sz="1800" dirty="0"/>
              <a:t> </a:t>
            </a:r>
            <a:r>
              <a:rPr lang="en-US" sz="1800" dirty="0" err="1"/>
              <a:t>tín</a:t>
            </a:r>
            <a:r>
              <a:rPr lang="en-US" sz="1800" dirty="0"/>
              <a:t> </a:t>
            </a:r>
            <a:r>
              <a:rPr lang="en-US" sz="1800" dirty="0" err="1"/>
              <a:t>hiệu</a:t>
            </a:r>
            <a:r>
              <a:rPr lang="en-US" sz="1800" dirty="0"/>
              <a:t> </a:t>
            </a:r>
            <a:r>
              <a:rPr lang="en-US" sz="1800" dirty="0" err="1"/>
              <a:t>là</a:t>
            </a:r>
            <a:r>
              <a:rPr lang="en-US" sz="1800" dirty="0"/>
              <a:t> </a:t>
            </a:r>
            <a:r>
              <a:rPr lang="en-US" sz="1800" dirty="0" err="1"/>
              <a:t>sự</a:t>
            </a:r>
            <a:r>
              <a:rPr lang="en-US" sz="1800" dirty="0"/>
              <a:t> </a:t>
            </a:r>
            <a:r>
              <a:rPr lang="en-US" sz="1800" dirty="0" err="1"/>
              <a:t>dịch</a:t>
            </a:r>
            <a:r>
              <a:rPr lang="en-US" sz="1800" dirty="0"/>
              <a:t> </a:t>
            </a:r>
            <a:r>
              <a:rPr lang="en-US" sz="1800" dirty="0" err="1"/>
              <a:t>chuyển</a:t>
            </a:r>
            <a:r>
              <a:rPr lang="en-US" sz="1800" dirty="0"/>
              <a:t> </a:t>
            </a:r>
            <a:r>
              <a:rPr lang="en-US" sz="1800" dirty="0" err="1"/>
              <a:t>thời</a:t>
            </a:r>
            <a:r>
              <a:rPr lang="en-US" sz="1800" dirty="0"/>
              <a:t> </a:t>
            </a:r>
            <a:r>
              <a:rPr lang="en-US" sz="1800" dirty="0" err="1"/>
              <a:t>điểm</a:t>
            </a:r>
            <a:r>
              <a:rPr lang="en-US" sz="1800" dirty="0"/>
              <a:t> </a:t>
            </a:r>
            <a:r>
              <a:rPr lang="en-US" sz="1800" dirty="0" err="1"/>
              <a:t>đầu</a:t>
            </a:r>
            <a:r>
              <a:rPr lang="en-US" sz="1800" dirty="0"/>
              <a:t> </a:t>
            </a:r>
            <a:r>
              <a:rPr lang="en-US" sz="1800" dirty="0" err="1"/>
              <a:t>của</a:t>
            </a:r>
            <a:r>
              <a:rPr lang="en-US" sz="1800" dirty="0"/>
              <a:t> </a:t>
            </a:r>
            <a:r>
              <a:rPr lang="en-US" sz="1800" dirty="0" err="1"/>
              <a:t>tín</a:t>
            </a:r>
            <a:r>
              <a:rPr lang="en-US" sz="1800" dirty="0"/>
              <a:t> </a:t>
            </a:r>
            <a:r>
              <a:rPr lang="en-US" sz="1800" dirty="0" err="1"/>
              <a:t>hiệu</a:t>
            </a:r>
            <a:r>
              <a:rPr lang="en-US" sz="1800" dirty="0"/>
              <a:t> so </a:t>
            </a:r>
            <a:r>
              <a:rPr lang="en-US" sz="1800" dirty="0" err="1"/>
              <a:t>với</a:t>
            </a:r>
            <a:r>
              <a:rPr lang="en-US" sz="1800" dirty="0"/>
              <a:t> </a:t>
            </a:r>
            <a:r>
              <a:rPr lang="en-US" sz="1800" dirty="0" err="1"/>
              <a:t>thời</a:t>
            </a:r>
            <a:r>
              <a:rPr lang="en-US" sz="1800" dirty="0"/>
              <a:t> </a:t>
            </a:r>
            <a:r>
              <a:rPr lang="en-US" sz="1800" dirty="0" err="1"/>
              <a:t>điểm</a:t>
            </a:r>
            <a:r>
              <a:rPr lang="en-US" sz="1800" dirty="0"/>
              <a:t> </a:t>
            </a:r>
            <a:r>
              <a:rPr lang="en-US" sz="1800" dirty="0" err="1"/>
              <a:t>nó</a:t>
            </a:r>
            <a:r>
              <a:rPr lang="en-US" sz="1800" dirty="0"/>
              <a:t> </a:t>
            </a:r>
            <a:r>
              <a:rPr lang="en-US" sz="1800" dirty="0" err="1"/>
              <a:t>được</a:t>
            </a:r>
            <a:r>
              <a:rPr lang="en-US" sz="1800" dirty="0"/>
              <a:t> </a:t>
            </a:r>
            <a:r>
              <a:rPr lang="en-US" sz="1800" dirty="0" err="1"/>
              <a:t>xem</a:t>
            </a:r>
            <a:r>
              <a:rPr lang="en-US" sz="1800" dirty="0"/>
              <a:t> </a:t>
            </a:r>
            <a:r>
              <a:rPr lang="en-US" sz="1800" dirty="0" err="1"/>
              <a:t>là</a:t>
            </a:r>
            <a:r>
              <a:rPr lang="en-US" sz="1800" dirty="0"/>
              <a:t> </a:t>
            </a:r>
            <a:r>
              <a:rPr lang="en-US" sz="1800" dirty="0" err="1"/>
              <a:t>bắt</a:t>
            </a:r>
            <a:r>
              <a:rPr lang="en-US" sz="1800" dirty="0"/>
              <a:t> </a:t>
            </a:r>
            <a:r>
              <a:rPr lang="en-US" sz="1800" dirty="0" err="1"/>
              <a:t>đầu</a:t>
            </a:r>
            <a:r>
              <a:rPr lang="en-US" sz="1800" dirty="0"/>
              <a:t> </a:t>
            </a:r>
            <a:r>
              <a:rPr lang="en-US" sz="1800" dirty="0" err="1"/>
              <a:t>xuất</a:t>
            </a:r>
            <a:r>
              <a:rPr lang="en-US" sz="1800" dirty="0"/>
              <a:t> </a:t>
            </a:r>
            <a:r>
              <a:rPr lang="en-US" sz="1800" dirty="0" err="1"/>
              <a:t>hiện</a:t>
            </a:r>
            <a:r>
              <a:rPr lang="en-US" sz="1800" dirty="0"/>
              <a:t> </a:t>
            </a:r>
            <a:r>
              <a:rPr lang="en-US" sz="1800" dirty="0" err="1"/>
              <a:t>trong</a:t>
            </a:r>
            <a:r>
              <a:rPr lang="en-US" sz="1800" dirty="0"/>
              <a:t> 1 </a:t>
            </a:r>
            <a:r>
              <a:rPr lang="en-US" sz="1800" dirty="0" err="1"/>
              <a:t>điều</a:t>
            </a:r>
            <a:r>
              <a:rPr lang="en-US" sz="1800" dirty="0"/>
              <a:t> </a:t>
            </a:r>
            <a:r>
              <a:rPr lang="en-US" sz="1800" dirty="0" err="1"/>
              <a:t>kiện</a:t>
            </a:r>
            <a:r>
              <a:rPr lang="en-US" sz="1800" dirty="0"/>
              <a:t> </a:t>
            </a:r>
            <a:r>
              <a:rPr lang="en-US" sz="1800" dirty="0" err="1"/>
              <a:t>cụ</a:t>
            </a:r>
            <a:r>
              <a:rPr lang="en-US" sz="1800" dirty="0"/>
              <a:t> </a:t>
            </a:r>
            <a:r>
              <a:rPr lang="en-US" sz="1800" dirty="0" err="1"/>
              <a:t>thể</a:t>
            </a:r>
            <a:r>
              <a:rPr lang="en-US" sz="1800" dirty="0"/>
              <a:t>. </a:t>
            </a:r>
            <a:r>
              <a:rPr lang="en-US" sz="1800" dirty="0" err="1"/>
              <a:t>ví</a:t>
            </a:r>
            <a:r>
              <a:rPr lang="en-US" sz="1800" dirty="0"/>
              <a:t> </a:t>
            </a:r>
            <a:r>
              <a:rPr lang="en-US" sz="1800" dirty="0" err="1"/>
              <a:t>dụ</a:t>
            </a:r>
            <a:r>
              <a:rPr lang="en-US" sz="1800" dirty="0"/>
              <a:t> </a:t>
            </a:r>
            <a:r>
              <a:rPr lang="en-US" sz="1800" dirty="0" err="1"/>
              <a:t>tín</a:t>
            </a:r>
            <a:r>
              <a:rPr lang="en-US" sz="1800" dirty="0"/>
              <a:t> </a:t>
            </a:r>
            <a:r>
              <a:rPr lang="en-US" sz="1800" dirty="0" err="1"/>
              <a:t>hiệu</a:t>
            </a:r>
            <a:r>
              <a:rPr lang="en-US" sz="1800" dirty="0"/>
              <a:t> sin(</a:t>
            </a:r>
            <a:r>
              <a:rPr lang="en-US" sz="1800" dirty="0" err="1"/>
              <a:t>wt</a:t>
            </a:r>
            <a:r>
              <a:rPr lang="en-US" sz="1800" dirty="0"/>
              <a:t>) </a:t>
            </a:r>
            <a:r>
              <a:rPr lang="en-US" sz="1800" dirty="0" err="1"/>
              <a:t>có</a:t>
            </a:r>
            <a:r>
              <a:rPr lang="en-US" sz="1800" dirty="0"/>
              <a:t> </a:t>
            </a:r>
            <a:r>
              <a:rPr lang="en-US" sz="1800" dirty="0" err="1"/>
              <a:t>giá</a:t>
            </a:r>
            <a:r>
              <a:rPr lang="en-US" sz="1800" dirty="0"/>
              <a:t> </a:t>
            </a:r>
            <a:r>
              <a:rPr lang="en-US" sz="1800" dirty="0" err="1"/>
              <a:t>trị</a:t>
            </a:r>
            <a:r>
              <a:rPr lang="en-US" sz="1800" dirty="0"/>
              <a:t> </a:t>
            </a:r>
            <a:r>
              <a:rPr lang="en-US" sz="1800" dirty="0" err="1"/>
              <a:t>tại</a:t>
            </a:r>
            <a:r>
              <a:rPr lang="en-US" sz="1800" dirty="0"/>
              <a:t> </a:t>
            </a:r>
            <a:r>
              <a:rPr lang="en-US" sz="1800" dirty="0" err="1"/>
              <a:t>thời</a:t>
            </a:r>
            <a:r>
              <a:rPr lang="en-US" sz="1800" dirty="0"/>
              <a:t> </a:t>
            </a:r>
            <a:r>
              <a:rPr lang="en-US" sz="1800" dirty="0" err="1"/>
              <a:t>điểm</a:t>
            </a:r>
            <a:r>
              <a:rPr lang="en-US" sz="1800" dirty="0"/>
              <a:t> 0 (</a:t>
            </a:r>
            <a:r>
              <a:rPr lang="en-US" sz="1800" dirty="0" err="1"/>
              <a:t>thời</a:t>
            </a:r>
            <a:r>
              <a:rPr lang="en-US" sz="1800" dirty="0"/>
              <a:t> </a:t>
            </a:r>
            <a:r>
              <a:rPr lang="en-US" sz="1800" dirty="0" err="1"/>
              <a:t>điểm</a:t>
            </a:r>
            <a:r>
              <a:rPr lang="en-US" sz="1800" dirty="0"/>
              <a:t> </a:t>
            </a:r>
            <a:r>
              <a:rPr lang="en-US" sz="1800" dirty="0" err="1"/>
              <a:t>đầu</a:t>
            </a:r>
            <a:r>
              <a:rPr lang="en-US" sz="1800" dirty="0"/>
              <a:t>) </a:t>
            </a:r>
            <a:r>
              <a:rPr lang="en-US" sz="1800" dirty="0" err="1"/>
              <a:t>của</a:t>
            </a:r>
            <a:r>
              <a:rPr lang="en-US" sz="1800" dirty="0"/>
              <a:t> </a:t>
            </a:r>
            <a:r>
              <a:rPr lang="en-US" sz="1800" dirty="0" err="1"/>
              <a:t>nó</a:t>
            </a:r>
            <a:r>
              <a:rPr lang="en-US" sz="1800" dirty="0"/>
              <a:t> sin(0) = 0, </a:t>
            </a:r>
            <a:r>
              <a:rPr lang="en-US" sz="1800" dirty="0" err="1"/>
              <a:t>Khi</a:t>
            </a:r>
            <a:r>
              <a:rPr lang="en-US" sz="1800" dirty="0"/>
              <a:t> </a:t>
            </a:r>
            <a:r>
              <a:rPr lang="en-US" sz="1800" dirty="0" err="1"/>
              <a:t>nó</a:t>
            </a:r>
            <a:r>
              <a:rPr lang="en-US" sz="1800" dirty="0"/>
              <a:t> </a:t>
            </a:r>
            <a:r>
              <a:rPr lang="en-US" sz="1800" dirty="0" err="1"/>
              <a:t>bắt</a:t>
            </a:r>
            <a:r>
              <a:rPr lang="en-US" sz="1800" dirty="0"/>
              <a:t> </a:t>
            </a:r>
            <a:r>
              <a:rPr lang="en-US" sz="1800" dirty="0" err="1"/>
              <a:t>đầu</a:t>
            </a:r>
            <a:r>
              <a:rPr lang="en-US" sz="1800" dirty="0"/>
              <a:t> </a:t>
            </a:r>
            <a:r>
              <a:rPr lang="en-US" sz="1800" dirty="0" err="1"/>
              <a:t>xuất</a:t>
            </a:r>
            <a:r>
              <a:rPr lang="en-US" sz="1800" dirty="0"/>
              <a:t> </a:t>
            </a:r>
            <a:r>
              <a:rPr lang="en-US" sz="1800" dirty="0" err="1"/>
              <a:t>hiện</a:t>
            </a:r>
            <a:r>
              <a:rPr lang="en-US" sz="1800" dirty="0"/>
              <a:t> ở </a:t>
            </a:r>
            <a:r>
              <a:rPr lang="en-US" sz="1800" dirty="0" err="1"/>
              <a:t>thời</a:t>
            </a:r>
            <a:r>
              <a:rPr lang="en-US" sz="1800" dirty="0"/>
              <a:t> </a:t>
            </a:r>
            <a:r>
              <a:rPr lang="en-US" sz="1800" dirty="0" err="1"/>
              <a:t>điểm</a:t>
            </a:r>
            <a:r>
              <a:rPr lang="en-US" sz="1800" dirty="0"/>
              <a:t> t0 </a:t>
            </a:r>
            <a:r>
              <a:rPr lang="en-US" sz="1800" dirty="0" err="1"/>
              <a:t>khác</a:t>
            </a:r>
            <a:r>
              <a:rPr lang="en-US" sz="1800" dirty="0"/>
              <a:t> 0, </a:t>
            </a:r>
            <a:r>
              <a:rPr lang="en-US" sz="1800" dirty="0" err="1"/>
              <a:t>giá</a:t>
            </a:r>
            <a:r>
              <a:rPr lang="en-US" sz="1800" dirty="0"/>
              <a:t> </a:t>
            </a:r>
            <a:r>
              <a:rPr lang="en-US" sz="1800" dirty="0" err="1"/>
              <a:t>trị</a:t>
            </a:r>
            <a:r>
              <a:rPr lang="en-US" sz="1800" dirty="0"/>
              <a:t> </a:t>
            </a:r>
            <a:r>
              <a:rPr lang="en-US" sz="1800" dirty="0" err="1"/>
              <a:t>đầu</a:t>
            </a:r>
            <a:r>
              <a:rPr lang="en-US" sz="1800" dirty="0"/>
              <a:t> </a:t>
            </a:r>
            <a:r>
              <a:rPr lang="en-US" sz="1800" dirty="0" err="1"/>
              <a:t>của</a:t>
            </a:r>
            <a:r>
              <a:rPr lang="en-US" sz="1800" dirty="0"/>
              <a:t> </a:t>
            </a:r>
            <a:r>
              <a:rPr lang="en-US" sz="1800" dirty="0" err="1"/>
              <a:t>nó</a:t>
            </a:r>
            <a:r>
              <a:rPr lang="en-US" sz="1800" dirty="0"/>
              <a:t> </a:t>
            </a:r>
            <a:r>
              <a:rPr lang="en-US" sz="1800" dirty="0" err="1"/>
              <a:t>sẽ</a:t>
            </a:r>
            <a:r>
              <a:rPr lang="en-US" sz="1800" dirty="0"/>
              <a:t> </a:t>
            </a:r>
            <a:r>
              <a:rPr lang="en-US" sz="1800" dirty="0" err="1"/>
              <a:t>là</a:t>
            </a:r>
            <a:r>
              <a:rPr lang="en-US" sz="1800" dirty="0"/>
              <a:t> sin(wt0) </a:t>
            </a:r>
            <a:r>
              <a:rPr lang="en-US" sz="1800" dirty="0" err="1"/>
              <a:t>khác</a:t>
            </a:r>
            <a:r>
              <a:rPr lang="en-US" sz="1800" dirty="0"/>
              <a:t> </a:t>
            </a:r>
            <a:r>
              <a:rPr lang="en-US" sz="1800" dirty="0" err="1"/>
              <a:t>không</a:t>
            </a:r>
            <a:r>
              <a:rPr lang="en-US" sz="1800" dirty="0"/>
              <a:t>. wt0 </a:t>
            </a:r>
            <a:r>
              <a:rPr lang="en-US" sz="1800" dirty="0" err="1"/>
              <a:t>là</a:t>
            </a:r>
            <a:r>
              <a:rPr lang="en-US" sz="1800" dirty="0"/>
              <a:t> </a:t>
            </a:r>
            <a:r>
              <a:rPr lang="en-US" sz="1800" dirty="0" err="1"/>
              <a:t>pha</a:t>
            </a:r>
            <a:r>
              <a:rPr lang="en-US" sz="1800" dirty="0"/>
              <a:t> </a:t>
            </a:r>
            <a:r>
              <a:rPr lang="en-US" sz="1800" dirty="0" err="1"/>
              <a:t>của</a:t>
            </a:r>
            <a:r>
              <a:rPr lang="en-US" sz="1800" dirty="0"/>
              <a:t> </a:t>
            </a:r>
            <a:r>
              <a:rPr lang="en-US" sz="1800" dirty="0" err="1"/>
              <a:t>tín</a:t>
            </a:r>
            <a:r>
              <a:rPr lang="en-US" sz="1800" dirty="0"/>
              <a:t> </a:t>
            </a:r>
            <a:r>
              <a:rPr lang="en-US" sz="1800" dirty="0" err="1"/>
              <a:t>hiệu</a:t>
            </a:r>
            <a:r>
              <a:rPr lang="en-US" sz="1800" dirty="0"/>
              <a:t> sin </a:t>
            </a:r>
            <a:r>
              <a:rPr lang="en-US" sz="1800" dirty="0" err="1"/>
              <a:t>này</a:t>
            </a:r>
            <a:endParaRPr lang="en-US" sz="1800" dirty="0"/>
          </a:p>
          <a:p>
            <a:pPr lvl="0"/>
            <a:r>
              <a:rPr lang="en-US" sz="1800" dirty="0" err="1"/>
              <a:t>Đơn</a:t>
            </a:r>
            <a:r>
              <a:rPr lang="en-US" sz="1800" dirty="0"/>
              <a:t> </a:t>
            </a:r>
            <a:r>
              <a:rPr lang="en-US" sz="1800" dirty="0" err="1"/>
              <a:t>vị</a:t>
            </a:r>
            <a:r>
              <a:rPr lang="en-US" sz="1800" dirty="0"/>
              <a:t> </a:t>
            </a:r>
            <a:r>
              <a:rPr lang="en-US" sz="1800" dirty="0" err="1"/>
              <a:t>đo</a:t>
            </a:r>
            <a:r>
              <a:rPr lang="en-US" sz="1800" dirty="0"/>
              <a:t> </a:t>
            </a:r>
            <a:r>
              <a:rPr lang="en-US" sz="1800" dirty="0" err="1"/>
              <a:t>của</a:t>
            </a:r>
            <a:r>
              <a:rPr lang="en-US" sz="1800" dirty="0"/>
              <a:t> </a:t>
            </a:r>
            <a:r>
              <a:rPr lang="en-US" sz="1800" dirty="0" err="1"/>
              <a:t>pha</a:t>
            </a:r>
            <a:r>
              <a:rPr lang="en-US" sz="1800" dirty="0"/>
              <a:t> </a:t>
            </a:r>
            <a:r>
              <a:rPr lang="en-US" sz="1800" dirty="0" err="1"/>
              <a:t>là</a:t>
            </a:r>
            <a:r>
              <a:rPr lang="en-US" sz="1800" dirty="0"/>
              <a:t> </a:t>
            </a:r>
            <a:r>
              <a:rPr lang="en-US" sz="1800" dirty="0" err="1"/>
              <a:t>độ</a:t>
            </a:r>
            <a:r>
              <a:rPr lang="en-US" sz="1800" dirty="0"/>
              <a:t> (Degree)</a:t>
            </a:r>
          </a:p>
          <a:p>
            <a:pPr lvl="0"/>
            <a:r>
              <a:rPr lang="en-US" sz="1800" dirty="0" err="1"/>
              <a:t>Cấu</a:t>
            </a:r>
            <a:r>
              <a:rPr lang="en-US" sz="1800" dirty="0"/>
              <a:t> </a:t>
            </a:r>
            <a:r>
              <a:rPr lang="en-US" sz="1800" dirty="0" err="1"/>
              <a:t>trúc</a:t>
            </a:r>
            <a:r>
              <a:rPr lang="en-US" sz="1800" dirty="0"/>
              <a:t> </a:t>
            </a:r>
            <a:r>
              <a:rPr lang="en-US" sz="1800" dirty="0" err="1"/>
              <a:t>phổ</a:t>
            </a:r>
            <a:r>
              <a:rPr lang="en-US" sz="1800" dirty="0"/>
              <a:t> </a:t>
            </a:r>
            <a:r>
              <a:rPr lang="en-US" sz="1800" dirty="0" err="1"/>
              <a:t>là</a:t>
            </a:r>
            <a:r>
              <a:rPr lang="en-US" sz="1800" dirty="0"/>
              <a:t> </a:t>
            </a:r>
            <a:r>
              <a:rPr lang="en-US" sz="1800" dirty="0" err="1"/>
              <a:t>biên</a:t>
            </a:r>
            <a:r>
              <a:rPr lang="en-US" sz="1800" dirty="0"/>
              <a:t> </a:t>
            </a:r>
            <a:r>
              <a:rPr lang="en-US" sz="1800" dirty="0" err="1"/>
              <a:t>độ</a:t>
            </a:r>
            <a:r>
              <a:rPr lang="en-US" sz="1800" dirty="0"/>
              <a:t> </a:t>
            </a:r>
            <a:r>
              <a:rPr lang="en-US" sz="1800" dirty="0" err="1"/>
              <a:t>của</a:t>
            </a:r>
            <a:r>
              <a:rPr lang="en-US" sz="1800" dirty="0"/>
              <a:t> </a:t>
            </a:r>
            <a:r>
              <a:rPr lang="en-US" sz="1800" dirty="0" err="1"/>
              <a:t>các</a:t>
            </a:r>
            <a:r>
              <a:rPr lang="en-US" sz="1800" dirty="0"/>
              <a:t> </a:t>
            </a:r>
            <a:r>
              <a:rPr lang="en-US" sz="1800" dirty="0" err="1"/>
              <a:t>thành</a:t>
            </a:r>
            <a:r>
              <a:rPr lang="en-US" sz="1800" dirty="0"/>
              <a:t> </a:t>
            </a:r>
            <a:br>
              <a:rPr lang="en-US" sz="1800" dirty="0"/>
            </a:br>
            <a:r>
              <a:rPr lang="en-US" sz="1800" dirty="0" err="1"/>
              <a:t>phần</a:t>
            </a:r>
            <a:r>
              <a:rPr lang="en-US" sz="1800" dirty="0"/>
              <a:t> </a:t>
            </a:r>
            <a:r>
              <a:rPr lang="en-US" sz="1800" dirty="0" err="1"/>
              <a:t>tần</a:t>
            </a:r>
            <a:r>
              <a:rPr lang="en-US" sz="1800" dirty="0"/>
              <a:t> </a:t>
            </a:r>
            <a:r>
              <a:rPr lang="en-US" sz="1800" dirty="0" err="1"/>
              <a:t>số</a:t>
            </a:r>
            <a:r>
              <a:rPr lang="en-US" sz="1800" dirty="0"/>
              <a:t> </a:t>
            </a:r>
            <a:r>
              <a:rPr lang="en-US" sz="1800" dirty="0" err="1"/>
              <a:t>có</a:t>
            </a:r>
            <a:r>
              <a:rPr lang="en-US" sz="1800" dirty="0"/>
              <a:t> </a:t>
            </a:r>
            <a:r>
              <a:rPr lang="en-US" sz="1800" dirty="0" err="1"/>
              <a:t>trong</a:t>
            </a:r>
            <a:r>
              <a:rPr lang="en-US" sz="1800" dirty="0"/>
              <a:t> </a:t>
            </a:r>
            <a:r>
              <a:rPr lang="en-US" sz="1800" dirty="0" err="1"/>
              <a:t>phổ</a:t>
            </a:r>
            <a:r>
              <a:rPr lang="en-US" sz="1800" dirty="0"/>
              <a:t> </a:t>
            </a:r>
            <a:r>
              <a:rPr lang="en-US" sz="1800" dirty="0" err="1"/>
              <a:t>tín</a:t>
            </a:r>
            <a:r>
              <a:rPr lang="en-US" sz="1800" dirty="0"/>
              <a:t> </a:t>
            </a:r>
            <a:r>
              <a:rPr lang="en-US" sz="1800" dirty="0" err="1"/>
              <a:t>hiệu</a:t>
            </a:r>
            <a:r>
              <a:rPr lang="en-US" sz="1800" dirty="0"/>
              <a:t> </a:t>
            </a:r>
          </a:p>
          <a:p>
            <a:pPr marL="108000" lvl="0" indent="0">
              <a:buNone/>
            </a:pPr>
            <a:r>
              <a:rPr lang="en-US" sz="1800" dirty="0"/>
              <a:t> </a:t>
            </a:r>
          </a:p>
        </p:txBody>
      </p:sp>
      <p:pic>
        <p:nvPicPr>
          <p:cNvPr id="4" name="Picture 3"/>
          <p:cNvPicPr>
            <a:picLocks noChangeAspect="1"/>
          </p:cNvPicPr>
          <p:nvPr/>
        </p:nvPicPr>
        <p:blipFill>
          <a:blip r:embed="rId3">
            <a:lum/>
            <a:alphaModFix/>
          </a:blip>
          <a:srcRect/>
          <a:stretch>
            <a:fillRect/>
          </a:stretch>
        </p:blipFill>
        <p:spPr>
          <a:xfrm>
            <a:off x="5058746" y="3063875"/>
            <a:ext cx="4276440" cy="219384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8.1.2. Dữ liệu/ Tín hiệu số</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Tín hiệu số (hay dữ liệu số) là dạng vật chất lấy một giá trị xác định trong một khoảng thời gian gọi là chu kỳ của tín hiệu và chỉ lấy giá trị trong một tập giá trị xác định. Đoạn tín hiệu trong một chu kỳ tín hiệu gọi là 1 tín hiệu.</a:t>
            </a:r>
          </a:p>
          <a:p>
            <a:pPr lvl="0"/>
            <a:r>
              <a:rPr lang="en-US" sz="1800"/>
              <a:t>Tín hiệu số nhị phân chỉ lấy hai giá trị là trạng thái ON hoặc OFF hay hai mức cao (High), thấp (Low) và thường mã hóa là 0 hay 1.</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3200400" y="3200400"/>
            <a:ext cx="4295520" cy="19202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8.1.2. Dữ liệu/ Tín hiệu số</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đặc</a:t>
            </a:r>
            <a:r>
              <a:rPr lang="en-US" sz="1800" dirty="0">
                <a:latin typeface="Arial" pitchFamily="34" charset="0"/>
                <a:cs typeface="Arial" pitchFamily="34" charset="0"/>
              </a:rPr>
              <a:t> </a:t>
            </a:r>
            <a:r>
              <a:rPr lang="en-US" sz="1800" dirty="0" err="1">
                <a:latin typeface="Arial" pitchFamily="34" charset="0"/>
                <a:cs typeface="Arial" pitchFamily="34" charset="0"/>
              </a:rPr>
              <a:t>trưng</a:t>
            </a:r>
            <a:r>
              <a:rPr lang="en-US" sz="1800" dirty="0">
                <a:latin typeface="Arial" pitchFamily="34" charset="0"/>
                <a:cs typeface="Arial" pitchFamily="34" charset="0"/>
              </a:rPr>
              <a:t> </a:t>
            </a:r>
            <a:r>
              <a:rPr lang="en-US" sz="1800" dirty="0" err="1">
                <a:latin typeface="Arial" pitchFamily="34" charset="0"/>
                <a:cs typeface="Arial" pitchFamily="34" charset="0"/>
              </a:rPr>
              <a:t>cơ</a:t>
            </a:r>
            <a:r>
              <a:rPr lang="en-US" sz="1800" dirty="0">
                <a:latin typeface="Arial" pitchFamily="34" charset="0"/>
                <a:cs typeface="Arial" pitchFamily="34" charset="0"/>
              </a:rPr>
              <a:t> </a:t>
            </a:r>
            <a:r>
              <a:rPr lang="en-US" sz="1800" dirty="0" err="1">
                <a:latin typeface="Arial" pitchFamily="34" charset="0"/>
                <a:cs typeface="Arial" pitchFamily="34" charset="0"/>
              </a:rPr>
              <a:t>bản</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 </a:t>
            </a:r>
            <a:r>
              <a:rPr lang="en-US" sz="1800" dirty="0" err="1">
                <a:latin typeface="Arial" pitchFamily="34" charset="0"/>
                <a:cs typeface="Arial" pitchFamily="34" charset="0"/>
              </a:rPr>
              <a:t>chu</a:t>
            </a:r>
            <a:r>
              <a:rPr lang="en-US" sz="1800" dirty="0">
                <a:latin typeface="Arial" pitchFamily="34" charset="0"/>
                <a:cs typeface="Arial" pitchFamily="34" charset="0"/>
              </a:rPr>
              <a:t> </a:t>
            </a:r>
            <a:r>
              <a:rPr lang="en-US" sz="1800" dirty="0" err="1">
                <a:latin typeface="Arial" pitchFamily="34" charset="0"/>
                <a:cs typeface="Arial" pitchFamily="34" charset="0"/>
              </a:rPr>
              <a:t>kỳ</a:t>
            </a:r>
            <a:r>
              <a:rPr lang="en-US" sz="1800" dirty="0">
                <a:latin typeface="Arial" pitchFamily="34" charset="0"/>
                <a:cs typeface="Arial" pitchFamily="34" charset="0"/>
              </a:rPr>
              <a:t> </a:t>
            </a:r>
            <a:r>
              <a:rPr lang="en-US" sz="1800" dirty="0" err="1">
                <a:latin typeface="Arial" pitchFamily="34" charset="0"/>
                <a:cs typeface="Arial" pitchFamily="34" charset="0"/>
              </a:rPr>
              <a:t>Ts</a:t>
            </a:r>
            <a:r>
              <a:rPr lang="en-US" sz="1800" dirty="0">
                <a:latin typeface="Arial" pitchFamily="34" charset="0"/>
                <a:cs typeface="Arial" pitchFamily="34" charset="0"/>
              </a:rPr>
              <a:t> (Tb),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F.</a:t>
            </a:r>
          </a:p>
          <a:p>
            <a:pPr lvl="0"/>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lệch</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mỗi</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so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trung</a:t>
            </a:r>
            <a:r>
              <a:rPr lang="en-US" sz="1800" dirty="0">
                <a:latin typeface="Arial" pitchFamily="34" charset="0"/>
                <a:cs typeface="Arial" pitchFamily="34" charset="0"/>
              </a:rPr>
              <a:t> </a:t>
            </a:r>
            <a:r>
              <a:rPr lang="en-US" sz="1800" dirty="0" err="1">
                <a:latin typeface="Arial" pitchFamily="34" charset="0"/>
                <a:cs typeface="Arial" pitchFamily="34" charset="0"/>
              </a:rPr>
              <a:t>bình</a:t>
            </a:r>
            <a:endParaRPr lang="en-US" sz="1800" dirty="0">
              <a:latin typeface="Arial" pitchFamily="34" charset="0"/>
              <a:cs typeface="Arial" pitchFamily="34" charset="0"/>
            </a:endParaRPr>
          </a:p>
          <a:p>
            <a:pPr lvl="0"/>
            <a:r>
              <a:rPr lang="en-US" sz="1800" dirty="0">
                <a:latin typeface="Arial" pitchFamily="34" charset="0"/>
                <a:cs typeface="Arial" pitchFamily="34" charset="0"/>
              </a:rPr>
              <a:t>Chu </a:t>
            </a:r>
            <a:r>
              <a:rPr lang="en-US" sz="1800" dirty="0" err="1">
                <a:latin typeface="Arial" pitchFamily="34" charset="0"/>
                <a:cs typeface="Arial" pitchFamily="34" charset="0"/>
              </a:rPr>
              <a:t>kỳ</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khoảng</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ngắn</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giữa</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lần</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khoảng</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giữ</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mức</a:t>
            </a:r>
            <a:r>
              <a:rPr lang="en-US" sz="1800" dirty="0">
                <a:latin typeface="Arial" pitchFamily="34" charset="0"/>
                <a:cs typeface="Arial" pitchFamily="34" charset="0"/>
              </a:rPr>
              <a:t>). </a:t>
            </a:r>
            <a:r>
              <a:rPr lang="en-US" sz="1800" dirty="0" err="1">
                <a:latin typeface="Arial" pitchFamily="34" charset="0"/>
                <a:cs typeface="Arial" pitchFamily="34" charset="0"/>
              </a:rPr>
              <a:t>Đoạn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mỗi</a:t>
            </a:r>
            <a:r>
              <a:rPr lang="en-US" sz="1800" dirty="0">
                <a:latin typeface="Arial" pitchFamily="34" charset="0"/>
                <a:cs typeface="Arial" pitchFamily="34" charset="0"/>
              </a:rPr>
              <a:t> </a:t>
            </a:r>
            <a:r>
              <a:rPr lang="en-US" sz="1800" dirty="0" err="1">
                <a:latin typeface="Arial" pitchFamily="34" charset="0"/>
                <a:cs typeface="Arial" pitchFamily="34" charset="0"/>
              </a:rPr>
              <a:t>chu</a:t>
            </a:r>
            <a:r>
              <a:rPr lang="en-US" sz="1800" dirty="0">
                <a:latin typeface="Arial" pitchFamily="34" charset="0"/>
                <a:cs typeface="Arial" pitchFamily="34" charset="0"/>
              </a:rPr>
              <a:t> </a:t>
            </a:r>
            <a:r>
              <a:rPr lang="en-US" sz="1800" dirty="0" err="1">
                <a:latin typeface="Arial" pitchFamily="34" charset="0"/>
                <a:cs typeface="Arial" pitchFamily="34" charset="0"/>
              </a:rPr>
              <a:t>kỳ</a:t>
            </a:r>
            <a:r>
              <a:rPr lang="en-US" sz="1800" dirty="0">
                <a:latin typeface="Arial" pitchFamily="34" charset="0"/>
                <a:cs typeface="Arial" pitchFamily="34" charset="0"/>
              </a:rPr>
              <a:t> </a:t>
            </a:r>
            <a:r>
              <a:rPr lang="en-US" sz="1800" dirty="0" err="1">
                <a:latin typeface="Arial" pitchFamily="34" charset="0"/>
                <a:cs typeface="Arial" pitchFamily="34" charset="0"/>
              </a:rPr>
              <a:t>gọi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1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a:t>
            </a:r>
          </a:p>
          <a:p>
            <a:pPr lvl="0"/>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(hay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chu</a:t>
            </a:r>
            <a:r>
              <a:rPr lang="en-US" sz="1800" dirty="0">
                <a:latin typeface="Arial" pitchFamily="34" charset="0"/>
                <a:cs typeface="Arial" pitchFamily="34" charset="0"/>
              </a:rPr>
              <a:t> </a:t>
            </a:r>
            <a:r>
              <a:rPr lang="en-US" sz="1800" dirty="0" err="1">
                <a:latin typeface="Arial" pitchFamily="34" charset="0"/>
                <a:cs typeface="Arial" pitchFamily="34" charset="0"/>
              </a:rPr>
              <a:t>kỳ</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đơn</a:t>
            </a:r>
            <a:r>
              <a:rPr lang="en-US" sz="1800" dirty="0">
                <a:latin typeface="Arial" pitchFamily="34" charset="0"/>
                <a:cs typeface="Arial" pitchFamily="34" charset="0"/>
              </a:rPr>
              <a:t> </a:t>
            </a:r>
            <a:r>
              <a:rPr lang="en-US" sz="1800" dirty="0" err="1">
                <a:latin typeface="Arial" pitchFamily="34" charset="0"/>
                <a:cs typeface="Arial" pitchFamily="34" charset="0"/>
              </a:rPr>
              <a:t>vị</a:t>
            </a:r>
            <a:r>
              <a:rPr lang="en-US" sz="1800" dirty="0">
                <a:latin typeface="Arial" pitchFamily="34" charset="0"/>
                <a:cs typeface="Arial" pitchFamily="34" charset="0"/>
              </a:rPr>
              <a:t> </a:t>
            </a:r>
            <a:r>
              <a:rPr lang="en-US" sz="1800" dirty="0" err="1">
                <a:latin typeface="Arial" pitchFamily="34" charset="0"/>
                <a:cs typeface="Arial" pitchFamily="34" charset="0"/>
              </a:rPr>
              <a:t>thời</a:t>
            </a:r>
            <a:r>
              <a:rPr lang="en-US" sz="1800" dirty="0">
                <a:latin typeface="Arial" pitchFamily="34" charset="0"/>
                <a:cs typeface="Arial" pitchFamily="34" charset="0"/>
              </a:rPr>
              <a:t> </a:t>
            </a:r>
            <a:r>
              <a:rPr lang="en-US" sz="1800" dirty="0" err="1">
                <a:latin typeface="Arial" pitchFamily="34" charset="0"/>
                <a:cs typeface="Arial" pitchFamily="34" charset="0"/>
              </a:rPr>
              <a:t>gian</a:t>
            </a:r>
            <a:endParaRPr lang="en-US" sz="1800" dirty="0">
              <a:latin typeface="Arial" pitchFamily="34" charset="0"/>
              <a:cs typeface="Arial" pitchFamily="34" charset="0"/>
            </a:endParaRPr>
          </a:p>
          <a:p>
            <a:pPr lvl="0"/>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xem</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tổng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nhiều</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hòa</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f + 3f + 5f + .. Ở </a:t>
            </a:r>
            <a:r>
              <a:rPr lang="en-US" sz="1800" dirty="0" err="1">
                <a:latin typeface="Arial" pitchFamily="34" charset="0"/>
                <a:cs typeface="Arial" pitchFamily="34" charset="0"/>
              </a:rPr>
              <a:t>đây</a:t>
            </a:r>
            <a:r>
              <a:rPr lang="en-US" sz="1800" dirty="0">
                <a:latin typeface="Arial" pitchFamily="34" charset="0"/>
                <a:cs typeface="Arial" pitchFamily="34" charset="0"/>
              </a:rPr>
              <a:t> f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cơ</a:t>
            </a:r>
            <a:r>
              <a:rPr lang="en-US" sz="1800" dirty="0">
                <a:latin typeface="Arial" pitchFamily="34" charset="0"/>
                <a:cs typeface="Arial" pitchFamily="34" charset="0"/>
              </a:rPr>
              <a:t> </a:t>
            </a:r>
            <a:r>
              <a:rPr lang="en-US" sz="1800" dirty="0" err="1">
                <a:latin typeface="Arial" pitchFamily="34" charset="0"/>
                <a:cs typeface="Arial" pitchFamily="34" charset="0"/>
              </a:rPr>
              <a:t>bản</a:t>
            </a:r>
            <a:r>
              <a:rPr lang="en-US" sz="1800" dirty="0">
                <a:latin typeface="Arial" pitchFamily="34" charset="0"/>
                <a:cs typeface="Arial" pitchFamily="34" charset="0"/>
              </a:rPr>
              <a:t> (</a:t>
            </a:r>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bằng</a:t>
            </a:r>
            <a:r>
              <a:rPr lang="en-US" sz="1800" dirty="0">
                <a:latin typeface="Arial" pitchFamily="34" charset="0"/>
                <a:cs typeface="Arial" pitchFamily="34" charset="0"/>
              </a:rPr>
              <a:t> </a:t>
            </a:r>
            <a:r>
              <a:rPr lang="en-US" sz="1800" dirty="0" err="1">
                <a:latin typeface="Arial" pitchFamily="34" charset="0"/>
                <a:cs typeface="Arial" pitchFamily="34" charset="0"/>
              </a:rPr>
              <a:t>nửa</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tồn</a:t>
            </a:r>
            <a:r>
              <a:rPr lang="en-US" sz="1800" dirty="0">
                <a:latin typeface="Arial" pitchFamily="34" charset="0"/>
                <a:cs typeface="Arial" pitchFamily="34" charset="0"/>
              </a:rPr>
              <a:t> </a:t>
            </a:r>
            <a:r>
              <a:rPr lang="en-US" sz="1800" dirty="0" err="1">
                <a:latin typeface="Arial" pitchFamily="34" charset="0"/>
                <a:cs typeface="Arial" pitchFamily="34" charset="0"/>
              </a:rPr>
              <a:t>tại</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hài</a:t>
            </a:r>
            <a:r>
              <a:rPr lang="en-US" sz="1800" dirty="0">
                <a:latin typeface="Arial" pitchFamily="34" charset="0"/>
                <a:cs typeface="Arial" pitchFamily="34" charset="0"/>
              </a:rPr>
              <a:t> </a:t>
            </a:r>
            <a:r>
              <a:rPr lang="en-US" sz="1800" dirty="0" err="1">
                <a:latin typeface="Arial" pitchFamily="34" charset="0"/>
                <a:cs typeface="Arial" pitchFamily="34" charset="0"/>
              </a:rPr>
              <a:t>bậc</a:t>
            </a:r>
            <a:r>
              <a:rPr lang="en-US" sz="1800" dirty="0">
                <a:latin typeface="Arial" pitchFamily="34" charset="0"/>
                <a:cs typeface="Arial" pitchFamily="34" charset="0"/>
              </a:rPr>
              <a:t> </a:t>
            </a:r>
            <a:r>
              <a:rPr lang="en-US" sz="1800" dirty="0" err="1">
                <a:latin typeface="Arial" pitchFamily="34" charset="0"/>
                <a:cs typeface="Arial" pitchFamily="34" charset="0"/>
              </a:rPr>
              <a:t>lẻ</a:t>
            </a:r>
            <a:r>
              <a:rPr lang="en-US" sz="1800" dirty="0">
                <a:latin typeface="Arial" pitchFamily="34" charset="0"/>
                <a:cs typeface="Arial" pitchFamily="34" charset="0"/>
              </a:rPr>
              <a:t>. </a:t>
            </a:r>
            <a:r>
              <a:rPr lang="en-US" sz="1800" dirty="0" err="1">
                <a:latin typeface="Arial" pitchFamily="34" charset="0"/>
                <a:cs typeface="Arial" pitchFamily="34" charset="0"/>
              </a:rPr>
              <a:t>Khoảng</a:t>
            </a:r>
            <a:r>
              <a:rPr lang="en-US" sz="1800" dirty="0">
                <a:latin typeface="Arial" pitchFamily="34" charset="0"/>
                <a:cs typeface="Arial" pitchFamily="34" charset="0"/>
              </a:rPr>
              <a:t> 95% </a:t>
            </a:r>
            <a:r>
              <a:rPr lang="en-US" sz="1800" dirty="0" err="1">
                <a:latin typeface="Arial" pitchFamily="34" charset="0"/>
                <a:cs typeface="Arial" pitchFamily="34" charset="0"/>
              </a:rPr>
              <a:t>năng</a:t>
            </a:r>
            <a:r>
              <a:rPr lang="en-US" sz="1800" dirty="0">
                <a:latin typeface="Arial" pitchFamily="34" charset="0"/>
                <a:cs typeface="Arial" pitchFamily="34" charset="0"/>
              </a:rPr>
              <a:t> </a:t>
            </a:r>
            <a:r>
              <a:rPr lang="en-US" sz="1800" dirty="0" err="1">
                <a:latin typeface="Arial" pitchFamily="34" charset="0"/>
                <a:cs typeface="Arial" pitchFamily="34" charset="0"/>
              </a:rPr>
              <a:t>lượng</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tập</a:t>
            </a:r>
            <a:r>
              <a:rPr lang="en-US" sz="1800" dirty="0">
                <a:latin typeface="Arial" pitchFamily="34" charset="0"/>
                <a:cs typeface="Arial" pitchFamily="34" charset="0"/>
              </a:rPr>
              <a:t> </a:t>
            </a:r>
            <a:r>
              <a:rPr lang="en-US" sz="1800" dirty="0" err="1">
                <a:latin typeface="Arial" pitchFamily="34" charset="0"/>
                <a:cs typeface="Arial" pitchFamily="34" charset="0"/>
              </a:rPr>
              <a:t>trung</a:t>
            </a:r>
            <a:r>
              <a:rPr lang="en-US" sz="1800" dirty="0">
                <a:latin typeface="Arial" pitchFamily="34" charset="0"/>
                <a:cs typeface="Arial" pitchFamily="34" charset="0"/>
              </a:rPr>
              <a:t> ở 3 </a:t>
            </a:r>
            <a:r>
              <a:rPr lang="en-US" sz="1800" dirty="0" err="1">
                <a:latin typeface="Arial" pitchFamily="34" charset="0"/>
                <a:cs typeface="Arial" pitchFamily="34" charset="0"/>
              </a:rPr>
              <a:t>hài</a:t>
            </a:r>
            <a:r>
              <a:rPr lang="en-US" sz="1800" dirty="0">
                <a:latin typeface="Arial" pitchFamily="34" charset="0"/>
                <a:cs typeface="Arial" pitchFamily="34" charset="0"/>
              </a:rPr>
              <a:t> </a:t>
            </a:r>
            <a:r>
              <a:rPr lang="en-US" sz="1800" dirty="0" err="1">
                <a:latin typeface="Arial" pitchFamily="34" charset="0"/>
                <a:cs typeface="Arial" pitchFamily="34" charset="0"/>
              </a:rPr>
              <a:t>đầu</a:t>
            </a:r>
            <a:r>
              <a:rPr lang="en-US" sz="1800" dirty="0">
                <a:latin typeface="Arial" pitchFamily="34" charset="0"/>
                <a:cs typeface="Arial" pitchFamily="34" charset="0"/>
              </a:rPr>
              <a:t> (f + 3f + 5f). </a:t>
            </a:r>
            <a:r>
              <a:rPr lang="en-US" sz="1800" dirty="0" err="1">
                <a:latin typeface="Arial" pitchFamily="34" charset="0"/>
                <a:cs typeface="Arial" pitchFamily="34" charset="0"/>
              </a:rPr>
              <a:t>Vì</a:t>
            </a:r>
            <a:r>
              <a:rPr lang="en-US" sz="1800" dirty="0">
                <a:latin typeface="Arial" pitchFamily="34" charset="0"/>
                <a:cs typeface="Arial" pitchFamily="34" charset="0"/>
              </a:rPr>
              <a:t> </a:t>
            </a:r>
            <a:r>
              <a:rPr lang="en-US" sz="1800" dirty="0" err="1">
                <a:latin typeface="Arial" pitchFamily="34" charset="0"/>
                <a:cs typeface="Arial" pitchFamily="34" charset="0"/>
              </a:rPr>
              <a:t>vậy</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coi</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tần</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dải</a:t>
            </a:r>
            <a:r>
              <a:rPr lang="en-US" sz="1800" dirty="0">
                <a:latin typeface="Arial" pitchFamily="34" charset="0"/>
                <a:cs typeface="Arial" pitchFamily="34" charset="0"/>
              </a:rPr>
              <a:t> </a:t>
            </a:r>
            <a:r>
              <a:rPr lang="en-US" sz="1800" dirty="0" err="1">
                <a:latin typeface="Arial" pitchFamily="34" charset="0"/>
                <a:cs typeface="Arial" pitchFamily="34" charset="0"/>
              </a:rPr>
              <a:t>phổ</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gồm</a:t>
            </a:r>
            <a:r>
              <a:rPr lang="en-US" sz="1800" dirty="0">
                <a:latin typeface="Arial" pitchFamily="34" charset="0"/>
                <a:cs typeface="Arial" pitchFamily="34" charset="0"/>
              </a:rPr>
              <a:t> 3 </a:t>
            </a:r>
            <a:r>
              <a:rPr lang="en-US" sz="1800" dirty="0" err="1">
                <a:latin typeface="Arial" pitchFamily="34" charset="0"/>
                <a:cs typeface="Arial" pitchFamily="34" charset="0"/>
              </a:rPr>
              <a:t>hài</a:t>
            </a:r>
            <a:r>
              <a:rPr lang="en-US" sz="1800" dirty="0">
                <a:latin typeface="Arial" pitchFamily="34" charset="0"/>
                <a:cs typeface="Arial" pitchFamily="34" charset="0"/>
              </a:rPr>
              <a:t> </a:t>
            </a:r>
            <a:r>
              <a:rPr lang="en-US" sz="1800" dirty="0" err="1">
                <a:latin typeface="Arial" pitchFamily="34" charset="0"/>
                <a:cs typeface="Arial" pitchFamily="34" charset="0"/>
              </a:rPr>
              <a:t>đầu</a:t>
            </a:r>
            <a:r>
              <a:rPr lang="en-US" sz="1800" dirty="0">
                <a:latin typeface="Arial" pitchFamily="34" charset="0"/>
                <a:cs typeface="Arial" pitchFamily="34"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8.1.2. Dữ liệu/ Tín hiệu số</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Để truyền tín hiệu số, kênh truyền phải có dải thông đử rộng để truyền được tần số cơ bản và  các hài 3f, 5f của nó.</a:t>
            </a:r>
          </a:p>
          <a:p>
            <a:pPr lvl="0"/>
            <a:endParaRPr lang="en-US" sz="1800"/>
          </a:p>
          <a:p>
            <a:pPr lvl="0"/>
            <a:endParaRPr lang="en-US" sz="1800"/>
          </a:p>
          <a:p>
            <a:pPr lvl="0"/>
            <a:endParaRPr lang="en-US" sz="1800"/>
          </a:p>
          <a:p>
            <a:pPr lvl="0"/>
            <a:r>
              <a:rPr lang="en-US" sz="1800"/>
              <a:t>Ví dụ truyền tín hiệu số nhị phân có tốc độ bít 2400 bit/s (tần số cơ bản 1200 Hz) qua kênh thoại:</a:t>
            </a:r>
          </a:p>
          <a:p>
            <a:pPr lvl="0"/>
            <a:endParaRPr lang="en-US"/>
          </a:p>
        </p:txBody>
      </p:sp>
      <p:pic>
        <p:nvPicPr>
          <p:cNvPr id="4" name="Picture 3"/>
          <p:cNvPicPr>
            <a:picLocks noChangeAspect="1"/>
          </p:cNvPicPr>
          <p:nvPr/>
        </p:nvPicPr>
        <p:blipFill>
          <a:blip r:embed="rId3">
            <a:lum/>
            <a:alphaModFix/>
          </a:blip>
          <a:srcRect/>
          <a:stretch>
            <a:fillRect/>
          </a:stretch>
        </p:blipFill>
        <p:spPr>
          <a:xfrm>
            <a:off x="1380959" y="2011680"/>
            <a:ext cx="7391160" cy="1280159"/>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3033000" y="3749040"/>
            <a:ext cx="3733560" cy="1463039"/>
          </a:xfrm>
          <a:prstGeom prst="rect">
            <a:avLst/>
          </a:prstGeom>
          <a:noFill/>
          <a:ln>
            <a:noFill/>
          </a:ln>
        </p:spPr>
      </p:pic>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1120</TotalTime>
  <Words>4190</Words>
  <Application>Microsoft Office PowerPoint</Application>
  <PresentationFormat>Custom</PresentationFormat>
  <Paragraphs>216</Paragraphs>
  <Slides>54</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Liberation Sans</vt:lpstr>
      <vt:lpstr>Liberation Serif</vt:lpstr>
      <vt:lpstr>StarSymbol</vt:lpstr>
      <vt:lpstr>Default</vt:lpstr>
      <vt:lpstr>Chương 8: Mã hóa dữ liệu</vt:lpstr>
      <vt:lpstr>8.1. Tổng quan</vt:lpstr>
      <vt:lpstr>8.1. Tổng quan</vt:lpstr>
      <vt:lpstr>8.1.1. Dữ liệu/ Tín hiệu tương tự</vt:lpstr>
      <vt:lpstr>8.1.1. Dữ liệu/ tín hiệu tương tự</vt:lpstr>
      <vt:lpstr>8.1.1.Dữ liệu/tín hiệu tương tự</vt:lpstr>
      <vt:lpstr>8.1.2. Dữ liệu/ Tín hiệu số</vt:lpstr>
      <vt:lpstr>8.1.2. Dữ liệu/ Tín hiệu số</vt:lpstr>
      <vt:lpstr>8.1.2. Dữ liệu/ Tín hiệu số</vt:lpstr>
      <vt:lpstr>8.2. Mã hóa dữ liệu trong trường hợp Dữ liệu số - Tín hiệu số</vt:lpstr>
      <vt:lpstr>8.2. Dữ liệu số - Tín hiệu số</vt:lpstr>
      <vt:lpstr>8.2. Dữ liệu số - Tín hiệu số</vt:lpstr>
      <vt:lpstr>8.2. Dữ liệu số - Tín hiệu số</vt:lpstr>
      <vt:lpstr>8.2.1. Tín hiệu NRZ (Non Return to Zero)</vt:lpstr>
      <vt:lpstr>8.2.1. Tín hiệu NRZ</vt:lpstr>
      <vt:lpstr>8.2.1. Tín hiệu NRZ</vt:lpstr>
      <vt:lpstr>8.2.2. Tín hiệu RZ(Return to Zero)</vt:lpstr>
      <vt:lpstr>8.2.2 Tín hiệu RZ</vt:lpstr>
      <vt:lpstr>8.2.2. Tín hiệu RZ</vt:lpstr>
      <vt:lpstr>8.2.3. Tín hiệu Bi-phase hay Manchester code</vt:lpstr>
      <vt:lpstr>8.2.2. Mã Bi-phase</vt:lpstr>
      <vt:lpstr>8.2.3. Mã Bi-phase  </vt:lpstr>
      <vt:lpstr>8.2.4. Mã Miller</vt:lpstr>
      <vt:lpstr>8.2.4. Mã Miller</vt:lpstr>
      <vt:lpstr>8.2.4. Mã Miller</vt:lpstr>
      <vt:lpstr>8.2.4. Mã Miller</vt:lpstr>
      <vt:lpstr>8.2. So sánh Hiệu năng của máy thu</vt:lpstr>
      <vt:lpstr>8.3. Mã hóa dữ liệu  Dữ liệu tương tự - Tín hiệu tương tự</vt:lpstr>
      <vt:lpstr>8.3.1. Điều chế biên độ</vt:lpstr>
      <vt:lpstr>8.3.1. Điều biên</vt:lpstr>
      <vt:lpstr>8.3.2. Điều chế góc</vt:lpstr>
      <vt:lpstr>8.3.2. Điều chế góc</vt:lpstr>
      <vt:lpstr>8.3.2. Điều chế góc</vt:lpstr>
      <vt:lpstr>8.4. Mã hóa dữ liệu trong trường hợp dữ liệu số - tín hiệu tương tự</vt:lpstr>
      <vt:lpstr>8.4. Mã hóa dữ liệu trong trường hợp dữ liệu số - tín hiệu tương tự</vt:lpstr>
      <vt:lpstr>8.4. Các tín hiệu Điều chế số nhị phân</vt:lpstr>
      <vt:lpstr>8.4. BASK</vt:lpstr>
      <vt:lpstr>8.4. Phổ của tín hiệu ASK</vt:lpstr>
      <vt:lpstr>8.4. BPSK</vt:lpstr>
      <vt:lpstr>8.4.FSK</vt:lpstr>
      <vt:lpstr>8.4. FSK</vt:lpstr>
      <vt:lpstr>8.4. FSK</vt:lpstr>
      <vt:lpstr>8.4.</vt:lpstr>
      <vt:lpstr>8.4. QPSK</vt:lpstr>
      <vt:lpstr>8.4. QPSK</vt:lpstr>
      <vt:lpstr>8.4. QPSK</vt:lpstr>
      <vt:lpstr>8.4. QPSK</vt:lpstr>
      <vt:lpstr>8.4. Khóa dịch pha tối thiểu  Minimum Shift Keying</vt:lpstr>
      <vt:lpstr>8.4. Khóa dịch pha tối thiểu (MSK)</vt:lpstr>
      <vt:lpstr>8.4. MSK</vt:lpstr>
      <vt:lpstr>8.4. MSK</vt:lpstr>
      <vt:lpstr>8.4. Khóa dịch pha cầu phương Quadratic Amplitude Shift Keying</vt:lpstr>
      <vt:lpstr>8.4. QASK</vt:lpstr>
      <vt:lpstr>8.5. Mã hóa dữ liệu  Dữ liệu tương tự - Tín hiệu số</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8: Mã hóa dữ liệu</dc:title>
  <dc:creator>IBM</dc:creator>
  <cp:lastModifiedBy>NGUYEN TRONG HAI 20183730</cp:lastModifiedBy>
  <cp:revision>232</cp:revision>
  <dcterms:created xsi:type="dcterms:W3CDTF">2020-04-01T10:49:22Z</dcterms:created>
  <dcterms:modified xsi:type="dcterms:W3CDTF">2021-01-18T09:48:39Z</dcterms:modified>
</cp:coreProperties>
</file>