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730" y="67"/>
      </p:cViewPr>
      <p:guideLst>
        <p:guide orient="horz" pos="1786"/>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lstStyle/>
          <a:p>
            <a:pPr marL="0" marR="0" lvl="0" indent="0" algn="r" hangingPunct="0">
              <a:lnSpc>
                <a:spcPct val="100000"/>
              </a:lnSpc>
              <a:spcBef>
                <a:spcPts val="0"/>
              </a:spcBef>
              <a:spcAft>
                <a:spcPts val="0"/>
              </a:spcAft>
              <a:buNone/>
              <a:tabLst/>
              <a:defRPr sz="1400"/>
            </a:pPr>
            <a:fld id="{836F9F2D-A2B2-4183-B7F4-2E3310582BB5}"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3706036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hangingPunct="0">
              <a:buNone/>
              <a:tabLst/>
              <a:defRPr lang="en-US" sz="1400" kern="1200">
                <a:latin typeface="Liberation Serif" pitchFamily="18"/>
                <a:ea typeface="DejaVu Sans" pitchFamily="2"/>
                <a:cs typeface="DejaVu Sans" pitchFamily="2"/>
              </a:defRPr>
            </a:lvl1pPr>
          </a:lstStyle>
          <a:p>
            <a:pPr lvl="0"/>
            <a:fld id="{DB29AF62-F4AB-4A38-9725-340622CD8063}" type="slidenum">
              <a:t>‹#›</a:t>
            </a:fld>
            <a:endParaRPr lang="en-US"/>
          </a:p>
        </p:txBody>
      </p:sp>
    </p:spTree>
    <p:extLst>
      <p:ext uri="{BB962C8B-B14F-4D97-AF65-F5344CB8AC3E}">
        <p14:creationId xmlns:p14="http://schemas.microsoft.com/office/powerpoint/2010/main" val="1507185052"/>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62125"/>
            <a:ext cx="8569325" cy="1214438"/>
          </a:xfrm>
        </p:spPr>
        <p:txBody>
          <a:bodyPr/>
          <a:lstStyle/>
          <a:p>
            <a:r>
              <a:rPr lang="en-US"/>
              <a:t>Click to edit Master title style</a:t>
            </a:r>
          </a:p>
        </p:txBody>
      </p:sp>
      <p:sp>
        <p:nvSpPr>
          <p:cNvPr id="3" name="Subtitle 2"/>
          <p:cNvSpPr>
            <a:spLocks noGrp="1"/>
          </p:cNvSpPr>
          <p:nvPr>
            <p:ph type="subTitle" idx="1"/>
          </p:nvPr>
        </p:nvSpPr>
        <p:spPr>
          <a:xfrm>
            <a:off x="1512888" y="3213100"/>
            <a:ext cx="7056437" cy="14493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662655-513F-4394-A75D-85F14420E87A}" type="slidenum">
              <a:t>‹#›</a:t>
            </a:fld>
            <a:endParaRPr lang="en-US"/>
          </a:p>
        </p:txBody>
      </p:sp>
    </p:spTree>
    <p:extLst>
      <p:ext uri="{BB962C8B-B14F-4D97-AF65-F5344CB8AC3E}">
        <p14:creationId xmlns:p14="http://schemas.microsoft.com/office/powerpoint/2010/main" val="367415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B50FF52-637A-489F-ADD4-B14845E16E19}" type="slidenum">
              <a:t>‹#›</a:t>
            </a:fld>
            <a:endParaRPr lang="en-US"/>
          </a:p>
        </p:txBody>
      </p:sp>
    </p:spTree>
    <p:extLst>
      <p:ext uri="{BB962C8B-B14F-4D97-AF65-F5344CB8AC3E}">
        <p14:creationId xmlns:p14="http://schemas.microsoft.com/office/powerpoint/2010/main" val="48415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225425"/>
            <a:ext cx="2266950" cy="43894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5425"/>
            <a:ext cx="6653212"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7E265FA-2165-49CE-B827-C69FF587CC94}" type="slidenum">
              <a:t>‹#›</a:t>
            </a:fld>
            <a:endParaRPr lang="en-US"/>
          </a:p>
        </p:txBody>
      </p:sp>
    </p:spTree>
    <p:extLst>
      <p:ext uri="{BB962C8B-B14F-4D97-AF65-F5344CB8AC3E}">
        <p14:creationId xmlns:p14="http://schemas.microsoft.com/office/powerpoint/2010/main" val="273491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DEB6159-4F88-41F5-932E-907023B51473}" type="slidenum">
              <a:t>‹#›</a:t>
            </a:fld>
            <a:endParaRPr lang="en-US"/>
          </a:p>
        </p:txBody>
      </p:sp>
    </p:spTree>
    <p:extLst>
      <p:ext uri="{BB962C8B-B14F-4D97-AF65-F5344CB8AC3E}">
        <p14:creationId xmlns:p14="http://schemas.microsoft.com/office/powerpoint/2010/main" val="59215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3643313"/>
            <a:ext cx="8567738" cy="11271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2403475"/>
            <a:ext cx="8567738" cy="12398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9B175E8-9B22-4B1B-B08A-CFFF49663015}" type="slidenum">
              <a:t>‹#›</a:t>
            </a:fld>
            <a:endParaRPr lang="en-US"/>
          </a:p>
        </p:txBody>
      </p:sp>
    </p:spTree>
    <p:extLst>
      <p:ext uri="{BB962C8B-B14F-4D97-AF65-F5344CB8AC3E}">
        <p14:creationId xmlns:p14="http://schemas.microsoft.com/office/powerpoint/2010/main" val="115309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7150"/>
            <a:ext cx="4459287" cy="3287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327150"/>
            <a:ext cx="4460875" cy="3287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F49F034-8F7F-4DF1-9522-CC1557E19F7A}" type="slidenum">
              <a:t>‹#›</a:t>
            </a:fld>
            <a:endParaRPr lang="en-US"/>
          </a:p>
        </p:txBody>
      </p:sp>
    </p:spTree>
    <p:extLst>
      <p:ext uri="{BB962C8B-B14F-4D97-AF65-F5344CB8AC3E}">
        <p14:creationId xmlns:p14="http://schemas.microsoft.com/office/powerpoint/2010/main" val="342743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227013"/>
            <a:ext cx="9072563" cy="94456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270000"/>
            <a:ext cx="4452938"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1798638"/>
            <a:ext cx="4452938"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270000"/>
            <a:ext cx="4456113"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1798638"/>
            <a:ext cx="4456113"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5BD41B9-EE5B-44A9-8CC5-CE25A8C99D48}" type="slidenum">
              <a:t>‹#›</a:t>
            </a:fld>
            <a:endParaRPr lang="en-US"/>
          </a:p>
        </p:txBody>
      </p:sp>
    </p:spTree>
    <p:extLst>
      <p:ext uri="{BB962C8B-B14F-4D97-AF65-F5344CB8AC3E}">
        <p14:creationId xmlns:p14="http://schemas.microsoft.com/office/powerpoint/2010/main" val="2037911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8BF2D481-EDA4-4BA7-AC6A-BBEA45318724}" type="slidenum">
              <a:t>‹#›</a:t>
            </a:fld>
            <a:endParaRPr lang="en-US"/>
          </a:p>
        </p:txBody>
      </p:sp>
    </p:spTree>
    <p:extLst>
      <p:ext uri="{BB962C8B-B14F-4D97-AF65-F5344CB8AC3E}">
        <p14:creationId xmlns:p14="http://schemas.microsoft.com/office/powerpoint/2010/main" val="388635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54C87619-6400-48E3-A155-A67323EBB3A0}" type="slidenum">
              <a:t>‹#›</a:t>
            </a:fld>
            <a:endParaRPr lang="en-US"/>
          </a:p>
        </p:txBody>
      </p:sp>
    </p:spTree>
    <p:extLst>
      <p:ext uri="{BB962C8B-B14F-4D97-AF65-F5344CB8AC3E}">
        <p14:creationId xmlns:p14="http://schemas.microsoft.com/office/powerpoint/2010/main" val="23722655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225425"/>
            <a:ext cx="3316288" cy="9604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225425"/>
            <a:ext cx="5635625" cy="48402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185863"/>
            <a:ext cx="3316288" cy="38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BC2D7E0-F82D-497F-965A-A485BCE234E9}" type="slidenum">
              <a:t>‹#›</a:t>
            </a:fld>
            <a:endParaRPr lang="en-US"/>
          </a:p>
        </p:txBody>
      </p:sp>
    </p:spTree>
    <p:extLst>
      <p:ext uri="{BB962C8B-B14F-4D97-AF65-F5344CB8AC3E}">
        <p14:creationId xmlns:p14="http://schemas.microsoft.com/office/powerpoint/2010/main" val="46152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3968750"/>
            <a:ext cx="6048375" cy="4699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506413"/>
            <a:ext cx="6048375" cy="3402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4438650"/>
            <a:ext cx="60483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03277B96-8ADF-43D7-AE0A-CD7D75A9018D}" type="slidenum">
              <a:t>‹#›</a:t>
            </a:fld>
            <a:endParaRPr lang="en-US"/>
          </a:p>
        </p:txBody>
      </p:sp>
    </p:spTree>
    <p:extLst>
      <p:ext uri="{BB962C8B-B14F-4D97-AF65-F5344CB8AC3E}">
        <p14:creationId xmlns:p14="http://schemas.microsoft.com/office/powerpoint/2010/main" val="27735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226080"/>
            <a:ext cx="9071640" cy="94644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326600"/>
            <a:ext cx="9071640" cy="3288239"/>
          </a:xfrm>
          <a:prstGeom prst="rect">
            <a:avLst/>
          </a:prstGeom>
          <a:noFill/>
          <a:ln>
            <a:noFill/>
          </a:ln>
        </p:spPr>
        <p:txBody>
          <a:bodyPr lIns="0" tIns="0" rIns="0" bIns="0"/>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03999" y="5165280"/>
            <a:ext cx="2348280" cy="390600"/>
          </a:xfrm>
          <a:prstGeom prst="rect">
            <a:avLst/>
          </a:prstGeom>
          <a:noFill/>
          <a:ln>
            <a:noFill/>
          </a:ln>
        </p:spPr>
        <p:txBody>
          <a:bodyPr lIns="0" tIns="0" rIns="0" bIns="0"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5165280"/>
            <a:ext cx="3195000" cy="390600"/>
          </a:xfrm>
          <a:prstGeom prst="rect">
            <a:avLst/>
          </a:prstGeom>
          <a:noFill/>
          <a:ln>
            <a:noFill/>
          </a:ln>
        </p:spPr>
        <p:txBody>
          <a:bodyPr lIns="0" tIns="0" rIns="0" bIns="0" anchorCtr="0"/>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5165280"/>
            <a:ext cx="2348280" cy="390600"/>
          </a:xfrm>
          <a:prstGeom prst="rect">
            <a:avLst/>
          </a:prstGeom>
          <a:noFill/>
          <a:ln>
            <a:noFill/>
          </a:ln>
        </p:spPr>
        <p:txBody>
          <a:bodyPr lIns="0" tIns="0" rIns="0" bIns="0" anchorCtr="0"/>
          <a:lstStyle>
            <a:lvl1pPr lvl="0" algn="r" hangingPunct="0">
              <a:buNone/>
              <a:tabLst/>
              <a:defRPr lang="en-US" sz="1400" kern="1200">
                <a:latin typeface="Liberation Serif" pitchFamily="18"/>
                <a:ea typeface="DejaVu Sans" pitchFamily="2"/>
                <a:cs typeface="DejaVu Sans" pitchFamily="2"/>
              </a:defRPr>
            </a:lvl1pPr>
          </a:lstStyle>
          <a:p>
            <a:pPr lvl="0"/>
            <a:fld id="{777D3991-032C-4081-B131-44FF147F26AF}"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chương 9. Nhiễu xuyên giữa các ký hiệu (InterSymbol Interference)</a:t>
            </a:r>
          </a:p>
        </p:txBody>
      </p:sp>
      <p:sp>
        <p:nvSpPr>
          <p:cNvPr id="3" name="Text Placeholder 2"/>
          <p:cNvSpPr txBox="1">
            <a:spLocks noGrp="1"/>
          </p:cNvSpPr>
          <p:nvPr>
            <p:ph type="body" idx="4294967295"/>
          </p:nvPr>
        </p:nvSpPr>
        <p:spPr>
          <a:xfrm>
            <a:off x="503999" y="1539875"/>
            <a:ext cx="9071640" cy="3288239"/>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buNone/>
            </a:pPr>
            <a:r>
              <a:rPr lang="en-US" sz="2000" dirty="0">
                <a:latin typeface="Arial" pitchFamily="34" charset="0"/>
                <a:cs typeface="Arial" pitchFamily="34" charset="0"/>
              </a:rPr>
              <a:t>9.1. </a:t>
            </a:r>
            <a:r>
              <a:rPr lang="en-US" sz="2000" dirty="0" err="1">
                <a:latin typeface="Arial" pitchFamily="34" charset="0"/>
                <a:cs typeface="Arial" pitchFamily="34" charset="0"/>
              </a:rPr>
              <a:t>Tổng</a:t>
            </a:r>
            <a:r>
              <a:rPr lang="en-US" sz="2000" dirty="0">
                <a:latin typeface="Arial" pitchFamily="34" charset="0"/>
                <a:cs typeface="Arial" pitchFamily="34" charset="0"/>
              </a:rPr>
              <a:t> </a:t>
            </a:r>
            <a:r>
              <a:rPr lang="en-US" sz="2000" dirty="0" err="1">
                <a:latin typeface="Arial" pitchFamily="34" charset="0"/>
                <a:cs typeface="Arial" pitchFamily="34" charset="0"/>
              </a:rPr>
              <a:t>quan</a:t>
            </a:r>
            <a:r>
              <a:rPr lang="en-US" sz="2000" dirty="0">
                <a:latin typeface="Arial" pitchFamily="34" charset="0"/>
                <a:cs typeface="Arial" pitchFamily="34" charset="0"/>
              </a:rPr>
              <a:t> </a:t>
            </a:r>
            <a:r>
              <a:rPr lang="en-US" sz="2000" dirty="0" err="1">
                <a:latin typeface="Arial" pitchFamily="34" charset="0"/>
                <a:cs typeface="Arial" pitchFamily="34" charset="0"/>
              </a:rPr>
              <a:t>về</a:t>
            </a:r>
            <a:r>
              <a:rPr lang="en-US" sz="2000" dirty="0">
                <a:latin typeface="Arial" pitchFamily="34" charset="0"/>
                <a:cs typeface="Arial" pitchFamily="34" charset="0"/>
              </a:rPr>
              <a:t> </a:t>
            </a:r>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xuyên</a:t>
            </a:r>
            <a:endParaRPr lang="en-US" sz="2000" dirty="0">
              <a:latin typeface="Arial" pitchFamily="34" charset="0"/>
              <a:cs typeface="Arial" pitchFamily="34" charset="0"/>
            </a:endParaRPr>
          </a:p>
          <a:p>
            <a:pPr lvl="0">
              <a:buNone/>
            </a:pPr>
            <a:r>
              <a:rPr lang="en-US" sz="2000" dirty="0">
                <a:latin typeface="Arial" pitchFamily="34" charset="0"/>
                <a:cs typeface="Arial" pitchFamily="34" charset="0"/>
              </a:rPr>
              <a:t>9.2. </a:t>
            </a:r>
            <a:r>
              <a:rPr lang="en-US" sz="2000" dirty="0" err="1">
                <a:latin typeface="Arial" pitchFamily="34" charset="0"/>
                <a:cs typeface="Arial" pitchFamily="34" charset="0"/>
              </a:rPr>
              <a:t>Buộc</a:t>
            </a:r>
            <a:r>
              <a:rPr lang="en-US" sz="2000" dirty="0">
                <a:latin typeface="Arial" pitchFamily="34" charset="0"/>
                <a:cs typeface="Arial" pitchFamily="34" charset="0"/>
              </a:rPr>
              <a:t> </a:t>
            </a:r>
            <a:r>
              <a:rPr lang="en-US" sz="2000" dirty="0" err="1">
                <a:latin typeface="Arial" pitchFamily="34" charset="0"/>
                <a:cs typeface="Arial" pitchFamily="34" charset="0"/>
              </a:rPr>
              <a:t>ảnh</a:t>
            </a:r>
            <a:r>
              <a:rPr lang="en-US" sz="2000" dirty="0">
                <a:latin typeface="Arial" pitchFamily="34" charset="0"/>
                <a:cs typeface="Arial" pitchFamily="34" charset="0"/>
              </a:rPr>
              <a:t> </a:t>
            </a:r>
            <a:r>
              <a:rPr lang="en-US" sz="2000" dirty="0" err="1">
                <a:latin typeface="Arial" pitchFamily="34" charset="0"/>
                <a:cs typeface="Arial" pitchFamily="34" charset="0"/>
              </a:rPr>
              <a:t>hưởng</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xuyên</a:t>
            </a:r>
            <a:r>
              <a:rPr lang="en-US" sz="2000" dirty="0">
                <a:latin typeface="Arial" pitchFamily="34" charset="0"/>
                <a:cs typeface="Arial" pitchFamily="34" charset="0"/>
              </a:rPr>
              <a:t> </a:t>
            </a:r>
            <a:r>
              <a:rPr lang="en-US" sz="2000" dirty="0" err="1">
                <a:latin typeface="Arial" pitchFamily="34" charset="0"/>
                <a:cs typeface="Arial" pitchFamily="34" charset="0"/>
              </a:rPr>
              <a:t>giữa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ký</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về</a:t>
            </a:r>
            <a:r>
              <a:rPr lang="en-US" sz="2000" dirty="0">
                <a:latin typeface="Arial" pitchFamily="34" charset="0"/>
                <a:cs typeface="Arial" pitchFamily="34" charset="0"/>
              </a:rPr>
              <a:t> 0 (</a:t>
            </a:r>
            <a:r>
              <a:rPr lang="en-US" sz="2000" dirty="0" err="1">
                <a:latin typeface="Arial" pitchFamily="34" charset="0"/>
                <a:cs typeface="Arial" pitchFamily="34" charset="0"/>
              </a:rPr>
              <a:t>Ép</a:t>
            </a:r>
            <a:r>
              <a:rPr lang="en-US" sz="2000" dirty="0">
                <a:latin typeface="Arial" pitchFamily="34" charset="0"/>
                <a:cs typeface="Arial" pitchFamily="34" charset="0"/>
              </a:rPr>
              <a:t> ISI </a:t>
            </a:r>
            <a:r>
              <a:rPr lang="en-US" sz="2000" dirty="0" err="1">
                <a:latin typeface="Arial" pitchFamily="34" charset="0"/>
                <a:cs typeface="Arial" pitchFamily="34" charset="0"/>
              </a:rPr>
              <a:t>về</a:t>
            </a:r>
            <a:r>
              <a:rPr lang="en-US" sz="2000" dirty="0">
                <a:latin typeface="Arial" pitchFamily="34" charset="0"/>
                <a:cs typeface="Arial" pitchFamily="34" charset="0"/>
              </a:rPr>
              <a:t> 0)</a:t>
            </a:r>
          </a:p>
          <a:p>
            <a:pPr lvl="0">
              <a:buNone/>
            </a:pPr>
            <a:r>
              <a:rPr lang="en-US" sz="2000" dirty="0">
                <a:latin typeface="Arial" pitchFamily="34" charset="0"/>
                <a:cs typeface="Arial" pitchFamily="34" charset="0"/>
              </a:rPr>
              <a:t>9.3. </a:t>
            </a:r>
            <a:r>
              <a:rPr lang="en-US" sz="2000" dirty="0" err="1">
                <a:latin typeface="Arial" pitchFamily="34" charset="0"/>
                <a:cs typeface="Arial" pitchFamily="34" charset="0"/>
              </a:rPr>
              <a:t>Chấp</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xuyên</a:t>
            </a:r>
            <a:r>
              <a:rPr lang="en-US" sz="2000" dirty="0">
                <a:latin typeface="Arial" pitchFamily="34" charset="0"/>
                <a:cs typeface="Arial" pitchFamily="34" charset="0"/>
              </a:rPr>
              <a:t> </a:t>
            </a:r>
            <a:r>
              <a:rPr lang="en-US" sz="2000" dirty="0" err="1">
                <a:latin typeface="Arial" pitchFamily="34" charset="0"/>
                <a:cs typeface="Arial" pitchFamily="34" charset="0"/>
              </a:rPr>
              <a:t>giữa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ký</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ở </a:t>
            </a:r>
            <a:r>
              <a:rPr lang="en-US" sz="2000" dirty="0" err="1">
                <a:latin typeface="Arial" pitchFamily="34" charset="0"/>
                <a:cs typeface="Arial" pitchFamily="34" charset="0"/>
              </a:rPr>
              <a:t>mức</a:t>
            </a:r>
            <a:r>
              <a:rPr lang="en-US" sz="2000" dirty="0">
                <a:latin typeface="Arial" pitchFamily="34" charset="0"/>
                <a:cs typeface="Arial" pitchFamily="34" charset="0"/>
              </a:rPr>
              <a:t> </a:t>
            </a:r>
            <a:r>
              <a:rPr lang="en-US" sz="2000" dirty="0" err="1">
                <a:latin typeface="Arial" pitchFamily="34" charset="0"/>
                <a:cs typeface="Arial" pitchFamily="34" charset="0"/>
              </a:rPr>
              <a:t>kiểm</a:t>
            </a:r>
            <a:r>
              <a:rPr lang="en-US" sz="2000" dirty="0">
                <a:latin typeface="Arial" pitchFamily="34" charset="0"/>
                <a:cs typeface="Arial" pitchFamily="34" charset="0"/>
              </a:rPr>
              <a:t> </a:t>
            </a:r>
            <a:r>
              <a:rPr lang="en-US" sz="2000" dirty="0" err="1">
                <a:latin typeface="Arial" pitchFamily="34" charset="0"/>
                <a:cs typeface="Arial" pitchFamily="34" charset="0"/>
              </a:rPr>
              <a:t>soát</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Điều</a:t>
            </a:r>
            <a:r>
              <a:rPr lang="en-US" sz="2000" dirty="0">
                <a:latin typeface="Arial" pitchFamily="34" charset="0"/>
                <a:cs typeface="Arial" pitchFamily="34" charset="0"/>
              </a:rPr>
              <a:t> </a:t>
            </a:r>
            <a:r>
              <a:rPr lang="en-US" sz="2000" dirty="0" err="1">
                <a:latin typeface="Arial" pitchFamily="34" charset="0"/>
                <a:cs typeface="Arial" pitchFamily="34" charset="0"/>
              </a:rPr>
              <a:t>chế</a:t>
            </a:r>
            <a:r>
              <a:rPr lang="en-US" sz="2000" dirty="0">
                <a:latin typeface="Arial" pitchFamily="34" charset="0"/>
                <a:cs typeface="Arial" pitchFamily="34" charset="0"/>
              </a:rPr>
              <a:t> </a:t>
            </a:r>
            <a:r>
              <a:rPr lang="en-US" sz="2000" dirty="0" err="1">
                <a:latin typeface="Arial" pitchFamily="34" charset="0"/>
                <a:cs typeface="Arial" pitchFamily="34" charset="0"/>
              </a:rPr>
              <a:t>nhị</a:t>
            </a:r>
            <a:r>
              <a:rPr lang="en-US" sz="2000" dirty="0">
                <a:latin typeface="Arial" pitchFamily="34" charset="0"/>
                <a:cs typeface="Arial" pitchFamily="34" charset="0"/>
              </a:rPr>
              <a:t> </a:t>
            </a:r>
            <a:r>
              <a:rPr lang="en-US" sz="2000" dirty="0" err="1">
                <a:latin typeface="Arial" pitchFamily="34" charset="0"/>
                <a:cs typeface="Arial" pitchFamily="34" charset="0"/>
              </a:rPr>
              <a:t>phân</a:t>
            </a:r>
            <a:r>
              <a:rPr lang="en-US" sz="2000" dirty="0">
                <a:latin typeface="Arial" pitchFamily="34" charset="0"/>
                <a:cs typeface="Arial" pitchFamily="34" charset="0"/>
              </a:rPr>
              <a:t> </a:t>
            </a:r>
            <a:r>
              <a:rPr lang="en-US" sz="2000" dirty="0" err="1">
                <a:latin typeface="Arial" pitchFamily="34" charset="0"/>
                <a:cs typeface="Arial" pitchFamily="34" charset="0"/>
              </a:rPr>
              <a:t>kép</a:t>
            </a:r>
            <a:r>
              <a:rPr lang="en-US" sz="2000" dirty="0">
                <a:latin typeface="Arial" pitchFamily="34" charset="0"/>
                <a:cs typeface="Arial" pitchFamily="34" charset="0"/>
              </a:rPr>
              <a:t> </a:t>
            </a:r>
            <a:r>
              <a:rPr lang="en-US" sz="2000" dirty="0" err="1">
                <a:latin typeface="Arial" pitchFamily="34" charset="0"/>
                <a:cs typeface="Arial" pitchFamily="34" charset="0"/>
              </a:rPr>
              <a:t>Duobinary</a:t>
            </a:r>
            <a:r>
              <a:rPr lang="en-US" sz="2000" dirty="0">
                <a:latin typeface="Arial" pitchFamily="34" charset="0"/>
                <a:cs typeface="Arial" pitchFamily="34" charset="0"/>
              </a:rPr>
              <a:t> Modulation)</a:t>
            </a:r>
          </a:p>
          <a:p>
            <a:pPr lvl="0">
              <a:buNone/>
            </a:pPr>
            <a:r>
              <a:rPr lang="en-US" sz="2000" dirty="0">
                <a:latin typeface="Arial" pitchFamily="34" charset="0"/>
                <a:cs typeface="Arial" pitchFamily="34" charset="0"/>
              </a:rPr>
              <a:t>9.4. </a:t>
            </a:r>
            <a:r>
              <a:rPr lang="en-US" sz="2000" dirty="0" err="1">
                <a:latin typeface="Arial" pitchFamily="34" charset="0"/>
                <a:cs typeface="Arial" pitchFamily="34" charset="0"/>
              </a:rPr>
              <a:t>Chấp</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xuyên</a:t>
            </a:r>
            <a:r>
              <a:rPr lang="en-US" sz="2000" dirty="0">
                <a:latin typeface="Arial" pitchFamily="34" charset="0"/>
                <a:cs typeface="Arial" pitchFamily="34" charset="0"/>
              </a:rPr>
              <a:t> </a:t>
            </a:r>
            <a:r>
              <a:rPr lang="en-US" sz="2000" dirty="0" err="1">
                <a:latin typeface="Arial" pitchFamily="34" charset="0"/>
                <a:cs typeface="Arial" pitchFamily="34" charset="0"/>
              </a:rPr>
              <a:t>giữa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ký</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kế</a:t>
            </a:r>
            <a:r>
              <a:rPr lang="en-US" sz="2000" dirty="0">
                <a:latin typeface="Arial" pitchFamily="34" charset="0"/>
                <a:cs typeface="Arial" pitchFamily="34" charset="0"/>
              </a:rPr>
              <a:t> </a:t>
            </a:r>
            <a:r>
              <a:rPr lang="en-US" sz="2000" dirty="0" err="1">
                <a:latin typeface="Arial" pitchFamily="34" charset="0"/>
                <a:cs typeface="Arial" pitchFamily="34" charset="0"/>
              </a:rPr>
              <a:t>tốt</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giải</a:t>
            </a:r>
            <a:r>
              <a:rPr lang="en-US" sz="2000" dirty="0">
                <a:latin typeface="Arial" pitchFamily="34" charset="0"/>
                <a:cs typeface="Arial" pitchFamily="34" charset="0"/>
              </a:rPr>
              <a:t> </a:t>
            </a:r>
            <a:r>
              <a:rPr lang="en-US" sz="2000" dirty="0" err="1">
                <a:latin typeface="Arial" pitchFamily="34" charset="0"/>
                <a:cs typeface="Arial" pitchFamily="34" charset="0"/>
              </a:rPr>
              <a:t>điều</a:t>
            </a:r>
            <a:r>
              <a:rPr lang="en-US" sz="2000" dirty="0">
                <a:latin typeface="Arial" pitchFamily="34" charset="0"/>
                <a:cs typeface="Arial" pitchFamily="34" charset="0"/>
              </a:rPr>
              <a:t> </a:t>
            </a:r>
            <a:r>
              <a:rPr lang="en-US" sz="2000" dirty="0" err="1">
                <a:latin typeface="Arial" pitchFamily="34" charset="0"/>
                <a:cs typeface="Arial" pitchFamily="34" charset="0"/>
              </a:rPr>
              <a:t>chế</a:t>
            </a:r>
            <a:r>
              <a:rPr lang="en-US" sz="2000" dirty="0">
                <a:latin typeface="Arial" pitchFamily="34" charset="0"/>
                <a:cs typeface="Arial" pitchFamily="34" charset="0"/>
              </a:rPr>
              <a:t> (</a:t>
            </a:r>
            <a:r>
              <a:rPr lang="en-US" sz="2000" dirty="0" err="1">
                <a:latin typeface="Arial" pitchFamily="34" charset="0"/>
                <a:cs typeface="Arial" pitchFamily="34" charset="0"/>
              </a:rPr>
              <a:t>Cực</a:t>
            </a:r>
            <a:r>
              <a:rPr lang="en-US" sz="2000" dirty="0">
                <a:latin typeface="Arial" pitchFamily="34" charset="0"/>
                <a:cs typeface="Arial" pitchFamily="34" charset="0"/>
              </a:rPr>
              <a:t> </a:t>
            </a:r>
            <a:r>
              <a:rPr lang="en-US" sz="2000" dirty="0" err="1">
                <a:latin typeface="Arial" pitchFamily="34" charset="0"/>
                <a:cs typeface="Arial" pitchFamily="34" charset="0"/>
              </a:rPr>
              <a:t>đại</a:t>
            </a:r>
            <a:r>
              <a:rPr lang="en-US" sz="2000" dirty="0">
                <a:latin typeface="Arial" pitchFamily="34" charset="0"/>
                <a:cs typeface="Arial" pitchFamily="34" charset="0"/>
              </a:rPr>
              <a:t> </a:t>
            </a:r>
            <a:r>
              <a:rPr lang="en-US" sz="2000" dirty="0" err="1">
                <a:latin typeface="Arial" pitchFamily="34" charset="0"/>
                <a:cs typeface="Arial" pitchFamily="34" charset="0"/>
              </a:rPr>
              <a:t>hóa</a:t>
            </a:r>
            <a:r>
              <a:rPr lang="en-US" sz="2000" dirty="0">
                <a:latin typeface="Arial" pitchFamily="34" charset="0"/>
                <a:cs typeface="Arial" pitchFamily="34" charset="0"/>
              </a:rPr>
              <a:t> </a:t>
            </a:r>
            <a:r>
              <a:rPr lang="en-US" sz="2000" dirty="0" err="1">
                <a:latin typeface="Arial" pitchFamily="34" charset="0"/>
                <a:cs typeface="Arial" pitchFamily="34" charset="0"/>
              </a:rPr>
              <a:t>sự</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đồng</a:t>
            </a:r>
            <a:r>
              <a:rPr lang="en-US" sz="2000" dirty="0">
                <a:latin typeface="Arial" pitchFamily="34" charset="0"/>
                <a:cs typeface="Arial" pitchFamily="34" charset="0"/>
              </a:rPr>
              <a:t> Maximum </a:t>
            </a:r>
            <a:r>
              <a:rPr lang="en-US" sz="2000" dirty="0" err="1">
                <a:latin typeface="Arial" pitchFamily="34" charset="0"/>
                <a:cs typeface="Arial" pitchFamily="34" charset="0"/>
              </a:rPr>
              <a:t>Likehood</a:t>
            </a:r>
            <a:r>
              <a:rPr lang="en-US" sz="2000" dirty="0">
                <a:latin typeface="Arial" pitchFamily="34" charset="0"/>
                <a:cs typeface="Arial" pitchFamily="34" charset="0"/>
              </a:rPr>
              <a:t> Estimation)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9.2. Tiêu chuẩn Nyquist cho ISI = 0</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Với băng thông của kênh là W, hệ thông được xem là sẽ sử dụng cửa sổ chữ nhật (phổ không đổi với mọi tần số) để lọc lấy phổ của tín hiệu ở 1 chu kỳ phổ. Phổ được lọc ra sẽ gồm phổ của chu kỳ xét và các chu kỳ khác ảnh hưởng đến nó.</a:t>
            </a:r>
          </a:p>
          <a:p>
            <a:pPr lvl="1" hangingPunct="0">
              <a:buNone/>
            </a:pPr>
            <a:r>
              <a:rPr lang="en-US" sz="1800"/>
              <a:t>  </a:t>
            </a:r>
          </a:p>
        </p:txBody>
      </p:sp>
      <p:pic>
        <p:nvPicPr>
          <p:cNvPr id="4" name="Picture 3"/>
          <p:cNvPicPr>
            <a:picLocks noChangeAspect="1"/>
          </p:cNvPicPr>
          <p:nvPr/>
        </p:nvPicPr>
        <p:blipFill>
          <a:blip r:embed="rId3">
            <a:lum/>
            <a:alphaModFix/>
          </a:blip>
          <a:srcRect/>
          <a:stretch>
            <a:fillRect/>
          </a:stretch>
        </p:blipFill>
        <p:spPr>
          <a:xfrm>
            <a:off x="1463039" y="2377439"/>
            <a:ext cx="6914879" cy="13330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9.2. Ép ISI về 0</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Khi W = 1/(2Tb) đáp ứng xung của đáp ứng tần số không đổi là hàm dạng sĩn/x, nên nếu bộ lấy mẫu giá trị của tín hiệu ra không đảm bảo đồng bộ thì ISI vẫn sẩy ra.</a:t>
            </a:r>
          </a:p>
        </p:txBody>
      </p:sp>
      <p:pic>
        <p:nvPicPr>
          <p:cNvPr id="4" name="Picture 3"/>
          <p:cNvPicPr>
            <a:picLocks noChangeAspect="1"/>
          </p:cNvPicPr>
          <p:nvPr/>
        </p:nvPicPr>
        <p:blipFill>
          <a:blip r:embed="rId3">
            <a:lum/>
            <a:alphaModFix/>
          </a:blip>
          <a:srcRect/>
          <a:stretch>
            <a:fillRect/>
          </a:stretch>
        </p:blipFill>
        <p:spPr>
          <a:xfrm>
            <a:off x="822960" y="2651760"/>
            <a:ext cx="4076280" cy="216180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5303520" y="2134080"/>
            <a:ext cx="3695400" cy="28951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9.2. Ép ISI về 0</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Ví dụ:</a:t>
            </a:r>
          </a:p>
        </p:txBody>
      </p:sp>
      <p:pic>
        <p:nvPicPr>
          <p:cNvPr id="4" name="Picture 3"/>
          <p:cNvPicPr>
            <a:picLocks noChangeAspect="1"/>
          </p:cNvPicPr>
          <p:nvPr/>
        </p:nvPicPr>
        <p:blipFill>
          <a:blip r:embed="rId3">
            <a:lum/>
            <a:alphaModFix/>
          </a:blip>
          <a:srcRect/>
          <a:stretch>
            <a:fillRect/>
          </a:stretch>
        </p:blipFill>
        <p:spPr>
          <a:xfrm>
            <a:off x="2103120" y="1371599"/>
            <a:ext cx="6764400" cy="37490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9.2. Ép ISI về 0</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Để giảm yêu cầu đồng bộ điểm lấy mẫu và giảm ảnh hưởng của ISI, sử dụng đặc tính tần số dạng cosin bình phương</a:t>
            </a:r>
          </a:p>
        </p:txBody>
      </p:sp>
      <p:pic>
        <p:nvPicPr>
          <p:cNvPr id="4" name="Picture 3"/>
          <p:cNvPicPr>
            <a:picLocks noChangeAspect="1"/>
          </p:cNvPicPr>
          <p:nvPr/>
        </p:nvPicPr>
        <p:blipFill>
          <a:blip r:embed="rId3">
            <a:lum/>
            <a:alphaModFix/>
          </a:blip>
          <a:srcRect/>
          <a:stretch>
            <a:fillRect/>
          </a:stretch>
        </p:blipFill>
        <p:spPr>
          <a:xfrm>
            <a:off x="1391040" y="1920238"/>
            <a:ext cx="7478640" cy="35242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9.2. Ép ISI về 0</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Ví dụ so sánh sử dụng đặc tính tần số chữ nhật với sử dụng đặc tính tần số cosin bình phương</a:t>
            </a:r>
          </a:p>
        </p:txBody>
      </p:sp>
      <p:pic>
        <p:nvPicPr>
          <p:cNvPr id="4" name="Picture 3"/>
          <p:cNvPicPr>
            <a:picLocks noChangeAspect="1"/>
          </p:cNvPicPr>
          <p:nvPr/>
        </p:nvPicPr>
        <p:blipFill>
          <a:blip r:embed="rId3">
            <a:lum/>
            <a:alphaModFix/>
          </a:blip>
          <a:srcRect/>
          <a:stretch>
            <a:fillRect/>
          </a:stretch>
        </p:blipFill>
        <p:spPr>
          <a:xfrm>
            <a:off x="2549160" y="1737359"/>
            <a:ext cx="6229080" cy="36770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9.2. ÉP ISI về 0</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Eye Diagrams</a:t>
            </a:r>
          </a:p>
          <a:p>
            <a:pPr lvl="1" hangingPunct="0"/>
            <a:r>
              <a:rPr lang="en-US" sz="1800"/>
              <a:t>Trái: Chữ nhật,</a:t>
            </a:r>
          </a:p>
          <a:p>
            <a:pPr lvl="1" hangingPunct="0"/>
            <a:r>
              <a:rPr lang="en-US" sz="1800"/>
              <a:t>Phải:  β = 0.35.</a:t>
            </a:r>
          </a:p>
          <a:p>
            <a:pPr lvl="1" hangingPunct="0"/>
            <a:r>
              <a:rPr lang="en-US" sz="1800"/>
              <a:t>Bên dưới :</a:t>
            </a:r>
          </a:p>
          <a:p>
            <a:pPr lvl="2" hangingPunct="0"/>
            <a:r>
              <a:rPr lang="en-US" sz="1800"/>
              <a:t>SNR = 20 dB</a:t>
            </a:r>
          </a:p>
          <a:p>
            <a:pPr lvl="0"/>
            <a:r>
              <a:rPr lang="en-US" sz="1800"/>
              <a:t> </a:t>
            </a:r>
          </a:p>
          <a:p>
            <a:pPr lvl="0"/>
            <a:endParaRPr lang="en-US" sz="1800"/>
          </a:p>
        </p:txBody>
      </p:sp>
      <p:pic>
        <p:nvPicPr>
          <p:cNvPr id="4" name="Picture 3"/>
          <p:cNvPicPr>
            <a:picLocks noChangeAspect="1"/>
          </p:cNvPicPr>
          <p:nvPr/>
        </p:nvPicPr>
        <p:blipFill>
          <a:blip r:embed="rId3">
            <a:lum/>
            <a:alphaModFix/>
          </a:blip>
          <a:srcRect/>
          <a:stretch>
            <a:fillRect/>
          </a:stretch>
        </p:blipFill>
        <p:spPr>
          <a:xfrm>
            <a:off x="3200400" y="1326600"/>
            <a:ext cx="6583679" cy="196524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3383280" y="3383280"/>
            <a:ext cx="5903280" cy="2115000"/>
          </a:xfrm>
          <a:prstGeom prst="rect">
            <a:avLst/>
          </a:prstGeom>
          <a:noFill/>
          <a:ln>
            <a:noFill/>
          </a:ln>
        </p:spPr>
      </p:pic>
      <mc:AlternateContent xmlns:mc="http://schemas.openxmlformats.org/markup-compatibility/2006" xmlns:a14="http://schemas.microsoft.com/office/drawing/2010/main">
        <mc:Choice Requires="a14">
          <p:sp>
            <p:nvSpPr>
              <p:cNvPr id="6" name="TextBox 5"/>
              <p:cNvSpPr txBox="1">
                <a:spLocks noResize="1"/>
              </p:cNvSpPr>
              <p:nvPr/>
            </p:nvSpPr>
            <p:spPr>
              <a:xfrm>
                <a:off x="4730040" y="2667600"/>
                <a:ext cx="463320" cy="126720"/>
              </a:xfrm>
              <a:prstGeom prst="rect">
                <a:avLst/>
              </a:prstGeom>
              <a:noFill/>
              <a:ln>
                <a:noFill/>
              </a:ln>
            </p:spPr>
            <p:txBody>
              <a:bodyPr wrap="none" lIns="90000" tIns="45000" rIns="90000" bIns="45000" anchor="ctr" anchorCtr="0" compatLnSpc="0"/>
              <a:lstStyle/>
              <a:p>
                <a:pPr marL="0" marR="0" lvl="0" indent="0" hangingPunct="0">
                  <a:lnSpc>
                    <a:spcPct val="100000"/>
                  </a:lnSpc>
                  <a:spcBef>
                    <a:spcPts val="0"/>
                  </a:spcBef>
                  <a:spcAft>
                    <a:spcPts val="0"/>
                  </a:spcAft>
                  <a:buNone/>
                  <a:tabLst/>
                </a:pPr>
                <a14:m>
                  <m:oMathPara xmlns:m="http://schemas.openxmlformats.org/officeDocument/2006/math">
                    <m:oMathParaPr>
                      <m:jc m:val="centerGroup"/>
                    </m:oMathParaPr>
                    <m:oMath xmlns:m="http://schemas.openxmlformats.org/officeDocument/2006/math">
                      <m:r>
                        <a:rPr lang="en-US">
                          <a:latin typeface="Cambria Math"/>
                        </a:rPr>
                        <m:t>❑</m:t>
                      </m:r>
                      <m:r>
                        <a:rPr lang="en-US" i="0">
                          <a:latin typeface="Cambria Math"/>
                        </a:rPr>
                        <m:t>−</m:t>
                      </m:r>
                      <m:r>
                        <a:rPr lang="en-US" i="0">
                          <a:latin typeface="Cambria Math"/>
                        </a:rPr>
                        <m:t>❑</m:t>
                      </m:r>
                    </m:oMath>
                  </m:oMathPara>
                </a14:m>
                <a:endParaRPr lang="en-US" i="0">
                  <a:latin typeface="Liberation Sans" pitchFamily="18"/>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730040" y="2667600"/>
                <a:ext cx="463320" cy="126720"/>
              </a:xfrm>
              <a:prstGeom prst="rect">
                <a:avLst/>
              </a:prstGeom>
              <a:blipFill rotWithShape="1">
                <a:blip r:embed="rId5"/>
                <a:stretch>
                  <a:fillRect t="-55000" r="-96053" b="-95000"/>
                </a:stretch>
              </a:blipFill>
              <a:ln>
                <a:noFill/>
              </a:ln>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9.2. Ép ISI về 0</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Thiết kế đặc tính tần số cho máy thu và máy phát.</a:t>
            </a:r>
          </a:p>
        </p:txBody>
      </p:sp>
      <p:pic>
        <p:nvPicPr>
          <p:cNvPr id="4" name="Picture 3"/>
          <p:cNvPicPr>
            <a:picLocks noChangeAspect="1"/>
          </p:cNvPicPr>
          <p:nvPr/>
        </p:nvPicPr>
        <p:blipFill>
          <a:blip r:embed="rId3">
            <a:lum/>
            <a:alphaModFix/>
          </a:blip>
          <a:srcRect/>
          <a:stretch>
            <a:fillRect/>
          </a:stretch>
        </p:blipFill>
        <p:spPr>
          <a:xfrm>
            <a:off x="1968840" y="1645920"/>
            <a:ext cx="6169320" cy="36320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9.2. Ép ISI về 0</a:t>
            </a:r>
          </a:p>
        </p:txBody>
      </p:sp>
      <p:sp>
        <p:nvSpPr>
          <p:cNvPr id="3" name="Text Placeholder 2"/>
          <p:cNvSpPr txBox="1">
            <a:spLocks noGrp="1"/>
          </p:cNvSpPr>
          <p:nvPr>
            <p:ph type="body" idx="4294967295"/>
          </p:nvPr>
        </p:nvSpPr>
        <p:spPr>
          <a:xfrm>
            <a:off x="503999" y="1326600"/>
            <a:ext cx="9071640" cy="3976920"/>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600" dirty="0" err="1">
                <a:latin typeface="Arial" pitchFamily="34" charset="0"/>
                <a:cs typeface="Arial" pitchFamily="34" charset="0"/>
              </a:rPr>
              <a:t>Bài</a:t>
            </a:r>
            <a:r>
              <a:rPr lang="en-US" sz="1600" dirty="0">
                <a:latin typeface="Arial" pitchFamily="34" charset="0"/>
                <a:cs typeface="Arial" pitchFamily="34" charset="0"/>
              </a:rPr>
              <a:t> </a:t>
            </a:r>
            <a:r>
              <a:rPr lang="en-US" sz="1600" dirty="0" err="1">
                <a:latin typeface="Arial" pitchFamily="34" charset="0"/>
                <a:cs typeface="Arial" pitchFamily="34" charset="0"/>
              </a:rPr>
              <a:t>toán</a:t>
            </a:r>
            <a:r>
              <a:rPr lang="en-US" sz="1600" dirty="0">
                <a:latin typeface="Arial" pitchFamily="34" charset="0"/>
                <a:cs typeface="Arial" pitchFamily="34" charset="0"/>
              </a:rPr>
              <a:t> </a:t>
            </a:r>
            <a:r>
              <a:rPr lang="en-US" sz="1600" dirty="0" err="1">
                <a:latin typeface="Arial" pitchFamily="34" charset="0"/>
                <a:cs typeface="Arial" pitchFamily="34" charset="0"/>
              </a:rPr>
              <a:t>thiết</a:t>
            </a:r>
            <a:r>
              <a:rPr lang="en-US" sz="1600" dirty="0">
                <a:latin typeface="Arial" pitchFamily="34" charset="0"/>
                <a:cs typeface="Arial" pitchFamily="34" charset="0"/>
              </a:rPr>
              <a:t> </a:t>
            </a:r>
            <a:r>
              <a:rPr lang="en-US" sz="1600" dirty="0" err="1">
                <a:latin typeface="Arial" pitchFamily="34" charset="0"/>
                <a:cs typeface="Arial" pitchFamily="34" charset="0"/>
              </a:rPr>
              <a:t>kế</a:t>
            </a:r>
            <a:r>
              <a:rPr lang="en-US" sz="1600" dirty="0">
                <a:latin typeface="Arial" pitchFamily="34" charset="0"/>
                <a:cs typeface="Arial" pitchFamily="34" charset="0"/>
              </a:rPr>
              <a:t>: </a:t>
            </a:r>
            <a:r>
              <a:rPr lang="en-US" sz="1600" dirty="0" err="1">
                <a:latin typeface="Arial" pitchFamily="34" charset="0"/>
                <a:cs typeface="Arial" pitchFamily="34" charset="0"/>
              </a:rPr>
              <a:t>Với</a:t>
            </a:r>
            <a:r>
              <a:rPr lang="en-US" sz="1600" dirty="0">
                <a:latin typeface="Arial" pitchFamily="34" charset="0"/>
                <a:cs typeface="Arial" pitchFamily="34" charset="0"/>
              </a:rPr>
              <a:t> </a:t>
            </a:r>
            <a:r>
              <a:rPr lang="en-US" sz="1600" dirty="0" err="1">
                <a:latin typeface="Arial" pitchFamily="34" charset="0"/>
                <a:cs typeface="Arial" pitchFamily="34" charset="0"/>
              </a:rPr>
              <a:t>công</a:t>
            </a:r>
            <a:r>
              <a:rPr lang="en-US" sz="1600" dirty="0">
                <a:latin typeface="Arial" pitchFamily="34" charset="0"/>
                <a:cs typeface="Arial" pitchFamily="34" charset="0"/>
              </a:rPr>
              <a:t> </a:t>
            </a:r>
            <a:r>
              <a:rPr lang="en-US" sz="1600" dirty="0" err="1">
                <a:latin typeface="Arial" pitchFamily="34" charset="0"/>
                <a:cs typeface="Arial" pitchFamily="34" charset="0"/>
              </a:rPr>
              <a:t>suất</a:t>
            </a:r>
            <a:r>
              <a:rPr lang="en-US" sz="1600" dirty="0">
                <a:latin typeface="Arial" pitchFamily="34" charset="0"/>
                <a:cs typeface="Arial" pitchFamily="34" charset="0"/>
              </a:rPr>
              <a:t> </a:t>
            </a:r>
            <a:r>
              <a:rPr lang="en-US" sz="1600" dirty="0" err="1">
                <a:latin typeface="Arial" pitchFamily="34" charset="0"/>
                <a:cs typeface="Arial" pitchFamily="34" charset="0"/>
              </a:rPr>
              <a:t>tín</a:t>
            </a:r>
            <a:r>
              <a:rPr lang="en-US" sz="1600" dirty="0">
                <a:latin typeface="Arial" pitchFamily="34" charset="0"/>
                <a:cs typeface="Arial" pitchFamily="34" charset="0"/>
              </a:rPr>
              <a:t> </a:t>
            </a:r>
            <a:r>
              <a:rPr lang="en-US" sz="1600" dirty="0" err="1">
                <a:latin typeface="Arial" pitchFamily="34" charset="0"/>
                <a:cs typeface="Arial" pitchFamily="34" charset="0"/>
              </a:rPr>
              <a:t>hiệu</a:t>
            </a:r>
            <a:r>
              <a:rPr lang="en-US" sz="1600" dirty="0">
                <a:latin typeface="Arial" pitchFamily="34" charset="0"/>
                <a:cs typeface="Arial" pitchFamily="34" charset="0"/>
              </a:rPr>
              <a:t> </a:t>
            </a:r>
            <a:r>
              <a:rPr lang="en-US" sz="1600" dirty="0" err="1">
                <a:latin typeface="Arial" pitchFamily="34" charset="0"/>
                <a:cs typeface="Arial" pitchFamily="34" charset="0"/>
              </a:rPr>
              <a:t>vào</a:t>
            </a:r>
            <a:r>
              <a:rPr lang="en-US" sz="1600" dirty="0">
                <a:latin typeface="Arial" pitchFamily="34" charset="0"/>
                <a:cs typeface="Arial" pitchFamily="34" charset="0"/>
              </a:rPr>
              <a:t> </a:t>
            </a:r>
            <a:r>
              <a:rPr lang="en-US" sz="1600" dirty="0" err="1">
                <a:latin typeface="Arial" pitchFamily="34" charset="0"/>
                <a:cs typeface="Arial" pitchFamily="34" charset="0"/>
              </a:rPr>
              <a:t>và</a:t>
            </a:r>
            <a:r>
              <a:rPr lang="en-US" sz="1600" dirty="0">
                <a:latin typeface="Arial" pitchFamily="34" charset="0"/>
                <a:cs typeface="Arial" pitchFamily="34" charset="0"/>
              </a:rPr>
              <a:t> </a:t>
            </a:r>
            <a:r>
              <a:rPr lang="en-US" sz="1600" dirty="0" err="1">
                <a:latin typeface="Arial" pitchFamily="34" charset="0"/>
                <a:cs typeface="Arial" pitchFamily="34" charset="0"/>
              </a:rPr>
              <a:t>công</a:t>
            </a:r>
            <a:r>
              <a:rPr lang="en-US" sz="1600" dirty="0">
                <a:latin typeface="Arial" pitchFamily="34" charset="0"/>
                <a:cs typeface="Arial" pitchFamily="34" charset="0"/>
              </a:rPr>
              <a:t> </a:t>
            </a:r>
            <a:r>
              <a:rPr lang="en-US" sz="1600" dirty="0" err="1">
                <a:latin typeface="Arial" pitchFamily="34" charset="0"/>
                <a:cs typeface="Arial" pitchFamily="34" charset="0"/>
              </a:rPr>
              <a:t>suất</a:t>
            </a:r>
            <a:r>
              <a:rPr lang="en-US" sz="1600" dirty="0">
                <a:latin typeface="Arial" pitchFamily="34" charset="0"/>
                <a:cs typeface="Arial" pitchFamily="34" charset="0"/>
              </a:rPr>
              <a:t> </a:t>
            </a:r>
            <a:r>
              <a:rPr lang="en-US" sz="1600" dirty="0" err="1">
                <a:latin typeface="Arial" pitchFamily="34" charset="0"/>
                <a:cs typeface="Arial" pitchFamily="34" charset="0"/>
              </a:rPr>
              <a:t>nhiễu</a:t>
            </a:r>
            <a:r>
              <a:rPr lang="en-US" sz="1600" dirty="0">
                <a:latin typeface="Arial" pitchFamily="34" charset="0"/>
                <a:cs typeface="Arial" pitchFamily="34" charset="0"/>
              </a:rPr>
              <a:t> </a:t>
            </a:r>
            <a:r>
              <a:rPr lang="en-US" sz="1600" dirty="0" err="1">
                <a:latin typeface="Arial" pitchFamily="34" charset="0"/>
                <a:cs typeface="Arial" pitchFamily="34" charset="0"/>
              </a:rPr>
              <a:t>đã</a:t>
            </a:r>
            <a:r>
              <a:rPr lang="en-US" sz="1600" dirty="0">
                <a:latin typeface="Arial" pitchFamily="34" charset="0"/>
                <a:cs typeface="Arial" pitchFamily="34" charset="0"/>
              </a:rPr>
              <a:t> </a:t>
            </a:r>
            <a:r>
              <a:rPr lang="en-US" sz="1600" dirty="0" err="1">
                <a:latin typeface="Arial" pitchFamily="34" charset="0"/>
                <a:cs typeface="Arial" pitchFamily="34" charset="0"/>
              </a:rPr>
              <a:t>xác</a:t>
            </a:r>
            <a:r>
              <a:rPr lang="en-US" sz="1600" dirty="0">
                <a:latin typeface="Arial" pitchFamily="34" charset="0"/>
                <a:cs typeface="Arial" pitchFamily="34" charset="0"/>
              </a:rPr>
              <a:t> </a:t>
            </a:r>
            <a:r>
              <a:rPr lang="en-US" sz="1600" dirty="0" err="1">
                <a:latin typeface="Arial" pitchFamily="34" charset="0"/>
                <a:cs typeface="Arial" pitchFamily="34" charset="0"/>
              </a:rPr>
              <a:t>định</a:t>
            </a:r>
            <a:r>
              <a:rPr lang="en-US" sz="1600" dirty="0">
                <a:latin typeface="Arial" pitchFamily="34" charset="0"/>
                <a:cs typeface="Arial" pitchFamily="34" charset="0"/>
              </a:rPr>
              <a:t>, </a:t>
            </a:r>
            <a:r>
              <a:rPr lang="en-US" sz="1600" dirty="0" err="1">
                <a:latin typeface="Arial" pitchFamily="34" charset="0"/>
                <a:cs typeface="Arial" pitchFamily="34" charset="0"/>
              </a:rPr>
              <a:t>Đặc</a:t>
            </a:r>
            <a:r>
              <a:rPr lang="en-US" sz="1600" dirty="0">
                <a:latin typeface="Arial" pitchFamily="34" charset="0"/>
                <a:cs typeface="Arial" pitchFamily="34" charset="0"/>
              </a:rPr>
              <a:t> </a:t>
            </a:r>
            <a:r>
              <a:rPr lang="en-US" sz="1600" dirty="0" err="1">
                <a:latin typeface="Arial" pitchFamily="34" charset="0"/>
                <a:cs typeface="Arial" pitchFamily="34" charset="0"/>
              </a:rPr>
              <a:t>tính</a:t>
            </a:r>
            <a:r>
              <a:rPr lang="en-US" sz="1600" dirty="0">
                <a:latin typeface="Arial" pitchFamily="34" charset="0"/>
                <a:cs typeface="Arial" pitchFamily="34" charset="0"/>
              </a:rPr>
              <a:t> </a:t>
            </a:r>
            <a:r>
              <a:rPr lang="en-US" sz="1600" dirty="0" err="1">
                <a:latin typeface="Arial" pitchFamily="34" charset="0"/>
                <a:cs typeface="Arial" pitchFamily="34" charset="0"/>
              </a:rPr>
              <a:t>tần</a:t>
            </a:r>
            <a:r>
              <a:rPr lang="en-US" sz="1600" dirty="0">
                <a:latin typeface="Arial" pitchFamily="34" charset="0"/>
                <a:cs typeface="Arial" pitchFamily="34" charset="0"/>
              </a:rPr>
              <a:t> </a:t>
            </a:r>
            <a:r>
              <a:rPr lang="en-US" sz="1600" dirty="0" err="1">
                <a:latin typeface="Arial" pitchFamily="34" charset="0"/>
                <a:cs typeface="Arial" pitchFamily="34" charset="0"/>
              </a:rPr>
              <a:t>số</a:t>
            </a:r>
            <a:r>
              <a:rPr lang="en-US" sz="1600" dirty="0">
                <a:latin typeface="Arial" pitchFamily="34" charset="0"/>
                <a:cs typeface="Arial" pitchFamily="34" charset="0"/>
              </a:rPr>
              <a:t> </a:t>
            </a:r>
            <a:r>
              <a:rPr lang="en-US" sz="1600" dirty="0" err="1">
                <a:latin typeface="Arial" pitchFamily="34" charset="0"/>
                <a:cs typeface="Arial" pitchFamily="34" charset="0"/>
              </a:rPr>
              <a:t>của</a:t>
            </a:r>
            <a:r>
              <a:rPr lang="en-US" sz="1600" dirty="0">
                <a:latin typeface="Arial" pitchFamily="34" charset="0"/>
                <a:cs typeface="Arial" pitchFamily="34" charset="0"/>
              </a:rPr>
              <a:t> </a:t>
            </a:r>
            <a:r>
              <a:rPr lang="en-US" sz="1600" dirty="0" err="1">
                <a:latin typeface="Arial" pitchFamily="34" charset="0"/>
                <a:cs typeface="Arial" pitchFamily="34" charset="0"/>
              </a:rPr>
              <a:t>kênh</a:t>
            </a:r>
            <a:r>
              <a:rPr lang="en-US" sz="1600" dirty="0">
                <a:latin typeface="Arial" pitchFamily="34" charset="0"/>
                <a:cs typeface="Arial" pitchFamily="34" charset="0"/>
              </a:rPr>
              <a:t> </a:t>
            </a:r>
            <a:r>
              <a:rPr lang="en-US" sz="1600" dirty="0" err="1">
                <a:latin typeface="Arial" pitchFamily="34" charset="0"/>
                <a:cs typeface="Arial" pitchFamily="34" charset="0"/>
              </a:rPr>
              <a:t>Hc</a:t>
            </a:r>
            <a:r>
              <a:rPr lang="en-US" sz="1600" dirty="0">
                <a:latin typeface="Arial" pitchFamily="34" charset="0"/>
                <a:cs typeface="Arial" pitchFamily="34" charset="0"/>
              </a:rPr>
              <a:t>(f) </a:t>
            </a:r>
            <a:r>
              <a:rPr lang="en-US" sz="1600" dirty="0" err="1">
                <a:latin typeface="Arial" pitchFamily="34" charset="0"/>
                <a:cs typeface="Arial" pitchFamily="34" charset="0"/>
              </a:rPr>
              <a:t>và</a:t>
            </a:r>
            <a:r>
              <a:rPr lang="en-US" sz="1600" dirty="0">
                <a:latin typeface="Arial" pitchFamily="34" charset="0"/>
                <a:cs typeface="Arial" pitchFamily="34" charset="0"/>
              </a:rPr>
              <a:t> </a:t>
            </a:r>
            <a:r>
              <a:rPr lang="en-US" sz="1600" dirty="0" err="1">
                <a:latin typeface="Arial" pitchFamily="34" charset="0"/>
                <a:cs typeface="Arial" pitchFamily="34" charset="0"/>
              </a:rPr>
              <a:t>đặc</a:t>
            </a:r>
            <a:r>
              <a:rPr lang="en-US" sz="1600" dirty="0">
                <a:latin typeface="Arial" pitchFamily="34" charset="0"/>
                <a:cs typeface="Arial" pitchFamily="34" charset="0"/>
              </a:rPr>
              <a:t> </a:t>
            </a:r>
            <a:r>
              <a:rPr lang="en-US" sz="1600" dirty="0" err="1">
                <a:latin typeface="Arial" pitchFamily="34" charset="0"/>
                <a:cs typeface="Arial" pitchFamily="34" charset="0"/>
              </a:rPr>
              <a:t>tính</a:t>
            </a:r>
            <a:r>
              <a:rPr lang="en-US" sz="1600" dirty="0">
                <a:latin typeface="Arial" pitchFamily="34" charset="0"/>
                <a:cs typeface="Arial" pitchFamily="34" charset="0"/>
              </a:rPr>
              <a:t> </a:t>
            </a:r>
            <a:r>
              <a:rPr lang="en-US" sz="1600" dirty="0" err="1">
                <a:latin typeface="Arial" pitchFamily="34" charset="0"/>
                <a:cs typeface="Arial" pitchFamily="34" charset="0"/>
              </a:rPr>
              <a:t>tần</a:t>
            </a:r>
            <a:r>
              <a:rPr lang="en-US" sz="1600" dirty="0">
                <a:latin typeface="Arial" pitchFamily="34" charset="0"/>
                <a:cs typeface="Arial" pitchFamily="34" charset="0"/>
              </a:rPr>
              <a:t> </a:t>
            </a:r>
            <a:r>
              <a:rPr lang="en-US" sz="1600" dirty="0" err="1">
                <a:latin typeface="Arial" pitchFamily="34" charset="0"/>
                <a:cs typeface="Arial" pitchFamily="34" charset="0"/>
              </a:rPr>
              <a:t>số</a:t>
            </a:r>
            <a:r>
              <a:rPr lang="en-US" sz="1600" dirty="0">
                <a:latin typeface="Arial" pitchFamily="34" charset="0"/>
                <a:cs typeface="Arial" pitchFamily="34" charset="0"/>
              </a:rPr>
              <a:t> </a:t>
            </a:r>
            <a:r>
              <a:rPr lang="en-US" sz="1600" dirty="0" err="1">
                <a:latin typeface="Arial" pitchFamily="34" charset="0"/>
                <a:cs typeface="Arial" pitchFamily="34" charset="0"/>
              </a:rPr>
              <a:t>cả</a:t>
            </a:r>
            <a:r>
              <a:rPr lang="en-US" sz="1600" dirty="0">
                <a:latin typeface="Arial" pitchFamily="34" charset="0"/>
                <a:cs typeface="Arial" pitchFamily="34" charset="0"/>
              </a:rPr>
              <a:t> </a:t>
            </a:r>
            <a:r>
              <a:rPr lang="en-US" sz="1600" dirty="0" err="1">
                <a:latin typeface="Arial" pitchFamily="34" charset="0"/>
                <a:cs typeface="Arial" pitchFamily="34" charset="0"/>
              </a:rPr>
              <a:t>hệ</a:t>
            </a:r>
            <a:r>
              <a:rPr lang="en-US" sz="1600" dirty="0">
                <a:latin typeface="Arial" pitchFamily="34" charset="0"/>
                <a:cs typeface="Arial" pitchFamily="34" charset="0"/>
              </a:rPr>
              <a:t> </a:t>
            </a:r>
            <a:r>
              <a:rPr lang="en-US" sz="1600" dirty="0" err="1">
                <a:latin typeface="Arial" pitchFamily="34" charset="0"/>
                <a:cs typeface="Arial" pitchFamily="34" charset="0"/>
              </a:rPr>
              <a:t>thống</a:t>
            </a:r>
            <a:r>
              <a:rPr lang="en-US" sz="1600" dirty="0">
                <a:latin typeface="Arial" pitchFamily="34" charset="0"/>
                <a:cs typeface="Arial" pitchFamily="34" charset="0"/>
              </a:rPr>
              <a:t> </a:t>
            </a:r>
            <a:r>
              <a:rPr lang="en-US" sz="1600" dirty="0" err="1">
                <a:latin typeface="Arial" pitchFamily="34" charset="0"/>
                <a:cs typeface="Arial" pitchFamily="34" charset="0"/>
              </a:rPr>
              <a:t>Sr</a:t>
            </a:r>
            <a:r>
              <a:rPr lang="en-US" sz="1600" dirty="0">
                <a:latin typeface="Arial" pitchFamily="34" charset="0"/>
                <a:cs typeface="Arial" pitchFamily="34" charset="0"/>
              </a:rPr>
              <a:t>(f) </a:t>
            </a:r>
            <a:r>
              <a:rPr lang="en-US" sz="1600" dirty="0" err="1">
                <a:latin typeface="Arial" pitchFamily="34" charset="0"/>
                <a:cs typeface="Arial" pitchFamily="34" charset="0"/>
              </a:rPr>
              <a:t>đã</a:t>
            </a:r>
            <a:r>
              <a:rPr lang="en-US" sz="1600" dirty="0">
                <a:latin typeface="Arial" pitchFamily="34" charset="0"/>
                <a:cs typeface="Arial" pitchFamily="34" charset="0"/>
              </a:rPr>
              <a:t> </a:t>
            </a:r>
            <a:r>
              <a:rPr lang="en-US" sz="1600" dirty="0" err="1">
                <a:latin typeface="Arial" pitchFamily="34" charset="0"/>
                <a:cs typeface="Arial" pitchFamily="34" charset="0"/>
              </a:rPr>
              <a:t>cố</a:t>
            </a:r>
            <a:r>
              <a:rPr lang="en-US" sz="1600" dirty="0">
                <a:latin typeface="Arial" pitchFamily="34" charset="0"/>
                <a:cs typeface="Arial" pitchFamily="34" charset="0"/>
              </a:rPr>
              <a:t> </a:t>
            </a:r>
            <a:r>
              <a:rPr lang="en-US" sz="1600" dirty="0" err="1">
                <a:latin typeface="Arial" pitchFamily="34" charset="0"/>
                <a:cs typeface="Arial" pitchFamily="34" charset="0"/>
              </a:rPr>
              <a:t>định</a:t>
            </a:r>
            <a:r>
              <a:rPr lang="en-US" sz="1600" dirty="0">
                <a:latin typeface="Arial" pitchFamily="34" charset="0"/>
                <a:cs typeface="Arial" pitchFamily="34" charset="0"/>
              </a:rPr>
              <a:t> </a:t>
            </a:r>
            <a:r>
              <a:rPr lang="en-US" sz="1600" dirty="0" err="1">
                <a:latin typeface="Arial" pitchFamily="34" charset="0"/>
                <a:cs typeface="Arial" pitchFamily="34" charset="0"/>
              </a:rPr>
              <a:t>trước</a:t>
            </a:r>
            <a:r>
              <a:rPr lang="en-US" sz="1600" dirty="0">
                <a:latin typeface="Arial" pitchFamily="34" charset="0"/>
                <a:cs typeface="Arial" pitchFamily="34" charset="0"/>
              </a:rPr>
              <a:t>, </a:t>
            </a:r>
            <a:r>
              <a:rPr lang="en-US" sz="1600" dirty="0" err="1">
                <a:latin typeface="Arial" pitchFamily="34" charset="0"/>
                <a:cs typeface="Arial" pitchFamily="34" charset="0"/>
              </a:rPr>
              <a:t>cần</a:t>
            </a:r>
            <a:r>
              <a:rPr lang="en-US" sz="1600" dirty="0">
                <a:latin typeface="Arial" pitchFamily="34" charset="0"/>
                <a:cs typeface="Arial" pitchFamily="34" charset="0"/>
              </a:rPr>
              <a:t> </a:t>
            </a:r>
            <a:r>
              <a:rPr lang="en-US" sz="1600" dirty="0" err="1">
                <a:latin typeface="Arial" pitchFamily="34" charset="0"/>
                <a:cs typeface="Arial" pitchFamily="34" charset="0"/>
              </a:rPr>
              <a:t>xác</a:t>
            </a:r>
            <a:r>
              <a:rPr lang="en-US" sz="1600" dirty="0">
                <a:latin typeface="Arial" pitchFamily="34" charset="0"/>
                <a:cs typeface="Arial" pitchFamily="34" charset="0"/>
              </a:rPr>
              <a:t> </a:t>
            </a:r>
            <a:r>
              <a:rPr lang="en-US" sz="1600" dirty="0" err="1">
                <a:latin typeface="Arial" pitchFamily="34" charset="0"/>
                <a:cs typeface="Arial" pitchFamily="34" charset="0"/>
              </a:rPr>
              <a:t>định</a:t>
            </a:r>
            <a:r>
              <a:rPr lang="en-US" sz="1600" dirty="0">
                <a:latin typeface="Arial" pitchFamily="34" charset="0"/>
                <a:cs typeface="Arial" pitchFamily="34" charset="0"/>
              </a:rPr>
              <a:t> </a:t>
            </a:r>
            <a:r>
              <a:rPr lang="en-US" sz="1600" dirty="0" err="1">
                <a:latin typeface="Arial" pitchFamily="34" charset="0"/>
                <a:cs typeface="Arial" pitchFamily="34" charset="0"/>
              </a:rPr>
              <a:t>đặc</a:t>
            </a:r>
            <a:r>
              <a:rPr lang="en-US" sz="1600" dirty="0">
                <a:latin typeface="Arial" pitchFamily="34" charset="0"/>
                <a:cs typeface="Arial" pitchFamily="34" charset="0"/>
              </a:rPr>
              <a:t> </a:t>
            </a:r>
            <a:r>
              <a:rPr lang="en-US" sz="1600" dirty="0" err="1">
                <a:latin typeface="Arial" pitchFamily="34" charset="0"/>
                <a:cs typeface="Arial" pitchFamily="34" charset="0"/>
              </a:rPr>
              <a:t>tính</a:t>
            </a:r>
            <a:r>
              <a:rPr lang="en-US" sz="1600" dirty="0">
                <a:latin typeface="Arial" pitchFamily="34" charset="0"/>
                <a:cs typeface="Arial" pitchFamily="34" charset="0"/>
              </a:rPr>
              <a:t> </a:t>
            </a:r>
            <a:r>
              <a:rPr lang="en-US" sz="1600" dirty="0" err="1">
                <a:latin typeface="Arial" pitchFamily="34" charset="0"/>
                <a:cs typeface="Arial" pitchFamily="34" charset="0"/>
              </a:rPr>
              <a:t>tần</a:t>
            </a:r>
            <a:r>
              <a:rPr lang="en-US" sz="1600" dirty="0">
                <a:latin typeface="Arial" pitchFamily="34" charset="0"/>
                <a:cs typeface="Arial" pitchFamily="34" charset="0"/>
              </a:rPr>
              <a:t> </a:t>
            </a:r>
            <a:r>
              <a:rPr lang="en-US" sz="1600" dirty="0" err="1">
                <a:latin typeface="Arial" pitchFamily="34" charset="0"/>
                <a:cs typeface="Arial" pitchFamily="34" charset="0"/>
              </a:rPr>
              <a:t>số</a:t>
            </a:r>
            <a:r>
              <a:rPr lang="en-US" sz="1600" dirty="0">
                <a:latin typeface="Arial" pitchFamily="34" charset="0"/>
                <a:cs typeface="Arial" pitchFamily="34" charset="0"/>
              </a:rPr>
              <a:t> </a:t>
            </a:r>
            <a:r>
              <a:rPr lang="en-US" sz="1600" dirty="0" err="1">
                <a:latin typeface="Arial" pitchFamily="34" charset="0"/>
                <a:cs typeface="Arial" pitchFamily="34" charset="0"/>
              </a:rPr>
              <a:t>của</a:t>
            </a:r>
            <a:r>
              <a:rPr lang="en-US" sz="1600" dirty="0">
                <a:latin typeface="Arial" pitchFamily="34" charset="0"/>
                <a:cs typeface="Arial" pitchFamily="34" charset="0"/>
              </a:rPr>
              <a:t> </a:t>
            </a:r>
            <a:r>
              <a:rPr lang="en-US" sz="1600" dirty="0" err="1">
                <a:latin typeface="Arial" pitchFamily="34" charset="0"/>
                <a:cs typeface="Arial" pitchFamily="34" charset="0"/>
              </a:rPr>
              <a:t>máy</a:t>
            </a:r>
            <a:r>
              <a:rPr lang="en-US" sz="1600" dirty="0">
                <a:latin typeface="Arial" pitchFamily="34" charset="0"/>
                <a:cs typeface="Arial" pitchFamily="34" charset="0"/>
              </a:rPr>
              <a:t> </a:t>
            </a:r>
            <a:r>
              <a:rPr lang="en-US" sz="1600" dirty="0" err="1">
                <a:latin typeface="Arial" pitchFamily="34" charset="0"/>
                <a:cs typeface="Arial" pitchFamily="34" charset="0"/>
              </a:rPr>
              <a:t>thu</a:t>
            </a:r>
            <a:r>
              <a:rPr lang="en-US" sz="1600" dirty="0">
                <a:latin typeface="Arial" pitchFamily="34" charset="0"/>
                <a:cs typeface="Arial" pitchFamily="34" charset="0"/>
              </a:rPr>
              <a:t> </a:t>
            </a:r>
            <a:r>
              <a:rPr lang="en-US" sz="1600" dirty="0" err="1">
                <a:latin typeface="Arial" pitchFamily="34" charset="0"/>
                <a:cs typeface="Arial" pitchFamily="34" charset="0"/>
              </a:rPr>
              <a:t>và</a:t>
            </a:r>
            <a:r>
              <a:rPr lang="en-US" sz="1600" dirty="0">
                <a:latin typeface="Arial" pitchFamily="34" charset="0"/>
                <a:cs typeface="Arial" pitchFamily="34" charset="0"/>
              </a:rPr>
              <a:t> </a:t>
            </a:r>
            <a:r>
              <a:rPr lang="en-US" sz="1600" dirty="0" err="1">
                <a:latin typeface="Arial" pitchFamily="34" charset="0"/>
                <a:cs typeface="Arial" pitchFamily="34" charset="0"/>
              </a:rPr>
              <a:t>máy</a:t>
            </a:r>
            <a:r>
              <a:rPr lang="en-US" sz="1600" dirty="0">
                <a:latin typeface="Arial" pitchFamily="34" charset="0"/>
                <a:cs typeface="Arial" pitchFamily="34" charset="0"/>
              </a:rPr>
              <a:t> </a:t>
            </a:r>
            <a:r>
              <a:rPr lang="en-US" sz="1600" dirty="0" err="1">
                <a:latin typeface="Arial" pitchFamily="34" charset="0"/>
                <a:cs typeface="Arial" pitchFamily="34" charset="0"/>
              </a:rPr>
              <a:t>phát</a:t>
            </a:r>
            <a:r>
              <a:rPr lang="en-US" sz="1600" dirty="0">
                <a:latin typeface="Arial" pitchFamily="34" charset="0"/>
                <a:cs typeface="Arial" pitchFamily="34" charset="0"/>
              </a:rPr>
              <a:t> </a:t>
            </a:r>
            <a:r>
              <a:rPr lang="en-US" sz="1600" dirty="0" err="1">
                <a:latin typeface="Arial" pitchFamily="34" charset="0"/>
                <a:cs typeface="Arial" pitchFamily="34" charset="0"/>
              </a:rPr>
              <a:t>sao</a:t>
            </a:r>
            <a:r>
              <a:rPr lang="en-US" sz="1600" dirty="0">
                <a:latin typeface="Arial" pitchFamily="34" charset="0"/>
                <a:cs typeface="Arial" pitchFamily="34" charset="0"/>
              </a:rPr>
              <a:t> </a:t>
            </a:r>
            <a:r>
              <a:rPr lang="en-US" sz="1600" dirty="0" err="1">
                <a:latin typeface="Arial" pitchFamily="34" charset="0"/>
                <a:cs typeface="Arial" pitchFamily="34" charset="0"/>
              </a:rPr>
              <a:t>cho</a:t>
            </a:r>
            <a:r>
              <a:rPr lang="en-US" sz="1600" dirty="0">
                <a:latin typeface="Arial" pitchFamily="34" charset="0"/>
                <a:cs typeface="Arial" pitchFamily="34" charset="0"/>
              </a:rPr>
              <a:t> </a:t>
            </a:r>
            <a:r>
              <a:rPr lang="en-US" sz="1600" dirty="0" err="1">
                <a:latin typeface="Arial" pitchFamily="34" charset="0"/>
                <a:cs typeface="Arial" pitchFamily="34" charset="0"/>
              </a:rPr>
              <a:t>cực</a:t>
            </a:r>
            <a:r>
              <a:rPr lang="en-US" sz="1600" dirty="0">
                <a:latin typeface="Arial" pitchFamily="34" charset="0"/>
                <a:cs typeface="Arial" pitchFamily="34" charset="0"/>
              </a:rPr>
              <a:t> </a:t>
            </a:r>
            <a:r>
              <a:rPr lang="en-US" sz="1600" dirty="0" err="1">
                <a:latin typeface="Arial" pitchFamily="34" charset="0"/>
                <a:cs typeface="Arial" pitchFamily="34" charset="0"/>
              </a:rPr>
              <a:t>đại</a:t>
            </a:r>
            <a:r>
              <a:rPr lang="en-US" sz="1600" dirty="0">
                <a:latin typeface="Arial" pitchFamily="34" charset="0"/>
                <a:cs typeface="Arial" pitchFamily="34" charset="0"/>
              </a:rPr>
              <a:t> </a:t>
            </a:r>
            <a:r>
              <a:rPr lang="en-US" sz="1600" dirty="0" err="1">
                <a:latin typeface="Arial" pitchFamily="34" charset="0"/>
                <a:cs typeface="Arial" pitchFamily="34" charset="0"/>
              </a:rPr>
              <a:t>hóa</a:t>
            </a:r>
            <a:r>
              <a:rPr lang="en-US" sz="1600" dirty="0">
                <a:latin typeface="Arial" pitchFamily="34" charset="0"/>
                <a:cs typeface="Arial" pitchFamily="34" charset="0"/>
              </a:rPr>
              <a:t> </a:t>
            </a:r>
            <a:r>
              <a:rPr lang="en-US" sz="1600" dirty="0" err="1">
                <a:latin typeface="Arial" pitchFamily="34" charset="0"/>
                <a:cs typeface="Arial" pitchFamily="34" charset="0"/>
              </a:rPr>
              <a:t>được</a:t>
            </a:r>
            <a:r>
              <a:rPr lang="en-US" sz="1600" dirty="0">
                <a:latin typeface="Arial" pitchFamily="34" charset="0"/>
                <a:cs typeface="Arial" pitchFamily="34" charset="0"/>
              </a:rPr>
              <a:t> </a:t>
            </a:r>
            <a:r>
              <a:rPr lang="en-US" sz="1600" dirty="0" err="1">
                <a:latin typeface="Arial" pitchFamily="34" charset="0"/>
                <a:cs typeface="Arial" pitchFamily="34" charset="0"/>
              </a:rPr>
              <a:t>tỷ</a:t>
            </a:r>
            <a:r>
              <a:rPr lang="en-US" sz="1600" dirty="0">
                <a:latin typeface="Arial" pitchFamily="34" charset="0"/>
                <a:cs typeface="Arial" pitchFamily="34" charset="0"/>
              </a:rPr>
              <a:t> </a:t>
            </a:r>
            <a:r>
              <a:rPr lang="en-US" sz="1600" dirty="0" err="1">
                <a:latin typeface="Arial" pitchFamily="34" charset="0"/>
                <a:cs typeface="Arial" pitchFamily="34" charset="0"/>
              </a:rPr>
              <a:t>số</a:t>
            </a:r>
            <a:endParaRPr lang="en-US" sz="1600" dirty="0">
              <a:latin typeface="Arial" pitchFamily="34" charset="0"/>
              <a:cs typeface="Arial" pitchFamily="34" charset="0"/>
            </a:endParaRPr>
          </a:p>
          <a:p>
            <a:pPr lvl="0"/>
            <a:endParaRPr lang="en-US" sz="1600" dirty="0">
              <a:latin typeface="Arial" pitchFamily="34" charset="0"/>
              <a:cs typeface="Arial" pitchFamily="34" charset="0"/>
            </a:endParaRPr>
          </a:p>
          <a:p>
            <a:pPr lvl="0"/>
            <a:r>
              <a:rPr lang="en-US" sz="1600" dirty="0" err="1">
                <a:latin typeface="Arial" pitchFamily="34" charset="0"/>
                <a:cs typeface="Arial" pitchFamily="34" charset="0"/>
              </a:rPr>
              <a:t>Nghịch</a:t>
            </a:r>
            <a:r>
              <a:rPr lang="en-US" sz="1600" dirty="0">
                <a:latin typeface="Arial" pitchFamily="34" charset="0"/>
                <a:cs typeface="Arial" pitchFamily="34" charset="0"/>
              </a:rPr>
              <a:t> </a:t>
            </a:r>
            <a:r>
              <a:rPr lang="en-US" sz="1600" dirty="0" err="1">
                <a:latin typeface="Arial" pitchFamily="34" charset="0"/>
                <a:cs typeface="Arial" pitchFamily="34" charset="0"/>
              </a:rPr>
              <a:t>đảo</a:t>
            </a:r>
            <a:r>
              <a:rPr lang="en-US" sz="1600" dirty="0">
                <a:latin typeface="Arial" pitchFamily="34" charset="0"/>
                <a:cs typeface="Arial" pitchFamily="34" charset="0"/>
              </a:rPr>
              <a:t> </a:t>
            </a:r>
            <a:r>
              <a:rPr lang="en-US" sz="1600" dirty="0" err="1">
                <a:latin typeface="Arial" pitchFamily="34" charset="0"/>
                <a:cs typeface="Arial" pitchFamily="34" charset="0"/>
              </a:rPr>
              <a:t>của</a:t>
            </a:r>
            <a:r>
              <a:rPr lang="en-US" sz="1600" dirty="0">
                <a:latin typeface="Arial" pitchFamily="34" charset="0"/>
                <a:cs typeface="Arial" pitchFamily="34" charset="0"/>
              </a:rPr>
              <a:t> </a:t>
            </a:r>
            <a:r>
              <a:rPr lang="en-US" sz="1600" dirty="0" err="1">
                <a:latin typeface="Arial" pitchFamily="34" charset="0"/>
                <a:cs typeface="Arial" pitchFamily="34" charset="0"/>
              </a:rPr>
              <a:t>tỷ</a:t>
            </a:r>
            <a:r>
              <a:rPr lang="en-US" sz="1600" dirty="0">
                <a:latin typeface="Arial" pitchFamily="34" charset="0"/>
                <a:cs typeface="Arial" pitchFamily="34" charset="0"/>
              </a:rPr>
              <a:t> </a:t>
            </a:r>
            <a:r>
              <a:rPr lang="en-US" sz="1600" dirty="0" err="1">
                <a:latin typeface="Arial" pitchFamily="34" charset="0"/>
                <a:cs typeface="Arial" pitchFamily="34" charset="0"/>
              </a:rPr>
              <a:t>số</a:t>
            </a:r>
            <a:r>
              <a:rPr lang="en-US" sz="1600" dirty="0">
                <a:latin typeface="Arial" pitchFamily="34" charset="0"/>
                <a:cs typeface="Arial" pitchFamily="34" charset="0"/>
              </a:rPr>
              <a:t> SNR </a:t>
            </a:r>
            <a:r>
              <a:rPr lang="en-US" sz="1600" dirty="0" err="1">
                <a:latin typeface="Arial" pitchFamily="34" charset="0"/>
                <a:cs typeface="Arial" pitchFamily="34" charset="0"/>
              </a:rPr>
              <a:t>cực</a:t>
            </a:r>
            <a:r>
              <a:rPr lang="en-US" sz="1600" dirty="0">
                <a:latin typeface="Arial" pitchFamily="34" charset="0"/>
                <a:cs typeface="Arial" pitchFamily="34" charset="0"/>
              </a:rPr>
              <a:t> </a:t>
            </a:r>
            <a:r>
              <a:rPr lang="en-US" sz="1600" dirty="0" err="1">
                <a:latin typeface="Arial" pitchFamily="34" charset="0"/>
                <a:cs typeface="Arial" pitchFamily="34" charset="0"/>
              </a:rPr>
              <a:t>tiểu</a:t>
            </a:r>
            <a:r>
              <a:rPr lang="en-US" sz="1600" dirty="0">
                <a:latin typeface="Arial" pitchFamily="34" charset="0"/>
                <a:cs typeface="Arial" pitchFamily="34" charset="0"/>
              </a:rPr>
              <a:t> </a:t>
            </a:r>
            <a:r>
              <a:rPr lang="en-US" sz="1600" dirty="0" err="1">
                <a:latin typeface="Arial" pitchFamily="34" charset="0"/>
                <a:cs typeface="Arial" pitchFamily="34" charset="0"/>
              </a:rPr>
              <a:t>sẽ</a:t>
            </a:r>
            <a:r>
              <a:rPr lang="en-US" sz="1600" dirty="0">
                <a:latin typeface="Arial" pitchFamily="34" charset="0"/>
                <a:cs typeface="Arial" pitchFamily="34" charset="0"/>
              </a:rPr>
              <a:t> </a:t>
            </a:r>
            <a:r>
              <a:rPr lang="en-US" sz="1600" dirty="0" err="1">
                <a:latin typeface="Arial" pitchFamily="34" charset="0"/>
                <a:cs typeface="Arial" pitchFamily="34" charset="0"/>
              </a:rPr>
              <a:t>cho</a:t>
            </a:r>
            <a:r>
              <a:rPr lang="en-US" sz="1600" dirty="0">
                <a:latin typeface="Arial" pitchFamily="34" charset="0"/>
                <a:cs typeface="Arial" pitchFamily="34" charset="0"/>
              </a:rPr>
              <a:t> </a:t>
            </a:r>
            <a:r>
              <a:rPr lang="en-US" sz="1600" dirty="0" err="1">
                <a:latin typeface="Arial" pitchFamily="34" charset="0"/>
                <a:cs typeface="Arial" pitchFamily="34" charset="0"/>
              </a:rPr>
              <a:t>tỷ</a:t>
            </a:r>
            <a:r>
              <a:rPr lang="en-US" sz="1600" dirty="0">
                <a:latin typeface="Arial" pitchFamily="34" charset="0"/>
                <a:cs typeface="Arial" pitchFamily="34" charset="0"/>
              </a:rPr>
              <a:t> </a:t>
            </a:r>
            <a:r>
              <a:rPr lang="en-US" sz="1600" dirty="0" err="1">
                <a:latin typeface="Arial" pitchFamily="34" charset="0"/>
                <a:cs typeface="Arial" pitchFamily="34" charset="0"/>
              </a:rPr>
              <a:t>số</a:t>
            </a:r>
            <a:r>
              <a:rPr lang="en-US" sz="1600" dirty="0">
                <a:latin typeface="Arial" pitchFamily="34" charset="0"/>
                <a:cs typeface="Arial" pitchFamily="34" charset="0"/>
              </a:rPr>
              <a:t> SNR </a:t>
            </a:r>
            <a:r>
              <a:rPr lang="en-US" sz="1600" dirty="0" err="1">
                <a:latin typeface="Arial" pitchFamily="34" charset="0"/>
                <a:cs typeface="Arial" pitchFamily="34" charset="0"/>
              </a:rPr>
              <a:t>cực</a:t>
            </a:r>
            <a:r>
              <a:rPr lang="en-US" sz="1600" dirty="0">
                <a:latin typeface="Arial" pitchFamily="34" charset="0"/>
                <a:cs typeface="Arial" pitchFamily="34" charset="0"/>
              </a:rPr>
              <a:t> </a:t>
            </a:r>
            <a:r>
              <a:rPr lang="en-US" sz="1600" dirty="0" err="1">
                <a:latin typeface="Arial" pitchFamily="34" charset="0"/>
                <a:cs typeface="Arial" pitchFamily="34" charset="0"/>
              </a:rPr>
              <a:t>đại</a:t>
            </a:r>
            <a:r>
              <a:rPr lang="en-US" sz="1600" dirty="0">
                <a:latin typeface="Arial" pitchFamily="34" charset="0"/>
                <a:cs typeface="Arial" pitchFamily="34" charset="0"/>
              </a:rPr>
              <a:t>.</a:t>
            </a:r>
          </a:p>
          <a:p>
            <a:pPr lvl="0"/>
            <a:endParaRPr lang="en-US" sz="1600" dirty="0">
              <a:latin typeface="Arial" pitchFamily="34" charset="0"/>
              <a:cs typeface="Arial" pitchFamily="34" charset="0"/>
            </a:endParaRPr>
          </a:p>
          <a:p>
            <a:pPr lvl="0"/>
            <a:endParaRPr lang="en-US" sz="1600" dirty="0">
              <a:latin typeface="Arial" pitchFamily="34" charset="0"/>
              <a:cs typeface="Arial" pitchFamily="34" charset="0"/>
            </a:endParaRPr>
          </a:p>
          <a:p>
            <a:pPr lvl="0"/>
            <a:r>
              <a:rPr lang="en-US" sz="1600" dirty="0" err="1">
                <a:latin typeface="Arial" pitchFamily="34" charset="0"/>
                <a:cs typeface="Arial" pitchFamily="34" charset="0"/>
              </a:rPr>
              <a:t>Áp</a:t>
            </a:r>
            <a:r>
              <a:rPr lang="en-US" sz="1600" dirty="0">
                <a:latin typeface="Arial" pitchFamily="34" charset="0"/>
                <a:cs typeface="Arial" pitchFamily="34" charset="0"/>
              </a:rPr>
              <a:t> </a:t>
            </a:r>
            <a:r>
              <a:rPr lang="en-US" sz="1600" dirty="0" err="1">
                <a:latin typeface="Arial" pitchFamily="34" charset="0"/>
                <a:cs typeface="Arial" pitchFamily="34" charset="0"/>
              </a:rPr>
              <a:t>dụng</a:t>
            </a:r>
            <a:r>
              <a:rPr lang="en-US" sz="1600" dirty="0">
                <a:latin typeface="Arial" pitchFamily="34" charset="0"/>
                <a:cs typeface="Arial" pitchFamily="34" charset="0"/>
              </a:rPr>
              <a:t> </a:t>
            </a:r>
            <a:r>
              <a:rPr lang="en-US" sz="1600" dirty="0" err="1">
                <a:latin typeface="Arial" pitchFamily="34" charset="0"/>
                <a:cs typeface="Arial" pitchFamily="34" charset="0"/>
              </a:rPr>
              <a:t>bất</a:t>
            </a:r>
            <a:r>
              <a:rPr lang="en-US" sz="1600" dirty="0">
                <a:latin typeface="Arial" pitchFamily="34" charset="0"/>
                <a:cs typeface="Arial" pitchFamily="34" charset="0"/>
              </a:rPr>
              <a:t> </a:t>
            </a:r>
            <a:r>
              <a:rPr lang="en-US" sz="1600" dirty="0" err="1">
                <a:latin typeface="Arial" pitchFamily="34" charset="0"/>
                <a:cs typeface="Arial" pitchFamily="34" charset="0"/>
              </a:rPr>
              <a:t>đẳng</a:t>
            </a:r>
            <a:r>
              <a:rPr lang="en-US" sz="1600" dirty="0">
                <a:latin typeface="Arial" pitchFamily="34" charset="0"/>
                <a:cs typeface="Arial" pitchFamily="34" charset="0"/>
              </a:rPr>
              <a:t> </a:t>
            </a:r>
            <a:r>
              <a:rPr lang="en-US" sz="1600" dirty="0" err="1">
                <a:latin typeface="Arial" pitchFamily="34" charset="0"/>
                <a:cs typeface="Arial" pitchFamily="34" charset="0"/>
              </a:rPr>
              <a:t>thức</a:t>
            </a:r>
            <a:r>
              <a:rPr lang="en-US" sz="1600" dirty="0">
                <a:latin typeface="Arial" pitchFamily="34" charset="0"/>
                <a:cs typeface="Arial" pitchFamily="34" charset="0"/>
              </a:rPr>
              <a:t> Cauchy- Schwartz (|A.B| &lt;= |a|.|B|) </a:t>
            </a:r>
            <a:r>
              <a:rPr lang="en-US" sz="1600" dirty="0" err="1">
                <a:latin typeface="Arial" pitchFamily="34" charset="0"/>
                <a:cs typeface="Arial" pitchFamily="34" charset="0"/>
              </a:rPr>
              <a:t>thì</a:t>
            </a:r>
            <a:r>
              <a:rPr lang="en-US" sz="1600" dirty="0">
                <a:latin typeface="Arial" pitchFamily="34" charset="0"/>
                <a:cs typeface="Arial" pitchFamily="34" charset="0"/>
              </a:rPr>
              <a:t> 1/SNR </a:t>
            </a:r>
            <a:r>
              <a:rPr lang="en-US" sz="1600" dirty="0" err="1">
                <a:latin typeface="Arial" pitchFamily="34" charset="0"/>
                <a:cs typeface="Arial" pitchFamily="34" charset="0"/>
              </a:rPr>
              <a:t>sẽ</a:t>
            </a:r>
            <a:r>
              <a:rPr lang="en-US" sz="1600" dirty="0">
                <a:latin typeface="Arial" pitchFamily="34" charset="0"/>
                <a:cs typeface="Arial" pitchFamily="34" charset="0"/>
              </a:rPr>
              <a:t> </a:t>
            </a:r>
            <a:r>
              <a:rPr lang="en-US" sz="1600" dirty="0" err="1">
                <a:latin typeface="Arial" pitchFamily="34" charset="0"/>
                <a:cs typeface="Arial" pitchFamily="34" charset="0"/>
              </a:rPr>
              <a:t>tối</a:t>
            </a:r>
            <a:r>
              <a:rPr lang="en-US" sz="1600" dirty="0">
                <a:latin typeface="Arial" pitchFamily="34" charset="0"/>
                <a:cs typeface="Arial" pitchFamily="34" charset="0"/>
              </a:rPr>
              <a:t> </a:t>
            </a:r>
            <a:r>
              <a:rPr lang="en-US" sz="1600" dirty="0" err="1">
                <a:latin typeface="Arial" pitchFamily="34" charset="0"/>
                <a:cs typeface="Arial" pitchFamily="34" charset="0"/>
              </a:rPr>
              <a:t>thiểu</a:t>
            </a:r>
            <a:r>
              <a:rPr lang="en-US" sz="1600" dirty="0">
                <a:latin typeface="Arial" pitchFamily="34" charset="0"/>
                <a:cs typeface="Arial" pitchFamily="34" charset="0"/>
              </a:rPr>
              <a:t> </a:t>
            </a:r>
            <a:r>
              <a:rPr lang="en-US" sz="1600" dirty="0" err="1">
                <a:latin typeface="Arial" pitchFamily="34" charset="0"/>
                <a:cs typeface="Arial" pitchFamily="34" charset="0"/>
              </a:rPr>
              <a:t>khi</a:t>
            </a:r>
            <a:r>
              <a:rPr lang="en-US" sz="1600" dirty="0">
                <a:latin typeface="Arial" pitchFamily="34" charset="0"/>
                <a:cs typeface="Arial" pitchFamily="34" charset="0"/>
              </a:rPr>
              <a:t> </a:t>
            </a:r>
            <a:r>
              <a:rPr lang="en-US" sz="1600" dirty="0" err="1">
                <a:latin typeface="Arial" pitchFamily="34" charset="0"/>
                <a:cs typeface="Arial" pitchFamily="34" charset="0"/>
              </a:rPr>
              <a:t>hai</a:t>
            </a:r>
            <a:r>
              <a:rPr lang="en-US" sz="1600" dirty="0">
                <a:latin typeface="Arial" pitchFamily="34" charset="0"/>
                <a:cs typeface="Arial" pitchFamily="34" charset="0"/>
              </a:rPr>
              <a:t> </a:t>
            </a:r>
            <a:r>
              <a:rPr lang="en-US" sz="1600" dirty="0" err="1">
                <a:latin typeface="Arial" pitchFamily="34" charset="0"/>
                <a:cs typeface="Arial" pitchFamily="34" charset="0"/>
              </a:rPr>
              <a:t>tích</a:t>
            </a:r>
            <a:r>
              <a:rPr lang="en-US" sz="1600" dirty="0">
                <a:latin typeface="Arial" pitchFamily="34" charset="0"/>
                <a:cs typeface="Arial" pitchFamily="34" charset="0"/>
              </a:rPr>
              <a:t> </a:t>
            </a:r>
            <a:r>
              <a:rPr lang="en-US" sz="1600" dirty="0" err="1">
                <a:latin typeface="Arial" pitchFamily="34" charset="0"/>
                <a:cs typeface="Arial" pitchFamily="34" charset="0"/>
              </a:rPr>
              <a:t>phân</a:t>
            </a:r>
            <a:r>
              <a:rPr lang="en-US" sz="1600" dirty="0">
                <a:latin typeface="Arial" pitchFamily="34" charset="0"/>
                <a:cs typeface="Arial" pitchFamily="34" charset="0"/>
              </a:rPr>
              <a:t> </a:t>
            </a:r>
            <a:r>
              <a:rPr lang="en-US" sz="1600" dirty="0" err="1">
                <a:latin typeface="Arial" pitchFamily="34" charset="0"/>
                <a:cs typeface="Arial" pitchFamily="34" charset="0"/>
              </a:rPr>
              <a:t>thành</a:t>
            </a:r>
            <a:r>
              <a:rPr lang="en-US" sz="1600" dirty="0">
                <a:latin typeface="Arial" pitchFamily="34" charset="0"/>
                <a:cs typeface="Arial" pitchFamily="34" charset="0"/>
              </a:rPr>
              <a:t> </a:t>
            </a:r>
            <a:r>
              <a:rPr lang="en-US" sz="1600" dirty="0" err="1">
                <a:latin typeface="Arial" pitchFamily="34" charset="0"/>
                <a:cs typeface="Arial" pitchFamily="34" charset="0"/>
              </a:rPr>
              <a:t>phần</a:t>
            </a:r>
            <a:r>
              <a:rPr lang="en-US" sz="1600" dirty="0">
                <a:latin typeface="Arial" pitchFamily="34" charset="0"/>
                <a:cs typeface="Arial" pitchFamily="34" charset="0"/>
              </a:rPr>
              <a:t> </a:t>
            </a:r>
            <a:r>
              <a:rPr lang="en-US" sz="1600" dirty="0" err="1">
                <a:latin typeface="Arial" pitchFamily="34" charset="0"/>
                <a:cs typeface="Arial" pitchFamily="34" charset="0"/>
              </a:rPr>
              <a:t>bằng</a:t>
            </a:r>
            <a:r>
              <a:rPr lang="en-US" sz="1600" dirty="0">
                <a:latin typeface="Arial" pitchFamily="34" charset="0"/>
                <a:cs typeface="Arial" pitchFamily="34" charset="0"/>
              </a:rPr>
              <a:t> </a:t>
            </a:r>
            <a:r>
              <a:rPr lang="en-US" sz="1600" dirty="0" err="1">
                <a:latin typeface="Arial" pitchFamily="34" charset="0"/>
                <a:cs typeface="Arial" pitchFamily="34" charset="0"/>
              </a:rPr>
              <a:t>nhau</a:t>
            </a:r>
            <a:r>
              <a:rPr lang="en-US" sz="1600" dirty="0">
                <a:latin typeface="Arial" pitchFamily="34" charset="0"/>
                <a:cs typeface="Arial" pitchFamily="34" charset="0"/>
              </a:rPr>
              <a:t> hay </a:t>
            </a:r>
            <a:r>
              <a:rPr lang="en-US" sz="1600" dirty="0" err="1">
                <a:latin typeface="Arial" pitchFamily="34" charset="0"/>
                <a:cs typeface="Arial" pitchFamily="34" charset="0"/>
              </a:rPr>
              <a:t>hai</a:t>
            </a:r>
            <a:r>
              <a:rPr lang="en-US" sz="1600" dirty="0">
                <a:latin typeface="Arial" pitchFamily="34" charset="0"/>
                <a:cs typeface="Arial" pitchFamily="34" charset="0"/>
              </a:rPr>
              <a:t> </a:t>
            </a:r>
            <a:r>
              <a:rPr lang="en-US" sz="1600" dirty="0" err="1">
                <a:latin typeface="Arial" pitchFamily="34" charset="0"/>
                <a:cs typeface="Arial" pitchFamily="34" charset="0"/>
              </a:rPr>
              <a:t>biểu</a:t>
            </a:r>
            <a:r>
              <a:rPr lang="en-US" sz="1600" dirty="0">
                <a:latin typeface="Arial" pitchFamily="34" charset="0"/>
                <a:cs typeface="Arial" pitchFamily="34" charset="0"/>
              </a:rPr>
              <a:t> </a:t>
            </a:r>
            <a:r>
              <a:rPr lang="en-US" sz="1600" dirty="0" err="1">
                <a:latin typeface="Arial" pitchFamily="34" charset="0"/>
                <a:cs typeface="Arial" pitchFamily="34" charset="0"/>
              </a:rPr>
              <a:t>thức</a:t>
            </a:r>
            <a:r>
              <a:rPr lang="en-US" sz="1600" dirty="0">
                <a:latin typeface="Arial" pitchFamily="34" charset="0"/>
                <a:cs typeface="Arial" pitchFamily="34" charset="0"/>
              </a:rPr>
              <a:t> </a:t>
            </a:r>
            <a:r>
              <a:rPr lang="en-US" sz="1600" dirty="0" err="1">
                <a:latin typeface="Arial" pitchFamily="34" charset="0"/>
                <a:cs typeface="Arial" pitchFamily="34" charset="0"/>
              </a:rPr>
              <a:t>trong</a:t>
            </a:r>
            <a:r>
              <a:rPr lang="en-US" sz="1600" dirty="0">
                <a:latin typeface="Arial" pitchFamily="34" charset="0"/>
                <a:cs typeface="Arial" pitchFamily="34" charset="0"/>
              </a:rPr>
              <a:t> </a:t>
            </a:r>
            <a:r>
              <a:rPr lang="en-US" sz="1600" dirty="0" err="1">
                <a:latin typeface="Arial" pitchFamily="34" charset="0"/>
                <a:cs typeface="Arial" pitchFamily="34" charset="0"/>
              </a:rPr>
              <a:t>hai</a:t>
            </a:r>
            <a:r>
              <a:rPr lang="en-US" sz="1600" dirty="0">
                <a:latin typeface="Arial" pitchFamily="34" charset="0"/>
                <a:cs typeface="Arial" pitchFamily="34" charset="0"/>
              </a:rPr>
              <a:t> </a:t>
            </a:r>
            <a:r>
              <a:rPr lang="en-US" sz="1600" dirty="0" err="1">
                <a:latin typeface="Arial" pitchFamily="34" charset="0"/>
                <a:cs typeface="Arial" pitchFamily="34" charset="0"/>
              </a:rPr>
              <a:t>tích</a:t>
            </a:r>
            <a:r>
              <a:rPr lang="en-US" sz="1600" dirty="0">
                <a:latin typeface="Arial" pitchFamily="34" charset="0"/>
                <a:cs typeface="Arial" pitchFamily="34" charset="0"/>
              </a:rPr>
              <a:t> </a:t>
            </a:r>
            <a:r>
              <a:rPr lang="en-US" sz="1600" dirty="0" err="1">
                <a:latin typeface="Arial" pitchFamily="34" charset="0"/>
                <a:cs typeface="Arial" pitchFamily="34" charset="0"/>
              </a:rPr>
              <a:t>phân</a:t>
            </a:r>
            <a:r>
              <a:rPr lang="en-US" sz="1600" dirty="0">
                <a:latin typeface="Arial" pitchFamily="34" charset="0"/>
                <a:cs typeface="Arial" pitchFamily="34" charset="0"/>
              </a:rPr>
              <a:t> </a:t>
            </a:r>
            <a:r>
              <a:rPr lang="en-US" sz="1600" dirty="0" err="1">
                <a:latin typeface="Arial" pitchFamily="34" charset="0"/>
                <a:cs typeface="Arial" pitchFamily="34" charset="0"/>
              </a:rPr>
              <a:t>thành</a:t>
            </a:r>
            <a:r>
              <a:rPr lang="en-US" sz="1600" dirty="0">
                <a:latin typeface="Arial" pitchFamily="34" charset="0"/>
                <a:cs typeface="Arial" pitchFamily="34" charset="0"/>
              </a:rPr>
              <a:t> </a:t>
            </a:r>
            <a:r>
              <a:rPr lang="en-US" sz="1600" dirty="0" err="1">
                <a:latin typeface="Arial" pitchFamily="34" charset="0"/>
                <a:cs typeface="Arial" pitchFamily="34" charset="0"/>
              </a:rPr>
              <a:t>phần</a:t>
            </a:r>
            <a:r>
              <a:rPr lang="en-US" sz="1600" dirty="0">
                <a:latin typeface="Arial" pitchFamily="34" charset="0"/>
                <a:cs typeface="Arial" pitchFamily="34" charset="0"/>
              </a:rPr>
              <a:t> </a:t>
            </a:r>
            <a:r>
              <a:rPr lang="en-US" sz="1600" dirty="0" err="1">
                <a:latin typeface="Arial" pitchFamily="34" charset="0"/>
                <a:cs typeface="Arial" pitchFamily="34" charset="0"/>
              </a:rPr>
              <a:t>bằng</a:t>
            </a:r>
            <a:r>
              <a:rPr lang="en-US" sz="1600" dirty="0">
                <a:latin typeface="Arial" pitchFamily="34" charset="0"/>
                <a:cs typeface="Arial" pitchFamily="34" charset="0"/>
              </a:rPr>
              <a:t> </a:t>
            </a:r>
            <a:r>
              <a:rPr lang="en-US" sz="1600" dirty="0" err="1">
                <a:latin typeface="Arial" pitchFamily="34" charset="0"/>
                <a:cs typeface="Arial" pitchFamily="34" charset="0"/>
              </a:rPr>
              <a:t>nhau</a:t>
            </a:r>
            <a:r>
              <a:rPr lang="en-US" sz="1600" dirty="0">
                <a:latin typeface="Arial" pitchFamily="34" charset="0"/>
                <a:cs typeface="Arial" pitchFamily="34" charset="0"/>
              </a:rPr>
              <a:t>. </a:t>
            </a:r>
            <a:r>
              <a:rPr lang="en-US" sz="1600" dirty="0" err="1">
                <a:latin typeface="Arial" pitchFamily="34" charset="0"/>
                <a:cs typeface="Arial" pitchFamily="34" charset="0"/>
              </a:rPr>
              <a:t>Suy</a:t>
            </a:r>
            <a:r>
              <a:rPr lang="en-US" sz="1600" dirty="0">
                <a:latin typeface="Arial" pitchFamily="34" charset="0"/>
                <a:cs typeface="Arial" pitchFamily="34" charset="0"/>
              </a:rPr>
              <a:t> </a:t>
            </a:r>
            <a:r>
              <a:rPr lang="en-US" sz="1600" dirty="0" err="1">
                <a:latin typeface="Arial" pitchFamily="34" charset="0"/>
                <a:cs typeface="Arial" pitchFamily="34" charset="0"/>
              </a:rPr>
              <a:t>ra</a:t>
            </a:r>
            <a:r>
              <a:rPr lang="en-US" sz="1600" dirty="0">
                <a:latin typeface="Arial" pitchFamily="34" charset="0"/>
                <a:cs typeface="Arial" pitchFamily="34" charset="0"/>
              </a:rPr>
              <a:t>:</a:t>
            </a:r>
          </a:p>
        </p:txBody>
      </p:sp>
      <p:pic>
        <p:nvPicPr>
          <p:cNvPr id="4" name="Picture 3"/>
          <p:cNvPicPr>
            <a:picLocks noChangeAspect="1"/>
          </p:cNvPicPr>
          <p:nvPr/>
        </p:nvPicPr>
        <p:blipFill>
          <a:blip r:embed="rId3">
            <a:lum/>
            <a:alphaModFix/>
          </a:blip>
          <a:srcRect/>
          <a:stretch>
            <a:fillRect/>
          </a:stretch>
        </p:blipFill>
        <p:spPr>
          <a:xfrm>
            <a:off x="1514212" y="2247480"/>
            <a:ext cx="3276359" cy="35208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5120639" y="2247480"/>
            <a:ext cx="2904840" cy="333000"/>
          </a:xfrm>
          <a:prstGeom prst="rect">
            <a:avLst/>
          </a:prstGeom>
          <a:noFill/>
          <a:ln>
            <a:noFill/>
          </a:ln>
        </p:spPr>
      </p:pic>
      <p:pic>
        <p:nvPicPr>
          <p:cNvPr id="6" name="Picture 5"/>
          <p:cNvPicPr>
            <a:picLocks noChangeAspect="1"/>
          </p:cNvPicPr>
          <p:nvPr/>
        </p:nvPicPr>
        <p:blipFill>
          <a:blip r:embed="rId5">
            <a:lum/>
            <a:alphaModFix/>
          </a:blip>
          <a:srcRect/>
          <a:stretch>
            <a:fillRect/>
          </a:stretch>
        </p:blipFill>
        <p:spPr>
          <a:xfrm>
            <a:off x="6573059" y="1828800"/>
            <a:ext cx="342720" cy="418680"/>
          </a:xfrm>
          <a:prstGeom prst="rect">
            <a:avLst/>
          </a:prstGeom>
          <a:noFill/>
          <a:ln>
            <a:noFill/>
          </a:ln>
        </p:spPr>
      </p:pic>
      <p:pic>
        <p:nvPicPr>
          <p:cNvPr id="7" name="Picture 6"/>
          <p:cNvPicPr>
            <a:picLocks noChangeAspect="1"/>
          </p:cNvPicPr>
          <p:nvPr/>
        </p:nvPicPr>
        <p:blipFill>
          <a:blip r:embed="rId6">
            <a:lum/>
            <a:alphaModFix/>
          </a:blip>
          <a:srcRect/>
          <a:stretch>
            <a:fillRect/>
          </a:stretch>
        </p:blipFill>
        <p:spPr>
          <a:xfrm>
            <a:off x="1672739" y="2911475"/>
            <a:ext cx="6895800" cy="1021080"/>
          </a:xfrm>
          <a:prstGeom prst="rect">
            <a:avLst/>
          </a:prstGeom>
          <a:noFill/>
          <a:ln>
            <a:noFill/>
          </a:ln>
        </p:spPr>
      </p:pic>
      <p:pic>
        <p:nvPicPr>
          <p:cNvPr id="8" name="Picture 7"/>
          <p:cNvPicPr>
            <a:picLocks noChangeAspect="1"/>
          </p:cNvPicPr>
          <p:nvPr/>
        </p:nvPicPr>
        <p:blipFill>
          <a:blip r:embed="rId7">
            <a:lum/>
            <a:alphaModFix/>
          </a:blip>
          <a:srcRect/>
          <a:stretch>
            <a:fillRect/>
          </a:stretch>
        </p:blipFill>
        <p:spPr>
          <a:xfrm>
            <a:off x="2286000" y="4694400"/>
            <a:ext cx="5895720" cy="6091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48640" y="182880"/>
            <a:ext cx="9071640" cy="9464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9.2. Ép ISI về 0</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a:t>
            </a:r>
          </a:p>
        </p:txBody>
      </p:sp>
      <p:pic>
        <p:nvPicPr>
          <p:cNvPr id="4" name="Picture 3"/>
          <p:cNvPicPr>
            <a:picLocks noChangeAspect="1"/>
          </p:cNvPicPr>
          <p:nvPr/>
        </p:nvPicPr>
        <p:blipFill>
          <a:blip r:embed="rId3">
            <a:lum/>
            <a:alphaModFix/>
          </a:blip>
          <a:srcRect/>
          <a:stretch>
            <a:fillRect/>
          </a:stretch>
        </p:blipFill>
        <p:spPr>
          <a:xfrm>
            <a:off x="1554479" y="1326600"/>
            <a:ext cx="7106760" cy="39034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187200"/>
            <a:ext cx="9071640" cy="102419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600"/>
              <a:t>9.3. Chấp nhận ISI ở mức kiểm soát  được</a:t>
            </a:r>
            <a:br>
              <a:rPr lang="en-US" sz="3600"/>
            </a:br>
            <a:r>
              <a:rPr lang="en-US" sz="3600"/>
              <a:t>(DuoBinary Modulation)</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Khi băng thông của kênh đủ hẹp thì việc chỉ sử dụng đặc tính tần số của kênh bằng phẳng là không đủ.</a:t>
            </a:r>
          </a:p>
          <a:p>
            <a:pPr lvl="0"/>
            <a:r>
              <a:rPr lang="en-US" sz="1800"/>
              <a:t>Trong trường hợp ISI xuất Hiện  nhưng ở mức độ kiểm soát được thì giải pháp điều chế nhị phân kép (Duobinary modulation) có thể được sử dụng để chống ISI.</a:t>
            </a:r>
          </a:p>
          <a:p>
            <a:pPr lvl="0"/>
            <a:r>
              <a:rPr lang="en-US" sz="1800"/>
              <a:t>ISI ở mức kiểm soát được ứng với trường hợp ISI chỉ do ký hiệu trước ảnh hưởng đến ký hiệu sau, hay đặc tính xung của hệ thống có dạng:</a:t>
            </a:r>
          </a:p>
        </p:txBody>
      </p:sp>
      <p:pic>
        <p:nvPicPr>
          <p:cNvPr id="4" name="Picture 3"/>
          <p:cNvPicPr>
            <a:picLocks noChangeAspect="1"/>
          </p:cNvPicPr>
          <p:nvPr/>
        </p:nvPicPr>
        <p:blipFill>
          <a:blip r:embed="rId3">
            <a:lum/>
            <a:alphaModFix/>
          </a:blip>
          <a:srcRect/>
          <a:stretch>
            <a:fillRect/>
          </a:stretch>
        </p:blipFill>
        <p:spPr>
          <a:xfrm>
            <a:off x="2286000" y="3269160"/>
            <a:ext cx="5212080" cy="17600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9.1. Tổng quan về ISI    </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tiếp</a:t>
            </a:r>
            <a:r>
              <a:rPr lang="en-US" sz="2000" dirty="0">
                <a:latin typeface="Arial" pitchFamily="34" charset="0"/>
                <a:cs typeface="Arial" pitchFamily="34" charset="0"/>
              </a:rPr>
              <a:t> </a:t>
            </a:r>
            <a:r>
              <a:rPr lang="en-US" sz="2000" dirty="0" err="1">
                <a:latin typeface="Arial" pitchFamily="34" charset="0"/>
                <a:cs typeface="Arial" pitchFamily="34" charset="0"/>
              </a:rPr>
              <a:t>cận</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ảnh</a:t>
            </a:r>
            <a:r>
              <a:rPr lang="en-US" sz="2000" dirty="0">
                <a:latin typeface="Arial" pitchFamily="34" charset="0"/>
                <a:cs typeface="Arial" pitchFamily="34" charset="0"/>
              </a:rPr>
              <a:t> </a:t>
            </a:r>
            <a:r>
              <a:rPr lang="en-US" sz="2000" dirty="0" err="1">
                <a:latin typeface="Arial" pitchFamily="34" charset="0"/>
                <a:cs typeface="Arial" pitchFamily="34" charset="0"/>
              </a:rPr>
              <a:t>hưởng</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ISI:</a:t>
            </a:r>
          </a:p>
          <a:p>
            <a:pPr lvl="1" hangingPunct="0"/>
            <a:r>
              <a:rPr lang="en-US" sz="2000" dirty="0" err="1">
                <a:latin typeface="Arial" pitchFamily="34" charset="0"/>
                <a:cs typeface="Arial" pitchFamily="34" charset="0"/>
              </a:rPr>
              <a:t>Loại</a:t>
            </a:r>
            <a:r>
              <a:rPr lang="en-US" sz="2000" dirty="0">
                <a:latin typeface="Arial" pitchFamily="34" charset="0"/>
                <a:cs typeface="Arial" pitchFamily="34" charset="0"/>
              </a:rPr>
              <a:t> </a:t>
            </a:r>
            <a:r>
              <a:rPr lang="en-US" sz="2000" dirty="0" err="1">
                <a:latin typeface="Arial" pitchFamily="34" charset="0"/>
                <a:cs typeface="Arial" pitchFamily="34" charset="0"/>
              </a:rPr>
              <a:t>bỏ</a:t>
            </a:r>
            <a:r>
              <a:rPr lang="en-US" sz="2000" dirty="0">
                <a:latin typeface="Arial" pitchFamily="34" charset="0"/>
                <a:cs typeface="Arial" pitchFamily="34" charset="0"/>
              </a:rPr>
              <a:t> </a:t>
            </a:r>
            <a:r>
              <a:rPr lang="en-US" sz="2000" dirty="0" err="1">
                <a:latin typeface="Arial" pitchFamily="34" charset="0"/>
                <a:cs typeface="Arial" pitchFamily="34" charset="0"/>
              </a:rPr>
              <a:t>ảnh</a:t>
            </a:r>
            <a:r>
              <a:rPr lang="en-US" sz="2000" dirty="0">
                <a:latin typeface="Arial" pitchFamily="34" charset="0"/>
                <a:cs typeface="Arial" pitchFamily="34" charset="0"/>
              </a:rPr>
              <a:t> </a:t>
            </a:r>
            <a:r>
              <a:rPr lang="en-US" sz="2000" dirty="0" err="1">
                <a:latin typeface="Arial" pitchFamily="34" charset="0"/>
                <a:cs typeface="Arial" pitchFamily="34" charset="0"/>
              </a:rPr>
              <a:t>hưởng</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ISI (hay </a:t>
            </a:r>
            <a:r>
              <a:rPr lang="en-US" sz="2000" dirty="0" err="1">
                <a:latin typeface="Arial" pitchFamily="34" charset="0"/>
                <a:cs typeface="Arial" pitchFamily="34" charset="0"/>
              </a:rPr>
              <a:t>ép</a:t>
            </a:r>
            <a:r>
              <a:rPr lang="en-US" sz="2000" dirty="0">
                <a:latin typeface="Arial" pitchFamily="34" charset="0"/>
                <a:cs typeface="Arial" pitchFamily="34" charset="0"/>
              </a:rPr>
              <a:t> </a:t>
            </a:r>
            <a:r>
              <a:rPr lang="en-US" sz="2000" dirty="0" err="1">
                <a:latin typeface="Arial" pitchFamily="34" charset="0"/>
                <a:cs typeface="Arial" pitchFamily="34" charset="0"/>
              </a:rPr>
              <a:t>ảnh</a:t>
            </a:r>
            <a:r>
              <a:rPr lang="en-US" sz="2000" dirty="0">
                <a:latin typeface="Arial" pitchFamily="34" charset="0"/>
                <a:cs typeface="Arial" pitchFamily="34" charset="0"/>
              </a:rPr>
              <a:t> </a:t>
            </a:r>
            <a:r>
              <a:rPr lang="en-US" sz="2000" dirty="0" err="1">
                <a:latin typeface="Arial" pitchFamily="34" charset="0"/>
                <a:cs typeface="Arial" pitchFamily="34" charset="0"/>
              </a:rPr>
              <a:t>hưởng</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ISI </a:t>
            </a:r>
            <a:r>
              <a:rPr lang="en-US" sz="2000" dirty="0" err="1">
                <a:latin typeface="Arial" pitchFamily="34" charset="0"/>
                <a:cs typeface="Arial" pitchFamily="34" charset="0"/>
              </a:rPr>
              <a:t>về</a:t>
            </a:r>
            <a:r>
              <a:rPr lang="en-US" sz="2000" dirty="0">
                <a:latin typeface="Arial" pitchFamily="34" charset="0"/>
                <a:cs typeface="Arial" pitchFamily="34" charset="0"/>
              </a:rPr>
              <a:t> 0). </a:t>
            </a:r>
            <a:r>
              <a:rPr lang="en-US" sz="2000" dirty="0" err="1">
                <a:latin typeface="Arial" pitchFamily="34" charset="0"/>
                <a:cs typeface="Arial" pitchFamily="34" charset="0"/>
              </a:rPr>
              <a:t>Tiếp</a:t>
            </a:r>
            <a:r>
              <a:rPr lang="en-US" sz="2000" dirty="0">
                <a:latin typeface="Arial" pitchFamily="34" charset="0"/>
                <a:cs typeface="Arial" pitchFamily="34" charset="0"/>
              </a:rPr>
              <a:t> </a:t>
            </a:r>
            <a:r>
              <a:rPr lang="en-US" sz="2000" dirty="0" err="1">
                <a:latin typeface="Arial" pitchFamily="34" charset="0"/>
                <a:cs typeface="Arial" pitchFamily="34" charset="0"/>
              </a:rPr>
              <a:t>cận</a:t>
            </a:r>
            <a:r>
              <a:rPr lang="en-US" sz="2000" dirty="0">
                <a:latin typeface="Arial" pitchFamily="34" charset="0"/>
                <a:cs typeface="Arial" pitchFamily="34" charset="0"/>
              </a:rPr>
              <a:t> </a:t>
            </a:r>
            <a:r>
              <a:rPr lang="en-US" sz="2000" dirty="0" err="1">
                <a:latin typeface="Arial" pitchFamily="34" charset="0"/>
                <a:cs typeface="Arial" pitchFamily="34" charset="0"/>
              </a:rPr>
              <a:t>này</a:t>
            </a:r>
            <a:r>
              <a:rPr lang="en-US" sz="2000" dirty="0">
                <a:latin typeface="Arial" pitchFamily="34" charset="0"/>
                <a:cs typeface="Arial" pitchFamily="34" charset="0"/>
              </a:rPr>
              <a:t> </a:t>
            </a:r>
            <a:r>
              <a:rPr lang="en-US" sz="2000" dirty="0" err="1">
                <a:latin typeface="Arial" pitchFamily="34" charset="0"/>
                <a:cs typeface="Arial" pitchFamily="34" charset="0"/>
              </a:rPr>
              <a:t>yêu</a:t>
            </a:r>
            <a:r>
              <a:rPr lang="en-US" sz="2000" dirty="0">
                <a:latin typeface="Arial" pitchFamily="34" charset="0"/>
                <a:cs typeface="Arial" pitchFamily="34" charset="0"/>
              </a:rPr>
              <a:t> </a:t>
            </a:r>
            <a:r>
              <a:rPr lang="en-US" sz="2000" dirty="0" err="1">
                <a:latin typeface="Arial" pitchFamily="34" charset="0"/>
                <a:cs typeface="Arial" pitchFamily="34" charset="0"/>
              </a:rPr>
              <a:t>cầu</a:t>
            </a:r>
            <a:r>
              <a:rPr lang="en-US" sz="2000" dirty="0">
                <a:latin typeface="Arial" pitchFamily="34" charset="0"/>
                <a:cs typeface="Arial" pitchFamily="34" charset="0"/>
              </a:rPr>
              <a:t> </a:t>
            </a:r>
            <a:r>
              <a:rPr lang="en-US" sz="2000" dirty="0" err="1">
                <a:latin typeface="Arial" pitchFamily="34" charset="0"/>
                <a:cs typeface="Arial" pitchFamily="34" charset="0"/>
              </a:rPr>
              <a:t>tiêu</a:t>
            </a:r>
            <a:r>
              <a:rPr lang="en-US" sz="2000" dirty="0">
                <a:latin typeface="Arial" pitchFamily="34" charset="0"/>
                <a:cs typeface="Arial" pitchFamily="34" charset="0"/>
              </a:rPr>
              <a:t> </a:t>
            </a:r>
            <a:r>
              <a:rPr lang="en-US" sz="2000" dirty="0" err="1">
                <a:latin typeface="Arial" pitchFamily="34" charset="0"/>
                <a:cs typeface="Arial" pitchFamily="34" charset="0"/>
              </a:rPr>
              <a:t>chuẩn</a:t>
            </a:r>
            <a:r>
              <a:rPr lang="en-US" sz="2000" dirty="0">
                <a:latin typeface="Arial" pitchFamily="34" charset="0"/>
                <a:cs typeface="Arial" pitchFamily="34" charset="0"/>
              </a:rPr>
              <a:t> </a:t>
            </a:r>
            <a:r>
              <a:rPr lang="en-US" sz="2000" dirty="0" err="1">
                <a:latin typeface="Arial" pitchFamily="34" charset="0"/>
                <a:cs typeface="Arial" pitchFamily="34" charset="0"/>
              </a:rPr>
              <a:t>Nyquist</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thỏa</a:t>
            </a:r>
            <a:r>
              <a:rPr lang="en-US" sz="2000" dirty="0">
                <a:latin typeface="Arial" pitchFamily="34" charset="0"/>
                <a:cs typeface="Arial" pitchFamily="34" charset="0"/>
              </a:rPr>
              <a:t> </a:t>
            </a:r>
            <a:r>
              <a:rPr lang="en-US" sz="2000" dirty="0" err="1">
                <a:latin typeface="Arial" pitchFamily="34" charset="0"/>
                <a:cs typeface="Arial" pitchFamily="34" charset="0"/>
              </a:rPr>
              <a:t>mãn</a:t>
            </a:r>
            <a:endParaRPr lang="en-US" sz="2000" dirty="0">
              <a:latin typeface="Arial" pitchFamily="34" charset="0"/>
              <a:cs typeface="Arial" pitchFamily="34" charset="0"/>
            </a:endParaRPr>
          </a:p>
          <a:p>
            <a:pPr lvl="1" hangingPunct="0"/>
            <a:r>
              <a:rPr lang="en-US" sz="2000" dirty="0" err="1">
                <a:latin typeface="Arial" pitchFamily="34" charset="0"/>
                <a:cs typeface="Arial" pitchFamily="34" charset="0"/>
              </a:rPr>
              <a:t>Chấp</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ISI </a:t>
            </a:r>
            <a:r>
              <a:rPr lang="en-US" sz="2000" dirty="0" err="1">
                <a:latin typeface="Arial" pitchFamily="34" charset="0"/>
                <a:cs typeface="Arial" pitchFamily="34" charset="0"/>
              </a:rPr>
              <a:t>nhưng</a:t>
            </a:r>
            <a:r>
              <a:rPr lang="en-US" sz="2000" dirty="0">
                <a:latin typeface="Arial" pitchFamily="34" charset="0"/>
                <a:cs typeface="Arial" pitchFamily="34" charset="0"/>
              </a:rPr>
              <a:t> ở </a:t>
            </a:r>
            <a:r>
              <a:rPr lang="en-US" sz="2000" dirty="0" err="1">
                <a:latin typeface="Arial" pitchFamily="34" charset="0"/>
                <a:cs typeface="Arial" pitchFamily="34" charset="0"/>
              </a:rPr>
              <a:t>mức</a:t>
            </a:r>
            <a:r>
              <a:rPr lang="en-US" sz="2000" dirty="0">
                <a:latin typeface="Arial" pitchFamily="34" charset="0"/>
                <a:cs typeface="Arial" pitchFamily="34" charset="0"/>
              </a:rPr>
              <a:t> </a:t>
            </a:r>
            <a:r>
              <a:rPr lang="en-US" sz="2000" dirty="0" err="1">
                <a:latin typeface="Arial" pitchFamily="34" charset="0"/>
                <a:cs typeface="Arial" pitchFamily="34" charset="0"/>
              </a:rPr>
              <a:t>kiểm</a:t>
            </a:r>
            <a:r>
              <a:rPr lang="en-US" sz="2000" dirty="0">
                <a:latin typeface="Arial" pitchFamily="34" charset="0"/>
                <a:cs typeface="Arial" pitchFamily="34" charset="0"/>
              </a:rPr>
              <a:t> </a:t>
            </a:r>
            <a:r>
              <a:rPr lang="en-US" sz="2000" dirty="0" err="1">
                <a:latin typeface="Arial" pitchFamily="34" charset="0"/>
                <a:cs typeface="Arial" pitchFamily="34" charset="0"/>
              </a:rPr>
              <a:t>soát</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Tiếp</a:t>
            </a:r>
            <a:r>
              <a:rPr lang="en-US" sz="2000" dirty="0">
                <a:latin typeface="Arial" pitchFamily="34" charset="0"/>
                <a:cs typeface="Arial" pitchFamily="34" charset="0"/>
              </a:rPr>
              <a:t> </a:t>
            </a:r>
            <a:r>
              <a:rPr lang="en-US" sz="2000" dirty="0" err="1">
                <a:latin typeface="Arial" pitchFamily="34" charset="0"/>
                <a:cs typeface="Arial" pitchFamily="34" charset="0"/>
              </a:rPr>
              <a:t>cận</a:t>
            </a:r>
            <a:r>
              <a:rPr lang="en-US" sz="2000" dirty="0">
                <a:latin typeface="Arial" pitchFamily="34" charset="0"/>
                <a:cs typeface="Arial" pitchFamily="34" charset="0"/>
              </a:rPr>
              <a:t> </a:t>
            </a:r>
            <a:r>
              <a:rPr lang="en-US" sz="2000" dirty="0" err="1">
                <a:latin typeface="Arial" pitchFamily="34" charset="0"/>
                <a:cs typeface="Arial" pitchFamily="34" charset="0"/>
              </a:rPr>
              <a:t>này</a:t>
            </a:r>
            <a:r>
              <a:rPr lang="en-US" sz="2000" dirty="0">
                <a:latin typeface="Arial" pitchFamily="34" charset="0"/>
                <a:cs typeface="Arial" pitchFamily="34" charset="0"/>
              </a:rPr>
              <a:t> </a:t>
            </a:r>
            <a:r>
              <a:rPr lang="en-US" sz="2000" dirty="0" err="1">
                <a:latin typeface="Arial" pitchFamily="34" charset="0"/>
                <a:cs typeface="Arial" pitchFamily="34" charset="0"/>
              </a:rPr>
              <a:t>còn</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gọi</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tiếp</a:t>
            </a:r>
            <a:r>
              <a:rPr lang="en-US" sz="2000" dirty="0">
                <a:latin typeface="Arial" pitchFamily="34" charset="0"/>
                <a:cs typeface="Arial" pitchFamily="34" charset="0"/>
              </a:rPr>
              <a:t> </a:t>
            </a:r>
            <a:r>
              <a:rPr lang="en-US" sz="2000" dirty="0" err="1">
                <a:latin typeface="Arial" pitchFamily="34" charset="0"/>
                <a:cs typeface="Arial" pitchFamily="34" charset="0"/>
              </a:rPr>
              <a:t>cận</a:t>
            </a:r>
            <a:r>
              <a:rPr lang="en-US" sz="2000" dirty="0">
                <a:latin typeface="Arial" pitchFamily="34" charset="0"/>
                <a:cs typeface="Arial" pitchFamily="34" charset="0"/>
              </a:rPr>
              <a:t> </a:t>
            </a:r>
            <a:r>
              <a:rPr lang="en-US" sz="2000" dirty="0" err="1">
                <a:latin typeface="Arial" pitchFamily="34" charset="0"/>
                <a:cs typeface="Arial" pitchFamily="34" charset="0"/>
              </a:rPr>
              <a:t>tạo</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đáp</a:t>
            </a:r>
            <a:r>
              <a:rPr lang="en-US" sz="2000" dirty="0">
                <a:latin typeface="Arial" pitchFamily="34" charset="0"/>
                <a:cs typeface="Arial" pitchFamily="34" charset="0"/>
              </a:rPr>
              <a:t> </a:t>
            </a:r>
            <a:r>
              <a:rPr lang="en-US" sz="2000" dirty="0" err="1">
                <a:latin typeface="Arial" pitchFamily="34" charset="0"/>
                <a:cs typeface="Arial" pitchFamily="34" charset="0"/>
              </a:rPr>
              <a:t>ứng</a:t>
            </a:r>
            <a:r>
              <a:rPr lang="en-US" sz="2000" dirty="0">
                <a:latin typeface="Arial" pitchFamily="34" charset="0"/>
                <a:cs typeface="Arial" pitchFamily="34" charset="0"/>
              </a:rPr>
              <a:t> </a:t>
            </a:r>
            <a:r>
              <a:rPr lang="en-US" sz="2000" dirty="0" err="1">
                <a:latin typeface="Arial" pitchFamily="34" charset="0"/>
                <a:cs typeface="Arial" pitchFamily="34" charset="0"/>
              </a:rPr>
              <a:t>cục</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(Partial response signaling).</a:t>
            </a:r>
          </a:p>
          <a:p>
            <a:pPr lvl="1" hangingPunct="0"/>
            <a:r>
              <a:rPr lang="en-US" sz="2000" dirty="0" err="1">
                <a:latin typeface="Arial" pitchFamily="34" charset="0"/>
                <a:cs typeface="Arial" pitchFamily="34" charset="0"/>
              </a:rPr>
              <a:t>Chấp</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xuyên</a:t>
            </a:r>
            <a:r>
              <a:rPr lang="en-US" sz="2000" dirty="0">
                <a:latin typeface="Arial" pitchFamily="34" charset="0"/>
                <a:cs typeface="Arial" pitchFamily="34" charset="0"/>
              </a:rPr>
              <a:t> </a:t>
            </a:r>
            <a:r>
              <a:rPr lang="en-US" sz="2000" dirty="0" err="1">
                <a:latin typeface="Arial" pitchFamily="34" charset="0"/>
                <a:cs typeface="Arial" pitchFamily="34" charset="0"/>
              </a:rPr>
              <a:t>giữa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ký</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kế</a:t>
            </a:r>
            <a:r>
              <a:rPr lang="en-US" sz="2000" dirty="0">
                <a:latin typeface="Arial" pitchFamily="34" charset="0"/>
                <a:cs typeface="Arial" pitchFamily="34" charset="0"/>
              </a:rPr>
              <a:t> </a:t>
            </a:r>
            <a:r>
              <a:rPr lang="en-US" sz="2000" dirty="0" err="1">
                <a:latin typeface="Arial" pitchFamily="34" charset="0"/>
                <a:cs typeface="Arial" pitchFamily="34" charset="0"/>
              </a:rPr>
              <a:t>tốt</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giải</a:t>
            </a:r>
            <a:r>
              <a:rPr lang="en-US" sz="2000" dirty="0">
                <a:latin typeface="Arial" pitchFamily="34" charset="0"/>
                <a:cs typeface="Arial" pitchFamily="34" charset="0"/>
              </a:rPr>
              <a:t> </a:t>
            </a:r>
            <a:r>
              <a:rPr lang="en-US" sz="2000" dirty="0" err="1">
                <a:latin typeface="Arial" pitchFamily="34" charset="0"/>
                <a:cs typeface="Arial" pitchFamily="34" charset="0"/>
              </a:rPr>
              <a:t>điều</a:t>
            </a:r>
            <a:r>
              <a:rPr lang="en-US" sz="2000" dirty="0">
                <a:latin typeface="Arial" pitchFamily="34" charset="0"/>
                <a:cs typeface="Arial" pitchFamily="34" charset="0"/>
              </a:rPr>
              <a:t> </a:t>
            </a:r>
            <a:r>
              <a:rPr lang="en-US" sz="2000" dirty="0" err="1">
                <a:latin typeface="Arial" pitchFamily="34" charset="0"/>
                <a:cs typeface="Arial" pitchFamily="34" charset="0"/>
              </a:rPr>
              <a:t>chế</a:t>
            </a:r>
            <a:r>
              <a:rPr lang="en-US" sz="2000" dirty="0">
                <a:latin typeface="Arial" pitchFamily="34" charset="0"/>
                <a:cs typeface="Arial" pitchFamily="34"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9.3. ISI ở mức kiểm soát được</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Đặc tính tần số của hệ thống vẫn được chọn là dạng cosin bình phương</a:t>
            </a:r>
          </a:p>
        </p:txBody>
      </p:sp>
      <p:pic>
        <p:nvPicPr>
          <p:cNvPr id="4" name="Picture 3"/>
          <p:cNvPicPr>
            <a:picLocks noChangeAspect="1"/>
          </p:cNvPicPr>
          <p:nvPr/>
        </p:nvPicPr>
        <p:blipFill>
          <a:blip r:embed="rId3">
            <a:lum/>
            <a:alphaModFix/>
          </a:blip>
          <a:srcRect/>
          <a:stretch>
            <a:fillRect/>
          </a:stretch>
        </p:blipFill>
        <p:spPr>
          <a:xfrm>
            <a:off x="1384559" y="1828800"/>
            <a:ext cx="7343280" cy="32698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9.3. ISI ở mức kiểm soát được</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Vì tín hiệu ra bị ISI từ ký hiệu trước nên có thể sử dụng bộ tiền mã hóa (precoder) để thực hiện phép toán ngược lại để xử lý ISI.</a:t>
            </a:r>
          </a:p>
        </p:txBody>
      </p:sp>
      <p:pic>
        <p:nvPicPr>
          <p:cNvPr id="4" name="Picture 3"/>
          <p:cNvPicPr>
            <a:picLocks noChangeAspect="1"/>
          </p:cNvPicPr>
          <p:nvPr/>
        </p:nvPicPr>
        <p:blipFill>
          <a:blip r:embed="rId3">
            <a:lum/>
            <a:alphaModFix/>
          </a:blip>
          <a:srcRect/>
          <a:stretch>
            <a:fillRect/>
          </a:stretch>
        </p:blipFill>
        <p:spPr>
          <a:xfrm>
            <a:off x="1962000" y="1920239"/>
            <a:ext cx="5718960" cy="32194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9.3. ISI ở mức kiểm soát được</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Xác suất thu sai.</a:t>
            </a:r>
          </a:p>
        </p:txBody>
      </p:sp>
      <p:pic>
        <p:nvPicPr>
          <p:cNvPr id="4" name="Picture 3"/>
          <p:cNvPicPr>
            <a:picLocks noChangeAspect="1"/>
          </p:cNvPicPr>
          <p:nvPr/>
        </p:nvPicPr>
        <p:blipFill>
          <a:blip r:embed="rId3">
            <a:lum/>
            <a:alphaModFix/>
          </a:blip>
          <a:srcRect/>
          <a:stretch>
            <a:fillRect/>
          </a:stretch>
        </p:blipFill>
        <p:spPr>
          <a:xfrm>
            <a:off x="2716560" y="1305720"/>
            <a:ext cx="6336000" cy="40892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800"/>
              <a:t>9.4. Chấp nhận ISI và thiết kế tốt bộ giải điều chế (Maximum LikeLihood Estimation)</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Khi không kiểm soát được ISI thì giải pháp xử lý ISI sẽ là thiết kế tốt bộ giải điều chế.</a:t>
            </a:r>
          </a:p>
          <a:p>
            <a:pPr lvl="0"/>
            <a:r>
              <a:rPr lang="en-US" sz="1800"/>
              <a:t>Do có ISI nên tiêu chuẩn hợp lý là tối thiểu hóa xác suất quyết định lỗi cho chuỗi ký hiệu nhận được</a:t>
            </a:r>
          </a:p>
          <a:p>
            <a:pPr lvl="0"/>
            <a:r>
              <a:rPr lang="en-US" sz="1800"/>
              <a:t>Chúng ta sẽ xem xét chuỗi tín hiệu của chuỗi N bít được tạo và truyền trong thời gian từ t = 0 đến t = Ntb, Tb là chu kỳ bit.</a:t>
            </a:r>
          </a:p>
          <a:p>
            <a:pPr lvl="0"/>
            <a:r>
              <a:rPr lang="en-US" sz="1800"/>
              <a:t>Giả sử đặc tính xung của máy phát và kênh là h(t) sẽ không bằng 0 trong khoảng [0,Ltb], hay ISI bao trùm L ký hiệu</a:t>
            </a:r>
          </a:p>
        </p:txBody>
      </p:sp>
      <p:pic>
        <p:nvPicPr>
          <p:cNvPr id="4" name="Picture 3"/>
          <p:cNvPicPr>
            <a:picLocks noChangeAspect="1"/>
          </p:cNvPicPr>
          <p:nvPr/>
        </p:nvPicPr>
        <p:blipFill>
          <a:blip r:embed="rId3">
            <a:lum/>
            <a:alphaModFix/>
          </a:blip>
          <a:srcRect/>
          <a:stretch>
            <a:fillRect/>
          </a:stretch>
        </p:blipFill>
        <p:spPr>
          <a:xfrm>
            <a:off x="1463039" y="3722759"/>
            <a:ext cx="6705360" cy="15807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9.4. Chấp nhận ISI</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Coi mỗi chuỗi N bit được mang bởi 1 tín hiệu là chuỗi tín hiệu của chuỗi N bit. Hệ thống có M tín hiệu.</a:t>
            </a:r>
          </a:p>
          <a:p>
            <a:pPr lvl="0"/>
            <a:r>
              <a:rPr lang="en-US" sz="1800"/>
              <a:t>Khi máy phát truyền 1 trong M tín hiệu trên, máy thu sẽ nhận được tín hiệu đó cộng với nhiễu w(t). Luật quyết định thu theo cực đại hóa hàm tương quan</a:t>
            </a:r>
          </a:p>
          <a:p>
            <a:pPr lvl="0"/>
            <a:endParaRPr lang="en-US" sz="1800"/>
          </a:p>
          <a:p>
            <a:pPr lvl="0"/>
            <a:endParaRPr lang="en-US" sz="1800"/>
          </a:p>
        </p:txBody>
      </p:sp>
      <p:pic>
        <p:nvPicPr>
          <p:cNvPr id="4" name="Picture 3"/>
          <p:cNvPicPr>
            <a:picLocks noChangeAspect="1"/>
          </p:cNvPicPr>
          <p:nvPr/>
        </p:nvPicPr>
        <p:blipFill>
          <a:blip r:embed="rId3">
            <a:lum/>
            <a:alphaModFix/>
          </a:blip>
          <a:srcRect/>
          <a:stretch>
            <a:fillRect/>
          </a:stretch>
        </p:blipFill>
        <p:spPr>
          <a:xfrm>
            <a:off x="3212280" y="1645920"/>
            <a:ext cx="4743000" cy="27576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2570040" y="2682720"/>
            <a:ext cx="5933879" cy="883439"/>
          </a:xfrm>
          <a:prstGeom prst="rect">
            <a:avLst/>
          </a:prstGeom>
          <a:noFill/>
          <a:ln>
            <a:noFill/>
          </a:ln>
        </p:spPr>
      </p:pic>
      <p:pic>
        <p:nvPicPr>
          <p:cNvPr id="6" name="Picture 5"/>
          <p:cNvPicPr>
            <a:picLocks noChangeAspect="1"/>
          </p:cNvPicPr>
          <p:nvPr/>
        </p:nvPicPr>
        <p:blipFill>
          <a:blip r:embed="rId5">
            <a:lum/>
            <a:alphaModFix/>
          </a:blip>
          <a:srcRect/>
          <a:stretch>
            <a:fillRect/>
          </a:stretch>
        </p:blipFill>
        <p:spPr>
          <a:xfrm>
            <a:off x="2103120" y="3768480"/>
            <a:ext cx="4819320" cy="1443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9.4.  Chấp nhận ISI</a:t>
            </a:r>
          </a:p>
        </p:txBody>
      </p:sp>
      <p:sp>
        <p:nvSpPr>
          <p:cNvPr id="3" name="Text Placeholder 2"/>
          <p:cNvSpPr txBox="1">
            <a:spLocks noGrp="1"/>
          </p:cNvSpPr>
          <p:nvPr>
            <p:ph type="body" idx="4294967295"/>
          </p:nvPr>
        </p:nvSpPr>
        <p:spPr>
          <a:xfrm>
            <a:off x="503999" y="1326600"/>
            <a:ext cx="9071640" cy="343251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t>Định</a:t>
            </a:r>
            <a:r>
              <a:rPr lang="en-US" sz="1800" dirty="0"/>
              <a:t> </a:t>
            </a:r>
            <a:r>
              <a:rPr lang="en-US" sz="1800" dirty="0" err="1"/>
              <a:t>nghĩa</a:t>
            </a:r>
            <a:r>
              <a:rPr lang="en-US" sz="1800" dirty="0"/>
              <a:t>:</a:t>
            </a:r>
          </a:p>
          <a:p>
            <a:pPr lvl="0"/>
            <a:r>
              <a:rPr lang="en-US" sz="1800" dirty="0" err="1"/>
              <a:t>Luật</a:t>
            </a:r>
            <a:r>
              <a:rPr lang="en-US" sz="1800" dirty="0"/>
              <a:t> </a:t>
            </a:r>
            <a:r>
              <a:rPr lang="en-US" sz="1800" dirty="0" err="1"/>
              <a:t>quyết</a:t>
            </a:r>
            <a:r>
              <a:rPr lang="en-US" sz="1800" dirty="0"/>
              <a:t> </a:t>
            </a:r>
            <a:r>
              <a:rPr lang="en-US" sz="1800" dirty="0" err="1"/>
              <a:t>định</a:t>
            </a:r>
            <a:r>
              <a:rPr lang="en-US" sz="1800" dirty="0"/>
              <a:t> </a:t>
            </a:r>
            <a:r>
              <a:rPr lang="en-US" sz="1800" dirty="0" err="1"/>
              <a:t>chuyển</a:t>
            </a:r>
            <a:r>
              <a:rPr lang="en-US" sz="1800" dirty="0"/>
              <a:t> </a:t>
            </a:r>
            <a:r>
              <a:rPr lang="en-US" sz="1800" dirty="0" err="1"/>
              <a:t>thành</a:t>
            </a:r>
            <a:r>
              <a:rPr lang="en-US" sz="1800" dirty="0"/>
              <a:t>:</a:t>
            </a:r>
          </a:p>
          <a:p>
            <a:pPr lvl="0"/>
            <a:endParaRPr lang="en-US" sz="1800" dirty="0"/>
          </a:p>
          <a:p>
            <a:pPr lvl="0"/>
            <a:endParaRPr lang="en-US" sz="1800" dirty="0"/>
          </a:p>
          <a:p>
            <a:pPr lvl="0"/>
            <a:endParaRPr lang="en-US" sz="1800" dirty="0"/>
          </a:p>
          <a:p>
            <a:pPr lvl="0"/>
            <a:r>
              <a:rPr lang="en-US" sz="1800" dirty="0" err="1"/>
              <a:t>Từ</a:t>
            </a:r>
            <a:r>
              <a:rPr lang="en-US" sz="1800" dirty="0"/>
              <a:t> </a:t>
            </a:r>
            <a:r>
              <a:rPr lang="en-US" sz="1800" dirty="0" err="1"/>
              <a:t>đó</a:t>
            </a:r>
            <a:r>
              <a:rPr lang="en-US" sz="1800" dirty="0"/>
              <a:t> ta </a:t>
            </a:r>
            <a:r>
              <a:rPr lang="en-US" sz="1800" dirty="0" err="1"/>
              <a:t>có</a:t>
            </a:r>
            <a:r>
              <a:rPr lang="en-US" sz="1800" dirty="0"/>
              <a:t> </a:t>
            </a:r>
            <a:r>
              <a:rPr lang="en-US" sz="1800" dirty="0" err="1"/>
              <a:t>thể</a:t>
            </a:r>
            <a:r>
              <a:rPr lang="en-US" sz="1800" dirty="0"/>
              <a:t> </a:t>
            </a:r>
            <a:r>
              <a:rPr lang="en-US" sz="1800" dirty="0" err="1"/>
              <a:t>định</a:t>
            </a:r>
            <a:r>
              <a:rPr lang="en-US" sz="1800" dirty="0"/>
              <a:t> </a:t>
            </a:r>
            <a:r>
              <a:rPr lang="en-US" sz="1800" dirty="0" err="1"/>
              <a:t>nghĩa</a:t>
            </a:r>
            <a:r>
              <a:rPr lang="en-US" sz="1800" dirty="0"/>
              <a:t> </a:t>
            </a:r>
            <a:r>
              <a:rPr lang="en-US" sz="1800" dirty="0" err="1"/>
              <a:t>độ</a:t>
            </a:r>
            <a:r>
              <a:rPr lang="en-US" sz="1800" dirty="0"/>
              <a:t> </a:t>
            </a:r>
            <a:r>
              <a:rPr lang="en-US" sz="1800" dirty="0" err="1"/>
              <a:t>đo</a:t>
            </a:r>
            <a:r>
              <a:rPr lang="en-US" sz="1800" dirty="0"/>
              <a:t> </a:t>
            </a:r>
            <a:r>
              <a:rPr lang="en-US" sz="1800" dirty="0" err="1"/>
              <a:t>trên</a:t>
            </a:r>
            <a:r>
              <a:rPr lang="en-US" sz="1800" dirty="0"/>
              <a:t> </a:t>
            </a:r>
            <a:r>
              <a:rPr lang="en-US" sz="1800" dirty="0" err="1"/>
              <a:t>cả</a:t>
            </a:r>
            <a:r>
              <a:rPr lang="en-US" sz="1800" dirty="0"/>
              <a:t> </a:t>
            </a:r>
            <a:r>
              <a:rPr lang="en-US" sz="1800" dirty="0" err="1"/>
              <a:t>chuỗi</a:t>
            </a:r>
            <a:r>
              <a:rPr lang="en-US" sz="1800" dirty="0"/>
              <a:t> (Path Metric) </a:t>
            </a:r>
            <a:r>
              <a:rPr lang="en-US" sz="1800" dirty="0" err="1"/>
              <a:t>để</a:t>
            </a:r>
            <a:r>
              <a:rPr lang="en-US" sz="1800" dirty="0"/>
              <a:t> </a:t>
            </a:r>
            <a:r>
              <a:rPr lang="en-US" sz="1800" dirty="0" err="1"/>
              <a:t>quyết</a:t>
            </a:r>
            <a:r>
              <a:rPr lang="en-US" sz="1800" dirty="0"/>
              <a:t> </a:t>
            </a:r>
            <a:r>
              <a:rPr lang="en-US" sz="1800" dirty="0" err="1"/>
              <a:t>định</a:t>
            </a:r>
            <a:r>
              <a:rPr lang="en-US" sz="1800" dirty="0"/>
              <a:t> </a:t>
            </a:r>
            <a:r>
              <a:rPr lang="en-US" sz="1800" dirty="0" err="1"/>
              <a:t>chọn</a:t>
            </a:r>
            <a:r>
              <a:rPr lang="en-US" sz="1800" dirty="0"/>
              <a:t> 1 </a:t>
            </a:r>
            <a:r>
              <a:rPr lang="en-US" sz="1800" dirty="0" err="1"/>
              <a:t>tín</a:t>
            </a:r>
            <a:r>
              <a:rPr lang="en-US" sz="1800" dirty="0"/>
              <a:t> </a:t>
            </a:r>
            <a:r>
              <a:rPr lang="en-US" sz="1800" dirty="0" err="1"/>
              <a:t>hiệu</a:t>
            </a:r>
            <a:r>
              <a:rPr lang="en-US" sz="1800" dirty="0"/>
              <a:t>:</a:t>
            </a:r>
          </a:p>
        </p:txBody>
      </p:sp>
      <p:pic>
        <p:nvPicPr>
          <p:cNvPr id="4" name="Picture 3"/>
          <p:cNvPicPr>
            <a:picLocks noChangeAspect="1"/>
          </p:cNvPicPr>
          <p:nvPr/>
        </p:nvPicPr>
        <p:blipFill>
          <a:blip r:embed="rId3">
            <a:lum/>
            <a:alphaModFix/>
          </a:blip>
          <a:srcRect/>
          <a:stretch>
            <a:fillRect/>
          </a:stretch>
        </p:blipFill>
        <p:spPr>
          <a:xfrm>
            <a:off x="2468880" y="1341360"/>
            <a:ext cx="3323879" cy="30456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6126480" y="1293840"/>
            <a:ext cx="2428560" cy="352080"/>
          </a:xfrm>
          <a:prstGeom prst="rect">
            <a:avLst/>
          </a:prstGeom>
          <a:noFill/>
          <a:ln>
            <a:noFill/>
          </a:ln>
        </p:spPr>
      </p:pic>
      <p:pic>
        <p:nvPicPr>
          <p:cNvPr id="6" name="Picture 5"/>
          <p:cNvPicPr>
            <a:picLocks noChangeAspect="1"/>
          </p:cNvPicPr>
          <p:nvPr/>
        </p:nvPicPr>
        <p:blipFill>
          <a:blip r:embed="rId5">
            <a:lum/>
            <a:alphaModFix/>
          </a:blip>
          <a:srcRect/>
          <a:stretch>
            <a:fillRect/>
          </a:stretch>
        </p:blipFill>
        <p:spPr>
          <a:xfrm>
            <a:off x="2651760" y="2103120"/>
            <a:ext cx="6114599" cy="1152000"/>
          </a:xfrm>
          <a:prstGeom prst="rect">
            <a:avLst/>
          </a:prstGeom>
          <a:noFill/>
          <a:ln>
            <a:noFill/>
          </a:ln>
        </p:spPr>
      </p:pic>
      <p:pic>
        <p:nvPicPr>
          <p:cNvPr id="7" name="Picture 6"/>
          <p:cNvPicPr>
            <a:picLocks noChangeAspect="1"/>
          </p:cNvPicPr>
          <p:nvPr/>
        </p:nvPicPr>
        <p:blipFill>
          <a:blip r:embed="rId6">
            <a:lum/>
            <a:alphaModFix/>
          </a:blip>
          <a:srcRect/>
          <a:stretch>
            <a:fillRect/>
          </a:stretch>
        </p:blipFill>
        <p:spPr>
          <a:xfrm>
            <a:off x="1920239" y="3978275"/>
            <a:ext cx="5905079" cy="7808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9.4. Chấp nhận ISI</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Chú ý bi,j = +/-1 và SQR(bi,k)h0 = h0 là hằng số; thêm nữa h(t) = 0 khi t &gt;= LTb, hay hj = 0 khi j .= L nên độ đo cả chuỗi là</a:t>
            </a:r>
          </a:p>
          <a:p>
            <a:pPr lvl="0"/>
            <a:endParaRPr lang="en-US" sz="1800"/>
          </a:p>
          <a:p>
            <a:pPr lvl="0"/>
            <a:endParaRPr lang="en-US" sz="1800"/>
          </a:p>
          <a:p>
            <a:pPr lvl="0"/>
            <a:endParaRPr lang="en-US" sz="1800"/>
          </a:p>
          <a:p>
            <a:pPr lvl="0"/>
            <a:r>
              <a:rPr lang="en-US" sz="1800"/>
              <a:t>Độ đo nhánh (Branch Metric) phụ thuộc vào: (I) Đầu ra hiên tại của bộ lọc phối hợp rk, (ii) Giá trị hiên tại của bit (bit patern), (iii) L-1 giá trị của các bit (bit patern) trước đó bi,k-1, bi,k-2,.., bi,k-(L -1).</a:t>
            </a:r>
          </a:p>
        </p:txBody>
      </p:sp>
      <p:pic>
        <p:nvPicPr>
          <p:cNvPr id="4" name="Picture 3"/>
          <p:cNvPicPr>
            <a:picLocks noChangeAspect="1"/>
          </p:cNvPicPr>
          <p:nvPr/>
        </p:nvPicPr>
        <p:blipFill>
          <a:blip r:embed="rId3">
            <a:lum/>
            <a:alphaModFix/>
          </a:blip>
          <a:srcRect/>
          <a:stretch>
            <a:fillRect/>
          </a:stretch>
        </p:blipFill>
        <p:spPr>
          <a:xfrm>
            <a:off x="3291839" y="1920239"/>
            <a:ext cx="4105080" cy="13715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9.4. Chấp nhận ISI</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Hệ thống truyền thông có ISI là một hệ có nhớ. Có thể sử dụng đồ hình trạng thái và đồ thị lưới (trellis) để biểu diễn tín hiệu được truyền và sử dụng thuật toán Viterbi để quyết định chuỗi bít được truyền từ chuỗi tín hiệu nhận được.</a:t>
            </a:r>
          </a:p>
          <a:p>
            <a:pPr lvl="0"/>
            <a:r>
              <a:rPr lang="en-US" sz="1800"/>
              <a:t>Hệ sẽ có các trạng thái theo L-1 bít là các bít của các chu kỳ trước.</a:t>
            </a:r>
          </a:p>
          <a:p>
            <a:pPr lvl="0"/>
            <a:r>
              <a:rPr lang="en-US" sz="1800"/>
              <a:t>Thuật toán Viterbi sẽ bắt đầu từ trạng thái 0 tính độ đo nhánh và độ đo chuỗi bộ phận theo từng chu kỳ bít liên tiếp rồi dựa vào đồ thị lưới loại đi những chuỗi có độ đo chuỗi bé hơn trong các chuỗi đến cùng 1 nút (nếu có)</a:t>
            </a:r>
          </a:p>
          <a:p>
            <a:pPr lvl="0"/>
            <a:r>
              <a:rPr lang="en-US" sz="1800"/>
              <a:t>Sau L-1 chu kỳ bít, chuỗi có độ đo chuỗi lớn nhất là chuỗi được chọn là chuỗi được phát.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9.4. Chấp nhận ISI</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Ví dụ một hệ truyền thông có đạc tính xung của máy phát và kênh truyền h(t) sau:</a:t>
            </a:r>
          </a:p>
          <a:p>
            <a:pPr lvl="0"/>
            <a:endParaRPr lang="en-US" sz="1800"/>
          </a:p>
          <a:p>
            <a:pPr lvl="0"/>
            <a:endParaRPr lang="en-US" sz="1800"/>
          </a:p>
          <a:p>
            <a:pPr lvl="0"/>
            <a:endParaRPr lang="en-US" sz="1800"/>
          </a:p>
          <a:p>
            <a:pPr lvl="0"/>
            <a:endParaRPr lang="en-US" sz="1800"/>
          </a:p>
          <a:p>
            <a:pPr lvl="0"/>
            <a:r>
              <a:rPr lang="en-US" sz="1800"/>
              <a:t>Hệ này có h1 = 0.6, h2 = 0.2 và L=3, L-1 =2.</a:t>
            </a:r>
          </a:p>
          <a:p>
            <a:pPr lvl="0"/>
            <a:r>
              <a:rPr lang="en-US" sz="1800"/>
              <a:t>Độ đo nhánh là:</a:t>
            </a:r>
          </a:p>
          <a:p>
            <a:pPr lvl="0"/>
            <a:r>
              <a:rPr lang="en-US" sz="1800"/>
              <a:t>Các bít vào bi,k-1, bi,k-2 biểu diễn trạng thái của hệ.</a:t>
            </a:r>
          </a:p>
        </p:txBody>
      </p:sp>
      <p:pic>
        <p:nvPicPr>
          <p:cNvPr id="4" name="Picture 3"/>
          <p:cNvPicPr>
            <a:picLocks noChangeAspect="1"/>
          </p:cNvPicPr>
          <p:nvPr/>
        </p:nvPicPr>
        <p:blipFill>
          <a:blip r:embed="rId3">
            <a:lum/>
            <a:alphaModFix/>
          </a:blip>
          <a:srcRect/>
          <a:stretch>
            <a:fillRect/>
          </a:stretch>
        </p:blipFill>
        <p:spPr>
          <a:xfrm>
            <a:off x="1886400" y="1737359"/>
            <a:ext cx="6343200" cy="164592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3108959" y="3926520"/>
            <a:ext cx="3438000" cy="37115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9.4. </a:t>
            </a:r>
            <a:r>
              <a:rPr lang="en-US" dirty="0" err="1"/>
              <a:t>Chấp</a:t>
            </a:r>
            <a:r>
              <a:rPr lang="en-US" dirty="0"/>
              <a:t> </a:t>
            </a:r>
            <a:r>
              <a:rPr lang="en-US" dirty="0" err="1"/>
              <a:t>nhận</a:t>
            </a:r>
            <a:r>
              <a:rPr lang="en-US" dirty="0"/>
              <a:t> ISI</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Đồ hình trạng thái và đồ thị lưới của hê thống.</a:t>
            </a:r>
          </a:p>
        </p:txBody>
      </p:sp>
      <p:pic>
        <p:nvPicPr>
          <p:cNvPr id="4" name="Picture 3"/>
          <p:cNvPicPr>
            <a:picLocks noChangeAspect="1"/>
          </p:cNvPicPr>
          <p:nvPr/>
        </p:nvPicPr>
        <p:blipFill>
          <a:blip r:embed="rId3">
            <a:lum/>
            <a:alphaModFix/>
          </a:blip>
          <a:srcRect/>
          <a:stretch>
            <a:fillRect/>
          </a:stretch>
        </p:blipFill>
        <p:spPr>
          <a:xfrm>
            <a:off x="2103120" y="1854360"/>
            <a:ext cx="6776280" cy="33577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9.1. Tổng quan về ISI</a:t>
            </a:r>
          </a:p>
        </p:txBody>
      </p:sp>
      <p:sp>
        <p:nvSpPr>
          <p:cNvPr id="3" name="Text Placeholder 2"/>
          <p:cNvSpPr txBox="1">
            <a:spLocks noGrp="1"/>
          </p:cNvSpPr>
          <p:nvPr>
            <p:ph type="body" idx="4294967295"/>
          </p:nvPr>
        </p:nvSpPr>
        <p:spPr>
          <a:xfrm>
            <a:off x="503999" y="1326600"/>
            <a:ext cx="9071640" cy="38708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chương</a:t>
            </a:r>
            <a:r>
              <a:rPr lang="en-US" sz="1800" dirty="0">
                <a:latin typeface="Arial" pitchFamily="34" charset="0"/>
                <a:cs typeface="Arial" pitchFamily="34" charset="0"/>
              </a:rPr>
              <a:t> </a:t>
            </a:r>
            <a:r>
              <a:rPr lang="en-US" sz="1800" dirty="0" err="1">
                <a:latin typeface="Arial" pitchFamily="34" charset="0"/>
                <a:cs typeface="Arial" pitchFamily="34" charset="0"/>
              </a:rPr>
              <a:t>trước</a:t>
            </a:r>
            <a:r>
              <a:rPr lang="en-US" sz="1800" dirty="0">
                <a:latin typeface="Arial" pitchFamily="34" charset="0"/>
                <a:cs typeface="Arial" pitchFamily="34" charset="0"/>
              </a:rPr>
              <a:t> </a:t>
            </a:r>
            <a:r>
              <a:rPr lang="en-US" sz="1800" dirty="0" err="1">
                <a:latin typeface="Arial" pitchFamily="34" charset="0"/>
                <a:cs typeface="Arial" pitchFamily="34" charset="0"/>
              </a:rPr>
              <a:t>chỉ</a:t>
            </a:r>
            <a:r>
              <a:rPr lang="en-US" sz="1800" dirty="0">
                <a:latin typeface="Arial" pitchFamily="34" charset="0"/>
                <a:cs typeface="Arial" pitchFamily="34" charset="0"/>
              </a:rPr>
              <a:t> </a:t>
            </a:r>
            <a:r>
              <a:rPr lang="en-US" sz="1800" dirty="0" err="1">
                <a:latin typeface="Arial" pitchFamily="34" charset="0"/>
                <a:cs typeface="Arial" pitchFamily="34" charset="0"/>
              </a:rPr>
              <a:t>xem</a:t>
            </a:r>
            <a:r>
              <a:rPr lang="en-US" sz="1800" dirty="0">
                <a:latin typeface="Arial" pitchFamily="34" charset="0"/>
                <a:cs typeface="Arial" pitchFamily="34" charset="0"/>
              </a:rPr>
              <a:t> </a:t>
            </a:r>
            <a:r>
              <a:rPr lang="en-US" sz="1800" dirty="0" err="1">
                <a:latin typeface="Arial" pitchFamily="34" charset="0"/>
                <a:cs typeface="Arial" pitchFamily="34" charset="0"/>
              </a:rPr>
              <a:t>xét</a:t>
            </a:r>
            <a:r>
              <a:rPr lang="en-US" sz="1800" dirty="0">
                <a:latin typeface="Arial" pitchFamily="34" charset="0"/>
                <a:cs typeface="Arial" pitchFamily="34" charset="0"/>
              </a:rPr>
              <a:t> </a:t>
            </a:r>
            <a:r>
              <a:rPr lang="en-US" sz="1800" dirty="0" err="1">
                <a:latin typeface="Arial" pitchFamily="34" charset="0"/>
                <a:cs typeface="Arial" pitchFamily="34" charset="0"/>
              </a:rPr>
              <a:t>vấn</a:t>
            </a:r>
            <a:r>
              <a:rPr lang="en-US" sz="1800" dirty="0">
                <a:latin typeface="Arial" pitchFamily="34" charset="0"/>
                <a:cs typeface="Arial" pitchFamily="34" charset="0"/>
              </a:rPr>
              <a:t> </a:t>
            </a:r>
            <a:r>
              <a:rPr lang="en-US" sz="1800" dirty="0" err="1">
                <a:latin typeface="Arial" pitchFamily="34" charset="0"/>
                <a:cs typeface="Arial" pitchFamily="34" charset="0"/>
              </a:rPr>
              <a:t>đề</a:t>
            </a:r>
            <a:r>
              <a:rPr lang="en-US" sz="1800" dirty="0">
                <a:latin typeface="Arial" pitchFamily="34" charset="0"/>
                <a:cs typeface="Arial" pitchFamily="34" charset="0"/>
              </a:rPr>
              <a:t>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kênh</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nhiễu</a:t>
            </a:r>
            <a:r>
              <a:rPr lang="en-US" sz="1800" dirty="0">
                <a:latin typeface="Arial" pitchFamily="34" charset="0"/>
                <a:cs typeface="Arial" pitchFamily="34" charset="0"/>
              </a:rPr>
              <a:t> </a:t>
            </a:r>
            <a:r>
              <a:rPr lang="en-US" sz="1800" dirty="0" err="1">
                <a:latin typeface="Arial" pitchFamily="34" charset="0"/>
                <a:cs typeface="Arial" pitchFamily="34" charset="0"/>
              </a:rPr>
              <a:t>nhưng</a:t>
            </a:r>
            <a:r>
              <a:rPr lang="en-US" sz="1800" dirty="0">
                <a:latin typeface="Arial" pitchFamily="34" charset="0"/>
                <a:cs typeface="Arial" pitchFamily="34" charset="0"/>
              </a:rPr>
              <a:t> </a:t>
            </a:r>
            <a:r>
              <a:rPr lang="en-US" sz="1800" dirty="0" err="1">
                <a:latin typeface="Arial" pitchFamily="34" charset="0"/>
                <a:cs typeface="Arial" pitchFamily="34" charset="0"/>
              </a:rPr>
              <a:t>dải</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kênh</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coi</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hạn</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a:t>
            </a:r>
          </a:p>
          <a:p>
            <a:pPr lvl="0"/>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thực</a:t>
            </a:r>
            <a:r>
              <a:rPr lang="en-US" sz="1800" dirty="0">
                <a:latin typeface="Arial" pitchFamily="34" charset="0"/>
                <a:cs typeface="Arial" pitchFamily="34" charset="0"/>
              </a:rPr>
              <a:t> </a:t>
            </a:r>
            <a:r>
              <a:rPr lang="en-US" sz="1800" dirty="0" err="1">
                <a:latin typeface="Arial" pitchFamily="34" charset="0"/>
                <a:cs typeface="Arial" pitchFamily="34" charset="0"/>
              </a:rPr>
              <a:t>tế</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kênh</a:t>
            </a:r>
            <a:r>
              <a:rPr lang="en-US" sz="1800" dirty="0">
                <a:latin typeface="Arial" pitchFamily="34" charset="0"/>
                <a:cs typeface="Arial" pitchFamily="34" charset="0"/>
              </a:rPr>
              <a:t> </a:t>
            </a:r>
            <a:r>
              <a:rPr lang="en-US" sz="1800" dirty="0" err="1">
                <a:latin typeface="Arial" pitchFamily="34" charset="0"/>
                <a:cs typeface="Arial" pitchFamily="34" charset="0"/>
              </a:rPr>
              <a:t>đều</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dải</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a:t>
            </a:r>
            <a:r>
              <a:rPr lang="en-US" sz="1800" dirty="0" err="1">
                <a:latin typeface="Arial" pitchFamily="34" charset="0"/>
                <a:cs typeface="Arial" pitchFamily="34" charset="0"/>
              </a:rPr>
              <a:t>hữu</a:t>
            </a:r>
            <a:r>
              <a:rPr lang="en-US" sz="1800" dirty="0">
                <a:latin typeface="Arial" pitchFamily="34" charset="0"/>
                <a:cs typeface="Arial" pitchFamily="34" charset="0"/>
              </a:rPr>
              <a:t> </a:t>
            </a:r>
            <a:r>
              <a:rPr lang="en-US" sz="1800" dirty="0" err="1">
                <a:latin typeface="Arial" pitchFamily="34" charset="0"/>
                <a:cs typeface="Arial" pitchFamily="34" charset="0"/>
              </a:rPr>
              <a:t>hạn</a:t>
            </a:r>
            <a:r>
              <a:rPr lang="en-US" sz="1800" dirty="0">
                <a:latin typeface="Arial" pitchFamily="34" charset="0"/>
                <a:cs typeface="Arial" pitchFamily="34" charset="0"/>
              </a:rPr>
              <a:t>. </a:t>
            </a:r>
            <a:r>
              <a:rPr lang="en-US" sz="1800" dirty="0" err="1">
                <a:latin typeface="Arial" pitchFamily="34" charset="0"/>
                <a:cs typeface="Arial" pitchFamily="34" charset="0"/>
              </a:rPr>
              <a:t>Việc</a:t>
            </a:r>
            <a:r>
              <a:rPr lang="en-US" sz="1800" dirty="0">
                <a:latin typeface="Arial" pitchFamily="34" charset="0"/>
                <a:cs typeface="Arial" pitchFamily="34" charset="0"/>
              </a:rPr>
              <a:t> </a:t>
            </a:r>
            <a:r>
              <a:rPr lang="en-US" sz="1800" dirty="0" err="1">
                <a:latin typeface="Arial" pitchFamily="34" charset="0"/>
                <a:cs typeface="Arial" pitchFamily="34" charset="0"/>
              </a:rPr>
              <a:t>giới</a:t>
            </a:r>
            <a:r>
              <a:rPr lang="en-US" sz="1800" dirty="0">
                <a:latin typeface="Arial" pitchFamily="34" charset="0"/>
                <a:cs typeface="Arial" pitchFamily="34" charset="0"/>
              </a:rPr>
              <a:t> </a:t>
            </a:r>
            <a:r>
              <a:rPr lang="en-US" sz="1800" dirty="0" err="1">
                <a:latin typeface="Arial" pitchFamily="34" charset="0"/>
                <a:cs typeface="Arial" pitchFamily="34" charset="0"/>
              </a:rPr>
              <a:t>hạn</a:t>
            </a:r>
            <a:r>
              <a:rPr lang="en-US" sz="1800" dirty="0">
                <a:latin typeface="Arial" pitchFamily="34" charset="0"/>
                <a:cs typeface="Arial" pitchFamily="34" charset="0"/>
              </a:rPr>
              <a:t> </a:t>
            </a:r>
            <a:r>
              <a:rPr lang="en-US" sz="1800" dirty="0" err="1">
                <a:latin typeface="Arial" pitchFamily="34" charset="0"/>
                <a:cs typeface="Arial" pitchFamily="34" charset="0"/>
              </a:rPr>
              <a:t>băng</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kênh</a:t>
            </a:r>
            <a:r>
              <a:rPr lang="en-US" sz="1800" dirty="0">
                <a:latin typeface="Arial" pitchFamily="34" charset="0"/>
                <a:cs typeface="Arial" pitchFamily="34" charset="0"/>
              </a:rPr>
              <a:t>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chỉ</a:t>
            </a:r>
            <a:r>
              <a:rPr lang="en-US" sz="1800" dirty="0">
                <a:latin typeface="Arial" pitchFamily="34" charset="0"/>
                <a:cs typeface="Arial" pitchFamily="34" charset="0"/>
              </a:rPr>
              <a:t> </a:t>
            </a:r>
            <a:r>
              <a:rPr lang="en-US" sz="1800" dirty="0" err="1">
                <a:latin typeface="Arial" pitchFamily="34" charset="0"/>
                <a:cs typeface="Arial" pitchFamily="34" charset="0"/>
              </a:rPr>
              <a:t>bởi</a:t>
            </a:r>
            <a:r>
              <a:rPr lang="en-US" sz="1800" dirty="0">
                <a:latin typeface="Arial" pitchFamily="34" charset="0"/>
                <a:cs typeface="Arial" pitchFamily="34" charset="0"/>
              </a:rPr>
              <a:t> </a:t>
            </a:r>
            <a:r>
              <a:rPr lang="en-US" sz="1800" dirty="0" err="1">
                <a:latin typeface="Arial" pitchFamily="34" charset="0"/>
                <a:cs typeface="Arial" pitchFamily="34" charset="0"/>
              </a:rPr>
              <a:t>đặc</a:t>
            </a:r>
            <a:r>
              <a:rPr lang="en-US" sz="1800" dirty="0">
                <a:latin typeface="Arial" pitchFamily="34" charset="0"/>
                <a:cs typeface="Arial" pitchFamily="34" charset="0"/>
              </a:rPr>
              <a:t> </a:t>
            </a:r>
            <a:r>
              <a:rPr lang="en-US" sz="1800" dirty="0" err="1">
                <a:latin typeface="Arial" pitchFamily="34" charset="0"/>
                <a:cs typeface="Arial" pitchFamily="34" charset="0"/>
              </a:rPr>
              <a:t>tính</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môi</a:t>
            </a:r>
            <a:r>
              <a:rPr lang="en-US" sz="1800" dirty="0">
                <a:latin typeface="Arial" pitchFamily="34" charset="0"/>
                <a:cs typeface="Arial" pitchFamily="34" charset="0"/>
              </a:rPr>
              <a:t> </a:t>
            </a:r>
            <a:r>
              <a:rPr lang="en-US" sz="1800" dirty="0" err="1">
                <a:latin typeface="Arial" pitchFamily="34" charset="0"/>
                <a:cs typeface="Arial" pitchFamily="34" charset="0"/>
              </a:rPr>
              <a:t>trường</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kênh</a:t>
            </a:r>
            <a:r>
              <a:rPr lang="en-US" sz="1800" dirty="0">
                <a:latin typeface="Arial" pitchFamily="34" charset="0"/>
                <a:cs typeface="Arial" pitchFamily="34" charset="0"/>
              </a:rPr>
              <a:t> </a:t>
            </a:r>
            <a:r>
              <a:rPr lang="en-US" sz="1800" dirty="0" err="1">
                <a:latin typeface="Arial" pitchFamily="34" charset="0"/>
                <a:cs typeface="Arial" pitchFamily="34" charset="0"/>
              </a:rPr>
              <a:t>mà</a:t>
            </a:r>
            <a:r>
              <a:rPr lang="en-US" sz="1800" dirty="0">
                <a:latin typeface="Arial" pitchFamily="34" charset="0"/>
                <a:cs typeface="Arial" pitchFamily="34" charset="0"/>
              </a:rPr>
              <a:t> </a:t>
            </a:r>
            <a:r>
              <a:rPr lang="en-US" sz="1800" dirty="0" err="1">
                <a:latin typeface="Arial" pitchFamily="34" charset="0"/>
                <a:cs typeface="Arial" pitchFamily="34" charset="0"/>
              </a:rPr>
              <a:t>còn</a:t>
            </a:r>
            <a:r>
              <a:rPr lang="en-US" sz="1800" dirty="0">
                <a:latin typeface="Arial" pitchFamily="34" charset="0"/>
                <a:cs typeface="Arial" pitchFamily="34" charset="0"/>
              </a:rPr>
              <a:t> </a:t>
            </a:r>
            <a:r>
              <a:rPr lang="en-US" sz="1800" dirty="0" err="1">
                <a:latin typeface="Arial" pitchFamily="34" charset="0"/>
                <a:cs typeface="Arial" pitchFamily="34" charset="0"/>
              </a:rPr>
              <a:t>phụ</a:t>
            </a:r>
            <a:r>
              <a:rPr lang="en-US" sz="1800" dirty="0">
                <a:latin typeface="Arial" pitchFamily="34" charset="0"/>
                <a:cs typeface="Arial" pitchFamily="34" charset="0"/>
              </a:rPr>
              <a:t> </a:t>
            </a:r>
            <a:r>
              <a:rPr lang="en-US" sz="1800" dirty="0" err="1">
                <a:latin typeface="Arial" pitchFamily="34" charset="0"/>
                <a:cs typeface="Arial" pitchFamily="34" charset="0"/>
              </a:rPr>
              <a:t>thuộc</a:t>
            </a:r>
            <a:r>
              <a:rPr lang="en-US" sz="1800" dirty="0">
                <a:latin typeface="Arial" pitchFamily="34" charset="0"/>
                <a:cs typeface="Arial" pitchFamily="34" charset="0"/>
              </a:rPr>
              <a:t> </a:t>
            </a:r>
            <a:r>
              <a:rPr lang="en-US" sz="1800" dirty="0" err="1">
                <a:latin typeface="Arial" pitchFamily="34" charset="0"/>
                <a:cs typeface="Arial" pitchFamily="34" charset="0"/>
              </a:rPr>
              <a:t>cả</a:t>
            </a:r>
            <a:r>
              <a:rPr lang="en-US" sz="1800" dirty="0">
                <a:latin typeface="Arial" pitchFamily="34" charset="0"/>
                <a:cs typeface="Arial" pitchFamily="34" charset="0"/>
              </a:rPr>
              <a:t> </a:t>
            </a:r>
            <a:r>
              <a:rPr lang="en-US" sz="1800" dirty="0" err="1">
                <a:latin typeface="Arial" pitchFamily="34" charset="0"/>
                <a:cs typeface="Arial" pitchFamily="34" charset="0"/>
              </a:rPr>
              <a:t>vào</a:t>
            </a:r>
            <a:r>
              <a:rPr lang="en-US" sz="1800" dirty="0">
                <a:latin typeface="Arial" pitchFamily="34" charset="0"/>
                <a:cs typeface="Arial" pitchFamily="34" charset="0"/>
              </a:rPr>
              <a:t> </a:t>
            </a:r>
            <a:r>
              <a:rPr lang="en-US" sz="1800" dirty="0" err="1">
                <a:latin typeface="Arial" pitchFamily="34" charset="0"/>
                <a:cs typeface="Arial" pitchFamily="34" charset="0"/>
              </a:rPr>
              <a:t>nguồn</a:t>
            </a:r>
            <a:r>
              <a:rPr lang="en-US" sz="1800" dirty="0">
                <a:latin typeface="Arial" pitchFamily="34" charset="0"/>
                <a:cs typeface="Arial" pitchFamily="34" charset="0"/>
              </a:rPr>
              <a:t> (</a:t>
            </a:r>
            <a:r>
              <a:rPr lang="en-US" sz="1800" dirty="0" err="1">
                <a:latin typeface="Arial" pitchFamily="34" charset="0"/>
                <a:cs typeface="Arial" pitchFamily="34" charset="0"/>
              </a:rPr>
              <a:t>tốc</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tạo</a:t>
            </a:r>
            <a:r>
              <a:rPr lang="en-US" sz="1800" dirty="0">
                <a:latin typeface="Arial" pitchFamily="34" charset="0"/>
                <a:cs typeface="Arial" pitchFamily="34" charset="0"/>
              </a:rPr>
              <a:t> tin </a:t>
            </a:r>
            <a:r>
              <a:rPr lang="en-US" sz="1800" dirty="0" err="1">
                <a:latin typeface="Arial" pitchFamily="34" charset="0"/>
                <a:cs typeface="Arial" pitchFamily="34" charset="0"/>
              </a:rPr>
              <a:t>hữu</a:t>
            </a:r>
            <a:r>
              <a:rPr lang="en-US" sz="1800" dirty="0">
                <a:latin typeface="Arial" pitchFamily="34" charset="0"/>
                <a:cs typeface="Arial" pitchFamily="34" charset="0"/>
              </a:rPr>
              <a:t> </a:t>
            </a:r>
            <a:r>
              <a:rPr lang="en-US" sz="1800" dirty="0" err="1">
                <a:latin typeface="Arial" pitchFamily="34" charset="0"/>
                <a:cs typeface="Arial" pitchFamily="34" charset="0"/>
              </a:rPr>
              <a:t>hạn</a:t>
            </a:r>
            <a:r>
              <a:rPr lang="en-US" sz="1800" dirty="0">
                <a:latin typeface="Arial" pitchFamily="34" charset="0"/>
                <a:cs typeface="Arial" pitchFamily="34" charset="0"/>
              </a:rPr>
              <a:t>..)</a:t>
            </a:r>
          </a:p>
          <a:p>
            <a:pPr lvl="0"/>
            <a:r>
              <a:rPr lang="en-US" sz="1800" dirty="0" err="1">
                <a:latin typeface="Arial" pitchFamily="34" charset="0"/>
                <a:cs typeface="Arial" pitchFamily="34" charset="0"/>
              </a:rPr>
              <a:t>Ảnh</a:t>
            </a:r>
            <a:r>
              <a:rPr lang="en-US" sz="1800" dirty="0">
                <a:latin typeface="Arial" pitchFamily="34" charset="0"/>
                <a:cs typeface="Arial" pitchFamily="34" charset="0"/>
              </a:rPr>
              <a:t> </a:t>
            </a:r>
            <a:r>
              <a:rPr lang="en-US" sz="1800" dirty="0" err="1">
                <a:latin typeface="Arial" pitchFamily="34" charset="0"/>
                <a:cs typeface="Arial" pitchFamily="34" charset="0"/>
              </a:rPr>
              <a:t>hưởng</a:t>
            </a:r>
            <a:r>
              <a:rPr lang="en-US" sz="1800" dirty="0">
                <a:latin typeface="Arial" pitchFamily="34" charset="0"/>
                <a:cs typeface="Arial" pitchFamily="34" charset="0"/>
              </a:rPr>
              <a:t> </a:t>
            </a:r>
            <a:r>
              <a:rPr lang="en-US" sz="1800" dirty="0" err="1">
                <a:latin typeface="Arial" pitchFamily="34" charset="0"/>
                <a:cs typeface="Arial" pitchFamily="34" charset="0"/>
              </a:rPr>
              <a:t>chung</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sự</a:t>
            </a:r>
            <a:r>
              <a:rPr lang="en-US" sz="1800" dirty="0">
                <a:latin typeface="Arial" pitchFamily="34" charset="0"/>
                <a:cs typeface="Arial" pitchFamily="34" charset="0"/>
              </a:rPr>
              <a:t> </a:t>
            </a:r>
            <a:r>
              <a:rPr lang="en-US" sz="1800" dirty="0" err="1">
                <a:latin typeface="Arial" pitchFamily="34" charset="0"/>
                <a:cs typeface="Arial" pitchFamily="34" charset="0"/>
              </a:rPr>
              <a:t>giới</a:t>
            </a:r>
            <a:r>
              <a:rPr lang="en-US" sz="1800" dirty="0">
                <a:latin typeface="Arial" pitchFamily="34" charset="0"/>
                <a:cs typeface="Arial" pitchFamily="34" charset="0"/>
              </a:rPr>
              <a:t> </a:t>
            </a:r>
            <a:r>
              <a:rPr lang="en-US" sz="1800" dirty="0" err="1">
                <a:latin typeface="Arial" pitchFamily="34" charset="0"/>
                <a:cs typeface="Arial" pitchFamily="34" charset="0"/>
              </a:rPr>
              <a:t>hạn</a:t>
            </a:r>
            <a:r>
              <a:rPr lang="en-US" sz="1800" dirty="0">
                <a:latin typeface="Arial" pitchFamily="34" charset="0"/>
                <a:cs typeface="Arial" pitchFamily="34" charset="0"/>
              </a:rPr>
              <a:t> </a:t>
            </a:r>
            <a:r>
              <a:rPr lang="en-US" sz="1800" dirty="0" err="1">
                <a:latin typeface="Arial" pitchFamily="34" charset="0"/>
                <a:cs typeface="Arial" pitchFamily="34" charset="0"/>
              </a:rPr>
              <a:t>băng</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a:t>
            </a:r>
            <a:r>
              <a:rPr lang="en-US" sz="1800" dirty="0" err="1">
                <a:latin typeface="Arial" pitchFamily="34" charset="0"/>
                <a:cs typeface="Arial" pitchFamily="34" charset="0"/>
              </a:rPr>
              <a:t>đến</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khoảng</a:t>
            </a:r>
            <a:r>
              <a:rPr lang="en-US" sz="1800" dirty="0">
                <a:latin typeface="Arial" pitchFamily="34" charset="0"/>
                <a:cs typeface="Arial" pitchFamily="34" charset="0"/>
              </a:rPr>
              <a:t> </a:t>
            </a:r>
            <a:r>
              <a:rPr lang="en-US" sz="1800" dirty="0" err="1">
                <a:latin typeface="Arial" pitchFamily="34" charset="0"/>
                <a:cs typeface="Arial" pitchFamily="34" charset="0"/>
              </a:rPr>
              <a:t>thời</a:t>
            </a:r>
            <a:r>
              <a:rPr lang="en-US" sz="1800" dirty="0">
                <a:latin typeface="Arial" pitchFamily="34" charset="0"/>
                <a:cs typeface="Arial" pitchFamily="34" charset="0"/>
              </a:rPr>
              <a:t> </a:t>
            </a:r>
            <a:r>
              <a:rPr lang="en-US" sz="1800" dirty="0" err="1">
                <a:latin typeface="Arial" pitchFamily="34" charset="0"/>
                <a:cs typeface="Arial" pitchFamily="34" charset="0"/>
              </a:rPr>
              <a:t>gian</a:t>
            </a:r>
            <a:r>
              <a:rPr lang="en-US" sz="1800" dirty="0">
                <a:latin typeface="Arial" pitchFamily="34" charset="0"/>
                <a:cs typeface="Arial" pitchFamily="34" charset="0"/>
              </a:rPr>
              <a:t> </a:t>
            </a:r>
            <a:r>
              <a:rPr lang="en-US" sz="1800" dirty="0" err="1">
                <a:latin typeface="Arial" pitchFamily="34" charset="0"/>
                <a:cs typeface="Arial" pitchFamily="34" charset="0"/>
              </a:rPr>
              <a:t>hữu</a:t>
            </a:r>
            <a:r>
              <a:rPr lang="en-US" sz="1800" dirty="0">
                <a:latin typeface="Arial" pitchFamily="34" charset="0"/>
                <a:cs typeface="Arial" pitchFamily="34" charset="0"/>
              </a:rPr>
              <a:t> </a:t>
            </a:r>
            <a:r>
              <a:rPr lang="en-US" sz="1800" dirty="0" err="1">
                <a:latin typeface="Arial" pitchFamily="34" charset="0"/>
                <a:cs typeface="Arial" pitchFamily="34" charset="0"/>
              </a:rPr>
              <a:t>hạn</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xung</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làm</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bị</a:t>
            </a:r>
            <a:r>
              <a:rPr lang="en-US" sz="1800" dirty="0">
                <a:latin typeface="Arial" pitchFamily="34" charset="0"/>
                <a:cs typeface="Arial" pitchFamily="34" charset="0"/>
              </a:rPr>
              <a:t> </a:t>
            </a:r>
            <a:r>
              <a:rPr lang="en-US" sz="1800" dirty="0" err="1">
                <a:latin typeface="Arial" pitchFamily="34" charset="0"/>
                <a:cs typeface="Arial" pitchFamily="34" charset="0"/>
              </a:rPr>
              <a:t>kéo</a:t>
            </a:r>
            <a:r>
              <a:rPr lang="en-US" sz="1800" dirty="0">
                <a:latin typeface="Arial" pitchFamily="34" charset="0"/>
                <a:cs typeface="Arial" pitchFamily="34" charset="0"/>
              </a:rPr>
              <a:t> </a:t>
            </a:r>
            <a:r>
              <a:rPr lang="en-US" sz="1800" dirty="0" err="1">
                <a:latin typeface="Arial" pitchFamily="34" charset="0"/>
                <a:cs typeface="Arial" pitchFamily="34" charset="0"/>
              </a:rPr>
              <a:t>dài</a:t>
            </a:r>
            <a:r>
              <a:rPr lang="en-US" sz="1800" dirty="0">
                <a:latin typeface="Arial" pitchFamily="34" charset="0"/>
                <a:cs typeface="Arial" pitchFamily="34" charset="0"/>
              </a:rPr>
              <a:t> </a:t>
            </a:r>
            <a:r>
              <a:rPr lang="en-US" sz="1800" dirty="0" err="1">
                <a:latin typeface="Arial" pitchFamily="34" charset="0"/>
                <a:cs typeface="Arial" pitchFamily="34" charset="0"/>
              </a:rPr>
              <a:t>ra</a:t>
            </a:r>
            <a:r>
              <a:rPr lang="en-US" sz="1800" dirty="0">
                <a:latin typeface="Arial" pitchFamily="34" charset="0"/>
                <a:cs typeface="Arial" pitchFamily="34" charset="0"/>
              </a:rPr>
              <a:t> =&gt;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khe</a:t>
            </a:r>
            <a:r>
              <a:rPr lang="en-US" sz="1800" dirty="0">
                <a:latin typeface="Arial" pitchFamily="34" charset="0"/>
                <a:cs typeface="Arial" pitchFamily="34" charset="0"/>
              </a:rPr>
              <a:t> </a:t>
            </a:r>
            <a:r>
              <a:rPr lang="en-US" sz="1800" dirty="0" err="1">
                <a:latin typeface="Arial" pitchFamily="34" charset="0"/>
                <a:cs typeface="Arial" pitchFamily="34" charset="0"/>
              </a:rPr>
              <a:t>thời</a:t>
            </a:r>
            <a:r>
              <a:rPr lang="en-US" sz="1800" dirty="0">
                <a:latin typeface="Arial" pitchFamily="34" charset="0"/>
                <a:cs typeface="Arial" pitchFamily="34" charset="0"/>
              </a:rPr>
              <a:t> </a:t>
            </a:r>
            <a:r>
              <a:rPr lang="en-US" sz="1800" dirty="0" err="1">
                <a:latin typeface="Arial" pitchFamily="34" charset="0"/>
                <a:cs typeface="Arial" pitchFamily="34" charset="0"/>
              </a:rPr>
              <a:t>gian</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bị</a:t>
            </a:r>
            <a:r>
              <a:rPr lang="en-US" sz="1800" dirty="0">
                <a:latin typeface="Arial" pitchFamily="34" charset="0"/>
                <a:cs typeface="Arial" pitchFamily="34" charset="0"/>
              </a:rPr>
              <a:t> </a:t>
            </a:r>
            <a:r>
              <a:rPr lang="en-US" sz="1800" dirty="0" err="1">
                <a:latin typeface="Arial" pitchFamily="34" charset="0"/>
                <a:cs typeface="Arial" pitchFamily="34" charset="0"/>
              </a:rPr>
              <a:t>xuyên</a:t>
            </a:r>
            <a:r>
              <a:rPr lang="en-US" sz="1800" dirty="0">
                <a:latin typeface="Arial" pitchFamily="34" charset="0"/>
                <a:cs typeface="Arial" pitchFamily="34" charset="0"/>
              </a:rPr>
              <a:t> </a:t>
            </a:r>
            <a:r>
              <a:rPr lang="en-US" sz="1800" dirty="0" err="1">
                <a:latin typeface="Arial" pitchFamily="34" charset="0"/>
                <a:cs typeface="Arial" pitchFamily="34" charset="0"/>
              </a:rPr>
              <a:t>lẫn</a:t>
            </a:r>
            <a:r>
              <a:rPr lang="en-US" sz="1800" dirty="0">
                <a:latin typeface="Arial" pitchFamily="34" charset="0"/>
                <a:cs typeface="Arial" pitchFamily="34" charset="0"/>
              </a:rPr>
              <a:t> sang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ở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khe</a:t>
            </a:r>
            <a:r>
              <a:rPr lang="en-US" sz="1800" dirty="0">
                <a:latin typeface="Arial" pitchFamily="34" charset="0"/>
                <a:cs typeface="Arial" pitchFamily="34" charset="0"/>
              </a:rPr>
              <a:t> </a:t>
            </a:r>
            <a:r>
              <a:rPr lang="en-US" sz="1800" dirty="0" err="1">
                <a:latin typeface="Arial" pitchFamily="34" charset="0"/>
                <a:cs typeface="Arial" pitchFamily="34" charset="0"/>
              </a:rPr>
              <a:t>thời</a:t>
            </a:r>
            <a:r>
              <a:rPr lang="en-US" sz="1800" dirty="0">
                <a:latin typeface="Arial" pitchFamily="34" charset="0"/>
                <a:cs typeface="Arial" pitchFamily="34" charset="0"/>
              </a:rPr>
              <a:t> </a:t>
            </a:r>
            <a:r>
              <a:rPr lang="en-US" sz="1800" dirty="0" err="1">
                <a:latin typeface="Arial" pitchFamily="34" charset="0"/>
                <a:cs typeface="Arial" pitchFamily="34" charset="0"/>
              </a:rPr>
              <a:t>gian</a:t>
            </a:r>
            <a:r>
              <a:rPr lang="en-US" sz="1800" dirty="0">
                <a:latin typeface="Arial" pitchFamily="34" charset="0"/>
                <a:cs typeface="Arial" pitchFamily="34" charset="0"/>
              </a:rPr>
              <a:t> </a:t>
            </a:r>
            <a:r>
              <a:rPr lang="en-US" sz="1800" dirty="0" err="1">
                <a:latin typeface="Arial" pitchFamily="34" charset="0"/>
                <a:cs typeface="Arial" pitchFamily="34" charset="0"/>
              </a:rPr>
              <a:t>khác</a:t>
            </a:r>
            <a:r>
              <a:rPr lang="en-US" sz="1800" dirty="0">
                <a:latin typeface="Arial" pitchFamily="34" charset="0"/>
                <a:cs typeface="Arial" pitchFamily="34" charset="0"/>
              </a:rPr>
              <a:t> </a:t>
            </a:r>
            <a:r>
              <a:rPr lang="en-US" sz="1800" dirty="0" err="1">
                <a:latin typeface="Arial" pitchFamily="34" charset="0"/>
                <a:cs typeface="Arial" pitchFamily="34" charset="0"/>
              </a:rPr>
              <a:t>Hiện</a:t>
            </a:r>
            <a:r>
              <a:rPr lang="en-US" sz="1800" dirty="0">
                <a:latin typeface="Arial" pitchFamily="34" charset="0"/>
                <a:cs typeface="Arial" pitchFamily="34" charset="0"/>
              </a:rPr>
              <a:t> </a:t>
            </a:r>
            <a:r>
              <a:rPr lang="en-US" sz="1800" dirty="0" err="1">
                <a:latin typeface="Arial" pitchFamily="34" charset="0"/>
                <a:cs typeface="Arial" pitchFamily="34" charset="0"/>
              </a:rPr>
              <a:t>tượng</a:t>
            </a:r>
            <a:r>
              <a:rPr lang="en-US" sz="1800" dirty="0">
                <a:latin typeface="Arial" pitchFamily="34" charset="0"/>
                <a:cs typeface="Arial" pitchFamily="34" charset="0"/>
              </a:rPr>
              <a:t> </a:t>
            </a:r>
            <a:r>
              <a:rPr lang="en-US" sz="1800" dirty="0" err="1">
                <a:latin typeface="Arial" pitchFamily="34" charset="0"/>
                <a:cs typeface="Arial" pitchFamily="34" charset="0"/>
              </a:rPr>
              <a:t>này</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gọi</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nhiễu</a:t>
            </a:r>
            <a:r>
              <a:rPr lang="en-US" sz="1800" dirty="0">
                <a:latin typeface="Arial" pitchFamily="34" charset="0"/>
                <a:cs typeface="Arial" pitchFamily="34" charset="0"/>
              </a:rPr>
              <a:t> </a:t>
            </a:r>
            <a:r>
              <a:rPr lang="en-US" sz="1800" dirty="0" err="1">
                <a:latin typeface="Arial" pitchFamily="34" charset="0"/>
                <a:cs typeface="Arial" pitchFamily="34" charset="0"/>
              </a:rPr>
              <a:t>xuyên</a:t>
            </a:r>
            <a:r>
              <a:rPr lang="en-US" sz="1800" dirty="0">
                <a:latin typeface="Arial" pitchFamily="34" charset="0"/>
                <a:cs typeface="Arial" pitchFamily="34" charset="0"/>
              </a:rPr>
              <a:t> </a:t>
            </a:r>
            <a:r>
              <a:rPr lang="en-US" sz="1800" dirty="0" err="1">
                <a:latin typeface="Arial" pitchFamily="34" charset="0"/>
                <a:cs typeface="Arial" pitchFamily="34" charset="0"/>
              </a:rPr>
              <a:t>giữa</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ký</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InterSymbol</a:t>
            </a:r>
            <a:r>
              <a:rPr lang="en-US" sz="1800" dirty="0">
                <a:latin typeface="Arial" pitchFamily="34" charset="0"/>
                <a:cs typeface="Arial" pitchFamily="34" charset="0"/>
              </a:rPr>
              <a:t> Interference ISI). </a:t>
            </a:r>
            <a:r>
              <a:rPr lang="en-US" sz="1800" dirty="0" err="1">
                <a:latin typeface="Arial" pitchFamily="34" charset="0"/>
                <a:cs typeface="Arial" pitchFamily="34" charset="0"/>
              </a:rPr>
              <a:t>Mỗi</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khe</a:t>
            </a:r>
            <a:r>
              <a:rPr lang="en-US" sz="1800" dirty="0">
                <a:latin typeface="Arial" pitchFamily="34" charset="0"/>
                <a:cs typeface="Arial" pitchFamily="34" charset="0"/>
              </a:rPr>
              <a:t> </a:t>
            </a:r>
            <a:r>
              <a:rPr lang="en-US" sz="1800" dirty="0" err="1">
                <a:latin typeface="Arial" pitchFamily="34" charset="0"/>
                <a:cs typeface="Arial" pitchFamily="34" charset="0"/>
              </a:rPr>
              <a:t>thời</a:t>
            </a:r>
            <a:r>
              <a:rPr lang="en-US" sz="1800" dirty="0">
                <a:latin typeface="Arial" pitchFamily="34" charset="0"/>
                <a:cs typeface="Arial" pitchFamily="34" charset="0"/>
              </a:rPr>
              <a:t> </a:t>
            </a:r>
            <a:r>
              <a:rPr lang="en-US" sz="1800" dirty="0" err="1">
                <a:latin typeface="Arial" pitchFamily="34" charset="0"/>
                <a:cs typeface="Arial" pitchFamily="34" charset="0"/>
              </a:rPr>
              <a:t>gian</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coi</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chứa</a:t>
            </a:r>
            <a:r>
              <a:rPr lang="en-US" sz="1800" dirty="0">
                <a:latin typeface="Arial" pitchFamily="34" charset="0"/>
                <a:cs typeface="Arial" pitchFamily="34" charset="0"/>
              </a:rPr>
              <a:t> </a:t>
            </a:r>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ký</a:t>
            </a:r>
            <a:r>
              <a:rPr lang="en-US" sz="1800" dirty="0">
                <a:latin typeface="Arial" pitchFamily="34" charset="0"/>
                <a:cs typeface="Arial" pitchFamily="34" charset="0"/>
              </a:rPr>
              <a:t> </a:t>
            </a:r>
            <a:r>
              <a:rPr lang="en-US" sz="1800" dirty="0" err="1">
                <a:latin typeface="Arial" pitchFamily="34" charset="0"/>
                <a:cs typeface="Arial" pitchFamily="34" charset="0"/>
              </a:rPr>
              <a:t>hiệu</a:t>
            </a:r>
            <a:endParaRPr lang="en-US" sz="1800" dirty="0">
              <a:latin typeface="Arial" pitchFamily="34" charset="0"/>
              <a:cs typeface="Arial" pitchFamily="34" charset="0"/>
            </a:endParaRPr>
          </a:p>
          <a:p>
            <a:pPr lvl="0"/>
            <a:r>
              <a:rPr lang="en-US" sz="1800" dirty="0" err="1">
                <a:latin typeface="Arial" pitchFamily="34" charset="0"/>
                <a:cs typeface="Arial" pitchFamily="34" charset="0"/>
              </a:rPr>
              <a:t>Kênh</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băng</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a:t>
            </a:r>
            <a:r>
              <a:rPr lang="en-US" sz="1800" dirty="0" err="1">
                <a:latin typeface="Arial" pitchFamily="34" charset="0"/>
                <a:cs typeface="Arial" pitchFamily="34" charset="0"/>
              </a:rPr>
              <a:t>hữu</a:t>
            </a:r>
            <a:r>
              <a:rPr lang="en-US" sz="1800" dirty="0">
                <a:latin typeface="Arial" pitchFamily="34" charset="0"/>
                <a:cs typeface="Arial" pitchFamily="34" charset="0"/>
              </a:rPr>
              <a:t> </a:t>
            </a:r>
            <a:r>
              <a:rPr lang="en-US" sz="1800" dirty="0" err="1">
                <a:latin typeface="Arial" pitchFamily="34" charset="0"/>
                <a:cs typeface="Arial" pitchFamily="34" charset="0"/>
              </a:rPr>
              <a:t>hạn</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cả</a:t>
            </a:r>
            <a:r>
              <a:rPr lang="en-US" sz="1800" dirty="0">
                <a:latin typeface="Arial" pitchFamily="34" charset="0"/>
                <a:cs typeface="Arial" pitchFamily="34" charset="0"/>
              </a:rPr>
              <a:t> </a:t>
            </a:r>
            <a:r>
              <a:rPr lang="en-US" sz="1800" dirty="0" err="1">
                <a:latin typeface="Arial" pitchFamily="34" charset="0"/>
                <a:cs typeface="Arial" pitchFamily="34" charset="0"/>
              </a:rPr>
              <a:t>nhiễu</a:t>
            </a:r>
            <a:r>
              <a:rPr lang="en-US" sz="1800" dirty="0">
                <a:latin typeface="Arial" pitchFamily="34" charset="0"/>
                <a:cs typeface="Arial" pitchFamily="34" charset="0"/>
              </a:rPr>
              <a:t> </a:t>
            </a:r>
            <a:r>
              <a:rPr lang="en-US" sz="1800" dirty="0" err="1">
                <a:latin typeface="Arial" pitchFamily="34" charset="0"/>
                <a:cs typeface="Arial" pitchFamily="34" charset="0"/>
              </a:rPr>
              <a:t>cộng</a:t>
            </a:r>
            <a:r>
              <a:rPr lang="en-US" sz="1800" dirty="0">
                <a:latin typeface="Arial" pitchFamily="34" charset="0"/>
                <a:cs typeface="Arial" pitchFamily="34" charset="0"/>
              </a:rPr>
              <a:t> (Gaussian) </a:t>
            </a:r>
            <a:r>
              <a:rPr lang="en-US" sz="1800" dirty="0" err="1">
                <a:latin typeface="Arial" pitchFamily="34" charset="0"/>
                <a:cs typeface="Arial" pitchFamily="34" charset="0"/>
              </a:rPr>
              <a:t>và</a:t>
            </a:r>
            <a:r>
              <a:rPr lang="en-US" sz="1800" dirty="0">
                <a:latin typeface="Arial" pitchFamily="34" charset="0"/>
                <a:cs typeface="Arial" pitchFamily="34" charset="0"/>
              </a:rPr>
              <a:t> ISI =&gt; </a:t>
            </a:r>
            <a:r>
              <a:rPr lang="en-US" sz="1800" dirty="0" err="1">
                <a:latin typeface="Arial" pitchFamily="34" charset="0"/>
                <a:cs typeface="Arial" pitchFamily="34" charset="0"/>
              </a:rPr>
              <a:t>Cấu</a:t>
            </a:r>
            <a:r>
              <a:rPr lang="en-US" sz="1800" dirty="0">
                <a:latin typeface="Arial" pitchFamily="34" charset="0"/>
                <a:cs typeface="Arial" pitchFamily="34" charset="0"/>
              </a:rPr>
              <a:t> </a:t>
            </a:r>
            <a:r>
              <a:rPr lang="en-US" sz="1800" dirty="0" err="1">
                <a:latin typeface="Arial" pitchFamily="34" charset="0"/>
                <a:cs typeface="Arial" pitchFamily="34" charset="0"/>
              </a:rPr>
              <a:t>trúc</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phải</a:t>
            </a:r>
            <a:r>
              <a:rPr lang="en-US" sz="1800" dirty="0">
                <a:latin typeface="Arial" pitchFamily="34" charset="0"/>
                <a:cs typeface="Arial" pitchFamily="34" charset="0"/>
              </a:rPr>
              <a:t> </a:t>
            </a:r>
            <a:r>
              <a:rPr lang="en-US" sz="1800" dirty="0" err="1">
                <a:latin typeface="Arial" pitchFamily="34" charset="0"/>
                <a:cs typeface="Arial" pitchFamily="34" charset="0"/>
              </a:rPr>
              <a:t>xử</a:t>
            </a:r>
            <a:r>
              <a:rPr lang="en-US" sz="1800" dirty="0">
                <a:latin typeface="Arial" pitchFamily="34" charset="0"/>
                <a:cs typeface="Arial" pitchFamily="34" charset="0"/>
              </a:rPr>
              <a:t> </a:t>
            </a:r>
            <a:r>
              <a:rPr lang="en-US" sz="1800" dirty="0" err="1">
                <a:latin typeface="Arial" pitchFamily="34" charset="0"/>
                <a:cs typeface="Arial" pitchFamily="34" charset="0"/>
              </a:rPr>
              <a:t>lý</a:t>
            </a:r>
            <a:r>
              <a:rPr lang="en-US" sz="1800" dirty="0">
                <a:latin typeface="Arial" pitchFamily="34" charset="0"/>
                <a:cs typeface="Arial" pitchFamily="34" charset="0"/>
              </a:rPr>
              <a:t> </a:t>
            </a:r>
            <a:r>
              <a:rPr lang="en-US" sz="1800" dirty="0" err="1">
                <a:latin typeface="Arial" pitchFamily="34" charset="0"/>
                <a:cs typeface="Arial" pitchFamily="34" charset="0"/>
              </a:rPr>
              <a:t>cả</a:t>
            </a:r>
            <a:r>
              <a:rPr lang="en-US" sz="1800" dirty="0">
                <a:latin typeface="Arial" pitchFamily="34" charset="0"/>
                <a:cs typeface="Arial" pitchFamily="34" charset="0"/>
              </a:rPr>
              <a:t> </a:t>
            </a:r>
            <a:r>
              <a:rPr lang="en-US" sz="1800" dirty="0" err="1">
                <a:latin typeface="Arial" pitchFamily="34" charset="0"/>
                <a:cs typeface="Arial" pitchFamily="34" charset="0"/>
              </a:rPr>
              <a:t>hai</a:t>
            </a:r>
            <a:r>
              <a:rPr lang="en-US" sz="1800" dirty="0">
                <a:latin typeface="Arial" pitchFamily="34" charset="0"/>
                <a:cs typeface="Arial" pitchFamily="34" charset="0"/>
              </a:rPr>
              <a:t> </a:t>
            </a:r>
            <a:r>
              <a:rPr lang="en-US" sz="1800" dirty="0" err="1">
                <a:latin typeface="Arial" pitchFamily="34" charset="0"/>
                <a:cs typeface="Arial" pitchFamily="34" charset="0"/>
              </a:rPr>
              <a:t>ảnh</a:t>
            </a:r>
            <a:r>
              <a:rPr lang="en-US" sz="1800" dirty="0">
                <a:latin typeface="Arial" pitchFamily="34" charset="0"/>
                <a:cs typeface="Arial" pitchFamily="34" charset="0"/>
              </a:rPr>
              <a:t> </a:t>
            </a:r>
            <a:r>
              <a:rPr lang="en-US" sz="1800" dirty="0" err="1">
                <a:latin typeface="Arial" pitchFamily="34" charset="0"/>
                <a:cs typeface="Arial" pitchFamily="34" charset="0"/>
              </a:rPr>
              <a:t>hưởng</a:t>
            </a:r>
            <a:r>
              <a:rPr lang="en-US" sz="1800" dirty="0">
                <a:latin typeface="Arial" pitchFamily="34" charset="0"/>
                <a:cs typeface="Arial" pitchFamily="34" charset="0"/>
              </a:rPr>
              <a:t> </a:t>
            </a:r>
            <a:r>
              <a:rPr lang="en-US" sz="1800" dirty="0" err="1">
                <a:latin typeface="Arial" pitchFamily="34" charset="0"/>
                <a:cs typeface="Arial" pitchFamily="34" charset="0"/>
              </a:rPr>
              <a:t>này</a:t>
            </a:r>
            <a:r>
              <a:rPr lang="en-US" sz="1800" dirty="0">
                <a:latin typeface="Arial" pitchFamily="34" charset="0"/>
                <a:cs typeface="Arial" pitchFamily="34"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8119" y="182880"/>
            <a:ext cx="9071640" cy="9464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9.4. Chấp nhận ISI</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a:t>
            </a:r>
          </a:p>
        </p:txBody>
      </p:sp>
      <p:pic>
        <p:nvPicPr>
          <p:cNvPr id="4" name="Picture 3"/>
          <p:cNvPicPr>
            <a:picLocks noChangeAspect="1"/>
          </p:cNvPicPr>
          <p:nvPr/>
        </p:nvPicPr>
        <p:blipFill>
          <a:blip r:embed="rId3">
            <a:lum/>
            <a:alphaModFix/>
          </a:blip>
          <a:srcRect/>
          <a:stretch>
            <a:fillRect/>
          </a:stretch>
        </p:blipFill>
        <p:spPr>
          <a:xfrm>
            <a:off x="1736999" y="1280159"/>
            <a:ext cx="6638399" cy="387395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9.4. Chấp nhận ISI</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Tính độ đo nhánh</a:t>
            </a:r>
          </a:p>
        </p:txBody>
      </p:sp>
      <p:pic>
        <p:nvPicPr>
          <p:cNvPr id="4" name="Picture 3"/>
          <p:cNvPicPr>
            <a:picLocks noChangeAspect="1"/>
          </p:cNvPicPr>
          <p:nvPr/>
        </p:nvPicPr>
        <p:blipFill>
          <a:blip r:embed="rId3">
            <a:lum/>
            <a:alphaModFix/>
          </a:blip>
          <a:srcRect/>
          <a:stretch>
            <a:fillRect/>
          </a:stretch>
        </p:blipFill>
        <p:spPr>
          <a:xfrm>
            <a:off x="3200400" y="1371599"/>
            <a:ext cx="6267240" cy="346247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9.4. Chấp nhận ISI</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Tính độ đo nhánh</a:t>
            </a:r>
          </a:p>
        </p:txBody>
      </p:sp>
      <p:pic>
        <p:nvPicPr>
          <p:cNvPr id="4" name="Picture 3"/>
          <p:cNvPicPr>
            <a:picLocks noChangeAspect="1"/>
          </p:cNvPicPr>
          <p:nvPr/>
        </p:nvPicPr>
        <p:blipFill>
          <a:blip r:embed="rId3">
            <a:lum/>
            <a:alphaModFix/>
          </a:blip>
          <a:srcRect/>
          <a:stretch>
            <a:fillRect/>
          </a:stretch>
        </p:blipFill>
        <p:spPr>
          <a:xfrm>
            <a:off x="3200400" y="1371599"/>
            <a:ext cx="6267240" cy="346247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9.4. Chấp nhận ISI.</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Độ đo nhánh và độ đo chuỗi cho 3 bít đầu:</a:t>
            </a:r>
          </a:p>
        </p:txBody>
      </p:sp>
      <p:pic>
        <p:nvPicPr>
          <p:cNvPr id="4" name="Picture 3"/>
          <p:cNvPicPr>
            <a:picLocks noChangeAspect="1"/>
          </p:cNvPicPr>
          <p:nvPr/>
        </p:nvPicPr>
        <p:blipFill>
          <a:blip r:embed="rId3">
            <a:lum/>
            <a:alphaModFix/>
          </a:blip>
          <a:srcRect/>
          <a:stretch>
            <a:fillRect/>
          </a:stretch>
        </p:blipFill>
        <p:spPr>
          <a:xfrm>
            <a:off x="2743199" y="1737359"/>
            <a:ext cx="5067000" cy="30189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9.4. Chấp nhận ISI</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Độ đo nhánh và độ đo chuỗi cho chuỗi 12 bit</a:t>
            </a:r>
          </a:p>
        </p:txBody>
      </p:sp>
      <p:pic>
        <p:nvPicPr>
          <p:cNvPr id="4" name="Picture 3"/>
          <p:cNvPicPr>
            <a:picLocks noChangeAspect="1"/>
          </p:cNvPicPr>
          <p:nvPr/>
        </p:nvPicPr>
        <p:blipFill>
          <a:blip r:embed="rId3">
            <a:lum/>
            <a:alphaModFix/>
          </a:blip>
          <a:srcRect/>
          <a:stretch>
            <a:fillRect/>
          </a:stretch>
        </p:blipFill>
        <p:spPr>
          <a:xfrm>
            <a:off x="2237040" y="1645920"/>
            <a:ext cx="5638320" cy="339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9.1. Tổng quan về ISI    </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tiếp</a:t>
            </a:r>
            <a:r>
              <a:rPr lang="en-US" sz="2000" dirty="0">
                <a:latin typeface="Arial" pitchFamily="34" charset="0"/>
                <a:cs typeface="Arial" pitchFamily="34" charset="0"/>
              </a:rPr>
              <a:t> </a:t>
            </a:r>
            <a:r>
              <a:rPr lang="en-US" sz="2000" dirty="0" err="1">
                <a:latin typeface="Arial" pitchFamily="34" charset="0"/>
                <a:cs typeface="Arial" pitchFamily="34" charset="0"/>
              </a:rPr>
              <a:t>cận</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xử</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ảnh</a:t>
            </a:r>
            <a:r>
              <a:rPr lang="en-US" sz="2000" dirty="0">
                <a:latin typeface="Arial" pitchFamily="34" charset="0"/>
                <a:cs typeface="Arial" pitchFamily="34" charset="0"/>
              </a:rPr>
              <a:t> </a:t>
            </a:r>
            <a:r>
              <a:rPr lang="en-US" sz="2000" dirty="0" err="1">
                <a:latin typeface="Arial" pitchFamily="34" charset="0"/>
                <a:cs typeface="Arial" pitchFamily="34" charset="0"/>
              </a:rPr>
              <a:t>hưởng</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ISI:</a:t>
            </a:r>
          </a:p>
          <a:p>
            <a:pPr lvl="1" hangingPunct="0"/>
            <a:r>
              <a:rPr lang="en-US" sz="2000" dirty="0" err="1">
                <a:latin typeface="Arial" pitchFamily="34" charset="0"/>
                <a:cs typeface="Arial" pitchFamily="34" charset="0"/>
              </a:rPr>
              <a:t>Loại</a:t>
            </a:r>
            <a:r>
              <a:rPr lang="en-US" sz="2000" dirty="0">
                <a:latin typeface="Arial" pitchFamily="34" charset="0"/>
                <a:cs typeface="Arial" pitchFamily="34" charset="0"/>
              </a:rPr>
              <a:t> </a:t>
            </a:r>
            <a:r>
              <a:rPr lang="en-US" sz="2000" dirty="0" err="1">
                <a:latin typeface="Arial" pitchFamily="34" charset="0"/>
                <a:cs typeface="Arial" pitchFamily="34" charset="0"/>
              </a:rPr>
              <a:t>bỏ</a:t>
            </a:r>
            <a:r>
              <a:rPr lang="en-US" sz="2000" dirty="0">
                <a:latin typeface="Arial" pitchFamily="34" charset="0"/>
                <a:cs typeface="Arial" pitchFamily="34" charset="0"/>
              </a:rPr>
              <a:t> </a:t>
            </a:r>
            <a:r>
              <a:rPr lang="en-US" sz="2000" dirty="0" err="1">
                <a:latin typeface="Arial" pitchFamily="34" charset="0"/>
                <a:cs typeface="Arial" pitchFamily="34" charset="0"/>
              </a:rPr>
              <a:t>ảnh</a:t>
            </a:r>
            <a:r>
              <a:rPr lang="en-US" sz="2000" dirty="0">
                <a:latin typeface="Arial" pitchFamily="34" charset="0"/>
                <a:cs typeface="Arial" pitchFamily="34" charset="0"/>
              </a:rPr>
              <a:t> </a:t>
            </a:r>
            <a:r>
              <a:rPr lang="en-US" sz="2000" dirty="0" err="1">
                <a:latin typeface="Arial" pitchFamily="34" charset="0"/>
                <a:cs typeface="Arial" pitchFamily="34" charset="0"/>
              </a:rPr>
              <a:t>hưởng</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ISI (hay </a:t>
            </a:r>
            <a:r>
              <a:rPr lang="en-US" sz="2000" dirty="0" err="1">
                <a:latin typeface="Arial" pitchFamily="34" charset="0"/>
                <a:cs typeface="Arial" pitchFamily="34" charset="0"/>
              </a:rPr>
              <a:t>ép</a:t>
            </a:r>
            <a:r>
              <a:rPr lang="en-US" sz="2000" dirty="0">
                <a:latin typeface="Arial" pitchFamily="34" charset="0"/>
                <a:cs typeface="Arial" pitchFamily="34" charset="0"/>
              </a:rPr>
              <a:t> </a:t>
            </a:r>
            <a:r>
              <a:rPr lang="en-US" sz="2000" dirty="0" err="1">
                <a:latin typeface="Arial" pitchFamily="34" charset="0"/>
                <a:cs typeface="Arial" pitchFamily="34" charset="0"/>
              </a:rPr>
              <a:t>ảnh</a:t>
            </a:r>
            <a:r>
              <a:rPr lang="en-US" sz="2000" dirty="0">
                <a:latin typeface="Arial" pitchFamily="34" charset="0"/>
                <a:cs typeface="Arial" pitchFamily="34" charset="0"/>
              </a:rPr>
              <a:t> </a:t>
            </a:r>
            <a:r>
              <a:rPr lang="en-US" sz="2000" dirty="0" err="1">
                <a:latin typeface="Arial" pitchFamily="34" charset="0"/>
                <a:cs typeface="Arial" pitchFamily="34" charset="0"/>
              </a:rPr>
              <a:t>hưởng</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ISI </a:t>
            </a:r>
            <a:r>
              <a:rPr lang="en-US" sz="2000" dirty="0" err="1">
                <a:latin typeface="Arial" pitchFamily="34" charset="0"/>
                <a:cs typeface="Arial" pitchFamily="34" charset="0"/>
              </a:rPr>
              <a:t>về</a:t>
            </a:r>
            <a:r>
              <a:rPr lang="en-US" sz="2000" dirty="0">
                <a:latin typeface="Arial" pitchFamily="34" charset="0"/>
                <a:cs typeface="Arial" pitchFamily="34" charset="0"/>
              </a:rPr>
              <a:t> 0). </a:t>
            </a:r>
            <a:r>
              <a:rPr lang="en-US" sz="2000" dirty="0" err="1">
                <a:latin typeface="Arial" pitchFamily="34" charset="0"/>
                <a:cs typeface="Arial" pitchFamily="34" charset="0"/>
              </a:rPr>
              <a:t>Tiếp</a:t>
            </a:r>
            <a:r>
              <a:rPr lang="en-US" sz="2000" dirty="0">
                <a:latin typeface="Arial" pitchFamily="34" charset="0"/>
                <a:cs typeface="Arial" pitchFamily="34" charset="0"/>
              </a:rPr>
              <a:t> </a:t>
            </a:r>
            <a:r>
              <a:rPr lang="en-US" sz="2000" dirty="0" err="1">
                <a:latin typeface="Arial" pitchFamily="34" charset="0"/>
                <a:cs typeface="Arial" pitchFamily="34" charset="0"/>
              </a:rPr>
              <a:t>cận</a:t>
            </a:r>
            <a:r>
              <a:rPr lang="en-US" sz="2000" dirty="0">
                <a:latin typeface="Arial" pitchFamily="34" charset="0"/>
                <a:cs typeface="Arial" pitchFamily="34" charset="0"/>
              </a:rPr>
              <a:t> </a:t>
            </a:r>
            <a:r>
              <a:rPr lang="en-US" sz="2000" dirty="0" err="1">
                <a:latin typeface="Arial" pitchFamily="34" charset="0"/>
                <a:cs typeface="Arial" pitchFamily="34" charset="0"/>
              </a:rPr>
              <a:t>này</a:t>
            </a:r>
            <a:r>
              <a:rPr lang="en-US" sz="2000" dirty="0">
                <a:latin typeface="Arial" pitchFamily="34" charset="0"/>
                <a:cs typeface="Arial" pitchFamily="34" charset="0"/>
              </a:rPr>
              <a:t> </a:t>
            </a:r>
            <a:r>
              <a:rPr lang="en-US" sz="2000" dirty="0" err="1">
                <a:latin typeface="Arial" pitchFamily="34" charset="0"/>
                <a:cs typeface="Arial" pitchFamily="34" charset="0"/>
              </a:rPr>
              <a:t>yêu</a:t>
            </a:r>
            <a:r>
              <a:rPr lang="en-US" sz="2000" dirty="0">
                <a:latin typeface="Arial" pitchFamily="34" charset="0"/>
                <a:cs typeface="Arial" pitchFamily="34" charset="0"/>
              </a:rPr>
              <a:t> </a:t>
            </a:r>
            <a:r>
              <a:rPr lang="en-US" sz="2000" dirty="0" err="1">
                <a:latin typeface="Arial" pitchFamily="34" charset="0"/>
                <a:cs typeface="Arial" pitchFamily="34" charset="0"/>
              </a:rPr>
              <a:t>cầu</a:t>
            </a:r>
            <a:r>
              <a:rPr lang="en-US" sz="2000" dirty="0">
                <a:latin typeface="Arial" pitchFamily="34" charset="0"/>
                <a:cs typeface="Arial" pitchFamily="34" charset="0"/>
              </a:rPr>
              <a:t> </a:t>
            </a:r>
            <a:r>
              <a:rPr lang="en-US" sz="2000" dirty="0" err="1">
                <a:latin typeface="Arial" pitchFamily="34" charset="0"/>
                <a:cs typeface="Arial" pitchFamily="34" charset="0"/>
              </a:rPr>
              <a:t>tiêu</a:t>
            </a:r>
            <a:r>
              <a:rPr lang="en-US" sz="2000" dirty="0">
                <a:latin typeface="Arial" pitchFamily="34" charset="0"/>
                <a:cs typeface="Arial" pitchFamily="34" charset="0"/>
              </a:rPr>
              <a:t> </a:t>
            </a:r>
            <a:r>
              <a:rPr lang="en-US" sz="2000" dirty="0" err="1">
                <a:latin typeface="Arial" pitchFamily="34" charset="0"/>
                <a:cs typeface="Arial" pitchFamily="34" charset="0"/>
              </a:rPr>
              <a:t>chuẩn</a:t>
            </a:r>
            <a:r>
              <a:rPr lang="en-US" sz="2000" dirty="0">
                <a:latin typeface="Arial" pitchFamily="34" charset="0"/>
                <a:cs typeface="Arial" pitchFamily="34" charset="0"/>
              </a:rPr>
              <a:t> </a:t>
            </a:r>
            <a:r>
              <a:rPr lang="en-US" sz="2000" dirty="0" err="1">
                <a:latin typeface="Arial" pitchFamily="34" charset="0"/>
                <a:cs typeface="Arial" pitchFamily="34" charset="0"/>
              </a:rPr>
              <a:t>Nyquist</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thỏa</a:t>
            </a:r>
            <a:r>
              <a:rPr lang="en-US" sz="2000" dirty="0">
                <a:latin typeface="Arial" pitchFamily="34" charset="0"/>
                <a:cs typeface="Arial" pitchFamily="34" charset="0"/>
              </a:rPr>
              <a:t> </a:t>
            </a:r>
            <a:r>
              <a:rPr lang="en-US" sz="2000" dirty="0" err="1">
                <a:latin typeface="Arial" pitchFamily="34" charset="0"/>
                <a:cs typeface="Arial" pitchFamily="34" charset="0"/>
              </a:rPr>
              <a:t>mãn</a:t>
            </a:r>
            <a:endParaRPr lang="en-US" sz="2000" dirty="0">
              <a:latin typeface="Arial" pitchFamily="34" charset="0"/>
              <a:cs typeface="Arial" pitchFamily="34" charset="0"/>
            </a:endParaRPr>
          </a:p>
          <a:p>
            <a:pPr lvl="1" hangingPunct="0"/>
            <a:r>
              <a:rPr lang="en-US" sz="2000" dirty="0" err="1">
                <a:latin typeface="Arial" pitchFamily="34" charset="0"/>
                <a:cs typeface="Arial" pitchFamily="34" charset="0"/>
              </a:rPr>
              <a:t>Chấp</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ISI </a:t>
            </a:r>
            <a:r>
              <a:rPr lang="en-US" sz="2000" dirty="0" err="1">
                <a:latin typeface="Arial" pitchFamily="34" charset="0"/>
                <a:cs typeface="Arial" pitchFamily="34" charset="0"/>
              </a:rPr>
              <a:t>nhưng</a:t>
            </a:r>
            <a:r>
              <a:rPr lang="en-US" sz="2000" dirty="0">
                <a:latin typeface="Arial" pitchFamily="34" charset="0"/>
                <a:cs typeface="Arial" pitchFamily="34" charset="0"/>
              </a:rPr>
              <a:t> ở </a:t>
            </a:r>
            <a:r>
              <a:rPr lang="en-US" sz="2000" dirty="0" err="1">
                <a:latin typeface="Arial" pitchFamily="34" charset="0"/>
                <a:cs typeface="Arial" pitchFamily="34" charset="0"/>
              </a:rPr>
              <a:t>mức</a:t>
            </a:r>
            <a:r>
              <a:rPr lang="en-US" sz="2000" dirty="0">
                <a:latin typeface="Arial" pitchFamily="34" charset="0"/>
                <a:cs typeface="Arial" pitchFamily="34" charset="0"/>
              </a:rPr>
              <a:t> </a:t>
            </a:r>
            <a:r>
              <a:rPr lang="en-US" sz="2000" dirty="0" err="1">
                <a:latin typeface="Arial" pitchFamily="34" charset="0"/>
                <a:cs typeface="Arial" pitchFamily="34" charset="0"/>
              </a:rPr>
              <a:t>kiểm</a:t>
            </a:r>
            <a:r>
              <a:rPr lang="en-US" sz="2000" dirty="0">
                <a:latin typeface="Arial" pitchFamily="34" charset="0"/>
                <a:cs typeface="Arial" pitchFamily="34" charset="0"/>
              </a:rPr>
              <a:t> </a:t>
            </a:r>
            <a:r>
              <a:rPr lang="en-US" sz="2000" dirty="0" err="1">
                <a:latin typeface="Arial" pitchFamily="34" charset="0"/>
                <a:cs typeface="Arial" pitchFamily="34" charset="0"/>
              </a:rPr>
              <a:t>soát</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Tiếp</a:t>
            </a:r>
            <a:r>
              <a:rPr lang="en-US" sz="2000" dirty="0">
                <a:latin typeface="Arial" pitchFamily="34" charset="0"/>
                <a:cs typeface="Arial" pitchFamily="34" charset="0"/>
              </a:rPr>
              <a:t> </a:t>
            </a:r>
            <a:r>
              <a:rPr lang="en-US" sz="2000" dirty="0" err="1">
                <a:latin typeface="Arial" pitchFamily="34" charset="0"/>
                <a:cs typeface="Arial" pitchFamily="34" charset="0"/>
              </a:rPr>
              <a:t>cận</a:t>
            </a:r>
            <a:r>
              <a:rPr lang="en-US" sz="2000" dirty="0">
                <a:latin typeface="Arial" pitchFamily="34" charset="0"/>
                <a:cs typeface="Arial" pitchFamily="34" charset="0"/>
              </a:rPr>
              <a:t> </a:t>
            </a:r>
            <a:r>
              <a:rPr lang="en-US" sz="2000" dirty="0" err="1">
                <a:latin typeface="Arial" pitchFamily="34" charset="0"/>
                <a:cs typeface="Arial" pitchFamily="34" charset="0"/>
              </a:rPr>
              <a:t>này</a:t>
            </a:r>
            <a:r>
              <a:rPr lang="en-US" sz="2000" dirty="0">
                <a:latin typeface="Arial" pitchFamily="34" charset="0"/>
                <a:cs typeface="Arial" pitchFamily="34" charset="0"/>
              </a:rPr>
              <a:t> </a:t>
            </a:r>
            <a:r>
              <a:rPr lang="en-US" sz="2000" dirty="0" err="1">
                <a:latin typeface="Arial" pitchFamily="34" charset="0"/>
                <a:cs typeface="Arial" pitchFamily="34" charset="0"/>
              </a:rPr>
              <a:t>còn</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gọi</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tiếp</a:t>
            </a:r>
            <a:r>
              <a:rPr lang="en-US" sz="2000" dirty="0">
                <a:latin typeface="Arial" pitchFamily="34" charset="0"/>
                <a:cs typeface="Arial" pitchFamily="34" charset="0"/>
              </a:rPr>
              <a:t> </a:t>
            </a:r>
            <a:r>
              <a:rPr lang="en-US" sz="2000" dirty="0" err="1">
                <a:latin typeface="Arial" pitchFamily="34" charset="0"/>
                <a:cs typeface="Arial" pitchFamily="34" charset="0"/>
              </a:rPr>
              <a:t>cận</a:t>
            </a:r>
            <a:r>
              <a:rPr lang="en-US" sz="2000" dirty="0">
                <a:latin typeface="Arial" pitchFamily="34" charset="0"/>
                <a:cs typeface="Arial" pitchFamily="34" charset="0"/>
              </a:rPr>
              <a:t> </a:t>
            </a:r>
            <a:r>
              <a:rPr lang="en-US" sz="2000" dirty="0" err="1">
                <a:latin typeface="Arial" pitchFamily="34" charset="0"/>
                <a:cs typeface="Arial" pitchFamily="34" charset="0"/>
              </a:rPr>
              <a:t>tạo</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đáp</a:t>
            </a:r>
            <a:r>
              <a:rPr lang="en-US" sz="2000" dirty="0">
                <a:latin typeface="Arial" pitchFamily="34" charset="0"/>
                <a:cs typeface="Arial" pitchFamily="34" charset="0"/>
              </a:rPr>
              <a:t> </a:t>
            </a:r>
            <a:r>
              <a:rPr lang="en-US" sz="2000" dirty="0" err="1">
                <a:latin typeface="Arial" pitchFamily="34" charset="0"/>
                <a:cs typeface="Arial" pitchFamily="34" charset="0"/>
              </a:rPr>
              <a:t>ứng</a:t>
            </a:r>
            <a:r>
              <a:rPr lang="en-US" sz="2000" dirty="0">
                <a:latin typeface="Arial" pitchFamily="34" charset="0"/>
                <a:cs typeface="Arial" pitchFamily="34" charset="0"/>
              </a:rPr>
              <a:t> </a:t>
            </a:r>
            <a:r>
              <a:rPr lang="en-US" sz="2000" dirty="0" err="1">
                <a:latin typeface="Arial" pitchFamily="34" charset="0"/>
                <a:cs typeface="Arial" pitchFamily="34" charset="0"/>
              </a:rPr>
              <a:t>cục</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(Partial response signaling).</a:t>
            </a:r>
          </a:p>
          <a:p>
            <a:pPr lvl="1" hangingPunct="0"/>
            <a:r>
              <a:rPr lang="en-US" sz="2000" dirty="0" err="1">
                <a:latin typeface="Arial" pitchFamily="34" charset="0"/>
                <a:cs typeface="Arial" pitchFamily="34" charset="0"/>
              </a:rPr>
              <a:t>Chấp</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xuyên</a:t>
            </a:r>
            <a:r>
              <a:rPr lang="en-US" sz="2000" dirty="0">
                <a:latin typeface="Arial" pitchFamily="34" charset="0"/>
                <a:cs typeface="Arial" pitchFamily="34" charset="0"/>
              </a:rPr>
              <a:t> </a:t>
            </a:r>
            <a:r>
              <a:rPr lang="en-US" sz="2000" dirty="0" err="1">
                <a:latin typeface="Arial" pitchFamily="34" charset="0"/>
                <a:cs typeface="Arial" pitchFamily="34" charset="0"/>
              </a:rPr>
              <a:t>giữa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ký</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kế</a:t>
            </a:r>
            <a:r>
              <a:rPr lang="en-US" sz="2000" dirty="0">
                <a:latin typeface="Arial" pitchFamily="34" charset="0"/>
                <a:cs typeface="Arial" pitchFamily="34" charset="0"/>
              </a:rPr>
              <a:t> </a:t>
            </a:r>
            <a:r>
              <a:rPr lang="en-US" sz="2000" dirty="0" err="1">
                <a:latin typeface="Arial" pitchFamily="34" charset="0"/>
                <a:cs typeface="Arial" pitchFamily="34" charset="0"/>
              </a:rPr>
              <a:t>tốt</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giải</a:t>
            </a:r>
            <a:r>
              <a:rPr lang="en-US" sz="2000" dirty="0">
                <a:latin typeface="Arial" pitchFamily="34" charset="0"/>
                <a:cs typeface="Arial" pitchFamily="34" charset="0"/>
              </a:rPr>
              <a:t> </a:t>
            </a:r>
            <a:r>
              <a:rPr lang="en-US" sz="2000" dirty="0" err="1">
                <a:latin typeface="Arial" pitchFamily="34" charset="0"/>
                <a:cs typeface="Arial" pitchFamily="34" charset="0"/>
              </a:rPr>
              <a:t>điều</a:t>
            </a:r>
            <a:r>
              <a:rPr lang="en-US" sz="2000" dirty="0">
                <a:latin typeface="Arial" pitchFamily="34" charset="0"/>
                <a:cs typeface="Arial" pitchFamily="34" charset="0"/>
              </a:rPr>
              <a:t> </a:t>
            </a:r>
            <a:r>
              <a:rPr lang="en-US" sz="2000" dirty="0" err="1">
                <a:latin typeface="Arial" pitchFamily="34" charset="0"/>
                <a:cs typeface="Arial" pitchFamily="34" charset="0"/>
              </a:rPr>
              <a:t>chế</a:t>
            </a:r>
            <a:r>
              <a:rPr lang="en-US" sz="2000" dirty="0">
                <a:latin typeface="Arial" pitchFamily="34" charset="0"/>
                <a:cs typeface="Arial"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9.1. Tổng quan về ISI  </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600"/>
              <a:t>Mô hình của hệ thống truyền thông gồm nguồn dữ liệu (bao gồm cả mã hóa nguồn) tạo ra chuỗi dữ liệu nhị phân. Chuỗi dữ liệu nhị phân sẽ qua bộ điều chế tạo tín hiệu ngược cực rồi đưa vào máy phát tạo ra tín hiệu để truyền. Kênh được xem là có bộ lọc giới hạn băng thông và nhiễu cộng Gausian.  Phía thu có bộ giải điều chế để quyết định tín hiệu được phát và chuyển nó về chuỗi dữ liệu nhị phân chuyển cho nơi nhận dữ liệu.</a:t>
            </a:r>
          </a:p>
        </p:txBody>
      </p:sp>
      <p:pic>
        <p:nvPicPr>
          <p:cNvPr id="4" name="Picture 3"/>
          <p:cNvPicPr>
            <a:picLocks noChangeAspect="1"/>
          </p:cNvPicPr>
          <p:nvPr/>
        </p:nvPicPr>
        <p:blipFill>
          <a:blip r:embed="rId3">
            <a:lum/>
            <a:alphaModFix/>
          </a:blip>
          <a:srcRect/>
          <a:stretch>
            <a:fillRect/>
          </a:stretch>
        </p:blipFill>
        <p:spPr>
          <a:xfrm>
            <a:off x="1658519" y="2560319"/>
            <a:ext cx="6753960" cy="24688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9.1. Tổng quan về ISI   </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Hệ thống truyền thông sẽ được xem gồm 3 hệ lọc nội tiếp nhau: bộ lọc phát ht(t), hc(t) và hr(t). Đáp ứng xung chung của hệ là</a:t>
            </a:r>
          </a:p>
          <a:p>
            <a:pPr lvl="0"/>
            <a:r>
              <a:rPr lang="en-US" sz="1800"/>
              <a:t>Ví dụ về ISI:   </a:t>
            </a:r>
          </a:p>
        </p:txBody>
      </p:sp>
      <p:pic>
        <p:nvPicPr>
          <p:cNvPr id="4" name="Picture 3"/>
          <p:cNvPicPr>
            <a:picLocks noChangeAspect="1"/>
          </p:cNvPicPr>
          <p:nvPr/>
        </p:nvPicPr>
        <p:blipFill>
          <a:blip r:embed="rId3">
            <a:lum/>
            <a:alphaModFix/>
          </a:blip>
          <a:srcRect/>
          <a:stretch>
            <a:fillRect/>
          </a:stretch>
        </p:blipFill>
        <p:spPr>
          <a:xfrm>
            <a:off x="5486399" y="1600560"/>
            <a:ext cx="3476160" cy="22824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2373312" y="2106912"/>
            <a:ext cx="5491800" cy="31089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188280"/>
            <a:ext cx="9071640" cy="102167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9.2. Ép ảnh hưởng của ISI về 0.</a:t>
            </a:r>
            <a:br>
              <a:rPr lang="en-US"/>
            </a:br>
            <a:r>
              <a:rPr lang="en-US" sz="2800"/>
              <a:t>(Thỏa mãn tiêu chuẩn Nyquist)</a:t>
            </a:r>
          </a:p>
        </p:txBody>
      </p:sp>
      <p:sp>
        <p:nvSpPr>
          <p:cNvPr id="3" name="Text Placeholder 2"/>
          <p:cNvSpPr txBox="1">
            <a:spLocks noGrp="1"/>
          </p:cNvSpPr>
          <p:nvPr>
            <p:ph type="body" idx="4294967295"/>
          </p:nvPr>
        </p:nvSpPr>
        <p:spPr>
          <a:xfrm>
            <a:off x="503999" y="1326600"/>
            <a:ext cx="9071640" cy="4159800"/>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t>Tín</a:t>
            </a:r>
            <a:r>
              <a:rPr lang="en-US" sz="1800" dirty="0"/>
              <a:t> </a:t>
            </a:r>
            <a:r>
              <a:rPr lang="en-US" sz="1800" dirty="0" err="1"/>
              <a:t>hiệu</a:t>
            </a:r>
            <a:r>
              <a:rPr lang="en-US" sz="1800" dirty="0"/>
              <a:t> </a:t>
            </a:r>
            <a:r>
              <a:rPr lang="en-US" sz="1800" dirty="0" err="1"/>
              <a:t>ra</a:t>
            </a:r>
            <a:r>
              <a:rPr lang="en-US" sz="1800" dirty="0"/>
              <a:t> </a:t>
            </a:r>
            <a:r>
              <a:rPr lang="en-US" sz="1800" dirty="0" err="1"/>
              <a:t>của</a:t>
            </a:r>
            <a:r>
              <a:rPr lang="en-US" sz="1800" dirty="0"/>
              <a:t> </a:t>
            </a:r>
            <a:r>
              <a:rPr lang="en-US" sz="1800" dirty="0" err="1"/>
              <a:t>hệ</a:t>
            </a:r>
            <a:r>
              <a:rPr lang="en-US" sz="1800" dirty="0"/>
              <a:t> </a:t>
            </a:r>
            <a:r>
              <a:rPr lang="en-US" sz="1800" dirty="0" err="1"/>
              <a:t>thống</a:t>
            </a:r>
            <a:r>
              <a:rPr lang="en-US" sz="1800" dirty="0"/>
              <a:t> </a:t>
            </a:r>
            <a:r>
              <a:rPr lang="en-US" sz="1800" dirty="0" err="1"/>
              <a:t>truyền</a:t>
            </a:r>
            <a:r>
              <a:rPr lang="en-US" sz="1800" dirty="0"/>
              <a:t> </a:t>
            </a:r>
            <a:r>
              <a:rPr lang="en-US" sz="1800" dirty="0" err="1"/>
              <a:t>thông</a:t>
            </a:r>
            <a:r>
              <a:rPr lang="en-US" sz="1800" dirty="0"/>
              <a:t> </a:t>
            </a:r>
            <a:r>
              <a:rPr lang="en-US" sz="1800" dirty="0" err="1"/>
              <a:t>khi</a:t>
            </a:r>
            <a:r>
              <a:rPr lang="en-US" sz="1800" dirty="0"/>
              <a:t> </a:t>
            </a:r>
            <a:r>
              <a:rPr lang="en-US" sz="1800" dirty="0" err="1"/>
              <a:t>tín</a:t>
            </a:r>
            <a:r>
              <a:rPr lang="en-US" sz="1800" dirty="0"/>
              <a:t> </a:t>
            </a:r>
            <a:r>
              <a:rPr lang="en-US" sz="1800" dirty="0" err="1"/>
              <a:t>hiệu</a:t>
            </a:r>
            <a:r>
              <a:rPr lang="en-US" sz="1800" dirty="0"/>
              <a:t> </a:t>
            </a:r>
            <a:r>
              <a:rPr lang="en-US" sz="1800" dirty="0" err="1"/>
              <a:t>vào</a:t>
            </a:r>
            <a:r>
              <a:rPr lang="en-US" sz="1800" dirty="0"/>
              <a:t> </a:t>
            </a:r>
            <a:r>
              <a:rPr lang="en-US" sz="1800" dirty="0" err="1"/>
              <a:t>bk</a:t>
            </a:r>
            <a:r>
              <a:rPr lang="en-US" sz="1800" dirty="0"/>
              <a:t> </a:t>
            </a:r>
            <a:r>
              <a:rPr lang="en-US" sz="1800" dirty="0" err="1"/>
              <a:t>với</a:t>
            </a:r>
            <a:r>
              <a:rPr lang="en-US" sz="1800" dirty="0"/>
              <a:t> </a:t>
            </a:r>
            <a:r>
              <a:rPr lang="en-US" sz="1800" dirty="0" err="1"/>
              <a:t>đáp</a:t>
            </a:r>
            <a:r>
              <a:rPr lang="en-US" sz="1800" dirty="0"/>
              <a:t> </a:t>
            </a:r>
            <a:r>
              <a:rPr lang="en-US" sz="1800" dirty="0" err="1"/>
              <a:t>ứng</a:t>
            </a:r>
            <a:r>
              <a:rPr lang="en-US" sz="1800" dirty="0"/>
              <a:t> </a:t>
            </a:r>
            <a:r>
              <a:rPr lang="en-US" sz="1800" dirty="0" err="1"/>
              <a:t>xung</a:t>
            </a:r>
            <a:r>
              <a:rPr lang="en-US" sz="1800" dirty="0"/>
              <a:t> </a:t>
            </a:r>
            <a:r>
              <a:rPr lang="en-US" sz="1800" dirty="0" err="1"/>
              <a:t>của</a:t>
            </a:r>
            <a:r>
              <a:rPr lang="en-US" sz="1800" dirty="0"/>
              <a:t> </a:t>
            </a:r>
            <a:r>
              <a:rPr lang="en-US" sz="1800" dirty="0" err="1"/>
              <a:t>hệ</a:t>
            </a:r>
            <a:r>
              <a:rPr lang="en-US" sz="1800" dirty="0"/>
              <a:t> </a:t>
            </a:r>
            <a:r>
              <a:rPr lang="en-US" sz="1800" dirty="0" err="1"/>
              <a:t>thống</a:t>
            </a:r>
            <a:endParaRPr lang="en-US" sz="1800" dirty="0"/>
          </a:p>
          <a:p>
            <a:pPr lvl="0"/>
            <a:endParaRPr lang="en-US" sz="1800" dirty="0"/>
          </a:p>
          <a:p>
            <a:pPr lvl="0"/>
            <a:endParaRPr lang="en-US" sz="1800" dirty="0"/>
          </a:p>
          <a:p>
            <a:pPr lvl="0"/>
            <a:r>
              <a:rPr lang="en-US" sz="1800" dirty="0" err="1"/>
              <a:t>Gỉa</a:t>
            </a:r>
            <a:r>
              <a:rPr lang="en-US" sz="1800" dirty="0"/>
              <a:t> </a:t>
            </a:r>
            <a:r>
              <a:rPr lang="en-US" sz="1800" dirty="0" err="1"/>
              <a:t>sử</a:t>
            </a:r>
            <a:r>
              <a:rPr lang="en-US" sz="1800" dirty="0"/>
              <a:t> </a:t>
            </a:r>
            <a:r>
              <a:rPr lang="en-US" sz="1800" dirty="0" err="1"/>
              <a:t>tín</a:t>
            </a:r>
            <a:r>
              <a:rPr lang="en-US" sz="1800" dirty="0"/>
              <a:t> </a:t>
            </a:r>
            <a:r>
              <a:rPr lang="en-US" sz="1800" dirty="0" err="1"/>
              <a:t>hiệu</a:t>
            </a:r>
            <a:r>
              <a:rPr lang="en-US" sz="1800" dirty="0"/>
              <a:t> </a:t>
            </a:r>
            <a:r>
              <a:rPr lang="en-US" sz="1800" dirty="0" err="1"/>
              <a:t>vào</a:t>
            </a:r>
            <a:r>
              <a:rPr lang="en-US" sz="1800" dirty="0"/>
              <a:t> ở </a:t>
            </a:r>
            <a:r>
              <a:rPr lang="en-US" sz="1800" dirty="0" err="1"/>
              <a:t>chu</a:t>
            </a:r>
            <a:r>
              <a:rPr lang="en-US" sz="1800" dirty="0"/>
              <a:t> </a:t>
            </a:r>
            <a:r>
              <a:rPr lang="en-US" sz="1800" dirty="0" err="1"/>
              <a:t>kỳ</a:t>
            </a:r>
            <a:r>
              <a:rPr lang="en-US" sz="1800" dirty="0"/>
              <a:t> </a:t>
            </a:r>
            <a:r>
              <a:rPr lang="en-US" sz="1800" dirty="0" err="1"/>
              <a:t>truyền</a:t>
            </a:r>
            <a:r>
              <a:rPr lang="en-US" sz="1800" dirty="0"/>
              <a:t> </a:t>
            </a:r>
            <a:r>
              <a:rPr lang="en-US" sz="1800" dirty="0" err="1"/>
              <a:t>thứ</a:t>
            </a:r>
            <a:r>
              <a:rPr lang="en-US" sz="1800" dirty="0"/>
              <a:t> k:</a:t>
            </a:r>
          </a:p>
          <a:p>
            <a:pPr lvl="0"/>
            <a:endParaRPr lang="en-US" sz="1800" dirty="0"/>
          </a:p>
          <a:p>
            <a:pPr lvl="0"/>
            <a:r>
              <a:rPr lang="en-US" sz="1800" dirty="0" err="1"/>
              <a:t>Tín</a:t>
            </a:r>
            <a:r>
              <a:rPr lang="en-US" sz="1800" dirty="0"/>
              <a:t> </a:t>
            </a:r>
            <a:r>
              <a:rPr lang="en-US" sz="1800" dirty="0" err="1"/>
              <a:t>hiệu</a:t>
            </a:r>
            <a:r>
              <a:rPr lang="en-US" sz="1800" dirty="0"/>
              <a:t> </a:t>
            </a:r>
            <a:r>
              <a:rPr lang="en-US" sz="1800" dirty="0" err="1"/>
              <a:t>ra</a:t>
            </a:r>
            <a:r>
              <a:rPr lang="en-US" sz="1800" dirty="0"/>
              <a:t> </a:t>
            </a:r>
            <a:r>
              <a:rPr lang="en-US" sz="1800" dirty="0" err="1"/>
              <a:t>xét</a:t>
            </a:r>
            <a:r>
              <a:rPr lang="en-US" sz="1800" dirty="0"/>
              <a:t> ở </a:t>
            </a:r>
            <a:r>
              <a:rPr lang="en-US" sz="1800" dirty="0" err="1"/>
              <a:t>chu</a:t>
            </a:r>
            <a:r>
              <a:rPr lang="en-US" sz="1800" dirty="0"/>
              <a:t> </a:t>
            </a:r>
            <a:r>
              <a:rPr lang="en-US" sz="1800" dirty="0" err="1"/>
              <a:t>kỳ</a:t>
            </a:r>
            <a:r>
              <a:rPr lang="en-US" sz="1800" dirty="0"/>
              <a:t> </a:t>
            </a:r>
            <a:r>
              <a:rPr lang="en-US" sz="1800" dirty="0" err="1"/>
              <a:t>thứ</a:t>
            </a:r>
            <a:r>
              <a:rPr lang="en-US" sz="1800" dirty="0"/>
              <a:t> m </a:t>
            </a:r>
            <a:r>
              <a:rPr lang="en-US" sz="1800" dirty="0" err="1"/>
              <a:t>là</a:t>
            </a:r>
            <a:r>
              <a:rPr lang="en-US" sz="1800" dirty="0"/>
              <a:t>:</a:t>
            </a:r>
          </a:p>
        </p:txBody>
      </p:sp>
      <p:pic>
        <p:nvPicPr>
          <p:cNvPr id="4" name="Picture 3"/>
          <p:cNvPicPr>
            <a:picLocks noChangeAspect="1"/>
          </p:cNvPicPr>
          <p:nvPr/>
        </p:nvPicPr>
        <p:blipFill>
          <a:blip r:embed="rId3">
            <a:lum/>
            <a:alphaModFix/>
          </a:blip>
          <a:srcRect/>
          <a:stretch>
            <a:fillRect/>
          </a:stretch>
        </p:blipFill>
        <p:spPr>
          <a:xfrm>
            <a:off x="4622040" y="3200400"/>
            <a:ext cx="4247640" cy="67608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2468880" y="2011680"/>
            <a:ext cx="4333679" cy="671195"/>
          </a:xfrm>
          <a:prstGeom prst="rect">
            <a:avLst/>
          </a:prstGeom>
          <a:noFill/>
          <a:ln>
            <a:noFill/>
          </a:ln>
        </p:spPr>
      </p:pic>
      <p:pic>
        <p:nvPicPr>
          <p:cNvPr id="6" name="Picture 5"/>
          <p:cNvPicPr>
            <a:picLocks noChangeAspect="1"/>
          </p:cNvPicPr>
          <p:nvPr/>
        </p:nvPicPr>
        <p:blipFill>
          <a:blip r:embed="rId5">
            <a:lum/>
            <a:alphaModFix/>
          </a:blip>
          <a:srcRect/>
          <a:stretch>
            <a:fillRect/>
          </a:stretch>
        </p:blipFill>
        <p:spPr>
          <a:xfrm>
            <a:off x="1737359" y="1625400"/>
            <a:ext cx="3400200" cy="294840"/>
          </a:xfrm>
          <a:prstGeom prst="rect">
            <a:avLst/>
          </a:prstGeom>
          <a:noFill/>
          <a:ln>
            <a:noFill/>
          </a:ln>
        </p:spPr>
      </p:pic>
      <p:pic>
        <p:nvPicPr>
          <p:cNvPr id="7" name="Picture 6"/>
          <p:cNvPicPr>
            <a:picLocks noChangeAspect="1"/>
          </p:cNvPicPr>
          <p:nvPr/>
        </p:nvPicPr>
        <p:blipFill>
          <a:blip r:embed="rId6">
            <a:lum/>
            <a:alphaModFix/>
          </a:blip>
          <a:srcRect/>
          <a:stretch>
            <a:fillRect/>
          </a:stretch>
        </p:blipFill>
        <p:spPr>
          <a:xfrm>
            <a:off x="5943600" y="1645920"/>
            <a:ext cx="1209239" cy="275760"/>
          </a:xfrm>
          <a:prstGeom prst="rect">
            <a:avLst/>
          </a:prstGeom>
          <a:noFill/>
          <a:ln>
            <a:noFill/>
          </a:ln>
        </p:spPr>
      </p:pic>
      <p:pic>
        <p:nvPicPr>
          <p:cNvPr id="8" name="Picture 7"/>
          <p:cNvPicPr>
            <a:picLocks noChangeAspect="1"/>
          </p:cNvPicPr>
          <p:nvPr/>
        </p:nvPicPr>
        <p:blipFill>
          <a:blip r:embed="rId7">
            <a:lum/>
            <a:alphaModFix/>
          </a:blip>
          <a:srcRect/>
          <a:stretch>
            <a:fillRect/>
          </a:stretch>
        </p:blipFill>
        <p:spPr>
          <a:xfrm>
            <a:off x="2535840" y="4029480"/>
            <a:ext cx="6333840" cy="14569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9.2. </a:t>
            </a:r>
            <a:r>
              <a:rPr lang="en-US" sz="3200"/>
              <a:t>Tiêu chuẩn Nyquist cho ISI bằng 0</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Trong không gian thời gian để thành phần ISI không xuất hiện thì đáp ứng xung của cả hệ thống phải là xung đơn vị  </a:t>
            </a:r>
          </a:p>
        </p:txBody>
      </p:sp>
      <p:pic>
        <p:nvPicPr>
          <p:cNvPr id="4" name="Picture 3"/>
          <p:cNvPicPr>
            <a:picLocks noChangeAspect="1"/>
          </p:cNvPicPr>
          <p:nvPr/>
        </p:nvPicPr>
        <p:blipFill>
          <a:blip r:embed="rId3">
            <a:lum/>
            <a:alphaModFix/>
          </a:blip>
          <a:srcRect/>
          <a:stretch>
            <a:fillRect/>
          </a:stretch>
        </p:blipFill>
        <p:spPr>
          <a:xfrm>
            <a:off x="1808639" y="1920239"/>
            <a:ext cx="6562440" cy="30175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9.2. Tiêu chuẩn Nyquist cho ISI = 0</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Trong không gian tần số thì đáp ứng tần số của kênh là không đổi với mọi tần số (phổ trắng). Phổ của tín hiệu ra cho mỗi chu kỳ bít sẽ nằm trong vùng rộng 1/(2Tb):</a:t>
            </a:r>
          </a:p>
          <a:p>
            <a:pPr lvl="0"/>
            <a:endParaRPr lang="en-US" sz="1800"/>
          </a:p>
          <a:p>
            <a:pPr lvl="1" hangingPunct="0"/>
            <a:r>
              <a:rPr lang="en-US" sz="1800"/>
              <a:t>  </a:t>
            </a:r>
          </a:p>
        </p:txBody>
      </p:sp>
      <p:pic>
        <p:nvPicPr>
          <p:cNvPr id="4" name="Picture 3"/>
          <p:cNvPicPr>
            <a:picLocks noChangeAspect="1"/>
          </p:cNvPicPr>
          <p:nvPr/>
        </p:nvPicPr>
        <p:blipFill>
          <a:blip r:embed="rId3">
            <a:lum/>
            <a:alphaModFix/>
          </a:blip>
          <a:srcRect/>
          <a:stretch>
            <a:fillRect/>
          </a:stretch>
        </p:blipFill>
        <p:spPr>
          <a:xfrm>
            <a:off x="1371599" y="2377439"/>
            <a:ext cx="7714800" cy="2468880"/>
          </a:xfrm>
          <a:prstGeom prst="rect">
            <a:avLst/>
          </a:prstGeom>
          <a:noFill/>
          <a:ln>
            <a:noFill/>
          </a:ln>
        </p:spPr>
      </p:pic>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2010</Words>
  <Application>Microsoft Office PowerPoint</Application>
  <PresentationFormat>Custom</PresentationFormat>
  <Paragraphs>125</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Liberation Sans</vt:lpstr>
      <vt:lpstr>Liberation Serif</vt:lpstr>
      <vt:lpstr>StarSymbol</vt:lpstr>
      <vt:lpstr>Default</vt:lpstr>
      <vt:lpstr>chương 9. Nhiễu xuyên giữa các ký hiệu (InterSymbol Interference)</vt:lpstr>
      <vt:lpstr>9.1. Tổng quan về ISI    </vt:lpstr>
      <vt:lpstr>9.1. Tổng quan về ISI</vt:lpstr>
      <vt:lpstr>9.1. Tổng quan về ISI    </vt:lpstr>
      <vt:lpstr>9.1. Tổng quan về ISI  </vt:lpstr>
      <vt:lpstr>9.1. Tổng quan về ISI   </vt:lpstr>
      <vt:lpstr>9.2. Ép ảnh hưởng của ISI về 0. (Thỏa mãn tiêu chuẩn Nyquist)</vt:lpstr>
      <vt:lpstr>9.2. Tiêu chuẩn Nyquist cho ISI bằng 0</vt:lpstr>
      <vt:lpstr>9.2. Tiêu chuẩn Nyquist cho ISI = 0</vt:lpstr>
      <vt:lpstr>9.2. Tiêu chuẩn Nyquist cho ISI = 0</vt:lpstr>
      <vt:lpstr>9.2. Ép ISI về 0</vt:lpstr>
      <vt:lpstr>9.2. Ép ISI về 0</vt:lpstr>
      <vt:lpstr>9.2. Ép ISI về 0</vt:lpstr>
      <vt:lpstr>9.2. Ép ISI về 0</vt:lpstr>
      <vt:lpstr>9.2. ÉP ISI về 0</vt:lpstr>
      <vt:lpstr>9.2. Ép ISI về 0</vt:lpstr>
      <vt:lpstr>9.2. Ép ISI về 0</vt:lpstr>
      <vt:lpstr>9.2. Ép ISI về 0</vt:lpstr>
      <vt:lpstr>9.3. Chấp nhận ISI ở mức kiểm soát  được (DuoBinary Modulation)</vt:lpstr>
      <vt:lpstr>9.3. ISI ở mức kiểm soát được</vt:lpstr>
      <vt:lpstr>9.3. ISI ở mức kiểm soát được</vt:lpstr>
      <vt:lpstr>9.3. ISI ở mức kiểm soát được</vt:lpstr>
      <vt:lpstr>9.4. Chấp nhận ISI và thiết kế tốt bộ giải điều chế (Maximum LikeLihood Estimation)</vt:lpstr>
      <vt:lpstr>9.4. Chấp nhận ISI</vt:lpstr>
      <vt:lpstr>9.4.  Chấp nhận ISI</vt:lpstr>
      <vt:lpstr>9.4. Chấp nhận ISI</vt:lpstr>
      <vt:lpstr>9.4. Chấp nhận ISI</vt:lpstr>
      <vt:lpstr>9.4. Chấp nhận ISI</vt:lpstr>
      <vt:lpstr>9.4. Chấp nhận ISI</vt:lpstr>
      <vt:lpstr>9.4. Chấp nhận ISI</vt:lpstr>
      <vt:lpstr>9.4. Chấp nhận ISI</vt:lpstr>
      <vt:lpstr>9.4. Chấp nhận ISI</vt:lpstr>
      <vt:lpstr>9.4. Chấp nhận ISI.</vt:lpstr>
      <vt:lpstr>9.4. Chấp nhận ISI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9. Nhiễu xuyên giữa các ký hiệu (InterSymbol Interference)</dc:title>
  <dc:creator>IBM</dc:creator>
  <cp:lastModifiedBy>NGUYEN TRONG HAI 20183730</cp:lastModifiedBy>
  <cp:revision>122</cp:revision>
  <dcterms:created xsi:type="dcterms:W3CDTF">2020-04-18T18:44:39Z</dcterms:created>
  <dcterms:modified xsi:type="dcterms:W3CDTF">2021-01-18T09:49:23Z</dcterms:modified>
</cp:coreProperties>
</file>