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1" r:id="rId4"/>
  </p:sldMasterIdLst>
  <p:notesMasterIdLst>
    <p:notesMasterId r:id="rId28"/>
  </p:notesMasterIdLst>
  <p:handoutMasterIdLst>
    <p:handoutMasterId r:id="rId29"/>
  </p:handoutMasterIdLst>
  <p:sldIdLst>
    <p:sldId id="503" r:id="rId5"/>
    <p:sldId id="502" r:id="rId6"/>
    <p:sldId id="504" r:id="rId7"/>
    <p:sldId id="328" r:id="rId8"/>
    <p:sldId id="331" r:id="rId9"/>
    <p:sldId id="332" r:id="rId10"/>
    <p:sldId id="333" r:id="rId11"/>
    <p:sldId id="334" r:id="rId12"/>
    <p:sldId id="505" r:id="rId13"/>
    <p:sldId id="336" r:id="rId14"/>
    <p:sldId id="351" r:id="rId15"/>
    <p:sldId id="354" r:id="rId16"/>
    <p:sldId id="356" r:id="rId17"/>
    <p:sldId id="506" r:id="rId18"/>
    <p:sldId id="329" r:id="rId19"/>
    <p:sldId id="335" r:id="rId20"/>
    <p:sldId id="337" r:id="rId21"/>
    <p:sldId id="342" r:id="rId22"/>
    <p:sldId id="343" r:id="rId23"/>
    <p:sldId id="344" r:id="rId24"/>
    <p:sldId id="350" r:id="rId25"/>
    <p:sldId id="330" r:id="rId26"/>
    <p:sldId id="357" r:id="rId2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A2C8DC-C5EE-4A09-BCF9-B33ECFDDD378}">
          <p14:sldIdLst>
            <p14:sldId id="503"/>
            <p14:sldId id="502"/>
          </p14:sldIdLst>
        </p14:section>
        <p14:section name="Giới thiệu" id="{4F5BACDD-BAD4-4E9A-841B-38023E08BA01}">
          <p14:sldIdLst>
            <p14:sldId id="504"/>
            <p14:sldId id="328"/>
            <p14:sldId id="331"/>
            <p14:sldId id="332"/>
            <p14:sldId id="333"/>
            <p14:sldId id="334"/>
          </p14:sldIdLst>
        </p14:section>
        <p14:section name="Nguyên lý hoạt động, Ưu nhược điểm" id="{B0FE0565-5682-4C4F-B897-4FCBA6F237B9}">
          <p14:sldIdLst>
            <p14:sldId id="505"/>
            <p14:sldId id="336"/>
            <p14:sldId id="351"/>
            <p14:sldId id="354"/>
            <p14:sldId id="356"/>
          </p14:sldIdLst>
        </p14:section>
        <p14:section name="Crypto" id="{8D1ACC29-2267-4FF5-AB87-77391644E224}">
          <p14:sldIdLst>
            <p14:sldId id="506"/>
            <p14:sldId id="329"/>
            <p14:sldId id="335"/>
            <p14:sldId id="337"/>
            <p14:sldId id="342"/>
          </p14:sldIdLst>
        </p14:section>
        <p14:section name="Ứng dụng tại Việt Nam" id="{B3B72FF5-EAC1-409B-9DF5-3C9EE94B8CF5}">
          <p14:sldIdLst>
            <p14:sldId id="343"/>
            <p14:sldId id="344"/>
            <p14:sldId id="350"/>
          </p14:sldIdLst>
        </p14:section>
        <p14:section name="Kết luận" id="{651F7F40-4694-43C3-9DB8-3220E26AE007}">
          <p14:sldIdLst>
            <p14:sldId id="330"/>
            <p14:sldId id="35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en Duc Tien" initials="NDT" lastIdx="2" clrIdx="0">
    <p:extLst>
      <p:ext uri="{19B8F6BF-5375-455C-9EA6-DF929625EA0E}">
        <p15:presenceInfo xmlns:p15="http://schemas.microsoft.com/office/powerpoint/2012/main" userId="S-1-12-1-490888966-1225478901-224002207-3919862585" providerId="AD"/>
      </p:ext>
    </p:extLst>
  </p:cmAuthor>
  <p:cmAuthor id="2" name="Nguyen Dang Duong 20215336" initials="NDD2" lastIdx="1" clrIdx="1">
    <p:extLst>
      <p:ext uri="{19B8F6BF-5375-455C-9EA6-DF929625EA0E}">
        <p15:presenceInfo xmlns:p15="http://schemas.microsoft.com/office/powerpoint/2012/main" userId="Nguyen Dang Duong 20215336"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0000"/>
    <a:srgbClr val="0000FF"/>
    <a:srgbClr val="CC0000"/>
    <a:srgbClr val="EFA5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8AF1A6-38CD-4A7F-B109-9B35C7822A39}" v="42" dt="2021-10-15T09:27:00.9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1" autoAdjust="0"/>
    <p:restoredTop sz="94660"/>
  </p:normalViewPr>
  <p:slideViewPr>
    <p:cSldViewPr snapToGrid="0">
      <p:cViewPr varScale="1">
        <p:scale>
          <a:sx n="82" d="100"/>
          <a:sy n="82" d="100"/>
        </p:scale>
        <p:origin x="1421" y="6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Dang Duong 20215336" userId="feb2c8da-f3b2-48a6-a4d3-276aef5f8361" providerId="ADAL" clId="{1E405D3B-896A-4FF9-B7BF-5C3027F93DD4}"/>
    <pc:docChg chg="modSld">
      <pc:chgData name="Nguyen Dang Duong 20215336" userId="feb2c8da-f3b2-48a6-a4d3-276aef5f8361" providerId="ADAL" clId="{1E405D3B-896A-4FF9-B7BF-5C3027F93DD4}" dt="2021-10-12T02:44:20.892" v="85" actId="20577"/>
      <pc:docMkLst>
        <pc:docMk/>
      </pc:docMkLst>
      <pc:sldChg chg="modSp mod">
        <pc:chgData name="Nguyen Dang Duong 20215336" userId="feb2c8da-f3b2-48a6-a4d3-276aef5f8361" providerId="ADAL" clId="{1E405D3B-896A-4FF9-B7BF-5C3027F93DD4}" dt="2021-10-12T02:44:20.892" v="85" actId="20577"/>
        <pc:sldMkLst>
          <pc:docMk/>
          <pc:sldMk cId="0" sldId="256"/>
        </pc:sldMkLst>
        <pc:spChg chg="mod">
          <ac:chgData name="Nguyen Dang Duong 20215336" userId="feb2c8da-f3b2-48a6-a4d3-276aef5f8361" providerId="ADAL" clId="{1E405D3B-896A-4FF9-B7BF-5C3027F93DD4}" dt="2021-10-12T02:44:20.892" v="85" actId="20577"/>
          <ac:spMkLst>
            <pc:docMk/>
            <pc:sldMk cId="0" sldId="256"/>
            <ac:spMk id="3" creationId="{97E307C7-7BD2-4554-9342-0CD1FC8FA505}"/>
          </ac:spMkLst>
        </pc:spChg>
        <pc:spChg chg="mod">
          <ac:chgData name="Nguyen Dang Duong 20215336" userId="feb2c8da-f3b2-48a6-a4d3-276aef5f8361" providerId="ADAL" clId="{1E405D3B-896A-4FF9-B7BF-5C3027F93DD4}" dt="2021-10-12T02:43:44.644" v="36" actId="20577"/>
          <ac:spMkLst>
            <pc:docMk/>
            <pc:sldMk cId="0" sldId="256"/>
            <ac:spMk id="8" creationId="{12D27615-7F4B-4FB1-88A3-0D5A2F5F0355}"/>
          </ac:spMkLst>
        </pc:spChg>
      </pc:sldChg>
    </pc:docChg>
  </pc:docChgLst>
  <pc:docChgLst>
    <pc:chgData name="Nguyen Dang Duong 20215336" userId="S::duong.nd215336@sis.hust.edu.vn::feb2c8da-f3b2-48a6-a4d3-276aef5f8361" providerId="AD" clId="Web-{3F8AF1A6-38CD-4A7F-B109-9B35C7822A39}"/>
    <pc:docChg chg="modSld">
      <pc:chgData name="Nguyen Dang Duong 20215336" userId="S::duong.nd215336@sis.hust.edu.vn::feb2c8da-f3b2-48a6-a4d3-276aef5f8361" providerId="AD" clId="Web-{3F8AF1A6-38CD-4A7F-B109-9B35C7822A39}" dt="2021-10-15T09:27:00.957" v="41" actId="20577"/>
      <pc:docMkLst>
        <pc:docMk/>
      </pc:docMkLst>
      <pc:sldChg chg="modSp">
        <pc:chgData name="Nguyen Dang Duong 20215336" userId="S::duong.nd215336@sis.hust.edu.vn::feb2c8da-f3b2-48a6-a4d3-276aef5f8361" providerId="AD" clId="Web-{3F8AF1A6-38CD-4A7F-B109-9B35C7822A39}" dt="2021-10-15T09:27:00.957" v="41" actId="20577"/>
        <pc:sldMkLst>
          <pc:docMk/>
          <pc:sldMk cId="1202264897" sldId="330"/>
        </pc:sldMkLst>
        <pc:spChg chg="mod">
          <ac:chgData name="Nguyen Dang Duong 20215336" userId="S::duong.nd215336@sis.hust.edu.vn::feb2c8da-f3b2-48a6-a4d3-276aef5f8361" providerId="AD" clId="Web-{3F8AF1A6-38CD-4A7F-B109-9B35C7822A39}" dt="2021-10-15T09:27:00.957" v="41" actId="20577"/>
          <ac:spMkLst>
            <pc:docMk/>
            <pc:sldMk cId="1202264897" sldId="330"/>
            <ac:spMk id="3" creationId="{BF6A4FD9-5D5F-4BCC-B31A-10D606D67E9A}"/>
          </ac:spMkLst>
        </pc:spChg>
      </pc:sldChg>
    </pc:docChg>
  </pc:docChgLst>
  <pc:docChgLst>
    <pc:chgData name="Trieu Duong Son 20207629" userId="S::son.td207629@sis.hust.edu.vn::5e11ec8b-9c86-410a-a271-32105efeb90b" providerId="AD" clId="Web-{D5BDB9FD-441B-4BFC-979F-6EC502BFA8AE}"/>
    <pc:docChg chg="modSld">
      <pc:chgData name="Trieu Duong Son 20207629" userId="S::son.td207629@sis.hust.edu.vn::5e11ec8b-9c86-410a-a271-32105efeb90b" providerId="AD" clId="Web-{D5BDB9FD-441B-4BFC-979F-6EC502BFA8AE}" dt="2021-10-04T05:57:32.724" v="0"/>
      <pc:docMkLst>
        <pc:docMk/>
      </pc:docMkLst>
      <pc:sldChg chg="addSp">
        <pc:chgData name="Trieu Duong Son 20207629" userId="S::son.td207629@sis.hust.edu.vn::5e11ec8b-9c86-410a-a271-32105efeb90b" providerId="AD" clId="Web-{D5BDB9FD-441B-4BFC-979F-6EC502BFA8AE}" dt="2021-10-04T05:57:32.724" v="0"/>
        <pc:sldMkLst>
          <pc:docMk/>
          <pc:sldMk cId="185860002" sldId="329"/>
        </pc:sldMkLst>
        <pc:spChg chg="add">
          <ac:chgData name="Trieu Duong Son 20207629" userId="S::son.td207629@sis.hust.edu.vn::5e11ec8b-9c86-410a-a271-32105efeb90b" providerId="AD" clId="Web-{D5BDB9FD-441B-4BFC-979F-6EC502BFA8AE}" dt="2021-10-04T05:57:32.724" v="0"/>
          <ac:spMkLst>
            <pc:docMk/>
            <pc:sldMk cId="185860002" sldId="329"/>
            <ac:spMk id="4" creationId="{E2E93A77-6214-4C73-9972-31578996C9E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a:t>Tin đại cương – Tin học văn phòng</a:t>
            </a: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r>
              <a:rPr lang="en-US"/>
              <a:t>2018</a:t>
            </a: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a:t>soict.hust.edu.vn</a:t>
            </a: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C752D2C8-BDAA-C846-93DE-8024D750DFE1}" type="slidenum">
              <a:rPr lang="en-US" smtClean="0"/>
              <a:pPr/>
              <a:t>‹#›</a:t>
            </a:fld>
            <a:endParaRPr lang="en-US"/>
          </a:p>
        </p:txBody>
      </p:sp>
    </p:spTree>
    <p:extLst>
      <p:ext uri="{BB962C8B-B14F-4D97-AF65-F5344CB8AC3E}">
        <p14:creationId xmlns:p14="http://schemas.microsoft.com/office/powerpoint/2010/main" val="82852914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r>
              <a:rPr lang="en-US"/>
              <a:t>Tin đại cương – Tin học văn phòng</a:t>
            </a:r>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r>
              <a:rPr lang="en-US"/>
              <a:t>2018</a:t>
            </a:r>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r>
              <a:rPr lang="en-US"/>
              <a:t>c</a:t>
            </a:r>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r>
              <a:rPr lang="en-US"/>
              <a:t>soict.hust.edu.vn</a:t>
            </a:r>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FEAD6D3-E3A6-4306-A906-2CB27FEAA95E}" type="slidenum">
              <a:rPr lang="en-US" smtClean="0"/>
              <a:pPr/>
              <a:t>‹#›</a:t>
            </a:fld>
            <a:endParaRPr lang="en-US"/>
          </a:p>
        </p:txBody>
      </p:sp>
    </p:spTree>
    <p:extLst>
      <p:ext uri="{BB962C8B-B14F-4D97-AF65-F5344CB8AC3E}">
        <p14:creationId xmlns:p14="http://schemas.microsoft.com/office/powerpoint/2010/main" val="3156700759"/>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GVHS: </a:t>
            </a:r>
            <a:r>
              <a:rPr lang="en-US" err="1"/>
              <a:t>Giáo</a:t>
            </a:r>
            <a:r>
              <a:rPr lang="en-US"/>
              <a:t> </a:t>
            </a:r>
            <a:r>
              <a:rPr lang="en-US" err="1"/>
              <a:t>viên</a:t>
            </a:r>
            <a:r>
              <a:rPr lang="en-US"/>
              <a:t> h</a:t>
            </a:r>
            <a:r>
              <a:rPr lang="vi-VN"/>
              <a:t>ư</a:t>
            </a:r>
            <a:r>
              <a:rPr lang="en-US" err="1"/>
              <a:t>ớng</a:t>
            </a:r>
            <a:r>
              <a:rPr lang="en-US"/>
              <a:t> </a:t>
            </a:r>
            <a:r>
              <a:rPr lang="en-US" err="1"/>
              <a:t>dẫn</a:t>
            </a:r>
            <a:endParaRPr lang="en-US"/>
          </a:p>
        </p:txBody>
      </p:sp>
      <p:sp>
        <p:nvSpPr>
          <p:cNvPr id="4" name="Slide Number Placeholder 3"/>
          <p:cNvSpPr>
            <a:spLocks noGrp="1"/>
          </p:cNvSpPr>
          <p:nvPr>
            <p:ph type="sldNum" sz="quarter" idx="10"/>
          </p:nvPr>
        </p:nvSpPr>
        <p:spPr/>
        <p:txBody>
          <a:bodyPr/>
          <a:lstStyle/>
          <a:p>
            <a:fld id="{8FEAD6D3-E3A6-4306-A906-2CB27FEAA95E}" type="slidenum">
              <a:rPr lang="en-US" smtClean="0"/>
              <a:pPr/>
              <a:t>1</a:t>
            </a:fld>
            <a:endParaRPr lang="en-US"/>
          </a:p>
        </p:txBody>
      </p:sp>
      <p:sp>
        <p:nvSpPr>
          <p:cNvPr id="5" name="Date Placeholder 4"/>
          <p:cNvSpPr>
            <a:spLocks noGrp="1"/>
          </p:cNvSpPr>
          <p:nvPr>
            <p:ph type="dt" idx="11"/>
          </p:nvPr>
        </p:nvSpPr>
        <p:spPr/>
        <p:txBody>
          <a:bodyPr/>
          <a:lstStyle/>
          <a:p>
            <a:r>
              <a:rPr lang="en-US"/>
              <a:t>2016</a:t>
            </a:r>
          </a:p>
        </p:txBody>
      </p:sp>
      <p:sp>
        <p:nvSpPr>
          <p:cNvPr id="6" name="Footer Placeholder 5"/>
          <p:cNvSpPr>
            <a:spLocks noGrp="1"/>
          </p:cNvSpPr>
          <p:nvPr>
            <p:ph type="ftr" sz="quarter" idx="12"/>
          </p:nvPr>
        </p:nvSpPr>
        <p:spPr/>
        <p:txBody>
          <a:bodyPr/>
          <a:lstStyle/>
          <a:p>
            <a:endParaRPr lang="en-US"/>
          </a:p>
        </p:txBody>
      </p:sp>
      <p:sp>
        <p:nvSpPr>
          <p:cNvPr id="7" name="Header Placeholder 6"/>
          <p:cNvSpPr>
            <a:spLocks noGrp="1"/>
          </p:cNvSpPr>
          <p:nvPr>
            <p:ph type="hdr" sz="quarter" idx="13"/>
          </p:nvPr>
        </p:nvSpPr>
        <p:spPr/>
        <p:txBody>
          <a:bodyPr/>
          <a:lstStyle/>
          <a:p>
            <a:r>
              <a:rPr lang="en-US"/>
              <a:t>Nhập môn CNTT&amp;TT</a:t>
            </a:r>
          </a:p>
        </p:txBody>
      </p:sp>
    </p:spTree>
    <p:extLst>
      <p:ext uri="{BB962C8B-B14F-4D97-AF65-F5344CB8AC3E}">
        <p14:creationId xmlns:p14="http://schemas.microsoft.com/office/powerpoint/2010/main" val="2325333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pPr>
              <a:defRPr/>
            </a:pPr>
            <a:fld id="{8D523DA9-81AF-44BD-9D9D-B7B58BFE1655}" type="slidenum">
              <a:rPr lang="en-US" altLang="en-US" smtClean="0"/>
              <a:pPr>
                <a:defRPr/>
              </a:pPr>
              <a:t>2</a:t>
            </a:fld>
            <a:endParaRPr lang="en-US" altLang="en-US"/>
          </a:p>
        </p:txBody>
      </p:sp>
    </p:spTree>
    <p:extLst>
      <p:ext uri="{BB962C8B-B14F-4D97-AF65-F5344CB8AC3E}">
        <p14:creationId xmlns:p14="http://schemas.microsoft.com/office/powerpoint/2010/main" val="3325818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r>
              <a:rPr lang="en-US"/>
              <a:t>Tin đại cương – Tin học văn phòng</a:t>
            </a:r>
          </a:p>
        </p:txBody>
      </p:sp>
      <p:sp>
        <p:nvSpPr>
          <p:cNvPr id="5" name="Date Placeholder 4"/>
          <p:cNvSpPr>
            <a:spLocks noGrp="1"/>
          </p:cNvSpPr>
          <p:nvPr>
            <p:ph type="dt" idx="1"/>
          </p:nvPr>
        </p:nvSpPr>
        <p:spPr/>
        <p:txBody>
          <a:bodyPr/>
          <a:lstStyle/>
          <a:p>
            <a:r>
              <a:rPr lang="en-US"/>
              <a:t>2018</a:t>
            </a:r>
          </a:p>
        </p:txBody>
      </p:sp>
      <p:sp>
        <p:nvSpPr>
          <p:cNvPr id="6" name="Footer Placeholder 5"/>
          <p:cNvSpPr>
            <a:spLocks noGrp="1"/>
          </p:cNvSpPr>
          <p:nvPr>
            <p:ph type="ftr" sz="quarter" idx="4"/>
          </p:nvPr>
        </p:nvSpPr>
        <p:spPr/>
        <p:txBody>
          <a:bodyPr/>
          <a:lstStyle/>
          <a:p>
            <a:r>
              <a:rPr lang="en-US"/>
              <a:t>soict.hust.edu.vn</a:t>
            </a:r>
          </a:p>
        </p:txBody>
      </p:sp>
      <p:sp>
        <p:nvSpPr>
          <p:cNvPr id="7" name="Slide Number Placeholder 6"/>
          <p:cNvSpPr>
            <a:spLocks noGrp="1"/>
          </p:cNvSpPr>
          <p:nvPr>
            <p:ph type="sldNum" sz="quarter" idx="5"/>
          </p:nvPr>
        </p:nvSpPr>
        <p:spPr/>
        <p:txBody>
          <a:bodyPr/>
          <a:lstStyle/>
          <a:p>
            <a:fld id="{8FEAD6D3-E3A6-4306-A906-2CB27FEAA95E}" type="slidenum">
              <a:rPr lang="en-US" smtClean="0"/>
              <a:pPr/>
              <a:t>4</a:t>
            </a:fld>
            <a:endParaRPr lang="en-US"/>
          </a:p>
        </p:txBody>
      </p:sp>
    </p:spTree>
    <p:extLst>
      <p:ext uri="{BB962C8B-B14F-4D97-AF65-F5344CB8AC3E}">
        <p14:creationId xmlns:p14="http://schemas.microsoft.com/office/powerpoint/2010/main" val="982149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9B64B-BE70-4A8B-B84A-5237DDEF703F}"/>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9BA1761-3820-474F-B798-3B1E0E2D3A4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38773CA-960B-4278-8DA1-62437AF97BD5}"/>
              </a:ext>
            </a:extLst>
          </p:cNvPr>
          <p:cNvSpPr>
            <a:spLocks noGrp="1"/>
          </p:cNvSpPr>
          <p:nvPr>
            <p:ph type="dt" sz="half" idx="10"/>
          </p:nvPr>
        </p:nvSpPr>
        <p:spPr/>
        <p:txBody>
          <a:bodyPr/>
          <a:lstStyle/>
          <a:p>
            <a:fld id="{6D9867BF-39FA-448B-9B0B-6C6EEDB72F8C}" type="datetimeFigureOut">
              <a:rPr lang="en-US" smtClean="0"/>
              <a:t>18-Oct-21</a:t>
            </a:fld>
            <a:endParaRPr lang="en-US"/>
          </a:p>
        </p:txBody>
      </p:sp>
      <p:sp>
        <p:nvSpPr>
          <p:cNvPr id="5" name="Footer Placeholder 4">
            <a:extLst>
              <a:ext uri="{FF2B5EF4-FFF2-40B4-BE49-F238E27FC236}">
                <a16:creationId xmlns:a16="http://schemas.microsoft.com/office/drawing/2014/main" id="{BD3005E0-0B1C-4985-8776-BE6C33BD6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B5F679-4AEF-41FA-B3B5-7D7E89B247B8}"/>
              </a:ext>
            </a:extLst>
          </p:cNvPr>
          <p:cNvSpPr>
            <a:spLocks noGrp="1"/>
          </p:cNvSpPr>
          <p:nvPr>
            <p:ph type="sldNum" sz="quarter" idx="12"/>
          </p:nvPr>
        </p:nvSpPr>
        <p:spPr/>
        <p:txBody>
          <a:bodyPr/>
          <a:lstStyle/>
          <a:p>
            <a:fld id="{8C13379D-D487-4446-85FC-E9ED5B8B80F6}" type="slidenum">
              <a:rPr lang="en-US" smtClean="0"/>
              <a:pPr/>
              <a:t>‹#›</a:t>
            </a:fld>
            <a:endParaRPr lang="en-US"/>
          </a:p>
        </p:txBody>
      </p:sp>
    </p:spTree>
    <p:extLst>
      <p:ext uri="{BB962C8B-B14F-4D97-AF65-F5344CB8AC3E}">
        <p14:creationId xmlns:p14="http://schemas.microsoft.com/office/powerpoint/2010/main" val="2807232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4608C-0423-43A4-997A-0EA5A59CEE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44698E-D12E-4672-A6E8-CB1F17AE9B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FA97F6-5BA5-49C6-B8A1-9BF004AB4CCE}"/>
              </a:ext>
            </a:extLst>
          </p:cNvPr>
          <p:cNvSpPr>
            <a:spLocks noGrp="1"/>
          </p:cNvSpPr>
          <p:nvPr>
            <p:ph type="dt" sz="half" idx="10"/>
          </p:nvPr>
        </p:nvSpPr>
        <p:spPr/>
        <p:txBody>
          <a:bodyPr/>
          <a:lstStyle/>
          <a:p>
            <a:fld id="{6D9867BF-39FA-448B-9B0B-6C6EEDB72F8C}" type="datetimeFigureOut">
              <a:rPr lang="en-US" smtClean="0"/>
              <a:t>18-Oct-21</a:t>
            </a:fld>
            <a:endParaRPr lang="en-US"/>
          </a:p>
        </p:txBody>
      </p:sp>
      <p:sp>
        <p:nvSpPr>
          <p:cNvPr id="5" name="Footer Placeholder 4">
            <a:extLst>
              <a:ext uri="{FF2B5EF4-FFF2-40B4-BE49-F238E27FC236}">
                <a16:creationId xmlns:a16="http://schemas.microsoft.com/office/drawing/2014/main" id="{FD66E5E1-C030-4961-BAEF-D4704CC1BB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B52922-EC6A-4386-8EBE-0219B932C736}"/>
              </a:ext>
            </a:extLst>
          </p:cNvPr>
          <p:cNvSpPr>
            <a:spLocks noGrp="1"/>
          </p:cNvSpPr>
          <p:nvPr>
            <p:ph type="sldNum" sz="quarter" idx="12"/>
          </p:nvPr>
        </p:nvSpPr>
        <p:spPr/>
        <p:txBody>
          <a:bodyPr/>
          <a:lstStyle/>
          <a:p>
            <a:fld id="{8C13379D-D487-4446-85FC-E9ED5B8B80F6}" type="slidenum">
              <a:rPr lang="en-US" smtClean="0"/>
              <a:pPr/>
              <a:t>‹#›</a:t>
            </a:fld>
            <a:endParaRPr lang="en-US"/>
          </a:p>
        </p:txBody>
      </p:sp>
    </p:spTree>
    <p:extLst>
      <p:ext uri="{BB962C8B-B14F-4D97-AF65-F5344CB8AC3E}">
        <p14:creationId xmlns:p14="http://schemas.microsoft.com/office/powerpoint/2010/main" val="86695240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0F8FB1-3789-4E31-9C5E-72CF8F9E18A0}"/>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590B34-03B8-4355-824F-C62A02BC859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6CF2F9-A3A4-4750-8405-00754556C0AB}"/>
              </a:ext>
            </a:extLst>
          </p:cNvPr>
          <p:cNvSpPr>
            <a:spLocks noGrp="1"/>
          </p:cNvSpPr>
          <p:nvPr>
            <p:ph type="dt" sz="half" idx="10"/>
          </p:nvPr>
        </p:nvSpPr>
        <p:spPr/>
        <p:txBody>
          <a:bodyPr/>
          <a:lstStyle/>
          <a:p>
            <a:fld id="{6D9867BF-39FA-448B-9B0B-6C6EEDB72F8C}" type="datetimeFigureOut">
              <a:rPr lang="en-US" smtClean="0"/>
              <a:t>18-Oct-21</a:t>
            </a:fld>
            <a:endParaRPr lang="en-US"/>
          </a:p>
        </p:txBody>
      </p:sp>
      <p:sp>
        <p:nvSpPr>
          <p:cNvPr id="5" name="Footer Placeholder 4">
            <a:extLst>
              <a:ext uri="{FF2B5EF4-FFF2-40B4-BE49-F238E27FC236}">
                <a16:creationId xmlns:a16="http://schemas.microsoft.com/office/drawing/2014/main" id="{1BF02AE5-F56B-4465-ADC2-0506D80DAE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BB475-30A0-4645-A1AD-B5F6986AB9A7}"/>
              </a:ext>
            </a:extLst>
          </p:cNvPr>
          <p:cNvSpPr>
            <a:spLocks noGrp="1"/>
          </p:cNvSpPr>
          <p:nvPr>
            <p:ph type="sldNum" sz="quarter" idx="12"/>
          </p:nvPr>
        </p:nvSpPr>
        <p:spPr/>
        <p:txBody>
          <a:bodyPr/>
          <a:lstStyle/>
          <a:p>
            <a:fld id="{8C13379D-D487-4446-85FC-E9ED5B8B80F6}" type="slidenum">
              <a:rPr lang="en-US" smtClean="0"/>
              <a:pPr/>
              <a:t>‹#›</a:t>
            </a:fld>
            <a:endParaRPr lang="en-US"/>
          </a:p>
        </p:txBody>
      </p:sp>
    </p:spTree>
    <p:extLst>
      <p:ext uri="{BB962C8B-B14F-4D97-AF65-F5344CB8AC3E}">
        <p14:creationId xmlns:p14="http://schemas.microsoft.com/office/powerpoint/2010/main" val="196425568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Welcom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A4E161F-08FD-454E-9C08-1EC1C5B446AF}"/>
              </a:ext>
            </a:extLst>
          </p:cNvPr>
          <p:cNvSpPr txBox="1">
            <a:spLocks/>
          </p:cNvSpPr>
          <p:nvPr userDrawn="1"/>
        </p:nvSpPr>
        <p:spPr>
          <a:xfrm>
            <a:off x="-896" y="3672"/>
            <a:ext cx="9144000" cy="1596528"/>
          </a:xfrm>
          <a:prstGeom prst="rect">
            <a:avLst/>
          </a:prstGeom>
          <a:solidFill>
            <a:schemeClr val="bg1"/>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lgn="l">
              <a:spcBef>
                <a:spcPts val="0"/>
              </a:spcBef>
            </a:pPr>
            <a:r>
              <a:rPr lang="en-US" sz="1400" b="1">
                <a:solidFill>
                  <a:srgbClr val="C00000"/>
                </a:solidFill>
                <a:latin typeface="Arial" panose="020B0604020202020204" pitchFamily="34" charset="0"/>
                <a:cs typeface="Arial" panose="020B0604020202020204" pitchFamily="34" charset="0"/>
              </a:rPr>
              <a:t>	          </a:t>
            </a:r>
            <a:r>
              <a:rPr lang="en-US" sz="1400" b="1">
                <a:latin typeface="Arial" panose="020B0604020202020204" pitchFamily="34" charset="0"/>
                <a:cs typeface="Arial" panose="020B0604020202020204" pitchFamily="34" charset="0"/>
              </a:rPr>
              <a:t>TRƯỜNG ĐẠI HỌC BÁCH KHOA HÀ NỘI</a:t>
            </a:r>
          </a:p>
          <a:p>
            <a:pPr algn="l">
              <a:spcBef>
                <a:spcPts val="0"/>
              </a:spcBef>
            </a:pPr>
            <a:r>
              <a:rPr lang="en-US" sz="1050" b="1">
                <a:solidFill>
                  <a:srgbClr val="C00000"/>
                </a:solidFill>
                <a:latin typeface="Arial" panose="020B0604020202020204" pitchFamily="34" charset="0"/>
                <a:cs typeface="Arial" panose="020B0604020202020204" pitchFamily="34" charset="0"/>
              </a:rPr>
              <a:t>	              </a:t>
            </a:r>
            <a:r>
              <a:rPr lang="en-US" sz="1050">
                <a:solidFill>
                  <a:schemeClr val="bg1">
                    <a:lumMod val="50000"/>
                  </a:schemeClr>
                </a:solidFill>
                <a:latin typeface="Arial" panose="020B0604020202020204" pitchFamily="34" charset="0"/>
                <a:cs typeface="Arial" panose="020B0604020202020204" pitchFamily="34" charset="0"/>
              </a:rPr>
              <a:t>HANOI UNIVERSITY OF SCIENCE AND TECHNOLOGY</a:t>
            </a:r>
          </a:p>
        </p:txBody>
      </p:sp>
      <p:pic>
        <p:nvPicPr>
          <p:cNvPr id="7" name="Picture 6">
            <a:extLst>
              <a:ext uri="{FF2B5EF4-FFF2-40B4-BE49-F238E27FC236}">
                <a16:creationId xmlns:a16="http://schemas.microsoft.com/office/drawing/2014/main" id="{B1A9ABAF-B69B-4985-AA14-292E331AB1CF}"/>
              </a:ext>
            </a:extLst>
          </p:cNvPr>
          <p:cNvPicPr>
            <a:picLocks noChangeAspect="1"/>
          </p:cNvPicPr>
          <p:nvPr userDrawn="1"/>
        </p:nvPicPr>
        <p:blipFill>
          <a:blip r:embed="rId2"/>
          <a:stretch>
            <a:fillRect/>
          </a:stretch>
        </p:blipFill>
        <p:spPr>
          <a:xfrm>
            <a:off x="304800" y="327984"/>
            <a:ext cx="990600" cy="971088"/>
          </a:xfrm>
          <a:prstGeom prst="rect">
            <a:avLst/>
          </a:prstGeom>
        </p:spPr>
      </p:pic>
      <p:pic>
        <p:nvPicPr>
          <p:cNvPr id="8" name="Picture 7" descr="pp1.jpg">
            <a:extLst>
              <a:ext uri="{FF2B5EF4-FFF2-40B4-BE49-F238E27FC236}">
                <a16:creationId xmlns:a16="http://schemas.microsoft.com/office/drawing/2014/main" id="{38B657E4-BB48-400F-ABD4-B0F784DB29F4}"/>
              </a:ext>
            </a:extLst>
          </p:cNvPr>
          <p:cNvPicPr>
            <a:picLocks noChangeAspect="1"/>
          </p:cNvPicPr>
          <p:nvPr userDrawn="1"/>
        </p:nvPicPr>
        <p:blipFill>
          <a:blip r:embed="rId3"/>
          <a:srcRect t="45556"/>
          <a:stretch>
            <a:fillRect/>
          </a:stretch>
        </p:blipFill>
        <p:spPr>
          <a:xfrm>
            <a:off x="896" y="4114800"/>
            <a:ext cx="9142208" cy="2743200"/>
          </a:xfrm>
          <a:prstGeom prst="rect">
            <a:avLst/>
          </a:prstGeom>
        </p:spPr>
      </p:pic>
    </p:spTree>
    <p:extLst>
      <p:ext uri="{BB962C8B-B14F-4D97-AF65-F5344CB8AC3E}">
        <p14:creationId xmlns:p14="http://schemas.microsoft.com/office/powerpoint/2010/main" val="3289316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55DD9-A7BC-4068-866C-116DE6E4B787}"/>
              </a:ext>
            </a:extLst>
          </p:cNvPr>
          <p:cNvSpPr>
            <a:spLocks noGrp="1"/>
          </p:cNvSpPr>
          <p:nvPr>
            <p:ph type="title"/>
          </p:nvPr>
        </p:nvSpPr>
        <p:spPr>
          <a:xfrm>
            <a:off x="452804" y="0"/>
            <a:ext cx="7886700" cy="681159"/>
          </a:xfrm>
        </p:spPr>
        <p:txBody>
          <a:bodyPr>
            <a:normAutofit/>
          </a:bodyPr>
          <a:lstStyle>
            <a:lvl1pPr>
              <a:defRPr sz="3200">
                <a:solidFill>
                  <a:schemeClr val="bg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401FA116-22FE-4BAA-AF70-C10F2C9C6BE0}"/>
              </a:ext>
            </a:extLst>
          </p:cNvPr>
          <p:cNvSpPr>
            <a:spLocks noGrp="1"/>
          </p:cNvSpPr>
          <p:nvPr>
            <p:ph idx="1"/>
          </p:nvPr>
        </p:nvSpPr>
        <p:spPr>
          <a:xfrm>
            <a:off x="452804" y="1253331"/>
            <a:ext cx="7886700" cy="4351338"/>
          </a:xfrm>
        </p:spPr>
        <p:txBody>
          <a:bodyPr/>
          <a:lstStyle>
            <a:lvl1pPr>
              <a:defRPr sz="2800">
                <a:latin typeface="+mn-lt"/>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79A664-0B7E-4076-98EB-0E2BB23DA323}"/>
              </a:ext>
            </a:extLst>
          </p:cNvPr>
          <p:cNvSpPr>
            <a:spLocks noGrp="1"/>
          </p:cNvSpPr>
          <p:nvPr>
            <p:ph type="dt" sz="half" idx="10"/>
          </p:nvPr>
        </p:nvSpPr>
        <p:spPr/>
        <p:txBody>
          <a:bodyPr/>
          <a:lstStyle/>
          <a:p>
            <a:fld id="{6D9867BF-39FA-448B-9B0B-6C6EEDB72F8C}" type="datetimeFigureOut">
              <a:rPr lang="en-US" smtClean="0"/>
              <a:t>18-Oct-21</a:t>
            </a:fld>
            <a:endParaRPr lang="en-US"/>
          </a:p>
        </p:txBody>
      </p:sp>
      <p:sp>
        <p:nvSpPr>
          <p:cNvPr id="5" name="Footer Placeholder 4">
            <a:extLst>
              <a:ext uri="{FF2B5EF4-FFF2-40B4-BE49-F238E27FC236}">
                <a16:creationId xmlns:a16="http://schemas.microsoft.com/office/drawing/2014/main" id="{0B70D90B-79FA-4BB9-92A9-293899E962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AF13C-3981-414B-838D-3CCD1C587362}"/>
              </a:ext>
            </a:extLst>
          </p:cNvPr>
          <p:cNvSpPr>
            <a:spLocks noGrp="1"/>
          </p:cNvSpPr>
          <p:nvPr>
            <p:ph type="sldNum" sz="quarter" idx="12"/>
          </p:nvPr>
        </p:nvSpPr>
        <p:spPr/>
        <p:txBody>
          <a:bodyPr/>
          <a:lstStyle/>
          <a:p>
            <a:fld id="{8C13379D-D487-4446-85FC-E9ED5B8B80F6}" type="slidenum">
              <a:rPr lang="en-US" smtClean="0"/>
              <a:pPr/>
              <a:t>‹#›</a:t>
            </a:fld>
            <a:endParaRPr lang="en-US"/>
          </a:p>
        </p:txBody>
      </p:sp>
    </p:spTree>
    <p:extLst>
      <p:ext uri="{BB962C8B-B14F-4D97-AF65-F5344CB8AC3E}">
        <p14:creationId xmlns:p14="http://schemas.microsoft.com/office/powerpoint/2010/main" val="2482632336"/>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40AB4-A83D-4BCD-B872-457534229E3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A55C2E46-57C8-40DB-813A-1E6CB9A8F1B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CCC175-4623-4009-9723-339B34AE6EC7}"/>
              </a:ext>
            </a:extLst>
          </p:cNvPr>
          <p:cNvSpPr>
            <a:spLocks noGrp="1"/>
          </p:cNvSpPr>
          <p:nvPr>
            <p:ph type="dt" sz="half" idx="10"/>
          </p:nvPr>
        </p:nvSpPr>
        <p:spPr/>
        <p:txBody>
          <a:bodyPr/>
          <a:lstStyle/>
          <a:p>
            <a:fld id="{6D9867BF-39FA-448B-9B0B-6C6EEDB72F8C}" type="datetimeFigureOut">
              <a:rPr lang="en-US" smtClean="0"/>
              <a:t>18-Oct-21</a:t>
            </a:fld>
            <a:endParaRPr lang="en-US"/>
          </a:p>
        </p:txBody>
      </p:sp>
      <p:sp>
        <p:nvSpPr>
          <p:cNvPr id="5" name="Footer Placeholder 4">
            <a:extLst>
              <a:ext uri="{FF2B5EF4-FFF2-40B4-BE49-F238E27FC236}">
                <a16:creationId xmlns:a16="http://schemas.microsoft.com/office/drawing/2014/main" id="{03AB22A2-27B2-4A00-9DDE-BD4334DCB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2F8BF3-D852-43C7-AACC-95453B3588D0}"/>
              </a:ext>
            </a:extLst>
          </p:cNvPr>
          <p:cNvSpPr>
            <a:spLocks noGrp="1"/>
          </p:cNvSpPr>
          <p:nvPr>
            <p:ph type="sldNum" sz="quarter" idx="12"/>
          </p:nvPr>
        </p:nvSpPr>
        <p:spPr/>
        <p:txBody>
          <a:bodyPr/>
          <a:lstStyle/>
          <a:p>
            <a:fld id="{8C13379D-D487-4446-85FC-E9ED5B8B80F6}" type="slidenum">
              <a:rPr lang="en-US" smtClean="0"/>
              <a:pPr/>
              <a:t>‹#›</a:t>
            </a:fld>
            <a:endParaRPr lang="en-US"/>
          </a:p>
        </p:txBody>
      </p:sp>
    </p:spTree>
    <p:extLst>
      <p:ext uri="{BB962C8B-B14F-4D97-AF65-F5344CB8AC3E}">
        <p14:creationId xmlns:p14="http://schemas.microsoft.com/office/powerpoint/2010/main" val="2935047334"/>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DF0BC-FA49-4D40-93F7-69B7F14152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D40DD9-434C-4C34-A79C-0A00C096FD1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D22CDD-E1DE-482C-BD8D-8D8555C3CD3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AE7575-08EB-4491-AEEF-F7C8192DD8B1}"/>
              </a:ext>
            </a:extLst>
          </p:cNvPr>
          <p:cNvSpPr>
            <a:spLocks noGrp="1"/>
          </p:cNvSpPr>
          <p:nvPr>
            <p:ph type="dt" sz="half" idx="10"/>
          </p:nvPr>
        </p:nvSpPr>
        <p:spPr/>
        <p:txBody>
          <a:bodyPr/>
          <a:lstStyle/>
          <a:p>
            <a:fld id="{6D9867BF-39FA-448B-9B0B-6C6EEDB72F8C}" type="datetimeFigureOut">
              <a:rPr lang="en-US" smtClean="0"/>
              <a:t>18-Oct-21</a:t>
            </a:fld>
            <a:endParaRPr lang="en-US"/>
          </a:p>
        </p:txBody>
      </p:sp>
      <p:sp>
        <p:nvSpPr>
          <p:cNvPr id="6" name="Footer Placeholder 5">
            <a:extLst>
              <a:ext uri="{FF2B5EF4-FFF2-40B4-BE49-F238E27FC236}">
                <a16:creationId xmlns:a16="http://schemas.microsoft.com/office/drawing/2014/main" id="{DFF89EF5-E0A9-4ED5-8351-9D30C69692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872891-8901-4FEB-87F6-F3070DADAE39}"/>
              </a:ext>
            </a:extLst>
          </p:cNvPr>
          <p:cNvSpPr>
            <a:spLocks noGrp="1"/>
          </p:cNvSpPr>
          <p:nvPr>
            <p:ph type="sldNum" sz="quarter" idx="12"/>
          </p:nvPr>
        </p:nvSpPr>
        <p:spPr/>
        <p:txBody>
          <a:bodyPr/>
          <a:lstStyle/>
          <a:p>
            <a:fld id="{8C13379D-D487-4446-85FC-E9ED5B8B80F6}" type="slidenum">
              <a:rPr lang="en-US" smtClean="0"/>
              <a:pPr/>
              <a:t>‹#›</a:t>
            </a:fld>
            <a:endParaRPr lang="en-US"/>
          </a:p>
        </p:txBody>
      </p:sp>
    </p:spTree>
    <p:extLst>
      <p:ext uri="{BB962C8B-B14F-4D97-AF65-F5344CB8AC3E}">
        <p14:creationId xmlns:p14="http://schemas.microsoft.com/office/powerpoint/2010/main" val="1983236108"/>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25FB6-4A42-4E4D-B7AD-8CB6D13DF7A0}"/>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50A9B8-DCD2-4471-BFCB-75687853C57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1E6DFCC-4EB6-4F05-A8DB-5372BE78073F}"/>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BDBCDC-7AB8-4A9F-A0E5-8D2ED3C50AB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631A10B-8193-4CAB-BE49-365410F5ACF5}"/>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8EF3DD-940C-49E8-8E91-9D2F2649C725}"/>
              </a:ext>
            </a:extLst>
          </p:cNvPr>
          <p:cNvSpPr>
            <a:spLocks noGrp="1"/>
          </p:cNvSpPr>
          <p:nvPr>
            <p:ph type="dt" sz="half" idx="10"/>
          </p:nvPr>
        </p:nvSpPr>
        <p:spPr/>
        <p:txBody>
          <a:bodyPr/>
          <a:lstStyle/>
          <a:p>
            <a:fld id="{6D9867BF-39FA-448B-9B0B-6C6EEDB72F8C}" type="datetimeFigureOut">
              <a:rPr lang="en-US" smtClean="0"/>
              <a:t>18-Oct-21</a:t>
            </a:fld>
            <a:endParaRPr lang="en-US"/>
          </a:p>
        </p:txBody>
      </p:sp>
      <p:sp>
        <p:nvSpPr>
          <p:cNvPr id="8" name="Footer Placeholder 7">
            <a:extLst>
              <a:ext uri="{FF2B5EF4-FFF2-40B4-BE49-F238E27FC236}">
                <a16:creationId xmlns:a16="http://schemas.microsoft.com/office/drawing/2014/main" id="{3E2FFE4E-B3C1-483B-88D6-DA9A4D539F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CC8DDE-B248-4736-8276-0CCA9C9B41CD}"/>
              </a:ext>
            </a:extLst>
          </p:cNvPr>
          <p:cNvSpPr>
            <a:spLocks noGrp="1"/>
          </p:cNvSpPr>
          <p:nvPr>
            <p:ph type="sldNum" sz="quarter" idx="12"/>
          </p:nvPr>
        </p:nvSpPr>
        <p:spPr/>
        <p:txBody>
          <a:bodyPr/>
          <a:lstStyle/>
          <a:p>
            <a:fld id="{8C13379D-D487-4446-85FC-E9ED5B8B80F6}" type="slidenum">
              <a:rPr lang="en-US" smtClean="0"/>
              <a:pPr/>
              <a:t>‹#›</a:t>
            </a:fld>
            <a:endParaRPr lang="en-US"/>
          </a:p>
        </p:txBody>
      </p:sp>
    </p:spTree>
    <p:extLst>
      <p:ext uri="{BB962C8B-B14F-4D97-AF65-F5344CB8AC3E}">
        <p14:creationId xmlns:p14="http://schemas.microsoft.com/office/powerpoint/2010/main" val="4027611277"/>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03688-F2FD-4D37-A297-C7563EA9CD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A4DBDF-6FE9-4E75-81FB-3DB3D73E98C0}"/>
              </a:ext>
            </a:extLst>
          </p:cNvPr>
          <p:cNvSpPr>
            <a:spLocks noGrp="1"/>
          </p:cNvSpPr>
          <p:nvPr>
            <p:ph type="dt" sz="half" idx="10"/>
          </p:nvPr>
        </p:nvSpPr>
        <p:spPr/>
        <p:txBody>
          <a:bodyPr/>
          <a:lstStyle/>
          <a:p>
            <a:fld id="{6D9867BF-39FA-448B-9B0B-6C6EEDB72F8C}" type="datetimeFigureOut">
              <a:rPr lang="en-US" smtClean="0"/>
              <a:t>18-Oct-21</a:t>
            </a:fld>
            <a:endParaRPr lang="en-US"/>
          </a:p>
        </p:txBody>
      </p:sp>
      <p:sp>
        <p:nvSpPr>
          <p:cNvPr id="4" name="Footer Placeholder 3">
            <a:extLst>
              <a:ext uri="{FF2B5EF4-FFF2-40B4-BE49-F238E27FC236}">
                <a16:creationId xmlns:a16="http://schemas.microsoft.com/office/drawing/2014/main" id="{5C524BF9-BD54-47F6-8643-A7744F9DB5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3ED4B3-1F88-4F56-81CC-29DE32E0C448}"/>
              </a:ext>
            </a:extLst>
          </p:cNvPr>
          <p:cNvSpPr>
            <a:spLocks noGrp="1"/>
          </p:cNvSpPr>
          <p:nvPr>
            <p:ph type="sldNum" sz="quarter" idx="12"/>
          </p:nvPr>
        </p:nvSpPr>
        <p:spPr/>
        <p:txBody>
          <a:bodyPr/>
          <a:lstStyle/>
          <a:p>
            <a:fld id="{8C13379D-D487-4446-85FC-E9ED5B8B80F6}" type="slidenum">
              <a:rPr lang="en-US" smtClean="0"/>
              <a:pPr/>
              <a:t>‹#›</a:t>
            </a:fld>
            <a:endParaRPr lang="en-US"/>
          </a:p>
        </p:txBody>
      </p:sp>
    </p:spTree>
    <p:extLst>
      <p:ext uri="{BB962C8B-B14F-4D97-AF65-F5344CB8AC3E}">
        <p14:creationId xmlns:p14="http://schemas.microsoft.com/office/powerpoint/2010/main" val="3593405499"/>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928B46-1419-45A0-A7A6-ECEF518F09D3}"/>
              </a:ext>
            </a:extLst>
          </p:cNvPr>
          <p:cNvSpPr>
            <a:spLocks noGrp="1"/>
          </p:cNvSpPr>
          <p:nvPr>
            <p:ph type="dt" sz="half" idx="10"/>
          </p:nvPr>
        </p:nvSpPr>
        <p:spPr/>
        <p:txBody>
          <a:bodyPr/>
          <a:lstStyle/>
          <a:p>
            <a:fld id="{6D9867BF-39FA-448B-9B0B-6C6EEDB72F8C}" type="datetimeFigureOut">
              <a:rPr lang="en-US" smtClean="0"/>
              <a:t>18-Oct-21</a:t>
            </a:fld>
            <a:endParaRPr lang="en-US"/>
          </a:p>
        </p:txBody>
      </p:sp>
      <p:sp>
        <p:nvSpPr>
          <p:cNvPr id="3" name="Footer Placeholder 2">
            <a:extLst>
              <a:ext uri="{FF2B5EF4-FFF2-40B4-BE49-F238E27FC236}">
                <a16:creationId xmlns:a16="http://schemas.microsoft.com/office/drawing/2014/main" id="{1E998936-C266-41CC-81F9-EA9A3E5131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6A6BAD-96C9-4B70-A6D1-574EE64BF324}"/>
              </a:ext>
            </a:extLst>
          </p:cNvPr>
          <p:cNvSpPr>
            <a:spLocks noGrp="1"/>
          </p:cNvSpPr>
          <p:nvPr>
            <p:ph type="sldNum" sz="quarter" idx="12"/>
          </p:nvPr>
        </p:nvSpPr>
        <p:spPr/>
        <p:txBody>
          <a:bodyPr/>
          <a:lstStyle/>
          <a:p>
            <a:fld id="{8C13379D-D487-4446-85FC-E9ED5B8B80F6}" type="slidenum">
              <a:rPr lang="en-US" smtClean="0"/>
              <a:pPr/>
              <a:t>‹#›</a:t>
            </a:fld>
            <a:endParaRPr lang="en-US"/>
          </a:p>
        </p:txBody>
      </p:sp>
    </p:spTree>
    <p:extLst>
      <p:ext uri="{BB962C8B-B14F-4D97-AF65-F5344CB8AC3E}">
        <p14:creationId xmlns:p14="http://schemas.microsoft.com/office/powerpoint/2010/main" val="1468213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B4C6-BF65-453E-9817-4B9D7A0A661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3982F9A-F079-40A2-BAD7-38F0D848A97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042719-8B33-43CA-B4C0-341231911AA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CA7E761-B9B1-48AA-A8EB-0A80B07A0E7D}"/>
              </a:ext>
            </a:extLst>
          </p:cNvPr>
          <p:cNvSpPr>
            <a:spLocks noGrp="1"/>
          </p:cNvSpPr>
          <p:nvPr>
            <p:ph type="dt" sz="half" idx="10"/>
          </p:nvPr>
        </p:nvSpPr>
        <p:spPr/>
        <p:txBody>
          <a:bodyPr/>
          <a:lstStyle/>
          <a:p>
            <a:fld id="{6D9867BF-39FA-448B-9B0B-6C6EEDB72F8C}" type="datetimeFigureOut">
              <a:rPr lang="en-US" smtClean="0"/>
              <a:t>18-Oct-21</a:t>
            </a:fld>
            <a:endParaRPr lang="en-US"/>
          </a:p>
        </p:txBody>
      </p:sp>
      <p:sp>
        <p:nvSpPr>
          <p:cNvPr id="6" name="Footer Placeholder 5">
            <a:extLst>
              <a:ext uri="{FF2B5EF4-FFF2-40B4-BE49-F238E27FC236}">
                <a16:creationId xmlns:a16="http://schemas.microsoft.com/office/drawing/2014/main" id="{1B917F3E-E4B1-4B26-A2A1-92189C01CC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4D8B7E-7E6F-4A4F-903D-5ECE9E2EEAD0}"/>
              </a:ext>
            </a:extLst>
          </p:cNvPr>
          <p:cNvSpPr>
            <a:spLocks noGrp="1"/>
          </p:cNvSpPr>
          <p:nvPr>
            <p:ph type="sldNum" sz="quarter" idx="12"/>
          </p:nvPr>
        </p:nvSpPr>
        <p:spPr/>
        <p:txBody>
          <a:bodyPr/>
          <a:lstStyle/>
          <a:p>
            <a:fld id="{8C13379D-D487-4446-85FC-E9ED5B8B80F6}" type="slidenum">
              <a:rPr lang="en-US" smtClean="0"/>
              <a:pPr/>
              <a:t>‹#›</a:t>
            </a:fld>
            <a:endParaRPr lang="en-US"/>
          </a:p>
        </p:txBody>
      </p:sp>
    </p:spTree>
    <p:extLst>
      <p:ext uri="{BB962C8B-B14F-4D97-AF65-F5344CB8AC3E}">
        <p14:creationId xmlns:p14="http://schemas.microsoft.com/office/powerpoint/2010/main" val="54906499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9E80-5729-42F6-B2B6-2A7CF44B930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DA2217D0-697A-4794-89C4-4CD99F92C83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521E430-BFBC-4DA9-AE21-930CB60D7A3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245C98D-3B4F-427B-B3FD-E67F81F8FC3F}"/>
              </a:ext>
            </a:extLst>
          </p:cNvPr>
          <p:cNvSpPr>
            <a:spLocks noGrp="1"/>
          </p:cNvSpPr>
          <p:nvPr>
            <p:ph type="dt" sz="half" idx="10"/>
          </p:nvPr>
        </p:nvSpPr>
        <p:spPr/>
        <p:txBody>
          <a:bodyPr/>
          <a:lstStyle/>
          <a:p>
            <a:fld id="{6D9867BF-39FA-448B-9B0B-6C6EEDB72F8C}" type="datetimeFigureOut">
              <a:rPr lang="en-US" smtClean="0"/>
              <a:t>18-Oct-21</a:t>
            </a:fld>
            <a:endParaRPr lang="en-US"/>
          </a:p>
        </p:txBody>
      </p:sp>
      <p:sp>
        <p:nvSpPr>
          <p:cNvPr id="6" name="Footer Placeholder 5">
            <a:extLst>
              <a:ext uri="{FF2B5EF4-FFF2-40B4-BE49-F238E27FC236}">
                <a16:creationId xmlns:a16="http://schemas.microsoft.com/office/drawing/2014/main" id="{0A278E21-A6D3-4277-9AB5-AF632BD1BD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420EEB-3415-4EF9-90A9-6174071615B8}"/>
              </a:ext>
            </a:extLst>
          </p:cNvPr>
          <p:cNvSpPr>
            <a:spLocks noGrp="1"/>
          </p:cNvSpPr>
          <p:nvPr>
            <p:ph type="sldNum" sz="quarter" idx="12"/>
          </p:nvPr>
        </p:nvSpPr>
        <p:spPr/>
        <p:txBody>
          <a:bodyPr/>
          <a:lstStyle/>
          <a:p>
            <a:fld id="{8C13379D-D487-4446-85FC-E9ED5B8B80F6}" type="slidenum">
              <a:rPr lang="en-US" smtClean="0"/>
              <a:pPr/>
              <a:t>‹#›</a:t>
            </a:fld>
            <a:endParaRPr lang="en-US"/>
          </a:p>
        </p:txBody>
      </p:sp>
    </p:spTree>
    <p:extLst>
      <p:ext uri="{BB962C8B-B14F-4D97-AF65-F5344CB8AC3E}">
        <p14:creationId xmlns:p14="http://schemas.microsoft.com/office/powerpoint/2010/main" val="3488402954"/>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56A05E-F358-47A3-A255-75F5C9DB03E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F195A7-3F24-4B1B-98BA-91D8122E2C2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81180-9DCA-4B06-9E83-41167168FEA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D9867BF-39FA-448B-9B0B-6C6EEDB72F8C}" type="datetimeFigureOut">
              <a:rPr lang="en-US" smtClean="0"/>
              <a:t>18-Oct-21</a:t>
            </a:fld>
            <a:endParaRPr lang="en-US"/>
          </a:p>
        </p:txBody>
      </p:sp>
      <p:sp>
        <p:nvSpPr>
          <p:cNvPr id="5" name="Footer Placeholder 4">
            <a:extLst>
              <a:ext uri="{FF2B5EF4-FFF2-40B4-BE49-F238E27FC236}">
                <a16:creationId xmlns:a16="http://schemas.microsoft.com/office/drawing/2014/main" id="{E06D28C1-C0F7-4548-83A7-44589A0B39F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800A9B-24CF-41FF-A2B8-C1A89344C48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13379D-D487-4446-85FC-E9ED5B8B80F6}" type="slidenum">
              <a:rPr lang="en-US" smtClean="0"/>
              <a:pPr/>
              <a:t>‹#›</a:t>
            </a:fld>
            <a:endParaRPr lang="en-US"/>
          </a:p>
        </p:txBody>
      </p:sp>
      <p:pic>
        <p:nvPicPr>
          <p:cNvPr id="7" name="Picture 6" descr="pp3.jpg">
            <a:extLst>
              <a:ext uri="{FF2B5EF4-FFF2-40B4-BE49-F238E27FC236}">
                <a16:creationId xmlns:a16="http://schemas.microsoft.com/office/drawing/2014/main" id="{E85CA198-0DDA-4D65-A236-9C1E6BC67104}"/>
              </a:ext>
            </a:extLst>
          </p:cNvPr>
          <p:cNvPicPr>
            <a:picLocks noChangeAspect="1"/>
          </p:cNvPicPr>
          <p:nvPr userDrawn="1"/>
        </p:nvPicPr>
        <p:blipFill>
          <a:blip r:embed="rId14"/>
          <a:srcRect t="3852" b="13333"/>
          <a:stretch>
            <a:fillRect/>
          </a:stretch>
        </p:blipFill>
        <p:spPr>
          <a:xfrm>
            <a:off x="24066" y="-29308"/>
            <a:ext cx="9142208" cy="6019799"/>
          </a:xfrm>
          <a:prstGeom prst="rect">
            <a:avLst/>
          </a:prstGeom>
        </p:spPr>
      </p:pic>
      <p:sp>
        <p:nvSpPr>
          <p:cNvPr id="8" name="Date Placeholder 3">
            <a:extLst>
              <a:ext uri="{FF2B5EF4-FFF2-40B4-BE49-F238E27FC236}">
                <a16:creationId xmlns:a16="http://schemas.microsoft.com/office/drawing/2014/main" id="{B982DD75-D789-4889-8C5C-691201F215C1}"/>
              </a:ext>
            </a:extLst>
          </p:cNvPr>
          <p:cNvSpPr txBox="1">
            <a:spLocks/>
          </p:cNvSpPr>
          <p:nvPr userDrawn="1"/>
        </p:nvSpPr>
        <p:spPr>
          <a:xfrm>
            <a:off x="457200" y="6492876"/>
            <a:ext cx="1981200" cy="2286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a:t>© </a:t>
            </a:r>
            <a:r>
              <a:rPr lang="en-US" sz="1100" err="1"/>
              <a:t>SoICT</a:t>
            </a:r>
            <a:r>
              <a:rPr lang="en-US" sz="1100"/>
              <a:t> 2021</a:t>
            </a:r>
          </a:p>
        </p:txBody>
      </p:sp>
      <p:sp>
        <p:nvSpPr>
          <p:cNvPr id="9" name="Footer Placeholder 4">
            <a:extLst>
              <a:ext uri="{FF2B5EF4-FFF2-40B4-BE49-F238E27FC236}">
                <a16:creationId xmlns:a16="http://schemas.microsoft.com/office/drawing/2014/main" id="{90BEC2BC-2019-4156-9B22-E3C6E53D3C02}"/>
              </a:ext>
            </a:extLst>
          </p:cNvPr>
          <p:cNvSpPr txBox="1">
            <a:spLocks/>
          </p:cNvSpPr>
          <p:nvPr userDrawn="1"/>
        </p:nvSpPr>
        <p:spPr>
          <a:xfrm>
            <a:off x="2895600" y="6492875"/>
            <a:ext cx="3581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t>IT2000 – </a:t>
            </a:r>
            <a:r>
              <a:rPr lang="en-US" sz="1200" err="1"/>
              <a:t>Thực</a:t>
            </a:r>
            <a:r>
              <a:rPr lang="en-US" sz="1200"/>
              <a:t> </a:t>
            </a:r>
            <a:r>
              <a:rPr lang="en-US" sz="1200" err="1"/>
              <a:t>hành</a:t>
            </a:r>
            <a:r>
              <a:rPr lang="en-US" sz="1200"/>
              <a:t> </a:t>
            </a:r>
            <a:r>
              <a:rPr lang="en-US" sz="1200" err="1"/>
              <a:t>Nhập</a:t>
            </a:r>
            <a:r>
              <a:rPr lang="en-US" sz="1200"/>
              <a:t> </a:t>
            </a:r>
            <a:r>
              <a:rPr lang="en-US" sz="1200" err="1"/>
              <a:t>môn</a:t>
            </a:r>
            <a:r>
              <a:rPr lang="en-US" sz="1200"/>
              <a:t> CNTT-TT</a:t>
            </a:r>
          </a:p>
        </p:txBody>
      </p:sp>
    </p:spTree>
    <p:extLst>
      <p:ext uri="{BB962C8B-B14F-4D97-AF65-F5344CB8AC3E}">
        <p14:creationId xmlns:p14="http://schemas.microsoft.com/office/powerpoint/2010/main" val="62762424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image" Target="../media/image22.jpe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p1.jpg"/>
          <p:cNvPicPr>
            <a:picLocks noChangeAspect="1"/>
          </p:cNvPicPr>
          <p:nvPr/>
        </p:nvPicPr>
        <p:blipFill>
          <a:blip r:embed="rId3"/>
          <a:srcRect t="45556"/>
          <a:stretch>
            <a:fillRect/>
          </a:stretch>
        </p:blipFill>
        <p:spPr>
          <a:xfrm>
            <a:off x="896" y="4114800"/>
            <a:ext cx="9142208" cy="2819400"/>
          </a:xfrm>
          <a:prstGeom prst="rect">
            <a:avLst/>
          </a:prstGeom>
        </p:spPr>
      </p:pic>
      <p:sp>
        <p:nvSpPr>
          <p:cNvPr id="2" name="Title 1"/>
          <p:cNvSpPr>
            <a:spLocks noGrp="1"/>
          </p:cNvSpPr>
          <p:nvPr>
            <p:ph type="ctrTitle" idx="4294967295"/>
          </p:nvPr>
        </p:nvSpPr>
        <p:spPr>
          <a:xfrm>
            <a:off x="2509935" y="1416050"/>
            <a:ext cx="3956180" cy="838200"/>
          </a:xfrm>
          <a:prstGeom prst="rect">
            <a:avLst/>
          </a:prstGeom>
        </p:spPr>
        <p:txBody>
          <a:bodyPr>
            <a:noAutofit/>
          </a:bodyPr>
          <a:lstStyle/>
          <a:p>
            <a:pPr algn="ctr">
              <a:spcBef>
                <a:spcPts val="600"/>
              </a:spcBef>
            </a:pPr>
            <a:r>
              <a:rPr lang="en-US" sz="2800" b="1" err="1">
                <a:solidFill>
                  <a:srgbClr val="C00000"/>
                </a:solidFill>
              </a:rPr>
              <a:t>Nhập</a:t>
            </a:r>
            <a:r>
              <a:rPr lang="en-US" sz="2800" b="1">
                <a:solidFill>
                  <a:srgbClr val="C00000"/>
                </a:solidFill>
              </a:rPr>
              <a:t> </a:t>
            </a:r>
            <a:r>
              <a:rPr lang="en-US" sz="2800" b="1" err="1">
                <a:solidFill>
                  <a:srgbClr val="C00000"/>
                </a:solidFill>
              </a:rPr>
              <a:t>môn</a:t>
            </a:r>
            <a:r>
              <a:rPr lang="en-US" sz="2800" b="1">
                <a:solidFill>
                  <a:srgbClr val="C00000"/>
                </a:solidFill>
              </a:rPr>
              <a:t> CNTT-TT</a:t>
            </a:r>
            <a:br>
              <a:rPr lang="en-US" sz="2800" b="1">
                <a:solidFill>
                  <a:srgbClr val="C00000"/>
                </a:solidFill>
              </a:rPr>
            </a:br>
            <a:r>
              <a:rPr lang="en-US" sz="2800" b="1">
                <a:solidFill>
                  <a:srgbClr val="C00000"/>
                </a:solidFill>
              </a:rPr>
              <a:t>Báo </a:t>
            </a:r>
            <a:r>
              <a:rPr lang="en-US" sz="2800" b="1" err="1">
                <a:solidFill>
                  <a:srgbClr val="C00000"/>
                </a:solidFill>
              </a:rPr>
              <a:t>cáo</a:t>
            </a:r>
            <a:endParaRPr lang="en-US" sz="2400">
              <a:solidFill>
                <a:srgbClr val="000090"/>
              </a:solidFill>
            </a:endParaRPr>
          </a:p>
        </p:txBody>
      </p:sp>
      <p:sp>
        <p:nvSpPr>
          <p:cNvPr id="8" name="Title 1">
            <a:extLst>
              <a:ext uri="{FF2B5EF4-FFF2-40B4-BE49-F238E27FC236}">
                <a16:creationId xmlns:a16="http://schemas.microsoft.com/office/drawing/2014/main" id="{12D27615-7F4B-4FB1-88A3-0D5A2F5F0355}"/>
              </a:ext>
            </a:extLst>
          </p:cNvPr>
          <p:cNvSpPr txBox="1">
            <a:spLocks/>
          </p:cNvSpPr>
          <p:nvPr/>
        </p:nvSpPr>
        <p:spPr>
          <a:xfrm>
            <a:off x="-896" y="2793092"/>
            <a:ext cx="9144000" cy="838201"/>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yriad Pro"/>
                <a:ea typeface="+mj-ea"/>
                <a:cs typeface="Myriad Pro"/>
              </a:defRPr>
            </a:lvl1pPr>
          </a:lstStyle>
          <a:p>
            <a:pPr>
              <a:spcBef>
                <a:spcPts val="600"/>
              </a:spcBef>
            </a:pPr>
            <a:r>
              <a:rPr lang="en-US" sz="3200" b="1">
                <a:solidFill>
                  <a:srgbClr val="C00000"/>
                </a:solidFill>
                <a:effectLst>
                  <a:outerShdw blurRad="50800" dist="38100" dir="18900000" algn="bl" rotWithShape="0">
                    <a:prstClr val="black">
                      <a:alpha val="40000"/>
                    </a:prstClr>
                  </a:outerShdw>
                </a:effectLst>
              </a:rPr>
              <a:t>TÌM HIỂU VỀ BLOCKCHAIN</a:t>
            </a:r>
            <a:endParaRPr lang="en-US" sz="3200" b="1">
              <a:solidFill>
                <a:srgbClr val="C00000"/>
              </a:solidFill>
            </a:endParaRPr>
          </a:p>
        </p:txBody>
      </p:sp>
      <p:sp>
        <p:nvSpPr>
          <p:cNvPr id="3" name="TextBox 2">
            <a:extLst>
              <a:ext uri="{FF2B5EF4-FFF2-40B4-BE49-F238E27FC236}">
                <a16:creationId xmlns:a16="http://schemas.microsoft.com/office/drawing/2014/main" id="{97E307C7-7BD2-4554-9342-0CD1FC8FA505}"/>
              </a:ext>
            </a:extLst>
          </p:cNvPr>
          <p:cNvSpPr txBox="1"/>
          <p:nvPr/>
        </p:nvSpPr>
        <p:spPr>
          <a:xfrm>
            <a:off x="323065" y="5024735"/>
            <a:ext cx="4259564" cy="923330"/>
          </a:xfrm>
          <a:prstGeom prst="rect">
            <a:avLst/>
          </a:prstGeom>
          <a:noFill/>
        </p:spPr>
        <p:txBody>
          <a:bodyPr wrap="none" rtlCol="0">
            <a:spAutoFit/>
          </a:bodyPr>
          <a:lstStyle/>
          <a:p>
            <a:r>
              <a:rPr lang="en-US">
                <a:solidFill>
                  <a:schemeClr val="bg1"/>
                </a:solidFill>
              </a:rPr>
              <a:t>Nhóm 6</a:t>
            </a:r>
          </a:p>
          <a:p>
            <a:r>
              <a:rPr lang="en-US" err="1">
                <a:solidFill>
                  <a:schemeClr val="bg1"/>
                </a:solidFill>
              </a:rPr>
              <a:t>Lớp</a:t>
            </a:r>
            <a:r>
              <a:rPr lang="en-US">
                <a:solidFill>
                  <a:schemeClr val="bg1"/>
                </a:solidFill>
              </a:rPr>
              <a:t>: IT2000</a:t>
            </a:r>
          </a:p>
          <a:p>
            <a:r>
              <a:rPr lang="en-US" err="1">
                <a:solidFill>
                  <a:schemeClr val="bg1"/>
                </a:solidFill>
              </a:rPr>
              <a:t>Giáo</a:t>
            </a:r>
            <a:r>
              <a:rPr lang="en-US">
                <a:solidFill>
                  <a:schemeClr val="bg1"/>
                </a:solidFill>
              </a:rPr>
              <a:t> </a:t>
            </a:r>
            <a:r>
              <a:rPr lang="en-US" err="1">
                <a:solidFill>
                  <a:schemeClr val="bg1"/>
                </a:solidFill>
              </a:rPr>
              <a:t>viên</a:t>
            </a:r>
            <a:r>
              <a:rPr lang="en-US">
                <a:solidFill>
                  <a:schemeClr val="bg1"/>
                </a:solidFill>
              </a:rPr>
              <a:t> h</a:t>
            </a:r>
            <a:r>
              <a:rPr lang="vi-VN">
                <a:solidFill>
                  <a:schemeClr val="bg1"/>
                </a:solidFill>
              </a:rPr>
              <a:t>ư</a:t>
            </a:r>
            <a:r>
              <a:rPr lang="en-US" err="1">
                <a:solidFill>
                  <a:schemeClr val="bg1"/>
                </a:solidFill>
              </a:rPr>
              <a:t>ớng</a:t>
            </a:r>
            <a:r>
              <a:rPr lang="en-US">
                <a:solidFill>
                  <a:schemeClr val="bg1"/>
                </a:solidFill>
              </a:rPr>
              <a:t> </a:t>
            </a:r>
            <a:r>
              <a:rPr lang="en-US" err="1">
                <a:solidFill>
                  <a:schemeClr val="bg1"/>
                </a:solidFill>
              </a:rPr>
              <a:t>dẫn</a:t>
            </a:r>
            <a:r>
              <a:rPr lang="en-US">
                <a:solidFill>
                  <a:schemeClr val="bg1"/>
                </a:solidFill>
              </a:rPr>
              <a:t>: Nguyễn An Hưng</a:t>
            </a:r>
          </a:p>
        </p:txBody>
      </p:sp>
      <p:pic>
        <p:nvPicPr>
          <p:cNvPr id="5" name="Picture 4">
            <a:extLst>
              <a:ext uri="{FF2B5EF4-FFF2-40B4-BE49-F238E27FC236}">
                <a16:creationId xmlns:a16="http://schemas.microsoft.com/office/drawing/2014/main" id="{EF7743F0-640B-400E-BF9B-713E374B2AE1}"/>
              </a:ext>
            </a:extLst>
          </p:cNvPr>
          <p:cNvPicPr>
            <a:picLocks noChangeAspect="1"/>
          </p:cNvPicPr>
          <p:nvPr/>
        </p:nvPicPr>
        <p:blipFill>
          <a:blip r:embed="rId4"/>
          <a:stretch>
            <a:fillRect/>
          </a:stretch>
        </p:blipFill>
        <p:spPr>
          <a:xfrm>
            <a:off x="5733574" y="4114800"/>
            <a:ext cx="3410426" cy="25565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anim calcmode="lin" valueType="num">
                                      <p:cBhvr>
                                        <p:cTn id="11" dur="1000" fill="hold"/>
                                        <p:tgtEl>
                                          <p:spTgt spid="8"/>
                                        </p:tgtEl>
                                        <p:attrNameLst>
                                          <p:attrName>ppt_x</p:attrName>
                                        </p:attrNameLst>
                                      </p:cBhvr>
                                      <p:tavLst>
                                        <p:tav tm="0">
                                          <p:val>
                                            <p:strVal val="#ppt_x"/>
                                          </p:val>
                                        </p:tav>
                                        <p:tav tm="100000">
                                          <p:val>
                                            <p:strVal val="#ppt_x"/>
                                          </p:val>
                                        </p:tav>
                                      </p:tavLst>
                                    </p:anim>
                                    <p:anim calcmode="lin" valueType="num">
                                      <p:cBhvr>
                                        <p:cTn id="12" dur="1000" fill="hold"/>
                                        <p:tgtEl>
                                          <p:spTgt spid="8"/>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par>
                                <p:cTn id="17" presetID="2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9D1BF-7DA4-48B3-88D5-67A720FE13B9}"/>
              </a:ext>
            </a:extLst>
          </p:cNvPr>
          <p:cNvSpPr>
            <a:spLocks noGrp="1"/>
          </p:cNvSpPr>
          <p:nvPr>
            <p:ph type="title"/>
          </p:nvPr>
        </p:nvSpPr>
        <p:spPr/>
        <p:txBody>
          <a:bodyPr>
            <a:normAutofit/>
          </a:bodyPr>
          <a:lstStyle/>
          <a:p>
            <a:r>
              <a:rPr lang="en-US" sz="3600"/>
              <a:t>Nguyên lý hoạt động</a:t>
            </a:r>
          </a:p>
        </p:txBody>
      </p:sp>
      <p:sp>
        <p:nvSpPr>
          <p:cNvPr id="3" name="Content Placeholder 2">
            <a:extLst>
              <a:ext uri="{FF2B5EF4-FFF2-40B4-BE49-F238E27FC236}">
                <a16:creationId xmlns:a16="http://schemas.microsoft.com/office/drawing/2014/main" id="{B34975F7-1CC3-49B8-A162-4A231244C66A}"/>
              </a:ext>
            </a:extLst>
          </p:cNvPr>
          <p:cNvSpPr>
            <a:spLocks noGrp="1"/>
          </p:cNvSpPr>
          <p:nvPr>
            <p:ph idx="1"/>
          </p:nvPr>
        </p:nvSpPr>
        <p:spPr/>
        <p:txBody>
          <a:bodyPr>
            <a:normAutofit/>
          </a:bodyPr>
          <a:lstStyle/>
          <a:p>
            <a:pPr marL="0" indent="0">
              <a:buNone/>
            </a:pPr>
            <a:r>
              <a:rPr lang="en-US" sz="3200"/>
              <a:t> </a:t>
            </a:r>
          </a:p>
        </p:txBody>
      </p:sp>
      <p:sp>
        <p:nvSpPr>
          <p:cNvPr id="4" name="Slide Number Placeholder 3">
            <a:extLst>
              <a:ext uri="{FF2B5EF4-FFF2-40B4-BE49-F238E27FC236}">
                <a16:creationId xmlns:a16="http://schemas.microsoft.com/office/drawing/2014/main" id="{6F845A00-195D-4BD9-99BF-2EFF13A816F6}"/>
              </a:ext>
            </a:extLst>
          </p:cNvPr>
          <p:cNvSpPr>
            <a:spLocks noGrp="1"/>
          </p:cNvSpPr>
          <p:nvPr>
            <p:ph type="sldNum" sz="quarter" idx="12"/>
          </p:nvPr>
        </p:nvSpPr>
        <p:spPr/>
        <p:txBody>
          <a:bodyPr/>
          <a:lstStyle/>
          <a:p>
            <a:fld id="{8C13379D-D487-4446-85FC-E9ED5B8B80F6}" type="slidenum">
              <a:rPr lang="en-US" smtClean="0"/>
              <a:pPr/>
              <a:t>10</a:t>
            </a:fld>
            <a:r>
              <a:rPr lang="en-US"/>
              <a:t> </a:t>
            </a:r>
          </a:p>
        </p:txBody>
      </p:sp>
      <p:sp>
        <p:nvSpPr>
          <p:cNvPr id="5" name="TextBox 4">
            <a:extLst>
              <a:ext uri="{FF2B5EF4-FFF2-40B4-BE49-F238E27FC236}">
                <a16:creationId xmlns:a16="http://schemas.microsoft.com/office/drawing/2014/main" id="{3DEA48CF-C110-442A-AB3B-6A72C12E357A}"/>
              </a:ext>
            </a:extLst>
          </p:cNvPr>
          <p:cNvSpPr txBox="1"/>
          <p:nvPr/>
        </p:nvSpPr>
        <p:spPr>
          <a:xfrm>
            <a:off x="635648" y="1339127"/>
            <a:ext cx="4469363" cy="523220"/>
          </a:xfrm>
          <a:prstGeom prst="rect">
            <a:avLst/>
          </a:prstGeom>
          <a:noFill/>
        </p:spPr>
        <p:txBody>
          <a:bodyPr wrap="square" rtlCol="0">
            <a:spAutoFit/>
          </a:bodyPr>
          <a:lstStyle/>
          <a:p>
            <a:r>
              <a:rPr lang="en-US" sz="2800"/>
              <a:t>1. </a:t>
            </a:r>
            <a:r>
              <a:rPr lang="en-US" sz="2800" err="1"/>
              <a:t>Cấu</a:t>
            </a:r>
            <a:r>
              <a:rPr lang="en-US" sz="2800"/>
              <a:t> trúc khối và chuỗi</a:t>
            </a:r>
          </a:p>
        </p:txBody>
      </p:sp>
      <p:sp>
        <p:nvSpPr>
          <p:cNvPr id="8" name="TextBox 7">
            <a:extLst>
              <a:ext uri="{FF2B5EF4-FFF2-40B4-BE49-F238E27FC236}">
                <a16:creationId xmlns:a16="http://schemas.microsoft.com/office/drawing/2014/main" id="{015D34C1-C27A-4560-AD49-28B5D14EEE47}"/>
              </a:ext>
            </a:extLst>
          </p:cNvPr>
          <p:cNvSpPr txBox="1"/>
          <p:nvPr/>
        </p:nvSpPr>
        <p:spPr>
          <a:xfrm>
            <a:off x="936563" y="2669069"/>
            <a:ext cx="4469363" cy="923330"/>
          </a:xfrm>
          <a:prstGeom prst="rect">
            <a:avLst/>
          </a:prstGeom>
          <a:noFill/>
        </p:spPr>
        <p:txBody>
          <a:bodyPr wrap="square" rtlCol="0">
            <a:spAutoFit/>
          </a:bodyPr>
          <a:lstStyle/>
          <a:p>
            <a:pPr marL="285750" indent="-285750" algn="just">
              <a:buFont typeface="Arial" panose="020B0604020202020204" pitchFamily="34" charset="0"/>
              <a:buChar char="•"/>
            </a:pPr>
            <a:r>
              <a:rPr lang="en-US" err="1"/>
              <a:t>Dữ</a:t>
            </a:r>
            <a:r>
              <a:rPr lang="en-US"/>
              <a:t> </a:t>
            </a:r>
            <a:r>
              <a:rPr lang="en-US" err="1"/>
              <a:t>liệu</a:t>
            </a:r>
            <a:r>
              <a:rPr lang="en-US"/>
              <a:t> </a:t>
            </a:r>
            <a:r>
              <a:rPr lang="en-US" err="1"/>
              <a:t>quan</a:t>
            </a:r>
            <a:r>
              <a:rPr lang="en-US"/>
              <a:t> </a:t>
            </a:r>
            <a:r>
              <a:rPr lang="en-US" err="1"/>
              <a:t>trọng</a:t>
            </a:r>
            <a:r>
              <a:rPr lang="en-US"/>
              <a:t>: tùy thuộc vào từng loại Blockchain mà dữ liệu lưu trữ có thể khác nhau.</a:t>
            </a:r>
          </a:p>
        </p:txBody>
      </p:sp>
      <p:sp>
        <p:nvSpPr>
          <p:cNvPr id="10" name="TextBox 9">
            <a:extLst>
              <a:ext uri="{FF2B5EF4-FFF2-40B4-BE49-F238E27FC236}">
                <a16:creationId xmlns:a16="http://schemas.microsoft.com/office/drawing/2014/main" id="{F8A1C2E5-46FE-4E1C-8F49-2B66F41EB3C6}"/>
              </a:ext>
            </a:extLst>
          </p:cNvPr>
          <p:cNvSpPr txBox="1"/>
          <p:nvPr/>
        </p:nvSpPr>
        <p:spPr>
          <a:xfrm>
            <a:off x="947061" y="3813693"/>
            <a:ext cx="6621233" cy="923330"/>
          </a:xfrm>
          <a:prstGeom prst="rect">
            <a:avLst/>
          </a:prstGeom>
          <a:noFill/>
        </p:spPr>
        <p:txBody>
          <a:bodyPr wrap="square" rtlCol="0">
            <a:spAutoFit/>
          </a:bodyPr>
          <a:lstStyle/>
          <a:p>
            <a:pPr marL="285750" indent="-285750" algn="just">
              <a:buFont typeface="Arial" panose="020B0604020202020204" pitchFamily="34" charset="0"/>
              <a:buChar char="•"/>
            </a:pPr>
            <a:r>
              <a:rPr lang="en-US"/>
              <a:t>Hash (mã băm): có chức năng như dấu vân tay, thay đổi nội dung của khối sẽ thay đổi đầu vào của thuật toán khởi tạo hash khiến kết quả thay đổi.</a:t>
            </a:r>
          </a:p>
        </p:txBody>
      </p:sp>
      <p:sp>
        <p:nvSpPr>
          <p:cNvPr id="15" name="TextBox 14">
            <a:extLst>
              <a:ext uri="{FF2B5EF4-FFF2-40B4-BE49-F238E27FC236}">
                <a16:creationId xmlns:a16="http://schemas.microsoft.com/office/drawing/2014/main" id="{83A7EC18-8005-4424-860C-B3C1FD51BB00}"/>
              </a:ext>
            </a:extLst>
          </p:cNvPr>
          <p:cNvSpPr txBox="1"/>
          <p:nvPr/>
        </p:nvSpPr>
        <p:spPr>
          <a:xfrm>
            <a:off x="947061" y="4992689"/>
            <a:ext cx="6536090" cy="646331"/>
          </a:xfrm>
          <a:prstGeom prst="rect">
            <a:avLst/>
          </a:prstGeom>
          <a:noFill/>
        </p:spPr>
        <p:txBody>
          <a:bodyPr wrap="square" rtlCol="0">
            <a:spAutoFit/>
          </a:bodyPr>
          <a:lstStyle/>
          <a:p>
            <a:pPr marL="285750" indent="-285750" algn="just">
              <a:buFont typeface="Arial" panose="020B0604020202020204" pitchFamily="34" charset="0"/>
              <a:buChar char="•"/>
            </a:pPr>
            <a:r>
              <a:rPr lang="en-US"/>
              <a:t>Hash của khối trước: liên kết các khối thành 1 chuỗi. Riêng khối đầu tiên không có thành phần này.</a:t>
            </a:r>
          </a:p>
        </p:txBody>
      </p:sp>
      <p:sp>
        <p:nvSpPr>
          <p:cNvPr id="9" name="TextBox 8">
            <a:extLst>
              <a:ext uri="{FF2B5EF4-FFF2-40B4-BE49-F238E27FC236}">
                <a16:creationId xmlns:a16="http://schemas.microsoft.com/office/drawing/2014/main" id="{CE1274D0-DB47-4E59-B97D-2519AF5EA4B1}"/>
              </a:ext>
            </a:extLst>
          </p:cNvPr>
          <p:cNvSpPr txBox="1"/>
          <p:nvPr/>
        </p:nvSpPr>
        <p:spPr>
          <a:xfrm>
            <a:off x="832175" y="2103350"/>
            <a:ext cx="3415004" cy="400110"/>
          </a:xfrm>
          <a:prstGeom prst="rect">
            <a:avLst/>
          </a:prstGeom>
          <a:noFill/>
        </p:spPr>
        <p:txBody>
          <a:bodyPr wrap="square" rtlCol="0">
            <a:spAutoFit/>
          </a:bodyPr>
          <a:lstStyle/>
          <a:p>
            <a:r>
              <a:rPr lang="en-US" sz="2000"/>
              <a:t>Mỗi khối bao gồm</a:t>
            </a:r>
            <a:r>
              <a:rPr lang="en-US"/>
              <a:t>:</a:t>
            </a:r>
          </a:p>
        </p:txBody>
      </p:sp>
      <p:pic>
        <p:nvPicPr>
          <p:cNvPr id="16" name="Picture 15">
            <a:extLst>
              <a:ext uri="{FF2B5EF4-FFF2-40B4-BE49-F238E27FC236}">
                <a16:creationId xmlns:a16="http://schemas.microsoft.com/office/drawing/2014/main" id="{C329D3CA-D97A-4C5B-B2FC-383FCA733A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926" y="1856885"/>
            <a:ext cx="3704253" cy="1828975"/>
          </a:xfrm>
          <a:prstGeom prst="rect">
            <a:avLst/>
          </a:prstGeom>
        </p:spPr>
      </p:pic>
    </p:spTree>
    <p:extLst>
      <p:ext uri="{BB962C8B-B14F-4D97-AF65-F5344CB8AC3E}">
        <p14:creationId xmlns:p14="http://schemas.microsoft.com/office/powerpoint/2010/main" val="303489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1000"/>
                                        <p:tgtEl>
                                          <p:spTgt spid="9"/>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heel(1)">
                                      <p:cBhvr>
                                        <p:cTn id="15" dur="1000"/>
                                        <p:tgtEl>
                                          <p:spTgt spid="8"/>
                                        </p:tgtEl>
                                      </p:cBhvr>
                                    </p:animEffect>
                                  </p:childTnLst>
                                </p:cTn>
                              </p:par>
                              <p:par>
                                <p:cTn id="16" presetID="21" presetClass="entr" presetSubtype="1"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heel(1)">
                                      <p:cBhvr>
                                        <p:cTn id="18" dur="10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heel(1)">
                                      <p:cBhvr>
                                        <p:cTn id="23" dur="1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heel(1)">
                                      <p:cBhvr>
                                        <p:cTn id="2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5"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66151-B873-404F-A975-0E797C30D3F5}"/>
              </a:ext>
            </a:extLst>
          </p:cNvPr>
          <p:cNvSpPr>
            <a:spLocks noGrp="1"/>
          </p:cNvSpPr>
          <p:nvPr>
            <p:ph type="title"/>
          </p:nvPr>
        </p:nvSpPr>
        <p:spPr/>
        <p:txBody>
          <a:bodyPr>
            <a:normAutofit/>
          </a:bodyPr>
          <a:lstStyle/>
          <a:p>
            <a:r>
              <a:rPr lang="en-US" sz="3600"/>
              <a:t>Nguyên lý hoạt động</a:t>
            </a:r>
          </a:p>
        </p:txBody>
      </p:sp>
      <p:sp>
        <p:nvSpPr>
          <p:cNvPr id="3" name="Content Placeholder 2">
            <a:extLst>
              <a:ext uri="{FF2B5EF4-FFF2-40B4-BE49-F238E27FC236}">
                <a16:creationId xmlns:a16="http://schemas.microsoft.com/office/drawing/2014/main" id="{7E5C6C9B-2A92-4E74-8B41-B12A83EB5CF6}"/>
              </a:ext>
            </a:extLst>
          </p:cNvPr>
          <p:cNvSpPr>
            <a:spLocks noGrp="1"/>
          </p:cNvSpPr>
          <p:nvPr>
            <p:ph idx="1"/>
          </p:nvPr>
        </p:nvSpPr>
        <p:spPr>
          <a:xfrm>
            <a:off x="452804" y="1085380"/>
            <a:ext cx="7886700" cy="4351338"/>
          </a:xfrm>
        </p:spPr>
        <p:txBody>
          <a:bodyPr/>
          <a:lstStyle/>
          <a:p>
            <a:pPr marL="0" indent="0">
              <a:buNone/>
            </a:pPr>
            <a:r>
              <a:rPr lang="en-US"/>
              <a:t>2. Làm sao để Blockchain đảm bảo bảo mật?</a:t>
            </a:r>
          </a:p>
        </p:txBody>
      </p:sp>
      <p:sp>
        <p:nvSpPr>
          <p:cNvPr id="4" name="Slide Number Placeholder 3">
            <a:extLst>
              <a:ext uri="{FF2B5EF4-FFF2-40B4-BE49-F238E27FC236}">
                <a16:creationId xmlns:a16="http://schemas.microsoft.com/office/drawing/2014/main" id="{04F5F485-82BF-44E9-AA2D-7A1870D4D908}"/>
              </a:ext>
            </a:extLst>
          </p:cNvPr>
          <p:cNvSpPr>
            <a:spLocks noGrp="1"/>
          </p:cNvSpPr>
          <p:nvPr>
            <p:ph type="sldNum" sz="quarter" idx="12"/>
          </p:nvPr>
        </p:nvSpPr>
        <p:spPr/>
        <p:txBody>
          <a:bodyPr/>
          <a:lstStyle/>
          <a:p>
            <a:fld id="{8C13379D-D487-4446-85FC-E9ED5B8B80F6}" type="slidenum">
              <a:rPr lang="en-US" smtClean="0"/>
              <a:pPr/>
              <a:t>11</a:t>
            </a:fld>
            <a:r>
              <a:rPr lang="en-US"/>
              <a:t> </a:t>
            </a:r>
          </a:p>
        </p:txBody>
      </p:sp>
      <p:pic>
        <p:nvPicPr>
          <p:cNvPr id="6" name="Picture 5">
            <a:extLst>
              <a:ext uri="{FF2B5EF4-FFF2-40B4-BE49-F238E27FC236}">
                <a16:creationId xmlns:a16="http://schemas.microsoft.com/office/drawing/2014/main" id="{2D5D8485-B42F-4AC1-9D73-94FD5AA58E3A}"/>
              </a:ext>
            </a:extLst>
          </p:cNvPr>
          <p:cNvPicPr>
            <a:picLocks noChangeAspect="1"/>
          </p:cNvPicPr>
          <p:nvPr/>
        </p:nvPicPr>
        <p:blipFill>
          <a:blip r:embed="rId2"/>
          <a:stretch>
            <a:fillRect/>
          </a:stretch>
        </p:blipFill>
        <p:spPr>
          <a:xfrm>
            <a:off x="1875453" y="3464765"/>
            <a:ext cx="5169159" cy="2076813"/>
          </a:xfrm>
          <a:prstGeom prst="rect">
            <a:avLst/>
          </a:prstGeom>
        </p:spPr>
      </p:pic>
      <p:sp>
        <p:nvSpPr>
          <p:cNvPr id="7" name="TextBox 6">
            <a:extLst>
              <a:ext uri="{FF2B5EF4-FFF2-40B4-BE49-F238E27FC236}">
                <a16:creationId xmlns:a16="http://schemas.microsoft.com/office/drawing/2014/main" id="{1EE737D2-29E5-4C0B-9B38-3047281A75E8}"/>
              </a:ext>
            </a:extLst>
          </p:cNvPr>
          <p:cNvSpPr txBox="1"/>
          <p:nvPr/>
        </p:nvSpPr>
        <p:spPr>
          <a:xfrm>
            <a:off x="794657" y="2071622"/>
            <a:ext cx="7892143" cy="110799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000"/>
              <a:t>Liên kết chuỗi và proof-of-work:</a:t>
            </a:r>
          </a:p>
          <a:p>
            <a:pPr marL="800100" lvl="1" indent="-342900" algn="just">
              <a:buFont typeface="Courier New" panose="02070309020205020404" pitchFamily="49" charset="0"/>
              <a:buChar char="o"/>
            </a:pPr>
            <a:r>
              <a:rPr lang="en-US"/>
              <a:t>Các khối sau chứa hash của khối trước. Để thay đổi nội dung một khối, phải chỉnh sửa nội dung của tất cả các khối phía sau.</a:t>
            </a:r>
          </a:p>
        </p:txBody>
      </p:sp>
      <p:sp>
        <p:nvSpPr>
          <p:cNvPr id="8" name="TextBox 7">
            <a:extLst>
              <a:ext uri="{FF2B5EF4-FFF2-40B4-BE49-F238E27FC236}">
                <a16:creationId xmlns:a16="http://schemas.microsoft.com/office/drawing/2014/main" id="{CFDB3EA1-2798-45E0-9EFF-DA8343D573BA}"/>
              </a:ext>
            </a:extLst>
          </p:cNvPr>
          <p:cNvSpPr txBox="1"/>
          <p:nvPr/>
        </p:nvSpPr>
        <p:spPr>
          <a:xfrm>
            <a:off x="723900" y="1671512"/>
            <a:ext cx="3545632" cy="430887"/>
          </a:xfrm>
          <a:prstGeom prst="rect">
            <a:avLst/>
          </a:prstGeom>
          <a:noFill/>
        </p:spPr>
        <p:txBody>
          <a:bodyPr wrap="square" rtlCol="0">
            <a:spAutoFit/>
          </a:bodyPr>
          <a:lstStyle/>
          <a:p>
            <a:r>
              <a:rPr lang="en-US" sz="2200"/>
              <a:t>Nhờ 2 cơ chế chính:</a:t>
            </a:r>
          </a:p>
        </p:txBody>
      </p:sp>
      <p:sp>
        <p:nvSpPr>
          <p:cNvPr id="9" name="TextBox 8">
            <a:extLst>
              <a:ext uri="{FF2B5EF4-FFF2-40B4-BE49-F238E27FC236}">
                <a16:creationId xmlns:a16="http://schemas.microsoft.com/office/drawing/2014/main" id="{CCA613F6-62BF-4DD1-AE59-946A24DA3A97}"/>
              </a:ext>
            </a:extLst>
          </p:cNvPr>
          <p:cNvSpPr txBox="1"/>
          <p:nvPr/>
        </p:nvSpPr>
        <p:spPr>
          <a:xfrm>
            <a:off x="804496" y="3057384"/>
            <a:ext cx="7892142" cy="646331"/>
          </a:xfrm>
          <a:prstGeom prst="rect">
            <a:avLst/>
          </a:prstGeom>
          <a:noFill/>
        </p:spPr>
        <p:txBody>
          <a:bodyPr wrap="square">
            <a:spAutoFit/>
          </a:bodyPr>
          <a:lstStyle/>
          <a:p>
            <a:pPr marL="800100" lvl="1" indent="-342900" algn="just">
              <a:buFont typeface="Courier New" panose="02070309020205020404" pitchFamily="49" charset="0"/>
              <a:buChar char="o"/>
            </a:pPr>
            <a:r>
              <a:rPr lang="en-US"/>
              <a:t>Sử dụng proof-of-work làm đầu vào của thuật toán tạo hash làm chậm tốc độ tạo khối mới.</a:t>
            </a:r>
            <a:endParaRPr lang="en-US" sz="1800"/>
          </a:p>
        </p:txBody>
      </p:sp>
      <p:sp>
        <p:nvSpPr>
          <p:cNvPr id="10" name="TextBox 9">
            <a:extLst>
              <a:ext uri="{FF2B5EF4-FFF2-40B4-BE49-F238E27FC236}">
                <a16:creationId xmlns:a16="http://schemas.microsoft.com/office/drawing/2014/main" id="{162229E4-9FE9-4167-865B-CB27F9784235}"/>
              </a:ext>
            </a:extLst>
          </p:cNvPr>
          <p:cNvSpPr txBox="1"/>
          <p:nvPr/>
        </p:nvSpPr>
        <p:spPr>
          <a:xfrm>
            <a:off x="1595535" y="4302300"/>
            <a:ext cx="7015065" cy="1477328"/>
          </a:xfrm>
          <a:prstGeom prst="rect">
            <a:avLst/>
          </a:prstGeom>
          <a:noFill/>
        </p:spPr>
        <p:txBody>
          <a:bodyPr wrap="square" rtlCol="0">
            <a:spAutoFit/>
          </a:bodyPr>
          <a:lstStyle/>
          <a:p>
            <a:pPr marL="285750" indent="-285750" algn="just">
              <a:buFont typeface="Arial" panose="020B0604020202020204" pitchFamily="34" charset="0"/>
              <a:buChar char="‒"/>
            </a:pPr>
            <a:r>
              <a:rPr lang="en-US"/>
              <a:t>Theo Wikipedia, vào tháng 9/2021, để tìm ra một proof-of-work, trung bình 79 nghìn tỷ tỷ phương án phải được thử. Quá trình này mất khoảng 10 phút.</a:t>
            </a:r>
          </a:p>
          <a:p>
            <a:pPr marL="285750" indent="-285750" algn="just">
              <a:buFont typeface="Arial" panose="020B0604020202020204" pitchFamily="34" charset="0"/>
              <a:buChar char="‒"/>
            </a:pPr>
            <a:r>
              <a:rPr lang="en-US"/>
              <a:t>Một chuỗi có khoảng hàng trăm, hàng nghìn khối nên việc thay đổi chuỗi gần như “bất khả thi”.</a:t>
            </a:r>
          </a:p>
        </p:txBody>
      </p:sp>
      <p:sp>
        <p:nvSpPr>
          <p:cNvPr id="11" name="TextBox 10">
            <a:extLst>
              <a:ext uri="{FF2B5EF4-FFF2-40B4-BE49-F238E27FC236}">
                <a16:creationId xmlns:a16="http://schemas.microsoft.com/office/drawing/2014/main" id="{F89559E8-AE1A-47BA-A620-4CB64A5EED17}"/>
              </a:ext>
            </a:extLst>
          </p:cNvPr>
          <p:cNvSpPr txBox="1"/>
          <p:nvPr/>
        </p:nvSpPr>
        <p:spPr>
          <a:xfrm>
            <a:off x="1260141" y="3667301"/>
            <a:ext cx="7431055" cy="923330"/>
          </a:xfrm>
          <a:prstGeom prst="rect">
            <a:avLst/>
          </a:prstGeom>
          <a:noFill/>
        </p:spPr>
        <p:txBody>
          <a:bodyPr wrap="square" rtlCol="0">
            <a:spAutoFit/>
          </a:bodyPr>
          <a:lstStyle/>
          <a:p>
            <a:pPr marL="285750" indent="-285750">
              <a:buFont typeface="Courier New" panose="02070309020205020404" pitchFamily="49" charset="0"/>
              <a:buChar char="o"/>
            </a:pPr>
            <a:r>
              <a:rPr lang="en-US" sz="1800"/>
              <a:t>Proof-of-work là kết quả của một bài toán chỉ có thể giải quyết bằng phương pháp vét cạn (thử mọi trường hợp).</a:t>
            </a:r>
          </a:p>
          <a:p>
            <a:endParaRPr lang="en-US"/>
          </a:p>
        </p:txBody>
      </p:sp>
      <p:sp>
        <p:nvSpPr>
          <p:cNvPr id="12" name="TextBox 11">
            <a:extLst>
              <a:ext uri="{FF2B5EF4-FFF2-40B4-BE49-F238E27FC236}">
                <a16:creationId xmlns:a16="http://schemas.microsoft.com/office/drawing/2014/main" id="{4C5D4453-9873-4E02-AE17-F77F8713BADD}"/>
              </a:ext>
            </a:extLst>
          </p:cNvPr>
          <p:cNvSpPr txBox="1"/>
          <p:nvPr/>
        </p:nvSpPr>
        <p:spPr>
          <a:xfrm>
            <a:off x="1274914" y="4302300"/>
            <a:ext cx="7421724" cy="646331"/>
          </a:xfrm>
          <a:prstGeom prst="rect">
            <a:avLst/>
          </a:prstGeom>
          <a:noFill/>
        </p:spPr>
        <p:txBody>
          <a:bodyPr wrap="square" rtlCol="0">
            <a:spAutoFit/>
          </a:bodyPr>
          <a:lstStyle/>
          <a:p>
            <a:pPr marL="285750" indent="-285750" algn="just">
              <a:buFont typeface="Courier New" panose="02070309020205020404" pitchFamily="49" charset="0"/>
              <a:buChar char="o"/>
            </a:pPr>
            <a:r>
              <a:rPr lang="en-US"/>
              <a:t>Tuy tìm ra một proof-of-work mới rất khó khăn, nhưng kiểm tra tính đúng đắn của những mã đã có thì vô cùng dễ dàng nhờ thuật toán.</a:t>
            </a:r>
          </a:p>
        </p:txBody>
      </p:sp>
      <p:sp>
        <p:nvSpPr>
          <p:cNvPr id="13" name="TextBox 12">
            <a:extLst>
              <a:ext uri="{FF2B5EF4-FFF2-40B4-BE49-F238E27FC236}">
                <a16:creationId xmlns:a16="http://schemas.microsoft.com/office/drawing/2014/main" id="{AB8FCB61-7239-4084-BD54-A8CA628693D3}"/>
              </a:ext>
            </a:extLst>
          </p:cNvPr>
          <p:cNvSpPr txBox="1"/>
          <p:nvPr/>
        </p:nvSpPr>
        <p:spPr>
          <a:xfrm>
            <a:off x="794657" y="2542828"/>
            <a:ext cx="3861319" cy="400110"/>
          </a:xfrm>
          <a:prstGeom prst="rect">
            <a:avLst/>
          </a:prstGeom>
          <a:noFill/>
        </p:spPr>
        <p:txBody>
          <a:bodyPr wrap="square" rtlCol="0">
            <a:spAutoFit/>
          </a:bodyPr>
          <a:lstStyle/>
          <a:p>
            <a:pPr marL="285750" indent="-285750">
              <a:buFont typeface="Arial" panose="020B0604020202020204" pitchFamily="34" charset="0"/>
              <a:buChar char="•"/>
            </a:pPr>
            <a:r>
              <a:rPr lang="en-US" sz="2000"/>
              <a:t>Cơ chế phân tán:</a:t>
            </a:r>
          </a:p>
        </p:txBody>
      </p:sp>
      <p:sp>
        <p:nvSpPr>
          <p:cNvPr id="14" name="TextBox 13">
            <a:extLst>
              <a:ext uri="{FF2B5EF4-FFF2-40B4-BE49-F238E27FC236}">
                <a16:creationId xmlns:a16="http://schemas.microsoft.com/office/drawing/2014/main" id="{12AB713F-ECDF-4D00-A492-253D754D6D44}"/>
              </a:ext>
            </a:extLst>
          </p:cNvPr>
          <p:cNvSpPr txBox="1"/>
          <p:nvPr/>
        </p:nvSpPr>
        <p:spPr>
          <a:xfrm>
            <a:off x="1027144" y="2927531"/>
            <a:ext cx="6484775" cy="646331"/>
          </a:xfrm>
          <a:prstGeom prst="rect">
            <a:avLst/>
          </a:prstGeom>
          <a:noFill/>
        </p:spPr>
        <p:txBody>
          <a:bodyPr wrap="square" rtlCol="0">
            <a:spAutoFit/>
          </a:bodyPr>
          <a:lstStyle/>
          <a:p>
            <a:pPr marL="285750" indent="-285750" algn="just">
              <a:buFont typeface="Courier New" panose="02070309020205020404" pitchFamily="49" charset="0"/>
              <a:buChar char="o"/>
            </a:pPr>
            <a:r>
              <a:rPr lang="en-US"/>
              <a:t>Mỗi cá nhân đều được quyền tham gia quản lý và có một bản sao riêng của chuỗi Blockchain.</a:t>
            </a:r>
          </a:p>
        </p:txBody>
      </p:sp>
      <p:sp>
        <p:nvSpPr>
          <p:cNvPr id="15" name="TextBox 14">
            <a:extLst>
              <a:ext uri="{FF2B5EF4-FFF2-40B4-BE49-F238E27FC236}">
                <a16:creationId xmlns:a16="http://schemas.microsoft.com/office/drawing/2014/main" id="{5B76C43B-B014-44EA-8B76-A510B26584E0}"/>
              </a:ext>
            </a:extLst>
          </p:cNvPr>
          <p:cNvSpPr txBox="1"/>
          <p:nvPr/>
        </p:nvSpPr>
        <p:spPr>
          <a:xfrm>
            <a:off x="1027144" y="3627380"/>
            <a:ext cx="6522098" cy="646331"/>
          </a:xfrm>
          <a:prstGeom prst="rect">
            <a:avLst/>
          </a:prstGeom>
          <a:noFill/>
        </p:spPr>
        <p:txBody>
          <a:bodyPr wrap="square" rtlCol="0">
            <a:spAutoFit/>
          </a:bodyPr>
          <a:lstStyle/>
          <a:p>
            <a:pPr marL="285750" indent="-285750" algn="just">
              <a:buFont typeface="Courier New" panose="02070309020205020404" pitchFamily="49" charset="0"/>
              <a:buChar char="o"/>
            </a:pPr>
            <a:r>
              <a:rPr lang="en-US"/>
              <a:t>Khi một khối mới được tạo ra, các bản sao của nó sẽ được gửi đến từng cá nhân tham gia quản lý.</a:t>
            </a:r>
          </a:p>
        </p:txBody>
      </p:sp>
      <p:sp>
        <p:nvSpPr>
          <p:cNvPr id="16" name="TextBox 15">
            <a:extLst>
              <a:ext uri="{FF2B5EF4-FFF2-40B4-BE49-F238E27FC236}">
                <a16:creationId xmlns:a16="http://schemas.microsoft.com/office/drawing/2014/main" id="{3E54DEA1-879D-433C-84CE-430DE128A9BA}"/>
              </a:ext>
            </a:extLst>
          </p:cNvPr>
          <p:cNvSpPr txBox="1"/>
          <p:nvPr/>
        </p:nvSpPr>
        <p:spPr>
          <a:xfrm>
            <a:off x="1027144" y="4324621"/>
            <a:ext cx="6623958" cy="923330"/>
          </a:xfrm>
          <a:prstGeom prst="rect">
            <a:avLst/>
          </a:prstGeom>
          <a:noFill/>
        </p:spPr>
        <p:txBody>
          <a:bodyPr wrap="square" rtlCol="0">
            <a:spAutoFit/>
          </a:bodyPr>
          <a:lstStyle/>
          <a:p>
            <a:pPr marL="285750" indent="-285750" algn="just">
              <a:buFont typeface="Courier New" panose="02070309020205020404" pitchFamily="49" charset="0"/>
              <a:buChar char="o"/>
            </a:pPr>
            <a:r>
              <a:rPr lang="en-US"/>
              <a:t>Những người tham gia quản lý sẽ tiến hành bỏ phiếu. Nếu đạt trên 50% đồng thuận, khối mới sẽ được thêm vào chuỗi. Ngược lại, khối sẽ bị loại bỏ.  </a:t>
            </a:r>
          </a:p>
        </p:txBody>
      </p:sp>
      <p:sp>
        <p:nvSpPr>
          <p:cNvPr id="17" name="Arrow: Right 16">
            <a:extLst>
              <a:ext uri="{FF2B5EF4-FFF2-40B4-BE49-F238E27FC236}">
                <a16:creationId xmlns:a16="http://schemas.microsoft.com/office/drawing/2014/main" id="{300E3A00-FF32-4CF3-9BF7-1AE28C3C2E17}"/>
              </a:ext>
            </a:extLst>
          </p:cNvPr>
          <p:cNvSpPr/>
          <p:nvPr/>
        </p:nvSpPr>
        <p:spPr>
          <a:xfrm>
            <a:off x="636682" y="5500222"/>
            <a:ext cx="1315617" cy="2864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3E3B4BB0-DB9C-4EFA-B950-05AFECA8B6AD}"/>
              </a:ext>
            </a:extLst>
          </p:cNvPr>
          <p:cNvSpPr txBox="1"/>
          <p:nvPr/>
        </p:nvSpPr>
        <p:spPr>
          <a:xfrm>
            <a:off x="2055581" y="5350333"/>
            <a:ext cx="6046237" cy="646331"/>
          </a:xfrm>
          <a:prstGeom prst="rect">
            <a:avLst/>
          </a:prstGeom>
          <a:noFill/>
        </p:spPr>
        <p:txBody>
          <a:bodyPr wrap="square" rtlCol="0">
            <a:spAutoFit/>
          </a:bodyPr>
          <a:lstStyle/>
          <a:p>
            <a:r>
              <a:rPr lang="en-US"/>
              <a:t>Chỉ khi một cá nhân chiếm được 51% đồng thuận trở lên mới có thể toàn quyền quản lý chuỗi. </a:t>
            </a:r>
          </a:p>
        </p:txBody>
      </p:sp>
    </p:spTree>
    <p:extLst>
      <p:ext uri="{BB962C8B-B14F-4D97-AF65-F5344CB8AC3E}">
        <p14:creationId xmlns:p14="http://schemas.microsoft.com/office/powerpoint/2010/main" val="93796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randombar(horizont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par>
                                <p:cTn id="18" presetID="14" presetClass="entr" presetSubtype="10" fill="hold" nodeType="with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randombar(horizontal)">
                                      <p:cBhvr>
                                        <p:cTn id="20" dur="500"/>
                                        <p:tgtEl>
                                          <p:spTgt spid="7">
                                            <p:txEl>
                                              <p:pRg st="0" end="0"/>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randombar(horizontal)">
                                      <p:cBhvr>
                                        <p:cTn id="23" dur="500"/>
                                        <p:tgtEl>
                                          <p:spTgt spid="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6"/>
                                        </p:tgtEl>
                                        <p:attrNameLst>
                                          <p:attrName>style.visibility</p:attrName>
                                        </p:attrNameLst>
                                      </p:cBhvr>
                                      <p:to>
                                        <p:strVal val="hidden"/>
                                      </p:to>
                                    </p:set>
                                  </p:childTnLst>
                                </p:cTn>
                              </p:par>
                              <p:par>
                                <p:cTn id="28" presetID="14" presetClass="entr" presetSubtype="10" fill="hold" nodeType="with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randombar(horizontal)">
                                      <p:cBhvr>
                                        <p:cTn id="30" dur="500"/>
                                        <p:tgtEl>
                                          <p:spTgt spid="9">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randombar(horizontal)">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0"/>
                                        </p:tgtEl>
                                        <p:attrNameLst>
                                          <p:attrName>style.visibility</p:attrName>
                                        </p:attrNameLst>
                                      </p:cBhvr>
                                      <p:to>
                                        <p:strVal val="hidden"/>
                                      </p:to>
                                    </p:set>
                                  </p:childTnLst>
                                </p:cTn>
                              </p:par>
                              <p:par>
                                <p:cTn id="45" presetID="14" presetClass="entr" presetSubtype="1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randombar(horizontal)">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0" nodeType="clickEffect">
                                  <p:stCondLst>
                                    <p:cond delay="0"/>
                                  </p:stCondLst>
                                  <p:childTnLst>
                                    <p:set>
                                      <p:cBhvr>
                                        <p:cTn id="51" dur="1" fill="hold">
                                          <p:stCondLst>
                                            <p:cond delay="0"/>
                                          </p:stCondLst>
                                        </p:cTn>
                                        <p:tgtEl>
                                          <p:spTgt spid="9">
                                            <p:txEl>
                                              <p:pRg st="0" end="0"/>
                                            </p:txEl>
                                          </p:spTgt>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11"/>
                                        </p:tgtEl>
                                        <p:attrNameLst>
                                          <p:attrName>style.visibility</p:attrName>
                                        </p:attrNameLst>
                                      </p:cBhvr>
                                      <p:to>
                                        <p:strVal val="hidden"/>
                                      </p:to>
                                    </p:set>
                                  </p:childTnLst>
                                </p:cTn>
                              </p:par>
                              <p:par>
                                <p:cTn id="54" presetID="1" presetClass="exit" presetSubtype="0" fill="hold" grpId="2" nodeType="withEffect">
                                  <p:stCondLst>
                                    <p:cond delay="0"/>
                                  </p:stCondLst>
                                  <p:childTnLst>
                                    <p:set>
                                      <p:cBhvr>
                                        <p:cTn id="55" dur="1" fill="hold">
                                          <p:stCondLst>
                                            <p:cond delay="0"/>
                                          </p:stCondLst>
                                        </p:cTn>
                                        <p:tgtEl>
                                          <p:spTgt spid="10"/>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12"/>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7">
                                            <p:txEl>
                                              <p:pRg st="1" end="1"/>
                                            </p:txEl>
                                          </p:spTgt>
                                        </p:tgtEl>
                                        <p:attrNameLst>
                                          <p:attrName>style.visibility</p:attrName>
                                        </p:attrNameLst>
                                      </p:cBhvr>
                                      <p:to>
                                        <p:strVal val="hidden"/>
                                      </p:to>
                                    </p:set>
                                  </p:childTnLst>
                                </p:cTn>
                              </p:par>
                              <p:par>
                                <p:cTn id="60" presetID="14" presetClass="entr" presetSubtype="1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randombar(horizontal)">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randombar(horizontal)">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randombar(horizontal)">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grpId="0" nodeType="click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randombar(horizontal)">
                                      <p:cBhvr>
                                        <p:cTn id="77" dur="500"/>
                                        <p:tgtEl>
                                          <p:spTgt spid="16"/>
                                        </p:tgtEl>
                                      </p:cBhvr>
                                    </p:animEffect>
                                  </p:childTnLst>
                                </p:cTn>
                              </p:par>
                            </p:childTnLst>
                          </p:cTn>
                        </p:par>
                      </p:childTnLst>
                    </p:cTn>
                  </p:par>
                  <p:par>
                    <p:cTn id="78" fill="hold">
                      <p:stCondLst>
                        <p:cond delay="indefinite"/>
                      </p:stCondLst>
                      <p:childTnLst>
                        <p:par>
                          <p:cTn id="79" fill="hold">
                            <p:stCondLst>
                              <p:cond delay="0"/>
                            </p:stCondLst>
                            <p:childTnLst>
                              <p:par>
                                <p:cTn id="80" presetID="14" presetClass="entr" presetSubtype="10" fill="hold" grpId="0" nodeType="click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randombar(horizontal)">
                                      <p:cBhvr>
                                        <p:cTn id="82" dur="500"/>
                                        <p:tgtEl>
                                          <p:spTgt spid="17"/>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randombar(horizontal)">
                                      <p:cBhvr>
                                        <p:cTn id="8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10" grpId="0"/>
      <p:bldP spid="10" grpId="1"/>
      <p:bldP spid="10" grpId="2"/>
      <p:bldP spid="11" grpId="0"/>
      <p:bldP spid="11" grpId="1"/>
      <p:bldP spid="12" grpId="0"/>
      <p:bldP spid="12" grpId="1"/>
      <p:bldP spid="13" grpId="0"/>
      <p:bldP spid="14" grpId="0"/>
      <p:bldP spid="15" grpId="0"/>
      <p:bldP spid="16" grpId="0"/>
      <p:bldP spid="17" grpId="0" animBg="1"/>
      <p:bldP spid="1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BAFA3-B18F-40E0-9233-4DD07060B2BC}"/>
              </a:ext>
            </a:extLst>
          </p:cNvPr>
          <p:cNvSpPr>
            <a:spLocks noGrp="1"/>
          </p:cNvSpPr>
          <p:nvPr>
            <p:ph type="title"/>
          </p:nvPr>
        </p:nvSpPr>
        <p:spPr/>
        <p:txBody>
          <a:bodyPr>
            <a:normAutofit/>
          </a:bodyPr>
          <a:lstStyle/>
          <a:p>
            <a:r>
              <a:rPr lang="en-US" sz="3600"/>
              <a:t>Ưu nhược điểm</a:t>
            </a:r>
          </a:p>
        </p:txBody>
      </p:sp>
      <p:sp>
        <p:nvSpPr>
          <p:cNvPr id="3" name="Content Placeholder 2">
            <a:extLst>
              <a:ext uri="{FF2B5EF4-FFF2-40B4-BE49-F238E27FC236}">
                <a16:creationId xmlns:a16="http://schemas.microsoft.com/office/drawing/2014/main" id="{BA8FFFC3-D3B0-486D-8F4E-69D463660856}"/>
              </a:ext>
            </a:extLst>
          </p:cNvPr>
          <p:cNvSpPr>
            <a:spLocks noGrp="1"/>
          </p:cNvSpPr>
          <p:nvPr>
            <p:ph idx="1"/>
          </p:nvPr>
        </p:nvSpPr>
        <p:spPr/>
        <p:txBody>
          <a:bodyPr>
            <a:normAutofit/>
          </a:bodyPr>
          <a:lstStyle/>
          <a:p>
            <a:pPr marL="0" indent="0">
              <a:buNone/>
            </a:pPr>
            <a:r>
              <a:rPr lang="en-US" sz="2800"/>
              <a:t>1. Ưu điểm</a:t>
            </a:r>
          </a:p>
        </p:txBody>
      </p:sp>
      <p:sp>
        <p:nvSpPr>
          <p:cNvPr id="4" name="Slide Number Placeholder 3">
            <a:extLst>
              <a:ext uri="{FF2B5EF4-FFF2-40B4-BE49-F238E27FC236}">
                <a16:creationId xmlns:a16="http://schemas.microsoft.com/office/drawing/2014/main" id="{A284D664-0C6F-44CC-994C-5807052B3371}"/>
              </a:ext>
            </a:extLst>
          </p:cNvPr>
          <p:cNvSpPr>
            <a:spLocks noGrp="1"/>
          </p:cNvSpPr>
          <p:nvPr>
            <p:ph type="sldNum" sz="quarter" idx="12"/>
          </p:nvPr>
        </p:nvSpPr>
        <p:spPr/>
        <p:txBody>
          <a:bodyPr/>
          <a:lstStyle/>
          <a:p>
            <a:fld id="{8C13379D-D487-4446-85FC-E9ED5B8B80F6}" type="slidenum">
              <a:rPr lang="en-US" smtClean="0"/>
              <a:pPr/>
              <a:t>12</a:t>
            </a:fld>
            <a:r>
              <a:rPr lang="en-US"/>
              <a:t> </a:t>
            </a:r>
          </a:p>
        </p:txBody>
      </p:sp>
      <p:sp>
        <p:nvSpPr>
          <p:cNvPr id="6" name="TextBox 5">
            <a:extLst>
              <a:ext uri="{FF2B5EF4-FFF2-40B4-BE49-F238E27FC236}">
                <a16:creationId xmlns:a16="http://schemas.microsoft.com/office/drawing/2014/main" id="{2F8A2385-301F-46F1-9877-97AB0D551B56}"/>
              </a:ext>
            </a:extLst>
          </p:cNvPr>
          <p:cNvSpPr txBox="1"/>
          <p:nvPr/>
        </p:nvSpPr>
        <p:spPr>
          <a:xfrm>
            <a:off x="1129003" y="1941295"/>
            <a:ext cx="4030825" cy="369332"/>
          </a:xfrm>
          <a:prstGeom prst="rect">
            <a:avLst/>
          </a:prstGeom>
          <a:noFill/>
        </p:spPr>
        <p:txBody>
          <a:bodyPr wrap="square" rtlCol="0">
            <a:spAutoFit/>
          </a:bodyPr>
          <a:lstStyle/>
          <a:p>
            <a:pPr marL="285750" indent="-285750">
              <a:buFont typeface="Arial" panose="020B0604020202020204" pitchFamily="34" charset="0"/>
              <a:buChar char="•"/>
            </a:pPr>
            <a:r>
              <a:rPr lang="en-US" b="1"/>
              <a:t>Không thể làm giả, phá hủy:</a:t>
            </a:r>
          </a:p>
        </p:txBody>
      </p:sp>
      <p:sp>
        <p:nvSpPr>
          <p:cNvPr id="7" name="TextBox 6">
            <a:extLst>
              <a:ext uri="{FF2B5EF4-FFF2-40B4-BE49-F238E27FC236}">
                <a16:creationId xmlns:a16="http://schemas.microsoft.com/office/drawing/2014/main" id="{383B9BC9-42DC-4578-B958-CD52F986CDBE}"/>
              </a:ext>
            </a:extLst>
          </p:cNvPr>
          <p:cNvSpPr txBox="1"/>
          <p:nvPr/>
        </p:nvSpPr>
        <p:spPr>
          <a:xfrm>
            <a:off x="1252635" y="2310627"/>
            <a:ext cx="6867330" cy="646331"/>
          </a:xfrm>
          <a:prstGeom prst="rect">
            <a:avLst/>
          </a:prstGeom>
          <a:noFill/>
        </p:spPr>
        <p:txBody>
          <a:bodyPr wrap="square" rtlCol="0">
            <a:spAutoFit/>
          </a:bodyPr>
          <a:lstStyle/>
          <a:p>
            <a:pPr marL="285750" indent="-285750" algn="just">
              <a:spcAft>
                <a:spcPts val="800"/>
              </a:spcAft>
              <a:buFont typeface="Courier New" panose="02070309020205020404" pitchFamily="49" charset="0"/>
              <a:buChar char="o"/>
            </a:pPr>
            <a:r>
              <a:rPr lang="en-US" sz="1800">
                <a:effectLst/>
                <a:latin typeface="Arial" panose="020B0604020202020204" pitchFamily="34" charset="0"/>
                <a:ea typeface="Arial" panose="020B0604020202020204" pitchFamily="34" charset="0"/>
                <a:cs typeface="Times New Roman" panose="02020603050405020304" pitchFamily="18" charset="0"/>
              </a:rPr>
              <a:t>Trên lý thuyết, chuỗi Blockchain chỉ có thể giải mã bởi máy tính lượng tử, và chỉ bị phá hủy khi toàn bộ mạng Internet biến mất.</a:t>
            </a:r>
          </a:p>
        </p:txBody>
      </p:sp>
      <p:sp>
        <p:nvSpPr>
          <p:cNvPr id="8" name="TextBox 7">
            <a:extLst>
              <a:ext uri="{FF2B5EF4-FFF2-40B4-BE49-F238E27FC236}">
                <a16:creationId xmlns:a16="http://schemas.microsoft.com/office/drawing/2014/main" id="{173F481A-3C40-4278-AACF-597EC3430E77}"/>
              </a:ext>
            </a:extLst>
          </p:cNvPr>
          <p:cNvSpPr txBox="1"/>
          <p:nvPr/>
        </p:nvSpPr>
        <p:spPr>
          <a:xfrm>
            <a:off x="1130170" y="3129255"/>
            <a:ext cx="5327780" cy="369332"/>
          </a:xfrm>
          <a:prstGeom prst="rect">
            <a:avLst/>
          </a:prstGeom>
          <a:noFill/>
        </p:spPr>
        <p:txBody>
          <a:bodyPr wrap="square" rtlCol="0">
            <a:spAutoFit/>
          </a:bodyPr>
          <a:lstStyle/>
          <a:p>
            <a:pPr marL="285750" indent="-285750">
              <a:buFont typeface="Arial" panose="020B0604020202020204" pitchFamily="34" charset="0"/>
              <a:buChar char="•"/>
            </a:pPr>
            <a:r>
              <a:rPr lang="en-US" b="1"/>
              <a:t>Bất biến</a:t>
            </a:r>
            <a:r>
              <a:rPr lang="en-US"/>
              <a:t>:</a:t>
            </a:r>
          </a:p>
        </p:txBody>
      </p:sp>
      <p:sp>
        <p:nvSpPr>
          <p:cNvPr id="9" name="TextBox 8">
            <a:extLst>
              <a:ext uri="{FF2B5EF4-FFF2-40B4-BE49-F238E27FC236}">
                <a16:creationId xmlns:a16="http://schemas.microsoft.com/office/drawing/2014/main" id="{16F91FF8-E73B-4531-B5E6-53A535C9EC4E}"/>
              </a:ext>
            </a:extLst>
          </p:cNvPr>
          <p:cNvSpPr txBox="1"/>
          <p:nvPr/>
        </p:nvSpPr>
        <p:spPr>
          <a:xfrm>
            <a:off x="1252635" y="3490420"/>
            <a:ext cx="6867330" cy="646331"/>
          </a:xfrm>
          <a:prstGeom prst="rect">
            <a:avLst/>
          </a:prstGeom>
          <a:noFill/>
        </p:spPr>
        <p:txBody>
          <a:bodyPr wrap="square" rtlCol="0">
            <a:spAutoFit/>
          </a:bodyPr>
          <a:lstStyle/>
          <a:p>
            <a:pPr marL="285750" indent="-285750" algn="just">
              <a:buFont typeface="Courier New" panose="02070309020205020404" pitchFamily="49" charset="0"/>
              <a:buChar char="o"/>
            </a:pPr>
            <a:r>
              <a:rPr lang="en-US"/>
              <a:t>Dữ liệu được lưu trữ mãi mãi trong chuỗi, và chỉ có thể sửa đổi bới chính người tạo ra nó khi có trên 50% đồng thuận.</a:t>
            </a:r>
          </a:p>
        </p:txBody>
      </p:sp>
      <p:sp>
        <p:nvSpPr>
          <p:cNvPr id="10" name="TextBox 9">
            <a:extLst>
              <a:ext uri="{FF2B5EF4-FFF2-40B4-BE49-F238E27FC236}">
                <a16:creationId xmlns:a16="http://schemas.microsoft.com/office/drawing/2014/main" id="{D44C2533-9DA0-4472-8B6E-D4A05FA73CD3}"/>
              </a:ext>
            </a:extLst>
          </p:cNvPr>
          <p:cNvSpPr txBox="1"/>
          <p:nvPr/>
        </p:nvSpPr>
        <p:spPr>
          <a:xfrm>
            <a:off x="1129003" y="4298577"/>
            <a:ext cx="2628900" cy="369332"/>
          </a:xfrm>
          <a:prstGeom prst="rect">
            <a:avLst/>
          </a:prstGeom>
          <a:noFill/>
        </p:spPr>
        <p:txBody>
          <a:bodyPr wrap="square" rtlCol="0">
            <a:spAutoFit/>
          </a:bodyPr>
          <a:lstStyle/>
          <a:p>
            <a:pPr marL="285750" indent="-285750">
              <a:buFont typeface="Arial" panose="020B0604020202020204" pitchFamily="34" charset="0"/>
              <a:buChar char="•"/>
            </a:pPr>
            <a:r>
              <a:rPr lang="en-US" b="1"/>
              <a:t>Bảo mật dữ liệu:</a:t>
            </a:r>
          </a:p>
        </p:txBody>
      </p:sp>
      <p:sp>
        <p:nvSpPr>
          <p:cNvPr id="11" name="TextBox 10">
            <a:extLst>
              <a:ext uri="{FF2B5EF4-FFF2-40B4-BE49-F238E27FC236}">
                <a16:creationId xmlns:a16="http://schemas.microsoft.com/office/drawing/2014/main" id="{6B81735D-1E37-4318-8626-201FF0FDDAEB}"/>
              </a:ext>
            </a:extLst>
          </p:cNvPr>
          <p:cNvSpPr txBox="1"/>
          <p:nvPr/>
        </p:nvSpPr>
        <p:spPr>
          <a:xfrm>
            <a:off x="1252635" y="4667909"/>
            <a:ext cx="6867330" cy="646331"/>
          </a:xfrm>
          <a:prstGeom prst="rect">
            <a:avLst/>
          </a:prstGeom>
          <a:noFill/>
        </p:spPr>
        <p:txBody>
          <a:bodyPr wrap="square" rtlCol="0">
            <a:spAutoFit/>
          </a:bodyPr>
          <a:lstStyle/>
          <a:p>
            <a:pPr marL="285750" indent="-285750" algn="just">
              <a:buFont typeface="Courier New" panose="02070309020205020404" pitchFamily="49" charset="0"/>
              <a:buChar char="o"/>
            </a:pPr>
            <a:r>
              <a:rPr lang="en-US"/>
              <a:t>Dữ liệu được phân tán và an toàn tuyệt đối. Chỉ những người có mật khẩu mới có thể trích xuất dữ liệu.</a:t>
            </a:r>
          </a:p>
        </p:txBody>
      </p:sp>
      <p:sp>
        <p:nvSpPr>
          <p:cNvPr id="12" name="TextBox 11">
            <a:extLst>
              <a:ext uri="{FF2B5EF4-FFF2-40B4-BE49-F238E27FC236}">
                <a16:creationId xmlns:a16="http://schemas.microsoft.com/office/drawing/2014/main" id="{BFE96184-62B7-4D85-A246-F728FF264A23}"/>
              </a:ext>
            </a:extLst>
          </p:cNvPr>
          <p:cNvSpPr txBox="1"/>
          <p:nvPr/>
        </p:nvSpPr>
        <p:spPr>
          <a:xfrm>
            <a:off x="1129003" y="1941295"/>
            <a:ext cx="4030825" cy="369332"/>
          </a:xfrm>
          <a:prstGeom prst="rect">
            <a:avLst/>
          </a:prstGeom>
          <a:noFill/>
        </p:spPr>
        <p:txBody>
          <a:bodyPr wrap="square" rtlCol="0">
            <a:spAutoFit/>
          </a:bodyPr>
          <a:lstStyle/>
          <a:p>
            <a:pPr marL="285750" indent="-285750">
              <a:buFont typeface="Arial" panose="020B0604020202020204" pitchFamily="34" charset="0"/>
              <a:buChar char="•"/>
            </a:pPr>
            <a:r>
              <a:rPr lang="en-US" b="1"/>
              <a:t>Minh bạch</a:t>
            </a:r>
          </a:p>
        </p:txBody>
      </p:sp>
      <p:sp>
        <p:nvSpPr>
          <p:cNvPr id="13" name="TextBox 12">
            <a:extLst>
              <a:ext uri="{FF2B5EF4-FFF2-40B4-BE49-F238E27FC236}">
                <a16:creationId xmlns:a16="http://schemas.microsoft.com/office/drawing/2014/main" id="{38E97274-A719-4E31-9142-A893BE0FF627}"/>
              </a:ext>
            </a:extLst>
          </p:cNvPr>
          <p:cNvSpPr txBox="1"/>
          <p:nvPr/>
        </p:nvSpPr>
        <p:spPr>
          <a:xfrm>
            <a:off x="1252634" y="2297838"/>
            <a:ext cx="6867330" cy="646331"/>
          </a:xfrm>
          <a:prstGeom prst="rect">
            <a:avLst/>
          </a:prstGeom>
          <a:noFill/>
        </p:spPr>
        <p:txBody>
          <a:bodyPr wrap="square" rtlCol="0">
            <a:spAutoFit/>
          </a:bodyPr>
          <a:lstStyle/>
          <a:p>
            <a:pPr marL="285750" indent="-285750" algn="just">
              <a:spcAft>
                <a:spcPts val="800"/>
              </a:spcAft>
              <a:buFont typeface="Courier New" panose="02070309020205020404" pitchFamily="49" charset="0"/>
              <a:buChar char="o"/>
            </a:pPr>
            <a:r>
              <a:rPr lang="en-US">
                <a:latin typeface="Arial" panose="020B0604020202020204" pitchFamily="34" charset="0"/>
                <a:ea typeface="Arial" panose="020B0604020202020204" pitchFamily="34" charset="0"/>
                <a:cs typeface="Times New Roman" panose="02020603050405020304" pitchFamily="18" charset="0"/>
              </a:rPr>
              <a:t>Ai cũng có thể theo dõi đường đi của dữ liệu từ địa chỉ này đến địa chỉ khác và có thể thống kê toàn bộ lịch sử trên địa chỉ đó.</a:t>
            </a:r>
            <a:endParaRPr lang="en-US" sz="1800">
              <a:effectLst/>
              <a:latin typeface="Arial" panose="020B0604020202020204" pitchFamily="34" charset="0"/>
              <a:ea typeface="Arial" panose="020B060402020202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EC04342D-F899-408B-B06D-EFA052779922}"/>
              </a:ext>
            </a:extLst>
          </p:cNvPr>
          <p:cNvSpPr txBox="1"/>
          <p:nvPr/>
        </p:nvSpPr>
        <p:spPr>
          <a:xfrm>
            <a:off x="1130169" y="3111273"/>
            <a:ext cx="5327780" cy="369332"/>
          </a:xfrm>
          <a:prstGeom prst="rect">
            <a:avLst/>
          </a:prstGeom>
          <a:noFill/>
        </p:spPr>
        <p:txBody>
          <a:bodyPr wrap="square" rtlCol="0">
            <a:spAutoFit/>
          </a:bodyPr>
          <a:lstStyle/>
          <a:p>
            <a:pPr marL="285750" indent="-285750">
              <a:buFont typeface="Arial" panose="020B0604020202020204" pitchFamily="34" charset="0"/>
              <a:buChar char="•"/>
            </a:pPr>
            <a:r>
              <a:rPr lang="en-US" b="1"/>
              <a:t>Hợp đồng thông minh</a:t>
            </a:r>
          </a:p>
        </p:txBody>
      </p:sp>
      <p:sp>
        <p:nvSpPr>
          <p:cNvPr id="15" name="TextBox 14">
            <a:extLst>
              <a:ext uri="{FF2B5EF4-FFF2-40B4-BE49-F238E27FC236}">
                <a16:creationId xmlns:a16="http://schemas.microsoft.com/office/drawing/2014/main" id="{879D421B-D90E-4754-B21C-7CDBDB51A3E7}"/>
              </a:ext>
            </a:extLst>
          </p:cNvPr>
          <p:cNvSpPr txBox="1"/>
          <p:nvPr/>
        </p:nvSpPr>
        <p:spPr>
          <a:xfrm>
            <a:off x="1252634" y="3508567"/>
            <a:ext cx="6867330" cy="923330"/>
          </a:xfrm>
          <a:prstGeom prst="rect">
            <a:avLst/>
          </a:prstGeom>
          <a:noFill/>
        </p:spPr>
        <p:txBody>
          <a:bodyPr wrap="square" rtlCol="0">
            <a:spAutoFit/>
          </a:bodyPr>
          <a:lstStyle/>
          <a:p>
            <a:pPr marL="285750" indent="-285750" algn="just">
              <a:buFont typeface="Courier New" panose="02070309020205020404" pitchFamily="49" charset="0"/>
              <a:buChar char="o"/>
            </a:pPr>
            <a:r>
              <a:rPr lang="en-US"/>
              <a:t>Hợp đồng thông minh là hợp đòng kĩ thuật số được nhúng một đoạn code if-this-then-that (IFTTT) trên hệ thống, cho phép chúng hoạt động mà không cần bên thứ ba.</a:t>
            </a:r>
          </a:p>
        </p:txBody>
      </p:sp>
      <p:sp>
        <p:nvSpPr>
          <p:cNvPr id="16" name="TextBox 15">
            <a:extLst>
              <a:ext uri="{FF2B5EF4-FFF2-40B4-BE49-F238E27FC236}">
                <a16:creationId xmlns:a16="http://schemas.microsoft.com/office/drawing/2014/main" id="{5823D15D-BCF3-4D1F-84DF-5ABBC6620611}"/>
              </a:ext>
            </a:extLst>
          </p:cNvPr>
          <p:cNvSpPr txBox="1"/>
          <p:nvPr/>
        </p:nvSpPr>
        <p:spPr>
          <a:xfrm>
            <a:off x="1252634" y="4431897"/>
            <a:ext cx="6867330" cy="923330"/>
          </a:xfrm>
          <a:prstGeom prst="rect">
            <a:avLst/>
          </a:prstGeom>
          <a:noFill/>
        </p:spPr>
        <p:txBody>
          <a:bodyPr wrap="square" rtlCol="0">
            <a:spAutoFit/>
          </a:bodyPr>
          <a:lstStyle/>
          <a:p>
            <a:pPr marL="285750" indent="-285750" algn="just">
              <a:buFont typeface="Courier New" panose="02070309020205020404" pitchFamily="49" charset="0"/>
              <a:buChar char="o"/>
            </a:pPr>
            <a:r>
              <a:rPr lang="en-US"/>
              <a:t>Blockchain không cần bên thứ ba tham gia vào hệ thống, đảm bảo các bên tham gia đều biết chi tiết hợp đồng. Các điều khoản sẽ được tự động thực thi khi các điều kiện thỏa mãn.</a:t>
            </a:r>
          </a:p>
        </p:txBody>
      </p:sp>
    </p:spTree>
    <p:extLst>
      <p:ext uri="{BB962C8B-B14F-4D97-AF65-F5344CB8AC3E}">
        <p14:creationId xmlns:p14="http://schemas.microsoft.com/office/powerpoint/2010/main" val="213296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0" nodeType="clickEffect">
                                  <p:stCondLst>
                                    <p:cond delay="0"/>
                                  </p:stCondLst>
                                  <p:childTnLst>
                                    <p:set>
                                      <p:cBhvr>
                                        <p:cTn id="35" dur="1" fill="hold">
                                          <p:stCondLst>
                                            <p:cond delay="0"/>
                                          </p:stCondLst>
                                        </p:cTn>
                                        <p:tgtEl>
                                          <p:spTgt spid="7">
                                            <p:txEl>
                                              <p:pRg st="0" end="0"/>
                                            </p:txEl>
                                          </p:spTgt>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6"/>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8"/>
                                        </p:tgtEl>
                                        <p:attrNameLst>
                                          <p:attrName>style.visibility</p:attrName>
                                        </p:attrNameLst>
                                      </p:cBhvr>
                                      <p:to>
                                        <p:strVal val="hidden"/>
                                      </p:to>
                                    </p:set>
                                  </p:childTnLst>
                                </p:cTn>
                              </p:par>
                              <p:par>
                                <p:cTn id="40" presetID="1" presetClass="exit" presetSubtype="0" fill="hold" grpId="1" nodeType="withEffect">
                                  <p:stCondLst>
                                    <p:cond delay="0"/>
                                  </p:stCondLst>
                                  <p:childTnLst>
                                    <p:set>
                                      <p:cBhvr>
                                        <p:cTn id="41" dur="1" fill="hold">
                                          <p:stCondLst>
                                            <p:cond delay="0"/>
                                          </p:stCondLst>
                                        </p:cTn>
                                        <p:tgtEl>
                                          <p:spTgt spid="9"/>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10"/>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11"/>
                                        </p:tgtEl>
                                        <p:attrNameLst>
                                          <p:attrName>style.visibility</p:attrName>
                                        </p:attrNameLst>
                                      </p:cBhvr>
                                      <p:to>
                                        <p:strVal val="hidden"/>
                                      </p:to>
                                    </p:set>
                                  </p:childTnLst>
                                </p:cTn>
                              </p:par>
                              <p:par>
                                <p:cTn id="46" presetID="10"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500"/>
                                        <p:tgtEl>
                                          <p:spTgt spid="14"/>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build="allAtOnce"/>
      <p:bldP spid="8" grpId="0"/>
      <p:bldP spid="8" grpId="1"/>
      <p:bldP spid="9" grpId="0"/>
      <p:bldP spid="9" grpId="1"/>
      <p:bldP spid="10" grpId="0"/>
      <p:bldP spid="10" grpId="1"/>
      <p:bldP spid="11" grpId="0"/>
      <p:bldP spid="11" grpId="1"/>
      <p:bldP spid="12" grpId="0"/>
      <p:bldP spid="13" grpId="0"/>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BAFA3-B18F-40E0-9233-4DD07060B2BC}"/>
              </a:ext>
            </a:extLst>
          </p:cNvPr>
          <p:cNvSpPr>
            <a:spLocks noGrp="1"/>
          </p:cNvSpPr>
          <p:nvPr>
            <p:ph type="title"/>
          </p:nvPr>
        </p:nvSpPr>
        <p:spPr/>
        <p:txBody>
          <a:bodyPr>
            <a:normAutofit/>
          </a:bodyPr>
          <a:lstStyle/>
          <a:p>
            <a:r>
              <a:rPr lang="en-US" sz="3600"/>
              <a:t>Ưu nhược điểm</a:t>
            </a:r>
          </a:p>
        </p:txBody>
      </p:sp>
      <p:sp>
        <p:nvSpPr>
          <p:cNvPr id="3" name="Content Placeholder 2">
            <a:extLst>
              <a:ext uri="{FF2B5EF4-FFF2-40B4-BE49-F238E27FC236}">
                <a16:creationId xmlns:a16="http://schemas.microsoft.com/office/drawing/2014/main" id="{BA8FFFC3-D3B0-486D-8F4E-69D463660856}"/>
              </a:ext>
            </a:extLst>
          </p:cNvPr>
          <p:cNvSpPr>
            <a:spLocks noGrp="1"/>
          </p:cNvSpPr>
          <p:nvPr>
            <p:ph idx="1"/>
          </p:nvPr>
        </p:nvSpPr>
        <p:spPr/>
        <p:txBody>
          <a:bodyPr>
            <a:normAutofit/>
          </a:bodyPr>
          <a:lstStyle/>
          <a:p>
            <a:pPr marL="0" indent="0">
              <a:buNone/>
            </a:pPr>
            <a:r>
              <a:rPr lang="en-US"/>
              <a:t>2. Nhược điểm</a:t>
            </a:r>
          </a:p>
        </p:txBody>
      </p:sp>
      <p:sp>
        <p:nvSpPr>
          <p:cNvPr id="4" name="Slide Number Placeholder 3">
            <a:extLst>
              <a:ext uri="{FF2B5EF4-FFF2-40B4-BE49-F238E27FC236}">
                <a16:creationId xmlns:a16="http://schemas.microsoft.com/office/drawing/2014/main" id="{A284D664-0C6F-44CC-994C-5807052B3371}"/>
              </a:ext>
            </a:extLst>
          </p:cNvPr>
          <p:cNvSpPr>
            <a:spLocks noGrp="1"/>
          </p:cNvSpPr>
          <p:nvPr>
            <p:ph type="sldNum" sz="quarter" idx="12"/>
          </p:nvPr>
        </p:nvSpPr>
        <p:spPr/>
        <p:txBody>
          <a:bodyPr/>
          <a:lstStyle/>
          <a:p>
            <a:fld id="{8C13379D-D487-4446-85FC-E9ED5B8B80F6}" type="slidenum">
              <a:rPr lang="en-US" smtClean="0"/>
              <a:pPr/>
              <a:t>13</a:t>
            </a:fld>
            <a:r>
              <a:rPr lang="en-US"/>
              <a:t> </a:t>
            </a:r>
          </a:p>
        </p:txBody>
      </p:sp>
      <p:sp>
        <p:nvSpPr>
          <p:cNvPr id="6" name="TextBox 5">
            <a:extLst>
              <a:ext uri="{FF2B5EF4-FFF2-40B4-BE49-F238E27FC236}">
                <a16:creationId xmlns:a16="http://schemas.microsoft.com/office/drawing/2014/main" id="{2F8A2385-301F-46F1-9877-97AB0D551B56}"/>
              </a:ext>
            </a:extLst>
          </p:cNvPr>
          <p:cNvSpPr txBox="1"/>
          <p:nvPr/>
        </p:nvSpPr>
        <p:spPr>
          <a:xfrm>
            <a:off x="1129003" y="1863592"/>
            <a:ext cx="4030825" cy="369332"/>
          </a:xfrm>
          <a:prstGeom prst="rect">
            <a:avLst/>
          </a:prstGeom>
          <a:noFill/>
        </p:spPr>
        <p:txBody>
          <a:bodyPr wrap="square" rtlCol="0">
            <a:spAutoFit/>
          </a:bodyPr>
          <a:lstStyle/>
          <a:p>
            <a:pPr marL="285750" indent="-285750">
              <a:buFont typeface="Arial" panose="020B0604020202020204" pitchFamily="34" charset="0"/>
              <a:buChar char="•"/>
            </a:pPr>
            <a:r>
              <a:rPr lang="en-US" b="1"/>
              <a:t>Lượng dữ liệu “rác” lớn:</a:t>
            </a:r>
          </a:p>
        </p:txBody>
      </p:sp>
      <p:sp>
        <p:nvSpPr>
          <p:cNvPr id="7" name="TextBox 6">
            <a:extLst>
              <a:ext uri="{FF2B5EF4-FFF2-40B4-BE49-F238E27FC236}">
                <a16:creationId xmlns:a16="http://schemas.microsoft.com/office/drawing/2014/main" id="{383B9BC9-42DC-4578-B958-CD52F986CDBE}"/>
              </a:ext>
            </a:extLst>
          </p:cNvPr>
          <p:cNvSpPr txBox="1"/>
          <p:nvPr/>
        </p:nvSpPr>
        <p:spPr>
          <a:xfrm>
            <a:off x="1252635" y="2255998"/>
            <a:ext cx="6867330" cy="923330"/>
          </a:xfrm>
          <a:prstGeom prst="rect">
            <a:avLst/>
          </a:prstGeom>
          <a:noFill/>
        </p:spPr>
        <p:txBody>
          <a:bodyPr wrap="square" rtlCol="0">
            <a:spAutoFit/>
          </a:bodyPr>
          <a:lstStyle/>
          <a:p>
            <a:pPr marL="285750" indent="-285750" algn="just">
              <a:spcAft>
                <a:spcPts val="800"/>
              </a:spcAft>
              <a:buFont typeface="Courier New" panose="02070309020205020404" pitchFamily="49" charset="0"/>
              <a:buChar char="o"/>
            </a:pPr>
            <a:r>
              <a:rPr lang="en-US" sz="1800">
                <a:effectLst/>
                <a:latin typeface="Arial" panose="020B0604020202020204" pitchFamily="34" charset="0"/>
                <a:ea typeface="Arial" panose="020B0604020202020204" pitchFamily="34" charset="0"/>
                <a:cs typeface="Times New Roman" panose="02020603050405020304" pitchFamily="18" charset="0"/>
              </a:rPr>
              <a:t>Blockchain lưu trữ dữ liệu mãi mãi cộng với khả năng chỉnh sửa dữ liệu khó khăn dẫn đến lãng phí tài nguyên bộ nhớ khi vận hành chuỗi lâu dài.</a:t>
            </a:r>
          </a:p>
        </p:txBody>
      </p:sp>
      <p:sp>
        <p:nvSpPr>
          <p:cNvPr id="8" name="TextBox 7">
            <a:extLst>
              <a:ext uri="{FF2B5EF4-FFF2-40B4-BE49-F238E27FC236}">
                <a16:creationId xmlns:a16="http://schemas.microsoft.com/office/drawing/2014/main" id="{173F481A-3C40-4278-AACF-597EC3430E77}"/>
              </a:ext>
            </a:extLst>
          </p:cNvPr>
          <p:cNvSpPr txBox="1"/>
          <p:nvPr/>
        </p:nvSpPr>
        <p:spPr>
          <a:xfrm>
            <a:off x="1129003" y="3287637"/>
            <a:ext cx="5327780" cy="369332"/>
          </a:xfrm>
          <a:prstGeom prst="rect">
            <a:avLst/>
          </a:prstGeom>
          <a:noFill/>
        </p:spPr>
        <p:txBody>
          <a:bodyPr wrap="square" rtlCol="0">
            <a:spAutoFit/>
          </a:bodyPr>
          <a:lstStyle/>
          <a:p>
            <a:pPr marL="285750" indent="-285750">
              <a:buFont typeface="Arial" panose="020B0604020202020204" pitchFamily="34" charset="0"/>
              <a:buChar char="•"/>
            </a:pPr>
            <a:r>
              <a:rPr lang="en-US" b="1"/>
              <a:t>Độ trễ xác minh giao dịch, dữ liệu</a:t>
            </a:r>
            <a:r>
              <a:rPr lang="en-US"/>
              <a:t>:</a:t>
            </a:r>
          </a:p>
        </p:txBody>
      </p:sp>
      <p:sp>
        <p:nvSpPr>
          <p:cNvPr id="9" name="TextBox 8">
            <a:extLst>
              <a:ext uri="{FF2B5EF4-FFF2-40B4-BE49-F238E27FC236}">
                <a16:creationId xmlns:a16="http://schemas.microsoft.com/office/drawing/2014/main" id="{16F91FF8-E73B-4531-B5E6-53A535C9EC4E}"/>
              </a:ext>
            </a:extLst>
          </p:cNvPr>
          <p:cNvSpPr txBox="1"/>
          <p:nvPr/>
        </p:nvSpPr>
        <p:spPr>
          <a:xfrm>
            <a:off x="1252635" y="3641956"/>
            <a:ext cx="6867330" cy="646331"/>
          </a:xfrm>
          <a:prstGeom prst="rect">
            <a:avLst/>
          </a:prstGeom>
          <a:noFill/>
        </p:spPr>
        <p:txBody>
          <a:bodyPr wrap="square" rtlCol="0">
            <a:spAutoFit/>
          </a:bodyPr>
          <a:lstStyle/>
          <a:p>
            <a:pPr marL="285750" indent="-285750" algn="just">
              <a:buFont typeface="Courier New" panose="02070309020205020404" pitchFamily="49" charset="0"/>
              <a:buChar char="o"/>
            </a:pPr>
            <a:r>
              <a:rPr lang="en-US"/>
              <a:t>Một khối mới chỉ được thêm sau khi tìm được proof-of-work và đạt được đồng thuận cao nên việc xác minh dữ liệu sẽ bị trễ.</a:t>
            </a:r>
          </a:p>
        </p:txBody>
      </p:sp>
      <p:sp>
        <p:nvSpPr>
          <p:cNvPr id="10" name="TextBox 9">
            <a:extLst>
              <a:ext uri="{FF2B5EF4-FFF2-40B4-BE49-F238E27FC236}">
                <a16:creationId xmlns:a16="http://schemas.microsoft.com/office/drawing/2014/main" id="{D44C2533-9DA0-4472-8B6E-D4A05FA73CD3}"/>
              </a:ext>
            </a:extLst>
          </p:cNvPr>
          <p:cNvSpPr txBox="1"/>
          <p:nvPr/>
        </p:nvSpPr>
        <p:spPr>
          <a:xfrm>
            <a:off x="1129003" y="4396596"/>
            <a:ext cx="3442997" cy="369332"/>
          </a:xfrm>
          <a:prstGeom prst="rect">
            <a:avLst/>
          </a:prstGeom>
          <a:noFill/>
        </p:spPr>
        <p:txBody>
          <a:bodyPr wrap="square" rtlCol="0">
            <a:spAutoFit/>
          </a:bodyPr>
          <a:lstStyle/>
          <a:p>
            <a:pPr marL="285750" indent="-285750">
              <a:buFont typeface="Arial" panose="020B0604020202020204" pitchFamily="34" charset="0"/>
              <a:buChar char="•"/>
            </a:pPr>
            <a:r>
              <a:rPr lang="en-US" b="1"/>
              <a:t>Sự bất tiện của mật khẩu:</a:t>
            </a:r>
          </a:p>
        </p:txBody>
      </p:sp>
      <p:sp>
        <p:nvSpPr>
          <p:cNvPr id="11" name="TextBox 10">
            <a:extLst>
              <a:ext uri="{FF2B5EF4-FFF2-40B4-BE49-F238E27FC236}">
                <a16:creationId xmlns:a16="http://schemas.microsoft.com/office/drawing/2014/main" id="{6B81735D-1E37-4318-8626-201FF0FDDAEB}"/>
              </a:ext>
            </a:extLst>
          </p:cNvPr>
          <p:cNvSpPr txBox="1"/>
          <p:nvPr/>
        </p:nvSpPr>
        <p:spPr>
          <a:xfrm>
            <a:off x="1252635" y="4765928"/>
            <a:ext cx="6867330" cy="646331"/>
          </a:xfrm>
          <a:prstGeom prst="rect">
            <a:avLst/>
          </a:prstGeom>
          <a:noFill/>
        </p:spPr>
        <p:txBody>
          <a:bodyPr wrap="square" rtlCol="0">
            <a:spAutoFit/>
          </a:bodyPr>
          <a:lstStyle/>
          <a:p>
            <a:pPr marL="285750" indent="-285750" algn="just">
              <a:buFont typeface="Courier New" panose="02070309020205020404" pitchFamily="49" charset="0"/>
              <a:buChar char="o"/>
            </a:pPr>
            <a:r>
              <a:rPr lang="en-US"/>
              <a:t>Người dung chỉ có thể truy xuất dữ liệu khi có mật khẩu, nên nếu lỡ quên mật khẩu sẽ mất toàn bộ quyền trong hệ thống. </a:t>
            </a:r>
          </a:p>
        </p:txBody>
      </p:sp>
    </p:spTree>
    <p:extLst>
      <p:ext uri="{BB962C8B-B14F-4D97-AF65-F5344CB8AC3E}">
        <p14:creationId xmlns:p14="http://schemas.microsoft.com/office/powerpoint/2010/main" val="3889473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arn(inVertic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9"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9D5947-7BBA-416F-A17A-CF5E90462561}"/>
              </a:ext>
            </a:extLst>
          </p:cNvPr>
          <p:cNvSpPr>
            <a:spLocks noGrp="1"/>
          </p:cNvSpPr>
          <p:nvPr>
            <p:ph idx="1"/>
          </p:nvPr>
        </p:nvSpPr>
        <p:spPr/>
        <p:txBody>
          <a:bodyPr anchor="ctr">
            <a:normAutofit/>
          </a:bodyPr>
          <a:lstStyle/>
          <a:p>
            <a:pPr marL="0" indent="0" algn="ctr">
              <a:buNone/>
            </a:pPr>
            <a:r>
              <a:rPr lang="en-US" sz="4000" b="1">
                <a:latin typeface="+mj-lt"/>
              </a:rPr>
              <a:t>Phần III:</a:t>
            </a:r>
          </a:p>
          <a:p>
            <a:pPr marL="0" indent="0" algn="ctr">
              <a:buNone/>
            </a:pPr>
            <a:r>
              <a:rPr lang="en-US" sz="4000" b="1">
                <a:latin typeface="+mj-lt"/>
              </a:rPr>
              <a:t>ỨNG DỤNG CỦA BLOCKCHAIN</a:t>
            </a:r>
          </a:p>
        </p:txBody>
      </p:sp>
      <p:sp>
        <p:nvSpPr>
          <p:cNvPr id="6" name="Slide Number Placeholder 5">
            <a:extLst>
              <a:ext uri="{FF2B5EF4-FFF2-40B4-BE49-F238E27FC236}">
                <a16:creationId xmlns:a16="http://schemas.microsoft.com/office/drawing/2014/main" id="{1777268C-C22F-4C82-8C43-B39AABF5A832}"/>
              </a:ext>
            </a:extLst>
          </p:cNvPr>
          <p:cNvSpPr>
            <a:spLocks noGrp="1"/>
          </p:cNvSpPr>
          <p:nvPr>
            <p:ph type="sldNum" sz="quarter" idx="12"/>
          </p:nvPr>
        </p:nvSpPr>
        <p:spPr/>
        <p:txBody>
          <a:bodyPr/>
          <a:lstStyle/>
          <a:p>
            <a:fld id="{8C13379D-D487-4446-85FC-E9ED5B8B80F6}" type="slidenum">
              <a:rPr lang="en-US" smtClean="0"/>
              <a:pPr/>
              <a:t>14</a:t>
            </a:fld>
            <a:endParaRPr lang="en-US"/>
          </a:p>
        </p:txBody>
      </p:sp>
    </p:spTree>
    <p:extLst>
      <p:ext uri="{BB962C8B-B14F-4D97-AF65-F5344CB8AC3E}">
        <p14:creationId xmlns:p14="http://schemas.microsoft.com/office/powerpoint/2010/main" val="4131428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492D7-051A-4C1E-8899-0DDDF8B74E37}"/>
              </a:ext>
            </a:extLst>
          </p:cNvPr>
          <p:cNvSpPr>
            <a:spLocks noGrp="1"/>
          </p:cNvSpPr>
          <p:nvPr>
            <p:ph type="title"/>
          </p:nvPr>
        </p:nvSpPr>
        <p:spPr/>
        <p:txBody>
          <a:bodyPr/>
          <a:lstStyle/>
          <a:p>
            <a:r>
              <a:rPr lang="en-US" sz="3600"/>
              <a:t>Ứng dụng trong tiền ảo (crypto)</a:t>
            </a:r>
          </a:p>
        </p:txBody>
      </p:sp>
      <p:sp>
        <p:nvSpPr>
          <p:cNvPr id="6" name="Slide Number Placeholder 5">
            <a:extLst>
              <a:ext uri="{FF2B5EF4-FFF2-40B4-BE49-F238E27FC236}">
                <a16:creationId xmlns:a16="http://schemas.microsoft.com/office/drawing/2014/main" id="{0B9A6E3C-02D3-4536-9E24-083C0FDC615A}"/>
              </a:ext>
            </a:extLst>
          </p:cNvPr>
          <p:cNvSpPr>
            <a:spLocks noGrp="1"/>
          </p:cNvSpPr>
          <p:nvPr>
            <p:ph type="sldNum" sz="quarter" idx="12"/>
          </p:nvPr>
        </p:nvSpPr>
        <p:spPr/>
        <p:txBody>
          <a:bodyPr/>
          <a:lstStyle/>
          <a:p>
            <a:fld id="{8C13379D-D487-4446-85FC-E9ED5B8B80F6}" type="slidenum">
              <a:rPr lang="en-US" smtClean="0"/>
              <a:pPr/>
              <a:t>15</a:t>
            </a:fld>
            <a:r>
              <a:rPr lang="en-US"/>
              <a:t> </a:t>
            </a:r>
          </a:p>
        </p:txBody>
      </p:sp>
      <p:sp>
        <p:nvSpPr>
          <p:cNvPr id="4" name="TextBox 3">
            <a:extLst>
              <a:ext uri="{FF2B5EF4-FFF2-40B4-BE49-F238E27FC236}">
                <a16:creationId xmlns:a16="http://schemas.microsoft.com/office/drawing/2014/main" id="{60A9AE30-F0DB-4ACF-B92A-1B8DED196D2B}"/>
              </a:ext>
            </a:extLst>
          </p:cNvPr>
          <p:cNvSpPr txBox="1"/>
          <p:nvPr/>
        </p:nvSpPr>
        <p:spPr>
          <a:xfrm>
            <a:off x="683597" y="1309305"/>
            <a:ext cx="6302565" cy="523220"/>
          </a:xfrm>
          <a:prstGeom prst="rect">
            <a:avLst/>
          </a:prstGeom>
          <a:noFill/>
        </p:spPr>
        <p:txBody>
          <a:bodyPr wrap="square" rtlCol="0">
            <a:spAutoFit/>
          </a:bodyPr>
          <a:lstStyle/>
          <a:p>
            <a:r>
              <a:rPr lang="en-US" sz="2800"/>
              <a:t>1. </a:t>
            </a:r>
            <a:r>
              <a:rPr lang="en-US" sz="2800" err="1"/>
              <a:t>Vấn</a:t>
            </a:r>
            <a:r>
              <a:rPr lang="en-US" sz="2800"/>
              <a:t> </a:t>
            </a:r>
            <a:r>
              <a:rPr lang="en-US" sz="2800" err="1"/>
              <a:t>đề</a:t>
            </a:r>
            <a:r>
              <a:rPr lang="en-US" sz="2800"/>
              <a:t> </a:t>
            </a:r>
            <a:r>
              <a:rPr lang="en-US" sz="2800" err="1"/>
              <a:t>khi</a:t>
            </a:r>
            <a:r>
              <a:rPr lang="en-US" sz="2800"/>
              <a:t> </a:t>
            </a:r>
            <a:r>
              <a:rPr lang="en-US" sz="2800" err="1"/>
              <a:t>khai</a:t>
            </a:r>
            <a:r>
              <a:rPr lang="en-US" sz="2800"/>
              <a:t> </a:t>
            </a:r>
            <a:r>
              <a:rPr lang="en-US" sz="2800" err="1"/>
              <a:t>thác</a:t>
            </a:r>
            <a:r>
              <a:rPr lang="en-US" sz="2800"/>
              <a:t> </a:t>
            </a:r>
            <a:r>
              <a:rPr lang="en-US" sz="2800" err="1"/>
              <a:t>tiền</a:t>
            </a:r>
            <a:r>
              <a:rPr lang="en-US" sz="2800"/>
              <a:t> </a:t>
            </a:r>
            <a:r>
              <a:rPr lang="en-US" sz="2800" err="1"/>
              <a:t>ảo</a:t>
            </a:r>
            <a:r>
              <a:rPr lang="en-US" sz="2800"/>
              <a:t> </a:t>
            </a:r>
          </a:p>
        </p:txBody>
      </p:sp>
      <p:sp>
        <p:nvSpPr>
          <p:cNvPr id="7" name="TextBox 6">
            <a:extLst>
              <a:ext uri="{FF2B5EF4-FFF2-40B4-BE49-F238E27FC236}">
                <a16:creationId xmlns:a16="http://schemas.microsoft.com/office/drawing/2014/main" id="{815A155E-5D13-4AE1-9EF1-F86A1463C677}"/>
              </a:ext>
            </a:extLst>
          </p:cNvPr>
          <p:cNvSpPr txBox="1"/>
          <p:nvPr/>
        </p:nvSpPr>
        <p:spPr>
          <a:xfrm>
            <a:off x="1194317" y="2349000"/>
            <a:ext cx="4814597" cy="646331"/>
          </a:xfrm>
          <a:prstGeom prst="rect">
            <a:avLst/>
          </a:prstGeom>
          <a:noFill/>
        </p:spPr>
        <p:txBody>
          <a:bodyPr wrap="square" rtlCol="0">
            <a:spAutoFit/>
          </a:bodyPr>
          <a:lstStyle/>
          <a:p>
            <a:pPr marL="285750" indent="-285750" algn="just">
              <a:buFont typeface="Arial" panose="020B0604020202020204" pitchFamily="34" charset="0"/>
              <a:buChar char="•"/>
            </a:pPr>
            <a:r>
              <a:rPr lang="en-US" err="1"/>
              <a:t>Dễ</a:t>
            </a:r>
            <a:r>
              <a:rPr lang="en-US"/>
              <a:t> </a:t>
            </a:r>
            <a:r>
              <a:rPr lang="en-US" err="1"/>
              <a:t>dàng</a:t>
            </a:r>
            <a:r>
              <a:rPr lang="en-US"/>
              <a:t> </a:t>
            </a:r>
            <a:r>
              <a:rPr lang="en-US" err="1"/>
              <a:t>bị</a:t>
            </a:r>
            <a:r>
              <a:rPr lang="en-US"/>
              <a:t> </a:t>
            </a:r>
            <a:r>
              <a:rPr lang="en-US" err="1"/>
              <a:t>gian</a:t>
            </a:r>
            <a:r>
              <a:rPr lang="en-US"/>
              <a:t> </a:t>
            </a:r>
            <a:r>
              <a:rPr lang="en-US" err="1"/>
              <a:t>lận</a:t>
            </a:r>
            <a:r>
              <a:rPr lang="en-US"/>
              <a:t>, </a:t>
            </a:r>
            <a:r>
              <a:rPr lang="en-US" err="1"/>
              <a:t>lợi</a:t>
            </a:r>
            <a:r>
              <a:rPr lang="en-US"/>
              <a:t> </a:t>
            </a:r>
            <a:r>
              <a:rPr lang="en-US" err="1"/>
              <a:t>dụng</a:t>
            </a:r>
            <a:r>
              <a:rPr lang="en-US"/>
              <a:t> </a:t>
            </a:r>
            <a:r>
              <a:rPr lang="en-US" err="1"/>
              <a:t>khi</a:t>
            </a:r>
            <a:r>
              <a:rPr lang="en-US"/>
              <a:t> </a:t>
            </a:r>
            <a:r>
              <a:rPr lang="en-US" err="1"/>
              <a:t>không</a:t>
            </a:r>
            <a:r>
              <a:rPr lang="en-US"/>
              <a:t> </a:t>
            </a:r>
            <a:r>
              <a:rPr lang="en-US" err="1"/>
              <a:t>có</a:t>
            </a:r>
            <a:r>
              <a:rPr lang="en-US"/>
              <a:t> </a:t>
            </a:r>
            <a:r>
              <a:rPr lang="en-US" err="1"/>
              <a:t>biện</a:t>
            </a:r>
            <a:r>
              <a:rPr lang="en-US"/>
              <a:t> </a:t>
            </a:r>
            <a:r>
              <a:rPr lang="en-US" err="1"/>
              <a:t>pháp</a:t>
            </a:r>
            <a:r>
              <a:rPr lang="en-US"/>
              <a:t> </a:t>
            </a:r>
            <a:r>
              <a:rPr lang="en-US" err="1"/>
              <a:t>bảo</a:t>
            </a:r>
            <a:r>
              <a:rPr lang="en-US"/>
              <a:t> </a:t>
            </a:r>
            <a:r>
              <a:rPr lang="en-US" err="1"/>
              <a:t>mật</a:t>
            </a:r>
            <a:r>
              <a:rPr lang="en-US"/>
              <a:t> </a:t>
            </a:r>
            <a:r>
              <a:rPr lang="en-US" err="1"/>
              <a:t>hiệu</a:t>
            </a:r>
            <a:r>
              <a:rPr lang="en-US"/>
              <a:t> </a:t>
            </a:r>
            <a:r>
              <a:rPr lang="en-US" err="1"/>
              <a:t>quả</a:t>
            </a:r>
            <a:r>
              <a:rPr lang="en-US"/>
              <a:t>.</a:t>
            </a:r>
          </a:p>
        </p:txBody>
      </p:sp>
      <p:pic>
        <p:nvPicPr>
          <p:cNvPr id="8" name="Picture 7" title="Đang chèn hình ảnh...">
            <a:extLst>
              <a:ext uri="{FF2B5EF4-FFF2-40B4-BE49-F238E27FC236}">
                <a16:creationId xmlns:a16="http://schemas.microsoft.com/office/drawing/2014/main" id="{51C443E0-3263-4C45-9DA4-B9B5EBFA29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57950" y="2097281"/>
            <a:ext cx="2705100" cy="1504950"/>
          </a:xfrm>
          <a:prstGeom prst="rect">
            <a:avLst/>
          </a:prstGeom>
        </p:spPr>
      </p:pic>
      <p:pic>
        <p:nvPicPr>
          <p:cNvPr id="10" name="Picture 9">
            <a:extLst>
              <a:ext uri="{FF2B5EF4-FFF2-40B4-BE49-F238E27FC236}">
                <a16:creationId xmlns:a16="http://schemas.microsoft.com/office/drawing/2014/main" id="{48CCB185-63F8-4A49-B864-3A7CD4A4A26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00" y="2995331"/>
            <a:ext cx="2781300" cy="2238375"/>
          </a:xfrm>
          <a:prstGeom prst="rect">
            <a:avLst/>
          </a:prstGeom>
        </p:spPr>
      </p:pic>
      <p:sp>
        <p:nvSpPr>
          <p:cNvPr id="15" name="TextBox 14">
            <a:extLst>
              <a:ext uri="{FF2B5EF4-FFF2-40B4-BE49-F238E27FC236}">
                <a16:creationId xmlns:a16="http://schemas.microsoft.com/office/drawing/2014/main" id="{2A9A23CE-7370-461B-A564-16185092CBBE}"/>
              </a:ext>
            </a:extLst>
          </p:cNvPr>
          <p:cNvSpPr txBox="1"/>
          <p:nvPr/>
        </p:nvSpPr>
        <p:spPr>
          <a:xfrm>
            <a:off x="1194317" y="3511806"/>
            <a:ext cx="4814597" cy="646331"/>
          </a:xfrm>
          <a:prstGeom prst="rect">
            <a:avLst/>
          </a:prstGeom>
          <a:noFill/>
        </p:spPr>
        <p:txBody>
          <a:bodyPr wrap="square" rtlCol="0">
            <a:spAutoFit/>
          </a:bodyPr>
          <a:lstStyle/>
          <a:p>
            <a:pPr marL="285750" indent="-285750">
              <a:buFont typeface="Arial" panose="020B0604020202020204" pitchFamily="34" charset="0"/>
              <a:buChar char="•"/>
            </a:pPr>
            <a:r>
              <a:rPr lang="en-US" err="1"/>
              <a:t>Xã</a:t>
            </a:r>
            <a:r>
              <a:rPr lang="en-US"/>
              <a:t> </a:t>
            </a:r>
            <a:r>
              <a:rPr lang="en-US" err="1"/>
              <a:t>hội</a:t>
            </a:r>
            <a:r>
              <a:rPr lang="en-US"/>
              <a:t> </a:t>
            </a:r>
            <a:r>
              <a:rPr lang="en-US" err="1"/>
              <a:t>không</a:t>
            </a:r>
            <a:r>
              <a:rPr lang="en-US"/>
              <a:t> tin </a:t>
            </a:r>
            <a:r>
              <a:rPr lang="en-US" err="1"/>
              <a:t>tưởng</a:t>
            </a:r>
            <a:r>
              <a:rPr lang="en-US"/>
              <a:t> </a:t>
            </a:r>
            <a:r>
              <a:rPr lang="en-US" err="1"/>
              <a:t>tiền</a:t>
            </a:r>
            <a:r>
              <a:rPr lang="en-US"/>
              <a:t> </a:t>
            </a:r>
            <a:r>
              <a:rPr lang="en-US" err="1"/>
              <a:t>ảo</a:t>
            </a:r>
            <a:r>
              <a:rPr lang="en-US"/>
              <a:t> </a:t>
            </a:r>
            <a:r>
              <a:rPr lang="en-US" err="1"/>
              <a:t>để</a:t>
            </a:r>
            <a:r>
              <a:rPr lang="en-US"/>
              <a:t> </a:t>
            </a:r>
            <a:r>
              <a:rPr lang="en-US" err="1"/>
              <a:t>giao</a:t>
            </a:r>
            <a:r>
              <a:rPr lang="en-US"/>
              <a:t> </a:t>
            </a:r>
            <a:r>
              <a:rPr lang="en-US" err="1"/>
              <a:t>dịch</a:t>
            </a:r>
            <a:r>
              <a:rPr lang="en-US"/>
              <a:t> </a:t>
            </a:r>
            <a:r>
              <a:rPr lang="en-US" err="1"/>
              <a:t>vì</a:t>
            </a:r>
            <a:r>
              <a:rPr lang="en-US"/>
              <a:t> </a:t>
            </a:r>
            <a:r>
              <a:rPr lang="en-US" err="1"/>
              <a:t>những</a:t>
            </a:r>
            <a:r>
              <a:rPr lang="en-US"/>
              <a:t> </a:t>
            </a:r>
            <a:r>
              <a:rPr lang="en-US" err="1"/>
              <a:t>vấn</a:t>
            </a:r>
            <a:r>
              <a:rPr lang="en-US"/>
              <a:t> </a:t>
            </a:r>
            <a:r>
              <a:rPr lang="en-US" err="1"/>
              <a:t>đề</a:t>
            </a:r>
            <a:r>
              <a:rPr lang="en-US"/>
              <a:t> </a:t>
            </a:r>
            <a:r>
              <a:rPr lang="en-US" err="1"/>
              <a:t>bảo</a:t>
            </a:r>
            <a:r>
              <a:rPr lang="en-US"/>
              <a:t> </a:t>
            </a:r>
            <a:r>
              <a:rPr lang="en-US" err="1"/>
              <a:t>mật</a:t>
            </a:r>
            <a:r>
              <a:rPr lang="en-US"/>
              <a:t>, </a:t>
            </a:r>
            <a:r>
              <a:rPr lang="en-US" err="1"/>
              <a:t>pháp</a:t>
            </a:r>
            <a:r>
              <a:rPr lang="en-US"/>
              <a:t> </a:t>
            </a:r>
            <a:r>
              <a:rPr lang="en-US" err="1"/>
              <a:t>lý</a:t>
            </a:r>
            <a:r>
              <a:rPr lang="en-US"/>
              <a:t>,…</a:t>
            </a:r>
          </a:p>
        </p:txBody>
      </p:sp>
    </p:spTree>
    <p:extLst>
      <p:ext uri="{BB962C8B-B14F-4D97-AF65-F5344CB8AC3E}">
        <p14:creationId xmlns:p14="http://schemas.microsoft.com/office/powerpoint/2010/main" val="18586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xit" presetSubtype="10" fill="hold" nodeType="clickEffect">
                                  <p:stCondLst>
                                    <p:cond delay="0"/>
                                  </p:stCondLst>
                                  <p:childTnLst>
                                    <p:animEffect transition="out" filter="randombar(horizontal)">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14" presetClass="entr" presetSubtype="1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randombar(horizontal)">
                                      <p:cBhvr>
                                        <p:cTn id="23" dur="500"/>
                                        <p:tgtEl>
                                          <p:spTgt spid="15"/>
                                        </p:tgtEl>
                                      </p:cBhvr>
                                    </p:animEffect>
                                  </p:childTnLst>
                                </p:cTn>
                              </p:par>
                              <p:par>
                                <p:cTn id="24" presetID="14" presetClass="entr" presetSubtype="1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75A9A-1E32-48D1-B99D-D011445E0331}"/>
              </a:ext>
            </a:extLst>
          </p:cNvPr>
          <p:cNvSpPr>
            <a:spLocks noGrp="1"/>
          </p:cNvSpPr>
          <p:nvPr>
            <p:ph type="title"/>
          </p:nvPr>
        </p:nvSpPr>
        <p:spPr/>
        <p:txBody>
          <a:bodyPr>
            <a:normAutofit/>
          </a:bodyPr>
          <a:lstStyle/>
          <a:p>
            <a:r>
              <a:rPr lang="en-US" sz="3600"/>
              <a:t>Ứng dụng trong tiền ảo (crypto)</a:t>
            </a:r>
          </a:p>
        </p:txBody>
      </p:sp>
      <p:sp>
        <p:nvSpPr>
          <p:cNvPr id="3" name="Content Placeholder 2">
            <a:extLst>
              <a:ext uri="{FF2B5EF4-FFF2-40B4-BE49-F238E27FC236}">
                <a16:creationId xmlns:a16="http://schemas.microsoft.com/office/drawing/2014/main" id="{9AFA055A-C46A-4096-9C03-E05BD8A34638}"/>
              </a:ext>
            </a:extLst>
          </p:cNvPr>
          <p:cNvSpPr>
            <a:spLocks noGrp="1"/>
          </p:cNvSpPr>
          <p:nvPr>
            <p:ph idx="1"/>
          </p:nvPr>
        </p:nvSpPr>
        <p:spPr/>
        <p:txBody>
          <a:bodyPr>
            <a:normAutofit/>
          </a:bodyPr>
          <a:lstStyle/>
          <a:p>
            <a:pPr marL="0" indent="0">
              <a:buNone/>
            </a:pPr>
            <a:r>
              <a:rPr lang="en-US"/>
              <a:t>2. Giải quyết các vấn đề bảo mật</a:t>
            </a:r>
          </a:p>
        </p:txBody>
      </p:sp>
      <p:sp>
        <p:nvSpPr>
          <p:cNvPr id="4" name="Slide Number Placeholder 3">
            <a:extLst>
              <a:ext uri="{FF2B5EF4-FFF2-40B4-BE49-F238E27FC236}">
                <a16:creationId xmlns:a16="http://schemas.microsoft.com/office/drawing/2014/main" id="{456F25DC-49F1-4AE4-BE4D-788E859A73F8}"/>
              </a:ext>
            </a:extLst>
          </p:cNvPr>
          <p:cNvSpPr>
            <a:spLocks noGrp="1"/>
          </p:cNvSpPr>
          <p:nvPr>
            <p:ph type="sldNum" sz="quarter" idx="12"/>
          </p:nvPr>
        </p:nvSpPr>
        <p:spPr/>
        <p:txBody>
          <a:bodyPr/>
          <a:lstStyle/>
          <a:p>
            <a:fld id="{8C13379D-D487-4446-85FC-E9ED5B8B80F6}" type="slidenum">
              <a:rPr lang="en-US" smtClean="0"/>
              <a:pPr/>
              <a:t>16</a:t>
            </a:fld>
            <a:r>
              <a:rPr lang="en-US"/>
              <a:t> </a:t>
            </a:r>
          </a:p>
        </p:txBody>
      </p:sp>
      <p:sp>
        <p:nvSpPr>
          <p:cNvPr id="7" name="TextBox 6">
            <a:extLst>
              <a:ext uri="{FF2B5EF4-FFF2-40B4-BE49-F238E27FC236}">
                <a16:creationId xmlns:a16="http://schemas.microsoft.com/office/drawing/2014/main" id="{FC60668A-E64B-4708-B55C-FC1B4EC001E1}"/>
              </a:ext>
            </a:extLst>
          </p:cNvPr>
          <p:cNvSpPr txBox="1"/>
          <p:nvPr/>
        </p:nvSpPr>
        <p:spPr>
          <a:xfrm>
            <a:off x="914400" y="1805596"/>
            <a:ext cx="4338735" cy="400110"/>
          </a:xfrm>
          <a:prstGeom prst="rect">
            <a:avLst/>
          </a:prstGeom>
          <a:noFill/>
        </p:spPr>
        <p:txBody>
          <a:bodyPr wrap="square" rtlCol="0">
            <a:spAutoFit/>
          </a:bodyPr>
          <a:lstStyle/>
          <a:p>
            <a:r>
              <a:rPr lang="en-US" sz="2000"/>
              <a:t>2.1. Ý </a:t>
            </a:r>
            <a:r>
              <a:rPr lang="en-US" sz="2000" err="1"/>
              <a:t>tưởng</a:t>
            </a:r>
            <a:endParaRPr lang="en-US" sz="2000"/>
          </a:p>
        </p:txBody>
      </p:sp>
      <p:sp>
        <p:nvSpPr>
          <p:cNvPr id="8" name="TextBox 7">
            <a:extLst>
              <a:ext uri="{FF2B5EF4-FFF2-40B4-BE49-F238E27FC236}">
                <a16:creationId xmlns:a16="http://schemas.microsoft.com/office/drawing/2014/main" id="{A9B0D778-063E-4156-9571-436039E8FD02}"/>
              </a:ext>
            </a:extLst>
          </p:cNvPr>
          <p:cNvSpPr txBox="1"/>
          <p:nvPr/>
        </p:nvSpPr>
        <p:spPr>
          <a:xfrm>
            <a:off x="1421751" y="2372257"/>
            <a:ext cx="6064899" cy="646331"/>
          </a:xfrm>
          <a:prstGeom prst="rect">
            <a:avLst/>
          </a:prstGeom>
          <a:noFill/>
        </p:spPr>
        <p:txBody>
          <a:bodyPr wrap="square" rtlCol="0">
            <a:spAutoFit/>
          </a:bodyPr>
          <a:lstStyle/>
          <a:p>
            <a:pPr marL="285750" indent="-285750">
              <a:buFont typeface="Arial" panose="020B0604020202020204" pitchFamily="34" charset="0"/>
              <a:buChar char="•"/>
            </a:pPr>
            <a:r>
              <a:rPr lang="en-US" err="1"/>
              <a:t>Lợi</a:t>
            </a:r>
            <a:r>
              <a:rPr lang="en-US"/>
              <a:t> </a:t>
            </a:r>
            <a:r>
              <a:rPr lang="en-US" err="1"/>
              <a:t>dụng</a:t>
            </a:r>
            <a:r>
              <a:rPr lang="en-US"/>
              <a:t> </a:t>
            </a:r>
            <a:r>
              <a:rPr lang="en-US" err="1"/>
              <a:t>đặc</a:t>
            </a:r>
            <a:r>
              <a:rPr lang="en-US"/>
              <a:t> </a:t>
            </a:r>
            <a:r>
              <a:rPr lang="en-US" err="1"/>
              <a:t>điểm</a:t>
            </a:r>
            <a:r>
              <a:rPr lang="en-US"/>
              <a:t> “</a:t>
            </a:r>
            <a:r>
              <a:rPr lang="en-US" err="1"/>
              <a:t>không</a:t>
            </a:r>
            <a:r>
              <a:rPr lang="en-US"/>
              <a:t> </a:t>
            </a:r>
            <a:r>
              <a:rPr lang="en-US" err="1"/>
              <a:t>thể</a:t>
            </a:r>
            <a:r>
              <a:rPr lang="en-US"/>
              <a:t>” </a:t>
            </a:r>
            <a:r>
              <a:rPr lang="en-US" err="1"/>
              <a:t>thay</a:t>
            </a:r>
            <a:r>
              <a:rPr lang="en-US"/>
              <a:t> </a:t>
            </a:r>
            <a:r>
              <a:rPr lang="en-US" err="1"/>
              <a:t>đổi</a:t>
            </a:r>
            <a:r>
              <a:rPr lang="en-US"/>
              <a:t> </a:t>
            </a:r>
            <a:r>
              <a:rPr lang="en-US" err="1"/>
              <a:t>thông</a:t>
            </a:r>
            <a:r>
              <a:rPr lang="en-US"/>
              <a:t> tin </a:t>
            </a:r>
            <a:r>
              <a:rPr lang="en-US" err="1"/>
              <a:t>trong</a:t>
            </a:r>
            <a:r>
              <a:rPr lang="en-US"/>
              <a:t> Blockchain.</a:t>
            </a:r>
          </a:p>
        </p:txBody>
      </p:sp>
      <p:sp>
        <p:nvSpPr>
          <p:cNvPr id="9" name="TextBox 8">
            <a:extLst>
              <a:ext uri="{FF2B5EF4-FFF2-40B4-BE49-F238E27FC236}">
                <a16:creationId xmlns:a16="http://schemas.microsoft.com/office/drawing/2014/main" id="{1BD7C5D2-007F-4900-8ACB-FA2E5726039A}"/>
              </a:ext>
            </a:extLst>
          </p:cNvPr>
          <p:cNvSpPr txBox="1"/>
          <p:nvPr/>
        </p:nvSpPr>
        <p:spPr>
          <a:xfrm>
            <a:off x="1421751" y="3245483"/>
            <a:ext cx="6251512" cy="646331"/>
          </a:xfrm>
          <a:prstGeom prst="rect">
            <a:avLst/>
          </a:prstGeom>
          <a:noFill/>
        </p:spPr>
        <p:txBody>
          <a:bodyPr wrap="square" rtlCol="0">
            <a:spAutoFit/>
          </a:bodyPr>
          <a:lstStyle/>
          <a:p>
            <a:pPr marL="285750" indent="-285750">
              <a:buFont typeface="Arial" panose="020B0604020202020204" pitchFamily="34" charset="0"/>
              <a:buChar char="•"/>
            </a:pPr>
            <a:r>
              <a:rPr lang="en-US" err="1"/>
              <a:t>Sử</a:t>
            </a:r>
            <a:r>
              <a:rPr lang="en-US"/>
              <a:t> </a:t>
            </a:r>
            <a:r>
              <a:rPr lang="en-US" err="1"/>
              <a:t>dụng</a:t>
            </a:r>
            <a:r>
              <a:rPr lang="en-US"/>
              <a:t> Blockchain </a:t>
            </a:r>
            <a:r>
              <a:rPr lang="en-US" err="1"/>
              <a:t>để</a:t>
            </a:r>
            <a:r>
              <a:rPr lang="en-US"/>
              <a:t> </a:t>
            </a:r>
            <a:r>
              <a:rPr lang="en-US" err="1"/>
              <a:t>ghi</a:t>
            </a:r>
            <a:r>
              <a:rPr lang="en-US"/>
              <a:t> </a:t>
            </a:r>
            <a:r>
              <a:rPr lang="en-US" err="1"/>
              <a:t>lại</a:t>
            </a:r>
            <a:r>
              <a:rPr lang="en-US"/>
              <a:t> </a:t>
            </a:r>
            <a:r>
              <a:rPr lang="en-US" err="1"/>
              <a:t>tất</a:t>
            </a:r>
            <a:r>
              <a:rPr lang="en-US"/>
              <a:t> </a:t>
            </a:r>
            <a:r>
              <a:rPr lang="en-US" err="1"/>
              <a:t>cả</a:t>
            </a:r>
            <a:r>
              <a:rPr lang="en-US"/>
              <a:t> thông tin của giao </a:t>
            </a:r>
            <a:r>
              <a:rPr lang="en-US" err="1"/>
              <a:t>dịch</a:t>
            </a:r>
            <a:r>
              <a:rPr lang="en-US"/>
              <a:t> </a:t>
            </a:r>
            <a:r>
              <a:rPr lang="en-US" err="1"/>
              <a:t>tiền</a:t>
            </a:r>
            <a:r>
              <a:rPr lang="en-US"/>
              <a:t> </a:t>
            </a:r>
            <a:r>
              <a:rPr lang="en-US" err="1"/>
              <a:t>ảo</a:t>
            </a:r>
            <a:r>
              <a:rPr lang="en-US"/>
              <a:t>.</a:t>
            </a:r>
          </a:p>
        </p:txBody>
      </p:sp>
      <p:sp>
        <p:nvSpPr>
          <p:cNvPr id="10" name="TextBox 9">
            <a:extLst>
              <a:ext uri="{FF2B5EF4-FFF2-40B4-BE49-F238E27FC236}">
                <a16:creationId xmlns:a16="http://schemas.microsoft.com/office/drawing/2014/main" id="{8F78BBE2-0EC3-4FA7-90AD-7DE3E3090311}"/>
              </a:ext>
            </a:extLst>
          </p:cNvPr>
          <p:cNvSpPr txBox="1"/>
          <p:nvPr/>
        </p:nvSpPr>
        <p:spPr>
          <a:xfrm>
            <a:off x="1421751" y="4101910"/>
            <a:ext cx="6064899" cy="646331"/>
          </a:xfrm>
          <a:prstGeom prst="rect">
            <a:avLst/>
          </a:prstGeom>
          <a:noFill/>
        </p:spPr>
        <p:txBody>
          <a:bodyPr wrap="square" rtlCol="0">
            <a:spAutoFit/>
          </a:bodyPr>
          <a:lstStyle/>
          <a:p>
            <a:pPr marL="285750" indent="-285750">
              <a:buFont typeface="Arial" panose="020B0604020202020204" pitchFamily="34" charset="0"/>
              <a:buChar char="•"/>
            </a:pPr>
            <a:r>
              <a:rPr lang="en-US" err="1"/>
              <a:t>Áp</a:t>
            </a:r>
            <a:r>
              <a:rPr lang="en-US"/>
              <a:t> </a:t>
            </a:r>
            <a:r>
              <a:rPr lang="en-US" err="1"/>
              <a:t>dụng</a:t>
            </a:r>
            <a:r>
              <a:rPr lang="en-US"/>
              <a:t> proof-of-work (</a:t>
            </a:r>
            <a:r>
              <a:rPr lang="en-US" err="1"/>
              <a:t>minh</a:t>
            </a:r>
            <a:r>
              <a:rPr lang="en-US"/>
              <a:t> </a:t>
            </a:r>
            <a:r>
              <a:rPr lang="en-US" err="1"/>
              <a:t>chứng</a:t>
            </a:r>
            <a:r>
              <a:rPr lang="en-US"/>
              <a:t> </a:t>
            </a:r>
            <a:r>
              <a:rPr lang="en-US" err="1"/>
              <a:t>công</a:t>
            </a:r>
            <a:r>
              <a:rPr lang="en-US"/>
              <a:t> </a:t>
            </a:r>
            <a:r>
              <a:rPr lang="en-US" err="1"/>
              <a:t>việc</a:t>
            </a:r>
            <a:r>
              <a:rPr lang="en-US"/>
              <a:t>) </a:t>
            </a:r>
            <a:r>
              <a:rPr lang="en-US" err="1"/>
              <a:t>làm</a:t>
            </a:r>
            <a:r>
              <a:rPr lang="en-US"/>
              <a:t> </a:t>
            </a:r>
            <a:r>
              <a:rPr lang="en-US" err="1"/>
              <a:t>cơ</a:t>
            </a:r>
            <a:r>
              <a:rPr lang="en-US"/>
              <a:t> </a:t>
            </a:r>
            <a:r>
              <a:rPr lang="en-US" err="1"/>
              <a:t>chế</a:t>
            </a:r>
            <a:r>
              <a:rPr lang="en-US"/>
              <a:t> </a:t>
            </a:r>
            <a:r>
              <a:rPr lang="en-US" err="1"/>
              <a:t>đồng</a:t>
            </a:r>
            <a:r>
              <a:rPr lang="en-US"/>
              <a:t> </a:t>
            </a:r>
            <a:r>
              <a:rPr lang="en-US" err="1"/>
              <a:t>thuận</a:t>
            </a:r>
            <a:r>
              <a:rPr lang="en-US"/>
              <a:t>.</a:t>
            </a:r>
          </a:p>
        </p:txBody>
      </p:sp>
    </p:spTree>
    <p:extLst>
      <p:ext uri="{BB962C8B-B14F-4D97-AF65-F5344CB8AC3E}">
        <p14:creationId xmlns:p14="http://schemas.microsoft.com/office/powerpoint/2010/main" val="2245545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26321B9-E264-45BE-8DC3-222681851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1886" y="1174171"/>
            <a:ext cx="3909527" cy="1144777"/>
          </a:xfrm>
          <a:prstGeom prst="rect">
            <a:avLst/>
          </a:prstGeom>
        </p:spPr>
      </p:pic>
      <p:sp>
        <p:nvSpPr>
          <p:cNvPr id="2" name="Title 1">
            <a:extLst>
              <a:ext uri="{FF2B5EF4-FFF2-40B4-BE49-F238E27FC236}">
                <a16:creationId xmlns:a16="http://schemas.microsoft.com/office/drawing/2014/main" id="{7103F43E-4734-45BC-8E10-0C332E259328}"/>
              </a:ext>
            </a:extLst>
          </p:cNvPr>
          <p:cNvSpPr>
            <a:spLocks noGrp="1"/>
          </p:cNvSpPr>
          <p:nvPr>
            <p:ph type="title"/>
          </p:nvPr>
        </p:nvSpPr>
        <p:spPr/>
        <p:txBody>
          <a:bodyPr>
            <a:normAutofit/>
          </a:bodyPr>
          <a:lstStyle/>
          <a:p>
            <a:r>
              <a:rPr lang="en-US" sz="3600"/>
              <a:t>Ứng dụng trong tiền ảo (crypto)</a:t>
            </a:r>
          </a:p>
        </p:txBody>
      </p:sp>
      <p:sp>
        <p:nvSpPr>
          <p:cNvPr id="3" name="Content Placeholder 2">
            <a:extLst>
              <a:ext uri="{FF2B5EF4-FFF2-40B4-BE49-F238E27FC236}">
                <a16:creationId xmlns:a16="http://schemas.microsoft.com/office/drawing/2014/main" id="{4CA43DAD-47B6-4CA6-8D76-24CD52F4DCAA}"/>
              </a:ext>
            </a:extLst>
          </p:cNvPr>
          <p:cNvSpPr>
            <a:spLocks noGrp="1"/>
          </p:cNvSpPr>
          <p:nvPr>
            <p:ph idx="1"/>
          </p:nvPr>
        </p:nvSpPr>
        <p:spPr/>
        <p:txBody>
          <a:bodyPr/>
          <a:lstStyle/>
          <a:p>
            <a:pPr marL="0" indent="0">
              <a:buNone/>
            </a:pPr>
            <a:r>
              <a:rPr lang="en-US"/>
              <a:t>2. </a:t>
            </a:r>
            <a:r>
              <a:rPr lang="en-US" err="1"/>
              <a:t>Giải</a:t>
            </a:r>
            <a:r>
              <a:rPr lang="en-US"/>
              <a:t> </a:t>
            </a:r>
            <a:r>
              <a:rPr lang="en-US" err="1"/>
              <a:t>quyết</a:t>
            </a:r>
            <a:r>
              <a:rPr lang="en-US"/>
              <a:t> </a:t>
            </a:r>
            <a:r>
              <a:rPr lang="en-US" err="1"/>
              <a:t>các</a:t>
            </a:r>
            <a:r>
              <a:rPr lang="en-US"/>
              <a:t> </a:t>
            </a:r>
            <a:r>
              <a:rPr lang="en-US" err="1"/>
              <a:t>vấn</a:t>
            </a:r>
            <a:r>
              <a:rPr lang="en-US"/>
              <a:t> </a:t>
            </a:r>
            <a:r>
              <a:rPr lang="en-US" err="1"/>
              <a:t>đề</a:t>
            </a:r>
            <a:r>
              <a:rPr lang="en-US"/>
              <a:t> </a:t>
            </a:r>
            <a:r>
              <a:rPr lang="en-US" err="1"/>
              <a:t>bảo</a:t>
            </a:r>
            <a:r>
              <a:rPr lang="en-US"/>
              <a:t> </a:t>
            </a:r>
            <a:r>
              <a:rPr lang="en-US" err="1"/>
              <a:t>mật</a:t>
            </a:r>
            <a:endParaRPr lang="en-US"/>
          </a:p>
        </p:txBody>
      </p:sp>
      <p:sp>
        <p:nvSpPr>
          <p:cNvPr id="4" name="Slide Number Placeholder 3">
            <a:extLst>
              <a:ext uri="{FF2B5EF4-FFF2-40B4-BE49-F238E27FC236}">
                <a16:creationId xmlns:a16="http://schemas.microsoft.com/office/drawing/2014/main" id="{F3353838-70FB-4A24-9A9A-D8DA3B2C523E}"/>
              </a:ext>
            </a:extLst>
          </p:cNvPr>
          <p:cNvSpPr>
            <a:spLocks noGrp="1"/>
          </p:cNvSpPr>
          <p:nvPr>
            <p:ph type="sldNum" sz="quarter" idx="12"/>
          </p:nvPr>
        </p:nvSpPr>
        <p:spPr/>
        <p:txBody>
          <a:bodyPr/>
          <a:lstStyle/>
          <a:p>
            <a:fld id="{8C13379D-D487-4446-85FC-E9ED5B8B80F6}" type="slidenum">
              <a:rPr lang="en-US" smtClean="0"/>
              <a:pPr/>
              <a:t>17</a:t>
            </a:fld>
            <a:r>
              <a:rPr lang="en-US"/>
              <a:t> </a:t>
            </a:r>
          </a:p>
        </p:txBody>
      </p:sp>
      <p:sp>
        <p:nvSpPr>
          <p:cNvPr id="6" name="TextBox 5">
            <a:extLst>
              <a:ext uri="{FF2B5EF4-FFF2-40B4-BE49-F238E27FC236}">
                <a16:creationId xmlns:a16="http://schemas.microsoft.com/office/drawing/2014/main" id="{6C7C6A65-DE15-4389-82FB-63C12F735F0F}"/>
              </a:ext>
            </a:extLst>
          </p:cNvPr>
          <p:cNvSpPr txBox="1"/>
          <p:nvPr/>
        </p:nvSpPr>
        <p:spPr>
          <a:xfrm>
            <a:off x="909734" y="1782147"/>
            <a:ext cx="3526971" cy="400110"/>
          </a:xfrm>
          <a:prstGeom prst="rect">
            <a:avLst/>
          </a:prstGeom>
          <a:noFill/>
        </p:spPr>
        <p:txBody>
          <a:bodyPr wrap="square" rtlCol="0">
            <a:spAutoFit/>
          </a:bodyPr>
          <a:lstStyle/>
          <a:p>
            <a:r>
              <a:rPr lang="en-US" sz="2000"/>
              <a:t>2.2 </a:t>
            </a:r>
            <a:r>
              <a:rPr lang="en-US" sz="2000" err="1"/>
              <a:t>Cách</a:t>
            </a:r>
            <a:r>
              <a:rPr lang="en-US" sz="2000"/>
              <a:t> </a:t>
            </a:r>
            <a:r>
              <a:rPr lang="en-US" sz="2000" err="1"/>
              <a:t>thức</a:t>
            </a:r>
            <a:r>
              <a:rPr lang="en-US" sz="2000"/>
              <a:t> </a:t>
            </a:r>
            <a:r>
              <a:rPr lang="en-US" sz="2000" err="1"/>
              <a:t>hoạt</a:t>
            </a:r>
            <a:r>
              <a:rPr lang="en-US" sz="2000"/>
              <a:t> </a:t>
            </a:r>
            <a:r>
              <a:rPr lang="en-US" sz="2000" err="1"/>
              <a:t>động</a:t>
            </a:r>
            <a:endParaRPr lang="en-US" sz="2000"/>
          </a:p>
        </p:txBody>
      </p:sp>
      <p:sp>
        <p:nvSpPr>
          <p:cNvPr id="8" name="TextBox 7">
            <a:extLst>
              <a:ext uri="{FF2B5EF4-FFF2-40B4-BE49-F238E27FC236}">
                <a16:creationId xmlns:a16="http://schemas.microsoft.com/office/drawing/2014/main" id="{4E2787A3-0E95-4B94-AA35-4A0F4E308F14}"/>
              </a:ext>
            </a:extLst>
          </p:cNvPr>
          <p:cNvSpPr txBox="1"/>
          <p:nvPr/>
        </p:nvSpPr>
        <p:spPr>
          <a:xfrm>
            <a:off x="1119673" y="2408755"/>
            <a:ext cx="7128588" cy="369332"/>
          </a:xfrm>
          <a:prstGeom prst="rect">
            <a:avLst/>
          </a:prstGeom>
          <a:noFill/>
        </p:spPr>
        <p:txBody>
          <a:bodyPr wrap="square" rtlCol="0">
            <a:spAutoFit/>
          </a:bodyPr>
          <a:lstStyle/>
          <a:p>
            <a:pPr marL="285750" indent="-285750">
              <a:buFont typeface="Arial" panose="020B0604020202020204" pitchFamily="34" charset="0"/>
              <a:buChar char="•"/>
            </a:pPr>
            <a:r>
              <a:rPr lang="en-US" err="1"/>
              <a:t>Giả</a:t>
            </a:r>
            <a:r>
              <a:rPr lang="en-US"/>
              <a:t> </a:t>
            </a:r>
            <a:r>
              <a:rPr lang="en-US" err="1"/>
              <a:t>sử</a:t>
            </a:r>
            <a:r>
              <a:rPr lang="en-US"/>
              <a:t> </a:t>
            </a:r>
            <a:r>
              <a:rPr lang="en-US" err="1"/>
              <a:t>đang</a:t>
            </a:r>
            <a:r>
              <a:rPr lang="en-US"/>
              <a:t> </a:t>
            </a:r>
            <a:r>
              <a:rPr lang="en-US" err="1"/>
              <a:t>có</a:t>
            </a:r>
            <a:r>
              <a:rPr lang="en-US"/>
              <a:t> </a:t>
            </a:r>
            <a:r>
              <a:rPr lang="en-US" err="1"/>
              <a:t>rất</a:t>
            </a:r>
            <a:r>
              <a:rPr lang="en-US"/>
              <a:t> </a:t>
            </a:r>
            <a:r>
              <a:rPr lang="en-US" err="1"/>
              <a:t>nhiều</a:t>
            </a:r>
            <a:r>
              <a:rPr lang="en-US"/>
              <a:t> </a:t>
            </a:r>
            <a:r>
              <a:rPr lang="en-US" err="1"/>
              <a:t>giao</a:t>
            </a:r>
            <a:r>
              <a:rPr lang="en-US"/>
              <a:t> </a:t>
            </a:r>
            <a:r>
              <a:rPr lang="en-US" err="1"/>
              <a:t>dịch</a:t>
            </a:r>
            <a:r>
              <a:rPr lang="en-US"/>
              <a:t> </a:t>
            </a:r>
            <a:r>
              <a:rPr lang="en-US" err="1"/>
              <a:t>tiền</a:t>
            </a:r>
            <a:r>
              <a:rPr lang="en-US"/>
              <a:t> </a:t>
            </a:r>
            <a:r>
              <a:rPr lang="en-US" err="1"/>
              <a:t>ảo</a:t>
            </a:r>
            <a:r>
              <a:rPr lang="en-US"/>
              <a:t> </a:t>
            </a:r>
            <a:r>
              <a:rPr lang="en-US" err="1"/>
              <a:t>đang</a:t>
            </a:r>
            <a:r>
              <a:rPr lang="en-US"/>
              <a:t> </a:t>
            </a:r>
            <a:r>
              <a:rPr lang="en-US" err="1"/>
              <a:t>diễn</a:t>
            </a:r>
            <a:r>
              <a:rPr lang="en-US"/>
              <a:t> ra. </a:t>
            </a:r>
          </a:p>
        </p:txBody>
      </p:sp>
      <p:pic>
        <p:nvPicPr>
          <p:cNvPr id="9" name="Picture 8">
            <a:extLst>
              <a:ext uri="{FF2B5EF4-FFF2-40B4-BE49-F238E27FC236}">
                <a16:creationId xmlns:a16="http://schemas.microsoft.com/office/drawing/2014/main" id="{4DC078AE-C53A-4DBB-BEFA-02873C490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500" y="2877343"/>
            <a:ext cx="2476500" cy="1514475"/>
          </a:xfrm>
          <a:prstGeom prst="rect">
            <a:avLst/>
          </a:prstGeom>
        </p:spPr>
      </p:pic>
      <p:sp>
        <p:nvSpPr>
          <p:cNvPr id="10" name="TextBox 9">
            <a:extLst>
              <a:ext uri="{FF2B5EF4-FFF2-40B4-BE49-F238E27FC236}">
                <a16:creationId xmlns:a16="http://schemas.microsoft.com/office/drawing/2014/main" id="{3A245524-6ECF-46E8-881C-C6310805C434}"/>
              </a:ext>
            </a:extLst>
          </p:cNvPr>
          <p:cNvSpPr txBox="1"/>
          <p:nvPr/>
        </p:nvSpPr>
        <p:spPr>
          <a:xfrm>
            <a:off x="2304660" y="3018888"/>
            <a:ext cx="4264091" cy="923330"/>
          </a:xfrm>
          <a:prstGeom prst="rect">
            <a:avLst/>
          </a:prstGeom>
          <a:noFill/>
        </p:spPr>
        <p:txBody>
          <a:bodyPr wrap="square" rtlCol="0">
            <a:spAutoFit/>
          </a:bodyPr>
          <a:lstStyle/>
          <a:p>
            <a:pPr marL="285750" indent="-285750">
              <a:buFont typeface="Arial" panose="020B0604020202020204" pitchFamily="34" charset="0"/>
              <a:buChar char="‒"/>
            </a:pPr>
            <a:r>
              <a:rPr lang="en-US"/>
              <a:t>An </a:t>
            </a:r>
            <a:r>
              <a:rPr lang="en-US" err="1"/>
              <a:t>chuyển</a:t>
            </a:r>
            <a:r>
              <a:rPr lang="en-US"/>
              <a:t> </a:t>
            </a:r>
            <a:r>
              <a:rPr lang="en-US" err="1"/>
              <a:t>cho</a:t>
            </a:r>
            <a:r>
              <a:rPr lang="en-US"/>
              <a:t> </a:t>
            </a:r>
            <a:r>
              <a:rPr lang="en-US" err="1"/>
              <a:t>Bình</a:t>
            </a:r>
            <a:r>
              <a:rPr lang="en-US"/>
              <a:t> 5 bitcoin (BTC).</a:t>
            </a:r>
          </a:p>
          <a:p>
            <a:pPr marL="285750" indent="-285750">
              <a:buFont typeface="Arial" panose="020B0604020202020204" pitchFamily="34" charset="0"/>
              <a:buChar char="‒"/>
            </a:pPr>
            <a:r>
              <a:rPr lang="en-US" err="1"/>
              <a:t>Bình</a:t>
            </a:r>
            <a:r>
              <a:rPr lang="en-US"/>
              <a:t> </a:t>
            </a:r>
            <a:r>
              <a:rPr lang="en-US" err="1"/>
              <a:t>chuyển</a:t>
            </a:r>
            <a:r>
              <a:rPr lang="en-US"/>
              <a:t> </a:t>
            </a:r>
            <a:r>
              <a:rPr lang="en-US" err="1"/>
              <a:t>cho</a:t>
            </a:r>
            <a:r>
              <a:rPr lang="en-US"/>
              <a:t> Chi 5 BTC.</a:t>
            </a:r>
          </a:p>
          <a:p>
            <a:pPr marL="285750" indent="-285750">
              <a:buFont typeface="Arial" panose="020B0604020202020204" pitchFamily="34" charset="0"/>
              <a:buChar char="‒"/>
            </a:pPr>
            <a:r>
              <a:rPr lang="en-US"/>
              <a:t>Chi </a:t>
            </a:r>
            <a:r>
              <a:rPr lang="en-US" err="1"/>
              <a:t>nhận</a:t>
            </a:r>
            <a:r>
              <a:rPr lang="en-US"/>
              <a:t> </a:t>
            </a:r>
            <a:r>
              <a:rPr lang="en-US" err="1"/>
              <a:t>từ</a:t>
            </a:r>
            <a:r>
              <a:rPr lang="en-US"/>
              <a:t> </a:t>
            </a:r>
            <a:r>
              <a:rPr lang="en-US" err="1"/>
              <a:t>Dũng</a:t>
            </a:r>
            <a:r>
              <a:rPr lang="en-US"/>
              <a:t> 10 BTC.</a:t>
            </a:r>
          </a:p>
        </p:txBody>
      </p:sp>
      <p:sp>
        <p:nvSpPr>
          <p:cNvPr id="11" name="TextBox 10">
            <a:extLst>
              <a:ext uri="{FF2B5EF4-FFF2-40B4-BE49-F238E27FC236}">
                <a16:creationId xmlns:a16="http://schemas.microsoft.com/office/drawing/2014/main" id="{0878B1EE-4F1C-4EEC-852C-22E344B99812}"/>
              </a:ext>
            </a:extLst>
          </p:cNvPr>
          <p:cNvSpPr txBox="1"/>
          <p:nvPr/>
        </p:nvSpPr>
        <p:spPr>
          <a:xfrm>
            <a:off x="1642188" y="3004585"/>
            <a:ext cx="587828" cy="369332"/>
          </a:xfrm>
          <a:prstGeom prst="rect">
            <a:avLst/>
          </a:prstGeom>
          <a:noFill/>
        </p:spPr>
        <p:txBody>
          <a:bodyPr wrap="square" rtlCol="0">
            <a:spAutoFit/>
          </a:bodyPr>
          <a:lstStyle/>
          <a:p>
            <a:r>
              <a:rPr lang="en-US"/>
              <a:t>VD:</a:t>
            </a:r>
          </a:p>
        </p:txBody>
      </p:sp>
      <p:sp>
        <p:nvSpPr>
          <p:cNvPr id="12" name="TextBox 11">
            <a:extLst>
              <a:ext uri="{FF2B5EF4-FFF2-40B4-BE49-F238E27FC236}">
                <a16:creationId xmlns:a16="http://schemas.microsoft.com/office/drawing/2014/main" id="{EF7D6C0B-67ED-41F1-919B-A61DF7961376}"/>
              </a:ext>
            </a:extLst>
          </p:cNvPr>
          <p:cNvSpPr txBox="1"/>
          <p:nvPr/>
        </p:nvSpPr>
        <p:spPr>
          <a:xfrm>
            <a:off x="1119674" y="3004585"/>
            <a:ext cx="7016620" cy="646331"/>
          </a:xfrm>
          <a:prstGeom prst="rect">
            <a:avLst/>
          </a:prstGeom>
          <a:noFill/>
        </p:spPr>
        <p:txBody>
          <a:bodyPr wrap="square" rtlCol="0">
            <a:spAutoFit/>
          </a:bodyPr>
          <a:lstStyle/>
          <a:p>
            <a:pPr marL="285750" indent="-285750" algn="just">
              <a:buFont typeface="Arial" panose="020B0604020202020204" pitchFamily="34" charset="0"/>
              <a:buChar char="•"/>
            </a:pPr>
            <a:r>
              <a:rPr lang="en-US"/>
              <a:t>Tất cả </a:t>
            </a:r>
            <a:r>
              <a:rPr lang="en-US" err="1"/>
              <a:t>giao</a:t>
            </a:r>
            <a:r>
              <a:rPr lang="en-US"/>
              <a:t> </a:t>
            </a:r>
            <a:r>
              <a:rPr lang="en-US" err="1"/>
              <a:t>dịch</a:t>
            </a:r>
            <a:r>
              <a:rPr lang="en-US"/>
              <a:t> </a:t>
            </a:r>
            <a:r>
              <a:rPr lang="en-US" err="1"/>
              <a:t>sẽ</a:t>
            </a:r>
            <a:r>
              <a:rPr lang="en-US"/>
              <a:t> </a:t>
            </a:r>
            <a:r>
              <a:rPr lang="en-US" err="1"/>
              <a:t>được</a:t>
            </a:r>
            <a:r>
              <a:rPr lang="en-US"/>
              <a:t> </a:t>
            </a:r>
            <a:r>
              <a:rPr lang="en-US" err="1"/>
              <a:t>gửi</a:t>
            </a:r>
            <a:r>
              <a:rPr lang="en-US"/>
              <a:t> </a:t>
            </a:r>
            <a:r>
              <a:rPr lang="en-US" err="1"/>
              <a:t>lên</a:t>
            </a:r>
            <a:r>
              <a:rPr lang="en-US"/>
              <a:t> </a:t>
            </a:r>
            <a:r>
              <a:rPr lang="en-US" err="1"/>
              <a:t>hệ</a:t>
            </a:r>
            <a:r>
              <a:rPr lang="en-US"/>
              <a:t> </a:t>
            </a:r>
            <a:r>
              <a:rPr lang="en-US" err="1"/>
              <a:t>thống</a:t>
            </a:r>
            <a:r>
              <a:rPr lang="en-US"/>
              <a:t>. </a:t>
            </a:r>
            <a:r>
              <a:rPr lang="en-US" err="1"/>
              <a:t>Các</a:t>
            </a:r>
            <a:r>
              <a:rPr lang="en-US"/>
              <a:t> </a:t>
            </a:r>
            <a:r>
              <a:rPr lang="en-US" err="1"/>
              <a:t>máy</a:t>
            </a:r>
            <a:r>
              <a:rPr lang="en-US"/>
              <a:t> </a:t>
            </a:r>
            <a:r>
              <a:rPr lang="en-US" err="1"/>
              <a:t>đào</a:t>
            </a:r>
            <a:r>
              <a:rPr lang="en-US"/>
              <a:t> </a:t>
            </a:r>
            <a:r>
              <a:rPr lang="en-US" err="1"/>
              <a:t>sẽ</a:t>
            </a:r>
            <a:r>
              <a:rPr lang="en-US"/>
              <a:t> </a:t>
            </a:r>
            <a:r>
              <a:rPr lang="en-US" err="1"/>
              <a:t>xét</a:t>
            </a:r>
            <a:r>
              <a:rPr lang="en-US"/>
              <a:t> </a:t>
            </a:r>
            <a:r>
              <a:rPr lang="en-US" err="1"/>
              <a:t>lại</a:t>
            </a:r>
            <a:r>
              <a:rPr lang="en-US"/>
              <a:t> </a:t>
            </a:r>
            <a:r>
              <a:rPr lang="en-US" err="1"/>
              <a:t>các</a:t>
            </a:r>
            <a:r>
              <a:rPr lang="en-US"/>
              <a:t> </a:t>
            </a:r>
            <a:r>
              <a:rPr lang="en-US" err="1"/>
              <a:t>khối</a:t>
            </a:r>
            <a:r>
              <a:rPr lang="en-US"/>
              <a:t> </a:t>
            </a:r>
            <a:r>
              <a:rPr lang="en-US" err="1"/>
              <a:t>cũ</a:t>
            </a:r>
            <a:r>
              <a:rPr lang="en-US"/>
              <a:t> </a:t>
            </a:r>
            <a:r>
              <a:rPr lang="en-US" err="1"/>
              <a:t>để</a:t>
            </a:r>
            <a:r>
              <a:rPr lang="en-US"/>
              <a:t> </a:t>
            </a:r>
            <a:r>
              <a:rPr lang="en-US" err="1"/>
              <a:t>kiểm</a:t>
            </a:r>
            <a:r>
              <a:rPr lang="en-US"/>
              <a:t> </a:t>
            </a:r>
            <a:r>
              <a:rPr lang="en-US" err="1"/>
              <a:t>tra</a:t>
            </a:r>
            <a:r>
              <a:rPr lang="en-US"/>
              <a:t> </a:t>
            </a:r>
            <a:r>
              <a:rPr lang="en-US" err="1"/>
              <a:t>tính</a:t>
            </a:r>
            <a:r>
              <a:rPr lang="en-US"/>
              <a:t> </a:t>
            </a:r>
            <a:r>
              <a:rPr lang="en-US" err="1"/>
              <a:t>chính</a:t>
            </a:r>
            <a:r>
              <a:rPr lang="en-US"/>
              <a:t> </a:t>
            </a:r>
            <a:r>
              <a:rPr lang="en-US" err="1"/>
              <a:t>xác</a:t>
            </a:r>
            <a:r>
              <a:rPr lang="en-US"/>
              <a:t> </a:t>
            </a:r>
            <a:r>
              <a:rPr lang="en-US" err="1"/>
              <a:t>của</a:t>
            </a:r>
            <a:r>
              <a:rPr lang="en-US"/>
              <a:t> </a:t>
            </a:r>
            <a:r>
              <a:rPr lang="en-US" err="1"/>
              <a:t>chúng</a:t>
            </a:r>
            <a:r>
              <a:rPr lang="en-US"/>
              <a:t>.</a:t>
            </a:r>
          </a:p>
        </p:txBody>
      </p:sp>
      <p:sp>
        <p:nvSpPr>
          <p:cNvPr id="14" name="TextBox 13">
            <a:extLst>
              <a:ext uri="{FF2B5EF4-FFF2-40B4-BE49-F238E27FC236}">
                <a16:creationId xmlns:a16="http://schemas.microsoft.com/office/drawing/2014/main" id="{7D5139F7-A6C2-436B-8E45-AC0BF687FEC2}"/>
              </a:ext>
            </a:extLst>
          </p:cNvPr>
          <p:cNvSpPr txBox="1"/>
          <p:nvPr/>
        </p:nvSpPr>
        <p:spPr>
          <a:xfrm>
            <a:off x="1567542" y="3877414"/>
            <a:ext cx="6568752" cy="923330"/>
          </a:xfrm>
          <a:prstGeom prst="rect">
            <a:avLst/>
          </a:prstGeom>
          <a:noFill/>
        </p:spPr>
        <p:txBody>
          <a:bodyPr wrap="square" rtlCol="0">
            <a:spAutoFit/>
          </a:bodyPr>
          <a:lstStyle/>
          <a:p>
            <a:pPr marL="285750" indent="-285750" algn="just">
              <a:buFont typeface="Courier New" panose="02070309020205020404" pitchFamily="49" charset="0"/>
              <a:buChar char="o"/>
            </a:pPr>
            <a:r>
              <a:rPr lang="en-US"/>
              <a:t>VD: An </a:t>
            </a:r>
            <a:r>
              <a:rPr lang="en-US" err="1"/>
              <a:t>chuyển</a:t>
            </a:r>
            <a:r>
              <a:rPr lang="en-US"/>
              <a:t> </a:t>
            </a:r>
            <a:r>
              <a:rPr lang="en-US" err="1"/>
              <a:t>cho</a:t>
            </a:r>
            <a:r>
              <a:rPr lang="en-US"/>
              <a:t> </a:t>
            </a:r>
            <a:r>
              <a:rPr lang="en-US" err="1"/>
              <a:t>Bình</a:t>
            </a:r>
            <a:r>
              <a:rPr lang="en-US"/>
              <a:t> 5 BTC, </a:t>
            </a:r>
            <a:r>
              <a:rPr lang="en-US" err="1"/>
              <a:t>máy</a:t>
            </a:r>
            <a:r>
              <a:rPr lang="en-US"/>
              <a:t> </a:t>
            </a:r>
            <a:r>
              <a:rPr lang="en-US" err="1"/>
              <a:t>đào</a:t>
            </a:r>
            <a:r>
              <a:rPr lang="en-US"/>
              <a:t> </a:t>
            </a:r>
            <a:r>
              <a:rPr lang="en-US" err="1"/>
              <a:t>sẽ</a:t>
            </a:r>
            <a:r>
              <a:rPr lang="en-US"/>
              <a:t> </a:t>
            </a:r>
            <a:r>
              <a:rPr lang="en-US" err="1"/>
              <a:t>kiểm</a:t>
            </a:r>
            <a:r>
              <a:rPr lang="en-US"/>
              <a:t> </a:t>
            </a:r>
            <a:r>
              <a:rPr lang="en-US" err="1"/>
              <a:t>tra</a:t>
            </a:r>
            <a:r>
              <a:rPr lang="en-US"/>
              <a:t> </a:t>
            </a:r>
            <a:r>
              <a:rPr lang="en-US" err="1"/>
              <a:t>khối</a:t>
            </a:r>
            <a:r>
              <a:rPr lang="en-US"/>
              <a:t> </a:t>
            </a:r>
            <a:r>
              <a:rPr lang="en-US" err="1"/>
              <a:t>trước</a:t>
            </a:r>
            <a:r>
              <a:rPr lang="en-US"/>
              <a:t> </a:t>
            </a:r>
            <a:r>
              <a:rPr lang="en-US" err="1"/>
              <a:t>xem</a:t>
            </a:r>
            <a:r>
              <a:rPr lang="en-US"/>
              <a:t> An </a:t>
            </a:r>
            <a:r>
              <a:rPr lang="en-US" err="1"/>
              <a:t>có</a:t>
            </a:r>
            <a:r>
              <a:rPr lang="en-US"/>
              <a:t> </a:t>
            </a:r>
            <a:r>
              <a:rPr lang="en-US" err="1"/>
              <a:t>đủ</a:t>
            </a:r>
            <a:r>
              <a:rPr lang="en-US"/>
              <a:t> 5 BTC </a:t>
            </a:r>
            <a:r>
              <a:rPr lang="en-US" err="1"/>
              <a:t>trong</a:t>
            </a:r>
            <a:r>
              <a:rPr lang="en-US"/>
              <a:t> </a:t>
            </a:r>
            <a:r>
              <a:rPr lang="en-US" err="1"/>
              <a:t>tài</a:t>
            </a:r>
            <a:r>
              <a:rPr lang="en-US"/>
              <a:t> </a:t>
            </a:r>
            <a:r>
              <a:rPr lang="en-US" err="1"/>
              <a:t>khoản</a:t>
            </a:r>
            <a:r>
              <a:rPr lang="en-US"/>
              <a:t> </a:t>
            </a:r>
            <a:r>
              <a:rPr lang="en-US" err="1"/>
              <a:t>không</a:t>
            </a:r>
            <a:r>
              <a:rPr lang="en-US"/>
              <a:t>.</a:t>
            </a:r>
          </a:p>
          <a:p>
            <a:pPr algn="just"/>
            <a:r>
              <a:rPr lang="en-US"/>
              <a:t> </a:t>
            </a:r>
          </a:p>
        </p:txBody>
      </p:sp>
      <p:sp>
        <p:nvSpPr>
          <p:cNvPr id="15" name="TextBox 14">
            <a:extLst>
              <a:ext uri="{FF2B5EF4-FFF2-40B4-BE49-F238E27FC236}">
                <a16:creationId xmlns:a16="http://schemas.microsoft.com/office/drawing/2014/main" id="{70B4D2FC-F52E-4ED3-A80F-1392B2F71352}"/>
              </a:ext>
            </a:extLst>
          </p:cNvPr>
          <p:cNvSpPr txBox="1"/>
          <p:nvPr/>
        </p:nvSpPr>
        <p:spPr>
          <a:xfrm>
            <a:off x="1567541" y="4556375"/>
            <a:ext cx="6680720" cy="646331"/>
          </a:xfrm>
          <a:prstGeom prst="rect">
            <a:avLst/>
          </a:prstGeom>
          <a:noFill/>
        </p:spPr>
        <p:txBody>
          <a:bodyPr wrap="square" rtlCol="0">
            <a:spAutoFit/>
          </a:bodyPr>
          <a:lstStyle/>
          <a:p>
            <a:pPr marL="285750" indent="-285750" algn="just">
              <a:buFont typeface="Courier New" panose="02070309020205020404" pitchFamily="49" charset="0"/>
              <a:buChar char="o"/>
            </a:pPr>
            <a:r>
              <a:rPr lang="en-US" err="1"/>
              <a:t>Các</a:t>
            </a:r>
            <a:r>
              <a:rPr lang="en-US"/>
              <a:t> </a:t>
            </a:r>
            <a:r>
              <a:rPr lang="en-US" err="1"/>
              <a:t>máy</a:t>
            </a:r>
            <a:r>
              <a:rPr lang="en-US"/>
              <a:t> </a:t>
            </a:r>
            <a:r>
              <a:rPr lang="en-US" err="1"/>
              <a:t>đào</a:t>
            </a:r>
            <a:r>
              <a:rPr lang="en-US"/>
              <a:t> </a:t>
            </a:r>
            <a:r>
              <a:rPr lang="en-US" err="1"/>
              <a:t>thường</a:t>
            </a:r>
            <a:r>
              <a:rPr lang="en-US"/>
              <a:t> </a:t>
            </a:r>
            <a:r>
              <a:rPr lang="en-US" err="1"/>
              <a:t>là</a:t>
            </a:r>
            <a:r>
              <a:rPr lang="en-US"/>
              <a:t> </a:t>
            </a:r>
            <a:r>
              <a:rPr lang="en-US" err="1"/>
              <a:t>các</a:t>
            </a:r>
            <a:r>
              <a:rPr lang="en-US"/>
              <a:t> </a:t>
            </a:r>
            <a:r>
              <a:rPr lang="en-US" err="1"/>
              <a:t>thiết</a:t>
            </a:r>
            <a:r>
              <a:rPr lang="en-US"/>
              <a:t> </a:t>
            </a:r>
            <a:r>
              <a:rPr lang="en-US" err="1"/>
              <a:t>bị</a:t>
            </a:r>
            <a:r>
              <a:rPr lang="en-US"/>
              <a:t> </a:t>
            </a:r>
            <a:r>
              <a:rPr lang="en-US" err="1"/>
              <a:t>điện</a:t>
            </a:r>
            <a:r>
              <a:rPr lang="en-US"/>
              <a:t> </a:t>
            </a:r>
            <a:r>
              <a:rPr lang="en-US" err="1"/>
              <a:t>tử</a:t>
            </a:r>
            <a:r>
              <a:rPr lang="en-US"/>
              <a:t> </a:t>
            </a:r>
            <a:r>
              <a:rPr lang="en-US" err="1"/>
              <a:t>có</a:t>
            </a:r>
            <a:r>
              <a:rPr lang="en-US"/>
              <a:t> </a:t>
            </a:r>
            <a:r>
              <a:rPr lang="en-US" err="1"/>
              <a:t>khả</a:t>
            </a:r>
            <a:r>
              <a:rPr lang="en-US"/>
              <a:t> </a:t>
            </a:r>
            <a:r>
              <a:rPr lang="en-US" err="1"/>
              <a:t>năng</a:t>
            </a:r>
            <a:r>
              <a:rPr lang="en-US"/>
              <a:t> </a:t>
            </a:r>
            <a:r>
              <a:rPr lang="en-US" err="1"/>
              <a:t>xử</a:t>
            </a:r>
            <a:r>
              <a:rPr lang="en-US"/>
              <a:t> </a:t>
            </a:r>
            <a:r>
              <a:rPr lang="en-US" err="1"/>
              <a:t>lý</a:t>
            </a:r>
            <a:r>
              <a:rPr lang="en-US"/>
              <a:t> </a:t>
            </a:r>
            <a:r>
              <a:rPr lang="en-US" err="1"/>
              <a:t>các</a:t>
            </a:r>
            <a:r>
              <a:rPr lang="en-US"/>
              <a:t> </a:t>
            </a:r>
            <a:r>
              <a:rPr lang="en-US" err="1"/>
              <a:t>phép</a:t>
            </a:r>
            <a:r>
              <a:rPr lang="en-US"/>
              <a:t> </a:t>
            </a:r>
            <a:r>
              <a:rPr lang="en-US" err="1"/>
              <a:t>toán</a:t>
            </a:r>
            <a:r>
              <a:rPr lang="en-US"/>
              <a:t> </a:t>
            </a:r>
            <a:r>
              <a:rPr lang="en-US" err="1"/>
              <a:t>như</a:t>
            </a:r>
            <a:r>
              <a:rPr lang="en-US"/>
              <a:t> card </a:t>
            </a:r>
            <a:r>
              <a:rPr lang="en-US" err="1"/>
              <a:t>màn</a:t>
            </a:r>
            <a:r>
              <a:rPr lang="en-US"/>
              <a:t> </a:t>
            </a:r>
            <a:r>
              <a:rPr lang="en-US" err="1"/>
              <a:t>hình</a:t>
            </a:r>
            <a:r>
              <a:rPr lang="en-US"/>
              <a:t>, card </a:t>
            </a:r>
            <a:r>
              <a:rPr lang="en-US" err="1"/>
              <a:t>đồ</a:t>
            </a:r>
            <a:r>
              <a:rPr lang="en-US"/>
              <a:t> </a:t>
            </a:r>
            <a:r>
              <a:rPr lang="en-US" err="1"/>
              <a:t>họa</a:t>
            </a:r>
            <a:r>
              <a:rPr lang="en-US"/>
              <a:t> </a:t>
            </a:r>
            <a:r>
              <a:rPr lang="en-US" err="1"/>
              <a:t>máy</a:t>
            </a:r>
            <a:r>
              <a:rPr lang="en-US"/>
              <a:t> </a:t>
            </a:r>
            <a:r>
              <a:rPr lang="en-US" err="1"/>
              <a:t>tính</a:t>
            </a:r>
            <a:r>
              <a:rPr lang="en-US"/>
              <a:t>.</a:t>
            </a:r>
          </a:p>
        </p:txBody>
      </p:sp>
      <p:sp>
        <p:nvSpPr>
          <p:cNvPr id="16" name="TextBox 15">
            <a:extLst>
              <a:ext uri="{FF2B5EF4-FFF2-40B4-BE49-F238E27FC236}">
                <a16:creationId xmlns:a16="http://schemas.microsoft.com/office/drawing/2014/main" id="{1C932348-7A38-45C3-A235-01D37BEAAA34}"/>
              </a:ext>
            </a:extLst>
          </p:cNvPr>
          <p:cNvSpPr txBox="1"/>
          <p:nvPr/>
        </p:nvSpPr>
        <p:spPr>
          <a:xfrm>
            <a:off x="1119672" y="3711268"/>
            <a:ext cx="6438123" cy="369332"/>
          </a:xfrm>
          <a:prstGeom prst="rect">
            <a:avLst/>
          </a:prstGeom>
          <a:noFill/>
        </p:spPr>
        <p:txBody>
          <a:bodyPr wrap="square" rtlCol="0">
            <a:spAutoFit/>
          </a:bodyPr>
          <a:lstStyle/>
          <a:p>
            <a:pPr marL="285750" indent="-285750">
              <a:buFont typeface="Arial" panose="020B0604020202020204" pitchFamily="34" charset="0"/>
              <a:buChar char="•"/>
            </a:pPr>
            <a:r>
              <a:rPr lang="en-US" err="1"/>
              <a:t>Các</a:t>
            </a:r>
            <a:r>
              <a:rPr lang="en-US"/>
              <a:t> </a:t>
            </a:r>
            <a:r>
              <a:rPr lang="en-US" err="1"/>
              <a:t>máy</a:t>
            </a:r>
            <a:r>
              <a:rPr lang="en-US"/>
              <a:t> đào </a:t>
            </a:r>
            <a:r>
              <a:rPr lang="en-US" err="1"/>
              <a:t>đưa</a:t>
            </a:r>
            <a:r>
              <a:rPr lang="en-US"/>
              <a:t> </a:t>
            </a:r>
            <a:r>
              <a:rPr lang="en-US" err="1"/>
              <a:t>thông</a:t>
            </a:r>
            <a:r>
              <a:rPr lang="en-US"/>
              <a:t> tin </a:t>
            </a:r>
            <a:r>
              <a:rPr lang="en-US" err="1"/>
              <a:t>các</a:t>
            </a:r>
            <a:r>
              <a:rPr lang="en-US"/>
              <a:t> </a:t>
            </a:r>
            <a:r>
              <a:rPr lang="en-US" err="1"/>
              <a:t>giao</a:t>
            </a:r>
            <a:r>
              <a:rPr lang="en-US"/>
              <a:t> </a:t>
            </a:r>
            <a:r>
              <a:rPr lang="en-US" err="1"/>
              <a:t>dịch</a:t>
            </a:r>
            <a:r>
              <a:rPr lang="en-US"/>
              <a:t> </a:t>
            </a:r>
            <a:r>
              <a:rPr lang="en-US" err="1"/>
              <a:t>vào</a:t>
            </a:r>
            <a:r>
              <a:rPr lang="en-US"/>
              <a:t> </a:t>
            </a:r>
            <a:r>
              <a:rPr lang="en-US" err="1"/>
              <a:t>khối</a:t>
            </a:r>
            <a:r>
              <a:rPr lang="en-US"/>
              <a:t> </a:t>
            </a:r>
            <a:r>
              <a:rPr lang="en-US" err="1"/>
              <a:t>mới</a:t>
            </a:r>
            <a:r>
              <a:rPr lang="en-US"/>
              <a:t>.</a:t>
            </a:r>
          </a:p>
        </p:txBody>
      </p:sp>
      <p:sp>
        <p:nvSpPr>
          <p:cNvPr id="17" name="TextBox 16">
            <a:extLst>
              <a:ext uri="{FF2B5EF4-FFF2-40B4-BE49-F238E27FC236}">
                <a16:creationId xmlns:a16="http://schemas.microsoft.com/office/drawing/2014/main" id="{32DCA034-34CE-48BC-8ACB-5263A75BDFF0}"/>
              </a:ext>
            </a:extLst>
          </p:cNvPr>
          <p:cNvSpPr txBox="1"/>
          <p:nvPr/>
        </p:nvSpPr>
        <p:spPr>
          <a:xfrm>
            <a:off x="1119673" y="4256121"/>
            <a:ext cx="7128587" cy="923330"/>
          </a:xfrm>
          <a:prstGeom prst="rect">
            <a:avLst/>
          </a:prstGeom>
          <a:noFill/>
        </p:spPr>
        <p:txBody>
          <a:bodyPr wrap="square" rtlCol="0">
            <a:spAutoFit/>
          </a:bodyPr>
          <a:lstStyle/>
          <a:p>
            <a:pPr marL="285750" indent="-285750" algn="just">
              <a:buFont typeface="Arial" panose="020B0604020202020204" pitchFamily="34" charset="0"/>
              <a:buChar char="•"/>
            </a:pPr>
            <a:r>
              <a:rPr lang="en-US"/>
              <a:t>Sau khi tìm được proof-of-work và nhận được đồng thuận cao, khối mới sẽ đưa vào chuỗi, ghi nhận các giao dịch mới được thực hiện</a:t>
            </a:r>
          </a:p>
        </p:txBody>
      </p:sp>
      <p:sp>
        <p:nvSpPr>
          <p:cNvPr id="18" name="TextBox 17">
            <a:extLst>
              <a:ext uri="{FF2B5EF4-FFF2-40B4-BE49-F238E27FC236}">
                <a16:creationId xmlns:a16="http://schemas.microsoft.com/office/drawing/2014/main" id="{7E91037F-F558-47AD-ABB6-98FD767D0DF7}"/>
              </a:ext>
            </a:extLst>
          </p:cNvPr>
          <p:cNvSpPr txBox="1"/>
          <p:nvPr/>
        </p:nvSpPr>
        <p:spPr>
          <a:xfrm>
            <a:off x="1119672" y="5184836"/>
            <a:ext cx="7128587" cy="646331"/>
          </a:xfrm>
          <a:prstGeom prst="rect">
            <a:avLst/>
          </a:prstGeom>
          <a:noFill/>
        </p:spPr>
        <p:txBody>
          <a:bodyPr wrap="square" rtlCol="0">
            <a:spAutoFit/>
          </a:bodyPr>
          <a:lstStyle/>
          <a:p>
            <a:pPr marL="285750" indent="-285750" algn="just">
              <a:buFont typeface="Arial" panose="020B0604020202020204" pitchFamily="34" charset="0"/>
              <a:buChar char="•"/>
            </a:pPr>
            <a:r>
              <a:rPr lang="en-US"/>
              <a:t>Các tổ chức, cá nhân tìm ra proof-of-work cho khối mới sẽ được nhận một phần lợi nhuận từ cuộc giao dịch hay “đào được coin”.</a:t>
            </a:r>
          </a:p>
        </p:txBody>
      </p:sp>
    </p:spTree>
    <p:extLst>
      <p:ext uri="{BB962C8B-B14F-4D97-AF65-F5344CB8AC3E}">
        <p14:creationId xmlns:p14="http://schemas.microsoft.com/office/powerpoint/2010/main" val="254194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randombar(horizontal)">
                                      <p:cBhvr>
                                        <p:cTn id="21" dur="500"/>
                                        <p:tgtEl>
                                          <p:spTgt spid="11"/>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randombar(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1"/>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14" presetClass="entr" presetSubtype="1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randombar(horizontal)">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randombar(horizontal)">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15">
                                            <p:txEl>
                                              <p:pRg st="0" end="0"/>
                                            </p:txEl>
                                          </p:spTgt>
                                        </p:tgtEl>
                                        <p:attrNameLst>
                                          <p:attrName>style.visibility</p:attrName>
                                        </p:attrNameLst>
                                      </p:cBhvr>
                                      <p:to>
                                        <p:strVal val="visible"/>
                                      </p:to>
                                    </p:set>
                                    <p:animEffect transition="in" filter="randombar(horizontal)">
                                      <p:cBhvr>
                                        <p:cTn id="45" dur="500"/>
                                        <p:tgtEl>
                                          <p:spTgt spid="15">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14"/>
                                        </p:tgtEl>
                                        <p:attrNameLst>
                                          <p:attrName>style.visibility</p:attrName>
                                        </p:attrNameLst>
                                      </p:cBhvr>
                                      <p:to>
                                        <p:strVal val="hidden"/>
                                      </p:to>
                                    </p:set>
                                  </p:childTnLst>
                                </p:cTn>
                              </p:par>
                              <p:par>
                                <p:cTn id="50" presetID="1" presetClass="exit" presetSubtype="0" fill="hold" grpId="0" nodeType="withEffect">
                                  <p:stCondLst>
                                    <p:cond delay="0"/>
                                  </p:stCondLst>
                                  <p:childTnLst>
                                    <p:set>
                                      <p:cBhvr>
                                        <p:cTn id="51" dur="1" fill="hold">
                                          <p:stCondLst>
                                            <p:cond delay="0"/>
                                          </p:stCondLst>
                                        </p:cTn>
                                        <p:tgtEl>
                                          <p:spTgt spid="15">
                                            <p:txEl>
                                              <p:pRg st="0" end="0"/>
                                            </p:txEl>
                                          </p:spTgt>
                                        </p:tgtEl>
                                        <p:attrNameLst>
                                          <p:attrName>style.visibility</p:attrName>
                                        </p:attrNameLst>
                                      </p:cBhvr>
                                      <p:to>
                                        <p:strVal val="hidden"/>
                                      </p:to>
                                    </p:set>
                                  </p:childTnLst>
                                </p:cTn>
                              </p:par>
                              <p:par>
                                <p:cTn id="52" presetID="14" presetClass="entr" presetSubtype="1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randombar(horizontal)">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randombar(horizontal)">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randombar(horizontal)">
                                      <p:cBhvr>
                                        <p:cTn id="6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0" grpId="1"/>
      <p:bldP spid="11" grpId="0"/>
      <p:bldP spid="11" grpId="1"/>
      <p:bldP spid="12" grpId="0"/>
      <p:bldP spid="14" grpId="0"/>
      <p:bldP spid="14" grpId="1"/>
      <p:bldP spid="15" grpId="0" build="allAtOnce"/>
      <p:bldP spid="16" grpId="0"/>
      <p:bldP spid="17"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75A9A-1E32-48D1-B99D-D011445E0331}"/>
              </a:ext>
            </a:extLst>
          </p:cNvPr>
          <p:cNvSpPr>
            <a:spLocks noGrp="1"/>
          </p:cNvSpPr>
          <p:nvPr>
            <p:ph type="title"/>
          </p:nvPr>
        </p:nvSpPr>
        <p:spPr/>
        <p:txBody>
          <a:bodyPr>
            <a:normAutofit/>
          </a:bodyPr>
          <a:lstStyle/>
          <a:p>
            <a:r>
              <a:rPr lang="en-US" sz="3600"/>
              <a:t>Ứng dụng trong tiền ảo (crypto)</a:t>
            </a:r>
          </a:p>
        </p:txBody>
      </p:sp>
      <p:sp>
        <p:nvSpPr>
          <p:cNvPr id="3" name="Content Placeholder 2">
            <a:extLst>
              <a:ext uri="{FF2B5EF4-FFF2-40B4-BE49-F238E27FC236}">
                <a16:creationId xmlns:a16="http://schemas.microsoft.com/office/drawing/2014/main" id="{9AFA055A-C46A-4096-9C03-E05BD8A34638}"/>
              </a:ext>
            </a:extLst>
          </p:cNvPr>
          <p:cNvSpPr>
            <a:spLocks noGrp="1"/>
          </p:cNvSpPr>
          <p:nvPr>
            <p:ph idx="1"/>
          </p:nvPr>
        </p:nvSpPr>
        <p:spPr/>
        <p:txBody>
          <a:bodyPr>
            <a:normAutofit/>
          </a:bodyPr>
          <a:lstStyle/>
          <a:p>
            <a:pPr marL="0" indent="0">
              <a:buNone/>
            </a:pPr>
            <a:r>
              <a:rPr lang="en-US"/>
              <a:t>3. Các vấn đề còn tồn đọng</a:t>
            </a:r>
          </a:p>
        </p:txBody>
      </p:sp>
      <p:sp>
        <p:nvSpPr>
          <p:cNvPr id="4" name="Slide Number Placeholder 3">
            <a:extLst>
              <a:ext uri="{FF2B5EF4-FFF2-40B4-BE49-F238E27FC236}">
                <a16:creationId xmlns:a16="http://schemas.microsoft.com/office/drawing/2014/main" id="{456F25DC-49F1-4AE4-BE4D-788E859A73F8}"/>
              </a:ext>
            </a:extLst>
          </p:cNvPr>
          <p:cNvSpPr>
            <a:spLocks noGrp="1"/>
          </p:cNvSpPr>
          <p:nvPr>
            <p:ph type="sldNum" sz="quarter" idx="12"/>
          </p:nvPr>
        </p:nvSpPr>
        <p:spPr/>
        <p:txBody>
          <a:bodyPr/>
          <a:lstStyle/>
          <a:p>
            <a:fld id="{8C13379D-D487-4446-85FC-E9ED5B8B80F6}" type="slidenum">
              <a:rPr lang="en-US" smtClean="0"/>
              <a:pPr/>
              <a:t>18</a:t>
            </a:fld>
            <a:r>
              <a:rPr lang="en-US"/>
              <a:t> </a:t>
            </a:r>
          </a:p>
        </p:txBody>
      </p:sp>
      <p:sp>
        <p:nvSpPr>
          <p:cNvPr id="5" name="TextBox 4">
            <a:extLst>
              <a:ext uri="{FF2B5EF4-FFF2-40B4-BE49-F238E27FC236}">
                <a16:creationId xmlns:a16="http://schemas.microsoft.com/office/drawing/2014/main" id="{1B8FC767-0B52-42D3-BB66-3ACB8B25DA82}"/>
              </a:ext>
            </a:extLst>
          </p:cNvPr>
          <p:cNvSpPr txBox="1"/>
          <p:nvPr/>
        </p:nvSpPr>
        <p:spPr>
          <a:xfrm>
            <a:off x="793393" y="1912775"/>
            <a:ext cx="5262174" cy="646331"/>
          </a:xfrm>
          <a:prstGeom prst="rect">
            <a:avLst/>
          </a:prstGeom>
          <a:noFill/>
        </p:spPr>
        <p:txBody>
          <a:bodyPr wrap="square" rtlCol="0">
            <a:spAutoFit/>
          </a:bodyPr>
          <a:lstStyle/>
          <a:p>
            <a:pPr marL="285750" indent="-285750" algn="just">
              <a:buFont typeface="Arial" panose="020B0604020202020204" pitchFamily="34" charset="0"/>
              <a:buChar char="•"/>
            </a:pPr>
            <a:r>
              <a:rPr lang="en-US"/>
              <a:t>Điện năng: Việc sử dụng các máy đào để tìm kiếm proof-of-work tiêu tốn rất nhiều điện năng.</a:t>
            </a:r>
          </a:p>
        </p:txBody>
      </p:sp>
      <p:pic>
        <p:nvPicPr>
          <p:cNvPr id="11" name="Picture 10">
            <a:extLst>
              <a:ext uri="{FF2B5EF4-FFF2-40B4-BE49-F238E27FC236}">
                <a16:creationId xmlns:a16="http://schemas.microsoft.com/office/drawing/2014/main" id="{D929E727-92C0-4840-B518-2E6D52E7A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3099" y="1760079"/>
            <a:ext cx="2770901" cy="2632248"/>
          </a:xfrm>
          <a:prstGeom prst="rect">
            <a:avLst/>
          </a:prstGeom>
        </p:spPr>
      </p:pic>
      <p:sp>
        <p:nvSpPr>
          <p:cNvPr id="6" name="TextBox 5">
            <a:extLst>
              <a:ext uri="{FF2B5EF4-FFF2-40B4-BE49-F238E27FC236}">
                <a16:creationId xmlns:a16="http://schemas.microsoft.com/office/drawing/2014/main" id="{46113B29-AE02-4D2F-A663-725936A885B8}"/>
              </a:ext>
            </a:extLst>
          </p:cNvPr>
          <p:cNvSpPr txBox="1"/>
          <p:nvPr/>
        </p:nvSpPr>
        <p:spPr>
          <a:xfrm>
            <a:off x="1110343" y="2892490"/>
            <a:ext cx="4982547" cy="1754326"/>
          </a:xfrm>
          <a:prstGeom prst="rect">
            <a:avLst/>
          </a:prstGeom>
          <a:noFill/>
        </p:spPr>
        <p:txBody>
          <a:bodyPr wrap="square" rtlCol="0">
            <a:spAutoFit/>
          </a:bodyPr>
          <a:lstStyle/>
          <a:p>
            <a:pPr marL="285750" indent="-285750" algn="just">
              <a:buFont typeface="Courier New" panose="02070309020205020404" pitchFamily="49" charset="0"/>
              <a:buChar char="o"/>
            </a:pPr>
            <a:r>
              <a:rPr lang="en-US"/>
              <a:t>Theo Wikipedia, </a:t>
            </a:r>
            <a:r>
              <a:rPr lang="vi-VN">
                <a:solidFill>
                  <a:srgbClr val="000000"/>
                </a:solidFill>
                <a:effectLst/>
                <a:ea typeface="Times New Roman" panose="02020603050405020304" pitchFamily="18" charset="0"/>
              </a:rPr>
              <a:t>vào năm 2021, trường Đại học Cambridge ở Anh đã ước tính lượng điện năng tiêu thụ bởi các máy đào Bitcoin 178 TWh hàng năm. Lượng điện tiêu thụ đó tương đương với top 30 nếu đem so sánh lượng tiêu thụ với các nước trên thế giới. </a:t>
            </a:r>
            <a:endParaRPr lang="en-US"/>
          </a:p>
        </p:txBody>
      </p:sp>
      <p:sp>
        <p:nvSpPr>
          <p:cNvPr id="9" name="TextBox 8">
            <a:extLst>
              <a:ext uri="{FF2B5EF4-FFF2-40B4-BE49-F238E27FC236}">
                <a16:creationId xmlns:a16="http://schemas.microsoft.com/office/drawing/2014/main" id="{4D85BAAD-A9B1-4105-93A5-2C7F084DA1A5}"/>
              </a:ext>
            </a:extLst>
          </p:cNvPr>
          <p:cNvSpPr txBox="1"/>
          <p:nvPr/>
        </p:nvSpPr>
        <p:spPr>
          <a:xfrm>
            <a:off x="793394" y="2808112"/>
            <a:ext cx="7897802" cy="923330"/>
          </a:xfrm>
          <a:prstGeom prst="rect">
            <a:avLst/>
          </a:prstGeom>
          <a:noFill/>
        </p:spPr>
        <p:txBody>
          <a:bodyPr wrap="square" rtlCol="0">
            <a:spAutoFit/>
          </a:bodyPr>
          <a:lstStyle/>
          <a:p>
            <a:pPr marL="285750" indent="-285750" algn="just">
              <a:buFont typeface="Arial" panose="020B0604020202020204" pitchFamily="34" charset="0"/>
              <a:buChar char="•"/>
            </a:pPr>
            <a:r>
              <a:rPr lang="en-US"/>
              <a:t>Giả thuyết về hình thức tấn công khi một hoặc một nhóm người có sức mạnh tính toán lớn hơn tổng các máy đào trong hệ thống, họ có thể tạo ra một nhánh Blockchain giả mạo gây thiệt hại nghiêm trọng lên chuỗi. </a:t>
            </a:r>
          </a:p>
        </p:txBody>
      </p:sp>
      <p:pic>
        <p:nvPicPr>
          <p:cNvPr id="10" name="Picture 2">
            <a:extLst>
              <a:ext uri="{FF2B5EF4-FFF2-40B4-BE49-F238E27FC236}">
                <a16:creationId xmlns:a16="http://schemas.microsoft.com/office/drawing/2014/main" id="{45548705-8D9A-425A-A8C3-F3A7EE29C0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384" y="3909174"/>
            <a:ext cx="7544965" cy="229042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1C88D9AD-4D26-4C04-9212-EB26CE7560E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9421" y="1427885"/>
            <a:ext cx="2397967" cy="1291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55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par>
                                <p:cTn id="13" presetID="16" presetClass="entr" presetSubtype="21"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arn(inVertic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6"/>
                                        </p:tgtEl>
                                        <p:attrNameLst>
                                          <p:attrName>style.visibility</p:attrName>
                                        </p:attrNameLst>
                                      </p:cBhvr>
                                      <p:to>
                                        <p:strVal val="hidden"/>
                                      </p:to>
                                    </p:set>
                                  </p:childTnLst>
                                </p:cTn>
                              </p:par>
                              <p:par>
                                <p:cTn id="27" presetID="16" presetClass="entr" presetSubtype="21"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inVertical)">
                                      <p:cBhvr>
                                        <p:cTn id="29" dur="500"/>
                                        <p:tgtEl>
                                          <p:spTgt spid="9"/>
                                        </p:tgtEl>
                                      </p:cBhvr>
                                    </p:animEffect>
                                  </p:childTnLst>
                                </p:cTn>
                              </p:par>
                              <p:par>
                                <p:cTn id="30" presetID="16" presetClass="entr" presetSubtype="21"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par>
                                <p:cTn id="33" presetID="16" presetClass="entr" presetSubtype="21"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arn(inVertical)">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6" grpId="1"/>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B990C-34E3-4986-9FA5-B93566EC3089}"/>
              </a:ext>
            </a:extLst>
          </p:cNvPr>
          <p:cNvSpPr>
            <a:spLocks noGrp="1"/>
          </p:cNvSpPr>
          <p:nvPr>
            <p:ph type="title"/>
          </p:nvPr>
        </p:nvSpPr>
        <p:spPr/>
        <p:txBody>
          <a:bodyPr>
            <a:normAutofit/>
          </a:bodyPr>
          <a:lstStyle/>
          <a:p>
            <a:r>
              <a:rPr lang="en-US" sz="3600"/>
              <a:t>Blockchain tại Việt Nam</a:t>
            </a:r>
            <a:endParaRPr lang="en-US"/>
          </a:p>
        </p:txBody>
      </p:sp>
      <p:sp>
        <p:nvSpPr>
          <p:cNvPr id="3" name="Content Placeholder 2">
            <a:extLst>
              <a:ext uri="{FF2B5EF4-FFF2-40B4-BE49-F238E27FC236}">
                <a16:creationId xmlns:a16="http://schemas.microsoft.com/office/drawing/2014/main" id="{124332C6-CEED-4482-9373-B52B73B2BBD5}"/>
              </a:ext>
            </a:extLst>
          </p:cNvPr>
          <p:cNvSpPr>
            <a:spLocks noGrp="1"/>
          </p:cNvSpPr>
          <p:nvPr>
            <p:ph idx="1"/>
          </p:nvPr>
        </p:nvSpPr>
        <p:spPr/>
        <p:txBody>
          <a:bodyPr>
            <a:normAutofit/>
          </a:bodyPr>
          <a:lstStyle/>
          <a:p>
            <a:pPr marL="0" indent="0">
              <a:buNone/>
            </a:pPr>
            <a:r>
              <a:rPr lang="en-US"/>
              <a:t>1. Tình hình </a:t>
            </a:r>
          </a:p>
        </p:txBody>
      </p:sp>
      <p:sp>
        <p:nvSpPr>
          <p:cNvPr id="4" name="Slide Number Placeholder 3">
            <a:extLst>
              <a:ext uri="{FF2B5EF4-FFF2-40B4-BE49-F238E27FC236}">
                <a16:creationId xmlns:a16="http://schemas.microsoft.com/office/drawing/2014/main" id="{AF87EBA6-8A72-44B5-9FDB-A3752DC01B22}"/>
              </a:ext>
            </a:extLst>
          </p:cNvPr>
          <p:cNvSpPr>
            <a:spLocks noGrp="1"/>
          </p:cNvSpPr>
          <p:nvPr>
            <p:ph type="sldNum" sz="quarter" idx="12"/>
          </p:nvPr>
        </p:nvSpPr>
        <p:spPr/>
        <p:txBody>
          <a:bodyPr/>
          <a:lstStyle/>
          <a:p>
            <a:fld id="{8C13379D-D487-4446-85FC-E9ED5B8B80F6}" type="slidenum">
              <a:rPr lang="en-US" smtClean="0"/>
              <a:pPr/>
              <a:t>19</a:t>
            </a:fld>
            <a:r>
              <a:rPr lang="en-US"/>
              <a:t> </a:t>
            </a:r>
          </a:p>
        </p:txBody>
      </p:sp>
      <p:sp>
        <p:nvSpPr>
          <p:cNvPr id="6" name="TextBox 5">
            <a:extLst>
              <a:ext uri="{FF2B5EF4-FFF2-40B4-BE49-F238E27FC236}">
                <a16:creationId xmlns:a16="http://schemas.microsoft.com/office/drawing/2014/main" id="{6149DF55-7DFF-4C00-8BE1-1F43FD5F89B7}"/>
              </a:ext>
            </a:extLst>
          </p:cNvPr>
          <p:cNvSpPr txBox="1"/>
          <p:nvPr/>
        </p:nvSpPr>
        <p:spPr>
          <a:xfrm>
            <a:off x="1427584" y="1897218"/>
            <a:ext cx="6260840" cy="923330"/>
          </a:xfrm>
          <a:prstGeom prst="rect">
            <a:avLst/>
          </a:prstGeom>
          <a:noFill/>
        </p:spPr>
        <p:txBody>
          <a:bodyPr wrap="square" rtlCol="0">
            <a:spAutoFit/>
          </a:bodyPr>
          <a:lstStyle/>
          <a:p>
            <a:pPr marL="285750" indent="-285750" algn="just">
              <a:buFont typeface="Arial" panose="020B0604020202020204" pitchFamily="34" charset="0"/>
              <a:buChar char="•"/>
            </a:pPr>
            <a:r>
              <a:rPr lang="en-US"/>
              <a:t>Blockchain tại Việt Nam đang phát triển nhanh chóng; tập trung chủ yếu trong các lĩnh vực dịch vụ tài chính, chuỗi cung ứng và dịch vụ công cộng.</a:t>
            </a:r>
          </a:p>
        </p:txBody>
      </p:sp>
      <p:pic>
        <p:nvPicPr>
          <p:cNvPr id="7" name="Picture 6" descr="Graphical user interface, application&#10;&#10;Description automatically generated">
            <a:extLst>
              <a:ext uri="{FF2B5EF4-FFF2-40B4-BE49-F238E27FC236}">
                <a16:creationId xmlns:a16="http://schemas.microsoft.com/office/drawing/2014/main" id="{E305B094-0FEA-4242-AA79-BB4C9ABE9D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574" y="3757534"/>
            <a:ext cx="2446020" cy="1691005"/>
          </a:xfrm>
          <a:prstGeom prst="rect">
            <a:avLst/>
          </a:prstGeom>
        </p:spPr>
      </p:pic>
      <p:pic>
        <p:nvPicPr>
          <p:cNvPr id="8" name="Picture 7" descr="Logo, company name&#10;&#10;Description automatically generated">
            <a:extLst>
              <a:ext uri="{FF2B5EF4-FFF2-40B4-BE49-F238E27FC236}">
                <a16:creationId xmlns:a16="http://schemas.microsoft.com/office/drawing/2014/main" id="{5E6D8CBA-434F-4DE3-9835-BAB8D9BF1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7632" y="3757534"/>
            <a:ext cx="2480310" cy="1739900"/>
          </a:xfrm>
          <a:prstGeom prst="rect">
            <a:avLst/>
          </a:prstGeom>
        </p:spPr>
      </p:pic>
      <p:pic>
        <p:nvPicPr>
          <p:cNvPr id="9" name="Picture 8" descr="A picture containing shape&#10;&#10;Description automatically generated">
            <a:extLst>
              <a:ext uri="{FF2B5EF4-FFF2-40B4-BE49-F238E27FC236}">
                <a16:creationId xmlns:a16="http://schemas.microsoft.com/office/drawing/2014/main" id="{61857133-1367-4A3C-A99C-A0B3D0F9EE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0" y="3754506"/>
            <a:ext cx="2476500" cy="1850163"/>
          </a:xfrm>
          <a:prstGeom prst="rect">
            <a:avLst/>
          </a:prstGeom>
        </p:spPr>
      </p:pic>
      <p:sp>
        <p:nvSpPr>
          <p:cNvPr id="10" name="TextBox 9">
            <a:extLst>
              <a:ext uri="{FF2B5EF4-FFF2-40B4-BE49-F238E27FC236}">
                <a16:creationId xmlns:a16="http://schemas.microsoft.com/office/drawing/2014/main" id="{2693F189-7D8F-488B-94F6-0933D275AB2F}"/>
              </a:ext>
            </a:extLst>
          </p:cNvPr>
          <p:cNvSpPr txBox="1"/>
          <p:nvPr/>
        </p:nvSpPr>
        <p:spPr>
          <a:xfrm>
            <a:off x="1427584" y="3221044"/>
            <a:ext cx="6260840" cy="702372"/>
          </a:xfrm>
          <a:prstGeom prst="rect">
            <a:avLst/>
          </a:prstGeom>
          <a:noFill/>
        </p:spPr>
        <p:txBody>
          <a:bodyPr wrap="square" rtlCol="0">
            <a:spAutoFit/>
          </a:bodyPr>
          <a:lstStyle/>
          <a:p>
            <a:pPr marL="285750" indent="-285750">
              <a:lnSpc>
                <a:spcPct val="115000"/>
              </a:lnSpc>
              <a:spcAft>
                <a:spcPts val="1000"/>
              </a:spcAft>
              <a:buFont typeface="Arial" panose="020B0604020202020204" pitchFamily="34" charset="0"/>
              <a:buChar char="•"/>
            </a:pPr>
            <a:r>
              <a:rPr lang="en-US" sz="1800">
                <a:solidFill>
                  <a:srgbClr val="000000"/>
                </a:solidFill>
                <a:effectLst/>
                <a:ea typeface="Calibri" panose="020F0502020204030204" pitchFamily="34" charset="0"/>
                <a:cs typeface="Times New Roman" panose="02020603050405020304" pitchFamily="18" charset="0"/>
              </a:rPr>
              <a:t>Các startup về Blockchain xuất hiện ngày càng dày đặc hơn. Liên tục các sản phẩm chất lượng ra đời.</a:t>
            </a:r>
            <a:endParaRPr lang="en-US" sz="1800">
              <a:effectLst/>
              <a:ea typeface="Calibri" panose="020F0502020204030204" pitchFamily="34" charset="0"/>
              <a:cs typeface="Times New Roman" panose="02020603050405020304" pitchFamily="18" charset="0"/>
            </a:endParaRPr>
          </a:p>
        </p:txBody>
      </p:sp>
      <p:pic>
        <p:nvPicPr>
          <p:cNvPr id="11" name="Picture 10" descr="Logo, company name&#10;&#10;Description automatically generated">
            <a:extLst>
              <a:ext uri="{FF2B5EF4-FFF2-40B4-BE49-F238E27FC236}">
                <a16:creationId xmlns:a16="http://schemas.microsoft.com/office/drawing/2014/main" id="{9AB62E18-48C8-4B76-919A-914B27F2D74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7746" y="4007531"/>
            <a:ext cx="1668780" cy="1668780"/>
          </a:xfrm>
          <a:prstGeom prst="rect">
            <a:avLst/>
          </a:prstGeom>
        </p:spPr>
      </p:pic>
      <p:pic>
        <p:nvPicPr>
          <p:cNvPr id="12" name="Picture 11" descr="Logo, company name&#10;&#10;Description automatically generated">
            <a:extLst>
              <a:ext uri="{FF2B5EF4-FFF2-40B4-BE49-F238E27FC236}">
                <a16:creationId xmlns:a16="http://schemas.microsoft.com/office/drawing/2014/main" id="{157D798C-6A25-4B86-BA0D-476A56ACEBB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06234" y="4087541"/>
            <a:ext cx="1836420" cy="1508760"/>
          </a:xfrm>
          <a:prstGeom prst="rect">
            <a:avLst/>
          </a:prstGeom>
        </p:spPr>
      </p:pic>
      <p:pic>
        <p:nvPicPr>
          <p:cNvPr id="13" name="Picture 12" descr="Logo, company name&#10;&#10;Description automatically generated">
            <a:extLst>
              <a:ext uri="{FF2B5EF4-FFF2-40B4-BE49-F238E27FC236}">
                <a16:creationId xmlns:a16="http://schemas.microsoft.com/office/drawing/2014/main" id="{0DEE4C99-F310-42A0-85F7-179C81B15CA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12362" y="4247253"/>
            <a:ext cx="2302510" cy="1295400"/>
          </a:xfrm>
          <a:prstGeom prst="rect">
            <a:avLst/>
          </a:prstGeom>
        </p:spPr>
      </p:pic>
    </p:spTree>
    <p:extLst>
      <p:ext uri="{BB962C8B-B14F-4D97-AF65-F5344CB8AC3E}">
        <p14:creationId xmlns:p14="http://schemas.microsoft.com/office/powerpoint/2010/main" val="135076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7"/>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8"/>
                                        </p:tgtEl>
                                        <p:attrNameLst>
                                          <p:attrName>style.visibility</p:attrName>
                                        </p:attrNameLst>
                                      </p:cBhvr>
                                      <p:to>
                                        <p:strVal val="hidden"/>
                                      </p:to>
                                    </p:set>
                                  </p:childTnLst>
                                </p:cTn>
                              </p:par>
                              <p:par>
                                <p:cTn id="28" presetID="1" presetClass="exit" presetSubtype="0" fill="hold" nodeType="withEffect">
                                  <p:stCondLst>
                                    <p:cond delay="0"/>
                                  </p:stCondLst>
                                  <p:childTnLst>
                                    <p:set>
                                      <p:cBhvr>
                                        <p:cTn id="29" dur="1" fill="hold">
                                          <p:stCondLst>
                                            <p:cond delay="0"/>
                                          </p:stCondLst>
                                        </p:cTn>
                                        <p:tgtEl>
                                          <p:spTgt spid="9"/>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par>
                                <p:cTn id="36" presetID="10"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4DE4329-8EE3-4A00-9F5C-A4676BC64667}"/>
              </a:ext>
            </a:extLst>
          </p:cNvPr>
          <p:cNvSpPr>
            <a:spLocks noGrp="1"/>
          </p:cNvSpPr>
          <p:nvPr>
            <p:ph type="title"/>
          </p:nvPr>
        </p:nvSpPr>
        <p:spPr/>
        <p:txBody>
          <a:bodyPr>
            <a:normAutofit/>
          </a:bodyPr>
          <a:lstStyle/>
          <a:p>
            <a:pPr eaLnBrk="1" hangingPunct="1"/>
            <a:r>
              <a:rPr lang="en-US" altLang="en-US" sz="3600"/>
              <a:t>Nội dung</a:t>
            </a:r>
          </a:p>
        </p:txBody>
      </p:sp>
      <p:sp>
        <p:nvSpPr>
          <p:cNvPr id="8195" name="Rectangle 3">
            <a:extLst>
              <a:ext uri="{FF2B5EF4-FFF2-40B4-BE49-F238E27FC236}">
                <a16:creationId xmlns:a16="http://schemas.microsoft.com/office/drawing/2014/main" id="{83A51B64-5DCC-4EB9-BDA6-96975F084230}"/>
              </a:ext>
            </a:extLst>
          </p:cNvPr>
          <p:cNvSpPr>
            <a:spLocks noGrp="1"/>
          </p:cNvSpPr>
          <p:nvPr>
            <p:ph idx="1"/>
          </p:nvPr>
        </p:nvSpPr>
        <p:spPr>
          <a:xfrm>
            <a:off x="603504" y="2077641"/>
            <a:ext cx="8045974" cy="3465909"/>
          </a:xfrm>
        </p:spPr>
        <p:txBody>
          <a:bodyPr/>
          <a:lstStyle/>
          <a:p>
            <a:pPr eaLnBrk="1" hangingPunct="1"/>
            <a:r>
              <a:rPr lang="en-US" altLang="en-US" dirty="0"/>
              <a:t>Phần </a:t>
            </a:r>
            <a:r>
              <a:rPr lang="en-US" altLang="en-US"/>
              <a:t>1: Giới thiệu &amp; Lịch sử phát triển của Blockchain</a:t>
            </a:r>
            <a:endParaRPr lang="en-US" altLang="en-US" dirty="0"/>
          </a:p>
          <a:p>
            <a:pPr eaLnBrk="1" hangingPunct="1"/>
            <a:r>
              <a:rPr lang="en-US" altLang="en-US" dirty="0"/>
              <a:t>Phần </a:t>
            </a:r>
            <a:r>
              <a:rPr lang="en-US" altLang="en-US"/>
              <a:t>2: Nguyên lý hoạt động, Ưu nhược điểm của Blockchain</a:t>
            </a:r>
            <a:endParaRPr lang="en-US" altLang="en-US" dirty="0"/>
          </a:p>
          <a:p>
            <a:pPr eaLnBrk="1" hangingPunct="1"/>
            <a:r>
              <a:rPr lang="en-US" altLang="en-US" dirty="0"/>
              <a:t>Phần </a:t>
            </a:r>
            <a:r>
              <a:rPr lang="en-US" altLang="en-US"/>
              <a:t>3: Ứng dụng của Blockchain</a:t>
            </a:r>
            <a:endParaRPr lang="en-US" altLang="en-US" dirty="0"/>
          </a:p>
          <a:p>
            <a:pPr eaLnBrk="1" hangingPunct="1"/>
            <a:r>
              <a:rPr lang="en-US" altLang="en-US" dirty="0"/>
              <a:t>Phần 4</a:t>
            </a:r>
            <a:r>
              <a:rPr lang="en-US" altLang="en-US"/>
              <a:t>: Kết luận</a:t>
            </a:r>
            <a:endParaRPr lang="en-US" altLang="en-US" dirty="0"/>
          </a:p>
        </p:txBody>
      </p:sp>
    </p:spTree>
    <p:extLst>
      <p:ext uri="{BB962C8B-B14F-4D97-AF65-F5344CB8AC3E}">
        <p14:creationId xmlns:p14="http://schemas.microsoft.com/office/powerpoint/2010/main" val="4225521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fade">
                                      <p:cBhvr>
                                        <p:cTn id="12" dur="500"/>
                                        <p:tgtEl>
                                          <p:spTgt spid="8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5">
                                            <p:txEl>
                                              <p:pRg st="2" end="2"/>
                                            </p:txEl>
                                          </p:spTgt>
                                        </p:tgtEl>
                                        <p:attrNameLst>
                                          <p:attrName>style.visibility</p:attrName>
                                        </p:attrNameLst>
                                      </p:cBhvr>
                                      <p:to>
                                        <p:strVal val="visible"/>
                                      </p:to>
                                    </p:set>
                                    <p:animEffect transition="in" filter="fade">
                                      <p:cBhvr>
                                        <p:cTn id="17" dur="500"/>
                                        <p:tgtEl>
                                          <p:spTgt spid="8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195">
                                            <p:txEl>
                                              <p:pRg st="3" end="3"/>
                                            </p:txEl>
                                          </p:spTgt>
                                        </p:tgtEl>
                                        <p:attrNameLst>
                                          <p:attrName>style.visibility</p:attrName>
                                        </p:attrNameLst>
                                      </p:cBhvr>
                                      <p:to>
                                        <p:strVal val="visible"/>
                                      </p:to>
                                    </p:set>
                                    <p:animEffect transition="in" filter="fade">
                                      <p:cBhvr>
                                        <p:cTn id="22" dur="500"/>
                                        <p:tgtEl>
                                          <p:spTgt spid="8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B990C-34E3-4986-9FA5-B93566EC3089}"/>
              </a:ext>
            </a:extLst>
          </p:cNvPr>
          <p:cNvSpPr>
            <a:spLocks noGrp="1"/>
          </p:cNvSpPr>
          <p:nvPr>
            <p:ph type="title"/>
          </p:nvPr>
        </p:nvSpPr>
        <p:spPr/>
        <p:txBody>
          <a:bodyPr>
            <a:normAutofit/>
          </a:bodyPr>
          <a:lstStyle/>
          <a:p>
            <a:r>
              <a:rPr lang="en-US" sz="3600"/>
              <a:t>Blockchain tại Việt Nam</a:t>
            </a:r>
          </a:p>
        </p:txBody>
      </p:sp>
      <p:sp>
        <p:nvSpPr>
          <p:cNvPr id="3" name="Content Placeholder 2">
            <a:extLst>
              <a:ext uri="{FF2B5EF4-FFF2-40B4-BE49-F238E27FC236}">
                <a16:creationId xmlns:a16="http://schemas.microsoft.com/office/drawing/2014/main" id="{124332C6-CEED-4482-9373-B52B73B2BBD5}"/>
              </a:ext>
            </a:extLst>
          </p:cNvPr>
          <p:cNvSpPr>
            <a:spLocks noGrp="1"/>
          </p:cNvSpPr>
          <p:nvPr>
            <p:ph idx="1"/>
          </p:nvPr>
        </p:nvSpPr>
        <p:spPr>
          <a:xfrm>
            <a:off x="495300" y="1096347"/>
            <a:ext cx="8153400" cy="4983163"/>
          </a:xfrm>
        </p:spPr>
        <p:txBody>
          <a:bodyPr>
            <a:normAutofit/>
          </a:bodyPr>
          <a:lstStyle/>
          <a:p>
            <a:pPr marL="0" indent="0">
              <a:buNone/>
            </a:pPr>
            <a:r>
              <a:rPr lang="en-US"/>
              <a:t>2. Một số ứng dụng thực tế</a:t>
            </a:r>
          </a:p>
          <a:p>
            <a:pPr marL="0" indent="0">
              <a:buNone/>
            </a:pPr>
            <a:endParaRPr lang="en-US" sz="3200"/>
          </a:p>
        </p:txBody>
      </p:sp>
      <p:sp>
        <p:nvSpPr>
          <p:cNvPr id="4" name="Slide Number Placeholder 3">
            <a:extLst>
              <a:ext uri="{FF2B5EF4-FFF2-40B4-BE49-F238E27FC236}">
                <a16:creationId xmlns:a16="http://schemas.microsoft.com/office/drawing/2014/main" id="{AF87EBA6-8A72-44B5-9FDB-A3752DC01B22}"/>
              </a:ext>
            </a:extLst>
          </p:cNvPr>
          <p:cNvSpPr>
            <a:spLocks noGrp="1"/>
          </p:cNvSpPr>
          <p:nvPr>
            <p:ph type="sldNum" sz="quarter" idx="12"/>
          </p:nvPr>
        </p:nvSpPr>
        <p:spPr/>
        <p:txBody>
          <a:bodyPr/>
          <a:lstStyle/>
          <a:p>
            <a:fld id="{8C13379D-D487-4446-85FC-E9ED5B8B80F6}" type="slidenum">
              <a:rPr lang="en-US" smtClean="0"/>
              <a:pPr/>
              <a:t>20</a:t>
            </a:fld>
            <a:r>
              <a:rPr lang="en-US"/>
              <a:t> </a:t>
            </a:r>
          </a:p>
        </p:txBody>
      </p:sp>
      <p:sp>
        <p:nvSpPr>
          <p:cNvPr id="10" name="TextBox 9">
            <a:extLst>
              <a:ext uri="{FF2B5EF4-FFF2-40B4-BE49-F238E27FC236}">
                <a16:creationId xmlns:a16="http://schemas.microsoft.com/office/drawing/2014/main" id="{05B098F4-D2C4-4FA4-9F51-A9F230206774}"/>
              </a:ext>
            </a:extLst>
          </p:cNvPr>
          <p:cNvSpPr txBox="1"/>
          <p:nvPr/>
        </p:nvSpPr>
        <p:spPr>
          <a:xfrm>
            <a:off x="755780" y="1897350"/>
            <a:ext cx="6858000" cy="646331"/>
          </a:xfrm>
          <a:prstGeom prst="rect">
            <a:avLst/>
          </a:prstGeom>
          <a:noFill/>
        </p:spPr>
        <p:txBody>
          <a:bodyPr wrap="square" rtlCol="0">
            <a:spAutoFit/>
          </a:bodyPr>
          <a:lstStyle/>
          <a:p>
            <a:pPr marL="285750" indent="-285750" algn="just">
              <a:buFont typeface="Arial" panose="020B0604020202020204" pitchFamily="34" charset="0"/>
              <a:buChar char="•"/>
            </a:pPr>
            <a:r>
              <a:rPr lang="en-US" b="1"/>
              <a:t>Nông nghiệp: </a:t>
            </a:r>
            <a:r>
              <a:rPr lang="en-US"/>
              <a:t>Blockchain giúp người tiêu dung truy xuất được nguồn gốc, quy trình sản xuất và phân phối của nông phẩm. </a:t>
            </a:r>
          </a:p>
        </p:txBody>
      </p:sp>
      <p:pic>
        <p:nvPicPr>
          <p:cNvPr id="11" name="Picture 10" descr="Diagram&#10;&#10;Description automatically generated">
            <a:extLst>
              <a:ext uri="{FF2B5EF4-FFF2-40B4-BE49-F238E27FC236}">
                <a16:creationId xmlns:a16="http://schemas.microsoft.com/office/drawing/2014/main" id="{267B89EF-E16F-4838-A4B6-4769A1078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1" y="3219061"/>
            <a:ext cx="6858000" cy="2740408"/>
          </a:xfrm>
          <a:prstGeom prst="rect">
            <a:avLst/>
          </a:prstGeom>
        </p:spPr>
      </p:pic>
      <p:sp>
        <p:nvSpPr>
          <p:cNvPr id="7" name="TextBox 6">
            <a:extLst>
              <a:ext uri="{FF2B5EF4-FFF2-40B4-BE49-F238E27FC236}">
                <a16:creationId xmlns:a16="http://schemas.microsoft.com/office/drawing/2014/main" id="{17E5AC2B-14F3-4448-8D65-768407963259}"/>
              </a:ext>
            </a:extLst>
          </p:cNvPr>
          <p:cNvSpPr txBox="1"/>
          <p:nvPr/>
        </p:nvSpPr>
        <p:spPr>
          <a:xfrm>
            <a:off x="755780" y="2808514"/>
            <a:ext cx="6848669" cy="923330"/>
          </a:xfrm>
          <a:prstGeom prst="rect">
            <a:avLst/>
          </a:prstGeom>
          <a:noFill/>
        </p:spPr>
        <p:txBody>
          <a:bodyPr wrap="square" rtlCol="0">
            <a:spAutoFit/>
          </a:bodyPr>
          <a:lstStyle/>
          <a:p>
            <a:pPr marL="285750" indent="-285750" algn="just">
              <a:buFont typeface="Arial" panose="020B0604020202020204" pitchFamily="34" charset="0"/>
              <a:buChar char="•"/>
            </a:pPr>
            <a:r>
              <a:rPr lang="en-US" b="1"/>
              <a:t>Giáo dục: </a:t>
            </a:r>
            <a:r>
              <a:rPr lang="en-US" sz="1800">
                <a:effectLst/>
                <a:ea typeface="Calibri" panose="020F0502020204030204" pitchFamily="34" charset="0"/>
              </a:rPr>
              <a:t>Blockchain được Bộ GD&amp;ĐT áp dụng để lưu trữ tất cả văn bằng quốc gia.</a:t>
            </a:r>
            <a:endParaRPr lang="en-US"/>
          </a:p>
          <a:p>
            <a:endParaRPr lang="en-US"/>
          </a:p>
        </p:txBody>
      </p:sp>
      <p:pic>
        <p:nvPicPr>
          <p:cNvPr id="8" name="Picture 7" descr="A person standing in front of a chalkboard with a group of people&#10;&#10;Description automatically generated with low confidence">
            <a:extLst>
              <a:ext uri="{FF2B5EF4-FFF2-40B4-BE49-F238E27FC236}">
                <a16:creationId xmlns:a16="http://schemas.microsoft.com/office/drawing/2014/main" id="{E9E17733-29C5-4377-8E54-09925FD4C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7754" y="3731844"/>
            <a:ext cx="3900196" cy="2122406"/>
          </a:xfrm>
          <a:prstGeom prst="rect">
            <a:avLst/>
          </a:prstGeom>
        </p:spPr>
      </p:pic>
      <p:sp>
        <p:nvSpPr>
          <p:cNvPr id="9" name="TextBox 8">
            <a:extLst>
              <a:ext uri="{FF2B5EF4-FFF2-40B4-BE49-F238E27FC236}">
                <a16:creationId xmlns:a16="http://schemas.microsoft.com/office/drawing/2014/main" id="{2C9355F1-D970-43F8-B537-2A1A681FE29A}"/>
              </a:ext>
            </a:extLst>
          </p:cNvPr>
          <p:cNvSpPr txBox="1"/>
          <p:nvPr/>
        </p:nvSpPr>
        <p:spPr>
          <a:xfrm>
            <a:off x="755780" y="3673511"/>
            <a:ext cx="6848668" cy="646331"/>
          </a:xfrm>
          <a:prstGeom prst="rect">
            <a:avLst/>
          </a:prstGeom>
          <a:noFill/>
        </p:spPr>
        <p:txBody>
          <a:bodyPr wrap="square" rtlCol="0">
            <a:spAutoFit/>
          </a:bodyPr>
          <a:lstStyle/>
          <a:p>
            <a:pPr marL="285750" indent="-285750" algn="just">
              <a:buFont typeface="Arial" panose="020B0604020202020204" pitchFamily="34" charset="0"/>
              <a:buChar char="•"/>
            </a:pPr>
            <a:r>
              <a:rPr lang="en-US" b="1"/>
              <a:t>Y tế: </a:t>
            </a:r>
            <a:r>
              <a:rPr lang="en-US" sz="1800">
                <a:solidFill>
                  <a:srgbClr val="000000"/>
                </a:solidFill>
                <a:effectLst/>
                <a:ea typeface="Calibri" panose="020F0502020204030204" pitchFamily="34" charset="0"/>
              </a:rPr>
              <a:t>Blockchain được sử dụng trong việc quản lý chuỗi cung ứng y tế , triển khai hộ chiếu vacxin,.. </a:t>
            </a:r>
            <a:endParaRPr lang="en-US"/>
          </a:p>
        </p:txBody>
      </p:sp>
      <p:pic>
        <p:nvPicPr>
          <p:cNvPr id="12" name="Picture 11" descr="A picture containing text, parking, meter&#10;&#10;Description automatically generated">
            <a:extLst>
              <a:ext uri="{FF2B5EF4-FFF2-40B4-BE49-F238E27FC236}">
                <a16:creationId xmlns:a16="http://schemas.microsoft.com/office/drawing/2014/main" id="{D1B0A153-D452-4009-8540-F2FE280C53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2211" y="4334269"/>
            <a:ext cx="2355806" cy="1946049"/>
          </a:xfrm>
          <a:prstGeom prst="rect">
            <a:avLst/>
          </a:prstGeom>
        </p:spPr>
      </p:pic>
    </p:spTree>
    <p:extLst>
      <p:ext uri="{BB962C8B-B14F-4D97-AF65-F5344CB8AC3E}">
        <p14:creationId xmlns:p14="http://schemas.microsoft.com/office/powerpoint/2010/main" val="268784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par>
                                <p:cTn id="13" presetID="16" presetClass="entr" presetSubtype="21"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arn(inVertic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11"/>
                                        </p:tgtEl>
                                        <p:attrNameLst>
                                          <p:attrName>style.visibility</p:attrName>
                                        </p:attrNameLst>
                                      </p:cBhvr>
                                      <p:to>
                                        <p:strVal val="hidden"/>
                                      </p:to>
                                    </p:set>
                                  </p:childTnLst>
                                </p:cTn>
                              </p:par>
                              <p:par>
                                <p:cTn id="20" presetID="16" presetClass="entr" presetSubtype="21"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Vertic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8"/>
                                        </p:tgtEl>
                                        <p:attrNameLst>
                                          <p:attrName>style.visibility</p:attrName>
                                        </p:attrNameLst>
                                      </p:cBhvr>
                                      <p:to>
                                        <p:strVal val="hidden"/>
                                      </p:to>
                                    </p:set>
                                  </p:childTnLst>
                                </p:cTn>
                              </p:par>
                              <p:par>
                                <p:cTn id="30" presetID="16" presetClass="entr" presetSubtype="21"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arn(inVertical)">
                                      <p:cBhvr>
                                        <p:cTn id="32" dur="500"/>
                                        <p:tgtEl>
                                          <p:spTgt spid="9"/>
                                        </p:tgtEl>
                                      </p:cBhvr>
                                    </p:animEffect>
                                  </p:childTnLst>
                                </p:cTn>
                              </p:par>
                              <p:par>
                                <p:cTn id="33" presetID="16" presetClass="entr" presetSubtype="21"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arn(inVertical)">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7"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2C435-0DC2-4799-A4FC-89DD2B23E808}"/>
              </a:ext>
            </a:extLst>
          </p:cNvPr>
          <p:cNvSpPr>
            <a:spLocks noGrp="1"/>
          </p:cNvSpPr>
          <p:nvPr>
            <p:ph type="title"/>
          </p:nvPr>
        </p:nvSpPr>
        <p:spPr/>
        <p:txBody>
          <a:bodyPr>
            <a:normAutofit/>
          </a:bodyPr>
          <a:lstStyle/>
          <a:p>
            <a:r>
              <a:rPr lang="en-US" sz="3600"/>
              <a:t>Blockchain tại Việt Nam</a:t>
            </a:r>
          </a:p>
        </p:txBody>
      </p:sp>
      <p:sp>
        <p:nvSpPr>
          <p:cNvPr id="3" name="Content Placeholder 2">
            <a:extLst>
              <a:ext uri="{FF2B5EF4-FFF2-40B4-BE49-F238E27FC236}">
                <a16:creationId xmlns:a16="http://schemas.microsoft.com/office/drawing/2014/main" id="{64833554-A78F-49DA-967D-6B66AE8D726A}"/>
              </a:ext>
            </a:extLst>
          </p:cNvPr>
          <p:cNvSpPr>
            <a:spLocks noGrp="1"/>
          </p:cNvSpPr>
          <p:nvPr>
            <p:ph idx="1"/>
          </p:nvPr>
        </p:nvSpPr>
        <p:spPr/>
        <p:txBody>
          <a:bodyPr/>
          <a:lstStyle/>
          <a:p>
            <a:pPr marL="0" indent="0">
              <a:buNone/>
            </a:pPr>
            <a:r>
              <a:rPr lang="en-US"/>
              <a:t>3. Cơ hội, thách thức</a:t>
            </a:r>
          </a:p>
        </p:txBody>
      </p:sp>
      <p:sp>
        <p:nvSpPr>
          <p:cNvPr id="4" name="Slide Number Placeholder 3">
            <a:extLst>
              <a:ext uri="{FF2B5EF4-FFF2-40B4-BE49-F238E27FC236}">
                <a16:creationId xmlns:a16="http://schemas.microsoft.com/office/drawing/2014/main" id="{7D7DB980-EC76-4541-B909-5DB89FE02BFE}"/>
              </a:ext>
            </a:extLst>
          </p:cNvPr>
          <p:cNvSpPr>
            <a:spLocks noGrp="1"/>
          </p:cNvSpPr>
          <p:nvPr>
            <p:ph type="sldNum" sz="quarter" idx="12"/>
          </p:nvPr>
        </p:nvSpPr>
        <p:spPr/>
        <p:txBody>
          <a:bodyPr/>
          <a:lstStyle/>
          <a:p>
            <a:fld id="{8C13379D-D487-4446-85FC-E9ED5B8B80F6}" type="slidenum">
              <a:rPr lang="en-US" smtClean="0"/>
              <a:pPr/>
              <a:t>21</a:t>
            </a:fld>
            <a:r>
              <a:rPr lang="en-US"/>
              <a:t> </a:t>
            </a:r>
          </a:p>
        </p:txBody>
      </p:sp>
      <p:sp>
        <p:nvSpPr>
          <p:cNvPr id="5" name="TextBox 4">
            <a:extLst>
              <a:ext uri="{FF2B5EF4-FFF2-40B4-BE49-F238E27FC236}">
                <a16:creationId xmlns:a16="http://schemas.microsoft.com/office/drawing/2014/main" id="{58B4A622-5F58-4E1C-9EF7-5AFBD9C12A53}"/>
              </a:ext>
            </a:extLst>
          </p:cNvPr>
          <p:cNvSpPr txBox="1"/>
          <p:nvPr/>
        </p:nvSpPr>
        <p:spPr>
          <a:xfrm>
            <a:off x="877077" y="1756101"/>
            <a:ext cx="1446245" cy="369332"/>
          </a:xfrm>
          <a:prstGeom prst="rect">
            <a:avLst/>
          </a:prstGeom>
          <a:noFill/>
        </p:spPr>
        <p:txBody>
          <a:bodyPr wrap="square" rtlCol="0">
            <a:spAutoFit/>
          </a:bodyPr>
          <a:lstStyle/>
          <a:p>
            <a:pPr marL="285750" indent="-285750">
              <a:buFont typeface="Arial" panose="020B0604020202020204" pitchFamily="34" charset="0"/>
              <a:buChar char="•"/>
            </a:pPr>
            <a:r>
              <a:rPr lang="en-US" u="sng"/>
              <a:t>Cơ hội:</a:t>
            </a:r>
          </a:p>
        </p:txBody>
      </p:sp>
      <p:sp>
        <p:nvSpPr>
          <p:cNvPr id="6" name="TextBox 5">
            <a:extLst>
              <a:ext uri="{FF2B5EF4-FFF2-40B4-BE49-F238E27FC236}">
                <a16:creationId xmlns:a16="http://schemas.microsoft.com/office/drawing/2014/main" id="{A146FC79-D123-42BD-8B79-BCC26305B822}"/>
              </a:ext>
            </a:extLst>
          </p:cNvPr>
          <p:cNvSpPr txBox="1"/>
          <p:nvPr/>
        </p:nvSpPr>
        <p:spPr>
          <a:xfrm>
            <a:off x="2659224" y="1756101"/>
            <a:ext cx="5075854" cy="1200329"/>
          </a:xfrm>
          <a:prstGeom prst="rect">
            <a:avLst/>
          </a:prstGeom>
          <a:noFill/>
        </p:spPr>
        <p:txBody>
          <a:bodyPr wrap="square" rtlCol="0">
            <a:spAutoFit/>
          </a:bodyPr>
          <a:lstStyle/>
          <a:p>
            <a:pPr marL="285750" indent="-285750">
              <a:buFont typeface="Courier New" panose="02070309020205020404" pitchFamily="49" charset="0"/>
              <a:buChar char="o"/>
            </a:pPr>
            <a:r>
              <a:rPr lang="en-US"/>
              <a:t>Dân số trẻ.</a:t>
            </a:r>
          </a:p>
          <a:p>
            <a:pPr marL="285750" indent="-285750">
              <a:buFont typeface="Courier New" panose="02070309020205020404" pitchFamily="49" charset="0"/>
              <a:buChar char="o"/>
            </a:pPr>
            <a:r>
              <a:rPr lang="en-US"/>
              <a:t>Độ phủ công nghệ lớn.</a:t>
            </a:r>
          </a:p>
          <a:p>
            <a:pPr marL="285750" indent="-285750">
              <a:buFont typeface="Courier New" panose="02070309020205020404" pitchFamily="49" charset="0"/>
              <a:buChar char="o"/>
            </a:pPr>
            <a:r>
              <a:rPr lang="en-US"/>
              <a:t>Thu hút được vốn đầu tư nước ngoài.</a:t>
            </a:r>
          </a:p>
          <a:p>
            <a:pPr marL="285750" indent="-285750">
              <a:buFont typeface="Courier New" panose="02070309020205020404" pitchFamily="49" charset="0"/>
              <a:buChar char="o"/>
            </a:pPr>
            <a:r>
              <a:rPr lang="en-US"/>
              <a:t>Chính phủ tập trung phát triển công nghệ.</a:t>
            </a:r>
          </a:p>
        </p:txBody>
      </p:sp>
      <p:sp>
        <p:nvSpPr>
          <p:cNvPr id="7" name="TextBox 6">
            <a:extLst>
              <a:ext uri="{FF2B5EF4-FFF2-40B4-BE49-F238E27FC236}">
                <a16:creationId xmlns:a16="http://schemas.microsoft.com/office/drawing/2014/main" id="{C6B4B607-4D84-4C4D-8DBC-149CA9BC7478}"/>
              </a:ext>
            </a:extLst>
          </p:cNvPr>
          <p:cNvSpPr txBox="1"/>
          <p:nvPr/>
        </p:nvSpPr>
        <p:spPr>
          <a:xfrm>
            <a:off x="877077" y="3429000"/>
            <a:ext cx="1688841" cy="369332"/>
          </a:xfrm>
          <a:prstGeom prst="rect">
            <a:avLst/>
          </a:prstGeom>
          <a:noFill/>
        </p:spPr>
        <p:txBody>
          <a:bodyPr wrap="square" rtlCol="0">
            <a:spAutoFit/>
          </a:bodyPr>
          <a:lstStyle/>
          <a:p>
            <a:pPr marL="285750" indent="-285750">
              <a:buFont typeface="Arial" panose="020B0604020202020204" pitchFamily="34" charset="0"/>
              <a:buChar char="•"/>
            </a:pPr>
            <a:r>
              <a:rPr lang="en-US" u="sng"/>
              <a:t>Thách thức</a:t>
            </a:r>
          </a:p>
        </p:txBody>
      </p:sp>
      <p:sp>
        <p:nvSpPr>
          <p:cNvPr id="8" name="TextBox 7">
            <a:extLst>
              <a:ext uri="{FF2B5EF4-FFF2-40B4-BE49-F238E27FC236}">
                <a16:creationId xmlns:a16="http://schemas.microsoft.com/office/drawing/2014/main" id="{09ABC6EA-3629-41FF-83FB-2AD9EEC639DF}"/>
              </a:ext>
            </a:extLst>
          </p:cNvPr>
          <p:cNvSpPr txBox="1"/>
          <p:nvPr/>
        </p:nvSpPr>
        <p:spPr>
          <a:xfrm>
            <a:off x="2659224" y="3429000"/>
            <a:ext cx="5477070" cy="1200329"/>
          </a:xfrm>
          <a:prstGeom prst="rect">
            <a:avLst/>
          </a:prstGeom>
          <a:noFill/>
        </p:spPr>
        <p:txBody>
          <a:bodyPr wrap="square" rtlCol="0">
            <a:spAutoFit/>
          </a:bodyPr>
          <a:lstStyle/>
          <a:p>
            <a:pPr marL="285750" indent="-285750" algn="just">
              <a:buFont typeface="Courier New" panose="02070309020205020404" pitchFamily="49" charset="0"/>
              <a:buChar char="o"/>
            </a:pPr>
            <a:r>
              <a:rPr lang="en-US"/>
              <a:t>Tồn tại nhiều hình thức lừa đảo, đa cấp giả dạng kinh doanh tiền ảo.</a:t>
            </a:r>
          </a:p>
          <a:p>
            <a:pPr marL="285750" indent="-285750" algn="just">
              <a:buFont typeface="Courier New" panose="02070309020205020404" pitchFamily="49" charset="0"/>
              <a:buChar char="o"/>
            </a:pPr>
            <a:r>
              <a:rPr lang="en-US"/>
              <a:t>Niềm tin của người dân vào công nghệ mới chưa cao.</a:t>
            </a:r>
          </a:p>
        </p:txBody>
      </p:sp>
    </p:spTree>
    <p:extLst>
      <p:ext uri="{BB962C8B-B14F-4D97-AF65-F5344CB8AC3E}">
        <p14:creationId xmlns:p14="http://schemas.microsoft.com/office/powerpoint/2010/main" val="114683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C7244-B6EB-42C9-94A7-6D49B57AAB0D}"/>
              </a:ext>
            </a:extLst>
          </p:cNvPr>
          <p:cNvSpPr>
            <a:spLocks noGrp="1"/>
          </p:cNvSpPr>
          <p:nvPr>
            <p:ph type="title"/>
          </p:nvPr>
        </p:nvSpPr>
        <p:spPr/>
        <p:txBody>
          <a:bodyPr/>
          <a:lstStyle/>
          <a:p>
            <a:r>
              <a:rPr lang="en-US" err="1"/>
              <a:t>Kết</a:t>
            </a:r>
            <a:r>
              <a:rPr lang="en-US"/>
              <a:t> </a:t>
            </a:r>
            <a:r>
              <a:rPr lang="en-US" err="1"/>
              <a:t>luận</a:t>
            </a:r>
            <a:endParaRPr lang="en-US"/>
          </a:p>
        </p:txBody>
      </p:sp>
      <p:sp>
        <p:nvSpPr>
          <p:cNvPr id="3" name="Content Placeholder 2">
            <a:extLst>
              <a:ext uri="{FF2B5EF4-FFF2-40B4-BE49-F238E27FC236}">
                <a16:creationId xmlns:a16="http://schemas.microsoft.com/office/drawing/2014/main" id="{BF6A4FD9-5D5F-4BCC-B31A-10D606D67E9A}"/>
              </a:ext>
            </a:extLst>
          </p:cNvPr>
          <p:cNvSpPr>
            <a:spLocks noGrp="1"/>
          </p:cNvSpPr>
          <p:nvPr>
            <p:ph idx="1"/>
          </p:nvPr>
        </p:nvSpPr>
        <p:spPr>
          <a:xfrm>
            <a:off x="1054358" y="2006081"/>
            <a:ext cx="7352524" cy="3598587"/>
          </a:xfrm>
        </p:spPr>
        <p:txBody>
          <a:bodyPr vert="horz" lIns="91440" tIns="45720" rIns="91440" bIns="45720" rtlCol="0" anchor="t">
            <a:normAutofit/>
          </a:bodyPr>
          <a:lstStyle/>
          <a:p>
            <a:pPr algn="just"/>
            <a:r>
              <a:rPr lang="en-US"/>
              <a:t> Blockchain </a:t>
            </a:r>
            <a:r>
              <a:rPr lang="en-US" dirty="0" err="1"/>
              <a:t>là</a:t>
            </a:r>
            <a:r>
              <a:rPr lang="en-US" dirty="0"/>
              <a:t> </a:t>
            </a:r>
            <a:r>
              <a:rPr lang="en-US" dirty="0" err="1"/>
              <a:t>một</a:t>
            </a:r>
            <a:r>
              <a:rPr lang="en-US" dirty="0"/>
              <a:t> </a:t>
            </a:r>
            <a:r>
              <a:rPr lang="en-US" dirty="0" err="1"/>
              <a:t>hệ</a:t>
            </a:r>
            <a:r>
              <a:rPr lang="en-US" dirty="0"/>
              <a:t> </a:t>
            </a:r>
            <a:r>
              <a:rPr lang="en-US" dirty="0" err="1"/>
              <a:t>thống</a:t>
            </a:r>
            <a:r>
              <a:rPr lang="en-US" dirty="0"/>
              <a:t> </a:t>
            </a:r>
            <a:r>
              <a:rPr lang="en-US" dirty="0" err="1"/>
              <a:t>bảo</a:t>
            </a:r>
            <a:r>
              <a:rPr lang="en-US" dirty="0"/>
              <a:t> </a:t>
            </a:r>
            <a:r>
              <a:rPr lang="en-US" dirty="0" err="1"/>
              <a:t>mật</a:t>
            </a:r>
            <a:r>
              <a:rPr lang="en-US" dirty="0"/>
              <a:t> </a:t>
            </a:r>
            <a:r>
              <a:rPr lang="en-US" dirty="0" err="1"/>
              <a:t>thông</a:t>
            </a:r>
            <a:r>
              <a:rPr lang="en-US" dirty="0"/>
              <a:t> tin </a:t>
            </a:r>
            <a:r>
              <a:rPr lang="en-US" dirty="0" err="1"/>
              <a:t>có</a:t>
            </a:r>
            <a:r>
              <a:rPr lang="en-US" dirty="0"/>
              <a:t> </a:t>
            </a:r>
            <a:r>
              <a:rPr lang="en-US" dirty="0" err="1"/>
              <a:t>nhiều</a:t>
            </a:r>
            <a:r>
              <a:rPr lang="en-US" dirty="0"/>
              <a:t> </a:t>
            </a:r>
            <a:r>
              <a:rPr lang="en-US" dirty="0" err="1"/>
              <a:t>ứng</a:t>
            </a:r>
            <a:r>
              <a:rPr lang="en-US" dirty="0"/>
              <a:t> </a:t>
            </a:r>
            <a:r>
              <a:rPr lang="en-US" dirty="0" err="1"/>
              <a:t>dụng</a:t>
            </a:r>
            <a:r>
              <a:rPr lang="en-US" dirty="0"/>
              <a:t> </a:t>
            </a:r>
            <a:r>
              <a:rPr lang="en-US" dirty="0" err="1"/>
              <a:t>trong</a:t>
            </a:r>
            <a:r>
              <a:rPr lang="en-US" dirty="0"/>
              <a:t> </a:t>
            </a:r>
            <a:r>
              <a:rPr lang="en-US" dirty="0" err="1"/>
              <a:t>nhiều</a:t>
            </a:r>
            <a:r>
              <a:rPr lang="en-US" dirty="0"/>
              <a:t> </a:t>
            </a:r>
            <a:r>
              <a:rPr lang="en-US" dirty="0" err="1"/>
              <a:t>lĩnh</a:t>
            </a:r>
            <a:r>
              <a:rPr lang="en-US"/>
              <a:t> vực.</a:t>
            </a:r>
          </a:p>
          <a:p>
            <a:pPr algn="just"/>
            <a:r>
              <a:rPr lang="en-US">
                <a:cs typeface="Arial"/>
              </a:rPr>
              <a:t> Công nghệ Blockchain vẫn còn rất nhiều tiềm năng mà con người chưa khám phá, hứa hẹn đem lại nhiều ứng dụng trong tương lai.</a:t>
            </a:r>
            <a:endParaRPr lang="en-US" dirty="0">
              <a:cs typeface="Arial"/>
            </a:endParaRPr>
          </a:p>
        </p:txBody>
      </p:sp>
      <p:sp>
        <p:nvSpPr>
          <p:cNvPr id="6" name="Slide Number Placeholder 5">
            <a:extLst>
              <a:ext uri="{FF2B5EF4-FFF2-40B4-BE49-F238E27FC236}">
                <a16:creationId xmlns:a16="http://schemas.microsoft.com/office/drawing/2014/main" id="{DEC723FA-0AE6-40CF-8E06-602076A45188}"/>
              </a:ext>
            </a:extLst>
          </p:cNvPr>
          <p:cNvSpPr>
            <a:spLocks noGrp="1"/>
          </p:cNvSpPr>
          <p:nvPr>
            <p:ph type="sldNum" sz="quarter" idx="12"/>
          </p:nvPr>
        </p:nvSpPr>
        <p:spPr/>
        <p:txBody>
          <a:bodyPr/>
          <a:lstStyle/>
          <a:p>
            <a:fld id="{8C13379D-D487-4446-85FC-E9ED5B8B80F6}" type="slidenum">
              <a:rPr lang="en-US" smtClean="0"/>
              <a:pPr/>
              <a:t>22</a:t>
            </a:fld>
            <a:r>
              <a:rPr lang="en-US"/>
              <a:t> </a:t>
            </a:r>
          </a:p>
        </p:txBody>
      </p:sp>
    </p:spTree>
    <p:extLst>
      <p:ext uri="{BB962C8B-B14F-4D97-AF65-F5344CB8AC3E}">
        <p14:creationId xmlns:p14="http://schemas.microsoft.com/office/powerpoint/2010/main" val="120226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D349879-CD58-4E44-AF4E-9C130ADAF8F8}"/>
              </a:ext>
            </a:extLst>
          </p:cNvPr>
          <p:cNvSpPr>
            <a:spLocks noGrp="1"/>
          </p:cNvSpPr>
          <p:nvPr>
            <p:ph type="sldNum" sz="quarter" idx="4294967295"/>
          </p:nvPr>
        </p:nvSpPr>
        <p:spPr>
          <a:xfrm>
            <a:off x="7467600" y="6357938"/>
            <a:ext cx="1676400" cy="365125"/>
          </a:xfrm>
        </p:spPr>
        <p:txBody>
          <a:bodyPr/>
          <a:lstStyle/>
          <a:p>
            <a:fld id="{8C13379D-D487-4446-85FC-E9ED5B8B80F6}" type="slidenum">
              <a:rPr lang="en-US" smtClean="0"/>
              <a:pPr/>
              <a:t>23</a:t>
            </a:fld>
            <a:r>
              <a:rPr lang="en-US"/>
              <a:t> </a:t>
            </a:r>
          </a:p>
        </p:txBody>
      </p:sp>
      <p:sp>
        <p:nvSpPr>
          <p:cNvPr id="3" name="TextBox 2">
            <a:extLst>
              <a:ext uri="{FF2B5EF4-FFF2-40B4-BE49-F238E27FC236}">
                <a16:creationId xmlns:a16="http://schemas.microsoft.com/office/drawing/2014/main" id="{7DA679E2-662F-4DA6-A1E6-51BF46B1778B}"/>
              </a:ext>
            </a:extLst>
          </p:cNvPr>
          <p:cNvSpPr txBox="1"/>
          <p:nvPr/>
        </p:nvSpPr>
        <p:spPr>
          <a:xfrm>
            <a:off x="3974842" y="2453951"/>
            <a:ext cx="1875452" cy="707886"/>
          </a:xfrm>
          <a:prstGeom prst="rect">
            <a:avLst/>
          </a:prstGeom>
          <a:noFill/>
        </p:spPr>
        <p:txBody>
          <a:bodyPr wrap="square" rtlCol="0">
            <a:spAutoFit/>
          </a:bodyPr>
          <a:lstStyle/>
          <a:p>
            <a:r>
              <a:rPr lang="en-US" sz="4000">
                <a:latin typeface=".VnBook-Antiqua" panose="020B7200000000000000" pitchFamily="34" charset="0"/>
              </a:rPr>
              <a:t>Fin</a:t>
            </a:r>
          </a:p>
        </p:txBody>
      </p:sp>
    </p:spTree>
    <p:extLst>
      <p:ext uri="{BB962C8B-B14F-4D97-AF65-F5344CB8AC3E}">
        <p14:creationId xmlns:p14="http://schemas.microsoft.com/office/powerpoint/2010/main" val="2533927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9D5947-7BBA-416F-A17A-CF5E90462561}"/>
              </a:ext>
            </a:extLst>
          </p:cNvPr>
          <p:cNvSpPr>
            <a:spLocks noGrp="1"/>
          </p:cNvSpPr>
          <p:nvPr>
            <p:ph idx="1"/>
          </p:nvPr>
        </p:nvSpPr>
        <p:spPr/>
        <p:txBody>
          <a:bodyPr anchor="ctr">
            <a:normAutofit/>
          </a:bodyPr>
          <a:lstStyle/>
          <a:p>
            <a:pPr marL="0" indent="0" algn="ctr">
              <a:buNone/>
            </a:pPr>
            <a:r>
              <a:rPr lang="en-US" sz="4000" b="1">
                <a:latin typeface="+mj-lt"/>
              </a:rPr>
              <a:t>Phần I:</a:t>
            </a:r>
          </a:p>
          <a:p>
            <a:pPr marL="0" indent="0" algn="ctr">
              <a:buNone/>
            </a:pPr>
            <a:r>
              <a:rPr lang="en-US" sz="4000" b="1">
                <a:latin typeface="+mj-lt"/>
              </a:rPr>
              <a:t>GIỚI THIỆU VÀ LỊCH SỬ </a:t>
            </a:r>
          </a:p>
          <a:p>
            <a:pPr marL="0" indent="0" algn="ctr">
              <a:buNone/>
            </a:pPr>
            <a:r>
              <a:rPr lang="en-US" sz="4000" b="1">
                <a:latin typeface="+mj-lt"/>
              </a:rPr>
              <a:t>PHÁT TRIỂN</a:t>
            </a:r>
          </a:p>
        </p:txBody>
      </p:sp>
      <p:sp>
        <p:nvSpPr>
          <p:cNvPr id="6" name="Slide Number Placeholder 5">
            <a:extLst>
              <a:ext uri="{FF2B5EF4-FFF2-40B4-BE49-F238E27FC236}">
                <a16:creationId xmlns:a16="http://schemas.microsoft.com/office/drawing/2014/main" id="{1777268C-C22F-4C82-8C43-B39AABF5A832}"/>
              </a:ext>
            </a:extLst>
          </p:cNvPr>
          <p:cNvSpPr>
            <a:spLocks noGrp="1"/>
          </p:cNvSpPr>
          <p:nvPr>
            <p:ph type="sldNum" sz="quarter" idx="12"/>
          </p:nvPr>
        </p:nvSpPr>
        <p:spPr/>
        <p:txBody>
          <a:bodyPr/>
          <a:lstStyle/>
          <a:p>
            <a:fld id="{8C13379D-D487-4446-85FC-E9ED5B8B80F6}" type="slidenum">
              <a:rPr lang="en-US" smtClean="0"/>
              <a:pPr/>
              <a:t>3</a:t>
            </a:fld>
            <a:endParaRPr lang="en-US"/>
          </a:p>
        </p:txBody>
      </p:sp>
    </p:spTree>
    <p:extLst>
      <p:ext uri="{BB962C8B-B14F-4D97-AF65-F5344CB8AC3E}">
        <p14:creationId xmlns:p14="http://schemas.microsoft.com/office/powerpoint/2010/main" val="2954166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492D7-051A-4C1E-8899-0DDDF8B74E37}"/>
              </a:ext>
            </a:extLst>
          </p:cNvPr>
          <p:cNvSpPr>
            <a:spLocks noGrp="1"/>
          </p:cNvSpPr>
          <p:nvPr>
            <p:ph type="title"/>
          </p:nvPr>
        </p:nvSpPr>
        <p:spPr/>
        <p:txBody>
          <a:bodyPr>
            <a:normAutofit/>
          </a:bodyPr>
          <a:lstStyle/>
          <a:p>
            <a:pPr marL="0" indent="0">
              <a:buNone/>
            </a:pPr>
            <a:r>
              <a:rPr lang="en-US" sz="3600"/>
              <a:t>Blockchain là gì?</a:t>
            </a:r>
          </a:p>
        </p:txBody>
      </p:sp>
      <p:sp>
        <p:nvSpPr>
          <p:cNvPr id="6" name="Slide Number Placeholder 5">
            <a:extLst>
              <a:ext uri="{FF2B5EF4-FFF2-40B4-BE49-F238E27FC236}">
                <a16:creationId xmlns:a16="http://schemas.microsoft.com/office/drawing/2014/main" id="{0B9A6E3C-02D3-4536-9E24-083C0FDC615A}"/>
              </a:ext>
            </a:extLst>
          </p:cNvPr>
          <p:cNvSpPr>
            <a:spLocks noGrp="1"/>
          </p:cNvSpPr>
          <p:nvPr>
            <p:ph type="sldNum" sz="quarter" idx="12"/>
          </p:nvPr>
        </p:nvSpPr>
        <p:spPr/>
        <p:txBody>
          <a:bodyPr/>
          <a:lstStyle/>
          <a:p>
            <a:fld id="{8C13379D-D487-4446-85FC-E9ED5B8B80F6}" type="slidenum">
              <a:rPr lang="en-US" smtClean="0"/>
              <a:pPr/>
              <a:t>4</a:t>
            </a:fld>
            <a:r>
              <a:rPr lang="en-US"/>
              <a:t> </a:t>
            </a:r>
          </a:p>
        </p:txBody>
      </p:sp>
      <p:sp>
        <p:nvSpPr>
          <p:cNvPr id="3" name="TextBox 2">
            <a:extLst>
              <a:ext uri="{FF2B5EF4-FFF2-40B4-BE49-F238E27FC236}">
                <a16:creationId xmlns:a16="http://schemas.microsoft.com/office/drawing/2014/main" id="{514D4801-F7E8-4E78-AB63-5A90690E648C}"/>
              </a:ext>
            </a:extLst>
          </p:cNvPr>
          <p:cNvSpPr txBox="1"/>
          <p:nvPr/>
        </p:nvSpPr>
        <p:spPr>
          <a:xfrm>
            <a:off x="768609" y="1557705"/>
            <a:ext cx="6718041" cy="923330"/>
          </a:xfrm>
          <a:prstGeom prst="rect">
            <a:avLst/>
          </a:prstGeom>
          <a:noFill/>
        </p:spPr>
        <p:txBody>
          <a:bodyPr wrap="square" rtlCol="0">
            <a:spAutoFit/>
          </a:bodyPr>
          <a:lstStyle/>
          <a:p>
            <a:pPr marL="285750" indent="-285750" algn="just">
              <a:buFont typeface="Arial" panose="020B0604020202020204" pitchFamily="34" charset="0"/>
              <a:buChar char="•"/>
            </a:pPr>
            <a:r>
              <a:rPr lang="en-US"/>
              <a:t>Blockchain là công nghệ chuỗi – khối, cho phép lưu trữ, truyền tải dữ liệu một cách an toàn dựa trên hệ thống mã hóa vô cùng phức tạp.</a:t>
            </a:r>
          </a:p>
        </p:txBody>
      </p:sp>
      <p:pic>
        <p:nvPicPr>
          <p:cNvPr id="9" name="Picture 8">
            <a:extLst>
              <a:ext uri="{FF2B5EF4-FFF2-40B4-BE49-F238E27FC236}">
                <a16:creationId xmlns:a16="http://schemas.microsoft.com/office/drawing/2014/main" id="{C3DDB746-6798-46B1-AB2F-700EE462CA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8445" y="2926190"/>
            <a:ext cx="4007110" cy="2896337"/>
          </a:xfrm>
          <a:prstGeom prst="rect">
            <a:avLst/>
          </a:prstGeom>
        </p:spPr>
      </p:pic>
      <p:sp>
        <p:nvSpPr>
          <p:cNvPr id="7" name="TextBox 6">
            <a:extLst>
              <a:ext uri="{FF2B5EF4-FFF2-40B4-BE49-F238E27FC236}">
                <a16:creationId xmlns:a16="http://schemas.microsoft.com/office/drawing/2014/main" id="{E4F07AE4-B204-411A-B913-67E3752C3DC1}"/>
              </a:ext>
            </a:extLst>
          </p:cNvPr>
          <p:cNvSpPr txBox="1"/>
          <p:nvPr/>
        </p:nvSpPr>
        <p:spPr>
          <a:xfrm>
            <a:off x="768609" y="2926190"/>
            <a:ext cx="6885992" cy="1477328"/>
          </a:xfrm>
          <a:prstGeom prst="rect">
            <a:avLst/>
          </a:prstGeom>
          <a:noFill/>
        </p:spPr>
        <p:txBody>
          <a:bodyPr wrap="square" rtlCol="0">
            <a:spAutoFit/>
          </a:bodyPr>
          <a:lstStyle/>
          <a:p>
            <a:pPr marL="285750" indent="-285750" algn="just">
              <a:buFont typeface="Arial" panose="020B0604020202020204" pitchFamily="34" charset="0"/>
              <a:buChar char="•"/>
            </a:pPr>
            <a:r>
              <a:rPr lang="vi-VN" sz="1800">
                <a:effectLst/>
                <a:ea typeface="Roboto" panose="02000000000000000000" pitchFamily="2" charset="0"/>
                <a:cs typeface="Roboto" panose="02000000000000000000" pitchFamily="2" charset="0"/>
              </a:rPr>
              <a:t>Trong cuốn sách Blockchain Revolution (2016), Don &amp; Alex Tapscott đã nhận định rằng: "Blockchain là một sổ cái kỹ thuật số không thể bị phá hỏng của các giao dịch kinh tế, có thể được lập trình để ghi lại không chỉ những giao dịch tài chính mà có thể ghi lại tất cả mọi thứ có giá trị"</a:t>
            </a:r>
            <a:endParaRPr lang="en-US"/>
          </a:p>
        </p:txBody>
      </p:sp>
    </p:spTree>
    <p:extLst>
      <p:ext uri="{BB962C8B-B14F-4D97-AF65-F5344CB8AC3E}">
        <p14:creationId xmlns:p14="http://schemas.microsoft.com/office/powerpoint/2010/main" val="318736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492D7-051A-4C1E-8899-0DDDF8B74E37}"/>
              </a:ext>
            </a:extLst>
          </p:cNvPr>
          <p:cNvSpPr>
            <a:spLocks noGrp="1"/>
          </p:cNvSpPr>
          <p:nvPr>
            <p:ph type="title"/>
          </p:nvPr>
        </p:nvSpPr>
        <p:spPr/>
        <p:txBody>
          <a:bodyPr/>
          <a:lstStyle/>
          <a:p>
            <a:pPr marL="0" indent="0">
              <a:buNone/>
            </a:pPr>
            <a:r>
              <a:rPr lang="en-US" sz="3600"/>
              <a:t>Lịch sử phát triển:</a:t>
            </a:r>
          </a:p>
        </p:txBody>
      </p:sp>
      <p:sp>
        <p:nvSpPr>
          <p:cNvPr id="3" name="Content Placeholder 2">
            <a:extLst>
              <a:ext uri="{FF2B5EF4-FFF2-40B4-BE49-F238E27FC236}">
                <a16:creationId xmlns:a16="http://schemas.microsoft.com/office/drawing/2014/main" id="{F9A98AE1-FD64-4D4E-91D3-3BCCC433FA7B}"/>
              </a:ext>
            </a:extLst>
          </p:cNvPr>
          <p:cNvSpPr>
            <a:spLocks noGrp="1"/>
          </p:cNvSpPr>
          <p:nvPr>
            <p:ph idx="1"/>
          </p:nvPr>
        </p:nvSpPr>
        <p:spPr>
          <a:xfrm>
            <a:off x="93306" y="1253331"/>
            <a:ext cx="8966718" cy="4351338"/>
          </a:xfrm>
        </p:spPr>
        <p:txBody>
          <a:bodyPr/>
          <a:lstStyle/>
          <a:p>
            <a:pPr marL="0" indent="0">
              <a:buNone/>
            </a:pPr>
            <a:endParaRPr lang="en-US" sz="3600"/>
          </a:p>
          <a:p>
            <a:r>
              <a:rPr lang="en-US" err="1"/>
              <a:t>Giai</a:t>
            </a:r>
            <a:r>
              <a:rPr lang="en-US"/>
              <a:t> </a:t>
            </a:r>
            <a:r>
              <a:rPr lang="en-US" err="1"/>
              <a:t>đoạn</a:t>
            </a:r>
            <a:r>
              <a:rPr lang="en-US"/>
              <a:t> 1: 1982 – 2008 : </a:t>
            </a:r>
            <a:r>
              <a:rPr lang="en-US" err="1"/>
              <a:t>Hình</a:t>
            </a:r>
            <a:r>
              <a:rPr lang="en-US"/>
              <a:t> </a:t>
            </a:r>
            <a:r>
              <a:rPr lang="en-US" err="1"/>
              <a:t>thành</a:t>
            </a:r>
            <a:endParaRPr lang="en-US"/>
          </a:p>
          <a:p>
            <a:r>
              <a:rPr lang="en-US" err="1"/>
              <a:t>Giai</a:t>
            </a:r>
            <a:r>
              <a:rPr lang="en-US"/>
              <a:t> </a:t>
            </a:r>
            <a:r>
              <a:rPr lang="en-US" err="1"/>
              <a:t>đoạn</a:t>
            </a:r>
            <a:r>
              <a:rPr lang="en-US"/>
              <a:t> 2: 2008 – 2018 : </a:t>
            </a:r>
            <a:r>
              <a:rPr lang="en-US" err="1"/>
              <a:t>Công</a:t>
            </a:r>
            <a:r>
              <a:rPr lang="en-US"/>
              <a:t> </a:t>
            </a:r>
            <a:r>
              <a:rPr lang="en-US" err="1"/>
              <a:t>nghệ</a:t>
            </a:r>
            <a:r>
              <a:rPr lang="en-US"/>
              <a:t> </a:t>
            </a:r>
            <a:r>
              <a:rPr lang="en-US" err="1"/>
              <a:t>tiền</a:t>
            </a:r>
            <a:r>
              <a:rPr lang="en-US"/>
              <a:t> ảo (crypto)</a:t>
            </a:r>
          </a:p>
          <a:p>
            <a:r>
              <a:rPr lang="en-US" err="1"/>
              <a:t>Giai</a:t>
            </a:r>
            <a:r>
              <a:rPr lang="en-US"/>
              <a:t> </a:t>
            </a:r>
            <a:r>
              <a:rPr lang="en-US" err="1"/>
              <a:t>đoạn</a:t>
            </a:r>
            <a:r>
              <a:rPr lang="en-US"/>
              <a:t> 3: 2018 – nay : </a:t>
            </a:r>
            <a:r>
              <a:rPr lang="en-US" err="1"/>
              <a:t>Phát</a:t>
            </a:r>
            <a:r>
              <a:rPr lang="en-US"/>
              <a:t> </a:t>
            </a:r>
            <a:r>
              <a:rPr lang="en-US" err="1"/>
              <a:t>triển</a:t>
            </a:r>
            <a:r>
              <a:rPr lang="en-US"/>
              <a:t> </a:t>
            </a:r>
            <a:r>
              <a:rPr lang="en-US" err="1"/>
              <a:t>ứng</a:t>
            </a:r>
            <a:r>
              <a:rPr lang="en-US"/>
              <a:t> </a:t>
            </a:r>
            <a:r>
              <a:rPr lang="en-US" err="1"/>
              <a:t>dụng</a:t>
            </a:r>
            <a:endParaRPr lang="en-US"/>
          </a:p>
          <a:p>
            <a:pPr marL="0" indent="0">
              <a:buNone/>
            </a:pPr>
            <a:endParaRPr lang="en-US"/>
          </a:p>
        </p:txBody>
      </p:sp>
      <p:sp>
        <p:nvSpPr>
          <p:cNvPr id="6" name="Slide Number Placeholder 5">
            <a:extLst>
              <a:ext uri="{FF2B5EF4-FFF2-40B4-BE49-F238E27FC236}">
                <a16:creationId xmlns:a16="http://schemas.microsoft.com/office/drawing/2014/main" id="{0B9A6E3C-02D3-4536-9E24-083C0FDC615A}"/>
              </a:ext>
            </a:extLst>
          </p:cNvPr>
          <p:cNvSpPr>
            <a:spLocks noGrp="1"/>
          </p:cNvSpPr>
          <p:nvPr>
            <p:ph type="sldNum" sz="quarter" idx="12"/>
          </p:nvPr>
        </p:nvSpPr>
        <p:spPr/>
        <p:txBody>
          <a:bodyPr/>
          <a:lstStyle/>
          <a:p>
            <a:fld id="{8C13379D-D487-4446-85FC-E9ED5B8B80F6}" type="slidenum">
              <a:rPr lang="en-US" smtClean="0"/>
              <a:pPr/>
              <a:t>5</a:t>
            </a:fld>
            <a:r>
              <a:rPr lang="en-US"/>
              <a:t> </a:t>
            </a:r>
          </a:p>
        </p:txBody>
      </p:sp>
    </p:spTree>
    <p:extLst>
      <p:ext uri="{BB962C8B-B14F-4D97-AF65-F5344CB8AC3E}">
        <p14:creationId xmlns:p14="http://schemas.microsoft.com/office/powerpoint/2010/main" val="186002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1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1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00262-FE12-4F39-986C-9535856C675B}"/>
              </a:ext>
            </a:extLst>
          </p:cNvPr>
          <p:cNvSpPr>
            <a:spLocks noGrp="1"/>
          </p:cNvSpPr>
          <p:nvPr>
            <p:ph type="title"/>
          </p:nvPr>
        </p:nvSpPr>
        <p:spPr/>
        <p:txBody>
          <a:bodyPr>
            <a:normAutofit/>
          </a:bodyPr>
          <a:lstStyle/>
          <a:p>
            <a:r>
              <a:rPr lang="en-US" sz="3600"/>
              <a:t>Lịch sử phát triển:</a:t>
            </a:r>
          </a:p>
        </p:txBody>
      </p:sp>
      <p:sp>
        <p:nvSpPr>
          <p:cNvPr id="3" name="Content Placeholder 2">
            <a:extLst>
              <a:ext uri="{FF2B5EF4-FFF2-40B4-BE49-F238E27FC236}">
                <a16:creationId xmlns:a16="http://schemas.microsoft.com/office/drawing/2014/main" id="{6E8B607F-AFA6-44E4-ADC3-4A614A0F0536}"/>
              </a:ext>
            </a:extLst>
          </p:cNvPr>
          <p:cNvSpPr>
            <a:spLocks noGrp="1"/>
          </p:cNvSpPr>
          <p:nvPr>
            <p:ph idx="1"/>
          </p:nvPr>
        </p:nvSpPr>
        <p:spPr>
          <a:xfrm>
            <a:off x="457199" y="1369072"/>
            <a:ext cx="7886700" cy="4351338"/>
          </a:xfrm>
        </p:spPr>
        <p:txBody>
          <a:bodyPr/>
          <a:lstStyle/>
          <a:p>
            <a:pPr marL="0" indent="0">
              <a:buNone/>
            </a:pPr>
            <a:r>
              <a:rPr lang="en-US"/>
              <a:t>Giai </a:t>
            </a:r>
            <a:r>
              <a:rPr lang="en-US" err="1"/>
              <a:t>đoạn</a:t>
            </a:r>
            <a:r>
              <a:rPr lang="en-US"/>
              <a:t> 1: </a:t>
            </a:r>
            <a:r>
              <a:rPr lang="en-US" err="1"/>
              <a:t>Hình</a:t>
            </a:r>
            <a:r>
              <a:rPr lang="en-US"/>
              <a:t> </a:t>
            </a:r>
            <a:r>
              <a:rPr lang="en-US" err="1"/>
              <a:t>thành</a:t>
            </a:r>
            <a:r>
              <a:rPr lang="en-US"/>
              <a:t>:</a:t>
            </a:r>
          </a:p>
          <a:p>
            <a:endParaRPr lang="en-US"/>
          </a:p>
        </p:txBody>
      </p:sp>
      <p:sp>
        <p:nvSpPr>
          <p:cNvPr id="4" name="Slide Number Placeholder 3">
            <a:extLst>
              <a:ext uri="{FF2B5EF4-FFF2-40B4-BE49-F238E27FC236}">
                <a16:creationId xmlns:a16="http://schemas.microsoft.com/office/drawing/2014/main" id="{C6699FF1-84DE-48F6-88B7-67C9B684D617}"/>
              </a:ext>
            </a:extLst>
          </p:cNvPr>
          <p:cNvSpPr>
            <a:spLocks noGrp="1"/>
          </p:cNvSpPr>
          <p:nvPr>
            <p:ph type="sldNum" sz="quarter" idx="12"/>
          </p:nvPr>
        </p:nvSpPr>
        <p:spPr/>
        <p:txBody>
          <a:bodyPr/>
          <a:lstStyle/>
          <a:p>
            <a:fld id="{8C13379D-D487-4446-85FC-E9ED5B8B80F6}" type="slidenum">
              <a:rPr lang="en-US" smtClean="0"/>
              <a:pPr/>
              <a:t>6</a:t>
            </a:fld>
            <a:r>
              <a:rPr lang="en-US"/>
              <a:t> </a:t>
            </a:r>
          </a:p>
        </p:txBody>
      </p:sp>
      <p:sp>
        <p:nvSpPr>
          <p:cNvPr id="6" name="TextBox 5">
            <a:extLst>
              <a:ext uri="{FF2B5EF4-FFF2-40B4-BE49-F238E27FC236}">
                <a16:creationId xmlns:a16="http://schemas.microsoft.com/office/drawing/2014/main" id="{981E5E5B-C84A-429A-9F9D-7ABB0CB6F63C}"/>
              </a:ext>
            </a:extLst>
          </p:cNvPr>
          <p:cNvSpPr txBox="1"/>
          <p:nvPr/>
        </p:nvSpPr>
        <p:spPr>
          <a:xfrm>
            <a:off x="457199" y="1985921"/>
            <a:ext cx="5103845" cy="646331"/>
          </a:xfrm>
          <a:prstGeom prst="rect">
            <a:avLst/>
          </a:prstGeom>
          <a:noFill/>
        </p:spPr>
        <p:txBody>
          <a:bodyPr wrap="square" rtlCol="0">
            <a:spAutoFit/>
          </a:bodyPr>
          <a:lstStyle/>
          <a:p>
            <a:pPr marL="285750" indent="-285750" algn="just">
              <a:buFont typeface="Arial" panose="020B0604020202020204" pitchFamily="34" charset="0"/>
              <a:buChar char="•"/>
            </a:pPr>
            <a:r>
              <a:rPr lang="en-US" err="1"/>
              <a:t>Năm</a:t>
            </a:r>
            <a:r>
              <a:rPr lang="en-US"/>
              <a:t> 1982, David </a:t>
            </a:r>
            <a:r>
              <a:rPr lang="en-US" err="1"/>
              <a:t>Chaum</a:t>
            </a:r>
            <a:r>
              <a:rPr lang="en-US"/>
              <a:t> </a:t>
            </a:r>
            <a:r>
              <a:rPr lang="en-US" err="1"/>
              <a:t>đề</a:t>
            </a:r>
            <a:r>
              <a:rPr lang="en-US"/>
              <a:t> </a:t>
            </a:r>
            <a:r>
              <a:rPr lang="en-US" err="1"/>
              <a:t>xuất</a:t>
            </a:r>
            <a:r>
              <a:rPr lang="en-US"/>
              <a:t> </a:t>
            </a:r>
            <a:r>
              <a:rPr lang="en-US" err="1"/>
              <a:t>một</a:t>
            </a:r>
            <a:r>
              <a:rPr lang="en-US"/>
              <a:t> </a:t>
            </a:r>
            <a:r>
              <a:rPr lang="en-US" err="1"/>
              <a:t>giao</a:t>
            </a:r>
            <a:r>
              <a:rPr lang="en-US"/>
              <a:t> </a:t>
            </a:r>
            <a:r>
              <a:rPr lang="en-US" err="1"/>
              <a:t>thức</a:t>
            </a:r>
            <a:r>
              <a:rPr lang="en-US"/>
              <a:t> </a:t>
            </a:r>
            <a:r>
              <a:rPr lang="en-US" err="1"/>
              <a:t>giống</a:t>
            </a:r>
            <a:r>
              <a:rPr lang="en-US"/>
              <a:t> </a:t>
            </a:r>
            <a:r>
              <a:rPr lang="en-US" err="1"/>
              <a:t>với</a:t>
            </a:r>
            <a:r>
              <a:rPr lang="en-US"/>
              <a:t> Blockchain.</a:t>
            </a:r>
          </a:p>
        </p:txBody>
      </p:sp>
      <p:pic>
        <p:nvPicPr>
          <p:cNvPr id="8" name="Picture 7">
            <a:extLst>
              <a:ext uri="{FF2B5EF4-FFF2-40B4-BE49-F238E27FC236}">
                <a16:creationId xmlns:a16="http://schemas.microsoft.com/office/drawing/2014/main" id="{6339D53C-D72B-4C53-AB77-E5B961CE18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59724" y="1468091"/>
            <a:ext cx="2684276" cy="2076650"/>
          </a:xfrm>
          <a:prstGeom prst="rect">
            <a:avLst/>
          </a:prstGeom>
        </p:spPr>
      </p:pic>
      <p:sp>
        <p:nvSpPr>
          <p:cNvPr id="9" name="TextBox 8">
            <a:extLst>
              <a:ext uri="{FF2B5EF4-FFF2-40B4-BE49-F238E27FC236}">
                <a16:creationId xmlns:a16="http://schemas.microsoft.com/office/drawing/2014/main" id="{591E192E-FBFE-4ABE-9260-38606A8946FC}"/>
              </a:ext>
            </a:extLst>
          </p:cNvPr>
          <p:cNvSpPr txBox="1"/>
          <p:nvPr/>
        </p:nvSpPr>
        <p:spPr>
          <a:xfrm>
            <a:off x="457200" y="2873829"/>
            <a:ext cx="5421087" cy="923330"/>
          </a:xfrm>
          <a:prstGeom prst="rect">
            <a:avLst/>
          </a:prstGeom>
          <a:noFill/>
        </p:spPr>
        <p:txBody>
          <a:bodyPr wrap="square" rtlCol="0">
            <a:spAutoFit/>
          </a:bodyPr>
          <a:lstStyle/>
          <a:p>
            <a:pPr marL="285750" indent="-285750">
              <a:buFont typeface="Arial" panose="020B0604020202020204" pitchFamily="34" charset="0"/>
              <a:buChar char="•"/>
            </a:pPr>
            <a:r>
              <a:rPr lang="en-US" err="1"/>
              <a:t>Năm</a:t>
            </a:r>
            <a:r>
              <a:rPr lang="en-US"/>
              <a:t> 1991, Blockchain </a:t>
            </a:r>
            <a:r>
              <a:rPr lang="en-US" err="1"/>
              <a:t>xuất</a:t>
            </a:r>
            <a:r>
              <a:rPr lang="en-US"/>
              <a:t> </a:t>
            </a:r>
            <a:r>
              <a:rPr lang="en-US" err="1"/>
              <a:t>hiện</a:t>
            </a:r>
            <a:r>
              <a:rPr lang="en-US"/>
              <a:t> </a:t>
            </a:r>
            <a:r>
              <a:rPr lang="en-US" err="1"/>
              <a:t>các</a:t>
            </a:r>
            <a:r>
              <a:rPr lang="en-US"/>
              <a:t> </a:t>
            </a:r>
            <a:r>
              <a:rPr lang="en-US" err="1"/>
              <a:t>nền</a:t>
            </a:r>
            <a:r>
              <a:rPr lang="en-US"/>
              <a:t> </a:t>
            </a:r>
            <a:r>
              <a:rPr lang="en-US" err="1"/>
              <a:t>tảng</a:t>
            </a:r>
            <a:r>
              <a:rPr lang="en-US"/>
              <a:t> </a:t>
            </a:r>
            <a:r>
              <a:rPr lang="en-US" err="1"/>
              <a:t>đầu</a:t>
            </a:r>
            <a:r>
              <a:rPr lang="en-US"/>
              <a:t> </a:t>
            </a:r>
            <a:r>
              <a:rPr lang="en-US" err="1"/>
              <a:t>tiên</a:t>
            </a:r>
            <a:r>
              <a:rPr lang="en-US"/>
              <a:t> </a:t>
            </a:r>
            <a:r>
              <a:rPr lang="en-US" err="1"/>
              <a:t>với</a:t>
            </a:r>
            <a:r>
              <a:rPr lang="en-US"/>
              <a:t> </a:t>
            </a:r>
            <a:r>
              <a:rPr lang="en-US" err="1"/>
              <a:t>sự</a:t>
            </a:r>
            <a:r>
              <a:rPr lang="en-US"/>
              <a:t> </a:t>
            </a:r>
            <a:r>
              <a:rPr lang="en-US" err="1"/>
              <a:t>phát</a:t>
            </a:r>
            <a:r>
              <a:rPr lang="en-US"/>
              <a:t> </a:t>
            </a:r>
            <a:r>
              <a:rPr lang="en-US" err="1"/>
              <a:t>triển</a:t>
            </a:r>
            <a:r>
              <a:rPr lang="en-US"/>
              <a:t> </a:t>
            </a:r>
            <a:r>
              <a:rPr lang="en-US" err="1"/>
              <a:t>của</a:t>
            </a:r>
            <a:r>
              <a:rPr lang="en-US"/>
              <a:t> Stuart Haber </a:t>
            </a:r>
            <a:r>
              <a:rPr lang="en-US" err="1"/>
              <a:t>và</a:t>
            </a:r>
            <a:r>
              <a:rPr lang="en-US"/>
              <a:t> W. Scott </a:t>
            </a:r>
            <a:r>
              <a:rPr lang="en-US" err="1"/>
              <a:t>Stornetta</a:t>
            </a:r>
            <a:r>
              <a:rPr lang="en-US"/>
              <a:t>. </a:t>
            </a:r>
          </a:p>
        </p:txBody>
      </p:sp>
      <p:pic>
        <p:nvPicPr>
          <p:cNvPr id="11" name="Picture 10">
            <a:extLst>
              <a:ext uri="{FF2B5EF4-FFF2-40B4-BE49-F238E27FC236}">
                <a16:creationId xmlns:a16="http://schemas.microsoft.com/office/drawing/2014/main" id="{CA885EAF-44E7-44D7-A96D-38070C7B66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48440" y="2390675"/>
            <a:ext cx="3395560" cy="2076650"/>
          </a:xfrm>
          <a:prstGeom prst="rect">
            <a:avLst/>
          </a:prstGeom>
        </p:spPr>
      </p:pic>
      <p:sp>
        <p:nvSpPr>
          <p:cNvPr id="12" name="TextBox 11">
            <a:extLst>
              <a:ext uri="{FF2B5EF4-FFF2-40B4-BE49-F238E27FC236}">
                <a16:creationId xmlns:a16="http://schemas.microsoft.com/office/drawing/2014/main" id="{D7275370-0833-4907-8238-A65C71B536FF}"/>
              </a:ext>
            </a:extLst>
          </p:cNvPr>
          <p:cNvSpPr txBox="1"/>
          <p:nvPr/>
        </p:nvSpPr>
        <p:spPr>
          <a:xfrm>
            <a:off x="457200" y="4068147"/>
            <a:ext cx="5103845" cy="1200329"/>
          </a:xfrm>
          <a:prstGeom prst="rect">
            <a:avLst/>
          </a:prstGeom>
          <a:noFill/>
        </p:spPr>
        <p:txBody>
          <a:bodyPr wrap="square" rtlCol="0">
            <a:spAutoFit/>
          </a:bodyPr>
          <a:lstStyle/>
          <a:p>
            <a:pPr marL="285750" indent="-285750">
              <a:buFont typeface="Arial" panose="020B0604020202020204" pitchFamily="34" charset="0"/>
              <a:buChar char="•"/>
            </a:pPr>
            <a:r>
              <a:rPr lang="en-US" err="1"/>
              <a:t>Năm</a:t>
            </a:r>
            <a:r>
              <a:rPr lang="en-US"/>
              <a:t> 1992, Haber, </a:t>
            </a:r>
            <a:r>
              <a:rPr lang="en-US" err="1"/>
              <a:t>Stornetta</a:t>
            </a:r>
            <a:r>
              <a:rPr lang="en-US"/>
              <a:t> </a:t>
            </a:r>
            <a:r>
              <a:rPr lang="en-US" err="1"/>
              <a:t>và</a:t>
            </a:r>
            <a:r>
              <a:rPr lang="en-US"/>
              <a:t> Dave Bayer </a:t>
            </a:r>
            <a:r>
              <a:rPr lang="en-US" err="1"/>
              <a:t>đã</a:t>
            </a:r>
            <a:r>
              <a:rPr lang="en-US"/>
              <a:t> </a:t>
            </a:r>
            <a:r>
              <a:rPr lang="en-US" err="1"/>
              <a:t>kết</a:t>
            </a:r>
            <a:r>
              <a:rPr lang="en-US"/>
              <a:t> </a:t>
            </a:r>
            <a:r>
              <a:rPr lang="en-US" err="1"/>
              <a:t>hợp</a:t>
            </a:r>
            <a:r>
              <a:rPr lang="en-US"/>
              <a:t> Merkle Trees </a:t>
            </a:r>
            <a:r>
              <a:rPr lang="en-US" err="1"/>
              <a:t>vào</a:t>
            </a:r>
            <a:r>
              <a:rPr lang="en-US"/>
              <a:t> </a:t>
            </a:r>
            <a:r>
              <a:rPr lang="en-US" err="1"/>
              <a:t>thiết</a:t>
            </a:r>
            <a:r>
              <a:rPr lang="en-US"/>
              <a:t> </a:t>
            </a:r>
            <a:r>
              <a:rPr lang="en-US" err="1"/>
              <a:t>kế</a:t>
            </a:r>
            <a:r>
              <a:rPr lang="en-US"/>
              <a:t>. </a:t>
            </a:r>
            <a:r>
              <a:rPr lang="en-US" err="1"/>
              <a:t>Tuy</a:t>
            </a:r>
            <a:r>
              <a:rPr lang="en-US"/>
              <a:t> </a:t>
            </a:r>
            <a:r>
              <a:rPr lang="en-US" err="1"/>
              <a:t>nhiên</a:t>
            </a:r>
            <a:r>
              <a:rPr lang="en-US"/>
              <a:t>, </a:t>
            </a:r>
            <a:r>
              <a:rPr lang="en-US" err="1"/>
              <a:t>công</a:t>
            </a:r>
            <a:r>
              <a:rPr lang="en-US"/>
              <a:t> </a:t>
            </a:r>
            <a:r>
              <a:rPr lang="en-US" err="1"/>
              <a:t>nghệ</a:t>
            </a:r>
            <a:r>
              <a:rPr lang="en-US"/>
              <a:t> </a:t>
            </a:r>
            <a:r>
              <a:rPr lang="en-US" err="1"/>
              <a:t>đã</a:t>
            </a:r>
            <a:r>
              <a:rPr lang="en-US"/>
              <a:t> </a:t>
            </a:r>
            <a:r>
              <a:rPr lang="en-US" err="1"/>
              <a:t>không</a:t>
            </a:r>
            <a:r>
              <a:rPr lang="en-US"/>
              <a:t> </a:t>
            </a:r>
            <a:r>
              <a:rPr lang="en-US" err="1"/>
              <a:t>có</a:t>
            </a:r>
            <a:r>
              <a:rPr lang="en-US"/>
              <a:t> </a:t>
            </a:r>
            <a:r>
              <a:rPr lang="en-US" err="1"/>
              <a:t>thêm</a:t>
            </a:r>
            <a:r>
              <a:rPr lang="en-US"/>
              <a:t> </a:t>
            </a:r>
            <a:r>
              <a:rPr lang="en-US" err="1"/>
              <a:t>sự</a:t>
            </a:r>
            <a:r>
              <a:rPr lang="en-US"/>
              <a:t> </a:t>
            </a:r>
            <a:r>
              <a:rPr lang="en-US" err="1"/>
              <a:t>phát</a:t>
            </a:r>
            <a:r>
              <a:rPr lang="en-US"/>
              <a:t> </a:t>
            </a:r>
            <a:r>
              <a:rPr lang="en-US" err="1"/>
              <a:t>triển</a:t>
            </a:r>
            <a:r>
              <a:rPr lang="en-US"/>
              <a:t> </a:t>
            </a:r>
            <a:r>
              <a:rPr lang="en-US" err="1"/>
              <a:t>nào</a:t>
            </a:r>
            <a:r>
              <a:rPr lang="en-US"/>
              <a:t> </a:t>
            </a:r>
            <a:r>
              <a:rPr lang="en-US" err="1"/>
              <a:t>đến</a:t>
            </a:r>
            <a:r>
              <a:rPr lang="en-US"/>
              <a:t> </a:t>
            </a:r>
            <a:r>
              <a:rPr lang="en-US" err="1"/>
              <a:t>năm</a:t>
            </a:r>
            <a:r>
              <a:rPr lang="en-US"/>
              <a:t> 2008. </a:t>
            </a:r>
          </a:p>
        </p:txBody>
      </p:sp>
    </p:spTree>
    <p:extLst>
      <p:ext uri="{BB962C8B-B14F-4D97-AF65-F5344CB8AC3E}">
        <p14:creationId xmlns:p14="http://schemas.microsoft.com/office/powerpoint/2010/main" val="452319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1000"/>
                                        <p:tgtEl>
                                          <p:spTgt spid="6"/>
                                        </p:tgtEl>
                                      </p:cBhvr>
                                    </p:animEffect>
                                  </p:childTnLst>
                                </p:cTn>
                              </p:par>
                              <p:par>
                                <p:cTn id="13" presetID="21" presetClass="entr" presetSubtype="1"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heel(1)">
                                      <p:cBhvr>
                                        <p:cTn id="15" dur="1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heel(1)">
                                      <p:cBhvr>
                                        <p:cTn id="20" dur="1000"/>
                                        <p:tgtEl>
                                          <p:spTgt spid="9"/>
                                        </p:tgtEl>
                                      </p:cBhvr>
                                    </p:animEffect>
                                  </p:childTnLst>
                                </p:cTn>
                              </p:par>
                              <p:par>
                                <p:cTn id="21" presetID="21" presetClass="entr" presetSubtype="1"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heel(1)">
                                      <p:cBhvr>
                                        <p:cTn id="23" dur="1000"/>
                                        <p:tgtEl>
                                          <p:spTgt spid="11"/>
                                        </p:tgtEl>
                                      </p:cBhvr>
                                    </p:animEffect>
                                  </p:childTnLst>
                                </p:cTn>
                              </p:par>
                              <p:par>
                                <p:cTn id="24" presetID="1" presetClass="exit" presetSubtype="0" fill="hold" nodeType="withEffect">
                                  <p:stCondLst>
                                    <p:cond delay="0"/>
                                  </p:stCondLst>
                                  <p:childTnLst>
                                    <p:set>
                                      <p:cBhvr>
                                        <p:cTn id="25" dur="1" fill="hold">
                                          <p:stCondLst>
                                            <p:cond delay="0"/>
                                          </p:stCondLst>
                                        </p:cTn>
                                        <p:tgtEl>
                                          <p:spTgt spid="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heel(1)">
                                      <p:cBhvr>
                                        <p:cTn id="3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3E2A8-E284-4ACE-9F8C-EC31E5CFF650}"/>
              </a:ext>
            </a:extLst>
          </p:cNvPr>
          <p:cNvSpPr>
            <a:spLocks noGrp="1"/>
          </p:cNvSpPr>
          <p:nvPr>
            <p:ph type="title"/>
          </p:nvPr>
        </p:nvSpPr>
        <p:spPr/>
        <p:txBody>
          <a:bodyPr>
            <a:normAutofit/>
          </a:bodyPr>
          <a:lstStyle/>
          <a:p>
            <a:r>
              <a:rPr lang="en-US" sz="3600"/>
              <a:t>Lịch sử phát triển:</a:t>
            </a:r>
          </a:p>
        </p:txBody>
      </p:sp>
      <p:sp>
        <p:nvSpPr>
          <p:cNvPr id="3" name="Content Placeholder 2">
            <a:extLst>
              <a:ext uri="{FF2B5EF4-FFF2-40B4-BE49-F238E27FC236}">
                <a16:creationId xmlns:a16="http://schemas.microsoft.com/office/drawing/2014/main" id="{44487B6C-E938-4B8C-8B06-B8A2B6BF0747}"/>
              </a:ext>
            </a:extLst>
          </p:cNvPr>
          <p:cNvSpPr>
            <a:spLocks noGrp="1"/>
          </p:cNvSpPr>
          <p:nvPr>
            <p:ph idx="1"/>
          </p:nvPr>
        </p:nvSpPr>
        <p:spPr/>
        <p:txBody>
          <a:bodyPr>
            <a:normAutofit/>
          </a:bodyPr>
          <a:lstStyle/>
          <a:p>
            <a:pPr marL="0" indent="0">
              <a:buNone/>
            </a:pPr>
            <a:r>
              <a:rPr lang="en-US"/>
              <a:t>Giai </a:t>
            </a:r>
            <a:r>
              <a:rPr lang="en-US" err="1"/>
              <a:t>đoạn</a:t>
            </a:r>
            <a:r>
              <a:rPr lang="en-US"/>
              <a:t> 2: </a:t>
            </a:r>
            <a:r>
              <a:rPr lang="en-US" err="1"/>
              <a:t>Công</a:t>
            </a:r>
            <a:r>
              <a:rPr lang="en-US"/>
              <a:t> </a:t>
            </a:r>
            <a:r>
              <a:rPr lang="en-US" err="1"/>
              <a:t>nghệ</a:t>
            </a:r>
            <a:r>
              <a:rPr lang="en-US"/>
              <a:t> </a:t>
            </a:r>
            <a:r>
              <a:rPr lang="en-US" err="1"/>
              <a:t>tài</a:t>
            </a:r>
            <a:r>
              <a:rPr lang="en-US"/>
              <a:t> </a:t>
            </a:r>
            <a:r>
              <a:rPr lang="en-US" err="1"/>
              <a:t>chính</a:t>
            </a:r>
            <a:r>
              <a:rPr lang="en-US"/>
              <a:t> </a:t>
            </a:r>
            <a:r>
              <a:rPr lang="en-US" err="1"/>
              <a:t>ảo</a:t>
            </a:r>
            <a:r>
              <a:rPr lang="en-US"/>
              <a:t> (Crypto)</a:t>
            </a:r>
          </a:p>
        </p:txBody>
      </p:sp>
      <p:sp>
        <p:nvSpPr>
          <p:cNvPr id="4" name="Slide Number Placeholder 3">
            <a:extLst>
              <a:ext uri="{FF2B5EF4-FFF2-40B4-BE49-F238E27FC236}">
                <a16:creationId xmlns:a16="http://schemas.microsoft.com/office/drawing/2014/main" id="{95DB47C9-9DAF-48A8-9CDB-16F2EC8164D5}"/>
              </a:ext>
            </a:extLst>
          </p:cNvPr>
          <p:cNvSpPr>
            <a:spLocks noGrp="1"/>
          </p:cNvSpPr>
          <p:nvPr>
            <p:ph type="sldNum" sz="quarter" idx="12"/>
          </p:nvPr>
        </p:nvSpPr>
        <p:spPr/>
        <p:txBody>
          <a:bodyPr/>
          <a:lstStyle/>
          <a:p>
            <a:fld id="{8C13379D-D487-4446-85FC-E9ED5B8B80F6}" type="slidenum">
              <a:rPr lang="en-US" smtClean="0"/>
              <a:pPr/>
              <a:t>7</a:t>
            </a:fld>
            <a:r>
              <a:rPr lang="en-US"/>
              <a:t> </a:t>
            </a:r>
          </a:p>
        </p:txBody>
      </p:sp>
      <p:sp>
        <p:nvSpPr>
          <p:cNvPr id="6" name="TextBox 5">
            <a:extLst>
              <a:ext uri="{FF2B5EF4-FFF2-40B4-BE49-F238E27FC236}">
                <a16:creationId xmlns:a16="http://schemas.microsoft.com/office/drawing/2014/main" id="{8F4A0AC0-08FC-4FB4-ACF2-4F47D78F2B81}"/>
              </a:ext>
            </a:extLst>
          </p:cNvPr>
          <p:cNvSpPr txBox="1"/>
          <p:nvPr/>
        </p:nvSpPr>
        <p:spPr>
          <a:xfrm>
            <a:off x="765109" y="1871950"/>
            <a:ext cx="7240555" cy="923330"/>
          </a:xfrm>
          <a:prstGeom prst="rect">
            <a:avLst/>
          </a:prstGeom>
          <a:noFill/>
        </p:spPr>
        <p:txBody>
          <a:bodyPr wrap="square" rtlCol="0">
            <a:spAutoFit/>
          </a:bodyPr>
          <a:lstStyle/>
          <a:p>
            <a:pPr marL="285750" indent="-285750" algn="just">
              <a:buFont typeface="Arial" panose="020B0604020202020204" pitchFamily="34" charset="0"/>
              <a:buChar char="•"/>
            </a:pPr>
            <a:r>
              <a:rPr lang="en-US" err="1"/>
              <a:t>Năm</a:t>
            </a:r>
            <a:r>
              <a:rPr lang="en-US"/>
              <a:t> 2008, </a:t>
            </a:r>
            <a:r>
              <a:rPr lang="en-US" err="1"/>
              <a:t>một</a:t>
            </a:r>
            <a:r>
              <a:rPr lang="en-US"/>
              <a:t> </a:t>
            </a:r>
            <a:r>
              <a:rPr lang="en-US" err="1"/>
              <a:t>người</a:t>
            </a:r>
            <a:r>
              <a:rPr lang="en-US"/>
              <a:t> (</a:t>
            </a:r>
            <a:r>
              <a:rPr lang="en-US" err="1"/>
              <a:t>hoặc</a:t>
            </a:r>
            <a:r>
              <a:rPr lang="en-US"/>
              <a:t> </a:t>
            </a:r>
            <a:r>
              <a:rPr lang="en-US" err="1"/>
              <a:t>một</a:t>
            </a:r>
            <a:r>
              <a:rPr lang="en-US"/>
              <a:t> </a:t>
            </a:r>
            <a:r>
              <a:rPr lang="en-US" err="1"/>
              <a:t>nhóm</a:t>
            </a:r>
            <a:r>
              <a:rPr lang="en-US"/>
              <a:t> </a:t>
            </a:r>
            <a:r>
              <a:rPr lang="en-US" err="1"/>
              <a:t>người</a:t>
            </a:r>
            <a:r>
              <a:rPr lang="en-US"/>
              <a:t>) </a:t>
            </a:r>
            <a:r>
              <a:rPr lang="en-US" err="1"/>
              <a:t>tên</a:t>
            </a:r>
            <a:r>
              <a:rPr lang="en-US"/>
              <a:t> </a:t>
            </a:r>
            <a:r>
              <a:rPr lang="en-US" err="1"/>
              <a:t>là</a:t>
            </a:r>
            <a:r>
              <a:rPr lang="en-US"/>
              <a:t> Satoshi Nakamoto </a:t>
            </a:r>
            <a:r>
              <a:rPr lang="en-US" err="1"/>
              <a:t>đã</a:t>
            </a:r>
            <a:r>
              <a:rPr lang="en-US"/>
              <a:t> </a:t>
            </a:r>
            <a:r>
              <a:rPr lang="en-US" err="1"/>
              <a:t>lên</a:t>
            </a:r>
            <a:r>
              <a:rPr lang="en-US"/>
              <a:t> ý </a:t>
            </a:r>
            <a:r>
              <a:rPr lang="en-US" err="1"/>
              <a:t>tưởng</a:t>
            </a:r>
            <a:r>
              <a:rPr lang="en-US"/>
              <a:t> </a:t>
            </a:r>
            <a:r>
              <a:rPr lang="en-US" err="1"/>
              <a:t>về</a:t>
            </a:r>
            <a:r>
              <a:rPr lang="en-US"/>
              <a:t> </a:t>
            </a:r>
            <a:r>
              <a:rPr lang="en-US" err="1"/>
              <a:t>một</a:t>
            </a:r>
            <a:r>
              <a:rPr lang="en-US"/>
              <a:t> </a:t>
            </a:r>
            <a:r>
              <a:rPr lang="en-US" err="1"/>
              <a:t>loại</a:t>
            </a:r>
            <a:r>
              <a:rPr lang="en-US"/>
              <a:t> </a:t>
            </a:r>
            <a:r>
              <a:rPr lang="en-US" err="1"/>
              <a:t>giao</a:t>
            </a:r>
            <a:r>
              <a:rPr lang="en-US"/>
              <a:t> </a:t>
            </a:r>
            <a:r>
              <a:rPr lang="en-US" err="1"/>
              <a:t>dịch</a:t>
            </a:r>
            <a:r>
              <a:rPr lang="en-US"/>
              <a:t> </a:t>
            </a:r>
            <a:r>
              <a:rPr lang="en-US" err="1"/>
              <a:t>ảo</a:t>
            </a:r>
            <a:r>
              <a:rPr lang="en-US"/>
              <a:t> </a:t>
            </a:r>
            <a:r>
              <a:rPr lang="en-US" err="1"/>
              <a:t>ứng</a:t>
            </a:r>
            <a:r>
              <a:rPr lang="en-US"/>
              <a:t> </a:t>
            </a:r>
            <a:r>
              <a:rPr lang="en-US" err="1"/>
              <a:t>dụng</a:t>
            </a:r>
            <a:r>
              <a:rPr lang="en-US"/>
              <a:t> </a:t>
            </a:r>
            <a:r>
              <a:rPr lang="en-US" err="1"/>
              <a:t>công</a:t>
            </a:r>
            <a:r>
              <a:rPr lang="en-US"/>
              <a:t> </a:t>
            </a:r>
            <a:r>
              <a:rPr lang="en-US" err="1"/>
              <a:t>nghệ</a:t>
            </a:r>
            <a:r>
              <a:rPr lang="en-US"/>
              <a:t> Blockchain.</a:t>
            </a:r>
          </a:p>
        </p:txBody>
      </p:sp>
      <p:sp>
        <p:nvSpPr>
          <p:cNvPr id="8" name="TextBox 7">
            <a:extLst>
              <a:ext uri="{FF2B5EF4-FFF2-40B4-BE49-F238E27FC236}">
                <a16:creationId xmlns:a16="http://schemas.microsoft.com/office/drawing/2014/main" id="{99472BDA-BC37-474F-938F-55E92F86D921}"/>
              </a:ext>
            </a:extLst>
          </p:cNvPr>
          <p:cNvSpPr txBox="1"/>
          <p:nvPr/>
        </p:nvSpPr>
        <p:spPr>
          <a:xfrm>
            <a:off x="765110" y="2951901"/>
            <a:ext cx="7240555" cy="646331"/>
          </a:xfrm>
          <a:prstGeom prst="rect">
            <a:avLst/>
          </a:prstGeom>
          <a:noFill/>
        </p:spPr>
        <p:txBody>
          <a:bodyPr wrap="square" rtlCol="0">
            <a:spAutoFit/>
          </a:bodyPr>
          <a:lstStyle/>
          <a:p>
            <a:pPr marL="285750" indent="-285750" algn="just">
              <a:buFont typeface="Arial" panose="020B0604020202020204" pitchFamily="34" charset="0"/>
              <a:buChar char="•"/>
            </a:pPr>
            <a:r>
              <a:rPr lang="en-US" err="1"/>
              <a:t>Ngày</a:t>
            </a:r>
            <a:r>
              <a:rPr lang="en-US"/>
              <a:t> 03/01/2009, </a:t>
            </a:r>
            <a:r>
              <a:rPr lang="en-US" err="1"/>
              <a:t>những</a:t>
            </a:r>
            <a:r>
              <a:rPr lang="en-US"/>
              <a:t> </a:t>
            </a:r>
            <a:r>
              <a:rPr lang="en-US" err="1"/>
              <a:t>khối</a:t>
            </a:r>
            <a:r>
              <a:rPr lang="en-US"/>
              <a:t> bitcoin </a:t>
            </a:r>
            <a:r>
              <a:rPr lang="en-US" err="1"/>
              <a:t>đầu</a:t>
            </a:r>
            <a:r>
              <a:rPr lang="en-US"/>
              <a:t> </a:t>
            </a:r>
            <a:r>
              <a:rPr lang="en-US" err="1"/>
              <a:t>tiên</a:t>
            </a:r>
            <a:r>
              <a:rPr lang="en-US"/>
              <a:t> ra </a:t>
            </a:r>
            <a:r>
              <a:rPr lang="en-US" err="1"/>
              <a:t>đời</a:t>
            </a:r>
            <a:r>
              <a:rPr lang="en-US"/>
              <a:t>. Satoshi Nakamoto </a:t>
            </a:r>
            <a:r>
              <a:rPr lang="en-US" err="1"/>
              <a:t>đào</a:t>
            </a:r>
            <a:r>
              <a:rPr lang="en-US"/>
              <a:t> </a:t>
            </a:r>
            <a:r>
              <a:rPr lang="en-US" err="1"/>
              <a:t>được</a:t>
            </a:r>
            <a:r>
              <a:rPr lang="en-US"/>
              <a:t> </a:t>
            </a:r>
            <a:r>
              <a:rPr lang="en-US" err="1"/>
              <a:t>khối</a:t>
            </a:r>
            <a:r>
              <a:rPr lang="en-US"/>
              <a:t> bitcoin </a:t>
            </a:r>
            <a:r>
              <a:rPr lang="en-US" err="1"/>
              <a:t>đầu</a:t>
            </a:r>
            <a:r>
              <a:rPr lang="en-US"/>
              <a:t> </a:t>
            </a:r>
            <a:r>
              <a:rPr lang="en-US" err="1"/>
              <a:t>tiên</a:t>
            </a:r>
            <a:r>
              <a:rPr lang="en-US"/>
              <a:t> </a:t>
            </a:r>
            <a:r>
              <a:rPr lang="en-US" err="1"/>
              <a:t>trị</a:t>
            </a:r>
            <a:r>
              <a:rPr lang="en-US"/>
              <a:t> </a:t>
            </a:r>
            <a:r>
              <a:rPr lang="en-US" err="1"/>
              <a:t>giá</a:t>
            </a:r>
            <a:r>
              <a:rPr lang="en-US"/>
              <a:t> 50 bitcoin.</a:t>
            </a:r>
          </a:p>
        </p:txBody>
      </p:sp>
      <p:sp>
        <p:nvSpPr>
          <p:cNvPr id="9" name="TextBox 8">
            <a:extLst>
              <a:ext uri="{FF2B5EF4-FFF2-40B4-BE49-F238E27FC236}">
                <a16:creationId xmlns:a16="http://schemas.microsoft.com/office/drawing/2014/main" id="{29C5EC73-A013-46A8-AAAE-B03EFB055243}"/>
              </a:ext>
            </a:extLst>
          </p:cNvPr>
          <p:cNvSpPr txBox="1"/>
          <p:nvPr/>
        </p:nvSpPr>
        <p:spPr>
          <a:xfrm>
            <a:off x="765109" y="3871785"/>
            <a:ext cx="7240555" cy="646331"/>
          </a:xfrm>
          <a:prstGeom prst="rect">
            <a:avLst/>
          </a:prstGeom>
          <a:noFill/>
        </p:spPr>
        <p:txBody>
          <a:bodyPr wrap="square" rtlCol="0">
            <a:spAutoFit/>
          </a:bodyPr>
          <a:lstStyle/>
          <a:p>
            <a:pPr marL="285750" indent="-285750" algn="just">
              <a:buFont typeface="Arial" panose="020B0604020202020204" pitchFamily="34" charset="0"/>
              <a:buChar char="•"/>
            </a:pPr>
            <a:r>
              <a:rPr lang="en-US" err="1"/>
              <a:t>Ngày</a:t>
            </a:r>
            <a:r>
              <a:rPr lang="en-US"/>
              <a:t> 12/01/2009, </a:t>
            </a:r>
            <a:r>
              <a:rPr lang="en-US" err="1"/>
              <a:t>giao</a:t>
            </a:r>
            <a:r>
              <a:rPr lang="en-US"/>
              <a:t> </a:t>
            </a:r>
            <a:r>
              <a:rPr lang="en-US" err="1"/>
              <a:t>dịch</a:t>
            </a:r>
            <a:r>
              <a:rPr lang="en-US"/>
              <a:t> bitcoin </a:t>
            </a:r>
            <a:r>
              <a:rPr lang="en-US" err="1"/>
              <a:t>đầu</a:t>
            </a:r>
            <a:r>
              <a:rPr lang="en-US"/>
              <a:t> </a:t>
            </a:r>
            <a:r>
              <a:rPr lang="en-US" err="1"/>
              <a:t>tiên</a:t>
            </a:r>
            <a:r>
              <a:rPr lang="en-US"/>
              <a:t> </a:t>
            </a:r>
            <a:r>
              <a:rPr lang="en-US" err="1"/>
              <a:t>trên</a:t>
            </a:r>
            <a:r>
              <a:rPr lang="en-US"/>
              <a:t> </a:t>
            </a:r>
            <a:r>
              <a:rPr lang="en-US" err="1"/>
              <a:t>thế</a:t>
            </a:r>
            <a:r>
              <a:rPr lang="en-US"/>
              <a:t> </a:t>
            </a:r>
            <a:r>
              <a:rPr lang="en-US" err="1"/>
              <a:t>giới</a:t>
            </a:r>
            <a:r>
              <a:rPr lang="en-US"/>
              <a:t> </a:t>
            </a:r>
            <a:r>
              <a:rPr lang="en-US" err="1"/>
              <a:t>được</a:t>
            </a:r>
            <a:r>
              <a:rPr lang="en-US"/>
              <a:t> </a:t>
            </a:r>
            <a:r>
              <a:rPr lang="en-US" err="1"/>
              <a:t>ghi</a:t>
            </a:r>
            <a:r>
              <a:rPr lang="en-US"/>
              <a:t> </a:t>
            </a:r>
            <a:r>
              <a:rPr lang="en-US" err="1"/>
              <a:t>nhận</a:t>
            </a:r>
            <a:r>
              <a:rPr lang="en-US"/>
              <a:t> </a:t>
            </a:r>
            <a:r>
              <a:rPr lang="en-US" err="1"/>
              <a:t>khi</a:t>
            </a:r>
            <a:r>
              <a:rPr lang="en-US"/>
              <a:t> Satoshi Nakamoto </a:t>
            </a:r>
            <a:r>
              <a:rPr lang="en-US" err="1"/>
              <a:t>chuyển</a:t>
            </a:r>
            <a:r>
              <a:rPr lang="en-US"/>
              <a:t> </a:t>
            </a:r>
            <a:r>
              <a:rPr lang="en-US" err="1"/>
              <a:t>cho</a:t>
            </a:r>
            <a:r>
              <a:rPr lang="en-US"/>
              <a:t> Hal Finney 10 bitcoin.</a:t>
            </a:r>
          </a:p>
        </p:txBody>
      </p:sp>
      <p:sp>
        <p:nvSpPr>
          <p:cNvPr id="10" name="TextBox 9">
            <a:extLst>
              <a:ext uri="{FF2B5EF4-FFF2-40B4-BE49-F238E27FC236}">
                <a16:creationId xmlns:a16="http://schemas.microsoft.com/office/drawing/2014/main" id="{569DD609-C011-4ADC-B461-EA11A3F73EA4}"/>
              </a:ext>
            </a:extLst>
          </p:cNvPr>
          <p:cNvSpPr txBox="1"/>
          <p:nvPr/>
        </p:nvSpPr>
        <p:spPr>
          <a:xfrm>
            <a:off x="765109" y="4791670"/>
            <a:ext cx="7240555" cy="923330"/>
          </a:xfrm>
          <a:prstGeom prst="rect">
            <a:avLst/>
          </a:prstGeom>
          <a:noFill/>
        </p:spPr>
        <p:txBody>
          <a:bodyPr wrap="square" rtlCol="0">
            <a:spAutoFit/>
          </a:bodyPr>
          <a:lstStyle/>
          <a:p>
            <a:pPr marL="285750" indent="-285750" algn="just">
              <a:buFont typeface="Arial" panose="020B0604020202020204" pitchFamily="34" charset="0"/>
              <a:buChar char="•"/>
            </a:pPr>
            <a:r>
              <a:rPr lang="en-US" err="1"/>
              <a:t>Năm</a:t>
            </a:r>
            <a:r>
              <a:rPr lang="en-US"/>
              <a:t> 2015, Ethereum Blockchain </a:t>
            </a:r>
            <a:r>
              <a:rPr lang="en-US" err="1"/>
              <a:t>chính</a:t>
            </a:r>
            <a:r>
              <a:rPr lang="en-US"/>
              <a:t> </a:t>
            </a:r>
            <a:r>
              <a:rPr lang="en-US" err="1"/>
              <a:t>thức</a:t>
            </a:r>
            <a:r>
              <a:rPr lang="en-US"/>
              <a:t> ra </a:t>
            </a:r>
            <a:r>
              <a:rPr lang="en-US" err="1"/>
              <a:t>mắt</a:t>
            </a:r>
            <a:r>
              <a:rPr lang="en-US"/>
              <a:t> </a:t>
            </a:r>
            <a:r>
              <a:rPr lang="en-US" err="1"/>
              <a:t>và</a:t>
            </a:r>
            <a:r>
              <a:rPr lang="en-US"/>
              <a:t> </a:t>
            </a:r>
            <a:r>
              <a:rPr lang="en-US" err="1"/>
              <a:t>phát</a:t>
            </a:r>
            <a:r>
              <a:rPr lang="en-US"/>
              <a:t> </a:t>
            </a:r>
            <a:r>
              <a:rPr lang="en-US" err="1"/>
              <a:t>triển</a:t>
            </a:r>
            <a:r>
              <a:rPr lang="en-US"/>
              <a:t> </a:t>
            </a:r>
            <a:r>
              <a:rPr lang="en-US" err="1"/>
              <a:t>trở</a:t>
            </a:r>
            <a:r>
              <a:rPr lang="en-US"/>
              <a:t> </a:t>
            </a:r>
            <a:r>
              <a:rPr lang="en-US" err="1"/>
              <a:t>thành</a:t>
            </a:r>
            <a:r>
              <a:rPr lang="en-US"/>
              <a:t> </a:t>
            </a:r>
            <a:r>
              <a:rPr lang="en-US" err="1"/>
              <a:t>một</a:t>
            </a:r>
            <a:r>
              <a:rPr lang="en-US"/>
              <a:t> </a:t>
            </a:r>
            <a:r>
              <a:rPr lang="en-US" err="1"/>
              <a:t>trong</a:t>
            </a:r>
            <a:r>
              <a:rPr lang="en-US"/>
              <a:t> </a:t>
            </a:r>
            <a:r>
              <a:rPr lang="en-US" err="1"/>
              <a:t>những</a:t>
            </a:r>
            <a:r>
              <a:rPr lang="en-US"/>
              <a:t> </a:t>
            </a:r>
            <a:r>
              <a:rPr lang="en-US" err="1"/>
              <a:t>ứng</a:t>
            </a:r>
            <a:r>
              <a:rPr lang="en-US"/>
              <a:t> </a:t>
            </a:r>
            <a:r>
              <a:rPr lang="en-US" err="1"/>
              <a:t>dụng</a:t>
            </a:r>
            <a:r>
              <a:rPr lang="en-US"/>
              <a:t> </a:t>
            </a:r>
            <a:r>
              <a:rPr lang="en-US" err="1"/>
              <a:t>lớn</a:t>
            </a:r>
            <a:r>
              <a:rPr lang="en-US"/>
              <a:t> </a:t>
            </a:r>
            <a:r>
              <a:rPr lang="en-US" err="1"/>
              <a:t>nhất</a:t>
            </a:r>
            <a:r>
              <a:rPr lang="en-US"/>
              <a:t> </a:t>
            </a:r>
            <a:r>
              <a:rPr lang="en-US" err="1"/>
              <a:t>về</a:t>
            </a:r>
            <a:r>
              <a:rPr lang="en-US"/>
              <a:t> </a:t>
            </a:r>
            <a:r>
              <a:rPr lang="en-US" err="1"/>
              <a:t>công</a:t>
            </a:r>
            <a:r>
              <a:rPr lang="en-US"/>
              <a:t> </a:t>
            </a:r>
            <a:r>
              <a:rPr lang="en-US" err="1"/>
              <a:t>nghệ</a:t>
            </a:r>
            <a:r>
              <a:rPr lang="en-US"/>
              <a:t> Blockchain.</a:t>
            </a:r>
          </a:p>
        </p:txBody>
      </p:sp>
    </p:spTree>
    <p:extLst>
      <p:ext uri="{BB962C8B-B14F-4D97-AF65-F5344CB8AC3E}">
        <p14:creationId xmlns:p14="http://schemas.microsoft.com/office/powerpoint/2010/main" val="289181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F4784-0A98-4D29-84CC-554017495335}"/>
              </a:ext>
            </a:extLst>
          </p:cNvPr>
          <p:cNvSpPr>
            <a:spLocks noGrp="1"/>
          </p:cNvSpPr>
          <p:nvPr>
            <p:ph type="title"/>
          </p:nvPr>
        </p:nvSpPr>
        <p:spPr/>
        <p:txBody>
          <a:bodyPr>
            <a:normAutofit/>
          </a:bodyPr>
          <a:lstStyle/>
          <a:p>
            <a:r>
              <a:rPr lang="en-US" sz="3600"/>
              <a:t>Lịch sử phát triển:</a:t>
            </a:r>
          </a:p>
        </p:txBody>
      </p:sp>
      <p:sp>
        <p:nvSpPr>
          <p:cNvPr id="3" name="Content Placeholder 2">
            <a:extLst>
              <a:ext uri="{FF2B5EF4-FFF2-40B4-BE49-F238E27FC236}">
                <a16:creationId xmlns:a16="http://schemas.microsoft.com/office/drawing/2014/main" id="{38BBE116-2134-481C-931C-F0C5558F694F}"/>
              </a:ext>
            </a:extLst>
          </p:cNvPr>
          <p:cNvSpPr>
            <a:spLocks noGrp="1"/>
          </p:cNvSpPr>
          <p:nvPr>
            <p:ph idx="1"/>
          </p:nvPr>
        </p:nvSpPr>
        <p:spPr/>
        <p:txBody>
          <a:bodyPr>
            <a:normAutofit/>
          </a:bodyPr>
          <a:lstStyle/>
          <a:p>
            <a:pPr marL="0" indent="0">
              <a:buNone/>
            </a:pPr>
            <a:r>
              <a:rPr lang="en-US"/>
              <a:t>Giai </a:t>
            </a:r>
            <a:r>
              <a:rPr lang="en-US" err="1"/>
              <a:t>đoạn</a:t>
            </a:r>
            <a:r>
              <a:rPr lang="en-US"/>
              <a:t> 3: </a:t>
            </a:r>
            <a:r>
              <a:rPr lang="en-US" err="1"/>
              <a:t>Phát</a:t>
            </a:r>
            <a:r>
              <a:rPr lang="en-US"/>
              <a:t> </a:t>
            </a:r>
            <a:r>
              <a:rPr lang="en-US" err="1"/>
              <a:t>triển</a:t>
            </a:r>
            <a:r>
              <a:rPr lang="en-US"/>
              <a:t> </a:t>
            </a:r>
            <a:r>
              <a:rPr lang="en-US" err="1"/>
              <a:t>ứng</a:t>
            </a:r>
            <a:r>
              <a:rPr lang="en-US"/>
              <a:t> </a:t>
            </a:r>
            <a:r>
              <a:rPr lang="en-US" err="1"/>
              <a:t>dụng</a:t>
            </a:r>
            <a:endParaRPr lang="en-US"/>
          </a:p>
        </p:txBody>
      </p:sp>
      <p:sp>
        <p:nvSpPr>
          <p:cNvPr id="4" name="Slide Number Placeholder 3">
            <a:extLst>
              <a:ext uri="{FF2B5EF4-FFF2-40B4-BE49-F238E27FC236}">
                <a16:creationId xmlns:a16="http://schemas.microsoft.com/office/drawing/2014/main" id="{7896CAAA-6258-45E9-A387-71CF0AA9166B}"/>
              </a:ext>
            </a:extLst>
          </p:cNvPr>
          <p:cNvSpPr>
            <a:spLocks noGrp="1"/>
          </p:cNvSpPr>
          <p:nvPr>
            <p:ph type="sldNum" sz="quarter" idx="12"/>
          </p:nvPr>
        </p:nvSpPr>
        <p:spPr/>
        <p:txBody>
          <a:bodyPr/>
          <a:lstStyle/>
          <a:p>
            <a:fld id="{8C13379D-D487-4446-85FC-E9ED5B8B80F6}" type="slidenum">
              <a:rPr lang="en-US" smtClean="0"/>
              <a:pPr/>
              <a:t>8</a:t>
            </a:fld>
            <a:r>
              <a:rPr lang="en-US"/>
              <a:t> </a:t>
            </a:r>
          </a:p>
        </p:txBody>
      </p:sp>
      <p:sp>
        <p:nvSpPr>
          <p:cNvPr id="7" name="TextBox 6">
            <a:extLst>
              <a:ext uri="{FF2B5EF4-FFF2-40B4-BE49-F238E27FC236}">
                <a16:creationId xmlns:a16="http://schemas.microsoft.com/office/drawing/2014/main" id="{51B5B231-4BF0-4C3C-95CA-13667FA67A1C}"/>
              </a:ext>
            </a:extLst>
          </p:cNvPr>
          <p:cNvSpPr txBox="1"/>
          <p:nvPr/>
        </p:nvSpPr>
        <p:spPr>
          <a:xfrm rot="10800000" flipH="1" flipV="1">
            <a:off x="684633" y="1894289"/>
            <a:ext cx="7662765" cy="923330"/>
          </a:xfrm>
          <a:prstGeom prst="rect">
            <a:avLst/>
          </a:prstGeom>
          <a:noFill/>
        </p:spPr>
        <p:txBody>
          <a:bodyPr wrap="square" rtlCol="0">
            <a:spAutoFit/>
          </a:bodyPr>
          <a:lstStyle/>
          <a:p>
            <a:pPr marL="285750" indent="-285750" algn="just">
              <a:buFont typeface="Arial" panose="020B0604020202020204" pitchFamily="34" charset="0"/>
              <a:buChar char="•"/>
            </a:pPr>
            <a:r>
              <a:rPr lang="en-US"/>
              <a:t>Blockchain </a:t>
            </a:r>
            <a:r>
              <a:rPr lang="en-US" err="1"/>
              <a:t>được</a:t>
            </a:r>
            <a:r>
              <a:rPr lang="en-US"/>
              <a:t> </a:t>
            </a:r>
            <a:r>
              <a:rPr lang="en-US" err="1"/>
              <a:t>đưa</a:t>
            </a:r>
            <a:r>
              <a:rPr lang="en-US"/>
              <a:t> </a:t>
            </a:r>
            <a:r>
              <a:rPr lang="en-US" err="1"/>
              <a:t>vào</a:t>
            </a:r>
            <a:r>
              <a:rPr lang="en-US"/>
              <a:t> </a:t>
            </a:r>
            <a:r>
              <a:rPr lang="en-US" err="1"/>
              <a:t>các</a:t>
            </a:r>
            <a:r>
              <a:rPr lang="en-US"/>
              <a:t> </a:t>
            </a:r>
            <a:r>
              <a:rPr lang="en-US" err="1"/>
              <a:t>ứng</a:t>
            </a:r>
            <a:r>
              <a:rPr lang="en-US"/>
              <a:t> </a:t>
            </a:r>
            <a:r>
              <a:rPr lang="en-US" err="1"/>
              <a:t>dụng</a:t>
            </a:r>
            <a:r>
              <a:rPr lang="en-US"/>
              <a:t> </a:t>
            </a:r>
            <a:r>
              <a:rPr lang="en-US" err="1"/>
              <a:t>tài</a:t>
            </a:r>
            <a:r>
              <a:rPr lang="en-US"/>
              <a:t> </a:t>
            </a:r>
            <a:r>
              <a:rPr lang="en-US" err="1"/>
              <a:t>chính</a:t>
            </a:r>
            <a:r>
              <a:rPr lang="en-US"/>
              <a:t> </a:t>
            </a:r>
            <a:r>
              <a:rPr lang="en-US" err="1"/>
              <a:t>ngân</a:t>
            </a:r>
            <a:r>
              <a:rPr lang="en-US"/>
              <a:t> </a:t>
            </a:r>
            <a:r>
              <a:rPr lang="en-US" err="1"/>
              <a:t>hàng</a:t>
            </a:r>
            <a:r>
              <a:rPr lang="en-US"/>
              <a:t> </a:t>
            </a:r>
            <a:r>
              <a:rPr lang="en-US" err="1"/>
              <a:t>để</a:t>
            </a:r>
            <a:r>
              <a:rPr lang="en-US"/>
              <a:t> </a:t>
            </a:r>
            <a:r>
              <a:rPr lang="en-US" err="1"/>
              <a:t>xử</a:t>
            </a:r>
            <a:r>
              <a:rPr lang="en-US"/>
              <a:t> </a:t>
            </a:r>
            <a:r>
              <a:rPr lang="en-US" err="1"/>
              <a:t>lí</a:t>
            </a:r>
            <a:r>
              <a:rPr lang="en-US"/>
              <a:t> </a:t>
            </a:r>
            <a:r>
              <a:rPr lang="en-US" err="1"/>
              <a:t>các</a:t>
            </a:r>
            <a:r>
              <a:rPr lang="en-US"/>
              <a:t> </a:t>
            </a:r>
            <a:r>
              <a:rPr lang="en-US" err="1"/>
              <a:t>tài</a:t>
            </a:r>
            <a:r>
              <a:rPr lang="en-US"/>
              <a:t> </a:t>
            </a:r>
            <a:r>
              <a:rPr lang="en-US" err="1"/>
              <a:t>sản</a:t>
            </a:r>
            <a:r>
              <a:rPr lang="en-US"/>
              <a:t> </a:t>
            </a:r>
            <a:r>
              <a:rPr lang="en-US" err="1"/>
              <a:t>như</a:t>
            </a:r>
            <a:r>
              <a:rPr lang="en-US"/>
              <a:t>: </a:t>
            </a:r>
            <a:r>
              <a:rPr lang="en-US" err="1"/>
              <a:t>cổ</a:t>
            </a:r>
            <a:r>
              <a:rPr lang="en-US"/>
              <a:t> </a:t>
            </a:r>
            <a:r>
              <a:rPr lang="en-US" err="1"/>
              <a:t>phiếu</a:t>
            </a:r>
            <a:r>
              <a:rPr lang="en-US"/>
              <a:t>, </a:t>
            </a:r>
            <a:r>
              <a:rPr lang="en-US" err="1"/>
              <a:t>nợ</a:t>
            </a:r>
            <a:r>
              <a:rPr lang="en-US"/>
              <a:t>, </a:t>
            </a:r>
            <a:r>
              <a:rPr lang="en-US" err="1"/>
              <a:t>quyền</a:t>
            </a:r>
            <a:r>
              <a:rPr lang="en-US"/>
              <a:t> </a:t>
            </a:r>
            <a:r>
              <a:rPr lang="en-US" err="1"/>
              <a:t>sở</a:t>
            </a:r>
            <a:r>
              <a:rPr lang="en-US"/>
              <a:t> </a:t>
            </a:r>
            <a:r>
              <a:rPr lang="en-US" err="1"/>
              <a:t>hữu</a:t>
            </a:r>
            <a:r>
              <a:rPr lang="en-US"/>
              <a:t>,… </a:t>
            </a:r>
            <a:r>
              <a:rPr lang="en-US" err="1"/>
              <a:t>một</a:t>
            </a:r>
            <a:r>
              <a:rPr lang="en-US"/>
              <a:t> </a:t>
            </a:r>
            <a:r>
              <a:rPr lang="en-US" err="1"/>
              <a:t>cách</a:t>
            </a:r>
            <a:r>
              <a:rPr lang="en-US"/>
              <a:t> </a:t>
            </a:r>
            <a:r>
              <a:rPr lang="en-US" err="1"/>
              <a:t>công</a:t>
            </a:r>
            <a:r>
              <a:rPr lang="en-US"/>
              <a:t> </a:t>
            </a:r>
            <a:r>
              <a:rPr lang="en-US" err="1"/>
              <a:t>bằng</a:t>
            </a:r>
            <a:r>
              <a:rPr lang="en-US"/>
              <a:t>, </a:t>
            </a:r>
            <a:r>
              <a:rPr lang="en-US" err="1"/>
              <a:t>công</a:t>
            </a:r>
            <a:r>
              <a:rPr lang="en-US"/>
              <a:t> </a:t>
            </a:r>
            <a:r>
              <a:rPr lang="en-US" err="1"/>
              <a:t>khai</a:t>
            </a:r>
            <a:r>
              <a:rPr lang="en-US"/>
              <a:t>.</a:t>
            </a:r>
          </a:p>
        </p:txBody>
      </p:sp>
      <p:sp>
        <p:nvSpPr>
          <p:cNvPr id="9" name="TextBox 8">
            <a:extLst>
              <a:ext uri="{FF2B5EF4-FFF2-40B4-BE49-F238E27FC236}">
                <a16:creationId xmlns:a16="http://schemas.microsoft.com/office/drawing/2014/main" id="{620C0116-BD83-43DB-8C25-8532A6FBFA09}"/>
              </a:ext>
            </a:extLst>
          </p:cNvPr>
          <p:cNvSpPr txBox="1"/>
          <p:nvPr/>
        </p:nvSpPr>
        <p:spPr>
          <a:xfrm>
            <a:off x="684633" y="2991674"/>
            <a:ext cx="7707086" cy="646331"/>
          </a:xfrm>
          <a:prstGeom prst="rect">
            <a:avLst/>
          </a:prstGeom>
          <a:noFill/>
        </p:spPr>
        <p:txBody>
          <a:bodyPr wrap="square" rtlCol="0">
            <a:spAutoFit/>
          </a:bodyPr>
          <a:lstStyle/>
          <a:p>
            <a:pPr marL="285750" indent="-285750">
              <a:buFont typeface="Arial" panose="020B0604020202020204" pitchFamily="34" charset="0"/>
              <a:buChar char="•"/>
            </a:pPr>
            <a:r>
              <a:rPr lang="en-US" err="1"/>
              <a:t>Một</a:t>
            </a:r>
            <a:r>
              <a:rPr lang="en-US"/>
              <a:t> </a:t>
            </a:r>
            <a:r>
              <a:rPr lang="en-US" err="1"/>
              <a:t>số</a:t>
            </a:r>
            <a:r>
              <a:rPr lang="en-US"/>
              <a:t> </a:t>
            </a:r>
            <a:r>
              <a:rPr lang="en-US" err="1"/>
              <a:t>công</a:t>
            </a:r>
            <a:r>
              <a:rPr lang="en-US"/>
              <a:t> ty </a:t>
            </a:r>
            <a:r>
              <a:rPr lang="en-US" err="1"/>
              <a:t>đưa</a:t>
            </a:r>
            <a:r>
              <a:rPr lang="en-US"/>
              <a:t> </a:t>
            </a:r>
            <a:r>
              <a:rPr lang="en-US" err="1"/>
              <a:t>công</a:t>
            </a:r>
            <a:r>
              <a:rPr lang="en-US"/>
              <a:t> </a:t>
            </a:r>
            <a:r>
              <a:rPr lang="en-US" err="1"/>
              <a:t>nghệ</a:t>
            </a:r>
            <a:r>
              <a:rPr lang="en-US"/>
              <a:t> Blockchain </a:t>
            </a:r>
            <a:r>
              <a:rPr lang="en-US" err="1"/>
              <a:t>vào</a:t>
            </a:r>
            <a:r>
              <a:rPr lang="en-US"/>
              <a:t> </a:t>
            </a:r>
            <a:r>
              <a:rPr lang="en-US" err="1"/>
              <a:t>hoạt</a:t>
            </a:r>
            <a:r>
              <a:rPr lang="en-US"/>
              <a:t> </a:t>
            </a:r>
            <a:r>
              <a:rPr lang="en-US" err="1"/>
              <a:t>động</a:t>
            </a:r>
            <a:r>
              <a:rPr lang="en-US"/>
              <a:t> </a:t>
            </a:r>
            <a:r>
              <a:rPr lang="en-US" err="1"/>
              <a:t>nội</a:t>
            </a:r>
            <a:r>
              <a:rPr lang="en-US"/>
              <a:t> </a:t>
            </a:r>
            <a:r>
              <a:rPr lang="en-US" err="1"/>
              <a:t>bộ</a:t>
            </a:r>
            <a:r>
              <a:rPr lang="en-US"/>
              <a:t> </a:t>
            </a:r>
            <a:r>
              <a:rPr lang="en-US" err="1"/>
              <a:t>như</a:t>
            </a:r>
            <a:r>
              <a:rPr lang="en-US"/>
              <a:t> </a:t>
            </a:r>
            <a:r>
              <a:rPr lang="en-US" err="1"/>
              <a:t>một</a:t>
            </a:r>
            <a:r>
              <a:rPr lang="en-US"/>
              <a:t> </a:t>
            </a:r>
            <a:r>
              <a:rPr lang="en-US" err="1"/>
              <a:t>cách</a:t>
            </a:r>
            <a:r>
              <a:rPr lang="en-US"/>
              <a:t> </a:t>
            </a:r>
            <a:r>
              <a:rPr lang="en-US" err="1"/>
              <a:t>để</a:t>
            </a:r>
            <a:r>
              <a:rPr lang="en-US"/>
              <a:t> </a:t>
            </a:r>
            <a:r>
              <a:rPr lang="en-US" err="1"/>
              <a:t>nâng</a:t>
            </a:r>
            <a:r>
              <a:rPr lang="en-US"/>
              <a:t> </a:t>
            </a:r>
            <a:r>
              <a:rPr lang="en-US" err="1"/>
              <a:t>cao</a:t>
            </a:r>
            <a:r>
              <a:rPr lang="en-US"/>
              <a:t> </a:t>
            </a:r>
            <a:r>
              <a:rPr lang="en-US" err="1"/>
              <a:t>hiệu</a:t>
            </a:r>
            <a:r>
              <a:rPr lang="en-US"/>
              <a:t> </a:t>
            </a:r>
            <a:r>
              <a:rPr lang="en-US" err="1"/>
              <a:t>quả</a:t>
            </a:r>
            <a:r>
              <a:rPr lang="en-US"/>
              <a:t>.</a:t>
            </a:r>
          </a:p>
        </p:txBody>
      </p:sp>
      <p:sp>
        <p:nvSpPr>
          <p:cNvPr id="11" name="TextBox 10">
            <a:extLst>
              <a:ext uri="{FF2B5EF4-FFF2-40B4-BE49-F238E27FC236}">
                <a16:creationId xmlns:a16="http://schemas.microsoft.com/office/drawing/2014/main" id="{8FFBAFED-2415-4092-9A29-0CBE708B8AC3}"/>
              </a:ext>
            </a:extLst>
          </p:cNvPr>
          <p:cNvSpPr txBox="1"/>
          <p:nvPr/>
        </p:nvSpPr>
        <p:spPr>
          <a:xfrm>
            <a:off x="684633" y="3812059"/>
            <a:ext cx="7651102" cy="646331"/>
          </a:xfrm>
          <a:prstGeom prst="rect">
            <a:avLst/>
          </a:prstGeom>
          <a:noFill/>
        </p:spPr>
        <p:txBody>
          <a:bodyPr wrap="square" rtlCol="0">
            <a:spAutoFit/>
          </a:bodyPr>
          <a:lstStyle/>
          <a:p>
            <a:pPr marL="285750" indent="-285750">
              <a:buFont typeface="Arial" panose="020B0604020202020204" pitchFamily="34" charset="0"/>
              <a:buChar char="•"/>
            </a:pPr>
            <a:r>
              <a:rPr lang="en-US" err="1"/>
              <a:t>Liên</a:t>
            </a:r>
            <a:r>
              <a:rPr lang="en-US"/>
              <a:t> </a:t>
            </a:r>
            <a:r>
              <a:rPr lang="en-US" err="1"/>
              <a:t>tục</a:t>
            </a:r>
            <a:r>
              <a:rPr lang="en-US"/>
              <a:t> </a:t>
            </a:r>
            <a:r>
              <a:rPr lang="en-US" err="1"/>
              <a:t>các</a:t>
            </a:r>
            <a:r>
              <a:rPr lang="en-US"/>
              <a:t> </a:t>
            </a:r>
            <a:r>
              <a:rPr lang="en-US" err="1"/>
              <a:t>dự</a:t>
            </a:r>
            <a:r>
              <a:rPr lang="en-US"/>
              <a:t> </a:t>
            </a:r>
            <a:r>
              <a:rPr lang="en-US" err="1"/>
              <a:t>án</a:t>
            </a:r>
            <a:r>
              <a:rPr lang="en-US"/>
              <a:t> </a:t>
            </a:r>
            <a:r>
              <a:rPr lang="en-US" err="1"/>
              <a:t>mới</a:t>
            </a:r>
            <a:r>
              <a:rPr lang="en-US"/>
              <a:t> </a:t>
            </a:r>
            <a:r>
              <a:rPr lang="en-US" err="1"/>
              <a:t>được</a:t>
            </a:r>
            <a:r>
              <a:rPr lang="en-US"/>
              <a:t> </a:t>
            </a:r>
            <a:r>
              <a:rPr lang="en-US" err="1"/>
              <a:t>triển</a:t>
            </a:r>
            <a:r>
              <a:rPr lang="en-US"/>
              <a:t> </a:t>
            </a:r>
            <a:r>
              <a:rPr lang="en-US" err="1"/>
              <a:t>khai</a:t>
            </a:r>
            <a:r>
              <a:rPr lang="en-US"/>
              <a:t>, </a:t>
            </a:r>
            <a:r>
              <a:rPr lang="en-US" err="1"/>
              <a:t>nghiên</a:t>
            </a:r>
            <a:r>
              <a:rPr lang="en-US"/>
              <a:t> </a:t>
            </a:r>
            <a:r>
              <a:rPr lang="en-US" err="1"/>
              <a:t>cứu</a:t>
            </a:r>
            <a:r>
              <a:rPr lang="en-US"/>
              <a:t> </a:t>
            </a:r>
            <a:r>
              <a:rPr lang="en-US" err="1"/>
              <a:t>để</a:t>
            </a:r>
            <a:r>
              <a:rPr lang="en-US"/>
              <a:t> </a:t>
            </a:r>
            <a:r>
              <a:rPr lang="en-US" err="1"/>
              <a:t>nâng</a:t>
            </a:r>
            <a:r>
              <a:rPr lang="en-US"/>
              <a:t> </a:t>
            </a:r>
            <a:r>
              <a:rPr lang="en-US" err="1"/>
              <a:t>cao</a:t>
            </a:r>
            <a:r>
              <a:rPr lang="en-US"/>
              <a:t> </a:t>
            </a:r>
            <a:r>
              <a:rPr lang="en-US" err="1"/>
              <a:t>khả</a:t>
            </a:r>
            <a:r>
              <a:rPr lang="en-US"/>
              <a:t> </a:t>
            </a:r>
            <a:r>
              <a:rPr lang="en-US" err="1"/>
              <a:t>năng</a:t>
            </a:r>
            <a:r>
              <a:rPr lang="en-US"/>
              <a:t>, </a:t>
            </a:r>
            <a:r>
              <a:rPr lang="en-US" err="1"/>
              <a:t>hạn</a:t>
            </a:r>
            <a:r>
              <a:rPr lang="en-US"/>
              <a:t> </a:t>
            </a:r>
            <a:r>
              <a:rPr lang="en-US" err="1"/>
              <a:t>chế</a:t>
            </a:r>
            <a:r>
              <a:rPr lang="en-US"/>
              <a:t> </a:t>
            </a:r>
            <a:r>
              <a:rPr lang="en-US" err="1"/>
              <a:t>nhược</a:t>
            </a:r>
            <a:r>
              <a:rPr lang="en-US"/>
              <a:t> </a:t>
            </a:r>
            <a:r>
              <a:rPr lang="en-US" err="1"/>
              <a:t>điểm</a:t>
            </a:r>
            <a:r>
              <a:rPr lang="en-US"/>
              <a:t> </a:t>
            </a:r>
            <a:r>
              <a:rPr lang="en-US" err="1"/>
              <a:t>của</a:t>
            </a:r>
            <a:r>
              <a:rPr lang="en-US"/>
              <a:t> </a:t>
            </a:r>
            <a:r>
              <a:rPr lang="en-US" err="1"/>
              <a:t>công</a:t>
            </a:r>
            <a:r>
              <a:rPr lang="en-US"/>
              <a:t> </a:t>
            </a:r>
            <a:r>
              <a:rPr lang="en-US" err="1"/>
              <a:t>nghệ</a:t>
            </a:r>
            <a:r>
              <a:rPr lang="en-US"/>
              <a:t> Blockchain.</a:t>
            </a:r>
          </a:p>
        </p:txBody>
      </p:sp>
    </p:spTree>
    <p:extLst>
      <p:ext uri="{BB962C8B-B14F-4D97-AF65-F5344CB8AC3E}">
        <p14:creationId xmlns:p14="http://schemas.microsoft.com/office/powerpoint/2010/main" val="328717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9D5947-7BBA-416F-A17A-CF5E90462561}"/>
              </a:ext>
            </a:extLst>
          </p:cNvPr>
          <p:cNvSpPr>
            <a:spLocks noGrp="1"/>
          </p:cNvSpPr>
          <p:nvPr>
            <p:ph idx="1"/>
          </p:nvPr>
        </p:nvSpPr>
        <p:spPr/>
        <p:txBody>
          <a:bodyPr anchor="ctr">
            <a:normAutofit/>
          </a:bodyPr>
          <a:lstStyle/>
          <a:p>
            <a:pPr marL="0" indent="0" algn="ctr">
              <a:buNone/>
            </a:pPr>
            <a:r>
              <a:rPr lang="en-US" sz="4000" b="1">
                <a:latin typeface="+mj-lt"/>
              </a:rPr>
              <a:t>Phần II:</a:t>
            </a:r>
          </a:p>
          <a:p>
            <a:pPr marL="0" indent="0" algn="ctr">
              <a:buNone/>
            </a:pPr>
            <a:r>
              <a:rPr lang="en-US" sz="4000" b="1">
                <a:latin typeface="+mj-lt"/>
              </a:rPr>
              <a:t>NGUYÊN LÝ HOẠT ĐỘNG</a:t>
            </a:r>
          </a:p>
          <a:p>
            <a:pPr marL="0" indent="0" algn="ctr">
              <a:buNone/>
            </a:pPr>
            <a:r>
              <a:rPr lang="en-US" sz="4000" b="1">
                <a:latin typeface="+mj-lt"/>
              </a:rPr>
              <a:t>ƯU NHƯỢC ĐIỂM</a:t>
            </a:r>
          </a:p>
        </p:txBody>
      </p:sp>
      <p:sp>
        <p:nvSpPr>
          <p:cNvPr id="6" name="Slide Number Placeholder 5">
            <a:extLst>
              <a:ext uri="{FF2B5EF4-FFF2-40B4-BE49-F238E27FC236}">
                <a16:creationId xmlns:a16="http://schemas.microsoft.com/office/drawing/2014/main" id="{1777268C-C22F-4C82-8C43-B39AABF5A832}"/>
              </a:ext>
            </a:extLst>
          </p:cNvPr>
          <p:cNvSpPr>
            <a:spLocks noGrp="1"/>
          </p:cNvSpPr>
          <p:nvPr>
            <p:ph type="sldNum" sz="quarter" idx="12"/>
          </p:nvPr>
        </p:nvSpPr>
        <p:spPr/>
        <p:txBody>
          <a:bodyPr/>
          <a:lstStyle/>
          <a:p>
            <a:fld id="{8C13379D-D487-4446-85FC-E9ED5B8B80F6}" type="slidenum">
              <a:rPr lang="en-US" smtClean="0"/>
              <a:pPr/>
              <a:t>9</a:t>
            </a:fld>
            <a:endParaRPr lang="en-US"/>
          </a:p>
        </p:txBody>
      </p:sp>
    </p:spTree>
    <p:extLst>
      <p:ext uri="{BB962C8B-B14F-4D97-AF65-F5344CB8AC3E}">
        <p14:creationId xmlns:p14="http://schemas.microsoft.com/office/powerpoint/2010/main" val="338004882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ReferenceId xmlns="e3bb79e9-f095-419c-a3ab-5a98e0c14c2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844BCEC06835B4291CB6C2806D869D3" ma:contentTypeVersion="6" ma:contentTypeDescription="Create a new document." ma:contentTypeScope="" ma:versionID="5bc454f9d703b9eb8f77a474d3145f15">
  <xsd:schema xmlns:xsd="http://www.w3.org/2001/XMLSchema" xmlns:xs="http://www.w3.org/2001/XMLSchema" xmlns:p="http://schemas.microsoft.com/office/2006/metadata/properties" xmlns:ns2="e3bb79e9-f095-419c-a3ab-5a98e0c14c25" targetNamespace="http://schemas.microsoft.com/office/2006/metadata/properties" ma:root="true" ma:fieldsID="3bb0ce5247f7d0fb0cb660b1f9de3b06" ns2:_="">
    <xsd:import namespace="e3bb79e9-f095-419c-a3ab-5a98e0c14c25"/>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bb79e9-f095-419c-a3ab-5a98e0c14c25"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LengthInSeconds" ma:index="1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FBB076-0C52-4AA4-8336-3E43E49D9CE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48D0CEC-150D-4F29-9F27-B54D0988402E}"/>
</file>

<file path=customXml/itemProps3.xml><?xml version="1.0" encoding="utf-8"?>
<ds:datastoreItem xmlns:ds="http://schemas.openxmlformats.org/officeDocument/2006/customXml" ds:itemID="{CE9E5830-36C1-4AC9-AC7F-F4150ABE56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899</TotalTime>
  <Words>2070</Words>
  <Application>Microsoft Office PowerPoint</Application>
  <PresentationFormat>On-screen Show (4:3)</PresentationFormat>
  <Paragraphs>168</Paragraphs>
  <Slides>23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.VnBook-Antiqua</vt:lpstr>
      <vt:lpstr>Arial</vt:lpstr>
      <vt:lpstr>Calibri</vt:lpstr>
      <vt:lpstr>Courier New</vt:lpstr>
      <vt:lpstr>Myriad Pro</vt:lpstr>
      <vt:lpstr>Office Theme</vt:lpstr>
      <vt:lpstr>Nhập môn CNTT-TT Báo cáo</vt:lpstr>
      <vt:lpstr>Nội dung</vt:lpstr>
      <vt:lpstr>PowerPoint Presentation</vt:lpstr>
      <vt:lpstr>Blockchain là gì?</vt:lpstr>
      <vt:lpstr>Lịch sử phát triển:</vt:lpstr>
      <vt:lpstr>Lịch sử phát triển:</vt:lpstr>
      <vt:lpstr>Lịch sử phát triển:</vt:lpstr>
      <vt:lpstr>Lịch sử phát triển:</vt:lpstr>
      <vt:lpstr>PowerPoint Presentation</vt:lpstr>
      <vt:lpstr>Nguyên lý hoạt động</vt:lpstr>
      <vt:lpstr>Nguyên lý hoạt động</vt:lpstr>
      <vt:lpstr>Ưu nhược điểm</vt:lpstr>
      <vt:lpstr>Ưu nhược điểm</vt:lpstr>
      <vt:lpstr>PowerPoint Presentation</vt:lpstr>
      <vt:lpstr>Ứng dụng trong tiền ảo (crypto)</vt:lpstr>
      <vt:lpstr>Ứng dụng trong tiền ảo (crypto)</vt:lpstr>
      <vt:lpstr>Ứng dụng trong tiền ảo (crypto)</vt:lpstr>
      <vt:lpstr>Ứng dụng trong tiền ảo (crypto)</vt:lpstr>
      <vt:lpstr>Blockchain tại Việt Nam</vt:lpstr>
      <vt:lpstr>Blockchain tại Việt Nam</vt:lpstr>
      <vt:lpstr>Blockchain tại Việt Nam</vt:lpstr>
      <vt:lpstr>Kết luận</vt:lpstr>
      <vt:lpstr>PowerPoint Presentation</vt:lpstr>
    </vt:vector>
  </TitlesOfParts>
  <Company>Bộ môn Kỹ thuật Máy tính - Viện CNTT&amp;TT - Đại học Bách Khoa Hà Nội</Company>
  <LinksUpToDate>false</LinksUpToDate>
  <SharedDoc>false</SharedDoc>
  <HyperlinkBase>dce.hust.edu.vn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 - Trình chiếu</dc:title>
  <dc:creator>tien.nguyenduc@hust.edu.vn</dc:creator>
  <cp:keywords>SOICT</cp:keywords>
  <cp:lastModifiedBy>Nguyen Dang Duong 20215336</cp:lastModifiedBy>
  <cp:revision>71</cp:revision>
  <cp:lastPrinted>2016-09-06T10:19:58Z</cp:lastPrinted>
  <dcterms:created xsi:type="dcterms:W3CDTF">2013-02-19T03:52:16Z</dcterms:created>
  <dcterms:modified xsi:type="dcterms:W3CDTF">2021-10-18T03:41:30Z</dcterms:modified>
  <cp:category>IT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0x0101008844BCEC06835B4291CB6C2806D869D3</vt:lpwstr>
  </property>
</Properties>
</file>