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3"/>
    <p:sldMasterId id="2147483650" r:id="rId4"/>
  </p:sldMasterIdLst>
  <p:notesMasterIdLst>
    <p:notesMasterId r:id="rId52"/>
  </p:notesMasterIdLst>
  <p:sldIdLst>
    <p:sldId id="359" r:id="rId5"/>
    <p:sldId id="360" r:id="rId6"/>
    <p:sldId id="311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12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45" r:id="rId40"/>
    <p:sldId id="346" r:id="rId41"/>
    <p:sldId id="347" r:id="rId42"/>
    <p:sldId id="348" r:id="rId43"/>
    <p:sldId id="349" r:id="rId44"/>
    <p:sldId id="350" r:id="rId45"/>
    <p:sldId id="351" r:id="rId46"/>
    <p:sldId id="352" r:id="rId47"/>
    <p:sldId id="353" r:id="rId48"/>
    <p:sldId id="354" r:id="rId49"/>
    <p:sldId id="355" r:id="rId50"/>
    <p:sldId id="356" r:id="rId51"/>
  </p:sldIdLst>
  <p:sldSz cx="9144000" cy="6858000" type="screen4x3"/>
  <p:notesSz cx="6858000" cy="9144000"/>
  <p:custDataLst>
    <p:tags r:id="rId5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BDF"/>
    <a:srgbClr val="FFD685"/>
    <a:srgbClr val="FFFFB7"/>
    <a:srgbClr val="E45C00"/>
    <a:srgbClr val="F2C3A0"/>
    <a:srgbClr val="F3C8A7"/>
    <a:srgbClr val="FDE8BF"/>
    <a:srgbClr val="B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6" autoAdjust="0"/>
    <p:restoredTop sz="94624" autoAdjust="0"/>
  </p:normalViewPr>
  <p:slideViewPr>
    <p:cSldViewPr>
      <p:cViewPr varScale="1">
        <p:scale>
          <a:sx n="56" d="100"/>
          <a:sy n="56" d="100"/>
        </p:scale>
        <p:origin x="1640" y="44"/>
      </p:cViewPr>
      <p:guideLst>
        <p:guide orient="horz" pos="1440"/>
        <p:guide pos="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74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gs" Target="tags/tag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0FD8E92B-C180-4136-B851-0C97002E466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15E25558-50D7-47B0-B1C7-9F5EF36DBBB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7D5D9AF-7E69-49CD-904E-63967336DB8E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AC17AE08-D2D3-4156-9D29-F0F621EFF92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FBED5ED5-C16B-46EE-8986-639507348ED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3" name="Rectangle 7">
            <a:extLst>
              <a:ext uri="{FF2B5EF4-FFF2-40B4-BE49-F238E27FC236}">
                <a16:creationId xmlns:a16="http://schemas.microsoft.com/office/drawing/2014/main" id="{B3278646-4062-40C5-873D-01D725A508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08CA161-AC93-40C6-A0EF-2D823F2C71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4312E94A-A3B5-45BA-BBD1-2579927E2E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E0B0CA-368D-4306-B59A-04C29661AE27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D0CCA1B0-139A-4871-AE7E-B3321D5E306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F667DBB-53E0-4570-830A-01ACBFEA5E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6F0923F5-CE64-4671-B2AD-B4A8C00008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56A7225-46A3-4812-8374-DA19CC805BBB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19755880-3594-42FE-A4C7-6C50C5A7356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A57242E1-1713-4F01-AA11-17D8B5C60F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492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896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58775"/>
            <a:ext cx="2108200" cy="61944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358775"/>
            <a:ext cx="6173787" cy="61944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178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D17DE8A-4E67-43A5-84DA-2FFACE2D4F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91B0AEA-0162-42D2-A2FF-2E131BF1BD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067F590-74FC-49B1-B910-D389139608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3090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BE133BD-9ACF-41F8-A3AA-CA1F1DA4F3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819DD1A-9C36-4ACB-B3FC-426F9D030E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A35CFCE-D06D-4046-9B23-DBF9212D5F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6898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194D6BF-8730-438E-98B8-26BFB4B134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51E051F-8D7A-452C-8D3C-F9D4CE8DB6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C97045AA-8C05-4930-BC5C-E21B9E6DDE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7602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62088"/>
            <a:ext cx="40386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62088"/>
            <a:ext cx="4038600" cy="5256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984340-A1FB-4002-A124-370E578973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0239316-D83B-4ECC-B7E0-48CAF0FC8F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B83B789-D72E-430F-B9CE-1EA31C9E13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8482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221A741-125D-4D78-AE62-16F685E576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4BF5DFD-5F52-4793-BB43-6FEFF0533E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3B42D9-E51F-4495-8B7D-1644617B5D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6609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5DA104B-1B4D-4DC7-AB13-36461B45E0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2DFABC7-7163-4526-8D40-292E74D9A1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7E4E0CB-39D6-4275-B1B8-E97F54EC13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7543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4A61055F-80C2-44FA-A4D7-48DF3CAC25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D4AC155-6863-4967-BDA4-4F511E2BD8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F718A686-2DC7-45D9-8C80-FA66A5E518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5143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BB246B9-CE6D-41C5-BAFB-965F5F7938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13E87BE-8438-4353-8595-90C4CE1939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CEE9D32-B877-4165-A34D-E4395805A3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4703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2834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64B7006-96F1-460C-A3F4-2DFB156C7E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961613-D253-4C26-AD66-124C1BEF66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F86CB17B-8AE7-4646-B3B4-68E1DB793E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8393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64FAFD9-0C44-4044-8F36-F696EAED96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41BACB2-D9FA-4E44-98C3-F0FE33859A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9767C84-5091-413B-B333-0C39196CFF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0442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4000" y="228600"/>
            <a:ext cx="2082800" cy="6489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28600"/>
            <a:ext cx="6096000" cy="6489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0943D1B-C347-4F0D-8D68-94E424DC19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D023CE4-B478-4EB7-869D-9A4E95D4EA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9EC5DB7-B3DB-42D6-8A56-EAC5DFD62F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687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310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143000"/>
            <a:ext cx="410845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6463" y="1143000"/>
            <a:ext cx="410845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28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55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2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322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7708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084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>
            <a:extLst>
              <a:ext uri="{FF2B5EF4-FFF2-40B4-BE49-F238E27FC236}">
                <a16:creationId xmlns:a16="http://schemas.microsoft.com/office/drawing/2014/main" id="{07B8779A-7640-49B4-821C-78F70CB6E2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143000"/>
            <a:ext cx="83693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606FC2C-D09B-4F8D-B0BE-AE28E28D61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84200" y="358775"/>
            <a:ext cx="83058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2" name="Text Box 10">
            <a:extLst>
              <a:ext uri="{FF2B5EF4-FFF2-40B4-BE49-F238E27FC236}">
                <a16:creationId xmlns:a16="http://schemas.microsoft.com/office/drawing/2014/main" id="{97E0C21D-DB5E-401D-95FA-03D77DACC65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496300" y="638810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159A289E-3FFA-4C4C-8032-ED9E77311CAF}" type="slidenum">
              <a:rPr lang="en-US" altLang="en-US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</a:defRPr>
      </a:lvl9pPr>
    </p:titleStyle>
    <p:bodyStyle>
      <a:lvl1pPr indent="3175" algn="l" rtl="0" eaLnBrk="0" fontAlgn="base" hangingPunct="0">
        <a:spcBef>
          <a:spcPct val="20000"/>
        </a:spcBef>
        <a:spcAft>
          <a:spcPct val="0"/>
        </a:spcAft>
        <a:tabLst>
          <a:tab pos="346075" algn="l"/>
        </a:tabLs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tabLst>
          <a:tab pos="346075" algn="l"/>
        </a:tabLst>
        <a:defRPr sz="2800">
          <a:solidFill>
            <a:schemeClr val="tx1"/>
          </a:solidFill>
          <a:latin typeface="+mn-lt"/>
        </a:defRPr>
      </a:lvl2pPr>
      <a:lvl3pPr marL="1431925" indent="-228600" algn="l" rtl="0" eaLnBrk="0" fontAlgn="base" hangingPunct="0">
        <a:spcBef>
          <a:spcPct val="20000"/>
        </a:spcBef>
        <a:spcAft>
          <a:spcPct val="0"/>
        </a:spcAft>
        <a:tabLst>
          <a:tab pos="346075" algn="l"/>
        </a:tabLst>
        <a:defRPr sz="2800">
          <a:solidFill>
            <a:schemeClr val="tx1"/>
          </a:solidFill>
          <a:latin typeface="+mn-lt"/>
        </a:defRPr>
      </a:lvl3pPr>
      <a:lvl4pPr marL="1774825" indent="-228600" algn="l" rtl="0" eaLnBrk="0" fontAlgn="base" hangingPunct="0">
        <a:spcBef>
          <a:spcPct val="20000"/>
        </a:spcBef>
        <a:spcAft>
          <a:spcPct val="0"/>
        </a:spcAft>
        <a:buChar char="–"/>
        <a:tabLst>
          <a:tab pos="346075" algn="l"/>
        </a:tabLst>
        <a:defRPr sz="2000">
          <a:solidFill>
            <a:schemeClr val="tx1"/>
          </a:solidFill>
          <a:latin typeface="+mn-lt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har char="»"/>
        <a:tabLst>
          <a:tab pos="346075" algn="l"/>
        </a:tabLst>
        <a:defRPr sz="2000">
          <a:solidFill>
            <a:schemeClr val="tx1"/>
          </a:solidFill>
          <a:latin typeface="+mn-lt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har char="»"/>
        <a:tabLst>
          <a:tab pos="346075" algn="l"/>
        </a:tabLst>
        <a:defRPr sz="2000">
          <a:solidFill>
            <a:schemeClr val="tx1"/>
          </a:solidFill>
          <a:latin typeface="+mn-lt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har char="»"/>
        <a:tabLst>
          <a:tab pos="346075" algn="l"/>
        </a:tabLst>
        <a:defRPr sz="2000">
          <a:solidFill>
            <a:schemeClr val="tx1"/>
          </a:solidFill>
          <a:latin typeface="+mn-lt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har char="»"/>
        <a:tabLst>
          <a:tab pos="346075" algn="l"/>
        </a:tabLst>
        <a:defRPr sz="2000">
          <a:solidFill>
            <a:schemeClr val="tx1"/>
          </a:solidFill>
          <a:latin typeface="+mn-lt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har char="»"/>
        <a:tabLst>
          <a:tab pos="346075" algn="l"/>
        </a:tabLs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3">
            <a:extLst>
              <a:ext uri="{FF2B5EF4-FFF2-40B4-BE49-F238E27FC236}">
                <a16:creationId xmlns:a16="http://schemas.microsoft.com/office/drawing/2014/main" id="{A48A8C6C-29E3-4848-8659-2635431A5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601980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endParaRPr lang="vi-VN" altLang="vi-VN"/>
          </a:p>
        </p:txBody>
      </p:sp>
      <p:sp>
        <p:nvSpPr>
          <p:cNvPr id="2051" name="Rectangle 4">
            <a:extLst>
              <a:ext uri="{FF2B5EF4-FFF2-40B4-BE49-F238E27FC236}">
                <a16:creationId xmlns:a16="http://schemas.microsoft.com/office/drawing/2014/main" id="{084B876C-7F3D-443D-AF1C-9CE6FA5DF9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62088"/>
            <a:ext cx="8229600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</p:txBody>
      </p:sp>
      <p:sp>
        <p:nvSpPr>
          <p:cNvPr id="226309" name="Rectangle 5">
            <a:extLst>
              <a:ext uri="{FF2B5EF4-FFF2-40B4-BE49-F238E27FC236}">
                <a16:creationId xmlns:a16="http://schemas.microsoft.com/office/drawing/2014/main" id="{0797FD21-BC92-4F4F-B709-A7E148740F7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6310" name="Rectangle 6">
            <a:extLst>
              <a:ext uri="{FF2B5EF4-FFF2-40B4-BE49-F238E27FC236}">
                <a16:creationId xmlns:a16="http://schemas.microsoft.com/office/drawing/2014/main" id="{4ADB6764-8113-414C-82A3-3774FB98669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6311" name="Text Box 7">
            <a:extLst>
              <a:ext uri="{FF2B5EF4-FFF2-40B4-BE49-F238E27FC236}">
                <a16:creationId xmlns:a16="http://schemas.microsoft.com/office/drawing/2014/main" id="{DDE392F1-3D3C-4BA7-94AD-4D15C5DB4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6300" y="6388100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24484359-1BBD-47B1-B520-93F1029D6C88}" type="slidenum">
              <a:rPr lang="en-US" altLang="en-US" smtClean="0"/>
              <a:pPr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en-US"/>
          </a:p>
        </p:txBody>
      </p:sp>
      <p:sp>
        <p:nvSpPr>
          <p:cNvPr id="226312" name="Rectangle 8">
            <a:extLst>
              <a:ext uri="{FF2B5EF4-FFF2-40B4-BE49-F238E27FC236}">
                <a16:creationId xmlns:a16="http://schemas.microsoft.com/office/drawing/2014/main" id="{7B495F25-AC20-47AC-B656-BFB98772635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6" name="Rectangle 10">
            <a:extLst>
              <a:ext uri="{FF2B5EF4-FFF2-40B4-BE49-F238E27FC236}">
                <a16:creationId xmlns:a16="http://schemas.microsoft.com/office/drawing/2014/main" id="{0756FE33-4079-4144-85C0-D93D0E89D2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228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pic>
        <p:nvPicPr>
          <p:cNvPr id="2057" name="Picture 15" descr="D:\Nalini\PPT\6-23-15\New folder (2)\Chpt_1-3-02-03.jpg">
            <a:extLst>
              <a:ext uri="{FF2B5EF4-FFF2-40B4-BE49-F238E27FC236}">
                <a16:creationId xmlns:a16="http://schemas.microsoft.com/office/drawing/2014/main" id="{7337A1AD-E367-4A95-8023-2ACF429DEA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28600"/>
            <a:ext cx="8924925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rgbClr val="0073AE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rgbClr val="0073AE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rgbClr val="0073AE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rgbClr val="0073AE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rgbClr val="0073AE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rgbClr val="0073AE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Relationship Id="rId5" Type="http://schemas.openxmlformats.org/officeDocument/2006/relationships/image" Target="../media/image15.jpeg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Relationship Id="rId4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1.xml"/><Relationship Id="rId6" Type="http://schemas.openxmlformats.org/officeDocument/2006/relationships/image" Target="../media/image28.wmf"/><Relationship Id="rId5" Type="http://schemas.openxmlformats.org/officeDocument/2006/relationships/image" Target="../media/image27.png"/><Relationship Id="rId4" Type="http://schemas.openxmlformats.org/officeDocument/2006/relationships/image" Target="../media/image2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4.xml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5.xml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6.xml"/><Relationship Id="rId6" Type="http://schemas.openxmlformats.org/officeDocument/2006/relationships/image" Target="../media/image42.wmf"/><Relationship Id="rId5" Type="http://schemas.openxmlformats.org/officeDocument/2006/relationships/image" Target="../media/image41.png"/><Relationship Id="rId4" Type="http://schemas.openxmlformats.org/officeDocument/2006/relationships/image" Target="../media/image40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7.xml"/><Relationship Id="rId4" Type="http://schemas.openxmlformats.org/officeDocument/2006/relationships/image" Target="../media/image4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9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1.xml"/><Relationship Id="rId4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3.xml"/><Relationship Id="rId5" Type="http://schemas.openxmlformats.org/officeDocument/2006/relationships/image" Target="../media/image52.wmf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4.xml"/><Relationship Id="rId4" Type="http://schemas.openxmlformats.org/officeDocument/2006/relationships/image" Target="../media/image54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6.xml"/><Relationship Id="rId4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7.xml"/><Relationship Id="rId4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8.xml"/><Relationship Id="rId4" Type="http://schemas.openxmlformats.org/officeDocument/2006/relationships/image" Target="../media/image59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9.xml"/><Relationship Id="rId5" Type="http://schemas.openxmlformats.org/officeDocument/2006/relationships/image" Target="../media/image62.jpeg"/><Relationship Id="rId4" Type="http://schemas.openxmlformats.org/officeDocument/2006/relationships/image" Target="../media/image61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0.xml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2.xml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7" Type="http://schemas.openxmlformats.org/officeDocument/2006/relationships/image" Target="../media/image7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3.xml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1" descr="D:\Nalini\PPT\6-23-15\New folder (3)\Chpt_05-01.jpg">
            <a:extLst>
              <a:ext uri="{FF2B5EF4-FFF2-40B4-BE49-F238E27FC236}">
                <a16:creationId xmlns:a16="http://schemas.microsoft.com/office/drawing/2014/main" id="{ED7CBD94-7026-466E-9964-B149BB2D2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15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ext Box 3">
            <a:extLst>
              <a:ext uri="{FF2B5EF4-FFF2-40B4-BE49-F238E27FC236}">
                <a16:creationId xmlns:a16="http://schemas.microsoft.com/office/drawing/2014/main" id="{DA0B52D7-5B2E-42F2-999F-2C94CC815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6248400"/>
            <a:ext cx="548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/>
              <a:t>Copyright © Cengage Learning. All rights reserved.</a:t>
            </a:r>
            <a:r>
              <a:rPr lang="en-US" altLang="en-US" sz="1800"/>
              <a:t> </a:t>
            </a: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E72E8D5C-F91F-455D-84A9-A200F9023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0" y="1401763"/>
            <a:ext cx="6969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72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96D67788-8815-402E-9495-665E25CD1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600200"/>
            <a:ext cx="23225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IN" altLang="en-US" sz="4000" b="1"/>
              <a:t>Integrals</a:t>
            </a:r>
            <a:endParaRPr lang="en-US" altLang="en-US" sz="4000" b="1"/>
          </a:p>
        </p:txBody>
      </p:sp>
    </p:spTree>
    <p:custDataLst>
      <p:tags r:id="rId1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8C95260-B447-4C0F-87FE-C9C82D5596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Definite Integral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14117A4-CA3F-4302-A8A0-D5144EA9D4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When we take the limit of such Riemann sums, we get the situation illustrated in Figure 4. A definite integral can be interpreted as a </a:t>
            </a:r>
            <a:r>
              <a:rPr lang="en-US" altLang="en-US" b="1"/>
              <a:t>net area</a:t>
            </a:r>
            <a:r>
              <a:rPr lang="en-US" altLang="en-US"/>
              <a:t>, that is, a difference of areas: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 sz="1000"/>
          </a:p>
          <a:p>
            <a:pPr eaLnBrk="1" hangingPunct="1"/>
            <a:r>
              <a:rPr lang="en-US" altLang="en-US"/>
              <a:t>where </a:t>
            </a:r>
            <a:r>
              <a:rPr lang="en-US" altLang="en-US" i="1"/>
              <a:t>A</a:t>
            </a:r>
            <a:r>
              <a:rPr lang="en-US" altLang="en-US" baseline="-25000"/>
              <a:t>1 </a:t>
            </a:r>
            <a:r>
              <a:rPr lang="en-US" altLang="en-US"/>
              <a:t>is the area of the </a:t>
            </a:r>
            <a:br>
              <a:rPr lang="en-US" altLang="en-US"/>
            </a:br>
            <a:r>
              <a:rPr lang="en-US" altLang="en-US"/>
              <a:t>region above the </a:t>
            </a:r>
            <a:r>
              <a:rPr lang="en-US" altLang="en-US" i="1"/>
              <a:t>x</a:t>
            </a:r>
            <a:r>
              <a:rPr lang="en-US" altLang="en-US"/>
              <a:t>-axis </a:t>
            </a:r>
            <a:br>
              <a:rPr lang="en-US" altLang="en-US"/>
            </a:br>
            <a:r>
              <a:rPr lang="en-US" altLang="en-US"/>
              <a:t>and below the graph of </a:t>
            </a:r>
            <a:r>
              <a:rPr lang="en-US" altLang="en-US" i="1"/>
              <a:t>f</a:t>
            </a:r>
            <a:r>
              <a:rPr lang="en-US" altLang="en-US"/>
              <a:t>,</a:t>
            </a:r>
            <a:br>
              <a:rPr lang="en-US" altLang="en-US"/>
            </a:br>
            <a:r>
              <a:rPr lang="en-US" altLang="en-US"/>
              <a:t>and </a:t>
            </a:r>
            <a:r>
              <a:rPr lang="en-US" altLang="en-US" i="1"/>
              <a:t>A</a:t>
            </a:r>
            <a:r>
              <a:rPr lang="en-US" altLang="en-US" baseline="-25000"/>
              <a:t>2 </a:t>
            </a:r>
            <a:r>
              <a:rPr lang="en-US" altLang="en-US"/>
              <a:t>is the area of the </a:t>
            </a:r>
            <a:br>
              <a:rPr lang="en-US" altLang="en-US"/>
            </a:br>
            <a:r>
              <a:rPr lang="en-US" altLang="en-US"/>
              <a:t>region below the </a:t>
            </a:r>
            <a:r>
              <a:rPr lang="en-US" altLang="en-US" i="1"/>
              <a:t>x</a:t>
            </a:r>
            <a:r>
              <a:rPr lang="en-US" altLang="en-US"/>
              <a:t>-axis and </a:t>
            </a:r>
            <a:br>
              <a:rPr lang="en-US" altLang="en-US"/>
            </a:br>
            <a:r>
              <a:rPr lang="en-US" altLang="en-US"/>
              <a:t>above the graph of </a:t>
            </a:r>
            <a:r>
              <a:rPr lang="en-US" altLang="en-US" i="1"/>
              <a:t>f</a:t>
            </a:r>
            <a:r>
              <a:rPr lang="en-US" altLang="en-US"/>
              <a:t>.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1B73FDAC-AD03-4A0F-A7DA-2D94AFB61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700" y="5943600"/>
            <a:ext cx="7778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1200" b="1"/>
              <a:t>Figure 4</a:t>
            </a:r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6826D7B2-AAF8-41F3-9776-4E1EF0979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388" y="5562600"/>
            <a:ext cx="281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400"/>
              <a:t>                    is the net area.</a:t>
            </a:r>
          </a:p>
        </p:txBody>
      </p:sp>
      <p:pic>
        <p:nvPicPr>
          <p:cNvPr id="15366" name="Picture 8">
            <a:extLst>
              <a:ext uri="{FF2B5EF4-FFF2-40B4-BE49-F238E27FC236}">
                <a16:creationId xmlns:a16="http://schemas.microsoft.com/office/drawing/2014/main" id="{EE8A31FC-5EB8-47DA-9408-B1B375456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865438"/>
            <a:ext cx="3082925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9">
            <a:extLst>
              <a:ext uri="{FF2B5EF4-FFF2-40B4-BE49-F238E27FC236}">
                <a16:creationId xmlns:a16="http://schemas.microsoft.com/office/drawing/2014/main" id="{36D8DEE8-D33C-472E-8AF9-49055BB6C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0" y="5591175"/>
            <a:ext cx="7747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8" name="Picture 10" descr="picqa2">
            <a:extLst>
              <a:ext uri="{FF2B5EF4-FFF2-40B4-BE49-F238E27FC236}">
                <a16:creationId xmlns:a16="http://schemas.microsoft.com/office/drawing/2014/main" id="{BBB7C4AE-F52F-4C49-A112-02753D83B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8" y="3705225"/>
            <a:ext cx="4243387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EAC5EDB-414B-4F23-B5E9-BA8998FD4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Definite Integral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402C23D-87C0-4026-8538-AC5EC78CDE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b="1"/>
              <a:t>Note 4: </a:t>
            </a:r>
            <a:r>
              <a:rPr lang="en-US" altLang="en-US"/>
              <a:t>Although we have defined                 by dividing     [</a:t>
            </a:r>
            <a:r>
              <a:rPr lang="en-US" altLang="en-US" i="1"/>
              <a:t>a</a:t>
            </a:r>
            <a:r>
              <a:rPr lang="en-US" altLang="en-US"/>
              <a:t>, </a:t>
            </a:r>
            <a:r>
              <a:rPr lang="en-US" altLang="en-US" i="1"/>
              <a:t>b</a:t>
            </a:r>
            <a:r>
              <a:rPr lang="en-US" altLang="en-US"/>
              <a:t>] into subintervals of equal width, there are situations in which it is advantageous to work with subintervals of unequal width.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If the subinterval widths are </a:t>
            </a:r>
            <a:r>
              <a:rPr lang="en-US" altLang="en-US">
                <a:sym typeface="Symbol" panose="05050102010706020507" pitchFamily="18" charset="2"/>
              </a:rPr>
              <a:t></a:t>
            </a:r>
            <a:r>
              <a:rPr lang="en-US" altLang="en-US" i="1"/>
              <a:t>x</a:t>
            </a:r>
            <a:r>
              <a:rPr lang="en-US" altLang="en-US" baseline="-25000"/>
              <a:t>1</a:t>
            </a:r>
            <a:r>
              <a:rPr lang="en-US" altLang="en-US"/>
              <a:t>, </a:t>
            </a:r>
            <a:r>
              <a:rPr lang="en-US" altLang="en-US">
                <a:sym typeface="Symbol" panose="05050102010706020507" pitchFamily="18" charset="2"/>
              </a:rPr>
              <a:t></a:t>
            </a:r>
            <a:r>
              <a:rPr lang="en-US" altLang="en-US" i="1"/>
              <a:t>x</a:t>
            </a:r>
            <a:r>
              <a:rPr lang="en-US" altLang="en-US" baseline="-25000"/>
              <a:t>2</a:t>
            </a:r>
            <a:r>
              <a:rPr lang="en-US" altLang="en-US"/>
              <a:t>, . . . , </a:t>
            </a:r>
            <a:r>
              <a:rPr lang="en-US" altLang="en-US">
                <a:sym typeface="Symbol" panose="05050102010706020507" pitchFamily="18" charset="2"/>
              </a:rPr>
              <a:t></a:t>
            </a:r>
            <a:r>
              <a:rPr lang="en-US" altLang="en-US" i="1"/>
              <a:t>x</a:t>
            </a:r>
            <a:r>
              <a:rPr lang="en-US" altLang="en-US" i="1" baseline="-25000"/>
              <a:t>n</a:t>
            </a:r>
            <a:r>
              <a:rPr lang="en-US" altLang="en-US"/>
              <a:t>, we have to ensure that all these widths approach 0 in the limiting process. This happens if the largest width, max </a:t>
            </a:r>
            <a:r>
              <a:rPr lang="en-US" altLang="en-US">
                <a:sym typeface="Symbol" panose="05050102010706020507" pitchFamily="18" charset="2"/>
              </a:rPr>
              <a:t></a:t>
            </a:r>
            <a:r>
              <a:rPr lang="en-US" altLang="en-US" i="1"/>
              <a:t>x</a:t>
            </a:r>
            <a:r>
              <a:rPr lang="en-US" altLang="en-US" i="1" baseline="-25000"/>
              <a:t>i</a:t>
            </a:r>
            <a:r>
              <a:rPr lang="en-US" altLang="en-US"/>
              <a:t>,</a:t>
            </a:r>
            <a:br>
              <a:rPr lang="en-US" altLang="en-US"/>
            </a:br>
            <a:r>
              <a:rPr lang="en-US" altLang="en-US"/>
              <a:t>approaches 0. So in this case the definition of a definite integral becomes</a:t>
            </a:r>
          </a:p>
        </p:txBody>
      </p:sp>
      <p:pic>
        <p:nvPicPr>
          <p:cNvPr id="16388" name="Picture 8">
            <a:extLst>
              <a:ext uri="{FF2B5EF4-FFF2-40B4-BE49-F238E27FC236}">
                <a16:creationId xmlns:a16="http://schemas.microsoft.com/office/drawing/2014/main" id="{1D0EE002-91AB-4105-9DB0-641210318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5" y="1481138"/>
            <a:ext cx="1300163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9">
            <a:extLst>
              <a:ext uri="{FF2B5EF4-FFF2-40B4-BE49-F238E27FC236}">
                <a16:creationId xmlns:a16="http://schemas.microsoft.com/office/drawing/2014/main" id="{0102F6F2-F17E-4326-9B5B-D3F80375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562600"/>
            <a:ext cx="50641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A6484E2-77FA-4B02-B860-D43A13BF73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Definite Integral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045F4E3-6915-47D4-8EE9-A9022C80B3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b="1"/>
              <a:t>Note 5: </a:t>
            </a:r>
            <a:r>
              <a:rPr lang="en-US" altLang="en-US"/>
              <a:t>We have defined the definite integral for an integrable function, but not all functions are integrable. The following theorem shows that the most commonly occurring functions are in fact integrable. </a:t>
            </a:r>
            <a:r>
              <a:rPr lang="en-IN" altLang="en-US"/>
              <a:t>The theorem is proved </a:t>
            </a:r>
            <a:r>
              <a:rPr lang="en-US" altLang="en-US"/>
              <a:t>in more advanced courses.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If </a:t>
            </a:r>
            <a:r>
              <a:rPr lang="en-US" altLang="en-US" i="1"/>
              <a:t>f</a:t>
            </a:r>
            <a:r>
              <a:rPr lang="en-US" altLang="en-US"/>
              <a:t> is integrable on [</a:t>
            </a:r>
            <a:r>
              <a:rPr lang="en-US" altLang="en-US" i="1"/>
              <a:t>a</a:t>
            </a:r>
            <a:r>
              <a:rPr lang="en-US" altLang="en-US"/>
              <a:t>, </a:t>
            </a:r>
            <a:r>
              <a:rPr lang="en-US" altLang="en-US" i="1"/>
              <a:t>b</a:t>
            </a:r>
            <a:r>
              <a:rPr lang="en-US" altLang="en-US"/>
              <a:t>], then the limit in Definition 2 exists and gives the same value no matter how we choose the sample points </a:t>
            </a:r>
            <a:r>
              <a:rPr lang="en-US" altLang="en-US" i="1"/>
              <a:t>    </a:t>
            </a:r>
            <a:r>
              <a:rPr lang="en-US" altLang="en-US"/>
              <a:t>.</a:t>
            </a:r>
          </a:p>
        </p:txBody>
      </p:sp>
      <p:pic>
        <p:nvPicPr>
          <p:cNvPr id="17412" name="Picture 8">
            <a:extLst>
              <a:ext uri="{FF2B5EF4-FFF2-40B4-BE49-F238E27FC236}">
                <a16:creationId xmlns:a16="http://schemas.microsoft.com/office/drawing/2014/main" id="{B2AC6271-8D67-434D-BED8-9659A9897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867400"/>
            <a:ext cx="3381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9">
            <a:extLst>
              <a:ext uri="{FF2B5EF4-FFF2-40B4-BE49-F238E27FC236}">
                <a16:creationId xmlns:a16="http://schemas.microsoft.com/office/drawing/2014/main" id="{59A9378F-86F3-4AA7-8004-17B1FD5C8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94113"/>
            <a:ext cx="8202613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20C3FF3-7299-4C94-AF4C-B29522ADCD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Definite Integral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31EC652-FEB9-4BA4-B7FC-AAF3FD3EE6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To simplify the calculation of the integral we often take the sample points to be right endpoints. Then </a:t>
            </a:r>
            <a:r>
              <a:rPr lang="en-US" altLang="en-US" i="1"/>
              <a:t>     </a:t>
            </a:r>
            <a:r>
              <a:rPr lang="en-US" altLang="en-US"/>
              <a:t>= </a:t>
            </a:r>
            <a:r>
              <a:rPr lang="en-US" altLang="en-US" i="1"/>
              <a:t>x</a:t>
            </a:r>
            <a:r>
              <a:rPr lang="en-US" altLang="en-US" i="1" baseline="-25000"/>
              <a:t>i</a:t>
            </a:r>
            <a:r>
              <a:rPr lang="en-US" altLang="en-US" i="1"/>
              <a:t> </a:t>
            </a:r>
            <a:r>
              <a:rPr lang="en-US" altLang="en-US"/>
              <a:t>and the definition of an integral simplifies as follows.</a:t>
            </a:r>
          </a:p>
        </p:txBody>
      </p:sp>
      <p:pic>
        <p:nvPicPr>
          <p:cNvPr id="18436" name="Picture 8">
            <a:extLst>
              <a:ext uri="{FF2B5EF4-FFF2-40B4-BE49-F238E27FC236}">
                <a16:creationId xmlns:a16="http://schemas.microsoft.com/office/drawing/2014/main" id="{5BA3FDA2-FB07-40B1-B52D-D97D71A27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833563"/>
            <a:ext cx="3381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9">
            <a:extLst>
              <a:ext uri="{FF2B5EF4-FFF2-40B4-BE49-F238E27FC236}">
                <a16:creationId xmlns:a16="http://schemas.microsoft.com/office/drawing/2014/main" id="{842CFCDA-683E-4657-89DD-0AD793577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2944813"/>
            <a:ext cx="8240712" cy="2236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F90749B-48AD-4FA0-80FF-8E3D74DC9D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1</a:t>
            </a:r>
            <a:endParaRPr lang="en-US" altLang="en-US" i="1"/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20A19A98-7E2B-4026-A441-CC680E2F7D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Express                                                        </a:t>
            </a:r>
          </a:p>
          <a:p>
            <a:pPr eaLnBrk="1" hangingPunct="1">
              <a:defRPr/>
            </a:pPr>
            <a:endParaRPr lang="en-US" i="1" dirty="0"/>
          </a:p>
          <a:p>
            <a:pPr eaLnBrk="1" hangingPunct="1">
              <a:defRPr/>
            </a:pPr>
            <a:endParaRPr lang="en-US" sz="1200" dirty="0"/>
          </a:p>
          <a:p>
            <a:pPr eaLnBrk="1" hangingPunct="1">
              <a:defRPr/>
            </a:pPr>
            <a:r>
              <a:rPr lang="en-US" dirty="0"/>
              <a:t>as an integral on the interval [0, </a:t>
            </a:r>
            <a:r>
              <a:rPr lang="en-US" i="1" dirty="0">
                <a:sym typeface="Symbol" pitchFamily="18" charset="2"/>
              </a:rPr>
              <a:t></a:t>
            </a:r>
            <a:r>
              <a:rPr lang="en-US" sz="800" i="1" dirty="0">
                <a:sym typeface="Symbol" pitchFamily="18" charset="2"/>
              </a:rPr>
              <a:t> </a:t>
            </a:r>
            <a:r>
              <a:rPr lang="en-US" dirty="0"/>
              <a:t>].</a:t>
            </a:r>
          </a:p>
          <a:p>
            <a:pPr eaLnBrk="1" hangingPunct="1">
              <a:defRPr/>
            </a:pPr>
            <a:endParaRPr lang="en-US" sz="1200" dirty="0">
              <a:solidFill>
                <a:srgbClr val="0073AE"/>
              </a:solidFill>
            </a:endParaRPr>
          </a:p>
          <a:p>
            <a:pPr eaLnBrk="1" hangingPunct="1">
              <a:defRPr/>
            </a:pPr>
            <a:r>
              <a:rPr lang="en-US" kern="1200" dirty="0">
                <a:solidFill>
                  <a:srgbClr val="CC007A"/>
                </a:solidFill>
              </a:rPr>
              <a:t>Solution:</a:t>
            </a:r>
          </a:p>
          <a:p>
            <a:pPr eaLnBrk="1" hangingPunct="1">
              <a:defRPr/>
            </a:pPr>
            <a:r>
              <a:rPr lang="en-US" dirty="0"/>
              <a:t>Comparing the given limit with the limit in Theorem 4, we see that they will be identical if we choose </a:t>
            </a:r>
            <a:br>
              <a:rPr lang="en-US" dirty="0"/>
            </a:br>
            <a:r>
              <a:rPr lang="en-US" i="1" dirty="0"/>
              <a:t>f</a:t>
            </a:r>
            <a:r>
              <a:rPr lang="en-US" sz="400" dirty="0"/>
              <a:t> 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baseline="30000" dirty="0"/>
              <a:t>3 </a:t>
            </a:r>
            <a:r>
              <a:rPr lang="en-US" dirty="0"/>
              <a:t>+ </a:t>
            </a:r>
            <a:r>
              <a:rPr lang="en-US" i="1" dirty="0"/>
              <a:t>x </a:t>
            </a:r>
            <a:r>
              <a:rPr lang="en-US" dirty="0"/>
              <a:t>sin </a:t>
            </a:r>
            <a:r>
              <a:rPr lang="en-US" i="1" dirty="0"/>
              <a:t>x</a:t>
            </a:r>
            <a:r>
              <a:rPr lang="en-US" dirty="0"/>
              <a:t>. We are given that </a:t>
            </a:r>
            <a:r>
              <a:rPr lang="en-US" i="1" dirty="0"/>
              <a:t>a</a:t>
            </a:r>
            <a:r>
              <a:rPr lang="en-US" dirty="0"/>
              <a:t> = 0 and </a:t>
            </a:r>
            <a:r>
              <a:rPr lang="en-US" i="1" dirty="0"/>
              <a:t>b</a:t>
            </a:r>
            <a:r>
              <a:rPr lang="en-US" dirty="0"/>
              <a:t> = </a:t>
            </a:r>
            <a:r>
              <a:rPr lang="en-US" i="1" dirty="0">
                <a:sym typeface="Symbol" pitchFamily="18" charset="2"/>
              </a:rPr>
              <a:t></a:t>
            </a:r>
            <a:r>
              <a:rPr lang="en-US" dirty="0"/>
              <a:t>.   </a:t>
            </a:r>
          </a:p>
          <a:p>
            <a:pPr eaLnBrk="1" hangingPunct="1">
              <a:defRPr/>
            </a:pPr>
            <a:endParaRPr lang="en-US" sz="1600" dirty="0"/>
          </a:p>
          <a:p>
            <a:pPr eaLnBrk="1" hangingPunct="1">
              <a:defRPr/>
            </a:pPr>
            <a:r>
              <a:rPr lang="en-US" dirty="0"/>
              <a:t>Therefore, by Theorem 4, we have</a:t>
            </a:r>
          </a:p>
        </p:txBody>
      </p:sp>
      <p:pic>
        <p:nvPicPr>
          <p:cNvPr id="19460" name="Picture 8">
            <a:extLst>
              <a:ext uri="{FF2B5EF4-FFF2-40B4-BE49-F238E27FC236}">
                <a16:creationId xmlns:a16="http://schemas.microsoft.com/office/drawing/2014/main" id="{FEA00D04-0B95-49A2-8570-844915CF5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738313"/>
            <a:ext cx="3530600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426" name="Picture 10">
            <a:extLst>
              <a:ext uri="{FF2B5EF4-FFF2-40B4-BE49-F238E27FC236}">
                <a16:creationId xmlns:a16="http://schemas.microsoft.com/office/drawing/2014/main" id="{4D0F4279-386B-45BE-9BF7-F5657A4ED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5638800"/>
            <a:ext cx="47815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8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8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88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04399B3-5368-4875-B8C6-D25C3AC337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Definite Integral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B2F7D2A-DF3D-40C5-B5CF-D425AF71F1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When Leibniz chose the notation for an integral, he chose </a:t>
            </a:r>
          </a:p>
          <a:p>
            <a:pPr eaLnBrk="1" hangingPunct="1"/>
            <a:r>
              <a:rPr lang="en-US" altLang="en-US"/>
              <a:t>the ingredients as reminders of the limiting process.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In general, when we write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 sz="3200"/>
          </a:p>
          <a:p>
            <a:pPr eaLnBrk="1" hangingPunct="1"/>
            <a:r>
              <a:rPr lang="en-US" altLang="en-US"/>
              <a:t>we replace lim </a:t>
            </a:r>
            <a:r>
              <a:rPr lang="en-US" altLang="en-US">
                <a:sym typeface="Symbol" panose="05050102010706020507" pitchFamily="18" charset="2"/>
              </a:rPr>
              <a:t></a:t>
            </a:r>
            <a:r>
              <a:rPr lang="en-US" altLang="en-US"/>
              <a:t> by </a:t>
            </a:r>
            <a:r>
              <a:rPr lang="en-US" altLang="en-US" sz="2800" b="1">
                <a:sym typeface="Symbol" panose="05050102010706020507" pitchFamily="18" charset="2"/>
              </a:rPr>
              <a:t></a:t>
            </a:r>
            <a:r>
              <a:rPr lang="en-US" altLang="en-US"/>
              <a:t>, </a:t>
            </a:r>
            <a:r>
              <a:rPr lang="en-US" altLang="en-US" i="1"/>
              <a:t>     </a:t>
            </a:r>
            <a:r>
              <a:rPr lang="en-US" altLang="en-US"/>
              <a:t>by </a:t>
            </a:r>
            <a:r>
              <a:rPr lang="en-US" altLang="en-US" i="1"/>
              <a:t>x</a:t>
            </a:r>
            <a:r>
              <a:rPr lang="en-US" altLang="en-US"/>
              <a:t>, and </a:t>
            </a:r>
            <a:r>
              <a:rPr lang="en-US" altLang="en-US">
                <a:sym typeface="Symbol" panose="05050102010706020507" pitchFamily="18" charset="2"/>
              </a:rPr>
              <a:t></a:t>
            </a:r>
            <a:r>
              <a:rPr lang="en-US" altLang="en-US" i="1"/>
              <a:t>x </a:t>
            </a:r>
            <a:r>
              <a:rPr lang="en-US" altLang="en-US"/>
              <a:t>by </a:t>
            </a:r>
            <a:r>
              <a:rPr lang="en-US" altLang="en-US" i="1"/>
              <a:t>dx</a:t>
            </a:r>
            <a:r>
              <a:rPr lang="en-US" altLang="en-US"/>
              <a:t>.</a:t>
            </a:r>
          </a:p>
        </p:txBody>
      </p:sp>
      <p:pic>
        <p:nvPicPr>
          <p:cNvPr id="20484" name="Picture 5">
            <a:extLst>
              <a:ext uri="{FF2B5EF4-FFF2-40B4-BE49-F238E27FC236}">
                <a16:creationId xmlns:a16="http://schemas.microsoft.com/office/drawing/2014/main" id="{66EB7096-EAAF-416A-AF8C-178B07FB7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88" y="3290888"/>
            <a:ext cx="4121150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6">
            <a:extLst>
              <a:ext uri="{FF2B5EF4-FFF2-40B4-BE49-F238E27FC236}">
                <a16:creationId xmlns:a16="http://schemas.microsoft.com/office/drawing/2014/main" id="{2E98CF28-D4E5-429A-8F70-C7051A988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488" y="4314825"/>
            <a:ext cx="3381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C73ACCAE-8AA8-4F17-B210-B81708D89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146425"/>
            <a:ext cx="82264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4000">
                <a:solidFill>
                  <a:srgbClr val="CC007A"/>
                </a:solidFill>
              </a:rPr>
              <a:t>Evaluating Integrals</a:t>
            </a: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4826E22-7501-4617-A1AC-7FA3F76732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Evaluating Integrals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BDDA3D5E-308C-405F-979B-2CB3EBA159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we use a limit to evaluate a definite integral, we need to know how to work with sums. The following three equations give formulas for sums of powers of positive integers.</a:t>
            </a:r>
          </a:p>
          <a:p>
            <a:pPr eaLnBrk="1" hangingPunct="1"/>
            <a:endParaRPr lang="en-US" altLang="en-US"/>
          </a:p>
        </p:txBody>
      </p:sp>
      <p:pic>
        <p:nvPicPr>
          <p:cNvPr id="22532" name="Picture 10">
            <a:extLst>
              <a:ext uri="{FF2B5EF4-FFF2-40B4-BE49-F238E27FC236}">
                <a16:creationId xmlns:a16="http://schemas.microsoft.com/office/drawing/2014/main" id="{D3DE7D5C-3503-4652-8DFC-62C7428EC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3200400"/>
            <a:ext cx="53149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3CF90F7-1E7D-4210-A796-8CC27B7D49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Evaluating Integrals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BECC341-A6D0-4FAC-943B-B1C5A572E5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The remaining formulas are simple rules for working with sigma notation:</a:t>
            </a:r>
          </a:p>
        </p:txBody>
      </p:sp>
      <p:pic>
        <p:nvPicPr>
          <p:cNvPr id="23556" name="Picture 10">
            <a:extLst>
              <a:ext uri="{FF2B5EF4-FFF2-40B4-BE49-F238E27FC236}">
                <a16:creationId xmlns:a16="http://schemas.microsoft.com/office/drawing/2014/main" id="{3D1EC3EC-09CA-42C9-988A-0F7971746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725" y="2590800"/>
            <a:ext cx="5416550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EF329C3-AA2A-451E-AF1A-844B40266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2</a:t>
            </a:r>
            <a:endParaRPr lang="en-US" altLang="en-US" i="1"/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BA541928-1C6D-428E-B014-274BC6D278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AutoNum type="alphaLcParenBoth"/>
              <a:defRPr/>
            </a:pPr>
            <a:r>
              <a:rPr lang="en-US" dirty="0"/>
              <a:t> Evaluate the Riemann sum for </a:t>
            </a:r>
            <a:r>
              <a:rPr lang="en-US" i="1" dirty="0"/>
              <a:t>f</a:t>
            </a:r>
            <a:r>
              <a:rPr lang="en-US" sz="400" dirty="0"/>
              <a:t> 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/>
              <a:t>x</a:t>
            </a:r>
            <a:r>
              <a:rPr lang="en-US" baseline="30000" dirty="0"/>
              <a:t>3 </a:t>
            </a:r>
            <a:r>
              <a:rPr lang="en-US" dirty="0"/>
              <a:t>– 6</a:t>
            </a:r>
            <a:r>
              <a:rPr lang="en-US" i="1" dirty="0"/>
              <a:t>x</a:t>
            </a:r>
            <a:r>
              <a:rPr lang="en-US" dirty="0"/>
              <a:t>, taking the    </a:t>
            </a:r>
            <a:br>
              <a:rPr lang="en-US" dirty="0"/>
            </a:br>
            <a:r>
              <a:rPr lang="en-US" dirty="0"/>
              <a:t>      sample points to be right endpoints and </a:t>
            </a:r>
            <a:r>
              <a:rPr lang="en-US" i="1" dirty="0"/>
              <a:t>a </a:t>
            </a:r>
            <a:r>
              <a:rPr lang="en-US" dirty="0"/>
              <a:t>= 0, </a:t>
            </a:r>
            <a:r>
              <a:rPr lang="en-US" i="1" dirty="0"/>
              <a:t>b </a:t>
            </a:r>
            <a:r>
              <a:rPr lang="en-US" dirty="0"/>
              <a:t>= 3, </a:t>
            </a:r>
            <a:br>
              <a:rPr lang="en-US" dirty="0"/>
            </a:br>
            <a:r>
              <a:rPr lang="en-US" dirty="0"/>
              <a:t>      and </a:t>
            </a:r>
            <a:r>
              <a:rPr lang="en-US" i="1" dirty="0"/>
              <a:t>n </a:t>
            </a:r>
            <a:r>
              <a:rPr lang="en-US" dirty="0"/>
              <a:t>= 6.</a:t>
            </a:r>
          </a:p>
          <a:p>
            <a:pPr eaLnBrk="1" hangingPunct="1">
              <a:buFontTx/>
              <a:buAutoNum type="alphaLcParenBoth"/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(b) Evaluate</a:t>
            </a:r>
          </a:p>
          <a:p>
            <a:pPr eaLnBrk="1" hangingPunct="1">
              <a:defRPr/>
            </a:pPr>
            <a:endParaRPr lang="en-US" dirty="0">
              <a:solidFill>
                <a:srgbClr val="0073AE"/>
              </a:solidFill>
            </a:endParaRPr>
          </a:p>
          <a:p>
            <a:pPr eaLnBrk="1" hangingPunct="1">
              <a:defRPr/>
            </a:pPr>
            <a:r>
              <a:rPr lang="en-US" kern="1200" dirty="0">
                <a:solidFill>
                  <a:srgbClr val="CC007A"/>
                </a:solidFill>
              </a:rPr>
              <a:t>Solution:</a:t>
            </a:r>
          </a:p>
          <a:p>
            <a:pPr eaLnBrk="1" hangingPunct="1">
              <a:buFontTx/>
              <a:buAutoNum type="alphaLcParenBoth"/>
              <a:defRPr/>
            </a:pPr>
            <a:r>
              <a:rPr lang="en-US" dirty="0"/>
              <a:t> With </a:t>
            </a:r>
            <a:r>
              <a:rPr lang="en-US" i="1" dirty="0"/>
              <a:t>n </a:t>
            </a:r>
            <a:r>
              <a:rPr lang="en-US" dirty="0"/>
              <a:t>= 6 the interval width is</a:t>
            </a:r>
          </a:p>
          <a:p>
            <a:pPr eaLnBrk="1" hangingPunct="1">
              <a:buFontTx/>
              <a:buAutoNum type="alphaLcParenBoth"/>
              <a:defRPr/>
            </a:pPr>
            <a:endParaRPr lang="en-US" dirty="0"/>
          </a:p>
          <a:p>
            <a:pPr eaLnBrk="1" hangingPunct="1">
              <a:buFontTx/>
              <a:buAutoNum type="alphaLcParenBoth"/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     and the right endpoints are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= 0.5,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= 1.0 , </a:t>
            </a:r>
            <a:r>
              <a:rPr lang="en-US" i="1" dirty="0"/>
              <a:t>x</a:t>
            </a:r>
            <a:r>
              <a:rPr lang="en-US" baseline="-25000" dirty="0"/>
              <a:t>3</a:t>
            </a:r>
            <a:r>
              <a:rPr lang="en-US" dirty="0"/>
              <a:t> = 1.5, </a:t>
            </a:r>
            <a:br>
              <a:rPr lang="en-US" dirty="0"/>
            </a:br>
            <a:r>
              <a:rPr lang="en-US" dirty="0"/>
              <a:t>     </a:t>
            </a:r>
            <a:r>
              <a:rPr lang="en-US" i="1" dirty="0"/>
              <a:t>x</a:t>
            </a:r>
            <a:r>
              <a:rPr lang="en-US" baseline="-25000" dirty="0"/>
              <a:t>4</a:t>
            </a:r>
            <a:r>
              <a:rPr lang="en-US" dirty="0"/>
              <a:t> = 2.0, </a:t>
            </a:r>
            <a:r>
              <a:rPr lang="en-US" i="1" dirty="0"/>
              <a:t>x</a:t>
            </a:r>
            <a:r>
              <a:rPr lang="en-US" baseline="-25000" dirty="0"/>
              <a:t>5</a:t>
            </a:r>
            <a:r>
              <a:rPr lang="en-US" dirty="0"/>
              <a:t> = 2.5, and </a:t>
            </a:r>
            <a:r>
              <a:rPr lang="en-US" i="1" dirty="0"/>
              <a:t>x</a:t>
            </a:r>
            <a:r>
              <a:rPr lang="en-US" baseline="-25000" dirty="0"/>
              <a:t>6</a:t>
            </a:r>
            <a:r>
              <a:rPr lang="en-US" dirty="0"/>
              <a:t> = 3.0.</a:t>
            </a:r>
          </a:p>
        </p:txBody>
      </p:sp>
      <p:pic>
        <p:nvPicPr>
          <p:cNvPr id="24580" name="Picture 6">
            <a:extLst>
              <a:ext uri="{FF2B5EF4-FFF2-40B4-BE49-F238E27FC236}">
                <a16:creationId xmlns:a16="http://schemas.microsoft.com/office/drawing/2014/main" id="{9CD0EF10-A7AD-4BB5-9D0C-8A859A914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8" y="3028950"/>
            <a:ext cx="2162175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543" name="Picture 7">
            <a:extLst>
              <a:ext uri="{FF2B5EF4-FFF2-40B4-BE49-F238E27FC236}">
                <a16:creationId xmlns:a16="http://schemas.microsoft.com/office/drawing/2014/main" id="{28A5164B-8F46-49EA-AC8F-8684D8460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8" y="4991100"/>
            <a:ext cx="204787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544" name="Picture 8">
            <a:extLst>
              <a:ext uri="{FF2B5EF4-FFF2-40B4-BE49-F238E27FC236}">
                <a16:creationId xmlns:a16="http://schemas.microsoft.com/office/drawing/2014/main" id="{E61FA6CC-C30F-4594-BB55-9242A9E57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588" y="4995863"/>
            <a:ext cx="1389062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545" name="Picture 9">
            <a:extLst>
              <a:ext uri="{FF2B5EF4-FFF2-40B4-BE49-F238E27FC236}">
                <a16:creationId xmlns:a16="http://schemas.microsoft.com/office/drawing/2014/main" id="{B351B772-9681-48D1-8EEE-D75A4818D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5000625"/>
            <a:ext cx="812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35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35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35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3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3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93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9" descr="D:\Nalini\PPT\6-23-15\New folder (2)\Chpt_1-2-02.jpg">
            <a:extLst>
              <a:ext uri="{FF2B5EF4-FFF2-40B4-BE49-F238E27FC236}">
                <a16:creationId xmlns:a16="http://schemas.microsoft.com/office/drawing/2014/main" id="{368CF78F-72A8-4C4A-86E5-7C4D59194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3200"/>
            <a:ext cx="856297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3">
            <a:extLst>
              <a:ext uri="{FF2B5EF4-FFF2-40B4-BE49-F238E27FC236}">
                <a16:creationId xmlns:a16="http://schemas.microsoft.com/office/drawing/2014/main" id="{99D04DDB-E8C0-4DBD-8AE1-35E6A0CF7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6248400"/>
            <a:ext cx="5486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/>
              <a:t>Copyright © Cengage Learning. All rights reserved.</a:t>
            </a:r>
            <a:r>
              <a:rPr lang="en-US" altLang="en-US" sz="1800"/>
              <a:t> 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046B065A-713B-4819-90E7-E5DC9B4A4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3" y="2924175"/>
            <a:ext cx="9715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4400" b="1">
                <a:solidFill>
                  <a:schemeClr val="bg1"/>
                </a:solidFill>
              </a:rPr>
              <a:t>5.2</a:t>
            </a:r>
          </a:p>
        </p:txBody>
      </p:sp>
      <p:sp>
        <p:nvSpPr>
          <p:cNvPr id="6149" name="Text Box 5">
            <a:extLst>
              <a:ext uri="{FF2B5EF4-FFF2-40B4-BE49-F238E27FC236}">
                <a16:creationId xmlns:a16="http://schemas.microsoft.com/office/drawing/2014/main" id="{425B9620-8BE4-4B61-8732-42796EB0B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011488"/>
            <a:ext cx="5562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4000"/>
              <a:t>The Definite Integral</a:t>
            </a:r>
          </a:p>
        </p:txBody>
      </p:sp>
    </p:spTree>
    <p:custDataLst>
      <p:tags r:id="rId1"/>
    </p:custData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4FD2CCE-8D62-4204-A8A1-8CE50D26D1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Example 2 – </a:t>
            </a:r>
            <a:r>
              <a:rPr lang="en-US" altLang="en-US" i="1"/>
              <a:t>Solution</a:t>
            </a:r>
          </a:p>
        </p:txBody>
      </p:sp>
      <p:sp>
        <p:nvSpPr>
          <p:cNvPr id="194563" name="Text Box 3">
            <a:extLst>
              <a:ext uri="{FF2B5EF4-FFF2-40B4-BE49-F238E27FC236}">
                <a16:creationId xmlns:a16="http://schemas.microsoft.com/office/drawing/2014/main" id="{B7CB9A92-AC6C-4FD8-8773-6C5CC77B7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1462088"/>
            <a:ext cx="8226425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/>
              <a:t>     So the Riemann sum is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endParaRPr lang="en-US" altLang="en-US"/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i="1">
                <a:latin typeface="Times-Roman" charset="0"/>
              </a:rPr>
              <a:t>             </a:t>
            </a:r>
            <a:r>
              <a:rPr lang="en-US" altLang="en-US" sz="1000" i="1">
                <a:latin typeface="Times-Roman" charset="0"/>
              </a:rPr>
              <a:t>   </a:t>
            </a:r>
            <a:r>
              <a:rPr lang="en-US" altLang="en-US" i="1"/>
              <a:t>R</a:t>
            </a:r>
            <a:r>
              <a:rPr lang="en-US" altLang="en-US" baseline="-25000"/>
              <a:t>6</a:t>
            </a:r>
            <a:r>
              <a:rPr lang="en-US" altLang="en-US"/>
              <a:t> =       </a:t>
            </a:r>
            <a:r>
              <a:rPr lang="en-US" altLang="en-US" i="1"/>
              <a:t>f</a:t>
            </a:r>
            <a:r>
              <a:rPr lang="en-US" altLang="en-US" sz="400"/>
              <a:t> 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 i="1" baseline="-25000"/>
              <a:t>i</a:t>
            </a:r>
            <a:r>
              <a:rPr lang="en-US" altLang="en-US"/>
              <a:t>) </a:t>
            </a:r>
            <a:r>
              <a:rPr lang="en-US" altLang="en-US">
                <a:sym typeface="Symbol" panose="05050102010706020507" pitchFamily="18" charset="2"/>
              </a:rPr>
              <a:t></a:t>
            </a:r>
            <a:r>
              <a:rPr lang="en-US" altLang="en-US" i="1"/>
              <a:t>x </a:t>
            </a:r>
            <a:endParaRPr lang="en-US" altLang="en-US">
              <a:latin typeface="Times-Roman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>
                <a:latin typeface="Times-Roman" charset="0"/>
              </a:rPr>
              <a:t>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/>
              <a:t>                   </a:t>
            </a:r>
            <a:r>
              <a:rPr lang="en-US" altLang="en-US" sz="800"/>
              <a:t> </a:t>
            </a:r>
            <a:r>
              <a:rPr lang="en-US" altLang="en-US"/>
              <a:t>=</a:t>
            </a:r>
            <a:r>
              <a:rPr lang="en-US" altLang="en-US" i="1"/>
              <a:t> f</a:t>
            </a:r>
            <a:r>
              <a:rPr lang="en-US" altLang="en-US" sz="400" i="1"/>
              <a:t> </a:t>
            </a:r>
            <a:r>
              <a:rPr lang="en-US" altLang="en-US"/>
              <a:t>(0.5) </a:t>
            </a:r>
            <a:r>
              <a:rPr lang="en-US" altLang="en-US">
                <a:sym typeface="Symbol" panose="05050102010706020507" pitchFamily="18" charset="2"/>
              </a:rPr>
              <a:t></a:t>
            </a:r>
            <a:r>
              <a:rPr lang="en-US" altLang="en-US" i="1"/>
              <a:t>x </a:t>
            </a:r>
            <a:r>
              <a:rPr lang="en-US" altLang="en-US"/>
              <a:t>+ </a:t>
            </a:r>
            <a:r>
              <a:rPr lang="en-US" altLang="en-US" i="1"/>
              <a:t>f</a:t>
            </a:r>
            <a:r>
              <a:rPr lang="en-US" altLang="en-US" sz="400" i="1"/>
              <a:t> </a:t>
            </a:r>
            <a:r>
              <a:rPr lang="en-US" altLang="en-US"/>
              <a:t>(1.0) </a:t>
            </a:r>
            <a:r>
              <a:rPr lang="en-US" altLang="en-US">
                <a:sym typeface="Symbol" panose="05050102010706020507" pitchFamily="18" charset="2"/>
              </a:rPr>
              <a:t></a:t>
            </a:r>
            <a:r>
              <a:rPr lang="en-US" altLang="en-US" i="1"/>
              <a:t>x </a:t>
            </a:r>
            <a:r>
              <a:rPr lang="en-US" altLang="en-US"/>
              <a:t>+ </a:t>
            </a:r>
            <a:r>
              <a:rPr lang="en-US" altLang="en-US" i="1"/>
              <a:t>f</a:t>
            </a:r>
            <a:r>
              <a:rPr lang="en-US" altLang="en-US" sz="400" i="1"/>
              <a:t> </a:t>
            </a:r>
            <a:r>
              <a:rPr lang="en-US" altLang="en-US"/>
              <a:t>(1.5) </a:t>
            </a:r>
            <a:r>
              <a:rPr lang="en-US" altLang="en-US">
                <a:sym typeface="Symbol" panose="05050102010706020507" pitchFamily="18" charset="2"/>
              </a:rPr>
              <a:t></a:t>
            </a:r>
            <a:r>
              <a:rPr lang="en-US" altLang="en-US" i="1"/>
              <a:t>x </a:t>
            </a:r>
            <a:r>
              <a:rPr lang="en-US" altLang="en-US"/>
              <a:t>+ </a:t>
            </a:r>
            <a:r>
              <a:rPr lang="en-US" altLang="en-US" i="1"/>
              <a:t>f</a:t>
            </a:r>
            <a:r>
              <a:rPr lang="en-US" altLang="en-US" sz="400" i="1"/>
              <a:t> </a:t>
            </a:r>
            <a:r>
              <a:rPr lang="en-US" altLang="en-US"/>
              <a:t>(2.0) </a:t>
            </a:r>
            <a:r>
              <a:rPr lang="en-US" altLang="en-US">
                <a:sym typeface="Symbol" panose="05050102010706020507" pitchFamily="18" charset="2"/>
              </a:rPr>
              <a:t></a:t>
            </a:r>
            <a:r>
              <a:rPr lang="en-US" altLang="en-US" i="1"/>
              <a:t>x </a:t>
            </a:r>
            <a:br>
              <a:rPr lang="en-US" altLang="en-US" i="1"/>
            </a:br>
            <a:r>
              <a:rPr lang="en-US" altLang="en-US" i="1"/>
              <a:t>			    </a:t>
            </a:r>
            <a:r>
              <a:rPr lang="en-US" altLang="en-US"/>
              <a:t>+ </a:t>
            </a:r>
            <a:r>
              <a:rPr lang="en-US" altLang="en-US" i="1"/>
              <a:t>f</a:t>
            </a:r>
            <a:r>
              <a:rPr lang="en-US" altLang="en-US" sz="400" i="1"/>
              <a:t> </a:t>
            </a:r>
            <a:r>
              <a:rPr lang="en-US" altLang="en-US"/>
              <a:t>(2.5) </a:t>
            </a:r>
            <a:r>
              <a:rPr lang="en-US" altLang="en-US">
                <a:sym typeface="Symbol" panose="05050102010706020507" pitchFamily="18" charset="2"/>
              </a:rPr>
              <a:t></a:t>
            </a:r>
            <a:r>
              <a:rPr lang="en-US" altLang="en-US" i="1"/>
              <a:t>x </a:t>
            </a:r>
            <a:r>
              <a:rPr lang="en-US" altLang="en-US"/>
              <a:t>+ </a:t>
            </a:r>
            <a:r>
              <a:rPr lang="en-US" altLang="en-US" i="1"/>
              <a:t>f</a:t>
            </a:r>
            <a:r>
              <a:rPr lang="en-US" altLang="en-US" sz="400" i="1"/>
              <a:t> </a:t>
            </a:r>
            <a:r>
              <a:rPr lang="en-US" altLang="en-US"/>
              <a:t>(3.0) </a:t>
            </a:r>
            <a:r>
              <a:rPr lang="en-US" altLang="en-US">
                <a:sym typeface="Symbol" panose="05050102010706020507" pitchFamily="18" charset="2"/>
              </a:rPr>
              <a:t></a:t>
            </a:r>
            <a:r>
              <a:rPr lang="en-US" altLang="en-US" i="1"/>
              <a:t>x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endParaRPr lang="en-US" altLang="en-US" i="1"/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i="1"/>
              <a:t>                   </a:t>
            </a:r>
            <a:r>
              <a:rPr lang="en-US" altLang="en-US"/>
              <a:t>=</a:t>
            </a:r>
            <a:r>
              <a:rPr lang="en-US" altLang="en-US" i="1"/>
              <a:t>    </a:t>
            </a:r>
            <a:r>
              <a:rPr lang="en-US" altLang="en-US"/>
              <a:t>(</a:t>
            </a:r>
            <a:r>
              <a:rPr lang="en-US" altLang="en-US" i="1"/>
              <a:t>–</a:t>
            </a:r>
            <a:r>
              <a:rPr lang="en-US" altLang="en-US">
                <a:latin typeface="Times-Roman" charset="0"/>
              </a:rPr>
              <a:t>2.875 </a:t>
            </a:r>
            <a:r>
              <a:rPr lang="en-US" altLang="en-US" i="1"/>
              <a:t>–</a:t>
            </a:r>
            <a:r>
              <a:rPr lang="en-US" altLang="en-US">
                <a:latin typeface="MathematicalPi-One" charset="0"/>
              </a:rPr>
              <a:t> </a:t>
            </a:r>
            <a:r>
              <a:rPr lang="en-US" altLang="en-US">
                <a:latin typeface="Times-Roman" charset="0"/>
              </a:rPr>
              <a:t>5 </a:t>
            </a:r>
            <a:r>
              <a:rPr lang="en-US" altLang="en-US" i="1"/>
              <a:t>–</a:t>
            </a:r>
            <a:r>
              <a:rPr lang="en-US" altLang="en-US">
                <a:latin typeface="MathematicalPi-One" charset="0"/>
              </a:rPr>
              <a:t> </a:t>
            </a:r>
            <a:r>
              <a:rPr lang="en-US" altLang="en-US">
                <a:latin typeface="Times-Roman" charset="0"/>
              </a:rPr>
              <a:t>5.625 </a:t>
            </a:r>
            <a:r>
              <a:rPr lang="en-US" altLang="en-US" i="1"/>
              <a:t>–</a:t>
            </a:r>
            <a:r>
              <a:rPr lang="en-US" altLang="en-US">
                <a:latin typeface="MathematicalPi-One" charset="0"/>
              </a:rPr>
              <a:t> </a:t>
            </a:r>
            <a:r>
              <a:rPr lang="en-US" altLang="en-US">
                <a:latin typeface="Times-Roman" charset="0"/>
              </a:rPr>
              <a:t>4 +</a:t>
            </a:r>
            <a:r>
              <a:rPr lang="en-US" altLang="en-US">
                <a:latin typeface="MathematicalPi-One" charset="0"/>
              </a:rPr>
              <a:t> </a:t>
            </a:r>
            <a:r>
              <a:rPr lang="en-US" altLang="en-US">
                <a:latin typeface="Times-Roman" charset="0"/>
              </a:rPr>
              <a:t>0.625 +</a:t>
            </a:r>
            <a:r>
              <a:rPr lang="en-US" altLang="en-US">
                <a:latin typeface="MathematicalPi-One" charset="0"/>
              </a:rPr>
              <a:t> </a:t>
            </a:r>
            <a:r>
              <a:rPr lang="en-US" altLang="en-US">
                <a:latin typeface="Times-Roman" charset="0"/>
              </a:rPr>
              <a:t>9)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endParaRPr lang="en-US" altLang="en-US">
              <a:latin typeface="Times-Roman" charset="0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>
                <a:latin typeface="Times-Roman" charset="0"/>
              </a:rPr>
              <a:t>                   = –3.9375</a:t>
            </a:r>
          </a:p>
        </p:txBody>
      </p:sp>
      <p:pic>
        <p:nvPicPr>
          <p:cNvPr id="25604" name="Picture 7">
            <a:extLst>
              <a:ext uri="{FF2B5EF4-FFF2-40B4-BE49-F238E27FC236}">
                <a16:creationId xmlns:a16="http://schemas.microsoft.com/office/drawing/2014/main" id="{23E4FAE5-509F-41DC-9324-A1FC02E1A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6" r="52710"/>
          <a:stretch>
            <a:fillRect/>
          </a:stretch>
        </p:blipFill>
        <p:spPr bwMode="auto">
          <a:xfrm>
            <a:off x="2363788" y="2298700"/>
            <a:ext cx="457200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68" name="Picture 8">
            <a:extLst>
              <a:ext uri="{FF2B5EF4-FFF2-40B4-BE49-F238E27FC236}">
                <a16:creationId xmlns:a16="http://schemas.microsoft.com/office/drawing/2014/main" id="{3BEDDAF3-3413-4D68-8306-C92A01EE7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5" y="4752975"/>
            <a:ext cx="255588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Text Box 11">
            <a:extLst>
              <a:ext uri="{FF2B5EF4-FFF2-40B4-BE49-F238E27FC236}">
                <a16:creationId xmlns:a16="http://schemas.microsoft.com/office/drawing/2014/main" id="{05B39097-FE80-4393-B345-7927C86E5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5938" y="839788"/>
            <a:ext cx="84137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800"/>
              <a:t>cont’d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4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4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4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94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0B8C40A-3639-48D5-A59D-EB89D32669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Example 2 – </a:t>
            </a:r>
            <a:r>
              <a:rPr lang="en-US" altLang="en-US" i="1"/>
              <a:t>Solution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2A89AE0A-DB58-43B8-AA2B-357BF4AC1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1462088"/>
            <a:ext cx="8226425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Notice that </a:t>
            </a:r>
            <a:r>
              <a:rPr lang="en-US" altLang="en-US" i="1"/>
              <a:t>f </a:t>
            </a:r>
            <a:r>
              <a:rPr lang="en-US" altLang="en-US"/>
              <a:t>is not a positive function and so the Riemann sum does not represent a sum of areas of rectangles. But it does represent the sum of the areas of the blue rectangles (above the </a:t>
            </a:r>
            <a:r>
              <a:rPr lang="en-US" altLang="en-US" i="1"/>
              <a:t>x</a:t>
            </a:r>
            <a:r>
              <a:rPr lang="en-US" altLang="en-US"/>
              <a:t>-axis) minus the sum of the areas of the gold rectangles (below the </a:t>
            </a:r>
            <a:r>
              <a:rPr lang="en-US" altLang="en-US" i="1"/>
              <a:t>x</a:t>
            </a:r>
            <a:r>
              <a:rPr lang="en-US" altLang="en-US"/>
              <a:t>-axis) in Figure 5.   </a:t>
            </a:r>
          </a:p>
        </p:txBody>
      </p:sp>
      <p:sp>
        <p:nvSpPr>
          <p:cNvPr id="26628" name="Rectangle 8">
            <a:extLst>
              <a:ext uri="{FF2B5EF4-FFF2-40B4-BE49-F238E27FC236}">
                <a16:creationId xmlns:a16="http://schemas.microsoft.com/office/drawing/2014/main" id="{7E45D8A7-D7F4-4764-B029-488B34D1C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6286500"/>
            <a:ext cx="7778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1200" b="1"/>
              <a:t>Figure 5</a:t>
            </a:r>
          </a:p>
        </p:txBody>
      </p:sp>
      <p:pic>
        <p:nvPicPr>
          <p:cNvPr id="26629" name="Picture 10" descr="picqa3">
            <a:extLst>
              <a:ext uri="{FF2B5EF4-FFF2-40B4-BE49-F238E27FC236}">
                <a16:creationId xmlns:a16="http://schemas.microsoft.com/office/drawing/2014/main" id="{340DA8AC-0393-4264-8528-EE68AC6A9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529013"/>
            <a:ext cx="4005263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 Box 11">
            <a:extLst>
              <a:ext uri="{FF2B5EF4-FFF2-40B4-BE49-F238E27FC236}">
                <a16:creationId xmlns:a16="http://schemas.microsoft.com/office/drawing/2014/main" id="{0A42CD37-694B-488B-A212-68298825E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5938" y="839788"/>
            <a:ext cx="84137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800"/>
              <a:t>cont’d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86FF7DB-8CDC-4847-9BB4-26146E55A1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Example 2 – </a:t>
            </a:r>
            <a:r>
              <a:rPr lang="en-US" altLang="en-US" i="1"/>
              <a:t>Solution</a:t>
            </a:r>
          </a:p>
        </p:txBody>
      </p:sp>
      <p:sp>
        <p:nvSpPr>
          <p:cNvPr id="196611" name="Text Box 3">
            <a:extLst>
              <a:ext uri="{FF2B5EF4-FFF2-40B4-BE49-F238E27FC236}">
                <a16:creationId xmlns:a16="http://schemas.microsoft.com/office/drawing/2014/main" id="{B5AEBA75-79F6-43DB-9B26-071375347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1462088"/>
            <a:ext cx="8226425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/>
              <a:t>(b) With </a:t>
            </a:r>
            <a:r>
              <a:rPr lang="en-US" altLang="en-US" i="1"/>
              <a:t>n </a:t>
            </a:r>
            <a:r>
              <a:rPr lang="en-US" altLang="en-US"/>
              <a:t>subintervals we have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endParaRPr lang="en-US" altLang="en-US"/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endParaRPr lang="en-US" altLang="en-US"/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endParaRPr lang="en-US" altLang="en-US"/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/>
              <a:t>     So </a:t>
            </a:r>
            <a:r>
              <a:rPr lang="en-US" altLang="en-US" i="1"/>
              <a:t>x</a:t>
            </a:r>
            <a:r>
              <a:rPr lang="en-US" altLang="en-US" baseline="-25000"/>
              <a:t>0</a:t>
            </a:r>
            <a:r>
              <a:rPr lang="en-US" altLang="en-US"/>
              <a:t> = 0, </a:t>
            </a:r>
            <a:r>
              <a:rPr lang="en-US" altLang="en-US" i="1"/>
              <a:t>x</a:t>
            </a:r>
            <a:r>
              <a:rPr lang="en-US" altLang="en-US" baseline="-25000"/>
              <a:t>1</a:t>
            </a:r>
            <a:r>
              <a:rPr lang="en-US" altLang="en-US"/>
              <a:t> = 3/</a:t>
            </a:r>
            <a:r>
              <a:rPr lang="en-US" altLang="en-US" i="1"/>
              <a:t>n</a:t>
            </a:r>
            <a:r>
              <a:rPr lang="en-US" altLang="en-US"/>
              <a:t>, </a:t>
            </a:r>
            <a:r>
              <a:rPr lang="en-US" altLang="en-US" i="1"/>
              <a:t>x</a:t>
            </a:r>
            <a:r>
              <a:rPr lang="en-US" altLang="en-US" baseline="-25000"/>
              <a:t>2</a:t>
            </a:r>
            <a:r>
              <a:rPr lang="en-US" altLang="en-US"/>
              <a:t> = 6/</a:t>
            </a:r>
            <a:r>
              <a:rPr lang="en-US" altLang="en-US" i="1"/>
              <a:t>n</a:t>
            </a:r>
            <a:r>
              <a:rPr lang="en-US" altLang="en-US"/>
              <a:t>, </a:t>
            </a:r>
            <a:r>
              <a:rPr lang="en-US" altLang="en-US" i="1"/>
              <a:t>x</a:t>
            </a:r>
            <a:r>
              <a:rPr lang="en-US" altLang="en-US" baseline="-25000"/>
              <a:t>3</a:t>
            </a:r>
            <a:r>
              <a:rPr lang="en-US" altLang="en-US"/>
              <a:t> = 9/</a:t>
            </a:r>
            <a:r>
              <a:rPr lang="en-US" altLang="en-US" i="1"/>
              <a:t>n</a:t>
            </a:r>
            <a:r>
              <a:rPr lang="en-US" altLang="en-US"/>
              <a:t>,</a:t>
            </a:r>
            <a:r>
              <a:rPr lang="en-US" altLang="en-US" i="1"/>
              <a:t> </a:t>
            </a:r>
            <a:r>
              <a:rPr lang="en-US" altLang="en-US">
                <a:latin typeface="Times-Roman" charset="0"/>
              </a:rPr>
              <a:t>and, in general,</a:t>
            </a:r>
            <a:br>
              <a:rPr lang="en-US" altLang="en-US">
                <a:latin typeface="Times-Roman" charset="0"/>
              </a:rPr>
            </a:br>
            <a:r>
              <a:rPr lang="en-US" altLang="en-US">
                <a:latin typeface="Times-Roman" charset="0"/>
              </a:rPr>
              <a:t>     </a:t>
            </a:r>
            <a:r>
              <a:rPr lang="en-US" altLang="en-US" i="1"/>
              <a:t>x</a:t>
            </a:r>
            <a:r>
              <a:rPr lang="en-US" altLang="en-US" i="1" baseline="-25000"/>
              <a:t>i</a:t>
            </a:r>
            <a:r>
              <a:rPr lang="en-US" altLang="en-US"/>
              <a:t> = 3</a:t>
            </a:r>
            <a:r>
              <a:rPr lang="en-US" altLang="en-US" i="1"/>
              <a:t>i</a:t>
            </a:r>
            <a:r>
              <a:rPr lang="en-US" altLang="en-US"/>
              <a:t>/</a:t>
            </a:r>
            <a:r>
              <a:rPr lang="en-US" altLang="en-US" i="1"/>
              <a:t>n</a:t>
            </a:r>
            <a:r>
              <a:rPr lang="en-US" altLang="en-US"/>
              <a:t>.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endParaRPr lang="en-US" altLang="en-US"/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>
                <a:latin typeface="Times-Roman" charset="0"/>
              </a:rPr>
              <a:t>     Since we are using right endpoints, we can use </a:t>
            </a:r>
            <a:br>
              <a:rPr lang="en-US" altLang="en-US">
                <a:latin typeface="Times-Roman" charset="0"/>
              </a:rPr>
            </a:br>
            <a:r>
              <a:rPr lang="en-US" altLang="en-US">
                <a:latin typeface="Times-Roman" charset="0"/>
              </a:rPr>
              <a:t>     Theorem 4:</a:t>
            </a:r>
          </a:p>
        </p:txBody>
      </p:sp>
      <p:pic>
        <p:nvPicPr>
          <p:cNvPr id="196616" name="Picture 8">
            <a:extLst>
              <a:ext uri="{FF2B5EF4-FFF2-40B4-BE49-F238E27FC236}">
                <a16:creationId xmlns:a16="http://schemas.microsoft.com/office/drawing/2014/main" id="{84D65CDC-F474-4AB5-B333-98B4B9C70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691188"/>
            <a:ext cx="7221538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9">
            <a:extLst>
              <a:ext uri="{FF2B5EF4-FFF2-40B4-BE49-F238E27FC236}">
                <a16:creationId xmlns:a16="http://schemas.microsoft.com/office/drawing/2014/main" id="{BC4F62BA-C7F4-4C75-BDCB-69EAC7B38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00" y="2211388"/>
            <a:ext cx="2111375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6618" name="Picture 10">
            <a:extLst>
              <a:ext uri="{FF2B5EF4-FFF2-40B4-BE49-F238E27FC236}">
                <a16:creationId xmlns:a16="http://schemas.microsoft.com/office/drawing/2014/main" id="{058CF277-C043-411F-A43F-93AD64620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425" y="2235200"/>
            <a:ext cx="7397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Text Box 11">
            <a:extLst>
              <a:ext uri="{FF2B5EF4-FFF2-40B4-BE49-F238E27FC236}">
                <a16:creationId xmlns:a16="http://schemas.microsoft.com/office/drawing/2014/main" id="{2870C4B2-AB9F-4C3A-BC4B-AB54AED97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5938" y="839788"/>
            <a:ext cx="84137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800"/>
              <a:t>cont’d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66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6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66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08C3C60E-880A-4D2D-9688-E42D6F553C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Example 2 – </a:t>
            </a:r>
            <a:r>
              <a:rPr lang="en-US" altLang="en-US" i="1"/>
              <a:t>Solution</a:t>
            </a: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212BA33C-3B70-41AF-9F97-8DB31275D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1462088"/>
            <a:ext cx="8226425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>
              <a:latin typeface="Times-Roman" charset="0"/>
            </a:endParaRPr>
          </a:p>
        </p:txBody>
      </p:sp>
      <p:pic>
        <p:nvPicPr>
          <p:cNvPr id="28676" name="Picture 7">
            <a:extLst>
              <a:ext uri="{FF2B5EF4-FFF2-40B4-BE49-F238E27FC236}">
                <a16:creationId xmlns:a16="http://schemas.microsoft.com/office/drawing/2014/main" id="{89633A18-6C93-4721-ABAD-AD68C30C9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1462088"/>
            <a:ext cx="4351338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7640" name="Picture 8">
            <a:extLst>
              <a:ext uri="{FF2B5EF4-FFF2-40B4-BE49-F238E27FC236}">
                <a16:creationId xmlns:a16="http://schemas.microsoft.com/office/drawing/2014/main" id="{F22BD69E-0D67-4E9F-8422-CA2B4599A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2654300"/>
            <a:ext cx="3863975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7641" name="Picture 9">
            <a:extLst>
              <a:ext uri="{FF2B5EF4-FFF2-40B4-BE49-F238E27FC236}">
                <a16:creationId xmlns:a16="http://schemas.microsoft.com/office/drawing/2014/main" id="{CF76E987-2DF6-48DF-9E12-0D3989BE8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3822700"/>
            <a:ext cx="39274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7642" name="Picture 10">
            <a:extLst>
              <a:ext uri="{FF2B5EF4-FFF2-40B4-BE49-F238E27FC236}">
                <a16:creationId xmlns:a16="http://schemas.microsoft.com/office/drawing/2014/main" id="{0683A843-0DB8-448E-BA93-56B04CB2E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5118100"/>
            <a:ext cx="5799138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Text Box 11">
            <a:extLst>
              <a:ext uri="{FF2B5EF4-FFF2-40B4-BE49-F238E27FC236}">
                <a16:creationId xmlns:a16="http://schemas.microsoft.com/office/drawing/2014/main" id="{6E90C191-BF30-4818-8D39-70E476B93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0" y="1676400"/>
            <a:ext cx="2654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>
                <a:solidFill>
                  <a:srgbClr val="009BDF"/>
                </a:solidFill>
              </a:rPr>
              <a:t>(Equation 9 with </a:t>
            </a:r>
            <a:r>
              <a:rPr lang="en-US" altLang="en-US" sz="1800" i="1">
                <a:solidFill>
                  <a:srgbClr val="009BDF"/>
                </a:solidFill>
              </a:rPr>
              <a:t>c</a:t>
            </a:r>
            <a:r>
              <a:rPr lang="en-US" altLang="en-US" sz="1800">
                <a:solidFill>
                  <a:srgbClr val="009BDF"/>
                </a:solidFill>
              </a:rPr>
              <a:t> = 3/</a:t>
            </a:r>
            <a:r>
              <a:rPr lang="en-US" altLang="en-US" sz="1800" i="1">
                <a:solidFill>
                  <a:srgbClr val="009BDF"/>
                </a:solidFill>
              </a:rPr>
              <a:t>n</a:t>
            </a:r>
            <a:r>
              <a:rPr lang="en-US" altLang="en-US" sz="1800">
                <a:solidFill>
                  <a:srgbClr val="009BDF"/>
                </a:solidFill>
              </a:rPr>
              <a:t>)</a:t>
            </a:r>
          </a:p>
        </p:txBody>
      </p:sp>
      <p:sp>
        <p:nvSpPr>
          <p:cNvPr id="197644" name="Text Box 12">
            <a:extLst>
              <a:ext uri="{FF2B5EF4-FFF2-40B4-BE49-F238E27FC236}">
                <a16:creationId xmlns:a16="http://schemas.microsoft.com/office/drawing/2014/main" id="{F8B93753-48E5-4285-B2C1-C2B01FC17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2525" y="4052888"/>
            <a:ext cx="2305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>
                <a:solidFill>
                  <a:srgbClr val="009BDF"/>
                </a:solidFill>
                <a:latin typeface="Times-Roman" charset="0"/>
              </a:rPr>
              <a:t>(Equations 11 and 9)</a:t>
            </a:r>
          </a:p>
        </p:txBody>
      </p:sp>
      <p:sp>
        <p:nvSpPr>
          <p:cNvPr id="197646" name="Text Box 14">
            <a:extLst>
              <a:ext uri="{FF2B5EF4-FFF2-40B4-BE49-F238E27FC236}">
                <a16:creationId xmlns:a16="http://schemas.microsoft.com/office/drawing/2014/main" id="{5634E8E0-EAAD-4D01-924C-D652A615F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150" y="5334000"/>
            <a:ext cx="2178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>
                <a:solidFill>
                  <a:srgbClr val="009BDF"/>
                </a:solidFill>
                <a:latin typeface="Times-Roman" charset="0"/>
              </a:rPr>
              <a:t>(Equations 7 and 5)</a:t>
            </a:r>
          </a:p>
        </p:txBody>
      </p:sp>
      <p:sp>
        <p:nvSpPr>
          <p:cNvPr id="28683" name="Text Box 11">
            <a:extLst>
              <a:ext uri="{FF2B5EF4-FFF2-40B4-BE49-F238E27FC236}">
                <a16:creationId xmlns:a16="http://schemas.microsoft.com/office/drawing/2014/main" id="{03488FBE-5953-45E8-A2A9-85A12CF7D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5938" y="839788"/>
            <a:ext cx="84137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800"/>
              <a:t>cont’d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76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76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7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76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7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76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7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76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7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44" grpId="0"/>
      <p:bldP spid="19764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FBC73A7-CC0A-479C-9A08-0BAF02923A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Example 2 – </a:t>
            </a:r>
            <a:r>
              <a:rPr lang="en-US" altLang="en-US" i="1"/>
              <a:t>Solution</a:t>
            </a: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251B1F27-AB30-407E-83E1-4A6F44899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1462088"/>
            <a:ext cx="8226425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>
              <a:latin typeface="Times-Roman" charset="0"/>
            </a:endParaRPr>
          </a:p>
        </p:txBody>
      </p:sp>
      <p:pic>
        <p:nvPicPr>
          <p:cNvPr id="29700" name="Picture 12">
            <a:extLst>
              <a:ext uri="{FF2B5EF4-FFF2-40B4-BE49-F238E27FC236}">
                <a16:creationId xmlns:a16="http://schemas.microsoft.com/office/drawing/2014/main" id="{0B6B3B03-5F43-4A22-A9F7-90E086983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462088"/>
            <a:ext cx="5640388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8669" name="Picture 13">
            <a:extLst>
              <a:ext uri="{FF2B5EF4-FFF2-40B4-BE49-F238E27FC236}">
                <a16:creationId xmlns:a16="http://schemas.microsoft.com/office/drawing/2014/main" id="{E284E9DD-2F04-4506-A959-451BDE1D1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03513"/>
            <a:ext cx="1690688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8670" name="Picture 14">
            <a:extLst>
              <a:ext uri="{FF2B5EF4-FFF2-40B4-BE49-F238E27FC236}">
                <a16:creationId xmlns:a16="http://schemas.microsoft.com/office/drawing/2014/main" id="{DECFEDAF-F477-4493-AAFA-9F33094F3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3829050"/>
            <a:ext cx="11969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8671" name="Picture 15">
            <a:extLst>
              <a:ext uri="{FF2B5EF4-FFF2-40B4-BE49-F238E27FC236}">
                <a16:creationId xmlns:a16="http://schemas.microsoft.com/office/drawing/2014/main" id="{8F9E07CE-44CA-480E-BC75-56561C4D2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5124450"/>
            <a:ext cx="1316038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4" name="Text Box 11">
            <a:extLst>
              <a:ext uri="{FF2B5EF4-FFF2-40B4-BE49-F238E27FC236}">
                <a16:creationId xmlns:a16="http://schemas.microsoft.com/office/drawing/2014/main" id="{F7F9358E-89A6-4654-A141-285CE6FCF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5938" y="839788"/>
            <a:ext cx="84137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800"/>
              <a:t>cont’d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86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8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98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8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86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8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98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8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86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8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98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8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8D3990B9-6E2F-4552-B5DC-F5A34B2D1C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Example 2 – </a:t>
            </a:r>
            <a:r>
              <a:rPr lang="en-US" altLang="en-US" i="1"/>
              <a:t>Solution</a:t>
            </a: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8D5DE6F0-8C41-412E-B1F5-B2C36066B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1462088"/>
            <a:ext cx="8226425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This integral can’t be interpreted as an area because </a:t>
            </a:r>
            <a:r>
              <a:rPr lang="en-US" altLang="en-US" i="1"/>
              <a:t>f</a:t>
            </a:r>
            <a:r>
              <a:rPr lang="en-US" altLang="en-US"/>
              <a:t>   takes on both positive and negative values. But it can be interpreted as the difference of areas </a:t>
            </a:r>
            <a:r>
              <a:rPr lang="en-US" altLang="en-US" i="1"/>
              <a:t>A</a:t>
            </a:r>
            <a:r>
              <a:rPr lang="en-US" altLang="en-US" baseline="-25000"/>
              <a:t>1</a:t>
            </a:r>
            <a:r>
              <a:rPr lang="en-US" altLang="en-US"/>
              <a:t> – </a:t>
            </a:r>
            <a:r>
              <a:rPr lang="en-US" altLang="en-US" i="1"/>
              <a:t>A</a:t>
            </a:r>
            <a:r>
              <a:rPr lang="en-US" altLang="en-US" baseline="-25000"/>
              <a:t>2</a:t>
            </a:r>
            <a:r>
              <a:rPr lang="en-US" altLang="en-US"/>
              <a:t>, where </a:t>
            </a:r>
            <a:r>
              <a:rPr lang="en-US" altLang="en-US" i="1"/>
              <a:t>A</a:t>
            </a:r>
            <a:r>
              <a:rPr lang="en-US" altLang="en-US" baseline="-25000"/>
              <a:t>1</a:t>
            </a:r>
            <a:r>
              <a:rPr lang="en-US" altLang="en-US"/>
              <a:t> and </a:t>
            </a:r>
            <a:r>
              <a:rPr lang="en-US" altLang="en-US" i="1"/>
              <a:t>A</a:t>
            </a:r>
            <a:r>
              <a:rPr lang="en-US" altLang="en-US" baseline="-25000"/>
              <a:t>2</a:t>
            </a:r>
            <a:r>
              <a:rPr lang="en-US" altLang="en-US"/>
              <a:t> are shown in Figure 6.</a:t>
            </a:r>
          </a:p>
        </p:txBody>
      </p:sp>
      <p:sp>
        <p:nvSpPr>
          <p:cNvPr id="30724" name="Rectangle 8">
            <a:extLst>
              <a:ext uri="{FF2B5EF4-FFF2-40B4-BE49-F238E27FC236}">
                <a16:creationId xmlns:a16="http://schemas.microsoft.com/office/drawing/2014/main" id="{16D5E8A7-7795-40DC-BAE7-8F80D907C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6172200"/>
            <a:ext cx="7778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1200" b="1"/>
              <a:t>Figure 6</a:t>
            </a:r>
          </a:p>
        </p:txBody>
      </p:sp>
      <p:pic>
        <p:nvPicPr>
          <p:cNvPr id="30725" name="Picture 11">
            <a:extLst>
              <a:ext uri="{FF2B5EF4-FFF2-40B4-BE49-F238E27FC236}">
                <a16:creationId xmlns:a16="http://schemas.microsoft.com/office/drawing/2014/main" id="{343B679B-21B7-40F4-85FE-3B7203FC1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715000"/>
            <a:ext cx="24733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12" descr="Picture5">
            <a:extLst>
              <a:ext uri="{FF2B5EF4-FFF2-40B4-BE49-F238E27FC236}">
                <a16:creationId xmlns:a16="http://schemas.microsoft.com/office/drawing/2014/main" id="{B7D78359-F96C-47E1-B270-94D8F5661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3276600"/>
            <a:ext cx="3482975" cy="226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Text Box 11">
            <a:extLst>
              <a:ext uri="{FF2B5EF4-FFF2-40B4-BE49-F238E27FC236}">
                <a16:creationId xmlns:a16="http://schemas.microsoft.com/office/drawing/2014/main" id="{AF979B57-BE8C-433D-BC52-6003BCFFE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5938" y="839788"/>
            <a:ext cx="84137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800"/>
              <a:t>cont’d</a:t>
            </a:r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47DB78B-47B6-4687-B07D-8D0FC88B5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Example 2 – </a:t>
            </a:r>
            <a:r>
              <a:rPr lang="en-US" altLang="en-US" i="1"/>
              <a:t>Solution</a:t>
            </a: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0476DF40-F50A-43D5-A959-75598D78D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1462088"/>
            <a:ext cx="8226425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Figure 7 illustrates the calculation by showing the positive and negative terms in the right Riemann sum </a:t>
            </a:r>
            <a:r>
              <a:rPr lang="en-US" altLang="en-US" i="1"/>
              <a:t>R</a:t>
            </a:r>
            <a:r>
              <a:rPr lang="en-US" altLang="en-US" i="1" baseline="-25000"/>
              <a:t>n</a:t>
            </a:r>
            <a:r>
              <a:rPr lang="en-US" altLang="en-US" i="1"/>
              <a:t> </a:t>
            </a:r>
            <a:r>
              <a:rPr lang="en-US" altLang="en-US"/>
              <a:t>for </a:t>
            </a:r>
            <a:r>
              <a:rPr lang="en-US" altLang="en-US" i="1"/>
              <a:t>n</a:t>
            </a:r>
            <a:r>
              <a:rPr lang="en-US" altLang="en-US"/>
              <a:t> = 40.</a:t>
            </a:r>
          </a:p>
        </p:txBody>
      </p:sp>
      <p:sp>
        <p:nvSpPr>
          <p:cNvPr id="31748" name="Rectangle 6">
            <a:extLst>
              <a:ext uri="{FF2B5EF4-FFF2-40B4-BE49-F238E27FC236}">
                <a16:creationId xmlns:a16="http://schemas.microsoft.com/office/drawing/2014/main" id="{340242AC-61F5-4F97-A285-EAD7B5406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25" y="6019800"/>
            <a:ext cx="7778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1200" b="1"/>
              <a:t>Figure 7</a:t>
            </a:r>
          </a:p>
        </p:txBody>
      </p:sp>
      <p:sp>
        <p:nvSpPr>
          <p:cNvPr id="31749" name="Text Box 9">
            <a:extLst>
              <a:ext uri="{FF2B5EF4-FFF2-40B4-BE49-F238E27FC236}">
                <a16:creationId xmlns:a16="http://schemas.microsoft.com/office/drawing/2014/main" id="{D0EDB745-9997-4D0F-8CEE-C9BB8212E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562600"/>
            <a:ext cx="1276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400" i="1"/>
              <a:t>R</a:t>
            </a:r>
            <a:r>
              <a:rPr lang="en-US" altLang="en-US" sz="1400" baseline="-25000"/>
              <a:t>40 </a:t>
            </a:r>
            <a:r>
              <a:rPr lang="en-US" altLang="en-US" sz="1400" b="1">
                <a:sym typeface="Symbol" panose="05050102010706020507" pitchFamily="18" charset="2"/>
              </a:rPr>
              <a:t></a:t>
            </a:r>
            <a:r>
              <a:rPr lang="en-US" altLang="en-US" sz="1400"/>
              <a:t> –6.3998</a:t>
            </a:r>
          </a:p>
        </p:txBody>
      </p:sp>
      <p:pic>
        <p:nvPicPr>
          <p:cNvPr id="31750" name="Picture 10" descr="Picture6">
            <a:extLst>
              <a:ext uri="{FF2B5EF4-FFF2-40B4-BE49-F238E27FC236}">
                <a16:creationId xmlns:a16="http://schemas.microsoft.com/office/drawing/2014/main" id="{9CB2B1E1-0A4A-493A-B34B-0EC486482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805113"/>
            <a:ext cx="4360863" cy="260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Text Box 11">
            <a:extLst>
              <a:ext uri="{FF2B5EF4-FFF2-40B4-BE49-F238E27FC236}">
                <a16:creationId xmlns:a16="http://schemas.microsoft.com/office/drawing/2014/main" id="{5DB03356-8A8D-4EDC-95A1-B7DCB548B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5938" y="839788"/>
            <a:ext cx="84137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800"/>
              <a:t>cont’d</a:t>
            </a: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B5B2800F-BEF3-4DFA-B19F-3940103728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Example 2 – </a:t>
            </a:r>
            <a:r>
              <a:rPr lang="en-US" altLang="en-US" i="1"/>
              <a:t>Solution</a:t>
            </a: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B6A97AF8-250D-4DAC-B5FE-259918708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1462088"/>
            <a:ext cx="8226425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The values in the table show the Riemann sums approaching the exact value of the integral, –6.75, as </a:t>
            </a:r>
            <a:r>
              <a:rPr lang="en-US" altLang="en-US" i="1"/>
              <a:t>n </a:t>
            </a:r>
            <a:r>
              <a:rPr lang="en-US" altLang="en-US" sz="1800">
                <a:sym typeface="Symbol" panose="05050102010706020507" pitchFamily="18" charset="2"/>
              </a:rPr>
              <a:t></a:t>
            </a:r>
            <a:r>
              <a:rPr lang="en-US" altLang="en-US" sz="1800"/>
              <a:t> </a:t>
            </a:r>
          </a:p>
        </p:txBody>
      </p:sp>
      <p:pic>
        <p:nvPicPr>
          <p:cNvPr id="32772" name="Picture 8">
            <a:extLst>
              <a:ext uri="{FF2B5EF4-FFF2-40B4-BE49-F238E27FC236}">
                <a16:creationId xmlns:a16="http://schemas.microsoft.com/office/drawing/2014/main" id="{43E4785A-30E7-4D3A-ADFE-4FE9E53B9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25" y="1981200"/>
            <a:ext cx="4381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Text Box 11">
            <a:extLst>
              <a:ext uri="{FF2B5EF4-FFF2-40B4-BE49-F238E27FC236}">
                <a16:creationId xmlns:a16="http://schemas.microsoft.com/office/drawing/2014/main" id="{3A704EDB-187B-4CDC-87C2-D09FC1A2E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5938" y="839788"/>
            <a:ext cx="84137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800"/>
              <a:t>cont’d</a:t>
            </a:r>
          </a:p>
        </p:txBody>
      </p:sp>
      <p:pic>
        <p:nvPicPr>
          <p:cNvPr id="32774" name="Picture 7">
            <a:extLst>
              <a:ext uri="{FF2B5EF4-FFF2-40B4-BE49-F238E27FC236}">
                <a16:creationId xmlns:a16="http://schemas.microsoft.com/office/drawing/2014/main" id="{E78272A8-8BB2-4D68-8C53-0EABF7AD1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514600"/>
            <a:ext cx="3321050" cy="265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>
            <a:extLst>
              <a:ext uri="{FF2B5EF4-FFF2-40B4-BE49-F238E27FC236}">
                <a16:creationId xmlns:a16="http://schemas.microsoft.com/office/drawing/2014/main" id="{A5A70595-6E66-4CDF-9080-5CB583AB0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3146425"/>
            <a:ext cx="82264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4000">
                <a:solidFill>
                  <a:srgbClr val="CC007A"/>
                </a:solidFill>
              </a:rPr>
              <a:t>The Midpoint Rule</a:t>
            </a:r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264DB1D-C42C-4E11-B63F-CEE5A004DF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Midpoint Rule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9716933F-4E1B-4988-9DB4-285839BB87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We often choose the sample point </a:t>
            </a:r>
            <a:r>
              <a:rPr lang="en-US" altLang="en-US" i="1"/>
              <a:t>     </a:t>
            </a:r>
            <a:r>
              <a:rPr lang="en-US" altLang="en-US"/>
              <a:t>to be the right endpoint of the </a:t>
            </a:r>
            <a:r>
              <a:rPr lang="en-US" altLang="en-US" i="1"/>
              <a:t>i</a:t>
            </a:r>
            <a:r>
              <a:rPr lang="en-US" altLang="en-US" sz="400" i="1"/>
              <a:t> </a:t>
            </a:r>
            <a:r>
              <a:rPr lang="en-US" altLang="en-US"/>
              <a:t>th subinterval because it is convenient for computing the limit.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But if the purpose is to find an </a:t>
            </a:r>
            <a:r>
              <a:rPr lang="en-US" altLang="en-US" i="1"/>
              <a:t>approximation </a:t>
            </a:r>
            <a:r>
              <a:rPr lang="en-US" altLang="en-US"/>
              <a:t>to an integral, it is usually better to choose </a:t>
            </a:r>
            <a:r>
              <a:rPr lang="en-US" altLang="en-US" i="1"/>
              <a:t>    </a:t>
            </a:r>
            <a:r>
              <a:rPr lang="en-US" altLang="en-US"/>
              <a:t> to be the midpoint of the interval, which we denote by </a:t>
            </a:r>
          </a:p>
        </p:txBody>
      </p:sp>
      <p:pic>
        <p:nvPicPr>
          <p:cNvPr id="34820" name="Picture 6">
            <a:extLst>
              <a:ext uri="{FF2B5EF4-FFF2-40B4-BE49-F238E27FC236}">
                <a16:creationId xmlns:a16="http://schemas.microsoft.com/office/drawing/2014/main" id="{5DF91F52-C3D8-496A-8480-88C833708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88" y="3895725"/>
            <a:ext cx="411162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8">
            <a:extLst>
              <a:ext uri="{FF2B5EF4-FFF2-40B4-BE49-F238E27FC236}">
                <a16:creationId xmlns:a16="http://schemas.microsoft.com/office/drawing/2014/main" id="{02DBBEC8-93A1-46D4-9F7D-B9031EC52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513" y="1471613"/>
            <a:ext cx="3381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9">
            <a:extLst>
              <a:ext uri="{FF2B5EF4-FFF2-40B4-BE49-F238E27FC236}">
                <a16:creationId xmlns:a16="http://schemas.microsoft.com/office/drawing/2014/main" id="{EBF375CC-D73F-4A19-898C-477C006D5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3448050"/>
            <a:ext cx="3381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02EC9A9-CA9F-4631-A148-72CC4E6C0C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Definite Integral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308143C-35C1-45F8-9BBC-7A4B12CE77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We have seen that a limit of the form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arises when we compute an area.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We also saw that it arises when we try to find the distance traveled by an object.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It turns out that this same type of limit occurs in a wide variety of situations even when </a:t>
            </a:r>
            <a:r>
              <a:rPr lang="en-US" altLang="en-US" i="1"/>
              <a:t>f</a:t>
            </a:r>
            <a:r>
              <a:rPr lang="en-US" altLang="en-US"/>
              <a:t> is not necessarily a positive function.</a:t>
            </a:r>
          </a:p>
        </p:txBody>
      </p:sp>
      <p:pic>
        <p:nvPicPr>
          <p:cNvPr id="8196" name="Picture 7">
            <a:extLst>
              <a:ext uri="{FF2B5EF4-FFF2-40B4-BE49-F238E27FC236}">
                <a16:creationId xmlns:a16="http://schemas.microsoft.com/office/drawing/2014/main" id="{B4EEBC9A-8C68-469A-85BE-F4CDD1D96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033588"/>
            <a:ext cx="7532687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8">
            <a:extLst>
              <a:ext uri="{FF2B5EF4-FFF2-40B4-BE49-F238E27FC236}">
                <a16:creationId xmlns:a16="http://schemas.microsoft.com/office/drawing/2014/main" id="{8C2C9136-7667-42FF-9C0A-E562DF31C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09800"/>
            <a:ext cx="312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96CC445-E0D7-468B-84CE-70BBF49DF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Midpoint Rule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0697DEC4-F3B3-41B0-93BC-17D6ACFC33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Any Riemann sum is an approximation to an integral, but if we use midpoints we get the following approximation.</a:t>
            </a:r>
          </a:p>
        </p:txBody>
      </p:sp>
      <p:pic>
        <p:nvPicPr>
          <p:cNvPr id="35844" name="Picture 7">
            <a:extLst>
              <a:ext uri="{FF2B5EF4-FFF2-40B4-BE49-F238E27FC236}">
                <a16:creationId xmlns:a16="http://schemas.microsoft.com/office/drawing/2014/main" id="{35D4AD82-7133-4DAE-BD75-9104D0357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8202613" cy="268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546409F-3C6F-4356-8834-8ABF9BCE46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5</a:t>
            </a:r>
            <a:endParaRPr lang="en-US" altLang="en-US" i="1"/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FDA6E94E-6ACF-4A78-A709-BBEBCC312D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Use the Midpoint Rule with </a:t>
            </a:r>
            <a:r>
              <a:rPr lang="en-US" i="1" dirty="0"/>
              <a:t>n</a:t>
            </a:r>
            <a:r>
              <a:rPr lang="en-US" dirty="0"/>
              <a:t> = 5 to approximate</a:t>
            </a:r>
          </a:p>
          <a:p>
            <a:pPr eaLnBrk="1" hangingPunct="1">
              <a:defRPr/>
            </a:pPr>
            <a:endParaRPr lang="en-US" dirty="0">
              <a:solidFill>
                <a:srgbClr val="0073AE"/>
              </a:solidFill>
            </a:endParaRPr>
          </a:p>
          <a:p>
            <a:pPr eaLnBrk="1" hangingPunct="1">
              <a:defRPr/>
            </a:pPr>
            <a:r>
              <a:rPr lang="en-US" kern="1200" dirty="0">
                <a:solidFill>
                  <a:srgbClr val="CC007A"/>
                </a:solidFill>
              </a:rPr>
              <a:t>Solution:</a:t>
            </a:r>
          </a:p>
          <a:p>
            <a:pPr eaLnBrk="1" hangingPunct="1">
              <a:defRPr/>
            </a:pPr>
            <a:r>
              <a:rPr lang="en-US" dirty="0"/>
              <a:t>The endpoints of the five subintervals are 1, 1.2, 1.4, 1.6, 1.8, and 2.0, so the midpoints are 1.1, 1.3, 1.5, 1.7, and 1.9.</a:t>
            </a:r>
          </a:p>
          <a:p>
            <a:pPr eaLnBrk="1" hangingPunct="1">
              <a:defRPr/>
            </a:pPr>
            <a:endParaRPr lang="en-US" sz="1800" dirty="0"/>
          </a:p>
          <a:p>
            <a:pPr eaLnBrk="1" hangingPunct="1">
              <a:defRPr/>
            </a:pPr>
            <a:r>
              <a:rPr lang="en-US" dirty="0"/>
              <a:t>The width of the subintervals is </a:t>
            </a:r>
            <a:r>
              <a:rPr lang="en-US" dirty="0">
                <a:sym typeface="Symbol" pitchFamily="18" charset="2"/>
              </a:rPr>
              <a:t></a:t>
            </a:r>
            <a:r>
              <a:rPr lang="en-US" i="1" dirty="0"/>
              <a:t>x</a:t>
            </a:r>
            <a:r>
              <a:rPr lang="en-US" dirty="0"/>
              <a:t> = (2 – 1)/5 =     so the Midpoint Rule gives </a:t>
            </a:r>
          </a:p>
        </p:txBody>
      </p:sp>
      <p:pic>
        <p:nvPicPr>
          <p:cNvPr id="36868" name="Picture 8">
            <a:extLst>
              <a:ext uri="{FF2B5EF4-FFF2-40B4-BE49-F238E27FC236}">
                <a16:creationId xmlns:a16="http://schemas.microsoft.com/office/drawing/2014/main" id="{49E90749-DAC6-40F5-B5D9-B1413C515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1355725"/>
            <a:ext cx="12334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33" name="Picture 9">
            <a:extLst>
              <a:ext uri="{FF2B5EF4-FFF2-40B4-BE49-F238E27FC236}">
                <a16:creationId xmlns:a16="http://schemas.microsoft.com/office/drawing/2014/main" id="{BD5B64AD-6763-4C68-B5A0-40144CDB1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75" y="4314825"/>
            <a:ext cx="284163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34" name="Picture 10">
            <a:extLst>
              <a:ext uri="{FF2B5EF4-FFF2-40B4-BE49-F238E27FC236}">
                <a16:creationId xmlns:a16="http://schemas.microsoft.com/office/drawing/2014/main" id="{867BE5B6-D89E-4B5C-B98F-BEFE55201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5410200"/>
            <a:ext cx="73945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58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58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C59D1D38-FB15-412A-B55A-03CD4511E5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Example 5 – </a:t>
            </a:r>
            <a:r>
              <a:rPr lang="en-US" altLang="en-US" i="1"/>
              <a:t>Solution</a:t>
            </a:r>
          </a:p>
        </p:txBody>
      </p:sp>
      <p:sp>
        <p:nvSpPr>
          <p:cNvPr id="206851" name="Text Box 3">
            <a:extLst>
              <a:ext uri="{FF2B5EF4-FFF2-40B4-BE49-F238E27FC236}">
                <a16:creationId xmlns:a16="http://schemas.microsoft.com/office/drawing/2014/main" id="{B4D14E7D-DA64-4A7A-A768-25A29DA6C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1462088"/>
            <a:ext cx="8226425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/>
              <a:t>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endParaRPr lang="en-US" altLang="en-US"/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endParaRPr lang="en-US" altLang="en-US"/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/>
              <a:t> 	   </a:t>
            </a:r>
            <a:r>
              <a:rPr lang="en-US" altLang="en-US" b="1">
                <a:sym typeface="Symbol" panose="05050102010706020507" pitchFamily="18" charset="2"/>
              </a:rPr>
              <a:t></a:t>
            </a:r>
            <a:r>
              <a:rPr lang="en-US" altLang="en-US"/>
              <a:t>  0.691908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endParaRPr lang="en-US" altLang="en-US"/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Since </a:t>
            </a:r>
            <a:r>
              <a:rPr lang="en-US" altLang="en-US" i="1"/>
              <a:t>f</a:t>
            </a:r>
            <a:r>
              <a:rPr lang="en-US" altLang="en-US" sz="400" i="1"/>
              <a:t> 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= 1/</a:t>
            </a:r>
            <a:r>
              <a:rPr lang="en-US" altLang="en-US" i="1"/>
              <a:t>x </a:t>
            </a:r>
            <a:r>
              <a:rPr lang="en-US" altLang="en-US"/>
              <a:t>&gt;</a:t>
            </a:r>
            <a:r>
              <a:rPr lang="en-US" altLang="en-US" i="1"/>
              <a:t> </a:t>
            </a:r>
            <a:r>
              <a:rPr lang="en-US" altLang="en-US"/>
              <a:t>0</a:t>
            </a:r>
            <a:r>
              <a:rPr lang="en-US" altLang="en-US" i="1"/>
              <a:t> </a:t>
            </a:r>
            <a:r>
              <a:rPr lang="en-US" altLang="en-US"/>
              <a:t>for 1 </a:t>
            </a:r>
            <a:r>
              <a:rPr lang="en-US" altLang="en-US" b="1">
                <a:solidFill>
                  <a:srgbClr val="000000"/>
                </a:solidFill>
                <a:ea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lang="en-US" altLang="en-US" i="1"/>
              <a:t> x </a:t>
            </a:r>
            <a:r>
              <a:rPr lang="en-US" altLang="en-US" b="1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en-US" b="1"/>
              <a:t> </a:t>
            </a:r>
            <a:r>
              <a:rPr lang="en-US" altLang="en-US"/>
              <a:t>2,</a:t>
            </a:r>
            <a:br>
              <a:rPr lang="en-US" altLang="en-US"/>
            </a:br>
            <a:r>
              <a:rPr lang="en-US" altLang="en-US"/>
              <a:t>the integral represents an area, </a:t>
            </a:r>
            <a:br>
              <a:rPr lang="en-US" altLang="en-US"/>
            </a:br>
            <a:r>
              <a:rPr lang="en-US" altLang="en-US"/>
              <a:t>and the approximation given by </a:t>
            </a:r>
            <a:br>
              <a:rPr lang="en-US" altLang="en-US"/>
            </a:br>
            <a:r>
              <a:rPr lang="en-US" altLang="en-US"/>
              <a:t>the Midpoint Rule is the sum of </a:t>
            </a:r>
            <a:br>
              <a:rPr lang="en-US" altLang="en-US"/>
            </a:br>
            <a:r>
              <a:rPr lang="en-US" altLang="en-US"/>
              <a:t>the areas of the rectangles </a:t>
            </a:r>
            <a:br>
              <a:rPr lang="en-US" altLang="en-US"/>
            </a:br>
            <a:r>
              <a:rPr lang="en-US" altLang="en-US"/>
              <a:t>shown in Figure 11.</a:t>
            </a:r>
          </a:p>
        </p:txBody>
      </p:sp>
      <p:pic>
        <p:nvPicPr>
          <p:cNvPr id="37892" name="Picture 7">
            <a:extLst>
              <a:ext uri="{FF2B5EF4-FFF2-40B4-BE49-F238E27FC236}">
                <a16:creationId xmlns:a16="http://schemas.microsoft.com/office/drawing/2014/main" id="{20E272AC-365B-4E00-AD7F-A59279ADF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1600200"/>
            <a:ext cx="5740400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857" name="Rectangle 9">
            <a:extLst>
              <a:ext uri="{FF2B5EF4-FFF2-40B4-BE49-F238E27FC236}">
                <a16:creationId xmlns:a16="http://schemas.microsoft.com/office/drawing/2014/main" id="{A4E628B2-63FD-44E7-8689-5091F7999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6172200"/>
            <a:ext cx="8620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1200" b="1"/>
              <a:t>Figure 11</a:t>
            </a:r>
          </a:p>
        </p:txBody>
      </p:sp>
      <p:pic>
        <p:nvPicPr>
          <p:cNvPr id="206858" name="Picture 10" descr="32">
            <a:extLst>
              <a:ext uri="{FF2B5EF4-FFF2-40B4-BE49-F238E27FC236}">
                <a16:creationId xmlns:a16="http://schemas.microsoft.com/office/drawing/2014/main" id="{69071705-E59B-41F1-B062-CFD491C09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352800"/>
            <a:ext cx="3730625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5" name="Text Box 11">
            <a:extLst>
              <a:ext uri="{FF2B5EF4-FFF2-40B4-BE49-F238E27FC236}">
                <a16:creationId xmlns:a16="http://schemas.microsoft.com/office/drawing/2014/main" id="{09B35B73-2256-4A00-B1ED-ACC624B1A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5938" y="839788"/>
            <a:ext cx="84137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800"/>
              <a:t>cont’d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68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68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>
            <a:extLst>
              <a:ext uri="{FF2B5EF4-FFF2-40B4-BE49-F238E27FC236}">
                <a16:creationId xmlns:a16="http://schemas.microsoft.com/office/drawing/2014/main" id="{E1E68636-A323-49DA-A991-2530FEF10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146425"/>
            <a:ext cx="82264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4000">
                <a:solidFill>
                  <a:srgbClr val="CC007A"/>
                </a:solidFill>
              </a:rPr>
              <a:t>Properties of the Definite Integral</a:t>
            </a: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91249B4A-645D-44E9-B9A4-36C3750D18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Properties of the Definite Integral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9B6C1A71-4CA3-4635-A9F7-5BF782F0C7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When we defined the definite integral               , we implicitly assumed that </a:t>
            </a:r>
            <a:r>
              <a:rPr lang="en-US" altLang="en-US" i="1"/>
              <a:t>a</a:t>
            </a:r>
            <a:r>
              <a:rPr lang="en-US" altLang="en-US"/>
              <a:t> &lt; </a:t>
            </a:r>
            <a:r>
              <a:rPr lang="en-US" altLang="en-US" i="1"/>
              <a:t>b</a:t>
            </a:r>
            <a:r>
              <a:rPr lang="en-US" altLang="en-US"/>
              <a:t>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But the definition as a limit of Riemann sums makes sense even if </a:t>
            </a:r>
            <a:r>
              <a:rPr lang="en-US" altLang="en-US" i="1"/>
              <a:t>a</a:t>
            </a:r>
            <a:r>
              <a:rPr lang="en-US" altLang="en-US"/>
              <a:t> &gt; </a:t>
            </a:r>
            <a:r>
              <a:rPr lang="en-US" altLang="en-US" i="1"/>
              <a:t>b</a:t>
            </a:r>
            <a:r>
              <a:rPr lang="en-US" altLang="en-US"/>
              <a:t>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Notice that if we reverse </a:t>
            </a:r>
            <a:r>
              <a:rPr lang="en-US" altLang="en-US" i="1"/>
              <a:t>a </a:t>
            </a:r>
            <a:r>
              <a:rPr lang="en-US" altLang="en-US"/>
              <a:t>and </a:t>
            </a:r>
            <a:r>
              <a:rPr lang="en-US" altLang="en-US" i="1"/>
              <a:t>b</a:t>
            </a:r>
            <a:r>
              <a:rPr lang="en-US" altLang="en-US"/>
              <a:t>, then </a:t>
            </a:r>
            <a:r>
              <a:rPr lang="en-US" altLang="en-US">
                <a:sym typeface="Symbol" panose="05050102010706020507" pitchFamily="18" charset="2"/>
              </a:rPr>
              <a:t></a:t>
            </a:r>
            <a:r>
              <a:rPr lang="en-US" altLang="en-US" i="1"/>
              <a:t>x</a:t>
            </a:r>
            <a:r>
              <a:rPr lang="en-US" altLang="en-US"/>
              <a:t> changes from </a:t>
            </a:r>
            <a:br>
              <a:rPr lang="en-US" altLang="en-US"/>
            </a:br>
            <a:r>
              <a:rPr lang="en-US" altLang="en-US"/>
              <a:t>(</a:t>
            </a:r>
            <a:r>
              <a:rPr lang="en-US" altLang="en-US" i="1"/>
              <a:t>b</a:t>
            </a:r>
            <a:r>
              <a:rPr lang="en-US" altLang="en-US"/>
              <a:t> – </a:t>
            </a:r>
            <a:r>
              <a:rPr lang="en-US" altLang="en-US" i="1"/>
              <a:t>a</a:t>
            </a:r>
            <a:r>
              <a:rPr lang="en-US" altLang="en-US"/>
              <a:t>)/</a:t>
            </a:r>
            <a:r>
              <a:rPr lang="en-US" altLang="en-US" i="1"/>
              <a:t>n</a:t>
            </a:r>
            <a:r>
              <a:rPr lang="en-US" altLang="en-US"/>
              <a:t> to (</a:t>
            </a:r>
            <a:r>
              <a:rPr lang="en-US" altLang="en-US" i="1"/>
              <a:t>a</a:t>
            </a:r>
            <a:r>
              <a:rPr lang="en-US" altLang="en-US"/>
              <a:t> – </a:t>
            </a:r>
            <a:r>
              <a:rPr lang="en-US" altLang="en-US" i="1"/>
              <a:t>b</a:t>
            </a:r>
            <a:r>
              <a:rPr lang="en-US" altLang="en-US"/>
              <a:t>)/</a:t>
            </a:r>
            <a:r>
              <a:rPr lang="en-US" altLang="en-US" i="1"/>
              <a:t>n</a:t>
            </a:r>
            <a:r>
              <a:rPr lang="en-US" altLang="en-US"/>
              <a:t>. Therefore</a:t>
            </a:r>
          </a:p>
        </p:txBody>
      </p:sp>
      <p:pic>
        <p:nvPicPr>
          <p:cNvPr id="39940" name="Picture 5">
            <a:extLst>
              <a:ext uri="{FF2B5EF4-FFF2-40B4-BE49-F238E27FC236}">
                <a16:creationId xmlns:a16="http://schemas.microsoft.com/office/drawing/2014/main" id="{B4F148FD-B336-4032-ADCB-F0B66D4A8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1338" y="1514475"/>
            <a:ext cx="1174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7">
            <a:extLst>
              <a:ext uri="{FF2B5EF4-FFF2-40B4-BE49-F238E27FC236}">
                <a16:creationId xmlns:a16="http://schemas.microsoft.com/office/drawing/2014/main" id="{85C44511-9C1F-4AAA-82D6-3B2CB0AD2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5105400"/>
            <a:ext cx="424815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F0711AB4-A75D-46DE-A550-2E4365E546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Properties of the Definite Integral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250AB41E-4FFC-47F6-A2AA-8048B19B9A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5613" y="1462088"/>
            <a:ext cx="8226425" cy="5256212"/>
          </a:xfrm>
          <a:noFill/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en-US"/>
              <a:t>If </a:t>
            </a:r>
            <a:r>
              <a:rPr lang="en-US" altLang="en-US" i="1"/>
              <a:t>a</a:t>
            </a:r>
            <a:r>
              <a:rPr lang="en-US" altLang="en-US"/>
              <a:t> = </a:t>
            </a:r>
            <a:r>
              <a:rPr lang="en-US" altLang="en-US" i="1"/>
              <a:t>b</a:t>
            </a:r>
            <a:r>
              <a:rPr lang="en-US" altLang="en-US"/>
              <a:t>, then </a:t>
            </a:r>
            <a:r>
              <a:rPr lang="en-US" altLang="en-US">
                <a:sym typeface="Symbol" panose="05050102010706020507" pitchFamily="18" charset="2"/>
              </a:rPr>
              <a:t></a:t>
            </a:r>
            <a:r>
              <a:rPr lang="en-US" altLang="en-US" i="1"/>
              <a:t>x</a:t>
            </a:r>
            <a:r>
              <a:rPr lang="en-US" altLang="en-US"/>
              <a:t> = 0 and so</a:t>
            </a:r>
          </a:p>
          <a:p>
            <a:pPr eaLnBrk="1" hangingPunct="1">
              <a:lnSpc>
                <a:spcPct val="125000"/>
              </a:lnSpc>
            </a:pPr>
            <a:endParaRPr lang="en-US" altLang="en-US"/>
          </a:p>
          <a:p>
            <a:pPr eaLnBrk="1" hangingPunct="1">
              <a:lnSpc>
                <a:spcPct val="125000"/>
              </a:lnSpc>
            </a:pPr>
            <a:endParaRPr lang="en-US" altLang="en-US"/>
          </a:p>
          <a:p>
            <a:pPr eaLnBrk="1" hangingPunct="1"/>
            <a:r>
              <a:rPr lang="en-US" altLang="en-US"/>
              <a:t>We now develop some basic properties of integrals that will help us to evaluate integrals in a simple manner. We assume that </a:t>
            </a:r>
            <a:r>
              <a:rPr lang="en-US" altLang="en-US" i="1"/>
              <a:t>f </a:t>
            </a:r>
            <a:r>
              <a:rPr lang="en-US" altLang="en-US"/>
              <a:t>and </a:t>
            </a:r>
            <a:r>
              <a:rPr lang="en-US" altLang="en-US" i="1"/>
              <a:t>g</a:t>
            </a:r>
            <a:r>
              <a:rPr lang="en-US" altLang="en-US"/>
              <a:t> are continuous functions.</a:t>
            </a:r>
          </a:p>
        </p:txBody>
      </p:sp>
      <p:pic>
        <p:nvPicPr>
          <p:cNvPr id="40964" name="Picture 9">
            <a:extLst>
              <a:ext uri="{FF2B5EF4-FFF2-40B4-BE49-F238E27FC236}">
                <a16:creationId xmlns:a16="http://schemas.microsoft.com/office/drawing/2014/main" id="{A92DEAFB-5A32-49A4-9377-55FF347CB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2057400"/>
            <a:ext cx="42418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10">
            <a:extLst>
              <a:ext uri="{FF2B5EF4-FFF2-40B4-BE49-F238E27FC236}">
                <a16:creationId xmlns:a16="http://schemas.microsoft.com/office/drawing/2014/main" id="{33C6C785-E3C8-4A00-9D25-B1CDFFF45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4419600"/>
            <a:ext cx="6169025" cy="222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93C4CF7-363E-45EB-8504-14D1945493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Properties of the Definite Integral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C837A70-D59A-422C-8969-3AF6A72777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Property 1 says that the integral of a constant function</a:t>
            </a:r>
            <a:br>
              <a:rPr lang="en-US" altLang="en-US"/>
            </a:br>
            <a:r>
              <a:rPr lang="en-US" altLang="en-US" i="1"/>
              <a:t>f</a:t>
            </a:r>
            <a:r>
              <a:rPr lang="en-US" altLang="en-US" sz="400" i="1"/>
              <a:t> 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= </a:t>
            </a:r>
            <a:r>
              <a:rPr lang="en-US" altLang="en-US" i="1"/>
              <a:t>c </a:t>
            </a:r>
            <a:r>
              <a:rPr lang="en-US" altLang="en-US"/>
              <a:t>is the constant times the length of the interval.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If </a:t>
            </a:r>
            <a:r>
              <a:rPr lang="en-US" altLang="en-US" i="1"/>
              <a:t>c</a:t>
            </a:r>
            <a:r>
              <a:rPr lang="en-US" altLang="en-US"/>
              <a:t> &gt; 0 and </a:t>
            </a:r>
            <a:r>
              <a:rPr lang="en-US" altLang="en-US" i="1"/>
              <a:t>a</a:t>
            </a:r>
            <a:r>
              <a:rPr lang="en-US" altLang="en-US"/>
              <a:t> &lt; </a:t>
            </a:r>
            <a:r>
              <a:rPr lang="en-US" altLang="en-US" i="1"/>
              <a:t>b</a:t>
            </a:r>
            <a:r>
              <a:rPr lang="en-US" altLang="en-US"/>
              <a:t>, this </a:t>
            </a:r>
            <a:br>
              <a:rPr lang="en-US" altLang="en-US"/>
            </a:br>
            <a:r>
              <a:rPr lang="en-US" altLang="en-US"/>
              <a:t>is to be expected because </a:t>
            </a:r>
            <a:br>
              <a:rPr lang="en-US" altLang="en-US"/>
            </a:br>
            <a:r>
              <a:rPr lang="en-US" altLang="en-US" i="1"/>
              <a:t>c</a:t>
            </a:r>
            <a:r>
              <a:rPr lang="en-US" altLang="en-US"/>
              <a:t>(</a:t>
            </a:r>
            <a:r>
              <a:rPr lang="en-US" altLang="en-US" i="1"/>
              <a:t>b</a:t>
            </a:r>
            <a:r>
              <a:rPr lang="en-US" altLang="en-US"/>
              <a:t> – </a:t>
            </a:r>
            <a:r>
              <a:rPr lang="en-US" altLang="en-US" i="1"/>
              <a:t>a</a:t>
            </a:r>
            <a:r>
              <a:rPr lang="en-US" altLang="en-US"/>
              <a:t>) is the area of the </a:t>
            </a:r>
            <a:br>
              <a:rPr lang="en-US" altLang="en-US"/>
            </a:br>
            <a:r>
              <a:rPr lang="en-US" altLang="en-US"/>
              <a:t>shaded rectangle in </a:t>
            </a:r>
            <a:br>
              <a:rPr lang="en-US" altLang="en-US"/>
            </a:br>
            <a:r>
              <a:rPr lang="en-US" altLang="en-US"/>
              <a:t>Figure 13.</a:t>
            </a:r>
          </a:p>
        </p:txBody>
      </p:sp>
      <p:sp>
        <p:nvSpPr>
          <p:cNvPr id="41988" name="Rectangle 6">
            <a:extLst>
              <a:ext uri="{FF2B5EF4-FFF2-40B4-BE49-F238E27FC236}">
                <a16:creationId xmlns:a16="http://schemas.microsoft.com/office/drawing/2014/main" id="{AFD88FBB-ECCB-4CE1-826C-DEBCD4B1F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638800"/>
            <a:ext cx="8620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1200" b="1"/>
              <a:t>Figure 13</a:t>
            </a:r>
          </a:p>
        </p:txBody>
      </p:sp>
      <p:pic>
        <p:nvPicPr>
          <p:cNvPr id="41989" name="Picture 7">
            <a:extLst>
              <a:ext uri="{FF2B5EF4-FFF2-40B4-BE49-F238E27FC236}">
                <a16:creationId xmlns:a16="http://schemas.microsoft.com/office/drawing/2014/main" id="{7B1FDBAE-AC8C-4BAB-9B36-D66B5891B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975" y="5149850"/>
            <a:ext cx="15716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8" descr="Picture9">
            <a:extLst>
              <a:ext uri="{FF2B5EF4-FFF2-40B4-BE49-F238E27FC236}">
                <a16:creationId xmlns:a16="http://schemas.microsoft.com/office/drawing/2014/main" id="{4F14339A-8F37-4EF8-B12C-C6EE77FC9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743200"/>
            <a:ext cx="4211638" cy="22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49FC5120-B600-48AB-A993-3DC854E31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Properties of the Definite Integral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C9A7AA70-2FA9-40B6-A709-0DAD6C89C3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Property 2 says that the integral of a sum is the sum of the integrals.</a:t>
            </a:r>
          </a:p>
          <a:p>
            <a:pPr eaLnBrk="1" hangingPunct="1"/>
            <a:endParaRPr lang="en-US" altLang="en-US" sz="1600"/>
          </a:p>
          <a:p>
            <a:pPr eaLnBrk="1" hangingPunct="1"/>
            <a:r>
              <a:rPr lang="en-US" altLang="en-US"/>
              <a:t>For positive functions it </a:t>
            </a:r>
            <a:br>
              <a:rPr lang="en-US" altLang="en-US"/>
            </a:br>
            <a:r>
              <a:rPr lang="en-US" altLang="en-US"/>
              <a:t>says that the area under </a:t>
            </a:r>
            <a:br>
              <a:rPr lang="en-US" altLang="en-US"/>
            </a:br>
            <a:r>
              <a:rPr lang="en-US" altLang="en-US" i="1"/>
              <a:t>f</a:t>
            </a:r>
            <a:r>
              <a:rPr lang="en-US" altLang="en-US"/>
              <a:t> + </a:t>
            </a:r>
            <a:r>
              <a:rPr lang="en-US" altLang="en-US" i="1"/>
              <a:t>g</a:t>
            </a:r>
            <a:r>
              <a:rPr lang="en-US" altLang="en-US"/>
              <a:t> is the area under </a:t>
            </a:r>
            <a:r>
              <a:rPr lang="en-US" altLang="en-US" i="1"/>
              <a:t>f</a:t>
            </a:r>
            <a:r>
              <a:rPr lang="en-US" altLang="en-US"/>
              <a:t> </a:t>
            </a:r>
            <a:br>
              <a:rPr lang="en-US" altLang="en-US"/>
            </a:br>
            <a:r>
              <a:rPr lang="en-US" altLang="en-US"/>
              <a:t>plus the area under </a:t>
            </a:r>
            <a:r>
              <a:rPr lang="en-US" altLang="en-US" i="1"/>
              <a:t>g</a:t>
            </a:r>
            <a:r>
              <a:rPr lang="en-US" altLang="en-US"/>
              <a:t>.</a:t>
            </a:r>
          </a:p>
          <a:p>
            <a:pPr eaLnBrk="1" hangingPunct="1"/>
            <a:endParaRPr lang="en-US" altLang="en-US" sz="1600"/>
          </a:p>
          <a:p>
            <a:pPr eaLnBrk="1" hangingPunct="1"/>
            <a:r>
              <a:rPr lang="en-US" altLang="en-US"/>
              <a:t>Figure 14 helps us understand</a:t>
            </a:r>
            <a:br>
              <a:rPr lang="en-US" altLang="en-US"/>
            </a:br>
            <a:r>
              <a:rPr lang="en-US" altLang="en-US"/>
              <a:t>why this is true: In view of how </a:t>
            </a:r>
            <a:br>
              <a:rPr lang="en-US" altLang="en-US"/>
            </a:br>
            <a:r>
              <a:rPr lang="en-US" altLang="en-US"/>
              <a:t>graphical addition works, the </a:t>
            </a:r>
            <a:br>
              <a:rPr lang="en-US" altLang="en-US"/>
            </a:br>
            <a:r>
              <a:rPr lang="en-US" altLang="en-US"/>
              <a:t>corresponding vertical line </a:t>
            </a:r>
            <a:br>
              <a:rPr lang="en-US" altLang="en-US"/>
            </a:br>
            <a:r>
              <a:rPr lang="en-US" altLang="en-US"/>
              <a:t>segments have equal height.</a:t>
            </a:r>
          </a:p>
        </p:txBody>
      </p:sp>
      <p:sp>
        <p:nvSpPr>
          <p:cNvPr id="43012" name="Rectangle 7">
            <a:extLst>
              <a:ext uri="{FF2B5EF4-FFF2-40B4-BE49-F238E27FC236}">
                <a16:creationId xmlns:a16="http://schemas.microsoft.com/office/drawing/2014/main" id="{A82E9BAD-2E93-4E74-9F65-D5565A11D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126163"/>
            <a:ext cx="8620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1200" b="1"/>
              <a:t>Figure 14</a:t>
            </a:r>
          </a:p>
        </p:txBody>
      </p:sp>
      <p:pic>
        <p:nvPicPr>
          <p:cNvPr id="43013" name="Picture 10">
            <a:extLst>
              <a:ext uri="{FF2B5EF4-FFF2-40B4-BE49-F238E27FC236}">
                <a16:creationId xmlns:a16="http://schemas.microsoft.com/office/drawing/2014/main" id="{6B54DCDF-AA62-4076-BEC1-DFD80C143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763" y="5562600"/>
            <a:ext cx="1795462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11">
            <a:extLst>
              <a:ext uri="{FF2B5EF4-FFF2-40B4-BE49-F238E27FC236}">
                <a16:creationId xmlns:a16="http://schemas.microsoft.com/office/drawing/2014/main" id="{37FE811A-9715-4533-8550-04E83B649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5548313"/>
            <a:ext cx="193833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13" descr="Picture12">
            <a:extLst>
              <a:ext uri="{FF2B5EF4-FFF2-40B4-BE49-F238E27FC236}">
                <a16:creationId xmlns:a16="http://schemas.microsoft.com/office/drawing/2014/main" id="{177A8559-BC47-4681-82E5-01F922980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2400300"/>
            <a:ext cx="4029075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8530D5A9-E288-47F6-81F5-D96DFD8A29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Properties of the Definite Integral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4B14EDA9-A0FA-4227-892D-249975C3E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In general, Property 2 follows from Theorem 4 and the fact that the limit of a sum is the sum of the limits:</a:t>
            </a:r>
          </a:p>
        </p:txBody>
      </p:sp>
      <p:pic>
        <p:nvPicPr>
          <p:cNvPr id="44036" name="Picture 6">
            <a:extLst>
              <a:ext uri="{FF2B5EF4-FFF2-40B4-BE49-F238E27FC236}">
                <a16:creationId xmlns:a16="http://schemas.microsoft.com/office/drawing/2014/main" id="{604B2A6F-60F3-4C59-BC27-71A96245B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2362200"/>
            <a:ext cx="672306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7">
            <a:extLst>
              <a:ext uri="{FF2B5EF4-FFF2-40B4-BE49-F238E27FC236}">
                <a16:creationId xmlns:a16="http://schemas.microsoft.com/office/drawing/2014/main" id="{E9080A47-6DB7-4275-AD40-D66CA51AF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100" y="3263900"/>
            <a:ext cx="4887913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8">
            <a:extLst>
              <a:ext uri="{FF2B5EF4-FFF2-40B4-BE49-F238E27FC236}">
                <a16:creationId xmlns:a16="http://schemas.microsoft.com/office/drawing/2014/main" id="{0C9DF5B9-2572-4D1C-A30F-966869743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4406900"/>
            <a:ext cx="5106988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9">
            <a:extLst>
              <a:ext uri="{FF2B5EF4-FFF2-40B4-BE49-F238E27FC236}">
                <a16:creationId xmlns:a16="http://schemas.microsoft.com/office/drawing/2014/main" id="{5A628F4C-EC05-4EA9-99A9-F7D80E32B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00" y="5562600"/>
            <a:ext cx="35115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692C0152-D4E9-4E6B-9D04-8CBC46DF64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Properties of the Definite Integral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788BB9A0-58DA-4C5A-BC7A-EF79125AA1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Property 3 can be proved in a similar manner and says that the integral of a constant times a function is the constant times the integral of the function.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In other words, a constant (but </a:t>
            </a:r>
            <a:r>
              <a:rPr lang="en-US" altLang="en-US" i="1"/>
              <a:t>only </a:t>
            </a:r>
            <a:r>
              <a:rPr lang="en-US" altLang="en-US"/>
              <a:t>a constant) can be taken in front of an integral sign.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Property 4 is proved by writing </a:t>
            </a:r>
            <a:r>
              <a:rPr lang="en-US" altLang="en-US" i="1"/>
              <a:t>f</a:t>
            </a:r>
            <a:r>
              <a:rPr lang="en-US" altLang="en-US"/>
              <a:t> – </a:t>
            </a:r>
            <a:r>
              <a:rPr lang="en-US" altLang="en-US" i="1"/>
              <a:t>g</a:t>
            </a:r>
            <a:r>
              <a:rPr lang="en-US" altLang="en-US"/>
              <a:t> = </a:t>
            </a:r>
            <a:r>
              <a:rPr lang="en-US" altLang="en-US" i="1"/>
              <a:t>f</a:t>
            </a:r>
            <a:r>
              <a:rPr lang="en-US" altLang="en-US"/>
              <a:t> + (–</a:t>
            </a:r>
            <a:r>
              <a:rPr lang="en-US" altLang="en-US" i="1"/>
              <a:t>g</a:t>
            </a:r>
            <a:r>
              <a:rPr lang="en-US" altLang="en-US"/>
              <a:t>) and using Properties 2 and 3 with </a:t>
            </a:r>
            <a:r>
              <a:rPr lang="en-US" altLang="en-US" i="1"/>
              <a:t>c </a:t>
            </a:r>
            <a:r>
              <a:rPr lang="en-US" altLang="en-US"/>
              <a:t>= –1.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0000212-77AA-4F89-8F57-35477D046F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Definite Integral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15EC544-DEAB-49E7-AE29-D682F28E1F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b="1"/>
          </a:p>
          <a:p>
            <a:pPr eaLnBrk="1" hangingPunct="1"/>
            <a:endParaRPr lang="en-US" altLang="en-US" b="1"/>
          </a:p>
          <a:p>
            <a:pPr eaLnBrk="1" hangingPunct="1"/>
            <a:endParaRPr lang="en-US" altLang="en-US" b="1"/>
          </a:p>
          <a:p>
            <a:pPr eaLnBrk="1" hangingPunct="1"/>
            <a:endParaRPr lang="en-US" altLang="en-US" b="1"/>
          </a:p>
          <a:p>
            <a:pPr eaLnBrk="1" hangingPunct="1"/>
            <a:endParaRPr lang="en-US" altLang="en-US" b="1"/>
          </a:p>
          <a:p>
            <a:pPr eaLnBrk="1" hangingPunct="1"/>
            <a:endParaRPr lang="en-US" altLang="en-US" sz="2800" b="1"/>
          </a:p>
          <a:p>
            <a:pPr eaLnBrk="1" hangingPunct="1"/>
            <a:endParaRPr lang="en-US" altLang="en-US" b="1"/>
          </a:p>
          <a:p>
            <a:pPr eaLnBrk="1" hangingPunct="1"/>
            <a:r>
              <a:rPr lang="en-US" altLang="en-US" b="1"/>
              <a:t>Note 1: </a:t>
            </a:r>
            <a:r>
              <a:rPr lang="en-US" altLang="en-US"/>
              <a:t>The symbol </a:t>
            </a:r>
            <a:r>
              <a:rPr lang="en-US" altLang="en-US" sz="2800" b="1">
                <a:sym typeface="Symbol" panose="05050102010706020507" pitchFamily="18" charset="2"/>
              </a:rPr>
              <a:t></a:t>
            </a:r>
            <a:r>
              <a:rPr lang="en-US" altLang="en-US"/>
              <a:t> was introduced by Leibniz and is called an </a:t>
            </a:r>
            <a:r>
              <a:rPr lang="en-US" altLang="en-US" b="1"/>
              <a:t>integral sign</a:t>
            </a:r>
            <a:r>
              <a:rPr lang="en-US" altLang="en-US"/>
              <a:t>.</a:t>
            </a:r>
          </a:p>
          <a:p>
            <a:pPr eaLnBrk="1" hangingPunct="1"/>
            <a:endParaRPr lang="en-US" altLang="en-US" sz="1400"/>
          </a:p>
          <a:p>
            <a:pPr eaLnBrk="1" hangingPunct="1"/>
            <a:r>
              <a:rPr lang="en-US" altLang="en-US"/>
              <a:t>It is an elongated </a:t>
            </a:r>
            <a:r>
              <a:rPr lang="en-US" altLang="en-US" i="1"/>
              <a:t>S</a:t>
            </a:r>
            <a:r>
              <a:rPr lang="en-US" altLang="en-US"/>
              <a:t> and was chosen because an integral is a limit of sums.</a:t>
            </a:r>
          </a:p>
        </p:txBody>
      </p:sp>
      <p:pic>
        <p:nvPicPr>
          <p:cNvPr id="9220" name="Picture 11">
            <a:extLst>
              <a:ext uri="{FF2B5EF4-FFF2-40B4-BE49-F238E27FC236}">
                <a16:creationId xmlns:a16="http://schemas.microsoft.com/office/drawing/2014/main" id="{D9C9F532-A452-44AD-94AC-609C1229D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38" y="1600200"/>
            <a:ext cx="7197725" cy="277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769BEBA2-F50F-4941-A3B3-201DF5580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6</a:t>
            </a:r>
            <a:endParaRPr lang="en-US" altLang="en-US" i="1"/>
          </a:p>
        </p:txBody>
      </p:sp>
      <p:sp>
        <p:nvSpPr>
          <p:cNvPr id="217091" name="Rectangle 3">
            <a:extLst>
              <a:ext uri="{FF2B5EF4-FFF2-40B4-BE49-F238E27FC236}">
                <a16:creationId xmlns:a16="http://schemas.microsoft.com/office/drawing/2014/main" id="{A4D23BFE-162B-4C47-8C6B-AD1A56DD8F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Use the properties of integrals to evaluate</a:t>
            </a:r>
          </a:p>
          <a:p>
            <a:pPr eaLnBrk="1" hangingPunct="1">
              <a:defRPr/>
            </a:pPr>
            <a:endParaRPr lang="en-US" sz="1200" dirty="0">
              <a:solidFill>
                <a:srgbClr val="0073AE"/>
              </a:solidFill>
            </a:endParaRPr>
          </a:p>
          <a:p>
            <a:pPr eaLnBrk="1" hangingPunct="1">
              <a:defRPr/>
            </a:pPr>
            <a:r>
              <a:rPr lang="en-US" kern="1200" dirty="0">
                <a:solidFill>
                  <a:srgbClr val="CC007A"/>
                </a:solidFill>
              </a:rPr>
              <a:t>Solution:</a:t>
            </a:r>
          </a:p>
          <a:p>
            <a:pPr eaLnBrk="1" hangingPunct="1">
              <a:defRPr/>
            </a:pPr>
            <a:r>
              <a:rPr lang="en-US" dirty="0"/>
              <a:t>Using Properties 2 and 3 of integrals, we have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  <p:pic>
        <p:nvPicPr>
          <p:cNvPr id="46084" name="Picture 7">
            <a:extLst>
              <a:ext uri="{FF2B5EF4-FFF2-40B4-BE49-F238E27FC236}">
                <a16:creationId xmlns:a16="http://schemas.microsoft.com/office/drawing/2014/main" id="{EEE938E1-28DA-4C19-AE4E-20D3BEA5F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688" y="1411288"/>
            <a:ext cx="245903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7096" name="Picture 8">
            <a:extLst>
              <a:ext uri="{FF2B5EF4-FFF2-40B4-BE49-F238E27FC236}">
                <a16:creationId xmlns:a16="http://schemas.microsoft.com/office/drawing/2014/main" id="{9A3E195D-9292-44D1-AFFD-61149F3FF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305175"/>
            <a:ext cx="56134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7097" name="Picture 9">
            <a:extLst>
              <a:ext uri="{FF2B5EF4-FFF2-40B4-BE49-F238E27FC236}">
                <a16:creationId xmlns:a16="http://schemas.microsoft.com/office/drawing/2014/main" id="{C060B410-8BFD-4967-80DB-EC0C0FE52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788" y="4371975"/>
            <a:ext cx="3354387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70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7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17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7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70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7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5D58944D-7B00-4BF5-A88B-3A862A8437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Example 6 – </a:t>
            </a:r>
            <a:r>
              <a:rPr lang="en-US" altLang="en-US" i="1"/>
              <a:t>Solution</a:t>
            </a:r>
          </a:p>
        </p:txBody>
      </p:sp>
      <p:sp>
        <p:nvSpPr>
          <p:cNvPr id="218115" name="Text Box 3">
            <a:extLst>
              <a:ext uri="{FF2B5EF4-FFF2-40B4-BE49-F238E27FC236}">
                <a16:creationId xmlns:a16="http://schemas.microsoft.com/office/drawing/2014/main" id="{F2DE7007-3054-4FD1-BC95-856F079F9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1462088"/>
            <a:ext cx="8226425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/>
              <a:t>We know from Property 1 that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endParaRPr lang="en-US" altLang="en-US"/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endParaRPr lang="en-US" altLang="en-US"/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endParaRPr lang="en-US" altLang="en-US" sz="1000"/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/>
              <a:t>and we have found that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endParaRPr lang="en-US" altLang="en-US" sz="1200"/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/>
              <a:t>So</a:t>
            </a:r>
          </a:p>
        </p:txBody>
      </p:sp>
      <p:pic>
        <p:nvPicPr>
          <p:cNvPr id="218120" name="Picture 8">
            <a:extLst>
              <a:ext uri="{FF2B5EF4-FFF2-40B4-BE49-F238E27FC236}">
                <a16:creationId xmlns:a16="http://schemas.microsoft.com/office/drawing/2014/main" id="{4E128FA8-8B9D-4B2F-9EAE-C8D2828C1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888" y="4376738"/>
            <a:ext cx="5722937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8121" name="Picture 9">
            <a:extLst>
              <a:ext uri="{FF2B5EF4-FFF2-40B4-BE49-F238E27FC236}">
                <a16:creationId xmlns:a16="http://schemas.microsoft.com/office/drawing/2014/main" id="{4E53DF8C-6F8C-40E4-9BA3-04FCF2CB4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675" y="5278438"/>
            <a:ext cx="17557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8122" name="Picture 10">
            <a:extLst>
              <a:ext uri="{FF2B5EF4-FFF2-40B4-BE49-F238E27FC236}">
                <a16:creationId xmlns:a16="http://schemas.microsoft.com/office/drawing/2014/main" id="{1F1F7448-6176-4EB1-9903-79EAD1E78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188" y="6080125"/>
            <a:ext cx="6762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1" name="Picture 13">
            <a:extLst>
              <a:ext uri="{FF2B5EF4-FFF2-40B4-BE49-F238E27FC236}">
                <a16:creationId xmlns:a16="http://schemas.microsoft.com/office/drawing/2014/main" id="{7F0BFB93-483C-491C-844E-F4625FAC3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2154238"/>
            <a:ext cx="294322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1" name="Picture 14">
            <a:extLst>
              <a:ext uri="{FF2B5EF4-FFF2-40B4-BE49-F238E27FC236}">
                <a16:creationId xmlns:a16="http://schemas.microsoft.com/office/drawing/2014/main" id="{DF102287-B5F6-49ED-B607-9AB91C517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663" y="2989263"/>
            <a:ext cx="19192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3" name="Text Box 11">
            <a:extLst>
              <a:ext uri="{FF2B5EF4-FFF2-40B4-BE49-F238E27FC236}">
                <a16:creationId xmlns:a16="http://schemas.microsoft.com/office/drawing/2014/main" id="{CF65706C-AAB1-4FF7-ADF8-98D11122F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5938" y="839788"/>
            <a:ext cx="84137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800"/>
              <a:t>cont’d</a:t>
            </a:r>
          </a:p>
        </p:txBody>
      </p:sp>
      <p:pic>
        <p:nvPicPr>
          <p:cNvPr id="11" name="Picture 9">
            <a:extLst>
              <a:ext uri="{FF2B5EF4-FFF2-40B4-BE49-F238E27FC236}">
                <a16:creationId xmlns:a16="http://schemas.microsoft.com/office/drawing/2014/main" id="{A4E68EAA-EFA8-43EA-A65E-9597471BE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941" b="826"/>
          <a:stretch>
            <a:fillRect/>
          </a:stretch>
        </p:blipFill>
        <p:spPr bwMode="auto">
          <a:xfrm>
            <a:off x="6234113" y="2271713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900" decel="100000" fill="hold"/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8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8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8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218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8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8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B75BE8C-E184-4B0D-AB02-EE611DACEB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Properties of the Definite Integral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BCD5AD35-01D4-4E58-B6AF-DC2D302090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next property tells us how to combine integrals of the same function over adjacent intervals.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pic>
        <p:nvPicPr>
          <p:cNvPr id="48132" name="Picture 5">
            <a:extLst>
              <a:ext uri="{FF2B5EF4-FFF2-40B4-BE49-F238E27FC236}">
                <a16:creationId xmlns:a16="http://schemas.microsoft.com/office/drawing/2014/main" id="{078A49D1-9B80-44B8-B35D-C44FDC283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9400"/>
            <a:ext cx="824865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B3776683-C9E6-454B-A7B1-055BD87FF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Properties of the Definite Integral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7F9238BB-8896-4A0A-8857-4AA16FCF1C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This is not easy to prove in general, but for the case </a:t>
            </a:r>
            <a:br>
              <a:rPr lang="en-US" altLang="en-US"/>
            </a:br>
            <a:r>
              <a:rPr lang="en-US" altLang="en-US"/>
              <a:t>where </a:t>
            </a:r>
            <a:r>
              <a:rPr lang="en-US" altLang="en-US" i="1"/>
              <a:t>f</a:t>
            </a:r>
            <a:r>
              <a:rPr lang="en-US" altLang="en-US" sz="400" i="1"/>
              <a:t> 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</a:t>
            </a:r>
            <a:r>
              <a:rPr lang="en-US" altLang="en-US" b="1">
                <a:sym typeface="Symbol" panose="05050102010706020507" pitchFamily="18" charset="2"/>
              </a:rPr>
              <a:t></a:t>
            </a:r>
            <a:r>
              <a:rPr lang="en-US" altLang="en-US"/>
              <a:t> 0 and </a:t>
            </a:r>
            <a:r>
              <a:rPr lang="en-US" altLang="en-US" i="1"/>
              <a:t>a</a:t>
            </a:r>
            <a:r>
              <a:rPr lang="en-US" altLang="en-US"/>
              <a:t> &lt; </a:t>
            </a:r>
            <a:r>
              <a:rPr lang="en-US" altLang="en-US" i="1"/>
              <a:t>c</a:t>
            </a:r>
            <a:r>
              <a:rPr lang="en-US" altLang="en-US"/>
              <a:t> &lt; </a:t>
            </a:r>
            <a:r>
              <a:rPr lang="en-US" altLang="en-US" i="1"/>
              <a:t>b </a:t>
            </a:r>
            <a:r>
              <a:rPr lang="en-US" altLang="en-US"/>
              <a:t>Property 5 can be seen from </a:t>
            </a:r>
            <a:br>
              <a:rPr lang="en-US" altLang="en-US"/>
            </a:br>
            <a:r>
              <a:rPr lang="en-US" altLang="en-US"/>
              <a:t>the geometric interpretation in Figure 15: the area under </a:t>
            </a:r>
            <a:br>
              <a:rPr lang="en-US" altLang="en-US"/>
            </a:br>
            <a:r>
              <a:rPr lang="en-US" altLang="en-US" i="1"/>
              <a:t>y </a:t>
            </a:r>
            <a:r>
              <a:rPr lang="en-US" altLang="en-US"/>
              <a:t>= </a:t>
            </a:r>
            <a:r>
              <a:rPr lang="en-US" altLang="en-US" i="1"/>
              <a:t>f</a:t>
            </a:r>
            <a:r>
              <a:rPr lang="en-US" altLang="en-US" sz="400" i="1"/>
              <a:t> 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from </a:t>
            </a:r>
            <a:r>
              <a:rPr lang="en-US" altLang="en-US" i="1"/>
              <a:t>a </a:t>
            </a:r>
            <a:r>
              <a:rPr lang="en-US" altLang="en-US"/>
              <a:t>to </a:t>
            </a:r>
            <a:r>
              <a:rPr lang="en-US" altLang="en-US" i="1"/>
              <a:t>c </a:t>
            </a:r>
            <a:r>
              <a:rPr lang="en-US" altLang="en-US"/>
              <a:t>plus the area from </a:t>
            </a:r>
            <a:r>
              <a:rPr lang="en-US" altLang="en-US" i="1"/>
              <a:t>c </a:t>
            </a:r>
            <a:r>
              <a:rPr lang="en-US" altLang="en-US"/>
              <a:t>to </a:t>
            </a:r>
            <a:r>
              <a:rPr lang="en-US" altLang="en-US" i="1"/>
              <a:t>b </a:t>
            </a:r>
            <a:r>
              <a:rPr lang="en-US" altLang="en-US"/>
              <a:t>is equal to </a:t>
            </a:r>
            <a:br>
              <a:rPr lang="en-US" altLang="en-US"/>
            </a:br>
            <a:r>
              <a:rPr lang="en-US" altLang="en-US"/>
              <a:t>the total area from </a:t>
            </a:r>
            <a:r>
              <a:rPr lang="en-US" altLang="en-US" i="1"/>
              <a:t>a </a:t>
            </a:r>
            <a:r>
              <a:rPr lang="en-US" altLang="en-US"/>
              <a:t>to </a:t>
            </a:r>
            <a:r>
              <a:rPr lang="en-US" altLang="en-US" i="1"/>
              <a:t>b</a:t>
            </a:r>
            <a:r>
              <a:rPr lang="en-US" altLang="en-US"/>
              <a:t>.</a:t>
            </a:r>
          </a:p>
        </p:txBody>
      </p:sp>
      <p:sp>
        <p:nvSpPr>
          <p:cNvPr id="49156" name="Rectangle 6">
            <a:extLst>
              <a:ext uri="{FF2B5EF4-FFF2-40B4-BE49-F238E27FC236}">
                <a16:creationId xmlns:a16="http://schemas.microsoft.com/office/drawing/2014/main" id="{0E0E7ECC-D2B2-4C32-B3C8-9BE66AA45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6172200"/>
            <a:ext cx="8620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1200" b="1"/>
              <a:t>Figure 15</a:t>
            </a:r>
          </a:p>
        </p:txBody>
      </p:sp>
      <p:pic>
        <p:nvPicPr>
          <p:cNvPr id="49157" name="Picture 8">
            <a:extLst>
              <a:ext uri="{FF2B5EF4-FFF2-40B4-BE49-F238E27FC236}">
                <a16:creationId xmlns:a16="http://schemas.microsoft.com/office/drawing/2014/main" id="{229DE0BB-0E47-47B7-8DF7-37609C5FC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421063"/>
            <a:ext cx="458946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CEE3F12A-39B2-4D6B-A6D5-9689EDA376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Properties of the Definite Integral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EF38B0B-B05E-43C9-A7BB-EEEE11EE1E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Properties 1–5 are true whether </a:t>
            </a:r>
            <a:r>
              <a:rPr lang="en-US" altLang="en-US" i="1"/>
              <a:t>a</a:t>
            </a:r>
            <a:r>
              <a:rPr lang="en-US" altLang="en-US"/>
              <a:t> &lt; </a:t>
            </a:r>
            <a:r>
              <a:rPr lang="en-US" altLang="en-US" i="1"/>
              <a:t>b</a:t>
            </a:r>
            <a:r>
              <a:rPr lang="en-US" altLang="en-US"/>
              <a:t>, </a:t>
            </a:r>
            <a:r>
              <a:rPr lang="en-US" altLang="en-US" i="1"/>
              <a:t>a</a:t>
            </a:r>
            <a:r>
              <a:rPr lang="en-US" altLang="en-US"/>
              <a:t> = </a:t>
            </a:r>
            <a:r>
              <a:rPr lang="en-US" altLang="en-US" i="1"/>
              <a:t>b</a:t>
            </a:r>
            <a:r>
              <a:rPr lang="en-US" altLang="en-US"/>
              <a:t>, or </a:t>
            </a:r>
            <a:r>
              <a:rPr lang="en-US" altLang="en-US" i="1"/>
              <a:t>a</a:t>
            </a:r>
            <a:r>
              <a:rPr lang="en-US" altLang="en-US"/>
              <a:t> &gt; </a:t>
            </a:r>
            <a:r>
              <a:rPr lang="en-US" altLang="en-US" i="1"/>
              <a:t>b</a:t>
            </a:r>
            <a:r>
              <a:rPr lang="en-US" altLang="en-US"/>
              <a:t>. The following properties, in which we compare sizes of functions and sizes of integrals, are true only if </a:t>
            </a:r>
            <a:r>
              <a:rPr lang="en-US" altLang="en-US" i="1"/>
              <a:t>a</a:t>
            </a:r>
            <a:r>
              <a:rPr lang="en-US" altLang="en-US"/>
              <a:t> </a:t>
            </a:r>
            <a:r>
              <a:rPr lang="en-US" altLang="en-US" b="1">
                <a:solidFill>
                  <a:srgbClr val="000000"/>
                </a:solidFill>
                <a:sym typeface="Symbol" panose="05050102010706020507" pitchFamily="18" charset="2"/>
              </a:rPr>
              <a:t></a:t>
            </a:r>
            <a:r>
              <a:rPr lang="en-US" altLang="en-US"/>
              <a:t> </a:t>
            </a:r>
            <a:r>
              <a:rPr lang="en-US" altLang="en-US" i="1"/>
              <a:t>b</a:t>
            </a:r>
            <a:r>
              <a:rPr lang="en-US" altLang="en-US"/>
              <a:t>.</a:t>
            </a:r>
          </a:p>
        </p:txBody>
      </p:sp>
      <p:pic>
        <p:nvPicPr>
          <p:cNvPr id="50180" name="Picture 8">
            <a:extLst>
              <a:ext uri="{FF2B5EF4-FFF2-40B4-BE49-F238E27FC236}">
                <a16:creationId xmlns:a16="http://schemas.microsoft.com/office/drawing/2014/main" id="{32AC8145-7CEB-40CF-B1F0-DBA762209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95600"/>
            <a:ext cx="8229600" cy="311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4C06BC21-57D4-4D70-B775-8CB00CBDA5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Properties of the Definite Integral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B8FCF9B0-B4AA-4660-96BF-4AAE2E8063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If </a:t>
            </a:r>
            <a:r>
              <a:rPr lang="en-US" altLang="en-US" i="1"/>
              <a:t>f</a:t>
            </a:r>
            <a:r>
              <a:rPr lang="en-US" altLang="en-US" sz="400"/>
              <a:t> 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</a:t>
            </a:r>
            <a:r>
              <a:rPr lang="en-US" altLang="en-US" b="1">
                <a:sym typeface="Symbol" panose="05050102010706020507" pitchFamily="18" charset="2"/>
              </a:rPr>
              <a:t></a:t>
            </a:r>
            <a:r>
              <a:rPr lang="en-US" altLang="en-US"/>
              <a:t> 0, then                   represents the area under the graph of </a:t>
            </a:r>
            <a:r>
              <a:rPr lang="en-US" altLang="en-US" i="1"/>
              <a:t>f</a:t>
            </a:r>
            <a:r>
              <a:rPr lang="en-US" altLang="en-US"/>
              <a:t>, so the geometric interpretation of Property 6 is simply that areas are positive. (It also follows directly from</a:t>
            </a:r>
            <a:br>
              <a:rPr lang="en-US" altLang="en-US"/>
            </a:br>
            <a:r>
              <a:rPr lang="en-US" altLang="en-US"/>
              <a:t>the definition because all the quantities involved are positive.)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Property 7 says that a bigger function has a bigger integral.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It follows from Properties 6 and 4 because </a:t>
            </a:r>
            <a:r>
              <a:rPr lang="en-US" altLang="en-US" i="1"/>
              <a:t>f</a:t>
            </a:r>
            <a:r>
              <a:rPr lang="en-US" altLang="en-US"/>
              <a:t> – </a:t>
            </a:r>
            <a:r>
              <a:rPr lang="en-US" altLang="en-US" i="1"/>
              <a:t>g</a:t>
            </a:r>
            <a:r>
              <a:rPr lang="en-US" altLang="en-US"/>
              <a:t> </a:t>
            </a:r>
            <a:r>
              <a:rPr lang="en-US" altLang="en-US" b="1">
                <a:sym typeface="Symbol" panose="05050102010706020507" pitchFamily="18" charset="2"/>
              </a:rPr>
              <a:t></a:t>
            </a:r>
            <a:r>
              <a:rPr lang="en-US" altLang="en-US"/>
              <a:t> 0.</a:t>
            </a:r>
          </a:p>
        </p:txBody>
      </p:sp>
      <p:pic>
        <p:nvPicPr>
          <p:cNvPr id="51204" name="Picture 5">
            <a:extLst>
              <a:ext uri="{FF2B5EF4-FFF2-40B4-BE49-F238E27FC236}">
                <a16:creationId xmlns:a16="http://schemas.microsoft.com/office/drawing/2014/main" id="{CC39C65C-C152-4058-BF02-5BB68DCD0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25" y="1500188"/>
            <a:ext cx="14446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D4FBC983-83B5-4984-A55B-D520078BDD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Properties of the Definite Integral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6040B793-E36A-4A13-A076-6E3F17BEB5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Property 8 is illustrated by Figure 16 for the case where</a:t>
            </a:r>
          </a:p>
          <a:p>
            <a:pPr eaLnBrk="1" hangingPunct="1"/>
            <a:r>
              <a:rPr lang="en-US" altLang="en-US" i="1"/>
              <a:t>f</a:t>
            </a:r>
            <a:r>
              <a:rPr lang="en-US" altLang="en-US" sz="400"/>
              <a:t> 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</a:t>
            </a:r>
            <a:r>
              <a:rPr lang="en-US" altLang="en-US" b="1">
                <a:sym typeface="Symbol" panose="05050102010706020507" pitchFamily="18" charset="2"/>
              </a:rPr>
              <a:t></a:t>
            </a:r>
            <a:r>
              <a:rPr lang="en-US" altLang="en-US"/>
              <a:t> 0.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If </a:t>
            </a:r>
            <a:r>
              <a:rPr lang="en-US" altLang="en-US" i="1"/>
              <a:t>f</a:t>
            </a:r>
            <a:r>
              <a:rPr lang="en-US" altLang="en-US"/>
              <a:t> is continuous we could </a:t>
            </a:r>
            <a:br>
              <a:rPr lang="en-US" altLang="en-US"/>
            </a:br>
            <a:r>
              <a:rPr lang="en-US" altLang="en-US"/>
              <a:t>take </a:t>
            </a:r>
            <a:r>
              <a:rPr lang="en-US" altLang="en-US" i="1"/>
              <a:t>m</a:t>
            </a:r>
            <a:r>
              <a:rPr lang="en-US" altLang="en-US"/>
              <a:t> and </a:t>
            </a:r>
            <a:r>
              <a:rPr lang="en-US" altLang="en-US" i="1"/>
              <a:t>M</a:t>
            </a:r>
            <a:r>
              <a:rPr lang="en-US" altLang="en-US"/>
              <a:t> to be the </a:t>
            </a:r>
            <a:br>
              <a:rPr lang="en-US" altLang="en-US"/>
            </a:br>
            <a:r>
              <a:rPr lang="en-US" altLang="en-US"/>
              <a:t>absolute minimum and </a:t>
            </a:r>
            <a:br>
              <a:rPr lang="en-US" altLang="en-US"/>
            </a:br>
            <a:r>
              <a:rPr lang="en-US" altLang="en-US"/>
              <a:t>maximum values of </a:t>
            </a:r>
            <a:r>
              <a:rPr lang="en-US" altLang="en-US" i="1"/>
              <a:t>f</a:t>
            </a:r>
            <a:r>
              <a:rPr lang="en-US" altLang="en-US"/>
              <a:t> on </a:t>
            </a:r>
            <a:br>
              <a:rPr lang="en-US" altLang="en-US"/>
            </a:br>
            <a:r>
              <a:rPr lang="en-US" altLang="en-US"/>
              <a:t>the interval [</a:t>
            </a:r>
            <a:r>
              <a:rPr lang="en-US" altLang="en-US" i="1"/>
              <a:t>a</a:t>
            </a:r>
            <a:r>
              <a:rPr lang="en-US" altLang="en-US"/>
              <a:t>, </a:t>
            </a:r>
            <a:r>
              <a:rPr lang="en-US" altLang="en-US" i="1"/>
              <a:t>b</a:t>
            </a:r>
            <a:r>
              <a:rPr lang="en-US" altLang="en-US"/>
              <a:t>].</a:t>
            </a:r>
          </a:p>
        </p:txBody>
      </p:sp>
      <p:sp>
        <p:nvSpPr>
          <p:cNvPr id="52228" name="Rectangle 6">
            <a:extLst>
              <a:ext uri="{FF2B5EF4-FFF2-40B4-BE49-F238E27FC236}">
                <a16:creationId xmlns:a16="http://schemas.microsoft.com/office/drawing/2014/main" id="{4BBE9BFF-6C6B-4C67-8C2E-82734D852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257800"/>
            <a:ext cx="8620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1200" b="1"/>
              <a:t>Figure 16</a:t>
            </a:r>
          </a:p>
        </p:txBody>
      </p:sp>
      <p:pic>
        <p:nvPicPr>
          <p:cNvPr id="52229" name="Picture 7" descr="46">
            <a:extLst>
              <a:ext uri="{FF2B5EF4-FFF2-40B4-BE49-F238E27FC236}">
                <a16:creationId xmlns:a16="http://schemas.microsoft.com/office/drawing/2014/main" id="{3FE0E09E-FC32-41C1-AC9B-ED008B8C8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0" y="2743200"/>
            <a:ext cx="442595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2D7DAECD-971F-4A3A-AD23-41D413B4B9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Properties of the Definite Integral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F94FF979-44E0-4501-A5A2-197636672B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In this case Property 8 says that the area under the graph of </a:t>
            </a:r>
            <a:r>
              <a:rPr lang="en-US" altLang="en-US" i="1"/>
              <a:t>f</a:t>
            </a:r>
            <a:r>
              <a:rPr lang="en-US" altLang="en-US"/>
              <a:t> is greater than the area of the rectangle with height </a:t>
            </a:r>
            <a:r>
              <a:rPr lang="en-US" altLang="en-US" i="1"/>
              <a:t>m</a:t>
            </a:r>
            <a:r>
              <a:rPr lang="en-US" altLang="en-US"/>
              <a:t> and less than the area of the rectangle with height </a:t>
            </a:r>
            <a:r>
              <a:rPr lang="en-US" altLang="en-US" i="1"/>
              <a:t>M</a:t>
            </a:r>
            <a:r>
              <a:rPr lang="en-US" altLang="en-US"/>
              <a:t>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Property 8 is useful when all we want is a rough estimate of the size of an integral without going to the bother of using the Midpoint Rule.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F1CBD14-DB5A-4B29-A1A4-F44C05ACFC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Definite Integral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4D11566-D3DB-4AEF-9BB8-EC906BE040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In the notation                  </a:t>
            </a:r>
            <a:r>
              <a:rPr lang="en-US" altLang="en-US" i="1"/>
              <a:t>f</a:t>
            </a:r>
            <a:r>
              <a:rPr lang="en-US" altLang="en-US" sz="400" i="1"/>
              <a:t> 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is called the </a:t>
            </a:r>
            <a:r>
              <a:rPr lang="en-US" altLang="en-US" b="1"/>
              <a:t>integrand </a:t>
            </a:r>
            <a:r>
              <a:rPr lang="en-US" altLang="en-US"/>
              <a:t>and </a:t>
            </a:r>
          </a:p>
          <a:p>
            <a:pPr eaLnBrk="1" hangingPunct="1"/>
            <a:r>
              <a:rPr lang="en-US" altLang="en-US" i="1"/>
              <a:t>a</a:t>
            </a:r>
            <a:r>
              <a:rPr lang="en-US" altLang="en-US"/>
              <a:t> and </a:t>
            </a:r>
            <a:r>
              <a:rPr lang="en-US" altLang="en-US" i="1"/>
              <a:t>b </a:t>
            </a:r>
            <a:r>
              <a:rPr lang="en-US" altLang="en-US"/>
              <a:t>are called the </a:t>
            </a:r>
            <a:r>
              <a:rPr lang="en-US" altLang="en-US" b="1"/>
              <a:t>limits of integration</a:t>
            </a:r>
            <a:r>
              <a:rPr lang="en-US" altLang="en-US"/>
              <a:t>; </a:t>
            </a:r>
            <a:r>
              <a:rPr lang="en-US" altLang="en-US" i="1"/>
              <a:t>a</a:t>
            </a:r>
            <a:r>
              <a:rPr lang="en-US" altLang="en-US"/>
              <a:t> is the </a:t>
            </a:r>
            <a:r>
              <a:rPr lang="en-US" altLang="en-US" b="1"/>
              <a:t>lower limit </a:t>
            </a:r>
            <a:r>
              <a:rPr lang="en-US" altLang="en-US"/>
              <a:t>and </a:t>
            </a:r>
            <a:r>
              <a:rPr lang="en-US" altLang="en-US" i="1"/>
              <a:t>b</a:t>
            </a:r>
            <a:r>
              <a:rPr lang="en-US" altLang="en-US"/>
              <a:t> is the </a:t>
            </a:r>
            <a:r>
              <a:rPr lang="en-US" altLang="en-US" b="1"/>
              <a:t>upper limit</a:t>
            </a:r>
            <a:r>
              <a:rPr lang="en-US" altLang="en-US"/>
              <a:t>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For now, the symbol </a:t>
            </a:r>
            <a:r>
              <a:rPr lang="en-US" altLang="en-US" i="1"/>
              <a:t>dx</a:t>
            </a:r>
            <a:r>
              <a:rPr lang="en-US" altLang="en-US"/>
              <a:t> has no meaning by itself; </a:t>
            </a:r>
            <a:br>
              <a:rPr lang="en-US" altLang="en-US"/>
            </a:br>
            <a:r>
              <a:rPr lang="en-US" altLang="en-US"/>
              <a:t>is all one symbol.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The </a:t>
            </a:r>
            <a:r>
              <a:rPr lang="en-US" altLang="en-US" i="1"/>
              <a:t>dx</a:t>
            </a:r>
            <a:r>
              <a:rPr lang="en-US" altLang="en-US"/>
              <a:t> simply indicates that the independent variable is </a:t>
            </a:r>
            <a:r>
              <a:rPr lang="en-US" altLang="en-US" i="1"/>
              <a:t>x</a:t>
            </a:r>
            <a:r>
              <a:rPr lang="en-US" altLang="en-US"/>
              <a:t>. The procedure of calculating an integral is called  </a:t>
            </a:r>
            <a:r>
              <a:rPr lang="en-US" altLang="en-US" b="1"/>
              <a:t>integration</a:t>
            </a:r>
            <a:r>
              <a:rPr lang="en-US" altLang="en-US"/>
              <a:t>.</a:t>
            </a:r>
          </a:p>
        </p:txBody>
      </p:sp>
      <p:pic>
        <p:nvPicPr>
          <p:cNvPr id="10244" name="Picture 6">
            <a:extLst>
              <a:ext uri="{FF2B5EF4-FFF2-40B4-BE49-F238E27FC236}">
                <a16:creationId xmlns:a16="http://schemas.microsoft.com/office/drawing/2014/main" id="{9F462757-1914-4DA6-B7A4-5F3C347AF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1500188"/>
            <a:ext cx="1404938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7">
            <a:extLst>
              <a:ext uri="{FF2B5EF4-FFF2-40B4-BE49-F238E27FC236}">
                <a16:creationId xmlns:a16="http://schemas.microsoft.com/office/drawing/2014/main" id="{42FF1F78-3F0B-4406-B72E-4CCB4C165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3171825"/>
            <a:ext cx="1300163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1776D20-0BEC-43BD-ACE3-2BA569F88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Definite Integral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EC3C116-D38D-438E-9CE6-E587888808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b="1"/>
              <a:t>Note 2: </a:t>
            </a:r>
            <a:r>
              <a:rPr lang="en-US" altLang="en-US"/>
              <a:t>The definite integral                 is a number; it does not depend on </a:t>
            </a:r>
            <a:r>
              <a:rPr lang="en-US" altLang="en-US" i="1"/>
              <a:t>x</a:t>
            </a:r>
            <a:r>
              <a:rPr lang="en-US" altLang="en-US"/>
              <a:t>.</a:t>
            </a:r>
            <a:r>
              <a:rPr lang="en-US" altLang="en-US" i="1"/>
              <a:t> </a:t>
            </a:r>
            <a:r>
              <a:rPr lang="en-US" altLang="en-US"/>
              <a:t>In fact, we could use any letter in place of </a:t>
            </a:r>
            <a:r>
              <a:rPr lang="en-US" altLang="en-US" i="1"/>
              <a:t>x</a:t>
            </a:r>
            <a:r>
              <a:rPr lang="en-US" altLang="en-US"/>
              <a:t> without changing the value of the integral: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 sz="1200" b="1"/>
          </a:p>
          <a:p>
            <a:pPr eaLnBrk="1" hangingPunct="1"/>
            <a:r>
              <a:rPr lang="en-US" altLang="en-US" b="1"/>
              <a:t>Note 3: </a:t>
            </a:r>
            <a:r>
              <a:rPr lang="en-US" altLang="en-US"/>
              <a:t>The sum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that occurs in Definition 2 is called a </a:t>
            </a:r>
            <a:r>
              <a:rPr lang="en-US" altLang="en-US" b="1"/>
              <a:t>Riemann sum </a:t>
            </a:r>
            <a:r>
              <a:rPr lang="en-US" altLang="en-US"/>
              <a:t>after the German mathematician Bernhard Riemann</a:t>
            </a:r>
            <a:br>
              <a:rPr lang="en-US" altLang="en-US"/>
            </a:br>
            <a:r>
              <a:rPr lang="en-US" altLang="en-US"/>
              <a:t>(1826–1866).</a:t>
            </a:r>
          </a:p>
        </p:txBody>
      </p:sp>
      <p:pic>
        <p:nvPicPr>
          <p:cNvPr id="11268" name="Picture 5">
            <a:extLst>
              <a:ext uri="{FF2B5EF4-FFF2-40B4-BE49-F238E27FC236}">
                <a16:creationId xmlns:a16="http://schemas.microsoft.com/office/drawing/2014/main" id="{18FD2009-78CA-4DB3-8113-34BC24D6E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3" y="1477963"/>
            <a:ext cx="1300162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6">
            <a:extLst>
              <a:ext uri="{FF2B5EF4-FFF2-40B4-BE49-F238E27FC236}">
                <a16:creationId xmlns:a16="http://schemas.microsoft.com/office/drawing/2014/main" id="{B6396087-2FBD-45C1-B9D6-751487CF8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19400"/>
            <a:ext cx="5046663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7">
            <a:extLst>
              <a:ext uri="{FF2B5EF4-FFF2-40B4-BE49-F238E27FC236}">
                <a16:creationId xmlns:a16="http://schemas.microsoft.com/office/drawing/2014/main" id="{60AC5EA7-D68C-4769-9C42-4E8D542DC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114800"/>
            <a:ext cx="1684338" cy="8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EC27DE3-E7E6-4B2C-8DEB-1C8415AB79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Definite Integral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96F28B3-09F6-4924-B5EE-26EE75FC59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/>
              <a:t>So Definition 2 says that the definite integral of an integrable function can be approximated to within any desired degree of accuracy by a Riemann sum.</a:t>
            </a:r>
          </a:p>
          <a:p>
            <a:pPr eaLnBrk="1" hangingPunct="1">
              <a:lnSpc>
                <a:spcPct val="110000"/>
              </a:lnSpc>
            </a:pPr>
            <a:endParaRPr lang="en-US" altLang="en-US"/>
          </a:p>
          <a:p>
            <a:pPr eaLnBrk="1" hangingPunct="1">
              <a:lnSpc>
                <a:spcPct val="110000"/>
              </a:lnSpc>
            </a:pPr>
            <a:r>
              <a:rPr lang="en-US" altLang="en-US"/>
              <a:t>We know that if </a:t>
            </a:r>
            <a:r>
              <a:rPr lang="en-US" altLang="en-US" i="1"/>
              <a:t>f</a:t>
            </a:r>
            <a:r>
              <a:rPr lang="en-US" altLang="en-US"/>
              <a:t> happens </a:t>
            </a:r>
            <a:br>
              <a:rPr lang="en-US" altLang="en-US"/>
            </a:br>
            <a:r>
              <a:rPr lang="en-US" altLang="en-US"/>
              <a:t>to be positive, then the </a:t>
            </a:r>
            <a:br>
              <a:rPr lang="en-US" altLang="en-US"/>
            </a:br>
            <a:r>
              <a:rPr lang="en-US" altLang="en-US"/>
              <a:t>Riemann sum can be </a:t>
            </a:r>
            <a:br>
              <a:rPr lang="en-US" altLang="en-US"/>
            </a:br>
            <a:r>
              <a:rPr lang="en-US" altLang="en-US"/>
              <a:t>interpreted as a sum of </a:t>
            </a:r>
            <a:br>
              <a:rPr lang="en-US" altLang="en-US"/>
            </a:br>
            <a:r>
              <a:rPr lang="en-US" altLang="en-US"/>
              <a:t>areas of approximating </a:t>
            </a:r>
            <a:br>
              <a:rPr lang="en-US" altLang="en-US"/>
            </a:br>
            <a:r>
              <a:rPr lang="en-US" altLang="en-US"/>
              <a:t>rectangles (see Figure 1).</a:t>
            </a:r>
          </a:p>
        </p:txBody>
      </p:sp>
      <p:sp>
        <p:nvSpPr>
          <p:cNvPr id="12292" name="Rectangle 8">
            <a:extLst>
              <a:ext uri="{FF2B5EF4-FFF2-40B4-BE49-F238E27FC236}">
                <a16:creationId xmlns:a16="http://schemas.microsoft.com/office/drawing/2014/main" id="{394D1EAB-920D-46A6-95B6-DC342477B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943600"/>
            <a:ext cx="7778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1200" b="1"/>
              <a:t>Figure 1</a:t>
            </a:r>
          </a:p>
        </p:txBody>
      </p:sp>
      <p:sp>
        <p:nvSpPr>
          <p:cNvPr id="12293" name="Text Box 9">
            <a:extLst>
              <a:ext uri="{FF2B5EF4-FFF2-40B4-BE49-F238E27FC236}">
                <a16:creationId xmlns:a16="http://schemas.microsoft.com/office/drawing/2014/main" id="{F13411F4-933F-464C-9DED-FBAF2545C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334000"/>
            <a:ext cx="31654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400"/>
              <a:t>If </a:t>
            </a:r>
            <a:r>
              <a:rPr lang="en-US" altLang="en-US" sz="1400" i="1"/>
              <a:t>f</a:t>
            </a:r>
            <a:r>
              <a:rPr lang="en-US" altLang="en-US" sz="400" i="1"/>
              <a:t> </a:t>
            </a:r>
            <a:r>
              <a:rPr lang="en-US" altLang="en-US" sz="1400"/>
              <a:t>(</a:t>
            </a:r>
            <a:r>
              <a:rPr lang="en-US" altLang="en-US" sz="1400" i="1"/>
              <a:t>x</a:t>
            </a:r>
            <a:r>
              <a:rPr lang="en-US" altLang="en-US" sz="1400"/>
              <a:t>) </a:t>
            </a:r>
            <a:r>
              <a:rPr lang="en-US" altLang="en-US" sz="1400" b="1">
                <a:sym typeface="Symbol" panose="05050102010706020507" pitchFamily="18" charset="2"/>
              </a:rPr>
              <a:t></a:t>
            </a:r>
            <a:r>
              <a:rPr lang="en-US" altLang="en-US" sz="1400"/>
              <a:t> 0, the Riemann sum </a:t>
            </a:r>
            <a:r>
              <a:rPr lang="en-US" altLang="en-US" sz="1400">
                <a:sym typeface="Symbol" panose="05050102010706020507" pitchFamily="18" charset="2"/>
              </a:rPr>
              <a:t></a:t>
            </a:r>
            <a:r>
              <a:rPr lang="en-US" altLang="en-US" sz="1400" i="1"/>
              <a:t>f</a:t>
            </a:r>
            <a:r>
              <a:rPr lang="en-US" altLang="en-US" sz="400"/>
              <a:t> </a:t>
            </a:r>
            <a:r>
              <a:rPr lang="en-US" altLang="en-US" sz="400" i="1"/>
              <a:t> </a:t>
            </a:r>
            <a:r>
              <a:rPr lang="en-US" altLang="en-US" sz="1400"/>
              <a:t>(</a:t>
            </a:r>
            <a:r>
              <a:rPr lang="en-US" altLang="en-US" sz="1400" i="1"/>
              <a:t>x</a:t>
            </a:r>
            <a:r>
              <a:rPr lang="en-US" altLang="en-US" sz="1400" i="1" baseline="-25000"/>
              <a:t>i</a:t>
            </a:r>
            <a:r>
              <a:rPr lang="en-US" altLang="en-US" sz="1400"/>
              <a:t>*) </a:t>
            </a:r>
            <a:r>
              <a:rPr lang="en-US" altLang="en-US" sz="1400">
                <a:sym typeface="Symbol" panose="05050102010706020507" pitchFamily="18" charset="2"/>
              </a:rPr>
              <a:t></a:t>
            </a:r>
            <a:r>
              <a:rPr lang="en-US" altLang="en-US" sz="1400" i="1"/>
              <a:t>x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400"/>
              <a:t>is the sum of areas of rectangles.</a:t>
            </a:r>
          </a:p>
        </p:txBody>
      </p:sp>
      <p:pic>
        <p:nvPicPr>
          <p:cNvPr id="12294" name="Picture 10" descr="7">
            <a:extLst>
              <a:ext uri="{FF2B5EF4-FFF2-40B4-BE49-F238E27FC236}">
                <a16:creationId xmlns:a16="http://schemas.microsoft.com/office/drawing/2014/main" id="{71B09424-E934-407E-8584-768272094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088" y="3124200"/>
            <a:ext cx="3821112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F5D2F80-1CB7-4743-BA93-560519E5A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The Definite Integral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1DCC629-D702-4F5D-8DAB-110029B64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5613" y="1462088"/>
            <a:ext cx="8229600" cy="5256212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We see that the definite integral                  can be interpreted as the area under the curve </a:t>
            </a:r>
            <a:r>
              <a:rPr lang="en-US" altLang="en-US" i="1"/>
              <a:t>y</a:t>
            </a:r>
            <a:r>
              <a:rPr lang="en-US" altLang="en-US"/>
              <a:t> = </a:t>
            </a:r>
            <a:r>
              <a:rPr lang="en-US" altLang="en-US" i="1"/>
              <a:t>f</a:t>
            </a:r>
            <a:r>
              <a:rPr lang="en-US" altLang="en-US" sz="400" i="1"/>
              <a:t> 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from </a:t>
            </a:r>
            <a:r>
              <a:rPr lang="en-US" altLang="en-US" i="1"/>
              <a:t>a </a:t>
            </a:r>
            <a:r>
              <a:rPr lang="en-US" altLang="en-US"/>
              <a:t>to </a:t>
            </a:r>
            <a:r>
              <a:rPr lang="en-US" altLang="en-US" i="1"/>
              <a:t>b</a:t>
            </a:r>
            <a:r>
              <a:rPr lang="en-US" altLang="en-US"/>
              <a:t>.</a:t>
            </a:r>
            <a:r>
              <a:rPr lang="en-US" altLang="en-US" i="1"/>
              <a:t> </a:t>
            </a:r>
            <a:r>
              <a:rPr lang="en-US" altLang="en-US"/>
              <a:t>(See Figure 2.)</a:t>
            </a:r>
          </a:p>
        </p:txBody>
      </p:sp>
      <p:sp>
        <p:nvSpPr>
          <p:cNvPr id="13316" name="Rectangle 5">
            <a:extLst>
              <a:ext uri="{FF2B5EF4-FFF2-40B4-BE49-F238E27FC236}">
                <a16:creationId xmlns:a16="http://schemas.microsoft.com/office/drawing/2014/main" id="{E0197CF5-D762-442E-986D-B6E9D088B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6096000"/>
            <a:ext cx="7778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1200" b="1"/>
              <a:t>Figure 2</a:t>
            </a:r>
          </a:p>
        </p:txBody>
      </p:sp>
      <p:sp>
        <p:nvSpPr>
          <p:cNvPr id="13317" name="Text Box 6">
            <a:extLst>
              <a:ext uri="{FF2B5EF4-FFF2-40B4-BE49-F238E27FC236}">
                <a16:creationId xmlns:a16="http://schemas.microsoft.com/office/drawing/2014/main" id="{CC9BE65C-4129-4D09-A7EB-6B548C7AB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5410200"/>
            <a:ext cx="38671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400"/>
              <a:t>If </a:t>
            </a:r>
            <a:r>
              <a:rPr lang="en-US" altLang="en-US" sz="1400" i="1"/>
              <a:t>f</a:t>
            </a:r>
            <a:r>
              <a:rPr lang="en-US" altLang="en-US" sz="400" i="1"/>
              <a:t> </a:t>
            </a:r>
            <a:r>
              <a:rPr lang="en-US" altLang="en-US" sz="1400"/>
              <a:t>(</a:t>
            </a:r>
            <a:r>
              <a:rPr lang="en-US" altLang="en-US" sz="1400" i="1"/>
              <a:t>x</a:t>
            </a:r>
            <a:r>
              <a:rPr lang="en-US" altLang="en-US" sz="1400"/>
              <a:t>) </a:t>
            </a:r>
            <a:r>
              <a:rPr lang="en-US" altLang="en-US" sz="1400" b="1">
                <a:sym typeface="Symbol" panose="05050102010706020507" pitchFamily="18" charset="2"/>
              </a:rPr>
              <a:t></a:t>
            </a:r>
            <a:r>
              <a:rPr lang="en-US" altLang="en-US" sz="1400"/>
              <a:t> 0, the integral                 is the area  under the curve </a:t>
            </a:r>
            <a:r>
              <a:rPr lang="en-US" altLang="en-US" sz="1400" i="1"/>
              <a:t>y</a:t>
            </a:r>
            <a:r>
              <a:rPr lang="en-US" altLang="en-US" sz="1400"/>
              <a:t> = </a:t>
            </a:r>
            <a:r>
              <a:rPr lang="en-US" altLang="en-US" sz="1400" i="1"/>
              <a:t>f</a:t>
            </a:r>
            <a:r>
              <a:rPr lang="en-US" altLang="en-US" sz="400" i="1"/>
              <a:t> </a:t>
            </a:r>
            <a:r>
              <a:rPr lang="en-US" altLang="en-US" sz="1400"/>
              <a:t>(</a:t>
            </a:r>
            <a:r>
              <a:rPr lang="en-US" altLang="en-US" sz="1400" i="1"/>
              <a:t>x</a:t>
            </a:r>
            <a:r>
              <a:rPr lang="en-US" altLang="en-US" sz="1400"/>
              <a:t>) from </a:t>
            </a:r>
            <a:r>
              <a:rPr lang="en-US" altLang="en-US" sz="1400" i="1"/>
              <a:t>a</a:t>
            </a:r>
            <a:r>
              <a:rPr lang="en-US" altLang="en-US" sz="1400"/>
              <a:t> to </a:t>
            </a:r>
            <a:r>
              <a:rPr lang="en-US" altLang="en-US" sz="1400" i="1"/>
              <a:t>b</a:t>
            </a:r>
            <a:r>
              <a:rPr lang="en-US" altLang="en-US" sz="1400"/>
              <a:t>.</a:t>
            </a:r>
          </a:p>
        </p:txBody>
      </p:sp>
      <p:pic>
        <p:nvPicPr>
          <p:cNvPr id="13318" name="Picture 7">
            <a:extLst>
              <a:ext uri="{FF2B5EF4-FFF2-40B4-BE49-F238E27FC236}">
                <a16:creationId xmlns:a16="http://schemas.microsoft.com/office/drawing/2014/main" id="{43EBC362-23E0-4239-9F5D-C194F38F3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25" y="1477963"/>
            <a:ext cx="139223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9">
            <a:extLst>
              <a:ext uri="{FF2B5EF4-FFF2-40B4-BE49-F238E27FC236}">
                <a16:creationId xmlns:a16="http://schemas.microsoft.com/office/drawing/2014/main" id="{94ED5BDE-C1C5-492A-A0EE-F209F5657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638" y="5432425"/>
            <a:ext cx="773112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10" descr="8">
            <a:extLst>
              <a:ext uri="{FF2B5EF4-FFF2-40B4-BE49-F238E27FC236}">
                <a16:creationId xmlns:a16="http://schemas.microsoft.com/office/drawing/2014/main" id="{D481F293-33FA-48C8-97C3-B9005E33C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667000"/>
            <a:ext cx="3992563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AC0F0BF-B2DD-4371-BE5E-1BC465BD19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Definite Integral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D80536F-E5A1-44DF-8787-E3FCABE0CD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If </a:t>
            </a:r>
            <a:r>
              <a:rPr lang="en-US" altLang="en-US" i="1"/>
              <a:t>f</a:t>
            </a:r>
            <a:r>
              <a:rPr lang="en-US" altLang="en-US"/>
              <a:t> takes on both positive and negative values, as in </a:t>
            </a:r>
            <a:br>
              <a:rPr lang="en-US" altLang="en-US"/>
            </a:br>
            <a:r>
              <a:rPr lang="en-US" altLang="en-US"/>
              <a:t>Figure 3, then the Riemann sum is the sum of the areas of the rectangles that lie above the </a:t>
            </a:r>
            <a:r>
              <a:rPr lang="en-US" altLang="en-US" i="1"/>
              <a:t>x</a:t>
            </a:r>
            <a:r>
              <a:rPr lang="en-US" altLang="en-US"/>
              <a:t>-axis and the </a:t>
            </a:r>
            <a:r>
              <a:rPr lang="en-US" altLang="en-US" i="1"/>
              <a:t>negatives </a:t>
            </a:r>
            <a:r>
              <a:rPr lang="en-US" altLang="en-US"/>
              <a:t>of the areas of the rectangles that lie below the </a:t>
            </a:r>
            <a:r>
              <a:rPr lang="en-US" altLang="en-US" i="1"/>
              <a:t>x</a:t>
            </a:r>
            <a:r>
              <a:rPr lang="en-US" altLang="en-US"/>
              <a:t>-axis (the areas of the blue rectangles </a:t>
            </a:r>
            <a:r>
              <a:rPr lang="en-US" altLang="en-US" i="1"/>
              <a:t>minus </a:t>
            </a:r>
            <a:r>
              <a:rPr lang="en-US" altLang="en-US"/>
              <a:t>the areas of the gold rectangles).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50FE13F3-B05B-47E6-81FF-E0E0CB896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8525" y="6248400"/>
            <a:ext cx="7778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en-US" sz="1200" b="1"/>
              <a:t>Figure 3</a:t>
            </a:r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A6D2DA8A-1E49-4658-8FCF-641D770D6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9200" y="5638800"/>
            <a:ext cx="2819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rgbClr val="0073AE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rgbClr val="0073AE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400">
                <a:sym typeface="Symbol" panose="05050102010706020507" pitchFamily="18" charset="2"/>
              </a:rPr>
              <a:t></a:t>
            </a:r>
            <a:r>
              <a:rPr lang="en-US" altLang="en-US" sz="1400" i="1"/>
              <a:t>f</a:t>
            </a:r>
            <a:r>
              <a:rPr lang="en-US" altLang="en-US" sz="400" i="1"/>
              <a:t> </a:t>
            </a:r>
            <a:r>
              <a:rPr lang="en-US" altLang="en-US" sz="1400"/>
              <a:t>(</a:t>
            </a:r>
            <a:r>
              <a:rPr lang="en-US" altLang="en-US" sz="1400" i="1"/>
              <a:t>x</a:t>
            </a:r>
            <a:r>
              <a:rPr lang="en-US" altLang="en-US" sz="1400" i="1" baseline="-25000"/>
              <a:t>i</a:t>
            </a:r>
            <a:r>
              <a:rPr lang="en-US" altLang="en-US" sz="1400"/>
              <a:t>*) </a:t>
            </a:r>
            <a:r>
              <a:rPr lang="en-US" altLang="en-US" sz="1400">
                <a:sym typeface="Symbol" panose="05050102010706020507" pitchFamily="18" charset="2"/>
              </a:rPr>
              <a:t></a:t>
            </a:r>
            <a:r>
              <a:rPr lang="en-US" altLang="en-US" sz="1400" i="1"/>
              <a:t>x</a:t>
            </a:r>
            <a:r>
              <a:rPr lang="en-US" altLang="en-US" sz="1400"/>
              <a:t> is an approximation to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400"/>
              <a:t>the net area.</a:t>
            </a:r>
          </a:p>
        </p:txBody>
      </p:sp>
      <p:pic>
        <p:nvPicPr>
          <p:cNvPr id="14342" name="Picture 9">
            <a:extLst>
              <a:ext uri="{FF2B5EF4-FFF2-40B4-BE49-F238E27FC236}">
                <a16:creationId xmlns:a16="http://schemas.microsoft.com/office/drawing/2014/main" id="{589E9422-3124-425B-97F5-1A4524CA0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586163"/>
            <a:ext cx="4835525" cy="191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4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fda0dee-c915-441d-b68c-f69e97c01754"/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fda0dee-c915-441d-b68c-f69e97c01754"/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fda0dee-c915-441d-b68c-f69e97c01754"/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calc">
  <a:themeElements>
    <a:clrScheme name="cal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l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E45C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E45C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al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l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l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l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l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l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l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l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l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l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l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l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cKBAlgP8">
  <a:themeElements>
    <a:clrScheme name="McKBAlgP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cKBAlgP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E45C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E45C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McKBAlgP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B97ACF3D4C3947A651ED46BC5E2D70" ma:contentTypeVersion="10" ma:contentTypeDescription="Create a new document." ma:contentTypeScope="" ma:versionID="e00eaf52102b8c3d9183fa8a37f1523b">
  <xsd:schema xmlns:xsd="http://www.w3.org/2001/XMLSchema" xmlns:xs="http://www.w3.org/2001/XMLSchema" xmlns:p="http://schemas.microsoft.com/office/2006/metadata/properties" xmlns:ns2="686d785d-8579-4421-a11b-9825e658610e" xmlns:ns3="0cd27f38-2525-46c9-92b7-6a3ba91ba510" targetNamespace="http://schemas.microsoft.com/office/2006/metadata/properties" ma:root="true" ma:fieldsID="bfb053d206159e1e18be42d8d6467c39" ns2:_="" ns3:_="">
    <xsd:import namespace="686d785d-8579-4421-a11b-9825e658610e"/>
    <xsd:import namespace="0cd27f38-2525-46c9-92b7-6a3ba91ba5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6d785d-8579-4421-a11b-9825e65861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d27f38-2525-46c9-92b7-6a3ba91ba51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681C2D-47F4-48C4-886E-CC9AFE92AE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A59632-2E89-4A35-99DF-80EF9E5195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6d785d-8579-4421-a11b-9825e658610e"/>
    <ds:schemaRef ds:uri="0cd27f38-2525-46c9-92b7-6a3ba91ba5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calc</Template>
  <TotalTime>4133</TotalTime>
  <Words>2428</Words>
  <Application>Microsoft Office PowerPoint</Application>
  <PresentationFormat>Trình chiếu Trên màn hình (4:3)</PresentationFormat>
  <Paragraphs>250</Paragraphs>
  <Slides>47</Slides>
  <Notes>2</Notes>
  <HiddenSlides>0</HiddenSlides>
  <MMClips>0</MMClips>
  <ScaleCrop>false</ScaleCrop>
  <HeadingPairs>
    <vt:vector size="4" baseType="variant">
      <vt:variant>
        <vt:lpstr>Chủ đề</vt:lpstr>
      </vt:variant>
      <vt:variant>
        <vt:i4>2</vt:i4>
      </vt:variant>
      <vt:variant>
        <vt:lpstr>Tiêu đề Bản chiếu</vt:lpstr>
      </vt:variant>
      <vt:variant>
        <vt:i4>47</vt:i4>
      </vt:variant>
    </vt:vector>
  </HeadingPairs>
  <TitlesOfParts>
    <vt:vector size="49" baseType="lpstr">
      <vt:lpstr>calc</vt:lpstr>
      <vt:lpstr>McKBAlgP8</vt:lpstr>
      <vt:lpstr>Bản trình bày PowerPoint</vt:lpstr>
      <vt:lpstr>Bản trình bày PowerPoint</vt:lpstr>
      <vt:lpstr>The Definite Integral</vt:lpstr>
      <vt:lpstr>The Definite Integral</vt:lpstr>
      <vt:lpstr>The Definite Integral</vt:lpstr>
      <vt:lpstr>The Definite Integral</vt:lpstr>
      <vt:lpstr>The Definite Integral</vt:lpstr>
      <vt:lpstr>The Definite Integral</vt:lpstr>
      <vt:lpstr>The Definite Integral</vt:lpstr>
      <vt:lpstr>The Definite Integral</vt:lpstr>
      <vt:lpstr>The Definite Integral</vt:lpstr>
      <vt:lpstr>The Definite Integral</vt:lpstr>
      <vt:lpstr>The Definite Integral</vt:lpstr>
      <vt:lpstr>Example 1</vt:lpstr>
      <vt:lpstr>The Definite Integral</vt:lpstr>
      <vt:lpstr>Bản trình bày PowerPoint</vt:lpstr>
      <vt:lpstr>Evaluating Integrals</vt:lpstr>
      <vt:lpstr>Evaluating Integrals</vt:lpstr>
      <vt:lpstr>Example 2</vt:lpstr>
      <vt:lpstr>Example 2 – Solution</vt:lpstr>
      <vt:lpstr>Example 2 – Solution</vt:lpstr>
      <vt:lpstr>Example 2 – Solution</vt:lpstr>
      <vt:lpstr>Example 2 – Solution</vt:lpstr>
      <vt:lpstr>Example 2 – Solution</vt:lpstr>
      <vt:lpstr>Example 2 – Solution</vt:lpstr>
      <vt:lpstr>Example 2 – Solution</vt:lpstr>
      <vt:lpstr>Example 2 – Solution</vt:lpstr>
      <vt:lpstr>Bản trình bày PowerPoint</vt:lpstr>
      <vt:lpstr>The Midpoint Rule</vt:lpstr>
      <vt:lpstr>The Midpoint Rule</vt:lpstr>
      <vt:lpstr>Example 5</vt:lpstr>
      <vt:lpstr>Example 5 – Solution</vt:lpstr>
      <vt:lpstr>Bản trình bày PowerPoint</vt:lpstr>
      <vt:lpstr>Properties of the Definite Integral</vt:lpstr>
      <vt:lpstr>Properties of the Definite Integral</vt:lpstr>
      <vt:lpstr>Properties of the Definite Integral</vt:lpstr>
      <vt:lpstr>Properties of the Definite Integral</vt:lpstr>
      <vt:lpstr>Properties of the Definite Integral</vt:lpstr>
      <vt:lpstr>Properties of the Definite Integral</vt:lpstr>
      <vt:lpstr>Example 6</vt:lpstr>
      <vt:lpstr>Example 6 – Solution</vt:lpstr>
      <vt:lpstr>Properties of the Definite Integral</vt:lpstr>
      <vt:lpstr>Properties of the Definite Integral</vt:lpstr>
      <vt:lpstr>Properties of the Definite Integral</vt:lpstr>
      <vt:lpstr>Properties of the Definite Integral</vt:lpstr>
      <vt:lpstr>Properties of the Definite Integral</vt:lpstr>
      <vt:lpstr>Properties of the Definite Integral</vt:lpstr>
    </vt:vector>
  </TitlesOfParts>
  <Company>eee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</dc:creator>
  <cp:lastModifiedBy>Ngoc Le</cp:lastModifiedBy>
  <cp:revision>984</cp:revision>
  <dcterms:created xsi:type="dcterms:W3CDTF">2007-01-13T07:19:09Z</dcterms:created>
  <dcterms:modified xsi:type="dcterms:W3CDTF">2022-02-15T07:51:20Z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B6AF948C-6A44-4A73-A2D8-A0AC8F2B5208</vt:lpwstr>
  </property>
  <property fmtid="{D5CDD505-2E9C-101B-9397-08002B2CF9AE}" pid="3" name="ArticulatePath">
    <vt:lpwstr>StewartCalcET8_05_02</vt:lpwstr>
  </property>
</Properties>
</file>