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75" r:id="rId5"/>
    <p:sldId id="276" r:id="rId6"/>
    <p:sldId id="260" r:id="rId7"/>
    <p:sldId id="261" r:id="rId8"/>
    <p:sldId id="262" r:id="rId9"/>
    <p:sldId id="263" r:id="rId10"/>
    <p:sldId id="277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58" r:id="rId22"/>
  </p:sldIdLst>
  <p:sldSz cx="9144000" cy="6858000" type="screen4x3"/>
  <p:notesSz cx="10233025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>
      <p:cViewPr varScale="1">
        <p:scale>
          <a:sx n="86" d="100"/>
          <a:sy n="86" d="100"/>
        </p:scale>
        <p:origin x="63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27A27-62BE-4159-ADF6-B700E2DFB5FC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8C65A-B6F5-4568-BCFA-346787D8C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2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F3E03AAD-E90C-4AE3-BFC9-CC59E02C3225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7CBB773-B53D-41B7-9A3B-E6071C12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9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437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225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655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444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959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470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53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872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258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51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888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16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02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46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270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083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30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812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21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2B1F872-8F51-47F1-AA17-945B1328E04B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6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184F-251B-4055-9671-2A593FB843CD}" type="datetime1">
              <a:rPr lang="en-GB" smtClean="0"/>
              <a:t>11/05/2021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4017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184F-251B-4055-9671-2A593FB843CD}" type="datetime1">
              <a:rPr lang="en-GB" smtClean="0"/>
              <a:t>11/05/2021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9305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3B08-67E5-47A3-A513-0A570265EFAC}" type="datetime1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017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E790-FD6E-4383-BF7B-AE58634904F8}" type="datetime1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17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82A1-E422-4CAB-8993-9C6C23262541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646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4C73-4DCF-4484-ABCB-63594EF6FF3F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92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51"/>
            <a:ext cx="7886700" cy="44831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14124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1E97A0E8-F401-4B53-88CA-B26444DD73C9}" type="datetime1">
              <a:rPr lang="en-GB" smtClean="0"/>
              <a:t>11/05/2021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13501"/>
            <a:ext cx="1143000" cy="365125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52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AFBB-BDEA-418D-8B9F-B92334D7DF21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96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4514-13FC-48D5-B073-F02D755166CB}" type="datetime1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75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C09E-E05E-4110-BBAE-5AB8A1F8724A}" type="datetime1">
              <a:rPr lang="en-GB" smtClean="0"/>
              <a:t>11/05/2021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40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5EF8-D140-4F14-8041-DCAFEF726B0A}" type="datetime1">
              <a:rPr lang="en-GB" smtClean="0"/>
              <a:t>11/05/2021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55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184F-251B-4055-9671-2A593FB843CD}" type="datetime1">
              <a:rPr lang="en-GB" smtClean="0"/>
              <a:t>11/05/2021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71662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184F-251B-4055-9671-2A593FB843CD}" type="datetime1">
              <a:rPr lang="en-GB" smtClean="0"/>
              <a:t>11/05/2021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1629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944C-DAA6-4DD7-8C03-D717848A2A83}" type="datetime1">
              <a:rPr lang="en-GB" smtClean="0"/>
              <a:t>11/05/2021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42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019184F-251B-4055-9671-2A593FB843CD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1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</a:t>
            </a:fld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32AC91-AA22-4749-890F-EBEB7731A8B1}"/>
              </a:ext>
            </a:extLst>
          </p:cNvPr>
          <p:cNvSpPr txBox="1">
            <a:spLocks/>
          </p:cNvSpPr>
          <p:nvPr/>
        </p:nvSpPr>
        <p:spPr>
          <a:xfrm>
            <a:off x="628650" y="1938359"/>
            <a:ext cx="7886700" cy="341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b="1" dirty="0">
                <a:latin typeface="Linh AvantGarde" panose="02000603030000020004" pitchFamily="2" charset="0"/>
              </a:rPr>
              <a:t>CẤU TRÚC DỮ LIỆU VÀ THUẬT TOÁN</a:t>
            </a:r>
          </a:p>
          <a:p>
            <a:r>
              <a:rPr lang="en-US" altLang="zh-CN" sz="3600" b="1" dirty="0" err="1">
                <a:latin typeface="Linh AvantGarde" panose="02000603030000020004" pitchFamily="2" charset="0"/>
              </a:rPr>
              <a:t>Khái</a:t>
            </a:r>
            <a:r>
              <a:rPr lang="en-US" altLang="zh-CN" sz="3600" b="1" dirty="0">
                <a:latin typeface="Linh AvantGarde" panose="02000603030000020004" pitchFamily="2" charset="0"/>
              </a:rPr>
              <a:t> </a:t>
            </a:r>
            <a:r>
              <a:rPr lang="en-US" altLang="zh-CN" sz="3600" b="1" dirty="0" err="1">
                <a:latin typeface="Linh AvantGarde" panose="02000603030000020004" pitchFamily="2" charset="0"/>
              </a:rPr>
              <a:t>niệm</a:t>
            </a:r>
            <a:r>
              <a:rPr lang="en-US" altLang="zh-CN" sz="3600" b="1" dirty="0">
                <a:latin typeface="Linh AvantGarde" panose="02000603030000020004" pitchFamily="2" charset="0"/>
              </a:rPr>
              <a:t> </a:t>
            </a:r>
            <a:r>
              <a:rPr lang="en-US" altLang="zh-CN" sz="3600" b="1" dirty="0" err="1">
                <a:latin typeface="Linh AvantGarde" panose="02000603030000020004" pitchFamily="2" charset="0"/>
              </a:rPr>
              <a:t>cơ</a:t>
            </a:r>
            <a:r>
              <a:rPr lang="en-US" altLang="zh-CN" sz="3600" b="1" dirty="0">
                <a:latin typeface="Linh AvantGarde" panose="02000603030000020004" pitchFamily="2" charset="0"/>
              </a:rPr>
              <a:t> </a:t>
            </a:r>
            <a:r>
              <a:rPr lang="en-US" altLang="zh-CN" sz="3600" b="1" dirty="0" err="1">
                <a:latin typeface="Linh AvantGarde" panose="02000603030000020004" pitchFamily="2" charset="0"/>
              </a:rPr>
              <a:t>bản</a:t>
            </a:r>
            <a:endParaRPr lang="zh-CN" altLang="en-US" sz="3600" b="1" dirty="0">
              <a:latin typeface="Linh AvantGarde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44D514-331F-4B05-8159-3F2BA61D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14606"/>
            <a:ext cx="8044833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E3AE00-AEC6-4AA0-80B3-1814E64C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" y="1002082"/>
            <a:ext cx="8682361" cy="5174881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8491BD-C898-409B-9F5D-64117766F132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62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44D514-331F-4B05-8159-3F2BA61D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14606"/>
            <a:ext cx="8044833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E3AE00-AEC6-4AA0-80B3-1814E64C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" y="1002082"/>
            <a:ext cx="8682361" cy="5174881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bít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(ở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dãy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F56571-770E-4B96-ABAB-CB1C11294366}"/>
              </a:ext>
            </a:extLst>
          </p:cNvPr>
          <p:cNvSpPr txBox="1">
            <a:spLocks/>
          </p:cNvSpPr>
          <p:nvPr/>
        </p:nvSpPr>
        <p:spPr>
          <a:xfrm>
            <a:off x="1252584" y="3855851"/>
            <a:ext cx="6888240" cy="162167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s = 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for </a:t>
            </a:r>
            <a:r>
              <a:rPr lang="en-US" sz="1600" dirty="0" err="1"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= 1 to n do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  s = s + a[</a:t>
            </a:r>
            <a:r>
              <a:rPr lang="en-US" sz="1600" dirty="0" err="1"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thời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thực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hiện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T(n) = n+1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9939C3-4DD1-4F6C-97A6-84E38F1A4BFF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44D514-331F-4B05-8159-3F2BA61D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14606"/>
            <a:ext cx="8044833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1CCD1323-78B4-4B83-A08A-AFBCDFA5801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73078285"/>
                  </p:ext>
                </p:extLst>
              </p:nvPr>
            </p:nvGraphicFramePr>
            <p:xfrm>
              <a:off x="5592931" y="1113223"/>
              <a:ext cx="2698812" cy="3675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4236">
                      <a:extLst>
                        <a:ext uri="{9D8B030D-6E8A-4147-A177-3AD203B41FA5}">
                          <a16:colId xmlns:a16="http://schemas.microsoft.com/office/drawing/2014/main" val="1946670319"/>
                        </a:ext>
                      </a:extLst>
                    </a:gridCol>
                    <a:gridCol w="1064973">
                      <a:extLst>
                        <a:ext uri="{9D8B030D-6E8A-4147-A177-3AD203B41FA5}">
                          <a16:colId xmlns:a16="http://schemas.microsoft.com/office/drawing/2014/main" val="1449606682"/>
                        </a:ext>
                      </a:extLst>
                    </a:gridCol>
                    <a:gridCol w="899603">
                      <a:extLst>
                        <a:ext uri="{9D8B030D-6E8A-4147-A177-3AD203B41FA5}">
                          <a16:colId xmlns:a16="http://schemas.microsoft.com/office/drawing/2014/main" val="311075535"/>
                        </a:ext>
                      </a:extLst>
                    </a:gridCol>
                  </a:tblGrid>
                  <a:tr h="316262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Dòng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Thời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gian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Số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lần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0294258"/>
                      </a:ext>
                    </a:extLst>
                  </a:tr>
                  <a:tr h="316262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sz="1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1042948"/>
                      </a:ext>
                    </a:extLst>
                  </a:tr>
                  <a:tr h="316262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sz="1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0253238"/>
                      </a:ext>
                    </a:extLst>
                  </a:tr>
                  <a:tr h="316262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sz="1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8192513"/>
                      </a:ext>
                    </a:extLst>
                  </a:tr>
                  <a:tr h="316262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sz="1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baseline="-25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0942663"/>
                      </a:ext>
                    </a:extLst>
                  </a:tr>
                  <a:tr h="316262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sz="1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𝑡𝑗</m:t>
                                    </m:r>
                                    <m:r>
                                      <a:rPr 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e>
                                </m:nary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8416585"/>
                      </a:ext>
                    </a:extLst>
                  </a:tr>
                  <a:tr h="316262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sz="1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𝑡𝑗</m:t>
                                    </m:r>
                                    <m:r>
                                      <a:rPr 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e>
                                </m:nary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769618"/>
                      </a:ext>
                    </a:extLst>
                  </a:tr>
                  <a:tr h="316262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sz="1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71339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CCD1323-78B4-4B83-A08A-AFBCDFA5801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73078285"/>
                  </p:ext>
                </p:extLst>
              </p:nvPr>
            </p:nvGraphicFramePr>
            <p:xfrm>
              <a:off x="5592931" y="1113223"/>
              <a:ext cx="2698812" cy="3675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4236">
                      <a:extLst>
                        <a:ext uri="{9D8B030D-6E8A-4147-A177-3AD203B41FA5}">
                          <a16:colId xmlns:a16="http://schemas.microsoft.com/office/drawing/2014/main" val="1946670319"/>
                        </a:ext>
                      </a:extLst>
                    </a:gridCol>
                    <a:gridCol w="1064973">
                      <a:extLst>
                        <a:ext uri="{9D8B030D-6E8A-4147-A177-3AD203B41FA5}">
                          <a16:colId xmlns:a16="http://schemas.microsoft.com/office/drawing/2014/main" val="1449606682"/>
                        </a:ext>
                      </a:extLst>
                    </a:gridCol>
                    <a:gridCol w="899603">
                      <a:extLst>
                        <a:ext uri="{9D8B030D-6E8A-4147-A177-3AD203B41FA5}">
                          <a16:colId xmlns:a16="http://schemas.microsoft.com/office/drawing/2014/main" val="311075535"/>
                        </a:ext>
                      </a:extLst>
                    </a:gridCol>
                  </a:tblGrid>
                  <a:tr h="316262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Dòng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Thời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gian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Số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lần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0294258"/>
                      </a:ext>
                    </a:extLst>
                  </a:tr>
                  <a:tr h="316262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sz="1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1042948"/>
                      </a:ext>
                    </a:extLst>
                  </a:tr>
                  <a:tr h="316262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sz="1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0253238"/>
                      </a:ext>
                    </a:extLst>
                  </a:tr>
                  <a:tr h="316262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sz="1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8192513"/>
                      </a:ext>
                    </a:extLst>
                  </a:tr>
                  <a:tr h="698056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sz="1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76" t="-181739" r="-1351" b="-25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0942663"/>
                      </a:ext>
                    </a:extLst>
                  </a:tr>
                  <a:tr h="698056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sz="1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76" t="-284211" r="-1351" b="-15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8416585"/>
                      </a:ext>
                    </a:extLst>
                  </a:tr>
                  <a:tr h="698056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sz="1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76" t="-380870" r="-1351" b="-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769618"/>
                      </a:ext>
                    </a:extLst>
                  </a:tr>
                  <a:tr h="316262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sz="1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71339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3CA6E1-80BB-4A11-89C2-FDC624E9A744}"/>
              </a:ext>
            </a:extLst>
          </p:cNvPr>
          <p:cNvSpPr txBox="1">
            <a:spLocks/>
          </p:cNvSpPr>
          <p:nvPr/>
        </p:nvSpPr>
        <p:spPr>
          <a:xfrm>
            <a:off x="470517" y="1113223"/>
            <a:ext cx="4492101" cy="306816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1. 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</a:rPr>
              <a:t>insertionSort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(a[1..n]){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2.    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for j = 2 to n do{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3.      key = a[j];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4.     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 = j-1;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5.      while i &gt; 0 and a[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] &gt; key do{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6.         a[i+1] = a[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7.        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 – 1;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8.      }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9.      a[i+1] = key;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10.   }</a:t>
            </a: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11. 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DD5F5D6-9595-47CD-A7EA-777F40FF5F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739" y="5049358"/>
                <a:ext cx="8682361" cy="10851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Thời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gian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= c</a:t>
                </a:r>
                <a:r>
                  <a:rPr lang="en-US" altLang="zh-CN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+ c</a:t>
                </a:r>
                <a:r>
                  <a:rPr lang="en-US" altLang="zh-CN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-1) + c</a:t>
                </a:r>
                <a:r>
                  <a:rPr lang="en-US" altLang="zh-CN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-1) +c</a:t>
                </a:r>
                <a:r>
                  <a:rPr lang="en-US" altLang="zh-CN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c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+ c</a:t>
                </a:r>
                <a:r>
                  <a:rPr lang="en-US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𝑡𝑗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 c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-1)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DD5F5D6-9595-47CD-A7EA-777F40FF5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39" y="5049358"/>
                <a:ext cx="8682361" cy="1085112"/>
              </a:xfrm>
              <a:prstGeom prst="rect">
                <a:avLst/>
              </a:prstGeom>
              <a:blipFill>
                <a:blip r:embed="rId4"/>
                <a:stretch>
                  <a:fillRect l="-772" t="-47191" r="-140" b="-30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A190DC7-EB9A-4124-81B4-AF7B90093327}"/>
              </a:ext>
            </a:extLst>
          </p:cNvPr>
          <p:cNvSpPr txBox="1">
            <a:spLocks/>
          </p:cNvSpPr>
          <p:nvPr/>
        </p:nvSpPr>
        <p:spPr>
          <a:xfrm>
            <a:off x="381739" y="4299935"/>
            <a:ext cx="4580879" cy="630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4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while (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5)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A5C1DB-833D-475F-888B-F4F5C6F4736B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81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44D514-331F-4B05-8159-3F2BA61D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14606"/>
            <a:ext cx="8044833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0D28D1A8-A3C9-4474-92D7-B9DA5CBE11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718" y="1276348"/>
                <a:ext cx="8682361" cy="4574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Thời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gian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= c</a:t>
                </a:r>
                <a:r>
                  <a:rPr lang="en-US" altLang="zh-CN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+ c</a:t>
                </a:r>
                <a:r>
                  <a:rPr lang="en-US" altLang="zh-CN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-1) + c</a:t>
                </a:r>
                <a:r>
                  <a:rPr lang="en-US" altLang="zh-CN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-1) +c</a:t>
                </a:r>
                <a:r>
                  <a:rPr lang="en-US" altLang="zh-CN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c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+ c</a:t>
                </a:r>
                <a:r>
                  <a:rPr lang="en-US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𝑡𝑗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 c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Tình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huống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tốt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dãy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đã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sắp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xếp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0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1 (j = 2,…,n)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có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dạng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+ 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tuyến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tính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Tình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huống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tồi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dãy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sắp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xếp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tự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ngược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lại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i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000" i="1" baseline="-25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2,…, n)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có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dạng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an</a:t>
                </a:r>
                <a:r>
                  <a:rPr lang="en-US" sz="200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2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+ 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+ 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bình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phương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0D28D1A8-A3C9-4474-92D7-B9DA5CBE1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8" y="1276348"/>
                <a:ext cx="8682361" cy="4574036"/>
              </a:xfrm>
              <a:prstGeom prst="rect">
                <a:avLst/>
              </a:prstGeom>
              <a:blipFill>
                <a:blip r:embed="rId3"/>
                <a:stretch>
                  <a:fillRect l="-1756" t="-1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B38B6F-60D5-4F8F-B547-731DAD94969F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3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44D514-331F-4B05-8159-3F2BA61D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14606"/>
            <a:ext cx="8044833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722508-43EF-410D-9512-2E2E3FB7CDB4}"/>
              </a:ext>
            </a:extLst>
          </p:cNvPr>
          <p:cNvSpPr txBox="1">
            <a:spLocks/>
          </p:cNvSpPr>
          <p:nvPr/>
        </p:nvSpPr>
        <p:spPr>
          <a:xfrm>
            <a:off x="310718" y="1276348"/>
            <a:ext cx="8682361" cy="4574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mũ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D59F3699-873C-426F-9E65-4EC0C9C14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39710"/>
              </p:ext>
            </p:extLst>
          </p:nvPr>
        </p:nvGraphicFramePr>
        <p:xfrm>
          <a:off x="1524000" y="315477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416857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52688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Logarithmic 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Log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97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Linear 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72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Quadratic 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3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Polynomial 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 err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="0" i="1" baseline="30000" dirty="0" err="1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b="0" i="1" baseline="30000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91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Exponential 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0" i="1" baseline="30000" dirty="0" err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="0" i="1" baseline="30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79167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AB9AE2-BCE2-4259-B15D-550F72754A7E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67AB94B-EEB0-4440-930C-746FB0AC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14606"/>
            <a:ext cx="8044833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tiệm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Big O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7B1155-B855-4856-A546-C90B99EDF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02082"/>
            <a:ext cx="8904303" cy="5174881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g(n)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lvl="1"/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)) = {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|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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&gt; 0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và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sao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0 ≤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≤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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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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)) = {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|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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&gt; 0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và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sao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0 ≤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≤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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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)) = {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|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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&gt; 0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và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sao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≤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≤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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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79CF1D03-224F-488F-9120-081C98543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08" y="2822073"/>
            <a:ext cx="2743200" cy="2845340"/>
          </a:xfrm>
          <a:prstGeom prst="rect">
            <a:avLst/>
          </a:prstGeom>
        </p:spPr>
      </p:pic>
      <p:pic>
        <p:nvPicPr>
          <p:cNvPr id="11" name="Picture 5" descr="Diagram&#10;&#10;Description automatically generated">
            <a:extLst>
              <a:ext uri="{FF2B5EF4-FFF2-40B4-BE49-F238E27FC236}">
                <a16:creationId xmlns:a16="http://schemas.microsoft.com/office/drawing/2014/main" id="{00F0C59E-33D8-4A9D-BBC2-8485A7306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2" y="2822073"/>
            <a:ext cx="2743200" cy="2757562"/>
          </a:xfrm>
          <a:prstGeom prst="rect">
            <a:avLst/>
          </a:prstGeom>
        </p:spPr>
      </p:pic>
      <p:pic>
        <p:nvPicPr>
          <p:cNvPr id="12" name="Picture 11" descr="Chart, diagram&#10;&#10;Description automatically generated">
            <a:extLst>
              <a:ext uri="{FF2B5EF4-FFF2-40B4-BE49-F238E27FC236}">
                <a16:creationId xmlns:a16="http://schemas.microsoft.com/office/drawing/2014/main" id="{3C8F86CC-6C70-43C7-850D-7C5B581B9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2822073"/>
            <a:ext cx="2743200" cy="28939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4A4DD3-20BA-4737-A7F1-D49402BAC287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9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67AB94B-EEB0-4440-930C-746FB0AC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14606"/>
            <a:ext cx="8044833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tiệm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Big O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89A451-09DB-40D2-A655-AFAF23E3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" y="1002082"/>
            <a:ext cx="8682361" cy="5174881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+10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+10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+10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(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+10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(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+10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(</a:t>
            </a:r>
            <a:r>
              <a:rPr lang="en-US" altLang="zh-CN" sz="2000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nlogn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1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3E7319-C1B1-496E-B660-58A3F9E6A240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73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67AB94B-EEB0-4440-930C-746FB0AC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14606"/>
            <a:ext cx="8044833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tiệm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Big O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789A451-09DB-40D2-A655-AFAF23E3E5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697" y="1002082"/>
                <a:ext cx="8682361" cy="517488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Giả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sử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âm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đến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</a:p>
              <a:p>
                <a:pPr lvl="1"/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(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)),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thì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(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))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và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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O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))</a:t>
                </a: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0 &lt; lim</a:t>
                </a:r>
                <a:r>
                  <a:rPr lang="en-US" altLang="zh-CN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zh-CN" sz="2000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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𝑓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𝑔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&lt;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,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thì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(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))</a:t>
                </a:r>
              </a:p>
              <a:p>
                <a:pPr lvl="1"/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lim</a:t>
                </a:r>
                <a:r>
                  <a:rPr lang="en-US" altLang="zh-CN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zh-CN" sz="2000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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𝑓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𝑔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0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thì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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O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))</a:t>
                </a:r>
              </a:p>
              <a:p>
                <a:pPr lvl="1"/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lvl="1"/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lvl="1"/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lvl="1"/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789A451-09DB-40D2-A655-AFAF23E3E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697" y="1002082"/>
                <a:ext cx="8682361" cy="5174881"/>
              </a:xfrm>
              <a:blipFill>
                <a:blip r:embed="rId3"/>
                <a:stretch>
                  <a:fillRect l="-912" t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A9F6A4-187E-43E1-A68F-CCB10F8F9502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49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67AB94B-EEB0-4440-930C-746FB0AC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14606"/>
            <a:ext cx="8044833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FB730C-339E-4D15-8498-4DEF61BD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3" y="1002082"/>
            <a:ext cx="8735627" cy="5174881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Cho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dãy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…,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i="1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dãy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con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nghĩa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dãy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gồm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i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i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+1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,…,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sz="2000" i="1" baseline="-25000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Trọng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dãy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con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tổng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dãy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con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trọng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lớn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nhất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sz="2000" dirty="0" err="1">
                <a:latin typeface="Arial" panose="020B0604020202020204" pitchFamily="34" charset="0"/>
                <a:ea typeface="等线"/>
                <a:cs typeface="Arial" panose="020B0604020202020204" pitchFamily="34" charset="0"/>
              </a:rPr>
              <a:t>Ví</a:t>
            </a:r>
            <a:r>
              <a:rPr lang="en-US" altLang="zh-CN" sz="2000" dirty="0">
                <a:latin typeface="Arial" panose="020B0604020202020204" pitchFamily="34" charset="0"/>
                <a:ea typeface="等线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ea typeface="等线"/>
                <a:cs typeface="Arial" panose="020B0604020202020204" pitchFamily="34" charset="0"/>
              </a:rPr>
              <a:t>dụ</a:t>
            </a:r>
            <a:r>
              <a:rPr lang="en-US" altLang="zh-CN" sz="2000" dirty="0">
                <a:latin typeface="Arial" panose="020B0604020202020204" pitchFamily="34" charset="0"/>
                <a:ea typeface="等线"/>
                <a:cs typeface="Arial" panose="020B0604020202020204" pitchFamily="34" charset="0"/>
              </a:rPr>
              <a:t>: a = </a:t>
            </a: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2, -10, </a:t>
            </a: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11, -4, 13</a:t>
            </a: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-5, 2 </a:t>
            </a:r>
            <a:r>
              <a:rPr lang="en-US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đó</a:t>
            </a: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dãy</a:t>
            </a: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11, -4, 13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dãy</a:t>
            </a: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con </a:t>
            </a:r>
            <a:r>
              <a:rPr lang="en-US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lớn</a:t>
            </a: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nhất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2A3AAE-807F-4B0F-A232-74562BEDC356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856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67AB94B-EEB0-4440-930C-746FB0AC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14606"/>
            <a:ext cx="8044833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FB730C-339E-4D15-8498-4DEF61BD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3" y="1002082"/>
            <a:ext cx="8735627" cy="5174881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C24C9A-AA3F-4399-8F62-6133A5900399}"/>
              </a:ext>
            </a:extLst>
          </p:cNvPr>
          <p:cNvSpPr txBox="1">
            <a:spLocks/>
          </p:cNvSpPr>
          <p:nvPr/>
        </p:nvSpPr>
        <p:spPr>
          <a:xfrm>
            <a:off x="550416" y="1463720"/>
            <a:ext cx="3009531" cy="439219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maxSubSeq3(a[1..n]){</a:t>
            </a:r>
          </a:p>
          <a:p>
            <a:pPr marL="0" indent="0" latinLnBrk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</a:rPr>
              <a:t>ans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= -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;</a:t>
            </a:r>
          </a:p>
          <a:p>
            <a:pPr marL="0" indent="0" latinLnBrk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for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= 1 to n do{</a:t>
            </a:r>
          </a:p>
          <a:p>
            <a:pPr marL="0" indent="0" latinLnBrk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  for j = i to n do{</a:t>
            </a:r>
          </a:p>
          <a:p>
            <a:pPr marL="0" indent="0" latinLnBrk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     s = 0;</a:t>
            </a:r>
          </a:p>
          <a:p>
            <a:pPr marL="0" indent="0" latinLnBrk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     for k =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to j do </a:t>
            </a:r>
          </a:p>
          <a:p>
            <a:pPr marL="0" indent="0" latinLnBrk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        s = s + a[k];</a:t>
            </a:r>
          </a:p>
          <a:p>
            <a:pPr marL="0" indent="0" latinLnBrk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     if s &gt;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ans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then </a:t>
            </a:r>
          </a:p>
          <a:p>
            <a:pPr marL="0" indent="0" latinLnBrk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      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ans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= s; </a:t>
            </a:r>
          </a:p>
          <a:p>
            <a:pPr marL="0" indent="0" latinLnBrk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  }</a:t>
            </a:r>
          </a:p>
          <a:p>
            <a:pPr marL="0" indent="0" latinLnBrk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} </a:t>
            </a:r>
          </a:p>
          <a:p>
            <a:pPr marL="0" indent="0" latinLnBrk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return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ans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;</a:t>
            </a: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 latinLnBrk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  <a:p>
            <a:pPr marL="0" indent="0" latinLnBrk="0">
              <a:buNone/>
            </a:pP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 latinLnBrk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O(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9D9325-BC1E-4299-BB09-C6EFC711AB08}"/>
              </a:ext>
            </a:extLst>
          </p:cNvPr>
          <p:cNvSpPr txBox="1">
            <a:spLocks/>
          </p:cNvSpPr>
          <p:nvPr/>
        </p:nvSpPr>
        <p:spPr>
          <a:xfrm>
            <a:off x="5443492" y="1463721"/>
            <a:ext cx="3009531" cy="439219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maxSubSeq2(a[1..n]){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</a:rPr>
              <a:t>ans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= -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;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for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= 1 to n do{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  s = 0;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  for j =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to n do{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     s = s + a[k];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     if s &gt;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ans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then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      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ans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= s;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}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return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ans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;</a:t>
            </a: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O(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5B68E8-F15C-40FF-B49C-CE934703AFD5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0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AF2A13-D3AF-4DD8-804A-602F5559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4606"/>
            <a:ext cx="8263830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630838-0D10-4B45-8EF3-3A62660ED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082"/>
            <a:ext cx="7886700" cy="5174881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tiệm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73C96C-7246-4F13-A621-1467108A772B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69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67AB94B-EEB0-4440-930C-746FB0AC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14606"/>
            <a:ext cx="8044833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3DA88D-913F-43C4-B2F5-F3945EFCB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3" y="1002082"/>
            <a:ext cx="5157927" cy="5174881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dãy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dãy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. . .,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B46AC4-97DA-4A3C-9A5B-C3EADDBC2C2B}"/>
              </a:ext>
            </a:extLst>
          </p:cNvPr>
          <p:cNvSpPr txBox="1">
            <a:spLocks/>
          </p:cNvSpPr>
          <p:nvPr/>
        </p:nvSpPr>
        <p:spPr>
          <a:xfrm>
            <a:off x="5479003" y="1127463"/>
            <a:ext cx="3354279" cy="438976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maxSubSeq1(a[1..n]){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s[1] = a[1];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</a:rPr>
              <a:t>ans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= s[1]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for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= 2 to n do{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   if s[i-1] &gt; 0 then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      s[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] = s[i-1] + a[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   else s[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] = a[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   if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ans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&lt; s[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] then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ans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= s[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];	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}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  return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ans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;</a:t>
            </a: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O(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0BE26EA-A65E-46B5-A86A-32F83B7E6C59}"/>
              </a:ext>
            </a:extLst>
          </p:cNvPr>
          <p:cNvSpPr/>
          <p:nvPr/>
        </p:nvSpPr>
        <p:spPr>
          <a:xfrm>
            <a:off x="1988598" y="4121458"/>
            <a:ext cx="266330" cy="5859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84F0D98-5E5F-4F92-BD93-A2DFECBF9C21}"/>
              </a:ext>
            </a:extLst>
          </p:cNvPr>
          <p:cNvSpPr txBox="1">
            <a:spLocks/>
          </p:cNvSpPr>
          <p:nvPr/>
        </p:nvSpPr>
        <p:spPr>
          <a:xfrm>
            <a:off x="310718" y="3721963"/>
            <a:ext cx="4847207" cy="110970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s[1] =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  =        s[i-1] +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if s[i-1] &gt; 0</a:t>
            </a:r>
          </a:p>
          <a:p>
            <a:pPr marL="457200" lvl="1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59DE26-EF1B-49E0-B808-2B1F7B2A78C3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52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12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ED4AFC2-3EFD-462F-B88F-77D168FE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1" y="114606"/>
            <a:ext cx="8263830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400911-C7A7-4BE0-9B45-74A40A68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082"/>
            <a:ext cx="7886700" cy="5174881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10DD6A-C299-4C6B-8D64-99DB538B6290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79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ED4AFC2-3EFD-462F-B88F-77D168FE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1" y="114606"/>
            <a:ext cx="8263830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400911-C7A7-4BE0-9B45-74A40A68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082"/>
            <a:ext cx="7886700" cy="5174881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Dãy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10DD6A-C299-4C6B-8D64-99DB538B6290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4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ED4AFC2-3EFD-462F-B88F-77D168FE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1" y="114606"/>
            <a:ext cx="8263830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400911-C7A7-4BE0-9B45-74A40A68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082"/>
            <a:ext cx="7886700" cy="5174881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Dãy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Trang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tuệ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10DD6A-C299-4C6B-8D64-99DB538B6290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6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1DC60B-336C-4B02-868D-A45438A8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14606"/>
            <a:ext cx="8044833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046AF3-4867-42B4-9359-13B89C55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" y="1002082"/>
            <a:ext cx="8682361" cy="5174881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gũi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668637-E2EC-487C-B74F-C0D622E4E9AA}"/>
              </a:ext>
            </a:extLst>
          </p:cNvPr>
          <p:cNvSpPr txBox="1">
            <a:spLocks/>
          </p:cNvSpPr>
          <p:nvPr/>
        </p:nvSpPr>
        <p:spPr>
          <a:xfrm>
            <a:off x="6300649" y="1815959"/>
            <a:ext cx="2700476" cy="217701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max(a[1..n]){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</a:rPr>
              <a:t>ans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= a[1];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for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= 2 to n do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  if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</a:rPr>
              <a:t>ans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&lt; a[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] then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    max = a[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return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</a:rPr>
              <a:t>ans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2DAD48-3009-4B4A-911B-036A40B82C87}"/>
              </a:ext>
            </a:extLst>
          </p:cNvPr>
          <p:cNvSpPr txBox="1">
            <a:spLocks/>
          </p:cNvSpPr>
          <p:nvPr/>
        </p:nvSpPr>
        <p:spPr>
          <a:xfrm>
            <a:off x="3442040" y="3168826"/>
            <a:ext cx="2576189" cy="241818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u="sng" dirty="0">
                <a:latin typeface="Consolas" panose="020B0609020204030204" pitchFamily="49" charset="0"/>
                <a:cs typeface="Arial" pitchFamily="34" charset="0"/>
              </a:rPr>
              <a:t>Procedures, </a:t>
            </a:r>
            <a:r>
              <a:rPr lang="en-US" sz="1400" u="sng" dirty="0" err="1">
                <a:latin typeface="Consolas" panose="020B0609020204030204" pitchFamily="49" charset="0"/>
                <a:cs typeface="Arial" pitchFamily="34" charset="0"/>
              </a:rPr>
              <a:t>funtions</a:t>
            </a:r>
            <a:endParaRPr lang="en-US" sz="1400" u="sng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proc(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</a:rPr>
              <a:t>a,b,x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   . . 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   return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</a:rPr>
              <a:t>ans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}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0C3306C-F910-498E-8521-70836E620FE1}"/>
              </a:ext>
            </a:extLst>
          </p:cNvPr>
          <p:cNvSpPr txBox="1">
            <a:spLocks/>
          </p:cNvSpPr>
          <p:nvPr/>
        </p:nvSpPr>
        <p:spPr>
          <a:xfrm>
            <a:off x="628650" y="3168826"/>
            <a:ext cx="2576189" cy="111021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u="sng" dirty="0">
                <a:latin typeface="Consolas" panose="020B0609020204030204" pitchFamily="49" charset="0"/>
                <a:cs typeface="Arial" pitchFamily="34" charset="0"/>
              </a:rPr>
              <a:t>For loop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for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= 1 to n do{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   . . 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}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5910ACE-0B7A-4A25-9382-303FF82D4517}"/>
              </a:ext>
            </a:extLst>
          </p:cNvPr>
          <p:cNvSpPr txBox="1">
            <a:spLocks/>
          </p:cNvSpPr>
          <p:nvPr/>
        </p:nvSpPr>
        <p:spPr>
          <a:xfrm>
            <a:off x="3487259" y="1803883"/>
            <a:ext cx="2576189" cy="105324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u="sng" dirty="0">
                <a:latin typeface="Consolas" panose="020B0609020204030204" pitchFamily="49" charset="0"/>
                <a:cs typeface="Arial" pitchFamily="34" charset="0"/>
              </a:rPr>
              <a:t>Condition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if a &lt; b then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  . . 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}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6C50820-A74A-4139-ACC9-81FF68A0C4ED}"/>
              </a:ext>
            </a:extLst>
          </p:cNvPr>
          <p:cNvSpPr txBox="1">
            <a:spLocks/>
          </p:cNvSpPr>
          <p:nvPr/>
        </p:nvSpPr>
        <p:spPr>
          <a:xfrm>
            <a:off x="628650" y="4476802"/>
            <a:ext cx="2576189" cy="111021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u="sng" dirty="0">
                <a:latin typeface="Consolas" panose="020B0609020204030204" pitchFamily="49" charset="0"/>
                <a:cs typeface="Arial" pitchFamily="34" charset="0"/>
              </a:rPr>
              <a:t>While loop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while </a:t>
            </a:r>
            <a:r>
              <a:rPr lang="en-US" sz="1400" dirty="0" err="1"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Symbol" panose="05050102010706020507" pitchFamily="18" charset="2"/>
              </a:rPr>
              <a:t> 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100 do{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  . . 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32D68D-4CE7-4752-A7E5-BE283A2168B8}"/>
              </a:ext>
            </a:extLst>
          </p:cNvPr>
          <p:cNvSpPr txBox="1">
            <a:spLocks/>
          </p:cNvSpPr>
          <p:nvPr/>
        </p:nvSpPr>
        <p:spPr>
          <a:xfrm>
            <a:off x="628650" y="1800185"/>
            <a:ext cx="2576189" cy="99628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u="sng" dirty="0">
                <a:latin typeface="Consolas" panose="020B0609020204030204" pitchFamily="49" charset="0"/>
                <a:cs typeface="Arial" pitchFamily="34" charset="0"/>
              </a:rPr>
              <a:t>Assignment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x = &lt;expression&gt;;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x 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  <a:sym typeface="Wingdings" panose="05000000000000000000" pitchFamily="2" charset="2"/>
              </a:rPr>
              <a:t> &lt;expression&gt;;</a:t>
            </a: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0804B4-4FC7-4C22-B1C4-3D6A4A6EDF3C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9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1DC60B-336C-4B02-868D-A45438A8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14606"/>
            <a:ext cx="8044833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046AF3-4867-42B4-9359-13B89C55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" y="1002082"/>
            <a:ext cx="8682361" cy="5174881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0DD2CDC-2A53-4059-9417-A48DAB44A7A1}"/>
              </a:ext>
            </a:extLst>
          </p:cNvPr>
          <p:cNvSpPr txBox="1">
            <a:spLocks/>
          </p:cNvSpPr>
          <p:nvPr/>
        </p:nvSpPr>
        <p:spPr>
          <a:xfrm>
            <a:off x="652510" y="1956599"/>
            <a:ext cx="3639844" cy="305788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  <a:cs typeface="Arial" pitchFamily="34" charset="0"/>
              </a:rPr>
              <a:t>selectionSort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(a[1..n]){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for k = 1 to n do{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min = k;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for j = k+1 to n do{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 if a[min] &gt; a[j] then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   min = j;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swap(a[k],a[min]);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}</a:t>
            </a: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0CDA6A-A99F-4071-8149-894D6792104B}"/>
              </a:ext>
            </a:extLst>
          </p:cNvPr>
          <p:cNvSpPr txBox="1">
            <a:spLocks/>
          </p:cNvSpPr>
          <p:nvPr/>
        </p:nvSpPr>
        <p:spPr>
          <a:xfrm>
            <a:off x="4851648" y="1956599"/>
            <a:ext cx="3639844" cy="305928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  <a:cs typeface="Arial" pitchFamily="34" charset="0"/>
              </a:rPr>
              <a:t>insertionSort</a:t>
            </a: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(a[1..n]){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for k = 2 to n do{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last = a[k];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j = k;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while(j &gt; 1 and a[j-1] &gt; last){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a[j] = a[j-1];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j--;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a[j] = last;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EC16E1-A9B8-4C1E-AD54-235F5CEAF3D6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7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44D514-331F-4B05-8159-3F2BA61D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14606"/>
            <a:ext cx="8044833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E3AE00-AEC6-4AA0-80B3-1814E64C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" y="1002082"/>
            <a:ext cx="8682361" cy="5174881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3776E2-5D26-4A84-9EE9-6E5CC2F463F6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45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44D514-331F-4B05-8159-3F2BA61D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14606"/>
            <a:ext cx="8044833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E3AE00-AEC6-4AA0-80B3-1814E64C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" y="1002082"/>
            <a:ext cx="8682361" cy="5174881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8491BD-C898-409B-9F5D-64117766F132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312859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-hoi-thao-online-theme-by-anhd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67EA44385C645A61F527470A803C6" ma:contentTypeVersion="0" ma:contentTypeDescription="Create a new document." ma:contentTypeScope="" ma:versionID="faf6d1cddb168b0e8051c6c1b0e199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3503C1-68E0-4B22-BE9F-E2250AE1134A}"/>
</file>

<file path=customXml/itemProps2.xml><?xml version="1.0" encoding="utf-8"?>
<ds:datastoreItem xmlns:ds="http://schemas.openxmlformats.org/officeDocument/2006/customXml" ds:itemID="{3B3BFCE0-67AC-4B24-8A87-CFADF1086279}"/>
</file>

<file path=customXml/itemProps3.xml><?xml version="1.0" encoding="utf-8"?>
<ds:datastoreItem xmlns:ds="http://schemas.openxmlformats.org/officeDocument/2006/customXml" ds:itemID="{9EB00DEC-BD73-46A6-BCC0-F29562666D8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1935</Words>
  <Application>Microsoft Office PowerPoint</Application>
  <PresentationFormat>On-screen Show (4:3)</PresentationFormat>
  <Paragraphs>283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Linh AvantGarde</vt:lpstr>
      <vt:lpstr>Arial</vt:lpstr>
      <vt:lpstr>Calibri</vt:lpstr>
      <vt:lpstr>Cambria Math</vt:lpstr>
      <vt:lpstr>Consolas</vt:lpstr>
      <vt:lpstr>Times New Roman</vt:lpstr>
      <vt:lpstr>SoICT-PPT-template-hoi-thao-online-theme-by-anhdt</vt:lpstr>
      <vt:lpstr>PowerPoint Presentation</vt:lpstr>
      <vt:lpstr>Nội dung</vt:lpstr>
      <vt:lpstr>Định nghĩa và khái niệm</vt:lpstr>
      <vt:lpstr>Định nghĩa và khái niệm</vt:lpstr>
      <vt:lpstr>Định nghĩa và khái niệm</vt:lpstr>
      <vt:lpstr>Mã giả</vt:lpstr>
      <vt:lpstr>Mã giả</vt:lpstr>
      <vt:lpstr>Phân tích độ phức tạp thuật toán</vt:lpstr>
      <vt:lpstr>Phân tích độ phức tạp thuật toán</vt:lpstr>
      <vt:lpstr>Phân tích độ phức tạp thuật toán</vt:lpstr>
      <vt:lpstr>Phân tích độ phức tạp thuật toán</vt:lpstr>
      <vt:lpstr>Phân tích độ phức tạp thuật toán</vt:lpstr>
      <vt:lpstr>Phân tích độ phức tạp thuật toán</vt:lpstr>
      <vt:lpstr>Phân tích độ phức tạp thuật toán</vt:lpstr>
      <vt:lpstr>Ký hiệu tiệm cận Big O</vt:lpstr>
      <vt:lpstr>Ký hiệu tiệm cận Big O</vt:lpstr>
      <vt:lpstr>Ký hiệu tiệm cận Big O</vt:lpstr>
      <vt:lpstr>Ví dụ mở đầu</vt:lpstr>
      <vt:lpstr>Ví dụ mở đầu</vt:lpstr>
      <vt:lpstr>Ví dụ mở đầu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VÀ GIẢI THUẬT</dc:title>
  <dc:creator>DHBK</dc:creator>
  <cp:lastModifiedBy>Pham Quang Dung</cp:lastModifiedBy>
  <cp:revision>99</cp:revision>
  <cp:lastPrinted>2017-09-05T07:38:20Z</cp:lastPrinted>
  <dcterms:created xsi:type="dcterms:W3CDTF">2017-06-06T12:12:12Z</dcterms:created>
  <dcterms:modified xsi:type="dcterms:W3CDTF">2021-05-11T13:46:23Z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