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8" r:id="rId3"/>
    <p:sldId id="266" r:id="rId4"/>
    <p:sldId id="325" r:id="rId5"/>
    <p:sldId id="321" r:id="rId6"/>
    <p:sldId id="267" r:id="rId7"/>
    <p:sldId id="268" r:id="rId8"/>
    <p:sldId id="327" r:id="rId9"/>
    <p:sldId id="326" r:id="rId10"/>
    <p:sldId id="269" r:id="rId11"/>
    <p:sldId id="270" r:id="rId12"/>
    <p:sldId id="271" r:id="rId13"/>
    <p:sldId id="272" r:id="rId14"/>
    <p:sldId id="273" r:id="rId15"/>
    <p:sldId id="274" r:id="rId16"/>
    <p:sldId id="32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328" r:id="rId33"/>
    <p:sldId id="329" r:id="rId34"/>
    <p:sldId id="291" r:id="rId35"/>
    <p:sldId id="292" r:id="rId36"/>
    <p:sldId id="293" r:id="rId37"/>
    <p:sldId id="294" r:id="rId38"/>
    <p:sldId id="295" r:id="rId39"/>
    <p:sldId id="297" r:id="rId40"/>
    <p:sldId id="324" r:id="rId41"/>
    <p:sldId id="298" r:id="rId42"/>
    <p:sldId id="299" r:id="rId43"/>
    <p:sldId id="300" r:id="rId44"/>
    <p:sldId id="301" r:id="rId45"/>
    <p:sldId id="302" r:id="rId46"/>
    <p:sldId id="303" r:id="rId47"/>
    <p:sldId id="319"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265"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6C9D9-BBD6-4D47-BAD9-8F0E18C0FE3C}" type="datetimeFigureOut">
              <a:rPr lang="zh-CN" altLang="en-US" smtClean="0"/>
              <a:t>2021/5/14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28F74-C3F4-40F2-86CC-D1DEF9C44300}"/>
              </a:ext>
            </a:extLst>
          </p:cNvPr>
          <p:cNvSpPr>
            <a:spLocks noGrp="1"/>
          </p:cNvSpPr>
          <p:nvPr>
            <p:ph idx="1"/>
          </p:nvPr>
        </p:nvSpPr>
        <p:spPr>
          <a:xfrm>
            <a:off x="628650" y="1938359"/>
            <a:ext cx="7886700" cy="3410254"/>
          </a:xfrm>
        </p:spPr>
        <p:txBody>
          <a:bodyPr>
            <a:normAutofit/>
          </a:bodyPr>
          <a:lstStyle/>
          <a:p>
            <a:pPr marL="0" indent="0" algn="ctr">
              <a:buNone/>
            </a:pPr>
            <a:r>
              <a:rPr lang="en-US" altLang="zh-CN" sz="6000" b="1" dirty="0">
                <a:solidFill>
                  <a:schemeClr val="bg1"/>
                </a:solidFill>
                <a:latin typeface="Arial" panose="020B0604020202020204" pitchFamily="34" charset="0"/>
                <a:cs typeface="Arial" panose="020B0604020202020204" pitchFamily="34" charset="0"/>
              </a:rPr>
              <a:t>CẤU TRÚC DỮ LIỆU VÀ THUẬT TOÁN</a:t>
            </a:r>
          </a:p>
          <a:p>
            <a:pPr marL="0" indent="0" algn="ctr">
              <a:buNone/>
            </a:pPr>
            <a:r>
              <a:rPr lang="en-US" altLang="zh-CN" sz="3600" b="1" dirty="0" err="1">
                <a:solidFill>
                  <a:schemeClr val="bg1"/>
                </a:solidFill>
                <a:latin typeface="Arial" panose="020B0604020202020204" pitchFamily="34" charset="0"/>
                <a:cs typeface="Arial" panose="020B0604020202020204" pitchFamily="34" charset="0"/>
              </a:rPr>
              <a:t>Sơ</a:t>
            </a:r>
            <a:r>
              <a:rPr lang="en-US" altLang="zh-CN" sz="3600" b="1" dirty="0">
                <a:solidFill>
                  <a:schemeClr val="bg1"/>
                </a:solidFill>
                <a:latin typeface="Arial" panose="020B0604020202020204" pitchFamily="34" charset="0"/>
                <a:cs typeface="Arial" panose="020B0604020202020204" pitchFamily="34" charset="0"/>
              </a:rPr>
              <a:t> </a:t>
            </a:r>
            <a:r>
              <a:rPr lang="en-US" altLang="zh-CN" sz="3600" b="1" dirty="0" err="1">
                <a:solidFill>
                  <a:schemeClr val="bg1"/>
                </a:solidFill>
                <a:latin typeface="Arial" panose="020B0604020202020204" pitchFamily="34" charset="0"/>
                <a:cs typeface="Arial" panose="020B0604020202020204" pitchFamily="34" charset="0"/>
              </a:rPr>
              <a:t>đồ</a:t>
            </a:r>
            <a:r>
              <a:rPr lang="en-US" altLang="zh-CN" sz="3600" b="1" dirty="0">
                <a:solidFill>
                  <a:schemeClr val="bg1"/>
                </a:solidFill>
                <a:latin typeface="Arial" panose="020B0604020202020204" pitchFamily="34" charset="0"/>
                <a:cs typeface="Arial" panose="020B0604020202020204" pitchFamily="34" charset="0"/>
              </a:rPr>
              <a:t> </a:t>
            </a:r>
            <a:r>
              <a:rPr lang="en-US" altLang="zh-CN" sz="3600" b="1" dirty="0" err="1">
                <a:solidFill>
                  <a:schemeClr val="bg1"/>
                </a:solidFill>
                <a:latin typeface="Arial" panose="020B0604020202020204" pitchFamily="34" charset="0"/>
                <a:cs typeface="Arial" panose="020B0604020202020204" pitchFamily="34" charset="0"/>
              </a:rPr>
              <a:t>thuật</a:t>
            </a:r>
            <a:r>
              <a:rPr lang="en-US" altLang="zh-CN" sz="3600" b="1" dirty="0">
                <a:solidFill>
                  <a:schemeClr val="bg1"/>
                </a:solidFill>
                <a:latin typeface="Arial" panose="020B0604020202020204" pitchFamily="34" charset="0"/>
                <a:cs typeface="Arial" panose="020B0604020202020204" pitchFamily="34" charset="0"/>
              </a:rPr>
              <a:t> </a:t>
            </a:r>
            <a:r>
              <a:rPr lang="en-US" altLang="zh-CN" sz="3600" b="1" dirty="0" err="1">
                <a:solidFill>
                  <a:schemeClr val="bg1"/>
                </a:solidFill>
                <a:latin typeface="Arial" panose="020B0604020202020204" pitchFamily="34" charset="0"/>
                <a:cs typeface="Arial" panose="020B0604020202020204" pitchFamily="34" charset="0"/>
              </a:rPr>
              <a:t>toán</a:t>
            </a:r>
            <a:r>
              <a:rPr lang="en-US" altLang="zh-CN" sz="3600" b="1" dirty="0">
                <a:solidFill>
                  <a:schemeClr val="bg1"/>
                </a:solidFill>
                <a:latin typeface="Arial" panose="020B0604020202020204" pitchFamily="34" charset="0"/>
                <a:cs typeface="Arial" panose="020B0604020202020204" pitchFamily="34" charset="0"/>
              </a:rPr>
              <a:t> </a:t>
            </a:r>
            <a:r>
              <a:rPr lang="en-US" altLang="zh-CN" sz="3600" b="1" dirty="0" err="1">
                <a:solidFill>
                  <a:schemeClr val="bg1"/>
                </a:solidFill>
                <a:latin typeface="Arial" panose="020B0604020202020204" pitchFamily="34" charset="0"/>
                <a:cs typeface="Arial" panose="020B0604020202020204" pitchFamily="34" charset="0"/>
              </a:rPr>
              <a:t>cơ</a:t>
            </a:r>
            <a:r>
              <a:rPr lang="en-US" altLang="zh-CN" sz="3600" b="1" dirty="0">
                <a:solidFill>
                  <a:schemeClr val="bg1"/>
                </a:solidFill>
                <a:latin typeface="Arial" panose="020B0604020202020204" pitchFamily="34" charset="0"/>
                <a:cs typeface="Arial" panose="020B0604020202020204" pitchFamily="34" charset="0"/>
              </a:rPr>
              <a:t> </a:t>
            </a:r>
            <a:r>
              <a:rPr lang="en-US" altLang="zh-CN" sz="3600" b="1" dirty="0" err="1">
                <a:solidFill>
                  <a:schemeClr val="bg1"/>
                </a:solidFill>
                <a:latin typeface="Arial" panose="020B0604020202020204" pitchFamily="34" charset="0"/>
                <a:cs typeface="Arial" panose="020B0604020202020204" pitchFamily="34" charset="0"/>
              </a:rPr>
              <a:t>bản</a:t>
            </a:r>
            <a:endParaRPr lang="zh-CN" alt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THÁP HÀ NỘI</a:t>
            </a:r>
            <a:endParaRPr lang="zh-CN" altLang="en-US" sz="3200" b="1"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8B3139A2-5363-4CFF-9468-71811F50D99E}"/>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F4E4C64-AB00-4B16-AF57-05AB20159CEE}"/>
              </a:ext>
            </a:extLst>
          </p:cNvPr>
          <p:cNvCxnSpPr>
            <a:cxnSpLocks/>
          </p:cNvCxnSpPr>
          <p:nvPr/>
        </p:nvCxnSpPr>
        <p:spPr>
          <a:xfrm>
            <a:off x="112767" y="2780928"/>
            <a:ext cx="410445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2850841-7ACF-4F6F-84ED-3C2BF1BC3DAA}"/>
              </a:ext>
            </a:extLst>
          </p:cNvPr>
          <p:cNvCxnSpPr>
            <a:cxnSpLocks/>
          </p:cNvCxnSpPr>
          <p:nvPr/>
        </p:nvCxnSpPr>
        <p:spPr>
          <a:xfrm>
            <a:off x="760839" y="1196752"/>
            <a:ext cx="0" cy="15841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56469C9-35C1-4BE9-8229-9ADD8DDED695}"/>
              </a:ext>
            </a:extLst>
          </p:cNvPr>
          <p:cNvCxnSpPr>
            <a:cxnSpLocks/>
          </p:cNvCxnSpPr>
          <p:nvPr/>
        </p:nvCxnSpPr>
        <p:spPr>
          <a:xfrm>
            <a:off x="2200999" y="1124744"/>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EF2858-868D-4A2E-9FB4-1EA62BD2CF81}"/>
              </a:ext>
            </a:extLst>
          </p:cNvPr>
          <p:cNvCxnSpPr>
            <a:cxnSpLocks/>
          </p:cNvCxnSpPr>
          <p:nvPr/>
        </p:nvCxnSpPr>
        <p:spPr>
          <a:xfrm>
            <a:off x="3641159" y="1124744"/>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182B69-6FE9-4369-AEB3-E0E7BAC85635}"/>
              </a:ext>
            </a:extLst>
          </p:cNvPr>
          <p:cNvSpPr/>
          <p:nvPr/>
        </p:nvSpPr>
        <p:spPr>
          <a:xfrm>
            <a:off x="112767" y="2564904"/>
            <a:ext cx="1296144"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12" name="Rectangle 11">
            <a:extLst>
              <a:ext uri="{FF2B5EF4-FFF2-40B4-BE49-F238E27FC236}">
                <a16:creationId xmlns:a16="http://schemas.microsoft.com/office/drawing/2014/main" id="{2215A609-7716-4E04-9440-843B9EDACCE1}"/>
              </a:ext>
            </a:extLst>
          </p:cNvPr>
          <p:cNvSpPr/>
          <p:nvPr/>
        </p:nvSpPr>
        <p:spPr>
          <a:xfrm>
            <a:off x="328791" y="2348880"/>
            <a:ext cx="864096"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13" name="Rectangle 12">
            <a:extLst>
              <a:ext uri="{FF2B5EF4-FFF2-40B4-BE49-F238E27FC236}">
                <a16:creationId xmlns:a16="http://schemas.microsoft.com/office/drawing/2014/main" id="{AE6D514D-0902-4A67-B216-B41878513A6E}"/>
              </a:ext>
            </a:extLst>
          </p:cNvPr>
          <p:cNvSpPr/>
          <p:nvPr/>
        </p:nvSpPr>
        <p:spPr>
          <a:xfrm>
            <a:off x="544815" y="2132856"/>
            <a:ext cx="432048"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14" name="TextBox 13">
            <a:extLst>
              <a:ext uri="{FF2B5EF4-FFF2-40B4-BE49-F238E27FC236}">
                <a16:creationId xmlns:a16="http://schemas.microsoft.com/office/drawing/2014/main" id="{25C4300A-7560-4184-AAB6-0B8DC74DC612}"/>
              </a:ext>
            </a:extLst>
          </p:cNvPr>
          <p:cNvSpPr txBox="1"/>
          <p:nvPr/>
        </p:nvSpPr>
        <p:spPr>
          <a:xfrm>
            <a:off x="616823" y="2852936"/>
            <a:ext cx="2880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dirty="0"/>
              <a:t>A</a:t>
            </a:r>
          </a:p>
        </p:txBody>
      </p:sp>
      <p:sp>
        <p:nvSpPr>
          <p:cNvPr id="15" name="TextBox 14">
            <a:extLst>
              <a:ext uri="{FF2B5EF4-FFF2-40B4-BE49-F238E27FC236}">
                <a16:creationId xmlns:a16="http://schemas.microsoft.com/office/drawing/2014/main" id="{EE9BD76E-A85B-42A8-8886-E59FE4F2677B}"/>
              </a:ext>
            </a:extLst>
          </p:cNvPr>
          <p:cNvSpPr txBox="1"/>
          <p:nvPr/>
        </p:nvSpPr>
        <p:spPr>
          <a:xfrm>
            <a:off x="2056983" y="2852936"/>
            <a:ext cx="2880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dirty="0"/>
              <a:t>B</a:t>
            </a:r>
          </a:p>
        </p:txBody>
      </p:sp>
      <p:sp>
        <p:nvSpPr>
          <p:cNvPr id="16" name="TextBox 15">
            <a:extLst>
              <a:ext uri="{FF2B5EF4-FFF2-40B4-BE49-F238E27FC236}">
                <a16:creationId xmlns:a16="http://schemas.microsoft.com/office/drawing/2014/main" id="{E38F9EB7-83C0-494F-9B3E-1503CF6D068E}"/>
              </a:ext>
            </a:extLst>
          </p:cNvPr>
          <p:cNvSpPr txBox="1"/>
          <p:nvPr/>
        </p:nvSpPr>
        <p:spPr>
          <a:xfrm>
            <a:off x="3497143" y="2852936"/>
            <a:ext cx="2880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dirty="0"/>
              <a:t>C</a:t>
            </a:r>
          </a:p>
        </p:txBody>
      </p:sp>
      <p:sp>
        <p:nvSpPr>
          <p:cNvPr id="17" name="Rectangle 16">
            <a:extLst>
              <a:ext uri="{FF2B5EF4-FFF2-40B4-BE49-F238E27FC236}">
                <a16:creationId xmlns:a16="http://schemas.microsoft.com/office/drawing/2014/main" id="{5C2115EE-F7A0-4C5E-9F67-0AB088DB6F92}"/>
              </a:ext>
            </a:extLst>
          </p:cNvPr>
          <p:cNvSpPr/>
          <p:nvPr/>
        </p:nvSpPr>
        <p:spPr>
          <a:xfrm>
            <a:off x="662198" y="1920527"/>
            <a:ext cx="210760" cy="21232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18" name="Oval 17">
            <a:extLst>
              <a:ext uri="{FF2B5EF4-FFF2-40B4-BE49-F238E27FC236}">
                <a16:creationId xmlns:a16="http://schemas.microsoft.com/office/drawing/2014/main" id="{4BCE43C0-E2BD-41CF-A2E5-C872348EC50B}"/>
              </a:ext>
            </a:extLst>
          </p:cNvPr>
          <p:cNvSpPr/>
          <p:nvPr/>
        </p:nvSpPr>
        <p:spPr>
          <a:xfrm>
            <a:off x="103058" y="1844822"/>
            <a:ext cx="1296135" cy="864093"/>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urved Down 18">
            <a:extLst>
              <a:ext uri="{FF2B5EF4-FFF2-40B4-BE49-F238E27FC236}">
                <a16:creationId xmlns:a16="http://schemas.microsoft.com/office/drawing/2014/main" id="{9B639BCD-4E83-4F2B-B9CB-03D6FE2F8C88}"/>
              </a:ext>
            </a:extLst>
          </p:cNvPr>
          <p:cNvSpPr/>
          <p:nvPr/>
        </p:nvSpPr>
        <p:spPr>
          <a:xfrm rot="1146333">
            <a:off x="1029511" y="1642047"/>
            <a:ext cx="2775021" cy="565423"/>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Connector 19">
            <a:extLst>
              <a:ext uri="{FF2B5EF4-FFF2-40B4-BE49-F238E27FC236}">
                <a16:creationId xmlns:a16="http://schemas.microsoft.com/office/drawing/2014/main" id="{D68AD72B-817F-4A9F-9402-5098894FDFC8}"/>
              </a:ext>
            </a:extLst>
          </p:cNvPr>
          <p:cNvCxnSpPr>
            <a:cxnSpLocks/>
          </p:cNvCxnSpPr>
          <p:nvPr/>
        </p:nvCxnSpPr>
        <p:spPr>
          <a:xfrm>
            <a:off x="4710753" y="2780928"/>
            <a:ext cx="410445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3C296C0-244C-43BA-884A-056AC58C34C4}"/>
              </a:ext>
            </a:extLst>
          </p:cNvPr>
          <p:cNvCxnSpPr>
            <a:cxnSpLocks/>
          </p:cNvCxnSpPr>
          <p:nvPr/>
        </p:nvCxnSpPr>
        <p:spPr>
          <a:xfrm>
            <a:off x="5358825" y="1196752"/>
            <a:ext cx="0" cy="15841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2D664AE-B7F0-47A8-837E-E0E2BCF00D05}"/>
              </a:ext>
            </a:extLst>
          </p:cNvPr>
          <p:cNvCxnSpPr>
            <a:cxnSpLocks/>
          </p:cNvCxnSpPr>
          <p:nvPr/>
        </p:nvCxnSpPr>
        <p:spPr>
          <a:xfrm>
            <a:off x="6798985" y="1124744"/>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208117-4C3E-426D-BEF3-AD0B91A0ED77}"/>
              </a:ext>
            </a:extLst>
          </p:cNvPr>
          <p:cNvCxnSpPr>
            <a:cxnSpLocks/>
          </p:cNvCxnSpPr>
          <p:nvPr/>
        </p:nvCxnSpPr>
        <p:spPr>
          <a:xfrm>
            <a:off x="8239145" y="1124744"/>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5ADE071-153B-4170-8E45-57FD89CE5618}"/>
              </a:ext>
            </a:extLst>
          </p:cNvPr>
          <p:cNvSpPr/>
          <p:nvPr/>
        </p:nvSpPr>
        <p:spPr>
          <a:xfrm>
            <a:off x="4710753" y="2564904"/>
            <a:ext cx="1296144"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25" name="Rectangle 24">
            <a:extLst>
              <a:ext uri="{FF2B5EF4-FFF2-40B4-BE49-F238E27FC236}">
                <a16:creationId xmlns:a16="http://schemas.microsoft.com/office/drawing/2014/main" id="{117E6890-28BC-4326-800B-6F3F20DD5F00}"/>
              </a:ext>
            </a:extLst>
          </p:cNvPr>
          <p:cNvSpPr/>
          <p:nvPr/>
        </p:nvSpPr>
        <p:spPr>
          <a:xfrm>
            <a:off x="7807097" y="2572415"/>
            <a:ext cx="864096"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26" name="Rectangle 25">
            <a:extLst>
              <a:ext uri="{FF2B5EF4-FFF2-40B4-BE49-F238E27FC236}">
                <a16:creationId xmlns:a16="http://schemas.microsoft.com/office/drawing/2014/main" id="{806794F6-AE1F-485A-98AF-CC07FD0DD2A3}"/>
              </a:ext>
            </a:extLst>
          </p:cNvPr>
          <p:cNvSpPr/>
          <p:nvPr/>
        </p:nvSpPr>
        <p:spPr>
          <a:xfrm>
            <a:off x="8023121" y="2356391"/>
            <a:ext cx="432048"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27" name="TextBox 26">
            <a:extLst>
              <a:ext uri="{FF2B5EF4-FFF2-40B4-BE49-F238E27FC236}">
                <a16:creationId xmlns:a16="http://schemas.microsoft.com/office/drawing/2014/main" id="{917F5DB3-08EE-4039-9C08-9F538F80AC49}"/>
              </a:ext>
            </a:extLst>
          </p:cNvPr>
          <p:cNvSpPr txBox="1"/>
          <p:nvPr/>
        </p:nvSpPr>
        <p:spPr>
          <a:xfrm>
            <a:off x="5214809" y="2852936"/>
            <a:ext cx="2880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dirty="0"/>
              <a:t>A</a:t>
            </a:r>
          </a:p>
        </p:txBody>
      </p:sp>
      <p:sp>
        <p:nvSpPr>
          <p:cNvPr id="28" name="TextBox 27">
            <a:extLst>
              <a:ext uri="{FF2B5EF4-FFF2-40B4-BE49-F238E27FC236}">
                <a16:creationId xmlns:a16="http://schemas.microsoft.com/office/drawing/2014/main" id="{19CFD749-E9FB-4290-B6D0-A67BBF74A684}"/>
              </a:ext>
            </a:extLst>
          </p:cNvPr>
          <p:cNvSpPr txBox="1"/>
          <p:nvPr/>
        </p:nvSpPr>
        <p:spPr>
          <a:xfrm>
            <a:off x="6654969" y="2852936"/>
            <a:ext cx="2880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dirty="0"/>
              <a:t>B</a:t>
            </a:r>
          </a:p>
        </p:txBody>
      </p:sp>
      <p:sp>
        <p:nvSpPr>
          <p:cNvPr id="29" name="TextBox 28">
            <a:extLst>
              <a:ext uri="{FF2B5EF4-FFF2-40B4-BE49-F238E27FC236}">
                <a16:creationId xmlns:a16="http://schemas.microsoft.com/office/drawing/2014/main" id="{90CE25CC-941F-4A63-B41B-F4C00DC48D24}"/>
              </a:ext>
            </a:extLst>
          </p:cNvPr>
          <p:cNvSpPr txBox="1"/>
          <p:nvPr/>
        </p:nvSpPr>
        <p:spPr>
          <a:xfrm>
            <a:off x="8095129" y="2852936"/>
            <a:ext cx="2880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dirty="0"/>
              <a:t>C</a:t>
            </a:r>
          </a:p>
        </p:txBody>
      </p:sp>
      <p:sp>
        <p:nvSpPr>
          <p:cNvPr id="30" name="Rectangle 29">
            <a:extLst>
              <a:ext uri="{FF2B5EF4-FFF2-40B4-BE49-F238E27FC236}">
                <a16:creationId xmlns:a16="http://schemas.microsoft.com/office/drawing/2014/main" id="{7116BA41-EF91-41FE-A2B5-0972BC1C81E3}"/>
              </a:ext>
            </a:extLst>
          </p:cNvPr>
          <p:cNvSpPr/>
          <p:nvPr/>
        </p:nvSpPr>
        <p:spPr>
          <a:xfrm>
            <a:off x="8140504" y="2144062"/>
            <a:ext cx="210760" cy="21232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32" name="Oval 31">
            <a:extLst>
              <a:ext uri="{FF2B5EF4-FFF2-40B4-BE49-F238E27FC236}">
                <a16:creationId xmlns:a16="http://schemas.microsoft.com/office/drawing/2014/main" id="{ACD67A51-C89D-496B-B2C1-36DFF7F0DB7D}"/>
              </a:ext>
            </a:extLst>
          </p:cNvPr>
          <p:cNvSpPr/>
          <p:nvPr/>
        </p:nvSpPr>
        <p:spPr>
          <a:xfrm>
            <a:off x="7597816" y="2109424"/>
            <a:ext cx="1296135" cy="8640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Curved Down 32">
            <a:extLst>
              <a:ext uri="{FF2B5EF4-FFF2-40B4-BE49-F238E27FC236}">
                <a16:creationId xmlns:a16="http://schemas.microsoft.com/office/drawing/2014/main" id="{8B950EC1-F692-4910-A6DA-51C7DD617E18}"/>
              </a:ext>
            </a:extLst>
          </p:cNvPr>
          <p:cNvSpPr/>
          <p:nvPr/>
        </p:nvSpPr>
        <p:spPr>
          <a:xfrm rot="549980">
            <a:off x="5421074" y="2006914"/>
            <a:ext cx="1488840" cy="619418"/>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Connector 33">
            <a:extLst>
              <a:ext uri="{FF2B5EF4-FFF2-40B4-BE49-F238E27FC236}">
                <a16:creationId xmlns:a16="http://schemas.microsoft.com/office/drawing/2014/main" id="{B375B15D-434D-426B-A401-9F49DD317BE4}"/>
              </a:ext>
            </a:extLst>
          </p:cNvPr>
          <p:cNvCxnSpPr>
            <a:cxnSpLocks/>
          </p:cNvCxnSpPr>
          <p:nvPr/>
        </p:nvCxnSpPr>
        <p:spPr>
          <a:xfrm>
            <a:off x="217000" y="5663657"/>
            <a:ext cx="410445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6C1435-FC69-4E1B-8251-FC1DC6719563}"/>
              </a:ext>
            </a:extLst>
          </p:cNvPr>
          <p:cNvCxnSpPr>
            <a:cxnSpLocks/>
          </p:cNvCxnSpPr>
          <p:nvPr/>
        </p:nvCxnSpPr>
        <p:spPr>
          <a:xfrm>
            <a:off x="865072" y="4079481"/>
            <a:ext cx="0" cy="15841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0FB82D-9619-41A0-BB65-D8C0D39BE935}"/>
              </a:ext>
            </a:extLst>
          </p:cNvPr>
          <p:cNvCxnSpPr>
            <a:cxnSpLocks/>
          </p:cNvCxnSpPr>
          <p:nvPr/>
        </p:nvCxnSpPr>
        <p:spPr>
          <a:xfrm>
            <a:off x="2305232" y="4007473"/>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157321-1D2D-4C24-8E1F-3B6C7480E61A}"/>
              </a:ext>
            </a:extLst>
          </p:cNvPr>
          <p:cNvCxnSpPr>
            <a:cxnSpLocks/>
          </p:cNvCxnSpPr>
          <p:nvPr/>
        </p:nvCxnSpPr>
        <p:spPr>
          <a:xfrm>
            <a:off x="3745392" y="4007473"/>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7624EF7-6B28-455D-92BF-7D4B558FD325}"/>
              </a:ext>
            </a:extLst>
          </p:cNvPr>
          <p:cNvSpPr/>
          <p:nvPr/>
        </p:nvSpPr>
        <p:spPr>
          <a:xfrm>
            <a:off x="1663903" y="5435969"/>
            <a:ext cx="1296144"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39" name="Rectangle 38">
            <a:extLst>
              <a:ext uri="{FF2B5EF4-FFF2-40B4-BE49-F238E27FC236}">
                <a16:creationId xmlns:a16="http://schemas.microsoft.com/office/drawing/2014/main" id="{A6ED7791-8CD7-465B-92B2-A26DD518717F}"/>
              </a:ext>
            </a:extLst>
          </p:cNvPr>
          <p:cNvSpPr/>
          <p:nvPr/>
        </p:nvSpPr>
        <p:spPr>
          <a:xfrm>
            <a:off x="3313344" y="5455144"/>
            <a:ext cx="864096"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40" name="Rectangle 39">
            <a:extLst>
              <a:ext uri="{FF2B5EF4-FFF2-40B4-BE49-F238E27FC236}">
                <a16:creationId xmlns:a16="http://schemas.microsoft.com/office/drawing/2014/main" id="{664EA261-0A86-46F8-AF72-7E622233C2CF}"/>
              </a:ext>
            </a:extLst>
          </p:cNvPr>
          <p:cNvSpPr/>
          <p:nvPr/>
        </p:nvSpPr>
        <p:spPr>
          <a:xfrm>
            <a:off x="3529368" y="5239120"/>
            <a:ext cx="432048"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41" name="TextBox 40">
            <a:extLst>
              <a:ext uri="{FF2B5EF4-FFF2-40B4-BE49-F238E27FC236}">
                <a16:creationId xmlns:a16="http://schemas.microsoft.com/office/drawing/2014/main" id="{79FE13FD-3AF6-401D-8189-3FCFB6081C78}"/>
              </a:ext>
            </a:extLst>
          </p:cNvPr>
          <p:cNvSpPr txBox="1"/>
          <p:nvPr/>
        </p:nvSpPr>
        <p:spPr>
          <a:xfrm>
            <a:off x="721056" y="5735665"/>
            <a:ext cx="2880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dirty="0"/>
              <a:t>A</a:t>
            </a:r>
          </a:p>
        </p:txBody>
      </p:sp>
      <p:sp>
        <p:nvSpPr>
          <p:cNvPr id="42" name="TextBox 41">
            <a:extLst>
              <a:ext uri="{FF2B5EF4-FFF2-40B4-BE49-F238E27FC236}">
                <a16:creationId xmlns:a16="http://schemas.microsoft.com/office/drawing/2014/main" id="{BEB2B391-1A5C-4BBD-BC81-803AFC259E61}"/>
              </a:ext>
            </a:extLst>
          </p:cNvPr>
          <p:cNvSpPr txBox="1"/>
          <p:nvPr/>
        </p:nvSpPr>
        <p:spPr>
          <a:xfrm>
            <a:off x="2161216" y="5735665"/>
            <a:ext cx="2880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dirty="0"/>
              <a:t>B</a:t>
            </a:r>
          </a:p>
        </p:txBody>
      </p:sp>
      <p:sp>
        <p:nvSpPr>
          <p:cNvPr id="43" name="TextBox 42">
            <a:extLst>
              <a:ext uri="{FF2B5EF4-FFF2-40B4-BE49-F238E27FC236}">
                <a16:creationId xmlns:a16="http://schemas.microsoft.com/office/drawing/2014/main" id="{14131F45-A035-4480-85A3-EB8C2369FAD4}"/>
              </a:ext>
            </a:extLst>
          </p:cNvPr>
          <p:cNvSpPr txBox="1"/>
          <p:nvPr/>
        </p:nvSpPr>
        <p:spPr>
          <a:xfrm>
            <a:off x="3601376" y="5735665"/>
            <a:ext cx="2880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dirty="0"/>
              <a:t>C</a:t>
            </a:r>
          </a:p>
        </p:txBody>
      </p:sp>
      <p:sp>
        <p:nvSpPr>
          <p:cNvPr id="44" name="Rectangle 43">
            <a:extLst>
              <a:ext uri="{FF2B5EF4-FFF2-40B4-BE49-F238E27FC236}">
                <a16:creationId xmlns:a16="http://schemas.microsoft.com/office/drawing/2014/main" id="{A9C2F972-50AC-480D-BBE5-61C16FF6E7E9}"/>
              </a:ext>
            </a:extLst>
          </p:cNvPr>
          <p:cNvSpPr/>
          <p:nvPr/>
        </p:nvSpPr>
        <p:spPr>
          <a:xfrm>
            <a:off x="3646751" y="5026791"/>
            <a:ext cx="210760" cy="21232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45" name="Oval 44">
            <a:extLst>
              <a:ext uri="{FF2B5EF4-FFF2-40B4-BE49-F238E27FC236}">
                <a16:creationId xmlns:a16="http://schemas.microsoft.com/office/drawing/2014/main" id="{9D2599CA-0501-483D-9375-6B3C89B7E927}"/>
              </a:ext>
            </a:extLst>
          </p:cNvPr>
          <p:cNvSpPr/>
          <p:nvPr/>
        </p:nvSpPr>
        <p:spPr>
          <a:xfrm>
            <a:off x="3104063" y="4992153"/>
            <a:ext cx="1296135" cy="8640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Curved Down 45">
            <a:extLst>
              <a:ext uri="{FF2B5EF4-FFF2-40B4-BE49-F238E27FC236}">
                <a16:creationId xmlns:a16="http://schemas.microsoft.com/office/drawing/2014/main" id="{B047FB6C-8DB9-4019-9834-529E1161B875}"/>
              </a:ext>
            </a:extLst>
          </p:cNvPr>
          <p:cNvSpPr/>
          <p:nvPr/>
        </p:nvSpPr>
        <p:spPr>
          <a:xfrm rot="10088709" flipV="1">
            <a:off x="2226033" y="4635525"/>
            <a:ext cx="1395654" cy="507307"/>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ontent Placeholder 2">
            <a:extLst>
              <a:ext uri="{FF2B5EF4-FFF2-40B4-BE49-F238E27FC236}">
                <a16:creationId xmlns:a16="http://schemas.microsoft.com/office/drawing/2014/main" id="{BEEFF84C-1BED-4338-879A-C48DC182368A}"/>
              </a:ext>
            </a:extLst>
          </p:cNvPr>
          <p:cNvSpPr>
            <a:spLocks noGrp="1"/>
          </p:cNvSpPr>
          <p:nvPr>
            <p:ph idx="1"/>
          </p:nvPr>
        </p:nvSpPr>
        <p:spPr>
          <a:xfrm>
            <a:off x="5045965" y="3364101"/>
            <a:ext cx="3794072" cy="2907567"/>
          </a:xfrm>
          <a:ln>
            <a:solidFill>
              <a:schemeClr val="accent2"/>
            </a:solidFill>
          </a:ln>
        </p:spPr>
        <p:txBody>
          <a:bodyPr>
            <a:normAutofit/>
          </a:bodyPr>
          <a:lstStyle/>
          <a:p>
            <a:pPr marL="0" indent="0">
              <a:buNone/>
            </a:pPr>
            <a:r>
              <a:rPr lang="en-GB" sz="1400" b="1" dirty="0">
                <a:latin typeface="Consolas" pitchFamily="49" charset="0"/>
                <a:cs typeface="Consolas" pitchFamily="49" charset="0"/>
              </a:rPr>
              <a:t>move(n, A, B, C)</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if(n == 1)</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print(“Move 1 disk from A to B”)       </a:t>
            </a:r>
          </a:p>
          <a:p>
            <a:pPr marL="0" indent="0">
              <a:buNone/>
            </a:pPr>
            <a:r>
              <a:rPr lang="en-GB" sz="1400" b="1" dirty="0">
                <a:latin typeface="Consolas" pitchFamily="49" charset="0"/>
                <a:cs typeface="Consolas" pitchFamily="49" charset="0"/>
              </a:rPr>
              <a:t>  }else{</a:t>
            </a:r>
          </a:p>
          <a:p>
            <a:pPr marL="0" indent="0">
              <a:buNone/>
            </a:pPr>
            <a:r>
              <a:rPr lang="en-GB" sz="1400" b="1" dirty="0">
                <a:latin typeface="Consolas" pitchFamily="49" charset="0"/>
                <a:cs typeface="Consolas" pitchFamily="49" charset="0"/>
              </a:rPr>
              <a:t>    move(n-1, A, C, B);</a:t>
            </a:r>
          </a:p>
          <a:p>
            <a:pPr marL="0" indent="0">
              <a:buNone/>
            </a:pPr>
            <a:r>
              <a:rPr lang="en-GB" sz="1400" b="1" dirty="0">
                <a:latin typeface="Consolas" pitchFamily="49" charset="0"/>
                <a:cs typeface="Consolas" pitchFamily="49" charset="0"/>
              </a:rPr>
              <a:t>    move(1, A, B, C);</a:t>
            </a:r>
          </a:p>
          <a:p>
            <a:pPr marL="0" indent="0">
              <a:buNone/>
            </a:pPr>
            <a:r>
              <a:rPr lang="en-GB" sz="1400" b="1" dirty="0">
                <a:latin typeface="Consolas" pitchFamily="49" charset="0"/>
                <a:cs typeface="Consolas" pitchFamily="49" charset="0"/>
              </a:rPr>
              <a:t>    move(n-1, C, B, A);</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a:t>
            </a:r>
          </a:p>
        </p:txBody>
      </p:sp>
    </p:spTree>
    <p:extLst>
      <p:ext uri="{BB962C8B-B14F-4D97-AF65-F5344CB8AC3E}">
        <p14:creationId xmlns:p14="http://schemas.microsoft.com/office/powerpoint/2010/main" val="163690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CÓ NHỚ</a:t>
            </a:r>
            <a:endParaRPr lang="zh-CN" altLang="en-US" sz="3200" b="1"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776A57E9-C2E8-4713-AA86-FC7DC852BC09}"/>
              </a:ext>
            </a:extLst>
          </p:cNvPr>
          <p:cNvSpPr/>
          <p:nvPr/>
        </p:nvSpPr>
        <p:spPr>
          <a:xfrm>
            <a:off x="4286944" y="1583839"/>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C(3,5)</a:t>
            </a:r>
          </a:p>
        </p:txBody>
      </p:sp>
      <p:sp>
        <p:nvSpPr>
          <p:cNvPr id="7" name="Oval 6">
            <a:extLst>
              <a:ext uri="{FF2B5EF4-FFF2-40B4-BE49-F238E27FC236}">
                <a16:creationId xmlns:a16="http://schemas.microsoft.com/office/drawing/2014/main" id="{0899BE06-C4F1-4F9F-A9A8-B8404E4B30AC}"/>
              </a:ext>
            </a:extLst>
          </p:cNvPr>
          <p:cNvSpPr/>
          <p:nvPr/>
        </p:nvSpPr>
        <p:spPr>
          <a:xfrm>
            <a:off x="2486744" y="2246041"/>
            <a:ext cx="714129" cy="487759"/>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C(2,4)</a:t>
            </a:r>
          </a:p>
        </p:txBody>
      </p:sp>
      <p:sp>
        <p:nvSpPr>
          <p:cNvPr id="8" name="Oval 7">
            <a:extLst>
              <a:ext uri="{FF2B5EF4-FFF2-40B4-BE49-F238E27FC236}">
                <a16:creationId xmlns:a16="http://schemas.microsoft.com/office/drawing/2014/main" id="{7054D0EF-594F-4035-AC80-DED05F075B9D}"/>
              </a:ext>
            </a:extLst>
          </p:cNvPr>
          <p:cNvSpPr/>
          <p:nvPr/>
        </p:nvSpPr>
        <p:spPr>
          <a:xfrm>
            <a:off x="6594175" y="2174033"/>
            <a:ext cx="714129" cy="487759"/>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C(3,4)</a:t>
            </a:r>
          </a:p>
        </p:txBody>
      </p:sp>
      <p:sp>
        <p:nvSpPr>
          <p:cNvPr id="9" name="Oval 8">
            <a:extLst>
              <a:ext uri="{FF2B5EF4-FFF2-40B4-BE49-F238E27FC236}">
                <a16:creationId xmlns:a16="http://schemas.microsoft.com/office/drawing/2014/main" id="{9BBBF513-5610-4327-AE68-9B7EC5046577}"/>
              </a:ext>
            </a:extLst>
          </p:cNvPr>
          <p:cNvSpPr/>
          <p:nvPr/>
        </p:nvSpPr>
        <p:spPr>
          <a:xfrm>
            <a:off x="1115616" y="3085749"/>
            <a:ext cx="714129" cy="53653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C(1,3)</a:t>
            </a:r>
          </a:p>
        </p:txBody>
      </p:sp>
      <p:sp>
        <p:nvSpPr>
          <p:cNvPr id="10" name="Oval 9">
            <a:extLst>
              <a:ext uri="{FF2B5EF4-FFF2-40B4-BE49-F238E27FC236}">
                <a16:creationId xmlns:a16="http://schemas.microsoft.com/office/drawing/2014/main" id="{CE8CB502-504A-4502-AAD4-345D3109E5E4}"/>
              </a:ext>
            </a:extLst>
          </p:cNvPr>
          <p:cNvSpPr/>
          <p:nvPr/>
        </p:nvSpPr>
        <p:spPr>
          <a:xfrm>
            <a:off x="3566864" y="3132308"/>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C(2,3)</a:t>
            </a:r>
          </a:p>
        </p:txBody>
      </p:sp>
      <p:sp>
        <p:nvSpPr>
          <p:cNvPr id="11" name="Oval 10">
            <a:extLst>
              <a:ext uri="{FF2B5EF4-FFF2-40B4-BE49-F238E27FC236}">
                <a16:creationId xmlns:a16="http://schemas.microsoft.com/office/drawing/2014/main" id="{63812D1B-AA18-454D-ADB3-D5B2AEF066D5}"/>
              </a:ext>
            </a:extLst>
          </p:cNvPr>
          <p:cNvSpPr/>
          <p:nvPr/>
        </p:nvSpPr>
        <p:spPr>
          <a:xfrm>
            <a:off x="5655095" y="3110137"/>
            <a:ext cx="714129" cy="487759"/>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C(2,3)</a:t>
            </a:r>
          </a:p>
        </p:txBody>
      </p:sp>
      <p:sp>
        <p:nvSpPr>
          <p:cNvPr id="12" name="Oval 11">
            <a:extLst>
              <a:ext uri="{FF2B5EF4-FFF2-40B4-BE49-F238E27FC236}">
                <a16:creationId xmlns:a16="http://schemas.microsoft.com/office/drawing/2014/main" id="{2E620CBE-73CA-4E9A-9E85-6337179718DD}"/>
              </a:ext>
            </a:extLst>
          </p:cNvPr>
          <p:cNvSpPr/>
          <p:nvPr/>
        </p:nvSpPr>
        <p:spPr>
          <a:xfrm>
            <a:off x="7746303" y="3132308"/>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C(3,3)</a:t>
            </a:r>
          </a:p>
        </p:txBody>
      </p:sp>
      <p:sp>
        <p:nvSpPr>
          <p:cNvPr id="13" name="Oval 12">
            <a:extLst>
              <a:ext uri="{FF2B5EF4-FFF2-40B4-BE49-F238E27FC236}">
                <a16:creationId xmlns:a16="http://schemas.microsoft.com/office/drawing/2014/main" id="{D07567B0-6781-4165-A38C-D95179C36455}"/>
              </a:ext>
            </a:extLst>
          </p:cNvPr>
          <p:cNvSpPr/>
          <p:nvPr/>
        </p:nvSpPr>
        <p:spPr>
          <a:xfrm>
            <a:off x="467544" y="3861048"/>
            <a:ext cx="714129" cy="487759"/>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C(0,2)</a:t>
            </a:r>
          </a:p>
        </p:txBody>
      </p:sp>
      <p:sp>
        <p:nvSpPr>
          <p:cNvPr id="14" name="Oval 13">
            <a:extLst>
              <a:ext uri="{FF2B5EF4-FFF2-40B4-BE49-F238E27FC236}">
                <a16:creationId xmlns:a16="http://schemas.microsoft.com/office/drawing/2014/main" id="{921E1400-F799-4137-9C20-AE60F366980A}"/>
              </a:ext>
            </a:extLst>
          </p:cNvPr>
          <p:cNvSpPr/>
          <p:nvPr/>
        </p:nvSpPr>
        <p:spPr>
          <a:xfrm>
            <a:off x="1567375" y="3883219"/>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C(1,2)</a:t>
            </a:r>
          </a:p>
        </p:txBody>
      </p:sp>
      <p:sp>
        <p:nvSpPr>
          <p:cNvPr id="15" name="Oval 14">
            <a:extLst>
              <a:ext uri="{FF2B5EF4-FFF2-40B4-BE49-F238E27FC236}">
                <a16:creationId xmlns:a16="http://schemas.microsoft.com/office/drawing/2014/main" id="{99614B2D-9791-46E7-B97B-7CDAEE80C042}"/>
              </a:ext>
            </a:extLst>
          </p:cNvPr>
          <p:cNvSpPr/>
          <p:nvPr/>
        </p:nvSpPr>
        <p:spPr>
          <a:xfrm>
            <a:off x="1112640" y="4753861"/>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C(0,1)</a:t>
            </a:r>
          </a:p>
        </p:txBody>
      </p:sp>
      <p:sp>
        <p:nvSpPr>
          <p:cNvPr id="16" name="Oval 15">
            <a:extLst>
              <a:ext uri="{FF2B5EF4-FFF2-40B4-BE49-F238E27FC236}">
                <a16:creationId xmlns:a16="http://schemas.microsoft.com/office/drawing/2014/main" id="{9D5643DD-2C30-4877-A08B-B5B2AF38CE1F}"/>
              </a:ext>
            </a:extLst>
          </p:cNvPr>
          <p:cNvSpPr/>
          <p:nvPr/>
        </p:nvSpPr>
        <p:spPr>
          <a:xfrm>
            <a:off x="2048744" y="4753861"/>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C(1,1)</a:t>
            </a:r>
          </a:p>
        </p:txBody>
      </p:sp>
      <p:sp>
        <p:nvSpPr>
          <p:cNvPr id="17" name="Oval 16">
            <a:extLst>
              <a:ext uri="{FF2B5EF4-FFF2-40B4-BE49-F238E27FC236}">
                <a16:creationId xmlns:a16="http://schemas.microsoft.com/office/drawing/2014/main" id="{D0D9C2F3-FAA4-43AF-B2C2-10E0C492B5E2}"/>
              </a:ext>
            </a:extLst>
          </p:cNvPr>
          <p:cNvSpPr/>
          <p:nvPr/>
        </p:nvSpPr>
        <p:spPr>
          <a:xfrm>
            <a:off x="5271061" y="3849679"/>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C(1,2)</a:t>
            </a:r>
          </a:p>
        </p:txBody>
      </p:sp>
      <p:sp>
        <p:nvSpPr>
          <p:cNvPr id="18" name="Oval 17">
            <a:extLst>
              <a:ext uri="{FF2B5EF4-FFF2-40B4-BE49-F238E27FC236}">
                <a16:creationId xmlns:a16="http://schemas.microsoft.com/office/drawing/2014/main" id="{0FD1E617-8795-4CFC-B6EB-F35ACAA5A669}"/>
              </a:ext>
            </a:extLst>
          </p:cNvPr>
          <p:cNvSpPr/>
          <p:nvPr/>
        </p:nvSpPr>
        <p:spPr>
          <a:xfrm>
            <a:off x="4073895" y="3861047"/>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C(2,2)</a:t>
            </a:r>
          </a:p>
        </p:txBody>
      </p:sp>
      <p:sp>
        <p:nvSpPr>
          <p:cNvPr id="19" name="Oval 18">
            <a:extLst>
              <a:ext uri="{FF2B5EF4-FFF2-40B4-BE49-F238E27FC236}">
                <a16:creationId xmlns:a16="http://schemas.microsoft.com/office/drawing/2014/main" id="{1EA10F73-0105-47DC-93FC-97C8B46E94EB}"/>
              </a:ext>
            </a:extLst>
          </p:cNvPr>
          <p:cNvSpPr/>
          <p:nvPr/>
        </p:nvSpPr>
        <p:spPr>
          <a:xfrm>
            <a:off x="6237110" y="3838875"/>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C(2,2)</a:t>
            </a:r>
          </a:p>
        </p:txBody>
      </p:sp>
      <p:sp>
        <p:nvSpPr>
          <p:cNvPr id="20" name="Oval 19">
            <a:extLst>
              <a:ext uri="{FF2B5EF4-FFF2-40B4-BE49-F238E27FC236}">
                <a16:creationId xmlns:a16="http://schemas.microsoft.com/office/drawing/2014/main" id="{7EF103AC-3599-4FD4-BC05-DC835B10A462}"/>
              </a:ext>
            </a:extLst>
          </p:cNvPr>
          <p:cNvSpPr/>
          <p:nvPr/>
        </p:nvSpPr>
        <p:spPr>
          <a:xfrm>
            <a:off x="3203848" y="3861048"/>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C(1,2)</a:t>
            </a:r>
          </a:p>
        </p:txBody>
      </p:sp>
      <p:cxnSp>
        <p:nvCxnSpPr>
          <p:cNvPr id="21" name="Straight Connector 20">
            <a:extLst>
              <a:ext uri="{FF2B5EF4-FFF2-40B4-BE49-F238E27FC236}">
                <a16:creationId xmlns:a16="http://schemas.microsoft.com/office/drawing/2014/main" id="{CA0F982A-0DC8-431A-990A-48826F5A28F5}"/>
              </a:ext>
            </a:extLst>
          </p:cNvPr>
          <p:cNvCxnSpPr>
            <a:stCxn id="6" idx="3"/>
            <a:endCxn id="7" idx="7"/>
          </p:cNvCxnSpPr>
          <p:nvPr/>
        </p:nvCxnSpPr>
        <p:spPr>
          <a:xfrm flipH="1">
            <a:off x="3096291" y="1962319"/>
            <a:ext cx="1295235" cy="35515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A39876-631A-4272-8D23-ADEB2D291038}"/>
              </a:ext>
            </a:extLst>
          </p:cNvPr>
          <p:cNvCxnSpPr>
            <a:stCxn id="6" idx="5"/>
            <a:endCxn id="8" idx="1"/>
          </p:cNvCxnSpPr>
          <p:nvPr/>
        </p:nvCxnSpPr>
        <p:spPr>
          <a:xfrm>
            <a:off x="4896491" y="1962319"/>
            <a:ext cx="1802266" cy="28314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C0E2EA7-C889-4DF9-A35D-8218CDBCF453}"/>
              </a:ext>
            </a:extLst>
          </p:cNvPr>
          <p:cNvCxnSpPr>
            <a:stCxn id="7" idx="3"/>
            <a:endCxn id="9" idx="7"/>
          </p:cNvCxnSpPr>
          <p:nvPr/>
        </p:nvCxnSpPr>
        <p:spPr>
          <a:xfrm flipH="1">
            <a:off x="1725163" y="2662369"/>
            <a:ext cx="866163" cy="50195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4B9C28-0A08-4A13-BF45-1212AB95FCE1}"/>
              </a:ext>
            </a:extLst>
          </p:cNvPr>
          <p:cNvCxnSpPr>
            <a:stCxn id="7" idx="5"/>
            <a:endCxn id="10" idx="1"/>
          </p:cNvCxnSpPr>
          <p:nvPr/>
        </p:nvCxnSpPr>
        <p:spPr>
          <a:xfrm>
            <a:off x="3096291" y="2662369"/>
            <a:ext cx="575155" cy="5348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1087B09-3388-4C13-A782-76566B02B22E}"/>
              </a:ext>
            </a:extLst>
          </p:cNvPr>
          <p:cNvCxnSpPr>
            <a:stCxn id="9" idx="3"/>
            <a:endCxn id="13" idx="7"/>
          </p:cNvCxnSpPr>
          <p:nvPr/>
        </p:nvCxnSpPr>
        <p:spPr>
          <a:xfrm flipH="1">
            <a:off x="1077091" y="3543710"/>
            <a:ext cx="143107" cy="38876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65FB65-CC13-4626-810E-8503C3B99826}"/>
              </a:ext>
            </a:extLst>
          </p:cNvPr>
          <p:cNvCxnSpPr>
            <a:stCxn id="9" idx="5"/>
            <a:endCxn id="14" idx="0"/>
          </p:cNvCxnSpPr>
          <p:nvPr/>
        </p:nvCxnSpPr>
        <p:spPr>
          <a:xfrm>
            <a:off x="1725163" y="3543710"/>
            <a:ext cx="199277" cy="33950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DF0C3-4BC0-4A9B-9DC6-78791DDAE03C}"/>
              </a:ext>
            </a:extLst>
          </p:cNvPr>
          <p:cNvCxnSpPr>
            <a:stCxn id="8" idx="3"/>
            <a:endCxn id="11" idx="7"/>
          </p:cNvCxnSpPr>
          <p:nvPr/>
        </p:nvCxnSpPr>
        <p:spPr>
          <a:xfrm flipH="1">
            <a:off x="6264642" y="2590361"/>
            <a:ext cx="434115" cy="59120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E3948C-04E3-4A30-B704-6D686756E802}"/>
              </a:ext>
            </a:extLst>
          </p:cNvPr>
          <p:cNvCxnSpPr>
            <a:stCxn id="8" idx="5"/>
            <a:endCxn id="12" idx="1"/>
          </p:cNvCxnSpPr>
          <p:nvPr/>
        </p:nvCxnSpPr>
        <p:spPr>
          <a:xfrm>
            <a:off x="7203722" y="2590361"/>
            <a:ext cx="647163" cy="6068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85E69C6-4DB9-4231-9315-DD8E4B5719D0}"/>
              </a:ext>
            </a:extLst>
          </p:cNvPr>
          <p:cNvCxnSpPr>
            <a:stCxn id="14" idx="3"/>
            <a:endCxn id="15" idx="0"/>
          </p:cNvCxnSpPr>
          <p:nvPr/>
        </p:nvCxnSpPr>
        <p:spPr>
          <a:xfrm flipH="1">
            <a:off x="1469705" y="4261699"/>
            <a:ext cx="202252" cy="49216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6D8EFF-9D2F-42B0-84F6-8F92A73D321B}"/>
              </a:ext>
            </a:extLst>
          </p:cNvPr>
          <p:cNvCxnSpPr>
            <a:stCxn id="14" idx="5"/>
            <a:endCxn id="16" idx="0"/>
          </p:cNvCxnSpPr>
          <p:nvPr/>
        </p:nvCxnSpPr>
        <p:spPr>
          <a:xfrm>
            <a:off x="2176922" y="4261699"/>
            <a:ext cx="228887" cy="49216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A8EC220-ADC3-4338-8DEE-4A433B7898DA}"/>
              </a:ext>
            </a:extLst>
          </p:cNvPr>
          <p:cNvCxnSpPr>
            <a:stCxn id="10" idx="3"/>
            <a:endCxn id="20" idx="0"/>
          </p:cNvCxnSpPr>
          <p:nvPr/>
        </p:nvCxnSpPr>
        <p:spPr>
          <a:xfrm flipH="1">
            <a:off x="3560913" y="3510788"/>
            <a:ext cx="110533" cy="35026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E08109-0403-4150-A910-8C409E8B30C3}"/>
              </a:ext>
            </a:extLst>
          </p:cNvPr>
          <p:cNvCxnSpPr>
            <a:stCxn id="10" idx="5"/>
            <a:endCxn id="18" idx="0"/>
          </p:cNvCxnSpPr>
          <p:nvPr/>
        </p:nvCxnSpPr>
        <p:spPr>
          <a:xfrm>
            <a:off x="4176411" y="3510788"/>
            <a:ext cx="254549" cy="35025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853DE5-819B-4B6F-BEA8-5039289C5AA9}"/>
              </a:ext>
            </a:extLst>
          </p:cNvPr>
          <p:cNvCxnSpPr>
            <a:stCxn id="11" idx="3"/>
            <a:endCxn id="17" idx="0"/>
          </p:cNvCxnSpPr>
          <p:nvPr/>
        </p:nvCxnSpPr>
        <p:spPr>
          <a:xfrm flipH="1">
            <a:off x="5628126" y="3526465"/>
            <a:ext cx="131551" cy="32321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960B68F-8EE5-49F8-AEB9-DB4A17E5BB09}"/>
              </a:ext>
            </a:extLst>
          </p:cNvPr>
          <p:cNvCxnSpPr>
            <a:stCxn id="11" idx="5"/>
            <a:endCxn id="19" idx="0"/>
          </p:cNvCxnSpPr>
          <p:nvPr/>
        </p:nvCxnSpPr>
        <p:spPr>
          <a:xfrm>
            <a:off x="6264642" y="3526465"/>
            <a:ext cx="329533" cy="31241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E6B57BE-401B-4EF5-AB8D-A7013D4E37CD}"/>
              </a:ext>
            </a:extLst>
          </p:cNvPr>
          <p:cNvSpPr/>
          <p:nvPr/>
        </p:nvSpPr>
        <p:spPr>
          <a:xfrm>
            <a:off x="2843808" y="4725144"/>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C(0,1)</a:t>
            </a:r>
          </a:p>
        </p:txBody>
      </p:sp>
      <p:sp>
        <p:nvSpPr>
          <p:cNvPr id="37" name="Oval 36">
            <a:extLst>
              <a:ext uri="{FF2B5EF4-FFF2-40B4-BE49-F238E27FC236}">
                <a16:creationId xmlns:a16="http://schemas.microsoft.com/office/drawing/2014/main" id="{8FEAFA72-6097-41B0-A1C6-BAFDA082744F}"/>
              </a:ext>
            </a:extLst>
          </p:cNvPr>
          <p:cNvSpPr/>
          <p:nvPr/>
        </p:nvSpPr>
        <p:spPr>
          <a:xfrm>
            <a:off x="3707904" y="4725144"/>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C(1,1)</a:t>
            </a:r>
          </a:p>
        </p:txBody>
      </p:sp>
      <p:cxnSp>
        <p:nvCxnSpPr>
          <p:cNvPr id="38" name="Straight Connector 37">
            <a:extLst>
              <a:ext uri="{FF2B5EF4-FFF2-40B4-BE49-F238E27FC236}">
                <a16:creationId xmlns:a16="http://schemas.microsoft.com/office/drawing/2014/main" id="{921A77DE-5CAB-4645-B48E-1B233D948DBF}"/>
              </a:ext>
            </a:extLst>
          </p:cNvPr>
          <p:cNvCxnSpPr>
            <a:stCxn id="20" idx="3"/>
            <a:endCxn id="36" idx="0"/>
          </p:cNvCxnSpPr>
          <p:nvPr/>
        </p:nvCxnSpPr>
        <p:spPr>
          <a:xfrm flipH="1">
            <a:off x="3200873" y="4239528"/>
            <a:ext cx="107557" cy="48561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975928-37EB-44AF-B470-BBD4BE3F41A1}"/>
              </a:ext>
            </a:extLst>
          </p:cNvPr>
          <p:cNvCxnSpPr>
            <a:stCxn id="20" idx="5"/>
            <a:endCxn id="37" idx="0"/>
          </p:cNvCxnSpPr>
          <p:nvPr/>
        </p:nvCxnSpPr>
        <p:spPr>
          <a:xfrm>
            <a:off x="3813395" y="4239528"/>
            <a:ext cx="251574" cy="48561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A597461-6D6B-41BD-B320-09F339655EBA}"/>
              </a:ext>
            </a:extLst>
          </p:cNvPr>
          <p:cNvSpPr/>
          <p:nvPr/>
        </p:nvSpPr>
        <p:spPr>
          <a:xfrm>
            <a:off x="4865983" y="4725144"/>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C(0,1)</a:t>
            </a:r>
          </a:p>
        </p:txBody>
      </p:sp>
      <p:sp>
        <p:nvSpPr>
          <p:cNvPr id="41" name="Oval 40">
            <a:extLst>
              <a:ext uri="{FF2B5EF4-FFF2-40B4-BE49-F238E27FC236}">
                <a16:creationId xmlns:a16="http://schemas.microsoft.com/office/drawing/2014/main" id="{65673479-BDE9-4553-B59F-4933DBF4FF01}"/>
              </a:ext>
            </a:extLst>
          </p:cNvPr>
          <p:cNvSpPr/>
          <p:nvPr/>
        </p:nvSpPr>
        <p:spPr>
          <a:xfrm>
            <a:off x="5730079" y="4725144"/>
            <a:ext cx="714129" cy="443417"/>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b="1" dirty="0">
                <a:solidFill>
                  <a:schemeClr val="tx1"/>
                </a:solidFill>
              </a:rPr>
              <a:t>C(1,1)</a:t>
            </a:r>
          </a:p>
        </p:txBody>
      </p:sp>
      <p:cxnSp>
        <p:nvCxnSpPr>
          <p:cNvPr id="42" name="Straight Connector 41">
            <a:extLst>
              <a:ext uri="{FF2B5EF4-FFF2-40B4-BE49-F238E27FC236}">
                <a16:creationId xmlns:a16="http://schemas.microsoft.com/office/drawing/2014/main" id="{FBC66DFD-1CE0-4507-BF07-E24166B7B047}"/>
              </a:ext>
            </a:extLst>
          </p:cNvPr>
          <p:cNvCxnSpPr>
            <a:stCxn id="17" idx="3"/>
            <a:endCxn id="40" idx="0"/>
          </p:cNvCxnSpPr>
          <p:nvPr/>
        </p:nvCxnSpPr>
        <p:spPr>
          <a:xfrm flipH="1">
            <a:off x="5223048" y="4228159"/>
            <a:ext cx="152595" cy="49698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B47BC4D-8DE2-4F96-A01D-C86E5FFDFF63}"/>
              </a:ext>
            </a:extLst>
          </p:cNvPr>
          <p:cNvCxnSpPr>
            <a:stCxn id="17" idx="5"/>
            <a:endCxn id="41" idx="0"/>
          </p:cNvCxnSpPr>
          <p:nvPr/>
        </p:nvCxnSpPr>
        <p:spPr>
          <a:xfrm>
            <a:off x="5880608" y="4228159"/>
            <a:ext cx="206536" cy="49698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6DD0C66-9785-4C31-B11D-93AD7EECBA58}"/>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7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a:latin typeface="Arial" panose="020B0604020202020204" pitchFamily="34" charset="0"/>
                <a:cs typeface="Arial" panose="020B0604020202020204" pitchFamily="34" charset="0"/>
              </a:rPr>
              <a:t>ĐỆ QUY CÓ NHỚ</a:t>
            </a:r>
            <a:endParaRPr lang="zh-CN" altLang="en-US" sz="3200" b="1" dirty="0">
              <a:latin typeface="Arial" panose="020B0604020202020204" pitchFamily="34" charset="0"/>
              <a:cs typeface="Arial" panose="020B0604020202020204" pitchFamily="34" charset="0"/>
            </a:endParaRPr>
          </a:p>
        </p:txBody>
      </p:sp>
      <p:sp>
        <p:nvSpPr>
          <p:cNvPr id="44" name="Content Placeholder 2">
            <a:extLst>
              <a:ext uri="{FF2B5EF4-FFF2-40B4-BE49-F238E27FC236}">
                <a16:creationId xmlns:a16="http://schemas.microsoft.com/office/drawing/2014/main" id="{F6AF8A76-4B6B-45C5-AED1-8FDF8C0CFC49}"/>
              </a:ext>
            </a:extLst>
          </p:cNvPr>
          <p:cNvSpPr>
            <a:spLocks noGrp="1"/>
          </p:cNvSpPr>
          <p:nvPr>
            <p:ph sz="quarter" idx="1"/>
          </p:nvPr>
        </p:nvSpPr>
        <p:spPr>
          <a:xfrm>
            <a:off x="323528" y="1447800"/>
            <a:ext cx="4320480" cy="4251664"/>
          </a:xfrm>
        </p:spPr>
        <p:txBody>
          <a:bodyPr>
            <a:normAutofit/>
          </a:bodyPr>
          <a:lstStyle/>
          <a:p>
            <a:r>
              <a:rPr lang="en-GB" sz="2000" dirty="0" err="1">
                <a:latin typeface="Arial" panose="020B0604020202020204" pitchFamily="34" charset="0"/>
                <a:cs typeface="Arial" panose="020B0604020202020204" pitchFamily="34" charset="0"/>
              </a:rPr>
              <a:t>Khắc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phục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trạng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xác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định</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gọi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đệ</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nhiều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lần</a:t>
            </a:r>
            <a:endParaRPr lang="en-GB" sz="2000" dirty="0">
              <a:latin typeface="Arial" panose="020B0604020202020204" pitchFamily="34" charset="0"/>
              <a:cs typeface="Arial" panose="020B0604020202020204" pitchFamily="34" charset="0"/>
            </a:endParaRPr>
          </a:p>
          <a:p>
            <a:r>
              <a:rPr lang="en-GB" sz="2000" dirty="0" err="1">
                <a:latin typeface="Arial" panose="020B0604020202020204" pitchFamily="34" charset="0"/>
                <a:cs typeface="Arial" panose="020B0604020202020204" pitchFamily="34" charset="0"/>
              </a:rPr>
              <a:t>Sử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nhớ</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để</a:t>
            </a:r>
            <a:r>
              <a:rPr lang="en-GB" sz="2000" dirty="0">
                <a:latin typeface="Arial" panose="020B0604020202020204" pitchFamily="34" charset="0"/>
                <a:cs typeface="Arial" panose="020B0604020202020204" pitchFamily="34" charset="0"/>
              </a:rPr>
              <a:t> l</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trữ</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kết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xác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định</a:t>
            </a:r>
            <a:endParaRPr lang="en-GB" sz="2000" dirty="0">
              <a:latin typeface="Arial" panose="020B0604020202020204" pitchFamily="34" charset="0"/>
              <a:cs typeface="Arial" panose="020B0604020202020204" pitchFamily="34" charset="0"/>
            </a:endParaRPr>
          </a:p>
          <a:p>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nhớ</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khởi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tạo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đặc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biệt</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để</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ghi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nhận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ch</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a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gọi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nào</a:t>
            </a:r>
            <a:endParaRPr lang="en-GB" sz="2000" dirty="0">
              <a:latin typeface="Arial" panose="020B0604020202020204" pitchFamily="34" charset="0"/>
              <a:cs typeface="Arial" panose="020B0604020202020204" pitchFamily="34" charset="0"/>
            </a:endParaRPr>
          </a:p>
          <a:p>
            <a:r>
              <a:rPr lang="en-GB" sz="2000" dirty="0" err="1">
                <a:latin typeface="Arial" panose="020B0604020202020204" pitchFamily="34" charset="0"/>
                <a:cs typeface="Arial" panose="020B0604020202020204" pitchFamily="34" charset="0"/>
              </a:rPr>
              <a:t>Địa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chỉ</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nhớ</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sẽ</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con</a:t>
            </a:r>
          </a:p>
          <a:p>
            <a:endParaRPr lang="en-GB" sz="2000" dirty="0"/>
          </a:p>
        </p:txBody>
      </p:sp>
      <p:sp>
        <p:nvSpPr>
          <p:cNvPr id="45" name="Content Placeholder 2">
            <a:extLst>
              <a:ext uri="{FF2B5EF4-FFF2-40B4-BE49-F238E27FC236}">
                <a16:creationId xmlns:a16="http://schemas.microsoft.com/office/drawing/2014/main" id="{32DEE773-7E49-4452-9CE3-1E4C219CDCE8}"/>
              </a:ext>
            </a:extLst>
          </p:cNvPr>
          <p:cNvSpPr txBox="1">
            <a:spLocks/>
          </p:cNvSpPr>
          <p:nvPr/>
        </p:nvSpPr>
        <p:spPr>
          <a:xfrm>
            <a:off x="4860032" y="1412776"/>
            <a:ext cx="4104456" cy="4606284"/>
          </a:xfrm>
          <a:prstGeom prst="rect">
            <a:avLst/>
          </a:prstGeom>
          <a:noFill/>
          <a:ln>
            <a:solidFill>
              <a:schemeClr val="accent2"/>
            </a:solidFill>
          </a:ln>
        </p:spPr>
        <p:txBody>
          <a:bodyPr vert="horz">
            <a:normAutofit fontScale="62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2000" b="1" dirty="0" err="1">
                <a:latin typeface="Consolas" pitchFamily="49" charset="0"/>
                <a:cs typeface="Consolas" pitchFamily="49" charset="0"/>
              </a:rPr>
              <a:t>int</a:t>
            </a:r>
            <a:r>
              <a:rPr lang="en-GB" sz="2000" b="1" dirty="0">
                <a:latin typeface="Consolas" pitchFamily="49" charset="0"/>
                <a:cs typeface="Consolas" pitchFamily="49" charset="0"/>
              </a:rPr>
              <a:t> m[MAX]</a:t>
            </a:r>
            <a:r>
              <a:rPr lang="vi-VN" sz="2000" b="1" dirty="0">
                <a:latin typeface="Consolas" pitchFamily="49" charset="0"/>
                <a:cs typeface="Consolas" pitchFamily="49" charset="0"/>
              </a:rPr>
              <a:t>[</a:t>
            </a:r>
            <a:r>
              <a:rPr lang="en-GB" sz="2000" b="1" dirty="0">
                <a:latin typeface="Consolas" pitchFamily="49" charset="0"/>
                <a:cs typeface="Consolas" pitchFamily="49" charset="0"/>
              </a:rPr>
              <a:t>MAX];</a:t>
            </a:r>
          </a:p>
          <a:p>
            <a:pPr marL="0" indent="0">
              <a:buNone/>
            </a:pPr>
            <a:endParaRPr lang="en-GB" sz="2000" b="1" dirty="0">
              <a:latin typeface="Consolas" pitchFamily="49" charset="0"/>
              <a:cs typeface="Consolas" pitchFamily="49" charset="0"/>
            </a:endParaRPr>
          </a:p>
          <a:p>
            <a:pPr marL="0" indent="0">
              <a:buNone/>
            </a:pPr>
            <a:r>
              <a:rPr lang="en-GB" sz="2000" b="1" dirty="0" err="1">
                <a:latin typeface="Consolas" pitchFamily="49" charset="0"/>
                <a:cs typeface="Consolas" pitchFamily="49" charset="0"/>
              </a:rPr>
              <a:t>int</a:t>
            </a:r>
            <a:r>
              <a:rPr lang="en-GB" sz="2000" b="1" dirty="0">
                <a:latin typeface="Consolas" pitchFamily="49" charset="0"/>
                <a:cs typeface="Consolas" pitchFamily="49" charset="0"/>
              </a:rPr>
              <a:t> C(</a:t>
            </a:r>
            <a:r>
              <a:rPr lang="en-GB" sz="2000" b="1" dirty="0" err="1">
                <a:latin typeface="Consolas" pitchFamily="49" charset="0"/>
                <a:cs typeface="Consolas" pitchFamily="49" charset="0"/>
              </a:rPr>
              <a:t>int</a:t>
            </a:r>
            <a:r>
              <a:rPr lang="en-GB" sz="2000" b="1" dirty="0">
                <a:latin typeface="Consolas" pitchFamily="49" charset="0"/>
                <a:cs typeface="Consolas" pitchFamily="49" charset="0"/>
              </a:rPr>
              <a:t> k, </a:t>
            </a:r>
            <a:r>
              <a:rPr lang="en-GB" sz="2000" b="1" dirty="0" err="1">
                <a:latin typeface="Consolas" pitchFamily="49" charset="0"/>
                <a:cs typeface="Consolas" pitchFamily="49" charset="0"/>
              </a:rPr>
              <a:t>int</a:t>
            </a:r>
            <a:r>
              <a:rPr lang="en-GB" sz="2000" b="1" dirty="0">
                <a:latin typeface="Consolas" pitchFamily="49" charset="0"/>
                <a:cs typeface="Consolas" pitchFamily="49" charset="0"/>
              </a:rPr>
              <a:t> n)</a:t>
            </a:r>
            <a:r>
              <a:rPr lang="vi-VN" sz="2000" b="1" dirty="0">
                <a:latin typeface="Consolas" pitchFamily="49" charset="0"/>
                <a:cs typeface="Consolas" pitchFamily="49" charset="0"/>
              </a:rPr>
              <a:t> {</a:t>
            </a:r>
            <a:endParaRPr lang="en-GB" sz="2000" b="1" dirty="0">
              <a:latin typeface="Consolas" pitchFamily="49" charset="0"/>
              <a:cs typeface="Consolas" pitchFamily="49" charset="0"/>
            </a:endParaRPr>
          </a:p>
          <a:p>
            <a:pPr marL="0" indent="0">
              <a:buNone/>
            </a:pPr>
            <a:r>
              <a:rPr lang="en-GB" sz="2000" b="1" dirty="0">
                <a:latin typeface="Consolas" pitchFamily="49" charset="0"/>
                <a:cs typeface="Consolas" pitchFamily="49" charset="0"/>
              </a:rPr>
              <a:t>  if (k == 0 || k == n)    </a:t>
            </a:r>
          </a:p>
          <a:p>
            <a:pPr marL="0" indent="0">
              <a:buNone/>
            </a:pPr>
            <a:r>
              <a:rPr lang="en-GB" sz="2000" b="1" dirty="0">
                <a:latin typeface="Consolas" pitchFamily="49" charset="0"/>
                <a:cs typeface="Consolas" pitchFamily="49" charset="0"/>
              </a:rPr>
              <a:t>    m[k]</a:t>
            </a:r>
            <a:r>
              <a:rPr lang="vi-VN" sz="2000" b="1" dirty="0">
                <a:latin typeface="Consolas" pitchFamily="49" charset="0"/>
                <a:cs typeface="Consolas" pitchFamily="49" charset="0"/>
              </a:rPr>
              <a:t>[</a:t>
            </a:r>
            <a:r>
              <a:rPr lang="en-GB" sz="2000" b="1" dirty="0">
                <a:latin typeface="Consolas" pitchFamily="49" charset="0"/>
                <a:cs typeface="Consolas" pitchFamily="49" charset="0"/>
              </a:rPr>
              <a:t>n] = 1;</a:t>
            </a:r>
          </a:p>
          <a:p>
            <a:pPr marL="0" indent="0">
              <a:buNone/>
            </a:pPr>
            <a:r>
              <a:rPr lang="en-GB" sz="2000" b="1" dirty="0">
                <a:latin typeface="Consolas" pitchFamily="49" charset="0"/>
                <a:cs typeface="Consolas" pitchFamily="49" charset="0"/>
              </a:rPr>
              <a:t>  else {</a:t>
            </a:r>
          </a:p>
          <a:p>
            <a:pPr marL="0" indent="0">
              <a:buNone/>
            </a:pPr>
            <a:r>
              <a:rPr lang="en-GB" sz="2000" b="1" dirty="0">
                <a:latin typeface="Consolas" pitchFamily="49" charset="0"/>
                <a:cs typeface="Consolas" pitchFamily="49" charset="0"/>
              </a:rPr>
              <a:t>    if(m[k][n] &lt; 0){</a:t>
            </a:r>
          </a:p>
          <a:p>
            <a:pPr marL="0" indent="0">
              <a:buNone/>
            </a:pPr>
            <a:r>
              <a:rPr lang="en-GB" sz="2000" b="1" dirty="0">
                <a:latin typeface="Consolas" pitchFamily="49" charset="0"/>
                <a:cs typeface="Consolas" pitchFamily="49" charset="0"/>
              </a:rPr>
              <a:t>      m[k][n] = C(k-1,n-1) +   </a:t>
            </a:r>
          </a:p>
          <a:p>
            <a:pPr marL="0" indent="0">
              <a:buNone/>
            </a:pPr>
            <a:r>
              <a:rPr lang="en-GB" sz="2000" b="1" dirty="0">
                <a:latin typeface="Consolas" pitchFamily="49" charset="0"/>
                <a:cs typeface="Consolas" pitchFamily="49" charset="0"/>
              </a:rPr>
              <a:t>              C(k,n-1);</a:t>
            </a:r>
          </a:p>
          <a:p>
            <a:pPr marL="0" indent="0">
              <a:buNone/>
            </a:pPr>
            <a:r>
              <a:rPr lang="en-GB" sz="2000" b="1" dirty="0">
                <a:latin typeface="Consolas" pitchFamily="49" charset="0"/>
                <a:cs typeface="Consolas" pitchFamily="49" charset="0"/>
              </a:rPr>
              <a:t>    }</a:t>
            </a:r>
          </a:p>
          <a:p>
            <a:pPr marL="0" indent="0">
              <a:buNone/>
            </a:pPr>
            <a:r>
              <a:rPr lang="en-GB" sz="2000" b="1" dirty="0">
                <a:latin typeface="Consolas" pitchFamily="49" charset="0"/>
                <a:cs typeface="Consolas" pitchFamily="49" charset="0"/>
              </a:rPr>
              <a:t>  }</a:t>
            </a:r>
          </a:p>
          <a:p>
            <a:pPr marL="0" indent="0">
              <a:buNone/>
            </a:pPr>
            <a:r>
              <a:rPr lang="en-GB" sz="2000" b="1" dirty="0">
                <a:latin typeface="Consolas" pitchFamily="49" charset="0"/>
                <a:cs typeface="Consolas" pitchFamily="49" charset="0"/>
              </a:rPr>
              <a:t>  return m[k][n]; </a:t>
            </a:r>
          </a:p>
          <a:p>
            <a:pPr marL="0" indent="0">
              <a:buNone/>
            </a:pPr>
            <a:r>
              <a:rPr lang="en-GB" sz="2000" b="1" dirty="0">
                <a:latin typeface="Consolas" pitchFamily="49" charset="0"/>
                <a:cs typeface="Consolas" pitchFamily="49" charset="0"/>
              </a:rPr>
              <a:t>}</a:t>
            </a:r>
          </a:p>
          <a:p>
            <a:pPr marL="0" indent="0">
              <a:buNone/>
            </a:pPr>
            <a:r>
              <a:rPr lang="en-GB" sz="2000" b="1" dirty="0" err="1">
                <a:latin typeface="Consolas" pitchFamily="49" charset="0"/>
                <a:cs typeface="Consolas" pitchFamily="49" charset="0"/>
              </a:rPr>
              <a:t>int</a:t>
            </a:r>
            <a:r>
              <a:rPr lang="en-GB" sz="2000" b="1" dirty="0">
                <a:latin typeface="Consolas" pitchFamily="49" charset="0"/>
                <a:cs typeface="Consolas" pitchFamily="49" charset="0"/>
              </a:rPr>
              <a:t> main()</a:t>
            </a:r>
            <a:r>
              <a:rPr lang="vi-VN" sz="2000" b="1" dirty="0">
                <a:latin typeface="Consolas" pitchFamily="49" charset="0"/>
                <a:cs typeface="Consolas" pitchFamily="49" charset="0"/>
              </a:rPr>
              <a:t> {</a:t>
            </a:r>
            <a:endParaRPr lang="en-GB" sz="2000" b="1" dirty="0">
              <a:latin typeface="Consolas" pitchFamily="49" charset="0"/>
              <a:cs typeface="Consolas" pitchFamily="49" charset="0"/>
            </a:endParaRPr>
          </a:p>
          <a:p>
            <a:pPr marL="0" indent="0">
              <a:buNone/>
            </a:pPr>
            <a:r>
              <a:rPr lang="en-GB" sz="2000" b="1" dirty="0">
                <a:latin typeface="Consolas" pitchFamily="49" charset="0"/>
                <a:cs typeface="Consolas" pitchFamily="49" charset="0"/>
              </a:rPr>
              <a:t>  for(</a:t>
            </a:r>
            <a:r>
              <a:rPr lang="en-GB" sz="2000" b="1" dirty="0" err="1">
                <a:latin typeface="Consolas" pitchFamily="49" charset="0"/>
                <a:cs typeface="Consolas" pitchFamily="49" charset="0"/>
              </a:rPr>
              <a:t>int</a:t>
            </a:r>
            <a:r>
              <a:rPr lang="en-GB" sz="2000" b="1" dirty="0">
                <a:latin typeface="Consolas" pitchFamily="49" charset="0"/>
                <a:cs typeface="Consolas" pitchFamily="49" charset="0"/>
              </a:rPr>
              <a:t> i = 0; i &lt; MAX; i++)</a:t>
            </a:r>
          </a:p>
          <a:p>
            <a:pPr marL="0" indent="0">
              <a:buNone/>
            </a:pPr>
            <a:r>
              <a:rPr lang="en-GB" sz="2000" b="1" dirty="0">
                <a:latin typeface="Consolas" pitchFamily="49" charset="0"/>
                <a:cs typeface="Consolas" pitchFamily="49" charset="0"/>
              </a:rPr>
              <a:t>    for(</a:t>
            </a:r>
            <a:r>
              <a:rPr lang="en-GB" sz="2000" b="1" dirty="0" err="1">
                <a:latin typeface="Consolas" pitchFamily="49" charset="0"/>
                <a:cs typeface="Consolas" pitchFamily="49" charset="0"/>
              </a:rPr>
              <a:t>int</a:t>
            </a:r>
            <a:r>
              <a:rPr lang="en-GB" sz="2000" b="1" dirty="0">
                <a:latin typeface="Consolas" pitchFamily="49" charset="0"/>
                <a:cs typeface="Consolas" pitchFamily="49" charset="0"/>
              </a:rPr>
              <a:t> j = 0; j &lt; MAX; j++)</a:t>
            </a:r>
          </a:p>
          <a:p>
            <a:pPr marL="0" indent="0">
              <a:buNone/>
            </a:pPr>
            <a:r>
              <a:rPr lang="en-GB" sz="2000" b="1" dirty="0">
                <a:latin typeface="Consolas" pitchFamily="49" charset="0"/>
                <a:cs typeface="Consolas" pitchFamily="49" charset="0"/>
              </a:rPr>
              <a:t>       m[i][j] = -1;   </a:t>
            </a:r>
          </a:p>
          <a:p>
            <a:pPr marL="0" indent="0">
              <a:buNone/>
            </a:pPr>
            <a:r>
              <a:rPr lang="en-GB" sz="2000" b="1" dirty="0">
                <a:latin typeface="Consolas" pitchFamily="49" charset="0"/>
                <a:cs typeface="Consolas" pitchFamily="49" charset="0"/>
              </a:rPr>
              <a:t>  </a:t>
            </a:r>
            <a:r>
              <a:rPr lang="en-GB" sz="2000" b="1" dirty="0" err="1">
                <a:latin typeface="Consolas" pitchFamily="49" charset="0"/>
                <a:cs typeface="Consolas" pitchFamily="49" charset="0"/>
              </a:rPr>
              <a:t>printf</a:t>
            </a:r>
            <a:r>
              <a:rPr lang="en-GB" sz="2000" b="1" dirty="0">
                <a:latin typeface="Consolas" pitchFamily="49" charset="0"/>
                <a:cs typeface="Consolas" pitchFamily="49" charset="0"/>
              </a:rPr>
              <a:t>(“%d\</a:t>
            </a:r>
            <a:r>
              <a:rPr lang="en-GB" sz="2000" b="1" dirty="0" err="1">
                <a:latin typeface="Consolas" pitchFamily="49" charset="0"/>
                <a:cs typeface="Consolas" pitchFamily="49" charset="0"/>
              </a:rPr>
              <a:t>n”,C</a:t>
            </a:r>
            <a:r>
              <a:rPr lang="en-GB" sz="2000" b="1" dirty="0">
                <a:latin typeface="Consolas" pitchFamily="49" charset="0"/>
                <a:cs typeface="Consolas" pitchFamily="49" charset="0"/>
              </a:rPr>
              <a:t>(16,32)); </a:t>
            </a:r>
          </a:p>
          <a:p>
            <a:pPr marL="0" indent="0">
              <a:buNone/>
            </a:pPr>
            <a:r>
              <a:rPr lang="en-GB" sz="20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E7865E8F-EF75-469C-A81F-248793E83C47}"/>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1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96C07248-127B-4965-BA17-A43A9D08D02C}"/>
              </a:ext>
            </a:extLst>
          </p:cNvPr>
          <p:cNvSpPr>
            <a:spLocks noGrp="1"/>
          </p:cNvSpPr>
          <p:nvPr>
            <p:ph sz="quarter" idx="1"/>
          </p:nvPr>
        </p:nvSpPr>
        <p:spPr>
          <a:xfrm>
            <a:off x="323528" y="1190341"/>
            <a:ext cx="8496944" cy="5005536"/>
          </a:xfrm>
        </p:spPr>
        <p:txBody>
          <a:bodyPr>
            <a:normAutofit/>
          </a:bodyPr>
          <a:lstStyle/>
          <a:p>
            <a:r>
              <a:rPr lang="en-GB" sz="2000" dirty="0" err="1">
                <a:latin typeface="Arial" panose="020B0604020202020204" pitchFamily="34" charset="0"/>
                <a:cs typeface="Arial" panose="020B0604020202020204" pitchFamily="34" charset="0"/>
              </a:rPr>
              <a:t>Áp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để</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tổ</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 .,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n</a:t>
            </a:r>
            <a:r>
              <a:rPr lang="en-GB" sz="2000" baseline="-25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x</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A</a:t>
            </a:r>
            <a:r>
              <a:rPr lang="en-GB" sz="2000" i="1" baseline="-25000"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 </a:t>
            </a:r>
            <a:r>
              <a:rPr lang="en-GB" sz="2000" i="1"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 1,. . ., </a:t>
            </a:r>
            <a:r>
              <a:rPr lang="en-GB" sz="2000" i="1" dirty="0">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rPr>
              <a:t>}</a:t>
            </a:r>
          </a:p>
          <a:p>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A</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thoả</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mãn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một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thuộc</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tính</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P</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nào</a:t>
            </a:r>
            <a:r>
              <a:rPr lang="en-GB" sz="2000" dirty="0">
                <a:latin typeface="Arial" panose="020B0604020202020204" pitchFamily="34" charset="0"/>
                <a:cs typeface="Arial" panose="020B0604020202020204" pitchFamily="34" charset="0"/>
                <a:sym typeface="Symbol"/>
              </a:rPr>
              <a:t> </a:t>
            </a:r>
            <a:r>
              <a:rPr lang="vi-VN" sz="2000" dirty="0">
                <a:latin typeface="Arial" panose="020B0604020202020204" pitchFamily="34" charset="0"/>
                <a:cs typeface="Arial" panose="020B0604020202020204" pitchFamily="34" charset="0"/>
                <a:sym typeface="Symbol"/>
              </a:rPr>
              <a:t>đó</a:t>
            </a:r>
            <a:endParaRPr lang="en-GB" sz="2000" dirty="0">
              <a:latin typeface="Arial" panose="020B0604020202020204" pitchFamily="34" charset="0"/>
              <a:cs typeface="Arial" panose="020B0604020202020204" pitchFamily="34" charset="0"/>
              <a:sym typeface="Symbol"/>
            </a:endParaRPr>
          </a:p>
          <a:p>
            <a:r>
              <a:rPr lang="en-GB" sz="2000" dirty="0" err="1">
                <a:latin typeface="Arial" panose="020B0604020202020204" pitchFamily="34" charset="0"/>
                <a:cs typeface="Arial" panose="020B0604020202020204" pitchFamily="34" charset="0"/>
                <a:sym typeface="Symbol"/>
              </a:rPr>
              <a:t>Thủ</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tục</a:t>
            </a:r>
            <a:r>
              <a:rPr lang="en-GB" sz="2000" dirty="0">
                <a:latin typeface="Arial" panose="020B0604020202020204" pitchFamily="34" charset="0"/>
                <a:cs typeface="Arial" panose="020B0604020202020204" pitchFamily="34" charset="0"/>
                <a:sym typeface="Symbol"/>
              </a:rPr>
              <a:t> TRY(</a:t>
            </a:r>
            <a:r>
              <a:rPr lang="en-GB" sz="2000" i="1" dirty="0">
                <a:latin typeface="Arial" panose="020B0604020202020204" pitchFamily="34" charset="0"/>
                <a:cs typeface="Arial" panose="020B0604020202020204" pitchFamily="34" charset="0"/>
                <a:sym typeface="Symbol"/>
              </a:rPr>
              <a:t>k</a:t>
            </a:r>
            <a:r>
              <a:rPr lang="en-GB" sz="2000" dirty="0">
                <a:latin typeface="Arial" panose="020B0604020202020204" pitchFamily="34" charset="0"/>
                <a:cs typeface="Arial" panose="020B0604020202020204" pitchFamily="34" charset="0"/>
                <a:sym typeface="Symbol"/>
              </a:rPr>
              <a:t>):</a:t>
            </a:r>
          </a:p>
          <a:p>
            <a:pPr lvl="1"/>
            <a:r>
              <a:rPr lang="en-GB" sz="2000" dirty="0" err="1">
                <a:latin typeface="Arial" panose="020B0604020202020204" pitchFamily="34" charset="0"/>
                <a:cs typeface="Arial" panose="020B0604020202020204" pitchFamily="34" charset="0"/>
                <a:sym typeface="Symbol"/>
              </a:rPr>
              <a:t>Thử</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các</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giá</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trị</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v</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có</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thể</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gán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cho</a:t>
            </a:r>
            <a:r>
              <a:rPr lang="en-GB" sz="2000" dirty="0">
                <a:latin typeface="Arial" panose="020B0604020202020204" pitchFamily="34" charset="0"/>
                <a:cs typeface="Arial" panose="020B0604020202020204" pitchFamily="34" charset="0"/>
                <a:sym typeface="Symbol"/>
              </a:rPr>
              <a:t> </a:t>
            </a:r>
            <a:r>
              <a:rPr lang="en-GB" sz="2000" i="1" dirty="0" err="1">
                <a:latin typeface="Arial" panose="020B0604020202020204" pitchFamily="34" charset="0"/>
                <a:cs typeface="Arial" panose="020B0604020202020204" pitchFamily="34" charset="0"/>
                <a:sym typeface="Symbol"/>
              </a:rPr>
              <a:t>x</a:t>
            </a:r>
            <a:r>
              <a:rPr lang="en-GB" sz="2000" i="1" baseline="-25000" dirty="0" err="1">
                <a:latin typeface="Arial" panose="020B0604020202020204" pitchFamily="34" charset="0"/>
                <a:cs typeface="Arial" panose="020B0604020202020204" pitchFamily="34" charset="0"/>
                <a:sym typeface="Symbol"/>
              </a:rPr>
              <a:t>k</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mà</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không</a:t>
            </a:r>
            <a:r>
              <a:rPr lang="en-GB" sz="2000" dirty="0">
                <a:latin typeface="Arial" panose="020B0604020202020204" pitchFamily="34" charset="0"/>
                <a:cs typeface="Arial" panose="020B0604020202020204" pitchFamily="34" charset="0"/>
                <a:sym typeface="Symbol"/>
              </a:rPr>
              <a:t> vi </a:t>
            </a:r>
            <a:r>
              <a:rPr lang="en-GB" sz="2000" dirty="0" err="1">
                <a:latin typeface="Arial" panose="020B0604020202020204" pitchFamily="34" charset="0"/>
                <a:cs typeface="Arial" panose="020B0604020202020204" pitchFamily="34" charset="0"/>
                <a:sym typeface="Symbol"/>
              </a:rPr>
              <a:t>phạm</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thuộc</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tính</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P</a:t>
            </a:r>
          </a:p>
          <a:p>
            <a:pPr lvl="1"/>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lệ</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v</a:t>
            </a:r>
            <a:r>
              <a:rPr lang="en-GB" sz="2000" dirty="0">
                <a:latin typeface="Arial" panose="020B0604020202020204" pitchFamily="34" charset="0"/>
                <a:cs typeface="Arial" panose="020B0604020202020204" pitchFamily="34" charset="0"/>
              </a:rPr>
              <a:t>:</a:t>
            </a:r>
          </a:p>
          <a:p>
            <a:pPr lvl="2"/>
            <a:r>
              <a:rPr lang="en-GB" dirty="0" err="1">
                <a:latin typeface="Arial" panose="020B0604020202020204" pitchFamily="34" charset="0"/>
                <a:cs typeface="Arial" panose="020B0604020202020204" pitchFamily="34" charset="0"/>
              </a:rPr>
              <a:t>Gán</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v</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cho</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x</a:t>
            </a:r>
            <a:r>
              <a:rPr lang="en-GB" i="1" baseline="-25000" dirty="0" err="1">
                <a:latin typeface="Arial" panose="020B0604020202020204" pitchFamily="34" charset="0"/>
                <a:cs typeface="Arial" panose="020B0604020202020204" pitchFamily="34" charset="0"/>
              </a:rPr>
              <a:t>k</a:t>
            </a:r>
            <a:r>
              <a:rPr lang="en-GB" dirty="0">
                <a:latin typeface="Arial" panose="020B0604020202020204" pitchFamily="34" charset="0"/>
                <a:cs typeface="Arial" panose="020B0604020202020204" pitchFamily="34" charset="0"/>
              </a:rPr>
              <a:t> </a:t>
            </a:r>
          </a:p>
          <a:p>
            <a:pPr lvl="2"/>
            <a:r>
              <a:rPr lang="en-GB" dirty="0" err="1">
                <a:latin typeface="Arial" panose="020B0604020202020204" pitchFamily="34" charset="0"/>
                <a:cs typeface="Arial" panose="020B0604020202020204" pitchFamily="34" charset="0"/>
              </a:rPr>
              <a:t>Nếu</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k</a:t>
            </a:r>
            <a:r>
              <a:rPr lang="en-GB" dirty="0">
                <a:latin typeface="Arial" panose="020B0604020202020204" pitchFamily="34" charset="0"/>
                <a:cs typeface="Arial" panose="020B0604020202020204" pitchFamily="34" charset="0"/>
              </a:rPr>
              <a:t> &lt; </a:t>
            </a:r>
            <a:r>
              <a:rPr lang="en-GB" i="1" dirty="0">
                <a:latin typeface="Arial" panose="020B0604020202020204" pitchFamily="34" charset="0"/>
                <a:cs typeface="Arial" panose="020B0604020202020204" pitchFamily="34" charset="0"/>
              </a:rPr>
              <a:t>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gọi</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đệ</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quy</a:t>
            </a:r>
            <a:r>
              <a:rPr lang="en-GB" dirty="0">
                <a:latin typeface="Arial" panose="020B0604020202020204" pitchFamily="34" charset="0"/>
                <a:cs typeface="Arial" panose="020B0604020202020204" pitchFamily="34" charset="0"/>
              </a:rPr>
              <a:t> TRY(</a:t>
            </a:r>
            <a:r>
              <a:rPr lang="en-GB" i="1" dirty="0">
                <a:latin typeface="Arial" panose="020B0604020202020204" pitchFamily="34" charset="0"/>
                <a:cs typeface="Arial" panose="020B0604020202020204" pitchFamily="34" charset="0"/>
              </a:rPr>
              <a:t>k</a:t>
            </a:r>
            <a:r>
              <a:rPr lang="en-GB" dirty="0">
                <a:latin typeface="Arial" panose="020B0604020202020204" pitchFamily="34" charset="0"/>
                <a:cs typeface="Arial" panose="020B0604020202020204" pitchFamily="34" charset="0"/>
              </a:rPr>
              <a:t>+1) </a:t>
            </a:r>
            <a:r>
              <a:rPr lang="vi-VN" dirty="0">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tiếp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giá</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trị</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cho</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x</a:t>
            </a:r>
            <a:r>
              <a:rPr lang="en-GB" i="1" baseline="-25000" dirty="0">
                <a:latin typeface="Arial" panose="020B0604020202020204" pitchFamily="34" charset="0"/>
                <a:cs typeface="Arial" panose="020B0604020202020204" pitchFamily="34" charset="0"/>
              </a:rPr>
              <a:t>k</a:t>
            </a:r>
            <a:r>
              <a:rPr lang="en-GB" baseline="-25000" dirty="0">
                <a:latin typeface="Arial" panose="020B0604020202020204" pitchFamily="34" charset="0"/>
                <a:cs typeface="Arial" panose="020B0604020202020204" pitchFamily="34" charset="0"/>
              </a:rPr>
              <a:t>+1</a:t>
            </a:r>
            <a:r>
              <a:rPr lang="en-GB" dirty="0">
                <a:latin typeface="Arial" panose="020B0604020202020204" pitchFamily="34" charset="0"/>
                <a:cs typeface="Arial" panose="020B0604020202020204" pitchFamily="34" charset="0"/>
              </a:rPr>
              <a:t> </a:t>
            </a:r>
          </a:p>
          <a:p>
            <a:pPr lvl="2"/>
            <a:r>
              <a:rPr lang="en-GB" dirty="0" err="1">
                <a:latin typeface="Arial" panose="020B0604020202020204" pitchFamily="34" charset="0"/>
                <a:cs typeface="Arial" panose="020B0604020202020204" pitchFamily="34" charset="0"/>
              </a:rPr>
              <a:t>Nếu</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k</a:t>
            </a:r>
            <a:r>
              <a:rPr lang="en-GB" dirty="0">
                <a:latin typeface="Arial" panose="020B0604020202020204" pitchFamily="34" charset="0"/>
                <a:cs typeface="Arial" panose="020B0604020202020204" pitchFamily="34" charset="0"/>
              </a:rPr>
              <a:t> = </a:t>
            </a:r>
            <a:r>
              <a:rPr lang="en-GB" i="1" dirty="0">
                <a:latin typeface="Arial" panose="020B0604020202020204" pitchFamily="34" charset="0"/>
                <a:cs typeface="Arial" panose="020B0604020202020204" pitchFamily="34" charset="0"/>
              </a:rPr>
              <a:t>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ghi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nhận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cấu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hình</a:t>
            </a:r>
            <a:endParaRPr lang="en-GB"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443BC0A7-FBD5-48A2-9016-2E8FF2E1B27A}"/>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82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a:t>
            </a:r>
            <a:endParaRPr lang="zh-CN" altLang="en-US" sz="3200"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453ECB24-085E-4083-A0CA-F0B41930CC41}"/>
              </a:ext>
            </a:extLst>
          </p:cNvPr>
          <p:cNvSpPr>
            <a:spLocks noGrp="1"/>
          </p:cNvSpPr>
          <p:nvPr>
            <p:ph sz="quarter" idx="1"/>
          </p:nvPr>
        </p:nvSpPr>
        <p:spPr>
          <a:xfrm>
            <a:off x="1043608" y="1261368"/>
            <a:ext cx="6777619" cy="4562383"/>
          </a:xfrm>
          <a:ln>
            <a:solidFill>
              <a:schemeClr val="accent2"/>
            </a:solidFill>
          </a:ln>
        </p:spPr>
        <p:txBody>
          <a:bodyPr>
            <a:normAutofit/>
          </a:bodyPr>
          <a:lstStyle/>
          <a:p>
            <a:pPr marL="0" indent="0">
              <a:buNone/>
            </a:pPr>
            <a:r>
              <a:rPr lang="en-GB" sz="1400" b="1" dirty="0">
                <a:latin typeface="Consolas" pitchFamily="49" charset="0"/>
                <a:cs typeface="Consolas" pitchFamily="49" charset="0"/>
              </a:rPr>
              <a:t>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Begin</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Foreach</a:t>
            </a:r>
            <a:r>
              <a:rPr lang="en-GB" sz="1400" b="1" dirty="0">
                <a:latin typeface="Consolas" pitchFamily="49" charset="0"/>
                <a:cs typeface="Consolas" pitchFamily="49" charset="0"/>
              </a:rPr>
              <a:t>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thuộc</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A</a:t>
            </a:r>
            <a:r>
              <a:rPr lang="en-GB" sz="1400" b="1" i="1" baseline="-25000" dirty="0" err="1">
                <a:latin typeface="Consolas" pitchFamily="49" charset="0"/>
                <a:cs typeface="Consolas" pitchFamily="49" charset="0"/>
              </a:rPr>
              <a:t>k</a:t>
            </a:r>
            <a:endParaRPr lang="en-GB" sz="1400" b="1" i="1" baseline="-25000" dirty="0">
              <a:latin typeface="Consolas" pitchFamily="49" charset="0"/>
              <a:cs typeface="Consolas" pitchFamily="49" charset="0"/>
            </a:endParaRPr>
          </a:p>
          <a:p>
            <a:pPr marL="0" indent="0">
              <a:buNone/>
            </a:pPr>
            <a:r>
              <a:rPr lang="en-GB" sz="1400" b="1" i="1" baseline="-25000" dirty="0">
                <a:latin typeface="Consolas" pitchFamily="49" charset="0"/>
                <a:cs typeface="Consolas" pitchFamily="49" charset="0"/>
              </a:rPr>
              <a:t>        </a:t>
            </a:r>
            <a:r>
              <a:rPr lang="en-GB" sz="1400" b="1" dirty="0">
                <a:latin typeface="Consolas" pitchFamily="49" charset="0"/>
                <a:cs typeface="Consolas" pitchFamily="49" charset="0"/>
              </a:rPr>
              <a:t>if check(</a:t>
            </a:r>
            <a:r>
              <a:rPr lang="en-GB" sz="1400" b="1" i="1" dirty="0" err="1">
                <a:latin typeface="Consolas" pitchFamily="49" charset="0"/>
                <a:cs typeface="Consolas" pitchFamily="49" charset="0"/>
              </a:rPr>
              <a:t>v</a:t>
            </a:r>
            <a:r>
              <a:rPr lang="en-GB" sz="1400" b="1" dirty="0" err="1">
                <a:latin typeface="Consolas" pitchFamily="49" charset="0"/>
                <a:cs typeface="Consolas" pitchFamily="49" charset="0"/>
              </a:rPr>
              <a:t>,</a:t>
            </a:r>
            <a:r>
              <a:rPr lang="en-GB" sz="1400" b="1" i="1" dirty="0" err="1">
                <a:latin typeface="Consolas" pitchFamily="49" charset="0"/>
                <a:cs typeface="Consolas" pitchFamily="49" charset="0"/>
              </a:rPr>
              <a:t>k</a:t>
            </a:r>
            <a:r>
              <a:rPr lang="en-GB" sz="1400" b="1" dirty="0">
                <a:latin typeface="Consolas" pitchFamily="49" charset="0"/>
                <a:cs typeface="Consolas" pitchFamily="49" charset="0"/>
              </a:rPr>
              <a:t>)</a:t>
            </a:r>
            <a:r>
              <a:rPr lang="en-GB" sz="1400" b="1" baseline="-25000" dirty="0">
                <a:latin typeface="Consolas" pitchFamily="49" charset="0"/>
                <a:cs typeface="Consolas" pitchFamily="49" charset="0"/>
              </a:rPr>
              <a:t> </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kiểm</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tra</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xem</a:t>
            </a:r>
            <a:r>
              <a:rPr lang="en-GB" sz="1400" b="1" dirty="0">
                <a:latin typeface="Consolas" pitchFamily="49" charset="0"/>
                <a:cs typeface="Consolas" pitchFamily="49" charset="0"/>
              </a:rPr>
              <a:t>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có</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hợp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lệ</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không</a:t>
            </a:r>
            <a:r>
              <a:rPr lang="en-GB" sz="1400" b="1" dirty="0">
                <a:latin typeface="Consolas" pitchFamily="49" charset="0"/>
                <a:cs typeface="Consolas" pitchFamily="49" charset="0"/>
              </a:rPr>
              <a:t> */</a:t>
            </a:r>
            <a:endParaRPr lang="en-GB" sz="1400" b="1" i="1" baseline="-25000"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Begin</a:t>
            </a:r>
          </a:p>
          <a:p>
            <a:pPr marL="0" indent="0">
              <a:buNone/>
            </a:pPr>
            <a:r>
              <a:rPr lang="en-GB" sz="1400" b="1" dirty="0">
                <a:latin typeface="Consolas" pitchFamily="49" charset="0"/>
                <a:cs typeface="Consolas" pitchFamily="49" charset="0"/>
              </a:rPr>
              <a:t>         </a:t>
            </a:r>
            <a:r>
              <a:rPr lang="en-GB" sz="1400" b="1" i="1" dirty="0" err="1">
                <a:latin typeface="Consolas" pitchFamily="49" charset="0"/>
                <a:cs typeface="Consolas" pitchFamily="49" charset="0"/>
              </a:rPr>
              <a:t>x</a:t>
            </a:r>
            <a:r>
              <a:rPr lang="en-GB" sz="1400" b="1" i="1" baseline="-25000" dirty="0" err="1">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if(</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n</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ghi_nhan_cau_hinh</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else 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+1);</a:t>
            </a:r>
          </a:p>
          <a:p>
            <a:pPr marL="0" indent="0">
              <a:buNone/>
            </a:pPr>
            <a:r>
              <a:rPr lang="en-GB" sz="1400" b="1" dirty="0">
                <a:latin typeface="Consolas" pitchFamily="49" charset="0"/>
                <a:cs typeface="Consolas" pitchFamily="49" charset="0"/>
              </a:rPr>
              <a:t>       End</a:t>
            </a:r>
          </a:p>
          <a:p>
            <a:pPr marL="0" indent="0">
              <a:buNone/>
            </a:pPr>
            <a:r>
              <a:rPr lang="en-GB" sz="1400" b="1" dirty="0">
                <a:latin typeface="Consolas" pitchFamily="49" charset="0"/>
                <a:cs typeface="Consolas" pitchFamily="49" charset="0"/>
              </a:rPr>
              <a:t>  End</a:t>
            </a:r>
          </a:p>
          <a:p>
            <a:pPr marL="0" indent="0">
              <a:buNone/>
            </a:pPr>
            <a:r>
              <a:rPr lang="en-GB" sz="1400" b="1" dirty="0">
                <a:latin typeface="Consolas" pitchFamily="49" charset="0"/>
                <a:cs typeface="Consolas" pitchFamily="49" charset="0"/>
              </a:rPr>
              <a:t>Main()</a:t>
            </a:r>
          </a:p>
          <a:p>
            <a:pPr marL="0" indent="0">
              <a:buNone/>
            </a:pPr>
            <a:r>
              <a:rPr lang="en-GB" sz="1400" b="1" dirty="0">
                <a:latin typeface="Consolas" pitchFamily="49" charset="0"/>
                <a:cs typeface="Consolas" pitchFamily="49" charset="0"/>
              </a:rPr>
              <a:t>Begin</a:t>
            </a:r>
          </a:p>
          <a:p>
            <a:pPr marL="0" indent="0">
              <a:buNone/>
            </a:pPr>
            <a:r>
              <a:rPr lang="en-GB" sz="1400" b="1" dirty="0">
                <a:latin typeface="Consolas" pitchFamily="49" charset="0"/>
                <a:cs typeface="Consolas" pitchFamily="49" charset="0"/>
              </a:rPr>
              <a:t>  TRY(1);	</a:t>
            </a:r>
          </a:p>
          <a:p>
            <a:pPr marL="0" indent="0">
              <a:buNone/>
            </a:pPr>
            <a:r>
              <a:rPr lang="en-GB" sz="1400" b="1" dirty="0">
                <a:latin typeface="Consolas" pitchFamily="49" charset="0"/>
                <a:cs typeface="Consolas" pitchFamily="49" charset="0"/>
              </a:rPr>
              <a:t>End</a:t>
            </a:r>
          </a:p>
          <a:p>
            <a:pPr marL="0" indent="0">
              <a:buNone/>
            </a:pPr>
            <a:endParaRPr lang="en-GB" sz="1400" b="1" dirty="0">
              <a:latin typeface="Consolas" pitchFamily="49" charset="0"/>
              <a:cs typeface="Consolas" pitchFamily="49" charset="0"/>
            </a:endParaRPr>
          </a:p>
        </p:txBody>
      </p:sp>
      <p:cxnSp>
        <p:nvCxnSpPr>
          <p:cNvPr id="4" name="Straight Connector 3">
            <a:extLst>
              <a:ext uri="{FF2B5EF4-FFF2-40B4-BE49-F238E27FC236}">
                <a16:creationId xmlns:a16="http://schemas.microsoft.com/office/drawing/2014/main" id="{B3F374C3-FD21-4C96-A543-E857ED19487E}"/>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42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liệt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kê</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xâu</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nhị</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phân</a:t>
            </a:r>
            <a:endParaRPr lang="zh-CN" altLang="en-US" sz="3200" b="1"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55E18F1B-B93F-48D9-BD81-A3759A822112}"/>
              </a:ext>
            </a:extLst>
          </p:cNvPr>
          <p:cNvSpPr>
            <a:spLocks noGrp="1"/>
          </p:cNvSpPr>
          <p:nvPr>
            <p:ph sz="quarter" idx="1"/>
          </p:nvPr>
        </p:nvSpPr>
        <p:spPr>
          <a:xfrm>
            <a:off x="411317" y="1052736"/>
            <a:ext cx="8324309" cy="1361990"/>
          </a:xfrm>
        </p:spPr>
        <p:txBody>
          <a:bodyPr>
            <a:normAutofit/>
          </a:bodyPr>
          <a:lstStyle/>
          <a:p>
            <a:r>
              <a:rPr lang="en-GB" sz="2000" dirty="0" err="1">
                <a:latin typeface="Arial" panose="020B0604020202020204" pitchFamily="34" charset="0"/>
                <a:cs typeface="Arial" panose="020B0604020202020204" pitchFamily="34" charset="0"/>
              </a:rPr>
              <a:t>Mô</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Mảng</a:t>
            </a: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x[n]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x[i]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{0,1}</a:t>
            </a:r>
            <a:r>
              <a:rPr lang="vi-VN"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bít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xâu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a:t>
            </a:r>
          </a:p>
          <a:p>
            <a:pPr marL="320040" lvl="1" indent="0">
              <a:buNone/>
            </a:pP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i= 1, . . ., n</a:t>
            </a:r>
            <a:r>
              <a:rPr lang="en-GB" sz="2000" dirty="0">
                <a:latin typeface="Arial" panose="020B0604020202020204" pitchFamily="34" charset="0"/>
                <a:cs typeface="Arial" panose="020B0604020202020204" pitchFamily="34" charset="0"/>
              </a:rPr>
              <a:t>)</a:t>
            </a:r>
          </a:p>
          <a:p>
            <a:pPr marL="320040" lvl="1" indent="0">
              <a:buNone/>
            </a:pP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6A20B041-4AB6-4D13-A19B-DF5F5E862E6F}"/>
              </a:ext>
            </a:extLst>
          </p:cNvPr>
          <p:cNvSpPr/>
          <p:nvPr/>
        </p:nvSpPr>
        <p:spPr>
          <a:xfrm>
            <a:off x="4377708" y="2102778"/>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DDB8C49-AF07-42EA-9965-69B6764EACFB}"/>
              </a:ext>
            </a:extLst>
          </p:cNvPr>
          <p:cNvSpPr/>
          <p:nvPr/>
        </p:nvSpPr>
        <p:spPr>
          <a:xfrm>
            <a:off x="3110883" y="3074328"/>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A68363F-4525-440C-BF19-D84700E9A52D}"/>
              </a:ext>
            </a:extLst>
          </p:cNvPr>
          <p:cNvSpPr/>
          <p:nvPr/>
        </p:nvSpPr>
        <p:spPr>
          <a:xfrm>
            <a:off x="5682633" y="3074327"/>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F1D42B4-4C66-4703-B405-2A94CF84949F}"/>
              </a:ext>
            </a:extLst>
          </p:cNvPr>
          <p:cNvSpPr/>
          <p:nvPr/>
        </p:nvSpPr>
        <p:spPr>
          <a:xfrm>
            <a:off x="2386983" y="3979203"/>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02A86D8-3DA0-4BCF-9CFA-EC1E93CA678F}"/>
              </a:ext>
            </a:extLst>
          </p:cNvPr>
          <p:cNvSpPr/>
          <p:nvPr/>
        </p:nvSpPr>
        <p:spPr>
          <a:xfrm>
            <a:off x="3787158" y="3979203"/>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27A8993-D507-4959-8D7A-95689E1DC12D}"/>
              </a:ext>
            </a:extLst>
          </p:cNvPr>
          <p:cNvSpPr/>
          <p:nvPr/>
        </p:nvSpPr>
        <p:spPr>
          <a:xfrm>
            <a:off x="4992070" y="3979203"/>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6CF4C60-A81E-4657-986D-32B3058E8FC0}"/>
              </a:ext>
            </a:extLst>
          </p:cNvPr>
          <p:cNvSpPr/>
          <p:nvPr/>
        </p:nvSpPr>
        <p:spPr>
          <a:xfrm>
            <a:off x="6392245" y="3979203"/>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CB739FF-3BB9-4A79-BECC-FF5501738F0E}"/>
              </a:ext>
            </a:extLst>
          </p:cNvPr>
          <p:cNvSpPr/>
          <p:nvPr/>
        </p:nvSpPr>
        <p:spPr>
          <a:xfrm>
            <a:off x="2091708" y="5007903"/>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C468992-4501-4B9E-8544-8EABC5FB443D}"/>
              </a:ext>
            </a:extLst>
          </p:cNvPr>
          <p:cNvSpPr/>
          <p:nvPr/>
        </p:nvSpPr>
        <p:spPr>
          <a:xfrm>
            <a:off x="2663208" y="5007902"/>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B567F3E-FBFE-49BD-9819-E056C52DFA19}"/>
              </a:ext>
            </a:extLst>
          </p:cNvPr>
          <p:cNvSpPr/>
          <p:nvPr/>
        </p:nvSpPr>
        <p:spPr>
          <a:xfrm>
            <a:off x="3491883" y="5007902"/>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9E1F5C3-6E3B-45AD-8FDE-B2857AAA75F9}"/>
              </a:ext>
            </a:extLst>
          </p:cNvPr>
          <p:cNvSpPr/>
          <p:nvPr/>
        </p:nvSpPr>
        <p:spPr>
          <a:xfrm>
            <a:off x="4063383" y="5007901"/>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A5A388E-5172-4B3D-86E4-D248DF215BF3}"/>
              </a:ext>
            </a:extLst>
          </p:cNvPr>
          <p:cNvSpPr/>
          <p:nvPr/>
        </p:nvSpPr>
        <p:spPr>
          <a:xfrm>
            <a:off x="4696795" y="5007901"/>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790B18F-4711-48BB-B986-3798A10A49FA}"/>
              </a:ext>
            </a:extLst>
          </p:cNvPr>
          <p:cNvSpPr/>
          <p:nvPr/>
        </p:nvSpPr>
        <p:spPr>
          <a:xfrm>
            <a:off x="5268295" y="5007900"/>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717F5EF-2F11-46BE-A95A-D5D190ED32BE}"/>
              </a:ext>
            </a:extLst>
          </p:cNvPr>
          <p:cNvSpPr/>
          <p:nvPr/>
        </p:nvSpPr>
        <p:spPr>
          <a:xfrm>
            <a:off x="6127927" y="5007900"/>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D2808C4-6205-4B0F-A768-561183BC30E2}"/>
              </a:ext>
            </a:extLst>
          </p:cNvPr>
          <p:cNvSpPr/>
          <p:nvPr/>
        </p:nvSpPr>
        <p:spPr>
          <a:xfrm>
            <a:off x="6699427" y="5007899"/>
            <a:ext cx="276225"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4664285-84E5-4B60-830D-5EB4940D3F1C}"/>
              </a:ext>
            </a:extLst>
          </p:cNvPr>
          <p:cNvCxnSpPr>
            <a:stCxn id="10" idx="3"/>
            <a:endCxn id="11" idx="7"/>
          </p:cNvCxnSpPr>
          <p:nvPr/>
        </p:nvCxnSpPr>
        <p:spPr>
          <a:xfrm flipH="1">
            <a:off x="3346656" y="2338551"/>
            <a:ext cx="1071504" cy="77622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48CB37-8FE6-4D0F-BB3D-EB25AA6AE386}"/>
              </a:ext>
            </a:extLst>
          </p:cNvPr>
          <p:cNvCxnSpPr>
            <a:stCxn id="10" idx="5"/>
            <a:endCxn id="12" idx="1"/>
          </p:cNvCxnSpPr>
          <p:nvPr/>
        </p:nvCxnSpPr>
        <p:spPr>
          <a:xfrm>
            <a:off x="4613481" y="2338551"/>
            <a:ext cx="1109604" cy="77622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602C06-F08A-427A-BAF8-B7039A766D85}"/>
              </a:ext>
            </a:extLst>
          </p:cNvPr>
          <p:cNvCxnSpPr>
            <a:stCxn id="11" idx="3"/>
            <a:endCxn id="13" idx="7"/>
          </p:cNvCxnSpPr>
          <p:nvPr/>
        </p:nvCxnSpPr>
        <p:spPr>
          <a:xfrm flipH="1">
            <a:off x="2622756" y="3310101"/>
            <a:ext cx="528579" cy="70955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D37B9DC-DE30-4C55-9115-E173F3568B39}"/>
              </a:ext>
            </a:extLst>
          </p:cNvPr>
          <p:cNvCxnSpPr>
            <a:stCxn id="11" idx="5"/>
            <a:endCxn id="14" idx="1"/>
          </p:cNvCxnSpPr>
          <p:nvPr/>
        </p:nvCxnSpPr>
        <p:spPr>
          <a:xfrm>
            <a:off x="3346656" y="3310101"/>
            <a:ext cx="480954" cy="70955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7EEA8A-0580-40AE-9063-316B911AA0EC}"/>
              </a:ext>
            </a:extLst>
          </p:cNvPr>
          <p:cNvCxnSpPr>
            <a:stCxn id="12" idx="3"/>
            <a:endCxn id="15" idx="7"/>
          </p:cNvCxnSpPr>
          <p:nvPr/>
        </p:nvCxnSpPr>
        <p:spPr>
          <a:xfrm flipH="1">
            <a:off x="5227843" y="3310100"/>
            <a:ext cx="495242" cy="7095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899D6E-F596-46E3-A9A4-82A622BEC51E}"/>
              </a:ext>
            </a:extLst>
          </p:cNvPr>
          <p:cNvCxnSpPr>
            <a:stCxn id="12" idx="5"/>
            <a:endCxn id="16" idx="1"/>
          </p:cNvCxnSpPr>
          <p:nvPr/>
        </p:nvCxnSpPr>
        <p:spPr>
          <a:xfrm>
            <a:off x="5918406" y="3310100"/>
            <a:ext cx="514291" cy="7095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5F5B388-2074-4406-8756-0D7160CB7DCB}"/>
              </a:ext>
            </a:extLst>
          </p:cNvPr>
          <p:cNvCxnSpPr>
            <a:stCxn id="13" idx="4"/>
            <a:endCxn id="17" idx="0"/>
          </p:cNvCxnSpPr>
          <p:nvPr/>
        </p:nvCxnSpPr>
        <p:spPr>
          <a:xfrm flipH="1">
            <a:off x="2229821" y="4255428"/>
            <a:ext cx="295275" cy="7524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A89B6C8-B9FC-4C93-A67D-34D1D796BA23}"/>
              </a:ext>
            </a:extLst>
          </p:cNvPr>
          <p:cNvCxnSpPr>
            <a:stCxn id="13" idx="4"/>
            <a:endCxn id="18" idx="0"/>
          </p:cNvCxnSpPr>
          <p:nvPr/>
        </p:nvCxnSpPr>
        <p:spPr>
          <a:xfrm>
            <a:off x="2525096" y="4255428"/>
            <a:ext cx="276225" cy="75247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7646D37-5522-4AA3-9DF2-F1E188FE20FA}"/>
              </a:ext>
            </a:extLst>
          </p:cNvPr>
          <p:cNvCxnSpPr>
            <a:stCxn id="14" idx="4"/>
            <a:endCxn id="19" idx="0"/>
          </p:cNvCxnSpPr>
          <p:nvPr/>
        </p:nvCxnSpPr>
        <p:spPr>
          <a:xfrm flipH="1">
            <a:off x="3629996" y="4255428"/>
            <a:ext cx="295275" cy="75247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37693B8-6705-40E2-83F4-D6D4422D0ABC}"/>
              </a:ext>
            </a:extLst>
          </p:cNvPr>
          <p:cNvCxnSpPr>
            <a:stCxn id="14" idx="4"/>
            <a:endCxn id="20" idx="0"/>
          </p:cNvCxnSpPr>
          <p:nvPr/>
        </p:nvCxnSpPr>
        <p:spPr>
          <a:xfrm>
            <a:off x="3925271" y="4255428"/>
            <a:ext cx="276225" cy="7524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55863E-4730-4DFC-A6EF-79A017A2A2B3}"/>
              </a:ext>
            </a:extLst>
          </p:cNvPr>
          <p:cNvCxnSpPr>
            <a:stCxn id="15" idx="4"/>
            <a:endCxn id="21" idx="0"/>
          </p:cNvCxnSpPr>
          <p:nvPr/>
        </p:nvCxnSpPr>
        <p:spPr>
          <a:xfrm flipH="1">
            <a:off x="4834908" y="4255428"/>
            <a:ext cx="295275" cy="7524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429FE8-4455-4EE2-B08A-A17B4FF39F17}"/>
              </a:ext>
            </a:extLst>
          </p:cNvPr>
          <p:cNvCxnSpPr>
            <a:stCxn id="15" idx="4"/>
            <a:endCxn id="22" idx="0"/>
          </p:cNvCxnSpPr>
          <p:nvPr/>
        </p:nvCxnSpPr>
        <p:spPr>
          <a:xfrm>
            <a:off x="5130183" y="4255428"/>
            <a:ext cx="276225" cy="7524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BAFCA1E-7B4C-4891-B952-D1E963A46360}"/>
              </a:ext>
            </a:extLst>
          </p:cNvPr>
          <p:cNvCxnSpPr>
            <a:stCxn id="16" idx="4"/>
            <a:endCxn id="23" idx="0"/>
          </p:cNvCxnSpPr>
          <p:nvPr/>
        </p:nvCxnSpPr>
        <p:spPr>
          <a:xfrm flipH="1">
            <a:off x="6266040" y="4255428"/>
            <a:ext cx="264318" cy="7524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93D747-BC0B-4C9C-AC65-74966D27BE00}"/>
              </a:ext>
            </a:extLst>
          </p:cNvPr>
          <p:cNvCxnSpPr>
            <a:stCxn id="16" idx="4"/>
            <a:endCxn id="24" idx="0"/>
          </p:cNvCxnSpPr>
          <p:nvPr/>
        </p:nvCxnSpPr>
        <p:spPr>
          <a:xfrm>
            <a:off x="6530358" y="4255428"/>
            <a:ext cx="307182" cy="75247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99DD5EE-91CE-460E-A1D6-4C28A784DDED}"/>
              </a:ext>
            </a:extLst>
          </p:cNvPr>
          <p:cNvSpPr txBox="1"/>
          <p:nvPr/>
        </p:nvSpPr>
        <p:spPr>
          <a:xfrm>
            <a:off x="3151335" y="2445678"/>
            <a:ext cx="910844" cy="369332"/>
          </a:xfrm>
          <a:prstGeom prst="rect">
            <a:avLst/>
          </a:prstGeom>
          <a:noFill/>
        </p:spPr>
        <p:txBody>
          <a:bodyPr wrap="square" rtlCol="0">
            <a:spAutoFit/>
          </a:bodyPr>
          <a:lstStyle/>
          <a:p>
            <a:r>
              <a:rPr lang="en-US" i="1" dirty="0"/>
              <a:t>X</a:t>
            </a:r>
            <a:r>
              <a:rPr lang="en-US" baseline="-25000" dirty="0"/>
              <a:t>1</a:t>
            </a:r>
            <a:r>
              <a:rPr lang="en-US" dirty="0"/>
              <a:t> = 0</a:t>
            </a:r>
          </a:p>
        </p:txBody>
      </p:sp>
      <p:sp>
        <p:nvSpPr>
          <p:cNvPr id="40" name="TextBox 39">
            <a:extLst>
              <a:ext uri="{FF2B5EF4-FFF2-40B4-BE49-F238E27FC236}">
                <a16:creationId xmlns:a16="http://schemas.microsoft.com/office/drawing/2014/main" id="{B9DC551C-A58E-4B78-915B-2ED0E1764A7A}"/>
              </a:ext>
            </a:extLst>
          </p:cNvPr>
          <p:cNvSpPr txBox="1"/>
          <p:nvPr/>
        </p:nvSpPr>
        <p:spPr>
          <a:xfrm>
            <a:off x="5320624" y="2445678"/>
            <a:ext cx="945416" cy="369332"/>
          </a:xfrm>
          <a:prstGeom prst="rect">
            <a:avLst/>
          </a:prstGeom>
          <a:noFill/>
        </p:spPr>
        <p:txBody>
          <a:bodyPr wrap="square" rtlCol="0">
            <a:spAutoFit/>
          </a:bodyPr>
          <a:lstStyle/>
          <a:p>
            <a:r>
              <a:rPr lang="en-US" i="1" dirty="0"/>
              <a:t>X</a:t>
            </a:r>
            <a:r>
              <a:rPr lang="en-US" baseline="-25000" dirty="0"/>
              <a:t>1</a:t>
            </a:r>
            <a:r>
              <a:rPr lang="en-US" dirty="0"/>
              <a:t> = 1</a:t>
            </a:r>
          </a:p>
        </p:txBody>
      </p:sp>
      <p:sp>
        <p:nvSpPr>
          <p:cNvPr id="41" name="TextBox 40">
            <a:extLst>
              <a:ext uri="{FF2B5EF4-FFF2-40B4-BE49-F238E27FC236}">
                <a16:creationId xmlns:a16="http://schemas.microsoft.com/office/drawing/2014/main" id="{9C2AF588-7C63-41ED-9921-6BDA9E111C13}"/>
              </a:ext>
            </a:extLst>
          </p:cNvPr>
          <p:cNvSpPr txBox="1"/>
          <p:nvPr/>
        </p:nvSpPr>
        <p:spPr>
          <a:xfrm>
            <a:off x="2209565" y="3391973"/>
            <a:ext cx="941770" cy="369332"/>
          </a:xfrm>
          <a:prstGeom prst="rect">
            <a:avLst/>
          </a:prstGeom>
          <a:noFill/>
        </p:spPr>
        <p:txBody>
          <a:bodyPr wrap="square" rtlCol="0">
            <a:spAutoFit/>
          </a:bodyPr>
          <a:lstStyle/>
          <a:p>
            <a:r>
              <a:rPr lang="en-US" i="1" dirty="0"/>
              <a:t>X</a:t>
            </a:r>
            <a:r>
              <a:rPr lang="en-US" i="1" baseline="-25000" dirty="0"/>
              <a:t>2</a:t>
            </a:r>
            <a:r>
              <a:rPr lang="en-US" dirty="0"/>
              <a:t> = 0</a:t>
            </a:r>
          </a:p>
        </p:txBody>
      </p:sp>
      <p:sp>
        <p:nvSpPr>
          <p:cNvPr id="42" name="TextBox 41">
            <a:extLst>
              <a:ext uri="{FF2B5EF4-FFF2-40B4-BE49-F238E27FC236}">
                <a16:creationId xmlns:a16="http://schemas.microsoft.com/office/drawing/2014/main" id="{B3B07EA1-BC73-4896-A299-538C9C9FEB1C}"/>
              </a:ext>
            </a:extLst>
          </p:cNvPr>
          <p:cNvSpPr txBox="1"/>
          <p:nvPr/>
        </p:nvSpPr>
        <p:spPr>
          <a:xfrm>
            <a:off x="3541859" y="3391973"/>
            <a:ext cx="917834" cy="369332"/>
          </a:xfrm>
          <a:prstGeom prst="rect">
            <a:avLst/>
          </a:prstGeom>
          <a:noFill/>
        </p:spPr>
        <p:txBody>
          <a:bodyPr wrap="square" rtlCol="0">
            <a:spAutoFit/>
          </a:bodyPr>
          <a:lstStyle/>
          <a:p>
            <a:r>
              <a:rPr lang="en-US" i="1" dirty="0"/>
              <a:t>X</a:t>
            </a:r>
            <a:r>
              <a:rPr lang="en-US" i="1" baseline="-25000" dirty="0"/>
              <a:t>2</a:t>
            </a:r>
            <a:r>
              <a:rPr lang="en-US" dirty="0"/>
              <a:t> = 1</a:t>
            </a:r>
          </a:p>
        </p:txBody>
      </p:sp>
      <p:sp>
        <p:nvSpPr>
          <p:cNvPr id="43" name="TextBox 42">
            <a:extLst>
              <a:ext uri="{FF2B5EF4-FFF2-40B4-BE49-F238E27FC236}">
                <a16:creationId xmlns:a16="http://schemas.microsoft.com/office/drawing/2014/main" id="{BEDB5AA3-E9AA-4AD6-9967-1CBB93AA7390}"/>
              </a:ext>
            </a:extLst>
          </p:cNvPr>
          <p:cNvSpPr txBox="1"/>
          <p:nvPr/>
        </p:nvSpPr>
        <p:spPr>
          <a:xfrm>
            <a:off x="4840875" y="3429000"/>
            <a:ext cx="882210" cy="369332"/>
          </a:xfrm>
          <a:prstGeom prst="rect">
            <a:avLst/>
          </a:prstGeom>
          <a:noFill/>
        </p:spPr>
        <p:txBody>
          <a:bodyPr wrap="square" rtlCol="0">
            <a:spAutoFit/>
          </a:bodyPr>
          <a:lstStyle/>
          <a:p>
            <a:r>
              <a:rPr lang="en-US" i="1" dirty="0"/>
              <a:t>X</a:t>
            </a:r>
            <a:r>
              <a:rPr lang="en-US" i="1" baseline="-25000" dirty="0"/>
              <a:t>2</a:t>
            </a:r>
            <a:r>
              <a:rPr lang="en-US" dirty="0"/>
              <a:t> = 0</a:t>
            </a:r>
          </a:p>
        </p:txBody>
      </p:sp>
      <p:sp>
        <p:nvSpPr>
          <p:cNvPr id="44" name="TextBox 43">
            <a:extLst>
              <a:ext uri="{FF2B5EF4-FFF2-40B4-BE49-F238E27FC236}">
                <a16:creationId xmlns:a16="http://schemas.microsoft.com/office/drawing/2014/main" id="{6CEB6988-8624-4C9E-AA86-82ECDCF74ECB}"/>
              </a:ext>
            </a:extLst>
          </p:cNvPr>
          <p:cNvSpPr txBox="1"/>
          <p:nvPr/>
        </p:nvSpPr>
        <p:spPr>
          <a:xfrm>
            <a:off x="6173168" y="3429000"/>
            <a:ext cx="950149" cy="369332"/>
          </a:xfrm>
          <a:prstGeom prst="rect">
            <a:avLst/>
          </a:prstGeom>
          <a:noFill/>
        </p:spPr>
        <p:txBody>
          <a:bodyPr wrap="square" rtlCol="0">
            <a:spAutoFit/>
          </a:bodyPr>
          <a:lstStyle/>
          <a:p>
            <a:r>
              <a:rPr lang="en-US" i="1" dirty="0"/>
              <a:t>X</a:t>
            </a:r>
            <a:r>
              <a:rPr lang="en-US" i="1" baseline="-25000" dirty="0"/>
              <a:t>2</a:t>
            </a:r>
            <a:r>
              <a:rPr lang="en-US" dirty="0"/>
              <a:t> = 1</a:t>
            </a:r>
          </a:p>
        </p:txBody>
      </p:sp>
      <p:sp>
        <p:nvSpPr>
          <p:cNvPr id="45" name="TextBox 44">
            <a:extLst>
              <a:ext uri="{FF2B5EF4-FFF2-40B4-BE49-F238E27FC236}">
                <a16:creationId xmlns:a16="http://schemas.microsoft.com/office/drawing/2014/main" id="{41F548CF-52DB-4CC5-B823-693D66163009}"/>
              </a:ext>
            </a:extLst>
          </p:cNvPr>
          <p:cNvSpPr txBox="1"/>
          <p:nvPr/>
        </p:nvSpPr>
        <p:spPr>
          <a:xfrm>
            <a:off x="1595714" y="4288156"/>
            <a:ext cx="941770" cy="369332"/>
          </a:xfrm>
          <a:prstGeom prst="rect">
            <a:avLst/>
          </a:prstGeom>
          <a:noFill/>
        </p:spPr>
        <p:txBody>
          <a:bodyPr wrap="square" rtlCol="0">
            <a:spAutoFit/>
          </a:bodyPr>
          <a:lstStyle/>
          <a:p>
            <a:r>
              <a:rPr lang="en-US" i="1" dirty="0"/>
              <a:t>X</a:t>
            </a:r>
            <a:r>
              <a:rPr lang="en-US" i="1" baseline="-25000" dirty="0"/>
              <a:t>3</a:t>
            </a:r>
            <a:r>
              <a:rPr lang="en-US" dirty="0"/>
              <a:t> = 0</a:t>
            </a:r>
          </a:p>
        </p:txBody>
      </p:sp>
      <p:sp>
        <p:nvSpPr>
          <p:cNvPr id="46" name="TextBox 45">
            <a:extLst>
              <a:ext uri="{FF2B5EF4-FFF2-40B4-BE49-F238E27FC236}">
                <a16:creationId xmlns:a16="http://schemas.microsoft.com/office/drawing/2014/main" id="{F4859524-4B33-4276-B53B-8D906EC27A61}"/>
              </a:ext>
            </a:extLst>
          </p:cNvPr>
          <p:cNvSpPr txBox="1"/>
          <p:nvPr/>
        </p:nvSpPr>
        <p:spPr>
          <a:xfrm>
            <a:off x="2577425" y="4306535"/>
            <a:ext cx="951939" cy="369332"/>
          </a:xfrm>
          <a:prstGeom prst="rect">
            <a:avLst/>
          </a:prstGeom>
          <a:noFill/>
        </p:spPr>
        <p:txBody>
          <a:bodyPr wrap="square" rtlCol="0">
            <a:spAutoFit/>
          </a:bodyPr>
          <a:lstStyle/>
          <a:p>
            <a:r>
              <a:rPr lang="en-US" i="1" dirty="0"/>
              <a:t>X</a:t>
            </a:r>
            <a:r>
              <a:rPr lang="en-US" i="1" baseline="-25000" dirty="0"/>
              <a:t>3</a:t>
            </a:r>
            <a:r>
              <a:rPr lang="en-US" dirty="0"/>
              <a:t> = 1</a:t>
            </a:r>
          </a:p>
        </p:txBody>
      </p:sp>
      <p:sp>
        <p:nvSpPr>
          <p:cNvPr id="47" name="TextBox 46">
            <a:extLst>
              <a:ext uri="{FF2B5EF4-FFF2-40B4-BE49-F238E27FC236}">
                <a16:creationId xmlns:a16="http://schemas.microsoft.com/office/drawing/2014/main" id="{5C705E28-2CDD-4BD4-B20C-AB73A23D8468}"/>
              </a:ext>
            </a:extLst>
          </p:cNvPr>
          <p:cNvSpPr txBox="1"/>
          <p:nvPr/>
        </p:nvSpPr>
        <p:spPr>
          <a:xfrm>
            <a:off x="3099820" y="4654622"/>
            <a:ext cx="1016174" cy="369332"/>
          </a:xfrm>
          <a:prstGeom prst="rect">
            <a:avLst/>
          </a:prstGeom>
          <a:noFill/>
        </p:spPr>
        <p:txBody>
          <a:bodyPr wrap="square" rtlCol="0">
            <a:spAutoFit/>
          </a:bodyPr>
          <a:lstStyle/>
          <a:p>
            <a:r>
              <a:rPr lang="en-US" i="1" dirty="0"/>
              <a:t>X</a:t>
            </a:r>
            <a:r>
              <a:rPr lang="en-US" i="1" baseline="-25000" dirty="0"/>
              <a:t>3</a:t>
            </a:r>
            <a:r>
              <a:rPr lang="en-US" dirty="0"/>
              <a:t> = 0</a:t>
            </a:r>
          </a:p>
        </p:txBody>
      </p:sp>
      <p:sp>
        <p:nvSpPr>
          <p:cNvPr id="48" name="TextBox 47">
            <a:extLst>
              <a:ext uri="{FF2B5EF4-FFF2-40B4-BE49-F238E27FC236}">
                <a16:creationId xmlns:a16="http://schemas.microsoft.com/office/drawing/2014/main" id="{EEF4B2CA-EF4D-4D0F-A913-78C5953F8B95}"/>
              </a:ext>
            </a:extLst>
          </p:cNvPr>
          <p:cNvSpPr txBox="1"/>
          <p:nvPr/>
        </p:nvSpPr>
        <p:spPr>
          <a:xfrm>
            <a:off x="3899970" y="4654622"/>
            <a:ext cx="938238" cy="369332"/>
          </a:xfrm>
          <a:prstGeom prst="rect">
            <a:avLst/>
          </a:prstGeom>
          <a:noFill/>
        </p:spPr>
        <p:txBody>
          <a:bodyPr wrap="square" rtlCol="0">
            <a:spAutoFit/>
          </a:bodyPr>
          <a:lstStyle/>
          <a:p>
            <a:r>
              <a:rPr lang="en-US" i="1" dirty="0"/>
              <a:t>X</a:t>
            </a:r>
            <a:r>
              <a:rPr lang="en-US" i="1" baseline="-25000" dirty="0"/>
              <a:t>3</a:t>
            </a:r>
            <a:r>
              <a:rPr lang="en-US" dirty="0"/>
              <a:t> = 1</a:t>
            </a:r>
          </a:p>
        </p:txBody>
      </p:sp>
      <p:sp>
        <p:nvSpPr>
          <p:cNvPr id="49" name="TextBox 48">
            <a:extLst>
              <a:ext uri="{FF2B5EF4-FFF2-40B4-BE49-F238E27FC236}">
                <a16:creationId xmlns:a16="http://schemas.microsoft.com/office/drawing/2014/main" id="{B5F33417-8FBC-48EB-976D-ECC1797419BB}"/>
              </a:ext>
            </a:extLst>
          </p:cNvPr>
          <p:cNvSpPr txBox="1"/>
          <p:nvPr/>
        </p:nvSpPr>
        <p:spPr>
          <a:xfrm>
            <a:off x="4385968" y="4295880"/>
            <a:ext cx="979293" cy="369332"/>
          </a:xfrm>
          <a:prstGeom prst="rect">
            <a:avLst/>
          </a:prstGeom>
          <a:noFill/>
        </p:spPr>
        <p:txBody>
          <a:bodyPr wrap="square" rtlCol="0">
            <a:spAutoFit/>
          </a:bodyPr>
          <a:lstStyle/>
          <a:p>
            <a:r>
              <a:rPr lang="en-US" i="1" dirty="0"/>
              <a:t>X</a:t>
            </a:r>
            <a:r>
              <a:rPr lang="en-US" i="1" baseline="-25000" dirty="0"/>
              <a:t>3</a:t>
            </a:r>
            <a:r>
              <a:rPr lang="en-US" dirty="0"/>
              <a:t> = 0</a:t>
            </a:r>
          </a:p>
        </p:txBody>
      </p:sp>
      <p:sp>
        <p:nvSpPr>
          <p:cNvPr id="50" name="TextBox 49">
            <a:extLst>
              <a:ext uri="{FF2B5EF4-FFF2-40B4-BE49-F238E27FC236}">
                <a16:creationId xmlns:a16="http://schemas.microsoft.com/office/drawing/2014/main" id="{5A067D6C-78A8-459C-93DD-3F935BBD5345}"/>
              </a:ext>
            </a:extLst>
          </p:cNvPr>
          <p:cNvSpPr txBox="1"/>
          <p:nvPr/>
        </p:nvSpPr>
        <p:spPr>
          <a:xfrm>
            <a:off x="5124106" y="4281557"/>
            <a:ext cx="979293" cy="369332"/>
          </a:xfrm>
          <a:prstGeom prst="rect">
            <a:avLst/>
          </a:prstGeom>
          <a:noFill/>
        </p:spPr>
        <p:txBody>
          <a:bodyPr wrap="square" rtlCol="0">
            <a:spAutoFit/>
          </a:bodyPr>
          <a:lstStyle/>
          <a:p>
            <a:r>
              <a:rPr lang="en-US" i="1" dirty="0"/>
              <a:t>X</a:t>
            </a:r>
            <a:r>
              <a:rPr lang="en-US" i="1" baseline="-25000" dirty="0"/>
              <a:t>3</a:t>
            </a:r>
            <a:r>
              <a:rPr lang="en-US" dirty="0"/>
              <a:t> = 1</a:t>
            </a:r>
          </a:p>
        </p:txBody>
      </p:sp>
      <p:sp>
        <p:nvSpPr>
          <p:cNvPr id="51" name="TextBox 50">
            <a:extLst>
              <a:ext uri="{FF2B5EF4-FFF2-40B4-BE49-F238E27FC236}">
                <a16:creationId xmlns:a16="http://schemas.microsoft.com/office/drawing/2014/main" id="{4FFBD217-368A-4C1F-B829-A2C9A9405B09}"/>
              </a:ext>
            </a:extLst>
          </p:cNvPr>
          <p:cNvSpPr txBox="1"/>
          <p:nvPr/>
        </p:nvSpPr>
        <p:spPr>
          <a:xfrm>
            <a:off x="5698080" y="4629314"/>
            <a:ext cx="922492" cy="369332"/>
          </a:xfrm>
          <a:prstGeom prst="rect">
            <a:avLst/>
          </a:prstGeom>
          <a:noFill/>
        </p:spPr>
        <p:txBody>
          <a:bodyPr wrap="square" rtlCol="0">
            <a:spAutoFit/>
          </a:bodyPr>
          <a:lstStyle/>
          <a:p>
            <a:r>
              <a:rPr lang="en-US" i="1" dirty="0"/>
              <a:t>X</a:t>
            </a:r>
            <a:r>
              <a:rPr lang="en-US" i="1" baseline="-25000" dirty="0"/>
              <a:t>3</a:t>
            </a:r>
            <a:r>
              <a:rPr lang="en-US" dirty="0"/>
              <a:t> = 0</a:t>
            </a:r>
          </a:p>
        </p:txBody>
      </p:sp>
      <p:sp>
        <p:nvSpPr>
          <p:cNvPr id="52" name="TextBox 51">
            <a:extLst>
              <a:ext uri="{FF2B5EF4-FFF2-40B4-BE49-F238E27FC236}">
                <a16:creationId xmlns:a16="http://schemas.microsoft.com/office/drawing/2014/main" id="{1A974C29-740A-482F-886F-DD992BB5F82D}"/>
              </a:ext>
            </a:extLst>
          </p:cNvPr>
          <p:cNvSpPr txBox="1"/>
          <p:nvPr/>
        </p:nvSpPr>
        <p:spPr>
          <a:xfrm>
            <a:off x="6675567" y="4629314"/>
            <a:ext cx="938059" cy="369332"/>
          </a:xfrm>
          <a:prstGeom prst="rect">
            <a:avLst/>
          </a:prstGeom>
          <a:noFill/>
        </p:spPr>
        <p:txBody>
          <a:bodyPr wrap="square" rtlCol="0">
            <a:spAutoFit/>
          </a:bodyPr>
          <a:lstStyle/>
          <a:p>
            <a:r>
              <a:rPr lang="en-US" i="1" dirty="0"/>
              <a:t>X</a:t>
            </a:r>
            <a:r>
              <a:rPr lang="en-US" i="1" baseline="-25000" dirty="0"/>
              <a:t>3</a:t>
            </a:r>
            <a:r>
              <a:rPr lang="en-US" dirty="0"/>
              <a:t> = 1</a:t>
            </a:r>
          </a:p>
        </p:txBody>
      </p:sp>
      <p:cxnSp>
        <p:nvCxnSpPr>
          <p:cNvPr id="53" name="Straight Connector 52">
            <a:extLst>
              <a:ext uri="{FF2B5EF4-FFF2-40B4-BE49-F238E27FC236}">
                <a16:creationId xmlns:a16="http://schemas.microsoft.com/office/drawing/2014/main" id="{F2C2338C-633C-4C82-A89C-77E628EDF5AD}"/>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39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liệt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kê</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xâu</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nhị</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phân</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C2C00988-133C-473F-85BD-D56B9B94F429}"/>
              </a:ext>
            </a:extLst>
          </p:cNvPr>
          <p:cNvSpPr>
            <a:spLocks noGrp="1"/>
          </p:cNvSpPr>
          <p:nvPr>
            <p:ph sz="quarter" idx="1"/>
          </p:nvPr>
        </p:nvSpPr>
        <p:spPr>
          <a:xfrm>
            <a:off x="411318" y="1052736"/>
            <a:ext cx="4320480" cy="4608512"/>
          </a:xfrm>
        </p:spPr>
        <p:txBody>
          <a:bodyPr>
            <a:normAutofit/>
          </a:bodyPr>
          <a:lstStyle/>
          <a:p>
            <a:r>
              <a:rPr lang="en-GB" sz="2000" dirty="0" err="1">
                <a:latin typeface="Arial" panose="020B0604020202020204" pitchFamily="34" charset="0"/>
                <a:cs typeface="Arial" panose="020B0604020202020204" pitchFamily="34" charset="0"/>
              </a:rPr>
              <a:t>Mô</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Mảng</a:t>
            </a: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x[n]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x[i]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{0,1}</a:t>
            </a:r>
            <a:r>
              <a:rPr lang="vi-VN"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bít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xâu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a:t>
            </a:r>
          </a:p>
          <a:p>
            <a:pPr marL="320040" lvl="1" indent="0">
              <a:buNone/>
            </a:pP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i= 1, . . ., n</a:t>
            </a:r>
            <a:r>
              <a:rPr lang="en-GB" sz="2000" dirty="0">
                <a:latin typeface="Arial" panose="020B0604020202020204" pitchFamily="34" charset="0"/>
                <a:cs typeface="Arial" panose="020B0604020202020204" pitchFamily="34" charset="0"/>
              </a:rPr>
              <a:t>)</a:t>
            </a:r>
          </a:p>
          <a:p>
            <a:pPr marL="320040" lvl="1" indent="0">
              <a:buNone/>
            </a:pP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BDB8D31C-78D5-407E-83D0-E4030DC21CFE}"/>
              </a:ext>
            </a:extLst>
          </p:cNvPr>
          <p:cNvSpPr txBox="1">
            <a:spLocks/>
          </p:cNvSpPr>
          <p:nvPr/>
        </p:nvSpPr>
        <p:spPr>
          <a:xfrm>
            <a:off x="4669654" y="771736"/>
            <a:ext cx="4258336" cy="5522532"/>
          </a:xfrm>
          <a:prstGeom prst="rect">
            <a:avLst/>
          </a:prstGeom>
          <a:noFill/>
          <a:ln>
            <a:solidFill>
              <a:schemeClr val="accent2"/>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300" b="1" dirty="0">
                <a:latin typeface="Consolas" pitchFamily="49" charset="0"/>
                <a:cs typeface="Consolas" pitchFamily="49" charset="0"/>
              </a:rPr>
              <a:t>void solution(){</a:t>
            </a:r>
          </a:p>
          <a:p>
            <a:pPr marL="0" indent="0">
              <a:buNone/>
            </a:pPr>
            <a:r>
              <a:rPr lang="en-GB" sz="1300" b="1" dirty="0">
                <a:latin typeface="Consolas" pitchFamily="49" charset="0"/>
                <a:cs typeface="Consolas" pitchFamily="49" charset="0"/>
              </a:rPr>
              <a:t>   for(int </a:t>
            </a:r>
            <a:r>
              <a:rPr lang="en-GB" sz="1300" b="1" dirty="0" err="1">
                <a:latin typeface="Consolas" pitchFamily="49" charset="0"/>
                <a:cs typeface="Consolas" pitchFamily="49" charset="0"/>
              </a:rPr>
              <a:t>i</a:t>
            </a:r>
            <a:r>
              <a:rPr lang="en-GB" sz="1300" b="1" dirty="0">
                <a:latin typeface="Consolas" pitchFamily="49" charset="0"/>
                <a:cs typeface="Consolas" pitchFamily="49" charset="0"/>
              </a:rPr>
              <a:t> = 1; </a:t>
            </a:r>
            <a:r>
              <a:rPr lang="en-GB" sz="1300" b="1" dirty="0" err="1">
                <a:latin typeface="Consolas" pitchFamily="49" charset="0"/>
                <a:cs typeface="Consolas" pitchFamily="49" charset="0"/>
              </a:rPr>
              <a:t>i</a:t>
            </a:r>
            <a:r>
              <a:rPr lang="en-GB" sz="1300" b="1" dirty="0">
                <a:latin typeface="Consolas" pitchFamily="49" charset="0"/>
                <a:cs typeface="Consolas" pitchFamily="49" charset="0"/>
              </a:rPr>
              <a:t>&lt;= n; </a:t>
            </a:r>
            <a:r>
              <a:rPr lang="en-GB" sz="1300" b="1" dirty="0" err="1">
                <a:latin typeface="Consolas" pitchFamily="49" charset="0"/>
                <a:cs typeface="Consolas" pitchFamily="49" charset="0"/>
              </a:rPr>
              <a:t>i</a:t>
            </a:r>
            <a:r>
              <a:rPr lang="en-GB" sz="1300" b="1" dirty="0">
                <a:latin typeface="Consolas" pitchFamily="49" charset="0"/>
                <a:cs typeface="Consolas" pitchFamily="49" charset="0"/>
              </a:rPr>
              <a:t>++) </a:t>
            </a:r>
          </a:p>
          <a:p>
            <a:pPr marL="0" indent="0">
              <a:buNone/>
            </a:pPr>
            <a:r>
              <a:rPr lang="en-GB" sz="1300" b="1" dirty="0">
                <a:latin typeface="Consolas" pitchFamily="49" charset="0"/>
                <a:cs typeface="Consolas" pitchFamily="49" charset="0"/>
              </a:rPr>
              <a:t>		</a:t>
            </a:r>
            <a:r>
              <a:rPr lang="en-GB" sz="1300" b="1" dirty="0" err="1">
                <a:latin typeface="Consolas" pitchFamily="49" charset="0"/>
                <a:cs typeface="Consolas" pitchFamily="49" charset="0"/>
              </a:rPr>
              <a:t>printf</a:t>
            </a:r>
            <a:r>
              <a:rPr lang="en-GB" sz="1300" b="1" dirty="0">
                <a:latin typeface="Consolas" pitchFamily="49" charset="0"/>
                <a:cs typeface="Consolas" pitchFamily="49" charset="0"/>
              </a:rPr>
              <a:t>("%d ",x[</a:t>
            </a:r>
            <a:r>
              <a:rPr lang="en-GB" sz="1300" b="1" dirty="0" err="1">
                <a:latin typeface="Consolas" pitchFamily="49" charset="0"/>
                <a:cs typeface="Consolas" pitchFamily="49" charset="0"/>
              </a:rPr>
              <a:t>i</a:t>
            </a:r>
            <a:r>
              <a:rPr lang="en-GB" sz="1300" b="1" dirty="0">
                <a:latin typeface="Consolas" pitchFamily="49" charset="0"/>
                <a:cs typeface="Consolas" pitchFamily="49" charset="0"/>
              </a:rPr>
              <a:t>]);</a:t>
            </a:r>
          </a:p>
          <a:p>
            <a:pPr marL="0" indent="0">
              <a:buNone/>
            </a:pPr>
            <a:r>
              <a:rPr lang="en-GB" sz="1300" b="1" dirty="0">
                <a:latin typeface="Consolas" pitchFamily="49" charset="0"/>
                <a:cs typeface="Consolas" pitchFamily="49" charset="0"/>
              </a:rPr>
              <a:t>    </a:t>
            </a:r>
            <a:r>
              <a:rPr lang="en-GB" sz="1300" b="1" dirty="0" err="1">
                <a:latin typeface="Consolas" pitchFamily="49" charset="0"/>
                <a:cs typeface="Consolas" pitchFamily="49" charset="0"/>
              </a:rPr>
              <a:t>printf</a:t>
            </a:r>
            <a:r>
              <a:rPr lang="en-GB" sz="1300" b="1" dirty="0">
                <a:latin typeface="Consolas" pitchFamily="49" charset="0"/>
                <a:cs typeface="Consolas" pitchFamily="49" charset="0"/>
              </a:rPr>
              <a:t>("\n");</a:t>
            </a:r>
          </a:p>
          <a:p>
            <a:pPr marL="0" indent="0">
              <a:buNone/>
            </a:pPr>
            <a:r>
              <a:rPr lang="en-GB" sz="1300" b="1" dirty="0">
                <a:latin typeface="Consolas" pitchFamily="49" charset="0"/>
                <a:cs typeface="Consolas" pitchFamily="49" charset="0"/>
              </a:rPr>
              <a:t>}</a:t>
            </a:r>
          </a:p>
          <a:p>
            <a:pPr marL="0" indent="0">
              <a:buNone/>
            </a:pPr>
            <a:r>
              <a:rPr lang="en-GB" sz="1300" b="1" dirty="0">
                <a:latin typeface="Consolas" pitchFamily="49" charset="0"/>
                <a:cs typeface="Consolas" pitchFamily="49" charset="0"/>
              </a:rPr>
              <a:t>int check(int v, int k){</a:t>
            </a:r>
          </a:p>
          <a:p>
            <a:pPr marL="0" indent="0">
              <a:buNone/>
            </a:pPr>
            <a:r>
              <a:rPr lang="en-GB" sz="1300" b="1" dirty="0">
                <a:latin typeface="Consolas" pitchFamily="49" charset="0"/>
                <a:cs typeface="Consolas" pitchFamily="49" charset="0"/>
              </a:rPr>
              <a:t>    return 1;</a:t>
            </a:r>
          </a:p>
          <a:p>
            <a:pPr marL="0" indent="0">
              <a:buNone/>
            </a:pPr>
            <a:r>
              <a:rPr lang="en-GB" sz="1300" b="1" dirty="0">
                <a:latin typeface="Consolas" pitchFamily="49" charset="0"/>
                <a:cs typeface="Consolas" pitchFamily="49" charset="0"/>
              </a:rPr>
              <a:t>}</a:t>
            </a:r>
          </a:p>
          <a:p>
            <a:pPr marL="0" indent="0">
              <a:buNone/>
            </a:pPr>
            <a:r>
              <a:rPr lang="en-US" sz="1300" b="1" dirty="0">
                <a:latin typeface="Consolas" pitchFamily="49" charset="0"/>
                <a:cs typeface="Consolas" pitchFamily="49" charset="0"/>
              </a:rPr>
              <a:t>void Try(int k){</a:t>
            </a:r>
          </a:p>
          <a:p>
            <a:pPr marL="0" indent="0">
              <a:buNone/>
            </a:pPr>
            <a:r>
              <a:rPr lang="en-US" sz="1300" b="1" dirty="0">
                <a:latin typeface="Consolas" pitchFamily="49" charset="0"/>
                <a:cs typeface="Consolas" pitchFamily="49" charset="0"/>
              </a:rPr>
              <a:t>    for(int v = 0; v &lt;= 1; v++){</a:t>
            </a:r>
          </a:p>
          <a:p>
            <a:pPr marL="0" indent="0">
              <a:buNone/>
            </a:pPr>
            <a:r>
              <a:rPr lang="en-US" sz="1300" b="1" dirty="0">
                <a:latin typeface="Consolas" pitchFamily="49" charset="0"/>
                <a:cs typeface="Consolas" pitchFamily="49" charset="0"/>
              </a:rPr>
              <a:t>        if(check(</a:t>
            </a:r>
            <a:r>
              <a:rPr lang="en-US" sz="1300" b="1" dirty="0" err="1">
                <a:latin typeface="Consolas" pitchFamily="49" charset="0"/>
                <a:cs typeface="Consolas" pitchFamily="49" charset="0"/>
              </a:rPr>
              <a:t>v,k</a:t>
            </a:r>
            <a:r>
              <a:rPr lang="en-US" sz="1300" b="1" dirty="0">
                <a:latin typeface="Consolas" pitchFamily="49" charset="0"/>
                <a:cs typeface="Consolas" pitchFamily="49" charset="0"/>
              </a:rPr>
              <a:t>)){</a:t>
            </a:r>
          </a:p>
          <a:p>
            <a:pPr marL="0" indent="0">
              <a:buNone/>
            </a:pPr>
            <a:r>
              <a:rPr lang="en-US" sz="1300" b="1" dirty="0">
                <a:latin typeface="Consolas" pitchFamily="49" charset="0"/>
                <a:cs typeface="Consolas" pitchFamily="49" charset="0"/>
              </a:rPr>
              <a:t>            x[k] = v;</a:t>
            </a:r>
          </a:p>
          <a:p>
            <a:pPr marL="0" indent="0">
              <a:buNone/>
            </a:pPr>
            <a:r>
              <a:rPr lang="en-US" sz="1300" b="1" dirty="0">
                <a:latin typeface="Consolas" pitchFamily="49" charset="0"/>
                <a:cs typeface="Consolas" pitchFamily="49" charset="0"/>
              </a:rPr>
              <a:t>            if(k == n) solution();</a:t>
            </a:r>
          </a:p>
          <a:p>
            <a:pPr marL="0" indent="0">
              <a:buNone/>
            </a:pPr>
            <a:r>
              <a:rPr lang="en-US" sz="1300" b="1" dirty="0">
                <a:latin typeface="Consolas" pitchFamily="49" charset="0"/>
                <a:cs typeface="Consolas" pitchFamily="49" charset="0"/>
              </a:rPr>
              <a:t>            else Try(k+1);</a:t>
            </a:r>
          </a:p>
          <a:p>
            <a:pPr marL="0" indent="0">
              <a:buNone/>
            </a:pPr>
            <a:r>
              <a:rPr lang="en-US" sz="1300" b="1" dirty="0">
                <a:latin typeface="Consolas" pitchFamily="49" charset="0"/>
                <a:cs typeface="Consolas" pitchFamily="49" charset="0"/>
              </a:rPr>
              <a:t>        }</a:t>
            </a:r>
          </a:p>
          <a:p>
            <a:pPr marL="0" indent="0">
              <a:buNone/>
            </a:pPr>
            <a:r>
              <a:rPr lang="en-US" sz="1300" b="1" dirty="0">
                <a:latin typeface="Consolas" pitchFamily="49" charset="0"/>
                <a:cs typeface="Consolas" pitchFamily="49" charset="0"/>
              </a:rPr>
              <a:t>    }</a:t>
            </a:r>
          </a:p>
          <a:p>
            <a:pPr marL="0" indent="0">
              <a:buNone/>
            </a:pPr>
            <a:r>
              <a:rPr lang="en-US" sz="1300" b="1" dirty="0">
                <a:latin typeface="Consolas" pitchFamily="49" charset="0"/>
                <a:cs typeface="Consolas" pitchFamily="49" charset="0"/>
              </a:rPr>
              <a:t>}</a:t>
            </a:r>
            <a:endParaRPr lang="en-GB" sz="1300" b="1" dirty="0">
              <a:latin typeface="Consolas" pitchFamily="49" charset="0"/>
              <a:cs typeface="Consolas" pitchFamily="49" charset="0"/>
            </a:endParaRPr>
          </a:p>
          <a:p>
            <a:pPr marL="0" indent="0">
              <a:buNone/>
            </a:pPr>
            <a:r>
              <a:rPr lang="en-GB" sz="1300" b="1" dirty="0" err="1">
                <a:latin typeface="Consolas" pitchFamily="49" charset="0"/>
                <a:cs typeface="Consolas" pitchFamily="49" charset="0"/>
              </a:rPr>
              <a:t>int</a:t>
            </a:r>
            <a:r>
              <a:rPr lang="en-GB" sz="1300" b="1" dirty="0">
                <a:latin typeface="Consolas" pitchFamily="49" charset="0"/>
                <a:cs typeface="Consolas" pitchFamily="49" charset="0"/>
              </a:rPr>
              <a:t> main()</a:t>
            </a:r>
            <a:r>
              <a:rPr lang="vi-VN" sz="1300" b="1" dirty="0">
                <a:latin typeface="Consolas" pitchFamily="49" charset="0"/>
                <a:cs typeface="Consolas" pitchFamily="49" charset="0"/>
              </a:rPr>
              <a:t> {</a:t>
            </a:r>
            <a:endParaRPr lang="en-GB" sz="1300" b="1" dirty="0">
              <a:latin typeface="Consolas" pitchFamily="49" charset="0"/>
              <a:cs typeface="Consolas" pitchFamily="49" charset="0"/>
            </a:endParaRPr>
          </a:p>
          <a:p>
            <a:pPr marL="0" indent="0">
              <a:buNone/>
            </a:pPr>
            <a:r>
              <a:rPr lang="en-GB" sz="1300" b="1" dirty="0">
                <a:latin typeface="Consolas" pitchFamily="49" charset="0"/>
                <a:cs typeface="Consolas" pitchFamily="49" charset="0"/>
              </a:rPr>
              <a:t>  Try(1);</a:t>
            </a:r>
          </a:p>
          <a:p>
            <a:pPr marL="0" indent="0">
              <a:buNone/>
            </a:pPr>
            <a:r>
              <a:rPr lang="en-GB" sz="13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80EEA1A3-5E3A-47D8-8303-B16995FBE3FB}"/>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055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liệt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kê</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xâu</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nhị</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phân</a:t>
            </a:r>
            <a:endParaRPr lang="zh-CN" altLang="en-US" sz="3200" b="1"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8AFD5E3A-4E03-477A-BF36-0796B25EC84C}"/>
              </a:ext>
            </a:extLst>
          </p:cNvPr>
          <p:cNvSpPr>
            <a:spLocks noGrp="1"/>
          </p:cNvSpPr>
          <p:nvPr>
            <p:ph sz="quarter" idx="1"/>
          </p:nvPr>
        </p:nvSpPr>
        <p:spPr>
          <a:xfrm>
            <a:off x="394549" y="1232265"/>
            <a:ext cx="4320480" cy="4608512"/>
          </a:xfrm>
        </p:spPr>
        <p:txBody>
          <a:bodyPr>
            <a:normAutofit/>
          </a:bodyPr>
          <a:lstStyle/>
          <a:p>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xâu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2 bit 1 </a:t>
            </a:r>
            <a:r>
              <a:rPr lang="en-GB" sz="2000" dirty="0" err="1">
                <a:latin typeface="Arial" panose="020B0604020202020204" pitchFamily="34" charset="0"/>
                <a:cs typeface="Arial" panose="020B0604020202020204" pitchFamily="34" charset="0"/>
              </a:rPr>
              <a:t>nào</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đứng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endParaRPr lang="en-GB" sz="2000" dirty="0">
              <a:latin typeface="Arial" panose="020B0604020202020204" pitchFamily="34" charset="0"/>
              <a:cs typeface="Arial" panose="020B0604020202020204" pitchFamily="34" charset="0"/>
            </a:endParaRPr>
          </a:p>
          <a:p>
            <a:r>
              <a:rPr lang="en-GB" sz="2000" dirty="0" err="1">
                <a:latin typeface="Arial" panose="020B0604020202020204" pitchFamily="34" charset="0"/>
                <a:cs typeface="Arial" panose="020B0604020202020204" pitchFamily="34" charset="0"/>
              </a:rPr>
              <a:t>Mô</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Mảng</a:t>
            </a: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x[n]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x[i]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{0,1}</a:t>
            </a:r>
            <a:r>
              <a:rPr lang="vi-VN"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bít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xâu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a:t>
            </a:r>
          </a:p>
          <a:p>
            <a:pPr marL="320040" lvl="1" indent="0">
              <a:buNone/>
            </a:pPr>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i= 1, . . ., n</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Thuộc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tính</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2 </a:t>
            </a:r>
            <a:r>
              <a:rPr lang="en-GB" sz="2000" dirty="0" err="1">
                <a:latin typeface="Arial" panose="020B0604020202020204" pitchFamily="34" charset="0"/>
                <a:cs typeface="Arial" panose="020B0604020202020204" pitchFamily="34" charset="0"/>
              </a:rPr>
              <a:t>bít</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nào</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đứng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endParaRPr lang="en-GB" sz="2000" dirty="0">
              <a:latin typeface="Arial" panose="020B0604020202020204" pitchFamily="34" charset="0"/>
              <a:cs typeface="Arial" panose="020B0604020202020204" pitchFamily="34" charset="0"/>
            </a:endParaRPr>
          </a:p>
          <a:p>
            <a:pPr marL="320040" lvl="1" indent="0">
              <a:buNone/>
            </a:pPr>
            <a:endParaRPr lang="en-GB" sz="2000" dirty="0">
              <a:latin typeface="Times New Roman" pitchFamily="18" charset="0"/>
              <a:cs typeface="Times New Roman" pitchFamily="18" charset="0"/>
            </a:endParaRPr>
          </a:p>
          <a:p>
            <a:endParaRPr lang="en-GB" sz="2000" dirty="0"/>
          </a:p>
        </p:txBody>
      </p:sp>
      <p:sp>
        <p:nvSpPr>
          <p:cNvPr id="10" name="Content Placeholder 2">
            <a:extLst>
              <a:ext uri="{FF2B5EF4-FFF2-40B4-BE49-F238E27FC236}">
                <a16:creationId xmlns:a16="http://schemas.microsoft.com/office/drawing/2014/main" id="{F1F16654-B879-4A5B-B42B-C9A406D78A2E}"/>
              </a:ext>
            </a:extLst>
          </p:cNvPr>
          <p:cNvSpPr txBox="1">
            <a:spLocks/>
          </p:cNvSpPr>
          <p:nvPr/>
        </p:nvSpPr>
        <p:spPr>
          <a:xfrm>
            <a:off x="5004048" y="1232265"/>
            <a:ext cx="3888432" cy="4752528"/>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TRY(</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k)</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for(</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v = 0; v &lt;= 1; v++){</a:t>
            </a:r>
          </a:p>
          <a:p>
            <a:pPr marL="0" indent="0">
              <a:buNone/>
            </a:pPr>
            <a:r>
              <a:rPr lang="en-GB" sz="1400" b="1" dirty="0">
                <a:latin typeface="Consolas" pitchFamily="49" charset="0"/>
                <a:cs typeface="Consolas" pitchFamily="49" charset="0"/>
              </a:rPr>
              <a:t>    if(x[k-1] + v &lt; 2){</a:t>
            </a:r>
          </a:p>
          <a:p>
            <a:pPr marL="0" indent="0">
              <a:buNone/>
            </a:pPr>
            <a:r>
              <a:rPr lang="en-GB" sz="1400" b="1" dirty="0">
                <a:latin typeface="Consolas" pitchFamily="49" charset="0"/>
                <a:cs typeface="Consolas" pitchFamily="49" charset="0"/>
              </a:rPr>
              <a:t>      x[k] = v;</a:t>
            </a:r>
          </a:p>
          <a:p>
            <a:pPr marL="0" indent="0">
              <a:buNone/>
            </a:pPr>
            <a:r>
              <a:rPr lang="en-GB" sz="1400" b="1" dirty="0">
                <a:latin typeface="Consolas" pitchFamily="49" charset="0"/>
                <a:cs typeface="Consolas" pitchFamily="49" charset="0"/>
              </a:rPr>
              <a:t>      if(k == n)    </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printSolution</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else TRY(k+1);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a:t>
            </a:r>
          </a:p>
          <a:p>
            <a:pPr marL="0" indent="0">
              <a:buNone/>
            </a:pPr>
            <a:endParaRPr lang="en-GB" sz="1400" b="1" dirty="0">
              <a:latin typeface="Consolas" pitchFamily="49" charset="0"/>
              <a:cs typeface="Consolas" pitchFamily="49" charset="0"/>
            </a:endParaRPr>
          </a:p>
          <a:p>
            <a:pPr marL="0" indent="0">
              <a:buNone/>
            </a:pP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main()</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x[0] = 0;</a:t>
            </a:r>
          </a:p>
          <a:p>
            <a:pPr marL="0" indent="0">
              <a:buNone/>
            </a:pPr>
            <a:r>
              <a:rPr lang="en-GB" sz="1400" b="1" dirty="0">
                <a:latin typeface="Consolas" pitchFamily="49" charset="0"/>
                <a:cs typeface="Consolas" pitchFamily="49" charset="0"/>
              </a:rPr>
              <a:t>  TRY(1);</a:t>
            </a:r>
          </a:p>
          <a:p>
            <a:pPr marL="0" indent="0">
              <a:buNone/>
            </a:pPr>
            <a:r>
              <a:rPr lang="en-GB" sz="14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FF9F0B72-8DFE-4018-AA99-68EBD73BEBFA}"/>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31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liệt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kê</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tổ</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hợp</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B52C525E-3301-4BD4-A76D-175235715BBD}"/>
              </a:ext>
            </a:extLst>
          </p:cNvPr>
          <p:cNvSpPr>
            <a:spLocks noGrp="1"/>
          </p:cNvSpPr>
          <p:nvPr>
            <p:ph sz="quarter" idx="1"/>
          </p:nvPr>
        </p:nvSpPr>
        <p:spPr>
          <a:xfrm>
            <a:off x="341283" y="1436451"/>
            <a:ext cx="4603579" cy="4608512"/>
          </a:xfrm>
        </p:spPr>
        <p:txBody>
          <a:bodyPr>
            <a:normAutofit/>
          </a:bodyPr>
          <a:lstStyle/>
          <a:p>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chập</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1, 2, …, </a:t>
            </a:r>
            <a:r>
              <a:rPr lang="en-GB" sz="2000" i="1" dirty="0">
                <a:latin typeface="Arial" panose="020B0604020202020204" pitchFamily="34" charset="0"/>
                <a:cs typeface="Arial" panose="020B0604020202020204" pitchFamily="34" charset="0"/>
              </a:rPr>
              <a:t>n</a:t>
            </a:r>
          </a:p>
          <a:p>
            <a:r>
              <a:rPr lang="en-GB" sz="2000" dirty="0" err="1">
                <a:latin typeface="Arial" panose="020B0604020202020204" pitchFamily="34" charset="0"/>
                <a:cs typeface="Arial" panose="020B0604020202020204" pitchFamily="34" charset="0"/>
              </a:rPr>
              <a:t>Mô</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Mảng</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{1, . . ., </a:t>
            </a:r>
            <a:r>
              <a:rPr lang="en-GB" sz="2000" i="1" dirty="0">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a:t>
            </a:r>
            <a:r>
              <a:rPr lang="vi-VN"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1, . . ., </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Thuộc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tính</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P</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&lt;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+1],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mọi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1, 2, …, </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-1</a:t>
            </a:r>
          </a:p>
          <a:p>
            <a:pPr lvl="1"/>
            <a:endParaRPr lang="en-GB" sz="2000" dirty="0">
              <a:latin typeface="Arial" panose="020B0604020202020204" pitchFamily="34" charset="0"/>
              <a:cs typeface="Arial" panose="020B0604020202020204" pitchFamily="34" charset="0"/>
            </a:endParaRPr>
          </a:p>
          <a:p>
            <a:pPr marL="320040" lvl="1" indent="0">
              <a:buNone/>
            </a:pP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39A43BB9-4146-497D-86DF-ECBB21984DE6}"/>
              </a:ext>
            </a:extLst>
          </p:cNvPr>
          <p:cNvSpPr txBox="1">
            <a:spLocks/>
          </p:cNvSpPr>
          <p:nvPr/>
        </p:nvSpPr>
        <p:spPr>
          <a:xfrm>
            <a:off x="5140170" y="1436451"/>
            <a:ext cx="3752309" cy="4218623"/>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TRY(</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i)</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for(int v = x[i-1]+1; v &lt;= </a:t>
            </a:r>
            <a:r>
              <a:rPr lang="en-GB" sz="1400" b="1" dirty="0" err="1">
                <a:latin typeface="Consolas" pitchFamily="49" charset="0"/>
                <a:cs typeface="Consolas" pitchFamily="49" charset="0"/>
              </a:rPr>
              <a:t>n-k+i</a:t>
            </a: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v++){</a:t>
            </a:r>
          </a:p>
          <a:p>
            <a:pPr marL="0" indent="0">
              <a:buNone/>
            </a:pPr>
            <a:r>
              <a:rPr lang="en-GB" sz="1400" b="1" dirty="0">
                <a:latin typeface="Consolas" pitchFamily="49" charset="0"/>
                <a:cs typeface="Consolas" pitchFamily="49" charset="0"/>
              </a:rPr>
              <a:t>     x[i] = v;</a:t>
            </a:r>
          </a:p>
          <a:p>
            <a:pPr marL="0" indent="0">
              <a:buNone/>
            </a:pPr>
            <a:r>
              <a:rPr lang="en-GB" sz="1400" b="1" dirty="0">
                <a:latin typeface="Consolas" pitchFamily="49" charset="0"/>
                <a:cs typeface="Consolas" pitchFamily="49" charset="0"/>
              </a:rPr>
              <a:t>     if(i == k)    </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printSolution</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else TRY(i+1);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a:t>
            </a:r>
          </a:p>
          <a:p>
            <a:pPr marL="0" indent="0">
              <a:buNone/>
            </a:pPr>
            <a:endParaRPr lang="en-GB" sz="1400" b="1" dirty="0">
              <a:latin typeface="Consolas" pitchFamily="49" charset="0"/>
              <a:cs typeface="Consolas" pitchFamily="49" charset="0"/>
            </a:endParaRPr>
          </a:p>
          <a:p>
            <a:pPr marL="0" indent="0">
              <a:buNone/>
            </a:pP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main()</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x[0] = 0;</a:t>
            </a:r>
          </a:p>
          <a:p>
            <a:pPr marL="0" indent="0">
              <a:buNone/>
            </a:pPr>
            <a:r>
              <a:rPr lang="en-GB" sz="1400" b="1" dirty="0">
                <a:latin typeface="Consolas" pitchFamily="49" charset="0"/>
                <a:cs typeface="Consolas" pitchFamily="49" charset="0"/>
              </a:rPr>
              <a:t>  TRY(1);</a:t>
            </a:r>
          </a:p>
          <a:p>
            <a:pPr marL="0" indent="0">
              <a:buNone/>
            </a:pPr>
            <a:r>
              <a:rPr lang="en-GB" sz="14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E010845D-B0B4-471C-A6E2-FC59271A0F36}"/>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6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liệt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kê</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vị</a:t>
            </a:r>
            <a:endParaRPr lang="zh-CN" altLang="en-US" sz="3200" b="1"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55D80142-E8EF-4655-8A0F-EB175E34E2DF}"/>
              </a:ext>
            </a:extLst>
          </p:cNvPr>
          <p:cNvSpPr>
            <a:spLocks noGrp="1"/>
          </p:cNvSpPr>
          <p:nvPr>
            <p:ph sz="quarter" idx="1"/>
          </p:nvPr>
        </p:nvSpPr>
        <p:spPr>
          <a:xfrm>
            <a:off x="179512" y="1436451"/>
            <a:ext cx="4880759" cy="4608512"/>
          </a:xfrm>
        </p:spPr>
        <p:txBody>
          <a:bodyPr>
            <a:normAutofit/>
          </a:bodyPr>
          <a:lstStyle/>
          <a:p>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1, 2, …, </a:t>
            </a:r>
            <a:r>
              <a:rPr lang="en-GB" sz="2000" i="1" dirty="0">
                <a:latin typeface="Arial" panose="020B0604020202020204" pitchFamily="34" charset="0"/>
                <a:cs typeface="Arial" panose="020B0604020202020204" pitchFamily="34" charset="0"/>
              </a:rPr>
              <a:t>n</a:t>
            </a:r>
          </a:p>
          <a:p>
            <a:r>
              <a:rPr lang="en-GB" sz="2000" dirty="0" err="1">
                <a:latin typeface="Arial" panose="020B0604020202020204" pitchFamily="34" charset="0"/>
                <a:cs typeface="Arial" panose="020B0604020202020204" pitchFamily="34" charset="0"/>
              </a:rPr>
              <a:t>Mô</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Mảng</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[1,. . . ,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{1, . . ., </a:t>
            </a:r>
            <a:r>
              <a:rPr lang="en-GB" sz="2000" i="1" dirty="0">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a:t>
            </a:r>
            <a:r>
              <a:rPr lang="vi-VN"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vị</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1, . . .,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Thuộc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tính</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P</a:t>
            </a:r>
            <a:r>
              <a:rPr lang="en-GB" sz="2000" dirty="0">
                <a:latin typeface="Arial" panose="020B0604020202020204" pitchFamily="34" charset="0"/>
                <a:cs typeface="Arial" panose="020B0604020202020204" pitchFamily="34" charset="0"/>
              </a:rPr>
              <a:t>: </a:t>
            </a:r>
          </a:p>
          <a:p>
            <a:pPr lvl="2"/>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j</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với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mọi</a:t>
            </a:r>
            <a:r>
              <a:rPr lang="en-GB" dirty="0">
                <a:latin typeface="Arial" panose="020B0604020202020204" pitchFamily="34" charset="0"/>
                <a:cs typeface="Arial" panose="020B0604020202020204" pitchFamily="34" charset="0"/>
              </a:rPr>
              <a:t> 1 </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rPr>
              <a:t>i  &lt; j</a:t>
            </a:r>
            <a:r>
              <a:rPr lang="en-GB"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rPr>
              <a:t>n</a:t>
            </a:r>
          </a:p>
          <a:p>
            <a:pPr lvl="1"/>
            <a:r>
              <a:rPr lang="en-GB" sz="2000" dirty="0" err="1">
                <a:latin typeface="Arial" panose="020B0604020202020204" pitchFamily="34" charset="0"/>
                <a:cs typeface="Arial" panose="020B0604020202020204" pitchFamily="34" charset="0"/>
              </a:rPr>
              <a:t>Mảng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dấu</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m</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v</a:t>
            </a:r>
            <a:r>
              <a:rPr lang="en-GB" sz="2000" dirty="0">
                <a:latin typeface="Arial" panose="020B0604020202020204" pitchFamily="34" charset="0"/>
                <a:cs typeface="Arial" panose="020B0604020202020204" pitchFamily="34" charset="0"/>
              </a:rPr>
              <a:t>] = 1 (0) </a:t>
            </a:r>
            <a:r>
              <a:rPr lang="en-GB" sz="2000" dirty="0" err="1">
                <a:latin typeface="Arial" panose="020B0604020202020204" pitchFamily="34" charset="0"/>
                <a:cs typeface="Arial" panose="020B0604020202020204" pitchFamily="34" charset="0"/>
              </a:rPr>
              <a:t>nếu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v</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xuất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hiện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a </a:t>
            </a:r>
            <a:r>
              <a:rPr lang="en-GB" sz="2000" dirty="0" err="1">
                <a:latin typeface="Arial" panose="020B0604020202020204" pitchFamily="34" charset="0"/>
                <a:cs typeface="Arial" panose="020B0604020202020204" pitchFamily="34" charset="0"/>
              </a:rPr>
              <a:t>xuất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hiện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phận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mọi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v</a:t>
            </a:r>
            <a:r>
              <a:rPr lang="en-GB" sz="2000" dirty="0">
                <a:latin typeface="Arial" panose="020B0604020202020204" pitchFamily="34" charset="0"/>
                <a:cs typeface="Arial" panose="020B0604020202020204" pitchFamily="34" charset="0"/>
              </a:rPr>
              <a:t> = 1, …, </a:t>
            </a:r>
            <a:r>
              <a:rPr lang="en-GB" sz="2000" i="1" dirty="0">
                <a:latin typeface="Arial" panose="020B0604020202020204" pitchFamily="34" charset="0"/>
                <a:cs typeface="Arial" panose="020B0604020202020204" pitchFamily="34" charset="0"/>
              </a:rPr>
              <a:t>n</a:t>
            </a:r>
          </a:p>
          <a:p>
            <a:pPr marL="320040" lvl="1" indent="0">
              <a:buNone/>
            </a:pPr>
            <a:endParaRPr lang="en-GB" sz="2000" dirty="0">
              <a:latin typeface="Times New Roman" pitchFamily="18" charset="0"/>
              <a:cs typeface="Times New Roman" pitchFamily="18" charset="0"/>
            </a:endParaRPr>
          </a:p>
          <a:p>
            <a:endParaRPr lang="en-GB" sz="2000" dirty="0"/>
          </a:p>
        </p:txBody>
      </p:sp>
      <p:sp>
        <p:nvSpPr>
          <p:cNvPr id="10" name="Content Placeholder 2">
            <a:extLst>
              <a:ext uri="{FF2B5EF4-FFF2-40B4-BE49-F238E27FC236}">
                <a16:creationId xmlns:a16="http://schemas.microsoft.com/office/drawing/2014/main" id="{E8AB8C42-0C56-4ADB-978A-6FEAB1C55944}"/>
              </a:ext>
            </a:extLst>
          </p:cNvPr>
          <p:cNvSpPr txBox="1">
            <a:spLocks/>
          </p:cNvSpPr>
          <p:nvPr/>
        </p:nvSpPr>
        <p:spPr>
          <a:xfrm>
            <a:off x="5255581" y="1364443"/>
            <a:ext cx="3636900" cy="4752528"/>
          </a:xfrm>
          <a:prstGeom prst="rect">
            <a:avLst/>
          </a:prstGeom>
          <a:noFill/>
          <a:ln>
            <a:solidFill>
              <a:schemeClr val="accent2"/>
            </a:solidFill>
          </a:ln>
        </p:spPr>
        <p:txBody>
          <a:bodyPr vert="horz">
            <a:normAutofit fontScale="92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600" b="1" dirty="0">
                <a:latin typeface="Consolas" pitchFamily="49" charset="0"/>
                <a:cs typeface="Consolas" pitchFamily="49" charset="0"/>
              </a:rPr>
              <a:t>void TRY(</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i)</a:t>
            </a:r>
            <a:r>
              <a:rPr lang="vi-VN" sz="1600" b="1" dirty="0">
                <a:latin typeface="Consolas" pitchFamily="49" charset="0"/>
                <a:cs typeface="Consolas" pitchFamily="49" charset="0"/>
              </a:rPr>
              <a:t> {</a:t>
            </a:r>
            <a:endParaRPr lang="en-GB" sz="1600" b="1" dirty="0">
              <a:latin typeface="Consolas" pitchFamily="49" charset="0"/>
              <a:cs typeface="Consolas" pitchFamily="49" charset="0"/>
            </a:endParaRP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v = 1; v &lt;= n; v++){</a:t>
            </a:r>
          </a:p>
          <a:p>
            <a:pPr marL="0" indent="0">
              <a:buNone/>
            </a:pPr>
            <a:r>
              <a:rPr lang="en-GB" sz="1600" b="1" dirty="0">
                <a:latin typeface="Consolas" pitchFamily="49" charset="0"/>
                <a:cs typeface="Consolas" pitchFamily="49" charset="0"/>
              </a:rPr>
              <a:t>    if(!m[v])</a:t>
            </a:r>
            <a:r>
              <a:rPr lang="vi-VN" sz="1600" b="1" dirty="0">
                <a:latin typeface="Consolas" pitchFamily="49" charset="0"/>
                <a:cs typeface="Consolas" pitchFamily="49" charset="0"/>
              </a:rPr>
              <a:t> {</a:t>
            </a:r>
            <a:r>
              <a:rPr lang="en-GB" sz="1600" b="1" dirty="0">
                <a:latin typeface="Consolas" pitchFamily="49" charset="0"/>
                <a:cs typeface="Consolas" pitchFamily="49" charset="0"/>
              </a:rPr>
              <a:t>  </a:t>
            </a:r>
          </a:p>
          <a:p>
            <a:pPr marL="0" indent="0">
              <a:buNone/>
            </a:pPr>
            <a:r>
              <a:rPr lang="en-GB" sz="1600" b="1" dirty="0">
                <a:latin typeface="Consolas" pitchFamily="49" charset="0"/>
                <a:cs typeface="Consolas" pitchFamily="49" charset="0"/>
              </a:rPr>
              <a:t>      x[i] = v;</a:t>
            </a:r>
          </a:p>
          <a:p>
            <a:pPr marL="0" indent="0">
              <a:buNone/>
            </a:pPr>
            <a:r>
              <a:rPr lang="en-GB" sz="1600" b="1" dirty="0">
                <a:latin typeface="Consolas" pitchFamily="49" charset="0"/>
                <a:cs typeface="Consolas" pitchFamily="49" charset="0"/>
              </a:rPr>
              <a:t>      m[v]</a:t>
            </a:r>
            <a:r>
              <a:rPr lang="vi-VN" sz="1600" b="1" dirty="0">
                <a:latin typeface="Consolas" pitchFamily="49" charset="0"/>
                <a:cs typeface="Consolas" pitchFamily="49" charset="0"/>
              </a:rPr>
              <a:t> </a:t>
            </a:r>
            <a:r>
              <a:rPr lang="en-GB" sz="1600" b="1" dirty="0">
                <a:latin typeface="Consolas" pitchFamily="49" charset="0"/>
                <a:cs typeface="Consolas" pitchFamily="49" charset="0"/>
              </a:rPr>
              <a:t>= 1; // </a:t>
            </a:r>
            <a:r>
              <a:rPr lang="vi-VN" sz="1600" b="1" dirty="0">
                <a:latin typeface="Consolas" pitchFamily="49" charset="0"/>
                <a:cs typeface="Consolas" pitchFamily="49" charset="0"/>
              </a:rPr>
              <a:t>đánh</a:t>
            </a:r>
            <a:r>
              <a:rPr lang="en-GB" sz="1600" b="1" dirty="0">
                <a:latin typeface="Consolas" pitchFamily="49" charset="0"/>
                <a:cs typeface="Consolas" pitchFamily="49" charset="0"/>
              </a:rPr>
              <a:t> </a:t>
            </a:r>
            <a:r>
              <a:rPr lang="en-GB" sz="1600" b="1" dirty="0" err="1">
                <a:latin typeface="Consolas" pitchFamily="49" charset="0"/>
                <a:cs typeface="Consolas" pitchFamily="49" charset="0"/>
              </a:rPr>
              <a:t>dấu</a:t>
            </a:r>
            <a:endParaRPr lang="en-GB" sz="1600" b="1" dirty="0">
              <a:latin typeface="Consolas" pitchFamily="49" charset="0"/>
              <a:cs typeface="Consolas" pitchFamily="49" charset="0"/>
            </a:endParaRPr>
          </a:p>
          <a:p>
            <a:pPr marL="0" indent="0">
              <a:buNone/>
            </a:pPr>
            <a:r>
              <a:rPr lang="en-GB" sz="1600" b="1" dirty="0">
                <a:latin typeface="Consolas" pitchFamily="49" charset="0"/>
                <a:cs typeface="Consolas" pitchFamily="49" charset="0"/>
              </a:rPr>
              <a:t>      if(i == n)    </a:t>
            </a:r>
          </a:p>
          <a:p>
            <a:pPr marL="0" indent="0">
              <a:buNone/>
            </a:pPr>
            <a:r>
              <a:rPr lang="en-GB" sz="1600" b="1" dirty="0">
                <a:latin typeface="Consolas" pitchFamily="49" charset="0"/>
                <a:cs typeface="Consolas" pitchFamily="49" charset="0"/>
              </a:rPr>
              <a:t>        </a:t>
            </a:r>
            <a:r>
              <a:rPr lang="en-GB" sz="1600" b="1" dirty="0" err="1">
                <a:latin typeface="Consolas" pitchFamily="49" charset="0"/>
                <a:cs typeface="Consolas" pitchFamily="49" charset="0"/>
              </a:rPr>
              <a:t>printSolution</a:t>
            </a:r>
            <a:r>
              <a:rPr lang="en-GB" sz="1600" b="1" dirty="0">
                <a:latin typeface="Consolas" pitchFamily="49" charset="0"/>
                <a:cs typeface="Consolas" pitchFamily="49" charset="0"/>
              </a:rPr>
              <a:t>();</a:t>
            </a:r>
          </a:p>
          <a:p>
            <a:pPr marL="0" indent="0">
              <a:buNone/>
            </a:pPr>
            <a:r>
              <a:rPr lang="en-GB" sz="1600" b="1" dirty="0">
                <a:latin typeface="Consolas" pitchFamily="49" charset="0"/>
                <a:cs typeface="Consolas" pitchFamily="49" charset="0"/>
              </a:rPr>
              <a:t>      else TRY(i+1);	</a:t>
            </a:r>
          </a:p>
          <a:p>
            <a:pPr marL="0" indent="0">
              <a:buNone/>
            </a:pPr>
            <a:r>
              <a:rPr lang="en-GB" sz="1600" b="1" dirty="0">
                <a:latin typeface="Consolas" pitchFamily="49" charset="0"/>
                <a:cs typeface="Consolas" pitchFamily="49" charset="0"/>
              </a:rPr>
              <a:t>      m[v] = 0;// </a:t>
            </a:r>
            <a:r>
              <a:rPr lang="en-GB" sz="1600" b="1" dirty="0" err="1">
                <a:latin typeface="Consolas" pitchFamily="49" charset="0"/>
                <a:cs typeface="Consolas" pitchFamily="49" charset="0"/>
              </a:rPr>
              <a:t>khôi</a:t>
            </a:r>
            <a:r>
              <a:rPr lang="en-GB" sz="1600" b="1" dirty="0">
                <a:latin typeface="Consolas" pitchFamily="49" charset="0"/>
                <a:cs typeface="Consolas" pitchFamily="49" charset="0"/>
              </a:rPr>
              <a:t> </a:t>
            </a:r>
            <a:r>
              <a:rPr lang="en-GB" sz="1600" b="1" dirty="0" err="1">
                <a:latin typeface="Consolas" pitchFamily="49" charset="0"/>
                <a:cs typeface="Consolas" pitchFamily="49" charset="0"/>
              </a:rPr>
              <a:t>phục</a:t>
            </a:r>
            <a:r>
              <a:rPr lang="en-GB" sz="1600" b="1" dirty="0">
                <a:latin typeface="Consolas" pitchFamily="49" charset="0"/>
                <a:cs typeface="Consolas" pitchFamily="49" charset="0"/>
              </a:rPr>
              <a:t> </a:t>
            </a:r>
          </a:p>
          <a:p>
            <a:pPr marL="0" indent="0">
              <a:buNone/>
            </a:pPr>
            <a:r>
              <a:rPr lang="en-GB" sz="1600" b="1" dirty="0">
                <a:latin typeface="Consolas" pitchFamily="49" charset="0"/>
                <a:cs typeface="Consolas" pitchFamily="49" charset="0"/>
              </a:rPr>
              <a:t>    }</a:t>
            </a:r>
          </a:p>
          <a:p>
            <a:pPr marL="0" indent="0">
              <a:buNone/>
            </a:pPr>
            <a:r>
              <a:rPr lang="en-GB" sz="1600" b="1" dirty="0">
                <a:latin typeface="Consolas" pitchFamily="49" charset="0"/>
                <a:cs typeface="Consolas" pitchFamily="49" charset="0"/>
              </a:rPr>
              <a:t>  }</a:t>
            </a:r>
          </a:p>
          <a:p>
            <a:pPr marL="0" indent="0">
              <a:buNone/>
            </a:pPr>
            <a:r>
              <a:rPr lang="en-GB" sz="1600" b="1" dirty="0">
                <a:latin typeface="Consolas" pitchFamily="49" charset="0"/>
                <a:cs typeface="Consolas" pitchFamily="49" charset="0"/>
              </a:rPr>
              <a:t>}</a:t>
            </a:r>
          </a:p>
          <a:p>
            <a:pPr marL="0" indent="0">
              <a:buNone/>
            </a:pPr>
            <a:endParaRPr lang="en-GB" sz="1600" b="1" dirty="0">
              <a:latin typeface="Consolas" pitchFamily="49" charset="0"/>
              <a:cs typeface="Consolas" pitchFamily="49" charset="0"/>
            </a:endParaRPr>
          </a:p>
          <a:p>
            <a:pPr marL="0" indent="0">
              <a:buNone/>
            </a:pPr>
            <a:r>
              <a:rPr lang="en-GB" sz="1600" b="1" dirty="0">
                <a:latin typeface="Consolas" pitchFamily="49" charset="0"/>
                <a:cs typeface="Consolas" pitchFamily="49" charset="0"/>
              </a:rPr>
              <a:t>void main()</a:t>
            </a:r>
            <a:r>
              <a:rPr lang="vi-VN" sz="1600" b="1" dirty="0">
                <a:latin typeface="Consolas" pitchFamily="49" charset="0"/>
                <a:cs typeface="Consolas" pitchFamily="49" charset="0"/>
              </a:rPr>
              <a:t> {</a:t>
            </a:r>
            <a:endParaRPr lang="en-GB" sz="1600" b="1" dirty="0">
              <a:latin typeface="Consolas" pitchFamily="49" charset="0"/>
              <a:cs typeface="Consolas" pitchFamily="49" charset="0"/>
            </a:endParaRP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v = 1; v &lt;= n; v++)</a:t>
            </a:r>
          </a:p>
          <a:p>
            <a:pPr marL="0" indent="0">
              <a:buNone/>
            </a:pPr>
            <a:r>
              <a:rPr lang="en-GB" sz="1600" b="1" dirty="0">
                <a:latin typeface="Consolas" pitchFamily="49" charset="0"/>
                <a:cs typeface="Consolas" pitchFamily="49" charset="0"/>
              </a:rPr>
              <a:t>     m[v] = 0;</a:t>
            </a:r>
          </a:p>
          <a:p>
            <a:pPr marL="0" indent="0">
              <a:buNone/>
            </a:pPr>
            <a:r>
              <a:rPr lang="en-GB" sz="1600" b="1" dirty="0">
                <a:latin typeface="Consolas" pitchFamily="49" charset="0"/>
                <a:cs typeface="Consolas" pitchFamily="49" charset="0"/>
              </a:rPr>
              <a:t>  TRY(1);</a:t>
            </a:r>
          </a:p>
          <a:p>
            <a:pPr marL="0" indent="0">
              <a:buNone/>
            </a:pPr>
            <a:r>
              <a:rPr lang="en-GB" sz="16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F056C62B-FBC9-4BED-B925-284234316233}"/>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5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NỘI DUNG</a:t>
            </a:r>
            <a:endParaRPr lang="zh-CN" alt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normAutofit/>
          </a:bodyPr>
          <a:lstStyle/>
          <a:p>
            <a:r>
              <a:rPr lang="en-US" altLang="zh-CN" sz="2000" dirty="0" err="1">
                <a:latin typeface="Arial" panose="020B0604020202020204" pitchFamily="34" charset="0"/>
                <a:cs typeface="Arial" panose="020B0604020202020204" pitchFamily="34" charset="0"/>
              </a:rPr>
              <a:t>Đệ</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quy</a:t>
            </a:r>
            <a:endParaRPr lang="en-US" altLang="zh-CN" sz="2000" dirty="0">
              <a:latin typeface="Arial" panose="020B0604020202020204" pitchFamily="34" charset="0"/>
              <a:cs typeface="Arial" panose="020B0604020202020204" pitchFamily="34" charset="0"/>
            </a:endParaRPr>
          </a:p>
          <a:p>
            <a:r>
              <a:rPr lang="en-US" altLang="zh-CN" sz="2000" dirty="0" err="1">
                <a:latin typeface="Arial" panose="020B0604020202020204" pitchFamily="34" charset="0"/>
                <a:cs typeface="Arial" panose="020B0604020202020204" pitchFamily="34" charset="0"/>
              </a:rPr>
              <a:t>Đệ</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quy</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có</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nhớ</a:t>
            </a:r>
            <a:endParaRPr lang="en-US" altLang="zh-CN" sz="2000" dirty="0">
              <a:latin typeface="Arial" panose="020B0604020202020204" pitchFamily="34" charset="0"/>
              <a:cs typeface="Arial" panose="020B0604020202020204" pitchFamily="34" charset="0"/>
            </a:endParaRPr>
          </a:p>
          <a:p>
            <a:r>
              <a:rPr lang="en-US" altLang="zh-CN" sz="2000" dirty="0" err="1">
                <a:latin typeface="Arial" panose="020B0604020202020204" pitchFamily="34" charset="0"/>
                <a:cs typeface="Arial" panose="020B0604020202020204" pitchFamily="34" charset="0"/>
              </a:rPr>
              <a:t>Đệ</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quy</a:t>
            </a:r>
            <a:r>
              <a:rPr lang="en-US" altLang="zh-CN" sz="2000" dirty="0">
                <a:latin typeface="Arial" panose="020B0604020202020204" pitchFamily="34" charset="0"/>
                <a:cs typeface="Arial" panose="020B0604020202020204" pitchFamily="34" charset="0"/>
              </a:rPr>
              <a:t> quay </a:t>
            </a:r>
            <a:r>
              <a:rPr lang="en-US" altLang="zh-CN" sz="2000" dirty="0" err="1">
                <a:latin typeface="Arial" panose="020B0604020202020204" pitchFamily="34" charset="0"/>
                <a:cs typeface="Arial" panose="020B0604020202020204" pitchFamily="34" charset="0"/>
              </a:rPr>
              <a:t>lui</a:t>
            </a:r>
            <a:endParaRPr lang="en-US" altLang="zh-CN" sz="2000" dirty="0">
              <a:latin typeface="Arial" panose="020B0604020202020204" pitchFamily="34" charset="0"/>
              <a:cs typeface="Arial" panose="020B0604020202020204" pitchFamily="34" charset="0"/>
            </a:endParaRPr>
          </a:p>
          <a:p>
            <a:r>
              <a:rPr lang="en-US" altLang="zh-CN" sz="2000" dirty="0" err="1">
                <a:latin typeface="Arial" panose="020B0604020202020204" pitchFamily="34" charset="0"/>
                <a:cs typeface="Arial" panose="020B0604020202020204" pitchFamily="34" charset="0"/>
              </a:rPr>
              <a:t>Thuật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toán</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nhánh</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và</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cận</a:t>
            </a:r>
            <a:endParaRPr lang="en-US" altLang="zh-CN" sz="2000" dirty="0">
              <a:latin typeface="Arial" panose="020B0604020202020204" pitchFamily="34" charset="0"/>
              <a:cs typeface="Arial" panose="020B0604020202020204" pitchFamily="34" charset="0"/>
            </a:endParaRPr>
          </a:p>
          <a:p>
            <a:r>
              <a:rPr lang="en-US" altLang="zh-CN" sz="2000" dirty="0" err="1">
                <a:latin typeface="Arial" panose="020B0604020202020204" pitchFamily="34" charset="0"/>
                <a:cs typeface="Arial" panose="020B0604020202020204" pitchFamily="34" charset="0"/>
              </a:rPr>
              <a:t>Thuật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toán</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tham</a:t>
            </a:r>
            <a:r>
              <a:rPr lang="en-US" altLang="zh-CN" sz="2000" dirty="0">
                <a:latin typeface="Arial" panose="020B0604020202020204" pitchFamily="34" charset="0"/>
                <a:cs typeface="Arial" panose="020B0604020202020204" pitchFamily="34" charset="0"/>
              </a:rPr>
              <a:t> lam</a:t>
            </a:r>
          </a:p>
          <a:p>
            <a:r>
              <a:rPr lang="en-US" altLang="zh-CN" sz="2000" dirty="0" err="1">
                <a:latin typeface="Arial" panose="020B0604020202020204" pitchFamily="34" charset="0"/>
                <a:cs typeface="Arial" panose="020B0604020202020204" pitchFamily="34" charset="0"/>
              </a:rPr>
              <a:t>Thuật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toán</a:t>
            </a:r>
            <a:r>
              <a:rPr lang="en-US" altLang="zh-CN" sz="2000" dirty="0">
                <a:latin typeface="Arial" panose="020B0604020202020204" pitchFamily="34" charset="0"/>
                <a:cs typeface="Arial" panose="020B0604020202020204" pitchFamily="34" charset="0"/>
              </a:rPr>
              <a:t> chia </a:t>
            </a:r>
            <a:r>
              <a:rPr lang="en-US" altLang="zh-CN" sz="2000" dirty="0" err="1">
                <a:latin typeface="Arial" panose="020B0604020202020204" pitchFamily="34" charset="0"/>
                <a:cs typeface="Arial" panose="020B0604020202020204" pitchFamily="34" charset="0"/>
              </a:rPr>
              <a:t>để</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trị</a:t>
            </a:r>
            <a:endParaRPr lang="en-US" altLang="zh-CN" sz="2000" dirty="0">
              <a:latin typeface="Arial" panose="020B0604020202020204" pitchFamily="34" charset="0"/>
              <a:cs typeface="Arial" panose="020B0604020202020204" pitchFamily="34" charset="0"/>
            </a:endParaRPr>
          </a:p>
          <a:p>
            <a:r>
              <a:rPr lang="en-US" altLang="zh-CN" sz="2000" dirty="0" err="1">
                <a:latin typeface="Arial" panose="020B0604020202020204" pitchFamily="34" charset="0"/>
                <a:cs typeface="Arial" panose="020B0604020202020204" pitchFamily="34" charset="0"/>
              </a:rPr>
              <a:t>Thuật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toán</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quy</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hoạch</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động</a:t>
            </a:r>
            <a:endParaRPr lang="zh-CN" altLang="en-US"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21BA2B08-5891-4C1B-93A5-2310A2271852}"/>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842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xếp</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hậu</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C77AFBF6-9213-49A8-8215-6D9AEA7D769C}"/>
              </a:ext>
            </a:extLst>
          </p:cNvPr>
          <p:cNvSpPr>
            <a:spLocks noGrp="1"/>
          </p:cNvSpPr>
          <p:nvPr>
            <p:ph sz="quarter" idx="1"/>
          </p:nvPr>
        </p:nvSpPr>
        <p:spPr>
          <a:xfrm>
            <a:off x="251520" y="1124744"/>
            <a:ext cx="5328592" cy="4608512"/>
          </a:xfrm>
        </p:spPr>
        <p:txBody>
          <a:bodyPr>
            <a:normAutofit/>
          </a:bodyPr>
          <a:lstStyle/>
          <a:p>
            <a:r>
              <a:rPr lang="en-GB" sz="2000" dirty="0" err="1">
                <a:latin typeface="Arial" panose="020B0604020202020204" pitchFamily="34" charset="0"/>
                <a:cs typeface="Arial" panose="020B0604020202020204" pitchFamily="34" charset="0"/>
              </a:rPr>
              <a:t>Xếp</a:t>
            </a:r>
            <a:r>
              <a:rPr lang="en-GB" sz="2000" dirty="0">
                <a:latin typeface="Arial" panose="020B0604020202020204" pitchFamily="34" charset="0"/>
                <a:cs typeface="Arial" panose="020B0604020202020204" pitchFamily="34" charset="0"/>
              </a:rPr>
              <a:t> n </a:t>
            </a:r>
            <a:r>
              <a:rPr lang="en-GB" sz="2000" dirty="0" err="1">
                <a:latin typeface="Arial" panose="020B0604020202020204" pitchFamily="34" charset="0"/>
                <a:cs typeface="Arial" panose="020B0604020202020204" pitchFamily="34" charset="0"/>
              </a:rPr>
              <a:t>quân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hậu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cờ</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quốc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tế</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2 </a:t>
            </a:r>
            <a:r>
              <a:rPr lang="en-GB" sz="2000" dirty="0" err="1">
                <a:latin typeface="Arial" panose="020B0604020202020204" pitchFamily="34" charset="0"/>
                <a:cs typeface="Arial" panose="020B0604020202020204" pitchFamily="34" charset="0"/>
              </a:rPr>
              <a:t>quân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hậu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nào</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ă</a:t>
            </a:r>
            <a:r>
              <a:rPr lang="en-GB" sz="2000" dirty="0">
                <a:latin typeface="Arial" panose="020B0604020202020204" pitchFamily="34" charset="0"/>
                <a:cs typeface="Arial" panose="020B0604020202020204" pitchFamily="34" charset="0"/>
              </a:rPr>
              <a:t>n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endParaRPr lang="en-GB" sz="2000" dirty="0">
              <a:latin typeface="Arial" panose="020B0604020202020204" pitchFamily="34" charset="0"/>
              <a:cs typeface="Arial" panose="020B0604020202020204" pitchFamily="34" charset="0"/>
            </a:endParaRPr>
          </a:p>
          <a:p>
            <a:r>
              <a:rPr lang="en-GB" sz="2000" dirty="0" err="1">
                <a:latin typeface="Arial" panose="020B0604020202020204" pitchFamily="34" charset="0"/>
                <a:cs typeface="Arial" panose="020B0604020202020204" pitchFamily="34" charset="0"/>
              </a:rPr>
              <a:t>Mô</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a:t>
            </a:r>
            <a:endParaRPr lang="en-GB" sz="2000" dirty="0">
              <a:latin typeface="Arial" panose="020B0604020202020204" pitchFamily="34" charset="0"/>
              <a:cs typeface="Arial" panose="020B0604020202020204" pitchFamily="34" charset="0"/>
            </a:endParaRPr>
          </a:p>
          <a:p>
            <a:pPr lvl="1"/>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[1, . . .,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quân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hậu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cột</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mọi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1, …, </a:t>
            </a:r>
            <a:r>
              <a:rPr lang="en-GB" sz="2000" i="1" dirty="0">
                <a:latin typeface="Arial" panose="020B0604020202020204" pitchFamily="34" charset="0"/>
                <a:cs typeface="Arial" panose="020B0604020202020204" pitchFamily="34" charset="0"/>
              </a:rPr>
              <a:t>n</a:t>
            </a:r>
          </a:p>
          <a:p>
            <a:pPr lvl="1"/>
            <a:r>
              <a:rPr lang="en-GB" sz="2000" dirty="0" err="1">
                <a:latin typeface="Arial" panose="020B0604020202020204" pitchFamily="34" charset="0"/>
                <a:cs typeface="Arial" panose="020B0604020202020204" pitchFamily="34" charset="0"/>
              </a:rPr>
              <a:t>Thuộc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tính</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P</a:t>
            </a:r>
          </a:p>
          <a:p>
            <a:pPr lvl="2"/>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x</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với</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mọi</a:t>
            </a:r>
            <a:r>
              <a:rPr lang="en-GB" dirty="0">
                <a:latin typeface="Arial" panose="020B0604020202020204" pitchFamily="34" charset="0"/>
                <a:cs typeface="Arial" panose="020B0604020202020204" pitchFamily="34" charset="0"/>
                <a:sym typeface="Symbol"/>
              </a:rPr>
              <a:t> 1  </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&lt;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sym typeface="Symbol"/>
              </a:rPr>
              <a:t>n</a:t>
            </a:r>
          </a:p>
          <a:p>
            <a:pPr lvl="2"/>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 + i </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x</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 j, </a:t>
            </a:r>
            <a:r>
              <a:rPr lang="en-GB" dirty="0" err="1">
                <a:latin typeface="Arial" panose="020B0604020202020204" pitchFamily="34" charset="0"/>
                <a:cs typeface="Arial" panose="020B0604020202020204" pitchFamily="34" charset="0"/>
                <a:sym typeface="Symbol"/>
              </a:rPr>
              <a:t>với</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mọi</a:t>
            </a:r>
            <a:r>
              <a:rPr lang="en-GB" dirty="0">
                <a:latin typeface="Arial" panose="020B0604020202020204" pitchFamily="34" charset="0"/>
                <a:cs typeface="Arial" panose="020B0604020202020204" pitchFamily="34" charset="0"/>
                <a:sym typeface="Symbol"/>
              </a:rPr>
              <a:t> 1  </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&lt;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sym typeface="Symbol"/>
              </a:rPr>
              <a:t>n</a:t>
            </a:r>
          </a:p>
          <a:p>
            <a:pPr lvl="2"/>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 – </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x</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với</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mọi</a:t>
            </a:r>
            <a:r>
              <a:rPr lang="en-GB" dirty="0">
                <a:latin typeface="Arial" panose="020B0604020202020204" pitchFamily="34" charset="0"/>
                <a:cs typeface="Arial" panose="020B0604020202020204" pitchFamily="34" charset="0"/>
                <a:sym typeface="Symbol"/>
              </a:rPr>
              <a:t> 1  </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&lt;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sym typeface="Symbol"/>
              </a:rPr>
              <a:t>n</a:t>
            </a:r>
          </a:p>
          <a:p>
            <a:pPr lvl="2"/>
            <a:endParaRPr lang="en-GB" i="1" dirty="0">
              <a:latin typeface="Arial" panose="020B0604020202020204" pitchFamily="34" charset="0"/>
              <a:cs typeface="Arial" panose="020B0604020202020204" pitchFamily="34" charset="0"/>
            </a:endParaRPr>
          </a:p>
          <a:p>
            <a:pPr lvl="2"/>
            <a:endParaRPr lang="en-GB" i="1"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D1BDAD6-010C-4DA5-8316-7F0CF07CF7E5}"/>
              </a:ext>
            </a:extLst>
          </p:cNvPr>
          <p:cNvSpPr/>
          <p:nvPr/>
        </p:nvSpPr>
        <p:spPr>
          <a:xfrm>
            <a:off x="5940152" y="2348880"/>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205517F-C26A-44E0-9292-2F96E3933BFC}"/>
              </a:ext>
            </a:extLst>
          </p:cNvPr>
          <p:cNvSpPr/>
          <p:nvPr/>
        </p:nvSpPr>
        <p:spPr>
          <a:xfrm>
            <a:off x="6372200" y="2348880"/>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X</a:t>
            </a:r>
          </a:p>
        </p:txBody>
      </p:sp>
      <p:sp>
        <p:nvSpPr>
          <p:cNvPr id="12" name="Rectangle 11">
            <a:extLst>
              <a:ext uri="{FF2B5EF4-FFF2-40B4-BE49-F238E27FC236}">
                <a16:creationId xmlns:a16="http://schemas.microsoft.com/office/drawing/2014/main" id="{54F9B7E1-2286-41F6-897C-4BC4843C88AC}"/>
              </a:ext>
            </a:extLst>
          </p:cNvPr>
          <p:cNvSpPr/>
          <p:nvPr/>
        </p:nvSpPr>
        <p:spPr>
          <a:xfrm>
            <a:off x="6804248" y="2348880"/>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569E4DBE-13AE-42B4-A834-3FFE249352EB}"/>
              </a:ext>
            </a:extLst>
          </p:cNvPr>
          <p:cNvSpPr/>
          <p:nvPr/>
        </p:nvSpPr>
        <p:spPr>
          <a:xfrm>
            <a:off x="7236296" y="2348880"/>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F9F83F2-79A8-4AD4-9453-BBA8A7EF2A68}"/>
              </a:ext>
            </a:extLst>
          </p:cNvPr>
          <p:cNvSpPr/>
          <p:nvPr/>
        </p:nvSpPr>
        <p:spPr>
          <a:xfrm>
            <a:off x="5940152" y="2780928"/>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25A8B4EB-7609-46FB-9CDD-4311A7E73ABC}"/>
              </a:ext>
            </a:extLst>
          </p:cNvPr>
          <p:cNvSpPr/>
          <p:nvPr/>
        </p:nvSpPr>
        <p:spPr>
          <a:xfrm>
            <a:off x="6372200" y="2780928"/>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79FCA8FA-C81B-4695-8B0F-2D6BEF97A81C}"/>
              </a:ext>
            </a:extLst>
          </p:cNvPr>
          <p:cNvSpPr/>
          <p:nvPr/>
        </p:nvSpPr>
        <p:spPr>
          <a:xfrm>
            <a:off x="6804248" y="2780928"/>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978807-299E-4D94-967C-11D76C8ADBB3}"/>
              </a:ext>
            </a:extLst>
          </p:cNvPr>
          <p:cNvSpPr/>
          <p:nvPr/>
        </p:nvSpPr>
        <p:spPr>
          <a:xfrm>
            <a:off x="7236296" y="2780928"/>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X</a:t>
            </a:r>
          </a:p>
        </p:txBody>
      </p:sp>
      <p:sp>
        <p:nvSpPr>
          <p:cNvPr id="18" name="Rectangle 17">
            <a:extLst>
              <a:ext uri="{FF2B5EF4-FFF2-40B4-BE49-F238E27FC236}">
                <a16:creationId xmlns:a16="http://schemas.microsoft.com/office/drawing/2014/main" id="{C0EE6DF7-846B-43B7-B783-C5F0DC1C519F}"/>
              </a:ext>
            </a:extLst>
          </p:cNvPr>
          <p:cNvSpPr/>
          <p:nvPr/>
        </p:nvSpPr>
        <p:spPr>
          <a:xfrm>
            <a:off x="5940152" y="3212976"/>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X</a:t>
            </a:r>
          </a:p>
        </p:txBody>
      </p:sp>
      <p:sp>
        <p:nvSpPr>
          <p:cNvPr id="19" name="Rectangle 18">
            <a:extLst>
              <a:ext uri="{FF2B5EF4-FFF2-40B4-BE49-F238E27FC236}">
                <a16:creationId xmlns:a16="http://schemas.microsoft.com/office/drawing/2014/main" id="{AA6D1B91-A318-4B3C-A2A2-712F43478EE2}"/>
              </a:ext>
            </a:extLst>
          </p:cNvPr>
          <p:cNvSpPr/>
          <p:nvPr/>
        </p:nvSpPr>
        <p:spPr>
          <a:xfrm>
            <a:off x="6372200" y="3212976"/>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05E89984-3263-470D-99B1-F8AD3A1D48EE}"/>
              </a:ext>
            </a:extLst>
          </p:cNvPr>
          <p:cNvSpPr/>
          <p:nvPr/>
        </p:nvSpPr>
        <p:spPr>
          <a:xfrm>
            <a:off x="6804248" y="3212976"/>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F4D09F40-DB97-484A-992C-2F0365513D96}"/>
              </a:ext>
            </a:extLst>
          </p:cNvPr>
          <p:cNvSpPr/>
          <p:nvPr/>
        </p:nvSpPr>
        <p:spPr>
          <a:xfrm>
            <a:off x="7236296" y="3212976"/>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D186639-8BE1-4216-BD2A-6780A34A07A3}"/>
              </a:ext>
            </a:extLst>
          </p:cNvPr>
          <p:cNvSpPr/>
          <p:nvPr/>
        </p:nvSpPr>
        <p:spPr>
          <a:xfrm>
            <a:off x="5940152" y="3645024"/>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5D5C4D9B-336A-46F3-ACC6-84C773152141}"/>
              </a:ext>
            </a:extLst>
          </p:cNvPr>
          <p:cNvSpPr/>
          <p:nvPr/>
        </p:nvSpPr>
        <p:spPr>
          <a:xfrm>
            <a:off x="6372200" y="3645024"/>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F715953-9F98-453C-A42C-3C14FD7DD576}"/>
              </a:ext>
            </a:extLst>
          </p:cNvPr>
          <p:cNvSpPr/>
          <p:nvPr/>
        </p:nvSpPr>
        <p:spPr>
          <a:xfrm>
            <a:off x="6804248" y="3645024"/>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X</a:t>
            </a:r>
          </a:p>
        </p:txBody>
      </p:sp>
      <p:sp>
        <p:nvSpPr>
          <p:cNvPr id="25" name="Rectangle 24">
            <a:extLst>
              <a:ext uri="{FF2B5EF4-FFF2-40B4-BE49-F238E27FC236}">
                <a16:creationId xmlns:a16="http://schemas.microsoft.com/office/drawing/2014/main" id="{B9675469-B725-43D5-B512-C91971D3B8C3}"/>
              </a:ext>
            </a:extLst>
          </p:cNvPr>
          <p:cNvSpPr/>
          <p:nvPr/>
        </p:nvSpPr>
        <p:spPr>
          <a:xfrm>
            <a:off x="7236296" y="3645024"/>
            <a:ext cx="432048" cy="4320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286B0935-5D13-4FA3-9FC2-C5D3498BEBD9}"/>
              </a:ext>
            </a:extLst>
          </p:cNvPr>
          <p:cNvSpPr/>
          <p:nvPr/>
        </p:nvSpPr>
        <p:spPr>
          <a:xfrm>
            <a:off x="5940152" y="1988840"/>
            <a:ext cx="432048" cy="4320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a:t>
            </a:r>
          </a:p>
        </p:txBody>
      </p:sp>
      <p:sp>
        <p:nvSpPr>
          <p:cNvPr id="27" name="Rectangle 26">
            <a:extLst>
              <a:ext uri="{FF2B5EF4-FFF2-40B4-BE49-F238E27FC236}">
                <a16:creationId xmlns:a16="http://schemas.microsoft.com/office/drawing/2014/main" id="{99133B7D-96AB-4228-BA2D-A8AF3AE55411}"/>
              </a:ext>
            </a:extLst>
          </p:cNvPr>
          <p:cNvSpPr/>
          <p:nvPr/>
        </p:nvSpPr>
        <p:spPr>
          <a:xfrm>
            <a:off x="6372200" y="1988840"/>
            <a:ext cx="432048" cy="4320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a:t>
            </a:r>
          </a:p>
        </p:txBody>
      </p:sp>
      <p:sp>
        <p:nvSpPr>
          <p:cNvPr id="28" name="Rectangle 27">
            <a:extLst>
              <a:ext uri="{FF2B5EF4-FFF2-40B4-BE49-F238E27FC236}">
                <a16:creationId xmlns:a16="http://schemas.microsoft.com/office/drawing/2014/main" id="{842F3A43-D291-464A-8EB7-9D02FA303D00}"/>
              </a:ext>
            </a:extLst>
          </p:cNvPr>
          <p:cNvSpPr/>
          <p:nvPr/>
        </p:nvSpPr>
        <p:spPr>
          <a:xfrm>
            <a:off x="6804248" y="1988840"/>
            <a:ext cx="432048" cy="4320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3</a:t>
            </a:r>
          </a:p>
        </p:txBody>
      </p:sp>
      <p:sp>
        <p:nvSpPr>
          <p:cNvPr id="29" name="Rectangle 28">
            <a:extLst>
              <a:ext uri="{FF2B5EF4-FFF2-40B4-BE49-F238E27FC236}">
                <a16:creationId xmlns:a16="http://schemas.microsoft.com/office/drawing/2014/main" id="{55055851-88B1-4C02-8F83-F53860A4FED7}"/>
              </a:ext>
            </a:extLst>
          </p:cNvPr>
          <p:cNvSpPr/>
          <p:nvPr/>
        </p:nvSpPr>
        <p:spPr>
          <a:xfrm>
            <a:off x="7236296" y="1988840"/>
            <a:ext cx="432048" cy="4320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4</a:t>
            </a:r>
          </a:p>
        </p:txBody>
      </p:sp>
      <p:sp>
        <p:nvSpPr>
          <p:cNvPr id="30" name="Rectangle 29">
            <a:extLst>
              <a:ext uri="{FF2B5EF4-FFF2-40B4-BE49-F238E27FC236}">
                <a16:creationId xmlns:a16="http://schemas.microsoft.com/office/drawing/2014/main" id="{C2BEC334-9AC3-4989-9276-CD609512CAA1}"/>
              </a:ext>
            </a:extLst>
          </p:cNvPr>
          <p:cNvSpPr/>
          <p:nvPr/>
        </p:nvSpPr>
        <p:spPr>
          <a:xfrm>
            <a:off x="5580112" y="2348880"/>
            <a:ext cx="432048" cy="4320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a:t>
            </a:r>
          </a:p>
        </p:txBody>
      </p:sp>
      <p:sp>
        <p:nvSpPr>
          <p:cNvPr id="31" name="Rectangle 30">
            <a:extLst>
              <a:ext uri="{FF2B5EF4-FFF2-40B4-BE49-F238E27FC236}">
                <a16:creationId xmlns:a16="http://schemas.microsoft.com/office/drawing/2014/main" id="{D5C8353E-B898-4075-9681-FC6573F21BB1}"/>
              </a:ext>
            </a:extLst>
          </p:cNvPr>
          <p:cNvSpPr/>
          <p:nvPr/>
        </p:nvSpPr>
        <p:spPr>
          <a:xfrm>
            <a:off x="5580112" y="2780928"/>
            <a:ext cx="432048" cy="4320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a:t>
            </a:r>
          </a:p>
        </p:txBody>
      </p:sp>
      <p:sp>
        <p:nvSpPr>
          <p:cNvPr id="32" name="Rectangle 31">
            <a:extLst>
              <a:ext uri="{FF2B5EF4-FFF2-40B4-BE49-F238E27FC236}">
                <a16:creationId xmlns:a16="http://schemas.microsoft.com/office/drawing/2014/main" id="{A46F7884-ADAC-4FE9-96B3-68947C5F1203}"/>
              </a:ext>
            </a:extLst>
          </p:cNvPr>
          <p:cNvSpPr/>
          <p:nvPr/>
        </p:nvSpPr>
        <p:spPr>
          <a:xfrm>
            <a:off x="5580112" y="3212976"/>
            <a:ext cx="432048" cy="4320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3</a:t>
            </a:r>
          </a:p>
        </p:txBody>
      </p:sp>
      <p:sp>
        <p:nvSpPr>
          <p:cNvPr id="33" name="Rectangle 32">
            <a:extLst>
              <a:ext uri="{FF2B5EF4-FFF2-40B4-BE49-F238E27FC236}">
                <a16:creationId xmlns:a16="http://schemas.microsoft.com/office/drawing/2014/main" id="{99C03225-DF90-45C8-94CC-0EFDCF00F78F}"/>
              </a:ext>
            </a:extLst>
          </p:cNvPr>
          <p:cNvSpPr/>
          <p:nvPr/>
        </p:nvSpPr>
        <p:spPr>
          <a:xfrm>
            <a:off x="5580112" y="3645024"/>
            <a:ext cx="432048" cy="4320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4</a:t>
            </a:r>
          </a:p>
        </p:txBody>
      </p:sp>
      <p:sp>
        <p:nvSpPr>
          <p:cNvPr id="34" name="Content Placeholder 2">
            <a:extLst>
              <a:ext uri="{FF2B5EF4-FFF2-40B4-BE49-F238E27FC236}">
                <a16:creationId xmlns:a16="http://schemas.microsoft.com/office/drawing/2014/main" id="{F040680F-DD3B-4132-8006-C2BE50618C40}"/>
              </a:ext>
            </a:extLst>
          </p:cNvPr>
          <p:cNvSpPr txBox="1">
            <a:spLocks/>
          </p:cNvSpPr>
          <p:nvPr/>
        </p:nvSpPr>
        <p:spPr>
          <a:xfrm>
            <a:off x="5580112" y="4221088"/>
            <a:ext cx="3236168" cy="2079848"/>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 = (3, 1, 4, 2)</a:t>
            </a:r>
          </a:p>
        </p:txBody>
      </p:sp>
      <p:cxnSp>
        <p:nvCxnSpPr>
          <p:cNvPr id="35" name="Straight Connector 34">
            <a:extLst>
              <a:ext uri="{FF2B5EF4-FFF2-40B4-BE49-F238E27FC236}">
                <a16:creationId xmlns:a16="http://schemas.microsoft.com/office/drawing/2014/main" id="{B1A5B069-B9B7-49B7-9069-4199B482ACEC}"/>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55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xếp</a:t>
            </a:r>
            <a:r>
              <a:rPr lang="en-US" altLang="zh-CN" sz="3200" b="1" dirty="0">
                <a:latin typeface="Arial" panose="020B0604020202020204" pitchFamily="34" charset="0"/>
                <a:cs typeface="Arial" panose="020B0604020202020204" pitchFamily="34" charset="0"/>
              </a:rPr>
              <a:t> </a:t>
            </a:r>
            <a:r>
              <a:rPr lang="en-US" altLang="zh-CN" sz="3200" b="1">
                <a:latin typeface="Arial" panose="020B0604020202020204" pitchFamily="34" charset="0"/>
                <a:cs typeface="Arial" panose="020B0604020202020204" pitchFamily="34" charset="0"/>
              </a:rPr>
              <a:t>hậu</a:t>
            </a:r>
            <a:endParaRPr lang="zh-CN" altLang="en-US" sz="3200" b="1" dirty="0">
              <a:latin typeface="Arial" panose="020B0604020202020204" pitchFamily="34" charset="0"/>
              <a:cs typeface="Arial" panose="020B0604020202020204" pitchFamily="34" charset="0"/>
            </a:endParaRPr>
          </a:p>
        </p:txBody>
      </p:sp>
      <p:sp>
        <p:nvSpPr>
          <p:cNvPr id="35" name="Content Placeholder 2">
            <a:extLst>
              <a:ext uri="{FF2B5EF4-FFF2-40B4-BE49-F238E27FC236}">
                <a16:creationId xmlns:a16="http://schemas.microsoft.com/office/drawing/2014/main" id="{8865BDCB-963A-4567-ACF1-F732CEC75A47}"/>
              </a:ext>
            </a:extLst>
          </p:cNvPr>
          <p:cNvSpPr>
            <a:spLocks noGrp="1"/>
          </p:cNvSpPr>
          <p:nvPr>
            <p:ph sz="quarter" idx="1"/>
          </p:nvPr>
        </p:nvSpPr>
        <p:spPr>
          <a:xfrm>
            <a:off x="323528" y="1378253"/>
            <a:ext cx="4104456" cy="3888432"/>
          </a:xfrm>
          <a:noFill/>
          <a:ln>
            <a:solidFill>
              <a:schemeClr val="accent2"/>
            </a:solidFill>
          </a:ln>
        </p:spPr>
        <p:txBody>
          <a:bodyPr>
            <a:normAutofit/>
          </a:bodyPr>
          <a:lstStyle/>
          <a:p>
            <a:pPr marL="0" indent="0">
              <a:buNone/>
            </a:pP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check(</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v, </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k)</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 </a:t>
            </a:r>
            <a:r>
              <a:rPr lang="en-GB" sz="1400" b="1" dirty="0" err="1">
                <a:latin typeface="Consolas" pitchFamily="49" charset="0"/>
                <a:cs typeface="Consolas" pitchFamily="49" charset="0"/>
              </a:rPr>
              <a:t>kiểm</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tra</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xem</a:t>
            </a:r>
            <a:r>
              <a:rPr lang="en-GB" sz="1400" b="1" dirty="0">
                <a:latin typeface="Consolas" pitchFamily="49" charset="0"/>
                <a:cs typeface="Consolas" pitchFamily="49" charset="0"/>
              </a:rPr>
              <a:t> v </a:t>
            </a:r>
            <a:r>
              <a:rPr lang="en-GB" sz="1400" b="1" dirty="0" err="1">
                <a:latin typeface="Consolas" pitchFamily="49" charset="0"/>
                <a:cs typeface="Consolas" pitchFamily="49" charset="0"/>
              </a:rPr>
              <a:t>có</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thể</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gán</a:t>
            </a:r>
            <a:r>
              <a:rPr lang="en-GB" sz="1400" b="1" dirty="0">
                <a:latin typeface="Consolas" pitchFamily="49" charset="0"/>
                <a:cs typeface="Consolas" pitchFamily="49" charset="0"/>
              </a:rPr>
              <a:t> </a:t>
            </a:r>
            <a:r>
              <a:rPr lang="vi-VN" sz="1400" b="1" dirty="0">
                <a:latin typeface="Consolas" pitchFamily="49" charset="0"/>
                <a:cs typeface="Consolas" pitchFamily="49" charset="0"/>
              </a:rPr>
              <a:t>được</a:t>
            </a: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 </a:t>
            </a:r>
            <a:r>
              <a:rPr lang="en-GB" sz="1400" b="1" dirty="0" err="1">
                <a:latin typeface="Consolas" pitchFamily="49" charset="0"/>
                <a:cs typeface="Consolas" pitchFamily="49" charset="0"/>
              </a:rPr>
              <a:t>cho</a:t>
            </a:r>
            <a:r>
              <a:rPr lang="en-GB" sz="1400" b="1" dirty="0">
                <a:latin typeface="Consolas" pitchFamily="49" charset="0"/>
                <a:cs typeface="Consolas" pitchFamily="49" charset="0"/>
              </a:rPr>
              <a:t> x[k] </a:t>
            </a:r>
            <a:r>
              <a:rPr lang="en-GB" sz="1400" b="1" dirty="0" err="1">
                <a:latin typeface="Consolas" pitchFamily="49" charset="0"/>
                <a:cs typeface="Consolas" pitchFamily="49" charset="0"/>
              </a:rPr>
              <a:t>không</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for(</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i = 1; i &lt;= k-1; i++)</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if(x[i] == v) return 0;</a:t>
            </a:r>
          </a:p>
          <a:p>
            <a:pPr marL="0" indent="0">
              <a:buNone/>
            </a:pPr>
            <a:r>
              <a:rPr lang="en-GB" sz="1400" b="1" dirty="0">
                <a:latin typeface="Consolas" pitchFamily="49" charset="0"/>
                <a:cs typeface="Consolas" pitchFamily="49" charset="0"/>
              </a:rPr>
              <a:t>    if(x[i] + i == v + k) return 0;</a:t>
            </a:r>
          </a:p>
          <a:p>
            <a:pPr marL="0" indent="0">
              <a:buNone/>
            </a:pPr>
            <a:r>
              <a:rPr lang="en-GB" sz="1400" b="1" dirty="0">
                <a:latin typeface="Consolas" pitchFamily="49" charset="0"/>
                <a:cs typeface="Consolas" pitchFamily="49" charset="0"/>
              </a:rPr>
              <a:t>    if(x[i] – i == v – k) return 0;</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return 1;</a:t>
            </a:r>
          </a:p>
          <a:p>
            <a:pPr marL="0" indent="0">
              <a:buNone/>
            </a:pPr>
            <a:r>
              <a:rPr lang="en-GB" sz="1400" b="1" dirty="0">
                <a:latin typeface="Consolas" pitchFamily="49" charset="0"/>
                <a:cs typeface="Consolas" pitchFamily="49" charset="0"/>
              </a:rPr>
              <a:t>}</a:t>
            </a:r>
          </a:p>
        </p:txBody>
      </p:sp>
      <p:sp>
        <p:nvSpPr>
          <p:cNvPr id="36" name="Content Placeholder 2">
            <a:extLst>
              <a:ext uri="{FF2B5EF4-FFF2-40B4-BE49-F238E27FC236}">
                <a16:creationId xmlns:a16="http://schemas.microsoft.com/office/drawing/2014/main" id="{08A41A97-2C97-457B-8288-ACF96F89FEA7}"/>
              </a:ext>
            </a:extLst>
          </p:cNvPr>
          <p:cNvSpPr txBox="1">
            <a:spLocks/>
          </p:cNvSpPr>
          <p:nvPr/>
        </p:nvSpPr>
        <p:spPr>
          <a:xfrm>
            <a:off x="4644008" y="1378253"/>
            <a:ext cx="4248472" cy="3888432"/>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GB" sz="1400" b="1" dirty="0">
                <a:latin typeface="Consolas" pitchFamily="49" charset="0"/>
                <a:cs typeface="Consolas" pitchFamily="49" charset="0"/>
              </a:rPr>
              <a:t>void TRY(</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k)</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for(</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v = 1; v &lt;= n; v++)</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if(check(</a:t>
            </a:r>
            <a:r>
              <a:rPr lang="en-GB" sz="1400" b="1" dirty="0" err="1">
                <a:latin typeface="Consolas" pitchFamily="49" charset="0"/>
                <a:cs typeface="Consolas" pitchFamily="49" charset="0"/>
              </a:rPr>
              <a:t>v,k</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x[k] = v;</a:t>
            </a:r>
          </a:p>
          <a:p>
            <a:pPr marL="0" indent="0">
              <a:buFont typeface="Wingdings 2"/>
              <a:buNone/>
            </a:pPr>
            <a:r>
              <a:rPr lang="en-GB" sz="1400" b="1" dirty="0">
                <a:latin typeface="Consolas" pitchFamily="49" charset="0"/>
                <a:cs typeface="Consolas" pitchFamily="49" charset="0"/>
              </a:rPr>
              <a:t>      if(k == n) </a:t>
            </a:r>
            <a:r>
              <a:rPr lang="en-GB" sz="1400" b="1" dirty="0" err="1">
                <a:latin typeface="Consolas" pitchFamily="49" charset="0"/>
                <a:cs typeface="Consolas" pitchFamily="49" charset="0"/>
              </a:rPr>
              <a:t>printSolution</a:t>
            </a: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      else TRY(k+1);</a:t>
            </a:r>
          </a:p>
          <a:p>
            <a:pPr marL="0" indent="0">
              <a:buFont typeface="Wingdings 2"/>
              <a:buNone/>
            </a:pP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void main()</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TRY(1);</a:t>
            </a:r>
          </a:p>
          <a:p>
            <a:pPr marL="0" indent="0">
              <a:buFont typeface="Wingdings 2"/>
              <a:buNone/>
            </a:pPr>
            <a:r>
              <a:rPr lang="en-GB" sz="14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76F95365-F1A3-4DBE-9C10-2613E9696E43}"/>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78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Sudoku</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95B56D0A-D23D-4F40-AFA9-9D01AAE96BB4}"/>
              </a:ext>
            </a:extLst>
          </p:cNvPr>
          <p:cNvSpPr>
            <a:spLocks noGrp="1"/>
          </p:cNvSpPr>
          <p:nvPr>
            <p:ph sz="quarter" idx="1"/>
          </p:nvPr>
        </p:nvSpPr>
        <p:spPr>
          <a:xfrm>
            <a:off x="113371" y="1540079"/>
            <a:ext cx="4497390" cy="4572000"/>
          </a:xfrm>
        </p:spPr>
        <p:txBody>
          <a:bodyPr>
            <a:normAutofit/>
          </a:bodyPr>
          <a:lstStyle/>
          <a:p>
            <a:pPr algn="just"/>
            <a:r>
              <a:rPr lang="en-GB" sz="2000" dirty="0" err="1">
                <a:latin typeface="Arial" panose="020B0604020202020204" pitchFamily="34" charset="0"/>
                <a:cs typeface="Arial" panose="020B0604020202020204" pitchFamily="34" charset="0"/>
              </a:rPr>
              <a:t>Điền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chữ</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1 </a:t>
            </a:r>
            <a:r>
              <a:rPr lang="vi-VN" sz="2000" dirty="0">
                <a:latin typeface="Arial" panose="020B0604020202020204" pitchFamily="34" charset="0"/>
                <a:cs typeface="Arial" panose="020B0604020202020204" pitchFamily="34" charset="0"/>
              </a:rPr>
              <a:t>đến</a:t>
            </a:r>
            <a:r>
              <a:rPr lang="en-GB" sz="2000" dirty="0">
                <a:latin typeface="Arial" panose="020B0604020202020204" pitchFamily="34" charset="0"/>
                <a:cs typeface="Arial" panose="020B0604020202020204" pitchFamily="34" charset="0"/>
              </a:rPr>
              <a:t> 9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ô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bảng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vuông</a:t>
            </a:r>
            <a:r>
              <a:rPr lang="en-GB" sz="2000" dirty="0">
                <a:latin typeface="Arial" panose="020B0604020202020204" pitchFamily="34" charset="0"/>
                <a:cs typeface="Arial" panose="020B0604020202020204" pitchFamily="34" charset="0"/>
              </a:rPr>
              <a:t> 9x9 </a:t>
            </a:r>
            <a:r>
              <a:rPr lang="en-GB" sz="2000" dirty="0" err="1">
                <a:latin typeface="Arial" panose="020B0604020202020204" pitchFamily="34" charset="0"/>
                <a:cs typeface="Arial" panose="020B0604020202020204" pitchFamily="34" charset="0"/>
              </a:rPr>
              <a:t>sao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bảng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vuông</a:t>
            </a:r>
            <a:r>
              <a:rPr lang="en-GB" sz="2000" dirty="0">
                <a:latin typeface="Arial" panose="020B0604020202020204" pitchFamily="34" charset="0"/>
                <a:cs typeface="Arial" panose="020B0604020202020204" pitchFamily="34" charset="0"/>
              </a:rPr>
              <a:t> con 3x3 </a:t>
            </a:r>
            <a:r>
              <a:rPr lang="vi-VN" sz="2000" dirty="0">
                <a:latin typeface="Arial" panose="020B0604020202020204" pitchFamily="34" charset="0"/>
                <a:cs typeface="Arial" panose="020B0604020202020204" pitchFamily="34" charset="0"/>
              </a:rPr>
              <a:t>đều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mặt</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đủ</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chữ</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1 </a:t>
            </a:r>
            <a:r>
              <a:rPr lang="vi-VN" sz="2000" dirty="0">
                <a:latin typeface="Arial" panose="020B0604020202020204" pitchFamily="34" charset="0"/>
                <a:cs typeface="Arial" panose="020B0604020202020204" pitchFamily="34" charset="0"/>
              </a:rPr>
              <a:t>đến</a:t>
            </a:r>
            <a:r>
              <a:rPr lang="en-GB" sz="2000" dirty="0">
                <a:latin typeface="Arial" panose="020B0604020202020204" pitchFamily="34" charset="0"/>
                <a:cs typeface="Arial" panose="020B0604020202020204" pitchFamily="34" charset="0"/>
              </a:rPr>
              <a:t> 9</a:t>
            </a:r>
          </a:p>
          <a:p>
            <a:pPr lvl="1" algn="just"/>
            <a:endParaRPr lang="en-GB" sz="2000" dirty="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7A5517C6-3CF3-44AD-91C7-D8E23AE48CD5}"/>
              </a:ext>
            </a:extLst>
          </p:cNvPr>
          <p:cNvGraphicFramePr>
            <a:graphicFrameLocks noGrp="1"/>
          </p:cNvGraphicFramePr>
          <p:nvPr>
            <p:extLst>
              <p:ext uri="{D42A27DB-BD31-4B8C-83A1-F6EECF244321}">
                <p14:modId xmlns:p14="http://schemas.microsoft.com/office/powerpoint/2010/main" val="4286657962"/>
              </p:ext>
            </p:extLst>
          </p:nvPr>
        </p:nvGraphicFramePr>
        <p:xfrm>
          <a:off x="5220076" y="1628800"/>
          <a:ext cx="3600396" cy="3337560"/>
        </p:xfrm>
        <a:graphic>
          <a:graphicData uri="http://schemas.openxmlformats.org/drawingml/2006/table">
            <a:tbl>
              <a:tblPr firstRow="1" bandRow="1">
                <a:tableStyleId>{5C22544A-7EE6-4342-B048-85BDC9FD1C3A}</a:tableStyleId>
              </a:tblPr>
              <a:tblGrid>
                <a:gridCol w="400044">
                  <a:extLst>
                    <a:ext uri="{9D8B030D-6E8A-4147-A177-3AD203B41FA5}">
                      <a16:colId xmlns:a16="http://schemas.microsoft.com/office/drawing/2014/main" val="20000"/>
                    </a:ext>
                  </a:extLst>
                </a:gridCol>
                <a:gridCol w="400044">
                  <a:extLst>
                    <a:ext uri="{9D8B030D-6E8A-4147-A177-3AD203B41FA5}">
                      <a16:colId xmlns:a16="http://schemas.microsoft.com/office/drawing/2014/main" val="20001"/>
                    </a:ext>
                  </a:extLst>
                </a:gridCol>
                <a:gridCol w="400044">
                  <a:extLst>
                    <a:ext uri="{9D8B030D-6E8A-4147-A177-3AD203B41FA5}">
                      <a16:colId xmlns:a16="http://schemas.microsoft.com/office/drawing/2014/main" val="20002"/>
                    </a:ext>
                  </a:extLst>
                </a:gridCol>
                <a:gridCol w="400044">
                  <a:extLst>
                    <a:ext uri="{9D8B030D-6E8A-4147-A177-3AD203B41FA5}">
                      <a16:colId xmlns:a16="http://schemas.microsoft.com/office/drawing/2014/main" val="20003"/>
                    </a:ext>
                  </a:extLst>
                </a:gridCol>
                <a:gridCol w="400044">
                  <a:extLst>
                    <a:ext uri="{9D8B030D-6E8A-4147-A177-3AD203B41FA5}">
                      <a16:colId xmlns:a16="http://schemas.microsoft.com/office/drawing/2014/main" val="20004"/>
                    </a:ext>
                  </a:extLst>
                </a:gridCol>
                <a:gridCol w="400044">
                  <a:extLst>
                    <a:ext uri="{9D8B030D-6E8A-4147-A177-3AD203B41FA5}">
                      <a16:colId xmlns:a16="http://schemas.microsoft.com/office/drawing/2014/main" val="20005"/>
                    </a:ext>
                  </a:extLst>
                </a:gridCol>
                <a:gridCol w="400044">
                  <a:extLst>
                    <a:ext uri="{9D8B030D-6E8A-4147-A177-3AD203B41FA5}">
                      <a16:colId xmlns:a16="http://schemas.microsoft.com/office/drawing/2014/main" val="20006"/>
                    </a:ext>
                  </a:extLst>
                </a:gridCol>
                <a:gridCol w="400044">
                  <a:extLst>
                    <a:ext uri="{9D8B030D-6E8A-4147-A177-3AD203B41FA5}">
                      <a16:colId xmlns:a16="http://schemas.microsoft.com/office/drawing/2014/main" val="20007"/>
                    </a:ext>
                  </a:extLst>
                </a:gridCol>
                <a:gridCol w="400044">
                  <a:extLst>
                    <a:ext uri="{9D8B030D-6E8A-4147-A177-3AD203B41FA5}">
                      <a16:colId xmlns:a16="http://schemas.microsoft.com/office/drawing/2014/main" val="20008"/>
                    </a:ext>
                  </a:extLst>
                </a:gridCol>
              </a:tblGrid>
              <a:tr h="370840">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70840">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70840">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370840">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r h="370840">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3" name="Left Brace 2">
            <a:extLst>
              <a:ext uri="{FF2B5EF4-FFF2-40B4-BE49-F238E27FC236}">
                <a16:creationId xmlns:a16="http://schemas.microsoft.com/office/drawing/2014/main" id="{AF6AF15C-2B20-4547-A76D-AC9254F3F5AB}"/>
              </a:ext>
            </a:extLst>
          </p:cNvPr>
          <p:cNvSpPr/>
          <p:nvPr/>
        </p:nvSpPr>
        <p:spPr>
          <a:xfrm>
            <a:off x="4724763" y="3888068"/>
            <a:ext cx="268448" cy="1106648"/>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340776CD-92AA-4742-8497-DF40E479CEE7}"/>
              </a:ext>
            </a:extLst>
          </p:cNvPr>
          <p:cNvSpPr/>
          <p:nvPr/>
        </p:nvSpPr>
        <p:spPr>
          <a:xfrm>
            <a:off x="4750987" y="2719431"/>
            <a:ext cx="268448" cy="1106648"/>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A711B9CD-5025-47ED-96D9-FCC7C5B39815}"/>
              </a:ext>
            </a:extLst>
          </p:cNvPr>
          <p:cNvSpPr/>
          <p:nvPr/>
        </p:nvSpPr>
        <p:spPr>
          <a:xfrm>
            <a:off x="4750987" y="1599267"/>
            <a:ext cx="268448" cy="1106648"/>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74F62A27-8941-428C-8C6F-1533C26BC54F}"/>
              </a:ext>
            </a:extLst>
          </p:cNvPr>
          <p:cNvSpPr/>
          <p:nvPr/>
        </p:nvSpPr>
        <p:spPr>
          <a:xfrm rot="16200000">
            <a:off x="5639176" y="4580509"/>
            <a:ext cx="268448" cy="1106648"/>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8FB2A0DC-ACFC-4F02-B433-63876893C232}"/>
              </a:ext>
            </a:extLst>
          </p:cNvPr>
          <p:cNvSpPr/>
          <p:nvPr/>
        </p:nvSpPr>
        <p:spPr>
          <a:xfrm rot="16200000">
            <a:off x="6886050" y="4575616"/>
            <a:ext cx="268448" cy="1106648"/>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E7C66129-A026-4F62-BCE7-4DC035618760}"/>
              </a:ext>
            </a:extLst>
          </p:cNvPr>
          <p:cNvSpPr/>
          <p:nvPr/>
        </p:nvSpPr>
        <p:spPr>
          <a:xfrm rot="16200000">
            <a:off x="8132924" y="4575616"/>
            <a:ext cx="268448" cy="1106648"/>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B44B36F-D213-4230-AC5C-1F5FE152F825}"/>
              </a:ext>
            </a:extLst>
          </p:cNvPr>
          <p:cNvSpPr txBox="1"/>
          <p:nvPr/>
        </p:nvSpPr>
        <p:spPr>
          <a:xfrm>
            <a:off x="5419288" y="5553512"/>
            <a:ext cx="763398" cy="369332"/>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0EBC14DB-291A-4079-B5F8-BCBD4D8A2CBF}"/>
              </a:ext>
            </a:extLst>
          </p:cNvPr>
          <p:cNvSpPr txBox="1"/>
          <p:nvPr/>
        </p:nvSpPr>
        <p:spPr>
          <a:xfrm>
            <a:off x="6862876" y="5580077"/>
            <a:ext cx="763398" cy="369332"/>
          </a:xfrm>
          <a:prstGeom prst="rect">
            <a:avLst/>
          </a:prstGeom>
          <a:noFill/>
        </p:spPr>
        <p:txBody>
          <a:bodyPr wrap="square" rtlCol="0">
            <a:spAutoFit/>
          </a:bodyPr>
          <a:lstStyle/>
          <a:p>
            <a:r>
              <a:rPr lang="en-US" dirty="0"/>
              <a:t>1</a:t>
            </a:r>
          </a:p>
        </p:txBody>
      </p:sp>
      <p:sp>
        <p:nvSpPr>
          <p:cNvPr id="14" name="TextBox 13">
            <a:extLst>
              <a:ext uri="{FF2B5EF4-FFF2-40B4-BE49-F238E27FC236}">
                <a16:creationId xmlns:a16="http://schemas.microsoft.com/office/drawing/2014/main" id="{9C8F1278-FBD5-47E7-812D-9C229C2D273B}"/>
              </a:ext>
            </a:extLst>
          </p:cNvPr>
          <p:cNvSpPr txBox="1"/>
          <p:nvPr/>
        </p:nvSpPr>
        <p:spPr>
          <a:xfrm>
            <a:off x="8057074" y="5580077"/>
            <a:ext cx="763398" cy="369332"/>
          </a:xfrm>
          <a:prstGeom prst="rect">
            <a:avLst/>
          </a:prstGeom>
          <a:noFill/>
        </p:spPr>
        <p:txBody>
          <a:bodyPr wrap="square" rtlCol="0">
            <a:spAutoFit/>
          </a:bodyPr>
          <a:lstStyle/>
          <a:p>
            <a:r>
              <a:rPr lang="en-US" dirty="0"/>
              <a:t>2</a:t>
            </a:r>
          </a:p>
        </p:txBody>
      </p:sp>
      <p:cxnSp>
        <p:nvCxnSpPr>
          <p:cNvPr id="15" name="Straight Connector 14">
            <a:extLst>
              <a:ext uri="{FF2B5EF4-FFF2-40B4-BE49-F238E27FC236}">
                <a16:creationId xmlns:a16="http://schemas.microsoft.com/office/drawing/2014/main" id="{9288A4F0-9B90-4A3B-B80E-7F6C8514B07F}"/>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215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Sudoku</a:t>
            </a:r>
            <a:endParaRPr lang="zh-CN" altLang="en-US" sz="3200" b="1" dirty="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7A5517C6-3CF3-44AD-91C7-D8E23AE48CD5}"/>
              </a:ext>
            </a:extLst>
          </p:cNvPr>
          <p:cNvGraphicFramePr>
            <a:graphicFrameLocks noGrp="1"/>
          </p:cNvGraphicFramePr>
          <p:nvPr/>
        </p:nvGraphicFramePr>
        <p:xfrm>
          <a:off x="5220076" y="1628800"/>
          <a:ext cx="3600396" cy="3337560"/>
        </p:xfrm>
        <a:graphic>
          <a:graphicData uri="http://schemas.openxmlformats.org/drawingml/2006/table">
            <a:tbl>
              <a:tblPr firstRow="1" bandRow="1">
                <a:tableStyleId>{5C22544A-7EE6-4342-B048-85BDC9FD1C3A}</a:tableStyleId>
              </a:tblPr>
              <a:tblGrid>
                <a:gridCol w="400044">
                  <a:extLst>
                    <a:ext uri="{9D8B030D-6E8A-4147-A177-3AD203B41FA5}">
                      <a16:colId xmlns:a16="http://schemas.microsoft.com/office/drawing/2014/main" val="20000"/>
                    </a:ext>
                  </a:extLst>
                </a:gridCol>
                <a:gridCol w="400044">
                  <a:extLst>
                    <a:ext uri="{9D8B030D-6E8A-4147-A177-3AD203B41FA5}">
                      <a16:colId xmlns:a16="http://schemas.microsoft.com/office/drawing/2014/main" val="20001"/>
                    </a:ext>
                  </a:extLst>
                </a:gridCol>
                <a:gridCol w="400044">
                  <a:extLst>
                    <a:ext uri="{9D8B030D-6E8A-4147-A177-3AD203B41FA5}">
                      <a16:colId xmlns:a16="http://schemas.microsoft.com/office/drawing/2014/main" val="20002"/>
                    </a:ext>
                  </a:extLst>
                </a:gridCol>
                <a:gridCol w="400044">
                  <a:extLst>
                    <a:ext uri="{9D8B030D-6E8A-4147-A177-3AD203B41FA5}">
                      <a16:colId xmlns:a16="http://schemas.microsoft.com/office/drawing/2014/main" val="20003"/>
                    </a:ext>
                  </a:extLst>
                </a:gridCol>
                <a:gridCol w="400044">
                  <a:extLst>
                    <a:ext uri="{9D8B030D-6E8A-4147-A177-3AD203B41FA5}">
                      <a16:colId xmlns:a16="http://schemas.microsoft.com/office/drawing/2014/main" val="20004"/>
                    </a:ext>
                  </a:extLst>
                </a:gridCol>
                <a:gridCol w="400044">
                  <a:extLst>
                    <a:ext uri="{9D8B030D-6E8A-4147-A177-3AD203B41FA5}">
                      <a16:colId xmlns:a16="http://schemas.microsoft.com/office/drawing/2014/main" val="20005"/>
                    </a:ext>
                  </a:extLst>
                </a:gridCol>
                <a:gridCol w="400044">
                  <a:extLst>
                    <a:ext uri="{9D8B030D-6E8A-4147-A177-3AD203B41FA5}">
                      <a16:colId xmlns:a16="http://schemas.microsoft.com/office/drawing/2014/main" val="20006"/>
                    </a:ext>
                  </a:extLst>
                </a:gridCol>
                <a:gridCol w="400044">
                  <a:extLst>
                    <a:ext uri="{9D8B030D-6E8A-4147-A177-3AD203B41FA5}">
                      <a16:colId xmlns:a16="http://schemas.microsoft.com/office/drawing/2014/main" val="20007"/>
                    </a:ext>
                  </a:extLst>
                </a:gridCol>
                <a:gridCol w="400044">
                  <a:extLst>
                    <a:ext uri="{9D8B030D-6E8A-4147-A177-3AD203B41FA5}">
                      <a16:colId xmlns:a16="http://schemas.microsoft.com/office/drawing/2014/main" val="20008"/>
                    </a:ext>
                  </a:extLst>
                </a:gridCol>
              </a:tblGrid>
              <a:tr h="370840">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70840">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70840">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370840">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r h="370840">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9" name="Content Placeholder 2">
            <a:extLst>
              <a:ext uri="{FF2B5EF4-FFF2-40B4-BE49-F238E27FC236}">
                <a16:creationId xmlns:a16="http://schemas.microsoft.com/office/drawing/2014/main" id="{CA73BAEE-8D05-4AC2-914E-BEF43D2E1731}"/>
              </a:ext>
            </a:extLst>
          </p:cNvPr>
          <p:cNvSpPr>
            <a:spLocks noGrp="1"/>
          </p:cNvSpPr>
          <p:nvPr>
            <p:ph sz="quarter" idx="1"/>
          </p:nvPr>
        </p:nvSpPr>
        <p:spPr>
          <a:xfrm>
            <a:off x="255984" y="1447800"/>
            <a:ext cx="4820072" cy="4572000"/>
          </a:xfrm>
        </p:spPr>
        <p:txBody>
          <a:bodyPr>
            <a:normAutofit/>
          </a:bodyPr>
          <a:lstStyle/>
          <a:p>
            <a:pPr algn="just"/>
            <a:r>
              <a:rPr lang="en-GB" sz="2000" dirty="0" err="1">
                <a:latin typeface="Arial" panose="020B0604020202020204" pitchFamily="34" charset="0"/>
                <a:cs typeface="Arial" panose="020B0604020202020204" pitchFamily="34" charset="0"/>
              </a:rPr>
              <a:t>Mô</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a:t>
            </a:r>
            <a:endParaRPr lang="en-GB" sz="2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Mảng</a:t>
            </a:r>
            <a:r>
              <a:rPr lang="en-GB" sz="2000" dirty="0">
                <a:latin typeface="Arial" panose="020B0604020202020204" pitchFamily="34" charset="0"/>
                <a:cs typeface="Arial" panose="020B0604020202020204" pitchFamily="34" charset="0"/>
              </a:rPr>
              <a:t> 2 </a:t>
            </a:r>
            <a:r>
              <a:rPr lang="en-GB" sz="2000" dirty="0" err="1">
                <a:latin typeface="Arial" panose="020B0604020202020204" pitchFamily="34" charset="0"/>
                <a:cs typeface="Arial" panose="020B0604020202020204" pitchFamily="34" charset="0"/>
              </a:rPr>
              <a:t>chiều</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[0..8, 0..8]</a:t>
            </a:r>
          </a:p>
          <a:p>
            <a:pPr lvl="1" algn="just"/>
            <a:r>
              <a:rPr lang="en-GB" sz="2000" dirty="0" err="1">
                <a:latin typeface="Arial" panose="020B0604020202020204" pitchFamily="34" charset="0"/>
                <a:cs typeface="Arial" panose="020B0604020202020204" pitchFamily="34" charset="0"/>
              </a:rPr>
              <a:t>Thuộc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tính</a:t>
            </a:r>
            <a:r>
              <a:rPr lang="en-GB" sz="2000" dirty="0">
                <a:latin typeface="Arial" panose="020B0604020202020204" pitchFamily="34" charset="0"/>
                <a:cs typeface="Arial" panose="020B0604020202020204" pitchFamily="34" charset="0"/>
              </a:rPr>
              <a:t> P</a:t>
            </a:r>
          </a:p>
          <a:p>
            <a:pPr lvl="2" algn="just"/>
            <a:r>
              <a:rPr lang="en-GB" i="1" dirty="0">
                <a:latin typeface="Arial" panose="020B0604020202020204" pitchFamily="34" charset="0"/>
                <a:cs typeface="Arial" panose="020B0604020202020204" pitchFamily="34" charset="0"/>
                <a:sym typeface="Symbol"/>
              </a:rPr>
              <a:t>x</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j</a:t>
            </a:r>
            <a:r>
              <a:rPr lang="en-GB" baseline="-25000" dirty="0">
                <a:latin typeface="Arial" panose="020B0604020202020204" pitchFamily="34" charset="0"/>
                <a:cs typeface="Arial" panose="020B0604020202020204" pitchFamily="34" charset="0"/>
              </a:rPr>
              <a:t>1</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với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mọi</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 = 0,…,8,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0 </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&lt; </a:t>
            </a:r>
            <a:r>
              <a:rPr lang="en-GB" i="1" dirty="0">
                <a:latin typeface="Arial" panose="020B0604020202020204" pitchFamily="34" charset="0"/>
                <a:cs typeface="Arial" panose="020B0604020202020204" pitchFamily="34" charset="0"/>
                <a:sym typeface="Symbol"/>
              </a:rPr>
              <a:t>j</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a:t>
            </a:r>
            <a:r>
              <a:rPr lang="en-GB" dirty="0">
                <a:latin typeface="Arial" panose="020B0604020202020204" pitchFamily="34" charset="0"/>
                <a:cs typeface="Arial" panose="020B0604020202020204" pitchFamily="34" charset="0"/>
              </a:rPr>
              <a:t> 8</a:t>
            </a:r>
          </a:p>
          <a:p>
            <a:pPr lvl="2" algn="just"/>
            <a:r>
              <a:rPr lang="en-GB" i="1" dirty="0">
                <a:latin typeface="Arial" panose="020B0604020202020204" pitchFamily="34" charset="0"/>
                <a:cs typeface="Arial" panose="020B0604020202020204" pitchFamily="34" charset="0"/>
                <a:sym typeface="Symbol"/>
              </a:rPr>
              <a:t>x</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i</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i</a:t>
            </a:r>
            <a:r>
              <a:rPr lang="en-GB" baseline="-25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j</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với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mọi</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j</a:t>
            </a:r>
            <a:r>
              <a:rPr lang="en-GB" dirty="0">
                <a:latin typeface="Arial" panose="020B0604020202020204" pitchFamily="34" charset="0"/>
                <a:cs typeface="Arial" panose="020B0604020202020204" pitchFamily="34" charset="0"/>
              </a:rPr>
              <a:t> = 0,…,8,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0 </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i</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&lt; </a:t>
            </a:r>
            <a:r>
              <a:rPr lang="en-GB" i="1" dirty="0">
                <a:latin typeface="Arial" panose="020B0604020202020204" pitchFamily="34" charset="0"/>
                <a:cs typeface="Arial" panose="020B0604020202020204" pitchFamily="34" charset="0"/>
                <a:sym typeface="Symbol"/>
              </a:rPr>
              <a:t>i</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a:t>
            </a:r>
            <a:r>
              <a:rPr lang="en-GB" dirty="0">
                <a:latin typeface="Arial" panose="020B0604020202020204" pitchFamily="34" charset="0"/>
                <a:cs typeface="Arial" panose="020B0604020202020204" pitchFamily="34" charset="0"/>
              </a:rPr>
              <a:t> 8</a:t>
            </a:r>
          </a:p>
          <a:p>
            <a:pPr lvl="2" algn="just"/>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[3</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i</a:t>
            </a:r>
            <a:r>
              <a:rPr lang="en-GB" baseline="-25000" dirty="0">
                <a:latin typeface="Arial" panose="020B0604020202020204" pitchFamily="34" charset="0"/>
                <a:cs typeface="Arial" panose="020B0604020202020204" pitchFamily="34" charset="0"/>
              </a:rPr>
              <a:t>1</a:t>
            </a:r>
            <a:r>
              <a:rPr lang="en-GB" dirty="0">
                <a:latin typeface="Arial" panose="020B0604020202020204" pitchFamily="34" charset="0"/>
                <a:cs typeface="Arial" panose="020B0604020202020204" pitchFamily="34" charset="0"/>
              </a:rPr>
              <a:t>, 3</a:t>
            </a:r>
            <a:r>
              <a:rPr lang="en-GB" i="1" dirty="0">
                <a:latin typeface="Arial" panose="020B0604020202020204" pitchFamily="34" charset="0"/>
                <a:cs typeface="Arial" panose="020B0604020202020204" pitchFamily="34" charset="0"/>
              </a:rPr>
              <a:t>J</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j</a:t>
            </a:r>
            <a:r>
              <a:rPr lang="en-GB" baseline="-25000" dirty="0">
                <a:latin typeface="Arial" panose="020B0604020202020204" pitchFamily="34" charset="0"/>
                <a:cs typeface="Arial" panose="020B0604020202020204" pitchFamily="34" charset="0"/>
              </a:rPr>
              <a:t>1</a:t>
            </a:r>
            <a:r>
              <a:rPr lang="en-GB"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x</a:t>
            </a:r>
            <a:r>
              <a:rPr lang="vi-VN" dirty="0">
                <a:latin typeface="Arial" panose="020B0604020202020204" pitchFamily="34" charset="0"/>
                <a:cs typeface="Arial" panose="020B0604020202020204" pitchFamily="34" charset="0"/>
                <a:sym typeface="Symbol"/>
              </a:rPr>
              <a:t>[</a:t>
            </a:r>
            <a:r>
              <a:rPr lang="en-GB" dirty="0">
                <a:latin typeface="Arial" panose="020B0604020202020204" pitchFamily="34" charset="0"/>
                <a:cs typeface="Arial" panose="020B0604020202020204" pitchFamily="34" charset="0"/>
                <a:sym typeface="Symbol"/>
              </a:rPr>
              <a:t>3</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i</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3</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j</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v</a:t>
            </a:r>
            <a:r>
              <a:rPr lang="vi-VN" dirty="0">
                <a:latin typeface="Arial" panose="020B0604020202020204" pitchFamily="34" charset="0"/>
                <a:cs typeface="Arial" panose="020B0604020202020204" pitchFamily="34" charset="0"/>
                <a:sym typeface="Symbol"/>
              </a:rPr>
              <a:t>ới</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mọi</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 0,…, 2, </a:t>
            </a:r>
            <a:r>
              <a:rPr lang="en-GB" dirty="0" err="1">
                <a:latin typeface="Arial" panose="020B0604020202020204" pitchFamily="34" charset="0"/>
                <a:cs typeface="Arial" panose="020B0604020202020204" pitchFamily="34" charset="0"/>
                <a:sym typeface="Symbol"/>
              </a:rPr>
              <a:t>và</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i</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i</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a:t>
            </a:r>
            <a:r>
              <a:rPr lang="vi-VN" dirty="0">
                <a:latin typeface="Arial" panose="020B0604020202020204" pitchFamily="34" charset="0"/>
                <a:cs typeface="Arial" panose="020B0604020202020204" pitchFamily="34" charset="0"/>
                <a:sym typeface="Symbol"/>
              </a:rPr>
              <a:t> {</a:t>
            </a:r>
            <a:r>
              <a:rPr lang="en-GB" dirty="0">
                <a:latin typeface="Arial" panose="020B0604020202020204" pitchFamily="34" charset="0"/>
                <a:cs typeface="Arial" panose="020B0604020202020204" pitchFamily="34" charset="0"/>
                <a:sym typeface="Symbol"/>
              </a:rPr>
              <a:t>0,1, 2} </a:t>
            </a:r>
            <a:r>
              <a:rPr lang="en-GB" dirty="0" err="1">
                <a:latin typeface="Arial" panose="020B0604020202020204" pitchFamily="34" charset="0"/>
                <a:cs typeface="Arial" panose="020B0604020202020204" pitchFamily="34" charset="0"/>
                <a:sym typeface="Symbol"/>
              </a:rPr>
              <a:t>sao</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cho</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i</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sym typeface="Symbol"/>
              </a:rPr>
              <a:t>i</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ho</a:t>
            </a:r>
            <a:r>
              <a:rPr lang="vi-VN" dirty="0">
                <a:latin typeface="Arial" panose="020B0604020202020204" pitchFamily="34" charset="0"/>
                <a:cs typeface="Arial" panose="020B0604020202020204" pitchFamily="34" charset="0"/>
                <a:sym typeface="Symbol"/>
              </a:rPr>
              <a:t>ặc</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sym typeface="Symbol"/>
              </a:rPr>
              <a:t>j</a:t>
            </a:r>
            <a:r>
              <a:rPr lang="en-GB" baseline="-25000" dirty="0">
                <a:latin typeface="Arial" panose="020B0604020202020204" pitchFamily="34" charset="0"/>
                <a:cs typeface="Arial" panose="020B0604020202020204" pitchFamily="34" charset="0"/>
                <a:sym typeface="Symbol"/>
              </a:rPr>
              <a:t>2</a:t>
            </a:r>
          </a:p>
          <a:p>
            <a:pPr lvl="2" algn="just"/>
            <a:endParaRPr lang="en-GB"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7758C28E-06C0-418D-B3EF-74DF78CA4D54}"/>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442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Sudoku</a:t>
            </a:r>
            <a:endParaRPr lang="zh-CN" altLang="en-US" sz="3200" b="1"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CA73BAEE-8D05-4AC2-914E-BEF43D2E1731}"/>
              </a:ext>
            </a:extLst>
          </p:cNvPr>
          <p:cNvSpPr>
            <a:spLocks noGrp="1"/>
          </p:cNvSpPr>
          <p:nvPr>
            <p:ph sz="quarter" idx="1"/>
          </p:nvPr>
        </p:nvSpPr>
        <p:spPr>
          <a:xfrm>
            <a:off x="255984" y="1447800"/>
            <a:ext cx="4820072" cy="4572000"/>
          </a:xfrm>
        </p:spPr>
        <p:txBody>
          <a:bodyPr>
            <a:normAutofit/>
          </a:bodyPr>
          <a:lstStyle/>
          <a:p>
            <a:pPr algn="just"/>
            <a:r>
              <a:rPr lang="en-GB" sz="2000" dirty="0" err="1">
                <a:latin typeface="Arial" panose="020B0604020202020204" pitchFamily="34" charset="0"/>
                <a:cs typeface="Arial" panose="020B0604020202020204" pitchFamily="34" charset="0"/>
                <a:sym typeface="Symbol"/>
              </a:rPr>
              <a:t>Thứ</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tự</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duyệt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từ</a:t>
            </a:r>
            <a:r>
              <a:rPr lang="en-GB" sz="2000" dirty="0">
                <a:latin typeface="Arial" panose="020B0604020202020204" pitchFamily="34" charset="0"/>
                <a:cs typeface="Arial" panose="020B0604020202020204" pitchFamily="34" charset="0"/>
                <a:sym typeface="Symbol"/>
              </a:rPr>
              <a:t> ô (0,0), </a:t>
            </a:r>
            <a:r>
              <a:rPr lang="en-GB" sz="2000" dirty="0" err="1">
                <a:latin typeface="Arial" panose="020B0604020202020204" pitchFamily="34" charset="0"/>
                <a:cs typeface="Arial" panose="020B0604020202020204" pitchFamily="34" charset="0"/>
                <a:sym typeface="Symbol"/>
              </a:rPr>
              <a:t>theo</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thứ</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tự</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từ</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trái</a:t>
            </a:r>
            <a:r>
              <a:rPr lang="en-GB" sz="2000" dirty="0">
                <a:latin typeface="Arial" panose="020B0604020202020204" pitchFamily="34" charset="0"/>
                <a:cs typeface="Arial" panose="020B0604020202020204" pitchFamily="34" charset="0"/>
                <a:sym typeface="Symbol"/>
              </a:rPr>
              <a:t> qua </a:t>
            </a:r>
            <a:r>
              <a:rPr lang="en-GB" sz="2000" dirty="0" err="1">
                <a:latin typeface="Arial" panose="020B0604020202020204" pitchFamily="34" charset="0"/>
                <a:cs typeface="Arial" panose="020B0604020202020204" pitchFamily="34" charset="0"/>
                <a:sym typeface="Symbol"/>
              </a:rPr>
              <a:t>phải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và</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từ</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trên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xuống</a:t>
            </a:r>
            <a:r>
              <a:rPr lang="en-GB" sz="2000" dirty="0">
                <a:latin typeface="Arial" panose="020B0604020202020204" pitchFamily="34" charset="0"/>
                <a:cs typeface="Arial" panose="020B0604020202020204" pitchFamily="34" charset="0"/>
                <a:sym typeface="Symbol"/>
              </a:rPr>
              <a:t> d</a:t>
            </a:r>
            <a:r>
              <a:rPr lang="vi-VN" sz="2000" dirty="0">
                <a:latin typeface="Arial" panose="020B0604020202020204" pitchFamily="34" charset="0"/>
                <a:cs typeface="Arial" panose="020B0604020202020204" pitchFamily="34" charset="0"/>
                <a:sym typeface="Symbol"/>
              </a:rPr>
              <a:t>ưới</a:t>
            </a:r>
            <a:r>
              <a:rPr lang="en-GB" sz="2000" dirty="0">
                <a:latin typeface="Arial" panose="020B0604020202020204" pitchFamily="34" charset="0"/>
                <a:cs typeface="Arial" panose="020B0604020202020204" pitchFamily="34" charset="0"/>
                <a:sym typeface="Symbol"/>
              </a:rPr>
              <a:t> </a:t>
            </a:r>
            <a:endParaRPr lang="en-GB" sz="2000" dirty="0">
              <a:latin typeface="Arial" panose="020B0604020202020204" pitchFamily="34" charset="0"/>
              <a:cs typeface="Arial" panose="020B0604020202020204" pitchFamily="34" charset="0"/>
            </a:endParaRPr>
          </a:p>
          <a:p>
            <a:pPr lvl="2" algn="just"/>
            <a:endParaRPr lang="en-GB"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9FD80C00-FFC2-4D2A-A004-EFB6EE4F9938}"/>
              </a:ext>
            </a:extLst>
          </p:cNvPr>
          <p:cNvGraphicFramePr>
            <a:graphicFrameLocks noGrp="1"/>
          </p:cNvGraphicFramePr>
          <p:nvPr>
            <p:extLst>
              <p:ext uri="{D42A27DB-BD31-4B8C-83A1-F6EECF244321}">
                <p14:modId xmlns:p14="http://schemas.microsoft.com/office/powerpoint/2010/main" val="4133064586"/>
              </p:ext>
            </p:extLst>
          </p:nvPr>
        </p:nvGraphicFramePr>
        <p:xfrm>
          <a:off x="5220076" y="1747624"/>
          <a:ext cx="3600396" cy="3337560"/>
        </p:xfrm>
        <a:graphic>
          <a:graphicData uri="http://schemas.openxmlformats.org/drawingml/2006/table">
            <a:tbl>
              <a:tblPr firstRow="1" bandRow="1">
                <a:tableStyleId>{5C22544A-7EE6-4342-B048-85BDC9FD1C3A}</a:tableStyleId>
              </a:tblPr>
              <a:tblGrid>
                <a:gridCol w="400044">
                  <a:extLst>
                    <a:ext uri="{9D8B030D-6E8A-4147-A177-3AD203B41FA5}">
                      <a16:colId xmlns:a16="http://schemas.microsoft.com/office/drawing/2014/main" val="20000"/>
                    </a:ext>
                  </a:extLst>
                </a:gridCol>
                <a:gridCol w="400044">
                  <a:extLst>
                    <a:ext uri="{9D8B030D-6E8A-4147-A177-3AD203B41FA5}">
                      <a16:colId xmlns:a16="http://schemas.microsoft.com/office/drawing/2014/main" val="20001"/>
                    </a:ext>
                  </a:extLst>
                </a:gridCol>
                <a:gridCol w="400044">
                  <a:extLst>
                    <a:ext uri="{9D8B030D-6E8A-4147-A177-3AD203B41FA5}">
                      <a16:colId xmlns:a16="http://schemas.microsoft.com/office/drawing/2014/main" val="20002"/>
                    </a:ext>
                  </a:extLst>
                </a:gridCol>
                <a:gridCol w="400044">
                  <a:extLst>
                    <a:ext uri="{9D8B030D-6E8A-4147-A177-3AD203B41FA5}">
                      <a16:colId xmlns:a16="http://schemas.microsoft.com/office/drawing/2014/main" val="20003"/>
                    </a:ext>
                  </a:extLst>
                </a:gridCol>
                <a:gridCol w="400044">
                  <a:extLst>
                    <a:ext uri="{9D8B030D-6E8A-4147-A177-3AD203B41FA5}">
                      <a16:colId xmlns:a16="http://schemas.microsoft.com/office/drawing/2014/main" val="20004"/>
                    </a:ext>
                  </a:extLst>
                </a:gridCol>
                <a:gridCol w="400044">
                  <a:extLst>
                    <a:ext uri="{9D8B030D-6E8A-4147-A177-3AD203B41FA5}">
                      <a16:colId xmlns:a16="http://schemas.microsoft.com/office/drawing/2014/main" val="20005"/>
                    </a:ext>
                  </a:extLst>
                </a:gridCol>
                <a:gridCol w="400044">
                  <a:extLst>
                    <a:ext uri="{9D8B030D-6E8A-4147-A177-3AD203B41FA5}">
                      <a16:colId xmlns:a16="http://schemas.microsoft.com/office/drawing/2014/main" val="20006"/>
                    </a:ext>
                  </a:extLst>
                </a:gridCol>
                <a:gridCol w="400044">
                  <a:extLst>
                    <a:ext uri="{9D8B030D-6E8A-4147-A177-3AD203B41FA5}">
                      <a16:colId xmlns:a16="http://schemas.microsoft.com/office/drawing/2014/main" val="20007"/>
                    </a:ext>
                  </a:extLst>
                </a:gridCol>
                <a:gridCol w="400044">
                  <a:extLst>
                    <a:ext uri="{9D8B030D-6E8A-4147-A177-3AD203B41FA5}">
                      <a16:colId xmlns:a16="http://schemas.microsoft.com/office/drawing/2014/main" val="20008"/>
                    </a:ext>
                  </a:extLst>
                </a:gridCol>
              </a:tblGrid>
              <a:tr h="370840">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70840">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70840">
                <a:tc>
                  <a:txBody>
                    <a:bodyPr/>
                    <a:lstStyle/>
                    <a:p>
                      <a:r>
                        <a:rPr lang="en-GB"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GB"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370840">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r h="370840">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6" name="5-Point Star 6">
            <a:extLst>
              <a:ext uri="{FF2B5EF4-FFF2-40B4-BE49-F238E27FC236}">
                <a16:creationId xmlns:a16="http://schemas.microsoft.com/office/drawing/2014/main" id="{20790C08-42AA-42C0-95B6-06ADDD842BBC}"/>
              </a:ext>
            </a:extLst>
          </p:cNvPr>
          <p:cNvSpPr/>
          <p:nvPr/>
        </p:nvSpPr>
        <p:spPr>
          <a:xfrm>
            <a:off x="7236296" y="3284984"/>
            <a:ext cx="288032"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2E4A5EC1-8101-4698-A161-C76AA9542282}"/>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367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Sudoku</a:t>
            </a:r>
            <a:endParaRPr lang="zh-CN" altLang="en-US" sz="3200" b="1"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860E9FEF-5FAE-4B1E-848E-D7A924A8C5F8}"/>
              </a:ext>
            </a:extLst>
          </p:cNvPr>
          <p:cNvSpPr>
            <a:spLocks noGrp="1"/>
          </p:cNvSpPr>
          <p:nvPr>
            <p:ph sz="quarter" idx="1"/>
          </p:nvPr>
        </p:nvSpPr>
        <p:spPr>
          <a:xfrm>
            <a:off x="323528" y="985421"/>
            <a:ext cx="4320480" cy="5035867"/>
          </a:xfrm>
          <a:noFill/>
          <a:ln>
            <a:solidFill>
              <a:schemeClr val="accent2"/>
            </a:solidFill>
          </a:ln>
        </p:spPr>
        <p:txBody>
          <a:bodyPr>
            <a:normAutofit fontScale="85000" lnSpcReduction="20000"/>
          </a:bodyPr>
          <a:lstStyle/>
          <a:p>
            <a:pPr marL="0" indent="0">
              <a:buNone/>
            </a:pPr>
            <a:r>
              <a:rPr lang="en-GB" sz="1600" b="1" dirty="0">
                <a:latin typeface="Consolas" pitchFamily="49" charset="0"/>
                <a:cs typeface="Consolas" pitchFamily="49" charset="0"/>
              </a:rPr>
              <a:t>bool check(</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v, </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r, </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c){</a:t>
            </a: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i = 0; i &lt;= r-1; i++)</a:t>
            </a:r>
          </a:p>
          <a:p>
            <a:pPr marL="0" indent="0">
              <a:buNone/>
            </a:pPr>
            <a:r>
              <a:rPr lang="en-GB" sz="1600" b="1" dirty="0">
                <a:latin typeface="Consolas" pitchFamily="49" charset="0"/>
                <a:cs typeface="Consolas" pitchFamily="49" charset="0"/>
              </a:rPr>
              <a:t>    if(x[i][c] == v) return false;</a:t>
            </a: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j = 0; j &lt;= c-1; j++)</a:t>
            </a:r>
          </a:p>
          <a:p>
            <a:pPr marL="0" indent="0">
              <a:buNone/>
            </a:pPr>
            <a:r>
              <a:rPr lang="en-GB" sz="1600" b="1" dirty="0">
                <a:latin typeface="Consolas" pitchFamily="49" charset="0"/>
                <a:cs typeface="Consolas" pitchFamily="49" charset="0"/>
              </a:rPr>
              <a:t>    if(x[r][j] == v) return false;</a:t>
            </a:r>
          </a:p>
          <a:p>
            <a:pPr marL="0" indent="0">
              <a:buNone/>
            </a:pPr>
            <a:r>
              <a:rPr lang="en-GB" sz="1600" b="1" dirty="0">
                <a:latin typeface="Consolas" pitchFamily="49" charset="0"/>
                <a:cs typeface="Consolas" pitchFamily="49" charset="0"/>
              </a:rPr>
              <a:t>  </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I = r/3;</a:t>
            </a:r>
          </a:p>
          <a:p>
            <a:pPr marL="0" indent="0">
              <a:buNone/>
            </a:pPr>
            <a:r>
              <a:rPr lang="en-GB" sz="1600" b="1" dirty="0">
                <a:latin typeface="Consolas" pitchFamily="49" charset="0"/>
                <a:cs typeface="Consolas" pitchFamily="49" charset="0"/>
              </a:rPr>
              <a:t>  </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J = c/3;</a:t>
            </a:r>
          </a:p>
          <a:p>
            <a:pPr marL="0" indent="0">
              <a:buNone/>
            </a:pPr>
            <a:r>
              <a:rPr lang="en-GB" sz="1600" b="1" dirty="0">
                <a:latin typeface="Consolas" pitchFamily="49" charset="0"/>
                <a:cs typeface="Consolas" pitchFamily="49" charset="0"/>
              </a:rPr>
              <a:t>  </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i = r - 3*I;</a:t>
            </a:r>
          </a:p>
          <a:p>
            <a:pPr marL="0" indent="0">
              <a:buNone/>
            </a:pPr>
            <a:r>
              <a:rPr lang="en-GB" sz="1600" b="1" dirty="0">
                <a:latin typeface="Consolas" pitchFamily="49" charset="0"/>
                <a:cs typeface="Consolas" pitchFamily="49" charset="0"/>
              </a:rPr>
              <a:t>  </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j = c - 3*J;</a:t>
            </a: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i1 = 0; i1 &lt;= i-1; i1++)</a:t>
            </a: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j1 = 0; j1 &lt;= 2; j1++)</a:t>
            </a:r>
          </a:p>
          <a:p>
            <a:pPr marL="0" indent="0">
              <a:buNone/>
            </a:pPr>
            <a:r>
              <a:rPr lang="en-GB" sz="1600" b="1" dirty="0">
                <a:latin typeface="Consolas" pitchFamily="49" charset="0"/>
                <a:cs typeface="Consolas" pitchFamily="49" charset="0"/>
              </a:rPr>
              <a:t>      if(x[3*I+i1][3*J+j1] == v) </a:t>
            </a:r>
          </a:p>
          <a:p>
            <a:pPr marL="0" indent="0">
              <a:buNone/>
            </a:pPr>
            <a:r>
              <a:rPr lang="en-GB" sz="1600" b="1" dirty="0">
                <a:latin typeface="Consolas" pitchFamily="49" charset="0"/>
                <a:cs typeface="Consolas" pitchFamily="49" charset="0"/>
              </a:rPr>
              <a:t>        return false;</a:t>
            </a: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j1 = 0; j1 &lt;= j-1; j1++)</a:t>
            </a:r>
          </a:p>
          <a:p>
            <a:pPr marL="0" indent="0">
              <a:buNone/>
            </a:pPr>
            <a:r>
              <a:rPr lang="en-GB" sz="1600" b="1" dirty="0">
                <a:latin typeface="Consolas" pitchFamily="49" charset="0"/>
                <a:cs typeface="Consolas" pitchFamily="49" charset="0"/>
              </a:rPr>
              <a:t>    if(x[3*</a:t>
            </a:r>
            <a:r>
              <a:rPr lang="en-GB" sz="1600" b="1" dirty="0" err="1">
                <a:latin typeface="Consolas" pitchFamily="49" charset="0"/>
                <a:cs typeface="Consolas" pitchFamily="49" charset="0"/>
              </a:rPr>
              <a:t>I+i</a:t>
            </a:r>
            <a:r>
              <a:rPr lang="en-GB" sz="1600" b="1" dirty="0">
                <a:latin typeface="Consolas" pitchFamily="49" charset="0"/>
                <a:cs typeface="Consolas" pitchFamily="49" charset="0"/>
              </a:rPr>
              <a:t>][3*J+j1] == v) </a:t>
            </a:r>
          </a:p>
          <a:p>
            <a:pPr marL="0" indent="0">
              <a:buNone/>
            </a:pPr>
            <a:r>
              <a:rPr lang="en-GB" sz="1600" b="1" dirty="0">
                <a:latin typeface="Consolas" pitchFamily="49" charset="0"/>
                <a:cs typeface="Consolas" pitchFamily="49" charset="0"/>
              </a:rPr>
              <a:t>       return false;</a:t>
            </a:r>
          </a:p>
          <a:p>
            <a:pPr marL="0" indent="0">
              <a:buNone/>
            </a:pPr>
            <a:r>
              <a:rPr lang="en-GB" sz="1600" b="1" dirty="0">
                <a:latin typeface="Consolas" pitchFamily="49" charset="0"/>
                <a:cs typeface="Consolas" pitchFamily="49" charset="0"/>
              </a:rPr>
              <a:t>  return true;</a:t>
            </a:r>
          </a:p>
          <a:p>
            <a:pPr marL="0" indent="0">
              <a:buNone/>
            </a:pPr>
            <a:r>
              <a:rPr lang="en-GB" sz="1600" b="1" dirty="0">
                <a:latin typeface="Consolas" pitchFamily="49" charset="0"/>
                <a:cs typeface="Consolas" pitchFamily="49" charset="0"/>
              </a:rPr>
              <a:t>}</a:t>
            </a:r>
          </a:p>
          <a:p>
            <a:pPr marL="0" indent="0">
              <a:buNone/>
            </a:pPr>
            <a:endParaRPr lang="en-GB" sz="1600" b="1" dirty="0">
              <a:latin typeface="Consolas" pitchFamily="49" charset="0"/>
              <a:cs typeface="Consolas" pitchFamily="49" charset="0"/>
            </a:endParaRPr>
          </a:p>
        </p:txBody>
      </p:sp>
      <p:sp>
        <p:nvSpPr>
          <p:cNvPr id="10" name="Content Placeholder 2">
            <a:extLst>
              <a:ext uri="{FF2B5EF4-FFF2-40B4-BE49-F238E27FC236}">
                <a16:creationId xmlns:a16="http://schemas.microsoft.com/office/drawing/2014/main" id="{C951DCB9-B552-4DEF-A84A-76A6F3ED52E9}"/>
              </a:ext>
            </a:extLst>
          </p:cNvPr>
          <p:cNvSpPr txBox="1">
            <a:spLocks/>
          </p:cNvSpPr>
          <p:nvPr/>
        </p:nvSpPr>
        <p:spPr>
          <a:xfrm>
            <a:off x="4716016" y="988620"/>
            <a:ext cx="4320480" cy="5032663"/>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void TRY(</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r, </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c){</a:t>
            </a:r>
          </a:p>
          <a:p>
            <a:pPr marL="0" indent="0">
              <a:buNone/>
            </a:pPr>
            <a:r>
              <a:rPr lang="en-GB" sz="1400" b="1" dirty="0">
                <a:latin typeface="Consolas" pitchFamily="49" charset="0"/>
                <a:cs typeface="Consolas" pitchFamily="49" charset="0"/>
              </a:rPr>
              <a:t>  for(</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v = 1; v &lt;= 9; v++){</a:t>
            </a:r>
          </a:p>
          <a:p>
            <a:pPr marL="0" indent="0">
              <a:buNone/>
            </a:pPr>
            <a:r>
              <a:rPr lang="en-GB" sz="1400" b="1" dirty="0">
                <a:latin typeface="Consolas" pitchFamily="49" charset="0"/>
                <a:cs typeface="Consolas" pitchFamily="49" charset="0"/>
              </a:rPr>
              <a:t>    if(check(</a:t>
            </a:r>
            <a:r>
              <a:rPr lang="en-GB" sz="1400" b="1" dirty="0" err="1">
                <a:latin typeface="Consolas" pitchFamily="49" charset="0"/>
                <a:cs typeface="Consolas" pitchFamily="49" charset="0"/>
              </a:rPr>
              <a:t>v,r,c</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x[r][c] = v;</a:t>
            </a:r>
          </a:p>
          <a:p>
            <a:pPr marL="0" indent="0">
              <a:buNone/>
            </a:pPr>
            <a:r>
              <a:rPr lang="en-GB" sz="1400" b="1" dirty="0">
                <a:latin typeface="Consolas" pitchFamily="49" charset="0"/>
                <a:cs typeface="Consolas" pitchFamily="49" charset="0"/>
              </a:rPr>
              <a:t>      if(r == 8 &amp;&amp; c == 8){</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printSolution</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}else{</a:t>
            </a:r>
          </a:p>
          <a:p>
            <a:pPr marL="0" indent="0">
              <a:buNone/>
            </a:pPr>
            <a:r>
              <a:rPr lang="en-GB" sz="1400" b="1" dirty="0">
                <a:latin typeface="Consolas" pitchFamily="49" charset="0"/>
                <a:cs typeface="Consolas" pitchFamily="49" charset="0"/>
              </a:rPr>
              <a:t>        if(c == 8) TRY(r+1,0);</a:t>
            </a:r>
          </a:p>
          <a:p>
            <a:pPr marL="0" indent="0">
              <a:buNone/>
            </a:pPr>
            <a:r>
              <a:rPr lang="en-GB" sz="1400" b="1" dirty="0">
                <a:latin typeface="Consolas" pitchFamily="49" charset="0"/>
                <a:cs typeface="Consolas" pitchFamily="49" charset="0"/>
              </a:rPr>
              <a:t>        else TRY(r,c+1);</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a:t>
            </a:r>
          </a:p>
          <a:p>
            <a:pPr marL="0" indent="0">
              <a:buNone/>
            </a:pP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void main(){</a:t>
            </a:r>
          </a:p>
          <a:p>
            <a:pPr marL="0" indent="0">
              <a:buNone/>
            </a:pPr>
            <a:r>
              <a:rPr lang="en-GB" sz="1400" b="1" dirty="0">
                <a:latin typeface="Consolas" pitchFamily="49" charset="0"/>
                <a:cs typeface="Consolas" pitchFamily="49" charset="0"/>
              </a:rPr>
              <a:t>  TRY(0,0);</a:t>
            </a:r>
          </a:p>
          <a:p>
            <a:pPr marL="0" indent="0">
              <a:buNone/>
            </a:pPr>
            <a:r>
              <a:rPr lang="en-GB" sz="1400" b="1" dirty="0">
                <a:latin typeface="Consolas" pitchFamily="49" charset="0"/>
                <a:cs typeface="Consolas" pitchFamily="49" charset="0"/>
              </a:rPr>
              <a:t>}</a:t>
            </a:r>
          </a:p>
          <a:p>
            <a:pPr marL="0" indent="0">
              <a:buFont typeface="Wingdings 2"/>
              <a:buNone/>
            </a:pPr>
            <a:endParaRPr lang="en-GB" sz="1400" b="1" dirty="0">
              <a:latin typeface="Consolas" pitchFamily="49" charset="0"/>
              <a:cs typeface="Consolas" pitchFamily="49" charset="0"/>
            </a:endParaRPr>
          </a:p>
        </p:txBody>
      </p:sp>
      <p:cxnSp>
        <p:nvCxnSpPr>
          <p:cNvPr id="5" name="Straight Connector 4">
            <a:extLst>
              <a:ext uri="{FF2B5EF4-FFF2-40B4-BE49-F238E27FC236}">
                <a16:creationId xmlns:a16="http://schemas.microsoft.com/office/drawing/2014/main" id="{2DA4FDDA-4AA1-4BD5-ACB2-4F02C5A7731F}"/>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tập</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95435C13-7BCD-40A1-96C2-6167ECA2E097}"/>
              </a:ext>
            </a:extLst>
          </p:cNvPr>
          <p:cNvSpPr>
            <a:spLocks noGrp="1"/>
          </p:cNvSpPr>
          <p:nvPr>
            <p:ph sz="quarter" idx="1"/>
          </p:nvPr>
        </p:nvSpPr>
        <p:spPr>
          <a:xfrm>
            <a:off x="323528" y="1556792"/>
            <a:ext cx="8280920" cy="4464496"/>
          </a:xfrm>
          <a:noFill/>
        </p:spPr>
        <p:txBody>
          <a:bodyPr>
            <a:normAutofit/>
          </a:bodyPr>
          <a:lstStyle/>
          <a:p>
            <a:pPr marL="0" indent="0">
              <a:buNone/>
            </a:pPr>
            <a:r>
              <a:rPr lang="en-GB" sz="2000" dirty="0">
                <a:latin typeface="Arial" panose="020B0604020202020204" pitchFamily="34" charset="0"/>
                <a:cs typeface="Arial" panose="020B0604020202020204" pitchFamily="34" charset="0"/>
              </a:rPr>
              <a:t>Cho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M, N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N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nghiệm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endParaRPr lang="en-GB" sz="2000" dirty="0">
              <a:latin typeface="Arial" panose="020B0604020202020204" pitchFamily="34" charset="0"/>
              <a:cs typeface="Arial" panose="020B0604020202020204" pitchFamily="34" charset="0"/>
            </a:endParaRPr>
          </a:p>
          <a:p>
            <a:pPr marL="0" indent="0" algn="ctr">
              <a:buNone/>
            </a:pP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2</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 . .  + </a:t>
            </a:r>
            <a:r>
              <a:rPr lang="en-GB" sz="2000" i="1" dirty="0">
                <a:latin typeface="Arial" panose="020B0604020202020204" pitchFamily="34" charset="0"/>
                <a:cs typeface="Arial" panose="020B0604020202020204" pitchFamily="34" charset="0"/>
              </a:rPr>
              <a:t>A</a:t>
            </a:r>
            <a:r>
              <a:rPr lang="en-GB" sz="2000" i="1" baseline="-25000"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X</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M</a:t>
            </a:r>
          </a:p>
          <a:p>
            <a:pPr marL="0" indent="0" algn="ctr">
              <a:buNone/>
            </a:pPr>
            <a:endParaRPr lang="en-GB" sz="2000" i="1"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79D16BAD-B9E7-4591-B559-E3A6696EB910}"/>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267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 QUAY LUI: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a:latin typeface="Arial" panose="020B0604020202020204" pitchFamily="34" charset="0"/>
                <a:cs typeface="Arial" panose="020B0604020202020204" pitchFamily="34" charset="0"/>
              </a:rPr>
              <a:t>tập</a:t>
            </a:r>
            <a:endParaRPr lang="zh-CN" altLang="en-US" sz="3200"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794C47A-9F24-4496-9F8F-579D3FBDF885}"/>
              </a:ext>
            </a:extLst>
          </p:cNvPr>
          <p:cNvSpPr>
            <a:spLocks noGrp="1"/>
          </p:cNvSpPr>
          <p:nvPr>
            <p:ph sz="quarter" idx="1"/>
          </p:nvPr>
        </p:nvSpPr>
        <p:spPr>
          <a:xfrm>
            <a:off x="323528" y="1556792"/>
            <a:ext cx="8280920" cy="4464496"/>
          </a:xfrm>
          <a:noFill/>
        </p:spPr>
        <p:txBody>
          <a:bodyPr>
            <a:normAutofit/>
          </a:bodyPr>
          <a:lstStyle/>
          <a:p>
            <a:pPr marL="514350" indent="-514350">
              <a:buFont typeface="+mj-lt"/>
              <a:buAutoNum type="arabicPeriod"/>
            </a:pPr>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chọn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1, 2, …,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2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nào</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đứng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cũng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chọn</a:t>
            </a:r>
            <a:endParaRPr lang="en-GB" sz="2000" dirty="0">
              <a:latin typeface="Arial" panose="020B0604020202020204" pitchFamily="34" charset="0"/>
              <a:cs typeface="Arial" panose="020B0604020202020204" pitchFamily="34" charset="0"/>
            </a:endParaRPr>
          </a:p>
          <a:p>
            <a:pPr marL="514350" indent="-514350">
              <a:buFont typeface="+mj-lt"/>
              <a:buAutoNum type="arabicPeriod"/>
            </a:pPr>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chọn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1, 2, …,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3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nào</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đứng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cùng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đồng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thời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chọn</a:t>
            </a:r>
            <a:endParaRPr lang="en-GB" sz="2000" dirty="0">
              <a:latin typeface="Arial" panose="020B0604020202020204" pitchFamily="34" charset="0"/>
              <a:cs typeface="Arial" panose="020B0604020202020204" pitchFamily="34" charset="0"/>
            </a:endParaRPr>
          </a:p>
          <a:p>
            <a:pPr marL="514350" indent="-514350">
              <a:buFont typeface="+mj-lt"/>
              <a:buAutoNum type="arabicPeriod"/>
            </a:pPr>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xâu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dài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3 bit 1 </a:t>
            </a:r>
            <a:r>
              <a:rPr lang="en-GB" sz="2000" dirty="0" err="1">
                <a:latin typeface="Arial" panose="020B0604020202020204" pitchFamily="34" charset="0"/>
                <a:cs typeface="Arial" panose="020B0604020202020204" pitchFamily="34" charset="0"/>
              </a:rPr>
              <a:t>nào</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đứng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endParaRPr lang="en-GB" sz="2000" dirty="0">
              <a:latin typeface="Arial" panose="020B0604020202020204" pitchFamily="34" charset="0"/>
              <a:cs typeface="Arial" panose="020B0604020202020204" pitchFamily="34" charset="0"/>
            </a:endParaRPr>
          </a:p>
          <a:p>
            <a:pPr marL="514350" indent="-514350">
              <a:buFont typeface="+mj-lt"/>
              <a:buAutoNum type="arabicPeriod"/>
            </a:pPr>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a:t>
            </a:r>
          </a:p>
          <a:p>
            <a:pPr marL="514350" indent="-514350">
              <a:buFont typeface="+mj-lt"/>
              <a:buAutoNum type="arabicPeriod"/>
            </a:pP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Sudoku, </a:t>
            </a:r>
            <a:r>
              <a:rPr lang="en-GB" sz="2000" dirty="0" err="1">
                <a:latin typeface="Arial" panose="020B0604020202020204" pitchFamily="34" charset="0"/>
                <a:cs typeface="Arial" panose="020B0604020202020204" pitchFamily="34" charset="0"/>
              </a:rPr>
              <a:t>xếp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hậu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kỹ</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thuật</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dấu</a:t>
            </a:r>
            <a:endParaRPr lang="en-GB" sz="2000" dirty="0">
              <a:latin typeface="Arial" panose="020B0604020202020204" pitchFamily="34" charset="0"/>
              <a:cs typeface="Arial" panose="020B0604020202020204" pitchFamily="34" charset="0"/>
            </a:endParaRPr>
          </a:p>
          <a:p>
            <a:pPr marL="514350" indent="-514350">
              <a:buFont typeface="+mj-lt"/>
              <a:buAutoNum type="arabicPeriod"/>
            </a:pP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Sudoku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ô </a:t>
            </a:r>
            <a:r>
              <a:rPr lang="vi-VN" sz="2000" dirty="0">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iền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tr</a:t>
            </a:r>
            <a:r>
              <a:rPr lang="vi-VN" sz="2000" dirty="0">
                <a:latin typeface="Arial" panose="020B0604020202020204" pitchFamily="34" charset="0"/>
                <a:cs typeface="Arial" panose="020B0604020202020204" pitchFamily="34" charset="0"/>
              </a:rPr>
              <a:t>ước</a:t>
            </a:r>
            <a:endParaRPr lang="en-GB" sz="2000"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0566122A-5564-4BFA-879B-C0CBF68858BF}"/>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809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nhánh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và</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cận</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56697DAB-400D-44CE-A2D1-C91A5FC5EF6B}"/>
              </a:ext>
            </a:extLst>
          </p:cNvPr>
          <p:cNvSpPr>
            <a:spLocks noGrp="1"/>
          </p:cNvSpPr>
          <p:nvPr>
            <p:ph sz="quarter" idx="1"/>
          </p:nvPr>
        </p:nvSpPr>
        <p:spPr>
          <a:xfrm>
            <a:off x="323528" y="1556792"/>
            <a:ext cx="8280920" cy="4464496"/>
          </a:xfrm>
          <a:noFill/>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tổ</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A</a:t>
            </a:r>
            <a:r>
              <a:rPr lang="en-GB" sz="2000" i="1" baseline="-25000"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cho</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tr</a:t>
            </a:r>
            <a:r>
              <a:rPr lang="vi-VN" sz="2000" dirty="0">
                <a:latin typeface="Arial" panose="020B0604020202020204" pitchFamily="34" charset="0"/>
                <a:cs typeface="Arial" panose="020B0604020202020204" pitchFamily="34" charset="0"/>
                <a:sym typeface="Symbol"/>
              </a:rPr>
              <a:t>ước</a:t>
            </a:r>
            <a:endParaRPr lang="en-GB" sz="2000" dirty="0">
              <a:latin typeface="Arial" panose="020B0604020202020204" pitchFamily="34" charset="0"/>
              <a:cs typeface="Arial" panose="020B0604020202020204" pitchFamily="34" charset="0"/>
              <a:sym typeface="Symbol"/>
            </a:endParaRPr>
          </a:p>
          <a:p>
            <a:pPr lvl="1"/>
            <a:r>
              <a:rPr lang="en-GB" sz="2000" dirty="0" err="1">
                <a:latin typeface="Arial" panose="020B0604020202020204" pitchFamily="34" charset="0"/>
                <a:cs typeface="Arial" panose="020B0604020202020204" pitchFamily="34" charset="0"/>
                <a:sym typeface="Symbol"/>
              </a:rPr>
              <a:t>Ph</a:t>
            </a:r>
            <a:r>
              <a:rPr lang="vi-VN" sz="2000" dirty="0">
                <a:latin typeface="Arial" panose="020B0604020202020204" pitchFamily="34" charset="0"/>
                <a:cs typeface="Arial" panose="020B0604020202020204" pitchFamily="34" charset="0"/>
                <a:sym typeface="Symbol"/>
              </a:rPr>
              <a:t>ươ</a:t>
            </a:r>
            <a:r>
              <a:rPr lang="en-GB" sz="2000" dirty="0" err="1">
                <a:latin typeface="Arial" panose="020B0604020202020204" pitchFamily="34" charset="0"/>
                <a:cs typeface="Arial" panose="020B0604020202020204" pitchFamily="34" charset="0"/>
                <a:sym typeface="Symbol"/>
              </a:rPr>
              <a:t>ng</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án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thoả</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mãn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ràng</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buộc</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C</a:t>
            </a:r>
          </a:p>
          <a:p>
            <a:pPr lvl="1"/>
            <a:r>
              <a:rPr lang="en-GB" sz="2000" dirty="0" err="1">
                <a:latin typeface="Arial" panose="020B0604020202020204" pitchFamily="34" charset="0"/>
                <a:cs typeface="Arial" panose="020B0604020202020204" pitchFamily="34" charset="0"/>
                <a:sym typeface="Symbol"/>
              </a:rPr>
              <a:t>Hàm</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mục</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tiêu</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f</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x</a:t>
            </a:r>
            <a:r>
              <a:rPr lang="en-GB" sz="2000" dirty="0">
                <a:latin typeface="Arial" panose="020B0604020202020204" pitchFamily="34" charset="0"/>
                <a:cs typeface="Arial" panose="020B0604020202020204" pitchFamily="34" charset="0"/>
                <a:sym typeface="Symbol"/>
              </a:rPr>
              <a:t>) </a:t>
            </a:r>
            <a:r>
              <a:rPr lang="en-GB" sz="2000" dirty="0">
                <a:latin typeface="Arial" panose="020B0604020202020204" pitchFamily="34" charset="0"/>
                <a:cs typeface="Arial" panose="020B0604020202020204" pitchFamily="34" charset="0"/>
                <a:sym typeface="Wingdings" pitchFamily="2" charset="2"/>
              </a:rPr>
              <a:t> min (max)</a:t>
            </a:r>
            <a:endParaRPr lang="en-GB" sz="2000" dirty="0">
              <a:latin typeface="Arial" panose="020B0604020202020204" pitchFamily="34" charset="0"/>
              <a:cs typeface="Arial" panose="020B0604020202020204" pitchFamily="34" charset="0"/>
            </a:endParaRPr>
          </a:p>
          <a:p>
            <a:pPr marL="0" indent="0">
              <a:buNone/>
            </a:pPr>
            <a:endParaRPr lang="en-GB" sz="2000" i="1" dirty="0">
              <a:latin typeface="Arial" panose="020B0604020202020204" pitchFamily="34" charset="0"/>
              <a:cs typeface="Arial" panose="020B0604020202020204" pitchFamily="34" charset="0"/>
            </a:endParaRPr>
          </a:p>
          <a:p>
            <a:pPr marL="0" indent="0" algn="ctr">
              <a:buNone/>
            </a:pPr>
            <a:endParaRPr lang="en-GB" sz="2000" i="1"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9AE3C5C0-C53B-4F21-A091-F4E5E3A514AA}"/>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86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nhánh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và</a:t>
            </a:r>
            <a:r>
              <a:rPr lang="en-US" altLang="zh-CN" sz="3200" b="1" dirty="0">
                <a:latin typeface="Arial" panose="020B0604020202020204" pitchFamily="34" charset="0"/>
                <a:cs typeface="Arial" panose="020B0604020202020204" pitchFamily="34" charset="0"/>
              </a:rPr>
              <a:t> </a:t>
            </a:r>
            <a:r>
              <a:rPr lang="en-US" altLang="zh-CN" sz="3200" b="1">
                <a:latin typeface="Arial" panose="020B0604020202020204" pitchFamily="34" charset="0"/>
                <a:cs typeface="Arial" panose="020B0604020202020204" pitchFamily="34" charset="0"/>
              </a:rPr>
              <a:t>cận</a:t>
            </a:r>
            <a:endParaRPr lang="zh-CN" altLang="en-US" sz="3200"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E55BB7DA-6FCC-476C-9061-204FE63EE5CC}"/>
              </a:ext>
            </a:extLst>
          </p:cNvPr>
          <p:cNvSpPr>
            <a:spLocks noGrp="1"/>
          </p:cNvSpPr>
          <p:nvPr>
            <p:ph sz="quarter" idx="1"/>
          </p:nvPr>
        </p:nvSpPr>
        <p:spPr>
          <a:xfrm>
            <a:off x="323528" y="1556792"/>
            <a:ext cx="8280920" cy="4464496"/>
          </a:xfrm>
          <a:noFill/>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a:t>
            </a:r>
            <a:r>
              <a:rPr lang="vi-VN" sz="2000" dirty="0">
                <a:latin typeface="Arial" panose="020B0604020202020204" pitchFamily="34" charset="0"/>
                <a:cs typeface="Arial" panose="020B0604020202020204" pitchFamily="34" charset="0"/>
              </a:rPr>
              <a:t>ười</a:t>
            </a:r>
            <a:r>
              <a:rPr lang="en-GB" sz="2000" dirty="0">
                <a:latin typeface="Arial" panose="020B0604020202020204" pitchFamily="34" charset="0"/>
                <a:cs typeface="Arial" panose="020B0604020202020204" pitchFamily="34" charset="0"/>
              </a:rPr>
              <a:t> du </a:t>
            </a:r>
            <a:r>
              <a:rPr lang="en-GB" sz="2000" dirty="0" err="1">
                <a:latin typeface="Arial" panose="020B0604020202020204" pitchFamily="34" charset="0"/>
                <a:cs typeface="Arial" panose="020B0604020202020204" pitchFamily="34" charset="0"/>
              </a:rPr>
              <a:t>lịch</a:t>
            </a:r>
            <a:endParaRPr lang="en-GB" sz="2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phố</a:t>
            </a:r>
            <a:r>
              <a:rPr lang="en-GB" sz="2000" dirty="0">
                <a:latin typeface="Arial" panose="020B0604020202020204" pitchFamily="34" charset="0"/>
                <a:cs typeface="Arial" panose="020B0604020202020204" pitchFamily="34" charset="0"/>
              </a:rPr>
              <a:t> 1, 2, …,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Chi </a:t>
            </a:r>
            <a:r>
              <a:rPr lang="en-GB" sz="2000" dirty="0" err="1">
                <a:latin typeface="Arial" panose="020B0604020202020204" pitchFamily="34" charset="0"/>
                <a:cs typeface="Arial" panose="020B0604020202020204" pitchFamily="34" charset="0"/>
              </a:rPr>
              <a:t>phí</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a:latin typeface="Arial" panose="020B0604020202020204" pitchFamily="34" charset="0"/>
                <a:cs typeface="Arial" panose="020B0604020202020204" pitchFamily="34" charset="0"/>
              </a:rPr>
              <a:t>i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phố</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phố</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j</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c</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i, j</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Hãy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xuất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1, </a:t>
            </a:r>
            <a:r>
              <a:rPr lang="vi-VN" sz="2000" dirty="0">
                <a:latin typeface="Arial" panose="020B0604020202020204" pitchFamily="34" charset="0"/>
                <a:cs typeface="Arial" panose="020B0604020202020204" pitchFamily="34" charset="0"/>
              </a:rPr>
              <a:t>đ</a:t>
            </a:r>
            <a:r>
              <a:rPr lang="en-GB" sz="2000" dirty="0">
                <a:latin typeface="Arial" panose="020B0604020202020204" pitchFamily="34" charset="0"/>
                <a:cs typeface="Arial" panose="020B0604020202020204" pitchFamily="34" charset="0"/>
              </a:rPr>
              <a:t>i qua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phố</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đúng</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lần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quay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phố</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tổng</a:t>
            </a:r>
            <a:r>
              <a:rPr lang="en-GB" sz="2000" dirty="0">
                <a:latin typeface="Arial" panose="020B0604020202020204" pitchFamily="34" charset="0"/>
                <a:cs typeface="Arial" panose="020B0604020202020204" pitchFamily="34" charset="0"/>
              </a:rPr>
              <a:t> chi </a:t>
            </a:r>
            <a:r>
              <a:rPr lang="en-GB" sz="2000" dirty="0" err="1">
                <a:latin typeface="Arial" panose="020B0604020202020204" pitchFamily="34" charset="0"/>
                <a:cs typeface="Arial" panose="020B0604020202020204" pitchFamily="34" charset="0"/>
              </a:rPr>
              <a:t>phí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endParaRPr lang="en-GB" sz="2000" dirty="0">
              <a:latin typeface="Arial" panose="020B0604020202020204" pitchFamily="34" charset="0"/>
              <a:cs typeface="Arial" panose="020B0604020202020204" pitchFamily="34" charset="0"/>
            </a:endParaRPr>
          </a:p>
          <a:p>
            <a:pPr algn="just"/>
            <a:r>
              <a:rPr lang="en-GB" sz="2000" dirty="0" err="1">
                <a:latin typeface="Arial" panose="020B0604020202020204" pitchFamily="34" charset="0"/>
                <a:cs typeface="Arial" panose="020B0604020202020204" pitchFamily="34" charset="0"/>
              </a:rPr>
              <a:t>Mô</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hoá</a:t>
            </a:r>
            <a:endParaRPr lang="en-GB" sz="2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 {1, 2, …, </a:t>
            </a:r>
            <a:r>
              <a:rPr lang="en-GB" sz="2000" i="1" dirty="0">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a:t>
            </a:r>
          </a:p>
          <a:p>
            <a:pPr lvl="1" algn="just"/>
            <a:r>
              <a:rPr lang="en-GB" sz="2000" dirty="0" err="1">
                <a:latin typeface="Arial" panose="020B0604020202020204" pitchFamily="34" charset="0"/>
                <a:cs typeface="Arial" panose="020B0604020202020204" pitchFamily="34" charset="0"/>
                <a:sym typeface="Symbol"/>
              </a:rPr>
              <a:t>Ràng</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buộc</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C</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i="1" baseline="-25000"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 </a:t>
            </a:r>
            <a:r>
              <a:rPr lang="en-GB" sz="2000" i="1" dirty="0" err="1">
                <a:latin typeface="Arial" panose="020B0604020202020204" pitchFamily="34" charset="0"/>
                <a:cs typeface="Arial" panose="020B0604020202020204" pitchFamily="34" charset="0"/>
                <a:sym typeface="Symbol"/>
              </a:rPr>
              <a:t>x</a:t>
            </a:r>
            <a:r>
              <a:rPr lang="en-GB" sz="2000" i="1" baseline="-25000" dirty="0" err="1">
                <a:latin typeface="Arial" panose="020B0604020202020204" pitchFamily="34" charset="0"/>
                <a:cs typeface="Arial" panose="020B0604020202020204" pitchFamily="34" charset="0"/>
                <a:sym typeface="Symbol"/>
              </a:rPr>
              <a:t>j</a:t>
            </a:r>
            <a:r>
              <a:rPr lang="en-GB" sz="2000" dirty="0">
                <a:latin typeface="Arial" panose="020B0604020202020204" pitchFamily="34" charset="0"/>
                <a:cs typeface="Arial" panose="020B0604020202020204" pitchFamily="34" charset="0"/>
                <a:sym typeface="Symbol"/>
              </a:rPr>
              <a:t>,  1  </a:t>
            </a:r>
            <a:r>
              <a:rPr lang="en-GB" sz="2000" i="1"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&lt; </a:t>
            </a:r>
            <a:r>
              <a:rPr lang="en-GB" sz="2000" i="1" dirty="0">
                <a:latin typeface="Arial" panose="020B0604020202020204" pitchFamily="34" charset="0"/>
                <a:cs typeface="Arial" panose="020B0604020202020204" pitchFamily="34" charset="0"/>
                <a:sym typeface="Symbol"/>
              </a:rPr>
              <a:t>j</a:t>
            </a:r>
            <a:r>
              <a:rPr lang="en-GB" sz="2000" dirty="0">
                <a:latin typeface="Arial" panose="020B0604020202020204" pitchFamily="34" charset="0"/>
                <a:cs typeface="Arial" panose="020B0604020202020204" pitchFamily="34" charset="0"/>
                <a:sym typeface="Symbol"/>
              </a:rPr>
              <a:t>  </a:t>
            </a:r>
            <a:r>
              <a:rPr lang="en-GB" sz="2000" i="1" dirty="0">
                <a:latin typeface="Arial" panose="020B0604020202020204" pitchFamily="34" charset="0"/>
                <a:cs typeface="Arial" panose="020B0604020202020204" pitchFamily="34" charset="0"/>
                <a:sym typeface="Symbol"/>
              </a:rPr>
              <a:t>n</a:t>
            </a:r>
          </a:p>
          <a:p>
            <a:pPr lvl="1" algn="just"/>
            <a:r>
              <a:rPr lang="en-GB" sz="2000" dirty="0" err="1">
                <a:latin typeface="Arial" panose="020B0604020202020204" pitchFamily="34" charset="0"/>
                <a:cs typeface="Arial" panose="020B0604020202020204" pitchFamily="34" charset="0"/>
                <a:sym typeface="Symbol"/>
              </a:rPr>
              <a:t>Hàm</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mục</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tiêu</a:t>
            </a:r>
            <a:r>
              <a:rPr lang="en-GB" sz="2000" dirty="0">
                <a:latin typeface="Arial" panose="020B0604020202020204" pitchFamily="34" charset="0"/>
                <a:cs typeface="Arial" panose="020B0604020202020204" pitchFamily="34" charset="0"/>
                <a:sym typeface="Symbol"/>
              </a:rPr>
              <a:t> </a:t>
            </a:r>
          </a:p>
          <a:p>
            <a:pPr marL="320040" lvl="1" indent="0" algn="ctr">
              <a:buNone/>
            </a:pPr>
            <a:r>
              <a:rPr lang="en-GB" sz="2000" i="1" dirty="0">
                <a:latin typeface="Arial" panose="020B0604020202020204" pitchFamily="34" charset="0"/>
                <a:cs typeface="Arial" panose="020B0604020202020204" pitchFamily="34" charset="0"/>
                <a:sym typeface="Symbol"/>
              </a:rPr>
              <a:t>f</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x</a:t>
            </a:r>
            <a:r>
              <a:rPr lang="en-GB" sz="2000" dirty="0">
                <a:latin typeface="Arial" panose="020B0604020202020204" pitchFamily="34" charset="0"/>
                <a:cs typeface="Arial" panose="020B0604020202020204" pitchFamily="34" charset="0"/>
                <a:sym typeface="Symbol"/>
              </a:rPr>
              <a:t>) = </a:t>
            </a:r>
            <a:r>
              <a:rPr lang="en-GB" sz="2000" i="1" dirty="0">
                <a:latin typeface="Arial" panose="020B0604020202020204" pitchFamily="34" charset="0"/>
                <a:cs typeface="Arial" panose="020B0604020202020204" pitchFamily="34" charset="0"/>
                <a:sym typeface="Symbol"/>
              </a:rPr>
              <a:t>c</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2</a:t>
            </a:r>
            <a:r>
              <a:rPr lang="en-GB" sz="2000" dirty="0">
                <a:latin typeface="Arial" panose="020B0604020202020204" pitchFamily="34" charset="0"/>
                <a:cs typeface="Arial" panose="020B0604020202020204" pitchFamily="34" charset="0"/>
                <a:sym typeface="Symbol"/>
              </a:rPr>
              <a:t>) + </a:t>
            </a:r>
            <a:r>
              <a:rPr lang="en-GB" sz="2000" i="1" dirty="0">
                <a:latin typeface="Arial" panose="020B0604020202020204" pitchFamily="34" charset="0"/>
                <a:cs typeface="Arial" panose="020B0604020202020204" pitchFamily="34" charset="0"/>
                <a:sym typeface="Symbol"/>
              </a:rPr>
              <a:t>c</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2</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3</a:t>
            </a:r>
            <a:r>
              <a:rPr lang="en-GB" sz="2000" dirty="0">
                <a:latin typeface="Arial" panose="020B0604020202020204" pitchFamily="34" charset="0"/>
                <a:cs typeface="Arial" panose="020B0604020202020204" pitchFamily="34" charset="0"/>
                <a:sym typeface="Symbol"/>
              </a:rPr>
              <a:t>) + … + </a:t>
            </a:r>
            <a:r>
              <a:rPr lang="en-GB" sz="2000" i="1" dirty="0">
                <a:latin typeface="Arial" panose="020B0604020202020204" pitchFamily="34" charset="0"/>
                <a:cs typeface="Arial" panose="020B0604020202020204" pitchFamily="34" charset="0"/>
                <a:sym typeface="Symbol"/>
              </a:rPr>
              <a:t>c</a:t>
            </a:r>
            <a:r>
              <a:rPr lang="en-GB" sz="2000" dirty="0">
                <a:latin typeface="Arial" panose="020B0604020202020204" pitchFamily="34" charset="0"/>
                <a:cs typeface="Arial" panose="020B0604020202020204" pitchFamily="34" charset="0"/>
                <a:sym typeface="Symbol"/>
              </a:rPr>
              <a:t>(</a:t>
            </a:r>
            <a:r>
              <a:rPr lang="en-GB" sz="2000" i="1" dirty="0" err="1">
                <a:latin typeface="Arial" panose="020B0604020202020204" pitchFamily="34" charset="0"/>
                <a:cs typeface="Arial" panose="020B0604020202020204" pitchFamily="34" charset="0"/>
                <a:sym typeface="Symbol"/>
              </a:rPr>
              <a:t>x</a:t>
            </a:r>
            <a:r>
              <a:rPr lang="en-GB" sz="2000" i="1" baseline="-25000" dirty="0" err="1">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a:t>
            </a:r>
            <a:r>
              <a:rPr lang="en-GB" sz="2000" dirty="0">
                <a:latin typeface="Arial" panose="020B0604020202020204" pitchFamily="34" charset="0"/>
                <a:cs typeface="Arial" panose="020B0604020202020204" pitchFamily="34" charset="0"/>
                <a:sym typeface="Wingdings" pitchFamily="2" charset="2"/>
              </a:rPr>
              <a:t> min</a:t>
            </a:r>
            <a:endParaRPr lang="en-GB" sz="2000" dirty="0">
              <a:latin typeface="Arial" panose="020B0604020202020204" pitchFamily="34" charset="0"/>
              <a:cs typeface="Arial" panose="020B0604020202020204" pitchFamily="34" charset="0"/>
            </a:endParaRPr>
          </a:p>
          <a:p>
            <a:pPr marL="0" indent="0" algn="just">
              <a:buNone/>
            </a:pPr>
            <a:endParaRPr lang="en-GB" sz="2000" i="1" dirty="0">
              <a:latin typeface="Arial" panose="020B0604020202020204" pitchFamily="34" charset="0"/>
              <a:cs typeface="Arial" panose="020B0604020202020204" pitchFamily="34" charset="0"/>
            </a:endParaRPr>
          </a:p>
          <a:p>
            <a:pPr marL="0" indent="0" algn="ctr">
              <a:buNone/>
            </a:pPr>
            <a:endParaRPr lang="en-GB" sz="2000" i="1"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219F5EC4-8E14-41DC-BF21-C957AB7429D5}"/>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86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a:t>
            </a:r>
            <a:endParaRPr lang="zh-CN" altLang="en-US" sz="3200"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31BD5EB9-7D3F-4C91-B1C5-7B392D39E9FD}"/>
              </a:ext>
            </a:extLst>
          </p:cNvPr>
          <p:cNvSpPr>
            <a:spLocks noGrp="1"/>
          </p:cNvSpPr>
          <p:nvPr>
            <p:ph sz="quarter" idx="1"/>
          </p:nvPr>
        </p:nvSpPr>
        <p:spPr>
          <a:xfrm>
            <a:off x="410330" y="852566"/>
            <a:ext cx="8298663" cy="5005536"/>
          </a:xfrm>
        </p:spPr>
        <p:txBody>
          <a:bodyPr>
            <a:normAutofit/>
          </a:bodyPr>
          <a:lstStyle/>
          <a:p>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nhất</a:t>
            </a:r>
            <a:r>
              <a:rPr lang="en-US" sz="2000" dirty="0">
                <a:latin typeface="Arial" panose="020B0604020202020204" pitchFamily="34" charset="0"/>
                <a:cs typeface="Arial" panose="020B0604020202020204" pitchFamily="34" charset="0"/>
              </a:rPr>
              <a:t>)</a:t>
            </a:r>
          </a:p>
          <a:p>
            <a:pPr lvl="1"/>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Times New Roman" pitchFamily="18" charset="0"/>
              <a:cs typeface="Times New Roman" pitchFamily="18" charset="0"/>
            </a:endParaRPr>
          </a:p>
          <a:p>
            <a:endParaRPr lang="en-GB" sz="2000" dirty="0"/>
          </a:p>
        </p:txBody>
      </p:sp>
      <p:sp>
        <p:nvSpPr>
          <p:cNvPr id="5" name="Content Placeholder 2">
            <a:extLst>
              <a:ext uri="{FF2B5EF4-FFF2-40B4-BE49-F238E27FC236}">
                <a16:creationId xmlns:a16="http://schemas.microsoft.com/office/drawing/2014/main" id="{D2D8ABDD-66AA-47A5-9BD4-202788318DFF}"/>
              </a:ext>
            </a:extLst>
          </p:cNvPr>
          <p:cNvSpPr txBox="1">
            <a:spLocks/>
          </p:cNvSpPr>
          <p:nvPr/>
        </p:nvSpPr>
        <p:spPr>
          <a:xfrm>
            <a:off x="958709" y="2230088"/>
            <a:ext cx="7556641" cy="852257"/>
          </a:xfrm>
          <a:prstGeom prst="rect">
            <a:avLst/>
          </a:prstGeom>
          <a:ln>
            <a:solidFill>
              <a:schemeClr val="accent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	F(n) = 	1,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n = 1		(</a:t>
            </a:r>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sở</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F(n-1) + n,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n &gt; 1	(</a:t>
            </a:r>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endParaRPr lang="en-GB" sz="2000" dirty="0">
              <a:latin typeface="Times New Roman" pitchFamily="18" charset="0"/>
              <a:cs typeface="Times New Roman" pitchFamily="18" charset="0"/>
            </a:endParaRPr>
          </a:p>
          <a:p>
            <a:endParaRPr lang="en-GB" sz="2000" dirty="0"/>
          </a:p>
        </p:txBody>
      </p:sp>
      <p:sp>
        <p:nvSpPr>
          <p:cNvPr id="3" name="Left Brace 2">
            <a:extLst>
              <a:ext uri="{FF2B5EF4-FFF2-40B4-BE49-F238E27FC236}">
                <a16:creationId xmlns:a16="http://schemas.microsoft.com/office/drawing/2014/main" id="{14D0CF19-D4D1-4683-A57F-8F27A507A294}"/>
              </a:ext>
            </a:extLst>
          </p:cNvPr>
          <p:cNvSpPr/>
          <p:nvPr/>
        </p:nvSpPr>
        <p:spPr>
          <a:xfrm>
            <a:off x="2627791" y="2244088"/>
            <a:ext cx="186429" cy="650032"/>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A6E252C-AD96-469B-8FC8-46051614C3F4}"/>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423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nhánh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và</a:t>
            </a:r>
            <a:r>
              <a:rPr lang="en-US" altLang="zh-CN" sz="3200" b="1" dirty="0">
                <a:latin typeface="Arial" panose="020B0604020202020204" pitchFamily="34" charset="0"/>
                <a:cs typeface="Arial" panose="020B0604020202020204" pitchFamily="34" charset="0"/>
              </a:rPr>
              <a:t> </a:t>
            </a:r>
            <a:r>
              <a:rPr lang="en-US" altLang="zh-CN" sz="3200" b="1">
                <a:latin typeface="Arial" panose="020B0604020202020204" pitchFamily="34" charset="0"/>
                <a:cs typeface="Arial" panose="020B0604020202020204" pitchFamily="34" charset="0"/>
              </a:rPr>
              <a:t>cận</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4637B58-DE74-4142-BB04-5CAF2ED3027D}"/>
              </a:ext>
            </a:extLst>
          </p:cNvPr>
          <p:cNvSpPr>
            <a:spLocks noGrp="1"/>
          </p:cNvSpPr>
          <p:nvPr>
            <p:ph sz="quarter" idx="1"/>
          </p:nvPr>
        </p:nvSpPr>
        <p:spPr>
          <a:xfrm>
            <a:off x="395536" y="1284885"/>
            <a:ext cx="4176464" cy="4464496"/>
          </a:xfrm>
          <a:noFill/>
        </p:spPr>
        <p:txBody>
          <a:bodyPr>
            <a:normAutofit/>
          </a:bodyPr>
          <a:lstStyle/>
          <a:p>
            <a:r>
              <a:rPr lang="en-GB" sz="2000" dirty="0" err="1">
                <a:latin typeface="Arial" panose="020B0604020202020204" pitchFamily="34" charset="0"/>
                <a:cs typeface="Arial" panose="020B0604020202020204" pitchFamily="34" charset="0"/>
              </a:rPr>
              <a:t>Duyệt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toàn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bằng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pháp</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đệ</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quy</a:t>
            </a:r>
            <a:r>
              <a:rPr lang="en-GB" sz="2000" dirty="0">
                <a:latin typeface="Arial" panose="020B0604020202020204" pitchFamily="34" charset="0"/>
                <a:cs typeface="Arial" panose="020B0604020202020204" pitchFamily="34" charset="0"/>
              </a:rPr>
              <a:t> quay </a:t>
            </a:r>
            <a:r>
              <a:rPr lang="en-GB" sz="2000" dirty="0" err="1">
                <a:latin typeface="Arial" panose="020B0604020202020204" pitchFamily="34" charset="0"/>
                <a:cs typeface="Arial" panose="020B0604020202020204" pitchFamily="34" charset="0"/>
              </a:rPr>
              <a:t>lui</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mục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tiêu</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Giữ</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mục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tiêu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endParaRPr lang="en-GB" sz="2000" dirty="0">
              <a:latin typeface="Arial" panose="020B0604020202020204" pitchFamily="34" charset="0"/>
              <a:cs typeface="Arial" panose="020B0604020202020204" pitchFamily="34" charset="0"/>
            </a:endParaRPr>
          </a:p>
          <a:p>
            <a:pPr marL="0" indent="0" algn="ctr">
              <a:buNone/>
            </a:pPr>
            <a:endParaRPr lang="en-GB" sz="2000" i="1"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916EE7DD-3574-4847-A5DC-33FD8E03B092}"/>
              </a:ext>
            </a:extLst>
          </p:cNvPr>
          <p:cNvSpPr txBox="1">
            <a:spLocks/>
          </p:cNvSpPr>
          <p:nvPr/>
        </p:nvSpPr>
        <p:spPr>
          <a:xfrm>
            <a:off x="5296037" y="1263596"/>
            <a:ext cx="3355759" cy="4757691"/>
          </a:xfrm>
          <a:prstGeom prst="rect">
            <a:avLst/>
          </a:prstGeom>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GB" sz="1400" b="1" dirty="0">
                <a:latin typeface="Consolas" pitchFamily="49" charset="0"/>
                <a:cs typeface="Consolas" pitchFamily="49" charset="0"/>
              </a:rPr>
              <a:t>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  Begin</a:t>
            </a:r>
          </a:p>
          <a:p>
            <a:pPr marL="0" indent="0">
              <a:buFont typeface="Wingdings 2"/>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Foreach</a:t>
            </a:r>
            <a:r>
              <a:rPr lang="en-GB" sz="1400" b="1" dirty="0">
                <a:latin typeface="Consolas" pitchFamily="49" charset="0"/>
                <a:cs typeface="Consolas" pitchFamily="49" charset="0"/>
              </a:rPr>
              <a:t>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thuộc</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A</a:t>
            </a:r>
            <a:r>
              <a:rPr lang="en-GB" sz="1400" b="1" i="1" baseline="-25000" dirty="0" err="1">
                <a:latin typeface="Consolas" pitchFamily="49" charset="0"/>
                <a:cs typeface="Consolas" pitchFamily="49" charset="0"/>
              </a:rPr>
              <a:t>k</a:t>
            </a:r>
            <a:endParaRPr lang="en-GB" sz="1400" b="1" i="1" baseline="-25000" dirty="0">
              <a:latin typeface="Consolas" pitchFamily="49" charset="0"/>
              <a:cs typeface="Consolas" pitchFamily="49" charset="0"/>
            </a:endParaRPr>
          </a:p>
          <a:p>
            <a:pPr marL="0" indent="0">
              <a:buFont typeface="Wingdings 2"/>
              <a:buNone/>
            </a:pPr>
            <a:r>
              <a:rPr lang="en-GB" sz="1400" b="1" i="1" baseline="-25000" dirty="0">
                <a:latin typeface="Consolas" pitchFamily="49" charset="0"/>
                <a:cs typeface="Consolas" pitchFamily="49" charset="0"/>
              </a:rPr>
              <a:t>        </a:t>
            </a:r>
            <a:r>
              <a:rPr lang="en-GB" sz="1400" b="1" dirty="0">
                <a:latin typeface="Consolas" pitchFamily="49" charset="0"/>
                <a:cs typeface="Consolas" pitchFamily="49" charset="0"/>
              </a:rPr>
              <a:t>if check(</a:t>
            </a:r>
            <a:r>
              <a:rPr lang="en-GB" sz="1400" b="1" i="1" dirty="0" err="1">
                <a:latin typeface="Consolas" pitchFamily="49" charset="0"/>
                <a:cs typeface="Consolas" pitchFamily="49" charset="0"/>
              </a:rPr>
              <a:t>v</a:t>
            </a:r>
            <a:r>
              <a:rPr lang="en-GB" sz="1400" b="1" dirty="0" err="1">
                <a:latin typeface="Consolas" pitchFamily="49" charset="0"/>
                <a:cs typeface="Consolas" pitchFamily="49" charset="0"/>
              </a:rPr>
              <a:t>,</a:t>
            </a:r>
            <a:r>
              <a:rPr lang="en-GB" sz="1400" b="1" i="1" dirty="0" err="1">
                <a:latin typeface="Consolas" pitchFamily="49" charset="0"/>
                <a:cs typeface="Consolas" pitchFamily="49" charset="0"/>
              </a:rPr>
              <a:t>k</a:t>
            </a:r>
            <a:r>
              <a:rPr lang="en-GB" sz="1400" b="1" dirty="0">
                <a:latin typeface="Consolas" pitchFamily="49" charset="0"/>
                <a:cs typeface="Consolas" pitchFamily="49" charset="0"/>
              </a:rPr>
              <a:t>)</a:t>
            </a:r>
            <a:endParaRPr lang="en-GB" sz="1400" b="1" i="1" baseline="-25000"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Begin</a:t>
            </a:r>
          </a:p>
          <a:p>
            <a:pPr marL="0" indent="0">
              <a:buFont typeface="Wingdings 2"/>
              <a:buNone/>
            </a:pPr>
            <a:r>
              <a:rPr lang="en-GB" sz="1400" b="1" dirty="0">
                <a:latin typeface="Consolas" pitchFamily="49" charset="0"/>
                <a:cs typeface="Consolas" pitchFamily="49" charset="0"/>
              </a:rPr>
              <a:t>         </a:t>
            </a:r>
            <a:r>
              <a:rPr lang="en-GB" sz="1400" b="1" i="1" dirty="0" err="1">
                <a:latin typeface="Consolas" pitchFamily="49" charset="0"/>
                <a:cs typeface="Consolas" pitchFamily="49" charset="0"/>
              </a:rPr>
              <a:t>x</a:t>
            </a:r>
            <a:r>
              <a:rPr lang="en-GB" sz="1400" b="1" i="1" baseline="-25000" dirty="0" err="1">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         if(</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n</a:t>
            </a: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ghi_nhan_cau_hinh</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cập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nhật</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kỷ</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lục</a:t>
            </a: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baseline="30000" dirty="0">
                <a:latin typeface="Consolas" pitchFamily="49" charset="0"/>
                <a:cs typeface="Consolas" pitchFamily="49" charset="0"/>
              </a:rPr>
              <a:t>*</a:t>
            </a: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         else 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+1);</a:t>
            </a:r>
          </a:p>
          <a:p>
            <a:pPr marL="0" indent="0">
              <a:buFont typeface="Wingdings 2"/>
              <a:buNone/>
            </a:pPr>
            <a:r>
              <a:rPr lang="en-GB" sz="1400" b="1" dirty="0">
                <a:latin typeface="Consolas" pitchFamily="49" charset="0"/>
                <a:cs typeface="Consolas" pitchFamily="49" charset="0"/>
              </a:rPr>
              <a:t>       End</a:t>
            </a:r>
          </a:p>
          <a:p>
            <a:pPr marL="0" indent="0">
              <a:buFont typeface="Wingdings 2"/>
              <a:buNone/>
            </a:pPr>
            <a:r>
              <a:rPr lang="en-GB" sz="1400" b="1" dirty="0">
                <a:latin typeface="Consolas" pitchFamily="49" charset="0"/>
                <a:cs typeface="Consolas" pitchFamily="49" charset="0"/>
              </a:rPr>
              <a:t>  End</a:t>
            </a:r>
          </a:p>
          <a:p>
            <a:pPr marL="0" indent="0">
              <a:buFont typeface="Wingdings 2"/>
              <a:buNone/>
            </a:pPr>
            <a:r>
              <a:rPr lang="en-GB" sz="1400" b="1" dirty="0">
                <a:latin typeface="Consolas" pitchFamily="49" charset="0"/>
                <a:cs typeface="Consolas" pitchFamily="49" charset="0"/>
              </a:rPr>
              <a:t>Main()</a:t>
            </a:r>
          </a:p>
          <a:p>
            <a:pPr marL="0" indent="0">
              <a:buFont typeface="Wingdings 2"/>
              <a:buNone/>
            </a:pPr>
            <a:r>
              <a:rPr lang="en-GB" sz="1400" b="1" dirty="0">
                <a:latin typeface="Consolas" pitchFamily="49" charset="0"/>
                <a:cs typeface="Consolas" pitchFamily="49" charset="0"/>
              </a:rPr>
              <a:t>Begin</a:t>
            </a:r>
          </a:p>
          <a:p>
            <a:pPr marL="0" indent="0">
              <a:buFont typeface="Wingdings 2"/>
              <a:buNone/>
            </a:pPr>
            <a:r>
              <a:rPr lang="en-GB" sz="1400" b="1" dirty="0">
                <a:latin typeface="Consolas" pitchFamily="49" charset="0"/>
                <a:cs typeface="Consolas" pitchFamily="49" charset="0"/>
              </a:rPr>
              <a:t>  TRY(1);	</a:t>
            </a:r>
          </a:p>
          <a:p>
            <a:pPr marL="0" indent="0">
              <a:buFont typeface="Wingdings 2"/>
              <a:buNone/>
            </a:pPr>
            <a:r>
              <a:rPr lang="en-GB" sz="1400" b="1" dirty="0">
                <a:latin typeface="Consolas" pitchFamily="49" charset="0"/>
                <a:cs typeface="Consolas" pitchFamily="49" charset="0"/>
              </a:rPr>
              <a:t>End</a:t>
            </a:r>
          </a:p>
          <a:p>
            <a:pPr marL="0" indent="0">
              <a:buFont typeface="Wingdings 2"/>
              <a:buNone/>
            </a:pPr>
            <a:endParaRPr lang="en-GB" sz="1400" b="1" dirty="0">
              <a:latin typeface="Consolas" pitchFamily="49" charset="0"/>
              <a:cs typeface="Consolas" pitchFamily="49" charset="0"/>
            </a:endParaRPr>
          </a:p>
        </p:txBody>
      </p:sp>
      <p:cxnSp>
        <p:nvCxnSpPr>
          <p:cNvPr id="5" name="Straight Connector 4">
            <a:extLst>
              <a:ext uri="{FF2B5EF4-FFF2-40B4-BE49-F238E27FC236}">
                <a16:creationId xmlns:a16="http://schemas.microsoft.com/office/drawing/2014/main" id="{24AA52AA-BA19-4C8B-9B3D-992271D9E1CE}"/>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410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nhánh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và</a:t>
            </a:r>
            <a:r>
              <a:rPr lang="en-US" altLang="zh-CN" sz="3200" b="1" dirty="0">
                <a:latin typeface="Arial" panose="020B0604020202020204" pitchFamily="34" charset="0"/>
                <a:cs typeface="Arial" panose="020B0604020202020204" pitchFamily="34" charset="0"/>
              </a:rPr>
              <a:t> </a:t>
            </a:r>
            <a:r>
              <a:rPr lang="en-US" altLang="zh-CN" sz="3200" b="1">
                <a:latin typeface="Arial" panose="020B0604020202020204" pitchFamily="34" charset="0"/>
                <a:cs typeface="Arial" panose="020B0604020202020204" pitchFamily="34" charset="0"/>
              </a:rPr>
              <a:t>cận</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4637B58-DE74-4142-BB04-5CAF2ED3027D}"/>
              </a:ext>
            </a:extLst>
          </p:cNvPr>
          <p:cNvSpPr>
            <a:spLocks noGrp="1"/>
          </p:cNvSpPr>
          <p:nvPr>
            <p:ph sz="quarter" idx="1"/>
          </p:nvPr>
        </p:nvSpPr>
        <p:spPr>
          <a:xfrm>
            <a:off x="179512" y="888813"/>
            <a:ext cx="5351276" cy="5005535"/>
          </a:xfrm>
          <a:noFill/>
        </p:spPr>
        <p:txBody>
          <a:bodyPr>
            <a:noAutofit/>
          </a:bodyPr>
          <a:lstStyle/>
          <a:p>
            <a:r>
              <a:rPr lang="en-GB" sz="2000" dirty="0" err="1">
                <a:latin typeface="Arial" panose="020B0604020202020204" pitchFamily="34" charset="0"/>
                <a:cs typeface="Arial" panose="020B0604020202020204" pitchFamily="34" charset="0"/>
              </a:rPr>
              <a:t>Duyệt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cận</a:t>
            </a:r>
            <a:r>
              <a:rPr lang="en-GB" sz="2000" dirty="0">
                <a:latin typeface="Arial" panose="020B0604020202020204" pitchFamily="34" charset="0"/>
                <a:cs typeface="Arial" panose="020B0604020202020204" pitchFamily="34" charset="0"/>
              </a:rPr>
              <a:t>:</a:t>
            </a:r>
          </a:p>
          <a:p>
            <a:pPr lvl="1" algn="just"/>
            <a:r>
              <a:rPr lang="en-GB" sz="2000" dirty="0">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phận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endParaRPr lang="en-GB" sz="2000" i="1" baseline="-25000" dirty="0">
              <a:latin typeface="Arial" panose="020B0604020202020204" pitchFamily="34" charset="0"/>
              <a:cs typeface="Arial" panose="020B0604020202020204" pitchFamily="34" charset="0"/>
            </a:endParaRPr>
          </a:p>
          <a:p>
            <a:pPr lvl="1" algn="just"/>
            <a:r>
              <a:rPr lang="en-GB" sz="2000" dirty="0">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đủ</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triển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n</a:t>
            </a:r>
            <a:endParaRPr lang="en-GB" sz="2000" i="1" baseline="-250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916EE7DD-3574-4847-A5DC-33FD8E03B092}"/>
              </a:ext>
            </a:extLst>
          </p:cNvPr>
          <p:cNvSpPr txBox="1">
            <a:spLocks/>
          </p:cNvSpPr>
          <p:nvPr/>
        </p:nvSpPr>
        <p:spPr>
          <a:xfrm>
            <a:off x="5697506" y="888813"/>
            <a:ext cx="3266982" cy="5005536"/>
          </a:xfrm>
          <a:prstGeom prst="rect">
            <a:avLst/>
          </a:prstGeom>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Foreach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thuộc</a:t>
            </a:r>
            <a:r>
              <a:rPr lang="en-GB" sz="1400" b="1" dirty="0">
                <a:latin typeface="Consolas" pitchFamily="49" charset="0"/>
                <a:cs typeface="Consolas" pitchFamily="49" charset="0"/>
              </a:rPr>
              <a:t> A</a:t>
            </a:r>
            <a:r>
              <a:rPr lang="en-GB" sz="1400" b="1" i="1" baseline="-25000" dirty="0">
                <a:latin typeface="Consolas" pitchFamily="49" charset="0"/>
                <a:cs typeface="Consolas" pitchFamily="49" charset="0"/>
              </a:rPr>
              <a:t>k</a:t>
            </a:r>
          </a:p>
          <a:p>
            <a:pPr marL="0" indent="0">
              <a:buNone/>
            </a:pPr>
            <a:r>
              <a:rPr lang="en-GB" sz="1400" b="1" i="1" baseline="-25000" dirty="0">
                <a:latin typeface="Consolas" pitchFamily="49" charset="0"/>
                <a:cs typeface="Consolas" pitchFamily="49" charset="0"/>
              </a:rPr>
              <a:t>        </a:t>
            </a:r>
            <a:r>
              <a:rPr lang="en-GB" sz="1400" b="1" dirty="0">
                <a:latin typeface="Consolas" pitchFamily="49" charset="0"/>
                <a:cs typeface="Consolas" pitchFamily="49" charset="0"/>
              </a:rPr>
              <a:t>if check(</a:t>
            </a:r>
            <a:r>
              <a:rPr lang="en-GB" sz="1400" b="1" i="1" dirty="0" err="1">
                <a:latin typeface="Consolas" pitchFamily="49" charset="0"/>
                <a:cs typeface="Consolas" pitchFamily="49" charset="0"/>
              </a:rPr>
              <a:t>v</a:t>
            </a:r>
            <a:r>
              <a:rPr lang="en-GB" sz="1400" b="1" dirty="0" err="1">
                <a:latin typeface="Consolas" pitchFamily="49" charset="0"/>
                <a:cs typeface="Consolas" pitchFamily="49" charset="0"/>
              </a:rPr>
              <a:t>,</a:t>
            </a:r>
            <a:r>
              <a:rPr lang="en-GB" sz="1400" b="1" i="1" dirty="0" err="1">
                <a:latin typeface="Consolas" pitchFamily="49" charset="0"/>
                <a:cs typeface="Consolas" pitchFamily="49" charset="0"/>
              </a:rPr>
              <a:t>k</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endParaRPr lang="en-GB" sz="1400" b="1" i="1" baseline="-25000" dirty="0">
              <a:latin typeface="Consolas" pitchFamily="49" charset="0"/>
              <a:cs typeface="Consolas" pitchFamily="49" charset="0"/>
            </a:endParaRPr>
          </a:p>
          <a:p>
            <a:pPr marL="0" indent="0">
              <a:buFont typeface="Wingdings 2"/>
              <a:buNone/>
            </a:pPr>
            <a:r>
              <a:rPr lang="en-GB" sz="1400" b="1" i="1" dirty="0">
                <a:latin typeface="Consolas" pitchFamily="49" charset="0"/>
                <a:cs typeface="Consolas" pitchFamily="49" charset="0"/>
              </a:rPr>
              <a:t>       </a:t>
            </a:r>
            <a:r>
              <a:rPr lang="en-GB" sz="1400" b="1" i="1" dirty="0" err="1">
                <a:latin typeface="Consolas" pitchFamily="49" charset="0"/>
                <a:cs typeface="Consolas" pitchFamily="49" charset="0"/>
              </a:rPr>
              <a:t>x</a:t>
            </a:r>
            <a:r>
              <a:rPr lang="en-GB" sz="1400" b="1" i="1" baseline="-25000" dirty="0" err="1">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if(</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n</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ghi_nhan_cau_hinh</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cập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nhật</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kỷ</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lục</a:t>
            </a: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baseline="30000" dirty="0">
                <a:latin typeface="Consolas" pitchFamily="49" charset="0"/>
                <a:cs typeface="Consolas" pitchFamily="49" charset="0"/>
              </a:rPr>
              <a:t>*</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a:t>
            </a:r>
            <a:r>
              <a:rPr lang="en-GB" sz="1400" b="1" dirty="0">
                <a:solidFill>
                  <a:srgbClr val="FF0000"/>
                </a:solidFill>
                <a:latin typeface="Consolas" pitchFamily="49" charset="0"/>
                <a:cs typeface="Consolas" pitchFamily="49" charset="0"/>
              </a:rPr>
              <a:t>if </a:t>
            </a:r>
            <a:r>
              <a:rPr lang="en-GB" sz="1400" b="1" i="1" dirty="0">
                <a:solidFill>
                  <a:srgbClr val="FF0000"/>
                </a:solidFill>
                <a:latin typeface="Consolas" pitchFamily="49" charset="0"/>
                <a:cs typeface="Consolas" pitchFamily="49" charset="0"/>
              </a:rPr>
              <a:t>g</a:t>
            </a:r>
            <a:r>
              <a:rPr lang="en-GB" sz="1400" b="1" dirty="0">
                <a:solidFill>
                  <a:srgbClr val="FF0000"/>
                </a:solidFill>
                <a:latin typeface="Consolas" pitchFamily="49" charset="0"/>
                <a:cs typeface="Consolas" pitchFamily="49" charset="0"/>
              </a:rPr>
              <a:t>(</a:t>
            </a:r>
            <a:r>
              <a:rPr lang="en-GB" sz="1400" b="1" i="1" dirty="0">
                <a:solidFill>
                  <a:srgbClr val="FF0000"/>
                </a:solidFill>
                <a:latin typeface="Consolas" pitchFamily="49" charset="0"/>
                <a:cs typeface="Consolas" pitchFamily="49" charset="0"/>
              </a:rPr>
              <a:t>x</a:t>
            </a:r>
            <a:r>
              <a:rPr lang="en-GB" sz="1400" b="1" dirty="0">
                <a:solidFill>
                  <a:srgbClr val="FF0000"/>
                </a:solidFill>
                <a:latin typeface="Consolas" pitchFamily="49" charset="0"/>
                <a:cs typeface="Consolas" pitchFamily="49" charset="0"/>
              </a:rPr>
              <a:t>1,…,</a:t>
            </a:r>
            <a:r>
              <a:rPr lang="en-GB" sz="1400" b="1" i="1" dirty="0" err="1">
                <a:solidFill>
                  <a:srgbClr val="FF0000"/>
                </a:solidFill>
                <a:latin typeface="Consolas" pitchFamily="49" charset="0"/>
                <a:cs typeface="Consolas" pitchFamily="49" charset="0"/>
              </a:rPr>
              <a:t>x</a:t>
            </a:r>
            <a:r>
              <a:rPr lang="en-GB" sz="1400" b="1" i="1" baseline="-25000" dirty="0" err="1">
                <a:solidFill>
                  <a:srgbClr val="FF0000"/>
                </a:solidFill>
                <a:latin typeface="Consolas" pitchFamily="49" charset="0"/>
                <a:cs typeface="Consolas" pitchFamily="49" charset="0"/>
              </a:rPr>
              <a:t>k</a:t>
            </a:r>
            <a:r>
              <a:rPr lang="en-GB" sz="1400" b="1" dirty="0">
                <a:solidFill>
                  <a:srgbClr val="FF0000"/>
                </a:solidFill>
                <a:latin typeface="Consolas" pitchFamily="49" charset="0"/>
                <a:cs typeface="Consolas" pitchFamily="49" charset="0"/>
              </a:rPr>
              <a:t>) &lt; </a:t>
            </a:r>
            <a:r>
              <a:rPr lang="en-GB" sz="1400" b="1" i="1" dirty="0">
                <a:solidFill>
                  <a:srgbClr val="FF0000"/>
                </a:solidFill>
                <a:latin typeface="Consolas" pitchFamily="49" charset="0"/>
                <a:cs typeface="Consolas" pitchFamily="49" charset="0"/>
              </a:rPr>
              <a:t>f</a:t>
            </a:r>
            <a:r>
              <a:rPr lang="en-GB" sz="1400" b="1" i="1" baseline="30000" dirty="0">
                <a:solidFill>
                  <a:srgbClr val="FF0000"/>
                </a:solidFill>
                <a:latin typeface="Consolas" pitchFamily="49" charset="0"/>
                <a:cs typeface="Consolas" pitchFamily="49" charset="0"/>
              </a:rPr>
              <a:t>*</a:t>
            </a:r>
            <a:r>
              <a:rPr lang="en-GB" sz="1400" b="1" dirty="0">
                <a:solidFill>
                  <a:srgbClr val="FF0000"/>
                </a:solidFill>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+1);</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Main()</a:t>
            </a:r>
          </a:p>
          <a:p>
            <a:pPr marL="0" indent="0">
              <a:buNone/>
            </a:pP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i="1" baseline="30000" dirty="0">
                <a:latin typeface="Consolas" pitchFamily="49" charset="0"/>
                <a:cs typeface="Consolas" pitchFamily="49" charset="0"/>
              </a:rPr>
              <a:t>*</a:t>
            </a:r>
            <a:r>
              <a:rPr lang="en-GB" sz="1400" b="1" dirty="0">
                <a:latin typeface="Consolas" pitchFamily="49" charset="0"/>
                <a:cs typeface="Consolas" pitchFamily="49" charset="0"/>
              </a:rPr>
              <a:t> = </a:t>
            </a:r>
            <a:r>
              <a:rPr lang="en-GB" sz="1400" b="1" dirty="0">
                <a:latin typeface="Consolas" pitchFamily="49" charset="0"/>
                <a:cs typeface="Consolas" pitchFamily="49" charset="0"/>
                <a:sym typeface="Symbol"/>
              </a:rPr>
              <a:t>;</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TRY(1);	</a:t>
            </a:r>
          </a:p>
          <a:p>
            <a:pPr marL="0" indent="0">
              <a:buNone/>
            </a:pPr>
            <a:r>
              <a:rPr lang="en-GB" sz="1400" b="1" dirty="0">
                <a:latin typeface="Consolas" pitchFamily="49" charset="0"/>
                <a:cs typeface="Consolas" pitchFamily="49" charset="0"/>
              </a:rPr>
              <a:t>}</a:t>
            </a:r>
          </a:p>
          <a:p>
            <a:pPr marL="0" indent="0">
              <a:buFont typeface="Wingdings 2"/>
              <a:buNone/>
            </a:pPr>
            <a:endParaRPr lang="en-GB" sz="1400" b="1" dirty="0">
              <a:latin typeface="Consolas" pitchFamily="49" charset="0"/>
              <a:cs typeface="Consolas" pitchFamily="49" charset="0"/>
            </a:endParaRPr>
          </a:p>
        </p:txBody>
      </p:sp>
      <p:cxnSp>
        <p:nvCxnSpPr>
          <p:cNvPr id="5" name="Straight Connector 4">
            <a:extLst>
              <a:ext uri="{FF2B5EF4-FFF2-40B4-BE49-F238E27FC236}">
                <a16:creationId xmlns:a16="http://schemas.microsoft.com/office/drawing/2014/main" id="{E2D14DD5-9A62-499A-BEA5-2375D5B589DB}"/>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011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nhánh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và</a:t>
            </a:r>
            <a:r>
              <a:rPr lang="en-US" altLang="zh-CN" sz="3200" b="1" dirty="0">
                <a:latin typeface="Arial" panose="020B0604020202020204" pitchFamily="34" charset="0"/>
                <a:cs typeface="Arial" panose="020B0604020202020204" pitchFamily="34" charset="0"/>
              </a:rPr>
              <a:t> </a:t>
            </a:r>
            <a:r>
              <a:rPr lang="en-US" altLang="zh-CN" sz="3200" b="1">
                <a:latin typeface="Arial" panose="020B0604020202020204" pitchFamily="34" charset="0"/>
                <a:cs typeface="Arial" panose="020B0604020202020204" pitchFamily="34" charset="0"/>
              </a:rPr>
              <a:t>cận</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4637B58-DE74-4142-BB04-5CAF2ED3027D}"/>
              </a:ext>
            </a:extLst>
          </p:cNvPr>
          <p:cNvSpPr>
            <a:spLocks noGrp="1"/>
          </p:cNvSpPr>
          <p:nvPr>
            <p:ph sz="quarter" idx="1"/>
          </p:nvPr>
        </p:nvSpPr>
        <p:spPr>
          <a:xfrm>
            <a:off x="179512" y="888813"/>
            <a:ext cx="5351276" cy="5005535"/>
          </a:xfrm>
          <a:noFill/>
        </p:spPr>
        <p:txBody>
          <a:bodyPr>
            <a:noAutofit/>
          </a:bodyPr>
          <a:lstStyle/>
          <a:p>
            <a:r>
              <a:rPr lang="en-GB" sz="2000" dirty="0" err="1">
                <a:latin typeface="Arial" panose="020B0604020202020204" pitchFamily="34" charset="0"/>
                <a:cs typeface="Arial" panose="020B0604020202020204" pitchFamily="34" charset="0"/>
              </a:rPr>
              <a:t>Duyệt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cận</a:t>
            </a:r>
            <a:r>
              <a:rPr lang="en-GB" sz="2000" dirty="0">
                <a:latin typeface="Arial" panose="020B0604020202020204" pitchFamily="34" charset="0"/>
                <a:cs typeface="Arial" panose="020B0604020202020204" pitchFamily="34" charset="0"/>
              </a:rPr>
              <a:t>:</a:t>
            </a:r>
          </a:p>
          <a:p>
            <a:pPr lvl="1" algn="just"/>
            <a:r>
              <a:rPr lang="en-GB" sz="2000" dirty="0">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phận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endParaRPr lang="en-GB" sz="2000" i="1" baseline="-25000" dirty="0">
              <a:latin typeface="Arial" panose="020B0604020202020204" pitchFamily="34" charset="0"/>
              <a:cs typeface="Arial" panose="020B0604020202020204" pitchFamily="34" charset="0"/>
            </a:endParaRPr>
          </a:p>
          <a:p>
            <a:pPr lvl="1" algn="just"/>
            <a:r>
              <a:rPr lang="en-GB" sz="2000" dirty="0">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đủ</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triển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n</a:t>
            </a:r>
            <a:endParaRPr lang="en-GB" sz="2000" i="1" baseline="-25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phận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cận</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ưới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g</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n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mục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tiêu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đủ</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triển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a:t>
            </a:r>
          </a:p>
        </p:txBody>
      </p:sp>
      <p:sp>
        <p:nvSpPr>
          <p:cNvPr id="8" name="Content Placeholder 2">
            <a:extLst>
              <a:ext uri="{FF2B5EF4-FFF2-40B4-BE49-F238E27FC236}">
                <a16:creationId xmlns:a16="http://schemas.microsoft.com/office/drawing/2014/main" id="{916EE7DD-3574-4847-A5DC-33FD8E03B092}"/>
              </a:ext>
            </a:extLst>
          </p:cNvPr>
          <p:cNvSpPr txBox="1">
            <a:spLocks/>
          </p:cNvSpPr>
          <p:nvPr/>
        </p:nvSpPr>
        <p:spPr>
          <a:xfrm>
            <a:off x="5697506" y="888813"/>
            <a:ext cx="3266982" cy="5005536"/>
          </a:xfrm>
          <a:prstGeom prst="rect">
            <a:avLst/>
          </a:prstGeom>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Foreach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thuộc</a:t>
            </a:r>
            <a:r>
              <a:rPr lang="en-GB" sz="1400" b="1" dirty="0">
                <a:latin typeface="Consolas" pitchFamily="49" charset="0"/>
                <a:cs typeface="Consolas" pitchFamily="49" charset="0"/>
              </a:rPr>
              <a:t> A</a:t>
            </a:r>
            <a:r>
              <a:rPr lang="en-GB" sz="1400" b="1" i="1" baseline="-25000" dirty="0">
                <a:latin typeface="Consolas" pitchFamily="49" charset="0"/>
                <a:cs typeface="Consolas" pitchFamily="49" charset="0"/>
              </a:rPr>
              <a:t>k</a:t>
            </a:r>
          </a:p>
          <a:p>
            <a:pPr marL="0" indent="0">
              <a:buNone/>
            </a:pPr>
            <a:r>
              <a:rPr lang="en-GB" sz="1400" b="1" i="1" baseline="-25000" dirty="0">
                <a:latin typeface="Consolas" pitchFamily="49" charset="0"/>
                <a:cs typeface="Consolas" pitchFamily="49" charset="0"/>
              </a:rPr>
              <a:t>        </a:t>
            </a:r>
            <a:r>
              <a:rPr lang="en-GB" sz="1400" b="1" dirty="0">
                <a:latin typeface="Consolas" pitchFamily="49" charset="0"/>
                <a:cs typeface="Consolas" pitchFamily="49" charset="0"/>
              </a:rPr>
              <a:t>if check(</a:t>
            </a:r>
            <a:r>
              <a:rPr lang="en-GB" sz="1400" b="1" i="1" dirty="0" err="1">
                <a:latin typeface="Consolas" pitchFamily="49" charset="0"/>
                <a:cs typeface="Consolas" pitchFamily="49" charset="0"/>
              </a:rPr>
              <a:t>v</a:t>
            </a:r>
            <a:r>
              <a:rPr lang="en-GB" sz="1400" b="1" dirty="0" err="1">
                <a:latin typeface="Consolas" pitchFamily="49" charset="0"/>
                <a:cs typeface="Consolas" pitchFamily="49" charset="0"/>
              </a:rPr>
              <a:t>,</a:t>
            </a:r>
            <a:r>
              <a:rPr lang="en-GB" sz="1400" b="1" i="1" dirty="0" err="1">
                <a:latin typeface="Consolas" pitchFamily="49" charset="0"/>
                <a:cs typeface="Consolas" pitchFamily="49" charset="0"/>
              </a:rPr>
              <a:t>k</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endParaRPr lang="en-GB" sz="1400" b="1" i="1" baseline="-25000" dirty="0">
              <a:latin typeface="Consolas" pitchFamily="49" charset="0"/>
              <a:cs typeface="Consolas" pitchFamily="49" charset="0"/>
            </a:endParaRPr>
          </a:p>
          <a:p>
            <a:pPr marL="0" indent="0">
              <a:buFont typeface="Wingdings 2"/>
              <a:buNone/>
            </a:pPr>
            <a:r>
              <a:rPr lang="en-GB" sz="1400" b="1" i="1" dirty="0">
                <a:latin typeface="Consolas" pitchFamily="49" charset="0"/>
                <a:cs typeface="Consolas" pitchFamily="49" charset="0"/>
              </a:rPr>
              <a:t>       </a:t>
            </a:r>
            <a:r>
              <a:rPr lang="en-GB" sz="1400" b="1" i="1" dirty="0" err="1">
                <a:latin typeface="Consolas" pitchFamily="49" charset="0"/>
                <a:cs typeface="Consolas" pitchFamily="49" charset="0"/>
              </a:rPr>
              <a:t>x</a:t>
            </a:r>
            <a:r>
              <a:rPr lang="en-GB" sz="1400" b="1" i="1" baseline="-25000" dirty="0" err="1">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if(</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n</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ghi_nhan_cau_hinh</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cập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nhật</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kỷ</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lục</a:t>
            </a: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baseline="30000" dirty="0">
                <a:latin typeface="Consolas" pitchFamily="49" charset="0"/>
                <a:cs typeface="Consolas" pitchFamily="49" charset="0"/>
              </a:rPr>
              <a:t>*</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a:t>
            </a:r>
            <a:r>
              <a:rPr lang="en-GB" sz="1400" b="1" dirty="0">
                <a:solidFill>
                  <a:srgbClr val="FF0000"/>
                </a:solidFill>
                <a:latin typeface="Consolas" pitchFamily="49" charset="0"/>
                <a:cs typeface="Consolas" pitchFamily="49" charset="0"/>
              </a:rPr>
              <a:t>if </a:t>
            </a:r>
            <a:r>
              <a:rPr lang="en-GB" sz="1400" b="1" i="1" dirty="0">
                <a:solidFill>
                  <a:srgbClr val="FF0000"/>
                </a:solidFill>
                <a:latin typeface="Consolas" pitchFamily="49" charset="0"/>
                <a:cs typeface="Consolas" pitchFamily="49" charset="0"/>
              </a:rPr>
              <a:t>g</a:t>
            </a:r>
            <a:r>
              <a:rPr lang="en-GB" sz="1400" b="1" dirty="0">
                <a:solidFill>
                  <a:srgbClr val="FF0000"/>
                </a:solidFill>
                <a:latin typeface="Consolas" pitchFamily="49" charset="0"/>
                <a:cs typeface="Consolas" pitchFamily="49" charset="0"/>
              </a:rPr>
              <a:t>(</a:t>
            </a:r>
            <a:r>
              <a:rPr lang="en-GB" sz="1400" b="1" i="1" dirty="0">
                <a:solidFill>
                  <a:srgbClr val="FF0000"/>
                </a:solidFill>
                <a:latin typeface="Consolas" pitchFamily="49" charset="0"/>
                <a:cs typeface="Consolas" pitchFamily="49" charset="0"/>
              </a:rPr>
              <a:t>x</a:t>
            </a:r>
            <a:r>
              <a:rPr lang="en-GB" sz="1400" b="1" dirty="0">
                <a:solidFill>
                  <a:srgbClr val="FF0000"/>
                </a:solidFill>
                <a:latin typeface="Consolas" pitchFamily="49" charset="0"/>
                <a:cs typeface="Consolas" pitchFamily="49" charset="0"/>
              </a:rPr>
              <a:t>1,…,</a:t>
            </a:r>
            <a:r>
              <a:rPr lang="en-GB" sz="1400" b="1" i="1" dirty="0" err="1">
                <a:solidFill>
                  <a:srgbClr val="FF0000"/>
                </a:solidFill>
                <a:latin typeface="Consolas" pitchFamily="49" charset="0"/>
                <a:cs typeface="Consolas" pitchFamily="49" charset="0"/>
              </a:rPr>
              <a:t>x</a:t>
            </a:r>
            <a:r>
              <a:rPr lang="en-GB" sz="1400" b="1" i="1" baseline="-25000" dirty="0" err="1">
                <a:solidFill>
                  <a:srgbClr val="FF0000"/>
                </a:solidFill>
                <a:latin typeface="Consolas" pitchFamily="49" charset="0"/>
                <a:cs typeface="Consolas" pitchFamily="49" charset="0"/>
              </a:rPr>
              <a:t>k</a:t>
            </a:r>
            <a:r>
              <a:rPr lang="en-GB" sz="1400" b="1" dirty="0">
                <a:solidFill>
                  <a:srgbClr val="FF0000"/>
                </a:solidFill>
                <a:latin typeface="Consolas" pitchFamily="49" charset="0"/>
                <a:cs typeface="Consolas" pitchFamily="49" charset="0"/>
              </a:rPr>
              <a:t>) &lt; </a:t>
            </a:r>
            <a:r>
              <a:rPr lang="en-GB" sz="1400" b="1" i="1" dirty="0">
                <a:solidFill>
                  <a:srgbClr val="FF0000"/>
                </a:solidFill>
                <a:latin typeface="Consolas" pitchFamily="49" charset="0"/>
                <a:cs typeface="Consolas" pitchFamily="49" charset="0"/>
              </a:rPr>
              <a:t>f</a:t>
            </a:r>
            <a:r>
              <a:rPr lang="en-GB" sz="1400" b="1" i="1" baseline="30000" dirty="0">
                <a:solidFill>
                  <a:srgbClr val="FF0000"/>
                </a:solidFill>
                <a:latin typeface="Consolas" pitchFamily="49" charset="0"/>
                <a:cs typeface="Consolas" pitchFamily="49" charset="0"/>
              </a:rPr>
              <a:t>*</a:t>
            </a:r>
            <a:r>
              <a:rPr lang="en-GB" sz="1400" b="1" dirty="0">
                <a:solidFill>
                  <a:srgbClr val="FF0000"/>
                </a:solidFill>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+1);</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Main()</a:t>
            </a:r>
          </a:p>
          <a:p>
            <a:pPr marL="0" indent="0">
              <a:buNone/>
            </a:pP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i="1" baseline="30000" dirty="0">
                <a:latin typeface="Consolas" pitchFamily="49" charset="0"/>
                <a:cs typeface="Consolas" pitchFamily="49" charset="0"/>
              </a:rPr>
              <a:t>*</a:t>
            </a:r>
            <a:r>
              <a:rPr lang="en-GB" sz="1400" b="1" dirty="0">
                <a:latin typeface="Consolas" pitchFamily="49" charset="0"/>
                <a:cs typeface="Consolas" pitchFamily="49" charset="0"/>
              </a:rPr>
              <a:t> = </a:t>
            </a:r>
            <a:r>
              <a:rPr lang="en-GB" sz="1400" b="1" dirty="0">
                <a:latin typeface="Consolas" pitchFamily="49" charset="0"/>
                <a:cs typeface="Consolas" pitchFamily="49" charset="0"/>
                <a:sym typeface="Symbol"/>
              </a:rPr>
              <a:t>;</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TRY(1);	</a:t>
            </a:r>
          </a:p>
          <a:p>
            <a:pPr marL="0" indent="0">
              <a:buNone/>
            </a:pPr>
            <a:r>
              <a:rPr lang="en-GB" sz="1400" b="1" dirty="0">
                <a:latin typeface="Consolas" pitchFamily="49" charset="0"/>
                <a:cs typeface="Consolas" pitchFamily="49" charset="0"/>
              </a:rPr>
              <a:t>}</a:t>
            </a:r>
          </a:p>
          <a:p>
            <a:pPr marL="0" indent="0">
              <a:buFont typeface="Wingdings 2"/>
              <a:buNone/>
            </a:pPr>
            <a:endParaRPr lang="en-GB" sz="1400" b="1" dirty="0">
              <a:latin typeface="Consolas" pitchFamily="49" charset="0"/>
              <a:cs typeface="Consolas" pitchFamily="49" charset="0"/>
            </a:endParaRPr>
          </a:p>
        </p:txBody>
      </p:sp>
      <p:cxnSp>
        <p:nvCxnSpPr>
          <p:cNvPr id="5" name="Straight Connector 4">
            <a:extLst>
              <a:ext uri="{FF2B5EF4-FFF2-40B4-BE49-F238E27FC236}">
                <a16:creationId xmlns:a16="http://schemas.microsoft.com/office/drawing/2014/main" id="{E2D14DD5-9A62-499A-BEA5-2375D5B589DB}"/>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9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80500"/>
            <a:ext cx="7886700" cy="605704"/>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nhánh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và</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cận</a:t>
            </a:r>
            <a:endParaRPr lang="zh-CN" alt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4637B58-DE74-4142-BB04-5CAF2ED3027D}"/>
              </a:ext>
            </a:extLst>
          </p:cNvPr>
          <p:cNvSpPr>
            <a:spLocks noGrp="1"/>
          </p:cNvSpPr>
          <p:nvPr>
            <p:ph sz="quarter" idx="1"/>
          </p:nvPr>
        </p:nvSpPr>
        <p:spPr>
          <a:xfrm>
            <a:off x="179512" y="888813"/>
            <a:ext cx="5351276" cy="5005535"/>
          </a:xfrm>
          <a:noFill/>
        </p:spPr>
        <p:txBody>
          <a:bodyPr>
            <a:noAutofit/>
          </a:bodyPr>
          <a:lstStyle/>
          <a:p>
            <a:r>
              <a:rPr lang="en-GB" sz="2000" dirty="0" err="1">
                <a:latin typeface="Arial" panose="020B0604020202020204" pitchFamily="34" charset="0"/>
                <a:cs typeface="Arial" panose="020B0604020202020204" pitchFamily="34" charset="0"/>
              </a:rPr>
              <a:t>Duyệt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nhánh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cận</a:t>
            </a:r>
            <a:r>
              <a:rPr lang="en-GB" sz="2000" dirty="0">
                <a:latin typeface="Arial" panose="020B0604020202020204" pitchFamily="34" charset="0"/>
                <a:cs typeface="Arial" panose="020B0604020202020204" pitchFamily="34" charset="0"/>
              </a:rPr>
              <a:t>:</a:t>
            </a:r>
          </a:p>
          <a:p>
            <a:pPr lvl="1" algn="just"/>
            <a:r>
              <a:rPr lang="en-GB" sz="2000" dirty="0">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phận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endParaRPr lang="en-GB" sz="2000" i="1" baseline="-25000" dirty="0">
              <a:latin typeface="Arial" panose="020B0604020202020204" pitchFamily="34" charset="0"/>
              <a:cs typeface="Arial" panose="020B0604020202020204" pitchFamily="34" charset="0"/>
            </a:endParaRPr>
          </a:p>
          <a:p>
            <a:pPr lvl="1" algn="just"/>
            <a:r>
              <a:rPr lang="en-GB" sz="2000" dirty="0">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đủ</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triển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n</a:t>
            </a:r>
            <a:endParaRPr lang="en-GB" sz="2000" i="1" baseline="-25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phận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cận</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ưới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g</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n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mục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tiêu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đủ</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triển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a:t>
            </a:r>
          </a:p>
          <a:p>
            <a:pPr lvl="1" algn="just"/>
            <a:r>
              <a:rPr lang="en-GB" sz="2000" dirty="0" err="1">
                <a:latin typeface="Arial" panose="020B0604020202020204" pitchFamily="34" charset="0"/>
                <a:cs typeface="Arial" panose="020B0604020202020204" pitchFamily="34" charset="0"/>
              </a:rPr>
              <a:t>Nếu</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g</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f</a:t>
            </a:r>
            <a:r>
              <a:rPr lang="en-GB" sz="2000" baseline="30000" dirty="0">
                <a:latin typeface="Arial" panose="020B0604020202020204" pitchFamily="34" charset="0"/>
                <a:cs typeface="Arial" panose="020B0604020202020204" pitchFamily="34" charset="0"/>
                <a:sym typeface="Symbol"/>
              </a:rPr>
              <a: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thì</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không</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phát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triển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lời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giải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từ</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a:t>
            </a:r>
            <a:r>
              <a:rPr lang="en-GB" sz="2000" i="1" dirty="0" err="1">
                <a:latin typeface="Arial" panose="020B0604020202020204" pitchFamily="34" charset="0"/>
                <a:cs typeface="Arial" panose="020B0604020202020204" pitchFamily="34" charset="0"/>
                <a:sym typeface="Symbol"/>
              </a:rPr>
              <a:t>x</a:t>
            </a:r>
            <a:r>
              <a:rPr lang="en-GB" sz="2000" i="1" baseline="-25000" dirty="0" err="1">
                <a:latin typeface="Arial" panose="020B0604020202020204" pitchFamily="34" charset="0"/>
                <a:cs typeface="Arial" panose="020B0604020202020204" pitchFamily="34" charset="0"/>
                <a:sym typeface="Symbol"/>
              </a:rPr>
              <a:t>k</a:t>
            </a:r>
            <a:r>
              <a:rPr lang="en-GB" sz="2000" dirty="0">
                <a:latin typeface="Arial" panose="020B0604020202020204" pitchFamily="34" charset="0"/>
                <a:cs typeface="Arial" panose="020B0604020202020204" pitchFamily="34" charset="0"/>
                <a:sym typeface="Symbol"/>
              </a:rPr>
              <a:t>)</a:t>
            </a:r>
            <a:endParaRPr lang="en-GB" sz="20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916EE7DD-3574-4847-A5DC-33FD8E03B092}"/>
              </a:ext>
            </a:extLst>
          </p:cNvPr>
          <p:cNvSpPr txBox="1">
            <a:spLocks/>
          </p:cNvSpPr>
          <p:nvPr/>
        </p:nvSpPr>
        <p:spPr>
          <a:xfrm>
            <a:off x="5697506" y="888813"/>
            <a:ext cx="3266982" cy="5005536"/>
          </a:xfrm>
          <a:prstGeom prst="rect">
            <a:avLst/>
          </a:prstGeom>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Foreach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thuộc</a:t>
            </a:r>
            <a:r>
              <a:rPr lang="en-GB" sz="1400" b="1" dirty="0">
                <a:latin typeface="Consolas" pitchFamily="49" charset="0"/>
                <a:cs typeface="Consolas" pitchFamily="49" charset="0"/>
              </a:rPr>
              <a:t> A</a:t>
            </a:r>
            <a:r>
              <a:rPr lang="en-GB" sz="1400" b="1" i="1" baseline="-25000" dirty="0">
                <a:latin typeface="Consolas" pitchFamily="49" charset="0"/>
                <a:cs typeface="Consolas" pitchFamily="49" charset="0"/>
              </a:rPr>
              <a:t>k</a:t>
            </a:r>
          </a:p>
          <a:p>
            <a:pPr marL="0" indent="0">
              <a:buNone/>
            </a:pPr>
            <a:r>
              <a:rPr lang="en-GB" sz="1400" b="1" i="1" baseline="-25000" dirty="0">
                <a:latin typeface="Consolas" pitchFamily="49" charset="0"/>
                <a:cs typeface="Consolas" pitchFamily="49" charset="0"/>
              </a:rPr>
              <a:t>        </a:t>
            </a:r>
            <a:r>
              <a:rPr lang="en-GB" sz="1400" b="1" dirty="0">
                <a:latin typeface="Consolas" pitchFamily="49" charset="0"/>
                <a:cs typeface="Consolas" pitchFamily="49" charset="0"/>
              </a:rPr>
              <a:t>if check(</a:t>
            </a:r>
            <a:r>
              <a:rPr lang="en-GB" sz="1400" b="1" i="1" dirty="0" err="1">
                <a:latin typeface="Consolas" pitchFamily="49" charset="0"/>
                <a:cs typeface="Consolas" pitchFamily="49" charset="0"/>
              </a:rPr>
              <a:t>v</a:t>
            </a:r>
            <a:r>
              <a:rPr lang="en-GB" sz="1400" b="1" dirty="0" err="1">
                <a:latin typeface="Consolas" pitchFamily="49" charset="0"/>
                <a:cs typeface="Consolas" pitchFamily="49" charset="0"/>
              </a:rPr>
              <a:t>,</a:t>
            </a:r>
            <a:r>
              <a:rPr lang="en-GB" sz="1400" b="1" i="1" dirty="0" err="1">
                <a:latin typeface="Consolas" pitchFamily="49" charset="0"/>
                <a:cs typeface="Consolas" pitchFamily="49" charset="0"/>
              </a:rPr>
              <a:t>k</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endParaRPr lang="en-GB" sz="1400" b="1" i="1" baseline="-25000" dirty="0">
              <a:latin typeface="Consolas" pitchFamily="49" charset="0"/>
              <a:cs typeface="Consolas" pitchFamily="49" charset="0"/>
            </a:endParaRPr>
          </a:p>
          <a:p>
            <a:pPr marL="0" indent="0">
              <a:buFont typeface="Wingdings 2"/>
              <a:buNone/>
            </a:pPr>
            <a:r>
              <a:rPr lang="en-GB" sz="1400" b="1" i="1" dirty="0">
                <a:latin typeface="Consolas" pitchFamily="49" charset="0"/>
                <a:cs typeface="Consolas" pitchFamily="49" charset="0"/>
              </a:rPr>
              <a:t>       </a:t>
            </a:r>
            <a:r>
              <a:rPr lang="en-GB" sz="1400" b="1" i="1" dirty="0" err="1">
                <a:latin typeface="Consolas" pitchFamily="49" charset="0"/>
                <a:cs typeface="Consolas" pitchFamily="49" charset="0"/>
              </a:rPr>
              <a:t>x</a:t>
            </a:r>
            <a:r>
              <a:rPr lang="en-GB" sz="1400" b="1" i="1" baseline="-25000" dirty="0" err="1">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if(</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n</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ghi_nhan_cau_hinh</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cập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nhật</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kỷ</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lục</a:t>
            </a: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baseline="30000" dirty="0">
                <a:latin typeface="Consolas" pitchFamily="49" charset="0"/>
                <a:cs typeface="Consolas" pitchFamily="49" charset="0"/>
              </a:rPr>
              <a:t>*</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a:t>
            </a:r>
            <a:r>
              <a:rPr lang="en-GB" sz="1400" b="1" dirty="0">
                <a:solidFill>
                  <a:srgbClr val="FF0000"/>
                </a:solidFill>
                <a:latin typeface="Consolas" pitchFamily="49" charset="0"/>
                <a:cs typeface="Consolas" pitchFamily="49" charset="0"/>
              </a:rPr>
              <a:t>if </a:t>
            </a:r>
            <a:r>
              <a:rPr lang="en-GB" sz="1400" b="1" i="1" dirty="0">
                <a:solidFill>
                  <a:srgbClr val="FF0000"/>
                </a:solidFill>
                <a:latin typeface="Consolas" pitchFamily="49" charset="0"/>
                <a:cs typeface="Consolas" pitchFamily="49" charset="0"/>
              </a:rPr>
              <a:t>g</a:t>
            </a:r>
            <a:r>
              <a:rPr lang="en-GB" sz="1400" b="1" dirty="0">
                <a:solidFill>
                  <a:srgbClr val="FF0000"/>
                </a:solidFill>
                <a:latin typeface="Consolas" pitchFamily="49" charset="0"/>
                <a:cs typeface="Consolas" pitchFamily="49" charset="0"/>
              </a:rPr>
              <a:t>(</a:t>
            </a:r>
            <a:r>
              <a:rPr lang="en-GB" sz="1400" b="1" i="1" dirty="0">
                <a:solidFill>
                  <a:srgbClr val="FF0000"/>
                </a:solidFill>
                <a:latin typeface="Consolas" pitchFamily="49" charset="0"/>
                <a:cs typeface="Consolas" pitchFamily="49" charset="0"/>
              </a:rPr>
              <a:t>x</a:t>
            </a:r>
            <a:r>
              <a:rPr lang="en-GB" sz="1400" b="1" dirty="0">
                <a:solidFill>
                  <a:srgbClr val="FF0000"/>
                </a:solidFill>
                <a:latin typeface="Consolas" pitchFamily="49" charset="0"/>
                <a:cs typeface="Consolas" pitchFamily="49" charset="0"/>
              </a:rPr>
              <a:t>1,…,</a:t>
            </a:r>
            <a:r>
              <a:rPr lang="en-GB" sz="1400" b="1" i="1" dirty="0" err="1">
                <a:solidFill>
                  <a:srgbClr val="FF0000"/>
                </a:solidFill>
                <a:latin typeface="Consolas" pitchFamily="49" charset="0"/>
                <a:cs typeface="Consolas" pitchFamily="49" charset="0"/>
              </a:rPr>
              <a:t>x</a:t>
            </a:r>
            <a:r>
              <a:rPr lang="en-GB" sz="1400" b="1" i="1" baseline="-25000" dirty="0" err="1">
                <a:solidFill>
                  <a:srgbClr val="FF0000"/>
                </a:solidFill>
                <a:latin typeface="Consolas" pitchFamily="49" charset="0"/>
                <a:cs typeface="Consolas" pitchFamily="49" charset="0"/>
              </a:rPr>
              <a:t>k</a:t>
            </a:r>
            <a:r>
              <a:rPr lang="en-GB" sz="1400" b="1" dirty="0">
                <a:solidFill>
                  <a:srgbClr val="FF0000"/>
                </a:solidFill>
                <a:latin typeface="Consolas" pitchFamily="49" charset="0"/>
                <a:cs typeface="Consolas" pitchFamily="49" charset="0"/>
              </a:rPr>
              <a:t>) &lt; </a:t>
            </a:r>
            <a:r>
              <a:rPr lang="en-GB" sz="1400" b="1" i="1" dirty="0">
                <a:solidFill>
                  <a:srgbClr val="FF0000"/>
                </a:solidFill>
                <a:latin typeface="Consolas" pitchFamily="49" charset="0"/>
                <a:cs typeface="Consolas" pitchFamily="49" charset="0"/>
              </a:rPr>
              <a:t>f</a:t>
            </a:r>
            <a:r>
              <a:rPr lang="en-GB" sz="1400" b="1" i="1" baseline="30000" dirty="0">
                <a:solidFill>
                  <a:srgbClr val="FF0000"/>
                </a:solidFill>
                <a:latin typeface="Consolas" pitchFamily="49" charset="0"/>
                <a:cs typeface="Consolas" pitchFamily="49" charset="0"/>
              </a:rPr>
              <a:t>*</a:t>
            </a:r>
            <a:r>
              <a:rPr lang="en-GB" sz="1400" b="1" dirty="0">
                <a:solidFill>
                  <a:srgbClr val="FF0000"/>
                </a:solidFill>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+1);</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Main()</a:t>
            </a:r>
          </a:p>
          <a:p>
            <a:pPr marL="0" indent="0">
              <a:buNone/>
            </a:pP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i="1" baseline="30000" dirty="0">
                <a:latin typeface="Consolas" pitchFamily="49" charset="0"/>
                <a:cs typeface="Consolas" pitchFamily="49" charset="0"/>
              </a:rPr>
              <a:t>*</a:t>
            </a:r>
            <a:r>
              <a:rPr lang="en-GB" sz="1400" b="1" dirty="0">
                <a:latin typeface="Consolas" pitchFamily="49" charset="0"/>
                <a:cs typeface="Consolas" pitchFamily="49" charset="0"/>
              </a:rPr>
              <a:t> = </a:t>
            </a:r>
            <a:r>
              <a:rPr lang="en-GB" sz="1400" b="1" dirty="0">
                <a:latin typeface="Consolas" pitchFamily="49" charset="0"/>
                <a:cs typeface="Consolas" pitchFamily="49" charset="0"/>
                <a:sym typeface="Symbol"/>
              </a:rPr>
              <a:t>;</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TRY(1);	</a:t>
            </a:r>
          </a:p>
          <a:p>
            <a:pPr marL="0" indent="0">
              <a:buNone/>
            </a:pPr>
            <a:r>
              <a:rPr lang="en-GB" sz="1400" b="1" dirty="0">
                <a:latin typeface="Consolas" pitchFamily="49" charset="0"/>
                <a:cs typeface="Consolas" pitchFamily="49" charset="0"/>
              </a:rPr>
              <a:t>}</a:t>
            </a:r>
          </a:p>
          <a:p>
            <a:pPr marL="0" indent="0">
              <a:buFont typeface="Wingdings 2"/>
              <a:buNone/>
            </a:pPr>
            <a:endParaRPr lang="en-GB" sz="1400" b="1" dirty="0">
              <a:latin typeface="Consolas" pitchFamily="49" charset="0"/>
              <a:cs typeface="Consolas" pitchFamily="49" charset="0"/>
            </a:endParaRPr>
          </a:p>
        </p:txBody>
      </p:sp>
      <p:cxnSp>
        <p:nvCxnSpPr>
          <p:cNvPr id="5" name="Straight Connector 4">
            <a:extLst>
              <a:ext uri="{FF2B5EF4-FFF2-40B4-BE49-F238E27FC236}">
                <a16:creationId xmlns:a16="http://schemas.microsoft.com/office/drawing/2014/main" id="{E2D14DD5-9A62-499A-BEA5-2375D5B589DB}"/>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754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84071" y="96416"/>
            <a:ext cx="7886700" cy="694369"/>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nhánh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và</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cận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TSP</a:t>
            </a:r>
            <a:endParaRPr lang="zh-CN" altLang="en-US" sz="3200" b="1"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5480D85-261D-4786-A9A1-2FA0AE9CD6A9}"/>
              </a:ext>
            </a:extLst>
          </p:cNvPr>
          <p:cNvSpPr>
            <a:spLocks noGrp="1"/>
          </p:cNvSpPr>
          <p:nvPr>
            <p:ph sz="quarter" idx="1"/>
          </p:nvPr>
        </p:nvSpPr>
        <p:spPr>
          <a:xfrm>
            <a:off x="284071" y="1299339"/>
            <a:ext cx="4536504" cy="4464496"/>
          </a:xfrm>
          <a:noFill/>
        </p:spPr>
        <p:txBody>
          <a:bodyPr>
            <a:normAutofit/>
          </a:bodyPr>
          <a:lstStyle/>
          <a:p>
            <a:r>
              <a:rPr lang="en-GB" sz="2000" i="1" dirty="0">
                <a:latin typeface="Arial" panose="020B0604020202020204" pitchFamily="34" charset="0"/>
                <a:cs typeface="Arial" panose="020B0604020202020204" pitchFamily="34" charset="0"/>
              </a:rPr>
              <a:t>c</a:t>
            </a:r>
            <a:r>
              <a:rPr lang="en-GB" sz="2000" i="1" baseline="-25000" dirty="0">
                <a:latin typeface="Arial" panose="020B0604020202020204" pitchFamily="34" charset="0"/>
                <a:cs typeface="Arial" panose="020B0604020202020204" pitchFamily="34" charset="0"/>
              </a:rPr>
              <a:t>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chi </a:t>
            </a:r>
            <a:r>
              <a:rPr lang="en-GB" sz="2000" dirty="0" err="1">
                <a:latin typeface="Arial" panose="020B0604020202020204" pitchFamily="34" charset="0"/>
                <a:cs typeface="Arial" panose="020B0604020202020204" pitchFamily="34" charset="0"/>
              </a:rPr>
              <a:t>phí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chi </a:t>
            </a:r>
            <a:r>
              <a:rPr lang="en-GB" sz="2000" dirty="0" err="1">
                <a:latin typeface="Arial" panose="020B0604020202020204" pitchFamily="34" charset="0"/>
                <a:cs typeface="Arial" panose="020B0604020202020204" pitchFamily="34" charset="0"/>
              </a:rPr>
              <a:t>phí</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a:latin typeface="Arial" panose="020B0604020202020204" pitchFamily="34" charset="0"/>
                <a:cs typeface="Arial" panose="020B0604020202020204" pitchFamily="34" charset="0"/>
              </a:rPr>
              <a:t>i </a:t>
            </a:r>
            <a:r>
              <a:rPr lang="en-GB" sz="2000" dirty="0" err="1">
                <a:latin typeface="Arial" panose="020B0604020202020204" pitchFamily="34" charset="0"/>
                <a:cs typeface="Arial" panose="020B0604020202020204" pitchFamily="34" charset="0"/>
              </a:rPr>
              <a:t>giữa</a:t>
            </a:r>
            <a:r>
              <a:rPr lang="en-GB" sz="2000" dirty="0">
                <a:latin typeface="Arial" panose="020B0604020202020204" pitchFamily="34" charset="0"/>
                <a:cs typeface="Arial" panose="020B0604020202020204" pitchFamily="34" charset="0"/>
              </a:rPr>
              <a:t> 2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endParaRPr lang="en-GB" sz="2000" dirty="0">
              <a:latin typeface="Arial" panose="020B0604020202020204" pitchFamily="34" charset="0"/>
              <a:cs typeface="Arial" panose="020B0604020202020204" pitchFamily="34" charset="0"/>
            </a:endParaRPr>
          </a:p>
          <a:p>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phận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a:t>
            </a:r>
          </a:p>
          <a:p>
            <a:pPr lvl="1"/>
            <a:r>
              <a:rPr lang="en-GB" sz="2000" dirty="0">
                <a:latin typeface="Arial" panose="020B0604020202020204" pitchFamily="34" charset="0"/>
                <a:cs typeface="Arial" panose="020B0604020202020204" pitchFamily="34" charset="0"/>
              </a:rPr>
              <a:t>Chi </a:t>
            </a:r>
            <a:r>
              <a:rPr lang="en-GB" sz="2000" dirty="0" err="1">
                <a:latin typeface="Arial" panose="020B0604020202020204" pitchFamily="34" charset="0"/>
                <a:cs typeface="Arial" panose="020B0604020202020204" pitchFamily="34" charset="0"/>
              </a:rPr>
              <a:t>phí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phận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f </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c</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c</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3</a:t>
            </a:r>
            <a:r>
              <a:rPr lang="en-GB" sz="2000" dirty="0">
                <a:latin typeface="Arial" panose="020B0604020202020204" pitchFamily="34" charset="0"/>
                <a:cs typeface="Arial" panose="020B0604020202020204" pitchFamily="34" charset="0"/>
              </a:rPr>
              <a:t>) + … + </a:t>
            </a:r>
            <a:r>
              <a:rPr lang="en-GB" sz="2000" i="1" dirty="0">
                <a:latin typeface="Arial" panose="020B0604020202020204" pitchFamily="34" charset="0"/>
                <a:cs typeface="Arial" panose="020B0604020202020204" pitchFamily="34" charset="0"/>
              </a:rPr>
              <a:t>c</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x</a:t>
            </a:r>
            <a:r>
              <a:rPr lang="en-GB" sz="2000" i="1" baseline="-25000" dirty="0">
                <a:latin typeface="Arial" panose="020B0604020202020204" pitchFamily="34" charset="0"/>
                <a:cs typeface="Arial" panose="020B0604020202020204" pitchFamily="34" charset="0"/>
              </a:rPr>
              <a:t>k</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Hàm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cận</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ưới</a:t>
            </a:r>
            <a:r>
              <a:rPr lang="en-GB" sz="2000" dirty="0">
                <a:latin typeface="Arial" panose="020B0604020202020204" pitchFamily="34" charset="0"/>
                <a:cs typeface="Arial" panose="020B0604020202020204" pitchFamily="34" charset="0"/>
              </a:rPr>
              <a:t> </a:t>
            </a:r>
          </a:p>
          <a:p>
            <a:pPr marL="320040" lvl="1" indent="0" algn="ctr">
              <a:buNone/>
            </a:pPr>
            <a:r>
              <a:rPr lang="en-GB" sz="2000" i="1" dirty="0">
                <a:latin typeface="Arial" panose="020B0604020202020204" pitchFamily="34" charset="0"/>
                <a:cs typeface="Arial" panose="020B0604020202020204" pitchFamily="34" charset="0"/>
              </a:rPr>
              <a:t>g</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x</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x</a:t>
            </a:r>
            <a:r>
              <a:rPr lang="en-GB" sz="2000" i="1" baseline="-25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f</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c</a:t>
            </a:r>
            <a:r>
              <a:rPr lang="en-GB" sz="2000" i="1" baseline="-25000" dirty="0">
                <a:latin typeface="Arial" panose="020B0604020202020204" pitchFamily="34" charset="0"/>
                <a:cs typeface="Arial" panose="020B0604020202020204" pitchFamily="34" charset="0"/>
              </a:rPr>
              <a:t>m</a:t>
            </a:r>
            <a:r>
              <a:rPr lang="en-GB" sz="2000" dirty="0">
                <a:latin typeface="Arial" panose="020B0604020202020204" pitchFamily="34" charset="0"/>
                <a:cs typeface="Arial" panose="020B0604020202020204" pitchFamily="34" charset="0"/>
                <a:sym typeface="Symbol"/>
              </a:rPr>
              <a:t></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n-k</a:t>
            </a:r>
            <a:r>
              <a:rPr lang="en-GB" sz="2000" dirty="0">
                <a:latin typeface="Arial" panose="020B0604020202020204" pitchFamily="34" charset="0"/>
                <a:cs typeface="Arial" panose="020B0604020202020204" pitchFamily="34" charset="0"/>
              </a:rPr>
              <a:t>+1)</a:t>
            </a:r>
          </a:p>
        </p:txBody>
      </p:sp>
      <p:sp>
        <p:nvSpPr>
          <p:cNvPr id="4" name="Oval 3">
            <a:extLst>
              <a:ext uri="{FF2B5EF4-FFF2-40B4-BE49-F238E27FC236}">
                <a16:creationId xmlns:a16="http://schemas.microsoft.com/office/drawing/2014/main" id="{25D6D766-2717-4E8A-BD51-A343DD42972C}"/>
              </a:ext>
            </a:extLst>
          </p:cNvPr>
          <p:cNvSpPr/>
          <p:nvPr/>
        </p:nvSpPr>
        <p:spPr>
          <a:xfrm>
            <a:off x="6348674" y="1299339"/>
            <a:ext cx="399495"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x</a:t>
            </a:r>
            <a:r>
              <a:rPr lang="en-US" baseline="-25000" dirty="0">
                <a:solidFill>
                  <a:schemeClr val="tx1"/>
                </a:solidFill>
              </a:rPr>
              <a:t>1</a:t>
            </a:r>
          </a:p>
        </p:txBody>
      </p:sp>
      <p:sp>
        <p:nvSpPr>
          <p:cNvPr id="5" name="Oval 4">
            <a:extLst>
              <a:ext uri="{FF2B5EF4-FFF2-40B4-BE49-F238E27FC236}">
                <a16:creationId xmlns:a16="http://schemas.microsoft.com/office/drawing/2014/main" id="{9EDE0D44-4065-4739-A475-99EC8DBEE1E0}"/>
              </a:ext>
            </a:extLst>
          </p:cNvPr>
          <p:cNvSpPr/>
          <p:nvPr/>
        </p:nvSpPr>
        <p:spPr>
          <a:xfrm>
            <a:off x="7220166" y="1620414"/>
            <a:ext cx="399495"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x</a:t>
            </a:r>
            <a:r>
              <a:rPr lang="en-US" baseline="-25000" dirty="0">
                <a:solidFill>
                  <a:schemeClr val="tx1"/>
                </a:solidFill>
              </a:rPr>
              <a:t>2</a:t>
            </a:r>
          </a:p>
        </p:txBody>
      </p:sp>
      <p:sp>
        <p:nvSpPr>
          <p:cNvPr id="6" name="Oval 5">
            <a:extLst>
              <a:ext uri="{FF2B5EF4-FFF2-40B4-BE49-F238E27FC236}">
                <a16:creationId xmlns:a16="http://schemas.microsoft.com/office/drawing/2014/main" id="{7EDA3330-B67E-4147-A403-3974FE7605D3}"/>
              </a:ext>
            </a:extLst>
          </p:cNvPr>
          <p:cNvSpPr/>
          <p:nvPr/>
        </p:nvSpPr>
        <p:spPr>
          <a:xfrm>
            <a:off x="7770581" y="2330628"/>
            <a:ext cx="399495"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x</a:t>
            </a:r>
            <a:r>
              <a:rPr lang="en-US" baseline="-25000" dirty="0">
                <a:solidFill>
                  <a:schemeClr val="tx1"/>
                </a:solidFill>
              </a:rPr>
              <a:t>3</a:t>
            </a:r>
          </a:p>
        </p:txBody>
      </p:sp>
      <p:sp>
        <p:nvSpPr>
          <p:cNvPr id="7" name="Oval 6">
            <a:extLst>
              <a:ext uri="{FF2B5EF4-FFF2-40B4-BE49-F238E27FC236}">
                <a16:creationId xmlns:a16="http://schemas.microsoft.com/office/drawing/2014/main" id="{95A2E770-795B-4ECD-8B06-1F22F1D9BB30}"/>
              </a:ext>
            </a:extLst>
          </p:cNvPr>
          <p:cNvSpPr/>
          <p:nvPr/>
        </p:nvSpPr>
        <p:spPr>
          <a:xfrm>
            <a:off x="6548421" y="3912586"/>
            <a:ext cx="399495"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err="1">
                <a:solidFill>
                  <a:schemeClr val="tx1"/>
                </a:solidFill>
              </a:rPr>
              <a:t>x</a:t>
            </a:r>
            <a:r>
              <a:rPr lang="en-US" baseline="-25000" dirty="0" err="1">
                <a:solidFill>
                  <a:schemeClr val="tx1"/>
                </a:solidFill>
              </a:rPr>
              <a:t>k</a:t>
            </a:r>
            <a:endParaRPr lang="en-US" baseline="-25000" dirty="0">
              <a:solidFill>
                <a:schemeClr val="tx1"/>
              </a:solidFill>
            </a:endParaRPr>
          </a:p>
        </p:txBody>
      </p:sp>
      <p:sp>
        <p:nvSpPr>
          <p:cNvPr id="8" name="Oval 7">
            <a:extLst>
              <a:ext uri="{FF2B5EF4-FFF2-40B4-BE49-F238E27FC236}">
                <a16:creationId xmlns:a16="http://schemas.microsoft.com/office/drawing/2014/main" id="{2A5948B1-CB0E-45ED-8912-9E3C649FA2B6}"/>
              </a:ext>
            </a:extLst>
          </p:cNvPr>
          <p:cNvSpPr/>
          <p:nvPr/>
        </p:nvSpPr>
        <p:spPr>
          <a:xfrm>
            <a:off x="7420653" y="3513091"/>
            <a:ext cx="508246"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X</a:t>
            </a:r>
            <a:r>
              <a:rPr lang="en-US" baseline="-25000" dirty="0">
                <a:solidFill>
                  <a:schemeClr val="tx1"/>
                </a:solidFill>
              </a:rPr>
              <a:t>k-1</a:t>
            </a:r>
          </a:p>
        </p:txBody>
      </p:sp>
      <p:sp>
        <p:nvSpPr>
          <p:cNvPr id="10" name="Oval 9">
            <a:extLst>
              <a:ext uri="{FF2B5EF4-FFF2-40B4-BE49-F238E27FC236}">
                <a16:creationId xmlns:a16="http://schemas.microsoft.com/office/drawing/2014/main" id="{0B6A4795-694C-4FDD-AB0F-DBB9D649E845}"/>
              </a:ext>
            </a:extLst>
          </p:cNvPr>
          <p:cNvSpPr/>
          <p:nvPr/>
        </p:nvSpPr>
        <p:spPr>
          <a:xfrm>
            <a:off x="5492712" y="1823860"/>
            <a:ext cx="399495"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err="1">
                <a:solidFill>
                  <a:schemeClr val="tx1"/>
                </a:solidFill>
              </a:rPr>
              <a:t>x</a:t>
            </a:r>
            <a:r>
              <a:rPr lang="en-US" baseline="-25000" dirty="0" err="1">
                <a:solidFill>
                  <a:schemeClr val="tx1"/>
                </a:solidFill>
              </a:rPr>
              <a:t>n</a:t>
            </a:r>
            <a:endParaRPr lang="en-US" baseline="-25000" dirty="0">
              <a:solidFill>
                <a:schemeClr val="tx1"/>
              </a:solidFill>
            </a:endParaRPr>
          </a:p>
        </p:txBody>
      </p:sp>
      <p:sp>
        <p:nvSpPr>
          <p:cNvPr id="11" name="Oval 10">
            <a:extLst>
              <a:ext uri="{FF2B5EF4-FFF2-40B4-BE49-F238E27FC236}">
                <a16:creationId xmlns:a16="http://schemas.microsoft.com/office/drawing/2014/main" id="{6D61A901-5EFE-43E5-B1AC-FC698CBE1FFF}"/>
              </a:ext>
            </a:extLst>
          </p:cNvPr>
          <p:cNvSpPr/>
          <p:nvPr/>
        </p:nvSpPr>
        <p:spPr>
          <a:xfrm>
            <a:off x="5292964" y="2913468"/>
            <a:ext cx="478662"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X</a:t>
            </a:r>
            <a:r>
              <a:rPr lang="en-US" baseline="-25000" dirty="0">
                <a:solidFill>
                  <a:schemeClr val="tx1"/>
                </a:solidFill>
              </a:rPr>
              <a:t>n-1</a:t>
            </a:r>
          </a:p>
        </p:txBody>
      </p:sp>
      <p:cxnSp>
        <p:nvCxnSpPr>
          <p:cNvPr id="12" name="Straight Arrow Connector 11">
            <a:extLst>
              <a:ext uri="{FF2B5EF4-FFF2-40B4-BE49-F238E27FC236}">
                <a16:creationId xmlns:a16="http://schemas.microsoft.com/office/drawing/2014/main" id="{48BE72DB-2871-4698-84F4-075A5BB43965}"/>
              </a:ext>
            </a:extLst>
          </p:cNvPr>
          <p:cNvCxnSpPr>
            <a:stCxn id="4" idx="6"/>
            <a:endCxn id="5" idx="1"/>
          </p:cNvCxnSpPr>
          <p:nvPr/>
        </p:nvCxnSpPr>
        <p:spPr>
          <a:xfrm>
            <a:off x="6748169" y="1499087"/>
            <a:ext cx="530502" cy="179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37AB05-0633-404F-98D4-5984372B9B4D}"/>
              </a:ext>
            </a:extLst>
          </p:cNvPr>
          <p:cNvCxnSpPr>
            <a:stCxn id="5" idx="5"/>
            <a:endCxn id="6" idx="1"/>
          </p:cNvCxnSpPr>
          <p:nvPr/>
        </p:nvCxnSpPr>
        <p:spPr>
          <a:xfrm>
            <a:off x="7561156" y="1961404"/>
            <a:ext cx="267930" cy="4277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701E14-4181-4153-91C1-B886CB3EBDF2}"/>
              </a:ext>
            </a:extLst>
          </p:cNvPr>
          <p:cNvSpPr txBox="1"/>
          <p:nvPr/>
        </p:nvSpPr>
        <p:spPr>
          <a:xfrm>
            <a:off x="7561156" y="2913468"/>
            <a:ext cx="608920" cy="369332"/>
          </a:xfrm>
          <a:prstGeom prst="rect">
            <a:avLst/>
          </a:prstGeom>
          <a:noFill/>
        </p:spPr>
        <p:txBody>
          <a:bodyPr wrap="square" rtlCol="0">
            <a:spAutoFit/>
          </a:bodyPr>
          <a:lstStyle/>
          <a:p>
            <a:r>
              <a:rPr lang="en-US" dirty="0"/>
              <a:t>.  .  .</a:t>
            </a:r>
          </a:p>
        </p:txBody>
      </p:sp>
      <p:cxnSp>
        <p:nvCxnSpPr>
          <p:cNvPr id="15" name="Straight Arrow Connector 14">
            <a:extLst>
              <a:ext uri="{FF2B5EF4-FFF2-40B4-BE49-F238E27FC236}">
                <a16:creationId xmlns:a16="http://schemas.microsoft.com/office/drawing/2014/main" id="{97AE66D0-82C5-4AA4-9A38-594AF5FF60B8}"/>
              </a:ext>
            </a:extLst>
          </p:cNvPr>
          <p:cNvCxnSpPr>
            <a:cxnSpLocks/>
            <a:stCxn id="8" idx="3"/>
            <a:endCxn id="7" idx="6"/>
          </p:cNvCxnSpPr>
          <p:nvPr/>
        </p:nvCxnSpPr>
        <p:spPr>
          <a:xfrm flipH="1">
            <a:off x="6947916" y="3854081"/>
            <a:ext cx="547168" cy="2582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5C74D1C-487E-47A8-A515-F4A80FD7A50F}"/>
              </a:ext>
            </a:extLst>
          </p:cNvPr>
          <p:cNvSpPr txBox="1"/>
          <p:nvPr/>
        </p:nvSpPr>
        <p:spPr>
          <a:xfrm>
            <a:off x="5707226" y="3395651"/>
            <a:ext cx="608920" cy="369332"/>
          </a:xfrm>
          <a:prstGeom prst="rect">
            <a:avLst/>
          </a:prstGeom>
          <a:noFill/>
        </p:spPr>
        <p:txBody>
          <a:bodyPr wrap="square" rtlCol="0">
            <a:spAutoFit/>
          </a:bodyPr>
          <a:lstStyle/>
          <a:p>
            <a:r>
              <a:rPr lang="en-US" dirty="0"/>
              <a:t>.  .  .</a:t>
            </a:r>
          </a:p>
        </p:txBody>
      </p:sp>
      <p:cxnSp>
        <p:nvCxnSpPr>
          <p:cNvPr id="17" name="Straight Arrow Connector 16">
            <a:extLst>
              <a:ext uri="{FF2B5EF4-FFF2-40B4-BE49-F238E27FC236}">
                <a16:creationId xmlns:a16="http://schemas.microsoft.com/office/drawing/2014/main" id="{66147ACA-68C3-455A-99D2-788B081D751B}"/>
              </a:ext>
            </a:extLst>
          </p:cNvPr>
          <p:cNvCxnSpPr>
            <a:stCxn id="7" idx="2"/>
            <a:endCxn id="16" idx="2"/>
          </p:cNvCxnSpPr>
          <p:nvPr/>
        </p:nvCxnSpPr>
        <p:spPr>
          <a:xfrm flipH="1" flipV="1">
            <a:off x="6011686" y="3764983"/>
            <a:ext cx="536735" cy="347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8421AB-FE59-42C3-8196-1AF522FCA11F}"/>
              </a:ext>
            </a:extLst>
          </p:cNvPr>
          <p:cNvCxnSpPr>
            <a:stCxn id="11" idx="0"/>
            <a:endCxn id="10" idx="4"/>
          </p:cNvCxnSpPr>
          <p:nvPr/>
        </p:nvCxnSpPr>
        <p:spPr>
          <a:xfrm flipV="1">
            <a:off x="5532295" y="2223355"/>
            <a:ext cx="160165" cy="69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193B4AE-063A-41F2-B827-A89BFA063D5F}"/>
              </a:ext>
            </a:extLst>
          </p:cNvPr>
          <p:cNvCxnSpPr>
            <a:cxnSpLocks/>
            <a:stCxn id="10" idx="7"/>
            <a:endCxn id="4" idx="2"/>
          </p:cNvCxnSpPr>
          <p:nvPr/>
        </p:nvCxnSpPr>
        <p:spPr>
          <a:xfrm flipV="1">
            <a:off x="5833702" y="1499087"/>
            <a:ext cx="514972" cy="38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1C17BB-066C-4B1E-BE64-68CA69090C34}"/>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807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54489"/>
            <a:ext cx="7886700" cy="817550"/>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nhánh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và</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cận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TSP</a:t>
            </a:r>
            <a:endParaRPr lang="zh-CN" altLang="en-US" sz="3200"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A3343934-A7B5-4AFC-8438-355B219335A6}"/>
              </a:ext>
            </a:extLst>
          </p:cNvPr>
          <p:cNvSpPr txBox="1">
            <a:spLocks/>
          </p:cNvSpPr>
          <p:nvPr/>
        </p:nvSpPr>
        <p:spPr>
          <a:xfrm>
            <a:off x="497136" y="810698"/>
            <a:ext cx="3888432" cy="5236603"/>
          </a:xfrm>
          <a:prstGeom prst="rect">
            <a:avLst/>
          </a:prstGeom>
          <a:noFill/>
          <a:ln>
            <a:solidFill>
              <a:schemeClr val="accent2"/>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void TRY(</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k){</a:t>
            </a:r>
          </a:p>
          <a:p>
            <a:pPr marL="0" indent="0">
              <a:buNone/>
            </a:pPr>
            <a:r>
              <a:rPr lang="en-GB" sz="1400" b="1" dirty="0">
                <a:latin typeface="Consolas" pitchFamily="49" charset="0"/>
                <a:cs typeface="Consolas" pitchFamily="49" charset="0"/>
              </a:rPr>
              <a:t>  for(</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v = 1; v &lt;= n; v++){</a:t>
            </a:r>
          </a:p>
          <a:p>
            <a:pPr marL="0" indent="0">
              <a:buNone/>
            </a:pPr>
            <a:r>
              <a:rPr lang="en-GB" sz="1400" b="1" dirty="0">
                <a:latin typeface="Consolas" pitchFamily="49" charset="0"/>
                <a:cs typeface="Consolas" pitchFamily="49" charset="0"/>
              </a:rPr>
              <a:t>    if(marked[v] == false){</a:t>
            </a:r>
          </a:p>
          <a:p>
            <a:pPr marL="0" indent="0">
              <a:buNone/>
            </a:pPr>
            <a:r>
              <a:rPr lang="en-GB" sz="1400" b="1" dirty="0">
                <a:latin typeface="Consolas" pitchFamily="49" charset="0"/>
                <a:cs typeface="Consolas" pitchFamily="49" charset="0"/>
              </a:rPr>
              <a:t>      a[k] = v;</a:t>
            </a:r>
          </a:p>
          <a:p>
            <a:pPr marL="0" indent="0">
              <a:buNone/>
            </a:pPr>
            <a:r>
              <a:rPr lang="en-GB" sz="1400" b="1" dirty="0">
                <a:latin typeface="Consolas" pitchFamily="49" charset="0"/>
                <a:cs typeface="Consolas" pitchFamily="49" charset="0"/>
              </a:rPr>
              <a:t>      f = f + c[a[k-1]][a[k]];</a:t>
            </a:r>
          </a:p>
          <a:p>
            <a:pPr marL="0" indent="0">
              <a:buNone/>
            </a:pPr>
            <a:r>
              <a:rPr lang="en-GB" sz="1400" b="1" dirty="0">
                <a:latin typeface="Consolas" pitchFamily="49" charset="0"/>
                <a:cs typeface="Consolas" pitchFamily="49" charset="0"/>
              </a:rPr>
              <a:t>      marked[v] = true;</a:t>
            </a:r>
          </a:p>
          <a:p>
            <a:pPr marL="0" indent="0">
              <a:buNone/>
            </a:pPr>
            <a:r>
              <a:rPr lang="en-GB" sz="1400" b="1" dirty="0">
                <a:latin typeface="Consolas" pitchFamily="49" charset="0"/>
                <a:cs typeface="Consolas" pitchFamily="49" charset="0"/>
              </a:rPr>
              <a:t>      if(k == n){</a:t>
            </a:r>
          </a:p>
          <a:p>
            <a:pPr marL="0" indent="0">
              <a:buNone/>
            </a:pPr>
            <a:r>
              <a:rPr lang="en-GB" sz="1400" b="1" dirty="0">
                <a:latin typeface="Consolas" pitchFamily="49" charset="0"/>
                <a:cs typeface="Consolas" pitchFamily="49" charset="0"/>
              </a:rPr>
              <a:t>        process();</a:t>
            </a:r>
          </a:p>
          <a:p>
            <a:pPr marL="0" indent="0">
              <a:buNone/>
            </a:pPr>
            <a:r>
              <a:rPr lang="en-GB" sz="1400" b="1" dirty="0">
                <a:latin typeface="Consolas" pitchFamily="49" charset="0"/>
                <a:cs typeface="Consolas" pitchFamily="49" charset="0"/>
              </a:rPr>
              <a:t>      }else{</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g = f + </a:t>
            </a:r>
            <a:r>
              <a:rPr lang="en-GB" sz="1400" b="1" dirty="0" err="1">
                <a:latin typeface="Consolas" pitchFamily="49" charset="0"/>
                <a:cs typeface="Consolas" pitchFamily="49" charset="0"/>
              </a:rPr>
              <a:t>cmin</a:t>
            </a:r>
            <a:r>
              <a:rPr lang="en-GB" sz="1400" b="1" dirty="0">
                <a:latin typeface="Consolas" pitchFamily="49" charset="0"/>
                <a:cs typeface="Consolas" pitchFamily="49" charset="0"/>
              </a:rPr>
              <a:t>*(n-k+1);</a:t>
            </a:r>
          </a:p>
          <a:p>
            <a:pPr marL="0" indent="0">
              <a:buNone/>
            </a:pPr>
            <a:r>
              <a:rPr lang="en-GB" sz="1400" b="1" dirty="0">
                <a:latin typeface="Consolas" pitchFamily="49" charset="0"/>
                <a:cs typeface="Consolas" pitchFamily="49" charset="0"/>
              </a:rPr>
              <a:t>        if(g &lt; </a:t>
            </a:r>
            <a:r>
              <a:rPr lang="en-GB" sz="1400" b="1" dirty="0" err="1">
                <a:latin typeface="Consolas" pitchFamily="49" charset="0"/>
                <a:cs typeface="Consolas" pitchFamily="49" charset="0"/>
              </a:rPr>
              <a:t>f_min</a:t>
            </a: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TRY(k+1);</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marked[v] = false;</a:t>
            </a:r>
          </a:p>
          <a:p>
            <a:pPr marL="0" indent="0">
              <a:buNone/>
            </a:pPr>
            <a:r>
              <a:rPr lang="en-GB" sz="1400" b="1" dirty="0">
                <a:latin typeface="Consolas" pitchFamily="49" charset="0"/>
                <a:cs typeface="Consolas" pitchFamily="49" charset="0"/>
              </a:rPr>
              <a:t>      f = f - c[a[k-1]][a[k]];</a:t>
            </a:r>
          </a:p>
          <a:p>
            <a:pPr marL="0" indent="0">
              <a:buNone/>
            </a:pPr>
            <a:r>
              <a:rPr lang="en-GB" sz="1400" b="1" dirty="0">
                <a:latin typeface="Consolas" pitchFamily="49" charset="0"/>
                <a:cs typeface="Consolas" pitchFamily="49" charset="0"/>
              </a:rPr>
              <a:t>     }		</a:t>
            </a:r>
          </a:p>
          <a:p>
            <a:pPr marL="0" indent="0">
              <a:buNone/>
            </a:pPr>
            <a:r>
              <a:rPr lang="en-GB" sz="1400" b="1" dirty="0">
                <a:latin typeface="Consolas" pitchFamily="49" charset="0"/>
                <a:cs typeface="Consolas" pitchFamily="49" charset="0"/>
              </a:rPr>
              <a:t>   }		</a:t>
            </a:r>
          </a:p>
          <a:p>
            <a:pPr marL="0" indent="0">
              <a:buNone/>
            </a:pPr>
            <a:r>
              <a:rPr lang="en-GB" sz="1400" b="1" dirty="0">
                <a:latin typeface="Consolas" pitchFamily="49" charset="0"/>
                <a:cs typeface="Consolas" pitchFamily="49" charset="0"/>
              </a:rPr>
              <a:t>}</a:t>
            </a:r>
          </a:p>
        </p:txBody>
      </p:sp>
      <p:sp>
        <p:nvSpPr>
          <p:cNvPr id="7" name="Content Placeholder 2">
            <a:extLst>
              <a:ext uri="{FF2B5EF4-FFF2-40B4-BE49-F238E27FC236}">
                <a16:creationId xmlns:a16="http://schemas.microsoft.com/office/drawing/2014/main" id="{CFD15887-FA41-442A-86B5-3858CE5FFBAB}"/>
              </a:ext>
            </a:extLst>
          </p:cNvPr>
          <p:cNvSpPr txBox="1">
            <a:spLocks/>
          </p:cNvSpPr>
          <p:nvPr/>
        </p:nvSpPr>
        <p:spPr>
          <a:xfrm>
            <a:off x="5058300" y="810698"/>
            <a:ext cx="3888432" cy="5261381"/>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void process()</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if(f + c[x[n]</a:t>
            </a:r>
            <a:r>
              <a:rPr lang="vi-VN" sz="1400" b="1" dirty="0">
                <a:latin typeface="Consolas" pitchFamily="49" charset="0"/>
                <a:cs typeface="Consolas" pitchFamily="49" charset="0"/>
              </a:rPr>
              <a:t>][</a:t>
            </a:r>
            <a:r>
              <a:rPr lang="en-GB" sz="1400" b="1" dirty="0">
                <a:latin typeface="Consolas" pitchFamily="49" charset="0"/>
                <a:cs typeface="Consolas" pitchFamily="49" charset="0"/>
              </a:rPr>
              <a:t>x[1]</a:t>
            </a:r>
            <a:r>
              <a:rPr lang="vi-VN" sz="1400" b="1" dirty="0">
                <a:latin typeface="Consolas" pitchFamily="49" charset="0"/>
                <a:cs typeface="Consolas" pitchFamily="49" charset="0"/>
              </a:rPr>
              <a:t>]</a:t>
            </a:r>
            <a:r>
              <a:rPr lang="en-GB" sz="1400" b="1" dirty="0">
                <a:latin typeface="Consolas" pitchFamily="49" charset="0"/>
                <a:cs typeface="Consolas" pitchFamily="49" charset="0"/>
              </a:rPr>
              <a:t> &lt; </a:t>
            </a:r>
            <a:r>
              <a:rPr lang="en-GB" sz="1400" b="1" dirty="0" err="1">
                <a:latin typeface="Consolas" pitchFamily="49" charset="0"/>
                <a:cs typeface="Consolas" pitchFamily="49" charset="0"/>
              </a:rPr>
              <a:t>f_min</a:t>
            </a:r>
            <a:r>
              <a:rPr lang="en-GB" sz="1400" b="1" dirty="0">
                <a:latin typeface="Consolas" pitchFamily="49" charset="0"/>
                <a:cs typeface="Consolas" pitchFamily="49" charset="0"/>
              </a:rPr>
              <a:t>)</a:t>
            </a:r>
            <a:r>
              <a:rPr lang="vi-VN" sz="1400" b="1" dirty="0">
                <a:latin typeface="Consolas" pitchFamily="49" charset="0"/>
                <a:cs typeface="Consolas" pitchFamily="49" charset="0"/>
              </a:rPr>
              <a:t>{</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f_min</a:t>
            </a:r>
            <a:r>
              <a:rPr lang="en-GB" sz="1400" b="1" dirty="0">
                <a:latin typeface="Consolas" pitchFamily="49" charset="0"/>
                <a:cs typeface="Consolas" pitchFamily="49" charset="0"/>
              </a:rPr>
              <a:t> = f + c[x[n]</a:t>
            </a:r>
            <a:r>
              <a:rPr lang="vi-VN" sz="1400" b="1" dirty="0">
                <a:latin typeface="Consolas" pitchFamily="49" charset="0"/>
                <a:cs typeface="Consolas" pitchFamily="49" charset="0"/>
              </a:rPr>
              <a:t>][</a:t>
            </a:r>
            <a:r>
              <a:rPr lang="en-GB" sz="1400" b="1" dirty="0">
                <a:latin typeface="Consolas" pitchFamily="49" charset="0"/>
                <a:cs typeface="Consolas" pitchFamily="49" charset="0"/>
              </a:rPr>
              <a:t>x[1]</a:t>
            </a:r>
            <a:r>
              <a:rPr lang="vi-VN" sz="1400" b="1" dirty="0">
                <a:latin typeface="Consolas" pitchFamily="49" charset="0"/>
                <a:cs typeface="Consolas" pitchFamily="49" charset="0"/>
              </a:rPr>
              <a:t>]</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  </a:t>
            </a:r>
          </a:p>
          <a:p>
            <a:pPr marL="0" indent="0">
              <a:buNone/>
            </a:pP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void main()</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f_min</a:t>
            </a:r>
            <a:r>
              <a:rPr lang="en-GB" sz="1400" b="1" dirty="0">
                <a:latin typeface="Consolas" pitchFamily="49" charset="0"/>
                <a:cs typeface="Consolas" pitchFamily="49" charset="0"/>
              </a:rPr>
              <a:t> = 9999999999;</a:t>
            </a:r>
          </a:p>
          <a:p>
            <a:pPr marL="0" indent="0">
              <a:buNone/>
            </a:pPr>
            <a:r>
              <a:rPr lang="en-GB" sz="1400" b="1" dirty="0">
                <a:latin typeface="Consolas" pitchFamily="49" charset="0"/>
                <a:cs typeface="Consolas" pitchFamily="49" charset="0"/>
              </a:rPr>
              <a:t>  for(</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v = 1; v &lt;= n; v++)     </a:t>
            </a:r>
          </a:p>
          <a:p>
            <a:pPr marL="0" indent="0">
              <a:buNone/>
            </a:pPr>
            <a:r>
              <a:rPr lang="en-GB" sz="1400" b="1" dirty="0">
                <a:latin typeface="Consolas" pitchFamily="49" charset="0"/>
                <a:cs typeface="Consolas" pitchFamily="49" charset="0"/>
              </a:rPr>
              <a:t>    marked[v] = false;</a:t>
            </a:r>
          </a:p>
          <a:p>
            <a:pPr marL="0" indent="0">
              <a:buNone/>
            </a:pPr>
            <a:r>
              <a:rPr lang="en-GB" sz="1400" b="1" dirty="0">
                <a:latin typeface="Consolas" pitchFamily="49" charset="0"/>
                <a:cs typeface="Consolas" pitchFamily="49" charset="0"/>
              </a:rPr>
              <a:t>  x[1] = 1; marked[1] = true;</a:t>
            </a:r>
          </a:p>
          <a:p>
            <a:pPr marL="0" indent="0">
              <a:buNone/>
            </a:pPr>
            <a:r>
              <a:rPr lang="en-GB" sz="1400" b="1" dirty="0">
                <a:latin typeface="Consolas" pitchFamily="49" charset="0"/>
                <a:cs typeface="Consolas" pitchFamily="49" charset="0"/>
              </a:rPr>
              <a:t>  TRY(2); </a:t>
            </a:r>
          </a:p>
          <a:p>
            <a:pPr marL="0" indent="0">
              <a:buNone/>
            </a:pPr>
            <a:r>
              <a:rPr lang="en-GB" sz="14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7C130046-95F8-42E8-96FF-A1AAF01FEAB2}"/>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920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6"/>
            <a:ext cx="7886700" cy="723594"/>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nhánh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và</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cận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tập</a:t>
            </a:r>
            <a:endParaRPr lang="zh-CN" altLang="en-US" sz="3200" b="1" dirty="0">
              <a:latin typeface="Arial" panose="020B0604020202020204" pitchFamily="34" charset="0"/>
              <a:cs typeface="Arial" panose="020B0604020202020204" pitchFamily="34" charset="0"/>
            </a:endParaRPr>
          </a:p>
        </p:txBody>
      </p:sp>
      <p:sp>
        <p:nvSpPr>
          <p:cNvPr id="5" name="Content Placeholder 3">
            <a:extLst>
              <a:ext uri="{FF2B5EF4-FFF2-40B4-BE49-F238E27FC236}">
                <a16:creationId xmlns:a16="http://schemas.microsoft.com/office/drawing/2014/main" id="{38CD0490-AE27-416E-8FA6-408889CDF41C}"/>
              </a:ext>
            </a:extLst>
          </p:cNvPr>
          <p:cNvSpPr>
            <a:spLocks noGrp="1"/>
          </p:cNvSpPr>
          <p:nvPr>
            <p:ph sz="quarter" idx="1"/>
          </p:nvPr>
        </p:nvSpPr>
        <p:spPr>
          <a:xfrm>
            <a:off x="251520" y="1447800"/>
            <a:ext cx="8640960" cy="4572000"/>
          </a:xfrm>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t</a:t>
            </a:r>
            <a:r>
              <a:rPr lang="vi-VN" sz="2000" dirty="0">
                <a:latin typeface="Arial" panose="020B0604020202020204" pitchFamily="34" charset="0"/>
                <a:cs typeface="Arial" panose="020B0604020202020204" pitchFamily="34" charset="0"/>
              </a:rPr>
              <a:t>ă</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i="1" baseline="-25000"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a:t>
            </a:r>
            <a:r>
              <a:rPr lang="en-GB" sz="2000" dirty="0" err="1">
                <a:latin typeface="Arial" panose="020B0604020202020204" pitchFamily="34" charset="0"/>
                <a:cs typeface="Arial" panose="020B0604020202020204" pitchFamily="34" charset="0"/>
              </a:rPr>
              <a:t>gồm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đô</a:t>
            </a:r>
            <a:r>
              <a:rPr lang="en-GB" sz="2000" dirty="0">
                <a:latin typeface="Arial" panose="020B0604020202020204" pitchFamily="34" charset="0"/>
                <a:cs typeface="Arial" panose="020B0604020202020204" pitchFamily="34" charset="0"/>
              </a:rPr>
              <a:t>i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r>
              <a:rPr lang="en-GB" sz="2000" dirty="0">
                <a:latin typeface="Arial" panose="020B0604020202020204" pitchFamily="34" charset="0"/>
                <a:cs typeface="Arial" panose="020B0604020202020204" pitchFamily="34" charset="0"/>
              </a:rPr>
              <a:t>)</a:t>
            </a:r>
            <a:endParaRPr lang="en-GB" sz="2000" baseline="-25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bằng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loại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bỏ</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ă</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l</a:t>
            </a:r>
            <a:r>
              <a:rPr lang="vi-VN" sz="2000" dirty="0">
                <a:latin typeface="Arial" panose="020B0604020202020204" pitchFamily="34" charset="0"/>
                <a:cs typeface="Arial" panose="020B0604020202020204" pitchFamily="34" charset="0"/>
              </a:rPr>
              <a:t>ượn</a:t>
            </a:r>
            <a:r>
              <a:rPr lang="en-GB" sz="2000" dirty="0">
                <a:latin typeface="Arial" panose="020B0604020202020204" pitchFamily="34" charset="0"/>
                <a:cs typeface="Arial" panose="020B0604020202020204" pitchFamily="34" charset="0"/>
              </a:rPr>
              <a:t>g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gọi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r>
              <a:rPr lang="en-GB"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5C4BCB6E-9752-4A12-8F76-986A28B125B5}"/>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52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6"/>
            <a:ext cx="7886700" cy="71101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a:t>
            </a:r>
            <a:endParaRPr lang="zh-CN" altLang="en-US" sz="32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A03C9D6-1309-4411-83B4-4D73499D7508}"/>
              </a:ext>
            </a:extLst>
          </p:cNvPr>
          <p:cNvSpPr txBox="1"/>
          <p:nvPr/>
        </p:nvSpPr>
        <p:spPr>
          <a:xfrm>
            <a:off x="230819" y="1106957"/>
            <a:ext cx="8495930" cy="2554545"/>
          </a:xfrm>
          <a:prstGeom prst="rect">
            <a:avLst/>
          </a:prstGeom>
          <a:noFill/>
        </p:spPr>
        <p:txBody>
          <a:bodyPr wrap="square">
            <a:spAutoFit/>
          </a:bodyPr>
          <a:lstStyle/>
          <a:p>
            <a:pPr marL="342900" indent="-342900" algn="just">
              <a:buFont typeface="Arial" panose="020B0604020202020204" pitchFamily="34" charset="0"/>
              <a:buChar char="•"/>
            </a:pP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ứng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để</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tổ</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endParaRPr lang="en-GB"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000" dirty="0">
                <a:latin typeface="Arial" panose="020B0604020202020204" pitchFamily="34" charset="0"/>
                <a:cs typeface="Arial" panose="020B0604020202020204" pitchFamily="34" charset="0"/>
              </a:rPr>
              <a:t>Đ</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n </a:t>
            </a:r>
            <a:r>
              <a:rPr lang="en-GB" sz="2000" dirty="0" err="1">
                <a:latin typeface="Arial" panose="020B0604020202020204" pitchFamily="34" charset="0"/>
                <a:cs typeface="Arial" panose="020B0604020202020204" pitchFamily="34" charset="0"/>
              </a:rPr>
              <a:t>giản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tự</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nhiên</a:t>
            </a:r>
            <a:endParaRPr lang="en-GB"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000" dirty="0" err="1">
                <a:latin typeface="Arial" panose="020B0604020202020204" pitchFamily="34" charset="0"/>
                <a:cs typeface="Arial" panose="020B0604020202020204" pitchFamily="34" charset="0"/>
              </a:rPr>
              <a:t>Quá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diễn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qua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b</a:t>
            </a:r>
            <a:r>
              <a:rPr lang="vi-VN" sz="2000" dirty="0">
                <a:latin typeface="Arial" panose="020B0604020202020204" pitchFamily="34" charset="0"/>
                <a:cs typeface="Arial" panose="020B0604020202020204" pitchFamily="34" charset="0"/>
              </a:rPr>
              <a:t>ước</a:t>
            </a:r>
            <a:endParaRPr lang="en-GB"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000" dirty="0" err="1">
                <a:latin typeface="Arial" panose="020B0604020202020204" pitchFamily="34" charset="0"/>
                <a:cs typeface="Arial" panose="020B0604020202020204" pitchFamily="34" charset="0"/>
              </a:rPr>
              <a:t>Tại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b</a:t>
            </a:r>
            <a:r>
              <a:rPr lang="vi-VN" sz="2000" dirty="0">
                <a:latin typeface="Arial" panose="020B0604020202020204" pitchFamily="34" charset="0"/>
                <a:cs typeface="Arial" panose="020B0604020202020204" pitchFamily="34" charset="0"/>
              </a:rPr>
              <a:t>ước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quyết</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định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dựa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hiện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quan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tâm</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ảnh</a:t>
            </a:r>
            <a:r>
              <a:rPr lang="en-GB"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ưởng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lai</a:t>
            </a:r>
            <a:endParaRPr lang="en-GB"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000" dirty="0" err="1">
                <a:latin typeface="Arial" panose="020B0604020202020204" pitchFamily="34" charset="0"/>
                <a:cs typeface="Arial" panose="020B0604020202020204" pitchFamily="34" charset="0"/>
              </a:rPr>
              <a:t>Dễ</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đề</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xuất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cài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đặ</a:t>
            </a:r>
            <a:r>
              <a:rPr lang="en-GB" sz="2000" dirty="0">
                <a:latin typeface="Arial" panose="020B0604020202020204" pitchFamily="34" charset="0"/>
                <a:cs typeface="Arial" panose="020B0604020202020204" pitchFamily="34" charset="0"/>
              </a:rPr>
              <a:t>t</a:t>
            </a:r>
          </a:p>
          <a:p>
            <a:pPr marL="342900" indent="-342900" algn="just">
              <a:buFont typeface="Arial" panose="020B0604020202020204" pitchFamily="34" charset="0"/>
              <a:buChar char="•"/>
            </a:pPr>
            <a:r>
              <a:rPr lang="en-GB" sz="2000" dirty="0">
                <a:latin typeface="Arial" panose="020B0604020202020204" pitchFamily="34" charset="0"/>
                <a:cs typeface="Arial" panose="020B0604020202020204" pitchFamily="34" charset="0"/>
              </a:rPr>
              <a:t>Th</a:t>
            </a:r>
            <a:r>
              <a:rPr lang="vi-VN" sz="2000" dirty="0">
                <a:latin typeface="Arial" panose="020B0604020202020204" pitchFamily="34" charset="0"/>
                <a:cs typeface="Arial" panose="020B0604020202020204" pitchFamily="34" charset="0"/>
              </a:rPr>
              <a:t>ường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a:t>
            </a:r>
            <a:r>
              <a:rPr lang="vi-VN" sz="2000" dirty="0">
                <a:latin typeface="Arial" panose="020B0604020202020204" pitchFamily="34" charset="0"/>
                <a:cs typeface="Arial" panose="020B0604020202020204" pitchFamily="34" charset="0"/>
              </a:rPr>
              <a:t>ươ</a:t>
            </a:r>
            <a:r>
              <a:rPr lang="en-GB" sz="2000" dirty="0">
                <a:latin typeface="Arial" panose="020B0604020202020204" pitchFamily="34" charset="0"/>
                <a:cs typeface="Arial" panose="020B0604020202020204" pitchFamily="34" charset="0"/>
              </a:rPr>
              <a:t>ng </a:t>
            </a:r>
            <a:r>
              <a:rPr lang="en-GB" sz="2000" dirty="0" err="1">
                <a:latin typeface="Arial" panose="020B0604020202020204" pitchFamily="34" charset="0"/>
                <a:cs typeface="Arial" panose="020B0604020202020204" pitchFamily="34" charset="0"/>
              </a:rPr>
              <a:t>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toàn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cục</a:t>
            </a:r>
            <a:endParaRPr lang="en-GB"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63D6004F-8CCB-4A9D-BC28-18F940FA2481}"/>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980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317932" y="114606"/>
            <a:ext cx="7886700" cy="728774"/>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a:t>
            </a:r>
            <a:endParaRPr lang="zh-CN" altLang="en-US" sz="3200" b="1"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1DF1E122-0730-46EC-B738-D24DC6390B28}"/>
              </a:ext>
            </a:extLst>
          </p:cNvPr>
          <p:cNvSpPr>
            <a:spLocks noGrp="1"/>
          </p:cNvSpPr>
          <p:nvPr>
            <p:ph sz="quarter" idx="1"/>
          </p:nvPr>
        </p:nvSpPr>
        <p:spPr>
          <a:xfrm>
            <a:off x="395536" y="1208101"/>
            <a:ext cx="4975454" cy="4572000"/>
          </a:xfrm>
        </p:spPr>
        <p:txBody>
          <a:bodyPr>
            <a:normAutofit/>
          </a:bodyPr>
          <a:lstStyle/>
          <a:p>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biểu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diễn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bởi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tập</a:t>
            </a:r>
            <a:r>
              <a:rPr lang="en-GB" sz="2000" dirty="0">
                <a:latin typeface="Arial" panose="020B0604020202020204" pitchFamily="34" charset="0"/>
                <a:cs typeface="Arial" panose="020B0604020202020204" pitchFamily="34" charset="0"/>
              </a:rPr>
              <a:t> S</a:t>
            </a:r>
          </a:p>
          <a:p>
            <a:r>
              <a:rPr lang="en-GB" sz="2000" dirty="0">
                <a:latin typeface="Arial" panose="020B0604020202020204" pitchFamily="34" charset="0"/>
                <a:cs typeface="Arial" panose="020B0604020202020204" pitchFamily="34" charset="0"/>
              </a:rPr>
              <a:t>C </a:t>
            </a:r>
            <a:r>
              <a:rPr lang="en-GB" sz="2000" dirty="0" err="1">
                <a:latin typeface="Arial" panose="020B0604020202020204" pitchFamily="34" charset="0"/>
                <a:cs typeface="Arial" panose="020B0604020202020204" pitchFamily="34" charset="0"/>
              </a:rPr>
              <a:t>biểu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diễn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ứng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viên</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select(C): </a:t>
            </a:r>
            <a:r>
              <a:rPr lang="en-GB" sz="2000" dirty="0" err="1">
                <a:latin typeface="Arial" panose="020B0604020202020204" pitchFamily="34" charset="0"/>
                <a:cs typeface="Arial" panose="020B0604020202020204" pitchFamily="34" charset="0"/>
              </a:rPr>
              <a:t>chọn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ứng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viên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tiềm</a:t>
            </a:r>
            <a:r>
              <a:rPr lang="en-GB" sz="2000" dirty="0">
                <a:latin typeface="Arial" panose="020B0604020202020204" pitchFamily="34" charset="0"/>
                <a:cs typeface="Arial" panose="020B0604020202020204" pitchFamily="34" charset="0"/>
              </a:rPr>
              <a:t> n</a:t>
            </a:r>
            <a:r>
              <a:rPr lang="vi-VN" sz="2000" dirty="0">
                <a:latin typeface="Arial" panose="020B0604020202020204" pitchFamily="34" charset="0"/>
                <a:cs typeface="Arial" panose="020B0604020202020204" pitchFamily="34" charset="0"/>
              </a:rPr>
              <a:t>ă</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solution(S): </a:t>
            </a:r>
            <a:r>
              <a:rPr lang="en-GB" sz="2000" dirty="0" err="1">
                <a:latin typeface="Arial" panose="020B0604020202020204" pitchFamily="34" charset="0"/>
                <a:cs typeface="Arial" panose="020B0604020202020204" pitchFamily="34" charset="0"/>
              </a:rPr>
              <a:t>trả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true </a:t>
            </a:r>
            <a:r>
              <a:rPr lang="en-GB" sz="2000" dirty="0" err="1">
                <a:latin typeface="Arial" panose="020B0604020202020204" pitchFamily="34" charset="0"/>
                <a:cs typeface="Arial" panose="020B0604020202020204" pitchFamily="34" charset="0"/>
              </a:rPr>
              <a:t>nếu</a:t>
            </a:r>
            <a:r>
              <a:rPr lang="en-GB" sz="2000" dirty="0">
                <a:latin typeface="Arial" panose="020B0604020202020204" pitchFamily="34" charset="0"/>
                <a:cs typeface="Arial" panose="020B0604020202020204" pitchFamily="34" charset="0"/>
              </a:rPr>
              <a:t> S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feasible(S): </a:t>
            </a:r>
            <a:r>
              <a:rPr lang="en-GB" sz="2000" dirty="0" err="1">
                <a:latin typeface="Arial" panose="020B0604020202020204" pitchFamily="34" charset="0"/>
                <a:cs typeface="Arial" panose="020B0604020202020204" pitchFamily="34" charset="0"/>
              </a:rPr>
              <a:t>trả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true </a:t>
            </a:r>
            <a:r>
              <a:rPr lang="en-GB" sz="2000" dirty="0" err="1">
                <a:latin typeface="Arial" panose="020B0604020202020204" pitchFamily="34" charset="0"/>
                <a:cs typeface="Arial" panose="020B0604020202020204" pitchFamily="34" charset="0"/>
              </a:rPr>
              <a:t>nếu</a:t>
            </a:r>
            <a:r>
              <a:rPr lang="en-GB" sz="2000" dirty="0">
                <a:latin typeface="Arial" panose="020B0604020202020204" pitchFamily="34" charset="0"/>
                <a:cs typeface="Arial" panose="020B0604020202020204" pitchFamily="34" charset="0"/>
              </a:rPr>
              <a:t> S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vi </a:t>
            </a:r>
            <a:r>
              <a:rPr lang="en-GB" sz="2000" dirty="0" err="1">
                <a:latin typeface="Arial" panose="020B0604020202020204" pitchFamily="34" charset="0"/>
                <a:cs typeface="Arial" panose="020B0604020202020204" pitchFamily="34" charset="0"/>
              </a:rPr>
              <a:t>phạm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ràng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buộc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94D17670-5913-4480-BC89-7696D486A385}"/>
              </a:ext>
            </a:extLst>
          </p:cNvPr>
          <p:cNvSpPr txBox="1">
            <a:spLocks/>
          </p:cNvSpPr>
          <p:nvPr/>
        </p:nvSpPr>
        <p:spPr>
          <a:xfrm>
            <a:off x="5797118" y="1208101"/>
            <a:ext cx="3239378" cy="3665739"/>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Greedy()</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S = {};</a:t>
            </a:r>
          </a:p>
          <a:p>
            <a:pPr marL="0" indent="0">
              <a:buNone/>
            </a:pPr>
            <a:r>
              <a:rPr lang="en-GB" sz="1400" b="1" dirty="0">
                <a:latin typeface="Consolas" pitchFamily="49" charset="0"/>
                <a:cs typeface="Consolas" pitchFamily="49" charset="0"/>
              </a:rPr>
              <a:t>  while C </a:t>
            </a:r>
            <a:r>
              <a:rPr lang="en-GB" sz="1400" b="1" dirty="0">
                <a:latin typeface="Consolas" pitchFamily="49" charset="0"/>
                <a:cs typeface="Consolas" pitchFamily="49" charset="0"/>
                <a:sym typeface="Symbol"/>
              </a:rPr>
              <a:t>  and </a:t>
            </a:r>
          </a:p>
          <a:p>
            <a:pPr marL="0" indent="0">
              <a:buNone/>
            </a:pPr>
            <a:r>
              <a:rPr lang="en-GB" sz="1400" b="1" dirty="0">
                <a:latin typeface="Consolas" pitchFamily="49" charset="0"/>
                <a:cs typeface="Consolas" pitchFamily="49" charset="0"/>
                <a:sym typeface="Symbol"/>
              </a:rPr>
              <a:t>        not solution(S)</a:t>
            </a:r>
            <a:r>
              <a:rPr lang="vi-VN" sz="1400" b="1" dirty="0">
                <a:latin typeface="Consolas" pitchFamily="49" charset="0"/>
                <a:cs typeface="Consolas" pitchFamily="49" charset="0"/>
                <a:sym typeface="Symbol"/>
              </a:rPr>
              <a:t>{</a:t>
            </a:r>
            <a:endParaRPr lang="en-GB" sz="1400" b="1" dirty="0">
              <a:latin typeface="Consolas" pitchFamily="49" charset="0"/>
              <a:cs typeface="Consolas" pitchFamily="49" charset="0"/>
              <a:sym typeface="Symbol"/>
            </a:endParaRPr>
          </a:p>
          <a:p>
            <a:pPr marL="0" indent="0">
              <a:buNone/>
            </a:pPr>
            <a:r>
              <a:rPr lang="en-GB" sz="1400" b="1" dirty="0">
                <a:latin typeface="Consolas" pitchFamily="49" charset="0"/>
                <a:cs typeface="Consolas" pitchFamily="49" charset="0"/>
                <a:sym typeface="Symbol"/>
              </a:rPr>
              <a:t>    x = select(C);</a:t>
            </a:r>
          </a:p>
          <a:p>
            <a:pPr marL="0" indent="0">
              <a:buNone/>
            </a:pPr>
            <a:r>
              <a:rPr lang="en-GB" sz="1400" b="1" dirty="0">
                <a:latin typeface="Consolas" pitchFamily="49" charset="0"/>
                <a:cs typeface="Consolas" pitchFamily="49" charset="0"/>
                <a:sym typeface="Symbol"/>
              </a:rPr>
              <a:t>    C = C \ {x};</a:t>
            </a:r>
          </a:p>
          <a:p>
            <a:pPr marL="0" indent="0">
              <a:buNone/>
            </a:pPr>
            <a:r>
              <a:rPr lang="en-GB" sz="1400" b="1" dirty="0">
                <a:latin typeface="Consolas" pitchFamily="49" charset="0"/>
                <a:cs typeface="Consolas" pitchFamily="49" charset="0"/>
                <a:sym typeface="Symbol"/>
              </a:rPr>
              <a:t>    if feasible(S  {x})</a:t>
            </a:r>
            <a:r>
              <a:rPr lang="vi-VN" sz="1400" b="1" dirty="0">
                <a:latin typeface="Consolas" pitchFamily="49" charset="0"/>
                <a:cs typeface="Consolas" pitchFamily="49" charset="0"/>
                <a:sym typeface="Symbol"/>
              </a:rPr>
              <a:t> {</a:t>
            </a:r>
            <a:endParaRPr lang="en-GB" sz="1400" b="1" dirty="0">
              <a:latin typeface="Consolas" pitchFamily="49" charset="0"/>
              <a:cs typeface="Consolas" pitchFamily="49" charset="0"/>
              <a:sym typeface="Symbol"/>
            </a:endParaRPr>
          </a:p>
          <a:p>
            <a:pPr marL="0" indent="0">
              <a:buNone/>
            </a:pPr>
            <a:r>
              <a:rPr lang="en-GB" sz="1400" b="1" dirty="0">
                <a:latin typeface="Consolas" pitchFamily="49" charset="0"/>
                <a:cs typeface="Consolas" pitchFamily="49" charset="0"/>
                <a:sym typeface="Symbol"/>
              </a:rPr>
              <a:t>      S = S  {x}; </a:t>
            </a:r>
          </a:p>
          <a:p>
            <a:pPr marL="0" indent="0">
              <a:buNone/>
            </a:pP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rPr>
              <a:t>  } </a:t>
            </a:r>
          </a:p>
          <a:p>
            <a:pPr marL="0" indent="0">
              <a:buNone/>
            </a:pPr>
            <a:r>
              <a:rPr lang="en-GB" sz="1400" b="1" dirty="0">
                <a:latin typeface="Consolas" pitchFamily="49" charset="0"/>
                <a:cs typeface="Consolas" pitchFamily="49" charset="0"/>
              </a:rPr>
              <a:t>  return S;</a:t>
            </a:r>
          </a:p>
          <a:p>
            <a:pPr marL="0" indent="0">
              <a:buNone/>
            </a:pPr>
            <a:r>
              <a:rPr lang="en-GB" sz="1400" b="1" dirty="0">
                <a:latin typeface="Consolas" pitchFamily="49" charset="0"/>
                <a:cs typeface="Consolas" pitchFamily="49" charset="0"/>
              </a:rPr>
              <a:t>}</a:t>
            </a:r>
          </a:p>
        </p:txBody>
      </p:sp>
      <p:cxnSp>
        <p:nvCxnSpPr>
          <p:cNvPr id="6" name="Straight Connector 5">
            <a:extLst>
              <a:ext uri="{FF2B5EF4-FFF2-40B4-BE49-F238E27FC236}">
                <a16:creationId xmlns:a16="http://schemas.microsoft.com/office/drawing/2014/main" id="{3E151D5F-3D2E-4B36-AB87-795399270616}"/>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234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06949"/>
            <a:ext cx="7886700" cy="605709"/>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a:t>
            </a:r>
            <a:endParaRPr lang="zh-CN" altLang="en-US" sz="3200" b="1" dirty="0">
              <a:latin typeface="Arial" panose="020B0604020202020204" pitchFamily="34" charset="0"/>
              <a:cs typeface="Arial" panose="020B0604020202020204" pitchFamily="34" charset="0"/>
            </a:endParaRPr>
          </a:p>
        </p:txBody>
      </p:sp>
      <p:sp>
        <p:nvSpPr>
          <p:cNvPr id="7" name="Content Placeholder 3">
            <a:extLst>
              <a:ext uri="{FF2B5EF4-FFF2-40B4-BE49-F238E27FC236}">
                <a16:creationId xmlns:a16="http://schemas.microsoft.com/office/drawing/2014/main" id="{470D0C3D-939C-4F9F-9AC8-EBA18EC1E14D}"/>
              </a:ext>
            </a:extLst>
          </p:cNvPr>
          <p:cNvSpPr>
            <a:spLocks noGrp="1"/>
          </p:cNvSpPr>
          <p:nvPr>
            <p:ph sz="quarter" idx="1"/>
          </p:nvPr>
        </p:nvSpPr>
        <p:spPr>
          <a:xfrm>
            <a:off x="256990" y="952158"/>
            <a:ext cx="8637627" cy="2142024"/>
          </a:xfrm>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tập</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tập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thẳng</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 . . , (</a:t>
            </a:r>
            <a:r>
              <a:rPr lang="en-GB" sz="2000" i="1" dirty="0">
                <a:latin typeface="Arial" panose="020B0604020202020204" pitchFamily="34" charset="0"/>
                <a:cs typeface="Arial" panose="020B0604020202020204" pitchFamily="34" charset="0"/>
              </a:rPr>
              <a:t>a</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b</a:t>
            </a:r>
            <a:r>
              <a:rPr lang="en-GB" sz="2000" i="1" baseline="-25000" dirty="0" err="1">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&lt;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toạ</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độ</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mút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trên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đường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thẳng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mọi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1, …,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tập</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đô</a:t>
            </a:r>
            <a:r>
              <a:rPr lang="en-GB" sz="2000" dirty="0">
                <a:latin typeface="Arial" panose="020B0604020202020204" pitchFamily="34" charset="0"/>
                <a:cs typeface="Arial" panose="020B0604020202020204" pitchFamily="34" charset="0"/>
              </a:rPr>
              <a:t>i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endParaRPr lang="en-GB"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3E71FDEF-EDEE-46A7-8BD4-D08BE86BC36A}"/>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19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a:t>
            </a:r>
            <a:endParaRPr lang="zh-CN" altLang="en-US" sz="3200"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31BD5EB9-7D3F-4C91-B1C5-7B392D39E9FD}"/>
              </a:ext>
            </a:extLst>
          </p:cNvPr>
          <p:cNvSpPr>
            <a:spLocks noGrp="1"/>
          </p:cNvSpPr>
          <p:nvPr>
            <p:ph sz="quarter" idx="1"/>
          </p:nvPr>
        </p:nvSpPr>
        <p:spPr>
          <a:xfrm>
            <a:off x="410330" y="852566"/>
            <a:ext cx="8298663" cy="5005536"/>
          </a:xfrm>
        </p:spPr>
        <p:txBody>
          <a:bodyPr>
            <a:normAutofit/>
          </a:bodyPr>
          <a:lstStyle/>
          <a:p>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nhất</a:t>
            </a:r>
            <a:r>
              <a:rPr lang="en-US" sz="2000" dirty="0">
                <a:latin typeface="Arial" panose="020B0604020202020204" pitchFamily="34" charset="0"/>
                <a:cs typeface="Arial" panose="020B0604020202020204" pitchFamily="34" charset="0"/>
              </a:rPr>
              <a:t>)</a:t>
            </a:r>
          </a:p>
          <a:p>
            <a:pPr lvl="1"/>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Times New Roman" pitchFamily="18" charset="0"/>
              <a:cs typeface="Times New Roman" pitchFamily="18" charset="0"/>
            </a:endParaRPr>
          </a:p>
          <a:p>
            <a:endParaRPr lang="en-GB" sz="2000" dirty="0"/>
          </a:p>
        </p:txBody>
      </p:sp>
      <p:sp>
        <p:nvSpPr>
          <p:cNvPr id="5" name="Content Placeholder 2">
            <a:extLst>
              <a:ext uri="{FF2B5EF4-FFF2-40B4-BE49-F238E27FC236}">
                <a16:creationId xmlns:a16="http://schemas.microsoft.com/office/drawing/2014/main" id="{D2D8ABDD-66AA-47A5-9BD4-202788318DFF}"/>
              </a:ext>
            </a:extLst>
          </p:cNvPr>
          <p:cNvSpPr txBox="1">
            <a:spLocks/>
          </p:cNvSpPr>
          <p:nvPr/>
        </p:nvSpPr>
        <p:spPr>
          <a:xfrm>
            <a:off x="958709" y="2230088"/>
            <a:ext cx="7556641" cy="852257"/>
          </a:xfrm>
          <a:prstGeom prst="rect">
            <a:avLst/>
          </a:prstGeom>
          <a:ln>
            <a:solidFill>
              <a:schemeClr val="accent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	F(n) = 	1,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n = 1		(</a:t>
            </a:r>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sở</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F(n-1) + n,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n &gt; 1	(</a:t>
            </a:r>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endParaRPr lang="en-GB" sz="2000" dirty="0">
              <a:latin typeface="Times New Roman" pitchFamily="18" charset="0"/>
              <a:cs typeface="Times New Roman" pitchFamily="18" charset="0"/>
            </a:endParaRPr>
          </a:p>
          <a:p>
            <a:endParaRPr lang="en-GB" sz="2000" dirty="0"/>
          </a:p>
        </p:txBody>
      </p:sp>
      <p:sp>
        <p:nvSpPr>
          <p:cNvPr id="3" name="Left Brace 2">
            <a:extLst>
              <a:ext uri="{FF2B5EF4-FFF2-40B4-BE49-F238E27FC236}">
                <a16:creationId xmlns:a16="http://schemas.microsoft.com/office/drawing/2014/main" id="{14D0CF19-D4D1-4683-A57F-8F27A507A294}"/>
              </a:ext>
            </a:extLst>
          </p:cNvPr>
          <p:cNvSpPr/>
          <p:nvPr/>
        </p:nvSpPr>
        <p:spPr>
          <a:xfrm>
            <a:off x="2627791" y="2244088"/>
            <a:ext cx="186429" cy="6500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A51E740C-66DD-4FA6-B91E-076799BE6896}"/>
              </a:ext>
            </a:extLst>
          </p:cNvPr>
          <p:cNvSpPr txBox="1">
            <a:spLocks/>
          </p:cNvSpPr>
          <p:nvPr/>
        </p:nvSpPr>
        <p:spPr>
          <a:xfrm>
            <a:off x="628650" y="5005844"/>
            <a:ext cx="7556641" cy="852257"/>
          </a:xfrm>
          <a:prstGeom prst="rect">
            <a:avLst/>
          </a:prstGeom>
          <a:ln>
            <a:solidFill>
              <a:schemeClr val="accent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sở</a:t>
            </a:r>
            <a:r>
              <a:rPr lang="en-US" sz="2000" dirty="0">
                <a:latin typeface="Arial" panose="020B0604020202020204" pitchFamily="34" charset="0"/>
                <a:cs typeface="Arial" panose="020B0604020202020204" pitchFamily="34" charset="0"/>
              </a:rPr>
              <a:t>:	3 </a:t>
            </a:r>
            <a:r>
              <a:rPr lang="en-US" sz="2000" dirty="0">
                <a:latin typeface="Arial" panose="020B0604020202020204" pitchFamily="34" charset="0"/>
                <a:cs typeface="Arial" panose="020B0604020202020204" pitchFamily="34" charset="0"/>
                <a:sym typeface="Symbol" panose="05050102010706020507" pitchFamily="18" charset="2"/>
              </a:rPr>
              <a:t> S</a:t>
            </a:r>
            <a:endParaRPr lang="en-US" sz="2000"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x</a:t>
            </a:r>
            <a:r>
              <a:rPr lang="en-US" sz="2000" dirty="0">
                <a:latin typeface="Arial" panose="020B0604020202020204" pitchFamily="34" charset="0"/>
                <a:cs typeface="Arial" panose="020B0604020202020204" pitchFamily="34" charset="0"/>
                <a:sym typeface="Symbol" panose="05050102010706020507" pitchFamily="18" charset="2"/>
              </a:rPr>
              <a:t>  S </a:t>
            </a:r>
            <a:r>
              <a:rPr lang="en-US" sz="2000" dirty="0" err="1">
                <a:latin typeface="Arial" panose="020B0604020202020204" pitchFamily="34" charset="0"/>
                <a:cs typeface="Arial" panose="020B0604020202020204" pitchFamily="34" charset="0"/>
                <a:sym typeface="Symbol" panose="05050102010706020507" pitchFamily="18" charset="2"/>
              </a:rPr>
              <a:t>và</a:t>
            </a:r>
            <a:r>
              <a:rPr lang="en-US" sz="2000" dirty="0">
                <a:latin typeface="Arial" panose="020B0604020202020204" pitchFamily="34" charset="0"/>
                <a:cs typeface="Arial" panose="020B0604020202020204" pitchFamily="34" charset="0"/>
                <a:sym typeface="Symbol" panose="05050102010706020507" pitchFamily="18" charset="2"/>
              </a:rPr>
              <a:t> y  S </a:t>
            </a:r>
            <a:r>
              <a:rPr lang="en-US" sz="2000" dirty="0" err="1">
                <a:latin typeface="Arial" panose="020B0604020202020204" pitchFamily="34" charset="0"/>
                <a:cs typeface="Arial" panose="020B0604020202020204" pitchFamily="34" charset="0"/>
                <a:sym typeface="Symbol" panose="05050102010706020507" pitchFamily="18" charset="2"/>
              </a:rPr>
              <a:t>thì</a:t>
            </a:r>
            <a:r>
              <a:rPr lang="en-US" sz="2000" dirty="0">
                <a:latin typeface="Arial" panose="020B0604020202020204" pitchFamily="34" charset="0"/>
                <a:cs typeface="Arial" panose="020B0604020202020204" pitchFamily="34" charset="0"/>
                <a:sym typeface="Symbol" panose="05050102010706020507" pitchFamily="18" charset="2"/>
              </a:rPr>
              <a:t> x + y  S</a:t>
            </a:r>
            <a:endParaRPr lang="en-GB" sz="2000" dirty="0">
              <a:latin typeface="Arial" panose="020B0604020202020204" pitchFamily="34" charset="0"/>
              <a:cs typeface="Arial" panose="020B0604020202020204" pitchFamily="34" charset="0"/>
            </a:endParaRPr>
          </a:p>
          <a:p>
            <a:endParaRPr lang="en-GB" sz="2000" dirty="0">
              <a:latin typeface="Times New Roman" pitchFamily="18" charset="0"/>
              <a:cs typeface="Times New Roman" pitchFamily="18" charset="0"/>
            </a:endParaRPr>
          </a:p>
          <a:p>
            <a:endParaRPr lang="en-GB" sz="2000" dirty="0"/>
          </a:p>
        </p:txBody>
      </p:sp>
      <p:cxnSp>
        <p:nvCxnSpPr>
          <p:cNvPr id="7" name="Straight Connector 6">
            <a:extLst>
              <a:ext uri="{FF2B5EF4-FFF2-40B4-BE49-F238E27FC236}">
                <a16:creationId xmlns:a16="http://schemas.microsoft.com/office/drawing/2014/main" id="{7A6E252C-AD96-469B-8FC8-46051614C3F4}"/>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052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24705"/>
            <a:ext cx="7886700" cy="60570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a:t>
            </a:r>
            <a:endParaRPr lang="zh-CN" altLang="en-US" sz="3200" b="1" dirty="0">
              <a:latin typeface="Arial" panose="020B0604020202020204" pitchFamily="34" charset="0"/>
              <a:cs typeface="Arial" panose="020B0604020202020204" pitchFamily="34" charset="0"/>
            </a:endParaRPr>
          </a:p>
        </p:txBody>
      </p:sp>
      <p:sp>
        <p:nvSpPr>
          <p:cNvPr id="7" name="Content Placeholder 3">
            <a:extLst>
              <a:ext uri="{FF2B5EF4-FFF2-40B4-BE49-F238E27FC236}">
                <a16:creationId xmlns:a16="http://schemas.microsoft.com/office/drawing/2014/main" id="{470D0C3D-939C-4F9F-9AC8-EBA18EC1E14D}"/>
              </a:ext>
            </a:extLst>
          </p:cNvPr>
          <p:cNvSpPr>
            <a:spLocks noGrp="1"/>
          </p:cNvSpPr>
          <p:nvPr>
            <p:ph sz="quarter" idx="1"/>
          </p:nvPr>
        </p:nvSpPr>
        <p:spPr>
          <a:xfrm>
            <a:off x="256990" y="952158"/>
            <a:ext cx="8637627" cy="2142024"/>
          </a:xfrm>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tập</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tập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thẳng</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 . . , (</a:t>
            </a:r>
            <a:r>
              <a:rPr lang="en-GB" sz="2000" i="1" dirty="0">
                <a:latin typeface="Arial" panose="020B0604020202020204" pitchFamily="34" charset="0"/>
                <a:cs typeface="Arial" panose="020B0604020202020204" pitchFamily="34" charset="0"/>
              </a:rPr>
              <a:t>a</a:t>
            </a:r>
            <a:r>
              <a:rPr lang="en-GB" sz="2000" i="1" baseline="-25000"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b</a:t>
            </a:r>
            <a:r>
              <a:rPr lang="en-GB" sz="2000" i="1" baseline="-25000" dirty="0" err="1">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&lt;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toạ</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độ</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mút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trên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đường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thẳng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mọi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1, …,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tập</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đô</a:t>
            </a:r>
            <a:r>
              <a:rPr lang="en-GB" sz="2000" dirty="0">
                <a:latin typeface="Arial" panose="020B0604020202020204" pitchFamily="34" charset="0"/>
                <a:cs typeface="Arial" panose="020B0604020202020204" pitchFamily="34" charset="0"/>
              </a:rPr>
              <a:t>i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endParaRPr lang="en-GB" sz="2000" dirty="0">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B98950EA-5AE5-4624-BE55-7F2A3AA9D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55" y="3554505"/>
            <a:ext cx="8890889" cy="1269187"/>
          </a:xfrm>
          <a:prstGeom prst="rect">
            <a:avLst/>
          </a:prstGeom>
        </p:spPr>
      </p:pic>
      <p:sp>
        <p:nvSpPr>
          <p:cNvPr id="37" name="Content Placeholder 3">
            <a:extLst>
              <a:ext uri="{FF2B5EF4-FFF2-40B4-BE49-F238E27FC236}">
                <a16:creationId xmlns:a16="http://schemas.microsoft.com/office/drawing/2014/main" id="{9B9C4013-8117-4620-9C80-52DECD26284D}"/>
              </a:ext>
            </a:extLst>
          </p:cNvPr>
          <p:cNvSpPr txBox="1">
            <a:spLocks/>
          </p:cNvSpPr>
          <p:nvPr/>
        </p:nvSpPr>
        <p:spPr>
          <a:xfrm>
            <a:off x="1924969" y="4943765"/>
            <a:ext cx="5630378" cy="505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1600" dirty="0" err="1">
                <a:latin typeface="Arial" panose="020B0604020202020204" pitchFamily="34" charset="0"/>
                <a:cs typeface="Arial" panose="020B0604020202020204" pitchFamily="34" charset="0"/>
                <a:sym typeface="Wingdings" panose="05000000000000000000" pitchFamily="2" charset="2"/>
              </a:rPr>
              <a:t>Lời</a:t>
            </a:r>
            <a:r>
              <a:rPr lang="en-GB" sz="1600" dirty="0">
                <a:latin typeface="Arial" panose="020B0604020202020204" pitchFamily="34" charset="0"/>
                <a:cs typeface="Arial" panose="020B0604020202020204" pitchFamily="34" charset="0"/>
                <a:sym typeface="Wingdings" panose="05000000000000000000" pitchFamily="2" charset="2"/>
              </a:rPr>
              <a:t> </a:t>
            </a:r>
            <a:r>
              <a:rPr lang="en-GB" sz="1600" dirty="0" err="1">
                <a:latin typeface="Arial" panose="020B0604020202020204" pitchFamily="34" charset="0"/>
                <a:cs typeface="Arial" panose="020B0604020202020204" pitchFamily="34" charset="0"/>
                <a:sym typeface="Wingdings" panose="05000000000000000000" pitchFamily="2" charset="2"/>
              </a:rPr>
              <a:t>giải</a:t>
            </a:r>
            <a:r>
              <a:rPr lang="en-GB" sz="1600" dirty="0">
                <a:latin typeface="Arial" panose="020B0604020202020204" pitchFamily="34" charset="0"/>
                <a:cs typeface="Arial" panose="020B0604020202020204" pitchFamily="34" charset="0"/>
                <a:sym typeface="Wingdings" panose="05000000000000000000" pitchFamily="2" charset="2"/>
              </a:rPr>
              <a:t> </a:t>
            </a:r>
            <a:r>
              <a:rPr lang="en-GB" sz="1600" dirty="0" err="1">
                <a:latin typeface="Arial" panose="020B0604020202020204" pitchFamily="34" charset="0"/>
                <a:cs typeface="Arial" panose="020B0604020202020204" pitchFamily="34" charset="0"/>
                <a:sym typeface="Wingdings" panose="05000000000000000000" pitchFamily="2" charset="2"/>
              </a:rPr>
              <a:t>tối</a:t>
            </a:r>
            <a:r>
              <a:rPr lang="en-GB" sz="1600" dirty="0">
                <a:latin typeface="Arial" panose="020B0604020202020204" pitchFamily="34" charset="0"/>
                <a:cs typeface="Arial" panose="020B0604020202020204" pitchFamily="34" charset="0"/>
                <a:sym typeface="Wingdings" panose="05000000000000000000" pitchFamily="2" charset="2"/>
              </a:rPr>
              <a:t> </a:t>
            </a:r>
            <a:r>
              <a:rPr lang="en-GB" sz="1600" dirty="0" err="1">
                <a:latin typeface="Arial" panose="020B0604020202020204" pitchFamily="34" charset="0"/>
                <a:cs typeface="Arial" panose="020B0604020202020204" pitchFamily="34" charset="0"/>
                <a:sym typeface="Wingdings" panose="05000000000000000000" pitchFamily="2" charset="2"/>
              </a:rPr>
              <a:t>ưu</a:t>
            </a:r>
            <a:r>
              <a:rPr lang="en-GB" sz="1600" dirty="0">
                <a:latin typeface="Arial" panose="020B0604020202020204" pitchFamily="34" charset="0"/>
                <a:cs typeface="Arial" panose="020B0604020202020204" pitchFamily="34" charset="0"/>
                <a:sym typeface="Wingdings" panose="05000000000000000000" pitchFamily="2" charset="2"/>
              </a:rPr>
              <a:t> </a:t>
            </a:r>
            <a:r>
              <a:rPr lang="en-GB" sz="1600" dirty="0" err="1">
                <a:latin typeface="Arial" panose="020B0604020202020204" pitchFamily="34" charset="0"/>
                <a:cs typeface="Arial" panose="020B0604020202020204" pitchFamily="34" charset="0"/>
                <a:sym typeface="Wingdings" panose="05000000000000000000" pitchFamily="2" charset="2"/>
              </a:rPr>
              <a:t>là</a:t>
            </a:r>
            <a:r>
              <a:rPr lang="en-GB" sz="1600" dirty="0">
                <a:latin typeface="Arial" panose="020B0604020202020204" pitchFamily="34" charset="0"/>
                <a:cs typeface="Arial" panose="020B0604020202020204" pitchFamily="34" charset="0"/>
                <a:sym typeface="Wingdings" panose="05000000000000000000" pitchFamily="2" charset="2"/>
              </a:rPr>
              <a:t> </a:t>
            </a:r>
            <a:r>
              <a:rPr lang="en-GB" sz="1600" dirty="0">
                <a:solidFill>
                  <a:srgbClr val="FF0000"/>
                </a:solidFill>
                <a:latin typeface="Arial" panose="020B0604020202020204" pitchFamily="34" charset="0"/>
                <a:cs typeface="Arial" panose="020B0604020202020204" pitchFamily="34" charset="0"/>
                <a:sym typeface="Wingdings" panose="05000000000000000000" pitchFamily="2" charset="2"/>
              </a:rPr>
              <a:t>S = {(3,7), (9,11), (12,15), (17,19)}</a:t>
            </a:r>
          </a:p>
        </p:txBody>
      </p:sp>
      <p:cxnSp>
        <p:nvCxnSpPr>
          <p:cNvPr id="6" name="Straight Connector 5">
            <a:extLst>
              <a:ext uri="{FF2B5EF4-FFF2-40B4-BE49-F238E27FC236}">
                <a16:creationId xmlns:a16="http://schemas.microsoft.com/office/drawing/2014/main" id="{901D472B-99E0-49C7-8C36-D341B644821B}"/>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791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87973"/>
            <a:ext cx="7886700" cy="74652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a:t>
            </a:r>
            <a:endParaRPr lang="zh-CN" altLang="en-US" sz="3200" b="1" dirty="0">
              <a:latin typeface="Arial" panose="020B0604020202020204" pitchFamily="34" charset="0"/>
              <a:cs typeface="Arial" panose="020B0604020202020204" pitchFamily="34" charset="0"/>
            </a:endParaRPr>
          </a:p>
        </p:txBody>
      </p:sp>
      <p:sp>
        <p:nvSpPr>
          <p:cNvPr id="6" name="Content Placeholder 3">
            <a:extLst>
              <a:ext uri="{FF2B5EF4-FFF2-40B4-BE49-F238E27FC236}">
                <a16:creationId xmlns:a16="http://schemas.microsoft.com/office/drawing/2014/main" id="{2B2CC38D-8F17-448A-A8B7-DACB621F2BF5}"/>
              </a:ext>
            </a:extLst>
          </p:cNvPr>
          <p:cNvSpPr>
            <a:spLocks noGrp="1"/>
          </p:cNvSpPr>
          <p:nvPr>
            <p:ph sz="quarter" idx="1"/>
          </p:nvPr>
        </p:nvSpPr>
        <p:spPr>
          <a:xfrm>
            <a:off x="107504" y="1190346"/>
            <a:ext cx="4730826" cy="4572000"/>
          </a:xfrm>
        </p:spPr>
        <p:txBody>
          <a:bodyPr>
            <a:normAutofit/>
          </a:bodyPr>
          <a:lstStyle/>
          <a:p>
            <a:r>
              <a:rPr lang="en-GB" sz="2000" dirty="0" err="1">
                <a:latin typeface="Arial" panose="020B0604020202020204" pitchFamily="34" charset="0"/>
                <a:cs typeface="Arial" panose="020B0604020202020204" pitchFamily="34" charset="0"/>
              </a:rPr>
              <a:t>Tham</a:t>
            </a:r>
            <a:r>
              <a:rPr lang="en-GB" sz="2000" dirty="0">
                <a:latin typeface="Arial" panose="020B0604020202020204" pitchFamily="34" charset="0"/>
                <a:cs typeface="Arial" panose="020B0604020202020204" pitchFamily="34" charset="0"/>
              </a:rPr>
              <a:t> lam 1</a:t>
            </a:r>
          </a:p>
          <a:p>
            <a:pPr lvl="1"/>
            <a:r>
              <a:rPr lang="en-GB" sz="2000" dirty="0" err="1">
                <a:latin typeface="Arial" panose="020B0604020202020204" pitchFamily="34" charset="0"/>
                <a:cs typeface="Arial" panose="020B0604020202020204" pitchFamily="34" charset="0"/>
              </a:rPr>
              <a:t>Sắp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tự</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danh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sách</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L</a:t>
            </a:r>
          </a:p>
          <a:p>
            <a:pPr lvl="1"/>
            <a:r>
              <a:rPr lang="en-GB" sz="2000" dirty="0">
                <a:latin typeface="Arial" panose="020B0604020202020204" pitchFamily="34" charset="0"/>
                <a:cs typeface="Arial" panose="020B0604020202020204" pitchFamily="34" charset="0"/>
              </a:rPr>
              <a:t>L</a:t>
            </a:r>
            <a:r>
              <a:rPr lang="vi-VN" sz="2000" dirty="0">
                <a:latin typeface="Arial" panose="020B0604020202020204" pitchFamily="34" charset="0"/>
                <a:cs typeface="Arial" panose="020B0604020202020204" pitchFamily="34" charset="0"/>
              </a:rPr>
              <a:t>ặp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L</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còn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nào</a:t>
            </a:r>
            <a:endParaRPr lang="en-GB" sz="2000" dirty="0">
              <a:latin typeface="Arial" panose="020B0604020202020204" pitchFamily="34" charset="0"/>
              <a:cs typeface="Arial" panose="020B0604020202020204" pitchFamily="34" charset="0"/>
            </a:endParaRPr>
          </a:p>
          <a:p>
            <a:pPr lvl="2"/>
            <a:r>
              <a:rPr lang="en-GB" dirty="0" err="1">
                <a:latin typeface="Arial" panose="020B0604020202020204" pitchFamily="34" charset="0"/>
                <a:cs typeface="Arial" panose="020B0604020202020204" pitchFamily="34" charset="0"/>
              </a:rPr>
              <a:t>Chọn</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a:t>
            </a:r>
            <a:r>
              <a:rPr lang="en-GB" dirty="0" err="1">
                <a:latin typeface="Arial" panose="020B0604020202020204" pitchFamily="34" charset="0"/>
                <a:cs typeface="Arial" panose="020B0604020202020204" pitchFamily="34" charset="0"/>
              </a:rPr>
              <a:t>oạn</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a</a:t>
            </a:r>
            <a:r>
              <a:rPr lang="en-GB" i="1" baseline="-25000"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a:t>
            </a:r>
            <a:r>
              <a:rPr lang="en-GB" i="1" baseline="-25000" dirty="0" err="1">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đầu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L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loại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khỏi</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L</a:t>
            </a:r>
          </a:p>
          <a:p>
            <a:pPr lvl="2"/>
            <a:r>
              <a:rPr lang="en-GB" dirty="0" err="1">
                <a:latin typeface="Arial" panose="020B0604020202020204" pitchFamily="34" charset="0"/>
                <a:cs typeface="Arial" panose="020B0604020202020204" pitchFamily="34" charset="0"/>
              </a:rPr>
              <a:t>Nếu</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a</a:t>
            </a:r>
            <a:r>
              <a:rPr lang="en-GB" i="1" baseline="-25000"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a:t>
            </a:r>
            <a:r>
              <a:rPr lang="en-GB" i="1" baseline="-25000" dirty="0" err="1">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giao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nhau</a:t>
            </a:r>
            <a:r>
              <a:rPr lang="en-GB" dirty="0">
                <a:latin typeface="Arial" panose="020B0604020202020204" pitchFamily="34" charset="0"/>
                <a:cs typeface="Arial" panose="020B0604020202020204" pitchFamily="34" charset="0"/>
              </a:rPr>
              <a:t> v</a:t>
            </a:r>
            <a:r>
              <a:rPr lang="vi-VN" dirty="0">
                <a:latin typeface="Arial" panose="020B0604020202020204" pitchFamily="34" charset="0"/>
                <a:cs typeface="Arial" panose="020B0604020202020204" pitchFamily="34" charset="0"/>
              </a:rPr>
              <a:t>ới</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a:t>
            </a:r>
            <a:r>
              <a:rPr lang="en-GB" dirty="0" err="1">
                <a:latin typeface="Arial" panose="020B0604020202020204" pitchFamily="34" charset="0"/>
                <a:cs typeface="Arial" panose="020B0604020202020204" pitchFamily="34" charset="0"/>
              </a:rPr>
              <a:t>oạn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nào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ời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giải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a:t>
            </a:r>
            <a:r>
              <a:rPr lang="en-GB" dirty="0">
                <a:latin typeface="Arial" panose="020B0604020202020204" pitchFamily="34" charset="0"/>
                <a:cs typeface="Arial" panose="020B0604020202020204" pitchFamily="34" charset="0"/>
              </a:rPr>
              <a:t>a (</a:t>
            </a:r>
            <a:r>
              <a:rPr lang="en-GB" i="1" dirty="0">
                <a:latin typeface="Arial" panose="020B0604020202020204" pitchFamily="34" charset="0"/>
                <a:cs typeface="Arial" panose="020B0604020202020204" pitchFamily="34" charset="0"/>
              </a:rPr>
              <a:t>a</a:t>
            </a:r>
            <a:r>
              <a:rPr lang="en-GB" i="1" baseline="-25000"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a:t>
            </a:r>
            <a:r>
              <a:rPr lang="en-GB" i="1" baseline="-25000" dirty="0" err="1">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vào</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ời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giải</a:t>
            </a:r>
            <a:endParaRPr lang="en-GB"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4A2423E9-2577-40F7-B24A-E5D439D41E09}"/>
              </a:ext>
            </a:extLst>
          </p:cNvPr>
          <p:cNvSpPr txBox="1">
            <a:spLocks/>
          </p:cNvSpPr>
          <p:nvPr/>
        </p:nvSpPr>
        <p:spPr>
          <a:xfrm>
            <a:off x="5033638" y="1190346"/>
            <a:ext cx="4002857" cy="4260541"/>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Greedy1()</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S = {};</a:t>
            </a:r>
          </a:p>
          <a:p>
            <a:pPr marL="0" indent="0">
              <a:buNone/>
            </a:pPr>
            <a:r>
              <a:rPr lang="en-GB" sz="1400" b="1" dirty="0">
                <a:latin typeface="Consolas" pitchFamily="49" charset="0"/>
                <a:cs typeface="Consolas" pitchFamily="49" charset="0"/>
              </a:rPr>
              <a:t>  L = </a:t>
            </a:r>
            <a:r>
              <a:rPr lang="en-GB" sz="1400" b="1" dirty="0" err="1">
                <a:latin typeface="Consolas" pitchFamily="49" charset="0"/>
                <a:cs typeface="Consolas" pitchFamily="49" charset="0"/>
              </a:rPr>
              <a:t>Sắp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xếp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các</a:t>
            </a:r>
            <a:r>
              <a:rPr lang="en-GB" sz="1400" b="1" dirty="0">
                <a:latin typeface="Consolas" pitchFamily="49" charset="0"/>
                <a:cs typeface="Consolas" pitchFamily="49" charset="0"/>
              </a:rPr>
              <a:t> </a:t>
            </a:r>
            <a:r>
              <a:rPr lang="vi-VN" sz="1400" b="1" dirty="0">
                <a:latin typeface="Consolas" pitchFamily="49" charset="0"/>
                <a:cs typeface="Consolas" pitchFamily="49" charset="0"/>
              </a:rPr>
              <a:t>đ</a:t>
            </a:r>
            <a:r>
              <a:rPr lang="en-GB" sz="1400" b="1" dirty="0" err="1">
                <a:latin typeface="Consolas" pitchFamily="49" charset="0"/>
                <a:cs typeface="Consolas" pitchFamily="49" charset="0"/>
              </a:rPr>
              <a:t>oạn</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trong</a:t>
            </a:r>
            <a:r>
              <a:rPr lang="en-GB" sz="1400" b="1" dirty="0">
                <a:latin typeface="Consolas" pitchFamily="49" charset="0"/>
                <a:cs typeface="Consolas" pitchFamily="49" charset="0"/>
              </a:rPr>
              <a:t> X </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theo</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thứ</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tự</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không</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giảm</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của</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ai</a:t>
            </a: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while (L </a:t>
            </a:r>
            <a:r>
              <a:rPr lang="en-GB" sz="1400" b="1" dirty="0">
                <a:latin typeface="Consolas" pitchFamily="49" charset="0"/>
                <a:cs typeface="Consolas" pitchFamily="49" charset="0"/>
                <a:sym typeface="Symbol"/>
              </a:rPr>
              <a:t> ) </a:t>
            </a:r>
            <a:r>
              <a:rPr lang="vi-VN" sz="1400" b="1" dirty="0">
                <a:latin typeface="Consolas" pitchFamily="49" charset="0"/>
                <a:cs typeface="Consolas" pitchFamily="49" charset="0"/>
                <a:sym typeface="Symbol"/>
              </a:rPr>
              <a:t>{</a:t>
            </a:r>
            <a:endParaRPr lang="en-GB" sz="1400" b="1" dirty="0">
              <a:latin typeface="Consolas" pitchFamily="49" charset="0"/>
              <a:cs typeface="Consolas" pitchFamily="49" charset="0"/>
              <a:sym typeface="Symbol"/>
            </a:endParaRPr>
          </a:p>
          <a:p>
            <a:pPr marL="0" indent="0">
              <a:buNone/>
            </a:pPr>
            <a:r>
              <a:rPr lang="en-GB" sz="1400" b="1" dirty="0">
                <a:latin typeface="Consolas" pitchFamily="49" charset="0"/>
                <a:cs typeface="Consolas" pitchFamily="49" charset="0"/>
                <a:sym typeface="Symbol"/>
              </a:rPr>
              <a:t>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 = </a:t>
            </a:r>
            <a:r>
              <a:rPr lang="en-GB" sz="1400" b="1" dirty="0" err="1">
                <a:latin typeface="Consolas" pitchFamily="49" charset="0"/>
                <a:cs typeface="Consolas" pitchFamily="49" charset="0"/>
                <a:sym typeface="Symbol"/>
              </a:rPr>
              <a:t>chọn</a:t>
            </a:r>
            <a:r>
              <a:rPr lang="en-GB" sz="1400" b="1" dirty="0">
                <a:latin typeface="Consolas" pitchFamily="49" charset="0"/>
                <a:cs typeface="Consolas" pitchFamily="49" charset="0"/>
                <a:sym typeface="Symbol"/>
              </a:rPr>
              <a:t> </a:t>
            </a:r>
            <a:r>
              <a:rPr lang="vi-VN" sz="1400" b="1" dirty="0">
                <a:latin typeface="Consolas" pitchFamily="49" charset="0"/>
                <a:cs typeface="Consolas" pitchFamily="49" charset="0"/>
                <a:sym typeface="Symbol"/>
              </a:rPr>
              <a:t>đ</a:t>
            </a:r>
            <a:r>
              <a:rPr lang="en-GB" sz="1400" b="1" dirty="0" err="1">
                <a:latin typeface="Consolas" pitchFamily="49" charset="0"/>
                <a:cs typeface="Consolas" pitchFamily="49" charset="0"/>
                <a:sym typeface="Symbol"/>
              </a:rPr>
              <a:t>oạn</a:t>
            </a:r>
            <a:r>
              <a:rPr lang="en-GB" sz="1400" b="1" dirty="0">
                <a:latin typeface="Consolas" pitchFamily="49" charset="0"/>
                <a:cs typeface="Consolas" pitchFamily="49" charset="0"/>
                <a:sym typeface="Symbol"/>
              </a:rPr>
              <a:t> </a:t>
            </a:r>
            <a:r>
              <a:rPr lang="vi-VN" sz="1400" b="1" dirty="0">
                <a:latin typeface="Consolas" pitchFamily="49" charset="0"/>
                <a:cs typeface="Consolas" pitchFamily="49" charset="0"/>
                <a:sym typeface="Symbol"/>
              </a:rPr>
              <a:t>đầu</a:t>
            </a: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tiên</a:t>
            </a: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trong</a:t>
            </a:r>
            <a:r>
              <a:rPr lang="en-GB" sz="1400" b="1" dirty="0">
                <a:latin typeface="Consolas" pitchFamily="49" charset="0"/>
                <a:cs typeface="Consolas" pitchFamily="49" charset="0"/>
                <a:sym typeface="Symbol"/>
              </a:rPr>
              <a:t> L;</a:t>
            </a:r>
          </a:p>
          <a:p>
            <a:pPr marL="0" indent="0">
              <a:buNone/>
            </a:pP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Loại</a:t>
            </a: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bỏ</a:t>
            </a:r>
            <a:r>
              <a:rPr lang="en-GB" sz="1400" b="1" dirty="0">
                <a:latin typeface="Consolas" pitchFamily="49" charset="0"/>
                <a:cs typeface="Consolas" pitchFamily="49" charset="0"/>
                <a:sym typeface="Symbol"/>
              </a:rPr>
              <a:t>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khỏi</a:t>
            </a:r>
            <a:r>
              <a:rPr lang="en-GB" sz="1400" b="1" dirty="0">
                <a:latin typeface="Consolas" pitchFamily="49" charset="0"/>
                <a:cs typeface="Consolas" pitchFamily="49" charset="0"/>
                <a:sym typeface="Symbol"/>
              </a:rPr>
              <a:t> L;</a:t>
            </a:r>
          </a:p>
          <a:p>
            <a:pPr marL="0" indent="0">
              <a:buNone/>
            </a:pPr>
            <a:r>
              <a:rPr lang="en-GB" sz="1400" b="1" dirty="0">
                <a:latin typeface="Consolas" pitchFamily="49" charset="0"/>
                <a:cs typeface="Consolas" pitchFamily="49" charset="0"/>
                <a:sym typeface="Symbol"/>
              </a:rPr>
              <a:t>    if feasible(S 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a:t>
            </a:r>
            <a:r>
              <a:rPr lang="vi-VN" sz="1400" b="1" dirty="0">
                <a:latin typeface="Consolas" pitchFamily="49" charset="0"/>
                <a:cs typeface="Consolas" pitchFamily="49" charset="0"/>
                <a:sym typeface="Symbol"/>
              </a:rPr>
              <a:t> {</a:t>
            </a:r>
            <a:endParaRPr lang="en-GB" sz="1400" b="1" dirty="0">
              <a:latin typeface="Consolas" pitchFamily="49" charset="0"/>
              <a:cs typeface="Consolas" pitchFamily="49" charset="0"/>
              <a:sym typeface="Symbol"/>
            </a:endParaRPr>
          </a:p>
          <a:p>
            <a:pPr marL="0" indent="0">
              <a:buNone/>
            </a:pPr>
            <a:r>
              <a:rPr lang="en-GB" sz="1400" b="1" dirty="0">
                <a:latin typeface="Consolas" pitchFamily="49" charset="0"/>
                <a:cs typeface="Consolas" pitchFamily="49" charset="0"/>
                <a:sym typeface="Symbol"/>
              </a:rPr>
              <a:t>      S = S 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rPr>
              <a:t>  } </a:t>
            </a:r>
          </a:p>
          <a:p>
            <a:pPr marL="0" indent="0">
              <a:buNone/>
            </a:pPr>
            <a:r>
              <a:rPr lang="en-GB" sz="1400" b="1" dirty="0">
                <a:latin typeface="Consolas" pitchFamily="49" charset="0"/>
                <a:cs typeface="Consolas" pitchFamily="49" charset="0"/>
              </a:rPr>
              <a:t>  return S;</a:t>
            </a:r>
          </a:p>
          <a:p>
            <a:pPr marL="0" indent="0">
              <a:buNone/>
            </a:pPr>
            <a:r>
              <a:rPr lang="en-GB" sz="14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03F6EB1D-2D44-4EE9-9819-0AE0014FE606}"/>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564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6"/>
            <a:ext cx="7886700" cy="723594"/>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a:t>
            </a:r>
            <a:endParaRPr lang="zh-CN" altLang="en-US" sz="3200" b="1" dirty="0">
              <a:latin typeface="Arial" panose="020B0604020202020204" pitchFamily="34" charset="0"/>
              <a:cs typeface="Arial" panose="020B0604020202020204" pitchFamily="34" charset="0"/>
            </a:endParaRPr>
          </a:p>
        </p:txBody>
      </p:sp>
      <p:sp>
        <p:nvSpPr>
          <p:cNvPr id="7" name="Content Placeholder 3">
            <a:extLst>
              <a:ext uri="{FF2B5EF4-FFF2-40B4-BE49-F238E27FC236}">
                <a16:creationId xmlns:a16="http://schemas.microsoft.com/office/drawing/2014/main" id="{B7F989C2-FA4A-4111-BB9B-508C3960C51F}"/>
              </a:ext>
            </a:extLst>
          </p:cNvPr>
          <p:cNvSpPr>
            <a:spLocks noGrp="1"/>
          </p:cNvSpPr>
          <p:nvPr>
            <p:ph sz="quarter" idx="1"/>
          </p:nvPr>
        </p:nvSpPr>
        <p:spPr>
          <a:xfrm>
            <a:off x="179512" y="1447800"/>
            <a:ext cx="8712968" cy="4572000"/>
          </a:xfrm>
        </p:spPr>
        <p:txBody>
          <a:bodyPr>
            <a:normAutofit/>
          </a:bodyPr>
          <a:lstStyle/>
          <a:p>
            <a:r>
              <a:rPr lang="en-GB" sz="2000" dirty="0" err="1">
                <a:latin typeface="Arial" panose="020B0604020202020204" pitchFamily="34" charset="0"/>
                <a:cs typeface="Arial" panose="020B0604020202020204" pitchFamily="34" charset="0"/>
              </a:rPr>
              <a:t>Tham</a:t>
            </a:r>
            <a:r>
              <a:rPr lang="en-GB" sz="2000" dirty="0">
                <a:latin typeface="Arial" panose="020B0604020202020204" pitchFamily="34" charset="0"/>
                <a:cs typeface="Arial" panose="020B0604020202020204" pitchFamily="34" charset="0"/>
              </a:rPr>
              <a:t> lam 1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đảm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bảo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ví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a:t>
            </a:r>
            <a:r>
              <a:rPr lang="en-GB" sz="2000" dirty="0">
                <a:latin typeface="Arial" panose="020B0604020202020204" pitchFamily="34" charset="0"/>
                <a:cs typeface="Arial" panose="020B0604020202020204" pitchFamily="34" charset="0"/>
              </a:rPr>
              <a:t> </a:t>
            </a:r>
          </a:p>
          <a:p>
            <a:pPr marL="0" indent="0" algn="ctr">
              <a:buNone/>
            </a:pPr>
            <a:r>
              <a:rPr lang="en-GB" sz="2000" dirty="0">
                <a:latin typeface="Arial" panose="020B0604020202020204" pitchFamily="34" charset="0"/>
                <a:cs typeface="Arial" panose="020B0604020202020204" pitchFamily="34" charset="0"/>
              </a:rPr>
              <a:t>X = {(1,11), (2,5), (6,10)}</a:t>
            </a:r>
          </a:p>
          <a:p>
            <a:pPr lvl="1"/>
            <a:r>
              <a:rPr lang="en-GB" sz="2000" dirty="0">
                <a:latin typeface="Arial" panose="020B0604020202020204" pitchFamily="34" charset="0"/>
                <a:cs typeface="Arial" panose="020B0604020202020204" pitchFamily="34" charset="0"/>
              </a:rPr>
              <a:t>Greedy 1 </a:t>
            </a:r>
            <a:r>
              <a:rPr lang="en-GB" sz="2000" dirty="0" err="1">
                <a:latin typeface="Arial" panose="020B0604020202020204" pitchFamily="34" charset="0"/>
                <a:cs typeface="Arial" panose="020B0604020202020204" pitchFamily="34" charset="0"/>
              </a:rPr>
              <a:t>sẽ</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{(1,11)}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{(2,5), (6,10)}</a:t>
            </a:r>
          </a:p>
        </p:txBody>
      </p:sp>
      <p:cxnSp>
        <p:nvCxnSpPr>
          <p:cNvPr id="4" name="Straight Connector 3">
            <a:extLst>
              <a:ext uri="{FF2B5EF4-FFF2-40B4-BE49-F238E27FC236}">
                <a16:creationId xmlns:a16="http://schemas.microsoft.com/office/drawing/2014/main" id="{4F1267A7-7965-4A01-B910-D43C5EED3F96}"/>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731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6"/>
            <a:ext cx="7886700" cy="723594"/>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a:t>
            </a:r>
            <a:endParaRPr lang="zh-CN" altLang="en-US" sz="3200" b="1" dirty="0">
              <a:latin typeface="Arial" panose="020B0604020202020204" pitchFamily="34" charset="0"/>
              <a:cs typeface="Arial" panose="020B0604020202020204" pitchFamily="34" charset="0"/>
            </a:endParaRPr>
          </a:p>
        </p:txBody>
      </p:sp>
      <p:sp>
        <p:nvSpPr>
          <p:cNvPr id="6" name="Content Placeholder 3">
            <a:extLst>
              <a:ext uri="{FF2B5EF4-FFF2-40B4-BE49-F238E27FC236}">
                <a16:creationId xmlns:a16="http://schemas.microsoft.com/office/drawing/2014/main" id="{382961F7-3938-471B-BCDA-055698BA1D2F}"/>
              </a:ext>
            </a:extLst>
          </p:cNvPr>
          <p:cNvSpPr>
            <a:spLocks noGrp="1"/>
          </p:cNvSpPr>
          <p:nvPr>
            <p:ph sz="quarter" idx="1"/>
          </p:nvPr>
        </p:nvSpPr>
        <p:spPr>
          <a:xfrm>
            <a:off x="135124" y="1014264"/>
            <a:ext cx="4916270" cy="4572000"/>
          </a:xfrm>
        </p:spPr>
        <p:txBody>
          <a:bodyPr>
            <a:normAutofit/>
          </a:bodyPr>
          <a:lstStyle/>
          <a:p>
            <a:r>
              <a:rPr lang="en-GB" sz="2000" dirty="0" err="1">
                <a:latin typeface="Arial" panose="020B0604020202020204" pitchFamily="34" charset="0"/>
                <a:cs typeface="Arial" panose="020B0604020202020204" pitchFamily="34" charset="0"/>
              </a:rPr>
              <a:t>Tham</a:t>
            </a:r>
            <a:r>
              <a:rPr lang="en-GB" sz="2000" dirty="0">
                <a:latin typeface="Arial" panose="020B0604020202020204" pitchFamily="34" charset="0"/>
                <a:cs typeface="Arial" panose="020B0604020202020204" pitchFamily="34" charset="0"/>
              </a:rPr>
              <a:t> lam 2</a:t>
            </a:r>
          </a:p>
          <a:p>
            <a:pPr lvl="1"/>
            <a:r>
              <a:rPr lang="en-GB" sz="2000" dirty="0" err="1">
                <a:latin typeface="Arial" panose="020B0604020202020204" pitchFamily="34" charset="0"/>
                <a:cs typeface="Arial" panose="020B0604020202020204" pitchFamily="34" charset="0"/>
              </a:rPr>
              <a:t>Sắp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tự</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dài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danh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sách</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L</a:t>
            </a:r>
          </a:p>
          <a:p>
            <a:pPr lvl="1"/>
            <a:r>
              <a:rPr lang="en-GB" sz="2000" dirty="0">
                <a:latin typeface="Arial" panose="020B0604020202020204" pitchFamily="34" charset="0"/>
                <a:cs typeface="Arial" panose="020B0604020202020204" pitchFamily="34" charset="0"/>
              </a:rPr>
              <a:t>L</a:t>
            </a:r>
            <a:r>
              <a:rPr lang="vi-VN" sz="2000" dirty="0">
                <a:latin typeface="Arial" panose="020B0604020202020204" pitchFamily="34" charset="0"/>
                <a:cs typeface="Arial" panose="020B0604020202020204" pitchFamily="34" charset="0"/>
              </a:rPr>
              <a:t>ặp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L</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còn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nào</a:t>
            </a:r>
            <a:endParaRPr lang="en-GB" sz="2000" dirty="0">
              <a:latin typeface="Arial" panose="020B0604020202020204" pitchFamily="34" charset="0"/>
              <a:cs typeface="Arial" panose="020B0604020202020204" pitchFamily="34" charset="0"/>
            </a:endParaRPr>
          </a:p>
          <a:p>
            <a:pPr lvl="2"/>
            <a:r>
              <a:rPr lang="en-GB" dirty="0" err="1">
                <a:latin typeface="Arial" panose="020B0604020202020204" pitchFamily="34" charset="0"/>
                <a:cs typeface="Arial" panose="020B0604020202020204" pitchFamily="34" charset="0"/>
              </a:rPr>
              <a:t>Chọn</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a:t>
            </a:r>
            <a:r>
              <a:rPr lang="en-GB" dirty="0" err="1">
                <a:latin typeface="Arial" panose="020B0604020202020204" pitchFamily="34" charset="0"/>
                <a:cs typeface="Arial" panose="020B0604020202020204" pitchFamily="34" charset="0"/>
              </a:rPr>
              <a:t>oạn</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a</a:t>
            </a:r>
            <a:r>
              <a:rPr lang="en-GB" i="1" baseline="-25000"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a:t>
            </a:r>
            <a:r>
              <a:rPr lang="en-GB" i="1" baseline="-25000" dirty="0" err="1">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đầu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L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loại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khỏi</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L</a:t>
            </a:r>
          </a:p>
          <a:p>
            <a:pPr lvl="2"/>
            <a:r>
              <a:rPr lang="en-GB" dirty="0" err="1">
                <a:latin typeface="Arial" panose="020B0604020202020204" pitchFamily="34" charset="0"/>
                <a:cs typeface="Arial" panose="020B0604020202020204" pitchFamily="34" charset="0"/>
              </a:rPr>
              <a:t>Nếu</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a</a:t>
            </a:r>
            <a:r>
              <a:rPr lang="en-GB" i="1" baseline="-25000"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a:t>
            </a:r>
            <a:r>
              <a:rPr lang="en-GB" i="1" baseline="-25000" dirty="0" err="1">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giao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nhau</a:t>
            </a:r>
            <a:r>
              <a:rPr lang="en-GB" dirty="0">
                <a:latin typeface="Arial" panose="020B0604020202020204" pitchFamily="34" charset="0"/>
                <a:cs typeface="Arial" panose="020B0604020202020204" pitchFamily="34" charset="0"/>
              </a:rPr>
              <a:t> v</a:t>
            </a:r>
            <a:r>
              <a:rPr lang="vi-VN" dirty="0">
                <a:latin typeface="Arial" panose="020B0604020202020204" pitchFamily="34" charset="0"/>
                <a:cs typeface="Arial" panose="020B0604020202020204" pitchFamily="34" charset="0"/>
              </a:rPr>
              <a:t>ới</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a:t>
            </a:r>
            <a:r>
              <a:rPr lang="en-GB" dirty="0" err="1">
                <a:latin typeface="Arial" panose="020B0604020202020204" pitchFamily="34" charset="0"/>
                <a:cs typeface="Arial" panose="020B0604020202020204" pitchFamily="34" charset="0"/>
              </a:rPr>
              <a:t>oạn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nào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ời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giải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a:t>
            </a:r>
            <a:r>
              <a:rPr lang="en-GB" dirty="0">
                <a:latin typeface="Arial" panose="020B0604020202020204" pitchFamily="34" charset="0"/>
                <a:cs typeface="Arial" panose="020B0604020202020204" pitchFamily="34" charset="0"/>
              </a:rPr>
              <a:t>a (</a:t>
            </a:r>
            <a:r>
              <a:rPr lang="en-GB" i="1" dirty="0">
                <a:latin typeface="Arial" panose="020B0604020202020204" pitchFamily="34" charset="0"/>
                <a:cs typeface="Arial" panose="020B0604020202020204" pitchFamily="34" charset="0"/>
              </a:rPr>
              <a:t>a</a:t>
            </a:r>
            <a:r>
              <a:rPr lang="en-GB" i="1" baseline="-25000"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a:t>
            </a:r>
            <a:r>
              <a:rPr lang="en-GB" i="1" baseline="-25000" dirty="0" err="1">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vào</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ời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giải</a:t>
            </a:r>
            <a:endParaRPr lang="en-GB"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AE76EB4D-36B7-4B5A-B486-6606B2D5B3DA}"/>
              </a:ext>
            </a:extLst>
          </p:cNvPr>
          <p:cNvSpPr txBox="1">
            <a:spLocks/>
          </p:cNvSpPr>
          <p:nvPr/>
        </p:nvSpPr>
        <p:spPr>
          <a:xfrm>
            <a:off x="5175682" y="1014264"/>
            <a:ext cx="3664518" cy="4436625"/>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Greedy2()</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S = {};</a:t>
            </a:r>
          </a:p>
          <a:p>
            <a:pPr marL="0" indent="0">
              <a:buNone/>
            </a:pPr>
            <a:r>
              <a:rPr lang="en-GB" sz="1400" b="1" dirty="0">
                <a:latin typeface="Consolas" pitchFamily="49" charset="0"/>
                <a:cs typeface="Consolas" pitchFamily="49" charset="0"/>
              </a:rPr>
              <a:t>  L = </a:t>
            </a:r>
            <a:r>
              <a:rPr lang="en-GB" sz="1400" b="1" dirty="0" err="1">
                <a:latin typeface="Consolas" pitchFamily="49" charset="0"/>
                <a:cs typeface="Consolas" pitchFamily="49" charset="0"/>
              </a:rPr>
              <a:t>Sắp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xếp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các</a:t>
            </a:r>
            <a:r>
              <a:rPr lang="en-GB" sz="1400" b="1" dirty="0">
                <a:latin typeface="Consolas" pitchFamily="49" charset="0"/>
                <a:cs typeface="Consolas" pitchFamily="49" charset="0"/>
              </a:rPr>
              <a:t> </a:t>
            </a:r>
            <a:r>
              <a:rPr lang="vi-VN" sz="1400" b="1" dirty="0">
                <a:latin typeface="Consolas" pitchFamily="49" charset="0"/>
                <a:cs typeface="Consolas" pitchFamily="49" charset="0"/>
              </a:rPr>
              <a:t>đ</a:t>
            </a:r>
            <a:r>
              <a:rPr lang="en-GB" sz="1400" b="1" dirty="0" err="1">
                <a:latin typeface="Consolas" pitchFamily="49" charset="0"/>
                <a:cs typeface="Consolas" pitchFamily="49" charset="0"/>
              </a:rPr>
              <a:t>oạn</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trong</a:t>
            </a:r>
            <a:r>
              <a:rPr lang="en-GB" sz="1400" b="1" dirty="0">
                <a:latin typeface="Consolas" pitchFamily="49" charset="0"/>
                <a:cs typeface="Consolas" pitchFamily="49" charset="0"/>
              </a:rPr>
              <a:t> X </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theo</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thứ</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tự</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không</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giảm</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của</a:t>
            </a: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bi- </a:t>
            </a:r>
            <a:r>
              <a:rPr lang="en-GB" sz="1400" b="1" dirty="0" err="1">
                <a:latin typeface="Consolas" pitchFamily="49" charset="0"/>
                <a:cs typeface="Consolas" pitchFamily="49" charset="0"/>
              </a:rPr>
              <a:t>ai</a:t>
            </a: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while (L </a:t>
            </a:r>
            <a:r>
              <a:rPr lang="en-GB" sz="1400" b="1" dirty="0">
                <a:latin typeface="Consolas" pitchFamily="49" charset="0"/>
                <a:cs typeface="Consolas" pitchFamily="49" charset="0"/>
                <a:sym typeface="Symbol"/>
              </a:rPr>
              <a:t> ) </a:t>
            </a:r>
            <a:r>
              <a:rPr lang="vi-VN" sz="1400" b="1" dirty="0">
                <a:latin typeface="Consolas" pitchFamily="49" charset="0"/>
                <a:cs typeface="Consolas" pitchFamily="49" charset="0"/>
                <a:sym typeface="Symbol"/>
              </a:rPr>
              <a:t>{</a:t>
            </a:r>
            <a:endParaRPr lang="en-GB" sz="1400" b="1" dirty="0">
              <a:latin typeface="Consolas" pitchFamily="49" charset="0"/>
              <a:cs typeface="Consolas" pitchFamily="49" charset="0"/>
              <a:sym typeface="Symbol"/>
            </a:endParaRPr>
          </a:p>
          <a:p>
            <a:pPr marL="0" indent="0">
              <a:buNone/>
            </a:pPr>
            <a:r>
              <a:rPr lang="en-GB" sz="1400" b="1" dirty="0">
                <a:latin typeface="Consolas" pitchFamily="49" charset="0"/>
                <a:cs typeface="Consolas" pitchFamily="49" charset="0"/>
                <a:sym typeface="Symbol"/>
              </a:rPr>
              <a:t>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 = </a:t>
            </a:r>
            <a:r>
              <a:rPr lang="en-GB" sz="1400" b="1" dirty="0" err="1">
                <a:latin typeface="Consolas" pitchFamily="49" charset="0"/>
                <a:cs typeface="Consolas" pitchFamily="49" charset="0"/>
                <a:sym typeface="Symbol"/>
              </a:rPr>
              <a:t>chọn</a:t>
            </a:r>
            <a:r>
              <a:rPr lang="en-GB" sz="1400" b="1" dirty="0">
                <a:latin typeface="Consolas" pitchFamily="49" charset="0"/>
                <a:cs typeface="Consolas" pitchFamily="49" charset="0"/>
                <a:sym typeface="Symbol"/>
              </a:rPr>
              <a:t> </a:t>
            </a:r>
            <a:r>
              <a:rPr lang="vi-VN" sz="1400" b="1" dirty="0">
                <a:latin typeface="Consolas" pitchFamily="49" charset="0"/>
                <a:cs typeface="Consolas" pitchFamily="49" charset="0"/>
                <a:sym typeface="Symbol"/>
              </a:rPr>
              <a:t>đ</a:t>
            </a:r>
            <a:r>
              <a:rPr lang="en-GB" sz="1400" b="1" dirty="0" err="1">
                <a:latin typeface="Consolas" pitchFamily="49" charset="0"/>
                <a:cs typeface="Consolas" pitchFamily="49" charset="0"/>
                <a:sym typeface="Symbol"/>
              </a:rPr>
              <a:t>oạn</a:t>
            </a:r>
            <a:r>
              <a:rPr lang="en-GB" sz="1400" b="1" dirty="0">
                <a:latin typeface="Consolas" pitchFamily="49" charset="0"/>
                <a:cs typeface="Consolas" pitchFamily="49" charset="0"/>
                <a:sym typeface="Symbol"/>
              </a:rPr>
              <a:t> </a:t>
            </a:r>
            <a:r>
              <a:rPr lang="vi-VN" sz="1400" b="1" dirty="0">
                <a:latin typeface="Consolas" pitchFamily="49" charset="0"/>
                <a:cs typeface="Consolas" pitchFamily="49" charset="0"/>
                <a:sym typeface="Symbol"/>
              </a:rPr>
              <a:t>đầu</a:t>
            </a: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tiên</a:t>
            </a: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trong</a:t>
            </a:r>
            <a:r>
              <a:rPr lang="en-GB" sz="1400" b="1" dirty="0">
                <a:latin typeface="Consolas" pitchFamily="49" charset="0"/>
                <a:cs typeface="Consolas" pitchFamily="49" charset="0"/>
                <a:sym typeface="Symbol"/>
              </a:rPr>
              <a:t> L;</a:t>
            </a:r>
          </a:p>
          <a:p>
            <a:pPr marL="0" indent="0">
              <a:buNone/>
            </a:pP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Loại</a:t>
            </a: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bỏ</a:t>
            </a:r>
            <a:r>
              <a:rPr lang="en-GB" sz="1400" b="1" dirty="0">
                <a:latin typeface="Consolas" pitchFamily="49" charset="0"/>
                <a:cs typeface="Consolas" pitchFamily="49" charset="0"/>
                <a:sym typeface="Symbol"/>
              </a:rPr>
              <a:t>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khỏi</a:t>
            </a:r>
            <a:r>
              <a:rPr lang="en-GB" sz="1400" b="1" dirty="0">
                <a:latin typeface="Consolas" pitchFamily="49" charset="0"/>
                <a:cs typeface="Consolas" pitchFamily="49" charset="0"/>
                <a:sym typeface="Symbol"/>
              </a:rPr>
              <a:t> L;</a:t>
            </a:r>
          </a:p>
          <a:p>
            <a:pPr marL="0" indent="0">
              <a:buNone/>
            </a:pPr>
            <a:r>
              <a:rPr lang="en-GB" sz="1400" b="1" dirty="0">
                <a:latin typeface="Consolas" pitchFamily="49" charset="0"/>
                <a:cs typeface="Consolas" pitchFamily="49" charset="0"/>
                <a:sym typeface="Symbol"/>
              </a:rPr>
              <a:t>    if feasible(S 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a:t>
            </a:r>
            <a:r>
              <a:rPr lang="vi-VN" sz="1400" b="1" dirty="0">
                <a:latin typeface="Consolas" pitchFamily="49" charset="0"/>
                <a:cs typeface="Consolas" pitchFamily="49" charset="0"/>
                <a:sym typeface="Symbol"/>
              </a:rPr>
              <a:t> {</a:t>
            </a:r>
            <a:endParaRPr lang="en-GB" sz="1400" b="1" dirty="0">
              <a:latin typeface="Consolas" pitchFamily="49" charset="0"/>
              <a:cs typeface="Consolas" pitchFamily="49" charset="0"/>
              <a:sym typeface="Symbol"/>
            </a:endParaRPr>
          </a:p>
          <a:p>
            <a:pPr marL="0" indent="0">
              <a:buNone/>
            </a:pPr>
            <a:r>
              <a:rPr lang="en-GB" sz="1400" b="1" dirty="0">
                <a:latin typeface="Consolas" pitchFamily="49" charset="0"/>
                <a:cs typeface="Consolas" pitchFamily="49" charset="0"/>
                <a:sym typeface="Symbol"/>
              </a:rPr>
              <a:t>      S = S 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rPr>
              <a:t>  } </a:t>
            </a:r>
          </a:p>
          <a:p>
            <a:pPr marL="0" indent="0">
              <a:buNone/>
            </a:pPr>
            <a:r>
              <a:rPr lang="en-GB" sz="1400" b="1" dirty="0">
                <a:latin typeface="Consolas" pitchFamily="49" charset="0"/>
                <a:cs typeface="Consolas" pitchFamily="49" charset="0"/>
              </a:rPr>
              <a:t>  return S;</a:t>
            </a:r>
          </a:p>
          <a:p>
            <a:pPr marL="0" indent="0">
              <a:buNone/>
            </a:pPr>
            <a:r>
              <a:rPr lang="en-GB" sz="14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8618CD4F-9894-4A6A-B73F-58B7228255AB}"/>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706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179512" y="114605"/>
            <a:ext cx="7886700" cy="605709"/>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a:t>
            </a:r>
            <a:endParaRPr lang="zh-CN" altLang="en-US" sz="3200" b="1" dirty="0">
              <a:latin typeface="Arial" panose="020B0604020202020204" pitchFamily="34" charset="0"/>
              <a:cs typeface="Arial" panose="020B0604020202020204" pitchFamily="34" charset="0"/>
            </a:endParaRPr>
          </a:p>
        </p:txBody>
      </p:sp>
      <p:sp>
        <p:nvSpPr>
          <p:cNvPr id="6" name="Content Placeholder 3">
            <a:extLst>
              <a:ext uri="{FF2B5EF4-FFF2-40B4-BE49-F238E27FC236}">
                <a16:creationId xmlns:a16="http://schemas.microsoft.com/office/drawing/2014/main" id="{382961F7-3938-471B-BCDA-055698BA1D2F}"/>
              </a:ext>
            </a:extLst>
          </p:cNvPr>
          <p:cNvSpPr>
            <a:spLocks noGrp="1"/>
          </p:cNvSpPr>
          <p:nvPr>
            <p:ph sz="quarter" idx="1"/>
          </p:nvPr>
        </p:nvSpPr>
        <p:spPr>
          <a:xfrm>
            <a:off x="179512" y="1447800"/>
            <a:ext cx="8335838" cy="4572000"/>
          </a:xfrm>
        </p:spPr>
        <p:txBody>
          <a:bodyPr>
            <a:normAutofit/>
          </a:bodyPr>
          <a:lstStyle/>
          <a:p>
            <a:r>
              <a:rPr lang="en-GB" sz="2000" dirty="0" err="1">
                <a:latin typeface="Arial" panose="020B0604020202020204" pitchFamily="34" charset="0"/>
                <a:cs typeface="Arial" panose="020B0604020202020204" pitchFamily="34" charset="0"/>
              </a:rPr>
              <a:t>Tham</a:t>
            </a:r>
            <a:r>
              <a:rPr lang="en-GB" sz="2000" dirty="0">
                <a:latin typeface="Arial" panose="020B0604020202020204" pitchFamily="34" charset="0"/>
                <a:cs typeface="Arial" panose="020B0604020202020204" pitchFamily="34" charset="0"/>
              </a:rPr>
              <a:t> lam 2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đảm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bảo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ví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a:t>
            </a:r>
            <a:r>
              <a:rPr lang="en-GB" sz="2000" dirty="0">
                <a:latin typeface="Arial" panose="020B0604020202020204" pitchFamily="34" charset="0"/>
                <a:cs typeface="Arial" panose="020B0604020202020204" pitchFamily="34" charset="0"/>
              </a:rPr>
              <a:t> </a:t>
            </a:r>
          </a:p>
          <a:p>
            <a:pPr marL="0" indent="0" algn="ctr">
              <a:buNone/>
            </a:pPr>
            <a:r>
              <a:rPr lang="en-GB" sz="2000" dirty="0">
                <a:latin typeface="Arial" panose="020B0604020202020204" pitchFamily="34" charset="0"/>
                <a:cs typeface="Arial" panose="020B0604020202020204" pitchFamily="34" charset="0"/>
              </a:rPr>
              <a:t>X = {(1,5), (4,7), (6,11)}</a:t>
            </a:r>
          </a:p>
          <a:p>
            <a:pPr lvl="1"/>
            <a:r>
              <a:rPr lang="en-GB" sz="2000" dirty="0">
                <a:latin typeface="Arial" panose="020B0604020202020204" pitchFamily="34" charset="0"/>
                <a:cs typeface="Arial" panose="020B0604020202020204" pitchFamily="34" charset="0"/>
              </a:rPr>
              <a:t>Greedy 1 </a:t>
            </a:r>
            <a:r>
              <a:rPr lang="en-GB" sz="2000" dirty="0" err="1">
                <a:latin typeface="Arial" panose="020B0604020202020204" pitchFamily="34" charset="0"/>
                <a:cs typeface="Arial" panose="020B0604020202020204" pitchFamily="34" charset="0"/>
              </a:rPr>
              <a:t>sẽ</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{(4,7)}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{(1,5), (6,11)}</a:t>
            </a:r>
          </a:p>
        </p:txBody>
      </p:sp>
      <p:cxnSp>
        <p:nvCxnSpPr>
          <p:cNvPr id="4" name="Straight Connector 3">
            <a:extLst>
              <a:ext uri="{FF2B5EF4-FFF2-40B4-BE49-F238E27FC236}">
                <a16:creationId xmlns:a16="http://schemas.microsoft.com/office/drawing/2014/main" id="{62100FA3-3B44-4FAB-97FB-4D5DBC60EE3A}"/>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626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6"/>
            <a:ext cx="7886700" cy="60570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a:t>
            </a:r>
            <a:endParaRPr lang="zh-CN" altLang="en-US" sz="3200" b="1" dirty="0">
              <a:latin typeface="Arial" panose="020B0604020202020204" pitchFamily="34" charset="0"/>
              <a:cs typeface="Arial" panose="020B0604020202020204" pitchFamily="34" charset="0"/>
            </a:endParaRPr>
          </a:p>
        </p:txBody>
      </p:sp>
      <p:sp>
        <p:nvSpPr>
          <p:cNvPr id="7" name="Content Placeholder 3">
            <a:extLst>
              <a:ext uri="{FF2B5EF4-FFF2-40B4-BE49-F238E27FC236}">
                <a16:creationId xmlns:a16="http://schemas.microsoft.com/office/drawing/2014/main" id="{08A218C1-626E-4DE9-A1FF-393C59289EE6}"/>
              </a:ext>
            </a:extLst>
          </p:cNvPr>
          <p:cNvSpPr txBox="1">
            <a:spLocks/>
          </p:cNvSpPr>
          <p:nvPr/>
        </p:nvSpPr>
        <p:spPr>
          <a:xfrm>
            <a:off x="107504" y="1234736"/>
            <a:ext cx="5014912" cy="4572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err="1">
                <a:latin typeface="Arial" panose="020B0604020202020204" pitchFamily="34" charset="0"/>
                <a:cs typeface="Arial" panose="020B0604020202020204" pitchFamily="34" charset="0"/>
              </a:rPr>
              <a:t>Tham</a:t>
            </a:r>
            <a:r>
              <a:rPr lang="en-GB" sz="2000" dirty="0">
                <a:latin typeface="Arial" panose="020B0604020202020204" pitchFamily="34" charset="0"/>
                <a:cs typeface="Arial" panose="020B0604020202020204" pitchFamily="34" charset="0"/>
              </a:rPr>
              <a:t> lam 3</a:t>
            </a:r>
          </a:p>
          <a:p>
            <a:pPr lvl="1"/>
            <a:r>
              <a:rPr lang="en-GB" sz="2000" dirty="0" err="1">
                <a:latin typeface="Arial" panose="020B0604020202020204" pitchFamily="34" charset="0"/>
                <a:cs typeface="Arial" panose="020B0604020202020204" pitchFamily="34" charset="0"/>
              </a:rPr>
              <a:t>Sắp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a:t>
            </a:r>
            <a:r>
              <a:rPr lang="en-GB" sz="2000" dirty="0" err="1">
                <a:latin typeface="Arial" panose="020B0604020202020204" pitchFamily="34" charset="0"/>
                <a:cs typeface="Arial" panose="020B0604020202020204" pitchFamily="34" charset="0"/>
              </a:rPr>
              <a:t>oạn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tự</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danh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sách</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L</a:t>
            </a:r>
          </a:p>
          <a:p>
            <a:pPr lvl="1"/>
            <a:r>
              <a:rPr lang="en-GB" sz="2000" dirty="0">
                <a:latin typeface="Arial" panose="020B0604020202020204" pitchFamily="34" charset="0"/>
                <a:cs typeface="Arial" panose="020B0604020202020204" pitchFamily="34" charset="0"/>
              </a:rPr>
              <a:t>L</a:t>
            </a:r>
            <a:r>
              <a:rPr lang="vi-VN" sz="2000" dirty="0">
                <a:latin typeface="Arial" panose="020B0604020202020204" pitchFamily="34" charset="0"/>
                <a:cs typeface="Arial" panose="020B0604020202020204" pitchFamily="34" charset="0"/>
              </a:rPr>
              <a:t>ặp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L</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còn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nào</a:t>
            </a:r>
            <a:endParaRPr lang="en-GB" sz="2000" dirty="0">
              <a:latin typeface="Arial" panose="020B0604020202020204" pitchFamily="34" charset="0"/>
              <a:cs typeface="Arial" panose="020B0604020202020204" pitchFamily="34" charset="0"/>
            </a:endParaRPr>
          </a:p>
          <a:p>
            <a:pPr lvl="2"/>
            <a:r>
              <a:rPr lang="en-GB" dirty="0" err="1">
                <a:latin typeface="Arial" panose="020B0604020202020204" pitchFamily="34" charset="0"/>
                <a:cs typeface="Arial" panose="020B0604020202020204" pitchFamily="34" charset="0"/>
              </a:rPr>
              <a:t>Chọn</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a:t>
            </a:r>
            <a:r>
              <a:rPr lang="en-GB" dirty="0" err="1">
                <a:latin typeface="Arial" panose="020B0604020202020204" pitchFamily="34" charset="0"/>
                <a:cs typeface="Arial" panose="020B0604020202020204" pitchFamily="34" charset="0"/>
              </a:rPr>
              <a:t>oạn</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a</a:t>
            </a:r>
            <a:r>
              <a:rPr lang="en-GB" i="1" baseline="-25000"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a:t>
            </a:r>
            <a:r>
              <a:rPr lang="en-GB" i="1" baseline="-25000" dirty="0" err="1">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đầu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L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loại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khỏi</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L</a:t>
            </a:r>
          </a:p>
          <a:p>
            <a:pPr lvl="2"/>
            <a:r>
              <a:rPr lang="en-GB" dirty="0" err="1">
                <a:latin typeface="Arial" panose="020B0604020202020204" pitchFamily="34" charset="0"/>
                <a:cs typeface="Arial" panose="020B0604020202020204" pitchFamily="34" charset="0"/>
              </a:rPr>
              <a:t>Nếu</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a</a:t>
            </a:r>
            <a:r>
              <a:rPr lang="en-GB" i="1" baseline="-25000"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a:t>
            </a:r>
            <a:r>
              <a:rPr lang="en-GB" i="1" baseline="-25000" dirty="0" err="1">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giao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nhau</a:t>
            </a:r>
            <a:r>
              <a:rPr lang="en-GB" dirty="0">
                <a:latin typeface="Arial" panose="020B0604020202020204" pitchFamily="34" charset="0"/>
                <a:cs typeface="Arial" panose="020B0604020202020204" pitchFamily="34" charset="0"/>
              </a:rPr>
              <a:t> v</a:t>
            </a:r>
            <a:r>
              <a:rPr lang="vi-VN" dirty="0">
                <a:latin typeface="Arial" panose="020B0604020202020204" pitchFamily="34" charset="0"/>
                <a:cs typeface="Arial" panose="020B0604020202020204" pitchFamily="34" charset="0"/>
              </a:rPr>
              <a:t>ới</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a:t>
            </a:r>
            <a:r>
              <a:rPr lang="en-GB" dirty="0" err="1">
                <a:latin typeface="Arial" panose="020B0604020202020204" pitchFamily="34" charset="0"/>
                <a:cs typeface="Arial" panose="020B0604020202020204" pitchFamily="34" charset="0"/>
              </a:rPr>
              <a:t>oạn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nào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ời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giải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a:t>
            </a:r>
            <a:r>
              <a:rPr lang="en-GB" dirty="0">
                <a:latin typeface="Arial" panose="020B0604020202020204" pitchFamily="34" charset="0"/>
                <a:cs typeface="Arial" panose="020B0604020202020204" pitchFamily="34" charset="0"/>
              </a:rPr>
              <a:t>a (</a:t>
            </a:r>
            <a:r>
              <a:rPr lang="en-GB" i="1" dirty="0">
                <a:latin typeface="Arial" panose="020B0604020202020204" pitchFamily="34" charset="0"/>
                <a:cs typeface="Arial" panose="020B0604020202020204" pitchFamily="34" charset="0"/>
              </a:rPr>
              <a:t>a</a:t>
            </a:r>
            <a:r>
              <a:rPr lang="en-GB" i="1" baseline="-25000"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a:t>
            </a:r>
            <a:r>
              <a:rPr lang="en-GB" i="1" baseline="-25000" dirty="0" err="1">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vào</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ời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giải</a:t>
            </a:r>
            <a:endParaRPr lang="en-GB" dirty="0">
              <a:latin typeface="Arial" panose="020B0604020202020204" pitchFamily="34" charset="0"/>
              <a:cs typeface="Arial" panose="020B0604020202020204" pitchFamily="34" charset="0"/>
            </a:endParaRPr>
          </a:p>
          <a:p>
            <a:r>
              <a:rPr lang="en-GB" sz="2000" dirty="0" err="1">
                <a:latin typeface="Arial" panose="020B0604020202020204" pitchFamily="34" charset="0"/>
                <a:cs typeface="Arial" panose="020B0604020202020204" pitchFamily="34" charset="0"/>
              </a:rPr>
              <a:t>Tham</a:t>
            </a:r>
            <a:r>
              <a:rPr lang="en-GB" sz="2000" dirty="0">
                <a:latin typeface="Arial" panose="020B0604020202020204" pitchFamily="34" charset="0"/>
                <a:cs typeface="Arial" panose="020B0604020202020204" pitchFamily="34" charset="0"/>
              </a:rPr>
              <a:t> lam 3 </a:t>
            </a:r>
            <a:r>
              <a:rPr lang="vi-VN" sz="2000" dirty="0">
                <a:latin typeface="Arial" panose="020B0604020202020204" pitchFamily="34" charset="0"/>
                <a:cs typeface="Arial" panose="020B0604020202020204" pitchFamily="34" charset="0"/>
              </a:rPr>
              <a:t>đảm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bảo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p>
        </p:txBody>
      </p:sp>
      <p:sp>
        <p:nvSpPr>
          <p:cNvPr id="8" name="Content Placeholder 2">
            <a:extLst>
              <a:ext uri="{FF2B5EF4-FFF2-40B4-BE49-F238E27FC236}">
                <a16:creationId xmlns:a16="http://schemas.microsoft.com/office/drawing/2014/main" id="{D66A2172-83A7-45AD-B99F-66E001230920}"/>
              </a:ext>
            </a:extLst>
          </p:cNvPr>
          <p:cNvSpPr txBox="1">
            <a:spLocks/>
          </p:cNvSpPr>
          <p:nvPr/>
        </p:nvSpPr>
        <p:spPr>
          <a:xfrm>
            <a:off x="5282214" y="1234736"/>
            <a:ext cx="3754282" cy="4331563"/>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Greedy3()</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S = {};</a:t>
            </a:r>
          </a:p>
          <a:p>
            <a:pPr marL="0" indent="0">
              <a:buNone/>
            </a:pPr>
            <a:r>
              <a:rPr lang="en-GB" sz="1400" b="1" dirty="0">
                <a:latin typeface="Consolas" pitchFamily="49" charset="0"/>
                <a:cs typeface="Consolas" pitchFamily="49" charset="0"/>
              </a:rPr>
              <a:t>  L = </a:t>
            </a:r>
            <a:r>
              <a:rPr lang="en-GB" sz="1400" b="1" dirty="0" err="1">
                <a:latin typeface="Consolas" pitchFamily="49" charset="0"/>
                <a:cs typeface="Consolas" pitchFamily="49" charset="0"/>
              </a:rPr>
              <a:t>Sắp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xếp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các</a:t>
            </a:r>
            <a:r>
              <a:rPr lang="en-GB" sz="1400" b="1" dirty="0">
                <a:latin typeface="Consolas" pitchFamily="49" charset="0"/>
                <a:cs typeface="Consolas" pitchFamily="49" charset="0"/>
              </a:rPr>
              <a:t> </a:t>
            </a:r>
            <a:r>
              <a:rPr lang="vi-VN" sz="1400" b="1" dirty="0">
                <a:latin typeface="Consolas" pitchFamily="49" charset="0"/>
                <a:cs typeface="Consolas" pitchFamily="49" charset="0"/>
              </a:rPr>
              <a:t>đ</a:t>
            </a:r>
            <a:r>
              <a:rPr lang="en-GB" sz="1400" b="1" dirty="0" err="1">
                <a:latin typeface="Consolas" pitchFamily="49" charset="0"/>
                <a:cs typeface="Consolas" pitchFamily="49" charset="0"/>
              </a:rPr>
              <a:t>oạn</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trong</a:t>
            </a:r>
            <a:r>
              <a:rPr lang="en-GB" sz="1400" b="1" dirty="0">
                <a:latin typeface="Consolas" pitchFamily="49" charset="0"/>
                <a:cs typeface="Consolas" pitchFamily="49" charset="0"/>
              </a:rPr>
              <a:t> X </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theo</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thứ</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tự</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không</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giảm</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của</a:t>
            </a:r>
            <a:r>
              <a:rPr lang="en-GB" sz="1400" b="1" dirty="0">
                <a:latin typeface="Consolas" pitchFamily="49" charset="0"/>
                <a:cs typeface="Consolas" pitchFamily="49" charset="0"/>
              </a:rPr>
              <a:t> bi;  </a:t>
            </a:r>
          </a:p>
          <a:p>
            <a:pPr marL="0" indent="0">
              <a:buNone/>
            </a:pPr>
            <a:r>
              <a:rPr lang="en-GB" sz="1400" b="1" dirty="0">
                <a:latin typeface="Consolas" pitchFamily="49" charset="0"/>
                <a:cs typeface="Consolas" pitchFamily="49" charset="0"/>
              </a:rPr>
              <a:t>  while (L </a:t>
            </a:r>
            <a:r>
              <a:rPr lang="en-GB" sz="1400" b="1" dirty="0">
                <a:latin typeface="Consolas" pitchFamily="49" charset="0"/>
                <a:cs typeface="Consolas" pitchFamily="49" charset="0"/>
                <a:sym typeface="Symbol"/>
              </a:rPr>
              <a:t> ) </a:t>
            </a:r>
            <a:r>
              <a:rPr lang="vi-VN" sz="1400" b="1" dirty="0">
                <a:latin typeface="Consolas" pitchFamily="49" charset="0"/>
                <a:cs typeface="Consolas" pitchFamily="49" charset="0"/>
                <a:sym typeface="Symbol"/>
              </a:rPr>
              <a:t>{</a:t>
            </a:r>
            <a:endParaRPr lang="en-GB" sz="1400" b="1" dirty="0">
              <a:latin typeface="Consolas" pitchFamily="49" charset="0"/>
              <a:cs typeface="Consolas" pitchFamily="49" charset="0"/>
              <a:sym typeface="Symbol"/>
            </a:endParaRPr>
          </a:p>
          <a:p>
            <a:pPr marL="0" indent="0">
              <a:buNone/>
            </a:pPr>
            <a:r>
              <a:rPr lang="en-GB" sz="1400" b="1" dirty="0">
                <a:latin typeface="Consolas" pitchFamily="49" charset="0"/>
                <a:cs typeface="Consolas" pitchFamily="49" charset="0"/>
                <a:sym typeface="Symbol"/>
              </a:rPr>
              <a:t>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 = </a:t>
            </a:r>
            <a:r>
              <a:rPr lang="en-GB" sz="1400" b="1" dirty="0" err="1">
                <a:latin typeface="Consolas" pitchFamily="49" charset="0"/>
                <a:cs typeface="Consolas" pitchFamily="49" charset="0"/>
                <a:sym typeface="Symbol"/>
              </a:rPr>
              <a:t>chọn</a:t>
            </a:r>
            <a:r>
              <a:rPr lang="en-GB" sz="1400" b="1" dirty="0">
                <a:latin typeface="Consolas" pitchFamily="49" charset="0"/>
                <a:cs typeface="Consolas" pitchFamily="49" charset="0"/>
                <a:sym typeface="Symbol"/>
              </a:rPr>
              <a:t> </a:t>
            </a:r>
            <a:r>
              <a:rPr lang="vi-VN" sz="1400" b="1" dirty="0">
                <a:latin typeface="Consolas" pitchFamily="49" charset="0"/>
                <a:cs typeface="Consolas" pitchFamily="49" charset="0"/>
                <a:sym typeface="Symbol"/>
              </a:rPr>
              <a:t>đ</a:t>
            </a:r>
            <a:r>
              <a:rPr lang="en-GB" sz="1400" b="1" dirty="0" err="1">
                <a:latin typeface="Consolas" pitchFamily="49" charset="0"/>
                <a:cs typeface="Consolas" pitchFamily="49" charset="0"/>
                <a:sym typeface="Symbol"/>
              </a:rPr>
              <a:t>oạn</a:t>
            </a:r>
            <a:r>
              <a:rPr lang="en-GB" sz="1400" b="1" dirty="0">
                <a:latin typeface="Consolas" pitchFamily="49" charset="0"/>
                <a:cs typeface="Consolas" pitchFamily="49" charset="0"/>
                <a:sym typeface="Symbol"/>
              </a:rPr>
              <a:t> </a:t>
            </a:r>
            <a:r>
              <a:rPr lang="vi-VN" sz="1400" b="1" dirty="0">
                <a:latin typeface="Consolas" pitchFamily="49" charset="0"/>
                <a:cs typeface="Consolas" pitchFamily="49" charset="0"/>
                <a:sym typeface="Symbol"/>
              </a:rPr>
              <a:t>đầu</a:t>
            </a: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tiên</a:t>
            </a: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trong</a:t>
            </a:r>
            <a:r>
              <a:rPr lang="en-GB" sz="1400" b="1" dirty="0">
                <a:latin typeface="Consolas" pitchFamily="49" charset="0"/>
                <a:cs typeface="Consolas" pitchFamily="49" charset="0"/>
                <a:sym typeface="Symbol"/>
              </a:rPr>
              <a:t> L;</a:t>
            </a:r>
          </a:p>
          <a:p>
            <a:pPr marL="0" indent="0">
              <a:buNone/>
            </a:pP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Loại</a:t>
            </a: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bỏ</a:t>
            </a:r>
            <a:r>
              <a:rPr lang="en-GB" sz="1400" b="1" dirty="0">
                <a:latin typeface="Consolas" pitchFamily="49" charset="0"/>
                <a:cs typeface="Consolas" pitchFamily="49" charset="0"/>
                <a:sym typeface="Symbol"/>
              </a:rPr>
              <a:t>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 </a:t>
            </a:r>
            <a:r>
              <a:rPr lang="en-GB" sz="1400" b="1" dirty="0" err="1">
                <a:latin typeface="Consolas" pitchFamily="49" charset="0"/>
                <a:cs typeface="Consolas" pitchFamily="49" charset="0"/>
                <a:sym typeface="Symbol"/>
              </a:rPr>
              <a:t>khỏi</a:t>
            </a:r>
            <a:r>
              <a:rPr lang="en-GB" sz="1400" b="1" dirty="0">
                <a:latin typeface="Consolas" pitchFamily="49" charset="0"/>
                <a:cs typeface="Consolas" pitchFamily="49" charset="0"/>
                <a:sym typeface="Symbol"/>
              </a:rPr>
              <a:t> L;</a:t>
            </a:r>
          </a:p>
          <a:p>
            <a:pPr marL="0" indent="0">
              <a:buNone/>
            </a:pPr>
            <a:r>
              <a:rPr lang="en-GB" sz="1400" b="1" dirty="0">
                <a:latin typeface="Consolas" pitchFamily="49" charset="0"/>
                <a:cs typeface="Consolas" pitchFamily="49" charset="0"/>
                <a:sym typeface="Symbol"/>
              </a:rPr>
              <a:t>    if feasible(S 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a:t>
            </a:r>
            <a:r>
              <a:rPr lang="vi-VN" sz="1400" b="1" dirty="0">
                <a:latin typeface="Consolas" pitchFamily="49" charset="0"/>
                <a:cs typeface="Consolas" pitchFamily="49" charset="0"/>
                <a:sym typeface="Symbol"/>
              </a:rPr>
              <a:t> {</a:t>
            </a:r>
            <a:endParaRPr lang="en-GB" sz="1400" b="1" dirty="0">
              <a:latin typeface="Consolas" pitchFamily="49" charset="0"/>
              <a:cs typeface="Consolas" pitchFamily="49" charset="0"/>
              <a:sym typeface="Symbol"/>
            </a:endParaRPr>
          </a:p>
          <a:p>
            <a:pPr marL="0" indent="0">
              <a:buNone/>
            </a:pPr>
            <a:r>
              <a:rPr lang="en-GB" sz="1400" b="1" dirty="0">
                <a:latin typeface="Consolas" pitchFamily="49" charset="0"/>
                <a:cs typeface="Consolas" pitchFamily="49" charset="0"/>
                <a:sym typeface="Symbol"/>
              </a:rPr>
              <a:t>      S = S  {(</a:t>
            </a:r>
            <a:r>
              <a:rPr lang="en-GB" sz="1400" b="1" i="1" dirty="0" err="1">
                <a:latin typeface="Consolas" pitchFamily="49" charset="0"/>
                <a:cs typeface="Consolas" pitchFamily="49" charset="0"/>
                <a:sym typeface="Symbol"/>
              </a:rPr>
              <a:t>a</a:t>
            </a:r>
            <a:r>
              <a:rPr lang="en-GB" sz="1400" b="1" i="1" baseline="-25000" dirty="0" err="1">
                <a:latin typeface="Consolas" pitchFamily="49" charset="0"/>
                <a:cs typeface="Consolas" pitchFamily="49" charset="0"/>
                <a:sym typeface="Symbol"/>
              </a:rPr>
              <a:t>c</a:t>
            </a:r>
            <a:r>
              <a:rPr lang="en-GB" sz="1400" b="1" dirty="0" err="1">
                <a:latin typeface="Consolas" pitchFamily="49" charset="0"/>
                <a:cs typeface="Consolas" pitchFamily="49" charset="0"/>
                <a:sym typeface="Symbol"/>
              </a:rPr>
              <a:t>,</a:t>
            </a:r>
            <a:r>
              <a:rPr lang="en-GB" sz="1400" b="1" i="1" dirty="0" err="1">
                <a:latin typeface="Consolas" pitchFamily="49" charset="0"/>
                <a:cs typeface="Consolas" pitchFamily="49" charset="0"/>
                <a:sym typeface="Symbol"/>
              </a:rPr>
              <a:t>b</a:t>
            </a:r>
            <a:r>
              <a:rPr lang="en-GB" sz="1400" b="1" i="1" baseline="-25000" dirty="0" err="1">
                <a:latin typeface="Consolas" pitchFamily="49" charset="0"/>
                <a:cs typeface="Consolas" pitchFamily="49" charset="0"/>
                <a:sym typeface="Symbol"/>
              </a:rPr>
              <a:t>c</a:t>
            </a: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sym typeface="Symbol"/>
              </a:rPr>
              <a:t>    }</a:t>
            </a:r>
          </a:p>
          <a:p>
            <a:pPr marL="0" indent="0">
              <a:buNone/>
            </a:pPr>
            <a:r>
              <a:rPr lang="en-GB" sz="1400" b="1" dirty="0">
                <a:latin typeface="Consolas" pitchFamily="49" charset="0"/>
                <a:cs typeface="Consolas" pitchFamily="49" charset="0"/>
              </a:rPr>
              <a:t>  } </a:t>
            </a:r>
          </a:p>
          <a:p>
            <a:pPr marL="0" indent="0">
              <a:buNone/>
            </a:pPr>
            <a:r>
              <a:rPr lang="en-GB" sz="1400" b="1" dirty="0">
                <a:latin typeface="Consolas" pitchFamily="49" charset="0"/>
                <a:cs typeface="Consolas" pitchFamily="49" charset="0"/>
              </a:rPr>
              <a:t>  return S;</a:t>
            </a:r>
          </a:p>
          <a:p>
            <a:pPr marL="0" indent="0">
              <a:buNone/>
            </a:pPr>
            <a:r>
              <a:rPr lang="en-GB" sz="14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7406A414-A1F3-4A3E-B1F6-615310FA7318}"/>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978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5"/>
            <a:ext cx="7886700" cy="605709"/>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tập</a:t>
            </a:r>
            <a:endParaRPr lang="zh-CN" altLang="en-US" sz="3200" b="1" dirty="0">
              <a:latin typeface="Arial" panose="020B0604020202020204" pitchFamily="34" charset="0"/>
              <a:cs typeface="Arial" panose="020B0604020202020204" pitchFamily="34" charset="0"/>
            </a:endParaRPr>
          </a:p>
        </p:txBody>
      </p:sp>
      <p:sp>
        <p:nvSpPr>
          <p:cNvPr id="9" name="Content Placeholder 3">
            <a:extLst>
              <a:ext uri="{FF2B5EF4-FFF2-40B4-BE49-F238E27FC236}">
                <a16:creationId xmlns:a16="http://schemas.microsoft.com/office/drawing/2014/main" id="{B54F2D2F-779F-4C70-8ABE-81157242B36D}"/>
              </a:ext>
            </a:extLst>
          </p:cNvPr>
          <p:cNvSpPr>
            <a:spLocks noGrp="1"/>
          </p:cNvSpPr>
          <p:nvPr>
            <p:ph sz="quarter" idx="1"/>
          </p:nvPr>
        </p:nvSpPr>
        <p:spPr>
          <a:xfrm>
            <a:off x="251520" y="1003176"/>
            <a:ext cx="8640960" cy="5016624"/>
          </a:xfrm>
        </p:spPr>
        <p:txBody>
          <a:bodyPr>
            <a:noAutofit/>
          </a:bodyPr>
          <a:lstStyle/>
          <a:p>
            <a:r>
              <a:rPr lang="vi-VN" sz="2000" dirty="0">
                <a:latin typeface="Arial" panose="020B0604020202020204" pitchFamily="34" charset="0"/>
                <a:cs typeface="Arial" panose="020B0604020202020204" pitchFamily="34" charset="0"/>
              </a:rPr>
              <a:t>Có n công việc 1, 2, ..., n. Công việc i có thời hạn hoàn thành là d[i] và có lợi nhuận khi được đưa vào thực hiện là p[i] (i=1,...,n). Biết rằng chỉ được nhiều nhất 1 công việc được thực hiện tại mỗi thời điểm và khi thời gian thực hiện xong mỗi công việc đều là 1 đơn vị. Hãy tìm cách chọn ra các công việc để đưa vào thực hiện sao cho tổng lợi nhuận thu được là nhiều nhất đồng thời mỗi công việc phải hoàn thành trước hoặc đúng thời hạn.</a:t>
            </a:r>
          </a:p>
        </p:txBody>
      </p:sp>
      <p:cxnSp>
        <p:nvCxnSpPr>
          <p:cNvPr id="4" name="Straight Connector 3">
            <a:extLst>
              <a:ext uri="{FF2B5EF4-FFF2-40B4-BE49-F238E27FC236}">
                <a16:creationId xmlns:a16="http://schemas.microsoft.com/office/drawing/2014/main" id="{3F1F0EAA-879E-4AF5-9D3E-19E9538C5C61}"/>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811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326809" y="114605"/>
            <a:ext cx="7886700" cy="605709"/>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tham</a:t>
            </a:r>
            <a:r>
              <a:rPr lang="en-US" altLang="zh-CN" sz="3200" b="1" dirty="0">
                <a:latin typeface="Arial" panose="020B0604020202020204" pitchFamily="34" charset="0"/>
                <a:cs typeface="Arial" panose="020B0604020202020204" pitchFamily="34" charset="0"/>
              </a:rPr>
              <a:t> lam: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tập</a:t>
            </a:r>
            <a:endParaRPr lang="zh-CN" altLang="en-US" sz="3200" b="1" dirty="0">
              <a:latin typeface="Arial" panose="020B0604020202020204" pitchFamily="34" charset="0"/>
              <a:cs typeface="Arial" panose="020B0604020202020204" pitchFamily="34" charset="0"/>
            </a:endParaRPr>
          </a:p>
        </p:txBody>
      </p:sp>
      <p:sp>
        <p:nvSpPr>
          <p:cNvPr id="9" name="Content Placeholder 3">
            <a:extLst>
              <a:ext uri="{FF2B5EF4-FFF2-40B4-BE49-F238E27FC236}">
                <a16:creationId xmlns:a16="http://schemas.microsoft.com/office/drawing/2014/main" id="{B54F2D2F-779F-4C70-8ABE-81157242B36D}"/>
              </a:ext>
            </a:extLst>
          </p:cNvPr>
          <p:cNvSpPr>
            <a:spLocks noGrp="1"/>
          </p:cNvSpPr>
          <p:nvPr>
            <p:ph sz="quarter" idx="1"/>
          </p:nvPr>
        </p:nvSpPr>
        <p:spPr>
          <a:xfrm>
            <a:off x="251519" y="1003176"/>
            <a:ext cx="8759315" cy="5016624"/>
          </a:xfrm>
        </p:spPr>
        <p:txBody>
          <a:bodyPr>
            <a:noAutofit/>
          </a:bodyPr>
          <a:lstStyle/>
          <a:p>
            <a:r>
              <a:rPr lang="vi-VN" sz="2000" dirty="0">
                <a:latin typeface="Arial" panose="020B0604020202020204" pitchFamily="34" charset="0"/>
                <a:cs typeface="Arial" panose="020B0604020202020204" pitchFamily="34" charset="0"/>
              </a:rPr>
              <a:t>Ví dụ: có 4 công việc với thời hạn hoàn thành d[i] và lợi nhuận là p[i] được cho như sau:</a:t>
            </a:r>
          </a:p>
          <a:p>
            <a:pPr lvl="1"/>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1:      4      20</a:t>
            </a:r>
          </a:p>
          <a:p>
            <a:pPr lvl="1"/>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2:      1      10</a:t>
            </a:r>
          </a:p>
          <a:p>
            <a:pPr lvl="1"/>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3:      1      40</a:t>
            </a:r>
          </a:p>
          <a:p>
            <a:pPr lvl="1"/>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4:      1      30</a:t>
            </a:r>
          </a:p>
          <a:p>
            <a:r>
              <a:rPr lang="vi-VN" sz="2000" dirty="0">
                <a:latin typeface="Arial" panose="020B0604020202020204" pitchFamily="34" charset="0"/>
                <a:cs typeface="Arial" panose="020B0604020202020204" pitchFamily="34" charset="0"/>
              </a:rPr>
              <a:t>Khi đó giải pháp tối ưu là chọn công việc 1 và 3 để thực hiện với thứ tư thực hiện là 3 trước rồi đến 1:</a:t>
            </a:r>
          </a:p>
          <a:p>
            <a:pPr lvl="1"/>
            <a:r>
              <a:rPr lang="vi-VN" sz="2000" dirty="0">
                <a:latin typeface="Arial" panose="020B0604020202020204" pitchFamily="34" charset="0"/>
                <a:cs typeface="Arial" panose="020B0604020202020204" pitchFamily="34" charset="0"/>
              </a:rPr>
              <a:t>  công việc 3 bắt đầu thực hiện tại thời điểm 0 và kết thúc tại thời điểm 1</a:t>
            </a:r>
          </a:p>
          <a:p>
            <a:pPr lvl="1"/>
            <a:r>
              <a:rPr lang="vi-VN" sz="2000" dirty="0">
                <a:latin typeface="Arial" panose="020B0604020202020204" pitchFamily="34" charset="0"/>
                <a:cs typeface="Arial" panose="020B0604020202020204" pitchFamily="34" charset="0"/>
              </a:rPr>
              <a:t>  tiếp đó, công việc 1 được bắt đầu thực hiện tại thời điểm 1 và kết thúc tại thời điểm 2</a:t>
            </a:r>
          </a:p>
          <a:p>
            <a:r>
              <a:rPr lang="vi-VN" sz="2000" dirty="0">
                <a:latin typeface="Arial" panose="020B0604020202020204" pitchFamily="34" charset="0"/>
                <a:cs typeface="Arial" panose="020B0604020202020204" pitchFamily="34" charset="0"/>
              </a:rPr>
              <a:t>tổng lợi nhuận thu được là 20 + 40 = 60 </a:t>
            </a:r>
          </a:p>
        </p:txBody>
      </p:sp>
      <p:cxnSp>
        <p:nvCxnSpPr>
          <p:cNvPr id="4" name="Straight Connector 3">
            <a:extLst>
              <a:ext uri="{FF2B5EF4-FFF2-40B4-BE49-F238E27FC236}">
                <a16:creationId xmlns:a16="http://schemas.microsoft.com/office/drawing/2014/main" id="{D5738CF8-CA3C-4F5A-9A8E-E3913C5B9CC3}"/>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32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5"/>
            <a:ext cx="8263830" cy="723595"/>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chia </a:t>
            </a:r>
            <a:r>
              <a:rPr lang="en-US" altLang="zh-CN" sz="3200" b="1" dirty="0" err="1">
                <a:latin typeface="Arial" panose="020B0604020202020204" pitchFamily="34" charset="0"/>
                <a:cs typeface="Arial" panose="020B0604020202020204" pitchFamily="34" charset="0"/>
              </a:rPr>
              <a:t>để</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trị</a:t>
            </a:r>
            <a:endParaRPr lang="zh-CN" altLang="en-US" sz="3200" b="1" dirty="0">
              <a:latin typeface="Arial" panose="020B0604020202020204" pitchFamily="34" charset="0"/>
              <a:cs typeface="Arial" panose="020B0604020202020204" pitchFamily="34" charset="0"/>
            </a:endParaRPr>
          </a:p>
        </p:txBody>
      </p:sp>
      <p:sp>
        <p:nvSpPr>
          <p:cNvPr id="9" name="Content Placeholder 3">
            <a:extLst>
              <a:ext uri="{FF2B5EF4-FFF2-40B4-BE49-F238E27FC236}">
                <a16:creationId xmlns:a16="http://schemas.microsoft.com/office/drawing/2014/main" id="{B54F2D2F-779F-4C70-8ABE-81157242B36D}"/>
              </a:ext>
            </a:extLst>
          </p:cNvPr>
          <p:cNvSpPr>
            <a:spLocks noGrp="1"/>
          </p:cNvSpPr>
          <p:nvPr>
            <p:ph sz="quarter" idx="1"/>
          </p:nvPr>
        </p:nvSpPr>
        <p:spPr>
          <a:xfrm>
            <a:off x="251520" y="1447800"/>
            <a:ext cx="8640960" cy="4572000"/>
          </a:xfrm>
        </p:spPr>
        <p:txBody>
          <a:bodyPr>
            <a:normAutofit/>
          </a:bodyPr>
          <a:lstStyle/>
          <a:p>
            <a:r>
              <a:rPr lang="en-GB" sz="2000" dirty="0">
                <a:latin typeface="Arial" panose="020B0604020202020204" pitchFamily="34" charset="0"/>
                <a:cs typeface="Arial" panose="020B0604020202020204" pitchFamily="34" charset="0"/>
              </a:rPr>
              <a:t>S</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đồ</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chung</a:t>
            </a:r>
            <a:endParaRPr lang="en-GB" sz="2000" dirty="0">
              <a:latin typeface="Arial" panose="020B0604020202020204" pitchFamily="34" charset="0"/>
              <a:cs typeface="Arial" panose="020B0604020202020204" pitchFamily="34" charset="0"/>
            </a:endParaRPr>
          </a:p>
          <a:p>
            <a:pPr lvl="1"/>
            <a:r>
              <a:rPr lang="en-GB" sz="2000" dirty="0">
                <a:latin typeface="Arial" panose="020B0604020202020204" pitchFamily="34" charset="0"/>
                <a:cs typeface="Arial" panose="020B0604020202020204" pitchFamily="34" charset="0"/>
              </a:rPr>
              <a:t>Chia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xuất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con </a:t>
            </a:r>
            <a:r>
              <a:rPr lang="vi-VN" sz="2000" dirty="0">
                <a:latin typeface="Arial" panose="020B0604020202020204" pitchFamily="34" charset="0"/>
                <a:cs typeface="Arial" panose="020B0604020202020204" pitchFamily="34" charset="0"/>
              </a:rPr>
              <a:t>độc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lập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con (</a:t>
            </a:r>
            <a:r>
              <a:rPr lang="vi-VN" sz="2000" dirty="0">
                <a:latin typeface="Arial" panose="020B0604020202020204" pitchFamily="34" charset="0"/>
                <a:cs typeface="Arial" panose="020B0604020202020204" pitchFamily="34" charset="0"/>
              </a:rPr>
              <a:t>đệ</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quy</a:t>
            </a:r>
            <a:r>
              <a:rPr lang="en-GB" sz="2000" dirty="0">
                <a:latin typeface="Arial" panose="020B0604020202020204" pitchFamily="34" charset="0"/>
                <a:cs typeface="Arial" panose="020B0604020202020204" pitchFamily="34" charset="0"/>
              </a:rPr>
              <a:t>)</a:t>
            </a:r>
          </a:p>
          <a:p>
            <a:pPr lvl="1"/>
            <a:r>
              <a:rPr lang="en-GB" sz="2000" dirty="0" err="1">
                <a:latin typeface="Arial" panose="020B0604020202020204" pitchFamily="34" charset="0"/>
                <a:cs typeface="Arial" panose="020B0604020202020204" pitchFamily="34" charset="0"/>
              </a:rPr>
              <a:t>Tổng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con </a:t>
            </a:r>
            <a:r>
              <a:rPr lang="vi-VN" sz="2000" dirty="0">
                <a:latin typeface="Arial" panose="020B0604020202020204" pitchFamily="34" charset="0"/>
                <a:cs typeface="Arial" panose="020B0604020202020204" pitchFamily="34" charset="0"/>
              </a:rPr>
              <a:t>để</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xây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dựng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xuất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endParaRPr lang="en-GB" sz="2000" dirty="0">
              <a:latin typeface="Arial" panose="020B0604020202020204" pitchFamily="34" charset="0"/>
              <a:cs typeface="Arial" panose="020B0604020202020204" pitchFamily="34" charset="0"/>
            </a:endParaRPr>
          </a:p>
          <a:p>
            <a:pPr lvl="1"/>
            <a:endParaRPr lang="en-GB" sz="2000" dirty="0">
              <a:latin typeface="Arial" panose="020B0604020202020204" pitchFamily="34" charset="0"/>
              <a:cs typeface="Arial" panose="020B0604020202020204" pitchFamily="34" charset="0"/>
            </a:endParaRPr>
          </a:p>
          <a:p>
            <a:endParaRPr lang="vi-VN" sz="20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DD604009-8BCD-417A-995B-6E85315B72A1}"/>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580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7452" y="114605"/>
            <a:ext cx="8779028" cy="631119"/>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chia </a:t>
            </a:r>
            <a:r>
              <a:rPr lang="en-US" altLang="zh-CN" sz="3200" b="1" dirty="0" err="1">
                <a:latin typeface="Arial" panose="020B0604020202020204" pitchFamily="34" charset="0"/>
                <a:cs typeface="Arial" panose="020B0604020202020204" pitchFamily="34" charset="0"/>
              </a:rPr>
              <a:t>để</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trị</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tìm</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kiếm</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nhị</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phân</a:t>
            </a:r>
            <a:endParaRPr lang="zh-CN" altLang="en-US" sz="3200" b="1" dirty="0">
              <a:latin typeface="Arial" panose="020B0604020202020204" pitchFamily="34" charset="0"/>
              <a:cs typeface="Arial" panose="020B0604020202020204" pitchFamily="34" charset="0"/>
            </a:endParaRPr>
          </a:p>
        </p:txBody>
      </p:sp>
      <p:sp>
        <p:nvSpPr>
          <p:cNvPr id="8" name="Content Placeholder 3">
            <a:extLst>
              <a:ext uri="{FF2B5EF4-FFF2-40B4-BE49-F238E27FC236}">
                <a16:creationId xmlns:a16="http://schemas.microsoft.com/office/drawing/2014/main" id="{373E193D-2F81-46BC-8DFB-70ECD5699FDD}"/>
              </a:ext>
            </a:extLst>
          </p:cNvPr>
          <p:cNvSpPr>
            <a:spLocks noGrp="1"/>
          </p:cNvSpPr>
          <p:nvPr>
            <p:ph sz="quarter" idx="1"/>
          </p:nvPr>
        </p:nvSpPr>
        <p:spPr>
          <a:xfrm>
            <a:off x="413292" y="1050514"/>
            <a:ext cx="3744416" cy="4572000"/>
          </a:xfrm>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kiếm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[1..</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sắp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tự</a:t>
            </a:r>
            <a:r>
              <a:rPr lang="en-GB"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ă</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chỉ</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y</a:t>
            </a:r>
          </a:p>
        </p:txBody>
      </p:sp>
      <p:sp>
        <p:nvSpPr>
          <p:cNvPr id="10" name="Content Placeholder 2">
            <a:extLst>
              <a:ext uri="{FF2B5EF4-FFF2-40B4-BE49-F238E27FC236}">
                <a16:creationId xmlns:a16="http://schemas.microsoft.com/office/drawing/2014/main" id="{7B1C1751-C240-42D5-B71F-61B8EB10FB16}"/>
              </a:ext>
            </a:extLst>
          </p:cNvPr>
          <p:cNvSpPr txBox="1">
            <a:spLocks/>
          </p:cNvSpPr>
          <p:nvPr/>
        </p:nvSpPr>
        <p:spPr>
          <a:xfrm>
            <a:off x="4891595" y="1050514"/>
            <a:ext cx="4144885" cy="4213944"/>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err="1">
                <a:latin typeface="Consolas" pitchFamily="49" charset="0"/>
                <a:cs typeface="Consolas" pitchFamily="49" charset="0"/>
              </a:rPr>
              <a:t>bSearch</a:t>
            </a:r>
            <a:r>
              <a:rPr lang="en-GB" sz="1400" dirty="0">
                <a:latin typeface="Consolas" pitchFamily="49" charset="0"/>
                <a:cs typeface="Consolas" pitchFamily="49" charset="0"/>
              </a:rPr>
              <a:t>(x, start, finish, y)</a:t>
            </a:r>
            <a:r>
              <a:rPr lang="vi-VN" sz="1400" dirty="0">
                <a:latin typeface="Consolas" pitchFamily="49" charset="0"/>
                <a:cs typeface="Consolas" pitchFamily="49" charset="0"/>
              </a:rPr>
              <a:t> {</a:t>
            </a:r>
            <a:endParaRPr lang="en-GB" sz="1400" dirty="0">
              <a:latin typeface="Consolas" pitchFamily="49" charset="0"/>
              <a:cs typeface="Consolas" pitchFamily="49" charset="0"/>
            </a:endParaRPr>
          </a:p>
          <a:p>
            <a:pPr marL="0" indent="0">
              <a:buNone/>
            </a:pPr>
            <a:r>
              <a:rPr lang="en-GB" sz="1400" dirty="0">
                <a:latin typeface="Consolas" pitchFamily="49" charset="0"/>
                <a:cs typeface="Consolas" pitchFamily="49" charset="0"/>
              </a:rPr>
              <a:t>  if(start == finish)</a:t>
            </a:r>
            <a:r>
              <a:rPr lang="vi-VN" sz="1400" dirty="0">
                <a:latin typeface="Consolas" pitchFamily="49" charset="0"/>
                <a:cs typeface="Consolas" pitchFamily="49" charset="0"/>
              </a:rPr>
              <a:t> {</a:t>
            </a:r>
            <a:endParaRPr lang="en-GB" sz="1400" dirty="0">
              <a:latin typeface="Consolas" pitchFamily="49" charset="0"/>
              <a:cs typeface="Consolas" pitchFamily="49" charset="0"/>
            </a:endParaRPr>
          </a:p>
          <a:p>
            <a:pPr marL="0" indent="0">
              <a:buNone/>
            </a:pPr>
            <a:r>
              <a:rPr lang="en-GB" sz="1400" dirty="0">
                <a:latin typeface="Consolas" pitchFamily="49" charset="0"/>
                <a:cs typeface="Consolas" pitchFamily="49" charset="0"/>
              </a:rPr>
              <a:t>    if(x[start] == y) </a:t>
            </a:r>
          </a:p>
          <a:p>
            <a:pPr marL="0" indent="0">
              <a:buNone/>
            </a:pPr>
            <a:r>
              <a:rPr lang="en-GB" sz="1400" dirty="0">
                <a:latin typeface="Consolas" pitchFamily="49" charset="0"/>
                <a:cs typeface="Consolas" pitchFamily="49" charset="0"/>
              </a:rPr>
              <a:t>      return start;</a:t>
            </a:r>
          </a:p>
          <a:p>
            <a:pPr marL="0" indent="0">
              <a:buNone/>
            </a:pPr>
            <a:r>
              <a:rPr lang="en-GB" sz="1400" dirty="0">
                <a:latin typeface="Consolas" pitchFamily="49" charset="0"/>
                <a:cs typeface="Consolas" pitchFamily="49" charset="0"/>
              </a:rPr>
              <a:t>    else return -1; </a:t>
            </a:r>
          </a:p>
          <a:p>
            <a:pPr marL="0" indent="0">
              <a:buNone/>
            </a:pPr>
            <a:r>
              <a:rPr lang="en-GB" sz="1400" dirty="0">
                <a:latin typeface="Consolas" pitchFamily="49" charset="0"/>
                <a:cs typeface="Consolas" pitchFamily="49" charset="0"/>
              </a:rPr>
              <a:t>  }else{</a:t>
            </a:r>
          </a:p>
          <a:p>
            <a:pPr marL="0" indent="0">
              <a:buNone/>
            </a:pPr>
            <a:r>
              <a:rPr lang="en-GB" sz="1400" dirty="0">
                <a:latin typeface="Consolas" pitchFamily="49" charset="0"/>
                <a:cs typeface="Consolas" pitchFamily="49" charset="0"/>
              </a:rPr>
              <a:t>    m = (start + finish)/2;</a:t>
            </a:r>
          </a:p>
          <a:p>
            <a:pPr marL="0" indent="0">
              <a:buNone/>
            </a:pPr>
            <a:r>
              <a:rPr lang="en-GB" sz="1400" dirty="0">
                <a:latin typeface="Consolas" pitchFamily="49" charset="0"/>
                <a:cs typeface="Consolas" pitchFamily="49" charset="0"/>
              </a:rPr>
              <a:t>    if(x[m] == y) return m;</a:t>
            </a:r>
          </a:p>
          <a:p>
            <a:pPr marL="0" indent="0">
              <a:buNone/>
            </a:pPr>
            <a:r>
              <a:rPr lang="en-GB" sz="1400" dirty="0">
                <a:latin typeface="Consolas" pitchFamily="49" charset="0"/>
                <a:cs typeface="Consolas" pitchFamily="49" charset="0"/>
              </a:rPr>
              <a:t>    if(x[m] &lt; y)</a:t>
            </a:r>
          </a:p>
          <a:p>
            <a:pPr marL="0" indent="0">
              <a:buNone/>
            </a:pPr>
            <a:r>
              <a:rPr lang="en-GB" sz="1400" dirty="0">
                <a:latin typeface="Consolas" pitchFamily="49" charset="0"/>
                <a:cs typeface="Consolas" pitchFamily="49" charset="0"/>
              </a:rPr>
              <a:t>      return </a:t>
            </a:r>
            <a:r>
              <a:rPr lang="en-GB" sz="1400" dirty="0" err="1">
                <a:latin typeface="Consolas" pitchFamily="49" charset="0"/>
                <a:cs typeface="Consolas" pitchFamily="49" charset="0"/>
              </a:rPr>
              <a:t>bSearch</a:t>
            </a:r>
            <a:r>
              <a:rPr lang="en-GB" sz="1400" dirty="0">
                <a:latin typeface="Consolas" pitchFamily="49" charset="0"/>
                <a:cs typeface="Consolas" pitchFamily="49" charset="0"/>
              </a:rPr>
              <a:t>(x, m+1,finish,y);</a:t>
            </a:r>
          </a:p>
          <a:p>
            <a:pPr marL="0" indent="0">
              <a:buNone/>
            </a:pPr>
            <a:r>
              <a:rPr lang="en-GB" sz="1400" dirty="0">
                <a:latin typeface="Consolas" pitchFamily="49" charset="0"/>
                <a:cs typeface="Consolas" pitchFamily="49" charset="0"/>
              </a:rPr>
              <a:t>    else</a:t>
            </a:r>
          </a:p>
          <a:p>
            <a:pPr marL="0" indent="0">
              <a:buNone/>
            </a:pPr>
            <a:r>
              <a:rPr lang="en-GB" sz="1400" dirty="0">
                <a:latin typeface="Consolas" pitchFamily="49" charset="0"/>
                <a:cs typeface="Consolas" pitchFamily="49" charset="0"/>
              </a:rPr>
              <a:t>      return </a:t>
            </a:r>
            <a:r>
              <a:rPr lang="en-GB" sz="1400" dirty="0" err="1">
                <a:latin typeface="Consolas" pitchFamily="49" charset="0"/>
                <a:cs typeface="Consolas" pitchFamily="49" charset="0"/>
              </a:rPr>
              <a:t>bSearch</a:t>
            </a:r>
            <a:r>
              <a:rPr lang="en-GB" sz="1400" dirty="0">
                <a:latin typeface="Consolas" pitchFamily="49" charset="0"/>
                <a:cs typeface="Consolas" pitchFamily="49" charset="0"/>
              </a:rPr>
              <a:t>(x,start,m-1,y);</a:t>
            </a:r>
          </a:p>
          <a:p>
            <a:pPr marL="0" indent="0">
              <a:buNone/>
            </a:pPr>
            <a:r>
              <a:rPr lang="en-GB" sz="1400" dirty="0">
                <a:latin typeface="Consolas" pitchFamily="49" charset="0"/>
                <a:cs typeface="Consolas" pitchFamily="49" charset="0"/>
              </a:rPr>
              <a:t>  }</a:t>
            </a:r>
          </a:p>
          <a:p>
            <a:pPr marL="0" indent="0">
              <a:buNone/>
            </a:pPr>
            <a:r>
              <a:rPr lang="en-GB" sz="1400"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5FD56CAE-AD39-475B-BF41-656999AD56D1}"/>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90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a:t>
            </a:r>
            <a:endParaRPr lang="zh-CN" altLang="en-US" sz="3200"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31BD5EB9-7D3F-4C91-B1C5-7B392D39E9FD}"/>
              </a:ext>
            </a:extLst>
          </p:cNvPr>
          <p:cNvSpPr>
            <a:spLocks noGrp="1"/>
          </p:cNvSpPr>
          <p:nvPr>
            <p:ph sz="quarter" idx="1"/>
          </p:nvPr>
        </p:nvSpPr>
        <p:spPr>
          <a:xfrm>
            <a:off x="179512" y="1447800"/>
            <a:ext cx="4464496" cy="5005536"/>
          </a:xfrm>
        </p:spPr>
        <p:txBody>
          <a:bodyPr>
            <a:normAutofit/>
          </a:bodyPr>
          <a:lstStyle/>
          <a:p>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thủ</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tục</a:t>
            </a:r>
            <a:r>
              <a:rPr lang="en-GB" sz="2000" dirty="0">
                <a:latin typeface="Arial" panose="020B0604020202020204" pitchFamily="34" charset="0"/>
                <a:cs typeface="Arial" panose="020B0604020202020204" pitchFamily="34" charset="0"/>
              </a:rPr>
              <a:t>/</a:t>
            </a:r>
            <a:r>
              <a:rPr lang="en-GB" sz="2000" dirty="0" err="1">
                <a:latin typeface="Arial" panose="020B0604020202020204" pitchFamily="34" charset="0"/>
                <a:cs typeface="Arial" panose="020B0604020202020204" pitchFamily="34" charset="0"/>
              </a:rPr>
              <a:t>hàm</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a:t>
            </a:r>
            <a:r>
              <a:rPr lang="en-GB" sz="2000" dirty="0">
                <a:latin typeface="Arial" panose="020B0604020202020204" pitchFamily="34" charset="0"/>
                <a:cs typeface="Arial" panose="020B0604020202020204" pitchFamily="34" charset="0"/>
              </a:rPr>
              <a:t>a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gọi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chính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dữ</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liệu</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n</a:t>
            </a:r>
          </a:p>
          <a:p>
            <a:r>
              <a:rPr lang="en-GB" sz="2000" dirty="0" err="1">
                <a:latin typeface="Arial" panose="020B0604020202020204" pitchFamily="34" charset="0"/>
                <a:cs typeface="Arial" panose="020B0604020202020204" pitchFamily="34" charset="0"/>
              </a:rPr>
              <a:t>Tình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huống</a:t>
            </a:r>
            <a:r>
              <a:rPr lang="en-GB" sz="2000" dirty="0">
                <a:latin typeface="Arial" panose="020B0604020202020204" pitchFamily="34" charset="0"/>
                <a:cs typeface="Arial" panose="020B0604020202020204" pitchFamily="34" charset="0"/>
              </a:rPr>
              <a:t> c</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sở</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Dữ</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liệu</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đủ</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để</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a:t>
            </a:r>
            <a:r>
              <a:rPr lang="en-GB" sz="2000" dirty="0">
                <a:latin typeface="Arial" panose="020B0604020202020204" pitchFamily="34" charset="0"/>
                <a:cs typeface="Arial" panose="020B0604020202020204" pitchFamily="34" charset="0"/>
              </a:rPr>
              <a:t>a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kết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trực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cần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a:t>
            </a:r>
            <a:r>
              <a:rPr lang="en-GB" sz="2000" dirty="0">
                <a:latin typeface="Arial" panose="020B0604020202020204" pitchFamily="34" charset="0"/>
                <a:cs typeface="Arial" panose="020B0604020202020204" pitchFamily="34" charset="0"/>
              </a:rPr>
              <a:t>a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gọi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đệ</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quy</a:t>
            </a:r>
            <a:endParaRPr lang="en-GB" sz="2000" dirty="0">
              <a:latin typeface="Arial" panose="020B0604020202020204" pitchFamily="34" charset="0"/>
              <a:cs typeface="Arial" panose="020B0604020202020204" pitchFamily="34" charset="0"/>
            </a:endParaRPr>
          </a:p>
          <a:p>
            <a:r>
              <a:rPr lang="en-GB" sz="2000" dirty="0" err="1">
                <a:latin typeface="Arial" panose="020B0604020202020204" pitchFamily="34" charset="0"/>
                <a:cs typeface="Arial" panose="020B0604020202020204" pitchFamily="34" charset="0"/>
              </a:rPr>
              <a:t>Tổng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kết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quả</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Kết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a:t>
            </a:r>
            <a:r>
              <a:rPr lang="vi-VN" sz="2000" dirty="0">
                <a:latin typeface="Arial" panose="020B0604020202020204" pitchFamily="34" charset="0"/>
                <a:cs typeface="Arial" panose="020B0604020202020204" pitchFamily="34" charset="0"/>
              </a:rPr>
              <a:t>ươ</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còn</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xây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dựng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kết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gọi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đệ</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khác</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Times New Roman" pitchFamily="18" charset="0"/>
              <a:cs typeface="Times New Roman" pitchFamily="18" charset="0"/>
            </a:endParaRPr>
          </a:p>
          <a:p>
            <a:endParaRPr lang="en-GB" sz="2000" dirty="0"/>
          </a:p>
        </p:txBody>
      </p:sp>
      <p:sp>
        <p:nvSpPr>
          <p:cNvPr id="7" name="Content Placeholder 2">
            <a:extLst>
              <a:ext uri="{FF2B5EF4-FFF2-40B4-BE49-F238E27FC236}">
                <a16:creationId xmlns:a16="http://schemas.microsoft.com/office/drawing/2014/main" id="{B672AF87-051F-4178-94C2-541DE75547B7}"/>
              </a:ext>
            </a:extLst>
          </p:cNvPr>
          <p:cNvSpPr txBox="1">
            <a:spLocks/>
          </p:cNvSpPr>
          <p:nvPr/>
        </p:nvSpPr>
        <p:spPr>
          <a:xfrm>
            <a:off x="4860032" y="1412776"/>
            <a:ext cx="4104456" cy="2591052"/>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2000" b="1" dirty="0" err="1">
                <a:latin typeface="Consolas" panose="020B0609020204030204" pitchFamily="49" charset="0"/>
                <a:cs typeface="Times New Roman" pitchFamily="18" charset="0"/>
              </a:rPr>
              <a:t>Ví</a:t>
            </a:r>
            <a:r>
              <a:rPr lang="en-GB" sz="2000" b="1" dirty="0">
                <a:latin typeface="Consolas" panose="020B0609020204030204" pitchFamily="49" charset="0"/>
                <a:cs typeface="Times New Roman" pitchFamily="18" charset="0"/>
              </a:rPr>
              <a:t> </a:t>
            </a:r>
            <a:r>
              <a:rPr lang="en-GB" sz="2000" b="1" dirty="0" err="1">
                <a:latin typeface="Consolas" panose="020B0609020204030204" pitchFamily="49" charset="0"/>
                <a:cs typeface="Times New Roman" pitchFamily="18" charset="0"/>
              </a:rPr>
              <a:t>dụ</a:t>
            </a:r>
            <a:r>
              <a:rPr lang="en-GB" sz="2000" b="1" dirty="0">
                <a:latin typeface="Consolas" panose="020B0609020204030204" pitchFamily="49" charset="0"/>
                <a:cs typeface="Times New Roman" pitchFamily="18" charset="0"/>
              </a:rPr>
              <a:t>: </a:t>
            </a:r>
            <a:r>
              <a:rPr lang="en-GB" sz="2000" b="1" dirty="0" err="1">
                <a:latin typeface="Consolas" panose="020B0609020204030204" pitchFamily="49" charset="0"/>
                <a:cs typeface="Times New Roman" pitchFamily="18" charset="0"/>
              </a:rPr>
              <a:t>tổng</a:t>
            </a:r>
            <a:r>
              <a:rPr lang="en-GB" sz="2000" b="1" dirty="0">
                <a:latin typeface="Consolas" panose="020B0609020204030204" pitchFamily="49" charset="0"/>
                <a:cs typeface="Times New Roman" pitchFamily="18" charset="0"/>
              </a:rPr>
              <a:t> 1 + 2 + … + n</a:t>
            </a:r>
          </a:p>
          <a:p>
            <a:pPr marL="0" indent="0">
              <a:buNone/>
            </a:pPr>
            <a:endParaRPr lang="en-GB" sz="2000" b="1" dirty="0">
              <a:latin typeface="Consolas" panose="020B0609020204030204" pitchFamily="49" charset="0"/>
              <a:cs typeface="Consolas" pitchFamily="49" charset="0"/>
            </a:endParaRPr>
          </a:p>
          <a:p>
            <a:pPr marL="0" indent="0">
              <a:buNone/>
            </a:pPr>
            <a:r>
              <a:rPr lang="en-GB" sz="1400" b="1" dirty="0">
                <a:latin typeface="Consolas" panose="020B0609020204030204" pitchFamily="49" charset="0"/>
                <a:cs typeface="Consolas" pitchFamily="49" charset="0"/>
              </a:rPr>
              <a:t>int sum(int n)</a:t>
            </a:r>
            <a:r>
              <a:rPr lang="vi-VN" sz="1400" b="1" dirty="0">
                <a:latin typeface="Consolas" panose="020B0609020204030204"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if (n &lt;= 1) return  1;</a:t>
            </a:r>
          </a:p>
          <a:p>
            <a:pPr marL="0" indent="0">
              <a:buNone/>
            </a:pPr>
            <a:r>
              <a:rPr lang="en-GB" sz="1400" b="1" dirty="0">
                <a:latin typeface="Consolas" pitchFamily="49" charset="0"/>
                <a:cs typeface="Consolas" pitchFamily="49" charset="0"/>
              </a:rPr>
              <a:t>  </a:t>
            </a:r>
            <a:r>
              <a:rPr lang="en-GB" sz="1400" b="1" dirty="0" err="1">
                <a:latin typeface="Consolas" panose="020B0609020204030204" pitchFamily="49" charset="0"/>
                <a:cs typeface="Consolas" pitchFamily="49" charset="0"/>
              </a:rPr>
              <a:t>int</a:t>
            </a:r>
            <a:r>
              <a:rPr lang="en-GB" sz="1400" b="1" dirty="0">
                <a:latin typeface="Consolas" pitchFamily="49" charset="0"/>
                <a:cs typeface="Consolas" pitchFamily="49" charset="0"/>
              </a:rPr>
              <a:t> s = sum(n-1);</a:t>
            </a:r>
          </a:p>
          <a:p>
            <a:pPr marL="0" indent="0">
              <a:buNone/>
            </a:pPr>
            <a:r>
              <a:rPr lang="en-GB" sz="1400" b="1" dirty="0">
                <a:latin typeface="Consolas" pitchFamily="49" charset="0"/>
                <a:cs typeface="Consolas" pitchFamily="49" charset="0"/>
              </a:rPr>
              <a:t>  return n + s;	</a:t>
            </a:r>
          </a:p>
          <a:p>
            <a:pPr marL="0" indent="0">
              <a:buNone/>
            </a:pPr>
            <a:r>
              <a:rPr lang="en-GB" sz="14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D5FB15CD-5FC6-424A-A305-A8E811A24A5A}"/>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81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196602" y="114606"/>
            <a:ext cx="7886700" cy="723594"/>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chia </a:t>
            </a:r>
            <a:r>
              <a:rPr lang="en-US" altLang="zh-CN" sz="3200" b="1" dirty="0" err="1">
                <a:latin typeface="Arial" panose="020B0604020202020204" pitchFamily="34" charset="0"/>
                <a:cs typeface="Arial" panose="020B0604020202020204" pitchFamily="34" charset="0"/>
              </a:rPr>
              <a:t>để</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trị</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dãy</a:t>
            </a:r>
            <a:r>
              <a:rPr lang="en-US" altLang="zh-CN" sz="3200" b="1" dirty="0">
                <a:latin typeface="Arial" panose="020B0604020202020204" pitchFamily="34" charset="0"/>
                <a:cs typeface="Arial" panose="020B0604020202020204" pitchFamily="34" charset="0"/>
              </a:rPr>
              <a:t> con </a:t>
            </a:r>
            <a:r>
              <a:rPr lang="en-US" altLang="zh-CN" sz="3200" b="1" dirty="0" err="1">
                <a:latin typeface="Arial" panose="020B0604020202020204" pitchFamily="34" charset="0"/>
                <a:cs typeface="Arial" panose="020B0604020202020204" pitchFamily="34" charset="0"/>
              </a:rPr>
              <a:t>cực</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đại</a:t>
            </a:r>
            <a:endParaRPr lang="zh-CN" altLang="en-US" sz="3200" b="1" dirty="0">
              <a:latin typeface="Arial" panose="020B0604020202020204" pitchFamily="34" charset="0"/>
              <a:cs typeface="Arial" panose="020B0604020202020204" pitchFamily="34" charset="0"/>
            </a:endParaRPr>
          </a:p>
        </p:txBody>
      </p:sp>
      <p:sp>
        <p:nvSpPr>
          <p:cNvPr id="7" name="Content Placeholder 3">
            <a:extLst>
              <a:ext uri="{FF2B5EF4-FFF2-40B4-BE49-F238E27FC236}">
                <a16:creationId xmlns:a16="http://schemas.microsoft.com/office/drawing/2014/main" id="{AC391E97-40E0-4B6D-8783-BB73E8C58C43}"/>
              </a:ext>
            </a:extLst>
          </p:cNvPr>
          <p:cNvSpPr>
            <a:spLocks noGrp="1"/>
          </p:cNvSpPr>
          <p:nvPr>
            <p:ph sz="quarter" idx="1"/>
          </p:nvPr>
        </p:nvSpPr>
        <p:spPr>
          <a:xfrm>
            <a:off x="395536" y="1447800"/>
            <a:ext cx="3744416" cy="4572000"/>
          </a:xfrm>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i="1" baseline="-25000" dirty="0">
                <a:latin typeface="Arial" panose="020B0604020202020204" pitchFamily="34" charset="0"/>
                <a:cs typeface="Arial" panose="020B0604020202020204" pitchFamily="34" charset="0"/>
              </a:rPr>
              <a:t>n</a:t>
            </a: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bao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gồm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endParaRPr lang="en-GB" sz="2000"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DCBD9A1-AC92-4DE0-BE4A-573F2CDBF126}"/>
              </a:ext>
            </a:extLst>
          </p:cNvPr>
          <p:cNvSpPr txBox="1">
            <a:spLocks/>
          </p:cNvSpPr>
          <p:nvPr/>
        </p:nvSpPr>
        <p:spPr>
          <a:xfrm>
            <a:off x="4495060" y="1447801"/>
            <a:ext cx="4089648" cy="3962400"/>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err="1">
                <a:latin typeface="Consolas" pitchFamily="49" charset="0"/>
                <a:cs typeface="Consolas" pitchFamily="49" charset="0"/>
              </a:rPr>
              <a:t>int</a:t>
            </a:r>
            <a:r>
              <a:rPr lang="en-GB" sz="1400" dirty="0">
                <a:latin typeface="Consolas" pitchFamily="49" charset="0"/>
                <a:cs typeface="Consolas" pitchFamily="49" charset="0"/>
              </a:rPr>
              <a:t> </a:t>
            </a:r>
            <a:r>
              <a:rPr lang="en-GB" sz="1400" dirty="0" err="1">
                <a:latin typeface="Consolas" pitchFamily="49" charset="0"/>
                <a:cs typeface="Consolas" pitchFamily="49" charset="0"/>
              </a:rPr>
              <a:t>maxSeq</a:t>
            </a:r>
            <a:r>
              <a:rPr lang="en-GB" sz="1400" dirty="0">
                <a:latin typeface="Consolas" pitchFamily="49" charset="0"/>
                <a:cs typeface="Consolas" pitchFamily="49" charset="0"/>
              </a:rPr>
              <a:t>(</a:t>
            </a:r>
            <a:r>
              <a:rPr lang="en-GB" sz="1400" dirty="0" err="1">
                <a:latin typeface="Consolas" pitchFamily="49" charset="0"/>
                <a:cs typeface="Consolas" pitchFamily="49" charset="0"/>
              </a:rPr>
              <a:t>int</a:t>
            </a:r>
            <a:r>
              <a:rPr lang="en-GB" sz="1400" dirty="0">
                <a:latin typeface="Consolas" pitchFamily="49" charset="0"/>
                <a:cs typeface="Consolas" pitchFamily="49" charset="0"/>
              </a:rPr>
              <a:t>* a,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l,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r){</a:t>
            </a:r>
          </a:p>
          <a:p>
            <a:pPr marL="0" indent="0">
              <a:buNone/>
            </a:pPr>
            <a:r>
              <a:rPr lang="en-GB" sz="1400" dirty="0">
                <a:latin typeface="Consolas" pitchFamily="49" charset="0"/>
                <a:cs typeface="Consolas" pitchFamily="49" charset="0"/>
              </a:rPr>
              <a:t>  if(l == r) return a[l];</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max;</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mid = (</a:t>
            </a:r>
            <a:r>
              <a:rPr lang="en-GB" sz="1400" dirty="0" err="1">
                <a:latin typeface="Consolas" pitchFamily="49" charset="0"/>
                <a:cs typeface="Consolas" pitchFamily="49" charset="0"/>
              </a:rPr>
              <a:t>l+r</a:t>
            </a:r>
            <a:r>
              <a:rPr lang="en-GB" sz="1400" dirty="0">
                <a:latin typeface="Consolas" pitchFamily="49" charset="0"/>
                <a:cs typeface="Consolas" pitchFamily="49" charset="0"/>
              </a:rPr>
              <a:t>)/2;</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mL = </a:t>
            </a:r>
            <a:r>
              <a:rPr lang="en-GB" sz="1400" dirty="0" err="1">
                <a:latin typeface="Consolas" pitchFamily="49" charset="0"/>
                <a:cs typeface="Consolas" pitchFamily="49" charset="0"/>
              </a:rPr>
              <a:t>maxSeq</a:t>
            </a:r>
            <a:r>
              <a:rPr lang="en-GB" sz="1400" dirty="0">
                <a:latin typeface="Consolas" pitchFamily="49" charset="0"/>
                <a:cs typeface="Consolas" pitchFamily="49" charset="0"/>
              </a:rPr>
              <a:t>(</a:t>
            </a:r>
            <a:r>
              <a:rPr lang="en-GB" sz="1400" dirty="0" err="1">
                <a:latin typeface="Consolas" pitchFamily="49" charset="0"/>
                <a:cs typeface="Consolas" pitchFamily="49" charset="0"/>
              </a:rPr>
              <a:t>a,l,mid</a:t>
            </a:r>
            <a:r>
              <a:rPr lang="en-GB" sz="1400" dirty="0">
                <a:latin typeface="Consolas" pitchFamily="49" charset="0"/>
                <a:cs typeface="Consolas" pitchFamily="49" charset="0"/>
              </a:rPr>
              <a:t>);</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a:t>
            </a:r>
            <a:r>
              <a:rPr lang="en-GB" sz="1400" dirty="0" err="1">
                <a:latin typeface="Consolas" pitchFamily="49" charset="0"/>
                <a:cs typeface="Consolas" pitchFamily="49" charset="0"/>
              </a:rPr>
              <a:t>mR</a:t>
            </a:r>
            <a:r>
              <a:rPr lang="en-GB" sz="1400" dirty="0">
                <a:latin typeface="Consolas" pitchFamily="49" charset="0"/>
                <a:cs typeface="Consolas" pitchFamily="49" charset="0"/>
              </a:rPr>
              <a:t> = </a:t>
            </a:r>
            <a:r>
              <a:rPr lang="en-GB" sz="1400" dirty="0" err="1">
                <a:latin typeface="Consolas" pitchFamily="49" charset="0"/>
                <a:cs typeface="Consolas" pitchFamily="49" charset="0"/>
              </a:rPr>
              <a:t>maxSeq</a:t>
            </a:r>
            <a:r>
              <a:rPr lang="en-GB" sz="1400" dirty="0">
                <a:latin typeface="Consolas" pitchFamily="49" charset="0"/>
                <a:cs typeface="Consolas" pitchFamily="49" charset="0"/>
              </a:rPr>
              <a:t>(a,mid+1,r);</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a:t>
            </a:r>
            <a:r>
              <a:rPr lang="en-GB" sz="1400" dirty="0" err="1">
                <a:latin typeface="Consolas" pitchFamily="49" charset="0"/>
                <a:cs typeface="Consolas" pitchFamily="49" charset="0"/>
              </a:rPr>
              <a:t>mLR</a:t>
            </a:r>
            <a:r>
              <a:rPr lang="en-GB" sz="1400" dirty="0">
                <a:latin typeface="Consolas" pitchFamily="49" charset="0"/>
                <a:cs typeface="Consolas" pitchFamily="49" charset="0"/>
              </a:rPr>
              <a:t> = </a:t>
            </a:r>
            <a:r>
              <a:rPr lang="en-GB" sz="1400" dirty="0" err="1">
                <a:latin typeface="Consolas" pitchFamily="49" charset="0"/>
                <a:cs typeface="Consolas" pitchFamily="49" charset="0"/>
              </a:rPr>
              <a:t>maxLeft</a:t>
            </a:r>
            <a:r>
              <a:rPr lang="en-GB" sz="1400" dirty="0">
                <a:latin typeface="Consolas" pitchFamily="49" charset="0"/>
                <a:cs typeface="Consolas" pitchFamily="49" charset="0"/>
              </a:rPr>
              <a:t>(</a:t>
            </a:r>
            <a:r>
              <a:rPr lang="en-GB" sz="1400" dirty="0" err="1">
                <a:latin typeface="Consolas" pitchFamily="49" charset="0"/>
                <a:cs typeface="Consolas" pitchFamily="49" charset="0"/>
              </a:rPr>
              <a:t>a,l,mid</a:t>
            </a:r>
            <a:r>
              <a:rPr lang="en-GB" sz="1400" dirty="0">
                <a:latin typeface="Consolas" pitchFamily="49" charset="0"/>
                <a:cs typeface="Consolas" pitchFamily="49" charset="0"/>
              </a:rPr>
              <a:t>) + </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maxRight</a:t>
            </a:r>
            <a:r>
              <a:rPr lang="en-GB" sz="1400" dirty="0">
                <a:latin typeface="Consolas" pitchFamily="49" charset="0"/>
                <a:cs typeface="Consolas" pitchFamily="49" charset="0"/>
              </a:rPr>
              <a:t>(a,mid+1,r);</a:t>
            </a:r>
          </a:p>
          <a:p>
            <a:pPr marL="0" indent="0">
              <a:buNone/>
            </a:pPr>
            <a:r>
              <a:rPr lang="en-GB" sz="1400" dirty="0">
                <a:latin typeface="Consolas" pitchFamily="49" charset="0"/>
                <a:cs typeface="Consolas" pitchFamily="49" charset="0"/>
              </a:rPr>
              <a:t>  max = mL;</a:t>
            </a:r>
          </a:p>
          <a:p>
            <a:pPr marL="0" indent="0">
              <a:buNone/>
            </a:pPr>
            <a:r>
              <a:rPr lang="en-GB" sz="1400" dirty="0">
                <a:latin typeface="Consolas" pitchFamily="49" charset="0"/>
                <a:cs typeface="Consolas" pitchFamily="49" charset="0"/>
              </a:rPr>
              <a:t>  if(max &lt; </a:t>
            </a:r>
            <a:r>
              <a:rPr lang="en-GB" sz="1400" dirty="0" err="1">
                <a:latin typeface="Consolas" pitchFamily="49" charset="0"/>
                <a:cs typeface="Consolas" pitchFamily="49" charset="0"/>
              </a:rPr>
              <a:t>mR</a:t>
            </a:r>
            <a:r>
              <a:rPr lang="en-GB" sz="1400" dirty="0">
                <a:latin typeface="Consolas" pitchFamily="49" charset="0"/>
                <a:cs typeface="Consolas" pitchFamily="49" charset="0"/>
              </a:rPr>
              <a:t>) max = </a:t>
            </a:r>
            <a:r>
              <a:rPr lang="en-GB" sz="1400" dirty="0" err="1">
                <a:latin typeface="Consolas" pitchFamily="49" charset="0"/>
                <a:cs typeface="Consolas" pitchFamily="49" charset="0"/>
              </a:rPr>
              <a:t>mR</a:t>
            </a:r>
            <a:r>
              <a:rPr lang="en-GB" sz="1400" dirty="0">
                <a:latin typeface="Consolas" pitchFamily="49" charset="0"/>
                <a:cs typeface="Consolas" pitchFamily="49" charset="0"/>
              </a:rPr>
              <a:t>;</a:t>
            </a:r>
          </a:p>
          <a:p>
            <a:pPr marL="0" indent="0">
              <a:buNone/>
            </a:pPr>
            <a:r>
              <a:rPr lang="en-GB" sz="1400" dirty="0">
                <a:latin typeface="Consolas" pitchFamily="49" charset="0"/>
                <a:cs typeface="Consolas" pitchFamily="49" charset="0"/>
              </a:rPr>
              <a:t>  if(max &lt; </a:t>
            </a:r>
            <a:r>
              <a:rPr lang="en-GB" sz="1400" dirty="0" err="1">
                <a:latin typeface="Consolas" pitchFamily="49" charset="0"/>
                <a:cs typeface="Consolas" pitchFamily="49" charset="0"/>
              </a:rPr>
              <a:t>mLR</a:t>
            </a:r>
            <a:r>
              <a:rPr lang="en-GB" sz="1400" dirty="0">
                <a:latin typeface="Consolas" pitchFamily="49" charset="0"/>
                <a:cs typeface="Consolas" pitchFamily="49" charset="0"/>
              </a:rPr>
              <a:t>) max = </a:t>
            </a:r>
            <a:r>
              <a:rPr lang="en-GB" sz="1400" dirty="0" err="1">
                <a:latin typeface="Consolas" pitchFamily="49" charset="0"/>
                <a:cs typeface="Consolas" pitchFamily="49" charset="0"/>
              </a:rPr>
              <a:t>mLR</a:t>
            </a:r>
            <a:r>
              <a:rPr lang="en-GB" sz="1400" dirty="0">
                <a:latin typeface="Consolas" pitchFamily="49" charset="0"/>
                <a:cs typeface="Consolas" pitchFamily="49" charset="0"/>
              </a:rPr>
              <a:t>;</a:t>
            </a:r>
          </a:p>
          <a:p>
            <a:pPr marL="0" indent="0">
              <a:buNone/>
            </a:pPr>
            <a:r>
              <a:rPr lang="en-GB" sz="1400" dirty="0">
                <a:latin typeface="Consolas" pitchFamily="49" charset="0"/>
                <a:cs typeface="Consolas" pitchFamily="49" charset="0"/>
              </a:rPr>
              <a:t>  return max;</a:t>
            </a:r>
          </a:p>
          <a:p>
            <a:pPr marL="0" indent="0">
              <a:buNone/>
            </a:pPr>
            <a:r>
              <a:rPr lang="en-GB" sz="1400" dirty="0">
                <a:latin typeface="Consolas" pitchFamily="49" charset="0"/>
                <a:cs typeface="Consolas" pitchFamily="49" charset="0"/>
              </a:rPr>
              <a:t>}</a:t>
            </a:r>
          </a:p>
          <a:p>
            <a:pPr marL="0" indent="0">
              <a:buNone/>
            </a:pPr>
            <a:endParaRPr lang="en-GB" sz="1400" dirty="0">
              <a:latin typeface="Consolas" pitchFamily="49" charset="0"/>
              <a:cs typeface="Consolas" pitchFamily="49" charset="0"/>
            </a:endParaRPr>
          </a:p>
        </p:txBody>
      </p:sp>
      <p:cxnSp>
        <p:nvCxnSpPr>
          <p:cNvPr id="5" name="Straight Connector 4">
            <a:extLst>
              <a:ext uri="{FF2B5EF4-FFF2-40B4-BE49-F238E27FC236}">
                <a16:creationId xmlns:a16="http://schemas.microsoft.com/office/drawing/2014/main" id="{85917D57-1DC7-493C-B565-6228D1F6B1F3}"/>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242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5"/>
            <a:ext cx="7886700" cy="605709"/>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chia </a:t>
            </a:r>
            <a:r>
              <a:rPr lang="en-US" altLang="zh-CN" sz="3200" b="1" dirty="0" err="1">
                <a:latin typeface="Arial" panose="020B0604020202020204" pitchFamily="34" charset="0"/>
                <a:cs typeface="Arial" panose="020B0604020202020204" pitchFamily="34" charset="0"/>
              </a:rPr>
              <a:t>để</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trị</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dãy</a:t>
            </a:r>
            <a:r>
              <a:rPr lang="en-US" altLang="zh-CN" sz="3200" b="1" dirty="0">
                <a:latin typeface="Arial" panose="020B0604020202020204" pitchFamily="34" charset="0"/>
                <a:cs typeface="Arial" panose="020B0604020202020204" pitchFamily="34" charset="0"/>
              </a:rPr>
              <a:t> con </a:t>
            </a:r>
            <a:r>
              <a:rPr lang="en-US" altLang="zh-CN" sz="3200" b="1" dirty="0" err="1">
                <a:latin typeface="Arial" panose="020B0604020202020204" pitchFamily="34" charset="0"/>
                <a:cs typeface="Arial" panose="020B0604020202020204" pitchFamily="34" charset="0"/>
              </a:rPr>
              <a:t>cực</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đại</a:t>
            </a:r>
            <a:endParaRPr lang="zh-CN" altLang="en-US" sz="3200" b="1"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0FBD0B55-9EFF-4C0D-9C19-F6FF0CA1575C}"/>
              </a:ext>
            </a:extLst>
          </p:cNvPr>
          <p:cNvSpPr txBox="1">
            <a:spLocks/>
          </p:cNvSpPr>
          <p:nvPr/>
        </p:nvSpPr>
        <p:spPr>
          <a:xfrm>
            <a:off x="5148064" y="941775"/>
            <a:ext cx="3816424" cy="2125216"/>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a:latin typeface="Consolas" pitchFamily="49" charset="0"/>
                <a:cs typeface="Consolas" pitchFamily="49" charset="0"/>
              </a:rPr>
              <a:t>void main()</a:t>
            </a:r>
            <a:r>
              <a:rPr lang="vi-VN" sz="1400" dirty="0">
                <a:latin typeface="Consolas" pitchFamily="49" charset="0"/>
                <a:cs typeface="Consolas" pitchFamily="49" charset="0"/>
              </a:rPr>
              <a:t> {</a:t>
            </a:r>
            <a:endParaRPr lang="en-GB" sz="1400" dirty="0">
              <a:latin typeface="Consolas" pitchFamily="49" charset="0"/>
              <a:cs typeface="Consolas" pitchFamily="49" charset="0"/>
            </a:endParaRP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readData</a:t>
            </a:r>
            <a:r>
              <a:rPr lang="en-GB" sz="1400" dirty="0">
                <a:latin typeface="Consolas" pitchFamily="49" charset="0"/>
                <a:cs typeface="Consolas" pitchFamily="49" charset="0"/>
              </a:rPr>
              <a:t>();</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a:t>
            </a:r>
            <a:r>
              <a:rPr lang="en-GB" sz="1400" dirty="0" err="1">
                <a:latin typeface="Consolas" pitchFamily="49" charset="0"/>
                <a:cs typeface="Consolas" pitchFamily="49" charset="0"/>
              </a:rPr>
              <a:t>rs</a:t>
            </a:r>
            <a:r>
              <a:rPr lang="en-GB" sz="1400" dirty="0">
                <a:latin typeface="Consolas" pitchFamily="49" charset="0"/>
                <a:cs typeface="Consolas" pitchFamily="49" charset="0"/>
              </a:rPr>
              <a:t> = </a:t>
            </a:r>
            <a:r>
              <a:rPr lang="en-GB" sz="1400" dirty="0" err="1">
                <a:latin typeface="Consolas" pitchFamily="49" charset="0"/>
                <a:cs typeface="Consolas" pitchFamily="49" charset="0"/>
              </a:rPr>
              <a:t>maxSeq</a:t>
            </a:r>
            <a:r>
              <a:rPr lang="en-GB" sz="1400" dirty="0">
                <a:latin typeface="Consolas" pitchFamily="49" charset="0"/>
                <a:cs typeface="Consolas" pitchFamily="49" charset="0"/>
              </a:rPr>
              <a:t>(a,0,n-1);</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printf</a:t>
            </a:r>
            <a:r>
              <a:rPr lang="en-GB" sz="1400" dirty="0">
                <a:latin typeface="Consolas" pitchFamily="49" charset="0"/>
                <a:cs typeface="Consolas" pitchFamily="49" charset="0"/>
              </a:rPr>
              <a:t>(“result = %d”,</a:t>
            </a:r>
            <a:r>
              <a:rPr lang="en-GB" sz="1400" dirty="0" err="1">
                <a:latin typeface="Consolas" pitchFamily="49" charset="0"/>
                <a:cs typeface="Consolas" pitchFamily="49" charset="0"/>
              </a:rPr>
              <a:t>rs</a:t>
            </a:r>
            <a:r>
              <a:rPr lang="en-GB" sz="1400" dirty="0">
                <a:latin typeface="Consolas" pitchFamily="49" charset="0"/>
                <a:cs typeface="Consolas" pitchFamily="49" charset="0"/>
              </a:rPr>
              <a:t>);  </a:t>
            </a:r>
          </a:p>
          <a:p>
            <a:pPr marL="0" indent="0">
              <a:buNone/>
            </a:pPr>
            <a:r>
              <a:rPr lang="en-GB" sz="1400" dirty="0">
                <a:latin typeface="Consolas" pitchFamily="49" charset="0"/>
                <a:cs typeface="Consolas" pitchFamily="49" charset="0"/>
              </a:rPr>
              <a:t>}</a:t>
            </a:r>
          </a:p>
        </p:txBody>
      </p:sp>
      <p:sp>
        <p:nvSpPr>
          <p:cNvPr id="10" name="Content Placeholder 2">
            <a:extLst>
              <a:ext uri="{FF2B5EF4-FFF2-40B4-BE49-F238E27FC236}">
                <a16:creationId xmlns:a16="http://schemas.microsoft.com/office/drawing/2014/main" id="{4422EC30-5466-4486-93DF-3BCB8AAECD2B}"/>
              </a:ext>
            </a:extLst>
          </p:cNvPr>
          <p:cNvSpPr txBox="1">
            <a:spLocks/>
          </p:cNvSpPr>
          <p:nvPr/>
        </p:nvSpPr>
        <p:spPr>
          <a:xfrm>
            <a:off x="755576" y="941774"/>
            <a:ext cx="4176464" cy="5237083"/>
          </a:xfrm>
          <a:prstGeom prst="rect">
            <a:avLst/>
          </a:prstGeom>
          <a:noFill/>
          <a:ln>
            <a:solidFill>
              <a:schemeClr val="accent2"/>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err="1">
                <a:latin typeface="Consolas" pitchFamily="49" charset="0"/>
                <a:cs typeface="Consolas" pitchFamily="49" charset="0"/>
              </a:rPr>
              <a:t>int</a:t>
            </a:r>
            <a:r>
              <a:rPr lang="en-GB" sz="1400" dirty="0">
                <a:latin typeface="Consolas" pitchFamily="49" charset="0"/>
                <a:cs typeface="Consolas" pitchFamily="49" charset="0"/>
              </a:rPr>
              <a:t> </a:t>
            </a:r>
            <a:r>
              <a:rPr lang="en-GB" sz="1400" dirty="0" err="1">
                <a:latin typeface="Consolas" pitchFamily="49" charset="0"/>
                <a:cs typeface="Consolas" pitchFamily="49" charset="0"/>
              </a:rPr>
              <a:t>maxLeft</a:t>
            </a:r>
            <a:r>
              <a:rPr lang="en-GB" sz="1400" dirty="0">
                <a:latin typeface="Consolas" pitchFamily="49" charset="0"/>
                <a:cs typeface="Consolas" pitchFamily="49" charset="0"/>
              </a:rPr>
              <a:t>(</a:t>
            </a:r>
            <a:r>
              <a:rPr lang="en-GB" sz="1400" dirty="0" err="1">
                <a:latin typeface="Consolas" pitchFamily="49" charset="0"/>
                <a:cs typeface="Consolas" pitchFamily="49" charset="0"/>
              </a:rPr>
              <a:t>int</a:t>
            </a:r>
            <a:r>
              <a:rPr lang="en-GB" sz="1400" dirty="0">
                <a:latin typeface="Consolas" pitchFamily="49" charset="0"/>
                <a:cs typeface="Consolas" pitchFamily="49" charset="0"/>
              </a:rPr>
              <a:t>* a,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l,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r){</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max = -9999999;</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s = 0;</a:t>
            </a:r>
          </a:p>
          <a:p>
            <a:pPr marL="0" indent="0">
              <a:buNone/>
            </a:pPr>
            <a:r>
              <a:rPr lang="en-GB" sz="1400" dirty="0">
                <a:latin typeface="Consolas" pitchFamily="49" charset="0"/>
                <a:cs typeface="Consolas" pitchFamily="49" charset="0"/>
              </a:rPr>
              <a:t>  for(</a:t>
            </a:r>
            <a:r>
              <a:rPr lang="en-GB" sz="1400" dirty="0" err="1">
                <a:latin typeface="Consolas" pitchFamily="49" charset="0"/>
                <a:cs typeface="Consolas" pitchFamily="49" charset="0"/>
              </a:rPr>
              <a:t>int</a:t>
            </a:r>
            <a:r>
              <a:rPr lang="en-GB" sz="1400" dirty="0">
                <a:latin typeface="Consolas" pitchFamily="49" charset="0"/>
                <a:cs typeface="Consolas" pitchFamily="49" charset="0"/>
              </a:rPr>
              <a:t> i = r; i &gt;= l; i--){</a:t>
            </a:r>
          </a:p>
          <a:p>
            <a:pPr marL="0" indent="0">
              <a:buNone/>
            </a:pPr>
            <a:r>
              <a:rPr lang="en-GB" sz="1400" dirty="0">
                <a:latin typeface="Consolas" pitchFamily="49" charset="0"/>
                <a:cs typeface="Consolas" pitchFamily="49" charset="0"/>
              </a:rPr>
              <a:t>    s += a[i];</a:t>
            </a:r>
          </a:p>
          <a:p>
            <a:pPr marL="0" indent="0">
              <a:buNone/>
            </a:pPr>
            <a:r>
              <a:rPr lang="en-GB" sz="1400" dirty="0">
                <a:latin typeface="Consolas" pitchFamily="49" charset="0"/>
                <a:cs typeface="Consolas" pitchFamily="49" charset="0"/>
              </a:rPr>
              <a:t>    if(s &gt; max) max = s;</a:t>
            </a:r>
          </a:p>
          <a:p>
            <a:pPr marL="0" indent="0">
              <a:buNone/>
            </a:pPr>
            <a:r>
              <a:rPr lang="en-GB" sz="1400" dirty="0">
                <a:latin typeface="Consolas" pitchFamily="49" charset="0"/>
                <a:cs typeface="Consolas" pitchFamily="49" charset="0"/>
              </a:rPr>
              <a:t>  }</a:t>
            </a:r>
          </a:p>
          <a:p>
            <a:pPr marL="0" indent="0">
              <a:buNone/>
            </a:pPr>
            <a:r>
              <a:rPr lang="en-GB" sz="1400" dirty="0">
                <a:latin typeface="Consolas" pitchFamily="49" charset="0"/>
                <a:cs typeface="Consolas" pitchFamily="49" charset="0"/>
              </a:rPr>
              <a:t>  return max;</a:t>
            </a:r>
          </a:p>
          <a:p>
            <a:pPr marL="0" indent="0">
              <a:buNone/>
            </a:pPr>
            <a:r>
              <a:rPr lang="en-GB" sz="1400" dirty="0">
                <a:latin typeface="Consolas" pitchFamily="49" charset="0"/>
                <a:cs typeface="Consolas" pitchFamily="49" charset="0"/>
              </a:rPr>
              <a:t>}</a:t>
            </a:r>
          </a:p>
          <a:p>
            <a:pPr marL="0" indent="0">
              <a:buNone/>
            </a:pPr>
            <a:r>
              <a:rPr lang="en-GB" sz="1400" dirty="0" err="1">
                <a:latin typeface="Consolas" pitchFamily="49" charset="0"/>
                <a:cs typeface="Consolas" pitchFamily="49" charset="0"/>
              </a:rPr>
              <a:t>int</a:t>
            </a:r>
            <a:r>
              <a:rPr lang="en-GB" sz="1400" dirty="0">
                <a:latin typeface="Consolas" pitchFamily="49" charset="0"/>
                <a:cs typeface="Consolas" pitchFamily="49" charset="0"/>
              </a:rPr>
              <a:t> </a:t>
            </a:r>
            <a:r>
              <a:rPr lang="en-GB" sz="1400" dirty="0" err="1">
                <a:latin typeface="Consolas" pitchFamily="49" charset="0"/>
                <a:cs typeface="Consolas" pitchFamily="49" charset="0"/>
              </a:rPr>
              <a:t>maxRight</a:t>
            </a:r>
            <a:r>
              <a:rPr lang="en-GB" sz="1400" dirty="0">
                <a:latin typeface="Consolas" pitchFamily="49" charset="0"/>
                <a:cs typeface="Consolas" pitchFamily="49" charset="0"/>
              </a:rPr>
              <a:t>(</a:t>
            </a:r>
            <a:r>
              <a:rPr lang="en-GB" sz="1400" dirty="0" err="1">
                <a:latin typeface="Consolas" pitchFamily="49" charset="0"/>
                <a:cs typeface="Consolas" pitchFamily="49" charset="0"/>
              </a:rPr>
              <a:t>int</a:t>
            </a:r>
            <a:r>
              <a:rPr lang="en-GB" sz="1400" dirty="0">
                <a:latin typeface="Consolas" pitchFamily="49" charset="0"/>
                <a:cs typeface="Consolas" pitchFamily="49" charset="0"/>
              </a:rPr>
              <a:t>* a,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l,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r){</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max = -99999999;</a:t>
            </a:r>
          </a:p>
          <a:p>
            <a:pPr marL="0" indent="0">
              <a:buNone/>
            </a:pPr>
            <a:r>
              <a:rPr lang="en-GB" sz="1400" dirty="0">
                <a:latin typeface="Consolas" pitchFamily="49" charset="0"/>
                <a:cs typeface="Consolas" pitchFamily="49" charset="0"/>
              </a:rPr>
              <a:t>  </a:t>
            </a:r>
            <a:r>
              <a:rPr lang="en-GB" sz="1400" dirty="0" err="1">
                <a:latin typeface="Consolas" pitchFamily="49" charset="0"/>
                <a:cs typeface="Consolas" pitchFamily="49" charset="0"/>
              </a:rPr>
              <a:t>int</a:t>
            </a:r>
            <a:r>
              <a:rPr lang="en-GB" sz="1400" dirty="0">
                <a:latin typeface="Consolas" pitchFamily="49" charset="0"/>
                <a:cs typeface="Consolas" pitchFamily="49" charset="0"/>
              </a:rPr>
              <a:t> s = 0;</a:t>
            </a:r>
          </a:p>
          <a:p>
            <a:pPr marL="0" indent="0">
              <a:buNone/>
            </a:pPr>
            <a:r>
              <a:rPr lang="en-GB" sz="1400" dirty="0">
                <a:latin typeface="Consolas" pitchFamily="49" charset="0"/>
                <a:cs typeface="Consolas" pitchFamily="49" charset="0"/>
              </a:rPr>
              <a:t>  for(</a:t>
            </a:r>
            <a:r>
              <a:rPr lang="en-GB" sz="1400" dirty="0" err="1">
                <a:latin typeface="Consolas" pitchFamily="49" charset="0"/>
                <a:cs typeface="Consolas" pitchFamily="49" charset="0"/>
              </a:rPr>
              <a:t>int</a:t>
            </a:r>
            <a:r>
              <a:rPr lang="en-GB" sz="1400" dirty="0">
                <a:latin typeface="Consolas" pitchFamily="49" charset="0"/>
                <a:cs typeface="Consolas" pitchFamily="49" charset="0"/>
              </a:rPr>
              <a:t> i = l; i &lt;= r; i++){</a:t>
            </a:r>
          </a:p>
          <a:p>
            <a:pPr marL="0" indent="0">
              <a:buNone/>
            </a:pPr>
            <a:r>
              <a:rPr lang="en-GB" sz="1400" dirty="0">
                <a:latin typeface="Consolas" pitchFamily="49" charset="0"/>
                <a:cs typeface="Consolas" pitchFamily="49" charset="0"/>
              </a:rPr>
              <a:t>    s += a[i];</a:t>
            </a:r>
          </a:p>
          <a:p>
            <a:pPr marL="0" indent="0">
              <a:buNone/>
            </a:pPr>
            <a:r>
              <a:rPr lang="en-GB" sz="1400" dirty="0">
                <a:latin typeface="Consolas" pitchFamily="49" charset="0"/>
                <a:cs typeface="Consolas" pitchFamily="49" charset="0"/>
              </a:rPr>
              <a:t>    if(s &gt; max) max = s;</a:t>
            </a:r>
          </a:p>
          <a:p>
            <a:pPr marL="0" indent="0">
              <a:buNone/>
            </a:pPr>
            <a:r>
              <a:rPr lang="en-GB" sz="1400" dirty="0">
                <a:latin typeface="Consolas" pitchFamily="49" charset="0"/>
                <a:cs typeface="Consolas" pitchFamily="49" charset="0"/>
              </a:rPr>
              <a:t>  }</a:t>
            </a:r>
          </a:p>
          <a:p>
            <a:pPr marL="0" indent="0">
              <a:buNone/>
            </a:pPr>
            <a:r>
              <a:rPr lang="en-GB" sz="1400" dirty="0">
                <a:latin typeface="Consolas" pitchFamily="49" charset="0"/>
                <a:cs typeface="Consolas" pitchFamily="49" charset="0"/>
              </a:rPr>
              <a:t>  return max;</a:t>
            </a:r>
          </a:p>
          <a:p>
            <a:pPr marL="0" indent="0">
              <a:buNone/>
            </a:pPr>
            <a:r>
              <a:rPr lang="en-GB" sz="1400"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09879D73-359A-4741-9C67-77D159B7FF24}"/>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10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374904" y="167839"/>
            <a:ext cx="7886700" cy="60570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chia </a:t>
            </a:r>
            <a:r>
              <a:rPr lang="en-US" altLang="zh-CN" sz="3200" b="1" dirty="0" err="1">
                <a:latin typeface="Arial" panose="020B0604020202020204" pitchFamily="34" charset="0"/>
                <a:cs typeface="Arial" panose="020B0604020202020204" pitchFamily="34" charset="0"/>
              </a:rPr>
              <a:t>để</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trị</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định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lí</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thợ</a:t>
            </a:r>
            <a:endParaRPr lang="zh-CN" altLang="en-US" sz="3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52</a:t>
            </a:fld>
            <a:endParaRPr lang="en-GB"/>
          </a:p>
        </p:txBody>
      </p:sp>
      <mc:AlternateContent xmlns:mc="http://schemas.openxmlformats.org/markup-compatibility/2006" xmlns:a14="http://schemas.microsoft.com/office/drawing/2010/main">
        <mc:Choice Requires="a14">
          <p:sp>
            <p:nvSpPr>
              <p:cNvPr id="6" name="Content Placeholder 3">
                <a:extLst>
                  <a:ext uri="{FF2B5EF4-FFF2-40B4-BE49-F238E27FC236}">
                    <a16:creationId xmlns:a16="http://schemas.microsoft.com/office/drawing/2014/main" id="{1306E482-2B66-4A69-AC8D-C6E5952A8603}"/>
                  </a:ext>
                </a:extLst>
              </p:cNvPr>
              <p:cNvSpPr>
                <a:spLocks noGrp="1"/>
              </p:cNvSpPr>
              <p:nvPr>
                <p:ph sz="quarter" idx="1"/>
              </p:nvPr>
            </p:nvSpPr>
            <p:spPr>
              <a:xfrm>
                <a:off x="251519" y="1447800"/>
                <a:ext cx="4941917" cy="4572000"/>
              </a:xfrm>
            </p:spPr>
            <p:txBody>
              <a:bodyPr>
                <a:normAutofit/>
              </a:bodyPr>
              <a:lstStyle/>
              <a:p>
                <a:r>
                  <a:rPr lang="en-GB" sz="2000" dirty="0">
                    <a:latin typeface="Arial" panose="020B0604020202020204" pitchFamily="34" charset="0"/>
                    <a:cs typeface="Arial" panose="020B0604020202020204" pitchFamily="34" charset="0"/>
                  </a:rPr>
                  <a:t>Chia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xuất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mỗi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kích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t>
                </a:r>
                <a:r>
                  <a:rPr lang="vi-VN" sz="2000" dirty="0">
                    <a:latin typeface="Arial" panose="020B0604020202020204" pitchFamily="34" charset="0"/>
                    <a:cs typeface="Arial" panose="020B0604020202020204" pitchFamily="34" charset="0"/>
                  </a:rPr>
                  <a:t>ước</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b</a:t>
                </a:r>
              </a:p>
              <a:p>
                <a:r>
                  <a:rPr lang="en-GB" sz="2000" i="1" dirty="0">
                    <a:latin typeface="Arial" panose="020B0604020202020204" pitchFamily="34" charset="0"/>
                    <a:cs typeface="Arial" panose="020B0604020202020204" pitchFamily="34" charset="0"/>
                  </a:rPr>
                  <a:t>T</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kích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t>
                </a:r>
                <a:r>
                  <a:rPr lang="vi-VN" sz="2000" dirty="0">
                    <a:latin typeface="Arial" panose="020B0604020202020204" pitchFamily="34" charset="0"/>
                    <a:cs typeface="Arial" panose="020B0604020202020204" pitchFamily="34" charset="0"/>
                  </a:rPr>
                  <a:t>ước</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p>
              <a:p>
                <a:r>
                  <a:rPr lang="en-GB" sz="2000" dirty="0" err="1">
                    <a:latin typeface="Arial" panose="020B0604020202020204" pitchFamily="34" charset="0"/>
                    <a:cs typeface="Arial" panose="020B0604020202020204" pitchFamily="34" charset="0"/>
                  </a:rPr>
                  <a:t>Thời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chia (</a:t>
                </a:r>
                <a:r>
                  <a:rPr lang="en-GB" sz="2000" dirty="0" err="1">
                    <a:latin typeface="Arial" panose="020B0604020202020204" pitchFamily="34" charset="0"/>
                    <a:cs typeface="Arial" panose="020B0604020202020204" pitchFamily="34" charset="0"/>
                  </a:rPr>
                  <a:t>dòng</a:t>
                </a:r>
                <a:r>
                  <a:rPr lang="en-GB" sz="2000" dirty="0">
                    <a:latin typeface="Arial" panose="020B0604020202020204" pitchFamily="34" charset="0"/>
                    <a:cs typeface="Arial" panose="020B0604020202020204" pitchFamily="34" charset="0"/>
                  </a:rPr>
                  <a:t> 4): </a:t>
                </a:r>
                <a:r>
                  <a:rPr lang="en-GB" sz="2000" i="1" dirty="0">
                    <a:latin typeface="Arial" panose="020B0604020202020204" pitchFamily="34" charset="0"/>
                    <a:cs typeface="Arial" panose="020B0604020202020204" pitchFamily="34" charset="0"/>
                  </a:rPr>
                  <a:t>D</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a:t>
                </a:r>
              </a:p>
              <a:p>
                <a:r>
                  <a:rPr lang="en-GB" sz="2000" dirty="0" err="1">
                    <a:latin typeface="Arial" panose="020B0604020202020204" pitchFamily="34" charset="0"/>
                    <a:cs typeface="Arial" panose="020B0604020202020204" pitchFamily="34" charset="0"/>
                  </a:rPr>
                  <a:t>Thời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dòng</a:t>
                </a:r>
                <a:r>
                  <a:rPr lang="en-GB" sz="2000" dirty="0">
                    <a:latin typeface="Arial" panose="020B0604020202020204" pitchFamily="34" charset="0"/>
                    <a:cs typeface="Arial" panose="020B0604020202020204" pitchFamily="34" charset="0"/>
                  </a:rPr>
                  <a:t> 6): </a:t>
                </a:r>
                <a:r>
                  <a:rPr lang="en-GB" sz="2000" i="1" dirty="0">
                    <a:latin typeface="Arial" panose="020B0604020202020204" pitchFamily="34" charset="0"/>
                    <a:cs typeface="Arial" panose="020B0604020202020204" pitchFamily="34" charset="0"/>
                  </a:rPr>
                  <a:t>C</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a:t>
                </a:r>
              </a:p>
              <a:p>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truy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hồi</a:t>
                </a:r>
                <a:r>
                  <a:rPr lang="en-GB" sz="2000" dirty="0">
                    <a:latin typeface="Arial" panose="020B0604020202020204" pitchFamily="34" charset="0"/>
                    <a:cs typeface="Arial" panose="020B0604020202020204" pitchFamily="34" charset="0"/>
                  </a:rPr>
                  <a:t>:</a:t>
                </a:r>
              </a:p>
              <a:p>
                <a:pPr marL="0" indent="0">
                  <a:buNone/>
                </a:pPr>
                <a:r>
                  <a:rPr lang="en-GB" sz="2000" i="1" dirty="0">
                    <a:latin typeface="Arial" panose="020B0604020202020204" pitchFamily="34" charset="0"/>
                    <a:cs typeface="Arial" panose="020B0604020202020204" pitchFamily="34" charset="0"/>
                  </a:rPr>
                  <a:t>T</a:t>
                </a:r>
                <a14:m>
                  <m:oMath xmlns:m="http://schemas.openxmlformats.org/officeDocument/2006/math">
                    <m:d>
                      <m:dPr>
                        <m:ctrlPr>
                          <a:rPr lang="en-GB" sz="2000" i="1" smtClean="0">
                            <a:latin typeface="Cambria Math" panose="02040503050406030204" pitchFamily="18" charset="0"/>
                            <a:cs typeface="Times New Roman" pitchFamily="18" charset="0"/>
                          </a:rPr>
                        </m:ctrlPr>
                      </m:dPr>
                      <m:e>
                        <m:r>
                          <a:rPr lang="en-GB" sz="2000" b="0" i="1" smtClean="0">
                            <a:latin typeface="Cambria Math"/>
                            <a:cs typeface="Times New Roman" pitchFamily="18" charset="0"/>
                          </a:rPr>
                          <m:t>𝑛</m:t>
                        </m:r>
                      </m:e>
                    </m:d>
                    <m:r>
                      <a:rPr lang="en-GB" sz="2000" i="1" smtClean="0">
                        <a:latin typeface="Cambria Math"/>
                        <a:cs typeface="Times New Roman" pitchFamily="18" charset="0"/>
                      </a:rPr>
                      <m:t>=</m:t>
                    </m:r>
                    <m:d>
                      <m:dPr>
                        <m:begChr m:val="{"/>
                        <m:endChr m:val=""/>
                        <m:ctrlPr>
                          <a:rPr lang="en-GB" sz="2000" i="1" smtClean="0">
                            <a:latin typeface="Cambria Math" panose="02040503050406030204" pitchFamily="18" charset="0"/>
                            <a:cs typeface="Times New Roman" pitchFamily="18" charset="0"/>
                          </a:rPr>
                        </m:ctrlPr>
                      </m:dPr>
                      <m:e>
                        <m:eqArr>
                          <m:eqArrPr>
                            <m:ctrlPr>
                              <a:rPr lang="en-GB" sz="2000" i="1" smtClean="0">
                                <a:latin typeface="Cambria Math" panose="02040503050406030204" pitchFamily="18" charset="0"/>
                                <a:cs typeface="Times New Roman" pitchFamily="18" charset="0"/>
                              </a:rPr>
                            </m:ctrlPr>
                          </m:eqArrPr>
                          <m:e>
                            <m:r>
                              <a:rPr lang="en-GB" sz="2000" i="1">
                                <a:latin typeface="Cambria Math"/>
                                <a:cs typeface="Times New Roman" pitchFamily="18" charset="0"/>
                                <a:sym typeface="Symbol"/>
                              </a:rPr>
                              <m:t></m:t>
                            </m:r>
                            <m:d>
                              <m:dPr>
                                <m:ctrlPr>
                                  <a:rPr lang="en-GB" sz="2000" b="0" i="1" smtClean="0">
                                    <a:latin typeface="Cambria Math" panose="02040503050406030204" pitchFamily="18" charset="0"/>
                                    <a:cs typeface="Times New Roman" pitchFamily="18" charset="0"/>
                                    <a:sym typeface="Symbol"/>
                                  </a:rPr>
                                </m:ctrlPr>
                              </m:dPr>
                              <m:e>
                                <m:r>
                                  <a:rPr lang="en-GB" sz="2000" b="0" i="1" smtClean="0">
                                    <a:latin typeface="Cambria Math"/>
                                    <a:cs typeface="Times New Roman" pitchFamily="18" charset="0"/>
                                    <a:sym typeface="Symbol"/>
                                  </a:rPr>
                                  <m:t>1</m:t>
                                </m:r>
                              </m:e>
                            </m:d>
                            <m:r>
                              <a:rPr lang="en-GB" sz="2000" b="0" i="1" smtClean="0">
                                <a:latin typeface="Cambria Math"/>
                                <a:cs typeface="Times New Roman" pitchFamily="18" charset="0"/>
                                <a:sym typeface="Symbol"/>
                              </a:rPr>
                              <m:t>,</m:t>
                            </m:r>
                            <m:r>
                              <a:rPr lang="en-GB" sz="2000" i="1" smtClean="0">
                                <a:latin typeface="Cambria Math"/>
                                <a:cs typeface="Times New Roman" pitchFamily="18" charset="0"/>
                              </a:rPr>
                              <m:t> </m:t>
                            </m:r>
                            <m:r>
                              <a:rPr lang="en-GB" sz="2000" b="0" i="1" smtClean="0">
                                <a:latin typeface="Cambria Math"/>
                                <a:cs typeface="Times New Roman" pitchFamily="18" charset="0"/>
                              </a:rPr>
                              <m:t>                               </m:t>
                            </m:r>
                            <m:r>
                              <a:rPr lang="en-GB" sz="2000" b="0" i="1" smtClean="0">
                                <a:latin typeface="Cambria Math"/>
                                <a:cs typeface="Times New Roman" pitchFamily="18" charset="0"/>
                              </a:rPr>
                              <m:t>𝑛</m:t>
                            </m:r>
                            <m:r>
                              <a:rPr lang="en-GB" sz="2000" b="0" i="1" smtClean="0">
                                <a:latin typeface="Cambria Math"/>
                                <a:cs typeface="Times New Roman" pitchFamily="18" charset="0"/>
                              </a:rPr>
                              <m:t> ≤ </m:t>
                            </m:r>
                            <m:r>
                              <a:rPr lang="en-GB" sz="2000" b="0" i="1" smtClean="0">
                                <a:latin typeface="Cambria Math"/>
                                <a:cs typeface="Times New Roman" pitchFamily="18" charset="0"/>
                              </a:rPr>
                              <m:t>𝑛</m:t>
                            </m:r>
                            <m:r>
                              <a:rPr lang="en-GB" sz="2000" i="1" smtClean="0">
                                <a:latin typeface="Cambria Math"/>
                                <a:cs typeface="Times New Roman" pitchFamily="18" charset="0"/>
                              </a:rPr>
                              <m:t>0</m:t>
                            </m:r>
                          </m:e>
                          <m:e>
                            <m:r>
                              <a:rPr lang="en-GB" sz="2000" i="1" smtClean="0">
                                <a:latin typeface="Cambria Math"/>
                                <a:cs typeface="Times New Roman" pitchFamily="18" charset="0"/>
                              </a:rPr>
                              <m:t>&amp;</m:t>
                            </m:r>
                            <m:r>
                              <a:rPr lang="en-GB" sz="2000" b="0" i="1" smtClean="0">
                                <a:latin typeface="Cambria Math"/>
                                <a:cs typeface="Times New Roman" pitchFamily="18" charset="0"/>
                              </a:rPr>
                              <m:t>𝑎𝑇</m:t>
                            </m:r>
                            <m:d>
                              <m:dPr>
                                <m:ctrlPr>
                                  <a:rPr lang="en-GB" sz="2000" b="0" i="1" smtClean="0">
                                    <a:latin typeface="Cambria Math" panose="02040503050406030204" pitchFamily="18" charset="0"/>
                                    <a:cs typeface="Times New Roman" pitchFamily="18" charset="0"/>
                                  </a:rPr>
                                </m:ctrlPr>
                              </m:dPr>
                              <m:e>
                                <m:f>
                                  <m:fPr>
                                    <m:ctrlPr>
                                      <a:rPr lang="en-GB" sz="2000" b="0" i="1" smtClean="0">
                                        <a:latin typeface="Cambria Math" panose="02040503050406030204" pitchFamily="18" charset="0"/>
                                        <a:cs typeface="Times New Roman" pitchFamily="18" charset="0"/>
                                      </a:rPr>
                                    </m:ctrlPr>
                                  </m:fPr>
                                  <m:num>
                                    <m:r>
                                      <a:rPr lang="en-GB" sz="2000" b="0" i="1" smtClean="0">
                                        <a:latin typeface="Cambria Math"/>
                                        <a:cs typeface="Times New Roman" pitchFamily="18" charset="0"/>
                                      </a:rPr>
                                      <m:t>𝑛</m:t>
                                    </m:r>
                                  </m:num>
                                  <m:den>
                                    <m:r>
                                      <a:rPr lang="en-GB" sz="2000" b="0" i="1" smtClean="0">
                                        <a:latin typeface="Cambria Math"/>
                                        <a:cs typeface="Times New Roman" pitchFamily="18" charset="0"/>
                                      </a:rPr>
                                      <m:t>𝑏</m:t>
                                    </m:r>
                                  </m:den>
                                </m:f>
                              </m:e>
                            </m:d>
                            <m:r>
                              <a:rPr lang="en-GB" sz="2000" b="0" i="1" smtClean="0">
                                <a:latin typeface="Cambria Math"/>
                                <a:cs typeface="Times New Roman" pitchFamily="18" charset="0"/>
                              </a:rPr>
                              <m:t>+</m:t>
                            </m:r>
                            <m:r>
                              <a:rPr lang="en-GB" sz="2000" b="0" i="1" smtClean="0">
                                <a:latin typeface="Cambria Math"/>
                                <a:cs typeface="Times New Roman" pitchFamily="18" charset="0"/>
                              </a:rPr>
                              <m:t>𝐶</m:t>
                            </m:r>
                            <m:d>
                              <m:dPr>
                                <m:ctrlPr>
                                  <a:rPr lang="en-GB" sz="2000" b="0" i="1" smtClean="0">
                                    <a:latin typeface="Cambria Math" panose="02040503050406030204" pitchFamily="18" charset="0"/>
                                    <a:cs typeface="Times New Roman" pitchFamily="18" charset="0"/>
                                  </a:rPr>
                                </m:ctrlPr>
                              </m:dPr>
                              <m:e>
                                <m:r>
                                  <a:rPr lang="en-GB" sz="2000" b="0" i="1" smtClean="0">
                                    <a:latin typeface="Cambria Math"/>
                                    <a:cs typeface="Times New Roman" pitchFamily="18" charset="0"/>
                                  </a:rPr>
                                  <m:t>𝑛</m:t>
                                </m:r>
                              </m:e>
                            </m:d>
                            <m:r>
                              <a:rPr lang="en-GB" sz="2000" b="0" i="1" smtClean="0">
                                <a:latin typeface="Cambria Math"/>
                                <a:cs typeface="Times New Roman" pitchFamily="18" charset="0"/>
                              </a:rPr>
                              <m:t>+</m:t>
                            </m:r>
                            <m:r>
                              <a:rPr lang="en-GB" sz="2000" b="0" i="1" smtClean="0">
                                <a:latin typeface="Cambria Math"/>
                                <a:cs typeface="Times New Roman" pitchFamily="18" charset="0"/>
                              </a:rPr>
                              <m:t>𝐷</m:t>
                            </m:r>
                            <m:d>
                              <m:dPr>
                                <m:ctrlPr>
                                  <a:rPr lang="en-GB" sz="2000" b="0" i="1" smtClean="0">
                                    <a:latin typeface="Cambria Math" panose="02040503050406030204" pitchFamily="18" charset="0"/>
                                    <a:cs typeface="Times New Roman" pitchFamily="18" charset="0"/>
                                  </a:rPr>
                                </m:ctrlPr>
                              </m:dPr>
                              <m:e>
                                <m:r>
                                  <a:rPr lang="en-GB" sz="2000" b="0" i="1" smtClean="0">
                                    <a:latin typeface="Cambria Math"/>
                                    <a:cs typeface="Times New Roman" pitchFamily="18" charset="0"/>
                                  </a:rPr>
                                  <m:t>𝑛</m:t>
                                </m:r>
                              </m:e>
                            </m:d>
                            <m:r>
                              <a:rPr lang="en-GB" sz="2000" b="0" i="1" smtClean="0">
                                <a:latin typeface="Cambria Math"/>
                                <a:cs typeface="Times New Roman" pitchFamily="18" charset="0"/>
                              </a:rPr>
                              <m:t>,</m:t>
                            </m:r>
                            <m:r>
                              <a:rPr lang="en-GB" sz="2000" i="1" smtClean="0">
                                <a:latin typeface="Cambria Math"/>
                                <a:cs typeface="Times New Roman" pitchFamily="18" charset="0"/>
                              </a:rPr>
                              <m:t> </m:t>
                            </m:r>
                            <m:r>
                              <a:rPr lang="en-GB" sz="2000" b="0" i="1" smtClean="0">
                                <a:latin typeface="Cambria Math"/>
                                <a:cs typeface="Times New Roman" pitchFamily="18" charset="0"/>
                              </a:rPr>
                              <m:t>𝑛</m:t>
                            </m:r>
                            <m:r>
                              <a:rPr lang="en-GB" sz="2000" b="0" i="1" smtClean="0">
                                <a:latin typeface="Cambria Math"/>
                                <a:cs typeface="Times New Roman" pitchFamily="18" charset="0"/>
                              </a:rPr>
                              <m:t>&gt;</m:t>
                            </m:r>
                            <m:r>
                              <a:rPr lang="en-GB" sz="2000" b="0" i="1" smtClean="0">
                                <a:latin typeface="Cambria Math"/>
                                <a:cs typeface="Times New Roman" pitchFamily="18" charset="0"/>
                              </a:rPr>
                              <m:t>𝑛</m:t>
                            </m:r>
                            <m:r>
                              <a:rPr lang="en-GB" sz="2000" i="1" smtClean="0">
                                <a:latin typeface="Cambria Math"/>
                                <a:cs typeface="Times New Roman" pitchFamily="18" charset="0"/>
                              </a:rPr>
                              <m:t>0</m:t>
                            </m:r>
                          </m:e>
                        </m:eqArr>
                      </m:e>
                    </m:d>
                  </m:oMath>
                </a14:m>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mc:Choice>
        <mc:Fallback xmlns="">
          <p:sp>
            <p:nvSpPr>
              <p:cNvPr id="6" name="Content Placeholder 3">
                <a:extLst>
                  <a:ext uri="{FF2B5EF4-FFF2-40B4-BE49-F238E27FC236}">
                    <a16:creationId xmlns:a16="http://schemas.microsoft.com/office/drawing/2014/main" id="{1306E482-2B66-4A69-AC8D-C6E5952A8603}"/>
                  </a:ext>
                </a:extLst>
              </p:cNvPr>
              <p:cNvSpPr>
                <a:spLocks noGrp="1" noRot="1" noChangeAspect="1" noMove="1" noResize="1" noEditPoints="1" noAdjustHandles="1" noChangeArrowheads="1" noChangeShapeType="1" noTextEdit="1"/>
              </p:cNvSpPr>
              <p:nvPr>
                <p:ph sz="quarter" idx="1"/>
              </p:nvPr>
            </p:nvSpPr>
            <p:spPr>
              <a:xfrm>
                <a:off x="251519" y="1447800"/>
                <a:ext cx="4941917" cy="4572000"/>
              </a:xfrm>
              <a:blipFill>
                <a:blip r:embed="rId3"/>
                <a:stretch>
                  <a:fillRect l="-1233" t="-1333" r="-740"/>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7FAB1A88-1BF8-4CCB-820C-EE40DABF6856}"/>
              </a:ext>
            </a:extLst>
          </p:cNvPr>
          <p:cNvSpPr txBox="1">
            <a:spLocks/>
          </p:cNvSpPr>
          <p:nvPr/>
        </p:nvSpPr>
        <p:spPr>
          <a:xfrm>
            <a:off x="5282214" y="1447801"/>
            <a:ext cx="3754282" cy="3070934"/>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a:latin typeface="Consolas" pitchFamily="49" charset="0"/>
                <a:cs typeface="Consolas" pitchFamily="49" charset="0"/>
              </a:rPr>
              <a:t>procedure D-and-C(</a:t>
            </a:r>
            <a:r>
              <a:rPr lang="en-GB" sz="1400" i="1" dirty="0">
                <a:latin typeface="Consolas" pitchFamily="49" charset="0"/>
                <a:cs typeface="Consolas" pitchFamily="49" charset="0"/>
              </a:rPr>
              <a:t>n</a:t>
            </a:r>
            <a:r>
              <a:rPr lang="en-GB" sz="1400" dirty="0">
                <a:latin typeface="Consolas" pitchFamily="49" charset="0"/>
                <a:cs typeface="Consolas" pitchFamily="49" charset="0"/>
              </a:rPr>
              <a:t>)</a:t>
            </a:r>
            <a:r>
              <a:rPr lang="vi-VN" sz="1400" dirty="0">
                <a:latin typeface="Consolas" pitchFamily="49" charset="0"/>
                <a:cs typeface="Consolas" pitchFamily="49" charset="0"/>
              </a:rPr>
              <a:t> {</a:t>
            </a:r>
            <a:endParaRPr lang="en-GB" sz="1400" dirty="0">
              <a:latin typeface="Consolas" pitchFamily="49" charset="0"/>
              <a:cs typeface="Consolas" pitchFamily="49" charset="0"/>
            </a:endParaRPr>
          </a:p>
          <a:p>
            <a:pPr marL="0" indent="0">
              <a:buNone/>
            </a:pPr>
            <a:r>
              <a:rPr lang="en-GB" sz="1400" dirty="0">
                <a:latin typeface="Consolas" pitchFamily="49" charset="0"/>
                <a:cs typeface="Consolas" pitchFamily="49" charset="0"/>
              </a:rPr>
              <a:t>1.  if(</a:t>
            </a:r>
            <a:r>
              <a:rPr lang="en-GB" sz="1400" i="1" dirty="0">
                <a:latin typeface="Consolas" pitchFamily="49" charset="0"/>
                <a:cs typeface="Consolas" pitchFamily="49" charset="0"/>
              </a:rPr>
              <a:t>n</a:t>
            </a:r>
            <a:r>
              <a:rPr lang="en-GB" sz="1400" dirty="0">
                <a:latin typeface="Consolas" pitchFamily="49" charset="0"/>
                <a:cs typeface="Consolas" pitchFamily="49" charset="0"/>
              </a:rPr>
              <a:t> </a:t>
            </a:r>
            <a:r>
              <a:rPr lang="en-GB" sz="1400" dirty="0">
                <a:latin typeface="Consolas" pitchFamily="49" charset="0"/>
                <a:cs typeface="Consolas" pitchFamily="49" charset="0"/>
                <a:sym typeface="Symbol"/>
              </a:rPr>
              <a:t> </a:t>
            </a:r>
            <a:r>
              <a:rPr lang="en-GB" sz="1400" i="1" dirty="0">
                <a:latin typeface="Consolas" pitchFamily="49" charset="0"/>
                <a:cs typeface="Consolas" pitchFamily="49" charset="0"/>
                <a:sym typeface="Symbol"/>
              </a:rPr>
              <a:t>n</a:t>
            </a:r>
            <a:r>
              <a:rPr lang="en-GB" sz="1400" dirty="0">
                <a:latin typeface="Consolas" pitchFamily="49" charset="0"/>
                <a:cs typeface="Consolas" pitchFamily="49" charset="0"/>
                <a:sym typeface="Symbol"/>
              </a:rPr>
              <a:t>0) </a:t>
            </a:r>
          </a:p>
          <a:p>
            <a:pPr marL="0" indent="0">
              <a:buNone/>
            </a:pPr>
            <a:r>
              <a:rPr lang="en-GB" sz="1400" dirty="0">
                <a:latin typeface="Consolas" pitchFamily="49" charset="0"/>
                <a:cs typeface="Consolas" pitchFamily="49" charset="0"/>
                <a:sym typeface="Symbol"/>
              </a:rPr>
              <a:t>2.    </a:t>
            </a:r>
            <a:r>
              <a:rPr lang="en-GB" sz="1400" dirty="0" err="1">
                <a:latin typeface="Consolas" pitchFamily="49" charset="0"/>
                <a:cs typeface="Consolas" pitchFamily="49" charset="0"/>
                <a:sym typeface="Symbol"/>
              </a:rPr>
              <a:t>xử</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lý</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trực</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tiếp</a:t>
            </a:r>
            <a:endParaRPr lang="en-GB" sz="1400" dirty="0">
              <a:latin typeface="Consolas" pitchFamily="49" charset="0"/>
              <a:cs typeface="Consolas" pitchFamily="49" charset="0"/>
              <a:sym typeface="Symbol"/>
            </a:endParaRPr>
          </a:p>
          <a:p>
            <a:pPr marL="0" indent="0">
              <a:buNone/>
            </a:pPr>
            <a:r>
              <a:rPr lang="en-GB" sz="1400" dirty="0">
                <a:latin typeface="Consolas" pitchFamily="49" charset="0"/>
                <a:cs typeface="Consolas" pitchFamily="49" charset="0"/>
                <a:sym typeface="Symbol"/>
              </a:rPr>
              <a:t>3.  else{</a:t>
            </a:r>
          </a:p>
          <a:p>
            <a:pPr marL="0" indent="0">
              <a:buNone/>
            </a:pPr>
            <a:r>
              <a:rPr lang="en-GB" sz="1400" dirty="0">
                <a:latin typeface="Consolas" pitchFamily="49" charset="0"/>
                <a:cs typeface="Consolas" pitchFamily="49" charset="0"/>
                <a:sym typeface="Symbol"/>
              </a:rPr>
              <a:t>4.    chia </a:t>
            </a:r>
            <a:r>
              <a:rPr lang="en-GB" sz="1400" dirty="0" err="1">
                <a:latin typeface="Consolas" pitchFamily="49" charset="0"/>
                <a:cs typeface="Consolas" pitchFamily="49" charset="0"/>
                <a:sym typeface="Symbol"/>
              </a:rPr>
              <a:t>bài</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toán</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xuất</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phát</a:t>
            </a:r>
            <a:r>
              <a:rPr lang="en-GB" sz="1400" dirty="0">
                <a:latin typeface="Consolas" pitchFamily="49" charset="0"/>
                <a:cs typeface="Consolas" pitchFamily="49" charset="0"/>
                <a:sym typeface="Symbol"/>
              </a:rPr>
              <a:t>  </a:t>
            </a:r>
          </a:p>
          <a:p>
            <a:pPr marL="0" indent="0">
              <a:buNone/>
            </a:pPr>
            <a:r>
              <a:rPr lang="en-GB" sz="1400" dirty="0" err="1">
                <a:latin typeface="Consolas" pitchFamily="49" charset="0"/>
                <a:cs typeface="Consolas" pitchFamily="49" charset="0"/>
                <a:sym typeface="Symbol"/>
              </a:rPr>
              <a:t>thành</a:t>
            </a:r>
            <a:r>
              <a:rPr lang="en-GB" sz="1400" dirty="0">
                <a:latin typeface="Consolas" pitchFamily="49" charset="0"/>
                <a:cs typeface="Consolas" pitchFamily="49" charset="0"/>
                <a:sym typeface="Symbol"/>
              </a:rPr>
              <a:t> </a:t>
            </a:r>
            <a:r>
              <a:rPr lang="en-GB" sz="1400" i="1" dirty="0">
                <a:latin typeface="Consolas" pitchFamily="49" charset="0"/>
                <a:cs typeface="Consolas" pitchFamily="49" charset="0"/>
                <a:sym typeface="Symbol"/>
              </a:rPr>
              <a:t>a</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bài</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toán</a:t>
            </a:r>
            <a:r>
              <a:rPr lang="en-GB" sz="1400" dirty="0">
                <a:latin typeface="Consolas" pitchFamily="49" charset="0"/>
                <a:cs typeface="Consolas" pitchFamily="49" charset="0"/>
                <a:sym typeface="Symbol"/>
              </a:rPr>
              <a:t> con </a:t>
            </a:r>
            <a:r>
              <a:rPr lang="en-GB" sz="1400" dirty="0" err="1">
                <a:latin typeface="Consolas" pitchFamily="49" charset="0"/>
                <a:cs typeface="Consolas" pitchFamily="49" charset="0"/>
                <a:sym typeface="Symbol"/>
              </a:rPr>
              <a:t>kích</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th</a:t>
            </a:r>
            <a:r>
              <a:rPr lang="vi-VN" sz="1400" dirty="0">
                <a:latin typeface="Consolas" pitchFamily="49" charset="0"/>
                <a:cs typeface="Consolas" pitchFamily="49" charset="0"/>
                <a:sym typeface="Symbol"/>
              </a:rPr>
              <a:t>ước</a:t>
            </a:r>
            <a:r>
              <a:rPr lang="en-GB" sz="1400" dirty="0">
                <a:latin typeface="Consolas" pitchFamily="49" charset="0"/>
                <a:cs typeface="Consolas" pitchFamily="49" charset="0"/>
                <a:sym typeface="Symbol"/>
              </a:rPr>
              <a:t> </a:t>
            </a:r>
            <a:r>
              <a:rPr lang="en-GB" sz="1400" i="1" dirty="0">
                <a:latin typeface="Consolas" pitchFamily="49" charset="0"/>
                <a:cs typeface="Consolas" pitchFamily="49" charset="0"/>
                <a:sym typeface="Symbol"/>
              </a:rPr>
              <a:t>n</a:t>
            </a:r>
            <a:r>
              <a:rPr lang="en-GB" sz="1400" dirty="0">
                <a:latin typeface="Consolas" pitchFamily="49" charset="0"/>
                <a:cs typeface="Consolas" pitchFamily="49" charset="0"/>
                <a:sym typeface="Symbol"/>
              </a:rPr>
              <a:t>/</a:t>
            </a:r>
            <a:r>
              <a:rPr lang="en-GB" sz="1400" i="1" dirty="0">
                <a:latin typeface="Consolas" pitchFamily="49" charset="0"/>
                <a:cs typeface="Consolas" pitchFamily="49" charset="0"/>
                <a:sym typeface="Symbol"/>
              </a:rPr>
              <a:t>b</a:t>
            </a:r>
          </a:p>
          <a:p>
            <a:pPr marL="0" indent="0">
              <a:buNone/>
            </a:pPr>
            <a:r>
              <a:rPr lang="en-GB" sz="1400" dirty="0">
                <a:latin typeface="Consolas" pitchFamily="49" charset="0"/>
                <a:cs typeface="Consolas" pitchFamily="49" charset="0"/>
                <a:sym typeface="Symbol"/>
              </a:rPr>
              <a:t>5.    </a:t>
            </a:r>
            <a:r>
              <a:rPr lang="en-GB" sz="1400" dirty="0" err="1">
                <a:latin typeface="Consolas" pitchFamily="49" charset="0"/>
                <a:cs typeface="Consolas" pitchFamily="49" charset="0"/>
                <a:sym typeface="Symbol"/>
              </a:rPr>
              <a:t>gọi</a:t>
            </a:r>
            <a:r>
              <a:rPr lang="en-GB" sz="1400" dirty="0">
                <a:latin typeface="Consolas" pitchFamily="49" charset="0"/>
                <a:cs typeface="Consolas" pitchFamily="49" charset="0"/>
                <a:sym typeface="Symbol"/>
              </a:rPr>
              <a:t> </a:t>
            </a:r>
            <a:r>
              <a:rPr lang="vi-VN" sz="1400" dirty="0">
                <a:latin typeface="Consolas" pitchFamily="49" charset="0"/>
                <a:cs typeface="Consolas" pitchFamily="49" charset="0"/>
                <a:sym typeface="Symbol"/>
              </a:rPr>
              <a:t>đệ</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quy</a:t>
            </a:r>
            <a:r>
              <a:rPr lang="en-GB" sz="1400" dirty="0">
                <a:latin typeface="Consolas" pitchFamily="49" charset="0"/>
                <a:cs typeface="Consolas" pitchFamily="49" charset="0"/>
                <a:sym typeface="Symbol"/>
              </a:rPr>
              <a:t> </a:t>
            </a:r>
            <a:r>
              <a:rPr lang="en-GB" sz="1400" i="1" dirty="0">
                <a:latin typeface="Consolas" pitchFamily="49" charset="0"/>
                <a:cs typeface="Consolas" pitchFamily="49" charset="0"/>
                <a:sym typeface="Symbol"/>
              </a:rPr>
              <a:t>a</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bài</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toán</a:t>
            </a:r>
            <a:r>
              <a:rPr lang="en-GB" sz="1400" dirty="0">
                <a:latin typeface="Consolas" pitchFamily="49" charset="0"/>
                <a:cs typeface="Consolas" pitchFamily="49" charset="0"/>
                <a:sym typeface="Symbol"/>
              </a:rPr>
              <a:t> con</a:t>
            </a:r>
          </a:p>
          <a:p>
            <a:pPr marL="0" indent="0">
              <a:buNone/>
            </a:pPr>
            <a:r>
              <a:rPr lang="en-GB" sz="1400" dirty="0">
                <a:latin typeface="Consolas" pitchFamily="49" charset="0"/>
                <a:cs typeface="Consolas" pitchFamily="49" charset="0"/>
                <a:sym typeface="Symbol"/>
              </a:rPr>
              <a:t>6.    </a:t>
            </a:r>
            <a:r>
              <a:rPr lang="en-GB" sz="1400" dirty="0" err="1">
                <a:latin typeface="Consolas" pitchFamily="49" charset="0"/>
                <a:cs typeface="Consolas" pitchFamily="49" charset="0"/>
                <a:sym typeface="Symbol"/>
              </a:rPr>
              <a:t>tổng</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hợp</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lời</a:t>
            </a:r>
            <a:r>
              <a:rPr lang="en-GB" sz="1400" dirty="0">
                <a:latin typeface="Consolas" pitchFamily="49" charset="0"/>
                <a:cs typeface="Consolas" pitchFamily="49" charset="0"/>
                <a:sym typeface="Symbol"/>
              </a:rPr>
              <a:t> </a:t>
            </a:r>
            <a:r>
              <a:rPr lang="en-GB" sz="1400" dirty="0" err="1">
                <a:latin typeface="Consolas" pitchFamily="49" charset="0"/>
                <a:cs typeface="Consolas" pitchFamily="49" charset="0"/>
                <a:sym typeface="Symbol"/>
              </a:rPr>
              <a:t>giải</a:t>
            </a:r>
            <a:endParaRPr lang="en-GB" sz="1400" dirty="0">
              <a:latin typeface="Consolas" pitchFamily="49" charset="0"/>
              <a:cs typeface="Consolas" pitchFamily="49" charset="0"/>
              <a:sym typeface="Symbol"/>
            </a:endParaRPr>
          </a:p>
          <a:p>
            <a:pPr marL="0" indent="0">
              <a:buNone/>
            </a:pPr>
            <a:r>
              <a:rPr lang="en-GB" sz="1400" dirty="0">
                <a:latin typeface="Consolas" pitchFamily="49" charset="0"/>
                <a:cs typeface="Consolas" pitchFamily="49" charset="0"/>
              </a:rPr>
              <a:t>7.  }</a:t>
            </a:r>
          </a:p>
          <a:p>
            <a:pPr marL="0" indent="0">
              <a:buNone/>
            </a:pPr>
            <a:r>
              <a:rPr lang="en-GB" sz="1400" dirty="0">
                <a:latin typeface="Consolas" pitchFamily="49" charset="0"/>
                <a:cs typeface="Consolas" pitchFamily="49" charset="0"/>
              </a:rPr>
              <a:t>}</a:t>
            </a:r>
          </a:p>
        </p:txBody>
      </p:sp>
      <p:cxnSp>
        <p:nvCxnSpPr>
          <p:cNvPr id="8" name="Straight Connector 7">
            <a:extLst>
              <a:ext uri="{FF2B5EF4-FFF2-40B4-BE49-F238E27FC236}">
                <a16:creationId xmlns:a16="http://schemas.microsoft.com/office/drawing/2014/main" id="{0C77D46A-7938-4BA6-8A3F-80EB19A26522}"/>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662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5"/>
            <a:ext cx="7886700" cy="605709"/>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chia </a:t>
            </a:r>
            <a:r>
              <a:rPr lang="en-US" altLang="zh-CN" sz="3200" b="1" dirty="0" err="1">
                <a:latin typeface="Arial" panose="020B0604020202020204" pitchFamily="34" charset="0"/>
                <a:cs typeface="Arial" panose="020B0604020202020204" pitchFamily="34" charset="0"/>
              </a:rPr>
              <a:t>để</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trị</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định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lí</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thợ</a:t>
            </a:r>
            <a:endParaRPr lang="zh-CN" altLang="en-US" sz="3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53</a:t>
            </a:fld>
            <a:endParaRPr lang="en-GB"/>
          </a:p>
        </p:txBody>
      </p:sp>
      <mc:AlternateContent xmlns:mc="http://schemas.openxmlformats.org/markup-compatibility/2006" xmlns:a14="http://schemas.microsoft.com/office/drawing/2010/main">
        <mc:Choice Requires="a14">
          <p:sp>
            <p:nvSpPr>
              <p:cNvPr id="11" name="Content Placeholder 3">
                <a:extLst>
                  <a:ext uri="{FF2B5EF4-FFF2-40B4-BE49-F238E27FC236}">
                    <a16:creationId xmlns:a16="http://schemas.microsoft.com/office/drawing/2014/main" id="{DBC78FF6-4BC7-4755-8D06-D98B3114F0A8}"/>
                  </a:ext>
                </a:extLst>
              </p:cNvPr>
              <p:cNvSpPr>
                <a:spLocks noGrp="1"/>
              </p:cNvSpPr>
              <p:nvPr>
                <p:ph sz="quarter" idx="1"/>
              </p:nvPr>
            </p:nvSpPr>
            <p:spPr>
              <a:xfrm>
                <a:off x="251520" y="1447800"/>
                <a:ext cx="8892480" cy="4572000"/>
              </a:xfrm>
            </p:spPr>
            <p:txBody>
              <a:bodyPr>
                <a:normAutofit/>
              </a:bodyPr>
              <a:lstStyle/>
              <a:p>
                <a:r>
                  <a:rPr lang="en-GB" sz="2000" dirty="0">
                    <a:latin typeface="Arial" panose="020B0604020202020204" pitchFamily="34" charset="0"/>
                    <a:cs typeface="Arial" panose="020B0604020202020204" pitchFamily="34" charset="0"/>
                  </a:rPr>
                  <a:t>Độ </a:t>
                </a:r>
                <a:r>
                  <a:rPr lang="en-GB" sz="2000" dirty="0" err="1">
                    <a:latin typeface="Arial" panose="020B0604020202020204" pitchFamily="34" charset="0"/>
                    <a:cs typeface="Arial" panose="020B0604020202020204" pitchFamily="34" charset="0"/>
                  </a:rPr>
                  <a:t>phức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tạp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thuật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chia </a:t>
                </a:r>
                <a:r>
                  <a:rPr lang="vi-VN" sz="2000" dirty="0">
                    <a:latin typeface="Arial" panose="020B0604020202020204" pitchFamily="34" charset="0"/>
                    <a:cs typeface="Arial" panose="020B0604020202020204" pitchFamily="34" charset="0"/>
                  </a:rPr>
                  <a:t>để</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định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thợ</a:t>
                </a:r>
                <a:r>
                  <a:rPr lang="en-GB" sz="2000" dirty="0">
                    <a:latin typeface="Arial" panose="020B0604020202020204" pitchFamily="34" charset="0"/>
                    <a:cs typeface="Arial" panose="020B0604020202020204" pitchFamily="34" charset="0"/>
                  </a:rPr>
                  <a:t>)</a:t>
                </a:r>
              </a:p>
              <a:p>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truy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hồi</a:t>
                </a:r>
                <a:r>
                  <a:rPr lang="en-GB" sz="2000" dirty="0">
                    <a:latin typeface="Arial" panose="020B0604020202020204" pitchFamily="34" charset="0"/>
                    <a:cs typeface="Arial" panose="020B0604020202020204" pitchFamily="34" charset="0"/>
                  </a:rPr>
                  <a:t>: </a:t>
                </a:r>
              </a:p>
              <a:p>
                <a:pPr marL="0" indent="0" algn="ctr">
                  <a:buNone/>
                </a:pPr>
                <a:r>
                  <a:rPr lang="en-GB" sz="2000" i="1" dirty="0">
                    <a:latin typeface="Arial" panose="020B0604020202020204" pitchFamily="34" charset="0"/>
                    <a:cs typeface="Arial" panose="020B0604020202020204" pitchFamily="34" charset="0"/>
                  </a:rPr>
                  <a:t>T</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 </a:t>
                </a:r>
                <a:r>
                  <a:rPr lang="en-GB" sz="2000" i="1" dirty="0" err="1">
                    <a:latin typeface="Arial" panose="020B0604020202020204" pitchFamily="34" charset="0"/>
                    <a:cs typeface="Arial" panose="020B0604020202020204" pitchFamily="34" charset="0"/>
                  </a:rPr>
                  <a:t>aT</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b</a:t>
                </a:r>
                <a:r>
                  <a:rPr lang="en-GB" sz="2000" dirty="0">
                    <a:latin typeface="Arial" panose="020B0604020202020204" pitchFamily="34" charset="0"/>
                    <a:cs typeface="Arial" panose="020B0604020202020204" pitchFamily="34" charset="0"/>
                  </a:rPr>
                  <a:t>) + </a:t>
                </a:r>
                <a:r>
                  <a:rPr lang="en-GB" sz="2000" i="1" dirty="0" err="1">
                    <a:latin typeface="Arial" panose="020B0604020202020204" pitchFamily="34" charset="0"/>
                    <a:cs typeface="Arial" panose="020B0604020202020204" pitchFamily="34" charset="0"/>
                  </a:rPr>
                  <a:t>cn</a:t>
                </a:r>
                <a:r>
                  <a:rPr lang="en-GB" sz="2000" i="1" baseline="30000" dirty="0" err="1">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hằng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 1, </a:t>
                </a:r>
                <a:r>
                  <a:rPr lang="en-GB" sz="2000" i="1" dirty="0">
                    <a:latin typeface="Arial" panose="020B0604020202020204" pitchFamily="34" charset="0"/>
                    <a:cs typeface="Arial" panose="020B0604020202020204" pitchFamily="34" charset="0"/>
                    <a:sym typeface="Symbol"/>
                  </a:rPr>
                  <a:t>b</a:t>
                </a:r>
                <a:r>
                  <a:rPr lang="en-GB" sz="2000" dirty="0">
                    <a:latin typeface="Arial" panose="020B0604020202020204" pitchFamily="34" charset="0"/>
                    <a:cs typeface="Arial" panose="020B0604020202020204" pitchFamily="34" charset="0"/>
                    <a:sym typeface="Symbol"/>
                  </a:rPr>
                  <a:t> &gt; 1, </a:t>
                </a:r>
                <a:r>
                  <a:rPr lang="en-GB" sz="2000" i="1" dirty="0">
                    <a:latin typeface="Arial" panose="020B0604020202020204" pitchFamily="34" charset="0"/>
                    <a:cs typeface="Arial" panose="020B0604020202020204" pitchFamily="34" charset="0"/>
                    <a:sym typeface="Symbol"/>
                  </a:rPr>
                  <a:t>c</a:t>
                </a:r>
                <a:r>
                  <a:rPr lang="en-GB" sz="2000" dirty="0">
                    <a:latin typeface="Arial" panose="020B0604020202020204" pitchFamily="34" charset="0"/>
                    <a:cs typeface="Arial" panose="020B0604020202020204" pitchFamily="34" charset="0"/>
                    <a:sym typeface="Symbol"/>
                  </a:rPr>
                  <a:t> &gt; 0</a:t>
                </a:r>
              </a:p>
              <a:p>
                <a:r>
                  <a:rPr lang="en-GB" sz="2000" dirty="0" err="1">
                    <a:latin typeface="Arial" panose="020B0604020202020204" pitchFamily="34" charset="0"/>
                    <a:cs typeface="Arial" panose="020B0604020202020204" pitchFamily="34" charset="0"/>
                    <a:sym typeface="Symbol"/>
                  </a:rPr>
                  <a:t>Nếu</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a</a:t>
                </a:r>
                <a:r>
                  <a:rPr lang="en-GB" sz="2000" dirty="0">
                    <a:latin typeface="Arial" panose="020B0604020202020204" pitchFamily="34" charset="0"/>
                    <a:cs typeface="Arial" panose="020B0604020202020204" pitchFamily="34" charset="0"/>
                    <a:sym typeface="Symbol"/>
                  </a:rPr>
                  <a:t> &gt; </a:t>
                </a:r>
                <a:r>
                  <a:rPr lang="en-GB" sz="2000" i="1" dirty="0" err="1">
                    <a:latin typeface="Arial" panose="020B0604020202020204" pitchFamily="34" charset="0"/>
                    <a:cs typeface="Arial" panose="020B0604020202020204" pitchFamily="34" charset="0"/>
                    <a:sym typeface="Symbol"/>
                  </a:rPr>
                  <a:t>b</a:t>
                </a:r>
                <a:r>
                  <a:rPr lang="en-GB" sz="2000" i="1" baseline="30000" dirty="0" err="1">
                    <a:latin typeface="Arial" panose="020B0604020202020204" pitchFamily="34" charset="0"/>
                    <a:cs typeface="Arial" panose="020B0604020202020204" pitchFamily="34" charset="0"/>
                    <a:sym typeface="Symbol"/>
                  </a:rPr>
                  <a:t>k</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thì</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T</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 = (</a:t>
                </a:r>
                <a14:m>
                  <m:oMath xmlns:m="http://schemas.openxmlformats.org/officeDocument/2006/math">
                    <m:sSup>
                      <m:sSupPr>
                        <m:ctrlPr>
                          <a:rPr lang="en-GB" sz="2000" i="1" smtClean="0">
                            <a:latin typeface="Cambria Math" panose="02040503050406030204" pitchFamily="18" charset="0"/>
                            <a:cs typeface="Times New Roman" pitchFamily="18" charset="0"/>
                            <a:sym typeface="Symbol"/>
                          </a:rPr>
                        </m:ctrlPr>
                      </m:sSupPr>
                      <m:e>
                        <m:r>
                          <a:rPr lang="en-GB" sz="2000" b="0" i="1" smtClean="0">
                            <a:latin typeface="Cambria Math"/>
                            <a:cs typeface="Times New Roman" pitchFamily="18" charset="0"/>
                            <a:sym typeface="Symbol"/>
                          </a:rPr>
                          <m:t>𝑛</m:t>
                        </m:r>
                      </m:e>
                      <m:sup>
                        <m:sSub>
                          <m:sSubPr>
                            <m:ctrlPr>
                              <a:rPr lang="en-GB" sz="2000" i="1" smtClean="0">
                                <a:latin typeface="Cambria Math" panose="02040503050406030204" pitchFamily="18" charset="0"/>
                                <a:cs typeface="Times New Roman" pitchFamily="18" charset="0"/>
                                <a:sym typeface="Symbol"/>
                              </a:rPr>
                            </m:ctrlPr>
                          </m:sSubPr>
                          <m:e>
                            <m:r>
                              <a:rPr lang="en-GB" sz="2000" b="0" i="1" smtClean="0">
                                <a:latin typeface="Cambria Math"/>
                                <a:cs typeface="Times New Roman" pitchFamily="18" charset="0"/>
                                <a:sym typeface="Symbol"/>
                              </a:rPr>
                              <m:t>𝑙𝑜𝑔</m:t>
                            </m:r>
                          </m:e>
                          <m:sub>
                            <m:r>
                              <a:rPr lang="en-GB" sz="2000" b="0" i="1" smtClean="0">
                                <a:latin typeface="Cambria Math"/>
                                <a:cs typeface="Times New Roman" pitchFamily="18" charset="0"/>
                                <a:sym typeface="Symbol"/>
                              </a:rPr>
                              <m:t>𝑏</m:t>
                            </m:r>
                          </m:sub>
                        </m:sSub>
                        <m:r>
                          <a:rPr lang="en-GB" sz="2000" b="0" i="1" smtClean="0">
                            <a:latin typeface="Cambria Math"/>
                            <a:cs typeface="Times New Roman" pitchFamily="18" charset="0"/>
                            <a:sym typeface="Symbol"/>
                          </a:rPr>
                          <m:t>𝑎</m:t>
                        </m:r>
                      </m:sup>
                    </m:sSup>
                    <m:r>
                      <a:rPr lang="en-GB" sz="2000" b="0" i="1" smtClean="0">
                        <a:latin typeface="Cambria Math"/>
                        <a:cs typeface="Times New Roman" pitchFamily="18" charset="0"/>
                        <a:sym typeface="Symbol"/>
                      </a:rPr>
                      <m:t>)</m:t>
                    </m:r>
                  </m:oMath>
                </a14:m>
                <a:endParaRPr lang="en-GB" sz="2000" b="0" dirty="0">
                  <a:latin typeface="Arial" panose="020B0604020202020204" pitchFamily="34" charset="0"/>
                  <a:cs typeface="Arial" panose="020B0604020202020204" pitchFamily="34" charset="0"/>
                  <a:sym typeface="Symbol"/>
                </a:endParaRPr>
              </a:p>
              <a:p>
                <a:r>
                  <a:rPr lang="en-GB" sz="2000" dirty="0" err="1">
                    <a:latin typeface="Arial" panose="020B0604020202020204" pitchFamily="34" charset="0"/>
                    <a:cs typeface="Arial" panose="020B0604020202020204" pitchFamily="34" charset="0"/>
                    <a:sym typeface="Symbol"/>
                  </a:rPr>
                  <a:t>Nếu</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a</a:t>
                </a:r>
                <a:r>
                  <a:rPr lang="en-GB" sz="2000" dirty="0">
                    <a:latin typeface="Arial" panose="020B0604020202020204" pitchFamily="34" charset="0"/>
                    <a:cs typeface="Arial" panose="020B0604020202020204" pitchFamily="34" charset="0"/>
                    <a:sym typeface="Symbol"/>
                  </a:rPr>
                  <a:t> = </a:t>
                </a:r>
                <a:r>
                  <a:rPr lang="en-GB" sz="2000" i="1" dirty="0" err="1">
                    <a:latin typeface="Arial" panose="020B0604020202020204" pitchFamily="34" charset="0"/>
                    <a:cs typeface="Arial" panose="020B0604020202020204" pitchFamily="34" charset="0"/>
                    <a:sym typeface="Symbol"/>
                  </a:rPr>
                  <a:t>b</a:t>
                </a:r>
                <a:r>
                  <a:rPr lang="en-GB" sz="2000" i="1" baseline="30000" dirty="0" err="1">
                    <a:latin typeface="Arial" panose="020B0604020202020204" pitchFamily="34" charset="0"/>
                    <a:cs typeface="Arial" panose="020B0604020202020204" pitchFamily="34" charset="0"/>
                    <a:sym typeface="Symbol"/>
                  </a:rPr>
                  <a:t>k</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thì</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T</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 = (</a:t>
                </a:r>
                <a14:m>
                  <m:oMath xmlns:m="http://schemas.openxmlformats.org/officeDocument/2006/math">
                    <m:sSup>
                      <m:sSupPr>
                        <m:ctrlPr>
                          <a:rPr lang="en-GB" sz="2000" i="1">
                            <a:latin typeface="Cambria Math" panose="02040503050406030204" pitchFamily="18" charset="0"/>
                            <a:cs typeface="Times New Roman" pitchFamily="18" charset="0"/>
                            <a:sym typeface="Symbol"/>
                          </a:rPr>
                        </m:ctrlPr>
                      </m:sSupPr>
                      <m:e>
                        <m:r>
                          <a:rPr lang="en-GB" sz="2000" i="1">
                            <a:latin typeface="Cambria Math"/>
                            <a:cs typeface="Times New Roman" pitchFamily="18" charset="0"/>
                            <a:sym typeface="Symbol"/>
                          </a:rPr>
                          <m:t>𝑛</m:t>
                        </m:r>
                      </m:e>
                      <m:sup>
                        <m:r>
                          <a:rPr lang="en-GB" sz="2000" b="0" i="1" smtClean="0">
                            <a:latin typeface="Cambria Math"/>
                            <a:cs typeface="Times New Roman" pitchFamily="18" charset="0"/>
                            <a:sym typeface="Symbol"/>
                          </a:rPr>
                          <m:t>𝑘</m:t>
                        </m:r>
                      </m:sup>
                    </m:sSup>
                    <m:r>
                      <a:rPr lang="en-GB" sz="2000" b="0" i="1" smtClean="0">
                        <a:latin typeface="Cambria Math"/>
                        <a:cs typeface="Times New Roman" pitchFamily="18" charset="0"/>
                        <a:sym typeface="Symbol"/>
                      </a:rPr>
                      <m:t>𝑙𝑜𝑔𝑛</m:t>
                    </m:r>
                    <m:r>
                      <a:rPr lang="en-GB" sz="2000" i="1">
                        <a:latin typeface="Cambria Math"/>
                        <a:cs typeface="Times New Roman" pitchFamily="18" charset="0"/>
                        <a:sym typeface="Symbol"/>
                      </a:rPr>
                      <m:t>)</m:t>
                    </m:r>
                  </m:oMath>
                </a14:m>
                <a:r>
                  <a:rPr lang="en-GB" sz="2000" dirty="0">
                    <a:latin typeface="Arial" panose="020B0604020202020204" pitchFamily="34" charset="0"/>
                    <a:cs typeface="Arial" panose="020B0604020202020204" pitchFamily="34" charset="0"/>
                    <a:sym typeface="Symbol"/>
                  </a:rPr>
                  <a:t> v</a:t>
                </a:r>
                <a:r>
                  <a:rPr lang="vi-VN" sz="2000" dirty="0">
                    <a:latin typeface="Arial" panose="020B0604020202020204" pitchFamily="34" charset="0"/>
                    <a:cs typeface="Arial" panose="020B0604020202020204" pitchFamily="34" charset="0"/>
                    <a:sym typeface="Symbol"/>
                  </a:rPr>
                  <a:t>ới</a:t>
                </a:r>
                <a:r>
                  <a:rPr lang="en-GB" sz="2000" dirty="0">
                    <a:latin typeface="Arial" panose="020B0604020202020204" pitchFamily="34" charset="0"/>
                    <a:cs typeface="Arial" panose="020B0604020202020204" pitchFamily="34" charset="0"/>
                    <a:sym typeface="Symbol"/>
                  </a:rPr>
                  <a:t> </a:t>
                </a:r>
                <a:r>
                  <a:rPr lang="en-GB" sz="2000" i="1" dirty="0" err="1">
                    <a:latin typeface="Arial" panose="020B0604020202020204" pitchFamily="34" charset="0"/>
                    <a:cs typeface="Arial" panose="020B0604020202020204" pitchFamily="34" charset="0"/>
                    <a:sym typeface="Symbol"/>
                  </a:rPr>
                  <a:t>logn</a:t>
                </a:r>
                <a:r>
                  <a:rPr lang="en-GB" sz="2000" dirty="0">
                    <a:latin typeface="Arial" panose="020B0604020202020204" pitchFamily="34" charset="0"/>
                    <a:cs typeface="Arial" panose="020B0604020202020204" pitchFamily="34" charset="0"/>
                    <a:sym typeface="Symbol"/>
                  </a:rPr>
                  <a:t> = </a:t>
                </a:r>
                <a14:m>
                  <m:oMath xmlns:m="http://schemas.openxmlformats.org/officeDocument/2006/math">
                    <m:sSub>
                      <m:sSubPr>
                        <m:ctrlPr>
                          <a:rPr lang="en-GB" sz="2000" i="1" smtClean="0">
                            <a:latin typeface="Cambria Math" panose="02040503050406030204" pitchFamily="18" charset="0"/>
                            <a:cs typeface="Times New Roman" pitchFamily="18" charset="0"/>
                            <a:sym typeface="Symbol"/>
                          </a:rPr>
                        </m:ctrlPr>
                      </m:sSubPr>
                      <m:e>
                        <m:r>
                          <a:rPr lang="en-GB" sz="2000" b="0" i="1" smtClean="0">
                            <a:latin typeface="Cambria Math"/>
                            <a:cs typeface="Times New Roman" pitchFamily="18" charset="0"/>
                            <a:sym typeface="Symbol"/>
                          </a:rPr>
                          <m:t>𝑙𝑜𝑔</m:t>
                        </m:r>
                      </m:e>
                      <m:sub>
                        <m:r>
                          <a:rPr lang="en-GB" sz="2000" b="0" i="1" smtClean="0">
                            <a:latin typeface="Cambria Math"/>
                            <a:cs typeface="Times New Roman" pitchFamily="18" charset="0"/>
                            <a:sym typeface="Symbol"/>
                          </a:rPr>
                          <m:t>2</m:t>
                        </m:r>
                      </m:sub>
                    </m:sSub>
                    <m:r>
                      <a:rPr lang="en-GB" sz="2000" b="0" i="1" smtClean="0">
                        <a:latin typeface="Cambria Math"/>
                        <a:cs typeface="Times New Roman" pitchFamily="18" charset="0"/>
                        <a:sym typeface="Symbol"/>
                      </a:rPr>
                      <m:t>𝑛</m:t>
                    </m:r>
                  </m:oMath>
                </a14:m>
                <a:endParaRPr lang="en-GB" sz="2000" dirty="0">
                  <a:latin typeface="Arial" panose="020B0604020202020204" pitchFamily="34" charset="0"/>
                  <a:cs typeface="Arial" panose="020B0604020202020204" pitchFamily="34" charset="0"/>
                  <a:sym typeface="Symbol"/>
                </a:endParaRPr>
              </a:p>
              <a:p>
                <a:r>
                  <a:rPr lang="en-GB" sz="2000" dirty="0" err="1">
                    <a:latin typeface="Arial" panose="020B0604020202020204" pitchFamily="34" charset="0"/>
                    <a:cs typeface="Arial" panose="020B0604020202020204" pitchFamily="34" charset="0"/>
                    <a:sym typeface="Symbol"/>
                  </a:rPr>
                  <a:t>Nếu</a:t>
                </a:r>
                <a:r>
                  <a:rPr lang="en-GB" sz="2000" dirty="0">
                    <a:latin typeface="Arial" panose="020B0604020202020204" pitchFamily="34" charset="0"/>
                    <a:cs typeface="Arial" panose="020B0604020202020204" pitchFamily="34" charset="0"/>
                    <a:sym typeface="Symbol"/>
                  </a:rPr>
                  <a:t> a &lt; </a:t>
                </a:r>
                <a:r>
                  <a:rPr lang="en-GB" sz="2000" i="1" dirty="0" err="1">
                    <a:latin typeface="Arial" panose="020B0604020202020204" pitchFamily="34" charset="0"/>
                    <a:cs typeface="Arial" panose="020B0604020202020204" pitchFamily="34" charset="0"/>
                    <a:sym typeface="Symbol"/>
                  </a:rPr>
                  <a:t>b</a:t>
                </a:r>
                <a:r>
                  <a:rPr lang="en-GB" sz="2000" i="1" baseline="30000" dirty="0" err="1">
                    <a:latin typeface="Arial" panose="020B0604020202020204" pitchFamily="34" charset="0"/>
                    <a:cs typeface="Arial" panose="020B0604020202020204" pitchFamily="34" charset="0"/>
                    <a:sym typeface="Symbol"/>
                  </a:rPr>
                  <a:t>k</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thì</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T</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 = (</a:t>
                </a:r>
                <a14:m>
                  <m:oMath xmlns:m="http://schemas.openxmlformats.org/officeDocument/2006/math">
                    <m:sSup>
                      <m:sSupPr>
                        <m:ctrlPr>
                          <a:rPr lang="en-GB" sz="2000" i="1">
                            <a:latin typeface="Cambria Math" panose="02040503050406030204" pitchFamily="18" charset="0"/>
                            <a:cs typeface="Times New Roman" pitchFamily="18" charset="0"/>
                            <a:sym typeface="Symbol"/>
                          </a:rPr>
                        </m:ctrlPr>
                      </m:sSupPr>
                      <m:e>
                        <m:r>
                          <a:rPr lang="en-GB" sz="2000" i="1">
                            <a:latin typeface="Cambria Math"/>
                            <a:cs typeface="Times New Roman" pitchFamily="18" charset="0"/>
                            <a:sym typeface="Symbol"/>
                          </a:rPr>
                          <m:t>𝑛</m:t>
                        </m:r>
                      </m:e>
                      <m:sup>
                        <m:r>
                          <a:rPr lang="en-GB" sz="2000" i="1">
                            <a:latin typeface="Cambria Math"/>
                            <a:cs typeface="Times New Roman" pitchFamily="18" charset="0"/>
                            <a:sym typeface="Symbol"/>
                          </a:rPr>
                          <m:t>𝑘</m:t>
                        </m:r>
                      </m:sup>
                    </m:sSup>
                  </m:oMath>
                </a14:m>
                <a:r>
                  <a:rPr lang="en-GB" sz="2000" dirty="0">
                    <a:latin typeface="Arial" panose="020B0604020202020204" pitchFamily="34" charset="0"/>
                    <a:cs typeface="Arial" panose="020B0604020202020204" pitchFamily="34" charset="0"/>
                    <a:sym typeface="Symbol"/>
                  </a:rPr>
                  <a:t>)</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mc:Choice>
        <mc:Fallback xmlns="">
          <p:sp>
            <p:nvSpPr>
              <p:cNvPr id="11" name="Content Placeholder 3">
                <a:extLst>
                  <a:ext uri="{FF2B5EF4-FFF2-40B4-BE49-F238E27FC236}">
                    <a16:creationId xmlns:a16="http://schemas.microsoft.com/office/drawing/2014/main" id="{DBC78FF6-4BC7-4755-8D06-D98B3114F0A8}"/>
                  </a:ext>
                </a:extLst>
              </p:cNvPr>
              <p:cNvSpPr>
                <a:spLocks noGrp="1" noRot="1" noChangeAspect="1" noMove="1" noResize="1" noEditPoints="1" noAdjustHandles="1" noChangeArrowheads="1" noChangeShapeType="1" noTextEdit="1"/>
              </p:cNvSpPr>
              <p:nvPr>
                <p:ph sz="quarter" idx="1"/>
              </p:nvPr>
            </p:nvSpPr>
            <p:spPr>
              <a:xfrm>
                <a:off x="251520" y="1447800"/>
                <a:ext cx="8892480" cy="4572000"/>
              </a:xfrm>
              <a:blipFill>
                <a:blip r:embed="rId3"/>
                <a:stretch>
                  <a:fillRect l="-617" t="-133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447D4F08-51AD-48A4-9A86-338EF9350AD6}"/>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524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6"/>
            <a:ext cx="7886700" cy="60570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quy</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hoạch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động</a:t>
            </a:r>
            <a:endParaRPr lang="zh-CN" altLang="en-US" sz="3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54</a:t>
            </a:fld>
            <a:endParaRPr lang="en-GB"/>
          </a:p>
        </p:txBody>
      </p:sp>
      <p:sp>
        <p:nvSpPr>
          <p:cNvPr id="7" name="Content Placeholder 3">
            <a:extLst>
              <a:ext uri="{FF2B5EF4-FFF2-40B4-BE49-F238E27FC236}">
                <a16:creationId xmlns:a16="http://schemas.microsoft.com/office/drawing/2014/main" id="{7B1FE795-0B4D-4774-83D5-0E620CA88A1B}"/>
              </a:ext>
            </a:extLst>
          </p:cNvPr>
          <p:cNvSpPr>
            <a:spLocks noGrp="1"/>
          </p:cNvSpPr>
          <p:nvPr>
            <p:ph sz="quarter" idx="1"/>
          </p:nvPr>
        </p:nvSpPr>
        <p:spPr>
          <a:xfrm>
            <a:off x="395536" y="1447800"/>
            <a:ext cx="8496944" cy="4572000"/>
          </a:xfrm>
        </p:spPr>
        <p:txBody>
          <a:bodyPr>
            <a:normAutofit/>
          </a:bodyPr>
          <a:lstStyle/>
          <a:p>
            <a:r>
              <a:rPr lang="en-GB" sz="2000" dirty="0">
                <a:latin typeface="Arial" panose="020B0604020202020204" pitchFamily="34" charset="0"/>
                <a:cs typeface="Arial" panose="020B0604020202020204" pitchFamily="34" charset="0"/>
              </a:rPr>
              <a:t>S</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đồ</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chung</a:t>
            </a:r>
            <a:endParaRPr lang="en-GB" sz="2000" dirty="0">
              <a:latin typeface="Arial" panose="020B0604020202020204" pitchFamily="34" charset="0"/>
              <a:cs typeface="Arial" panose="020B0604020202020204" pitchFamily="34" charset="0"/>
            </a:endParaRPr>
          </a:p>
          <a:p>
            <a:pPr lvl="1"/>
            <a:r>
              <a:rPr lang="en-GB" sz="2000" dirty="0">
                <a:latin typeface="Arial" panose="020B0604020202020204" pitchFamily="34" charset="0"/>
                <a:cs typeface="Arial" panose="020B0604020202020204" pitchFamily="34" charset="0"/>
              </a:rPr>
              <a:t>Chia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xuất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phát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thiết</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lập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l</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trữ</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bảng</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phải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trực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tiếp</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Xây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dựng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n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n (</a:t>
            </a:r>
            <a:r>
              <a:rPr lang="en-GB" sz="2000" dirty="0" err="1">
                <a:latin typeface="Arial" panose="020B0604020202020204" pitchFamily="34" charset="0"/>
                <a:cs typeface="Arial" panose="020B0604020202020204" pitchFamily="34" charset="0"/>
              </a:rPr>
              <a:t>truy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hồi</a:t>
            </a:r>
            <a:r>
              <a:rPr lang="en-GB" sz="2000" dirty="0">
                <a:latin typeface="Arial" panose="020B0604020202020204" pitchFamily="34" charset="0"/>
                <a:cs typeface="Arial" panose="020B0604020202020204" pitchFamily="34" charset="0"/>
              </a:rPr>
              <a:t>)</a:t>
            </a:r>
          </a:p>
          <a:p>
            <a:pPr lvl="2"/>
            <a:r>
              <a:rPr lang="en-GB" dirty="0" err="1">
                <a:latin typeface="Arial" panose="020B0604020202020204" pitchFamily="34" charset="0"/>
                <a:cs typeface="Arial" panose="020B0604020202020204" pitchFamily="34" charset="0"/>
              </a:rPr>
              <a:t>Số</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ượn</a:t>
            </a:r>
            <a:r>
              <a:rPr lang="en-GB" dirty="0">
                <a:latin typeface="Arial" panose="020B0604020202020204" pitchFamily="34" charset="0"/>
                <a:cs typeface="Arial" panose="020B0604020202020204" pitchFamily="34" charset="0"/>
              </a:rPr>
              <a:t>g </a:t>
            </a:r>
            <a:r>
              <a:rPr lang="en-GB" dirty="0" err="1">
                <a:latin typeface="Arial" panose="020B0604020202020204" pitchFamily="34" charset="0"/>
                <a:cs typeface="Arial" panose="020B0604020202020204" pitchFamily="34" charset="0"/>
              </a:rPr>
              <a:t>bài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toán</a:t>
            </a:r>
            <a:r>
              <a:rPr lang="en-GB" dirty="0">
                <a:latin typeface="Arial" panose="020B0604020202020204" pitchFamily="34" charset="0"/>
                <a:cs typeface="Arial" panose="020B0604020202020204" pitchFamily="34" charset="0"/>
              </a:rPr>
              <a:t> con </a:t>
            </a:r>
            <a:r>
              <a:rPr lang="en-GB" dirty="0" err="1">
                <a:latin typeface="Arial" panose="020B0604020202020204" pitchFamily="34" charset="0"/>
                <a:cs typeface="Arial" panose="020B0604020202020204" pitchFamily="34" charset="0"/>
              </a:rPr>
              <a:t>cần</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bị</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chặn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bởi</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a:t>
            </a:r>
            <a:r>
              <a:rPr lang="en-GB" dirty="0">
                <a:latin typeface="Arial" panose="020B0604020202020204" pitchFamily="34" charset="0"/>
                <a:cs typeface="Arial" panose="020B0604020202020204" pitchFamily="34" charset="0"/>
              </a:rPr>
              <a:t>a </a:t>
            </a:r>
            <a:r>
              <a:rPr lang="en-GB" dirty="0" err="1">
                <a:latin typeface="Arial" panose="020B0604020202020204" pitchFamily="34" charset="0"/>
                <a:cs typeface="Arial" panose="020B0604020202020204" pitchFamily="34" charset="0"/>
              </a:rPr>
              <a:t>thức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kích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t>
            </a:r>
            <a:r>
              <a:rPr lang="vi-VN" dirty="0">
                <a:latin typeface="Arial" panose="020B0604020202020204" pitchFamily="34" charset="0"/>
                <a:cs typeface="Arial" panose="020B0604020202020204" pitchFamily="34" charset="0"/>
              </a:rPr>
              <a:t>ước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đầu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vào</a:t>
            </a:r>
            <a:r>
              <a:rPr lang="en-GB" dirty="0">
                <a:latin typeface="Arial" panose="020B0604020202020204" pitchFamily="34" charset="0"/>
                <a:cs typeface="Arial" panose="020B0604020202020204" pitchFamily="34" charset="0"/>
              </a:rPr>
              <a:t> </a:t>
            </a:r>
          </a:p>
          <a:p>
            <a:pPr lvl="1"/>
            <a:r>
              <a:rPr lang="en-GB" sz="2000" dirty="0" err="1">
                <a:latin typeface="Arial" panose="020B0604020202020204" pitchFamily="34" charset="0"/>
                <a:cs typeface="Arial" panose="020B0604020202020204" pitchFamily="34" charset="0"/>
              </a:rPr>
              <a:t>Phù</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để</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hiệu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tối</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GB" sz="2000" dirty="0">
                <a:latin typeface="Arial" panose="020B0604020202020204" pitchFamily="34" charset="0"/>
                <a:cs typeface="Arial" panose="020B0604020202020204" pitchFamily="34" charset="0"/>
              </a:rPr>
              <a:t>u </a:t>
            </a:r>
            <a:r>
              <a:rPr lang="en-GB" sz="2000" dirty="0" err="1">
                <a:latin typeface="Arial" panose="020B0604020202020204" pitchFamily="34" charset="0"/>
                <a:cs typeface="Arial" panose="020B0604020202020204" pitchFamily="34" charset="0"/>
              </a:rPr>
              <a:t>tổ</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endParaRPr lang="en-GB" sz="2000"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6D54A2F7-8CA0-443E-B0A5-DB9097D587C2}"/>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12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24705"/>
            <a:ext cx="7886700" cy="60570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quy</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hoạch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động</a:t>
            </a:r>
            <a:endParaRPr lang="zh-CN" altLang="en-US" sz="3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55</a:t>
            </a:fld>
            <a:endParaRPr lang="en-GB"/>
          </a:p>
        </p:txBody>
      </p:sp>
      <p:sp>
        <p:nvSpPr>
          <p:cNvPr id="8" name="Content Placeholder 3">
            <a:extLst>
              <a:ext uri="{FF2B5EF4-FFF2-40B4-BE49-F238E27FC236}">
                <a16:creationId xmlns:a16="http://schemas.microsoft.com/office/drawing/2014/main" id="{476AF28E-AE1D-496F-AB21-45F291C1BF05}"/>
              </a:ext>
            </a:extLst>
          </p:cNvPr>
          <p:cNvSpPr>
            <a:spLocks noGrp="1"/>
          </p:cNvSpPr>
          <p:nvPr>
            <p:ph sz="quarter" idx="1"/>
          </p:nvPr>
        </p:nvSpPr>
        <p:spPr>
          <a:xfrm>
            <a:off x="251520" y="1447800"/>
            <a:ext cx="8640960" cy="4572000"/>
          </a:xfrm>
        </p:spPr>
        <p:txBody>
          <a:bodyPr>
            <a:no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i="1" baseline="-25000" dirty="0">
                <a:latin typeface="Arial" panose="020B0604020202020204" pitchFamily="34" charset="0"/>
                <a:cs typeface="Arial" panose="020B0604020202020204" pitchFamily="34" charset="0"/>
              </a:rPr>
              <a:t>n</a:t>
            </a: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bao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gồm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endParaRPr lang="en-GB" sz="2000" dirty="0">
              <a:latin typeface="Arial" panose="020B0604020202020204" pitchFamily="34" charset="0"/>
              <a:cs typeface="Arial" panose="020B0604020202020204" pitchFamily="34" charset="0"/>
            </a:endParaRPr>
          </a:p>
          <a:p>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chia</a:t>
            </a:r>
          </a:p>
          <a:p>
            <a:pPr lvl="1"/>
            <a:r>
              <a:rPr lang="en-GB" sz="2000" dirty="0" err="1">
                <a:latin typeface="Arial" panose="020B0604020202020204" pitchFamily="34" charset="0"/>
                <a:cs typeface="Arial" panose="020B0604020202020204" pitchFamily="34" charset="0"/>
              </a:rPr>
              <a:t>Ký</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hiệu</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P</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bao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gồm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tiếp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cuối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cùng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mọi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1,…, </a:t>
            </a:r>
            <a:r>
              <a:rPr lang="en-GB" sz="2000" i="1" dirty="0">
                <a:latin typeface="Arial" panose="020B0604020202020204" pitchFamily="34" charset="0"/>
                <a:cs typeface="Arial" panose="020B0604020202020204" pitchFamily="34" charset="0"/>
              </a:rPr>
              <a:t>n</a:t>
            </a:r>
          </a:p>
          <a:p>
            <a:pPr lvl="1"/>
            <a:r>
              <a:rPr lang="en-GB" sz="2000" dirty="0" err="1">
                <a:latin typeface="Arial" panose="020B0604020202020204" pitchFamily="34" charset="0"/>
                <a:cs typeface="Arial" panose="020B0604020202020204" pitchFamily="34" charset="0"/>
              </a:rPr>
              <a:t>Ký</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hiệu</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S</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P</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 1,…, </a:t>
            </a:r>
            <a:r>
              <a:rPr lang="en-GB" sz="2000" i="1" dirty="0">
                <a:latin typeface="Arial" panose="020B0604020202020204" pitchFamily="34" charset="0"/>
                <a:cs typeface="Arial" panose="020B0604020202020204" pitchFamily="34" charset="0"/>
                <a:sym typeface="Symbol"/>
              </a:rPr>
              <a:t>n</a:t>
            </a:r>
          </a:p>
          <a:p>
            <a:pPr lvl="1"/>
            <a:r>
              <a:rPr lang="en-GB" sz="2000" i="1" dirty="0">
                <a:latin typeface="Arial" panose="020B0604020202020204" pitchFamily="34" charset="0"/>
                <a:cs typeface="Arial" panose="020B0604020202020204" pitchFamily="34" charset="0"/>
                <a:sym typeface="Symbol"/>
              </a:rPr>
              <a:t>S</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 </a:t>
            </a:r>
            <a:r>
              <a:rPr lang="en-GB" sz="2000" i="1" dirty="0">
                <a:latin typeface="Arial" panose="020B0604020202020204" pitchFamily="34" charset="0"/>
                <a:cs typeface="Arial" panose="020B0604020202020204" pitchFamily="34" charset="0"/>
                <a:sym typeface="Symbol"/>
              </a:rPr>
              <a:t>a</a:t>
            </a:r>
            <a:r>
              <a:rPr lang="en-GB" sz="2000" baseline="-25000" dirty="0">
                <a:latin typeface="Arial" panose="020B0604020202020204" pitchFamily="34" charset="0"/>
                <a:cs typeface="Arial" panose="020B0604020202020204" pitchFamily="34" charset="0"/>
                <a:sym typeface="Symbol"/>
              </a:rPr>
              <a:t>1</a:t>
            </a:r>
          </a:p>
          <a:p>
            <a:pPr lvl="1"/>
            <a:r>
              <a:rPr lang="en-GB" sz="2000" i="1" dirty="0">
                <a:latin typeface="Arial" panose="020B0604020202020204" pitchFamily="34" charset="0"/>
                <a:cs typeface="Arial" panose="020B0604020202020204" pitchFamily="34" charset="0"/>
                <a:sym typeface="Symbol"/>
              </a:rPr>
              <a:t>S</a:t>
            </a:r>
            <a:r>
              <a:rPr lang="en-GB" sz="2000" i="1" baseline="-25000"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         </a:t>
            </a:r>
            <a:r>
              <a:rPr lang="en-GB" sz="2000" i="1" dirty="0">
                <a:latin typeface="Arial" panose="020B0604020202020204" pitchFamily="34" charset="0"/>
                <a:cs typeface="Arial" panose="020B0604020202020204" pitchFamily="34" charset="0"/>
                <a:sym typeface="Symbol"/>
              </a:rPr>
              <a:t>S</a:t>
            </a:r>
            <a:r>
              <a:rPr lang="en-GB" sz="2000" i="1" baseline="-25000" dirty="0">
                <a:latin typeface="Arial" panose="020B0604020202020204" pitchFamily="34" charset="0"/>
                <a:cs typeface="Arial" panose="020B0604020202020204" pitchFamily="34" charset="0"/>
                <a:sym typeface="Symbol"/>
              </a:rPr>
              <a:t>i </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 </a:t>
            </a:r>
            <a:r>
              <a:rPr lang="en-GB" sz="2000" i="1" dirty="0" err="1">
                <a:latin typeface="Arial" panose="020B0604020202020204" pitchFamily="34" charset="0"/>
                <a:cs typeface="Arial" panose="020B0604020202020204" pitchFamily="34" charset="0"/>
                <a:sym typeface="Symbol"/>
              </a:rPr>
              <a:t>a</a:t>
            </a:r>
            <a:r>
              <a:rPr lang="en-GB" sz="2000" i="1" baseline="-25000" dirty="0" err="1">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nếu</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S</a:t>
            </a:r>
            <a:r>
              <a:rPr lang="en-GB" sz="2000" i="1" baseline="-25000" dirty="0">
                <a:latin typeface="Arial" panose="020B0604020202020204" pitchFamily="34" charset="0"/>
                <a:cs typeface="Arial" panose="020B0604020202020204" pitchFamily="34" charset="0"/>
                <a:sym typeface="Symbol"/>
              </a:rPr>
              <a:t>i</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&gt; 0</a:t>
            </a:r>
          </a:p>
          <a:p>
            <a:pPr marL="320040" lvl="1" indent="0">
              <a:buNone/>
            </a:pPr>
            <a:r>
              <a:rPr lang="en-GB" sz="2000" dirty="0">
                <a:latin typeface="Arial" panose="020B0604020202020204" pitchFamily="34" charset="0"/>
                <a:cs typeface="Arial" panose="020B0604020202020204" pitchFamily="34" charset="0"/>
                <a:sym typeface="Symbol"/>
              </a:rPr>
              <a:t>                  </a:t>
            </a:r>
            <a:r>
              <a:rPr lang="en-GB" sz="2000" i="1" dirty="0" err="1">
                <a:latin typeface="Arial" panose="020B0604020202020204" pitchFamily="34" charset="0"/>
                <a:cs typeface="Arial" panose="020B0604020202020204" pitchFamily="34" charset="0"/>
                <a:sym typeface="Symbol"/>
              </a:rPr>
              <a:t>a</a:t>
            </a:r>
            <a:r>
              <a:rPr lang="en-GB" sz="2000" i="1" baseline="-25000" dirty="0" err="1">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nếu</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S</a:t>
            </a:r>
            <a:r>
              <a:rPr lang="en-GB" sz="2000" i="1" baseline="-25000" dirty="0">
                <a:latin typeface="Arial" panose="020B0604020202020204" pitchFamily="34" charset="0"/>
                <a:cs typeface="Arial" panose="020B0604020202020204" pitchFamily="34" charset="0"/>
                <a:sym typeface="Symbol"/>
              </a:rPr>
              <a:t>i</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 0</a:t>
            </a:r>
          </a:p>
          <a:p>
            <a:pPr lvl="1"/>
            <a:endParaRPr lang="en-GB" sz="2000" dirty="0">
              <a:latin typeface="Arial" panose="020B0604020202020204" pitchFamily="34" charset="0"/>
              <a:cs typeface="Arial" panose="020B0604020202020204" pitchFamily="34" charset="0"/>
              <a:sym typeface="Symbol"/>
            </a:endParaRPr>
          </a:p>
          <a:p>
            <a:pPr lvl="1"/>
            <a:r>
              <a:rPr lang="en-GB" sz="2000" dirty="0" err="1">
                <a:latin typeface="Arial" panose="020B0604020202020204" pitchFamily="34" charset="0"/>
                <a:cs typeface="Arial" panose="020B0604020202020204" pitchFamily="34" charset="0"/>
                <a:sym typeface="Symbol"/>
              </a:rPr>
              <a:t>Tổng</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các</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phần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tử</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của</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dãy</a:t>
            </a:r>
            <a:r>
              <a:rPr lang="en-GB" sz="2000" dirty="0">
                <a:latin typeface="Arial" panose="020B0604020202020204" pitchFamily="34" charset="0"/>
                <a:cs typeface="Arial" panose="020B0604020202020204" pitchFamily="34" charset="0"/>
                <a:sym typeface="Symbol"/>
              </a:rPr>
              <a:t> con </a:t>
            </a:r>
            <a:r>
              <a:rPr lang="en-GB" sz="2000" dirty="0" err="1">
                <a:latin typeface="Arial" panose="020B0604020202020204" pitchFamily="34" charset="0"/>
                <a:cs typeface="Arial" panose="020B0604020202020204" pitchFamily="34" charset="0"/>
                <a:sym typeface="Symbol"/>
              </a:rPr>
              <a:t>cực</a:t>
            </a:r>
            <a:r>
              <a:rPr lang="en-GB" sz="2000" dirty="0">
                <a:latin typeface="Arial" panose="020B0604020202020204" pitchFamily="34" charset="0"/>
                <a:cs typeface="Arial" panose="020B0604020202020204" pitchFamily="34" charset="0"/>
                <a:sym typeface="Symbol"/>
              </a:rPr>
              <a:t> </a:t>
            </a:r>
            <a:r>
              <a:rPr lang="vi-VN" sz="2000" dirty="0">
                <a:latin typeface="Arial" panose="020B0604020202020204" pitchFamily="34" charset="0"/>
                <a:cs typeface="Arial" panose="020B0604020202020204" pitchFamily="34" charset="0"/>
                <a:sym typeface="Symbol"/>
              </a:rPr>
              <a:t>đại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của</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bài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toán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xuất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phát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là</a:t>
            </a:r>
            <a:r>
              <a:rPr lang="en-GB" sz="2000" dirty="0">
                <a:latin typeface="Arial" panose="020B0604020202020204" pitchFamily="34" charset="0"/>
                <a:cs typeface="Arial" panose="020B0604020202020204" pitchFamily="34" charset="0"/>
                <a:sym typeface="Symbol"/>
              </a:rPr>
              <a:t> </a:t>
            </a:r>
          </a:p>
          <a:p>
            <a:pPr marL="320040" lvl="1" indent="0" algn="ctr">
              <a:buNone/>
            </a:pPr>
            <a:r>
              <a:rPr lang="en-GB" sz="2000" dirty="0">
                <a:latin typeface="Arial" panose="020B0604020202020204" pitchFamily="34" charset="0"/>
                <a:cs typeface="Arial" panose="020B0604020202020204" pitchFamily="34" charset="0"/>
                <a:sym typeface="Symbol"/>
              </a:rPr>
              <a:t>max{</a:t>
            </a:r>
            <a:r>
              <a:rPr lang="en-GB" sz="2000" i="1" dirty="0">
                <a:latin typeface="Arial" panose="020B0604020202020204" pitchFamily="34" charset="0"/>
                <a:cs typeface="Arial" panose="020B0604020202020204" pitchFamily="34" charset="0"/>
                <a:sym typeface="Symbol"/>
              </a:rPr>
              <a:t>S</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S</a:t>
            </a:r>
            <a:r>
              <a:rPr lang="en-GB" sz="2000" baseline="-25000" dirty="0">
                <a:latin typeface="Arial" panose="020B0604020202020204" pitchFamily="34" charset="0"/>
                <a:cs typeface="Arial" panose="020B0604020202020204" pitchFamily="34" charset="0"/>
                <a:sym typeface="Symbol"/>
              </a:rPr>
              <a:t>2</a:t>
            </a:r>
            <a:r>
              <a:rPr lang="en-GB" sz="2000" dirty="0">
                <a:latin typeface="Arial" panose="020B0604020202020204" pitchFamily="34" charset="0"/>
                <a:cs typeface="Arial" panose="020B0604020202020204" pitchFamily="34" charset="0"/>
                <a:sym typeface="Symbol"/>
              </a:rPr>
              <a:t>, …, </a:t>
            </a:r>
            <a:r>
              <a:rPr lang="en-GB" sz="2000" i="1" dirty="0" err="1">
                <a:latin typeface="Arial" panose="020B0604020202020204" pitchFamily="34" charset="0"/>
                <a:cs typeface="Arial" panose="020B0604020202020204" pitchFamily="34" charset="0"/>
                <a:sym typeface="Symbol"/>
              </a:rPr>
              <a:t>S</a:t>
            </a:r>
            <a:r>
              <a:rPr lang="en-GB" sz="2000" i="1" baseline="-25000" dirty="0" err="1">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a:t>
            </a:r>
            <a:r>
              <a:rPr lang="vi-VN" sz="2000" dirty="0">
                <a:latin typeface="Arial" panose="020B0604020202020204" pitchFamily="34" charset="0"/>
                <a:cs typeface="Arial" panose="020B0604020202020204" pitchFamily="34" charset="0"/>
                <a:sym typeface="Symbol"/>
              </a:rPr>
              <a:t> </a:t>
            </a:r>
            <a:endParaRPr lang="en-GB" sz="2000"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D170F18D-6827-4E95-B275-CB3F752B89BA}"/>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057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90500"/>
            <a:ext cx="7886700" cy="533464"/>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quy</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hoạch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động</a:t>
            </a:r>
            <a:endParaRPr lang="zh-CN" altLang="en-US" sz="2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56</a:t>
            </a:fld>
            <a:endParaRPr lang="en-GB"/>
          </a:p>
        </p:txBody>
      </p:sp>
      <p:sp>
        <p:nvSpPr>
          <p:cNvPr id="7" name="Content Placeholder 3">
            <a:extLst>
              <a:ext uri="{FF2B5EF4-FFF2-40B4-BE49-F238E27FC236}">
                <a16:creationId xmlns:a16="http://schemas.microsoft.com/office/drawing/2014/main" id="{3EBDB1F2-891F-40ED-8B11-0E9FEFB066B6}"/>
              </a:ext>
            </a:extLst>
          </p:cNvPr>
          <p:cNvSpPr>
            <a:spLocks noGrp="1"/>
          </p:cNvSpPr>
          <p:nvPr>
            <p:ph sz="quarter" idx="1"/>
          </p:nvPr>
        </p:nvSpPr>
        <p:spPr>
          <a:xfrm>
            <a:off x="251520" y="1447800"/>
            <a:ext cx="8640960" cy="4572000"/>
          </a:xfrm>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t</a:t>
            </a:r>
            <a:r>
              <a:rPr lang="vi-VN" sz="2000" dirty="0">
                <a:latin typeface="Arial" panose="020B0604020202020204" pitchFamily="34" charset="0"/>
                <a:cs typeface="Arial" panose="020B0604020202020204" pitchFamily="34" charset="0"/>
              </a:rPr>
              <a:t>ă</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i="1" baseline="-25000"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a:t>
            </a:r>
            <a:r>
              <a:rPr lang="en-GB" sz="2000" dirty="0" err="1">
                <a:latin typeface="Arial" panose="020B0604020202020204" pitchFamily="34" charset="0"/>
                <a:cs typeface="Arial" panose="020B0604020202020204" pitchFamily="34" charset="0"/>
              </a:rPr>
              <a:t>gồm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đô</a:t>
            </a:r>
            <a:r>
              <a:rPr lang="en-GB" sz="2000" dirty="0">
                <a:latin typeface="Arial" panose="020B0604020202020204" pitchFamily="34" charset="0"/>
                <a:cs typeface="Arial" panose="020B0604020202020204" pitchFamily="34" charset="0"/>
              </a:rPr>
              <a:t>i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r>
              <a:rPr lang="en-GB" sz="2000" dirty="0">
                <a:latin typeface="Arial" panose="020B0604020202020204" pitchFamily="34" charset="0"/>
                <a:cs typeface="Arial" panose="020B0604020202020204" pitchFamily="34" charset="0"/>
              </a:rPr>
              <a:t>)</a:t>
            </a:r>
            <a:endParaRPr lang="en-GB" sz="2000" baseline="-25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bằng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loại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bỏ</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ă</a:t>
            </a:r>
            <a:r>
              <a:rPr lang="en-GB" sz="2000" dirty="0" err="1">
                <a:latin typeface="Arial" panose="020B0604020202020204" pitchFamily="34" charset="0"/>
                <a:cs typeface="Arial" panose="020B0604020202020204" pitchFamily="34" charset="0"/>
              </a:rPr>
              <a:t>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l</a:t>
            </a:r>
            <a:r>
              <a:rPr lang="vi-VN" sz="2000" dirty="0">
                <a:latin typeface="Arial" panose="020B0604020202020204" pitchFamily="34" charset="0"/>
                <a:cs typeface="Arial" panose="020B0604020202020204" pitchFamily="34" charset="0"/>
              </a:rPr>
              <a:t>ượn</a:t>
            </a:r>
            <a:r>
              <a:rPr lang="en-GB" sz="2000" dirty="0">
                <a:latin typeface="Arial" panose="020B0604020202020204" pitchFamily="34" charset="0"/>
                <a:cs typeface="Arial" panose="020B0604020202020204" pitchFamily="34" charset="0"/>
              </a:rPr>
              <a:t>g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gọi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r>
              <a:rPr lang="en-GB"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E0B89DF8-E036-49C6-8EDB-76F2DFEC9C48}"/>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19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374904" y="160216"/>
            <a:ext cx="7886700" cy="551220"/>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quy</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hoạch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động</a:t>
            </a:r>
            <a:endParaRPr lang="zh-CN" altLang="en-US" sz="2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57</a:t>
            </a:fld>
            <a:endParaRPr lang="en-GB"/>
          </a:p>
        </p:txBody>
      </p:sp>
      <p:sp>
        <p:nvSpPr>
          <p:cNvPr id="8" name="Content Placeholder 3">
            <a:extLst>
              <a:ext uri="{FF2B5EF4-FFF2-40B4-BE49-F238E27FC236}">
                <a16:creationId xmlns:a16="http://schemas.microsoft.com/office/drawing/2014/main" id="{AE7AB5C1-8B3D-4F43-80A7-5C3A7769B7F5}"/>
              </a:ext>
            </a:extLst>
          </p:cNvPr>
          <p:cNvSpPr>
            <a:spLocks noGrp="1"/>
          </p:cNvSpPr>
          <p:nvPr>
            <p:ph sz="quarter" idx="1"/>
          </p:nvPr>
        </p:nvSpPr>
        <p:spPr>
          <a:xfrm>
            <a:off x="251519" y="1447800"/>
            <a:ext cx="4844263" cy="4572000"/>
          </a:xfrm>
        </p:spPr>
        <p:txBody>
          <a:bodyPr>
            <a:normAutofit/>
          </a:bodyPr>
          <a:lstStyle/>
          <a:p>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chia</a:t>
            </a:r>
          </a:p>
          <a:p>
            <a:pPr lvl="1"/>
            <a:r>
              <a:rPr lang="en-GB" sz="2000" dirty="0" err="1">
                <a:latin typeface="Arial" panose="020B0604020202020204" pitchFamily="34" charset="0"/>
                <a:cs typeface="Arial" panose="020B0604020202020204" pitchFamily="34" charset="0"/>
              </a:rPr>
              <a:t>Ký</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hiệu</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P</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cực</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cuối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cùng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i="1" dirty="0" err="1">
                <a:latin typeface="Arial" panose="020B0604020202020204" pitchFamily="34" charset="0"/>
                <a:cs typeface="Arial" panose="020B0604020202020204" pitchFamily="34" charset="0"/>
              </a:rPr>
              <a:t>a</a:t>
            </a:r>
            <a:r>
              <a:rPr lang="en-GB" sz="2000" i="1" baseline="-25000" dirty="0" err="1">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mọi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 1,…, </a:t>
            </a:r>
            <a:r>
              <a:rPr lang="en-GB" sz="2000" i="1" dirty="0">
                <a:latin typeface="Arial" panose="020B0604020202020204" pitchFamily="34" charset="0"/>
                <a:cs typeface="Arial" panose="020B0604020202020204" pitchFamily="34" charset="0"/>
              </a:rPr>
              <a:t>n</a:t>
            </a:r>
          </a:p>
          <a:p>
            <a:pPr lvl="1"/>
            <a:r>
              <a:rPr lang="en-GB" sz="2000" dirty="0" err="1">
                <a:latin typeface="Arial" panose="020B0604020202020204" pitchFamily="34" charset="0"/>
                <a:cs typeface="Arial" panose="020B0604020202020204" pitchFamily="34" charset="0"/>
              </a:rPr>
              <a:t>Ký</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hiệu</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S</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P</a:t>
            </a:r>
            <a:r>
              <a:rPr lang="en-GB" sz="2000" i="1" baseline="-25000" dirty="0">
                <a:latin typeface="Arial" panose="020B0604020202020204" pitchFamily="34" charset="0"/>
                <a:cs typeface="Arial" panose="020B0604020202020204" pitchFamily="34" charset="0"/>
              </a:rPr>
              <a:t>i</a:t>
            </a:r>
            <a:r>
              <a:rPr lang="en-GB"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 1,…, </a:t>
            </a:r>
            <a:r>
              <a:rPr lang="en-GB" sz="2000" i="1" dirty="0">
                <a:latin typeface="Arial" panose="020B0604020202020204" pitchFamily="34" charset="0"/>
                <a:cs typeface="Arial" panose="020B0604020202020204" pitchFamily="34" charset="0"/>
                <a:sym typeface="Symbol"/>
              </a:rPr>
              <a:t>n</a:t>
            </a:r>
          </a:p>
          <a:p>
            <a:pPr lvl="1"/>
            <a:r>
              <a:rPr lang="en-GB" sz="2000" i="1" dirty="0">
                <a:latin typeface="Arial" panose="020B0604020202020204" pitchFamily="34" charset="0"/>
                <a:cs typeface="Arial" panose="020B0604020202020204" pitchFamily="34" charset="0"/>
                <a:sym typeface="Symbol"/>
              </a:rPr>
              <a:t>S</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 1</a:t>
            </a:r>
            <a:endParaRPr lang="en-GB" sz="2000" baseline="-25000" dirty="0">
              <a:latin typeface="Arial" panose="020B0604020202020204" pitchFamily="34" charset="0"/>
              <a:cs typeface="Arial" panose="020B0604020202020204" pitchFamily="34" charset="0"/>
              <a:sym typeface="Symbol"/>
            </a:endParaRPr>
          </a:p>
          <a:p>
            <a:pPr lvl="1"/>
            <a:r>
              <a:rPr lang="en-GB" sz="2000" i="1" dirty="0">
                <a:latin typeface="Arial" panose="020B0604020202020204" pitchFamily="34" charset="0"/>
                <a:cs typeface="Arial" panose="020B0604020202020204" pitchFamily="34" charset="0"/>
                <a:sym typeface="Symbol"/>
              </a:rPr>
              <a:t>S</a:t>
            </a:r>
            <a:r>
              <a:rPr lang="en-GB" sz="2000" i="1" baseline="-25000"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  max{1, max{</a:t>
            </a:r>
            <a:r>
              <a:rPr lang="en-GB" sz="2000" i="1" dirty="0" err="1">
                <a:latin typeface="Arial" panose="020B0604020202020204" pitchFamily="34" charset="0"/>
                <a:cs typeface="Arial" panose="020B0604020202020204" pitchFamily="34" charset="0"/>
                <a:sym typeface="Symbol"/>
              </a:rPr>
              <a:t>S</a:t>
            </a:r>
            <a:r>
              <a:rPr lang="en-GB" sz="2000" i="1" baseline="-25000" dirty="0" err="1">
                <a:latin typeface="Arial" panose="020B0604020202020204" pitchFamily="34" charset="0"/>
                <a:cs typeface="Arial" panose="020B0604020202020204" pitchFamily="34" charset="0"/>
                <a:sym typeface="Symbol"/>
              </a:rPr>
              <a:t>j</a:t>
            </a:r>
            <a:r>
              <a:rPr lang="en-GB" sz="2000" i="1" baseline="-25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a:t>
            </a:r>
            <a:r>
              <a:rPr lang="en-GB" sz="2000" dirty="0">
                <a:latin typeface="Arial" panose="020B0604020202020204" pitchFamily="34" charset="0"/>
                <a:cs typeface="Arial" panose="020B0604020202020204" pitchFamily="34" charset="0"/>
                <a:sym typeface="Symbol"/>
              </a:rPr>
              <a:t>1</a:t>
            </a:r>
            <a:r>
              <a:rPr lang="en-GB" sz="2000" i="1" dirty="0">
                <a:latin typeface="Arial" panose="020B0604020202020204" pitchFamily="34" charset="0"/>
                <a:cs typeface="Arial" panose="020B0604020202020204" pitchFamily="34" charset="0"/>
                <a:sym typeface="Symbol"/>
              </a:rPr>
              <a:t>| j &lt; i </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 </a:t>
            </a:r>
            <a:r>
              <a:rPr lang="en-GB" sz="2000" i="1" dirty="0" err="1">
                <a:latin typeface="Arial" panose="020B0604020202020204" pitchFamily="34" charset="0"/>
                <a:cs typeface="Arial" panose="020B0604020202020204" pitchFamily="34" charset="0"/>
                <a:sym typeface="Symbol"/>
              </a:rPr>
              <a:t>a</a:t>
            </a:r>
            <a:r>
              <a:rPr lang="en-GB" sz="2000" i="1" baseline="-25000" dirty="0" err="1">
                <a:latin typeface="Arial" panose="020B0604020202020204" pitchFamily="34" charset="0"/>
                <a:cs typeface="Arial" panose="020B0604020202020204" pitchFamily="34" charset="0"/>
                <a:sym typeface="Symbol"/>
              </a:rPr>
              <a:t>j</a:t>
            </a:r>
            <a:r>
              <a:rPr lang="en-GB" sz="2000" i="1" dirty="0">
                <a:latin typeface="Arial" panose="020B0604020202020204" pitchFamily="34" charset="0"/>
                <a:cs typeface="Arial" panose="020B0604020202020204" pitchFamily="34" charset="0"/>
                <a:sym typeface="Symbol"/>
              </a:rPr>
              <a:t> &lt; </a:t>
            </a:r>
            <a:r>
              <a:rPr lang="en-GB" sz="2000" i="1" dirty="0" err="1">
                <a:latin typeface="Arial" panose="020B0604020202020204" pitchFamily="34" charset="0"/>
                <a:cs typeface="Arial" panose="020B0604020202020204" pitchFamily="34" charset="0"/>
                <a:sym typeface="Symbol"/>
              </a:rPr>
              <a:t>a</a:t>
            </a:r>
            <a:r>
              <a:rPr lang="en-GB" sz="2000" i="1" baseline="-25000" dirty="0" err="1">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                 </a:t>
            </a:r>
          </a:p>
          <a:p>
            <a:pPr lvl="1"/>
            <a:r>
              <a:rPr lang="en-GB" sz="2000" dirty="0" err="1">
                <a:latin typeface="Arial" panose="020B0604020202020204" pitchFamily="34" charset="0"/>
                <a:cs typeface="Arial" panose="020B0604020202020204" pitchFamily="34" charset="0"/>
                <a:sym typeface="Symbol"/>
              </a:rPr>
              <a:t>Số</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phần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tử</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của</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dãy</a:t>
            </a:r>
            <a:r>
              <a:rPr lang="en-GB" sz="2000" dirty="0">
                <a:latin typeface="Arial" panose="020B0604020202020204" pitchFamily="34" charset="0"/>
                <a:cs typeface="Arial" panose="020B0604020202020204" pitchFamily="34" charset="0"/>
                <a:sym typeface="Symbol"/>
              </a:rPr>
              <a:t> con </a:t>
            </a:r>
            <a:r>
              <a:rPr lang="en-GB" sz="2000" dirty="0" err="1">
                <a:latin typeface="Arial" panose="020B0604020202020204" pitchFamily="34" charset="0"/>
                <a:cs typeface="Arial" panose="020B0604020202020204" pitchFamily="34" charset="0"/>
                <a:sym typeface="Symbol"/>
              </a:rPr>
              <a:t>cực</a:t>
            </a:r>
            <a:r>
              <a:rPr lang="en-GB" sz="2000" dirty="0">
                <a:latin typeface="Arial" panose="020B0604020202020204" pitchFamily="34" charset="0"/>
                <a:cs typeface="Arial" panose="020B0604020202020204" pitchFamily="34" charset="0"/>
                <a:sym typeface="Symbol"/>
              </a:rPr>
              <a:t> </a:t>
            </a:r>
            <a:r>
              <a:rPr lang="vi-VN" sz="2000" dirty="0">
                <a:latin typeface="Arial" panose="020B0604020202020204" pitchFamily="34" charset="0"/>
                <a:cs typeface="Arial" panose="020B0604020202020204" pitchFamily="34" charset="0"/>
                <a:sym typeface="Symbol"/>
              </a:rPr>
              <a:t>đại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của</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bài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toán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xuất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phát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là</a:t>
            </a:r>
            <a:r>
              <a:rPr lang="en-GB" sz="2000" dirty="0">
                <a:latin typeface="Arial" panose="020B0604020202020204" pitchFamily="34" charset="0"/>
                <a:cs typeface="Arial" panose="020B0604020202020204" pitchFamily="34" charset="0"/>
                <a:sym typeface="Symbol"/>
              </a:rPr>
              <a:t> </a:t>
            </a:r>
          </a:p>
          <a:p>
            <a:pPr marL="320040" lvl="1" indent="0" algn="ctr">
              <a:buNone/>
            </a:pPr>
            <a:r>
              <a:rPr lang="en-GB" sz="2000" dirty="0">
                <a:latin typeface="Arial" panose="020B0604020202020204" pitchFamily="34" charset="0"/>
                <a:cs typeface="Arial" panose="020B0604020202020204" pitchFamily="34" charset="0"/>
                <a:sym typeface="Symbol"/>
              </a:rPr>
              <a:t>max{</a:t>
            </a:r>
            <a:r>
              <a:rPr lang="en-GB" sz="2000" i="1" dirty="0">
                <a:latin typeface="Arial" panose="020B0604020202020204" pitchFamily="34" charset="0"/>
                <a:cs typeface="Arial" panose="020B0604020202020204" pitchFamily="34" charset="0"/>
                <a:sym typeface="Symbol"/>
              </a:rPr>
              <a:t>S</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S</a:t>
            </a:r>
            <a:r>
              <a:rPr lang="en-GB" sz="2000" baseline="-25000" dirty="0">
                <a:latin typeface="Arial" panose="020B0604020202020204" pitchFamily="34" charset="0"/>
                <a:cs typeface="Arial" panose="020B0604020202020204" pitchFamily="34" charset="0"/>
                <a:sym typeface="Symbol"/>
              </a:rPr>
              <a:t>2</a:t>
            </a:r>
            <a:r>
              <a:rPr lang="en-GB" sz="2000" dirty="0">
                <a:latin typeface="Arial" panose="020B0604020202020204" pitchFamily="34" charset="0"/>
                <a:cs typeface="Arial" panose="020B0604020202020204" pitchFamily="34" charset="0"/>
                <a:sym typeface="Symbol"/>
              </a:rPr>
              <a:t>, …, </a:t>
            </a:r>
            <a:r>
              <a:rPr lang="en-GB" sz="2000" i="1" dirty="0" err="1">
                <a:latin typeface="Arial" panose="020B0604020202020204" pitchFamily="34" charset="0"/>
                <a:cs typeface="Arial" panose="020B0604020202020204" pitchFamily="34" charset="0"/>
                <a:sym typeface="Symbol"/>
              </a:rPr>
              <a:t>S</a:t>
            </a:r>
            <a:r>
              <a:rPr lang="en-GB" sz="2000" i="1" baseline="-25000" dirty="0" err="1">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a:t>
            </a:r>
            <a:r>
              <a:rPr lang="vi-VN" sz="2000" dirty="0">
                <a:latin typeface="Arial" panose="020B0604020202020204" pitchFamily="34" charset="0"/>
                <a:cs typeface="Arial" panose="020B0604020202020204" pitchFamily="34" charset="0"/>
                <a:sym typeface="Symbol"/>
              </a:rPr>
              <a:t> </a:t>
            </a:r>
            <a:endParaRPr lang="en-GB" sz="2000"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F81CFBE9-091B-42EA-9667-A2685D38FE4F}"/>
              </a:ext>
            </a:extLst>
          </p:cNvPr>
          <p:cNvSpPr txBox="1">
            <a:spLocks/>
          </p:cNvSpPr>
          <p:nvPr/>
        </p:nvSpPr>
        <p:spPr>
          <a:xfrm>
            <a:off x="5273336" y="1447800"/>
            <a:ext cx="3691152" cy="4572000"/>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void solve(){</a:t>
            </a:r>
          </a:p>
          <a:p>
            <a:pPr marL="0" indent="0">
              <a:buNone/>
            </a:pPr>
            <a:r>
              <a:rPr lang="en-GB" sz="1400" b="1" dirty="0">
                <a:latin typeface="Consolas" pitchFamily="49" charset="0"/>
                <a:cs typeface="Consolas" pitchFamily="49" charset="0"/>
              </a:rPr>
              <a:t>  S[0] = 1;</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rs</a:t>
            </a:r>
            <a:r>
              <a:rPr lang="en-GB" sz="1400" b="1" dirty="0">
                <a:latin typeface="Consolas" pitchFamily="49" charset="0"/>
                <a:cs typeface="Consolas" pitchFamily="49" charset="0"/>
              </a:rPr>
              <a:t> = S[0];</a:t>
            </a:r>
          </a:p>
          <a:p>
            <a:pPr marL="0" indent="0">
              <a:buNone/>
            </a:pPr>
            <a:r>
              <a:rPr lang="en-GB" sz="1400" b="1" dirty="0">
                <a:latin typeface="Consolas" pitchFamily="49" charset="0"/>
                <a:cs typeface="Consolas" pitchFamily="49" charset="0"/>
              </a:rPr>
              <a:t>  for(</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i = 1; i &lt; n; i++){</a:t>
            </a:r>
          </a:p>
          <a:p>
            <a:pPr marL="0" indent="0">
              <a:buNone/>
            </a:pPr>
            <a:r>
              <a:rPr lang="en-GB" sz="1400" b="1" dirty="0">
                <a:latin typeface="Consolas" pitchFamily="49" charset="0"/>
                <a:cs typeface="Consolas" pitchFamily="49" charset="0"/>
              </a:rPr>
              <a:t>    S[i] = 1;</a:t>
            </a:r>
          </a:p>
          <a:p>
            <a:pPr marL="0" indent="0">
              <a:buNone/>
            </a:pPr>
            <a:r>
              <a:rPr lang="en-GB" sz="1400" b="1" dirty="0">
                <a:latin typeface="Consolas" pitchFamily="49" charset="0"/>
                <a:cs typeface="Consolas" pitchFamily="49" charset="0"/>
              </a:rPr>
              <a:t>    for(</a:t>
            </a:r>
            <a:r>
              <a:rPr lang="en-GB" sz="1400" b="1" dirty="0" err="1">
                <a:latin typeface="Consolas" pitchFamily="49" charset="0"/>
                <a:cs typeface="Consolas" pitchFamily="49" charset="0"/>
              </a:rPr>
              <a:t>int</a:t>
            </a:r>
            <a:r>
              <a:rPr lang="en-GB" sz="1400" b="1" dirty="0">
                <a:latin typeface="Consolas" pitchFamily="49" charset="0"/>
                <a:cs typeface="Consolas" pitchFamily="49" charset="0"/>
              </a:rPr>
              <a:t> j = i-1; j &gt;= 0; j--){</a:t>
            </a:r>
          </a:p>
          <a:p>
            <a:pPr marL="0" indent="0">
              <a:buNone/>
            </a:pPr>
            <a:r>
              <a:rPr lang="en-GB" sz="1400" b="1" dirty="0">
                <a:latin typeface="Consolas" pitchFamily="49" charset="0"/>
                <a:cs typeface="Consolas" pitchFamily="49" charset="0"/>
              </a:rPr>
              <a:t>      if(a[i] &gt; a[j]){</a:t>
            </a:r>
          </a:p>
          <a:p>
            <a:pPr marL="0" indent="0">
              <a:buNone/>
            </a:pPr>
            <a:r>
              <a:rPr lang="en-GB" sz="1400" b="1" dirty="0">
                <a:latin typeface="Consolas" pitchFamily="49" charset="0"/>
                <a:cs typeface="Consolas" pitchFamily="49" charset="0"/>
              </a:rPr>
              <a:t>        if(S[j] + 1 &gt; S[i])</a:t>
            </a:r>
          </a:p>
          <a:p>
            <a:pPr marL="0" indent="0">
              <a:buNone/>
            </a:pPr>
            <a:r>
              <a:rPr lang="en-GB" sz="1400" b="1" dirty="0">
                <a:latin typeface="Consolas" pitchFamily="49" charset="0"/>
                <a:cs typeface="Consolas" pitchFamily="49" charset="0"/>
              </a:rPr>
              <a:t>          S[i] = S[j] + 1;</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rs</a:t>
            </a:r>
            <a:r>
              <a:rPr lang="en-GB" sz="1400" b="1" dirty="0">
                <a:latin typeface="Consolas" pitchFamily="49" charset="0"/>
                <a:cs typeface="Consolas" pitchFamily="49" charset="0"/>
              </a:rPr>
              <a:t> = S[i] &gt; </a:t>
            </a:r>
            <a:r>
              <a:rPr lang="en-GB" sz="1400" b="1" dirty="0" err="1">
                <a:latin typeface="Consolas" pitchFamily="49" charset="0"/>
                <a:cs typeface="Consolas" pitchFamily="49" charset="0"/>
              </a:rPr>
              <a:t>rs</a:t>
            </a:r>
            <a:r>
              <a:rPr lang="en-GB" sz="1400" b="1" dirty="0">
                <a:latin typeface="Consolas" pitchFamily="49" charset="0"/>
                <a:cs typeface="Consolas" pitchFamily="49" charset="0"/>
              </a:rPr>
              <a:t> ? S[i] : </a:t>
            </a:r>
            <a:r>
              <a:rPr lang="en-GB" sz="1400" b="1" dirty="0" err="1">
                <a:latin typeface="Consolas" pitchFamily="49" charset="0"/>
                <a:cs typeface="Consolas" pitchFamily="49" charset="0"/>
              </a:rPr>
              <a:t>rs</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printf</a:t>
            </a:r>
            <a:r>
              <a:rPr lang="en-GB" sz="1400" b="1" dirty="0">
                <a:latin typeface="Consolas" pitchFamily="49" charset="0"/>
                <a:cs typeface="Consolas" pitchFamily="49" charset="0"/>
              </a:rPr>
              <a:t>("</a:t>
            </a:r>
            <a:r>
              <a:rPr lang="en-GB" sz="1400" b="1" dirty="0" err="1">
                <a:latin typeface="Consolas" pitchFamily="49" charset="0"/>
                <a:cs typeface="Consolas" pitchFamily="49" charset="0"/>
              </a:rPr>
              <a:t>rs</a:t>
            </a:r>
            <a:r>
              <a:rPr lang="en-GB" sz="1400" b="1" dirty="0">
                <a:latin typeface="Consolas" pitchFamily="49" charset="0"/>
                <a:cs typeface="Consolas" pitchFamily="49" charset="0"/>
              </a:rPr>
              <a:t> = %d\n",</a:t>
            </a:r>
            <a:r>
              <a:rPr lang="en-GB" sz="1400" b="1" dirty="0" err="1">
                <a:latin typeface="Consolas" pitchFamily="49" charset="0"/>
                <a:cs typeface="Consolas" pitchFamily="49" charset="0"/>
              </a:rPr>
              <a:t>rs</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a:t>
            </a:r>
          </a:p>
        </p:txBody>
      </p:sp>
      <p:cxnSp>
        <p:nvCxnSpPr>
          <p:cNvPr id="6" name="Straight Connector 5">
            <a:extLst>
              <a:ext uri="{FF2B5EF4-FFF2-40B4-BE49-F238E27FC236}">
                <a16:creationId xmlns:a16="http://schemas.microsoft.com/office/drawing/2014/main" id="{F43CDA14-C2D4-4918-A53E-F27DEC2C7182}"/>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4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6"/>
            <a:ext cx="7886700" cy="60570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quy</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hoạch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động</a:t>
            </a:r>
            <a:endParaRPr lang="zh-CN" altLang="en-US" sz="2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58</a:t>
            </a:fld>
            <a:endParaRPr lang="en-GB"/>
          </a:p>
        </p:txBody>
      </p:sp>
      <p:sp>
        <p:nvSpPr>
          <p:cNvPr id="10" name="Content Placeholder 3">
            <a:extLst>
              <a:ext uri="{FF2B5EF4-FFF2-40B4-BE49-F238E27FC236}">
                <a16:creationId xmlns:a16="http://schemas.microsoft.com/office/drawing/2014/main" id="{F9E722A1-8971-46C4-B32F-8557FCC8E0AE}"/>
              </a:ext>
            </a:extLst>
          </p:cNvPr>
          <p:cNvSpPr>
            <a:spLocks noGrp="1"/>
          </p:cNvSpPr>
          <p:nvPr>
            <p:ph sz="quarter" idx="1"/>
          </p:nvPr>
        </p:nvSpPr>
        <p:spPr>
          <a:xfrm>
            <a:off x="251520" y="1447800"/>
            <a:ext cx="8640960" cy="4572000"/>
          </a:xfrm>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chung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Ký</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hiệu</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X</a:t>
            </a:r>
            <a:r>
              <a:rPr lang="en-GB" sz="2000" dirty="0">
                <a:latin typeface="Arial" panose="020B0604020202020204" pitchFamily="34" charset="0"/>
                <a:cs typeface="Arial" panose="020B0604020202020204" pitchFamily="34" charset="0"/>
              </a:rPr>
              <a:t> = </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2</a:t>
            </a:r>
            <a:r>
              <a:rPr lang="en-GB" sz="2000" dirty="0">
                <a:latin typeface="Arial" panose="020B0604020202020204" pitchFamily="34" charset="0"/>
                <a:cs typeface="Arial" panose="020B0604020202020204" pitchFamily="34" charset="0"/>
                <a:sym typeface="Symbol"/>
              </a:rPr>
              <a:t>, …, </a:t>
            </a:r>
            <a:r>
              <a:rPr lang="en-GB" sz="2000" i="1" dirty="0" err="1">
                <a:latin typeface="Arial" panose="020B0604020202020204" pitchFamily="34" charset="0"/>
                <a:cs typeface="Arial" panose="020B0604020202020204" pitchFamily="34" charset="0"/>
                <a:sym typeface="Symbol"/>
              </a:rPr>
              <a:t>X</a:t>
            </a:r>
            <a:r>
              <a:rPr lang="en-GB" sz="2000" i="1" baseline="-25000" dirty="0" err="1">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một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dãy</a:t>
            </a:r>
            <a:r>
              <a:rPr lang="en-GB" sz="2000" dirty="0">
                <a:latin typeface="Arial" panose="020B0604020202020204" pitchFamily="34" charset="0"/>
                <a:cs typeface="Arial" panose="020B0604020202020204" pitchFamily="34" charset="0"/>
                <a:sym typeface="Symbol"/>
              </a:rPr>
              <a:t> con </a:t>
            </a:r>
            <a:r>
              <a:rPr lang="en-GB" sz="2000" dirty="0" err="1">
                <a:latin typeface="Arial" panose="020B0604020202020204" pitchFamily="34" charset="0"/>
                <a:cs typeface="Arial" panose="020B0604020202020204" pitchFamily="34" charset="0"/>
                <a:sym typeface="Symbol"/>
              </a:rPr>
              <a:t>của</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là</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dãy</a:t>
            </a:r>
            <a:r>
              <a:rPr lang="en-GB" sz="2000" dirty="0">
                <a:latin typeface="Arial" panose="020B0604020202020204" pitchFamily="34" charset="0"/>
                <a:cs typeface="Arial" panose="020B0604020202020204" pitchFamily="34" charset="0"/>
                <a:sym typeface="Symbol"/>
              </a:rPr>
              <a:t> </a:t>
            </a:r>
            <a:r>
              <a:rPr lang="vi-VN" sz="2000" dirty="0">
                <a:latin typeface="Arial" panose="020B0604020202020204" pitchFamily="34" charset="0"/>
                <a:cs typeface="Arial" panose="020B0604020202020204" pitchFamily="34" charset="0"/>
                <a:sym typeface="Symbol"/>
              </a:rPr>
              <a:t>được</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tạo</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ra</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bằng</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việc</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loại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bỏ</a:t>
            </a:r>
            <a:r>
              <a:rPr lang="en-GB" sz="2000" dirty="0">
                <a:latin typeface="Arial" panose="020B0604020202020204" pitchFamily="34" charset="0"/>
                <a:cs typeface="Arial" panose="020B0604020202020204" pitchFamily="34" charset="0"/>
                <a:sym typeface="Symbol"/>
              </a:rPr>
              <a:t> 1 </a:t>
            </a:r>
            <a:r>
              <a:rPr lang="en-GB" sz="2000" dirty="0" err="1">
                <a:latin typeface="Arial" panose="020B0604020202020204" pitchFamily="34" charset="0"/>
                <a:cs typeface="Arial" panose="020B0604020202020204" pitchFamily="34" charset="0"/>
                <a:sym typeface="Symbol"/>
              </a:rPr>
              <a:t>số</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phần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tử</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nào</a:t>
            </a:r>
            <a:r>
              <a:rPr lang="en-GB" sz="2000" dirty="0">
                <a:latin typeface="Arial" panose="020B0604020202020204" pitchFamily="34" charset="0"/>
                <a:cs typeface="Arial" panose="020B0604020202020204" pitchFamily="34" charset="0"/>
                <a:sym typeface="Symbol"/>
              </a:rPr>
              <a:t> </a:t>
            </a:r>
            <a:r>
              <a:rPr lang="vi-VN" sz="2000" dirty="0">
                <a:latin typeface="Arial" panose="020B0604020202020204" pitchFamily="34" charset="0"/>
                <a:cs typeface="Arial" panose="020B0604020202020204" pitchFamily="34" charset="0"/>
                <a:sym typeface="Symbol"/>
              </a:rPr>
              <a:t>đó</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của</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dirty="0">
                <a:latin typeface="Arial" panose="020B0604020202020204" pitchFamily="34" charset="0"/>
                <a:cs typeface="Arial" panose="020B0604020202020204" pitchFamily="34" charset="0"/>
                <a:sym typeface="Symbol"/>
              </a:rPr>
              <a:t> </a:t>
            </a:r>
            <a:r>
              <a:rPr lang="vi-VN" sz="2000" dirty="0">
                <a:latin typeface="Arial" panose="020B0604020202020204" pitchFamily="34" charset="0"/>
                <a:cs typeface="Arial" panose="020B0604020202020204" pitchFamily="34" charset="0"/>
                <a:sym typeface="Symbol"/>
              </a:rPr>
              <a:t>đ</a:t>
            </a:r>
            <a:r>
              <a:rPr lang="en-GB" sz="2000" dirty="0">
                <a:latin typeface="Arial" panose="020B0604020202020204" pitchFamily="34" charset="0"/>
                <a:cs typeface="Arial" panose="020B0604020202020204" pitchFamily="34" charset="0"/>
                <a:sym typeface="Symbol"/>
              </a:rPr>
              <a:t>i</a:t>
            </a: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vào</a:t>
            </a:r>
            <a:endParaRPr lang="en-GB" sz="2000" dirty="0">
              <a:latin typeface="Arial" panose="020B0604020202020204" pitchFamily="34" charset="0"/>
              <a:cs typeface="Arial" panose="020B0604020202020204" pitchFamily="34" charset="0"/>
            </a:endParaRPr>
          </a:p>
          <a:p>
            <a:pPr lvl="2"/>
            <a:r>
              <a:rPr lang="en-GB" dirty="0">
                <a:latin typeface="Arial" panose="020B0604020202020204" pitchFamily="34" charset="0"/>
                <a:cs typeface="Arial" panose="020B0604020202020204" pitchFamily="34" charset="0"/>
              </a:rPr>
              <a:t>Cho 2 </a:t>
            </a:r>
            <a:r>
              <a:rPr lang="en-GB" dirty="0" err="1">
                <a:latin typeface="Arial" panose="020B0604020202020204" pitchFamily="34" charset="0"/>
                <a:cs typeface="Arial" panose="020B0604020202020204" pitchFamily="34" charset="0"/>
              </a:rPr>
              <a:t>dãy</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 = </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X</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X</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 </a:t>
            </a:r>
            <a:r>
              <a:rPr lang="en-GB" i="1" dirty="0" err="1">
                <a:latin typeface="Arial" panose="020B0604020202020204" pitchFamily="34" charset="0"/>
                <a:cs typeface="Arial" panose="020B0604020202020204" pitchFamily="34" charset="0"/>
                <a:sym typeface="Symbol"/>
              </a:rPr>
              <a:t>X</a:t>
            </a:r>
            <a:r>
              <a:rPr lang="en-GB" i="1" baseline="-25000" dirty="0" err="1">
                <a:latin typeface="Arial" panose="020B0604020202020204" pitchFamily="34" charset="0"/>
                <a:cs typeface="Arial" panose="020B0604020202020204" pitchFamily="34" charset="0"/>
                <a:sym typeface="Symbol"/>
              </a:rPr>
              <a:t>n</a:t>
            </a:r>
            <a:r>
              <a:rPr lang="en-GB" dirty="0">
                <a:latin typeface="Arial" panose="020B0604020202020204" pitchFamily="34" charset="0"/>
                <a:cs typeface="Arial" panose="020B0604020202020204" pitchFamily="34" charset="0"/>
                <a:sym typeface="Symbol"/>
              </a:rPr>
              <a: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Y</a:t>
            </a:r>
            <a:r>
              <a:rPr lang="en-GB" dirty="0">
                <a:latin typeface="Arial" panose="020B0604020202020204" pitchFamily="34" charset="0"/>
                <a:cs typeface="Arial" panose="020B0604020202020204" pitchFamily="34" charset="0"/>
              </a:rPr>
              <a:t> = </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Y</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Y</a:t>
            </a:r>
            <a:r>
              <a:rPr lang="en-GB" baseline="-25000" dirty="0">
                <a:latin typeface="Arial" panose="020B0604020202020204" pitchFamily="34" charset="0"/>
                <a:cs typeface="Arial" panose="020B0604020202020204" pitchFamily="34" charset="0"/>
                <a:sym typeface="Symbol"/>
              </a:rPr>
              <a:t>2</a:t>
            </a:r>
            <a:r>
              <a:rPr lang="en-GB" dirty="0">
                <a:latin typeface="Arial" panose="020B0604020202020204" pitchFamily="34" charset="0"/>
                <a:cs typeface="Arial" panose="020B0604020202020204" pitchFamily="34" charset="0"/>
                <a:sym typeface="Symbol"/>
              </a:rPr>
              <a:t>, …, </a:t>
            </a:r>
            <a:r>
              <a:rPr lang="en-GB" i="1" dirty="0" err="1">
                <a:latin typeface="Arial" panose="020B0604020202020204" pitchFamily="34" charset="0"/>
                <a:cs typeface="Arial" panose="020B0604020202020204" pitchFamily="34" charset="0"/>
                <a:sym typeface="Symbol"/>
              </a:rPr>
              <a:t>Y</a:t>
            </a:r>
            <a:r>
              <a:rPr lang="en-GB" i="1" baseline="-25000" dirty="0" err="1">
                <a:latin typeface="Arial" panose="020B0604020202020204" pitchFamily="34" charset="0"/>
                <a:cs typeface="Arial" panose="020B0604020202020204" pitchFamily="34" charset="0"/>
                <a:sym typeface="Symbol"/>
              </a:rPr>
              <a:t>m</a:t>
            </a:r>
            <a:r>
              <a:rPr lang="en-GB" dirty="0">
                <a:latin typeface="Arial" panose="020B0604020202020204" pitchFamily="34" charset="0"/>
                <a:cs typeface="Arial" panose="020B0604020202020204" pitchFamily="34" charset="0"/>
                <a:sym typeface="Symbol"/>
              </a:rPr>
              <a:t></a:t>
            </a:r>
            <a:r>
              <a:rPr lang="en-GB" dirty="0">
                <a:latin typeface="Arial" panose="020B0604020202020204" pitchFamily="34" charset="0"/>
                <a:cs typeface="Arial" panose="020B0604020202020204" pitchFamily="34" charset="0"/>
              </a:rPr>
              <a:t> </a:t>
            </a:r>
          </a:p>
          <a:p>
            <a:pPr lvl="1"/>
            <a:r>
              <a:rPr lang="en-GB" sz="2000" dirty="0" err="1">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ra</a:t>
            </a:r>
            <a:endParaRPr lang="en-GB" sz="2000" dirty="0">
              <a:latin typeface="Arial" panose="020B0604020202020204" pitchFamily="34" charset="0"/>
              <a:cs typeface="Arial" panose="020B0604020202020204" pitchFamily="34" charset="0"/>
            </a:endParaRPr>
          </a:p>
          <a:p>
            <a:pPr lvl="2"/>
            <a:r>
              <a:rPr lang="en-GB" dirty="0" err="1">
                <a:latin typeface="Arial" panose="020B0604020202020204" pitchFamily="34" charset="0"/>
                <a:cs typeface="Arial" panose="020B0604020202020204" pitchFamily="34" charset="0"/>
              </a:rPr>
              <a:t>Tìm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dãy</a:t>
            </a:r>
            <a:r>
              <a:rPr lang="en-GB" dirty="0">
                <a:latin typeface="Arial" panose="020B0604020202020204" pitchFamily="34" charset="0"/>
                <a:cs typeface="Arial" panose="020B0604020202020204" pitchFamily="34" charset="0"/>
              </a:rPr>
              <a:t> con </a:t>
            </a:r>
            <a:r>
              <a:rPr lang="en-GB" dirty="0" err="1">
                <a:latin typeface="Arial" panose="020B0604020202020204" pitchFamily="34" charset="0"/>
                <a:cs typeface="Arial" panose="020B0604020202020204" pitchFamily="34" charset="0"/>
              </a:rPr>
              <a:t>chung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độ</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dài</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ớn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nhất</a:t>
            </a:r>
            <a:endParaRPr lang="en-GB"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D22EFF85-AE00-47FD-872F-7D06B9E5E50F}"/>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218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6"/>
            <a:ext cx="7886700" cy="60570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quy</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hoạch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động</a:t>
            </a:r>
            <a:endParaRPr lang="zh-CN" altLang="en-US" sz="2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59</a:t>
            </a:fld>
            <a:endParaRPr lang="en-GB"/>
          </a:p>
        </p:txBody>
      </p:sp>
      <p:sp>
        <p:nvSpPr>
          <p:cNvPr id="7" name="Content Placeholder 3">
            <a:extLst>
              <a:ext uri="{FF2B5EF4-FFF2-40B4-BE49-F238E27FC236}">
                <a16:creationId xmlns:a16="http://schemas.microsoft.com/office/drawing/2014/main" id="{F23EECEE-B729-4181-8E72-D504F4A14621}"/>
              </a:ext>
            </a:extLst>
          </p:cNvPr>
          <p:cNvSpPr>
            <a:spLocks noGrp="1"/>
          </p:cNvSpPr>
          <p:nvPr>
            <p:ph sz="quarter" idx="1"/>
          </p:nvPr>
        </p:nvSpPr>
        <p:spPr>
          <a:xfrm>
            <a:off x="251520" y="1447800"/>
            <a:ext cx="8640960" cy="4572000"/>
          </a:xfrm>
        </p:spPr>
        <p:txBody>
          <a:bodyPr>
            <a:norm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chung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endParaRPr lang="en-GB" sz="2000" dirty="0">
              <a:latin typeface="Arial" panose="020B0604020202020204" pitchFamily="34" charset="0"/>
              <a:cs typeface="Arial" panose="020B0604020202020204" pitchFamily="34" charset="0"/>
            </a:endParaRPr>
          </a:p>
          <a:p>
            <a:pPr lvl="1"/>
            <a:r>
              <a:rPr lang="en-GB" sz="2000" dirty="0" err="1">
                <a:latin typeface="Arial" panose="020B0604020202020204" pitchFamily="34" charset="0"/>
                <a:cs typeface="Arial" panose="020B0604020202020204" pitchFamily="34" charset="0"/>
              </a:rPr>
              <a:t>Phân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rã</a:t>
            </a:r>
            <a:endParaRPr lang="en-GB" sz="2000" dirty="0">
              <a:latin typeface="Arial" panose="020B0604020202020204" pitchFamily="34" charset="0"/>
              <a:cs typeface="Arial" panose="020B0604020202020204" pitchFamily="34" charset="0"/>
            </a:endParaRPr>
          </a:p>
          <a:p>
            <a:pPr lvl="2"/>
            <a:r>
              <a:rPr lang="en-GB" dirty="0" err="1">
                <a:latin typeface="Arial" panose="020B0604020202020204" pitchFamily="34" charset="0"/>
                <a:cs typeface="Arial" panose="020B0604020202020204" pitchFamily="34" charset="0"/>
              </a:rPr>
              <a:t>Ký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hiệu</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S</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j</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độ</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dài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dãy</a:t>
            </a:r>
            <a:r>
              <a:rPr lang="en-GB" dirty="0">
                <a:latin typeface="Arial" panose="020B0604020202020204" pitchFamily="34" charset="0"/>
                <a:cs typeface="Arial" panose="020B0604020202020204" pitchFamily="34" charset="0"/>
              </a:rPr>
              <a:t> con </a:t>
            </a:r>
            <a:r>
              <a:rPr lang="en-GB" dirty="0" err="1">
                <a:latin typeface="Arial" panose="020B0604020202020204" pitchFamily="34" charset="0"/>
                <a:cs typeface="Arial" panose="020B0604020202020204" pitchFamily="34" charset="0"/>
              </a:rPr>
              <a:t>chung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dài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nhất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dãy</a:t>
            </a:r>
            <a:r>
              <a:rPr lang="en-GB"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X</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sym typeface="Symbol"/>
              </a:rPr>
              <a:t>X</a:t>
            </a:r>
            <a:r>
              <a:rPr lang="en-GB" i="1" baseline="-25000"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và</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Y</a:t>
            </a:r>
            <a:r>
              <a:rPr lang="en-GB" baseline="-25000" dirty="0">
                <a:latin typeface="Arial" panose="020B0604020202020204" pitchFamily="34" charset="0"/>
                <a:cs typeface="Arial" panose="020B0604020202020204" pitchFamily="34" charset="0"/>
                <a:sym typeface="Symbol"/>
              </a:rPr>
              <a:t>1</a:t>
            </a:r>
            <a:r>
              <a:rPr lang="en-GB" dirty="0">
                <a:latin typeface="Arial" panose="020B0604020202020204" pitchFamily="34" charset="0"/>
                <a:cs typeface="Arial" panose="020B0604020202020204" pitchFamily="34" charset="0"/>
                <a:sym typeface="Symbol"/>
              </a:rPr>
              <a:t>, …, </a:t>
            </a:r>
            <a:r>
              <a:rPr lang="en-GB" i="1" dirty="0" err="1">
                <a:latin typeface="Arial" panose="020B0604020202020204" pitchFamily="34" charset="0"/>
                <a:cs typeface="Arial" panose="020B0604020202020204" pitchFamily="34" charset="0"/>
                <a:sym typeface="Symbol"/>
              </a:rPr>
              <a:t>Y</a:t>
            </a:r>
            <a:r>
              <a:rPr lang="en-GB" i="1" baseline="-25000" dirty="0" err="1">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với</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 1, …, </a:t>
            </a:r>
            <a:r>
              <a:rPr lang="en-GB" i="1" dirty="0">
                <a:latin typeface="Arial" panose="020B0604020202020204" pitchFamily="34" charset="0"/>
                <a:cs typeface="Arial" panose="020B0604020202020204" pitchFamily="34" charset="0"/>
                <a:sym typeface="Symbol"/>
              </a:rPr>
              <a:t>n</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và</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 1, …, </a:t>
            </a:r>
            <a:r>
              <a:rPr lang="en-GB" i="1" dirty="0">
                <a:latin typeface="Arial" panose="020B0604020202020204" pitchFamily="34" charset="0"/>
                <a:cs typeface="Arial" panose="020B0604020202020204" pitchFamily="34" charset="0"/>
                <a:sym typeface="Symbol"/>
              </a:rPr>
              <a:t>m</a:t>
            </a:r>
          </a:p>
          <a:p>
            <a:pPr lvl="2"/>
            <a:r>
              <a:rPr lang="en-GB" dirty="0" err="1">
                <a:latin typeface="Arial" panose="020B0604020202020204" pitchFamily="34" charset="0"/>
                <a:cs typeface="Arial" panose="020B0604020202020204" pitchFamily="34" charset="0"/>
                <a:sym typeface="Symbol"/>
              </a:rPr>
              <a:t>Bài</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toán</a:t>
            </a:r>
            <a:r>
              <a:rPr lang="en-GB" dirty="0">
                <a:latin typeface="Arial" panose="020B0604020202020204" pitchFamily="34" charset="0"/>
                <a:cs typeface="Arial" panose="020B0604020202020204" pitchFamily="34" charset="0"/>
                <a:sym typeface="Symbol"/>
              </a:rPr>
              <a:t> con </a:t>
            </a:r>
            <a:r>
              <a:rPr lang="en-GB" dirty="0" err="1">
                <a:latin typeface="Arial" panose="020B0604020202020204" pitchFamily="34" charset="0"/>
                <a:cs typeface="Arial" panose="020B0604020202020204" pitchFamily="34" charset="0"/>
                <a:sym typeface="Symbol"/>
              </a:rPr>
              <a:t>nhỏ</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nhất</a:t>
            </a:r>
            <a:r>
              <a:rPr lang="en-GB" dirty="0">
                <a:latin typeface="Arial" panose="020B0604020202020204" pitchFamily="34" charset="0"/>
                <a:cs typeface="Arial" panose="020B0604020202020204" pitchFamily="34" charset="0"/>
                <a:sym typeface="Symbol"/>
              </a:rPr>
              <a:t> </a:t>
            </a:r>
          </a:p>
          <a:p>
            <a:pPr lvl="3"/>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j</a:t>
            </a:r>
            <a:r>
              <a:rPr lang="en-GB" sz="2000" dirty="0">
                <a:latin typeface="Arial" panose="020B0604020202020204" pitchFamily="34" charset="0"/>
                <a:cs typeface="Arial" panose="020B0604020202020204" pitchFamily="34" charset="0"/>
                <a:sym typeface="Symbol"/>
              </a:rPr>
              <a:t> = 1,…, </a:t>
            </a:r>
            <a:r>
              <a:rPr lang="en-GB" sz="2000" i="1" dirty="0">
                <a:latin typeface="Arial" panose="020B0604020202020204" pitchFamily="34" charset="0"/>
                <a:cs typeface="Arial" panose="020B0604020202020204" pitchFamily="34" charset="0"/>
                <a:sym typeface="Symbol"/>
              </a:rPr>
              <a:t>m</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S</a:t>
            </a:r>
            <a:r>
              <a:rPr lang="en-GB" sz="2000" dirty="0">
                <a:latin typeface="Arial" panose="020B0604020202020204" pitchFamily="34" charset="0"/>
                <a:cs typeface="Arial" panose="020B0604020202020204" pitchFamily="34" charset="0"/>
                <a:sym typeface="Symbol"/>
              </a:rPr>
              <a:t>(1, </a:t>
            </a:r>
            <a:r>
              <a:rPr lang="en-GB" sz="2000" i="1" dirty="0">
                <a:latin typeface="Arial" panose="020B0604020202020204" pitchFamily="34" charset="0"/>
                <a:cs typeface="Arial" panose="020B0604020202020204" pitchFamily="34" charset="0"/>
                <a:sym typeface="Symbol"/>
              </a:rPr>
              <a:t>j</a:t>
            </a:r>
            <a:r>
              <a:rPr lang="en-GB" sz="2000" dirty="0">
                <a:latin typeface="Arial" panose="020B0604020202020204" pitchFamily="34" charset="0"/>
                <a:cs typeface="Arial" panose="020B0604020202020204" pitchFamily="34" charset="0"/>
                <a:sym typeface="Symbol"/>
              </a:rPr>
              <a:t>) =    	1, </a:t>
            </a:r>
            <a:r>
              <a:rPr lang="en-GB" sz="2000" dirty="0" err="1">
                <a:latin typeface="Arial" panose="020B0604020202020204" pitchFamily="34" charset="0"/>
                <a:cs typeface="Arial" panose="020B0604020202020204" pitchFamily="34" charset="0"/>
                <a:sym typeface="Symbol"/>
              </a:rPr>
              <a:t>nếu</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xuất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hiện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trong</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Y</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 </a:t>
            </a:r>
            <a:r>
              <a:rPr lang="en-GB" sz="2000" i="1" dirty="0" err="1">
                <a:latin typeface="Arial" panose="020B0604020202020204" pitchFamily="34" charset="0"/>
                <a:cs typeface="Arial" panose="020B0604020202020204" pitchFamily="34" charset="0"/>
                <a:sym typeface="Symbol"/>
              </a:rPr>
              <a:t>Y</a:t>
            </a:r>
            <a:r>
              <a:rPr lang="en-GB" sz="2000" i="1" baseline="-25000" dirty="0" err="1">
                <a:latin typeface="Arial" panose="020B0604020202020204" pitchFamily="34" charset="0"/>
                <a:cs typeface="Arial" panose="020B0604020202020204" pitchFamily="34" charset="0"/>
                <a:sym typeface="Symbol"/>
              </a:rPr>
              <a:t>j</a:t>
            </a:r>
            <a:endParaRPr lang="en-GB" sz="2000" i="1" baseline="-25000" dirty="0">
              <a:latin typeface="Arial" panose="020B0604020202020204" pitchFamily="34" charset="0"/>
              <a:cs typeface="Arial" panose="020B0604020202020204" pitchFamily="34" charset="0"/>
              <a:sym typeface="Symbol"/>
            </a:endParaRPr>
          </a:p>
          <a:p>
            <a:pPr marL="594360" lvl="2" indent="0">
              <a:buNone/>
            </a:pPr>
            <a:r>
              <a:rPr lang="en-GB" dirty="0">
                <a:latin typeface="Arial" panose="020B0604020202020204" pitchFamily="34" charset="0"/>
                <a:cs typeface="Arial" panose="020B0604020202020204" pitchFamily="34" charset="0"/>
                <a:sym typeface="Symbol"/>
              </a:rPr>
              <a:t> 	                           		0, ng</a:t>
            </a:r>
            <a:r>
              <a:rPr lang="vi-VN" dirty="0">
                <a:latin typeface="Arial" panose="020B0604020202020204" pitchFamily="34" charset="0"/>
                <a:cs typeface="Arial" panose="020B0604020202020204" pitchFamily="34" charset="0"/>
                <a:sym typeface="Symbol"/>
              </a:rPr>
              <a:t>ược</a:t>
            </a:r>
            <a:r>
              <a:rPr lang="en-GB" dirty="0">
                <a:latin typeface="Arial" panose="020B0604020202020204" pitchFamily="34" charset="0"/>
                <a:cs typeface="Arial" panose="020B0604020202020204" pitchFamily="34" charset="0"/>
                <a:sym typeface="Symbol"/>
              </a:rPr>
              <a:t> </a:t>
            </a:r>
            <a:r>
              <a:rPr lang="en-GB" dirty="0" err="1">
                <a:latin typeface="Arial" panose="020B0604020202020204" pitchFamily="34" charset="0"/>
                <a:cs typeface="Arial" panose="020B0604020202020204" pitchFamily="34" charset="0"/>
                <a:sym typeface="Symbol"/>
              </a:rPr>
              <a:t>lại</a:t>
            </a:r>
            <a:endParaRPr lang="en-GB" dirty="0">
              <a:latin typeface="Arial" panose="020B0604020202020204" pitchFamily="34" charset="0"/>
              <a:cs typeface="Arial" panose="020B0604020202020204" pitchFamily="34" charset="0"/>
              <a:sym typeface="Symbol"/>
            </a:endParaRPr>
          </a:p>
          <a:p>
            <a:pPr lvl="3"/>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 1,…, </a:t>
            </a:r>
            <a:r>
              <a:rPr lang="en-GB" sz="2000" i="1" dirty="0">
                <a:latin typeface="Arial" panose="020B0604020202020204" pitchFamily="34" charset="0"/>
                <a:cs typeface="Arial" panose="020B0604020202020204" pitchFamily="34" charset="0"/>
                <a:sym typeface="Symbol"/>
              </a:rPr>
              <a:t>n</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S</a:t>
            </a:r>
            <a:r>
              <a:rPr lang="en-GB" sz="2000" dirty="0">
                <a:latin typeface="Arial" panose="020B0604020202020204" pitchFamily="34" charset="0"/>
                <a:cs typeface="Arial" panose="020B0604020202020204" pitchFamily="34" charset="0"/>
                <a:sym typeface="Symbol"/>
              </a:rPr>
              <a:t>(</a:t>
            </a:r>
            <a:r>
              <a:rPr lang="en-GB" sz="2000" i="1" dirty="0">
                <a:latin typeface="Arial" panose="020B0604020202020204" pitchFamily="34" charset="0"/>
                <a:cs typeface="Arial" panose="020B0604020202020204" pitchFamily="34" charset="0"/>
                <a:sym typeface="Symbol"/>
              </a:rPr>
              <a:t>i</a:t>
            </a:r>
            <a:r>
              <a:rPr lang="en-GB" sz="2000" dirty="0">
                <a:latin typeface="Arial" panose="020B0604020202020204" pitchFamily="34" charset="0"/>
                <a:cs typeface="Arial" panose="020B0604020202020204" pitchFamily="34" charset="0"/>
                <a:sym typeface="Symbol"/>
              </a:rPr>
              <a:t>, 1) =      	1, </a:t>
            </a:r>
            <a:r>
              <a:rPr lang="en-GB" sz="2000" dirty="0" err="1">
                <a:latin typeface="Arial" panose="020B0604020202020204" pitchFamily="34" charset="0"/>
                <a:cs typeface="Arial" panose="020B0604020202020204" pitchFamily="34" charset="0"/>
                <a:sym typeface="Symbol"/>
              </a:rPr>
              <a:t>nếu</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Y</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xuất</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hiện</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trong</a:t>
            </a:r>
            <a:r>
              <a:rPr lang="en-GB" sz="2000" dirty="0">
                <a:latin typeface="Arial" panose="020B0604020202020204" pitchFamily="34" charset="0"/>
                <a:cs typeface="Arial" panose="020B0604020202020204" pitchFamily="34" charset="0"/>
                <a:sym typeface="Symbol"/>
              </a:rPr>
              <a:t> </a:t>
            </a:r>
            <a:r>
              <a:rPr lang="en-GB" sz="2000" i="1" dirty="0">
                <a:latin typeface="Arial" panose="020B0604020202020204" pitchFamily="34" charset="0"/>
                <a:cs typeface="Arial" panose="020B0604020202020204" pitchFamily="34" charset="0"/>
                <a:sym typeface="Symbol"/>
              </a:rPr>
              <a:t>X</a:t>
            </a:r>
            <a:r>
              <a:rPr lang="en-GB" sz="2000" baseline="-25000" dirty="0">
                <a:latin typeface="Arial" panose="020B0604020202020204" pitchFamily="34" charset="0"/>
                <a:cs typeface="Arial" panose="020B0604020202020204" pitchFamily="34" charset="0"/>
                <a:sym typeface="Symbol"/>
              </a:rPr>
              <a:t>1</a:t>
            </a:r>
            <a:r>
              <a:rPr lang="en-GB" sz="2000" dirty="0">
                <a:latin typeface="Arial" panose="020B0604020202020204" pitchFamily="34" charset="0"/>
                <a:cs typeface="Arial" panose="020B0604020202020204" pitchFamily="34" charset="0"/>
                <a:sym typeface="Symbol"/>
              </a:rPr>
              <a:t>, …, </a:t>
            </a:r>
            <a:r>
              <a:rPr lang="en-GB" sz="2000" i="1" dirty="0">
                <a:latin typeface="Arial" panose="020B0604020202020204" pitchFamily="34" charset="0"/>
                <a:cs typeface="Arial" panose="020B0604020202020204" pitchFamily="34" charset="0"/>
                <a:sym typeface="Symbol"/>
              </a:rPr>
              <a:t>X</a:t>
            </a:r>
            <a:r>
              <a:rPr lang="en-GB" sz="2000" i="1" baseline="-25000" dirty="0">
                <a:latin typeface="Arial" panose="020B0604020202020204" pitchFamily="34" charset="0"/>
                <a:cs typeface="Arial" panose="020B0604020202020204" pitchFamily="34" charset="0"/>
                <a:sym typeface="Symbol"/>
              </a:rPr>
              <a:t>i</a:t>
            </a:r>
          </a:p>
          <a:p>
            <a:pPr marL="868680" lvl="3" indent="0">
              <a:buNone/>
            </a:pPr>
            <a:r>
              <a:rPr lang="en-GB" sz="2000" dirty="0">
                <a:latin typeface="Arial" panose="020B0604020202020204" pitchFamily="34" charset="0"/>
                <a:cs typeface="Arial" panose="020B0604020202020204" pitchFamily="34" charset="0"/>
                <a:sym typeface="Symbol"/>
              </a:rPr>
              <a:t>                         			0, </a:t>
            </a:r>
            <a:r>
              <a:rPr lang="en-GB" sz="2000" dirty="0" err="1">
                <a:latin typeface="Arial" panose="020B0604020202020204" pitchFamily="34" charset="0"/>
                <a:cs typeface="Arial" panose="020B0604020202020204" pitchFamily="34" charset="0"/>
                <a:sym typeface="Symbol"/>
              </a:rPr>
              <a:t>ng</a:t>
            </a:r>
            <a:r>
              <a:rPr lang="vi-VN" sz="2000" dirty="0">
                <a:latin typeface="Arial" panose="020B0604020202020204" pitchFamily="34" charset="0"/>
                <a:cs typeface="Arial" panose="020B0604020202020204" pitchFamily="34" charset="0"/>
                <a:sym typeface="Symbol"/>
              </a:rPr>
              <a:t>ược</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lại</a:t>
            </a:r>
            <a:endParaRPr lang="en-GB" sz="2000" dirty="0">
              <a:latin typeface="Arial" panose="020B0604020202020204" pitchFamily="34" charset="0"/>
              <a:cs typeface="Arial" panose="020B0604020202020204" pitchFamily="34" charset="0"/>
              <a:sym typeface="Symbol"/>
            </a:endParaRPr>
          </a:p>
          <a:p>
            <a:pPr lvl="1"/>
            <a:r>
              <a:rPr lang="en-GB" sz="2000" dirty="0" err="1">
                <a:latin typeface="Arial" panose="020B0604020202020204" pitchFamily="34" charset="0"/>
                <a:cs typeface="Arial" panose="020B0604020202020204" pitchFamily="34" charset="0"/>
                <a:sym typeface="Symbol"/>
              </a:rPr>
              <a:t>Tổng</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hợp</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lời</a:t>
            </a:r>
            <a:r>
              <a:rPr lang="en-GB" sz="2000" dirty="0">
                <a:latin typeface="Arial" panose="020B0604020202020204" pitchFamily="34" charset="0"/>
                <a:cs typeface="Arial" panose="020B0604020202020204" pitchFamily="34" charset="0"/>
                <a:sym typeface="Symbol"/>
              </a:rPr>
              <a:t> </a:t>
            </a:r>
            <a:r>
              <a:rPr lang="en-GB" sz="2000" dirty="0" err="1">
                <a:latin typeface="Arial" panose="020B0604020202020204" pitchFamily="34" charset="0"/>
                <a:cs typeface="Arial" panose="020B0604020202020204" pitchFamily="34" charset="0"/>
                <a:sym typeface="Symbol"/>
              </a:rPr>
              <a:t>giải</a:t>
            </a:r>
            <a:endParaRPr lang="en-GB" sz="2000" dirty="0">
              <a:latin typeface="Arial" panose="020B0604020202020204" pitchFamily="34" charset="0"/>
              <a:cs typeface="Arial" panose="020B0604020202020204" pitchFamily="34" charset="0"/>
              <a:sym typeface="Symbol"/>
            </a:endParaRPr>
          </a:p>
          <a:p>
            <a:pPr marL="594360" lvl="2" indent="0">
              <a:buNone/>
            </a:pP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S</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           	</a:t>
            </a:r>
            <a:r>
              <a:rPr lang="en-GB" i="1" dirty="0">
                <a:latin typeface="Arial" panose="020B0604020202020204" pitchFamily="34" charset="0"/>
                <a:cs typeface="Arial" panose="020B0604020202020204" pitchFamily="34" charset="0"/>
                <a:sym typeface="Symbol"/>
              </a:rPr>
              <a:t>S</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-1,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-1) + 1, </a:t>
            </a:r>
            <a:r>
              <a:rPr lang="en-GB" dirty="0" err="1">
                <a:latin typeface="Arial" panose="020B0604020202020204" pitchFamily="34" charset="0"/>
                <a:cs typeface="Arial" panose="020B0604020202020204" pitchFamily="34" charset="0"/>
                <a:sym typeface="Symbol"/>
              </a:rPr>
              <a:t>nếu</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X</a:t>
            </a:r>
            <a:r>
              <a:rPr lang="en-GB" i="1" baseline="-25000"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 </a:t>
            </a:r>
            <a:r>
              <a:rPr lang="en-GB" i="1" dirty="0" err="1">
                <a:latin typeface="Arial" panose="020B0604020202020204" pitchFamily="34" charset="0"/>
                <a:cs typeface="Arial" panose="020B0604020202020204" pitchFamily="34" charset="0"/>
                <a:sym typeface="Symbol"/>
              </a:rPr>
              <a:t>Y</a:t>
            </a:r>
            <a:r>
              <a:rPr lang="en-GB" i="1" baseline="-25000" dirty="0" err="1">
                <a:latin typeface="Arial" panose="020B0604020202020204" pitchFamily="34" charset="0"/>
                <a:cs typeface="Arial" panose="020B0604020202020204" pitchFamily="34" charset="0"/>
                <a:sym typeface="Symbol"/>
              </a:rPr>
              <a:t>j</a:t>
            </a:r>
            <a:endParaRPr lang="en-GB" i="1" baseline="-25000" dirty="0">
              <a:latin typeface="Arial" panose="020B0604020202020204" pitchFamily="34" charset="0"/>
              <a:cs typeface="Arial" panose="020B0604020202020204" pitchFamily="34" charset="0"/>
              <a:sym typeface="Symbol"/>
            </a:endParaRPr>
          </a:p>
          <a:p>
            <a:pPr marL="594360" lvl="2" indent="0">
              <a:buNone/>
            </a:pPr>
            <a:r>
              <a:rPr lang="en-GB" dirty="0">
                <a:latin typeface="Arial" panose="020B0604020202020204" pitchFamily="34" charset="0"/>
                <a:cs typeface="Arial" panose="020B0604020202020204" pitchFamily="34" charset="0"/>
                <a:sym typeface="Symbol"/>
              </a:rPr>
              <a:t>                        		max{</a:t>
            </a:r>
            <a:r>
              <a:rPr lang="en-GB" i="1" dirty="0">
                <a:latin typeface="Arial" panose="020B0604020202020204" pitchFamily="34" charset="0"/>
                <a:cs typeface="Arial" panose="020B0604020202020204" pitchFamily="34" charset="0"/>
                <a:sym typeface="Symbol"/>
              </a:rPr>
              <a:t>S</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-1,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S</a:t>
            </a:r>
            <a:r>
              <a:rPr lang="en-GB" dirty="0">
                <a:latin typeface="Arial" panose="020B0604020202020204" pitchFamily="34" charset="0"/>
                <a:cs typeface="Arial" panose="020B0604020202020204" pitchFamily="34" charset="0"/>
                <a:sym typeface="Symbol"/>
              </a:rPr>
              <a:t>(</a:t>
            </a:r>
            <a:r>
              <a:rPr lang="en-GB" i="1" dirty="0">
                <a:latin typeface="Arial" panose="020B0604020202020204" pitchFamily="34" charset="0"/>
                <a:cs typeface="Arial" panose="020B0604020202020204" pitchFamily="34" charset="0"/>
                <a:sym typeface="Symbol"/>
              </a:rPr>
              <a:t>i</a:t>
            </a:r>
            <a:r>
              <a:rPr lang="en-GB" dirty="0">
                <a:latin typeface="Arial" panose="020B0604020202020204" pitchFamily="34" charset="0"/>
                <a:cs typeface="Arial" panose="020B0604020202020204" pitchFamily="34" charset="0"/>
                <a:sym typeface="Symbol"/>
              </a:rPr>
              <a:t>, </a:t>
            </a:r>
            <a:r>
              <a:rPr lang="en-GB" i="1" dirty="0">
                <a:latin typeface="Arial" panose="020B0604020202020204" pitchFamily="34" charset="0"/>
                <a:cs typeface="Arial" panose="020B0604020202020204" pitchFamily="34" charset="0"/>
                <a:sym typeface="Symbol"/>
              </a:rPr>
              <a:t>j</a:t>
            </a:r>
            <a:r>
              <a:rPr lang="en-GB" dirty="0">
                <a:latin typeface="Arial" panose="020B0604020202020204" pitchFamily="34" charset="0"/>
                <a:cs typeface="Arial" panose="020B0604020202020204" pitchFamily="34" charset="0"/>
                <a:sym typeface="Symbol"/>
              </a:rPr>
              <a:t>-1)}</a:t>
            </a:r>
          </a:p>
          <a:p>
            <a:pPr lvl="2"/>
            <a:endParaRPr lang="en-GB"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74DA8878-625E-4847-A6F7-0930B47031B6}"/>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9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ĐỆ QUY</a:t>
            </a:r>
            <a:endParaRPr lang="zh-CN" altLang="en-US" sz="32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1BD5EB9-7D3F-4C91-B1C5-7B392D39E9FD}"/>
                  </a:ext>
                </a:extLst>
              </p:cNvPr>
              <p:cNvSpPr>
                <a:spLocks noGrp="1"/>
              </p:cNvSpPr>
              <p:nvPr>
                <p:ph sz="quarter" idx="1"/>
              </p:nvPr>
            </p:nvSpPr>
            <p:spPr>
              <a:xfrm>
                <a:off x="323528" y="1447800"/>
                <a:ext cx="4320480" cy="5005536"/>
              </a:xfrm>
            </p:spPr>
            <p:txBody>
              <a:bodyPr>
                <a:normAutofit/>
              </a:bodyPr>
              <a:lstStyle/>
              <a:p>
                <a:r>
                  <a:rPr lang="en-GB" sz="2000" dirty="0">
                    <a:latin typeface="Arial" panose="020B0604020202020204" pitchFamily="34" charset="0"/>
                    <a:cs typeface="Arial" panose="020B0604020202020204" pitchFamily="34" charset="0"/>
                  </a:rPr>
                  <a:t>Ví </a:t>
                </a:r>
                <a:r>
                  <a:rPr lang="en-GB" sz="2000" dirty="0" err="1">
                    <a:latin typeface="Arial" panose="020B0604020202020204" pitchFamily="34" charset="0"/>
                    <a:cs typeface="Arial" panose="020B0604020202020204" pitchFamily="34" charset="0"/>
                  </a:rPr>
                  <a:t>dụ</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hằng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tổ</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p>
              <a:p>
                <a:pPr marL="0" indent="0">
                  <a:buNone/>
                </a:pPr>
                <a:r>
                  <a:rPr lang="en-GB" sz="2000" dirty="0">
                    <a:latin typeface="Arial" panose="020B0604020202020204" pitchFamily="34" charset="0"/>
                    <a:cs typeface="Arial" panose="020B0604020202020204" pitchFamily="34" charset="0"/>
                  </a:rPr>
                  <a:t>       C(</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 </a:t>
                </a:r>
                <a14:m>
                  <m:oMath xmlns:m="http://schemas.openxmlformats.org/officeDocument/2006/math">
                    <m:f>
                      <m:fPr>
                        <m:ctrlPr>
                          <a:rPr lang="en-GB" sz="2000" i="1" smtClean="0">
                            <a:latin typeface="Cambria Math" panose="02040503050406030204" pitchFamily="18" charset="0"/>
                            <a:cs typeface="Times New Roman" pitchFamily="18" charset="0"/>
                          </a:rPr>
                        </m:ctrlPr>
                      </m:fPr>
                      <m:num>
                        <m:r>
                          <a:rPr lang="en-GB" sz="2000" b="0" i="1" smtClean="0">
                            <a:latin typeface="Cambria Math"/>
                            <a:cs typeface="Times New Roman" pitchFamily="18" charset="0"/>
                          </a:rPr>
                          <m:t>𝑛</m:t>
                        </m:r>
                        <m:r>
                          <a:rPr lang="en-GB" sz="2000" b="0" i="1" smtClean="0">
                            <a:latin typeface="Cambria Math"/>
                            <a:cs typeface="Times New Roman" pitchFamily="18" charset="0"/>
                          </a:rPr>
                          <m:t>!</m:t>
                        </m:r>
                      </m:num>
                      <m:den>
                        <m:r>
                          <a:rPr lang="en-GB" sz="2000" b="0" i="1" smtClean="0">
                            <a:latin typeface="Cambria Math"/>
                            <a:cs typeface="Times New Roman" pitchFamily="18" charset="0"/>
                          </a:rPr>
                          <m:t>𝑘</m:t>
                        </m:r>
                        <m:r>
                          <a:rPr lang="en-GB" sz="2000" b="0" i="1" smtClean="0">
                            <a:latin typeface="Cambria Math"/>
                            <a:cs typeface="Times New Roman" pitchFamily="18" charset="0"/>
                          </a:rPr>
                          <m:t>!</m:t>
                        </m:r>
                        <m:d>
                          <m:dPr>
                            <m:ctrlPr>
                              <a:rPr lang="en-GB" sz="2000" b="0" i="1" smtClean="0">
                                <a:latin typeface="Cambria Math" panose="02040503050406030204" pitchFamily="18" charset="0"/>
                                <a:cs typeface="Times New Roman" pitchFamily="18" charset="0"/>
                              </a:rPr>
                            </m:ctrlPr>
                          </m:dPr>
                          <m:e>
                            <m:r>
                              <a:rPr lang="en-GB" sz="2000" b="0" i="1" smtClean="0">
                                <a:latin typeface="Cambria Math"/>
                                <a:cs typeface="Times New Roman" pitchFamily="18" charset="0"/>
                              </a:rPr>
                              <m:t>𝑛</m:t>
                            </m:r>
                            <m:r>
                              <a:rPr lang="en-GB" sz="2000" b="0" i="1" smtClean="0">
                                <a:latin typeface="Cambria Math"/>
                                <a:cs typeface="Times New Roman" pitchFamily="18" charset="0"/>
                              </a:rPr>
                              <m:t>−</m:t>
                            </m:r>
                            <m:r>
                              <a:rPr lang="en-GB" sz="2000" b="0" i="1" smtClean="0">
                                <a:latin typeface="Cambria Math"/>
                                <a:cs typeface="Times New Roman" pitchFamily="18" charset="0"/>
                              </a:rPr>
                              <m:t>𝑘</m:t>
                            </m:r>
                          </m:e>
                        </m:d>
                        <m:r>
                          <a:rPr lang="en-GB" sz="2000" b="0" i="1" smtClean="0">
                            <a:latin typeface="Cambria Math"/>
                            <a:cs typeface="Times New Roman" pitchFamily="18" charset="0"/>
                          </a:rPr>
                          <m:t>!</m:t>
                        </m:r>
                      </m:den>
                    </m:f>
                  </m:oMath>
                </a14:m>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C(</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 C(</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-1,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-1) + </a:t>
                </a:r>
              </a:p>
              <a:p>
                <a:pPr marL="0" indent="0">
                  <a:buNone/>
                </a:pPr>
                <a:r>
                  <a:rPr lang="en-GB" sz="2000" dirty="0">
                    <a:latin typeface="Arial" panose="020B0604020202020204" pitchFamily="34" charset="0"/>
                    <a:cs typeface="Arial" panose="020B0604020202020204" pitchFamily="34" charset="0"/>
                  </a:rPr>
                  <a:t>                   C(</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-1)</a:t>
                </a:r>
              </a:p>
              <a:p>
                <a:r>
                  <a:rPr lang="en-GB" sz="2000" dirty="0" err="1">
                    <a:latin typeface="Arial" panose="020B0604020202020204" pitchFamily="34" charset="0"/>
                    <a:cs typeface="Arial" panose="020B0604020202020204" pitchFamily="34" charset="0"/>
                  </a:rPr>
                  <a:t>Tr</a:t>
                </a:r>
                <a:r>
                  <a:rPr lang="vi-VN" sz="2000" dirty="0">
                    <a:latin typeface="Arial" panose="020B0604020202020204" pitchFamily="34" charset="0"/>
                    <a:cs typeface="Arial" panose="020B0604020202020204" pitchFamily="34" charset="0"/>
                  </a:rPr>
                  <a:t>ường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c</a:t>
                </a:r>
                <a:r>
                  <a:rPr lang="vi-VN" sz="2000" dirty="0">
                    <a:latin typeface="Arial" panose="020B0604020202020204" pitchFamily="34" charset="0"/>
                    <a:cs typeface="Arial" panose="020B0604020202020204" pitchFamily="34" charset="0"/>
                  </a:rPr>
                  <a:t>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sở</a:t>
                </a:r>
                <a:r>
                  <a:rPr lang="en-GB" sz="2000" dirty="0">
                    <a:latin typeface="Arial" panose="020B0604020202020204" pitchFamily="34" charset="0"/>
                    <a:cs typeface="Arial" panose="020B0604020202020204" pitchFamily="34" charset="0"/>
                  </a:rPr>
                  <a:t>: </a:t>
                </a:r>
              </a:p>
              <a:p>
                <a:pPr marL="0" indent="0">
                  <a:buNone/>
                </a:pPr>
                <a:r>
                  <a:rPr lang="en-GB" sz="2000" dirty="0">
                    <a:latin typeface="Arial" panose="020B0604020202020204" pitchFamily="34" charset="0"/>
                    <a:cs typeface="Arial" panose="020B0604020202020204" pitchFamily="34" charset="0"/>
                  </a:rPr>
                  <a:t>        C(0,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 C(</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r>
                  <a:rPr lang="en-GB" sz="2000" dirty="0">
                    <a:latin typeface="Arial" panose="020B0604020202020204" pitchFamily="34" charset="0"/>
                    <a:cs typeface="Arial" panose="020B0604020202020204" pitchFamily="34" charset="0"/>
                  </a:rPr>
                  <a:t>) = 1</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p>
            </p:txBody>
          </p:sp>
        </mc:Choice>
        <mc:Fallback xmlns="">
          <p:sp>
            <p:nvSpPr>
              <p:cNvPr id="6" name="Content Placeholder 2">
                <a:extLst>
                  <a:ext uri="{FF2B5EF4-FFF2-40B4-BE49-F238E27FC236}">
                    <a16:creationId xmlns:a16="http://schemas.microsoft.com/office/drawing/2014/main" id="{31BD5EB9-7D3F-4C91-B1C5-7B392D39E9FD}"/>
                  </a:ext>
                </a:extLst>
              </p:cNvPr>
              <p:cNvSpPr>
                <a:spLocks noGrp="1" noRot="1" noChangeAspect="1" noMove="1" noResize="1" noEditPoints="1" noAdjustHandles="1" noChangeArrowheads="1" noChangeShapeType="1" noTextEdit="1"/>
              </p:cNvSpPr>
              <p:nvPr>
                <p:ph sz="quarter" idx="1"/>
              </p:nvPr>
            </p:nvSpPr>
            <p:spPr>
              <a:xfrm>
                <a:off x="323528" y="1447800"/>
                <a:ext cx="4320480" cy="5005536"/>
              </a:xfrm>
              <a:blipFill>
                <a:blip r:embed="rId3"/>
                <a:stretch>
                  <a:fillRect l="-1269" t="-121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B672AF87-051F-4178-94C2-541DE75547B7}"/>
              </a:ext>
            </a:extLst>
          </p:cNvPr>
          <p:cNvSpPr txBox="1">
            <a:spLocks/>
          </p:cNvSpPr>
          <p:nvPr/>
        </p:nvSpPr>
        <p:spPr>
          <a:xfrm>
            <a:off x="4860032" y="1412776"/>
            <a:ext cx="4104456" cy="2440132"/>
          </a:xfrm>
          <a:prstGeom prst="rect">
            <a:avLst/>
          </a:prstGeom>
          <a:noFill/>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int C(int k, int n)</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if (k == 0 || k == n)    </a:t>
            </a:r>
          </a:p>
          <a:p>
            <a:pPr marL="0" indent="0">
              <a:buNone/>
            </a:pPr>
            <a:r>
              <a:rPr lang="en-GB" sz="1400" b="1" dirty="0">
                <a:latin typeface="Consolas" pitchFamily="49" charset="0"/>
                <a:cs typeface="Consolas" pitchFamily="49" charset="0"/>
              </a:rPr>
              <a:t>    return  1;</a:t>
            </a:r>
          </a:p>
          <a:p>
            <a:pPr marL="0" indent="0">
              <a:buNone/>
            </a:pPr>
            <a:r>
              <a:rPr lang="en-GB" sz="1400" b="1" dirty="0">
                <a:latin typeface="Consolas" pitchFamily="49" charset="0"/>
                <a:cs typeface="Consolas" pitchFamily="49" charset="0"/>
              </a:rPr>
              <a:t>  int C1 = C(k-1,n-1);</a:t>
            </a:r>
          </a:p>
          <a:p>
            <a:pPr marL="0" indent="0">
              <a:buNone/>
            </a:pPr>
            <a:r>
              <a:rPr lang="en-GB" sz="1400" b="1" dirty="0">
                <a:latin typeface="Consolas" pitchFamily="49" charset="0"/>
                <a:cs typeface="Consolas" pitchFamily="49" charset="0"/>
              </a:rPr>
              <a:t>  int C2 = C(k,n-1); </a:t>
            </a:r>
          </a:p>
          <a:p>
            <a:pPr marL="0" indent="0">
              <a:buNone/>
            </a:pPr>
            <a:r>
              <a:rPr lang="en-GB" sz="1400" b="1" dirty="0">
                <a:latin typeface="Consolas" pitchFamily="49" charset="0"/>
                <a:cs typeface="Consolas" pitchFamily="49" charset="0"/>
              </a:rPr>
              <a:t>  return C1 + C2;	</a:t>
            </a:r>
          </a:p>
          <a:p>
            <a:pPr marL="0" indent="0">
              <a:buNone/>
            </a:pPr>
            <a:r>
              <a:rPr lang="en-GB" sz="1400" b="1" dirty="0">
                <a:latin typeface="Consolas" pitchFamily="49" charset="0"/>
                <a:cs typeface="Consolas" pitchFamily="49" charset="0"/>
              </a:rPr>
              <a:t>}</a:t>
            </a:r>
          </a:p>
        </p:txBody>
      </p:sp>
      <p:cxnSp>
        <p:nvCxnSpPr>
          <p:cNvPr id="5" name="Straight Connector 4">
            <a:extLst>
              <a:ext uri="{FF2B5EF4-FFF2-40B4-BE49-F238E27FC236}">
                <a16:creationId xmlns:a16="http://schemas.microsoft.com/office/drawing/2014/main" id="{5ECE8DE0-DC6A-4787-AB42-E40C3940EE41}"/>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4384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98511" y="114605"/>
            <a:ext cx="7886700" cy="59724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quy</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hoạch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động</a:t>
            </a:r>
            <a:endParaRPr lang="zh-CN" altLang="en-US" sz="2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60</a:t>
            </a:fld>
            <a:endParaRPr lang="en-GB"/>
          </a:p>
        </p:txBody>
      </p:sp>
      <p:graphicFrame>
        <p:nvGraphicFramePr>
          <p:cNvPr id="8" name="Table 7">
            <a:extLst>
              <a:ext uri="{FF2B5EF4-FFF2-40B4-BE49-F238E27FC236}">
                <a16:creationId xmlns:a16="http://schemas.microsoft.com/office/drawing/2014/main" id="{8FD6B99C-99E6-420C-A839-EC2CEDAB3C3B}"/>
              </a:ext>
            </a:extLst>
          </p:cNvPr>
          <p:cNvGraphicFramePr>
            <a:graphicFrameLocks noGrp="1"/>
          </p:cNvGraphicFramePr>
          <p:nvPr>
            <p:extLst>
              <p:ext uri="{D42A27DB-BD31-4B8C-83A1-F6EECF244321}">
                <p14:modId xmlns:p14="http://schemas.microsoft.com/office/powerpoint/2010/main" val="3891838732"/>
              </p:ext>
            </p:extLst>
          </p:nvPr>
        </p:nvGraphicFramePr>
        <p:xfrm>
          <a:off x="2771793" y="3075233"/>
          <a:ext cx="4799860" cy="2595880"/>
        </p:xfrm>
        <a:graphic>
          <a:graphicData uri="http://schemas.openxmlformats.org/drawingml/2006/table">
            <a:tbl>
              <a:tblPr firstRow="1" bandRow="1">
                <a:tableStyleId>{5C22544A-7EE6-4342-B048-85BDC9FD1C3A}</a:tableStyleId>
              </a:tblPr>
              <a:tblGrid>
                <a:gridCol w="479986">
                  <a:extLst>
                    <a:ext uri="{9D8B030D-6E8A-4147-A177-3AD203B41FA5}">
                      <a16:colId xmlns:a16="http://schemas.microsoft.com/office/drawing/2014/main" val="20000"/>
                    </a:ext>
                  </a:extLst>
                </a:gridCol>
                <a:gridCol w="479986">
                  <a:extLst>
                    <a:ext uri="{9D8B030D-6E8A-4147-A177-3AD203B41FA5}">
                      <a16:colId xmlns:a16="http://schemas.microsoft.com/office/drawing/2014/main" val="20001"/>
                    </a:ext>
                  </a:extLst>
                </a:gridCol>
                <a:gridCol w="479986">
                  <a:extLst>
                    <a:ext uri="{9D8B030D-6E8A-4147-A177-3AD203B41FA5}">
                      <a16:colId xmlns:a16="http://schemas.microsoft.com/office/drawing/2014/main" val="20002"/>
                    </a:ext>
                  </a:extLst>
                </a:gridCol>
                <a:gridCol w="479986">
                  <a:extLst>
                    <a:ext uri="{9D8B030D-6E8A-4147-A177-3AD203B41FA5}">
                      <a16:colId xmlns:a16="http://schemas.microsoft.com/office/drawing/2014/main" val="20003"/>
                    </a:ext>
                  </a:extLst>
                </a:gridCol>
                <a:gridCol w="479986">
                  <a:extLst>
                    <a:ext uri="{9D8B030D-6E8A-4147-A177-3AD203B41FA5}">
                      <a16:colId xmlns:a16="http://schemas.microsoft.com/office/drawing/2014/main" val="20004"/>
                    </a:ext>
                  </a:extLst>
                </a:gridCol>
                <a:gridCol w="479986">
                  <a:extLst>
                    <a:ext uri="{9D8B030D-6E8A-4147-A177-3AD203B41FA5}">
                      <a16:colId xmlns:a16="http://schemas.microsoft.com/office/drawing/2014/main" val="20005"/>
                    </a:ext>
                  </a:extLst>
                </a:gridCol>
                <a:gridCol w="479986">
                  <a:extLst>
                    <a:ext uri="{9D8B030D-6E8A-4147-A177-3AD203B41FA5}">
                      <a16:colId xmlns:a16="http://schemas.microsoft.com/office/drawing/2014/main" val="20006"/>
                    </a:ext>
                  </a:extLst>
                </a:gridCol>
                <a:gridCol w="479986">
                  <a:extLst>
                    <a:ext uri="{9D8B030D-6E8A-4147-A177-3AD203B41FA5}">
                      <a16:colId xmlns:a16="http://schemas.microsoft.com/office/drawing/2014/main" val="20007"/>
                    </a:ext>
                  </a:extLst>
                </a:gridCol>
                <a:gridCol w="479986">
                  <a:extLst>
                    <a:ext uri="{9D8B030D-6E8A-4147-A177-3AD203B41FA5}">
                      <a16:colId xmlns:a16="http://schemas.microsoft.com/office/drawing/2014/main" val="20008"/>
                    </a:ext>
                  </a:extLst>
                </a:gridCol>
                <a:gridCol w="479986">
                  <a:extLst>
                    <a:ext uri="{9D8B030D-6E8A-4147-A177-3AD203B41FA5}">
                      <a16:colId xmlns:a16="http://schemas.microsoft.com/office/drawing/2014/main" val="20009"/>
                    </a:ext>
                  </a:extLst>
                </a:gridCol>
              </a:tblGrid>
              <a:tr h="370840">
                <a:tc>
                  <a:txBody>
                    <a:bodyPr/>
                    <a:lstStyle/>
                    <a:p>
                      <a:r>
                        <a:rPr lang="en-GB" b="1">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GB" b="1">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GB" b="1">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GB" b="1">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GB" b="1">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9" name="TextBox 8">
            <a:extLst>
              <a:ext uri="{FF2B5EF4-FFF2-40B4-BE49-F238E27FC236}">
                <a16:creationId xmlns:a16="http://schemas.microsoft.com/office/drawing/2014/main" id="{96AE8E26-5438-4AF4-9ECB-AAF70397C34E}"/>
              </a:ext>
            </a:extLst>
          </p:cNvPr>
          <p:cNvSpPr txBox="1"/>
          <p:nvPr/>
        </p:nvSpPr>
        <p:spPr>
          <a:xfrm>
            <a:off x="2771796" y="2643185"/>
            <a:ext cx="5413415" cy="369332"/>
          </a:xfrm>
          <a:prstGeom prst="rect">
            <a:avLst/>
          </a:prstGeom>
          <a:noFill/>
        </p:spPr>
        <p:txBody>
          <a:bodyPr wrap="square" rtlCol="0">
            <a:spAutoFit/>
          </a:bodyPr>
          <a:lstStyle/>
          <a:p>
            <a:r>
              <a:rPr lang="en-GB" b="1" dirty="0"/>
              <a:t>1       2         3       4       5       6        7       8      9     10</a:t>
            </a:r>
          </a:p>
        </p:txBody>
      </p:sp>
      <p:graphicFrame>
        <p:nvGraphicFramePr>
          <p:cNvPr id="10" name="Table 9">
            <a:extLst>
              <a:ext uri="{FF2B5EF4-FFF2-40B4-BE49-F238E27FC236}">
                <a16:creationId xmlns:a16="http://schemas.microsoft.com/office/drawing/2014/main" id="{F08AB465-EF4B-4B92-880A-884A929A92A7}"/>
              </a:ext>
            </a:extLst>
          </p:cNvPr>
          <p:cNvGraphicFramePr>
            <a:graphicFrameLocks noGrp="1"/>
          </p:cNvGraphicFramePr>
          <p:nvPr>
            <p:extLst>
              <p:ext uri="{D42A27DB-BD31-4B8C-83A1-F6EECF244321}">
                <p14:modId xmlns:p14="http://schemas.microsoft.com/office/powerpoint/2010/main" val="3802847175"/>
              </p:ext>
            </p:extLst>
          </p:nvPr>
        </p:nvGraphicFramePr>
        <p:xfrm>
          <a:off x="2123725" y="3023249"/>
          <a:ext cx="455712" cy="2595880"/>
        </p:xfrm>
        <a:graphic>
          <a:graphicData uri="http://schemas.openxmlformats.org/drawingml/2006/table">
            <a:tbl>
              <a:tblPr firstRow="1" bandRow="1">
                <a:tableStyleId>{5C22544A-7EE6-4342-B048-85BDC9FD1C3A}</a:tableStyleId>
              </a:tblPr>
              <a:tblGrid>
                <a:gridCol w="455712">
                  <a:extLst>
                    <a:ext uri="{9D8B030D-6E8A-4147-A177-3AD203B41FA5}">
                      <a16:colId xmlns:a16="http://schemas.microsoft.com/office/drawing/2014/main" val="20000"/>
                    </a:ext>
                  </a:extLst>
                </a:gridCol>
              </a:tblGrid>
              <a:tr h="370840">
                <a:tc>
                  <a:txBody>
                    <a:bodyPr/>
                    <a:lstStyle/>
                    <a:p>
                      <a:r>
                        <a:rPr lang="en-GB" b="1">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GB" b="1">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GB" b="1"/>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GB" b="1"/>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GB" b="1"/>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n-GB" b="1"/>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r>
                        <a:rPr lang="en-GB" b="1"/>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1" name="Table 10">
            <a:extLst>
              <a:ext uri="{FF2B5EF4-FFF2-40B4-BE49-F238E27FC236}">
                <a16:creationId xmlns:a16="http://schemas.microsoft.com/office/drawing/2014/main" id="{0276E1CC-B6CA-4FD9-820C-923FDDF511C8}"/>
              </a:ext>
            </a:extLst>
          </p:cNvPr>
          <p:cNvGraphicFramePr>
            <a:graphicFrameLocks noGrp="1"/>
          </p:cNvGraphicFramePr>
          <p:nvPr>
            <p:extLst>
              <p:ext uri="{D42A27DB-BD31-4B8C-83A1-F6EECF244321}">
                <p14:modId xmlns:p14="http://schemas.microsoft.com/office/powerpoint/2010/main" val="1126655199"/>
              </p:ext>
            </p:extLst>
          </p:nvPr>
        </p:nvGraphicFramePr>
        <p:xfrm>
          <a:off x="2771797" y="1206617"/>
          <a:ext cx="3591399" cy="365760"/>
        </p:xfrm>
        <a:graphic>
          <a:graphicData uri="http://schemas.openxmlformats.org/drawingml/2006/table">
            <a:tbl>
              <a:tblPr firstRow="1" bandRow="1">
                <a:tableStyleId>{5C22544A-7EE6-4342-B048-85BDC9FD1C3A}</a:tableStyleId>
              </a:tblPr>
              <a:tblGrid>
                <a:gridCol w="513057">
                  <a:extLst>
                    <a:ext uri="{9D8B030D-6E8A-4147-A177-3AD203B41FA5}">
                      <a16:colId xmlns:a16="http://schemas.microsoft.com/office/drawing/2014/main" val="20000"/>
                    </a:ext>
                  </a:extLst>
                </a:gridCol>
                <a:gridCol w="513057">
                  <a:extLst>
                    <a:ext uri="{9D8B030D-6E8A-4147-A177-3AD203B41FA5}">
                      <a16:colId xmlns:a16="http://schemas.microsoft.com/office/drawing/2014/main" val="20001"/>
                    </a:ext>
                  </a:extLst>
                </a:gridCol>
                <a:gridCol w="513057">
                  <a:extLst>
                    <a:ext uri="{9D8B030D-6E8A-4147-A177-3AD203B41FA5}">
                      <a16:colId xmlns:a16="http://schemas.microsoft.com/office/drawing/2014/main" val="20002"/>
                    </a:ext>
                  </a:extLst>
                </a:gridCol>
                <a:gridCol w="513057">
                  <a:extLst>
                    <a:ext uri="{9D8B030D-6E8A-4147-A177-3AD203B41FA5}">
                      <a16:colId xmlns:a16="http://schemas.microsoft.com/office/drawing/2014/main" val="20003"/>
                    </a:ext>
                  </a:extLst>
                </a:gridCol>
                <a:gridCol w="513057">
                  <a:extLst>
                    <a:ext uri="{9D8B030D-6E8A-4147-A177-3AD203B41FA5}">
                      <a16:colId xmlns:a16="http://schemas.microsoft.com/office/drawing/2014/main" val="20004"/>
                    </a:ext>
                  </a:extLst>
                </a:gridCol>
                <a:gridCol w="513057">
                  <a:extLst>
                    <a:ext uri="{9D8B030D-6E8A-4147-A177-3AD203B41FA5}">
                      <a16:colId xmlns:a16="http://schemas.microsoft.com/office/drawing/2014/main" val="20005"/>
                    </a:ext>
                  </a:extLst>
                </a:gridCol>
                <a:gridCol w="513057">
                  <a:extLst>
                    <a:ext uri="{9D8B030D-6E8A-4147-A177-3AD203B41FA5}">
                      <a16:colId xmlns:a16="http://schemas.microsoft.com/office/drawing/2014/main" val="20006"/>
                    </a:ext>
                  </a:extLst>
                </a:gridCol>
              </a:tblGrid>
              <a:tr h="298832">
                <a:tc>
                  <a:txBody>
                    <a:bodyPr/>
                    <a:lstStyle/>
                    <a:p>
                      <a:r>
                        <a:rPr lang="en-GB">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63D66412-2899-4583-A69E-A3719D7417D0}"/>
              </a:ext>
            </a:extLst>
          </p:cNvPr>
          <p:cNvGraphicFramePr>
            <a:graphicFrameLocks noGrp="1"/>
          </p:cNvGraphicFramePr>
          <p:nvPr>
            <p:extLst>
              <p:ext uri="{D42A27DB-BD31-4B8C-83A1-F6EECF244321}">
                <p14:modId xmlns:p14="http://schemas.microsoft.com/office/powerpoint/2010/main" val="72913944"/>
              </p:ext>
            </p:extLst>
          </p:nvPr>
        </p:nvGraphicFramePr>
        <p:xfrm>
          <a:off x="2750628" y="1926697"/>
          <a:ext cx="5133740" cy="370840"/>
        </p:xfrm>
        <a:graphic>
          <a:graphicData uri="http://schemas.openxmlformats.org/drawingml/2006/table">
            <a:tbl>
              <a:tblPr firstRow="1" bandRow="1">
                <a:tableStyleId>{5C22544A-7EE6-4342-B048-85BDC9FD1C3A}</a:tableStyleId>
              </a:tblPr>
              <a:tblGrid>
                <a:gridCol w="513374">
                  <a:extLst>
                    <a:ext uri="{9D8B030D-6E8A-4147-A177-3AD203B41FA5}">
                      <a16:colId xmlns:a16="http://schemas.microsoft.com/office/drawing/2014/main" val="20000"/>
                    </a:ext>
                  </a:extLst>
                </a:gridCol>
                <a:gridCol w="513374">
                  <a:extLst>
                    <a:ext uri="{9D8B030D-6E8A-4147-A177-3AD203B41FA5}">
                      <a16:colId xmlns:a16="http://schemas.microsoft.com/office/drawing/2014/main" val="20001"/>
                    </a:ext>
                  </a:extLst>
                </a:gridCol>
                <a:gridCol w="513374">
                  <a:extLst>
                    <a:ext uri="{9D8B030D-6E8A-4147-A177-3AD203B41FA5}">
                      <a16:colId xmlns:a16="http://schemas.microsoft.com/office/drawing/2014/main" val="20002"/>
                    </a:ext>
                  </a:extLst>
                </a:gridCol>
                <a:gridCol w="513374">
                  <a:extLst>
                    <a:ext uri="{9D8B030D-6E8A-4147-A177-3AD203B41FA5}">
                      <a16:colId xmlns:a16="http://schemas.microsoft.com/office/drawing/2014/main" val="20003"/>
                    </a:ext>
                  </a:extLst>
                </a:gridCol>
                <a:gridCol w="513374">
                  <a:extLst>
                    <a:ext uri="{9D8B030D-6E8A-4147-A177-3AD203B41FA5}">
                      <a16:colId xmlns:a16="http://schemas.microsoft.com/office/drawing/2014/main" val="20004"/>
                    </a:ext>
                  </a:extLst>
                </a:gridCol>
                <a:gridCol w="513374">
                  <a:extLst>
                    <a:ext uri="{9D8B030D-6E8A-4147-A177-3AD203B41FA5}">
                      <a16:colId xmlns:a16="http://schemas.microsoft.com/office/drawing/2014/main" val="20005"/>
                    </a:ext>
                  </a:extLst>
                </a:gridCol>
                <a:gridCol w="513374">
                  <a:extLst>
                    <a:ext uri="{9D8B030D-6E8A-4147-A177-3AD203B41FA5}">
                      <a16:colId xmlns:a16="http://schemas.microsoft.com/office/drawing/2014/main" val="20006"/>
                    </a:ext>
                  </a:extLst>
                </a:gridCol>
                <a:gridCol w="513374">
                  <a:extLst>
                    <a:ext uri="{9D8B030D-6E8A-4147-A177-3AD203B41FA5}">
                      <a16:colId xmlns:a16="http://schemas.microsoft.com/office/drawing/2014/main" val="20007"/>
                    </a:ext>
                  </a:extLst>
                </a:gridCol>
                <a:gridCol w="513374">
                  <a:extLst>
                    <a:ext uri="{9D8B030D-6E8A-4147-A177-3AD203B41FA5}">
                      <a16:colId xmlns:a16="http://schemas.microsoft.com/office/drawing/2014/main" val="20008"/>
                    </a:ext>
                  </a:extLst>
                </a:gridCol>
                <a:gridCol w="513374">
                  <a:extLst>
                    <a:ext uri="{9D8B030D-6E8A-4147-A177-3AD203B41FA5}">
                      <a16:colId xmlns:a16="http://schemas.microsoft.com/office/drawing/2014/main" val="20009"/>
                    </a:ext>
                  </a:extLst>
                </a:gridCol>
              </a:tblGrid>
              <a:tr h="370840">
                <a:tc>
                  <a:txBody>
                    <a:bodyPr/>
                    <a:lstStyle/>
                    <a:p>
                      <a:r>
                        <a:rPr lang="en-GB">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D3AC859F-E7E3-4D0E-9A05-90E2EEE3BA53}"/>
              </a:ext>
            </a:extLst>
          </p:cNvPr>
          <p:cNvSpPr txBox="1"/>
          <p:nvPr/>
        </p:nvSpPr>
        <p:spPr>
          <a:xfrm>
            <a:off x="2231737" y="1134609"/>
            <a:ext cx="324036" cy="369332"/>
          </a:xfrm>
          <a:prstGeom prst="rect">
            <a:avLst/>
          </a:prstGeom>
          <a:noFill/>
        </p:spPr>
        <p:txBody>
          <a:bodyPr wrap="square" rtlCol="0">
            <a:spAutoFit/>
          </a:bodyPr>
          <a:lstStyle/>
          <a:p>
            <a:r>
              <a:rPr lang="en-GB" b="1"/>
              <a:t>X</a:t>
            </a:r>
          </a:p>
        </p:txBody>
      </p:sp>
      <p:sp>
        <p:nvSpPr>
          <p:cNvPr id="14" name="TextBox 13">
            <a:extLst>
              <a:ext uri="{FF2B5EF4-FFF2-40B4-BE49-F238E27FC236}">
                <a16:creationId xmlns:a16="http://schemas.microsoft.com/office/drawing/2014/main" id="{64A42A47-D93A-46A1-8CBB-36665EC5D313}"/>
              </a:ext>
            </a:extLst>
          </p:cNvPr>
          <p:cNvSpPr txBox="1"/>
          <p:nvPr/>
        </p:nvSpPr>
        <p:spPr>
          <a:xfrm>
            <a:off x="2267741" y="1926697"/>
            <a:ext cx="324036" cy="369332"/>
          </a:xfrm>
          <a:prstGeom prst="rect">
            <a:avLst/>
          </a:prstGeom>
          <a:noFill/>
        </p:spPr>
        <p:txBody>
          <a:bodyPr wrap="square" rtlCol="0">
            <a:spAutoFit/>
          </a:bodyPr>
          <a:lstStyle/>
          <a:p>
            <a:r>
              <a:rPr lang="en-GB" b="1"/>
              <a:t>Y</a:t>
            </a:r>
          </a:p>
        </p:txBody>
      </p:sp>
      <p:cxnSp>
        <p:nvCxnSpPr>
          <p:cNvPr id="15" name="Straight Connector 14">
            <a:extLst>
              <a:ext uri="{FF2B5EF4-FFF2-40B4-BE49-F238E27FC236}">
                <a16:creationId xmlns:a16="http://schemas.microsoft.com/office/drawing/2014/main" id="{75DCE8E9-ED3B-44D9-9304-3AFB0DCF06B5}"/>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336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14606"/>
            <a:ext cx="7886700" cy="60570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quy</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hoạch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động</a:t>
            </a:r>
            <a:endParaRPr lang="zh-CN" altLang="en-US" sz="2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61</a:t>
            </a:fld>
            <a:endParaRPr lang="en-GB"/>
          </a:p>
        </p:txBody>
      </p:sp>
      <p:sp>
        <p:nvSpPr>
          <p:cNvPr id="22" name="Content Placeholder 2">
            <a:extLst>
              <a:ext uri="{FF2B5EF4-FFF2-40B4-BE49-F238E27FC236}">
                <a16:creationId xmlns:a16="http://schemas.microsoft.com/office/drawing/2014/main" id="{D80F756B-B5FD-475C-8A69-5A073C81D7E4}"/>
              </a:ext>
            </a:extLst>
          </p:cNvPr>
          <p:cNvSpPr txBox="1">
            <a:spLocks/>
          </p:cNvSpPr>
          <p:nvPr/>
        </p:nvSpPr>
        <p:spPr>
          <a:xfrm>
            <a:off x="1792563" y="1475734"/>
            <a:ext cx="5558873" cy="4550487"/>
          </a:xfrm>
          <a:prstGeom prst="rect">
            <a:avLst/>
          </a:prstGeom>
          <a:noFill/>
          <a:ln>
            <a:solidFill>
              <a:schemeClr val="accent2"/>
            </a:solidFill>
          </a:ln>
        </p:spPr>
        <p:txBody>
          <a:bodyPr vert="horz">
            <a:normAutofit fontScale="8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600" b="1" dirty="0">
                <a:latin typeface="Consolas" pitchFamily="49" charset="0"/>
                <a:cs typeface="Consolas" pitchFamily="49" charset="0"/>
              </a:rPr>
              <a:t>void solve(){</a:t>
            </a:r>
          </a:p>
          <a:p>
            <a:pPr marL="0" indent="0">
              <a:buNone/>
            </a:pPr>
            <a:r>
              <a:rPr lang="en-GB" sz="1600" b="1" dirty="0">
                <a:latin typeface="Consolas" pitchFamily="49" charset="0"/>
                <a:cs typeface="Consolas" pitchFamily="49" charset="0"/>
              </a:rPr>
              <a:t>  </a:t>
            </a:r>
            <a:r>
              <a:rPr lang="en-GB" sz="1600" b="1" dirty="0" err="1">
                <a:latin typeface="Consolas" pitchFamily="49" charset="0"/>
                <a:cs typeface="Consolas" pitchFamily="49" charset="0"/>
              </a:rPr>
              <a:t>rs</a:t>
            </a:r>
            <a:r>
              <a:rPr lang="en-GB" sz="1600" b="1" dirty="0">
                <a:latin typeface="Consolas" pitchFamily="49" charset="0"/>
                <a:cs typeface="Consolas" pitchFamily="49" charset="0"/>
              </a:rPr>
              <a:t> = 0;</a:t>
            </a: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i = 0; i &lt;= n; i++) S[i][0] = 0;</a:t>
            </a: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j = 0; j &lt;= m; j++) S[0][j] = 0;</a:t>
            </a:r>
          </a:p>
          <a:p>
            <a:pPr marL="0" indent="0">
              <a:buNone/>
            </a:pPr>
            <a:r>
              <a:rPr lang="en-GB" sz="1600" b="1" dirty="0">
                <a:latin typeface="Consolas" pitchFamily="49" charset="0"/>
                <a:cs typeface="Consolas" pitchFamily="49" charset="0"/>
              </a:rPr>
              <a:t>  </a:t>
            </a: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i = 1; i &lt;= n; i++){</a:t>
            </a:r>
          </a:p>
          <a:p>
            <a:pPr marL="0" indent="0">
              <a:buNone/>
            </a:pPr>
            <a:r>
              <a:rPr lang="en-GB" sz="1600" b="1" dirty="0">
                <a:latin typeface="Consolas" pitchFamily="49" charset="0"/>
                <a:cs typeface="Consolas" pitchFamily="49" charset="0"/>
              </a:rPr>
              <a:t>    for(</a:t>
            </a:r>
            <a:r>
              <a:rPr lang="en-GB" sz="1600" b="1" dirty="0" err="1">
                <a:latin typeface="Consolas" pitchFamily="49" charset="0"/>
                <a:cs typeface="Consolas" pitchFamily="49" charset="0"/>
              </a:rPr>
              <a:t>int</a:t>
            </a:r>
            <a:r>
              <a:rPr lang="en-GB" sz="1600" b="1" dirty="0">
                <a:latin typeface="Consolas" pitchFamily="49" charset="0"/>
                <a:cs typeface="Consolas" pitchFamily="49" charset="0"/>
              </a:rPr>
              <a:t> j = 1; j &lt;= m; j++){</a:t>
            </a:r>
          </a:p>
          <a:p>
            <a:pPr marL="0" indent="0">
              <a:buNone/>
            </a:pPr>
            <a:r>
              <a:rPr lang="en-GB" sz="1600" b="1" dirty="0">
                <a:latin typeface="Consolas" pitchFamily="49" charset="0"/>
                <a:cs typeface="Consolas" pitchFamily="49" charset="0"/>
              </a:rPr>
              <a:t>      if(X[i] == Y[j]) S[i][j] = S[i-1][j-1] + 1;</a:t>
            </a:r>
          </a:p>
          <a:p>
            <a:pPr marL="0" indent="0">
              <a:buNone/>
            </a:pPr>
            <a:r>
              <a:rPr lang="en-GB" sz="1600" b="1" dirty="0">
                <a:latin typeface="Consolas" pitchFamily="49" charset="0"/>
                <a:cs typeface="Consolas" pitchFamily="49" charset="0"/>
              </a:rPr>
              <a:t>      else{</a:t>
            </a:r>
          </a:p>
          <a:p>
            <a:pPr marL="0" indent="0">
              <a:buNone/>
            </a:pPr>
            <a:r>
              <a:rPr lang="en-GB" sz="1600" b="1" dirty="0">
                <a:latin typeface="Consolas" pitchFamily="49" charset="0"/>
                <a:cs typeface="Consolas" pitchFamily="49" charset="0"/>
              </a:rPr>
              <a:t>        S[i][j] = S[i-1][j] &gt; S[i][j-1] ? </a:t>
            </a:r>
          </a:p>
          <a:p>
            <a:pPr marL="0" indent="0">
              <a:buNone/>
            </a:pPr>
            <a:r>
              <a:rPr lang="en-GB" sz="1600" b="1" dirty="0">
                <a:latin typeface="Consolas" pitchFamily="49" charset="0"/>
                <a:cs typeface="Consolas" pitchFamily="49" charset="0"/>
              </a:rPr>
              <a:t>                  S[i-1][j] : S[i][j-1];</a:t>
            </a:r>
          </a:p>
          <a:p>
            <a:pPr marL="0" indent="0">
              <a:buNone/>
            </a:pPr>
            <a:r>
              <a:rPr lang="en-GB" sz="1600" b="1" dirty="0">
                <a:latin typeface="Consolas" pitchFamily="49" charset="0"/>
                <a:cs typeface="Consolas" pitchFamily="49" charset="0"/>
              </a:rPr>
              <a:t>      }</a:t>
            </a:r>
          </a:p>
          <a:p>
            <a:pPr marL="0" indent="0">
              <a:buNone/>
            </a:pPr>
            <a:r>
              <a:rPr lang="en-GB" sz="1600" b="1" dirty="0">
                <a:latin typeface="Consolas" pitchFamily="49" charset="0"/>
                <a:cs typeface="Consolas" pitchFamily="49" charset="0"/>
              </a:rPr>
              <a:t>      </a:t>
            </a:r>
            <a:r>
              <a:rPr lang="en-GB" sz="1600" b="1" dirty="0" err="1">
                <a:latin typeface="Consolas" pitchFamily="49" charset="0"/>
                <a:cs typeface="Consolas" pitchFamily="49" charset="0"/>
              </a:rPr>
              <a:t>rs</a:t>
            </a:r>
            <a:r>
              <a:rPr lang="en-GB" sz="1600" b="1" dirty="0">
                <a:latin typeface="Consolas" pitchFamily="49" charset="0"/>
                <a:cs typeface="Consolas" pitchFamily="49" charset="0"/>
              </a:rPr>
              <a:t> = S[i][j] &gt; </a:t>
            </a:r>
            <a:r>
              <a:rPr lang="en-GB" sz="1600" b="1" dirty="0" err="1">
                <a:latin typeface="Consolas" pitchFamily="49" charset="0"/>
                <a:cs typeface="Consolas" pitchFamily="49" charset="0"/>
              </a:rPr>
              <a:t>rs</a:t>
            </a:r>
            <a:r>
              <a:rPr lang="en-GB" sz="1600" b="1" dirty="0">
                <a:latin typeface="Consolas" pitchFamily="49" charset="0"/>
                <a:cs typeface="Consolas" pitchFamily="49" charset="0"/>
              </a:rPr>
              <a:t> ? S[i][j] : </a:t>
            </a:r>
            <a:r>
              <a:rPr lang="en-GB" sz="1600" b="1" dirty="0" err="1">
                <a:latin typeface="Consolas" pitchFamily="49" charset="0"/>
                <a:cs typeface="Consolas" pitchFamily="49" charset="0"/>
              </a:rPr>
              <a:t>rs</a:t>
            </a:r>
            <a:r>
              <a:rPr lang="en-GB" sz="1600" b="1" dirty="0">
                <a:latin typeface="Consolas" pitchFamily="49" charset="0"/>
                <a:cs typeface="Consolas" pitchFamily="49" charset="0"/>
              </a:rPr>
              <a:t>;</a:t>
            </a:r>
          </a:p>
          <a:p>
            <a:pPr marL="0" indent="0">
              <a:buNone/>
            </a:pPr>
            <a:r>
              <a:rPr lang="en-GB" sz="1600" b="1" dirty="0">
                <a:latin typeface="Consolas" pitchFamily="49" charset="0"/>
                <a:cs typeface="Consolas" pitchFamily="49" charset="0"/>
              </a:rPr>
              <a:t>    }</a:t>
            </a:r>
          </a:p>
          <a:p>
            <a:pPr marL="0" indent="0">
              <a:buNone/>
            </a:pPr>
            <a:r>
              <a:rPr lang="en-GB" sz="1600" b="1" dirty="0">
                <a:latin typeface="Consolas" pitchFamily="49" charset="0"/>
                <a:cs typeface="Consolas" pitchFamily="49" charset="0"/>
              </a:rPr>
              <a:t>  }</a:t>
            </a:r>
          </a:p>
          <a:p>
            <a:pPr marL="0" indent="0">
              <a:buNone/>
            </a:pPr>
            <a:r>
              <a:rPr lang="en-GB" sz="1600" b="1" dirty="0">
                <a:latin typeface="Consolas" pitchFamily="49" charset="0"/>
                <a:cs typeface="Consolas" pitchFamily="49" charset="0"/>
              </a:rPr>
              <a:t>  </a:t>
            </a:r>
            <a:r>
              <a:rPr lang="en-GB" sz="1600" b="1" dirty="0" err="1">
                <a:latin typeface="Consolas" pitchFamily="49" charset="0"/>
                <a:cs typeface="Consolas" pitchFamily="49" charset="0"/>
              </a:rPr>
              <a:t>printf</a:t>
            </a:r>
            <a:r>
              <a:rPr lang="en-GB" sz="1600" b="1" dirty="0">
                <a:latin typeface="Consolas" pitchFamily="49" charset="0"/>
                <a:cs typeface="Consolas" pitchFamily="49" charset="0"/>
              </a:rPr>
              <a:t>("result = %d\n",</a:t>
            </a:r>
            <a:r>
              <a:rPr lang="en-GB" sz="1600" b="1" dirty="0" err="1">
                <a:latin typeface="Consolas" pitchFamily="49" charset="0"/>
                <a:cs typeface="Consolas" pitchFamily="49" charset="0"/>
              </a:rPr>
              <a:t>rs</a:t>
            </a:r>
            <a:r>
              <a:rPr lang="en-GB" sz="1600" b="1" dirty="0">
                <a:latin typeface="Consolas" pitchFamily="49" charset="0"/>
                <a:cs typeface="Consolas" pitchFamily="49" charset="0"/>
              </a:rPr>
              <a:t>);	</a:t>
            </a:r>
          </a:p>
          <a:p>
            <a:pPr marL="0" indent="0">
              <a:buNone/>
            </a:pPr>
            <a:r>
              <a:rPr lang="en-GB" sz="1600" b="1" dirty="0">
                <a:latin typeface="Consolas" pitchFamily="49" charset="0"/>
                <a:cs typeface="Consolas" pitchFamily="49" charset="0"/>
              </a:rPr>
              <a:t>}</a:t>
            </a:r>
          </a:p>
        </p:txBody>
      </p:sp>
      <p:cxnSp>
        <p:nvCxnSpPr>
          <p:cNvPr id="6" name="Straight Connector 5">
            <a:extLst>
              <a:ext uri="{FF2B5EF4-FFF2-40B4-BE49-F238E27FC236}">
                <a16:creationId xmlns:a16="http://schemas.microsoft.com/office/drawing/2014/main" id="{08F6F70D-1DD5-4A8E-8B7C-455281E0B847}"/>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7827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51520" y="106950"/>
            <a:ext cx="7886700" cy="605708"/>
          </a:xfrm>
        </p:spPr>
        <p:txBody>
          <a:bodyPr>
            <a:normAutofit/>
          </a:bodyPr>
          <a:lstStyle/>
          <a:p>
            <a:r>
              <a:rPr lang="en-US" altLang="zh-CN" sz="3200" b="1" dirty="0" err="1">
                <a:latin typeface="Arial" panose="020B0604020202020204" pitchFamily="34" charset="0"/>
                <a:cs typeface="Arial" panose="020B0604020202020204" pitchFamily="34" charset="0"/>
              </a:rPr>
              <a:t>Thuật</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toán</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quy</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hoạch</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động</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Bài</a:t>
            </a:r>
            <a:r>
              <a:rPr lang="en-US" altLang="zh-CN" sz="3200" b="1" dirty="0">
                <a:latin typeface="Arial" panose="020B0604020202020204" pitchFamily="34" charset="0"/>
                <a:cs typeface="Arial" panose="020B0604020202020204" pitchFamily="34" charset="0"/>
              </a:rPr>
              <a:t> </a:t>
            </a:r>
            <a:r>
              <a:rPr lang="en-US" altLang="zh-CN" sz="3200" b="1" dirty="0" err="1">
                <a:latin typeface="Arial" panose="020B0604020202020204" pitchFamily="34" charset="0"/>
                <a:cs typeface="Arial" panose="020B0604020202020204" pitchFamily="34" charset="0"/>
              </a:rPr>
              <a:t>tập</a:t>
            </a:r>
            <a:endParaRPr lang="zh-CN" altLang="en-US" sz="2200" b="1" dirty="0">
              <a:latin typeface="Arial" panose="020B0604020202020204" pitchFamily="34" charset="0"/>
              <a:cs typeface="Arial" panose="020B0604020202020204" pitchFamily="34" charset="0"/>
            </a:endParaRPr>
          </a:p>
        </p:txBody>
      </p:sp>
      <p:sp>
        <p:nvSpPr>
          <p:cNvPr id="5" name="Slide Number Placeholder 2">
            <a:extLst>
              <a:ext uri="{FF2B5EF4-FFF2-40B4-BE49-F238E27FC236}">
                <a16:creationId xmlns:a16="http://schemas.microsoft.com/office/drawing/2014/main" id="{F341CD3F-C8F0-4A32-854F-EA06A27EFCD2}"/>
              </a:ext>
            </a:extLst>
          </p:cNvPr>
          <p:cNvSpPr>
            <a:spLocks noGrp="1"/>
          </p:cNvSpPr>
          <p:nvPr>
            <p:ph type="sldNum" sz="quarter" idx="12"/>
          </p:nvPr>
        </p:nvSpPr>
        <p:spPr>
          <a:xfrm>
            <a:off x="146304" y="6210300"/>
            <a:ext cx="457200" cy="457200"/>
          </a:xfrm>
        </p:spPr>
        <p:txBody>
          <a:bodyPr/>
          <a:lstStyle/>
          <a:p>
            <a:fld id="{A5B08488-2DBE-4E62-B7EE-BA7D2927C7BD}" type="slidenum">
              <a:rPr lang="en-GB" smtClean="0"/>
              <a:t>62</a:t>
            </a:fld>
            <a:endParaRPr lang="en-GB"/>
          </a:p>
        </p:txBody>
      </p:sp>
      <p:sp>
        <p:nvSpPr>
          <p:cNvPr id="6" name="Content Placeholder 3">
            <a:extLst>
              <a:ext uri="{FF2B5EF4-FFF2-40B4-BE49-F238E27FC236}">
                <a16:creationId xmlns:a16="http://schemas.microsoft.com/office/drawing/2014/main" id="{1945BBE0-5416-428F-9DE5-18A9933AE72D}"/>
              </a:ext>
            </a:extLst>
          </p:cNvPr>
          <p:cNvSpPr>
            <a:spLocks noGrp="1"/>
          </p:cNvSpPr>
          <p:nvPr>
            <p:ph sz="quarter" idx="1"/>
          </p:nvPr>
        </p:nvSpPr>
        <p:spPr>
          <a:xfrm>
            <a:off x="251520" y="1447800"/>
            <a:ext cx="8640960" cy="4572000"/>
          </a:xfrm>
        </p:spPr>
        <p:txBody>
          <a:bodyPr>
            <a:normAutofit/>
          </a:bodyPr>
          <a:lstStyle/>
          <a:p>
            <a:r>
              <a:rPr lang="en-GB" sz="2000" dirty="0">
                <a:latin typeface="Arial" panose="020B0604020202020204" pitchFamily="34" charset="0"/>
                <a:cs typeface="Arial" panose="020B0604020202020204" pitchFamily="34" charset="0"/>
              </a:rPr>
              <a:t>Cho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 =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1</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baseline="-25000"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 . . ., </a:t>
            </a:r>
            <a:r>
              <a:rPr lang="en-GB" sz="2000" i="1" dirty="0">
                <a:latin typeface="Arial" panose="020B0604020202020204" pitchFamily="34" charset="0"/>
                <a:cs typeface="Arial" panose="020B0604020202020204" pitchFamily="34" charset="0"/>
              </a:rPr>
              <a:t>a</a:t>
            </a:r>
            <a:r>
              <a:rPr lang="en-GB" sz="2000" i="1" baseline="-25000"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thu</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bằng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loại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bỏ</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phần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khỏi</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dãy</a:t>
            </a:r>
            <a:r>
              <a:rPr lang="en-GB" sz="2000" dirty="0">
                <a:latin typeface="Arial" panose="020B0604020202020204" pitchFamily="34" charset="0"/>
                <a:cs typeface="Arial" panose="020B0604020202020204" pitchFamily="34" charset="0"/>
              </a:rPr>
              <a:t> con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cộng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b</a:t>
            </a:r>
            <a:r>
              <a:rPr lang="vi-VN" sz="2000" dirty="0">
                <a:latin typeface="Arial" panose="020B0604020202020204" pitchFamily="34" charset="0"/>
                <a:cs typeface="Arial" panose="020B0604020202020204" pitchFamily="34" charset="0"/>
              </a:rPr>
              <a:t>ước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nhảy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bằng</a:t>
            </a:r>
            <a:r>
              <a:rPr lang="en-GB" sz="2000" dirty="0">
                <a:latin typeface="Arial" panose="020B0604020202020204" pitchFamily="34" charset="0"/>
                <a:cs typeface="Arial" panose="020B0604020202020204" pitchFamily="34" charset="0"/>
              </a:rPr>
              <a:t> 1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nhất</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83DA4285-502C-4178-BE34-115F09FFBD0B}"/>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59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THÁP HÀ NỘI</a:t>
            </a:r>
            <a:endParaRPr lang="zh-CN" altLang="en-US" sz="3200" b="1"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0E135A7B-4B5F-46CC-9D3E-47C4A912644B}"/>
              </a:ext>
            </a:extLst>
          </p:cNvPr>
          <p:cNvSpPr>
            <a:spLocks noGrp="1"/>
          </p:cNvSpPr>
          <p:nvPr>
            <p:ph sz="quarter" idx="1"/>
          </p:nvPr>
        </p:nvSpPr>
        <p:spPr>
          <a:xfrm>
            <a:off x="287524" y="1116737"/>
            <a:ext cx="4320480" cy="4624526"/>
          </a:xfrm>
        </p:spPr>
        <p:txBody>
          <a:bodyPr>
            <a:no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tháp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Nội</a:t>
            </a:r>
            <a:endParaRPr lang="en-GB" sz="2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n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kích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t>
            </a:r>
            <a:r>
              <a:rPr lang="vi-VN" sz="2000" dirty="0">
                <a:latin typeface="Arial" panose="020B0604020202020204" pitchFamily="34" charset="0"/>
                <a:cs typeface="Arial" panose="020B0604020202020204" pitchFamily="34" charset="0"/>
              </a:rPr>
              <a:t>ước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3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A, B, C</a:t>
            </a:r>
          </a:p>
          <a:p>
            <a:pPr lvl="1" algn="just"/>
            <a:r>
              <a:rPr lang="en-GB" sz="2000" dirty="0">
                <a:latin typeface="Arial" panose="020B0604020202020204" pitchFamily="34" charset="0"/>
                <a:cs typeface="Arial" panose="020B0604020202020204" pitchFamily="34" charset="0"/>
              </a:rPr>
              <a:t>Ban </a:t>
            </a:r>
            <a:r>
              <a:rPr lang="vi-VN" sz="2000" dirty="0">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n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nằm</a:t>
            </a:r>
            <a:r>
              <a:rPr lang="en-GB" sz="2000" dirty="0">
                <a:latin typeface="Arial" panose="020B0604020202020204" pitchFamily="34" charset="0"/>
                <a:cs typeface="Arial" panose="020B0604020202020204" pitchFamily="34" charset="0"/>
              </a:rPr>
              <a:t> ở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A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tự</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nằm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nằm</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ưới</a:t>
            </a:r>
            <a:endParaRPr lang="en-GB" sz="20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FEA0043B-6FA3-4BB9-904C-DEF37CC241AF}"/>
              </a:ext>
            </a:extLst>
          </p:cNvPr>
          <p:cNvCxnSpPr>
            <a:cxnSpLocks/>
          </p:cNvCxnSpPr>
          <p:nvPr/>
        </p:nvCxnSpPr>
        <p:spPr>
          <a:xfrm>
            <a:off x="4860032" y="3040349"/>
            <a:ext cx="410445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F6CB04-4AF2-4D11-A3FD-59908BF9EE08}"/>
              </a:ext>
            </a:extLst>
          </p:cNvPr>
          <p:cNvCxnSpPr>
            <a:cxnSpLocks/>
          </p:cNvCxnSpPr>
          <p:nvPr/>
        </p:nvCxnSpPr>
        <p:spPr>
          <a:xfrm>
            <a:off x="5508104" y="1456173"/>
            <a:ext cx="0" cy="15841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1307A96-10DF-45D7-93C9-9A225ABF89BA}"/>
              </a:ext>
            </a:extLst>
          </p:cNvPr>
          <p:cNvCxnSpPr>
            <a:cxnSpLocks/>
          </p:cNvCxnSpPr>
          <p:nvPr/>
        </p:nvCxnSpPr>
        <p:spPr>
          <a:xfrm>
            <a:off x="6948264" y="1384165"/>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7856EB-A041-47B5-AAEB-A01613DE710B}"/>
              </a:ext>
            </a:extLst>
          </p:cNvPr>
          <p:cNvCxnSpPr>
            <a:cxnSpLocks/>
          </p:cNvCxnSpPr>
          <p:nvPr/>
        </p:nvCxnSpPr>
        <p:spPr>
          <a:xfrm>
            <a:off x="8388424" y="1384165"/>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05012C6-98A4-4C86-A85C-804E001FC568}"/>
              </a:ext>
            </a:extLst>
          </p:cNvPr>
          <p:cNvSpPr/>
          <p:nvPr/>
        </p:nvSpPr>
        <p:spPr>
          <a:xfrm>
            <a:off x="4860032" y="2824325"/>
            <a:ext cx="1296144"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A7065863-31B4-4C86-91CB-B62E0866465F}"/>
              </a:ext>
            </a:extLst>
          </p:cNvPr>
          <p:cNvSpPr/>
          <p:nvPr/>
        </p:nvSpPr>
        <p:spPr>
          <a:xfrm>
            <a:off x="5076056" y="2608301"/>
            <a:ext cx="864096"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A8ADE617-2269-4361-90DF-49420B42FD45}"/>
              </a:ext>
            </a:extLst>
          </p:cNvPr>
          <p:cNvSpPr/>
          <p:nvPr/>
        </p:nvSpPr>
        <p:spPr>
          <a:xfrm>
            <a:off x="5292080" y="2392277"/>
            <a:ext cx="432048"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9F5739B7-3E7F-4BB0-96EA-24D79E885D93}"/>
              </a:ext>
            </a:extLst>
          </p:cNvPr>
          <p:cNvSpPr txBox="1"/>
          <p:nvPr/>
        </p:nvSpPr>
        <p:spPr>
          <a:xfrm>
            <a:off x="5364088" y="3112357"/>
            <a:ext cx="288032" cy="369332"/>
          </a:xfrm>
          <a:prstGeom prst="rect">
            <a:avLst/>
          </a:prstGeom>
          <a:noFill/>
        </p:spPr>
        <p:txBody>
          <a:bodyPr wrap="square" rtlCol="0">
            <a:spAutoFit/>
          </a:bodyPr>
          <a:lstStyle/>
          <a:p>
            <a:r>
              <a:rPr lang="en-GB" b="1" dirty="0"/>
              <a:t>A</a:t>
            </a:r>
          </a:p>
        </p:txBody>
      </p:sp>
      <p:sp>
        <p:nvSpPr>
          <p:cNvPr id="17" name="TextBox 16">
            <a:extLst>
              <a:ext uri="{FF2B5EF4-FFF2-40B4-BE49-F238E27FC236}">
                <a16:creationId xmlns:a16="http://schemas.microsoft.com/office/drawing/2014/main" id="{4991C899-4560-48AA-B832-E4BE21DD42B5}"/>
              </a:ext>
            </a:extLst>
          </p:cNvPr>
          <p:cNvSpPr txBox="1"/>
          <p:nvPr/>
        </p:nvSpPr>
        <p:spPr>
          <a:xfrm>
            <a:off x="6804248" y="3112357"/>
            <a:ext cx="288032" cy="369332"/>
          </a:xfrm>
          <a:prstGeom prst="rect">
            <a:avLst/>
          </a:prstGeom>
          <a:noFill/>
        </p:spPr>
        <p:txBody>
          <a:bodyPr wrap="square" rtlCol="0">
            <a:spAutoFit/>
          </a:bodyPr>
          <a:lstStyle/>
          <a:p>
            <a:r>
              <a:rPr lang="en-GB" b="1" dirty="0"/>
              <a:t>B</a:t>
            </a:r>
          </a:p>
        </p:txBody>
      </p:sp>
      <p:sp>
        <p:nvSpPr>
          <p:cNvPr id="18" name="TextBox 17">
            <a:extLst>
              <a:ext uri="{FF2B5EF4-FFF2-40B4-BE49-F238E27FC236}">
                <a16:creationId xmlns:a16="http://schemas.microsoft.com/office/drawing/2014/main" id="{A07693EE-5A98-4824-85F5-699A9F03762C}"/>
              </a:ext>
            </a:extLst>
          </p:cNvPr>
          <p:cNvSpPr txBox="1"/>
          <p:nvPr/>
        </p:nvSpPr>
        <p:spPr>
          <a:xfrm>
            <a:off x="8244408" y="3112357"/>
            <a:ext cx="288032" cy="369332"/>
          </a:xfrm>
          <a:prstGeom prst="rect">
            <a:avLst/>
          </a:prstGeom>
          <a:noFill/>
        </p:spPr>
        <p:txBody>
          <a:bodyPr wrap="square" rtlCol="0">
            <a:spAutoFit/>
          </a:bodyPr>
          <a:lstStyle/>
          <a:p>
            <a:r>
              <a:rPr lang="en-GB" b="1" dirty="0"/>
              <a:t>C</a:t>
            </a:r>
          </a:p>
        </p:txBody>
      </p:sp>
      <p:cxnSp>
        <p:nvCxnSpPr>
          <p:cNvPr id="20" name="Straight Connector 19">
            <a:extLst>
              <a:ext uri="{FF2B5EF4-FFF2-40B4-BE49-F238E27FC236}">
                <a16:creationId xmlns:a16="http://schemas.microsoft.com/office/drawing/2014/main" id="{CCAD05AF-4E53-4D6A-9E22-F41899294387}"/>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71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THÁP HÀ NỘI</a:t>
            </a:r>
            <a:endParaRPr lang="zh-CN" altLang="en-US" sz="3200" b="1"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0E135A7B-4B5F-46CC-9D3E-47C4A912644B}"/>
              </a:ext>
            </a:extLst>
          </p:cNvPr>
          <p:cNvSpPr>
            <a:spLocks noGrp="1"/>
          </p:cNvSpPr>
          <p:nvPr>
            <p:ph sz="quarter" idx="1"/>
          </p:nvPr>
        </p:nvSpPr>
        <p:spPr>
          <a:xfrm>
            <a:off x="287524" y="1116737"/>
            <a:ext cx="4320480" cy="4624526"/>
          </a:xfrm>
        </p:spPr>
        <p:txBody>
          <a:bodyPr>
            <a:no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tháp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Nội</a:t>
            </a:r>
            <a:endParaRPr lang="en-GB" sz="2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n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kích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t>
            </a:r>
            <a:r>
              <a:rPr lang="vi-VN" sz="2000" dirty="0">
                <a:latin typeface="Arial" panose="020B0604020202020204" pitchFamily="34" charset="0"/>
                <a:cs typeface="Arial" panose="020B0604020202020204" pitchFamily="34" charset="0"/>
              </a:rPr>
              <a:t>ước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3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A, B, C</a:t>
            </a:r>
          </a:p>
          <a:p>
            <a:pPr lvl="1" algn="just"/>
            <a:r>
              <a:rPr lang="en-GB" sz="2000" dirty="0">
                <a:latin typeface="Arial" panose="020B0604020202020204" pitchFamily="34" charset="0"/>
                <a:cs typeface="Arial" panose="020B0604020202020204" pitchFamily="34" charset="0"/>
              </a:rPr>
              <a:t>Ban </a:t>
            </a:r>
            <a:r>
              <a:rPr lang="vi-VN" sz="2000" dirty="0">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n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nằm</a:t>
            </a:r>
            <a:r>
              <a:rPr lang="en-GB" sz="2000" dirty="0">
                <a:latin typeface="Arial" panose="020B0604020202020204" pitchFamily="34" charset="0"/>
                <a:cs typeface="Arial" panose="020B0604020202020204" pitchFamily="34" charset="0"/>
              </a:rPr>
              <a:t> ở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A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tự</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nằm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nằm</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ưới</a:t>
            </a:r>
            <a:endParaRPr lang="en-GB" sz="2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chuyển</a:t>
            </a:r>
            <a:r>
              <a:rPr lang="en-GB" sz="2000" dirty="0">
                <a:latin typeface="Arial" panose="020B0604020202020204" pitchFamily="34" charset="0"/>
                <a:cs typeface="Arial" panose="020B0604020202020204" pitchFamily="34" charset="0"/>
              </a:rPr>
              <a:t> n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A sang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B, </a:t>
            </a:r>
            <a:r>
              <a:rPr lang="en-GB" sz="2000" dirty="0" err="1">
                <a:latin typeface="Arial" panose="020B0604020202020204" pitchFamily="34" charset="0"/>
                <a:cs typeface="Arial" panose="020B0604020202020204" pitchFamily="34" charset="0"/>
              </a:rPr>
              <a:t>sử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C </a:t>
            </a:r>
            <a:r>
              <a:rPr lang="en-GB" sz="2000" dirty="0" err="1">
                <a:latin typeface="Arial" panose="020B0604020202020204" pitchFamily="34" charset="0"/>
                <a:cs typeface="Arial" panose="020B0604020202020204" pitchFamily="34" charset="0"/>
              </a:rPr>
              <a:t>làm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trung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tắc</a:t>
            </a:r>
            <a:endParaRPr lang="en-GB" sz="2000" dirty="0">
              <a:latin typeface="Arial" panose="020B0604020202020204" pitchFamily="34" charset="0"/>
              <a:cs typeface="Arial" panose="020B0604020202020204" pitchFamily="34" charset="0"/>
            </a:endParaRPr>
          </a:p>
          <a:p>
            <a:pPr lvl="2" algn="just"/>
            <a:r>
              <a:rPr lang="en-GB" dirty="0" err="1">
                <a:latin typeface="Arial" panose="020B0604020202020204" pitchFamily="34" charset="0"/>
                <a:cs typeface="Arial" panose="020B0604020202020204" pitchFamily="34" charset="0"/>
              </a:rPr>
              <a:t>Mỗi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chỉ</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chuyển</a:t>
            </a:r>
            <a:r>
              <a:rPr lang="en-GB" dirty="0">
                <a:latin typeface="Arial" panose="020B0604020202020204" pitchFamily="34" charset="0"/>
                <a:cs typeface="Arial" panose="020B0604020202020204" pitchFamily="34" charset="0"/>
              </a:rPr>
              <a:t> 1 </a:t>
            </a:r>
            <a:r>
              <a:rPr lang="vi-VN" dirty="0">
                <a:latin typeface="Arial" panose="020B0604020202020204" pitchFamily="34" charset="0"/>
                <a:cs typeface="Arial" panose="020B0604020202020204" pitchFamily="34" charset="0"/>
              </a:rPr>
              <a:t>đĩa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cùng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từ</a:t>
            </a:r>
            <a:r>
              <a:rPr lang="en-GB" dirty="0">
                <a:latin typeface="Arial" panose="020B0604020202020204" pitchFamily="34" charset="0"/>
                <a:cs typeface="Arial" panose="020B0604020202020204" pitchFamily="34" charset="0"/>
              </a:rPr>
              <a:t> 1 </a:t>
            </a:r>
            <a:r>
              <a:rPr lang="en-GB" dirty="0" err="1">
                <a:latin typeface="Arial" panose="020B0604020202020204" pitchFamily="34" charset="0"/>
                <a:cs typeface="Arial" panose="020B0604020202020204" pitchFamily="34" charset="0"/>
              </a:rPr>
              <a:t>cọc</a:t>
            </a:r>
            <a:r>
              <a:rPr lang="en-GB" dirty="0">
                <a:latin typeface="Arial" panose="020B0604020202020204" pitchFamily="34" charset="0"/>
                <a:cs typeface="Arial" panose="020B0604020202020204" pitchFamily="34" charset="0"/>
              </a:rPr>
              <a:t> sang </a:t>
            </a:r>
            <a:r>
              <a:rPr lang="en-GB" dirty="0" err="1">
                <a:latin typeface="Arial" panose="020B0604020202020204" pitchFamily="34" charset="0"/>
                <a:cs typeface="Arial" panose="020B0604020202020204" pitchFamily="34" charset="0"/>
              </a:rPr>
              <a:t>cọc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khác</a:t>
            </a:r>
            <a:endParaRPr lang="en-GB" dirty="0">
              <a:latin typeface="Arial" panose="020B0604020202020204" pitchFamily="34" charset="0"/>
              <a:cs typeface="Arial" panose="020B0604020202020204" pitchFamily="34" charset="0"/>
            </a:endParaRPr>
          </a:p>
          <a:p>
            <a:pPr lvl="2" algn="just"/>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phép</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xảy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trạng</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đĩa</a:t>
            </a:r>
            <a:r>
              <a:rPr lang="en-GB" dirty="0">
                <a:latin typeface="Arial" panose="020B0604020202020204" pitchFamily="34" charset="0"/>
                <a:cs typeface="Arial" panose="020B0604020202020204" pitchFamily="34" charset="0"/>
              </a:rPr>
              <a:t> to </a:t>
            </a:r>
            <a:r>
              <a:rPr lang="en-GB" dirty="0" err="1">
                <a:latin typeface="Arial" panose="020B0604020202020204" pitchFamily="34" charset="0"/>
                <a:cs typeface="Arial" panose="020B0604020202020204" pitchFamily="34" charset="0"/>
              </a:rPr>
              <a:t>nằm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trên</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đĩa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nhỏ</a:t>
            </a:r>
            <a:endParaRPr lang="en-GB"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FEA0043B-6FA3-4BB9-904C-DEF37CC241AF}"/>
              </a:ext>
            </a:extLst>
          </p:cNvPr>
          <p:cNvCxnSpPr>
            <a:cxnSpLocks/>
          </p:cNvCxnSpPr>
          <p:nvPr/>
        </p:nvCxnSpPr>
        <p:spPr>
          <a:xfrm>
            <a:off x="4860032" y="3040349"/>
            <a:ext cx="410445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F6CB04-4AF2-4D11-A3FD-59908BF9EE08}"/>
              </a:ext>
            </a:extLst>
          </p:cNvPr>
          <p:cNvCxnSpPr>
            <a:cxnSpLocks/>
          </p:cNvCxnSpPr>
          <p:nvPr/>
        </p:nvCxnSpPr>
        <p:spPr>
          <a:xfrm>
            <a:off x="5508104" y="1456173"/>
            <a:ext cx="0" cy="15841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1307A96-10DF-45D7-93C9-9A225ABF89BA}"/>
              </a:ext>
            </a:extLst>
          </p:cNvPr>
          <p:cNvCxnSpPr>
            <a:cxnSpLocks/>
          </p:cNvCxnSpPr>
          <p:nvPr/>
        </p:nvCxnSpPr>
        <p:spPr>
          <a:xfrm>
            <a:off x="6948264" y="1384165"/>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7856EB-A041-47B5-AAEB-A01613DE710B}"/>
              </a:ext>
            </a:extLst>
          </p:cNvPr>
          <p:cNvCxnSpPr>
            <a:cxnSpLocks/>
          </p:cNvCxnSpPr>
          <p:nvPr/>
        </p:nvCxnSpPr>
        <p:spPr>
          <a:xfrm>
            <a:off x="8388424" y="1384165"/>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05012C6-98A4-4C86-A85C-804E001FC568}"/>
              </a:ext>
            </a:extLst>
          </p:cNvPr>
          <p:cNvSpPr/>
          <p:nvPr/>
        </p:nvSpPr>
        <p:spPr>
          <a:xfrm>
            <a:off x="4860032" y="2824325"/>
            <a:ext cx="1296144"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A7065863-31B4-4C86-91CB-B62E0866465F}"/>
              </a:ext>
            </a:extLst>
          </p:cNvPr>
          <p:cNvSpPr/>
          <p:nvPr/>
        </p:nvSpPr>
        <p:spPr>
          <a:xfrm>
            <a:off x="5076056" y="2608301"/>
            <a:ext cx="864096"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A8ADE617-2269-4361-90DF-49420B42FD45}"/>
              </a:ext>
            </a:extLst>
          </p:cNvPr>
          <p:cNvSpPr/>
          <p:nvPr/>
        </p:nvSpPr>
        <p:spPr>
          <a:xfrm>
            <a:off x="5292080" y="2392277"/>
            <a:ext cx="432048"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9F5739B7-3E7F-4BB0-96EA-24D79E885D93}"/>
              </a:ext>
            </a:extLst>
          </p:cNvPr>
          <p:cNvSpPr txBox="1"/>
          <p:nvPr/>
        </p:nvSpPr>
        <p:spPr>
          <a:xfrm>
            <a:off x="5364088" y="3112357"/>
            <a:ext cx="288032" cy="369332"/>
          </a:xfrm>
          <a:prstGeom prst="rect">
            <a:avLst/>
          </a:prstGeom>
          <a:noFill/>
        </p:spPr>
        <p:txBody>
          <a:bodyPr wrap="square" rtlCol="0">
            <a:spAutoFit/>
          </a:bodyPr>
          <a:lstStyle/>
          <a:p>
            <a:r>
              <a:rPr lang="en-GB" b="1" dirty="0"/>
              <a:t>A</a:t>
            </a:r>
          </a:p>
        </p:txBody>
      </p:sp>
      <p:sp>
        <p:nvSpPr>
          <p:cNvPr id="17" name="TextBox 16">
            <a:extLst>
              <a:ext uri="{FF2B5EF4-FFF2-40B4-BE49-F238E27FC236}">
                <a16:creationId xmlns:a16="http://schemas.microsoft.com/office/drawing/2014/main" id="{4991C899-4560-48AA-B832-E4BE21DD42B5}"/>
              </a:ext>
            </a:extLst>
          </p:cNvPr>
          <p:cNvSpPr txBox="1"/>
          <p:nvPr/>
        </p:nvSpPr>
        <p:spPr>
          <a:xfrm>
            <a:off x="6804248" y="3112357"/>
            <a:ext cx="288032" cy="369332"/>
          </a:xfrm>
          <a:prstGeom prst="rect">
            <a:avLst/>
          </a:prstGeom>
          <a:noFill/>
        </p:spPr>
        <p:txBody>
          <a:bodyPr wrap="square" rtlCol="0">
            <a:spAutoFit/>
          </a:bodyPr>
          <a:lstStyle/>
          <a:p>
            <a:r>
              <a:rPr lang="en-GB" b="1" dirty="0"/>
              <a:t>B</a:t>
            </a:r>
          </a:p>
        </p:txBody>
      </p:sp>
      <p:sp>
        <p:nvSpPr>
          <p:cNvPr id="18" name="TextBox 17">
            <a:extLst>
              <a:ext uri="{FF2B5EF4-FFF2-40B4-BE49-F238E27FC236}">
                <a16:creationId xmlns:a16="http://schemas.microsoft.com/office/drawing/2014/main" id="{A07693EE-5A98-4824-85F5-699A9F03762C}"/>
              </a:ext>
            </a:extLst>
          </p:cNvPr>
          <p:cNvSpPr txBox="1"/>
          <p:nvPr/>
        </p:nvSpPr>
        <p:spPr>
          <a:xfrm>
            <a:off x="8244408" y="3112357"/>
            <a:ext cx="288032" cy="369332"/>
          </a:xfrm>
          <a:prstGeom prst="rect">
            <a:avLst/>
          </a:prstGeom>
          <a:noFill/>
        </p:spPr>
        <p:txBody>
          <a:bodyPr wrap="square" rtlCol="0">
            <a:spAutoFit/>
          </a:bodyPr>
          <a:lstStyle/>
          <a:p>
            <a:r>
              <a:rPr lang="en-GB" b="1" dirty="0"/>
              <a:t>C</a:t>
            </a:r>
          </a:p>
        </p:txBody>
      </p:sp>
      <p:cxnSp>
        <p:nvCxnSpPr>
          <p:cNvPr id="20" name="Straight Connector 19">
            <a:extLst>
              <a:ext uri="{FF2B5EF4-FFF2-40B4-BE49-F238E27FC236}">
                <a16:creationId xmlns:a16="http://schemas.microsoft.com/office/drawing/2014/main" id="{CCAD05AF-4E53-4D6A-9E22-F41899294387}"/>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78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dirty="0">
                <a:latin typeface="Arial" panose="020B0604020202020204" pitchFamily="34" charset="0"/>
                <a:cs typeface="Arial" panose="020B0604020202020204" pitchFamily="34" charset="0"/>
              </a:rPr>
              <a:t>THÁP HÀ NỘI</a:t>
            </a:r>
            <a:endParaRPr lang="zh-CN" altLang="en-US" sz="3200" b="1"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0E135A7B-4B5F-46CC-9D3E-47C4A912644B}"/>
              </a:ext>
            </a:extLst>
          </p:cNvPr>
          <p:cNvSpPr>
            <a:spLocks noGrp="1"/>
          </p:cNvSpPr>
          <p:nvPr>
            <p:ph sz="quarter" idx="1"/>
          </p:nvPr>
        </p:nvSpPr>
        <p:spPr>
          <a:xfrm>
            <a:off x="287524" y="1116737"/>
            <a:ext cx="4320480" cy="4624526"/>
          </a:xfrm>
        </p:spPr>
        <p:txBody>
          <a:bodyPr>
            <a:noAutofit/>
          </a:bodyPr>
          <a:lstStyle/>
          <a:p>
            <a:r>
              <a:rPr lang="en-GB" sz="2000" dirty="0" err="1">
                <a:latin typeface="Arial" panose="020B0604020202020204" pitchFamily="34" charset="0"/>
                <a:cs typeface="Arial" panose="020B0604020202020204" pitchFamily="34" charset="0"/>
              </a:rPr>
              <a:t>Bài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toán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tháp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Nội</a:t>
            </a:r>
            <a:endParaRPr lang="en-GB" sz="2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n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kích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a:t>
            </a:r>
            <a:r>
              <a:rPr lang="vi-VN" sz="2000" dirty="0">
                <a:latin typeface="Arial" panose="020B0604020202020204" pitchFamily="34" charset="0"/>
                <a:cs typeface="Arial" panose="020B0604020202020204" pitchFamily="34" charset="0"/>
              </a:rPr>
              <a:t>ước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nhau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3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A, B, C</a:t>
            </a:r>
          </a:p>
          <a:p>
            <a:pPr lvl="1" algn="just"/>
            <a:r>
              <a:rPr lang="en-GB" sz="2000" dirty="0">
                <a:latin typeface="Arial" panose="020B0604020202020204" pitchFamily="34" charset="0"/>
                <a:cs typeface="Arial" panose="020B0604020202020204" pitchFamily="34" charset="0"/>
              </a:rPr>
              <a:t>Ban </a:t>
            </a:r>
            <a:r>
              <a:rPr lang="vi-VN" sz="2000" dirty="0">
                <a:latin typeface="Arial" panose="020B0604020202020204" pitchFamily="34" charset="0"/>
                <a:cs typeface="Arial" panose="020B0604020202020204" pitchFamily="34" charset="0"/>
              </a:rPr>
              <a:t>đầu</a:t>
            </a:r>
            <a:r>
              <a:rPr lang="en-GB" sz="2000" dirty="0">
                <a:latin typeface="Arial" panose="020B0604020202020204" pitchFamily="34" charset="0"/>
                <a:cs typeface="Arial" panose="020B0604020202020204" pitchFamily="34" charset="0"/>
              </a:rPr>
              <a:t> n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nằm</a:t>
            </a:r>
            <a:r>
              <a:rPr lang="en-GB" sz="2000" dirty="0">
                <a:latin typeface="Arial" panose="020B0604020202020204" pitchFamily="34" charset="0"/>
                <a:cs typeface="Arial" panose="020B0604020202020204" pitchFamily="34" charset="0"/>
              </a:rPr>
              <a:t> ở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A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thứ</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tự</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nằm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lớn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nằm</a:t>
            </a:r>
            <a:r>
              <a:rPr lang="en-GB"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ưới</a:t>
            </a:r>
            <a:endParaRPr lang="en-GB" sz="2000"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chuyển</a:t>
            </a:r>
            <a:r>
              <a:rPr lang="en-GB" sz="2000" dirty="0">
                <a:latin typeface="Arial" panose="020B0604020202020204" pitchFamily="34" charset="0"/>
                <a:cs typeface="Arial" panose="020B0604020202020204" pitchFamily="34" charset="0"/>
              </a:rPr>
              <a:t> n </a:t>
            </a:r>
            <a:r>
              <a:rPr lang="vi-VN" sz="2000" dirty="0">
                <a:latin typeface="Arial" panose="020B0604020202020204" pitchFamily="34" charset="0"/>
                <a:cs typeface="Arial" panose="020B0604020202020204" pitchFamily="34" charset="0"/>
              </a:rPr>
              <a:t>đĩa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này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A sang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B, </a:t>
            </a:r>
            <a:r>
              <a:rPr lang="en-GB" sz="2000" dirty="0" err="1">
                <a:latin typeface="Arial" panose="020B0604020202020204" pitchFamily="34" charset="0"/>
                <a:cs typeface="Arial" panose="020B0604020202020204" pitchFamily="34" charset="0"/>
              </a:rPr>
              <a:t>sử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cọc</a:t>
            </a:r>
            <a:r>
              <a:rPr lang="en-GB" sz="2000" dirty="0">
                <a:latin typeface="Arial" panose="020B0604020202020204" pitchFamily="34" charset="0"/>
                <a:cs typeface="Arial" panose="020B0604020202020204" pitchFamily="34" charset="0"/>
              </a:rPr>
              <a:t> C </a:t>
            </a:r>
            <a:r>
              <a:rPr lang="en-GB" sz="2000" dirty="0" err="1">
                <a:latin typeface="Arial" panose="020B0604020202020204" pitchFamily="34" charset="0"/>
                <a:cs typeface="Arial" panose="020B0604020202020204" pitchFamily="34" charset="0"/>
              </a:rPr>
              <a:t>làm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trung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nguyên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tắc</a:t>
            </a:r>
            <a:endParaRPr lang="en-GB" sz="2000" dirty="0">
              <a:latin typeface="Arial" panose="020B0604020202020204" pitchFamily="34" charset="0"/>
              <a:cs typeface="Arial" panose="020B0604020202020204" pitchFamily="34" charset="0"/>
            </a:endParaRPr>
          </a:p>
          <a:p>
            <a:pPr lvl="2" algn="just"/>
            <a:r>
              <a:rPr lang="en-GB" dirty="0" err="1">
                <a:latin typeface="Arial" panose="020B0604020202020204" pitchFamily="34" charset="0"/>
                <a:cs typeface="Arial" panose="020B0604020202020204" pitchFamily="34" charset="0"/>
              </a:rPr>
              <a:t>Mỗi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chỉ</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chuyển</a:t>
            </a:r>
            <a:r>
              <a:rPr lang="en-GB" dirty="0">
                <a:latin typeface="Arial" panose="020B0604020202020204" pitchFamily="34" charset="0"/>
                <a:cs typeface="Arial" panose="020B0604020202020204" pitchFamily="34" charset="0"/>
              </a:rPr>
              <a:t> 1 </a:t>
            </a:r>
            <a:r>
              <a:rPr lang="vi-VN" dirty="0">
                <a:latin typeface="Arial" panose="020B0604020202020204" pitchFamily="34" charset="0"/>
                <a:cs typeface="Arial" panose="020B0604020202020204" pitchFamily="34" charset="0"/>
              </a:rPr>
              <a:t>đĩa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cùng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từ</a:t>
            </a:r>
            <a:r>
              <a:rPr lang="en-GB" dirty="0">
                <a:latin typeface="Arial" panose="020B0604020202020204" pitchFamily="34" charset="0"/>
                <a:cs typeface="Arial" panose="020B0604020202020204" pitchFamily="34" charset="0"/>
              </a:rPr>
              <a:t> 1 </a:t>
            </a:r>
            <a:r>
              <a:rPr lang="en-GB" dirty="0" err="1">
                <a:latin typeface="Arial" panose="020B0604020202020204" pitchFamily="34" charset="0"/>
                <a:cs typeface="Arial" panose="020B0604020202020204" pitchFamily="34" charset="0"/>
              </a:rPr>
              <a:t>cọc</a:t>
            </a:r>
            <a:r>
              <a:rPr lang="en-GB" dirty="0">
                <a:latin typeface="Arial" panose="020B0604020202020204" pitchFamily="34" charset="0"/>
                <a:cs typeface="Arial" panose="020B0604020202020204" pitchFamily="34" charset="0"/>
              </a:rPr>
              <a:t> sang </a:t>
            </a:r>
            <a:r>
              <a:rPr lang="en-GB" dirty="0" err="1">
                <a:latin typeface="Arial" panose="020B0604020202020204" pitchFamily="34" charset="0"/>
                <a:cs typeface="Arial" panose="020B0604020202020204" pitchFamily="34" charset="0"/>
              </a:rPr>
              <a:t>cọc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khác</a:t>
            </a:r>
            <a:endParaRPr lang="en-GB" dirty="0">
              <a:latin typeface="Arial" panose="020B0604020202020204" pitchFamily="34" charset="0"/>
              <a:cs typeface="Arial" panose="020B0604020202020204" pitchFamily="34" charset="0"/>
            </a:endParaRPr>
          </a:p>
          <a:p>
            <a:pPr lvl="2" algn="just"/>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phép</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xảy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trạng</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đĩa</a:t>
            </a:r>
            <a:r>
              <a:rPr lang="en-GB" dirty="0">
                <a:latin typeface="Arial" panose="020B0604020202020204" pitchFamily="34" charset="0"/>
                <a:cs typeface="Arial" panose="020B0604020202020204" pitchFamily="34" charset="0"/>
              </a:rPr>
              <a:t> to </a:t>
            </a:r>
            <a:r>
              <a:rPr lang="en-GB" dirty="0" err="1">
                <a:latin typeface="Arial" panose="020B0604020202020204" pitchFamily="34" charset="0"/>
                <a:cs typeface="Arial" panose="020B0604020202020204" pitchFamily="34" charset="0"/>
              </a:rPr>
              <a:t>nằm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trên</a:t>
            </a:r>
            <a:r>
              <a:rPr lang="en-GB"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đĩa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nhỏ</a:t>
            </a:r>
            <a:endParaRPr lang="en-GB"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FEA0043B-6FA3-4BB9-904C-DEF37CC241AF}"/>
              </a:ext>
            </a:extLst>
          </p:cNvPr>
          <p:cNvCxnSpPr>
            <a:cxnSpLocks/>
          </p:cNvCxnSpPr>
          <p:nvPr/>
        </p:nvCxnSpPr>
        <p:spPr>
          <a:xfrm>
            <a:off x="4860032" y="3040349"/>
            <a:ext cx="410445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F6CB04-4AF2-4D11-A3FD-59908BF9EE08}"/>
              </a:ext>
            </a:extLst>
          </p:cNvPr>
          <p:cNvCxnSpPr>
            <a:cxnSpLocks/>
          </p:cNvCxnSpPr>
          <p:nvPr/>
        </p:nvCxnSpPr>
        <p:spPr>
          <a:xfrm>
            <a:off x="5508104" y="1456173"/>
            <a:ext cx="0" cy="15841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1307A96-10DF-45D7-93C9-9A225ABF89BA}"/>
              </a:ext>
            </a:extLst>
          </p:cNvPr>
          <p:cNvCxnSpPr>
            <a:cxnSpLocks/>
          </p:cNvCxnSpPr>
          <p:nvPr/>
        </p:nvCxnSpPr>
        <p:spPr>
          <a:xfrm>
            <a:off x="6948264" y="1384165"/>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7856EB-A041-47B5-AAEB-A01613DE710B}"/>
              </a:ext>
            </a:extLst>
          </p:cNvPr>
          <p:cNvCxnSpPr>
            <a:cxnSpLocks/>
          </p:cNvCxnSpPr>
          <p:nvPr/>
        </p:nvCxnSpPr>
        <p:spPr>
          <a:xfrm>
            <a:off x="8388424" y="1384165"/>
            <a:ext cx="0" cy="16561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05012C6-98A4-4C86-A85C-804E001FC568}"/>
              </a:ext>
            </a:extLst>
          </p:cNvPr>
          <p:cNvSpPr/>
          <p:nvPr/>
        </p:nvSpPr>
        <p:spPr>
          <a:xfrm>
            <a:off x="4860032" y="2824325"/>
            <a:ext cx="1296144"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A7065863-31B4-4C86-91CB-B62E0866465F}"/>
              </a:ext>
            </a:extLst>
          </p:cNvPr>
          <p:cNvSpPr/>
          <p:nvPr/>
        </p:nvSpPr>
        <p:spPr>
          <a:xfrm>
            <a:off x="5076056" y="2608301"/>
            <a:ext cx="864096"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A8ADE617-2269-4361-90DF-49420B42FD45}"/>
              </a:ext>
            </a:extLst>
          </p:cNvPr>
          <p:cNvSpPr/>
          <p:nvPr/>
        </p:nvSpPr>
        <p:spPr>
          <a:xfrm>
            <a:off x="5292080" y="2392277"/>
            <a:ext cx="432048" cy="216024"/>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9F5739B7-3E7F-4BB0-96EA-24D79E885D93}"/>
              </a:ext>
            </a:extLst>
          </p:cNvPr>
          <p:cNvSpPr txBox="1"/>
          <p:nvPr/>
        </p:nvSpPr>
        <p:spPr>
          <a:xfrm>
            <a:off x="5364088" y="3112357"/>
            <a:ext cx="288032" cy="369332"/>
          </a:xfrm>
          <a:prstGeom prst="rect">
            <a:avLst/>
          </a:prstGeom>
          <a:noFill/>
        </p:spPr>
        <p:txBody>
          <a:bodyPr wrap="square" rtlCol="0">
            <a:spAutoFit/>
          </a:bodyPr>
          <a:lstStyle/>
          <a:p>
            <a:r>
              <a:rPr lang="en-GB" b="1" dirty="0"/>
              <a:t>A</a:t>
            </a:r>
          </a:p>
        </p:txBody>
      </p:sp>
      <p:sp>
        <p:nvSpPr>
          <p:cNvPr id="17" name="TextBox 16">
            <a:extLst>
              <a:ext uri="{FF2B5EF4-FFF2-40B4-BE49-F238E27FC236}">
                <a16:creationId xmlns:a16="http://schemas.microsoft.com/office/drawing/2014/main" id="{4991C899-4560-48AA-B832-E4BE21DD42B5}"/>
              </a:ext>
            </a:extLst>
          </p:cNvPr>
          <p:cNvSpPr txBox="1"/>
          <p:nvPr/>
        </p:nvSpPr>
        <p:spPr>
          <a:xfrm>
            <a:off x="6804248" y="3112357"/>
            <a:ext cx="288032" cy="369332"/>
          </a:xfrm>
          <a:prstGeom prst="rect">
            <a:avLst/>
          </a:prstGeom>
          <a:noFill/>
        </p:spPr>
        <p:txBody>
          <a:bodyPr wrap="square" rtlCol="0">
            <a:spAutoFit/>
          </a:bodyPr>
          <a:lstStyle/>
          <a:p>
            <a:r>
              <a:rPr lang="en-GB" b="1" dirty="0"/>
              <a:t>B</a:t>
            </a:r>
          </a:p>
        </p:txBody>
      </p:sp>
      <p:sp>
        <p:nvSpPr>
          <p:cNvPr id="18" name="TextBox 17">
            <a:extLst>
              <a:ext uri="{FF2B5EF4-FFF2-40B4-BE49-F238E27FC236}">
                <a16:creationId xmlns:a16="http://schemas.microsoft.com/office/drawing/2014/main" id="{A07693EE-5A98-4824-85F5-699A9F03762C}"/>
              </a:ext>
            </a:extLst>
          </p:cNvPr>
          <p:cNvSpPr txBox="1"/>
          <p:nvPr/>
        </p:nvSpPr>
        <p:spPr>
          <a:xfrm>
            <a:off x="8244408" y="3112357"/>
            <a:ext cx="288032" cy="369332"/>
          </a:xfrm>
          <a:prstGeom prst="rect">
            <a:avLst/>
          </a:prstGeom>
          <a:noFill/>
        </p:spPr>
        <p:txBody>
          <a:bodyPr wrap="square" rtlCol="0">
            <a:spAutoFit/>
          </a:bodyPr>
          <a:lstStyle/>
          <a:p>
            <a:r>
              <a:rPr lang="en-GB" b="1" dirty="0"/>
              <a:t>C</a:t>
            </a:r>
          </a:p>
        </p:txBody>
      </p:sp>
      <p:sp>
        <p:nvSpPr>
          <p:cNvPr id="19" name="Content Placeholder 2">
            <a:extLst>
              <a:ext uri="{FF2B5EF4-FFF2-40B4-BE49-F238E27FC236}">
                <a16:creationId xmlns:a16="http://schemas.microsoft.com/office/drawing/2014/main" id="{2F1CE60E-44AF-4A46-BF50-ADD94CDBFE3C}"/>
              </a:ext>
            </a:extLst>
          </p:cNvPr>
          <p:cNvSpPr txBox="1">
            <a:spLocks/>
          </p:cNvSpPr>
          <p:nvPr/>
        </p:nvSpPr>
        <p:spPr>
          <a:xfrm>
            <a:off x="5292080" y="3705933"/>
            <a:ext cx="3816424" cy="2502768"/>
          </a:xfrm>
          <a:prstGeom prst="rect">
            <a:avLst/>
          </a:prstGeom>
        </p:spPr>
        <p:txBody>
          <a:bodyPr vert="horz">
            <a:normAutofit fontScale="70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dirty="0" err="1"/>
              <a:t>Lời</a:t>
            </a:r>
            <a:r>
              <a:rPr lang="en-GB" dirty="0"/>
              <a:t> </a:t>
            </a:r>
            <a:r>
              <a:rPr lang="en-GB" dirty="0" err="1"/>
              <a:t>giải</a:t>
            </a:r>
            <a:endParaRPr lang="en-GB" dirty="0"/>
          </a:p>
          <a:p>
            <a:r>
              <a:rPr lang="en-GB" dirty="0"/>
              <a:t>B1: A </a:t>
            </a:r>
            <a:r>
              <a:rPr lang="en-GB" dirty="0">
                <a:sym typeface="Wingdings" pitchFamily="2" charset="2"/>
              </a:rPr>
              <a:t> B</a:t>
            </a:r>
          </a:p>
          <a:p>
            <a:r>
              <a:rPr lang="en-GB" dirty="0">
                <a:sym typeface="Wingdings" pitchFamily="2" charset="2"/>
              </a:rPr>
              <a:t>B2: A  C</a:t>
            </a:r>
          </a:p>
          <a:p>
            <a:r>
              <a:rPr lang="en-GB" dirty="0">
                <a:sym typeface="Wingdings" pitchFamily="2" charset="2"/>
              </a:rPr>
              <a:t>B3: B  C</a:t>
            </a:r>
          </a:p>
          <a:p>
            <a:r>
              <a:rPr lang="en-GB" dirty="0">
                <a:sym typeface="Wingdings" pitchFamily="2" charset="2"/>
              </a:rPr>
              <a:t>B4: A  B</a:t>
            </a:r>
          </a:p>
          <a:p>
            <a:r>
              <a:rPr lang="en-GB" dirty="0">
                <a:sym typeface="Wingdings" pitchFamily="2" charset="2"/>
              </a:rPr>
              <a:t>B5: C  A</a:t>
            </a:r>
          </a:p>
          <a:p>
            <a:r>
              <a:rPr lang="en-GB" dirty="0">
                <a:sym typeface="Wingdings" pitchFamily="2" charset="2"/>
              </a:rPr>
              <a:t>B6: C  B</a:t>
            </a:r>
          </a:p>
          <a:p>
            <a:r>
              <a:rPr lang="en-GB" dirty="0">
                <a:sym typeface="Wingdings" pitchFamily="2" charset="2"/>
              </a:rPr>
              <a:t>B7:  A  B</a:t>
            </a:r>
            <a:endParaRPr lang="en-GB" dirty="0"/>
          </a:p>
        </p:txBody>
      </p:sp>
      <p:cxnSp>
        <p:nvCxnSpPr>
          <p:cNvPr id="20" name="Straight Connector 19">
            <a:extLst>
              <a:ext uri="{FF2B5EF4-FFF2-40B4-BE49-F238E27FC236}">
                <a16:creationId xmlns:a16="http://schemas.microsoft.com/office/drawing/2014/main" id="{CCAD05AF-4E53-4D6A-9E22-F41899294387}"/>
              </a:ext>
            </a:extLst>
          </p:cNvPr>
          <p:cNvCxnSpPr>
            <a:cxnSpLocks/>
          </p:cNvCxnSpPr>
          <p:nvPr/>
        </p:nvCxnSpPr>
        <p:spPr>
          <a:xfrm>
            <a:off x="251520" y="720314"/>
            <a:ext cx="87849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0205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67EA44385C645A61F527470A803C6" ma:contentTypeVersion="0" ma:contentTypeDescription="Create a new document." ma:contentTypeScope="" ma:versionID="faf6d1cddb168b0e8051c6c1b0e199f7">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43A1E5-867E-4E6C-813E-F9F7243E7800}"/>
</file>

<file path=customXml/itemProps2.xml><?xml version="1.0" encoding="utf-8"?>
<ds:datastoreItem xmlns:ds="http://schemas.openxmlformats.org/officeDocument/2006/customXml" ds:itemID="{E2E22750-AF7B-4D6A-951B-10C3F724A83C}"/>
</file>

<file path=customXml/itemProps3.xml><?xml version="1.0" encoding="utf-8"?>
<ds:datastoreItem xmlns:ds="http://schemas.openxmlformats.org/officeDocument/2006/customXml" ds:itemID="{2A87E75F-DF56-4779-A228-767EEE719369}"/>
</file>

<file path=docProps/app.xml><?xml version="1.0" encoding="utf-8"?>
<Properties xmlns="http://schemas.openxmlformats.org/officeDocument/2006/extended-properties" xmlns:vt="http://schemas.openxmlformats.org/officeDocument/2006/docPropsVTypes">
  <Template>Office Theme</Template>
  <TotalTime>997</TotalTime>
  <Words>8320</Words>
  <Application>Microsoft Office PowerPoint</Application>
  <PresentationFormat>On-screen Show (4:3)</PresentationFormat>
  <Paragraphs>1155</Paragraphs>
  <Slides>63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Linh AvantGarde</vt:lpstr>
      <vt:lpstr>Arial</vt:lpstr>
      <vt:lpstr>Calibri</vt:lpstr>
      <vt:lpstr>Calibri Light</vt:lpstr>
      <vt:lpstr>Cambria Math</vt:lpstr>
      <vt:lpstr>Consolas</vt:lpstr>
      <vt:lpstr>Segoe UI</vt:lpstr>
      <vt:lpstr>Times New Roman</vt:lpstr>
      <vt:lpstr>Wingdings 2</vt:lpstr>
      <vt:lpstr>Office Theme</vt:lpstr>
      <vt:lpstr>PowerPoint Presentation</vt:lpstr>
      <vt:lpstr>NỘI DUNG</vt:lpstr>
      <vt:lpstr>ĐỆ QUY</vt:lpstr>
      <vt:lpstr>ĐỆ QUY</vt:lpstr>
      <vt:lpstr>ĐỆ QUY</vt:lpstr>
      <vt:lpstr>ĐỆ QUY</vt:lpstr>
      <vt:lpstr>THÁP HÀ NỘI</vt:lpstr>
      <vt:lpstr>THÁP HÀ NỘI</vt:lpstr>
      <vt:lpstr>THÁP HÀ NỘI</vt:lpstr>
      <vt:lpstr>THÁP HÀ NỘI</vt:lpstr>
      <vt:lpstr>ĐỆ QUY CÓ NHỚ</vt:lpstr>
      <vt:lpstr>ĐỆ QUY CÓ NHỚ</vt:lpstr>
      <vt:lpstr>ĐỆ QUY QUAY LUI</vt:lpstr>
      <vt:lpstr>ĐỆ QUY QUAY LUI</vt:lpstr>
      <vt:lpstr>ĐỆ QUY QUAY LUI: liệt kê xâu nhị phân</vt:lpstr>
      <vt:lpstr>ĐỆ QUY QUAY LUI: liệt kê xâu nhị phân</vt:lpstr>
      <vt:lpstr>ĐỆ QUY QUAY LUI: liệt kê xâu nhị phân</vt:lpstr>
      <vt:lpstr>ĐỆ QUY QUAY LUI: liệt kê tổ hợp</vt:lpstr>
      <vt:lpstr>ĐỆ QUY QUAY LUI: liệt kê hoán vị</vt:lpstr>
      <vt:lpstr>ĐỆ QUY QUAY LUI: bài toán xếp hậu</vt:lpstr>
      <vt:lpstr>ĐỆ QUY QUAY LUI: bài toán xếp hậu</vt:lpstr>
      <vt:lpstr>ĐỆ QUY QUAY LUI: bài toán Sudoku</vt:lpstr>
      <vt:lpstr>ĐỆ QUY QUAY LUI: bài toán Sudoku</vt:lpstr>
      <vt:lpstr>ĐỆ QUY QUAY LUI: bài toán Sudoku</vt:lpstr>
      <vt:lpstr>ĐỆ QUY QUAY LUI: bài toán Sudoku</vt:lpstr>
      <vt:lpstr>ĐỆ QUY QUAY LUI: bài tập</vt:lpstr>
      <vt:lpstr>ĐỆ QUY QUAY LUI: bài tập</vt:lpstr>
      <vt:lpstr>Thuật toán nhánh và cận</vt:lpstr>
      <vt:lpstr>Thuật toán nhánh và cận</vt:lpstr>
      <vt:lpstr>Thuật toán nhánh và cận</vt:lpstr>
      <vt:lpstr>Thuật toán nhánh và cận</vt:lpstr>
      <vt:lpstr>Thuật toán nhánh và cận</vt:lpstr>
      <vt:lpstr>Thuật toán nhánh và cận</vt:lpstr>
      <vt:lpstr>Thuật toán nhánh và cận: bài toán TSP</vt:lpstr>
      <vt:lpstr>Thuật toán nhánh và cận: bài toán TSP</vt:lpstr>
      <vt:lpstr>Thuật toán nhánh và cận: bài tập</vt:lpstr>
      <vt:lpstr>Thuật toán tham lam</vt:lpstr>
      <vt:lpstr>Thuật toán tham lam</vt:lpstr>
      <vt:lpstr>Thuật toán tham lam</vt:lpstr>
      <vt:lpstr>Thuật toán tham lam</vt:lpstr>
      <vt:lpstr>Thuật toán tham lam</vt:lpstr>
      <vt:lpstr>Thuật toán tham lam</vt:lpstr>
      <vt:lpstr>Thuật toán tham lam</vt:lpstr>
      <vt:lpstr>Thuật toán tham lam</vt:lpstr>
      <vt:lpstr>Thuật toán tham lam</vt:lpstr>
      <vt:lpstr>Thuật toán tham lam: bài tập</vt:lpstr>
      <vt:lpstr>Thuật toán tham lam: bài tập</vt:lpstr>
      <vt:lpstr>Thuật toán chia để trị</vt:lpstr>
      <vt:lpstr>Thuật toán chia để trị: tìm kiếm nhị phân</vt:lpstr>
      <vt:lpstr>Thuật toán chia để trị: dãy con cực đại</vt:lpstr>
      <vt:lpstr>Thuật toán chia để trị: dãy con cực đại</vt:lpstr>
      <vt:lpstr>Thuật toán chia để trị: định lí thợ</vt:lpstr>
      <vt:lpstr>Thuật toán chia để trị: định lí thợ</vt:lpstr>
      <vt:lpstr>Thuật toán quy hoạch động</vt:lpstr>
      <vt:lpstr>Thuật toán quy hoạch động</vt:lpstr>
      <vt:lpstr>Thuật toán quy hoạch động</vt:lpstr>
      <vt:lpstr>Thuật toán quy hoạch động</vt:lpstr>
      <vt:lpstr>Thuật toán quy hoạch động</vt:lpstr>
      <vt:lpstr>Thuật toán quy hoạch động</vt:lpstr>
      <vt:lpstr>Thuật toán quy hoạch động</vt:lpstr>
      <vt:lpstr>Thuật toán quy hoạch động</vt:lpstr>
      <vt:lpstr>Thuật toán quy hoạch động: Bài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Pham Quang Dung</cp:lastModifiedBy>
  <cp:revision>85</cp:revision>
  <dcterms:created xsi:type="dcterms:W3CDTF">2020-04-20T02:25:53Z</dcterms:created>
  <dcterms:modified xsi:type="dcterms:W3CDTF">2021-05-14T14:37:00Z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0x01010013267EA44385C645A61F527470A803C6</vt:lpwstr>
  </property>
</Properties>
</file>