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6" r:id="rId11"/>
    <p:sldId id="30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80" r:id="rId24"/>
    <p:sldId id="279" r:id="rId25"/>
    <p:sldId id="276" r:id="rId26"/>
    <p:sldId id="277" r:id="rId27"/>
    <p:sldId id="281" r:id="rId28"/>
    <p:sldId id="307" r:id="rId29"/>
    <p:sldId id="304" r:id="rId30"/>
    <p:sldId id="282" r:id="rId31"/>
    <p:sldId id="278" r:id="rId32"/>
    <p:sldId id="283" r:id="rId33"/>
    <p:sldId id="299" r:id="rId34"/>
    <p:sldId id="300" r:id="rId35"/>
    <p:sldId id="301" r:id="rId36"/>
    <p:sldId id="297" r:id="rId37"/>
    <p:sldId id="302" r:id="rId38"/>
    <p:sldId id="303" r:id="rId39"/>
    <p:sldId id="298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x="9144000" cy="6858000" type="screen4x3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209EBC3-9A27-4E14-86BC-3A634113DB3F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9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772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1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02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2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0DB804E0-CAB3-4440-89E9-BFDBC777478D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5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71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8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8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624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165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0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4D5D07-3471-44B5-A1A0-F87976E6888A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5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C9571C-6205-4150-ABD8-CDB18113B501}"/>
              </a:ext>
            </a:extLst>
          </p:cNvPr>
          <p:cNvSpPr txBox="1">
            <a:spLocks/>
          </p:cNvSpPr>
          <p:nvPr/>
        </p:nvSpPr>
        <p:spPr>
          <a:xfrm>
            <a:off x="628650" y="1938359"/>
            <a:ext cx="7886700" cy="341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latin typeface="Linh AvantGarde" panose="02000603030000020004" pitchFamily="2" charset="0"/>
              </a:rPr>
              <a:t>CẤU TRÚC DỮ LIỆU VÀ THUẬT TOÁN</a:t>
            </a:r>
          </a:p>
          <a:p>
            <a:r>
              <a:rPr lang="en-US" altLang="zh-CN" sz="3600" b="1" dirty="0" err="1">
                <a:latin typeface="Linh AvantGarde" panose="02000603030000020004" pitchFamily="2" charset="0"/>
              </a:rPr>
              <a:t>Danh</a:t>
            </a:r>
            <a:r>
              <a:rPr lang="en-US" altLang="zh-CN" sz="3600" b="1" dirty="0">
                <a:latin typeface="Linh AvantGarde" panose="02000603030000020004" pitchFamily="2" charset="0"/>
              </a:rPr>
              <a:t> </a:t>
            </a:r>
            <a:r>
              <a:rPr lang="en-US" altLang="zh-CN" sz="3600" b="1" dirty="0" err="1">
                <a:latin typeface="Linh AvantGarde" panose="02000603030000020004" pitchFamily="2" charset="0"/>
              </a:rPr>
              <a:t>sách</a:t>
            </a:r>
            <a:r>
              <a:rPr lang="en-US" altLang="zh-CN" sz="3600" b="1" dirty="0">
                <a:latin typeface="Linh AvantGarde" panose="02000603030000020004" pitchFamily="2" charset="0"/>
              </a:rPr>
              <a:t> </a:t>
            </a:r>
            <a:r>
              <a:rPr lang="en-US" altLang="zh-CN" sz="3600" b="1" dirty="0" err="1">
                <a:latin typeface="Linh AvantGarde" panose="02000603030000020004" pitchFamily="2" charset="0"/>
              </a:rPr>
              <a:t>tuyến</a:t>
            </a:r>
            <a:r>
              <a:rPr lang="en-US" altLang="zh-CN" sz="3600" b="1" dirty="0">
                <a:latin typeface="Linh AvantGarde" panose="02000603030000020004" pitchFamily="2" charset="0"/>
              </a:rPr>
              <a:t> </a:t>
            </a:r>
            <a:r>
              <a:rPr lang="en-US" altLang="zh-CN" sz="3600" b="1" dirty="0" err="1">
                <a:latin typeface="Linh AvantGarde" panose="02000603030000020004" pitchFamily="2" charset="0"/>
              </a:rPr>
              <a:t>tính</a:t>
            </a:r>
            <a:endParaRPr lang="zh-CN" altLang="en-US" sz="3600" b="1" dirty="0"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112" y="1484784"/>
            <a:ext cx="3312368" cy="352839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main()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int a = 123;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int* p;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p = &amp;a;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*p = 456;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(“a = %d\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n”,a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108" y="1407965"/>
            <a:ext cx="5112568" cy="5005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q-&gt;a: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 = (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TNode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*)malloc(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TNode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)):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TNode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4BAAA3-C9C1-44B5-ACC1-375C8503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58209B-A50F-41C5-A945-7FC60DFD622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0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struct</a:t>
            </a:r>
            <a:r>
              <a:rPr lang="en-GB" sz="1600" dirty="0">
                <a:latin typeface="Consolas" panose="020B0609020204030204" pitchFamily="49" charset="0"/>
                <a:cs typeface="Arial" panose="020B0604020202020204" pitchFamily="34" charset="0"/>
              </a:rPr>
              <a:t> Node{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Arial" panose="020B0604020202020204" pitchFamily="34" charset="0"/>
              </a:rPr>
              <a:t> value;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Arial" panose="020B0604020202020204" pitchFamily="34" charset="0"/>
              </a:rPr>
              <a:t>    Node* next;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Arial" panose="020B0604020202020204" pitchFamily="34" charset="0"/>
              </a:rPr>
              <a:t>Node* head;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41015" y="514409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7079" y="514409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61095" y="536011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37159" y="514409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3223" y="514409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7239" y="536011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3303" y="514409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9367" y="514409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53383" y="536011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21535" y="514409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97599" y="514409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41615" y="536011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17679" y="514409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93743" y="514409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7759" y="536011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1455" y="5144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4951" y="492806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911" y="463074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head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513823" y="521609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85831" y="521609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38A8E78D-DC51-4B18-9065-F5C2C3C0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84B32D-A70A-4100-9849-26B826D90E5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0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350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13403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83671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427984" y="1873651"/>
            <a:ext cx="4320480" cy="44771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printList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Node* p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while(p !=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(“%d “,p-&gt;value);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 = p-&gt;next;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findLast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Node* p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while(p !=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if(p-&gt;next == NULL) return 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 = p-&gt;next;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NULL;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23901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0" name="Straight Arrow Connector 29"/>
          <p:cNvCxnSpPr>
            <a:endCxn id="4" idx="2"/>
          </p:cNvCxnSpPr>
          <p:nvPr/>
        </p:nvCxnSpPr>
        <p:spPr>
          <a:xfrm flipH="1" flipV="1">
            <a:off x="1619672" y="178210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8210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609DD2E3-7593-4438-A776-698806A4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39C3A6-AC12-462F-8ED8-961782C6946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D5DDAE1-CD82-43E5-B519-B54D5E761C33}"/>
              </a:ext>
            </a:extLst>
          </p:cNvPr>
          <p:cNvSpPr txBox="1">
            <a:spLocks/>
          </p:cNvSpPr>
          <p:nvPr/>
        </p:nvSpPr>
        <p:spPr>
          <a:xfrm>
            <a:off x="323528" y="3051166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1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2780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062028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7647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427984" y="1948868"/>
            <a:ext cx="4464496" cy="40324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Node* q = new Node;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q-&gt;value = x; q-&gt;next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insertAfter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h, Node* p,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if(p == NULL)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Node* q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if(h == NULL) return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q-&gt;next = p-&gt;next;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p-&gt;next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23181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10100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D1E01765-7E5B-43E0-B2CD-517F663C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94EC61-E9CE-4DD2-972B-D3774E14D86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AFA73CB-A0F2-458F-896D-FC723F0D7CCF}"/>
              </a:ext>
            </a:extLst>
          </p:cNvPr>
          <p:cNvSpPr txBox="1">
            <a:spLocks/>
          </p:cNvSpPr>
          <p:nvPr/>
        </p:nvSpPr>
        <p:spPr>
          <a:xfrm>
            <a:off x="323528" y="3051166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0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2780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062028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7647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707904" y="2942637"/>
            <a:ext cx="3456384" cy="31013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insertLast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Node* q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if(h == NULL)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return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Node* p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while(p-&gt;next != NULL)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p = p-&gt;next;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p-&gt;next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1640" y="220486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07704" y="220486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051720" y="242088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627784" y="220486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03848" y="220486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47864" y="242088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23928" y="220486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99992" y="220486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4008" y="242088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12160" y="220486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88224" y="220486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32240" y="242088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08304" y="220486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84368" y="220486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8" idx="0"/>
          </p:cNvCxnSpPr>
          <p:nvPr/>
        </p:nvCxnSpPr>
        <p:spPr>
          <a:xfrm flipH="1">
            <a:off x="7596336" y="2420888"/>
            <a:ext cx="4320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2080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55576" y="1988840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5536" y="169151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8604448" y="2276872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76456" y="2276872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08304" y="314096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84368" y="314096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028384" y="2389530"/>
            <a:ext cx="576064" cy="967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442EE935-3DDD-47C9-971C-C50D28C8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0A4DC2-41BB-4B34-A295-7E518B46E29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45050030-7A27-491D-AD86-BFA9C8E67262}"/>
              </a:ext>
            </a:extLst>
          </p:cNvPr>
          <p:cNvSpPr txBox="1">
            <a:spLocks/>
          </p:cNvSpPr>
          <p:nvPr/>
        </p:nvSpPr>
        <p:spPr>
          <a:xfrm>
            <a:off x="306579" y="2931388"/>
            <a:ext cx="3240360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138925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350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13403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83671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839830" y="2952346"/>
            <a:ext cx="3744416" cy="2536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locate(Node* h,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Node* p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while(p !=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	if(p-&gt;value == x) return 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p = p-&gt;next;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23901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8210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3A78021B-1AB9-4D31-8AEE-48AC4BC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DB5710-ACCA-430E-BC0C-440B0AB5597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731C69-488B-49F8-BE54-7983EB4916FC}"/>
              </a:ext>
            </a:extLst>
          </p:cNvPr>
          <p:cNvSpPr txBox="1">
            <a:spLocks/>
          </p:cNvSpPr>
          <p:nvPr/>
        </p:nvSpPr>
        <p:spPr>
          <a:xfrm>
            <a:off x="287642" y="2949227"/>
            <a:ext cx="3924318" cy="2536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350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13403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83671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896036" y="2737022"/>
            <a:ext cx="3672408" cy="25548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h, Node*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Node* q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while(q !=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if(q-&gt;next == p) return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q = q-&gt;next;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23901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8210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250CF21-F3DA-4B7B-AC6D-71DBE99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9B30EA-E822-4E61-AB48-80141B3ABE5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FFDF67-1AA4-4C24-95FA-A83A885643E7}"/>
              </a:ext>
            </a:extLst>
          </p:cNvPr>
          <p:cNvSpPr txBox="1">
            <a:spLocks/>
          </p:cNvSpPr>
          <p:nvPr/>
        </p:nvSpPr>
        <p:spPr>
          <a:xfrm>
            <a:off x="395536" y="2851183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20604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20604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42206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20604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20604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42206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20604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20604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42206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20604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20604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42206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206044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206044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42206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2060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990020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69269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278052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278052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83818" y="2079436"/>
            <a:ext cx="4408811" cy="4176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insertAt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h, Node* p,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h,p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if(pp == NULL &amp;&amp; p != NULL)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Node* q = new Node;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q-&gt;value = x; q-&gt;next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if(h == NULL)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return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q-&gt;next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q-&gt;next = p;    pp-&gt;next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1720" y="224609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638092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9A2CD1E2-4B76-4C09-9949-B09E6373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98B572-8EEA-497A-B59D-5DE3ABEEBA0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0C1B87E-2A25-48A7-990C-67DA554DE74E}"/>
              </a:ext>
            </a:extLst>
          </p:cNvPr>
          <p:cNvSpPr txBox="1">
            <a:spLocks/>
          </p:cNvSpPr>
          <p:nvPr/>
        </p:nvSpPr>
        <p:spPr>
          <a:xfrm>
            <a:off x="323528" y="3051166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0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4940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2780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062028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7647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012093" y="2868946"/>
            <a:ext cx="5040560" cy="2757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insertAtRecursive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h, Node* p,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if(p == NULL)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NULL || p == h){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h-&gt;next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insertAtRecursive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(h-&gt;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next,p,x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23181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10100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D612C33-531F-495B-A404-6F33EBD1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72F2C6-39FF-4213-9CC5-6321D386191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87033F1-4BBA-46A7-B5D5-E692E68EBCF0}"/>
              </a:ext>
            </a:extLst>
          </p:cNvPr>
          <p:cNvSpPr txBox="1">
            <a:spLocks/>
          </p:cNvSpPr>
          <p:nvPr/>
        </p:nvSpPr>
        <p:spPr>
          <a:xfrm>
            <a:off x="205652" y="2913331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7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350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13403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83671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801802" y="2460155"/>
            <a:ext cx="4176465" cy="3491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remove(Node* h, Node*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NULL || p == NULL)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 = h-&gt;next;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delete 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h-&gt;next = remove(h-&gt;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next,p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78499" y="23901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8210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DFC82D7D-A36C-45F4-968A-C9DF38F7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294360-EB12-4FB9-8828-636EA20661DF}"/>
              </a:ext>
            </a:extLst>
          </p:cNvPr>
          <p:cNvSpPr txBox="1">
            <a:spLocks/>
          </p:cNvSpPr>
          <p:nvPr/>
        </p:nvSpPr>
        <p:spPr>
          <a:xfrm>
            <a:off x="323528" y="3051166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91264" cy="576063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24333-2BB5-423D-AA19-7F6A3FD6D72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33164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86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23928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9992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4008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32240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4368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28384" y="15660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2080" y="1350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5576" y="1134036"/>
            <a:ext cx="57606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83671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04448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76456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434714" y="2232366"/>
            <a:ext cx="4529774" cy="39468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Node* sum(Node* h){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Node* p = h;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S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while(p != NULL)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 = S + p-&gt;value;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 = p-&gt;next;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S;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sumRecursive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(Node* h){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if(h == NULL) return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h-&gt;value +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sumRecursive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(h-&gt;next);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1720" y="23901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33" name="Straight Arrow Connector 32"/>
          <p:cNvCxnSpPr>
            <a:endCxn id="11" idx="2"/>
          </p:cNvCxnSpPr>
          <p:nvPr/>
        </p:nvCxnSpPr>
        <p:spPr>
          <a:xfrm flipV="1">
            <a:off x="2483768" y="1782108"/>
            <a:ext cx="432048" cy="6080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6CF2599A-F518-4201-A170-F0329946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D17AFD-216A-42BE-90DF-BDA7270FA19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64AB433-F3C7-4C5F-85A1-11D5E5B85EA4}"/>
              </a:ext>
            </a:extLst>
          </p:cNvPr>
          <p:cNvSpPr txBox="1">
            <a:spLocks/>
          </p:cNvSpPr>
          <p:nvPr/>
        </p:nvSpPr>
        <p:spPr>
          <a:xfrm>
            <a:off x="323528" y="3051166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7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3808" y="5013176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51920" y="48784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7984" y="48784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2000" y="50131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84368" y="5094476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2120" y="48784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4" y="436510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532440" y="49504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9504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63888" y="4883015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87824" y="515719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16016" y="515719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23728" y="48691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99792" y="48691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35696" y="4869159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108415" y="5147900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43608" y="49411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15616" y="49411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92280" y="48691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68344" y="48691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04248" y="4873723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56176" y="50131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300192" y="515719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68344" y="436510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last</a:t>
            </a: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80312" y="4565159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835696" y="4565159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88224" y="2272309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tx1"/>
                </a:solidFill>
              </a:rPr>
              <a:t>val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64288" y="2272309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08304" y="2407033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00192" y="227687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724128" y="2551049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34744" y="1862907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prev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96336" y="184482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next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380777" y="1301254"/>
            <a:ext cx="3073301" cy="2703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next;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first;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last;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61D11659-3149-4929-A31A-86C22780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7ACE08-D393-414C-8CEF-158F0024493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8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1800" y="1556792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142206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142206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1638092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4220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9087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460432" y="149407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2440" y="149407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1880" y="141277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15816" y="1700808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4008" y="1700808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1720" y="141277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7784" y="141277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3688" y="1412775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407" y="1691516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1600" y="148478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1484784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0272" y="1412776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6" y="1412776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2240" y="1417339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84168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28184" y="1700808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96336" y="9087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last</a:t>
            </a: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08304" y="1108775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763688" y="1108775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1920" y="245282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42" name="Straight Arrow Connector 41"/>
          <p:cNvCxnSpPr>
            <a:stCxn id="39" idx="0"/>
            <a:endCxn id="14" idx="2"/>
          </p:cNvCxnSpPr>
          <p:nvPr/>
        </p:nvCxnSpPr>
        <p:spPr>
          <a:xfrm flipH="1" flipV="1">
            <a:off x="4067944" y="1854116"/>
            <a:ext cx="36004" cy="5987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5676190" y="2907133"/>
            <a:ext cx="2784831" cy="2497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v){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p = new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v;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p-&gt;next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D775F8D-7135-4D39-8B20-98C01328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A46D49-52FB-4229-984C-74C401E039D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9A56831-B984-40E5-A835-788BDDCF55AE}"/>
              </a:ext>
            </a:extLst>
          </p:cNvPr>
          <p:cNvSpPr txBox="1">
            <a:spLocks/>
          </p:cNvSpPr>
          <p:nvPr/>
        </p:nvSpPr>
        <p:spPr>
          <a:xfrm>
            <a:off x="323528" y="3051166"/>
            <a:ext cx="3924318" cy="2741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9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1800" y="1484784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13500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13500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14847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1566084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3500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83671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460432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2440" y="14220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1880" y="134076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15816" y="162880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4008" y="162880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1720" y="134076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7784" y="134076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3688" y="1340767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407" y="1619508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1600" y="141277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1412776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0272" y="1340768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6" y="1340768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2240" y="1345331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84168" y="148478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28184" y="162880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96336" y="83671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last</a:t>
            </a: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08304" y="1036767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763688" y="1036767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66480" y="64468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42" name="Straight Arrow Connector 41"/>
          <p:cNvCxnSpPr>
            <a:cxnSpLocks/>
            <a:stCxn id="39" idx="1"/>
            <a:endCxn id="14" idx="0"/>
          </p:cNvCxnSpPr>
          <p:nvPr/>
        </p:nvCxnSpPr>
        <p:spPr>
          <a:xfrm flipH="1">
            <a:off x="4067944" y="844735"/>
            <a:ext cx="898536" cy="5053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987824" y="1984114"/>
            <a:ext cx="5976664" cy="4180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void remove(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* p)</a:t>
            </a:r>
            <a:r>
              <a:rPr lang="vi-VN" sz="13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3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if(p == NULL) return;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if(first == last &amp;&amp; p == first){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  first = NULL; last = NULL; delete p;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if(p == first){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  first = p-&gt;next; first-&gt;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  delete p; return;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if(p == last){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  last = p-&gt;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; last-&gt;next = NULL;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  delete p; return;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p-&gt;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-&gt;next = p-&gt;next;  p-&gt;next-&gt;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 = p-&gt;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;  delete p; 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3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B8944CB-0DD2-4FD9-BEC5-2D43AF20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AE468C-5614-4A18-BDB9-34E8CC17D84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1800" y="1412776"/>
            <a:ext cx="6970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1278052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1278052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14127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1494076"/>
            <a:ext cx="6336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2780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76470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460432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2440" y="1350060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1880" y="12687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15816" y="155679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44008" y="155679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1720" y="12687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27784" y="12687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3688" y="1268759"/>
            <a:ext cx="288032" cy="4320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407" y="1547500"/>
            <a:ext cx="8712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1600" y="13407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1340768"/>
            <a:ext cx="0" cy="29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0272" y="1268760"/>
            <a:ext cx="57606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6" y="1268760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2240" y="1273323"/>
            <a:ext cx="288032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84168" y="14127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28184" y="155679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96336" y="76470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last</a:t>
            </a:r>
          </a:p>
        </p:txBody>
      </p:sp>
      <p:cxnSp>
        <p:nvCxnSpPr>
          <p:cNvPr id="55" name="Straight Arrow Connector 54"/>
          <p:cNvCxnSpPr>
            <a:stCxn id="53" idx="1"/>
            <a:endCxn id="46" idx="0"/>
          </p:cNvCxnSpPr>
          <p:nvPr/>
        </p:nvCxnSpPr>
        <p:spPr>
          <a:xfrm flipH="1">
            <a:off x="7308304" y="964759"/>
            <a:ext cx="288032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37" idx="0"/>
          </p:cNvCxnSpPr>
          <p:nvPr/>
        </p:nvCxnSpPr>
        <p:spPr>
          <a:xfrm>
            <a:off x="1763688" y="964759"/>
            <a:ext cx="576064" cy="304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1920" y="230881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cxnSp>
        <p:nvCxnSpPr>
          <p:cNvPr id="42" name="Straight Arrow Connector 41"/>
          <p:cNvCxnSpPr>
            <a:stCxn id="39" idx="0"/>
            <a:endCxn id="14" idx="2"/>
          </p:cNvCxnSpPr>
          <p:nvPr/>
        </p:nvCxnSpPr>
        <p:spPr>
          <a:xfrm flipH="1" flipV="1">
            <a:off x="4067944" y="1710100"/>
            <a:ext cx="36004" cy="5987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451746" y="2628880"/>
            <a:ext cx="4416971" cy="32643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insertLast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* q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if(first == NULL &amp;&amp; last ==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first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last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q-&gt;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last;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last-&gt;next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last =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05F69EC-77B2-4113-9C9F-041EFC45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4AFEED-BC59-4295-8E35-DC500DCFA71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2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51336" y="926232"/>
            <a:ext cx="3960440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list: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http://www.cplusplus.com/reference/list/list/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push_front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pop_front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pop_back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clear()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erase()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644008" y="1556792"/>
            <a:ext cx="4320480" cy="3744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main(){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&gt; L;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i = 1; i &lt;= 10; i++)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&gt;::iterator it;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for(it =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L.begin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(); it !=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L.end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  it++){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x = *it;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("%d ",x);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695895-F8A0-420B-A541-BE2D9EE6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6AFC7-1815-47F0-89CE-82B256119413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6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(Last In First Out – LIFO)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Push(x, S):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Pop(S):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Top(S):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Empty(S):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true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596156-98D4-4B6D-B901-28A69B4E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(Stack)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317DC3-F9AB-4EE8-9C7C-C3C586666AD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797756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[({})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([}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8B50CE-BCBA-41F4-B2D1-E77F93CF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(Stack)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CB749-6F88-4E2D-B8F8-15F32157962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6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797756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[({})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([}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lvl="2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pPr lvl="3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pPr lvl="2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FALSE,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8B50CE-BCBA-41F4-B2D1-E77F93CF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(Stack)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CB749-6F88-4E2D-B8F8-15F32157962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52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[({})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([}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5936" y="2060848"/>
            <a:ext cx="4824536" cy="3744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match(char a, char b){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if(a == '(' &amp;&amp; b == ')')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if(a == '{' &amp;&amp; b == '}')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if(a == '[' &amp;&amp; b == ']')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7FAC27-E812-4449-A90E-17BEA819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(Stack)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0D8A9-CEE3-42AB-B03B-457329EFE4F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1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76062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3E7BF6-729D-4687-A2FF-29C7E13D6DC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577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926232"/>
            <a:ext cx="352839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[({})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([}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30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904860"/>
            <a:ext cx="5184576" cy="53324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solve(char* x,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n){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stack&lt;char&gt;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for(int i = 0; i &lt;= n-1; i++){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if(x[i] == '[' || x[i] == '(' || x[i] == '{'){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(x[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S.empty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char c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S.top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S.pop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if(!match(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c,x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]))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S.empty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main()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bool ok = solve(“[({})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()”,8);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BF97-63DE-4820-B982-1FB8CFB9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(Stack)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27B583-7D5C-4936-B2D7-69146339D0B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84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(First In First Out – FIFO)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(x, Q):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(Q):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Empty(Q):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true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31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299AE8-0A4E-4CAC-8E81-5C6EB00F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570B6A-42D3-4117-85DE-94FE871E218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1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rót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a, b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lít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lít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32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06E239-4436-487A-8C07-7A78E431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F85FBD-7882-4EF8-BC08-3E5B1D0892E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3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rót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a = 6, b = 8, c = 4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33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06811"/>
              </p:ext>
            </p:extLst>
          </p:nvPr>
        </p:nvGraphicFramePr>
        <p:xfrm>
          <a:off x="1043608" y="2060848"/>
          <a:ext cx="7560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thái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4C73C42-F979-499D-B93A-A00AD006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4AC308-9A02-43D5-8801-E87E0C33733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81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97069" y="836712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rót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a = 4, b = 19, c = 21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34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435"/>
              </p:ext>
            </p:extLst>
          </p:nvPr>
        </p:nvGraphicFramePr>
        <p:xfrm>
          <a:off x="988657" y="1458933"/>
          <a:ext cx="75608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(0,12)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(4,12)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ngoài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A00AE93-B2C3-4804-ADBA-88D4D30D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8D736E-8C46-4419-A79A-4C82277CAC6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9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39448" y="836712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rót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a = 4, b = 19, c = 21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35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17083"/>
              </p:ext>
            </p:extLst>
          </p:nvPr>
        </p:nvGraphicFramePr>
        <p:xfrm>
          <a:off x="863588" y="1417320"/>
          <a:ext cx="756084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(0,13)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(4,13)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sang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vi-V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cốc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3AF0FA3-BBDC-408E-870A-83015D41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2622B-88FF-404C-B06A-273DB412123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6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07504" y="926232"/>
            <a:ext cx="8856984" cy="5005536"/>
          </a:xfrm>
        </p:spPr>
        <p:txBody>
          <a:bodyPr>
            <a:no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(0, 0)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bể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1:  	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bể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2:	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	(0,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	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0)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2:	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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b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(6)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 sang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2:	(0,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(7)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1:	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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a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(8)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2 sang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1:	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0),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a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36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AE6E12-F097-47E0-A697-81282B55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7FEE24-ECDD-423A-A6CE-13FCE5A554B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0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17827" y="956836"/>
            <a:ext cx="8352928" cy="5005536"/>
          </a:xfrm>
        </p:spPr>
        <p:txBody>
          <a:bodyPr>
            <a:normAutofit/>
          </a:bodyPr>
          <a:lstStyle/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(0,0)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(0,0)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(6,0), (0,8)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(6,0)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(0,6)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(6,8)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(0,8)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(6,2)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37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3862"/>
              </p:ext>
            </p:extLst>
          </p:nvPr>
        </p:nvGraphicFramePr>
        <p:xfrm>
          <a:off x="971600" y="1412776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7796"/>
              </p:ext>
            </p:extLst>
          </p:nvPr>
        </p:nvGraphicFramePr>
        <p:xfrm>
          <a:off x="971600" y="2348880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41578"/>
              </p:ext>
            </p:extLst>
          </p:nvPr>
        </p:nvGraphicFramePr>
        <p:xfrm>
          <a:off x="971600" y="3717032"/>
          <a:ext cx="71287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95719"/>
              </p:ext>
            </p:extLst>
          </p:nvPr>
        </p:nvGraphicFramePr>
        <p:xfrm>
          <a:off x="971600" y="5085184"/>
          <a:ext cx="72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F51D5DB-B195-4F16-8179-708BC816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67A39-C6DE-4E26-AB4D-7025F0D4176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5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/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(0,6)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(6,6)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(6,8)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(6,2)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(0,2)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(6,6)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(4,8)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38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70154"/>
              </p:ext>
            </p:extLst>
          </p:nvPr>
        </p:nvGraphicFramePr>
        <p:xfrm>
          <a:off x="971600" y="1816557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8682"/>
              </p:ext>
            </p:extLst>
          </p:nvPr>
        </p:nvGraphicFramePr>
        <p:xfrm>
          <a:off x="971600" y="3274184"/>
          <a:ext cx="705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24230"/>
              </p:ext>
            </p:extLst>
          </p:nvPr>
        </p:nvGraphicFramePr>
        <p:xfrm>
          <a:off x="971600" y="4553487"/>
          <a:ext cx="71287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21668"/>
              </p:ext>
            </p:extLst>
          </p:nvPr>
        </p:nvGraphicFramePr>
        <p:xfrm>
          <a:off x="971600" y="5701111"/>
          <a:ext cx="72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(4,8)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417B656B-E1E7-405D-BEF1-7612B730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558DF2-2ACE-4E70-8232-C7ACABF5E5BB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4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52928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visited[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] = true,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39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12B3D0-DAFD-4D95-834E-DCFE1399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F20675-C682-4BB6-823F-B304F077BE3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0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8640960" cy="64806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END(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31E87-DAF3-4959-AC6B-68D5E02E583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3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49576" y="1052736"/>
            <a:ext cx="3456384" cy="4320480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40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1880" y="908720"/>
            <a:ext cx="554461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#include &lt;queue&gt;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 State{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 y;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char* 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;// action to generate current state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  State* p;// pointer to the state generating current state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bool visited[10000][10000];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queue&lt;State*&gt; Q;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list&lt;State*&gt; L;</a:t>
            </a:r>
          </a:p>
          <a:p>
            <a:pPr marL="0" indent="0">
              <a:buNone/>
            </a:pPr>
            <a:r>
              <a:rPr lang="en-GB" sz="1300" b="1" dirty="0">
                <a:latin typeface="Consolas" pitchFamily="49" charset="0"/>
                <a:cs typeface="Consolas" pitchFamily="49" charset="0"/>
              </a:rPr>
              <a:t>State* target;</a:t>
            </a:r>
          </a:p>
          <a:p>
            <a:pPr marL="0" indent="0">
              <a:buNone/>
            </a:pP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b="1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GB" sz="13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7F5D03-AEB4-4E8A-9721-BB6022C5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68FA19-4931-4213-BD32-69BBBA9DB4E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48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21769" y="1052736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phóng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41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4466" y="764700"/>
            <a:ext cx="5184576" cy="55446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initVisited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 = 0; x &lt; 10000; x++)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y = 0; y &lt; 10000; y++)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visited[x][y] =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S-&gt;x == c || S-&gt;y == c ||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S-&gt;x + S-&gt;y == c;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visited[S-&gt;x][S-&gt;y] =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freeMemory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list&lt;State*&gt;::iterator it;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L.begin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it !=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L.end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it++){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delete *it;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471CE9-5968-4F16-AEEC-639DBA12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EAF64C-6410-42AF-81D3-E13693BF38B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30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(3):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42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257933"/>
            <a:ext cx="5184576" cy="46085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genMove1Out(State*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if(visited[0][S-&gt;y])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S-&gt;y;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ngoai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BE036E-095D-4D89-B835-A2D1036C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949069-B5BC-4857-A50D-66004A3A2368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08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(4):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43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935" y="1196752"/>
            <a:ext cx="5184576" cy="4464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genMove2Out(State*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if(visited[S-&gt;x][0])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S-&gt;x;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ngoai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C8529C-7AC9-419B-93EA-A0E2073C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898374-B0DB-48BF-9584-1636E297E96A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31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(5):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908720"/>
            <a:ext cx="518457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genMove1Full2(State*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if(S-&gt;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x+S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&lt; b)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if(visited[S-&gt;x + S-&gt;y - b][b])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S-&gt;x + S-&gt;y - b;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b;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day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25563A-361F-4779-84DF-DBE81BD7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FB8BCC-A4FF-41AB-BD9A-AB3E5A8EAF5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7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(7):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4130" y="1068820"/>
            <a:ext cx="518457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genMove2Full1(State*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if(S-&gt;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x+S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&lt; a)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if(visited[a][S-&gt;x + S-&gt;y - a])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a;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S-&gt;x + S-&gt;y - a;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day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350DD7-BFE2-4282-B00F-8E6AD689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4FC82A-27D9-4D4C-998D-044D2961B7D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39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(6):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sang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908720"/>
            <a:ext cx="518457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genMoveAll12(State*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if(S-&gt;x + S-&gt;y &gt; b)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if(visited[0][S-&gt;x + S-&gt;y])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S-&gt;x + S-&gt;y;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sang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FAB83C-2838-4749-AAB2-EC3BE500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6ADACD-6A9F-4582-8A23-187FFAB686D2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95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(8):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 sang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65730" y="908720"/>
            <a:ext cx="518457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genMoveAll21(State*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if(S-&gt;x + S-&gt;y &gt; a)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if(visited[S-&gt;x + S-&gt;y][0])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S-&gt;x + S-&gt;y;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het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 sang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CA8B81-1A9A-4096-BE78-3470939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48FAF3-1F99-4346-A293-D69B632FDEE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(1):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1516" y="1068820"/>
            <a:ext cx="5184576" cy="4736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genMoveFill1(State*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if(visited[a][S-&gt;y])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a;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S-&gt;y;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day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3B98B9-1905-4CFF-98A7-1775773D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BA3235-005D-41B9-88FE-9D667C0028F9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72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(2):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cốc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727" y="908720"/>
            <a:ext cx="518457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bool genMoveFill2(State* S){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if(visited[S-&gt;x][b]) return false;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 = S-&gt;x;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 = b;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"Do day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nuoc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2";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 = 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L.push_back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reachTarget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target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newS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6134E0-2316-45DE-9C00-CBADF429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234A0-AC5B-4D8C-80C0-C4B5168D623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4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Insert(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Locate(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Retrieve(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Delete(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Next(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MakeNull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First(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78025-4F8A-400C-9F46-0FE3F44A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640960" cy="64806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25C8CF-44B5-49C8-ACE4-26F38D9D3017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48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50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8392" y="908720"/>
            <a:ext cx="5306096" cy="53285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print(State* target){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("-----------RESULT------------\n");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if(target == NULL)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Khong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co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loi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giai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!!!!!!!");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target;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stack&lt;State*&gt; actions;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!= NULL){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actions.push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-&gt;p;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while(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actions.size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 &gt; 0){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actions.top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actions.pop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("%s, (%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d,%d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)\n",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msg,currentS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-&gt;x, 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currentS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-&gt;y);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61841-1A3B-4FDC-9567-4BA1E603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C6A5AA-E6BF-47A1-ABE7-9AEDFB60BDE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65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729" y="1048903"/>
            <a:ext cx="345638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51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35896" y="1031391"/>
            <a:ext cx="5184576" cy="50405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solve(){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initVisited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sinh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trang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thai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ban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dau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(0,0)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dua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vao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Q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State* S = new State;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S-&gt;x = 0; S-&gt;y = 0; S-&gt;p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Q.push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markVisit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while(!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Q.empty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State* S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Q.front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Q.pop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if(genMove1Out(S)) break;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if(genMove2Out(S)) break;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if(genMove1Full2(S)) break;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if(genMoveAll12(S)) break;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if(genMove2Full1(S)) break;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if(genMoveAll21(S)) break;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if(genMoveFill1(S)) break;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if(genMoveFill2(S)) break;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44F88E-0938-43B2-8E46-CA25A5FE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80BFAB-7B6C-4466-A499-CF82AF5587C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45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536504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a = 4, b = 7, c = 9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52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21285" y="1068820"/>
            <a:ext cx="3816424" cy="30802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main(){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a = 4;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b = 7;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c = 9;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target = NULL;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solve();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print(target);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freeMemory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F6FF2D-9D8C-4F75-B79E-FC58AEE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(Queue)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6029AD-494F-4EDA-8F50-F5A8EFC9A5E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4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dồn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970121-3588-4318-B8CC-A59B8E32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98D512-7198-4A3E-8C10-9DDF6D1ECFB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4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464496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a[100000];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n;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//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2040" y="1412776"/>
            <a:ext cx="4032448" cy="4320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insert(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j = n-1; j &gt;= p; j--)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a[j+1] = a[j];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a[p] = x; n = n + 1;   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delete(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j = p+1; j &lt;= n-1; j++)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a[j-1] = a[j];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 = n – 1; 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retrieve(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a[p];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8E6FB4-3F3C-4D02-8A2A-C36D8542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F1114-EC3E-4360-AD8F-F8C613198621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248472" cy="5005536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a[100000];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n;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//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002311"/>
            <a:ext cx="4320480" cy="51845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locate(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// vi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trí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đầu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tiên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trong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danh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sách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j= 0; j &lt;= n-1; j++)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if(a[j] == x) return j;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-1;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makeNull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n = 0;</a:t>
            </a:r>
          </a:p>
          <a:p>
            <a:pPr marL="0" indent="0">
              <a:buNone/>
            </a:pPr>
            <a:r>
              <a:rPr lang="vi-VN" sz="14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next(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if(0 &lt;= p &amp;&amp; p &lt; n-1) return p+1;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-1;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p)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if(p &gt; 0 &amp;&amp; p &lt;= n-1) return p-1;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return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A98DE6-D826-4F95-AF1B-DD265D15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DEA51-DED2-43F1-9896-49A002699704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6807"/>
            <a:ext cx="8496944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int* p: 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int a; int* p = &amp;a;// p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trỏ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vào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biến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a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typedef struct 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TNode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int a;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double b;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char* s; 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}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TNode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TNode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* q: q</a:t>
            </a:r>
            <a:r>
              <a:rPr lang="en-GB" sz="2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TNode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85F9B8-FC9E-401D-8E18-29D22B64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6480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D3A17E-B93B-4F6F-855A-45F4CF01E09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9931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-theme-by-anhd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0" ma:contentTypeDescription="Create a new document." ma:contentTypeScope="" ma:versionID="faf6d1cddb168b0e8051c6c1b0e199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01F10C-A9A2-480D-A8A5-0399DC406B3E}"/>
</file>

<file path=customXml/itemProps2.xml><?xml version="1.0" encoding="utf-8"?>
<ds:datastoreItem xmlns:ds="http://schemas.openxmlformats.org/officeDocument/2006/customXml" ds:itemID="{0B4D641A-9D70-452D-87A3-4765255CB040}"/>
</file>

<file path=customXml/itemProps3.xml><?xml version="1.0" encoding="utf-8"?>
<ds:datastoreItem xmlns:ds="http://schemas.openxmlformats.org/officeDocument/2006/customXml" ds:itemID="{05E7EC5C-2026-42BF-9107-4571452798F4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SoICT-PPT-template-hoi-thao-online-theme-by-anhdt</Template>
  <TotalTime>3317</TotalTime>
  <Words>5919</Words>
  <Application>Microsoft Office PowerPoint</Application>
  <PresentationFormat>On-screen Show (4:3)</PresentationFormat>
  <Paragraphs>961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Linh AvantGarde</vt:lpstr>
      <vt:lpstr>Arial</vt:lpstr>
      <vt:lpstr>Calibri</vt:lpstr>
      <vt:lpstr>Consolas</vt:lpstr>
      <vt:lpstr>Times New Roman</vt:lpstr>
      <vt:lpstr>Wingdings 2</vt:lpstr>
      <vt:lpstr>SoICT-PPT-template-hoi-thao-online-theme-by-anhdt</vt:lpstr>
      <vt:lpstr>PowerPoint Presentation</vt:lpstr>
      <vt:lpstr>Nội dung</vt:lpstr>
      <vt:lpstr>Định nghĩa danh sách tuyến tính</vt:lpstr>
      <vt:lpstr>Kiểu dữ liệu trừu tượng danh sách tuyến tính</vt:lpstr>
      <vt:lpstr>Kiểu dữ liệu trừu tượng danh sách tuyến tính</vt:lpstr>
      <vt:lpstr>Kiểu mảng</vt:lpstr>
      <vt:lpstr>Kiểu mảng</vt:lpstr>
      <vt:lpstr>Kiểu mảng</vt:lpstr>
      <vt:lpstr>Con trỏ và danh sách liên kết đơn</vt:lpstr>
      <vt:lpstr>Con trỏ và 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đôi</vt:lpstr>
      <vt:lpstr>Danh sách liên kết đôi</vt:lpstr>
      <vt:lpstr>Danh sách liên kết đôi</vt:lpstr>
      <vt:lpstr>Danh sách liên kết đôi</vt:lpstr>
      <vt:lpstr>Thư viện C++</vt:lpstr>
      <vt:lpstr>Ngăn xếp (Stack)</vt:lpstr>
      <vt:lpstr>Ngăn xếp (Stack)</vt:lpstr>
      <vt:lpstr>Ngăn xếp (Stack)</vt:lpstr>
      <vt:lpstr>Ngăn xếp (Stack)</vt:lpstr>
      <vt:lpstr>Ngăn xếp (Stack)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  <vt:lpstr>Hàng đợi 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Pham Quang Dung</cp:lastModifiedBy>
  <cp:revision>303</cp:revision>
  <cp:lastPrinted>2017-08-15T10:19:36Z</cp:lastPrinted>
  <dcterms:created xsi:type="dcterms:W3CDTF">2017-06-06T12:12:12Z</dcterms:created>
  <dcterms:modified xsi:type="dcterms:W3CDTF">2021-05-11T15:23:48Z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