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10233025" cy="7102475"/>
  <p:embeddedFontLst>
    <p:embeddedFont>
      <p:font typeface="Tahoma"/>
      <p:regular r:id="rId44"/>
      <p:bold r:id="rId45"/>
    </p:embeddedFont>
    <p:embeddedFont>
      <p:font typeface="Book Antiqua"/>
      <p:regular r:id="rId46"/>
      <p:bold r:id="rId47"/>
      <p:italic r:id="rId48"/>
      <p:boldItalic r:id="rId49"/>
    </p:embeddedFont>
    <p:embeddedFont>
      <p:font typeface="Questrial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hbjgFK8riELp+1RtTFEeherW+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Tahoma-regular.fntdata"/><Relationship Id="rId43" Type="http://schemas.openxmlformats.org/officeDocument/2006/relationships/slide" Target="slides/slide38.xml"/><Relationship Id="rId46" Type="http://schemas.openxmlformats.org/officeDocument/2006/relationships/font" Target="fonts/BookAntiqua-regular.fntdata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ookAntiqua-italic.fntdata"/><Relationship Id="rId47" Type="http://schemas.openxmlformats.org/officeDocument/2006/relationships/font" Target="fonts/BookAntiqua-bold.fntdata"/><Relationship Id="rId49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6346" y="0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0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2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3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3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7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7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8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3340100" y="531813"/>
            <a:ext cx="3552825" cy="2665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5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51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2"/>
          <p:cNvSpPr/>
          <p:nvPr>
            <p:ph idx="2" type="pic"/>
          </p:nvPr>
        </p:nvSpPr>
        <p:spPr>
          <a:xfrm>
            <a:off x="3887391" y="457200"/>
            <a:ext cx="4629150" cy="5403851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5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52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" type="body"/>
          </p:nvPr>
        </p:nvSpPr>
        <p:spPr>
          <a:xfrm rot="5400000">
            <a:off x="2341562" y="-87312"/>
            <a:ext cx="4460876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type="title"/>
          </p:nvPr>
        </p:nvSpPr>
        <p:spPr>
          <a:xfrm>
            <a:off x="628650" y="146842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628650" y="1593851"/>
            <a:ext cx="78867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6457950" y="614124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623888" y="1223966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623888" y="43227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628650" y="162877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2" type="body"/>
          </p:nvPr>
        </p:nvSpPr>
        <p:spPr>
          <a:xfrm>
            <a:off x="4629150" y="162877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type="title"/>
          </p:nvPr>
        </p:nvSpPr>
        <p:spPr>
          <a:xfrm>
            <a:off x="215900" y="1781176"/>
            <a:ext cx="2711450" cy="424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628650" y="1938359"/>
            <a:ext cx="7886700" cy="341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CẤU TRÚC DỮ LIỆU VÀ THUẬT TOÁN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Cây</a:t>
            </a:r>
            <a:endParaRPr b="1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7" name="Google Shape;317;p10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khái niệm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3674944" y="1869210"/>
            <a:ext cx="457200" cy="45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1189770" y="2799846"/>
            <a:ext cx="457200" cy="45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3674944" y="2859810"/>
            <a:ext cx="457200" cy="45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0"/>
          <p:cNvSpPr/>
          <p:nvPr/>
        </p:nvSpPr>
        <p:spPr>
          <a:xfrm>
            <a:off x="6646744" y="2907465"/>
            <a:ext cx="457200" cy="45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/>
          <p:nvPr/>
        </p:nvSpPr>
        <p:spPr>
          <a:xfrm>
            <a:off x="1864650" y="4010029"/>
            <a:ext cx="457200" cy="45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5530439" y="4010831"/>
            <a:ext cx="457200" cy="457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10"/>
          <p:cNvCxnSpPr/>
          <p:nvPr/>
        </p:nvCxnSpPr>
        <p:spPr>
          <a:xfrm flipH="1">
            <a:off x="1628455" y="2157843"/>
            <a:ext cx="2058988" cy="788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25" name="Google Shape;325;p10"/>
          <p:cNvCxnSpPr/>
          <p:nvPr/>
        </p:nvCxnSpPr>
        <p:spPr>
          <a:xfrm>
            <a:off x="3903544" y="232641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26" name="Google Shape;326;p10"/>
          <p:cNvCxnSpPr/>
          <p:nvPr/>
        </p:nvCxnSpPr>
        <p:spPr>
          <a:xfrm flipH="1">
            <a:off x="2321850" y="3237761"/>
            <a:ext cx="1399349" cy="8920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27" name="Google Shape;327;p10"/>
          <p:cNvCxnSpPr/>
          <p:nvPr/>
        </p:nvCxnSpPr>
        <p:spPr>
          <a:xfrm>
            <a:off x="4086106" y="3231344"/>
            <a:ext cx="1484956" cy="8756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28" name="Google Shape;328;p10"/>
          <p:cNvCxnSpPr/>
          <p:nvPr/>
        </p:nvCxnSpPr>
        <p:spPr>
          <a:xfrm>
            <a:off x="4120200" y="2174010"/>
            <a:ext cx="2602743" cy="7795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329" name="Google Shape;329;p10"/>
          <p:cNvSpPr txBox="1"/>
          <p:nvPr/>
        </p:nvSpPr>
        <p:spPr>
          <a:xfrm>
            <a:off x="3681294" y="1867622"/>
            <a:ext cx="404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30" name="Google Shape;330;p10"/>
          <p:cNvSpPr txBox="1"/>
          <p:nvPr/>
        </p:nvSpPr>
        <p:spPr>
          <a:xfrm>
            <a:off x="1236544" y="2831235"/>
            <a:ext cx="404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31" name="Google Shape;331;p10"/>
          <p:cNvSpPr txBox="1"/>
          <p:nvPr/>
        </p:nvSpPr>
        <p:spPr>
          <a:xfrm>
            <a:off x="3700344" y="2831235"/>
            <a:ext cx="404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32" name="Google Shape;332;p10"/>
          <p:cNvSpPr txBox="1"/>
          <p:nvPr/>
        </p:nvSpPr>
        <p:spPr>
          <a:xfrm>
            <a:off x="6722944" y="2936010"/>
            <a:ext cx="4048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33" name="Google Shape;333;p10"/>
          <p:cNvSpPr txBox="1"/>
          <p:nvPr/>
        </p:nvSpPr>
        <p:spPr>
          <a:xfrm>
            <a:off x="1919961" y="4029650"/>
            <a:ext cx="4048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334" name="Google Shape;334;p10"/>
          <p:cNvSpPr txBox="1"/>
          <p:nvPr/>
        </p:nvSpPr>
        <p:spPr>
          <a:xfrm>
            <a:off x="5588675" y="3991697"/>
            <a:ext cx="4048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335" name="Google Shape;335;p10"/>
          <p:cNvSpPr txBox="1"/>
          <p:nvPr/>
        </p:nvSpPr>
        <p:spPr>
          <a:xfrm>
            <a:off x="6694493" y="2321573"/>
            <a:ext cx="23974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Chiều cao của cây=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4540427" y="4356091"/>
            <a:ext cx="121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cao=1</a:t>
            </a:r>
            <a:endParaRPr/>
          </a:p>
        </p:txBody>
      </p:sp>
      <p:sp>
        <p:nvSpPr>
          <p:cNvPr id="337" name="Google Shape;337;p10"/>
          <p:cNvSpPr txBox="1"/>
          <p:nvPr/>
        </p:nvSpPr>
        <p:spPr>
          <a:xfrm>
            <a:off x="2548062" y="1847627"/>
            <a:ext cx="801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sâu=1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86875" y="2691562"/>
            <a:ext cx="801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sâu=2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 txBox="1"/>
          <p:nvPr/>
        </p:nvSpPr>
        <p:spPr>
          <a:xfrm>
            <a:off x="2851243" y="2740326"/>
            <a:ext cx="801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sâu=2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7232271" y="2861228"/>
            <a:ext cx="801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sâu=2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1113608" y="3924692"/>
            <a:ext cx="801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sâu=3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4545834" y="4038574"/>
            <a:ext cx="8018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sâu=3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1111974" y="4256191"/>
            <a:ext cx="121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cao=1</a:t>
            </a:r>
            <a:endParaRPr/>
          </a:p>
        </p:txBody>
      </p:sp>
      <p:sp>
        <p:nvSpPr>
          <p:cNvPr id="344" name="Google Shape;344;p10"/>
          <p:cNvSpPr txBox="1"/>
          <p:nvPr/>
        </p:nvSpPr>
        <p:spPr>
          <a:xfrm>
            <a:off x="7232271" y="3139817"/>
            <a:ext cx="121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cao=1</a:t>
            </a:r>
            <a:endParaRPr/>
          </a:p>
        </p:txBody>
      </p:sp>
      <p:sp>
        <p:nvSpPr>
          <p:cNvPr id="345" name="Google Shape;345;p10"/>
          <p:cNvSpPr txBox="1"/>
          <p:nvPr/>
        </p:nvSpPr>
        <p:spPr>
          <a:xfrm>
            <a:off x="370022" y="2982719"/>
            <a:ext cx="121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cao=1</a:t>
            </a:r>
            <a:endParaRPr/>
          </a:p>
        </p:txBody>
      </p:sp>
      <p:sp>
        <p:nvSpPr>
          <p:cNvPr id="346" name="Google Shape;346;p10"/>
          <p:cNvSpPr txBox="1"/>
          <p:nvPr/>
        </p:nvSpPr>
        <p:spPr>
          <a:xfrm>
            <a:off x="2842281" y="3028890"/>
            <a:ext cx="121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cao=2</a:t>
            </a:r>
            <a:endParaRPr/>
          </a:p>
        </p:txBody>
      </p:sp>
      <p:sp>
        <p:nvSpPr>
          <p:cNvPr id="347" name="Google Shape;347;p10"/>
          <p:cNvSpPr txBox="1"/>
          <p:nvPr/>
        </p:nvSpPr>
        <p:spPr>
          <a:xfrm>
            <a:off x="4098289" y="1827077"/>
            <a:ext cx="121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cao=3</a:t>
            </a:r>
            <a:endParaRPr/>
          </a:p>
        </p:txBody>
      </p:sp>
      <p:cxnSp>
        <p:nvCxnSpPr>
          <p:cNvPr id="348" name="Google Shape;348;p10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Thăm các nút của 1 cây theo 1 thứ tự nào đó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3 phép duyệt cây cơ bản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trước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Xét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có cấu trúc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Nút gốc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Cây con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(gốc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(gốc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(gốc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theo thứ tự từ trái qua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5" name="Google Shape;355;p11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Phép duyệt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1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trước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Thăm nút gốc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trước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trước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trước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12"/>
          <p:cNvSpPr txBox="1"/>
          <p:nvPr/>
        </p:nvSpPr>
        <p:spPr>
          <a:xfrm>
            <a:off x="5229623" y="1770411"/>
            <a:ext cx="3457176" cy="216024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preOrder(r){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if(r 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visit(r);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each p = r</a:t>
            </a:r>
            <a:r>
              <a:rPr baseline="-25000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</a:t>
            </a:r>
            <a:r>
              <a:rPr baseline="-25000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.., r</a:t>
            </a:r>
            <a:r>
              <a:rPr baseline="-25000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preOrder(p);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12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Phép duyệt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1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giữa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Thăm nút gốc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giữa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giữa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2" name="Google Shape;372;p13"/>
          <p:cNvSpPr txBox="1"/>
          <p:nvPr/>
        </p:nvSpPr>
        <p:spPr>
          <a:xfrm>
            <a:off x="4788024" y="1772816"/>
            <a:ext cx="4176464" cy="252028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inOrder(r){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if(r 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inOrder(r1);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visit(r);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each p = r</a:t>
            </a:r>
            <a:r>
              <a:rPr baseline="-25000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.., r</a:t>
            </a:r>
            <a:r>
              <a:rPr baseline="-25000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inOrder(p);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13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Phép duyệt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1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cây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theo thứ tự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Thăm nút gốc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1" name="Google Shape;381;p14"/>
          <p:cNvSpPr txBox="1"/>
          <p:nvPr/>
        </p:nvSpPr>
        <p:spPr>
          <a:xfrm>
            <a:off x="4788024" y="1772816"/>
            <a:ext cx="4176464" cy="237626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postOrder(r){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if(r 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each p = r</a:t>
            </a:r>
            <a:r>
              <a:rPr baseline="-25000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</a:t>
            </a:r>
            <a:r>
              <a:rPr baseline="-25000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.., r</a:t>
            </a:r>
            <a:r>
              <a:rPr baseline="-25000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postOrder(p);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visit(r);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14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Phép duyệt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Mảng: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Giả sử các nút trên cây được định danh 1, 2,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[1..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] trong đó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] là nút cha của nút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Cấu trúc lưu trữ đơn giản, tuy nhiên khó cài đặt rất nhiều thao tác trên cây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Con trỏ liên kết: với mỗi nút, lưu 2 con trỏ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Con trỏ trỏ đến nút con trái nhất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Con trỏ trỏ đến nút anh em bên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0" name="Google Shape;390;p15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Cấu trúc dữ liệu biểu diễn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1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323528" y="1447800"/>
            <a:ext cx="8496944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Node{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 int 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 Node* leftMostChild;// con tro tro den nut con trai nhat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 Node* rightSibling;// con tro tro den nut anh em ben phai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Node* root;// con tro tro den nut goc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8" name="Google Shape;398;p16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Cấu trúc dữ liệu biểu diễn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1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/>
          <p:nvPr>
            <p:ph idx="1" type="body"/>
          </p:nvPr>
        </p:nvSpPr>
        <p:spPr>
          <a:xfrm>
            <a:off x="251520" y="1447800"/>
            <a:ext cx="856895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find(r, id): tìm nút có định danh là id trên cây có gốc là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insert(r, p, id): tạo một nút có định danh là id, chèn vào cuối danh sách nút con của nút p trên cây có gốc là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height(r, p): trả về độ cao của nút p trên cây có gốc là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depth(r, p): trả về độ sâu của nút p trên cây có gốc là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parent(r, p): trả về nút cha của nút p trên cây có gốc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count(r): trả về số nút trên cây có gốc là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countLeaves(r): trả về số nút lá trên cây có gốc là r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7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6" name="Google Shape;406;p17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1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Tìm một nút có nhãn cho trước trên cây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8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4" name="Google Shape;414;p18"/>
          <p:cNvSpPr txBox="1"/>
          <p:nvPr/>
        </p:nvSpPr>
        <p:spPr>
          <a:xfrm>
            <a:off x="4788024" y="1484784"/>
            <a:ext cx="4176464" cy="3600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Node* find(Node* r, int v){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 == NULL) return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if(r-&gt;id == v) return r;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Node* p = r-&gt;leftMostChild;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while(p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Node* h = find(p,v);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if(h != NULL) return h;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 = p-&gt;rightSibling;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5" name="Google Shape;415;p18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1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9"/>
          <p:cNvSpPr txBox="1"/>
          <p:nvPr>
            <p:ph idx="1" type="body"/>
          </p:nvPr>
        </p:nvSpPr>
        <p:spPr>
          <a:xfrm>
            <a:off x="323528" y="1524000"/>
            <a:ext cx="4320600" cy="5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trước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9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3" name="Google Shape;423;p19"/>
          <p:cNvSpPr txBox="1"/>
          <p:nvPr/>
        </p:nvSpPr>
        <p:spPr>
          <a:xfrm>
            <a:off x="4788024" y="1484784"/>
            <a:ext cx="4176464" cy="309634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preOrder(Node* 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 ==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printf("%d ",r-&gt;id);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Node* p = r-&gt;leftMostChild;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while(p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preOrder(p);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 = p-&gt;rightSibling;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24" name="Google Shape;424;p19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19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Định nghĩa cây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Các khái niệm trên cây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Các phép duyệt cây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Cấu trúc lưu trữ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Các thao tác trên cây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4" name="Google Shape;114;p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2" name="Google Shape;432;p20"/>
          <p:cNvSpPr txBox="1"/>
          <p:nvPr/>
        </p:nvSpPr>
        <p:spPr>
          <a:xfrm>
            <a:off x="4788024" y="1484784"/>
            <a:ext cx="4176464" cy="403244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inOrder(Node* 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if(r ==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Node* p = r-&gt;leftMostChild;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inOrder(p);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printf("%d ",r-&gt;id);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if(p != NULL) 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 = p-&gt;rightSibling;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while(p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inOrder(p);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 = p-&gt;rightSibling;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33" name="Google Shape;433;p20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20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1" name="Google Shape;441;p21"/>
          <p:cNvSpPr txBox="1"/>
          <p:nvPr/>
        </p:nvSpPr>
        <p:spPr>
          <a:xfrm>
            <a:off x="4788024" y="1484784"/>
            <a:ext cx="4176464" cy="352839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postOrder(Node* 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 ==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Node* p = r-&gt;leftMostChild;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while(p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postOrder(p);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 = p-&gt;rightSibling;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printf("%d ",r-&gt;id);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42" name="Google Shape;442;p21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21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Đếm số nút trên cây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0" name="Google Shape;450;p22"/>
          <p:cNvSpPr txBox="1"/>
          <p:nvPr/>
        </p:nvSpPr>
        <p:spPr>
          <a:xfrm>
            <a:off x="4788024" y="1484784"/>
            <a:ext cx="4176464" cy="345638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count(Node* 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 == NULL) return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s = 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Node* p = r-&gt;leftMostChild;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while(p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 += count(p);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 = p-&gt;rightSibling;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s;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51" name="Google Shape;451;p22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2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Đếm số nút lá trên cây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4788024" y="1484784"/>
            <a:ext cx="4176464" cy="381642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countLeaves(Node* 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 == NULL) return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s =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Node* p = r-&gt;leftMostChild;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if(p == NULL) s = 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while(p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 += countLeaves(p);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 = p-&gt;rightSibling;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s;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60" name="Google Shape;460;p23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2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Độ cao của một nút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8" name="Google Shape;468;p24"/>
          <p:cNvSpPr txBox="1"/>
          <p:nvPr/>
        </p:nvSpPr>
        <p:spPr>
          <a:xfrm>
            <a:off x="4788024" y="1484784"/>
            <a:ext cx="4176464" cy="381642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height(Node* p){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if(p == NULL) return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maxh =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Node* q = p-&gt;leftMostChild;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while(q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h = height(q);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if(h &gt; maxh) maxh = h;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q = q-&gt;rightSibling;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maxh + 1;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69" name="Google Shape;469;p24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Độ sâu của một nút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7" name="Google Shape;477;p25"/>
          <p:cNvSpPr txBox="1"/>
          <p:nvPr/>
        </p:nvSpPr>
        <p:spPr>
          <a:xfrm>
            <a:off x="4788024" y="1039297"/>
            <a:ext cx="4176464" cy="511256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depth(Node* r, int v, int d){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 la do sau cua nut r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 == NULL) return -1;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if(r-&gt;id == v) return 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Node* p = r-&gt;leftMostChild;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while(p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if(p-&gt;id == v) return d+1;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dv = depth(p,v,d+1);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if(dv &gt; 0) return dv;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 = p-&gt;rightSibling;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-1;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depth(Node* r, int v){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depth(r,v,1);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78" name="Google Shape;478;p25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2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Tìm nút cha của một nút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6" name="Google Shape;486;p26"/>
          <p:cNvSpPr txBox="1"/>
          <p:nvPr/>
        </p:nvSpPr>
        <p:spPr>
          <a:xfrm>
            <a:off x="4788024" y="1484784"/>
            <a:ext cx="4176464" cy="374441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Node* parent(Node* p, Node* r){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if(r == NULL) return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Node* q = r-&gt;leftMostChild;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while(q != NULL){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if(p == q) return r;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Node* pp = parent(p, q);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if(pp != NULL) return pp;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q = q-&gt;rightSibling;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NULL;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87" name="Google Shape;487;p26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2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Mỗi nút có nhiều nhất 2 nút con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Hai con trỏ xác định nút con trái và nút con bên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    struct BNode{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	int 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	BNode* leftChild; // con trỏ đến nút con trái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	BNode* rightChild;// con trỏ đến nút con phải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    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leftChild = NULL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: có nghĩa nút hiện tại không có con trái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rightChild = NULL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: có nghĩa nút hiện tại không có con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Có thể áp dụng sơ đồ thuật toán trên cây tổng quát cho trường hợp cây nhị phân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27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Cây nhị phân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2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"/>
          <p:cNvSpPr txBox="1"/>
          <p:nvPr>
            <p:ph idx="1" type="body"/>
          </p:nvPr>
        </p:nvSpPr>
        <p:spPr>
          <a:xfrm>
            <a:off x="323528" y="1447800"/>
            <a:ext cx="8424936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Phân loại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8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1259632" y="242009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539552" y="321297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1997722" y="320807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6" name="Google Shape;506;p28"/>
          <p:cNvSpPr/>
          <p:nvPr/>
        </p:nvSpPr>
        <p:spPr>
          <a:xfrm>
            <a:off x="179512" y="414908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881188" y="413926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1595643" y="414908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2472866" y="412944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510" name="Google Shape;510;p28"/>
          <p:cNvCxnSpPr>
            <a:stCxn id="503" idx="3"/>
            <a:endCxn id="504" idx="7"/>
          </p:cNvCxnSpPr>
          <p:nvPr/>
        </p:nvCxnSpPr>
        <p:spPr>
          <a:xfrm flipH="1">
            <a:off x="986525" y="2867097"/>
            <a:ext cx="349800" cy="42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28"/>
          <p:cNvCxnSpPr>
            <a:stCxn id="503" idx="5"/>
            <a:endCxn id="505" idx="1"/>
          </p:cNvCxnSpPr>
          <p:nvPr/>
        </p:nvCxnSpPr>
        <p:spPr>
          <a:xfrm>
            <a:off x="1706634" y="2867097"/>
            <a:ext cx="367800" cy="417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28"/>
          <p:cNvCxnSpPr>
            <a:stCxn id="504" idx="3"/>
            <a:endCxn id="506" idx="0"/>
          </p:cNvCxnSpPr>
          <p:nvPr/>
        </p:nvCxnSpPr>
        <p:spPr>
          <a:xfrm flipH="1">
            <a:off x="441345" y="3659978"/>
            <a:ext cx="174900" cy="48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3" name="Google Shape;513;p28"/>
          <p:cNvCxnSpPr>
            <a:stCxn id="504" idx="5"/>
            <a:endCxn id="507" idx="0"/>
          </p:cNvCxnSpPr>
          <p:nvPr/>
        </p:nvCxnSpPr>
        <p:spPr>
          <a:xfrm>
            <a:off x="986554" y="3659978"/>
            <a:ext cx="156600" cy="479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4" name="Google Shape;514;p28"/>
          <p:cNvCxnSpPr>
            <a:stCxn id="505" idx="3"/>
            <a:endCxn id="508" idx="0"/>
          </p:cNvCxnSpPr>
          <p:nvPr/>
        </p:nvCxnSpPr>
        <p:spPr>
          <a:xfrm flipH="1">
            <a:off x="1857515" y="3655073"/>
            <a:ext cx="216900" cy="494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28"/>
          <p:cNvCxnSpPr>
            <a:stCxn id="505" idx="5"/>
            <a:endCxn id="509" idx="0"/>
          </p:cNvCxnSpPr>
          <p:nvPr/>
        </p:nvCxnSpPr>
        <p:spPr>
          <a:xfrm>
            <a:off x="2444724" y="3655073"/>
            <a:ext cx="290100" cy="474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6" name="Google Shape;516;p28"/>
          <p:cNvSpPr/>
          <p:nvPr/>
        </p:nvSpPr>
        <p:spPr>
          <a:xfrm>
            <a:off x="4203223" y="242088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3483143" y="321376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4941313" y="320886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3123103" y="414987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3824779" y="414005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521" name="Google Shape;521;p28"/>
          <p:cNvCxnSpPr>
            <a:stCxn id="516" idx="3"/>
            <a:endCxn id="517" idx="7"/>
          </p:cNvCxnSpPr>
          <p:nvPr/>
        </p:nvCxnSpPr>
        <p:spPr>
          <a:xfrm flipH="1">
            <a:off x="3930116" y="2867890"/>
            <a:ext cx="349800" cy="42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28"/>
          <p:cNvCxnSpPr>
            <a:stCxn id="516" idx="5"/>
            <a:endCxn id="518" idx="1"/>
          </p:cNvCxnSpPr>
          <p:nvPr/>
        </p:nvCxnSpPr>
        <p:spPr>
          <a:xfrm>
            <a:off x="4650225" y="2867890"/>
            <a:ext cx="367800" cy="417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28"/>
          <p:cNvCxnSpPr>
            <a:stCxn id="517" idx="3"/>
            <a:endCxn id="519" idx="0"/>
          </p:cNvCxnSpPr>
          <p:nvPr/>
        </p:nvCxnSpPr>
        <p:spPr>
          <a:xfrm flipH="1">
            <a:off x="3384936" y="3660771"/>
            <a:ext cx="174900" cy="48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4" name="Google Shape;524;p28"/>
          <p:cNvCxnSpPr>
            <a:stCxn id="517" idx="5"/>
            <a:endCxn id="520" idx="0"/>
          </p:cNvCxnSpPr>
          <p:nvPr/>
        </p:nvCxnSpPr>
        <p:spPr>
          <a:xfrm>
            <a:off x="3930145" y="3660771"/>
            <a:ext cx="156600" cy="479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5" name="Google Shape;525;p28"/>
          <p:cNvSpPr/>
          <p:nvPr/>
        </p:nvSpPr>
        <p:spPr>
          <a:xfrm>
            <a:off x="7236296" y="242009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6516216" y="321297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7974386" y="320807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6156176" y="414908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7572307" y="414908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8449530" y="4129441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531" name="Google Shape;531;p28"/>
          <p:cNvCxnSpPr>
            <a:stCxn id="525" idx="3"/>
            <a:endCxn id="526" idx="7"/>
          </p:cNvCxnSpPr>
          <p:nvPr/>
        </p:nvCxnSpPr>
        <p:spPr>
          <a:xfrm flipH="1">
            <a:off x="6963189" y="2867097"/>
            <a:ext cx="349800" cy="42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28"/>
          <p:cNvCxnSpPr>
            <a:stCxn id="525" idx="5"/>
            <a:endCxn id="527" idx="1"/>
          </p:cNvCxnSpPr>
          <p:nvPr/>
        </p:nvCxnSpPr>
        <p:spPr>
          <a:xfrm>
            <a:off x="7683298" y="2867097"/>
            <a:ext cx="367800" cy="417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3" name="Google Shape;533;p28"/>
          <p:cNvCxnSpPr>
            <a:stCxn id="526" idx="3"/>
            <a:endCxn id="528" idx="0"/>
          </p:cNvCxnSpPr>
          <p:nvPr/>
        </p:nvCxnSpPr>
        <p:spPr>
          <a:xfrm flipH="1">
            <a:off x="6418009" y="3659978"/>
            <a:ext cx="174900" cy="48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4" name="Google Shape;534;p28"/>
          <p:cNvCxnSpPr>
            <a:stCxn id="527" idx="3"/>
            <a:endCxn id="529" idx="0"/>
          </p:cNvCxnSpPr>
          <p:nvPr/>
        </p:nvCxnSpPr>
        <p:spPr>
          <a:xfrm flipH="1">
            <a:off x="7834179" y="3655073"/>
            <a:ext cx="216900" cy="494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5" name="Google Shape;535;p28"/>
          <p:cNvCxnSpPr>
            <a:stCxn id="527" idx="5"/>
            <a:endCxn id="530" idx="0"/>
          </p:cNvCxnSpPr>
          <p:nvPr/>
        </p:nvCxnSpPr>
        <p:spPr>
          <a:xfrm>
            <a:off x="8421388" y="3655073"/>
            <a:ext cx="290100" cy="474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6" name="Google Shape;536;p28"/>
          <p:cNvSpPr txBox="1"/>
          <p:nvPr/>
        </p:nvSpPr>
        <p:spPr>
          <a:xfrm>
            <a:off x="374904" y="5013176"/>
            <a:ext cx="25409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hoàn chỉnh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8"/>
          <p:cNvSpPr txBox="1"/>
          <p:nvPr/>
        </p:nvSpPr>
        <p:spPr>
          <a:xfrm>
            <a:off x="3255224" y="5013176"/>
            <a:ext cx="25409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đầy đủ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8"/>
          <p:cNvSpPr txBox="1"/>
          <p:nvPr/>
        </p:nvSpPr>
        <p:spPr>
          <a:xfrm>
            <a:off x="6351568" y="5013176"/>
            <a:ext cx="25409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nhị phân cân bằng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8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Cây nhị phân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2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9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 cây con bên trái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Thăm nút gốc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 cây con bên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7" name="Google Shape;547;p29"/>
          <p:cNvSpPr txBox="1"/>
          <p:nvPr/>
        </p:nvSpPr>
        <p:spPr>
          <a:xfrm>
            <a:off x="4788024" y="1484784"/>
            <a:ext cx="4176464" cy="259228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inOrder(BNode* r)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==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inOrder(r-&gt;leftChild);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printf("%d ",r-&gt;id);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inOrder(r-&gt;rightChild);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48" name="Google Shape;548;p29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 nhị phân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29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6359107" y="204120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5396818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6368838" y="2924943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485050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4604730" y="386104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5655930" y="386104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6773354" y="389057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48705" y="386104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8440793" y="386104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5349783" y="494116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6323151" y="494116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133" name="Google Shape;133;p3"/>
          <p:cNvCxnSpPr>
            <a:stCxn id="122" idx="3"/>
            <a:endCxn id="123" idx="7"/>
          </p:cNvCxnSpPr>
          <p:nvPr/>
        </p:nvCxnSpPr>
        <p:spPr>
          <a:xfrm flipH="1">
            <a:off x="5843900" y="2488211"/>
            <a:ext cx="5919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3"/>
          <p:cNvCxnSpPr>
            <a:stCxn id="122" idx="4"/>
            <a:endCxn id="124" idx="0"/>
          </p:cNvCxnSpPr>
          <p:nvPr/>
        </p:nvCxnSpPr>
        <p:spPr>
          <a:xfrm>
            <a:off x="6620955" y="2564904"/>
            <a:ext cx="9600" cy="360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3"/>
          <p:cNvCxnSpPr>
            <a:stCxn id="122" idx="5"/>
            <a:endCxn id="125" idx="1"/>
          </p:cNvCxnSpPr>
          <p:nvPr/>
        </p:nvCxnSpPr>
        <p:spPr>
          <a:xfrm>
            <a:off x="6806109" y="2488211"/>
            <a:ext cx="7557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3"/>
          <p:cNvCxnSpPr>
            <a:stCxn id="123" idx="3"/>
            <a:endCxn id="126" idx="7"/>
          </p:cNvCxnSpPr>
          <p:nvPr/>
        </p:nvCxnSpPr>
        <p:spPr>
          <a:xfrm flipH="1">
            <a:off x="5051711" y="3371946"/>
            <a:ext cx="4218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"/>
          <p:cNvCxnSpPr>
            <a:stCxn id="123" idx="4"/>
            <a:endCxn id="127" idx="0"/>
          </p:cNvCxnSpPr>
          <p:nvPr/>
        </p:nvCxnSpPr>
        <p:spPr>
          <a:xfrm>
            <a:off x="5658665" y="3448639"/>
            <a:ext cx="259200" cy="412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3"/>
          <p:cNvCxnSpPr>
            <a:stCxn id="125" idx="3"/>
            <a:endCxn id="128" idx="7"/>
          </p:cNvCxnSpPr>
          <p:nvPr/>
        </p:nvCxnSpPr>
        <p:spPr>
          <a:xfrm flipH="1">
            <a:off x="7220343" y="3371946"/>
            <a:ext cx="341400" cy="595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3"/>
          <p:cNvCxnSpPr>
            <a:stCxn id="125" idx="4"/>
            <a:endCxn id="129" idx="0"/>
          </p:cNvCxnSpPr>
          <p:nvPr/>
        </p:nvCxnSpPr>
        <p:spPr>
          <a:xfrm>
            <a:off x="7746898" y="3448639"/>
            <a:ext cx="163800" cy="412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3"/>
          <p:cNvCxnSpPr>
            <a:stCxn id="125" idx="5"/>
            <a:endCxn id="130" idx="1"/>
          </p:cNvCxnSpPr>
          <p:nvPr/>
        </p:nvCxnSpPr>
        <p:spPr>
          <a:xfrm>
            <a:off x="7932052" y="3371946"/>
            <a:ext cx="58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3"/>
          <p:cNvCxnSpPr>
            <a:stCxn id="127" idx="4"/>
            <a:endCxn id="131" idx="0"/>
          </p:cNvCxnSpPr>
          <p:nvPr/>
        </p:nvCxnSpPr>
        <p:spPr>
          <a:xfrm flipH="1">
            <a:off x="5611778" y="4384742"/>
            <a:ext cx="306000" cy="556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3"/>
          <p:cNvCxnSpPr>
            <a:stCxn id="127" idx="5"/>
            <a:endCxn id="132" idx="0"/>
          </p:cNvCxnSpPr>
          <p:nvPr/>
        </p:nvCxnSpPr>
        <p:spPr>
          <a:xfrm>
            <a:off x="6102932" y="4308049"/>
            <a:ext cx="482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3"/>
          <p:cNvSpPr/>
          <p:nvPr/>
        </p:nvSpPr>
        <p:spPr>
          <a:xfrm>
            <a:off x="1763688" y="177281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79512" y="3448639"/>
            <a:ext cx="1440160" cy="149252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475656" y="3431340"/>
            <a:ext cx="1002497" cy="9533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2843808" y="3448639"/>
            <a:ext cx="1584176" cy="242863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637744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1691680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3347864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3"/>
          <p:cNvCxnSpPr>
            <a:stCxn id="143" idx="3"/>
            <a:endCxn id="147" idx="0"/>
          </p:cNvCxnSpPr>
          <p:nvPr/>
        </p:nvCxnSpPr>
        <p:spPr>
          <a:xfrm flipH="1">
            <a:off x="899581" y="2219818"/>
            <a:ext cx="940800" cy="70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"/>
          <p:cNvCxnSpPr>
            <a:stCxn id="143" idx="4"/>
            <a:endCxn id="148" idx="0"/>
          </p:cNvCxnSpPr>
          <p:nvPr/>
        </p:nvCxnSpPr>
        <p:spPr>
          <a:xfrm flipH="1">
            <a:off x="1953536" y="2296511"/>
            <a:ext cx="72000" cy="628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3"/>
          <p:cNvCxnSpPr>
            <a:stCxn id="143" idx="5"/>
            <a:endCxn id="149" idx="0"/>
          </p:cNvCxnSpPr>
          <p:nvPr/>
        </p:nvCxnSpPr>
        <p:spPr>
          <a:xfrm>
            <a:off x="2210690" y="2219818"/>
            <a:ext cx="1398900" cy="70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3"/>
          <p:cNvSpPr txBox="1"/>
          <p:nvPr/>
        </p:nvSpPr>
        <p:spPr>
          <a:xfrm>
            <a:off x="2478153" y="2924943"/>
            <a:ext cx="725695" cy="3693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54" name="Google Shape;154;p3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trước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Thăm nút gốc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 cây con bên trái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 cây con bên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0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6" name="Google Shape;556;p30"/>
          <p:cNvSpPr txBox="1"/>
          <p:nvPr/>
        </p:nvSpPr>
        <p:spPr>
          <a:xfrm>
            <a:off x="4788024" y="1484784"/>
            <a:ext cx="4176464" cy="259228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preOrder(BNode* r)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==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printf("%d ",r-&gt;id);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preOrder(r-&gt;leftChild);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preOrder(r-&gt;rightChild);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57" name="Google Shape;557;p30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 nhị phân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30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1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sau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 cây con bên trái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theo thứ tự giữa cây con bên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Thăm nút gốc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1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5" name="Google Shape;565;p31"/>
          <p:cNvSpPr txBox="1"/>
          <p:nvPr/>
        </p:nvSpPr>
        <p:spPr>
          <a:xfrm>
            <a:off x="4788024" y="1484784"/>
            <a:ext cx="4176464" cy="266429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postOrder(BNode* r)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== NULL) return;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postOrder(r-&gt;leftChild);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postOrder(r-&gt;rightChild);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printf("%d ",r-&gt;id);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66" name="Google Shape;566;p31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 nhị phân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31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Đếm số nút trên cây nhị phân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4" name="Google Shape;574;p32"/>
          <p:cNvSpPr txBox="1"/>
          <p:nvPr/>
        </p:nvSpPr>
        <p:spPr>
          <a:xfrm>
            <a:off x="4788024" y="1484784"/>
            <a:ext cx="4176464" cy="1872208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count(BNode* r)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if(r == NULL) return 0;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1 + count(r-&gt;leftChild) +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count(r-&gt;rightChild);</a:t>
            </a:r>
            <a:endParaRPr/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75" name="Google Shape;575;p32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Thao tác trên cây nhị phân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32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/>
          <p:cNvSpPr txBox="1"/>
          <p:nvPr>
            <p:ph idx="1" type="body"/>
          </p:nvPr>
        </p:nvSpPr>
        <p:spPr>
          <a:xfrm>
            <a:off x="323528" y="1447800"/>
            <a:ext cx="43204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Là cây nhị phân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Nút giữa biểu diễn toán tử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Nút lá biểu diện các toán hạng (biến, hằng)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Biểu thức trung tố: dãy các nút được thăm trong phép duyệt cây theo thứ tự giữa: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              (5 - x/y) * (a + 7)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Biểu thức hậu tố: dãy các nút được thăm trong phép duyệt cây theo thứ tự sau: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                 5  x  y  /  -  a  7  +  *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3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3" name="Google Shape;583;p33"/>
          <p:cNvSpPr/>
          <p:nvPr/>
        </p:nvSpPr>
        <p:spPr>
          <a:xfrm>
            <a:off x="6359107" y="2041209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5396818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7485050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586" name="Google Shape;586;p33"/>
          <p:cNvSpPr/>
          <p:nvPr/>
        </p:nvSpPr>
        <p:spPr>
          <a:xfrm>
            <a:off x="4604730" y="386104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5655930" y="386104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6773354" y="3890570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8440793" y="3861045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5349783" y="4941168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6323151" y="4941167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cxnSp>
        <p:nvCxnSpPr>
          <p:cNvPr id="592" name="Google Shape;592;p33"/>
          <p:cNvCxnSpPr>
            <a:stCxn id="583" idx="3"/>
            <a:endCxn id="584" idx="7"/>
          </p:cNvCxnSpPr>
          <p:nvPr/>
        </p:nvCxnSpPr>
        <p:spPr>
          <a:xfrm flipH="1">
            <a:off x="5843900" y="2488211"/>
            <a:ext cx="5919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3" name="Google Shape;593;p33"/>
          <p:cNvCxnSpPr>
            <a:stCxn id="583" idx="5"/>
            <a:endCxn id="585" idx="1"/>
          </p:cNvCxnSpPr>
          <p:nvPr/>
        </p:nvCxnSpPr>
        <p:spPr>
          <a:xfrm>
            <a:off x="6806109" y="2488211"/>
            <a:ext cx="755700" cy="5133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4" name="Google Shape;594;p33"/>
          <p:cNvCxnSpPr>
            <a:stCxn id="584" idx="3"/>
            <a:endCxn id="586" idx="7"/>
          </p:cNvCxnSpPr>
          <p:nvPr/>
        </p:nvCxnSpPr>
        <p:spPr>
          <a:xfrm flipH="1">
            <a:off x="5051711" y="3371946"/>
            <a:ext cx="4218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5" name="Google Shape;595;p33"/>
          <p:cNvCxnSpPr>
            <a:stCxn id="584" idx="4"/>
            <a:endCxn id="587" idx="0"/>
          </p:cNvCxnSpPr>
          <p:nvPr/>
        </p:nvCxnSpPr>
        <p:spPr>
          <a:xfrm>
            <a:off x="5658665" y="3448639"/>
            <a:ext cx="259200" cy="412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6" name="Google Shape;596;p33"/>
          <p:cNvCxnSpPr>
            <a:stCxn id="585" idx="3"/>
            <a:endCxn id="588" idx="7"/>
          </p:cNvCxnSpPr>
          <p:nvPr/>
        </p:nvCxnSpPr>
        <p:spPr>
          <a:xfrm flipH="1">
            <a:off x="7220343" y="3371946"/>
            <a:ext cx="341400" cy="595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7" name="Google Shape;597;p33"/>
          <p:cNvCxnSpPr>
            <a:stCxn id="585" idx="5"/>
            <a:endCxn id="589" idx="1"/>
          </p:cNvCxnSpPr>
          <p:nvPr/>
        </p:nvCxnSpPr>
        <p:spPr>
          <a:xfrm>
            <a:off x="7932052" y="3371946"/>
            <a:ext cx="585300" cy="56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33"/>
          <p:cNvCxnSpPr>
            <a:stCxn id="587" idx="4"/>
            <a:endCxn id="590" idx="0"/>
          </p:cNvCxnSpPr>
          <p:nvPr/>
        </p:nvCxnSpPr>
        <p:spPr>
          <a:xfrm flipH="1">
            <a:off x="5611778" y="4384742"/>
            <a:ext cx="306000" cy="556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9" name="Google Shape;599;p33"/>
          <p:cNvCxnSpPr>
            <a:stCxn id="587" idx="5"/>
            <a:endCxn id="591" idx="0"/>
          </p:cNvCxnSpPr>
          <p:nvPr/>
        </p:nvCxnSpPr>
        <p:spPr>
          <a:xfrm>
            <a:off x="6102932" y="4308049"/>
            <a:ext cx="482100" cy="633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0" name="Google Shape;600;p33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Cây biểu thức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1" name="Google Shape;601;p33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"/>
          <p:cNvSpPr txBox="1"/>
          <p:nvPr>
            <p:ph idx="1" type="body"/>
          </p:nvPr>
        </p:nvSpPr>
        <p:spPr>
          <a:xfrm>
            <a:off x="323528" y="1447800"/>
            <a:ext cx="864096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Khởi tạo stack S ban đầu rỗng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8" name="Google Shape;608;p34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Tính giá trị của biểu thức hậu tố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p3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 txBox="1"/>
          <p:nvPr>
            <p:ph idx="1" type="body"/>
          </p:nvPr>
        </p:nvSpPr>
        <p:spPr>
          <a:xfrm>
            <a:off x="323528" y="1447800"/>
            <a:ext cx="864096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Khởi tạo stack S ban đầu rỗng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các phần tử của biểu thức hậu tố từ trái qua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5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6" name="Google Shape;616;p35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Tính giá trị của biểu thức hậu tố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3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6"/>
          <p:cNvSpPr txBox="1"/>
          <p:nvPr>
            <p:ph idx="1" type="body"/>
          </p:nvPr>
        </p:nvSpPr>
        <p:spPr>
          <a:xfrm>
            <a:off x="323528" y="1447800"/>
            <a:ext cx="864096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Khởi tạo stack S ban đầu rỗng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các phần tử của biểu thức hậu tố từ trái qua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Nếu gặp toán hạng thì đẩy toán hạng đó vào S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4" name="Google Shape;624;p36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Tính giá trị của biểu thức hậu tố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3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 txBox="1"/>
          <p:nvPr>
            <p:ph idx="1" type="body"/>
          </p:nvPr>
        </p:nvSpPr>
        <p:spPr>
          <a:xfrm>
            <a:off x="323528" y="1447800"/>
            <a:ext cx="864096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Khởi tạo stack S ban đầu rỗng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các phần tử của biểu thức hậu tố từ trái qua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Nếu gặp toán hạng thì đẩy toán hạng đó vào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Nếu gặp toán tử </a:t>
            </a:r>
            <a:r>
              <a:rPr b="1" i="1" lang="en-GB" sz="2000"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thì lần lượt lấy 2 toán hạng A và B ra khỏi S, thực hiện C = B </a:t>
            </a:r>
            <a:r>
              <a:rPr b="1" i="1" lang="en-GB" sz="2000"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A, và đẩy C vào S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7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2" name="Google Shape;632;p37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Tính giá trị của biểu thức hậu tố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3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8"/>
          <p:cNvSpPr txBox="1"/>
          <p:nvPr>
            <p:ph idx="1" type="body"/>
          </p:nvPr>
        </p:nvSpPr>
        <p:spPr>
          <a:xfrm>
            <a:off x="323528" y="1447800"/>
            <a:ext cx="864096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Khởi tạo stack S ban đầu rỗng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Duyệt các phần tử của biểu thức hậu tố từ trái qua phải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Nếu gặp toán hạng thì đẩy toán hạng đó vào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Nếu gặp toán tử </a:t>
            </a:r>
            <a:r>
              <a:rPr b="1" i="1" lang="en-GB" sz="2000"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thì lần lượt lấy 2 toán hạng A và B ra khỏi S, thực hiện C = B </a:t>
            </a:r>
            <a:r>
              <a:rPr b="1" i="1" lang="en-GB" sz="2000"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A, và đẩy C vào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Khi biểu thức hậu tố được duyệt xong thì giá trị còn lại trong S chính là giá trị của biểu thức đã cho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8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0" name="Google Shape;640;p38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Tính giá trị của biểu thức hậu tố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4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6300192" y="1772816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4716016" y="3448639"/>
            <a:ext cx="1440160" cy="149252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6012160" y="3431340"/>
            <a:ext cx="1002497" cy="95339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7380312" y="3448639"/>
            <a:ext cx="1584176" cy="2428633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5174248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6228184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baseline="-25000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7884368" y="2924944"/>
            <a:ext cx="523695" cy="523695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baseline="-25000" i="1"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1" baseline="-25000"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4"/>
          <p:cNvCxnSpPr>
            <a:stCxn id="162" idx="3"/>
            <a:endCxn id="166" idx="0"/>
          </p:cNvCxnSpPr>
          <p:nvPr/>
        </p:nvCxnSpPr>
        <p:spPr>
          <a:xfrm flipH="1">
            <a:off x="5436086" y="2219818"/>
            <a:ext cx="940800" cy="70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4"/>
          <p:cNvCxnSpPr>
            <a:stCxn id="162" idx="4"/>
            <a:endCxn id="167" idx="0"/>
          </p:cNvCxnSpPr>
          <p:nvPr/>
        </p:nvCxnSpPr>
        <p:spPr>
          <a:xfrm flipH="1">
            <a:off x="6490040" y="2296511"/>
            <a:ext cx="72000" cy="628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4"/>
          <p:cNvCxnSpPr>
            <a:stCxn id="162" idx="5"/>
            <a:endCxn id="168" idx="0"/>
          </p:cNvCxnSpPr>
          <p:nvPr/>
        </p:nvCxnSpPr>
        <p:spPr>
          <a:xfrm>
            <a:off x="6747194" y="2219818"/>
            <a:ext cx="1398900" cy="70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4"/>
          <p:cNvSpPr txBox="1"/>
          <p:nvPr/>
        </p:nvSpPr>
        <p:spPr>
          <a:xfrm>
            <a:off x="7014657" y="2924943"/>
            <a:ext cx="725695" cy="3693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/>
          </a:p>
        </p:txBody>
      </p:sp>
      <p:sp>
        <p:nvSpPr>
          <p:cNvPr id="173" name="Google Shape;173;p4"/>
          <p:cNvSpPr txBox="1"/>
          <p:nvPr/>
        </p:nvSpPr>
        <p:spPr>
          <a:xfrm>
            <a:off x="362289" y="926232"/>
            <a:ext cx="4240088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Cấu trúc lưu trữ các đối tượng có quan hệ phân cấp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nghĩa đệ quy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cơ sở: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1 nút, cây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 nút gốc là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22860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đệ quy: </a:t>
            </a:r>
            <a:endParaRPr/>
          </a:p>
          <a:p>
            <a:pPr indent="-228600" lvl="2" marL="822960" marR="0" rtl="0" algn="l">
              <a:spcBef>
                <a:spcPts val="370"/>
              </a:spcBef>
              <a:spcAft>
                <a:spcPts val="0"/>
              </a:spcAft>
              <a:buClr>
                <a:srgbClr val="AEBADE"/>
              </a:buClr>
              <a:buSzPts val="1700"/>
              <a:buFont typeface="Noto Sans Symbols"/>
              <a:buChar char="⚫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 sử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các cây có gốc là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0" baseline="-2500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822960" marR="0" rtl="0" algn="l">
              <a:spcBef>
                <a:spcPts val="370"/>
              </a:spcBef>
              <a:spcAft>
                <a:spcPts val="0"/>
              </a:spcAft>
              <a:buClr>
                <a:srgbClr val="AEBADE"/>
              </a:buClr>
              <a:buSzPts val="1700"/>
              <a:buFont typeface="Noto Sans Symbols"/>
              <a:buChar char="⚫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Nút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228600" lvl="2" marL="822960" marR="0" rtl="0" algn="l">
              <a:spcBef>
                <a:spcPts val="370"/>
              </a:spcBef>
              <a:spcAft>
                <a:spcPts val="0"/>
              </a:spcAft>
              <a:buClr>
                <a:srgbClr val="AEBADE"/>
              </a:buClr>
              <a:buSzPts val="1700"/>
              <a:buFont typeface="Noto Sans Symbols"/>
              <a:buChar char="⚫"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Liên kết các nút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..,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như la nút con của r sẽ tạo ra cây </a:t>
            </a:r>
            <a:r>
              <a:rPr b="0" i="1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16637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7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37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Định nghĩa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4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p5"/>
          <p:cNvSpPr txBox="1"/>
          <p:nvPr>
            <p:ph type="title"/>
          </p:nvPr>
        </p:nvSpPr>
        <p:spPr>
          <a:xfrm>
            <a:off x="195779" y="116038"/>
            <a:ext cx="9144000" cy="70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Các ứng dụng của cây: Cây gia phả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251520" y="838200"/>
            <a:ext cx="89686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Cây gia phả của các nhà toán học dòng họ Bernoulli</a:t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4973291" y="1776783"/>
            <a:ext cx="1186267" cy="6469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Nikolaus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1623-1708</a:t>
            </a: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1871830" y="2843582"/>
            <a:ext cx="1075615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Johan 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1667-1748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4964476" y="2843582"/>
            <a:ext cx="1075615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Nikolaus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1662-1716</a:t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7411691" y="2867764"/>
            <a:ext cx="1075615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Jacob 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1654-1705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629891" y="3910382"/>
            <a:ext cx="1219200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Nikolaus II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1695-1726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2001491" y="3910382"/>
            <a:ext cx="1219200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Daniel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1700-1782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3440476" y="3934564"/>
            <a:ext cx="1075615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Johan II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1710-1790</a:t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4982967" y="3934564"/>
            <a:ext cx="1133324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Nikolaus 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1687-1759</a:t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3897676" y="4977182"/>
            <a:ext cx="1075615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Jacob II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1759-1789</a:t>
            </a:r>
            <a:endParaRPr/>
          </a:p>
        </p:txBody>
      </p:sp>
      <p:cxnSp>
        <p:nvCxnSpPr>
          <p:cNvPr id="193" name="Google Shape;193;p5"/>
          <p:cNvCxnSpPr/>
          <p:nvPr/>
        </p:nvCxnSpPr>
        <p:spPr>
          <a:xfrm>
            <a:off x="5506691" y="2386382"/>
            <a:ext cx="0" cy="43391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4" name="Google Shape;194;p5"/>
          <p:cNvCxnSpPr/>
          <p:nvPr/>
        </p:nvCxnSpPr>
        <p:spPr>
          <a:xfrm>
            <a:off x="5506691" y="3453182"/>
            <a:ext cx="0" cy="44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5"/>
          <p:cNvCxnSpPr/>
          <p:nvPr/>
        </p:nvCxnSpPr>
        <p:spPr>
          <a:xfrm flipH="1">
            <a:off x="3220691" y="2310182"/>
            <a:ext cx="1593927" cy="4498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p5"/>
          <p:cNvCxnSpPr/>
          <p:nvPr/>
        </p:nvCxnSpPr>
        <p:spPr>
          <a:xfrm>
            <a:off x="6224473" y="2304978"/>
            <a:ext cx="1492018" cy="46240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7" name="Google Shape;197;p5"/>
          <p:cNvCxnSpPr/>
          <p:nvPr/>
        </p:nvCxnSpPr>
        <p:spPr>
          <a:xfrm flipH="1">
            <a:off x="1391891" y="3487049"/>
            <a:ext cx="450889" cy="34713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5"/>
          <p:cNvCxnSpPr/>
          <p:nvPr/>
        </p:nvCxnSpPr>
        <p:spPr>
          <a:xfrm>
            <a:off x="4058891" y="4519982"/>
            <a:ext cx="3810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9" name="Google Shape;199;p5"/>
          <p:cNvCxnSpPr/>
          <p:nvPr/>
        </p:nvCxnSpPr>
        <p:spPr>
          <a:xfrm>
            <a:off x="2915891" y="3453182"/>
            <a:ext cx="8382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0" name="Google Shape;200;p5"/>
          <p:cNvCxnSpPr/>
          <p:nvPr/>
        </p:nvCxnSpPr>
        <p:spPr>
          <a:xfrm flipH="1">
            <a:off x="3144491" y="4519982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1" name="Google Shape;201;p5"/>
          <p:cNvSpPr/>
          <p:nvPr/>
        </p:nvSpPr>
        <p:spPr>
          <a:xfrm>
            <a:off x="2611091" y="4977182"/>
            <a:ext cx="1075614" cy="585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Johan III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1746-1807</a:t>
            </a:r>
            <a:endParaRPr/>
          </a:p>
        </p:txBody>
      </p:sp>
      <p:cxnSp>
        <p:nvCxnSpPr>
          <p:cNvPr id="202" name="Google Shape;202;p5"/>
          <p:cNvCxnSpPr/>
          <p:nvPr/>
        </p:nvCxnSpPr>
        <p:spPr>
          <a:xfrm>
            <a:off x="2458691" y="3453182"/>
            <a:ext cx="0" cy="44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3" name="Google Shape;203;p5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9" name="Google Shape;209;p6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0" name="Google Shape;210;p6"/>
          <p:cNvSpPr txBox="1"/>
          <p:nvPr>
            <p:ph type="title"/>
          </p:nvPr>
        </p:nvSpPr>
        <p:spPr>
          <a:xfrm>
            <a:off x="195779" y="116038"/>
            <a:ext cx="9144000" cy="70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Các ứng dụng của cây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387" y="1122510"/>
            <a:ext cx="3871652" cy="396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222" y="1114925"/>
            <a:ext cx="3959241" cy="39702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835696" y="54394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Mục lục sách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5436098" y="54394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Cây thư mục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6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323528" y="1447800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2" name="Google Shape;222;p7"/>
          <p:cNvSpPr txBox="1"/>
          <p:nvPr>
            <p:ph type="title"/>
          </p:nvPr>
        </p:nvSpPr>
        <p:spPr>
          <a:xfrm>
            <a:off x="195779" y="116038"/>
            <a:ext cx="9144000" cy="70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latin typeface="Arial"/>
                <a:ea typeface="Arial"/>
                <a:cs typeface="Arial"/>
                <a:sym typeface="Arial"/>
              </a:rPr>
              <a:t>Các ứng dụng của cây: cây biểu thức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2362200" y="22098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4495800" y="14478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6553200" y="22098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1295400" y="31242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3429000" y="32004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5715000" y="32004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5029200" y="41910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6324600" y="41910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31" name="Google Shape;231;p7"/>
          <p:cNvSpPr txBox="1"/>
          <p:nvPr/>
        </p:nvSpPr>
        <p:spPr>
          <a:xfrm>
            <a:off x="7315200" y="3200400"/>
            <a:ext cx="609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2" name="Google Shape;232;p7"/>
          <p:cNvSpPr/>
          <p:nvPr/>
        </p:nvSpPr>
        <p:spPr>
          <a:xfrm>
            <a:off x="4495800" y="13716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7"/>
          <p:cNvCxnSpPr/>
          <p:nvPr/>
        </p:nvCxnSpPr>
        <p:spPr>
          <a:xfrm flipH="1">
            <a:off x="2895600" y="1905000"/>
            <a:ext cx="1676400" cy="304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7"/>
          <p:cNvCxnSpPr/>
          <p:nvPr/>
        </p:nvCxnSpPr>
        <p:spPr>
          <a:xfrm>
            <a:off x="5029200" y="1905000"/>
            <a:ext cx="1524000" cy="381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7"/>
          <p:cNvSpPr/>
          <p:nvPr/>
        </p:nvSpPr>
        <p:spPr>
          <a:xfrm>
            <a:off x="2362200" y="21336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7"/>
          <p:cNvCxnSpPr/>
          <p:nvPr/>
        </p:nvCxnSpPr>
        <p:spPr>
          <a:xfrm flipH="1">
            <a:off x="1752600" y="2667000"/>
            <a:ext cx="685800" cy="381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7"/>
          <p:cNvCxnSpPr/>
          <p:nvPr/>
        </p:nvCxnSpPr>
        <p:spPr>
          <a:xfrm>
            <a:off x="2895600" y="2667000"/>
            <a:ext cx="609600" cy="533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7"/>
          <p:cNvSpPr/>
          <p:nvPr/>
        </p:nvSpPr>
        <p:spPr>
          <a:xfrm>
            <a:off x="6553200" y="21336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7"/>
          <p:cNvCxnSpPr/>
          <p:nvPr/>
        </p:nvCxnSpPr>
        <p:spPr>
          <a:xfrm flipH="1">
            <a:off x="6172200" y="2667000"/>
            <a:ext cx="457200" cy="45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7"/>
          <p:cNvCxnSpPr/>
          <p:nvPr/>
        </p:nvCxnSpPr>
        <p:spPr>
          <a:xfrm>
            <a:off x="7086600" y="2667000"/>
            <a:ext cx="381000" cy="45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7"/>
          <p:cNvSpPr/>
          <p:nvPr/>
        </p:nvSpPr>
        <p:spPr>
          <a:xfrm>
            <a:off x="1295400" y="30480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7"/>
          <p:cNvCxnSpPr/>
          <p:nvPr/>
        </p:nvCxnSpPr>
        <p:spPr>
          <a:xfrm flipH="1">
            <a:off x="990600" y="3581400"/>
            <a:ext cx="381000" cy="45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7"/>
          <p:cNvSpPr/>
          <p:nvPr/>
        </p:nvSpPr>
        <p:spPr>
          <a:xfrm>
            <a:off x="3429000" y="31242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7"/>
          <p:cNvCxnSpPr/>
          <p:nvPr/>
        </p:nvCxnSpPr>
        <p:spPr>
          <a:xfrm>
            <a:off x="3962400" y="3657600"/>
            <a:ext cx="304800" cy="45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7"/>
          <p:cNvSpPr/>
          <p:nvPr/>
        </p:nvSpPr>
        <p:spPr>
          <a:xfrm>
            <a:off x="5715000" y="31242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7"/>
          <p:cNvCxnSpPr/>
          <p:nvPr/>
        </p:nvCxnSpPr>
        <p:spPr>
          <a:xfrm flipH="1">
            <a:off x="5334000" y="3657600"/>
            <a:ext cx="457200" cy="45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7"/>
          <p:cNvCxnSpPr/>
          <p:nvPr/>
        </p:nvCxnSpPr>
        <p:spPr>
          <a:xfrm>
            <a:off x="6248400" y="3657600"/>
            <a:ext cx="304800" cy="45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7"/>
          <p:cNvSpPr/>
          <p:nvPr/>
        </p:nvSpPr>
        <p:spPr>
          <a:xfrm>
            <a:off x="5029200" y="41148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7"/>
          <p:cNvCxnSpPr/>
          <p:nvPr/>
        </p:nvCxnSpPr>
        <p:spPr>
          <a:xfrm flipH="1">
            <a:off x="5105400" y="4724400"/>
            <a:ext cx="152400" cy="381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7"/>
          <p:cNvCxnSpPr/>
          <p:nvPr/>
        </p:nvCxnSpPr>
        <p:spPr>
          <a:xfrm>
            <a:off x="5486400" y="4724400"/>
            <a:ext cx="152400" cy="381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7"/>
          <p:cNvSpPr/>
          <p:nvPr/>
        </p:nvSpPr>
        <p:spPr>
          <a:xfrm>
            <a:off x="6324600" y="41148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7"/>
          <p:cNvCxnSpPr/>
          <p:nvPr/>
        </p:nvCxnSpPr>
        <p:spPr>
          <a:xfrm flipH="1">
            <a:off x="6400800" y="4724400"/>
            <a:ext cx="152400" cy="381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7"/>
          <p:cNvCxnSpPr/>
          <p:nvPr/>
        </p:nvCxnSpPr>
        <p:spPr>
          <a:xfrm>
            <a:off x="6781800" y="4724400"/>
            <a:ext cx="152400" cy="381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7"/>
          <p:cNvSpPr/>
          <p:nvPr/>
        </p:nvSpPr>
        <p:spPr>
          <a:xfrm>
            <a:off x="7315200" y="3124200"/>
            <a:ext cx="609600" cy="609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 flipH="1">
            <a:off x="7391400" y="3733800"/>
            <a:ext cx="152400" cy="381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7"/>
          <p:cNvCxnSpPr/>
          <p:nvPr/>
        </p:nvCxnSpPr>
        <p:spPr>
          <a:xfrm>
            <a:off x="7772400" y="3733800"/>
            <a:ext cx="152400" cy="381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7"/>
          <p:cNvCxnSpPr/>
          <p:nvPr/>
        </p:nvCxnSpPr>
        <p:spPr>
          <a:xfrm>
            <a:off x="914400" y="39624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7"/>
          <p:cNvCxnSpPr/>
          <p:nvPr/>
        </p:nvCxnSpPr>
        <p:spPr>
          <a:xfrm>
            <a:off x="5029200" y="50292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7"/>
          <p:cNvCxnSpPr/>
          <p:nvPr/>
        </p:nvCxnSpPr>
        <p:spPr>
          <a:xfrm>
            <a:off x="6324600" y="50292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7"/>
          <p:cNvCxnSpPr/>
          <p:nvPr/>
        </p:nvCxnSpPr>
        <p:spPr>
          <a:xfrm>
            <a:off x="7315200" y="40386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7"/>
          <p:cNvCxnSpPr/>
          <p:nvPr/>
        </p:nvCxnSpPr>
        <p:spPr>
          <a:xfrm flipH="1" rot="10800000">
            <a:off x="4191000" y="40386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7"/>
          <p:cNvCxnSpPr/>
          <p:nvPr/>
        </p:nvCxnSpPr>
        <p:spPr>
          <a:xfrm flipH="1" rot="10800000">
            <a:off x="5562600" y="50292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7"/>
          <p:cNvCxnSpPr/>
          <p:nvPr/>
        </p:nvCxnSpPr>
        <p:spPr>
          <a:xfrm flipH="1" rot="10800000">
            <a:off x="6858000" y="50292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7"/>
          <p:cNvCxnSpPr/>
          <p:nvPr/>
        </p:nvCxnSpPr>
        <p:spPr>
          <a:xfrm flipH="1" rot="10800000">
            <a:off x="7848600" y="40386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7"/>
          <p:cNvCxnSpPr/>
          <p:nvPr/>
        </p:nvCxnSpPr>
        <p:spPr>
          <a:xfrm>
            <a:off x="1752600" y="3657600"/>
            <a:ext cx="304800" cy="45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7"/>
          <p:cNvCxnSpPr/>
          <p:nvPr/>
        </p:nvCxnSpPr>
        <p:spPr>
          <a:xfrm flipH="1">
            <a:off x="3276600" y="3657600"/>
            <a:ext cx="228600" cy="457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7"/>
          <p:cNvCxnSpPr/>
          <p:nvPr/>
        </p:nvCxnSpPr>
        <p:spPr>
          <a:xfrm flipH="1" rot="10800000">
            <a:off x="1981200" y="4038600"/>
            <a:ext cx="152400" cy="152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7"/>
          <p:cNvCxnSpPr/>
          <p:nvPr/>
        </p:nvCxnSpPr>
        <p:spPr>
          <a:xfrm>
            <a:off x="3200400" y="4114800"/>
            <a:ext cx="152400" cy="76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7"/>
          <p:cNvSpPr txBox="1"/>
          <p:nvPr/>
        </p:nvSpPr>
        <p:spPr>
          <a:xfrm>
            <a:off x="2590800" y="5562600"/>
            <a:ext cx="3505200" cy="604838"/>
          </a:xfrm>
          <a:prstGeom prst="rect">
            <a:avLst/>
          </a:prstGeom>
          <a:solidFill>
            <a:srgbClr val="339966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1/3   +    6*7 / 4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7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/>
          <p:nvPr>
            <p:ph idx="1" type="body"/>
          </p:nvPr>
        </p:nvSpPr>
        <p:spPr>
          <a:xfrm>
            <a:off x="287524" y="926232"/>
            <a:ext cx="8568952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Đường đi: dãy các nút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trong đó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là cha của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GB" sz="2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= 1, 2, …,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-1. Độ dài đường đi là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Nút lá: không có nút con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Nút trong: có nút con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Nút anh em: 2 nút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là 2 nút anh em nếu có cùng nút cha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Tổ tiên: nút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là tổ tiên của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nếu có đường đi từ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đến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Con cháu: nút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là con cháu của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nếu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là tổ tiên của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Độ cao: độ cao của 1 nút là độ dài đường đi dài nhất từ nút đó đến nút lá + 1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Độ sâu: độ sâu của 1 nút 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là độ dài đường đi duy nhất từ nút gốc tới nút đó</a:t>
            </a:r>
            <a:r>
              <a:rPr i="1" lang="en-GB" sz="20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8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khái niệm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8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idx="12" type="sldNum"/>
          </p:nvPr>
        </p:nvSpPr>
        <p:spPr>
          <a:xfrm>
            <a:off x="7372350" y="6413501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Google Shape;284;p9"/>
          <p:cNvSpPr txBox="1"/>
          <p:nvPr>
            <p:ph type="title"/>
          </p:nvPr>
        </p:nvSpPr>
        <p:spPr>
          <a:xfrm>
            <a:off x="339364" y="116632"/>
            <a:ext cx="8347435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khái niệm trên cây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 txBox="1"/>
          <p:nvPr>
            <p:ph idx="1" type="body"/>
          </p:nvPr>
        </p:nvSpPr>
        <p:spPr>
          <a:xfrm>
            <a:off x="344119" y="697235"/>
            <a:ext cx="8515350" cy="5598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Gốc: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nút không có cha (ví dụ: nút A)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Anh em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: nút có cùng cha (ví dụ: B, C, D là anh em; I, J, K là anh em; E và F là anh em; G và H là anh em)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Nút trong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: nút có ít nhất 1 con (ví dụ: các nút màu xanh dương: A, B, C, F)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Nút ngoài</a:t>
            </a:r>
            <a:r>
              <a:rPr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(lá )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: nút không có con (ví dụ: các nút xanh lá: E, I, J, K, G, H, D)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Tổ tiên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của 1 nút: là các nút cha / ông bà / cụ.. của nút đó.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Hậu duệ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của 1 nút: là các nút con/cháu/chắt… của nút đó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Char char="•"/>
            </a:pPr>
            <a:r>
              <a:rPr b="1" lang="en-GB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Cây con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của 1 nút: là cây có gốc là con của nút đó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6705599" y="3573016"/>
            <a:ext cx="1981200" cy="18288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b" bIns="0" lIns="91425" spcFirstLastPara="1" rIns="91425" wrap="square" tIns="2651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87" name="Google Shape;287;p9"/>
          <p:cNvGrpSpPr/>
          <p:nvPr/>
        </p:nvGrpSpPr>
        <p:grpSpPr>
          <a:xfrm>
            <a:off x="4987924" y="2895154"/>
            <a:ext cx="3708400" cy="3116262"/>
            <a:chOff x="3135" y="1253"/>
            <a:chExt cx="2336" cy="1963"/>
          </a:xfrm>
        </p:grpSpPr>
        <p:sp>
          <p:nvSpPr>
            <p:cNvPr id="288" name="Google Shape;288;p9"/>
            <p:cNvSpPr/>
            <p:nvPr/>
          </p:nvSpPr>
          <p:spPr>
            <a:xfrm>
              <a:off x="4217" y="1253"/>
              <a:ext cx="213" cy="232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385" y="1829"/>
              <a:ext cx="211" cy="232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247" y="1828"/>
              <a:ext cx="224" cy="233"/>
            </a:xfrm>
            <a:prstGeom prst="roundRect">
              <a:avLst>
                <a:gd fmla="val 16667" name="adj"/>
              </a:avLst>
            </a:prstGeom>
            <a:solidFill>
              <a:srgbClr val="99CC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755" y="1829"/>
              <a:ext cx="213" cy="232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494" y="2404"/>
              <a:ext cx="222" cy="233"/>
            </a:xfrm>
            <a:prstGeom prst="roundRect">
              <a:avLst>
                <a:gd fmla="val 16667" name="adj"/>
              </a:avLst>
            </a:prstGeom>
            <a:solidFill>
              <a:srgbClr val="99CC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007" y="2404"/>
              <a:ext cx="223" cy="233"/>
            </a:xfrm>
            <a:prstGeom prst="roundRect">
              <a:avLst>
                <a:gd fmla="val 16667" name="adj"/>
              </a:avLst>
            </a:prstGeom>
            <a:solidFill>
              <a:srgbClr val="99CC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135" y="2404"/>
              <a:ext cx="208" cy="232"/>
            </a:xfrm>
            <a:prstGeom prst="roundRect">
              <a:avLst>
                <a:gd fmla="val 16667" name="adj"/>
              </a:avLst>
            </a:prstGeom>
            <a:solidFill>
              <a:srgbClr val="99CC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639" y="2405"/>
              <a:ext cx="202" cy="231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  <p:cxnSp>
          <p:nvCxnSpPr>
            <p:cNvPr id="296" name="Google Shape;296;p9"/>
            <p:cNvCxnSpPr>
              <a:stCxn id="288" idx="2"/>
              <a:endCxn id="289" idx="0"/>
            </p:cNvCxnSpPr>
            <p:nvPr/>
          </p:nvCxnSpPr>
          <p:spPr>
            <a:xfrm flipH="1">
              <a:off x="3424" y="1485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9"/>
            <p:cNvCxnSpPr>
              <a:stCxn id="288" idx="2"/>
              <a:endCxn id="291" idx="0"/>
            </p:cNvCxnSpPr>
            <p:nvPr/>
          </p:nvCxnSpPr>
          <p:spPr>
            <a:xfrm>
              <a:off x="4324" y="1485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9"/>
            <p:cNvCxnSpPr>
              <a:stCxn id="288" idx="2"/>
              <a:endCxn id="290" idx="0"/>
            </p:cNvCxnSpPr>
            <p:nvPr/>
          </p:nvCxnSpPr>
          <p:spPr>
            <a:xfrm>
              <a:off x="4324" y="1485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9"/>
            <p:cNvCxnSpPr>
              <a:stCxn id="291" idx="2"/>
              <a:endCxn id="293" idx="0"/>
            </p:cNvCxnSpPr>
            <p:nvPr/>
          </p:nvCxnSpPr>
          <p:spPr>
            <a:xfrm>
              <a:off x="4862" y="2061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9"/>
            <p:cNvCxnSpPr>
              <a:stCxn id="291" idx="2"/>
              <a:endCxn id="292" idx="0"/>
            </p:cNvCxnSpPr>
            <p:nvPr/>
          </p:nvCxnSpPr>
          <p:spPr>
            <a:xfrm flipH="1">
              <a:off x="4562" y="2061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9"/>
            <p:cNvCxnSpPr>
              <a:stCxn id="289" idx="2"/>
              <a:endCxn id="295" idx="0"/>
            </p:cNvCxnSpPr>
            <p:nvPr/>
          </p:nvCxnSpPr>
          <p:spPr>
            <a:xfrm>
              <a:off x="3491" y="2061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9"/>
            <p:cNvCxnSpPr>
              <a:stCxn id="289" idx="2"/>
              <a:endCxn id="294" idx="0"/>
            </p:cNvCxnSpPr>
            <p:nvPr/>
          </p:nvCxnSpPr>
          <p:spPr>
            <a:xfrm flipH="1">
              <a:off x="3191" y="2061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3" name="Google Shape;303;p9"/>
            <p:cNvSpPr/>
            <p:nvPr/>
          </p:nvSpPr>
          <p:spPr>
            <a:xfrm>
              <a:off x="3289" y="2985"/>
              <a:ext cx="181" cy="229"/>
            </a:xfrm>
            <a:prstGeom prst="roundRect">
              <a:avLst>
                <a:gd fmla="val 16667" name="adj"/>
              </a:avLst>
            </a:prstGeom>
            <a:solidFill>
              <a:srgbClr val="99CC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655" y="2985"/>
              <a:ext cx="187" cy="230"/>
            </a:xfrm>
            <a:prstGeom prst="roundRect">
              <a:avLst>
                <a:gd fmla="val 16667" name="adj"/>
              </a:avLst>
            </a:prstGeom>
            <a:solidFill>
              <a:srgbClr val="99CC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J</a:t>
              </a:r>
              <a:endParaRPr/>
            </a:p>
          </p:txBody>
        </p:sp>
        <p:cxnSp>
          <p:nvCxnSpPr>
            <p:cNvPr id="305" name="Google Shape;305;p9"/>
            <p:cNvCxnSpPr>
              <a:stCxn id="295" idx="2"/>
              <a:endCxn id="304" idx="0"/>
            </p:cNvCxnSpPr>
            <p:nvPr/>
          </p:nvCxnSpPr>
          <p:spPr>
            <a:xfrm>
              <a:off x="3740" y="2636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9"/>
            <p:cNvCxnSpPr>
              <a:stCxn id="295" idx="2"/>
              <a:endCxn id="303" idx="0"/>
            </p:cNvCxnSpPr>
            <p:nvPr/>
          </p:nvCxnSpPr>
          <p:spPr>
            <a:xfrm flipH="1">
              <a:off x="3440" y="26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9"/>
            <p:cNvSpPr/>
            <p:nvPr/>
          </p:nvSpPr>
          <p:spPr>
            <a:xfrm>
              <a:off x="4027" y="2984"/>
              <a:ext cx="211" cy="232"/>
            </a:xfrm>
            <a:prstGeom prst="roundRect">
              <a:avLst>
                <a:gd fmla="val 16667" name="adj"/>
              </a:avLst>
            </a:prstGeom>
            <a:solidFill>
              <a:srgbClr val="99CC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/>
            </a:p>
          </p:txBody>
        </p:sp>
        <p:cxnSp>
          <p:nvCxnSpPr>
            <p:cNvPr id="308" name="Google Shape;308;p9"/>
            <p:cNvCxnSpPr>
              <a:stCxn id="295" idx="2"/>
              <a:endCxn id="307" idx="0"/>
            </p:cNvCxnSpPr>
            <p:nvPr/>
          </p:nvCxnSpPr>
          <p:spPr>
            <a:xfrm>
              <a:off x="3740" y="2636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9" name="Google Shape;309;p9"/>
          <p:cNvSpPr txBox="1"/>
          <p:nvPr/>
        </p:nvSpPr>
        <p:spPr>
          <a:xfrm>
            <a:off x="6966743" y="5452328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Cây con của nút A</a:t>
            </a:r>
            <a:endParaRPr/>
          </a:p>
        </p:txBody>
      </p:sp>
      <p:sp>
        <p:nvSpPr>
          <p:cNvPr id="310" name="Google Shape;310;p9"/>
          <p:cNvSpPr txBox="1"/>
          <p:nvPr/>
        </p:nvSpPr>
        <p:spPr>
          <a:xfrm>
            <a:off x="2975174" y="3476326"/>
            <a:ext cx="1808756" cy="273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của B: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 F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 của E: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Tổ tiên của F: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B, 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Hậu duệ của B: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 F, I, J, K</a:t>
            </a:r>
            <a:endParaRPr/>
          </a:p>
        </p:txBody>
      </p:sp>
      <p:cxnSp>
        <p:nvCxnSpPr>
          <p:cNvPr id="311" name="Google Shape;311;p9"/>
          <p:cNvCxnSpPr/>
          <p:nvPr/>
        </p:nvCxnSpPr>
        <p:spPr>
          <a:xfrm>
            <a:off x="251520" y="720314"/>
            <a:ext cx="8784976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ICT-PPT-template-hoi-thao-online-theme-by-anhdt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2017-06-06T12:12:12Z</dcterms:created>
  <dc:creator>DHBK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