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Quattrocento Sans"/>
      <p:regular r:id="rId38"/>
      <p:bold r:id="rId39"/>
      <p:italic r:id="rId40"/>
      <p:boldItalic r:id="rId41"/>
    </p:embeddedFont>
    <p:embeddedFont>
      <p:font typeface="Questrial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i0BUH0tAeFuvmM+ySXrGiW71bu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9C8B12-B6AC-4EE7-AD5F-D1F6A0756BFD}">
  <a:tblStyle styleId="{A89C8B12-B6AC-4EE7-AD5F-D1F6A0756B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2" Type="http://schemas.openxmlformats.org/officeDocument/2006/relationships/font" Target="fonts/Questrial-regular.fnt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628650" y="1938359"/>
            <a:ext cx="7886700" cy="341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b="1" lang="en-GB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CẤU TRÚC DỮ LIỆU VÀ THUẬT TOÁN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Sắp xếp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NỔI BỌT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323528" y="1514547"/>
            <a:ext cx="8496944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Ví dụ:  5, 7, 3, 8, 1, 2, 9, 4, 6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10"/>
          <p:cNvGraphicFramePr/>
          <p:nvPr/>
        </p:nvGraphicFramePr>
        <p:xfrm>
          <a:off x="467546" y="2179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10"/>
          <p:cNvGraphicFramePr/>
          <p:nvPr/>
        </p:nvGraphicFramePr>
        <p:xfrm>
          <a:off x="467544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10"/>
          <p:cNvGraphicFramePr/>
          <p:nvPr/>
        </p:nvGraphicFramePr>
        <p:xfrm>
          <a:off x="467544" y="3691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10"/>
          <p:cNvGraphicFramePr/>
          <p:nvPr/>
        </p:nvGraphicFramePr>
        <p:xfrm>
          <a:off x="467544" y="4411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4" name="Google Shape;194;p10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TRỘN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323528" y="1447800"/>
            <a:ext cx="4608512" cy="370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Dựa trên chia để trị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Chia dãy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thành 2 dãy con có độ dài bằng nhau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Sắp xếp 2 dãy con bằng thuật toán sắp xếp trộn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Trộn 2 dãy con đã được sắp với nhau để thu được dãy ban đầu được sắp thứ tự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4932040" y="1484784"/>
            <a:ext cx="4032448" cy="302433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mergeSort(int A[], int L, int R) {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if(L &lt; 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M = (L+R)/2;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mergeSort(A,L,M);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mergeSort(A,M+1,R);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merge(A,L,M,R);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03" name="Google Shape;203;p11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TRỘN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323528" y="1447800"/>
            <a:ext cx="4032448" cy="241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Sử dụng mảng trung gian để lưu trữ tạm thời trong quá trình trộn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4355976" y="1129684"/>
            <a:ext cx="4608512" cy="511256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merge(int A[], int L, int M, int R) {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tron 2 day da sap A[L..M] va A[M+1..R]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i = L; int j = M+1;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for(int k = L; k &lt;= R; k++){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if(i &gt; M){ TA[k] = A[j]; j++;}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 if(j &gt; R){TA[k] = A[i]; i++;}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if(A[i] &lt; A[j]){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TA[k] = A[i]; i++;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else 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TA[k] = A[j]; j++;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	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for(int k = L; k &lt;= R; k++) A[k] = TA[k];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12" name="Google Shape;212;p1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TRỘN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121852" y="1204764"/>
            <a:ext cx="3786074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Ví dụ:  5, 7, 3, 8, 1, 2, 9, 4, 6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13"/>
          <p:cNvGraphicFramePr/>
          <p:nvPr/>
        </p:nvGraphicFramePr>
        <p:xfrm>
          <a:off x="4419984" y="9207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p13"/>
          <p:cNvGraphicFramePr/>
          <p:nvPr/>
        </p:nvGraphicFramePr>
        <p:xfrm>
          <a:off x="6716240" y="8978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13"/>
          <p:cNvGraphicFramePr/>
          <p:nvPr/>
        </p:nvGraphicFramePr>
        <p:xfrm>
          <a:off x="4203960" y="1640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3" name="Google Shape;223;p13"/>
          <p:cNvGraphicFramePr/>
          <p:nvPr/>
        </p:nvGraphicFramePr>
        <p:xfrm>
          <a:off x="5604116" y="1640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13"/>
          <p:cNvGraphicFramePr/>
          <p:nvPr/>
        </p:nvGraphicFramePr>
        <p:xfrm>
          <a:off x="6652232" y="1640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13"/>
          <p:cNvGraphicFramePr/>
          <p:nvPr/>
        </p:nvGraphicFramePr>
        <p:xfrm>
          <a:off x="7660344" y="1640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13"/>
          <p:cNvGraphicFramePr/>
          <p:nvPr/>
        </p:nvGraphicFramePr>
        <p:xfrm>
          <a:off x="4131952" y="23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" name="Google Shape;227;p13"/>
          <p:cNvGraphicFramePr/>
          <p:nvPr/>
        </p:nvGraphicFramePr>
        <p:xfrm>
          <a:off x="5172068" y="23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8" name="Google Shape;228;p13"/>
          <p:cNvCxnSpPr/>
          <p:nvPr/>
        </p:nvCxnSpPr>
        <p:spPr>
          <a:xfrm flipH="1">
            <a:off x="4828096" y="1377931"/>
            <a:ext cx="600000" cy="26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13"/>
          <p:cNvCxnSpPr/>
          <p:nvPr/>
        </p:nvCxnSpPr>
        <p:spPr>
          <a:xfrm>
            <a:off x="5428096" y="1377931"/>
            <a:ext cx="592200" cy="26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13"/>
          <p:cNvCxnSpPr/>
          <p:nvPr/>
        </p:nvCxnSpPr>
        <p:spPr>
          <a:xfrm flipH="1">
            <a:off x="4548129" y="2098011"/>
            <a:ext cx="2799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13"/>
          <p:cNvCxnSpPr/>
          <p:nvPr/>
        </p:nvCxnSpPr>
        <p:spPr>
          <a:xfrm>
            <a:off x="4828029" y="2098011"/>
            <a:ext cx="5520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32" name="Google Shape;232;p13"/>
          <p:cNvGraphicFramePr/>
          <p:nvPr/>
        </p:nvGraphicFramePr>
        <p:xfrm>
          <a:off x="5748132" y="23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13"/>
          <p:cNvGraphicFramePr/>
          <p:nvPr/>
        </p:nvGraphicFramePr>
        <p:xfrm>
          <a:off x="6308194" y="23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4" name="Google Shape;234;p13"/>
          <p:cNvCxnSpPr/>
          <p:nvPr/>
        </p:nvCxnSpPr>
        <p:spPr>
          <a:xfrm flipH="1">
            <a:off x="5956262" y="2098011"/>
            <a:ext cx="639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13"/>
          <p:cNvCxnSpPr/>
          <p:nvPr/>
        </p:nvCxnSpPr>
        <p:spPr>
          <a:xfrm>
            <a:off x="6020162" y="2098011"/>
            <a:ext cx="4962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36" name="Google Shape;236;p13"/>
          <p:cNvGraphicFramePr/>
          <p:nvPr/>
        </p:nvGraphicFramePr>
        <p:xfrm>
          <a:off x="6828252" y="23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00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p13"/>
          <p:cNvGraphicFramePr/>
          <p:nvPr/>
        </p:nvGraphicFramePr>
        <p:xfrm>
          <a:off x="7316306" y="23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Google Shape;238;p13"/>
          <p:cNvGraphicFramePr/>
          <p:nvPr/>
        </p:nvGraphicFramePr>
        <p:xfrm>
          <a:off x="7858603" y="23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13"/>
          <p:cNvGraphicFramePr/>
          <p:nvPr/>
        </p:nvGraphicFramePr>
        <p:xfrm>
          <a:off x="8452432" y="23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13"/>
          <p:cNvGraphicFramePr/>
          <p:nvPr/>
        </p:nvGraphicFramePr>
        <p:xfrm>
          <a:off x="4059944" y="3034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13"/>
          <p:cNvGraphicFramePr/>
          <p:nvPr/>
        </p:nvGraphicFramePr>
        <p:xfrm>
          <a:off x="4620006" y="3034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p13"/>
          <p:cNvCxnSpPr/>
          <p:nvPr/>
        </p:nvCxnSpPr>
        <p:spPr>
          <a:xfrm flipH="1">
            <a:off x="4268098" y="2843243"/>
            <a:ext cx="279900" cy="1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13"/>
          <p:cNvCxnSpPr/>
          <p:nvPr/>
        </p:nvCxnSpPr>
        <p:spPr>
          <a:xfrm>
            <a:off x="4547998" y="2843243"/>
            <a:ext cx="279900" cy="1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44" name="Google Shape;244;p13"/>
          <p:cNvGraphicFramePr/>
          <p:nvPr/>
        </p:nvGraphicFramePr>
        <p:xfrm>
          <a:off x="5196070" y="3034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13"/>
          <p:cNvGraphicFramePr/>
          <p:nvPr/>
        </p:nvGraphicFramePr>
        <p:xfrm>
          <a:off x="4115950" y="3707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13"/>
          <p:cNvGraphicFramePr/>
          <p:nvPr/>
        </p:nvGraphicFramePr>
        <p:xfrm>
          <a:off x="5156066" y="3707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13"/>
          <p:cNvGraphicFramePr/>
          <p:nvPr/>
        </p:nvGraphicFramePr>
        <p:xfrm>
          <a:off x="5868144" y="3058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p13"/>
          <p:cNvGraphicFramePr/>
          <p:nvPr/>
        </p:nvGraphicFramePr>
        <p:xfrm>
          <a:off x="6276190" y="3058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13"/>
          <p:cNvGraphicFramePr/>
          <p:nvPr/>
        </p:nvGraphicFramePr>
        <p:xfrm>
          <a:off x="6892258" y="3058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00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13"/>
          <p:cNvGraphicFramePr/>
          <p:nvPr/>
        </p:nvGraphicFramePr>
        <p:xfrm>
          <a:off x="7284302" y="3058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13"/>
          <p:cNvGraphicFramePr/>
          <p:nvPr/>
        </p:nvGraphicFramePr>
        <p:xfrm>
          <a:off x="8028384" y="3058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13"/>
          <p:cNvGraphicFramePr/>
          <p:nvPr/>
        </p:nvGraphicFramePr>
        <p:xfrm>
          <a:off x="8448795" y="3058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13"/>
          <p:cNvGraphicFramePr/>
          <p:nvPr/>
        </p:nvGraphicFramePr>
        <p:xfrm>
          <a:off x="4356360" y="4402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13"/>
          <p:cNvGraphicFramePr/>
          <p:nvPr/>
        </p:nvGraphicFramePr>
        <p:xfrm>
          <a:off x="5756516" y="4402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13"/>
          <p:cNvGraphicFramePr/>
          <p:nvPr/>
        </p:nvGraphicFramePr>
        <p:xfrm>
          <a:off x="6982306" y="4402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13"/>
          <p:cNvGraphicFramePr/>
          <p:nvPr/>
        </p:nvGraphicFramePr>
        <p:xfrm>
          <a:off x="7812744" y="4402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13"/>
          <p:cNvGraphicFramePr/>
          <p:nvPr/>
        </p:nvGraphicFramePr>
        <p:xfrm>
          <a:off x="4572384" y="50263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13"/>
          <p:cNvGraphicFramePr/>
          <p:nvPr/>
        </p:nvGraphicFramePr>
        <p:xfrm>
          <a:off x="6868640" y="50034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13"/>
          <p:cNvGraphicFramePr/>
          <p:nvPr/>
        </p:nvGraphicFramePr>
        <p:xfrm>
          <a:off x="4700398" y="5670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0" name="Google Shape;260;p13"/>
          <p:cNvCxnSpPr/>
          <p:nvPr/>
        </p:nvCxnSpPr>
        <p:spPr>
          <a:xfrm>
            <a:off x="4267967" y="3490159"/>
            <a:ext cx="264000" cy="21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13"/>
          <p:cNvCxnSpPr/>
          <p:nvPr/>
        </p:nvCxnSpPr>
        <p:spPr>
          <a:xfrm flipH="1">
            <a:off x="4531929" y="3490159"/>
            <a:ext cx="296100" cy="21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13"/>
          <p:cNvCxnSpPr/>
          <p:nvPr/>
        </p:nvCxnSpPr>
        <p:spPr>
          <a:xfrm flipH="1">
            <a:off x="5364196" y="3490159"/>
            <a:ext cx="63900" cy="21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63" name="Google Shape;263;p13"/>
          <p:cNvGraphicFramePr/>
          <p:nvPr/>
        </p:nvGraphicFramePr>
        <p:xfrm>
          <a:off x="5868144" y="3706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13"/>
          <p:cNvGraphicFramePr/>
          <p:nvPr/>
        </p:nvGraphicFramePr>
        <p:xfrm>
          <a:off x="6276190" y="3706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13"/>
          <p:cNvGraphicFramePr/>
          <p:nvPr/>
        </p:nvGraphicFramePr>
        <p:xfrm>
          <a:off x="7076278" y="3706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00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13"/>
          <p:cNvGraphicFramePr/>
          <p:nvPr/>
        </p:nvGraphicFramePr>
        <p:xfrm>
          <a:off x="7468322" y="3706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13"/>
          <p:cNvGraphicFramePr/>
          <p:nvPr/>
        </p:nvGraphicFramePr>
        <p:xfrm>
          <a:off x="7884368" y="3706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p13"/>
          <p:cNvGraphicFramePr/>
          <p:nvPr/>
        </p:nvGraphicFramePr>
        <p:xfrm>
          <a:off x="8304779" y="3706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9" name="Google Shape;269;p13"/>
          <p:cNvCxnSpPr/>
          <p:nvPr/>
        </p:nvCxnSpPr>
        <p:spPr>
          <a:xfrm>
            <a:off x="5956155" y="2843243"/>
            <a:ext cx="312034" cy="1908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13"/>
          <p:cNvCxnSpPr/>
          <p:nvPr/>
        </p:nvCxnSpPr>
        <p:spPr>
          <a:xfrm flipH="1">
            <a:off x="6268189" y="2843243"/>
            <a:ext cx="248028" cy="1908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13"/>
          <p:cNvCxnSpPr/>
          <p:nvPr/>
        </p:nvCxnSpPr>
        <p:spPr>
          <a:xfrm>
            <a:off x="7020272" y="2843243"/>
            <a:ext cx="216024" cy="1908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13"/>
          <p:cNvCxnSpPr/>
          <p:nvPr/>
        </p:nvCxnSpPr>
        <p:spPr>
          <a:xfrm flipH="1">
            <a:off x="7236296" y="2843243"/>
            <a:ext cx="288032" cy="1908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3"/>
          <p:cNvCxnSpPr/>
          <p:nvPr/>
        </p:nvCxnSpPr>
        <p:spPr>
          <a:xfrm>
            <a:off x="8028384" y="2843243"/>
            <a:ext cx="432048" cy="1908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13"/>
          <p:cNvCxnSpPr/>
          <p:nvPr/>
        </p:nvCxnSpPr>
        <p:spPr>
          <a:xfrm flipH="1">
            <a:off x="8460432" y="2843243"/>
            <a:ext cx="216024" cy="1908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13"/>
          <p:cNvCxnSpPr/>
          <p:nvPr/>
        </p:nvCxnSpPr>
        <p:spPr>
          <a:xfrm>
            <a:off x="7020272" y="2098011"/>
            <a:ext cx="81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13"/>
          <p:cNvCxnSpPr/>
          <p:nvPr/>
        </p:nvCxnSpPr>
        <p:spPr>
          <a:xfrm>
            <a:off x="7028274" y="2098011"/>
            <a:ext cx="4962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13"/>
          <p:cNvCxnSpPr/>
          <p:nvPr/>
        </p:nvCxnSpPr>
        <p:spPr>
          <a:xfrm>
            <a:off x="8028384" y="2098011"/>
            <a:ext cx="381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3"/>
          <p:cNvCxnSpPr/>
          <p:nvPr/>
        </p:nvCxnSpPr>
        <p:spPr>
          <a:xfrm>
            <a:off x="8028384" y="2098011"/>
            <a:ext cx="6321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13"/>
          <p:cNvCxnSpPr/>
          <p:nvPr/>
        </p:nvCxnSpPr>
        <p:spPr>
          <a:xfrm>
            <a:off x="4531996" y="4138231"/>
            <a:ext cx="448500" cy="2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13"/>
          <p:cNvCxnSpPr/>
          <p:nvPr/>
        </p:nvCxnSpPr>
        <p:spPr>
          <a:xfrm flipH="1">
            <a:off x="4980389" y="4164539"/>
            <a:ext cx="383700" cy="23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13"/>
          <p:cNvCxnSpPr/>
          <p:nvPr/>
        </p:nvCxnSpPr>
        <p:spPr>
          <a:xfrm>
            <a:off x="4980429" y="4858311"/>
            <a:ext cx="632100" cy="16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13"/>
          <p:cNvCxnSpPr/>
          <p:nvPr/>
        </p:nvCxnSpPr>
        <p:spPr>
          <a:xfrm flipH="1">
            <a:off x="5612372" y="4858311"/>
            <a:ext cx="499800" cy="16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13"/>
          <p:cNvCxnSpPr/>
          <p:nvPr/>
        </p:nvCxnSpPr>
        <p:spPr>
          <a:xfrm flipH="1">
            <a:off x="7068329" y="1377931"/>
            <a:ext cx="456000" cy="26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13"/>
          <p:cNvCxnSpPr/>
          <p:nvPr/>
        </p:nvCxnSpPr>
        <p:spPr>
          <a:xfrm>
            <a:off x="7524328" y="1377931"/>
            <a:ext cx="552000" cy="26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13"/>
          <p:cNvCxnSpPr/>
          <p:nvPr/>
        </p:nvCxnSpPr>
        <p:spPr>
          <a:xfrm>
            <a:off x="7276301" y="3490159"/>
            <a:ext cx="524058" cy="2171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3"/>
          <p:cNvCxnSpPr/>
          <p:nvPr/>
        </p:nvCxnSpPr>
        <p:spPr>
          <a:xfrm flipH="1">
            <a:off x="7800359" y="3490159"/>
            <a:ext cx="660073" cy="2171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5612499" y="5483543"/>
            <a:ext cx="960000" cy="18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13"/>
          <p:cNvCxnSpPr/>
          <p:nvPr/>
        </p:nvCxnSpPr>
        <p:spPr>
          <a:xfrm flipH="1">
            <a:off x="6572732" y="5460683"/>
            <a:ext cx="1128000" cy="20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NHANH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6" name="Google Shape;296;p14"/>
          <p:cNvSpPr txBox="1"/>
          <p:nvPr>
            <p:ph idx="1" type="body"/>
          </p:nvPr>
        </p:nvSpPr>
        <p:spPr>
          <a:xfrm>
            <a:off x="323528" y="1447800"/>
            <a:ext cx="8568952" cy="4358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Chọn một phần tử bất kỳ dùng làm phần tử trụ (pivot)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Sắp xếp lại dãy sao cho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Các phần tử đứng trước phần tử trụ sẽ không lớn hơn phần tử trụ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Các phần tử đứng sau phần tử trụ không nhỏ hơn phần tử trụ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Khi đó phần tử trụ (có thể bị thay đổi vị trí) đã đứng đúng vị trí trong dãy khi được sắp thứ tự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Tiến hành sắp xếp dãy con đứng trước và sau phần tử trụ bằng sắp xếp nhanh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NHANH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4572000" y="1484784"/>
            <a:ext cx="4392488" cy="432048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partition(int A[], int L, int R, int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indexPivot) {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pivot = A[indexPivot];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swap(A[indexPivot], A[R]);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storeIndex = 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for(int i = L; i &lt;= R-1; i++){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if(A[i] &lt; pivot){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swap(A[storeIndex], A[i]);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storeIndex++;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swap(A[storeIndex], A[R]);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storeIndex;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323851" y="1484789"/>
            <a:ext cx="4032126" cy="43204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quickSort(int A[], int L, int R) {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if(L &lt; R){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index = (L + R)/2;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index = partition(A, L, R, index);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if(L &lt; index)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quickSort(A, L, index-1);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if(index &lt; 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quickSort(A, index+1, R);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306" name="Google Shape;306;p1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NHANH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323528" y="1514547"/>
            <a:ext cx="8496944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Ví dụ:  5, 7, 3, 8, 1, 2, 9, 4, 6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p16"/>
          <p:cNvGraphicFramePr/>
          <p:nvPr/>
        </p:nvGraphicFramePr>
        <p:xfrm>
          <a:off x="5220074" y="2348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5" name="Google Shape;315;p16"/>
          <p:cNvGraphicFramePr/>
          <p:nvPr/>
        </p:nvGraphicFramePr>
        <p:xfrm>
          <a:off x="323528" y="2348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6" name="Google Shape;316;p16"/>
          <p:cNvCxnSpPr/>
          <p:nvPr/>
        </p:nvCxnSpPr>
        <p:spPr>
          <a:xfrm>
            <a:off x="4139952" y="2564904"/>
            <a:ext cx="9361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17" name="Google Shape;317;p16"/>
          <p:cNvSpPr txBox="1"/>
          <p:nvPr/>
        </p:nvSpPr>
        <p:spPr>
          <a:xfrm>
            <a:off x="4139952" y="213285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= 5</a:t>
            </a:r>
            <a:endParaRPr/>
          </a:p>
        </p:txBody>
      </p:sp>
      <p:graphicFrame>
        <p:nvGraphicFramePr>
          <p:cNvPr id="318" name="Google Shape;318;p16"/>
          <p:cNvGraphicFramePr/>
          <p:nvPr/>
        </p:nvGraphicFramePr>
        <p:xfrm>
          <a:off x="9144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Google Shape;319;p16"/>
          <p:cNvGraphicFramePr/>
          <p:nvPr/>
        </p:nvGraphicFramePr>
        <p:xfrm>
          <a:off x="420396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0" name="Google Shape;320;p16"/>
          <p:cNvCxnSpPr/>
          <p:nvPr/>
        </p:nvCxnSpPr>
        <p:spPr>
          <a:xfrm>
            <a:off x="2843808" y="3717032"/>
            <a:ext cx="9361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21" name="Google Shape;321;p16"/>
          <p:cNvSpPr txBox="1"/>
          <p:nvPr/>
        </p:nvSpPr>
        <p:spPr>
          <a:xfrm>
            <a:off x="2843808" y="3284984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= 3</a:t>
            </a:r>
            <a:endParaRPr/>
          </a:p>
        </p:txBody>
      </p:sp>
      <p:graphicFrame>
        <p:nvGraphicFramePr>
          <p:cNvPr id="322" name="Google Shape;322;p16"/>
          <p:cNvGraphicFramePr/>
          <p:nvPr/>
        </p:nvGraphicFramePr>
        <p:xfrm>
          <a:off x="914400" y="43651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16"/>
          <p:cNvGraphicFramePr/>
          <p:nvPr/>
        </p:nvGraphicFramePr>
        <p:xfrm>
          <a:off x="4203960" y="4339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4" name="Google Shape;324;p16"/>
          <p:cNvCxnSpPr/>
          <p:nvPr/>
        </p:nvCxnSpPr>
        <p:spPr>
          <a:xfrm>
            <a:off x="2843808" y="4725144"/>
            <a:ext cx="9361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25" name="Google Shape;325;p16"/>
          <p:cNvSpPr txBox="1"/>
          <p:nvPr/>
        </p:nvSpPr>
        <p:spPr>
          <a:xfrm>
            <a:off x="2843808" y="429309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= 7</a:t>
            </a:r>
            <a:endParaRPr/>
          </a:p>
        </p:txBody>
      </p:sp>
      <p:cxnSp>
        <p:nvCxnSpPr>
          <p:cNvPr id="326" name="Google Shape;326;p1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3" name="Google Shape;333;p17"/>
          <p:cNvSpPr txBox="1"/>
          <p:nvPr>
            <p:ph idx="1" type="body"/>
          </p:nvPr>
        </p:nvSpPr>
        <p:spPr>
          <a:xfrm>
            <a:off x="261385" y="1101571"/>
            <a:ext cx="518457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Cấu trúc đống (max-heap)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Cây nhị phân đầy đủ (complete tree)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Khoá của mỗi nút lớn hơn hoặc bằng khoá của 2 nút con (tính chất của max-heap)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Ánh xạ từ dãy A[1…N] sang cây nhị phân đầy đủ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Gốc là A[1]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A[2i] và A[2i+1] là con trái và con phải của A[i]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Chiều cao của cây là logN + 1 </a:t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7216657" y="135969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6496577" y="231543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7917098" y="224342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5972882" y="317953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6836978" y="317953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7557058" y="320905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8512801" y="317953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5632481" y="425965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6404930" y="425965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17"/>
          <p:cNvCxnSpPr>
            <a:stCxn id="334" idx="3"/>
            <a:endCxn id="335" idx="7"/>
          </p:cNvCxnSpPr>
          <p:nvPr/>
        </p:nvCxnSpPr>
        <p:spPr>
          <a:xfrm flipH="1">
            <a:off x="6943550" y="1806696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17"/>
          <p:cNvCxnSpPr>
            <a:stCxn id="334" idx="5"/>
            <a:endCxn id="336" idx="1"/>
          </p:cNvCxnSpPr>
          <p:nvPr/>
        </p:nvCxnSpPr>
        <p:spPr>
          <a:xfrm>
            <a:off x="7663659" y="1806696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Google Shape;345;p17"/>
          <p:cNvCxnSpPr>
            <a:stCxn id="335" idx="3"/>
            <a:endCxn id="337" idx="7"/>
          </p:cNvCxnSpPr>
          <p:nvPr/>
        </p:nvCxnSpPr>
        <p:spPr>
          <a:xfrm flipH="1">
            <a:off x="6419970" y="2762439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6" name="Google Shape;346;p17"/>
          <p:cNvCxnSpPr>
            <a:stCxn id="335" idx="5"/>
            <a:endCxn id="338" idx="0"/>
          </p:cNvCxnSpPr>
          <p:nvPr/>
        </p:nvCxnSpPr>
        <p:spPr>
          <a:xfrm>
            <a:off x="6943579" y="2762439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17"/>
          <p:cNvCxnSpPr>
            <a:stCxn id="336" idx="3"/>
            <a:endCxn id="339" idx="0"/>
          </p:cNvCxnSpPr>
          <p:nvPr/>
        </p:nvCxnSpPr>
        <p:spPr>
          <a:xfrm flipH="1">
            <a:off x="7818891" y="2690431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p17"/>
          <p:cNvCxnSpPr>
            <a:stCxn id="336" idx="5"/>
            <a:endCxn id="340" idx="1"/>
          </p:cNvCxnSpPr>
          <p:nvPr/>
        </p:nvCxnSpPr>
        <p:spPr>
          <a:xfrm>
            <a:off x="8364099" y="2690431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17"/>
          <p:cNvCxnSpPr>
            <a:stCxn id="337" idx="3"/>
            <a:endCxn id="341" idx="0"/>
          </p:cNvCxnSpPr>
          <p:nvPr/>
        </p:nvCxnSpPr>
        <p:spPr>
          <a:xfrm flipH="1">
            <a:off x="5894475" y="3626535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17"/>
          <p:cNvCxnSpPr>
            <a:stCxn id="337" idx="5"/>
            <a:endCxn id="342" idx="0"/>
          </p:cNvCxnSpPr>
          <p:nvPr/>
        </p:nvCxnSpPr>
        <p:spPr>
          <a:xfrm>
            <a:off x="6419884" y="3626535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1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8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7216657" y="135969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6496577" y="231543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7917098" y="224342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5972882" y="317953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6836978" y="317953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557058" y="320905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8512801" y="317953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632481" y="425965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6404930" y="425965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18"/>
          <p:cNvCxnSpPr>
            <a:stCxn id="358" idx="3"/>
            <a:endCxn id="359" idx="7"/>
          </p:cNvCxnSpPr>
          <p:nvPr/>
        </p:nvCxnSpPr>
        <p:spPr>
          <a:xfrm flipH="1">
            <a:off x="6943550" y="1806696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p18"/>
          <p:cNvCxnSpPr>
            <a:stCxn id="358" idx="5"/>
            <a:endCxn id="360" idx="1"/>
          </p:cNvCxnSpPr>
          <p:nvPr/>
        </p:nvCxnSpPr>
        <p:spPr>
          <a:xfrm>
            <a:off x="7663659" y="1806696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18"/>
          <p:cNvCxnSpPr>
            <a:stCxn id="359" idx="3"/>
            <a:endCxn id="361" idx="7"/>
          </p:cNvCxnSpPr>
          <p:nvPr/>
        </p:nvCxnSpPr>
        <p:spPr>
          <a:xfrm flipH="1">
            <a:off x="6419970" y="2762439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0" name="Google Shape;370;p18"/>
          <p:cNvCxnSpPr>
            <a:stCxn id="359" idx="5"/>
            <a:endCxn id="362" idx="0"/>
          </p:cNvCxnSpPr>
          <p:nvPr/>
        </p:nvCxnSpPr>
        <p:spPr>
          <a:xfrm>
            <a:off x="6943579" y="2762439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18"/>
          <p:cNvCxnSpPr>
            <a:stCxn id="360" idx="3"/>
            <a:endCxn id="363" idx="0"/>
          </p:cNvCxnSpPr>
          <p:nvPr/>
        </p:nvCxnSpPr>
        <p:spPr>
          <a:xfrm flipH="1">
            <a:off x="7818891" y="2690431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18"/>
          <p:cNvCxnSpPr>
            <a:stCxn id="360" idx="5"/>
            <a:endCxn id="364" idx="1"/>
          </p:cNvCxnSpPr>
          <p:nvPr/>
        </p:nvCxnSpPr>
        <p:spPr>
          <a:xfrm>
            <a:off x="8364099" y="2690431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18"/>
          <p:cNvCxnSpPr>
            <a:stCxn id="361" idx="3"/>
            <a:endCxn id="365" idx="0"/>
          </p:cNvCxnSpPr>
          <p:nvPr/>
        </p:nvCxnSpPr>
        <p:spPr>
          <a:xfrm flipH="1">
            <a:off x="5894475" y="3626535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18"/>
          <p:cNvCxnSpPr>
            <a:stCxn id="361" idx="5"/>
            <a:endCxn id="366" idx="0"/>
          </p:cNvCxnSpPr>
          <p:nvPr/>
        </p:nvCxnSpPr>
        <p:spPr>
          <a:xfrm>
            <a:off x="6419884" y="3626535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18"/>
          <p:cNvSpPr txBox="1"/>
          <p:nvPr>
            <p:ph idx="1" type="body"/>
          </p:nvPr>
        </p:nvSpPr>
        <p:spPr>
          <a:xfrm>
            <a:off x="323528" y="1447800"/>
            <a:ext cx="518457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Vun lại đống (heapify)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Tình trạng: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Tính chất max-heap ở A[i] bị phá vỡ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Tính chất max-heap ở các cây con của A[i] đã được thoả mãn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Vun lại đống để khôi phục tại tính chất max-heap trên cây gốc A[i]</a:t>
            </a:r>
            <a:endParaRPr/>
          </a:p>
        </p:txBody>
      </p:sp>
      <p:cxnSp>
        <p:nvCxnSpPr>
          <p:cNvPr id="376" name="Google Shape;376;p1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3" name="Google Shape;383;p19"/>
          <p:cNvSpPr txBox="1"/>
          <p:nvPr>
            <p:ph idx="1" type="body"/>
          </p:nvPr>
        </p:nvSpPr>
        <p:spPr>
          <a:xfrm>
            <a:off x="323527" y="1447800"/>
            <a:ext cx="4647967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Vun lại đống (heapify)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Chọn nút con lớn nhất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Đổi chỗ nút con và A[i] cho nhau nếu nút con này lớn hơn A[i] và vun lại đống bắt đầu từ nút con này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1" marL="3200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5149048" y="1484784"/>
            <a:ext cx="3815439" cy="452539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heapify(int A[], int i, int N)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L = 2*i;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R = 2*i+1;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max = i;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if(L &lt;= N &amp;&amp; A[L] &gt; A[i])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 = 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&lt;= N &amp;&amp; A[R] &gt; A[max])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 = R;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if(max != i){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swap(A[i], A[max]);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heapify(A,max,N);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385" name="Google Shape;385;p19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NỘI DUNG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628650" y="852566"/>
            <a:ext cx="7886700" cy="517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Tổng quan bài toán sắp xếp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Thuật toán sắp xếp lựa chọn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Thuật toán sắp xếp chèn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Thuật toán sắp xếp nổi bọt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Thuật toán sắp xếp trộn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Thuật toán sắp xếp nhanh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Thuật toán sắp xếp vun đống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2" name="Google Shape;392;p20"/>
          <p:cNvSpPr txBox="1"/>
          <p:nvPr>
            <p:ph idx="1" type="body"/>
          </p:nvPr>
        </p:nvSpPr>
        <p:spPr>
          <a:xfrm>
            <a:off x="323527" y="1447800"/>
            <a:ext cx="48610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Xây dựng max-heap (thủ tục buildHeap)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Đổi chỗ A[1] và A[N] cho nhau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Vun lại đống bắt đầu từ A[1] cho A[1..N-1]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Đổi chỗ A[1] và A[N-1] cho nhau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Vun lại đống bắt đầu từ A[1] cho A[1..N-2]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5459766" y="1484784"/>
            <a:ext cx="3504721" cy="413478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buildHeap(int A[], int N)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for(int i = N/2; i &gt;= 1; i--)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heapify(A,i,N);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heapSort(int A[], int N)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index tu 1 -&gt; N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buildHeap(A,N);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for(int i = N; i &gt; 1; i--)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swap(A[1], A[i]);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heapify(A, 1, i-1);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394" name="Google Shape;394;p20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1" name="Google Shape;401;p21"/>
          <p:cNvSpPr txBox="1"/>
          <p:nvPr>
            <p:ph idx="1" type="body"/>
          </p:nvPr>
        </p:nvSpPr>
        <p:spPr>
          <a:xfrm>
            <a:off x="323527" y="1447800"/>
            <a:ext cx="5926155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Sắp xếp dãy sau theo thứ tự không giảm của khoá: 8, 4, 2, 7, 6, 9, 11, 19, 5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7216657" y="198884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6496577" y="294458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7917098" y="287257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5972882" y="380867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6836978" y="380867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7557058" y="383820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8512801" y="380867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5632481" y="488879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6404930" y="488879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21"/>
          <p:cNvCxnSpPr>
            <a:stCxn id="402" idx="3"/>
            <a:endCxn id="403" idx="7"/>
          </p:cNvCxnSpPr>
          <p:nvPr/>
        </p:nvCxnSpPr>
        <p:spPr>
          <a:xfrm flipH="1">
            <a:off x="6943550" y="2435842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2" name="Google Shape;412;p21"/>
          <p:cNvCxnSpPr>
            <a:stCxn id="402" idx="5"/>
            <a:endCxn id="404" idx="1"/>
          </p:cNvCxnSpPr>
          <p:nvPr/>
        </p:nvCxnSpPr>
        <p:spPr>
          <a:xfrm>
            <a:off x="7663659" y="2435842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3" name="Google Shape;413;p21"/>
          <p:cNvCxnSpPr>
            <a:stCxn id="403" idx="3"/>
            <a:endCxn id="405" idx="7"/>
          </p:cNvCxnSpPr>
          <p:nvPr/>
        </p:nvCxnSpPr>
        <p:spPr>
          <a:xfrm flipH="1">
            <a:off x="6419970" y="3391585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4" name="Google Shape;414;p21"/>
          <p:cNvCxnSpPr>
            <a:stCxn id="403" idx="5"/>
            <a:endCxn id="406" idx="0"/>
          </p:cNvCxnSpPr>
          <p:nvPr/>
        </p:nvCxnSpPr>
        <p:spPr>
          <a:xfrm>
            <a:off x="6943579" y="3391585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21"/>
          <p:cNvCxnSpPr>
            <a:stCxn id="404" idx="3"/>
            <a:endCxn id="407" idx="0"/>
          </p:cNvCxnSpPr>
          <p:nvPr/>
        </p:nvCxnSpPr>
        <p:spPr>
          <a:xfrm flipH="1">
            <a:off x="7818891" y="3319577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21"/>
          <p:cNvCxnSpPr>
            <a:stCxn id="404" idx="5"/>
            <a:endCxn id="408" idx="1"/>
          </p:cNvCxnSpPr>
          <p:nvPr/>
        </p:nvCxnSpPr>
        <p:spPr>
          <a:xfrm>
            <a:off x="8364099" y="3319577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21"/>
          <p:cNvCxnSpPr>
            <a:stCxn id="405" idx="3"/>
            <a:endCxn id="409" idx="0"/>
          </p:cNvCxnSpPr>
          <p:nvPr/>
        </p:nvCxnSpPr>
        <p:spPr>
          <a:xfrm flipH="1">
            <a:off x="5894475" y="4255681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p21"/>
          <p:cNvCxnSpPr>
            <a:stCxn id="405" idx="5"/>
            <a:endCxn id="410" idx="0"/>
          </p:cNvCxnSpPr>
          <p:nvPr/>
        </p:nvCxnSpPr>
        <p:spPr>
          <a:xfrm>
            <a:off x="6419884" y="4255681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21"/>
          <p:cNvSpPr/>
          <p:nvPr/>
        </p:nvSpPr>
        <p:spPr>
          <a:xfrm>
            <a:off x="3131840" y="3885372"/>
            <a:ext cx="2016224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2987824" y="3347700"/>
            <a:ext cx="2592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đầy đủ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5913968" y="5661248"/>
            <a:ext cx="2906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8, 4, 2, 7, 6, 9, 11, 19, 5</a:t>
            </a:r>
            <a:endParaRPr/>
          </a:p>
        </p:txBody>
      </p:sp>
      <p:cxnSp>
        <p:nvCxnSpPr>
          <p:cNvPr id="422" name="Google Shape;422;p21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2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4090058" y="3592405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3983221" y="3054733"/>
            <a:ext cx="16096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Vun nút 2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835696" y="169587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1115616" y="265161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2536137" y="257960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591921" y="351571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1456017" y="351571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2176097" y="354523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3131840" y="351570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251520" y="459583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1023969" y="459583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22"/>
          <p:cNvCxnSpPr>
            <a:stCxn id="431" idx="3"/>
            <a:endCxn id="432" idx="7"/>
          </p:cNvCxnSpPr>
          <p:nvPr/>
        </p:nvCxnSpPr>
        <p:spPr>
          <a:xfrm flipH="1">
            <a:off x="1562589" y="2142875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22"/>
          <p:cNvCxnSpPr>
            <a:stCxn id="431" idx="5"/>
            <a:endCxn id="433" idx="1"/>
          </p:cNvCxnSpPr>
          <p:nvPr/>
        </p:nvCxnSpPr>
        <p:spPr>
          <a:xfrm>
            <a:off x="2282698" y="2142875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22"/>
          <p:cNvCxnSpPr>
            <a:stCxn id="432" idx="3"/>
            <a:endCxn id="434" idx="7"/>
          </p:cNvCxnSpPr>
          <p:nvPr/>
        </p:nvCxnSpPr>
        <p:spPr>
          <a:xfrm flipH="1">
            <a:off x="1039009" y="3098618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22"/>
          <p:cNvCxnSpPr>
            <a:stCxn id="432" idx="5"/>
            <a:endCxn id="435" idx="0"/>
          </p:cNvCxnSpPr>
          <p:nvPr/>
        </p:nvCxnSpPr>
        <p:spPr>
          <a:xfrm>
            <a:off x="1562618" y="3098618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22"/>
          <p:cNvCxnSpPr>
            <a:stCxn id="433" idx="3"/>
            <a:endCxn id="436" idx="0"/>
          </p:cNvCxnSpPr>
          <p:nvPr/>
        </p:nvCxnSpPr>
        <p:spPr>
          <a:xfrm flipH="1">
            <a:off x="2437930" y="3026610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22"/>
          <p:cNvCxnSpPr>
            <a:stCxn id="433" idx="5"/>
            <a:endCxn id="437" idx="1"/>
          </p:cNvCxnSpPr>
          <p:nvPr/>
        </p:nvCxnSpPr>
        <p:spPr>
          <a:xfrm>
            <a:off x="2983139" y="3026610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22"/>
          <p:cNvCxnSpPr>
            <a:stCxn id="434" idx="3"/>
            <a:endCxn id="438" idx="0"/>
          </p:cNvCxnSpPr>
          <p:nvPr/>
        </p:nvCxnSpPr>
        <p:spPr>
          <a:xfrm flipH="1">
            <a:off x="513514" y="3962714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22"/>
          <p:cNvCxnSpPr>
            <a:stCxn id="434" idx="5"/>
            <a:endCxn id="439" idx="0"/>
          </p:cNvCxnSpPr>
          <p:nvPr/>
        </p:nvCxnSpPr>
        <p:spPr>
          <a:xfrm>
            <a:off x="1038923" y="3962714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8" name="Google Shape;448;p22"/>
          <p:cNvSpPr/>
          <p:nvPr/>
        </p:nvSpPr>
        <p:spPr>
          <a:xfrm>
            <a:off x="7000633" y="169587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6280553" y="265161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7701074" y="257960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5756858" y="351571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6620954" y="351571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7341034" y="354523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8296777" y="351570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5416457" y="459583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6188906" y="459583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22"/>
          <p:cNvCxnSpPr>
            <a:stCxn id="448" idx="3"/>
            <a:endCxn id="449" idx="7"/>
          </p:cNvCxnSpPr>
          <p:nvPr/>
        </p:nvCxnSpPr>
        <p:spPr>
          <a:xfrm flipH="1">
            <a:off x="6727526" y="2142875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8" name="Google Shape;458;p22"/>
          <p:cNvCxnSpPr>
            <a:stCxn id="448" idx="5"/>
            <a:endCxn id="450" idx="1"/>
          </p:cNvCxnSpPr>
          <p:nvPr/>
        </p:nvCxnSpPr>
        <p:spPr>
          <a:xfrm>
            <a:off x="7447634" y="2142875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22"/>
          <p:cNvCxnSpPr>
            <a:stCxn id="449" idx="3"/>
            <a:endCxn id="451" idx="7"/>
          </p:cNvCxnSpPr>
          <p:nvPr/>
        </p:nvCxnSpPr>
        <p:spPr>
          <a:xfrm flipH="1">
            <a:off x="6203946" y="3098618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22"/>
          <p:cNvCxnSpPr>
            <a:stCxn id="449" idx="5"/>
            <a:endCxn id="452" idx="0"/>
          </p:cNvCxnSpPr>
          <p:nvPr/>
        </p:nvCxnSpPr>
        <p:spPr>
          <a:xfrm>
            <a:off x="6727555" y="3098618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22"/>
          <p:cNvCxnSpPr>
            <a:stCxn id="450" idx="3"/>
            <a:endCxn id="453" idx="0"/>
          </p:cNvCxnSpPr>
          <p:nvPr/>
        </p:nvCxnSpPr>
        <p:spPr>
          <a:xfrm flipH="1">
            <a:off x="7602868" y="3026610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22"/>
          <p:cNvCxnSpPr>
            <a:stCxn id="450" idx="5"/>
            <a:endCxn id="454" idx="1"/>
          </p:cNvCxnSpPr>
          <p:nvPr/>
        </p:nvCxnSpPr>
        <p:spPr>
          <a:xfrm>
            <a:off x="8148076" y="3026610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22"/>
          <p:cNvCxnSpPr>
            <a:stCxn id="451" idx="3"/>
            <a:endCxn id="455" idx="0"/>
          </p:cNvCxnSpPr>
          <p:nvPr/>
        </p:nvCxnSpPr>
        <p:spPr>
          <a:xfrm flipH="1">
            <a:off x="5678451" y="3962714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22"/>
          <p:cNvCxnSpPr>
            <a:stCxn id="451" idx="5"/>
            <a:endCxn id="456" idx="0"/>
          </p:cNvCxnSpPr>
          <p:nvPr/>
        </p:nvCxnSpPr>
        <p:spPr>
          <a:xfrm>
            <a:off x="6203859" y="3962714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5" name="Google Shape;465;p22"/>
          <p:cNvSpPr txBox="1"/>
          <p:nvPr/>
        </p:nvSpPr>
        <p:spPr>
          <a:xfrm>
            <a:off x="585375" y="5368281"/>
            <a:ext cx="30701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8, 4, 2, 19, 6, 9, 11, 7, 5</a:t>
            </a:r>
            <a:endParaRPr/>
          </a:p>
        </p:txBody>
      </p:sp>
      <p:sp>
        <p:nvSpPr>
          <p:cNvPr id="466" name="Google Shape;466;p22"/>
          <p:cNvSpPr txBox="1"/>
          <p:nvPr/>
        </p:nvSpPr>
        <p:spPr>
          <a:xfrm>
            <a:off x="5913968" y="5368281"/>
            <a:ext cx="2906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8, 4, 11, 19, 6, 9, 2, 7, 5</a:t>
            </a:r>
            <a:endParaRPr/>
          </a:p>
        </p:txBody>
      </p:sp>
      <p:cxnSp>
        <p:nvCxnSpPr>
          <p:cNvPr id="467" name="Google Shape;467;p2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4090058" y="3370467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3"/>
          <p:cNvSpPr txBox="1"/>
          <p:nvPr/>
        </p:nvSpPr>
        <p:spPr>
          <a:xfrm>
            <a:off x="3749656" y="2832795"/>
            <a:ext cx="16864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Vun nút 4</a:t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1816057" y="147393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1095977" y="242967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2516498" y="235767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572282" y="329377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1436378" y="329377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2156458" y="332329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3"/>
          <p:cNvSpPr/>
          <p:nvPr/>
        </p:nvSpPr>
        <p:spPr>
          <a:xfrm>
            <a:off x="3112201" y="329377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231881" y="437389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1004330" y="437389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23"/>
          <p:cNvCxnSpPr>
            <a:stCxn id="476" idx="3"/>
            <a:endCxn id="477" idx="7"/>
          </p:cNvCxnSpPr>
          <p:nvPr/>
        </p:nvCxnSpPr>
        <p:spPr>
          <a:xfrm flipH="1">
            <a:off x="1542950" y="1920937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23"/>
          <p:cNvCxnSpPr>
            <a:stCxn id="476" idx="5"/>
            <a:endCxn id="478" idx="1"/>
          </p:cNvCxnSpPr>
          <p:nvPr/>
        </p:nvCxnSpPr>
        <p:spPr>
          <a:xfrm>
            <a:off x="2263059" y="1920937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7" name="Google Shape;487;p23"/>
          <p:cNvCxnSpPr>
            <a:stCxn id="477" idx="3"/>
            <a:endCxn id="479" idx="7"/>
          </p:cNvCxnSpPr>
          <p:nvPr/>
        </p:nvCxnSpPr>
        <p:spPr>
          <a:xfrm flipH="1">
            <a:off x="1019370" y="2876680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23"/>
          <p:cNvCxnSpPr>
            <a:stCxn id="477" idx="5"/>
            <a:endCxn id="480" idx="0"/>
          </p:cNvCxnSpPr>
          <p:nvPr/>
        </p:nvCxnSpPr>
        <p:spPr>
          <a:xfrm>
            <a:off x="1542979" y="2876680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23"/>
          <p:cNvCxnSpPr>
            <a:stCxn id="478" idx="3"/>
            <a:endCxn id="481" idx="0"/>
          </p:cNvCxnSpPr>
          <p:nvPr/>
        </p:nvCxnSpPr>
        <p:spPr>
          <a:xfrm flipH="1">
            <a:off x="2418291" y="2804672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Google Shape;490;p23"/>
          <p:cNvCxnSpPr>
            <a:stCxn id="478" idx="5"/>
            <a:endCxn id="482" idx="1"/>
          </p:cNvCxnSpPr>
          <p:nvPr/>
        </p:nvCxnSpPr>
        <p:spPr>
          <a:xfrm>
            <a:off x="2963500" y="2804672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23"/>
          <p:cNvCxnSpPr>
            <a:stCxn id="479" idx="3"/>
            <a:endCxn id="483" idx="0"/>
          </p:cNvCxnSpPr>
          <p:nvPr/>
        </p:nvCxnSpPr>
        <p:spPr>
          <a:xfrm flipH="1">
            <a:off x="493875" y="3740775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23"/>
          <p:cNvCxnSpPr>
            <a:stCxn id="479" idx="5"/>
            <a:endCxn id="484" idx="0"/>
          </p:cNvCxnSpPr>
          <p:nvPr/>
        </p:nvCxnSpPr>
        <p:spPr>
          <a:xfrm>
            <a:off x="1019284" y="3740775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3" name="Google Shape;493;p23"/>
          <p:cNvSpPr txBox="1"/>
          <p:nvPr/>
        </p:nvSpPr>
        <p:spPr>
          <a:xfrm>
            <a:off x="729392" y="5146343"/>
            <a:ext cx="30202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8, 4, 11, 19, 6, 9, 2, 7, 5</a:t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7000633" y="147393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3"/>
          <p:cNvSpPr/>
          <p:nvPr/>
        </p:nvSpPr>
        <p:spPr>
          <a:xfrm>
            <a:off x="6280553" y="242967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7701074" y="235767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5756858" y="329377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6620954" y="329377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7341034" y="332329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8296777" y="329377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3"/>
          <p:cNvSpPr/>
          <p:nvPr/>
        </p:nvSpPr>
        <p:spPr>
          <a:xfrm>
            <a:off x="5416457" y="437389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3"/>
          <p:cNvSpPr/>
          <p:nvPr/>
        </p:nvSpPr>
        <p:spPr>
          <a:xfrm>
            <a:off x="6188906" y="437389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3" name="Google Shape;503;p23"/>
          <p:cNvCxnSpPr>
            <a:stCxn id="494" idx="3"/>
            <a:endCxn id="495" idx="7"/>
          </p:cNvCxnSpPr>
          <p:nvPr/>
        </p:nvCxnSpPr>
        <p:spPr>
          <a:xfrm flipH="1">
            <a:off x="6727526" y="1920937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p23"/>
          <p:cNvCxnSpPr>
            <a:stCxn id="494" idx="5"/>
            <a:endCxn id="496" idx="1"/>
          </p:cNvCxnSpPr>
          <p:nvPr/>
        </p:nvCxnSpPr>
        <p:spPr>
          <a:xfrm>
            <a:off x="7447634" y="1920937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5" name="Google Shape;505;p23"/>
          <p:cNvCxnSpPr>
            <a:stCxn id="495" idx="3"/>
            <a:endCxn id="497" idx="7"/>
          </p:cNvCxnSpPr>
          <p:nvPr/>
        </p:nvCxnSpPr>
        <p:spPr>
          <a:xfrm flipH="1">
            <a:off x="6203946" y="2876680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6" name="Google Shape;506;p23"/>
          <p:cNvCxnSpPr>
            <a:stCxn id="495" idx="5"/>
            <a:endCxn id="498" idx="0"/>
          </p:cNvCxnSpPr>
          <p:nvPr/>
        </p:nvCxnSpPr>
        <p:spPr>
          <a:xfrm>
            <a:off x="6727555" y="2876680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p23"/>
          <p:cNvCxnSpPr>
            <a:stCxn id="496" idx="3"/>
            <a:endCxn id="499" idx="0"/>
          </p:cNvCxnSpPr>
          <p:nvPr/>
        </p:nvCxnSpPr>
        <p:spPr>
          <a:xfrm flipH="1">
            <a:off x="7602868" y="2804672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8" name="Google Shape;508;p23"/>
          <p:cNvCxnSpPr>
            <a:stCxn id="496" idx="5"/>
            <a:endCxn id="500" idx="1"/>
          </p:cNvCxnSpPr>
          <p:nvPr/>
        </p:nvCxnSpPr>
        <p:spPr>
          <a:xfrm>
            <a:off x="8148076" y="2804672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9" name="Google Shape;509;p23"/>
          <p:cNvCxnSpPr>
            <a:stCxn id="497" idx="3"/>
            <a:endCxn id="501" idx="0"/>
          </p:cNvCxnSpPr>
          <p:nvPr/>
        </p:nvCxnSpPr>
        <p:spPr>
          <a:xfrm flipH="1">
            <a:off x="5678451" y="3740775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23"/>
          <p:cNvCxnSpPr>
            <a:stCxn id="497" idx="5"/>
            <a:endCxn id="502" idx="0"/>
          </p:cNvCxnSpPr>
          <p:nvPr/>
        </p:nvCxnSpPr>
        <p:spPr>
          <a:xfrm>
            <a:off x="6203859" y="3740775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1" name="Google Shape;511;p23"/>
          <p:cNvSpPr txBox="1"/>
          <p:nvPr/>
        </p:nvSpPr>
        <p:spPr>
          <a:xfrm>
            <a:off x="5913968" y="5146343"/>
            <a:ext cx="27950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8, 19, 11, 7, 6, 9, 2, 4, 5</a:t>
            </a:r>
            <a:endParaRPr/>
          </a:p>
        </p:txBody>
      </p:sp>
      <p:cxnSp>
        <p:nvCxnSpPr>
          <p:cNvPr id="512" name="Google Shape;512;p2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4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4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4119368" y="3432611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4"/>
          <p:cNvSpPr txBox="1"/>
          <p:nvPr/>
        </p:nvSpPr>
        <p:spPr>
          <a:xfrm>
            <a:off x="4012531" y="2112143"/>
            <a:ext cx="1609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Đổi chỗ 19 và 5 cho nhau, vun lại heap</a:t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1959080" y="149680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4"/>
          <p:cNvSpPr/>
          <p:nvPr/>
        </p:nvSpPr>
        <p:spPr>
          <a:xfrm>
            <a:off x="1239000" y="24525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4"/>
          <p:cNvSpPr/>
          <p:nvPr/>
        </p:nvSpPr>
        <p:spPr>
          <a:xfrm>
            <a:off x="2659521" y="238053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4"/>
          <p:cNvSpPr/>
          <p:nvPr/>
        </p:nvSpPr>
        <p:spPr>
          <a:xfrm>
            <a:off x="715305" y="331664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4"/>
          <p:cNvSpPr/>
          <p:nvPr/>
        </p:nvSpPr>
        <p:spPr>
          <a:xfrm>
            <a:off x="1579401" y="331663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2299481" y="334616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3255224" y="331663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374904" y="439676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4"/>
          <p:cNvSpPr/>
          <p:nvPr/>
        </p:nvSpPr>
        <p:spPr>
          <a:xfrm>
            <a:off x="1147353" y="439675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24"/>
          <p:cNvCxnSpPr>
            <a:stCxn id="521" idx="3"/>
            <a:endCxn id="522" idx="7"/>
          </p:cNvCxnSpPr>
          <p:nvPr/>
        </p:nvCxnSpPr>
        <p:spPr>
          <a:xfrm flipH="1">
            <a:off x="1685973" y="1943803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24"/>
          <p:cNvCxnSpPr>
            <a:stCxn id="521" idx="5"/>
            <a:endCxn id="523" idx="1"/>
          </p:cNvCxnSpPr>
          <p:nvPr/>
        </p:nvCxnSpPr>
        <p:spPr>
          <a:xfrm>
            <a:off x="2406082" y="1943803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24"/>
          <p:cNvCxnSpPr>
            <a:stCxn id="522" idx="3"/>
            <a:endCxn id="524" idx="7"/>
          </p:cNvCxnSpPr>
          <p:nvPr/>
        </p:nvCxnSpPr>
        <p:spPr>
          <a:xfrm flipH="1">
            <a:off x="1162393" y="2899546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3" name="Google Shape;533;p24"/>
          <p:cNvCxnSpPr>
            <a:stCxn id="522" idx="5"/>
            <a:endCxn id="525" idx="0"/>
          </p:cNvCxnSpPr>
          <p:nvPr/>
        </p:nvCxnSpPr>
        <p:spPr>
          <a:xfrm>
            <a:off x="1686002" y="2899546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4" name="Google Shape;534;p24"/>
          <p:cNvCxnSpPr>
            <a:stCxn id="523" idx="3"/>
            <a:endCxn id="526" idx="0"/>
          </p:cNvCxnSpPr>
          <p:nvPr/>
        </p:nvCxnSpPr>
        <p:spPr>
          <a:xfrm flipH="1">
            <a:off x="2561314" y="2827538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5" name="Google Shape;535;p24"/>
          <p:cNvCxnSpPr>
            <a:stCxn id="523" idx="5"/>
            <a:endCxn id="527" idx="1"/>
          </p:cNvCxnSpPr>
          <p:nvPr/>
        </p:nvCxnSpPr>
        <p:spPr>
          <a:xfrm>
            <a:off x="3106523" y="2827538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6" name="Google Shape;536;p24"/>
          <p:cNvCxnSpPr>
            <a:stCxn id="524" idx="3"/>
            <a:endCxn id="528" idx="0"/>
          </p:cNvCxnSpPr>
          <p:nvPr/>
        </p:nvCxnSpPr>
        <p:spPr>
          <a:xfrm flipH="1">
            <a:off x="636898" y="3763641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7" name="Google Shape;537;p24"/>
          <p:cNvCxnSpPr>
            <a:stCxn id="524" idx="5"/>
            <a:endCxn id="529" idx="0"/>
          </p:cNvCxnSpPr>
          <p:nvPr/>
        </p:nvCxnSpPr>
        <p:spPr>
          <a:xfrm>
            <a:off x="1162307" y="3763641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8" name="Google Shape;538;p24"/>
          <p:cNvSpPr/>
          <p:nvPr/>
        </p:nvSpPr>
        <p:spPr>
          <a:xfrm>
            <a:off x="7029943" y="149680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6309863" y="24525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7730384" y="238053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5786168" y="331664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6650264" y="331663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7370344" y="334616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8326087" y="331663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5445767" y="439676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4"/>
          <p:cNvSpPr/>
          <p:nvPr/>
        </p:nvSpPr>
        <p:spPr>
          <a:xfrm>
            <a:off x="6218216" y="439675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24"/>
          <p:cNvCxnSpPr>
            <a:stCxn id="538" idx="3"/>
            <a:endCxn id="539" idx="7"/>
          </p:cNvCxnSpPr>
          <p:nvPr/>
        </p:nvCxnSpPr>
        <p:spPr>
          <a:xfrm flipH="1">
            <a:off x="6756836" y="1943803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8" name="Google Shape;548;p24"/>
          <p:cNvCxnSpPr>
            <a:stCxn id="538" idx="5"/>
            <a:endCxn id="540" idx="1"/>
          </p:cNvCxnSpPr>
          <p:nvPr/>
        </p:nvCxnSpPr>
        <p:spPr>
          <a:xfrm>
            <a:off x="7476945" y="1943803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9" name="Google Shape;549;p24"/>
          <p:cNvCxnSpPr>
            <a:stCxn id="539" idx="3"/>
            <a:endCxn id="541" idx="7"/>
          </p:cNvCxnSpPr>
          <p:nvPr/>
        </p:nvCxnSpPr>
        <p:spPr>
          <a:xfrm flipH="1">
            <a:off x="6233256" y="2899546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0" name="Google Shape;550;p24"/>
          <p:cNvCxnSpPr>
            <a:stCxn id="539" idx="5"/>
            <a:endCxn id="542" idx="0"/>
          </p:cNvCxnSpPr>
          <p:nvPr/>
        </p:nvCxnSpPr>
        <p:spPr>
          <a:xfrm>
            <a:off x="6756865" y="2899546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24"/>
          <p:cNvCxnSpPr>
            <a:stCxn id="540" idx="3"/>
            <a:endCxn id="543" idx="0"/>
          </p:cNvCxnSpPr>
          <p:nvPr/>
        </p:nvCxnSpPr>
        <p:spPr>
          <a:xfrm flipH="1">
            <a:off x="7632178" y="2827538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24"/>
          <p:cNvCxnSpPr>
            <a:stCxn id="540" idx="5"/>
            <a:endCxn id="544" idx="1"/>
          </p:cNvCxnSpPr>
          <p:nvPr/>
        </p:nvCxnSpPr>
        <p:spPr>
          <a:xfrm>
            <a:off x="8177386" y="2827538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24"/>
          <p:cNvCxnSpPr>
            <a:stCxn id="541" idx="3"/>
            <a:endCxn id="545" idx="0"/>
          </p:cNvCxnSpPr>
          <p:nvPr/>
        </p:nvCxnSpPr>
        <p:spPr>
          <a:xfrm flipH="1">
            <a:off x="5707761" y="3763641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24"/>
          <p:cNvCxnSpPr>
            <a:stCxn id="541" idx="5"/>
            <a:endCxn id="546" idx="0"/>
          </p:cNvCxnSpPr>
          <p:nvPr/>
        </p:nvCxnSpPr>
        <p:spPr>
          <a:xfrm>
            <a:off x="6233170" y="3763641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5" name="Google Shape;555;p24"/>
          <p:cNvSpPr txBox="1"/>
          <p:nvPr/>
        </p:nvSpPr>
        <p:spPr>
          <a:xfrm>
            <a:off x="614685" y="5208487"/>
            <a:ext cx="3229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19, 8, 11, 7, 6, 9, 2, 4, 5</a:t>
            </a:r>
            <a:endParaRPr/>
          </a:p>
        </p:txBody>
      </p:sp>
      <p:sp>
        <p:nvSpPr>
          <p:cNvPr id="556" name="Google Shape;556;p24"/>
          <p:cNvSpPr txBox="1"/>
          <p:nvPr/>
        </p:nvSpPr>
        <p:spPr>
          <a:xfrm>
            <a:off x="5943278" y="5208487"/>
            <a:ext cx="2906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11, 8, 9, 7, 6, 5, 2, 4, 19</a:t>
            </a:r>
            <a:endParaRPr/>
          </a:p>
        </p:txBody>
      </p:sp>
      <p:cxnSp>
        <p:nvCxnSpPr>
          <p:cNvPr id="557" name="Google Shape;557;p2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5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5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4098936" y="3432611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5"/>
          <p:cNvSpPr txBox="1"/>
          <p:nvPr/>
        </p:nvSpPr>
        <p:spPr>
          <a:xfrm>
            <a:off x="3992099" y="2112143"/>
            <a:ext cx="1609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Đổi chỗ 11 và 4 cho nhau, vun lại heap</a:t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09511" y="149680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5"/>
          <p:cNvSpPr/>
          <p:nvPr/>
        </p:nvSpPr>
        <p:spPr>
          <a:xfrm>
            <a:off x="6289431" y="24525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7709952" y="238053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5765736" y="331664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6629832" y="331663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5"/>
          <p:cNvSpPr/>
          <p:nvPr/>
        </p:nvSpPr>
        <p:spPr>
          <a:xfrm>
            <a:off x="7349912" y="334616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8305655" y="331663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5"/>
          <p:cNvSpPr/>
          <p:nvPr/>
        </p:nvSpPr>
        <p:spPr>
          <a:xfrm>
            <a:off x="5425335" y="439676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5"/>
          <p:cNvSpPr/>
          <p:nvPr/>
        </p:nvSpPr>
        <p:spPr>
          <a:xfrm>
            <a:off x="6197784" y="439675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25"/>
          <p:cNvCxnSpPr>
            <a:stCxn id="566" idx="3"/>
            <a:endCxn id="567" idx="7"/>
          </p:cNvCxnSpPr>
          <p:nvPr/>
        </p:nvCxnSpPr>
        <p:spPr>
          <a:xfrm flipH="1">
            <a:off x="6736404" y="1943803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6" name="Google Shape;576;p25"/>
          <p:cNvCxnSpPr>
            <a:stCxn id="566" idx="5"/>
            <a:endCxn id="568" idx="1"/>
          </p:cNvCxnSpPr>
          <p:nvPr/>
        </p:nvCxnSpPr>
        <p:spPr>
          <a:xfrm>
            <a:off x="7456513" y="1943803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7" name="Google Shape;577;p25"/>
          <p:cNvCxnSpPr>
            <a:stCxn id="567" idx="3"/>
            <a:endCxn id="569" idx="7"/>
          </p:cNvCxnSpPr>
          <p:nvPr/>
        </p:nvCxnSpPr>
        <p:spPr>
          <a:xfrm flipH="1">
            <a:off x="6212824" y="2899546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8" name="Google Shape;578;p25"/>
          <p:cNvCxnSpPr>
            <a:stCxn id="567" idx="5"/>
            <a:endCxn id="570" idx="0"/>
          </p:cNvCxnSpPr>
          <p:nvPr/>
        </p:nvCxnSpPr>
        <p:spPr>
          <a:xfrm>
            <a:off x="6736433" y="2899546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9" name="Google Shape;579;p25"/>
          <p:cNvCxnSpPr>
            <a:stCxn id="568" idx="3"/>
            <a:endCxn id="571" idx="0"/>
          </p:cNvCxnSpPr>
          <p:nvPr/>
        </p:nvCxnSpPr>
        <p:spPr>
          <a:xfrm flipH="1">
            <a:off x="7611746" y="2827538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25"/>
          <p:cNvCxnSpPr>
            <a:stCxn id="568" idx="5"/>
            <a:endCxn id="572" idx="1"/>
          </p:cNvCxnSpPr>
          <p:nvPr/>
        </p:nvCxnSpPr>
        <p:spPr>
          <a:xfrm>
            <a:off x="8156954" y="2827538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25"/>
          <p:cNvCxnSpPr>
            <a:stCxn id="569" idx="3"/>
            <a:endCxn id="573" idx="0"/>
          </p:cNvCxnSpPr>
          <p:nvPr/>
        </p:nvCxnSpPr>
        <p:spPr>
          <a:xfrm flipH="1">
            <a:off x="5687329" y="3763641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25"/>
          <p:cNvCxnSpPr>
            <a:stCxn id="569" idx="5"/>
            <a:endCxn id="574" idx="0"/>
          </p:cNvCxnSpPr>
          <p:nvPr/>
        </p:nvCxnSpPr>
        <p:spPr>
          <a:xfrm>
            <a:off x="6212738" y="3763641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25"/>
          <p:cNvSpPr/>
          <p:nvPr/>
        </p:nvSpPr>
        <p:spPr>
          <a:xfrm>
            <a:off x="1988590" y="146407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5"/>
          <p:cNvSpPr/>
          <p:nvPr/>
        </p:nvSpPr>
        <p:spPr>
          <a:xfrm>
            <a:off x="1268510" y="241981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2689031" y="234780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744815" y="328391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1608911" y="328390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2328991" y="331343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284734" y="328390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404414" y="436403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1176863" y="436402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25"/>
          <p:cNvCxnSpPr>
            <a:stCxn id="583" idx="3"/>
            <a:endCxn id="584" idx="7"/>
          </p:cNvCxnSpPr>
          <p:nvPr/>
        </p:nvCxnSpPr>
        <p:spPr>
          <a:xfrm flipH="1">
            <a:off x="1715483" y="1911073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3" name="Google Shape;593;p25"/>
          <p:cNvCxnSpPr>
            <a:stCxn id="583" idx="5"/>
            <a:endCxn id="585" idx="1"/>
          </p:cNvCxnSpPr>
          <p:nvPr/>
        </p:nvCxnSpPr>
        <p:spPr>
          <a:xfrm>
            <a:off x="2435592" y="1911073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4" name="Google Shape;594;p25"/>
          <p:cNvCxnSpPr>
            <a:stCxn id="584" idx="3"/>
            <a:endCxn id="586" idx="7"/>
          </p:cNvCxnSpPr>
          <p:nvPr/>
        </p:nvCxnSpPr>
        <p:spPr>
          <a:xfrm flipH="1">
            <a:off x="1191903" y="2866816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5" name="Google Shape;595;p25"/>
          <p:cNvCxnSpPr>
            <a:stCxn id="584" idx="5"/>
            <a:endCxn id="587" idx="0"/>
          </p:cNvCxnSpPr>
          <p:nvPr/>
        </p:nvCxnSpPr>
        <p:spPr>
          <a:xfrm>
            <a:off x="1715512" y="2866816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6" name="Google Shape;596;p25"/>
          <p:cNvCxnSpPr>
            <a:stCxn id="585" idx="3"/>
            <a:endCxn id="588" idx="0"/>
          </p:cNvCxnSpPr>
          <p:nvPr/>
        </p:nvCxnSpPr>
        <p:spPr>
          <a:xfrm flipH="1">
            <a:off x="2590824" y="2794808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7" name="Google Shape;597;p25"/>
          <p:cNvCxnSpPr>
            <a:stCxn id="585" idx="5"/>
            <a:endCxn id="589" idx="1"/>
          </p:cNvCxnSpPr>
          <p:nvPr/>
        </p:nvCxnSpPr>
        <p:spPr>
          <a:xfrm>
            <a:off x="3136033" y="2794808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25"/>
          <p:cNvCxnSpPr>
            <a:stCxn id="586" idx="3"/>
            <a:endCxn id="590" idx="0"/>
          </p:cNvCxnSpPr>
          <p:nvPr/>
        </p:nvCxnSpPr>
        <p:spPr>
          <a:xfrm flipH="1">
            <a:off x="666408" y="3730912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9" name="Google Shape;599;p25"/>
          <p:cNvCxnSpPr>
            <a:stCxn id="586" idx="5"/>
            <a:endCxn id="591" idx="0"/>
          </p:cNvCxnSpPr>
          <p:nvPr/>
        </p:nvCxnSpPr>
        <p:spPr>
          <a:xfrm>
            <a:off x="1191817" y="3730912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0" name="Google Shape;600;p25"/>
          <p:cNvSpPr txBox="1"/>
          <p:nvPr/>
        </p:nvSpPr>
        <p:spPr>
          <a:xfrm>
            <a:off x="594254" y="5208487"/>
            <a:ext cx="3285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11, 8, 9, 7, 6, 5, 2, 4, 19</a:t>
            </a:r>
            <a:endParaRPr/>
          </a:p>
        </p:txBody>
      </p:sp>
      <p:sp>
        <p:nvSpPr>
          <p:cNvPr id="601" name="Google Shape;601;p25"/>
          <p:cNvSpPr txBox="1"/>
          <p:nvPr/>
        </p:nvSpPr>
        <p:spPr>
          <a:xfrm>
            <a:off x="5922846" y="5208487"/>
            <a:ext cx="2906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9, 8, 5, 7, 6, 4, 2, 11, 19</a:t>
            </a:r>
            <a:endParaRPr/>
          </a:p>
        </p:txBody>
      </p:sp>
      <p:cxnSp>
        <p:nvCxnSpPr>
          <p:cNvPr id="602" name="Google Shape;602;p2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6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4134447" y="3423734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6"/>
          <p:cNvSpPr txBox="1"/>
          <p:nvPr/>
        </p:nvSpPr>
        <p:spPr>
          <a:xfrm>
            <a:off x="4027610" y="2103266"/>
            <a:ext cx="1609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Đổi chỗ 9 và 2 cho nhau, vun lại heap</a:t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7045022" y="148792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6"/>
          <p:cNvSpPr/>
          <p:nvPr/>
        </p:nvSpPr>
        <p:spPr>
          <a:xfrm>
            <a:off x="6324942" y="244366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6"/>
          <p:cNvSpPr/>
          <p:nvPr/>
        </p:nvSpPr>
        <p:spPr>
          <a:xfrm>
            <a:off x="7745463" y="237165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6"/>
          <p:cNvSpPr/>
          <p:nvPr/>
        </p:nvSpPr>
        <p:spPr>
          <a:xfrm>
            <a:off x="5801247" y="330776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6"/>
          <p:cNvSpPr/>
          <p:nvPr/>
        </p:nvSpPr>
        <p:spPr>
          <a:xfrm>
            <a:off x="6665343" y="330776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6"/>
          <p:cNvSpPr/>
          <p:nvPr/>
        </p:nvSpPr>
        <p:spPr>
          <a:xfrm>
            <a:off x="7385423" y="333728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6"/>
          <p:cNvSpPr/>
          <p:nvPr/>
        </p:nvSpPr>
        <p:spPr>
          <a:xfrm>
            <a:off x="8341166" y="330776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6"/>
          <p:cNvSpPr/>
          <p:nvPr/>
        </p:nvSpPr>
        <p:spPr>
          <a:xfrm>
            <a:off x="5460846" y="438788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6"/>
          <p:cNvSpPr/>
          <p:nvPr/>
        </p:nvSpPr>
        <p:spPr>
          <a:xfrm>
            <a:off x="6233295" y="438788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26"/>
          <p:cNvCxnSpPr>
            <a:stCxn id="611" idx="3"/>
            <a:endCxn id="612" idx="7"/>
          </p:cNvCxnSpPr>
          <p:nvPr/>
        </p:nvCxnSpPr>
        <p:spPr>
          <a:xfrm flipH="1">
            <a:off x="6771915" y="1934926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1" name="Google Shape;621;p26"/>
          <p:cNvCxnSpPr>
            <a:stCxn id="611" idx="5"/>
            <a:endCxn id="613" idx="1"/>
          </p:cNvCxnSpPr>
          <p:nvPr/>
        </p:nvCxnSpPr>
        <p:spPr>
          <a:xfrm>
            <a:off x="7492024" y="1934926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2" name="Google Shape;622;p26"/>
          <p:cNvCxnSpPr>
            <a:stCxn id="612" idx="3"/>
            <a:endCxn id="614" idx="7"/>
          </p:cNvCxnSpPr>
          <p:nvPr/>
        </p:nvCxnSpPr>
        <p:spPr>
          <a:xfrm flipH="1">
            <a:off x="6248336" y="2890669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3" name="Google Shape;623;p26"/>
          <p:cNvCxnSpPr>
            <a:stCxn id="612" idx="5"/>
            <a:endCxn id="615" idx="0"/>
          </p:cNvCxnSpPr>
          <p:nvPr/>
        </p:nvCxnSpPr>
        <p:spPr>
          <a:xfrm>
            <a:off x="6771944" y="2890669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4" name="Google Shape;624;p26"/>
          <p:cNvCxnSpPr>
            <a:stCxn id="613" idx="3"/>
            <a:endCxn id="616" idx="0"/>
          </p:cNvCxnSpPr>
          <p:nvPr/>
        </p:nvCxnSpPr>
        <p:spPr>
          <a:xfrm flipH="1">
            <a:off x="7647257" y="2818661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5" name="Google Shape;625;p26"/>
          <p:cNvCxnSpPr>
            <a:stCxn id="613" idx="5"/>
            <a:endCxn id="617" idx="1"/>
          </p:cNvCxnSpPr>
          <p:nvPr/>
        </p:nvCxnSpPr>
        <p:spPr>
          <a:xfrm>
            <a:off x="8192465" y="2818661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6" name="Google Shape;626;p26"/>
          <p:cNvCxnSpPr>
            <a:stCxn id="614" idx="3"/>
            <a:endCxn id="618" idx="0"/>
          </p:cNvCxnSpPr>
          <p:nvPr/>
        </p:nvCxnSpPr>
        <p:spPr>
          <a:xfrm flipH="1">
            <a:off x="5722840" y="3754765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7" name="Google Shape;627;p26"/>
          <p:cNvCxnSpPr>
            <a:stCxn id="614" idx="5"/>
            <a:endCxn id="619" idx="0"/>
          </p:cNvCxnSpPr>
          <p:nvPr/>
        </p:nvCxnSpPr>
        <p:spPr>
          <a:xfrm>
            <a:off x="6248249" y="3754765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8" name="Google Shape;628;p26"/>
          <p:cNvSpPr/>
          <p:nvPr/>
        </p:nvSpPr>
        <p:spPr>
          <a:xfrm>
            <a:off x="1952093" y="145519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6"/>
          <p:cNvSpPr/>
          <p:nvPr/>
        </p:nvSpPr>
        <p:spPr>
          <a:xfrm>
            <a:off x="1232013" y="241093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6"/>
          <p:cNvSpPr/>
          <p:nvPr/>
        </p:nvSpPr>
        <p:spPr>
          <a:xfrm>
            <a:off x="2652534" y="233892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708318" y="327503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1572414" y="327503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2292494" y="330455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6"/>
          <p:cNvSpPr/>
          <p:nvPr/>
        </p:nvSpPr>
        <p:spPr>
          <a:xfrm>
            <a:off x="3248237" y="327503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367917" y="435515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1140366" y="435515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26"/>
          <p:cNvCxnSpPr>
            <a:stCxn id="628" idx="3"/>
            <a:endCxn id="629" idx="7"/>
          </p:cNvCxnSpPr>
          <p:nvPr/>
        </p:nvCxnSpPr>
        <p:spPr>
          <a:xfrm flipH="1">
            <a:off x="1678986" y="1902196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8" name="Google Shape;638;p26"/>
          <p:cNvCxnSpPr>
            <a:stCxn id="628" idx="5"/>
            <a:endCxn id="630" idx="1"/>
          </p:cNvCxnSpPr>
          <p:nvPr/>
        </p:nvCxnSpPr>
        <p:spPr>
          <a:xfrm>
            <a:off x="2399095" y="1902196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9" name="Google Shape;639;p26"/>
          <p:cNvCxnSpPr>
            <a:stCxn id="629" idx="3"/>
            <a:endCxn id="631" idx="7"/>
          </p:cNvCxnSpPr>
          <p:nvPr/>
        </p:nvCxnSpPr>
        <p:spPr>
          <a:xfrm flipH="1">
            <a:off x="1155406" y="2857939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0" name="Google Shape;640;p26"/>
          <p:cNvCxnSpPr>
            <a:stCxn id="629" idx="5"/>
            <a:endCxn id="632" idx="0"/>
          </p:cNvCxnSpPr>
          <p:nvPr/>
        </p:nvCxnSpPr>
        <p:spPr>
          <a:xfrm>
            <a:off x="1679015" y="2857939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1" name="Google Shape;641;p26"/>
          <p:cNvCxnSpPr>
            <a:stCxn id="630" idx="3"/>
            <a:endCxn id="633" idx="0"/>
          </p:cNvCxnSpPr>
          <p:nvPr/>
        </p:nvCxnSpPr>
        <p:spPr>
          <a:xfrm flipH="1">
            <a:off x="2554327" y="2785931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2" name="Google Shape;642;p26"/>
          <p:cNvCxnSpPr>
            <a:stCxn id="630" idx="5"/>
            <a:endCxn id="634" idx="1"/>
          </p:cNvCxnSpPr>
          <p:nvPr/>
        </p:nvCxnSpPr>
        <p:spPr>
          <a:xfrm>
            <a:off x="3099536" y="2785931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3" name="Google Shape;643;p26"/>
          <p:cNvCxnSpPr>
            <a:stCxn id="631" idx="3"/>
            <a:endCxn id="635" idx="0"/>
          </p:cNvCxnSpPr>
          <p:nvPr/>
        </p:nvCxnSpPr>
        <p:spPr>
          <a:xfrm flipH="1">
            <a:off x="629911" y="3722035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4" name="Google Shape;644;p26"/>
          <p:cNvCxnSpPr>
            <a:stCxn id="631" idx="5"/>
            <a:endCxn id="636" idx="0"/>
          </p:cNvCxnSpPr>
          <p:nvPr/>
        </p:nvCxnSpPr>
        <p:spPr>
          <a:xfrm>
            <a:off x="1155320" y="3722035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5" name="Google Shape;645;p26"/>
          <p:cNvSpPr txBox="1"/>
          <p:nvPr/>
        </p:nvSpPr>
        <p:spPr>
          <a:xfrm>
            <a:off x="629765" y="5199610"/>
            <a:ext cx="32053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9, 8, 5, 7, 6, 4, 2, 11, 19</a:t>
            </a:r>
            <a:endParaRPr/>
          </a:p>
        </p:txBody>
      </p:sp>
      <p:sp>
        <p:nvSpPr>
          <p:cNvPr id="646" name="Google Shape;646;p26"/>
          <p:cNvSpPr txBox="1"/>
          <p:nvPr/>
        </p:nvSpPr>
        <p:spPr>
          <a:xfrm>
            <a:off x="5958357" y="5199610"/>
            <a:ext cx="2906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8, 7, 5, 2, 6, 4, 9, 11, 19</a:t>
            </a:r>
            <a:endParaRPr/>
          </a:p>
        </p:txBody>
      </p:sp>
      <p:cxnSp>
        <p:nvCxnSpPr>
          <p:cNvPr id="647" name="Google Shape;647;p2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7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4063425" y="3219547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3956588" y="1899079"/>
            <a:ext cx="1609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Đổi chỗ 8 và 4 cho nhau, vun lại heap</a:t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6974000" y="128373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6253920" y="223948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7674441" y="216747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5730225" y="310357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6594321" y="310357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7314401" y="313309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8270144" y="310357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5389824" y="418369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6162273" y="418369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27"/>
          <p:cNvCxnSpPr>
            <a:stCxn id="656" idx="3"/>
            <a:endCxn id="657" idx="7"/>
          </p:cNvCxnSpPr>
          <p:nvPr/>
        </p:nvCxnSpPr>
        <p:spPr>
          <a:xfrm flipH="1">
            <a:off x="6700893" y="1730739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6" name="Google Shape;666;p27"/>
          <p:cNvCxnSpPr>
            <a:stCxn id="656" idx="5"/>
            <a:endCxn id="658" idx="1"/>
          </p:cNvCxnSpPr>
          <p:nvPr/>
        </p:nvCxnSpPr>
        <p:spPr>
          <a:xfrm>
            <a:off x="7421002" y="1730739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7" name="Google Shape;667;p27"/>
          <p:cNvCxnSpPr>
            <a:stCxn id="657" idx="3"/>
            <a:endCxn id="659" idx="7"/>
          </p:cNvCxnSpPr>
          <p:nvPr/>
        </p:nvCxnSpPr>
        <p:spPr>
          <a:xfrm flipH="1">
            <a:off x="6177313" y="2686482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8" name="Google Shape;668;p27"/>
          <p:cNvCxnSpPr>
            <a:stCxn id="657" idx="5"/>
            <a:endCxn id="660" idx="0"/>
          </p:cNvCxnSpPr>
          <p:nvPr/>
        </p:nvCxnSpPr>
        <p:spPr>
          <a:xfrm>
            <a:off x="6700922" y="2686482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9" name="Google Shape;669;p27"/>
          <p:cNvCxnSpPr>
            <a:stCxn id="658" idx="3"/>
            <a:endCxn id="661" idx="0"/>
          </p:cNvCxnSpPr>
          <p:nvPr/>
        </p:nvCxnSpPr>
        <p:spPr>
          <a:xfrm flipH="1">
            <a:off x="7576234" y="2614474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0" name="Google Shape;670;p27"/>
          <p:cNvCxnSpPr>
            <a:stCxn id="658" idx="5"/>
            <a:endCxn id="662" idx="1"/>
          </p:cNvCxnSpPr>
          <p:nvPr/>
        </p:nvCxnSpPr>
        <p:spPr>
          <a:xfrm>
            <a:off x="8121442" y="2614474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1" name="Google Shape;671;p27"/>
          <p:cNvCxnSpPr>
            <a:stCxn id="659" idx="3"/>
            <a:endCxn id="663" idx="0"/>
          </p:cNvCxnSpPr>
          <p:nvPr/>
        </p:nvCxnSpPr>
        <p:spPr>
          <a:xfrm flipH="1">
            <a:off x="5651818" y="3550578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2" name="Google Shape;672;p27"/>
          <p:cNvCxnSpPr>
            <a:stCxn id="659" idx="5"/>
            <a:endCxn id="664" idx="0"/>
          </p:cNvCxnSpPr>
          <p:nvPr/>
        </p:nvCxnSpPr>
        <p:spPr>
          <a:xfrm>
            <a:off x="6177227" y="3550578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3" name="Google Shape;673;p27"/>
          <p:cNvSpPr/>
          <p:nvPr/>
        </p:nvSpPr>
        <p:spPr>
          <a:xfrm>
            <a:off x="1881071" y="125100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160991" y="220675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2581512" y="213474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637296" y="307084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501392" y="307084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2221472" y="310036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3177215" y="307084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296895" y="415096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069344" y="415096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2" name="Google Shape;682;p27"/>
          <p:cNvCxnSpPr>
            <a:stCxn id="673" idx="3"/>
            <a:endCxn id="674" idx="7"/>
          </p:cNvCxnSpPr>
          <p:nvPr/>
        </p:nvCxnSpPr>
        <p:spPr>
          <a:xfrm flipH="1">
            <a:off x="1607964" y="1698009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27"/>
          <p:cNvCxnSpPr>
            <a:stCxn id="673" idx="5"/>
            <a:endCxn id="675" idx="1"/>
          </p:cNvCxnSpPr>
          <p:nvPr/>
        </p:nvCxnSpPr>
        <p:spPr>
          <a:xfrm>
            <a:off x="2328073" y="1698009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4" name="Google Shape;684;p27"/>
          <p:cNvCxnSpPr>
            <a:stCxn id="674" idx="3"/>
            <a:endCxn id="676" idx="7"/>
          </p:cNvCxnSpPr>
          <p:nvPr/>
        </p:nvCxnSpPr>
        <p:spPr>
          <a:xfrm flipH="1">
            <a:off x="1084384" y="2653752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5" name="Google Shape;685;p27"/>
          <p:cNvCxnSpPr>
            <a:stCxn id="674" idx="5"/>
            <a:endCxn id="677" idx="0"/>
          </p:cNvCxnSpPr>
          <p:nvPr/>
        </p:nvCxnSpPr>
        <p:spPr>
          <a:xfrm>
            <a:off x="1607993" y="2653752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6" name="Google Shape;686;p27"/>
          <p:cNvCxnSpPr>
            <a:stCxn id="675" idx="3"/>
            <a:endCxn id="678" idx="0"/>
          </p:cNvCxnSpPr>
          <p:nvPr/>
        </p:nvCxnSpPr>
        <p:spPr>
          <a:xfrm flipH="1">
            <a:off x="2483305" y="2581744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7" name="Google Shape;687;p27"/>
          <p:cNvCxnSpPr>
            <a:stCxn id="675" idx="5"/>
            <a:endCxn id="679" idx="1"/>
          </p:cNvCxnSpPr>
          <p:nvPr/>
        </p:nvCxnSpPr>
        <p:spPr>
          <a:xfrm>
            <a:off x="3028514" y="2581744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8" name="Google Shape;688;p27"/>
          <p:cNvCxnSpPr>
            <a:stCxn id="676" idx="3"/>
            <a:endCxn id="680" idx="0"/>
          </p:cNvCxnSpPr>
          <p:nvPr/>
        </p:nvCxnSpPr>
        <p:spPr>
          <a:xfrm flipH="1">
            <a:off x="558889" y="3517848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9" name="Google Shape;689;p27"/>
          <p:cNvCxnSpPr>
            <a:stCxn id="676" idx="5"/>
            <a:endCxn id="681" idx="0"/>
          </p:cNvCxnSpPr>
          <p:nvPr/>
        </p:nvCxnSpPr>
        <p:spPr>
          <a:xfrm>
            <a:off x="1084298" y="3517848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0" name="Google Shape;690;p27"/>
          <p:cNvSpPr txBox="1"/>
          <p:nvPr/>
        </p:nvSpPr>
        <p:spPr>
          <a:xfrm>
            <a:off x="558743" y="4995423"/>
            <a:ext cx="32409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8, 7, 5, 2, 6, 4, 9, 11, 19</a:t>
            </a:r>
            <a:endParaRPr/>
          </a:p>
        </p:txBody>
      </p:sp>
      <p:sp>
        <p:nvSpPr>
          <p:cNvPr id="691" name="Google Shape;691;p27"/>
          <p:cNvSpPr txBox="1"/>
          <p:nvPr/>
        </p:nvSpPr>
        <p:spPr>
          <a:xfrm>
            <a:off x="5887335" y="4995423"/>
            <a:ext cx="30791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7, 6, 5, 2, 4, 8, 9, 11, 19</a:t>
            </a:r>
            <a:endParaRPr/>
          </a:p>
        </p:txBody>
      </p:sp>
      <p:cxnSp>
        <p:nvCxnSpPr>
          <p:cNvPr id="692" name="Google Shape;692;p2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8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8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9" name="Google Shape;699;p28"/>
          <p:cNvSpPr/>
          <p:nvPr/>
        </p:nvSpPr>
        <p:spPr>
          <a:xfrm>
            <a:off x="4098935" y="3283123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8"/>
          <p:cNvSpPr txBox="1"/>
          <p:nvPr/>
        </p:nvSpPr>
        <p:spPr>
          <a:xfrm>
            <a:off x="3992098" y="1962655"/>
            <a:ext cx="1609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Đổi chỗ 7 và 4 cho nhau, vun lại heap</a:t>
            </a:r>
            <a:endParaRPr/>
          </a:p>
        </p:txBody>
      </p:sp>
      <p:sp>
        <p:nvSpPr>
          <p:cNvPr id="701" name="Google Shape;701;p28"/>
          <p:cNvSpPr/>
          <p:nvPr/>
        </p:nvSpPr>
        <p:spPr>
          <a:xfrm>
            <a:off x="7009510" y="134731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8"/>
          <p:cNvSpPr/>
          <p:nvPr/>
        </p:nvSpPr>
        <p:spPr>
          <a:xfrm>
            <a:off x="6289430" y="230305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8"/>
          <p:cNvSpPr/>
          <p:nvPr/>
        </p:nvSpPr>
        <p:spPr>
          <a:xfrm>
            <a:off x="7709951" y="223104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8"/>
          <p:cNvSpPr/>
          <p:nvPr/>
        </p:nvSpPr>
        <p:spPr>
          <a:xfrm>
            <a:off x="5765735" y="316715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8"/>
          <p:cNvSpPr/>
          <p:nvPr/>
        </p:nvSpPr>
        <p:spPr>
          <a:xfrm>
            <a:off x="6629831" y="316715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8"/>
          <p:cNvSpPr/>
          <p:nvPr/>
        </p:nvSpPr>
        <p:spPr>
          <a:xfrm>
            <a:off x="7349911" y="319667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8"/>
          <p:cNvSpPr/>
          <p:nvPr/>
        </p:nvSpPr>
        <p:spPr>
          <a:xfrm>
            <a:off x="8305654" y="316714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8"/>
          <p:cNvSpPr/>
          <p:nvPr/>
        </p:nvSpPr>
        <p:spPr>
          <a:xfrm>
            <a:off x="5425334" y="424727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8"/>
          <p:cNvSpPr/>
          <p:nvPr/>
        </p:nvSpPr>
        <p:spPr>
          <a:xfrm>
            <a:off x="6197783" y="424727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28"/>
          <p:cNvCxnSpPr>
            <a:stCxn id="701" idx="3"/>
            <a:endCxn id="702" idx="7"/>
          </p:cNvCxnSpPr>
          <p:nvPr/>
        </p:nvCxnSpPr>
        <p:spPr>
          <a:xfrm flipH="1">
            <a:off x="6736404" y="1794315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1" name="Google Shape;711;p28"/>
          <p:cNvCxnSpPr>
            <a:stCxn id="701" idx="5"/>
            <a:endCxn id="703" idx="1"/>
          </p:cNvCxnSpPr>
          <p:nvPr/>
        </p:nvCxnSpPr>
        <p:spPr>
          <a:xfrm>
            <a:off x="7456512" y="1794315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2" name="Google Shape;712;p28"/>
          <p:cNvCxnSpPr>
            <a:stCxn id="702" idx="3"/>
            <a:endCxn id="704" idx="7"/>
          </p:cNvCxnSpPr>
          <p:nvPr/>
        </p:nvCxnSpPr>
        <p:spPr>
          <a:xfrm flipH="1">
            <a:off x="6212823" y="2750058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3" name="Google Shape;713;p28"/>
          <p:cNvCxnSpPr>
            <a:stCxn id="702" idx="5"/>
            <a:endCxn id="705" idx="0"/>
          </p:cNvCxnSpPr>
          <p:nvPr/>
        </p:nvCxnSpPr>
        <p:spPr>
          <a:xfrm>
            <a:off x="6736432" y="2750058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4" name="Google Shape;714;p28"/>
          <p:cNvCxnSpPr>
            <a:stCxn id="703" idx="3"/>
            <a:endCxn id="706" idx="0"/>
          </p:cNvCxnSpPr>
          <p:nvPr/>
        </p:nvCxnSpPr>
        <p:spPr>
          <a:xfrm flipH="1">
            <a:off x="7611744" y="2678050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5" name="Google Shape;715;p28"/>
          <p:cNvCxnSpPr>
            <a:stCxn id="703" idx="5"/>
            <a:endCxn id="707" idx="1"/>
          </p:cNvCxnSpPr>
          <p:nvPr/>
        </p:nvCxnSpPr>
        <p:spPr>
          <a:xfrm>
            <a:off x="8156952" y="2678050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6" name="Google Shape;716;p28"/>
          <p:cNvCxnSpPr>
            <a:stCxn id="704" idx="3"/>
            <a:endCxn id="708" idx="0"/>
          </p:cNvCxnSpPr>
          <p:nvPr/>
        </p:nvCxnSpPr>
        <p:spPr>
          <a:xfrm flipH="1">
            <a:off x="5687329" y="3614154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7" name="Google Shape;717;p28"/>
          <p:cNvCxnSpPr>
            <a:stCxn id="704" idx="5"/>
            <a:endCxn id="709" idx="0"/>
          </p:cNvCxnSpPr>
          <p:nvPr/>
        </p:nvCxnSpPr>
        <p:spPr>
          <a:xfrm>
            <a:off x="6212737" y="3614154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8" name="Google Shape;718;p28"/>
          <p:cNvSpPr/>
          <p:nvPr/>
        </p:nvSpPr>
        <p:spPr>
          <a:xfrm>
            <a:off x="1896942" y="131458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8"/>
          <p:cNvSpPr/>
          <p:nvPr/>
        </p:nvSpPr>
        <p:spPr>
          <a:xfrm>
            <a:off x="1176862" y="227032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8"/>
          <p:cNvSpPr/>
          <p:nvPr/>
        </p:nvSpPr>
        <p:spPr>
          <a:xfrm>
            <a:off x="2597383" y="219831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8"/>
          <p:cNvSpPr/>
          <p:nvPr/>
        </p:nvSpPr>
        <p:spPr>
          <a:xfrm>
            <a:off x="653167" y="313442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8"/>
          <p:cNvSpPr/>
          <p:nvPr/>
        </p:nvSpPr>
        <p:spPr>
          <a:xfrm>
            <a:off x="1517263" y="313442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8"/>
          <p:cNvSpPr/>
          <p:nvPr/>
        </p:nvSpPr>
        <p:spPr>
          <a:xfrm>
            <a:off x="2237343" y="3163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8"/>
          <p:cNvSpPr/>
          <p:nvPr/>
        </p:nvSpPr>
        <p:spPr>
          <a:xfrm>
            <a:off x="3193086" y="313441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8"/>
          <p:cNvSpPr/>
          <p:nvPr/>
        </p:nvSpPr>
        <p:spPr>
          <a:xfrm>
            <a:off x="312766" y="421454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8"/>
          <p:cNvSpPr/>
          <p:nvPr/>
        </p:nvSpPr>
        <p:spPr>
          <a:xfrm>
            <a:off x="1085215" y="421454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7" name="Google Shape;727;p28"/>
          <p:cNvCxnSpPr>
            <a:stCxn id="718" idx="3"/>
            <a:endCxn id="719" idx="7"/>
          </p:cNvCxnSpPr>
          <p:nvPr/>
        </p:nvCxnSpPr>
        <p:spPr>
          <a:xfrm flipH="1">
            <a:off x="1623835" y="1761585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8" name="Google Shape;728;p28"/>
          <p:cNvCxnSpPr>
            <a:stCxn id="718" idx="5"/>
            <a:endCxn id="720" idx="1"/>
          </p:cNvCxnSpPr>
          <p:nvPr/>
        </p:nvCxnSpPr>
        <p:spPr>
          <a:xfrm>
            <a:off x="2343944" y="1761585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9" name="Google Shape;729;p28"/>
          <p:cNvCxnSpPr>
            <a:stCxn id="719" idx="3"/>
            <a:endCxn id="721" idx="7"/>
          </p:cNvCxnSpPr>
          <p:nvPr/>
        </p:nvCxnSpPr>
        <p:spPr>
          <a:xfrm flipH="1">
            <a:off x="1100255" y="2717328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0" name="Google Shape;730;p28"/>
          <p:cNvCxnSpPr>
            <a:stCxn id="719" idx="5"/>
            <a:endCxn id="722" idx="0"/>
          </p:cNvCxnSpPr>
          <p:nvPr/>
        </p:nvCxnSpPr>
        <p:spPr>
          <a:xfrm>
            <a:off x="1623864" y="2717328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1" name="Google Shape;731;p28"/>
          <p:cNvCxnSpPr>
            <a:stCxn id="720" idx="3"/>
            <a:endCxn id="723" idx="0"/>
          </p:cNvCxnSpPr>
          <p:nvPr/>
        </p:nvCxnSpPr>
        <p:spPr>
          <a:xfrm flipH="1">
            <a:off x="2499176" y="2645320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2" name="Google Shape;732;p28"/>
          <p:cNvCxnSpPr>
            <a:stCxn id="720" idx="5"/>
            <a:endCxn id="724" idx="1"/>
          </p:cNvCxnSpPr>
          <p:nvPr/>
        </p:nvCxnSpPr>
        <p:spPr>
          <a:xfrm>
            <a:off x="3044385" y="2645320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3" name="Google Shape;733;p28"/>
          <p:cNvCxnSpPr>
            <a:stCxn id="721" idx="3"/>
            <a:endCxn id="725" idx="0"/>
          </p:cNvCxnSpPr>
          <p:nvPr/>
        </p:nvCxnSpPr>
        <p:spPr>
          <a:xfrm flipH="1">
            <a:off x="574760" y="3581424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4" name="Google Shape;734;p28"/>
          <p:cNvCxnSpPr>
            <a:stCxn id="721" idx="5"/>
            <a:endCxn id="726" idx="0"/>
          </p:cNvCxnSpPr>
          <p:nvPr/>
        </p:nvCxnSpPr>
        <p:spPr>
          <a:xfrm>
            <a:off x="1100169" y="3581424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5" name="Google Shape;735;p28"/>
          <p:cNvSpPr txBox="1"/>
          <p:nvPr/>
        </p:nvSpPr>
        <p:spPr>
          <a:xfrm>
            <a:off x="594252" y="5058999"/>
            <a:ext cx="33978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7, 6, 5, 2, 4, 8, 9, 11, 19</a:t>
            </a:r>
            <a:endParaRPr/>
          </a:p>
        </p:txBody>
      </p:sp>
      <p:sp>
        <p:nvSpPr>
          <p:cNvPr id="736" name="Google Shape;736;p28"/>
          <p:cNvSpPr txBox="1"/>
          <p:nvPr/>
        </p:nvSpPr>
        <p:spPr>
          <a:xfrm>
            <a:off x="5922845" y="5058999"/>
            <a:ext cx="2906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6, 4, 5, 2, 7, 8, 9, 11, 19</a:t>
            </a:r>
            <a:endParaRPr/>
          </a:p>
        </p:txBody>
      </p:sp>
      <p:cxnSp>
        <p:nvCxnSpPr>
          <p:cNvPr id="737" name="Google Shape;737;p2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9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4" name="Google Shape;744;p29"/>
          <p:cNvSpPr/>
          <p:nvPr/>
        </p:nvSpPr>
        <p:spPr>
          <a:xfrm>
            <a:off x="4090058" y="3334956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9"/>
          <p:cNvSpPr txBox="1"/>
          <p:nvPr/>
        </p:nvSpPr>
        <p:spPr>
          <a:xfrm>
            <a:off x="3983221" y="2014488"/>
            <a:ext cx="1609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Đổi chỗ 6 và 2 cho nhau, vun lại heap</a:t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7000633" y="139914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9"/>
          <p:cNvSpPr/>
          <p:nvPr/>
        </p:nvSpPr>
        <p:spPr>
          <a:xfrm>
            <a:off x="6280553" y="235488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7701074" y="228288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9"/>
          <p:cNvSpPr/>
          <p:nvPr/>
        </p:nvSpPr>
        <p:spPr>
          <a:xfrm>
            <a:off x="5756858" y="321898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9"/>
          <p:cNvSpPr/>
          <p:nvPr/>
        </p:nvSpPr>
        <p:spPr>
          <a:xfrm>
            <a:off x="6620954" y="321898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9"/>
          <p:cNvSpPr/>
          <p:nvPr/>
        </p:nvSpPr>
        <p:spPr>
          <a:xfrm>
            <a:off x="7341034" y="324850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9"/>
          <p:cNvSpPr/>
          <p:nvPr/>
        </p:nvSpPr>
        <p:spPr>
          <a:xfrm>
            <a:off x="8296777" y="321898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9"/>
          <p:cNvSpPr/>
          <p:nvPr/>
        </p:nvSpPr>
        <p:spPr>
          <a:xfrm>
            <a:off x="5416457" y="429910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9"/>
          <p:cNvSpPr/>
          <p:nvPr/>
        </p:nvSpPr>
        <p:spPr>
          <a:xfrm>
            <a:off x="6188906" y="429910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5" name="Google Shape;755;p29"/>
          <p:cNvCxnSpPr>
            <a:stCxn id="746" idx="3"/>
            <a:endCxn id="747" idx="7"/>
          </p:cNvCxnSpPr>
          <p:nvPr/>
        </p:nvCxnSpPr>
        <p:spPr>
          <a:xfrm flipH="1">
            <a:off x="6727526" y="1846148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6" name="Google Shape;756;p29"/>
          <p:cNvCxnSpPr>
            <a:stCxn id="746" idx="5"/>
            <a:endCxn id="748" idx="1"/>
          </p:cNvCxnSpPr>
          <p:nvPr/>
        </p:nvCxnSpPr>
        <p:spPr>
          <a:xfrm>
            <a:off x="7447634" y="1846148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7" name="Google Shape;757;p29"/>
          <p:cNvCxnSpPr>
            <a:stCxn id="747" idx="3"/>
            <a:endCxn id="749" idx="7"/>
          </p:cNvCxnSpPr>
          <p:nvPr/>
        </p:nvCxnSpPr>
        <p:spPr>
          <a:xfrm flipH="1">
            <a:off x="6203946" y="2801891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8" name="Google Shape;758;p29"/>
          <p:cNvCxnSpPr>
            <a:stCxn id="747" idx="5"/>
            <a:endCxn id="750" idx="0"/>
          </p:cNvCxnSpPr>
          <p:nvPr/>
        </p:nvCxnSpPr>
        <p:spPr>
          <a:xfrm>
            <a:off x="6727555" y="2801891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9" name="Google Shape;759;p29"/>
          <p:cNvCxnSpPr>
            <a:stCxn id="748" idx="3"/>
            <a:endCxn id="751" idx="0"/>
          </p:cNvCxnSpPr>
          <p:nvPr/>
        </p:nvCxnSpPr>
        <p:spPr>
          <a:xfrm flipH="1">
            <a:off x="7602868" y="2729883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0" name="Google Shape;760;p29"/>
          <p:cNvCxnSpPr>
            <a:stCxn id="748" idx="5"/>
            <a:endCxn id="752" idx="1"/>
          </p:cNvCxnSpPr>
          <p:nvPr/>
        </p:nvCxnSpPr>
        <p:spPr>
          <a:xfrm>
            <a:off x="8148076" y="2729883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1" name="Google Shape;761;p29"/>
          <p:cNvCxnSpPr>
            <a:stCxn id="749" idx="3"/>
            <a:endCxn id="753" idx="0"/>
          </p:cNvCxnSpPr>
          <p:nvPr/>
        </p:nvCxnSpPr>
        <p:spPr>
          <a:xfrm flipH="1">
            <a:off x="5678451" y="3665987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2" name="Google Shape;762;p29"/>
          <p:cNvCxnSpPr>
            <a:stCxn id="749" idx="5"/>
            <a:endCxn id="754" idx="0"/>
          </p:cNvCxnSpPr>
          <p:nvPr/>
        </p:nvCxnSpPr>
        <p:spPr>
          <a:xfrm>
            <a:off x="6203859" y="3665987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3" name="Google Shape;763;p29"/>
          <p:cNvSpPr/>
          <p:nvPr/>
        </p:nvSpPr>
        <p:spPr>
          <a:xfrm>
            <a:off x="1979712" y="139914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9"/>
          <p:cNvSpPr/>
          <p:nvPr/>
        </p:nvSpPr>
        <p:spPr>
          <a:xfrm>
            <a:off x="1259632" y="235488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9"/>
          <p:cNvSpPr/>
          <p:nvPr/>
        </p:nvSpPr>
        <p:spPr>
          <a:xfrm>
            <a:off x="2680153" y="228288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9"/>
          <p:cNvSpPr/>
          <p:nvPr/>
        </p:nvSpPr>
        <p:spPr>
          <a:xfrm>
            <a:off x="735937" y="321898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9"/>
          <p:cNvSpPr/>
          <p:nvPr/>
        </p:nvSpPr>
        <p:spPr>
          <a:xfrm>
            <a:off x="1600033" y="321898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9"/>
          <p:cNvSpPr/>
          <p:nvPr/>
        </p:nvSpPr>
        <p:spPr>
          <a:xfrm>
            <a:off x="2320113" y="324850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9"/>
          <p:cNvSpPr/>
          <p:nvPr/>
        </p:nvSpPr>
        <p:spPr>
          <a:xfrm>
            <a:off x="3275856" y="321898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9"/>
          <p:cNvSpPr/>
          <p:nvPr/>
        </p:nvSpPr>
        <p:spPr>
          <a:xfrm>
            <a:off x="395536" y="429910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9"/>
          <p:cNvSpPr/>
          <p:nvPr/>
        </p:nvSpPr>
        <p:spPr>
          <a:xfrm>
            <a:off x="1167985" y="429910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29"/>
          <p:cNvCxnSpPr>
            <a:stCxn id="763" idx="3"/>
            <a:endCxn id="764" idx="7"/>
          </p:cNvCxnSpPr>
          <p:nvPr/>
        </p:nvCxnSpPr>
        <p:spPr>
          <a:xfrm flipH="1">
            <a:off x="1706605" y="1846148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3" name="Google Shape;773;p29"/>
          <p:cNvCxnSpPr>
            <a:stCxn id="763" idx="5"/>
            <a:endCxn id="765" idx="1"/>
          </p:cNvCxnSpPr>
          <p:nvPr/>
        </p:nvCxnSpPr>
        <p:spPr>
          <a:xfrm>
            <a:off x="2426714" y="1846148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4" name="Google Shape;774;p29"/>
          <p:cNvCxnSpPr>
            <a:stCxn id="764" idx="3"/>
            <a:endCxn id="766" idx="7"/>
          </p:cNvCxnSpPr>
          <p:nvPr/>
        </p:nvCxnSpPr>
        <p:spPr>
          <a:xfrm flipH="1">
            <a:off x="1183025" y="2801891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5" name="Google Shape;775;p29"/>
          <p:cNvCxnSpPr>
            <a:stCxn id="764" idx="5"/>
            <a:endCxn id="767" idx="0"/>
          </p:cNvCxnSpPr>
          <p:nvPr/>
        </p:nvCxnSpPr>
        <p:spPr>
          <a:xfrm>
            <a:off x="1706634" y="2801891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6" name="Google Shape;776;p29"/>
          <p:cNvCxnSpPr>
            <a:stCxn id="765" idx="3"/>
            <a:endCxn id="768" idx="0"/>
          </p:cNvCxnSpPr>
          <p:nvPr/>
        </p:nvCxnSpPr>
        <p:spPr>
          <a:xfrm flipH="1">
            <a:off x="2581946" y="2729883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7" name="Google Shape;777;p29"/>
          <p:cNvCxnSpPr>
            <a:stCxn id="765" idx="5"/>
            <a:endCxn id="769" idx="1"/>
          </p:cNvCxnSpPr>
          <p:nvPr/>
        </p:nvCxnSpPr>
        <p:spPr>
          <a:xfrm>
            <a:off x="3127155" y="2729883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8" name="Google Shape;778;p29"/>
          <p:cNvCxnSpPr>
            <a:stCxn id="766" idx="3"/>
            <a:endCxn id="770" idx="0"/>
          </p:cNvCxnSpPr>
          <p:nvPr/>
        </p:nvCxnSpPr>
        <p:spPr>
          <a:xfrm flipH="1">
            <a:off x="657530" y="3665987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9" name="Google Shape;779;p29"/>
          <p:cNvCxnSpPr>
            <a:stCxn id="766" idx="5"/>
            <a:endCxn id="771" idx="0"/>
          </p:cNvCxnSpPr>
          <p:nvPr/>
        </p:nvCxnSpPr>
        <p:spPr>
          <a:xfrm>
            <a:off x="1182939" y="3665987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0" name="Google Shape;780;p29"/>
          <p:cNvSpPr txBox="1"/>
          <p:nvPr/>
        </p:nvSpPr>
        <p:spPr>
          <a:xfrm>
            <a:off x="585376" y="5110832"/>
            <a:ext cx="35046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6, 4, 5, 2, 7, 8, 9, 11, 19</a:t>
            </a:r>
            <a:endParaRPr/>
          </a:p>
        </p:txBody>
      </p:sp>
      <p:sp>
        <p:nvSpPr>
          <p:cNvPr id="781" name="Google Shape;781;p29"/>
          <p:cNvSpPr txBox="1"/>
          <p:nvPr/>
        </p:nvSpPr>
        <p:spPr>
          <a:xfrm>
            <a:off x="5913968" y="5110832"/>
            <a:ext cx="30080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5, 4, 2, 6, 7, 8, 9, 11, 19</a:t>
            </a:r>
            <a:endParaRPr/>
          </a:p>
        </p:txBody>
      </p:sp>
      <p:cxnSp>
        <p:nvCxnSpPr>
          <p:cNvPr id="782" name="Google Shape;782;p29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TỔNG QUAN BÀI TOÁN SẮP XẾP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238032" y="1303043"/>
            <a:ext cx="8586371" cy="4485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Sắp xếp là việc đưa các phần tử của một dãy theo đúng thứ tự (không giảm hoặc không tăng) dựa vào 1 giá trị khoá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Thiết kế thuật toán sắp xếp hiệu quả là một việc đặc biệt quan trọng do việc sắp xếp xuất hiện trong rất nhiều tình huống tính toán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Hai thao tác cơ bản trong một thuật toán sắp xếp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Compare(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): so sánh  khoá của 2 phần tử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Swap(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): đổi chỗ 2 phần tử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cho nhau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Không giảm tổng quát, giả sử cần sắp xếp dãy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không giảm của giá trị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0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9" name="Google Shape;789;p30"/>
          <p:cNvSpPr/>
          <p:nvPr/>
        </p:nvSpPr>
        <p:spPr>
          <a:xfrm>
            <a:off x="4134446" y="3423733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0"/>
          <p:cNvSpPr txBox="1"/>
          <p:nvPr/>
        </p:nvSpPr>
        <p:spPr>
          <a:xfrm>
            <a:off x="4027609" y="2103265"/>
            <a:ext cx="1609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 chỗ 5 và 2 cho nhau, vun lại heap</a:t>
            </a:r>
            <a:endParaRPr/>
          </a:p>
        </p:txBody>
      </p:sp>
      <p:sp>
        <p:nvSpPr>
          <p:cNvPr id="791" name="Google Shape;791;p30"/>
          <p:cNvSpPr/>
          <p:nvPr/>
        </p:nvSpPr>
        <p:spPr>
          <a:xfrm>
            <a:off x="7045021" y="148792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0"/>
          <p:cNvSpPr/>
          <p:nvPr/>
        </p:nvSpPr>
        <p:spPr>
          <a:xfrm>
            <a:off x="6324941" y="244366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30"/>
          <p:cNvSpPr/>
          <p:nvPr/>
        </p:nvSpPr>
        <p:spPr>
          <a:xfrm>
            <a:off x="7745462" y="237165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0"/>
          <p:cNvSpPr/>
          <p:nvPr/>
        </p:nvSpPr>
        <p:spPr>
          <a:xfrm>
            <a:off x="5801246" y="330776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0"/>
          <p:cNvSpPr/>
          <p:nvPr/>
        </p:nvSpPr>
        <p:spPr>
          <a:xfrm>
            <a:off x="6665342" y="330776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0"/>
          <p:cNvSpPr/>
          <p:nvPr/>
        </p:nvSpPr>
        <p:spPr>
          <a:xfrm>
            <a:off x="7385422" y="333728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0"/>
          <p:cNvSpPr/>
          <p:nvPr/>
        </p:nvSpPr>
        <p:spPr>
          <a:xfrm>
            <a:off x="8341165" y="330775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0"/>
          <p:cNvSpPr/>
          <p:nvPr/>
        </p:nvSpPr>
        <p:spPr>
          <a:xfrm>
            <a:off x="5460845" y="438788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0"/>
          <p:cNvSpPr/>
          <p:nvPr/>
        </p:nvSpPr>
        <p:spPr>
          <a:xfrm>
            <a:off x="6233294" y="438788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Google Shape;800;p30"/>
          <p:cNvCxnSpPr>
            <a:stCxn id="791" idx="3"/>
            <a:endCxn id="792" idx="7"/>
          </p:cNvCxnSpPr>
          <p:nvPr/>
        </p:nvCxnSpPr>
        <p:spPr>
          <a:xfrm flipH="1">
            <a:off x="6771914" y="1934925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1" name="Google Shape;801;p30"/>
          <p:cNvCxnSpPr>
            <a:stCxn id="791" idx="5"/>
            <a:endCxn id="793" idx="1"/>
          </p:cNvCxnSpPr>
          <p:nvPr/>
        </p:nvCxnSpPr>
        <p:spPr>
          <a:xfrm>
            <a:off x="7492023" y="1934925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2" name="Google Shape;802;p30"/>
          <p:cNvCxnSpPr>
            <a:stCxn id="792" idx="3"/>
            <a:endCxn id="794" idx="7"/>
          </p:cNvCxnSpPr>
          <p:nvPr/>
        </p:nvCxnSpPr>
        <p:spPr>
          <a:xfrm flipH="1">
            <a:off x="6248334" y="2890668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3" name="Google Shape;803;p30"/>
          <p:cNvCxnSpPr>
            <a:stCxn id="792" idx="5"/>
            <a:endCxn id="795" idx="0"/>
          </p:cNvCxnSpPr>
          <p:nvPr/>
        </p:nvCxnSpPr>
        <p:spPr>
          <a:xfrm>
            <a:off x="6771943" y="2890668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4" name="Google Shape;804;p30"/>
          <p:cNvCxnSpPr>
            <a:stCxn id="793" idx="3"/>
            <a:endCxn id="796" idx="0"/>
          </p:cNvCxnSpPr>
          <p:nvPr/>
        </p:nvCxnSpPr>
        <p:spPr>
          <a:xfrm flipH="1">
            <a:off x="7647255" y="2818660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5" name="Google Shape;805;p30"/>
          <p:cNvCxnSpPr>
            <a:stCxn id="793" idx="5"/>
            <a:endCxn id="797" idx="1"/>
          </p:cNvCxnSpPr>
          <p:nvPr/>
        </p:nvCxnSpPr>
        <p:spPr>
          <a:xfrm>
            <a:off x="8192463" y="2818660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6" name="Google Shape;806;p30"/>
          <p:cNvCxnSpPr>
            <a:stCxn id="794" idx="3"/>
            <a:endCxn id="798" idx="0"/>
          </p:cNvCxnSpPr>
          <p:nvPr/>
        </p:nvCxnSpPr>
        <p:spPr>
          <a:xfrm flipH="1">
            <a:off x="5722839" y="3754764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7" name="Google Shape;807;p30"/>
          <p:cNvCxnSpPr>
            <a:stCxn id="794" idx="5"/>
            <a:endCxn id="799" idx="0"/>
          </p:cNvCxnSpPr>
          <p:nvPr/>
        </p:nvCxnSpPr>
        <p:spPr>
          <a:xfrm>
            <a:off x="6248248" y="3754764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8" name="Google Shape;808;p30"/>
          <p:cNvSpPr/>
          <p:nvPr/>
        </p:nvSpPr>
        <p:spPr>
          <a:xfrm>
            <a:off x="2024100" y="145519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0"/>
          <p:cNvSpPr/>
          <p:nvPr/>
        </p:nvSpPr>
        <p:spPr>
          <a:xfrm>
            <a:off x="1304020" y="241093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0"/>
          <p:cNvSpPr/>
          <p:nvPr/>
        </p:nvSpPr>
        <p:spPr>
          <a:xfrm>
            <a:off x="2724541" y="233892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0"/>
          <p:cNvSpPr/>
          <p:nvPr/>
        </p:nvSpPr>
        <p:spPr>
          <a:xfrm>
            <a:off x="780325" y="327503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0"/>
          <p:cNvSpPr/>
          <p:nvPr/>
        </p:nvSpPr>
        <p:spPr>
          <a:xfrm>
            <a:off x="1644421" y="327503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0"/>
          <p:cNvSpPr/>
          <p:nvPr/>
        </p:nvSpPr>
        <p:spPr>
          <a:xfrm>
            <a:off x="2364501" y="330455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0"/>
          <p:cNvSpPr/>
          <p:nvPr/>
        </p:nvSpPr>
        <p:spPr>
          <a:xfrm>
            <a:off x="3320244" y="327502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0"/>
          <p:cNvSpPr/>
          <p:nvPr/>
        </p:nvSpPr>
        <p:spPr>
          <a:xfrm>
            <a:off x="439924" y="435515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1212373" y="435515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7" name="Google Shape;817;p30"/>
          <p:cNvCxnSpPr>
            <a:stCxn id="808" idx="3"/>
            <a:endCxn id="809" idx="7"/>
          </p:cNvCxnSpPr>
          <p:nvPr/>
        </p:nvCxnSpPr>
        <p:spPr>
          <a:xfrm flipH="1">
            <a:off x="1750993" y="1902195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8" name="Google Shape;818;p30"/>
          <p:cNvCxnSpPr>
            <a:stCxn id="808" idx="5"/>
            <a:endCxn id="810" idx="1"/>
          </p:cNvCxnSpPr>
          <p:nvPr/>
        </p:nvCxnSpPr>
        <p:spPr>
          <a:xfrm>
            <a:off x="2471102" y="1902195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9" name="Google Shape;819;p30"/>
          <p:cNvCxnSpPr>
            <a:stCxn id="809" idx="3"/>
            <a:endCxn id="811" idx="7"/>
          </p:cNvCxnSpPr>
          <p:nvPr/>
        </p:nvCxnSpPr>
        <p:spPr>
          <a:xfrm flipH="1">
            <a:off x="1227413" y="2857938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0" name="Google Shape;820;p30"/>
          <p:cNvCxnSpPr>
            <a:stCxn id="809" idx="5"/>
            <a:endCxn id="812" idx="0"/>
          </p:cNvCxnSpPr>
          <p:nvPr/>
        </p:nvCxnSpPr>
        <p:spPr>
          <a:xfrm>
            <a:off x="1751022" y="2857938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1" name="Google Shape;821;p30"/>
          <p:cNvCxnSpPr>
            <a:stCxn id="810" idx="3"/>
            <a:endCxn id="813" idx="0"/>
          </p:cNvCxnSpPr>
          <p:nvPr/>
        </p:nvCxnSpPr>
        <p:spPr>
          <a:xfrm flipH="1">
            <a:off x="2626334" y="2785930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2" name="Google Shape;822;p30"/>
          <p:cNvCxnSpPr>
            <a:stCxn id="810" idx="5"/>
            <a:endCxn id="814" idx="1"/>
          </p:cNvCxnSpPr>
          <p:nvPr/>
        </p:nvCxnSpPr>
        <p:spPr>
          <a:xfrm>
            <a:off x="3171543" y="2785930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3" name="Google Shape;823;p30"/>
          <p:cNvCxnSpPr>
            <a:stCxn id="811" idx="3"/>
            <a:endCxn id="815" idx="0"/>
          </p:cNvCxnSpPr>
          <p:nvPr/>
        </p:nvCxnSpPr>
        <p:spPr>
          <a:xfrm flipH="1">
            <a:off x="701918" y="3722034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4" name="Google Shape;824;p30"/>
          <p:cNvCxnSpPr>
            <a:stCxn id="811" idx="5"/>
            <a:endCxn id="816" idx="0"/>
          </p:cNvCxnSpPr>
          <p:nvPr/>
        </p:nvCxnSpPr>
        <p:spPr>
          <a:xfrm>
            <a:off x="1227327" y="3722034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5" name="Google Shape;825;p30"/>
          <p:cNvSpPr txBox="1"/>
          <p:nvPr/>
        </p:nvSpPr>
        <p:spPr>
          <a:xfrm>
            <a:off x="629764" y="5199609"/>
            <a:ext cx="35046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5, 4, 2, 6, 7, 8, 9, 11, 19</a:t>
            </a:r>
            <a:endParaRPr/>
          </a:p>
        </p:txBody>
      </p:sp>
      <p:sp>
        <p:nvSpPr>
          <p:cNvPr id="826" name="Google Shape;826;p30"/>
          <p:cNvSpPr txBox="1"/>
          <p:nvPr/>
        </p:nvSpPr>
        <p:spPr>
          <a:xfrm>
            <a:off x="5958355" y="5199609"/>
            <a:ext cx="29903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4, 2, 5, 6, 7, 8, 9, 11, 19</a:t>
            </a:r>
            <a:endParaRPr/>
          </a:p>
        </p:txBody>
      </p:sp>
      <p:cxnSp>
        <p:nvCxnSpPr>
          <p:cNvPr id="827" name="Google Shape;827;p30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1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VUN ĐỐNG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1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4107814" y="3263936"/>
            <a:ext cx="1251916" cy="370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1"/>
          <p:cNvSpPr txBox="1"/>
          <p:nvPr/>
        </p:nvSpPr>
        <p:spPr>
          <a:xfrm>
            <a:off x="4000977" y="1943468"/>
            <a:ext cx="1609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Đổi chỗ 4 và 2 cho nhau, vun lại heap</a:t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7018389" y="132812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1"/>
          <p:cNvSpPr/>
          <p:nvPr/>
        </p:nvSpPr>
        <p:spPr>
          <a:xfrm>
            <a:off x="6298309" y="228386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1"/>
          <p:cNvSpPr/>
          <p:nvPr/>
        </p:nvSpPr>
        <p:spPr>
          <a:xfrm>
            <a:off x="7718830" y="221186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1"/>
          <p:cNvSpPr/>
          <p:nvPr/>
        </p:nvSpPr>
        <p:spPr>
          <a:xfrm>
            <a:off x="5774614" y="314796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1"/>
          <p:cNvSpPr/>
          <p:nvPr/>
        </p:nvSpPr>
        <p:spPr>
          <a:xfrm>
            <a:off x="6638710" y="314796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1"/>
          <p:cNvSpPr/>
          <p:nvPr/>
        </p:nvSpPr>
        <p:spPr>
          <a:xfrm>
            <a:off x="7358790" y="317748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1"/>
          <p:cNvSpPr/>
          <p:nvPr/>
        </p:nvSpPr>
        <p:spPr>
          <a:xfrm>
            <a:off x="8314533" y="314796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1"/>
          <p:cNvSpPr/>
          <p:nvPr/>
        </p:nvSpPr>
        <p:spPr>
          <a:xfrm>
            <a:off x="5434213" y="422808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1"/>
          <p:cNvSpPr/>
          <p:nvPr/>
        </p:nvSpPr>
        <p:spPr>
          <a:xfrm>
            <a:off x="6206662" y="422808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5" name="Google Shape;845;p31"/>
          <p:cNvCxnSpPr>
            <a:stCxn id="836" idx="3"/>
            <a:endCxn id="837" idx="7"/>
          </p:cNvCxnSpPr>
          <p:nvPr/>
        </p:nvCxnSpPr>
        <p:spPr>
          <a:xfrm flipH="1">
            <a:off x="6745282" y="1775128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6" name="Google Shape;846;p31"/>
          <p:cNvCxnSpPr>
            <a:stCxn id="836" idx="5"/>
            <a:endCxn id="838" idx="1"/>
          </p:cNvCxnSpPr>
          <p:nvPr/>
        </p:nvCxnSpPr>
        <p:spPr>
          <a:xfrm>
            <a:off x="7465391" y="1775128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7" name="Google Shape;847;p31"/>
          <p:cNvCxnSpPr>
            <a:stCxn id="837" idx="3"/>
            <a:endCxn id="839" idx="7"/>
          </p:cNvCxnSpPr>
          <p:nvPr/>
        </p:nvCxnSpPr>
        <p:spPr>
          <a:xfrm flipH="1">
            <a:off x="6221702" y="2730871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8" name="Google Shape;848;p31"/>
          <p:cNvCxnSpPr>
            <a:stCxn id="837" idx="5"/>
            <a:endCxn id="840" idx="0"/>
          </p:cNvCxnSpPr>
          <p:nvPr/>
        </p:nvCxnSpPr>
        <p:spPr>
          <a:xfrm>
            <a:off x="6745311" y="2730871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9" name="Google Shape;849;p31"/>
          <p:cNvCxnSpPr>
            <a:stCxn id="838" idx="3"/>
            <a:endCxn id="841" idx="0"/>
          </p:cNvCxnSpPr>
          <p:nvPr/>
        </p:nvCxnSpPr>
        <p:spPr>
          <a:xfrm flipH="1">
            <a:off x="7620623" y="2658863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0" name="Google Shape;850;p31"/>
          <p:cNvCxnSpPr>
            <a:stCxn id="838" idx="5"/>
            <a:endCxn id="842" idx="1"/>
          </p:cNvCxnSpPr>
          <p:nvPr/>
        </p:nvCxnSpPr>
        <p:spPr>
          <a:xfrm>
            <a:off x="8165831" y="2658863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1" name="Google Shape;851;p31"/>
          <p:cNvCxnSpPr>
            <a:stCxn id="839" idx="3"/>
            <a:endCxn id="843" idx="0"/>
          </p:cNvCxnSpPr>
          <p:nvPr/>
        </p:nvCxnSpPr>
        <p:spPr>
          <a:xfrm flipH="1">
            <a:off x="5696207" y="3594967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2" name="Google Shape;852;p31"/>
          <p:cNvCxnSpPr>
            <a:stCxn id="839" idx="5"/>
            <a:endCxn id="844" idx="0"/>
          </p:cNvCxnSpPr>
          <p:nvPr/>
        </p:nvCxnSpPr>
        <p:spPr>
          <a:xfrm>
            <a:off x="6221616" y="3594967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3" name="Google Shape;853;p31"/>
          <p:cNvSpPr/>
          <p:nvPr/>
        </p:nvSpPr>
        <p:spPr>
          <a:xfrm>
            <a:off x="1997468" y="129539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1"/>
          <p:cNvSpPr/>
          <p:nvPr/>
        </p:nvSpPr>
        <p:spPr>
          <a:xfrm>
            <a:off x="1277388" y="225113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1"/>
          <p:cNvSpPr/>
          <p:nvPr/>
        </p:nvSpPr>
        <p:spPr>
          <a:xfrm>
            <a:off x="2697909" y="217913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1"/>
          <p:cNvSpPr/>
          <p:nvPr/>
        </p:nvSpPr>
        <p:spPr>
          <a:xfrm>
            <a:off x="753693" y="311523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1617789" y="311523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1"/>
          <p:cNvSpPr/>
          <p:nvPr/>
        </p:nvSpPr>
        <p:spPr>
          <a:xfrm>
            <a:off x="2337869" y="314475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3293612" y="311523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1"/>
          <p:cNvSpPr/>
          <p:nvPr/>
        </p:nvSpPr>
        <p:spPr>
          <a:xfrm>
            <a:off x="413292" y="419535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1"/>
          <p:cNvSpPr/>
          <p:nvPr/>
        </p:nvSpPr>
        <p:spPr>
          <a:xfrm>
            <a:off x="1185741" y="419535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2" name="Google Shape;862;p31"/>
          <p:cNvCxnSpPr>
            <a:stCxn id="853" idx="3"/>
            <a:endCxn id="854" idx="7"/>
          </p:cNvCxnSpPr>
          <p:nvPr/>
        </p:nvCxnSpPr>
        <p:spPr>
          <a:xfrm flipH="1">
            <a:off x="1724361" y="1742398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3" name="Google Shape;863;p31"/>
          <p:cNvCxnSpPr>
            <a:stCxn id="853" idx="5"/>
            <a:endCxn id="855" idx="1"/>
          </p:cNvCxnSpPr>
          <p:nvPr/>
        </p:nvCxnSpPr>
        <p:spPr>
          <a:xfrm>
            <a:off x="2444470" y="1742398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4" name="Google Shape;864;p31"/>
          <p:cNvCxnSpPr>
            <a:stCxn id="854" idx="3"/>
            <a:endCxn id="856" idx="7"/>
          </p:cNvCxnSpPr>
          <p:nvPr/>
        </p:nvCxnSpPr>
        <p:spPr>
          <a:xfrm flipH="1">
            <a:off x="1200781" y="2698141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5" name="Google Shape;865;p31"/>
          <p:cNvCxnSpPr>
            <a:stCxn id="854" idx="5"/>
            <a:endCxn id="857" idx="0"/>
          </p:cNvCxnSpPr>
          <p:nvPr/>
        </p:nvCxnSpPr>
        <p:spPr>
          <a:xfrm>
            <a:off x="1724390" y="2698141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6" name="Google Shape;866;p31"/>
          <p:cNvCxnSpPr>
            <a:stCxn id="855" idx="3"/>
            <a:endCxn id="858" idx="0"/>
          </p:cNvCxnSpPr>
          <p:nvPr/>
        </p:nvCxnSpPr>
        <p:spPr>
          <a:xfrm flipH="1">
            <a:off x="2599702" y="2626133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7" name="Google Shape;867;p31"/>
          <p:cNvCxnSpPr>
            <a:stCxn id="855" idx="5"/>
            <a:endCxn id="859" idx="1"/>
          </p:cNvCxnSpPr>
          <p:nvPr/>
        </p:nvCxnSpPr>
        <p:spPr>
          <a:xfrm>
            <a:off x="3144911" y="2626133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8" name="Google Shape;868;p31"/>
          <p:cNvCxnSpPr>
            <a:stCxn id="856" idx="3"/>
            <a:endCxn id="860" idx="0"/>
          </p:cNvCxnSpPr>
          <p:nvPr/>
        </p:nvCxnSpPr>
        <p:spPr>
          <a:xfrm flipH="1">
            <a:off x="675286" y="3562237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9" name="Google Shape;869;p31"/>
          <p:cNvCxnSpPr>
            <a:stCxn id="856" idx="5"/>
            <a:endCxn id="861" idx="0"/>
          </p:cNvCxnSpPr>
          <p:nvPr/>
        </p:nvCxnSpPr>
        <p:spPr>
          <a:xfrm>
            <a:off x="1200695" y="3562237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0" name="Google Shape;870;p31"/>
          <p:cNvSpPr txBox="1"/>
          <p:nvPr/>
        </p:nvSpPr>
        <p:spPr>
          <a:xfrm>
            <a:off x="603132" y="5039812"/>
            <a:ext cx="37114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4, 2, 5, 6, 7, 8, 9, 11, 19</a:t>
            </a:r>
            <a:endParaRPr/>
          </a:p>
        </p:txBody>
      </p:sp>
      <p:sp>
        <p:nvSpPr>
          <p:cNvPr id="871" name="Google Shape;871;p31"/>
          <p:cNvSpPr txBox="1"/>
          <p:nvPr/>
        </p:nvSpPr>
        <p:spPr>
          <a:xfrm>
            <a:off x="5931724" y="5039812"/>
            <a:ext cx="2906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2, 4, 5, 6, 7, 8, 9, 11, 19</a:t>
            </a:r>
            <a:endParaRPr/>
          </a:p>
        </p:txBody>
      </p:sp>
      <p:cxnSp>
        <p:nvCxnSpPr>
          <p:cNvPr id="872" name="Google Shape;872;p31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2"/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Thank you for</a:t>
            </a:r>
            <a:r>
              <a:rPr b="0" i="0" lang="en-GB" sz="2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​ </a:t>
            </a:r>
            <a:r>
              <a:rPr b="1" i="0" lang="en-GB" sz="2800" u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your attentions</a:t>
            </a:r>
            <a:r>
              <a:rPr b="1" i="0" lang="en-GB" sz="2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b="0" i="0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TỔNG QUAN BÀI TOÁN SẮP XẾP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229154" y="1029810"/>
            <a:ext cx="8710659" cy="486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Phân loại thuật toán sắp xếp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Sắp xếp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tại chỗ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: sử dụng bộ nhớ trung gian là hằng số, không phụ thuộc độ dài dãy đầu vào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Sắp xếp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ổn định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: duy trì thứ tự tương đối giữa 2 phần tử có cùng giá trị khoá (vị trí tương đối giữa 2 phần tử có cùng khoá không đổi trước và sau khi sắp xếp)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Thuật toán sắp xếp dựa trên so sánh: sử dụng phép so sánh để quyết định thứ tự phần tử (counting sort không phải là thuật toán sắp xếp dựa trên so sánh)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LỰA CHỌN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Chọn số nhỏ nhất xếp vào vị trí thứ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Chọn số nhỏ thứ 2 xếp vào vị trí thứ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Chọn số nhỏ thứ 3 xếp vào vị trí thứ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786052" y="1484784"/>
            <a:ext cx="3871342" cy="420580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selectionSort(int A[], int N)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index tu 1 -&gt; N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for(int k = 1; k &lt;= N; k++){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min = k;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for(int j = k+1; j &lt;= N; j++){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if(A[min] &gt; A[j]) min = j;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tmp = A[min];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A[min] = A[k];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A[k] = tmp;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3" name="Google Shape;113;p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LỰA CHỌN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323528" y="1159440"/>
            <a:ext cx="8496944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Ví dụ:  5, 7, 3, 8, 1, 2, 9, 4, 6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6"/>
          <p:cNvGraphicFramePr/>
          <p:nvPr/>
        </p:nvGraphicFramePr>
        <p:xfrm>
          <a:off x="636228" y="1797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1" name="Google Shape;121;p6"/>
          <p:cNvCxnSpPr/>
          <p:nvPr/>
        </p:nvCxnSpPr>
        <p:spPr>
          <a:xfrm>
            <a:off x="4884698" y="1751102"/>
            <a:ext cx="0" cy="432048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6"/>
          <p:cNvCxnSpPr/>
          <p:nvPr/>
        </p:nvCxnSpPr>
        <p:spPr>
          <a:xfrm>
            <a:off x="924258" y="2543190"/>
            <a:ext cx="15841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6"/>
          <p:cNvCxnSpPr/>
          <p:nvPr/>
        </p:nvCxnSpPr>
        <p:spPr>
          <a:xfrm rot="10800000">
            <a:off x="924258" y="2255158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4" name="Google Shape;124;p6"/>
          <p:cNvCxnSpPr/>
          <p:nvPr/>
        </p:nvCxnSpPr>
        <p:spPr>
          <a:xfrm rot="10800000">
            <a:off x="2508434" y="2255190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125" name="Google Shape;125;p6"/>
          <p:cNvGraphicFramePr/>
          <p:nvPr/>
        </p:nvGraphicFramePr>
        <p:xfrm>
          <a:off x="636226" y="2759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6" name="Google Shape;126;p6"/>
          <p:cNvCxnSpPr/>
          <p:nvPr/>
        </p:nvCxnSpPr>
        <p:spPr>
          <a:xfrm>
            <a:off x="1284298" y="3504446"/>
            <a:ext cx="165618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/>
          <p:nvPr/>
        </p:nvCxnSpPr>
        <p:spPr>
          <a:xfrm rot="10800000">
            <a:off x="1284298" y="3216414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8" name="Google Shape;128;p6"/>
          <p:cNvCxnSpPr/>
          <p:nvPr/>
        </p:nvCxnSpPr>
        <p:spPr>
          <a:xfrm flipH="1" rot="10800000">
            <a:off x="2940481" y="3216414"/>
            <a:ext cx="1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129" name="Google Shape;129;p6"/>
          <p:cNvGraphicFramePr/>
          <p:nvPr/>
        </p:nvGraphicFramePr>
        <p:xfrm>
          <a:off x="636226" y="36701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0" name="Google Shape;130;p6"/>
          <p:cNvCxnSpPr/>
          <p:nvPr/>
        </p:nvCxnSpPr>
        <p:spPr>
          <a:xfrm rot="10800000">
            <a:off x="1644338" y="4127366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131" name="Google Shape;131;p6"/>
          <p:cNvGraphicFramePr/>
          <p:nvPr/>
        </p:nvGraphicFramePr>
        <p:xfrm>
          <a:off x="636226" y="4534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2" name="Google Shape;132;p6"/>
          <p:cNvCxnSpPr/>
          <p:nvPr/>
        </p:nvCxnSpPr>
        <p:spPr>
          <a:xfrm rot="10800000">
            <a:off x="2076386" y="4991462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3732570" y="4991462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4" name="Google Shape;134;p6"/>
          <p:cNvCxnSpPr/>
          <p:nvPr/>
        </p:nvCxnSpPr>
        <p:spPr>
          <a:xfrm>
            <a:off x="2076387" y="5279494"/>
            <a:ext cx="165618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5" name="Google Shape;135;p6"/>
          <p:cNvGraphicFramePr/>
          <p:nvPr/>
        </p:nvGraphicFramePr>
        <p:xfrm>
          <a:off x="636226" y="5423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6" name="Google Shape;136;p6"/>
          <p:cNvCxnSpPr/>
          <p:nvPr/>
        </p:nvCxnSpPr>
        <p:spPr>
          <a:xfrm rot="10800000">
            <a:off x="2436426" y="5880710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137" name="Google Shape;137;p6"/>
          <p:cNvGraphicFramePr/>
          <p:nvPr/>
        </p:nvGraphicFramePr>
        <p:xfrm>
          <a:off x="5244740" y="1797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8" name="Google Shape;138;p6"/>
          <p:cNvCxnSpPr/>
          <p:nvPr/>
        </p:nvCxnSpPr>
        <p:spPr>
          <a:xfrm rot="10800000">
            <a:off x="7476986" y="2255158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9" name="Google Shape;139;p6"/>
          <p:cNvCxnSpPr/>
          <p:nvPr/>
        </p:nvCxnSpPr>
        <p:spPr>
          <a:xfrm rot="10800000">
            <a:off x="8773130" y="2255158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0" name="Google Shape;140;p6"/>
          <p:cNvCxnSpPr/>
          <p:nvPr/>
        </p:nvCxnSpPr>
        <p:spPr>
          <a:xfrm>
            <a:off x="7476986" y="2543190"/>
            <a:ext cx="129614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1" name="Google Shape;141;p6"/>
          <p:cNvGraphicFramePr/>
          <p:nvPr/>
        </p:nvGraphicFramePr>
        <p:xfrm>
          <a:off x="5244738" y="2734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2" name="Google Shape;142;p6"/>
          <p:cNvCxnSpPr/>
          <p:nvPr/>
        </p:nvCxnSpPr>
        <p:spPr>
          <a:xfrm rot="10800000">
            <a:off x="7909034" y="3191262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8773128" y="3191262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4" name="Google Shape;144;p6"/>
          <p:cNvCxnSpPr/>
          <p:nvPr/>
        </p:nvCxnSpPr>
        <p:spPr>
          <a:xfrm>
            <a:off x="7909034" y="3479294"/>
            <a:ext cx="86409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5" name="Google Shape;145;p6"/>
          <p:cNvGraphicFramePr/>
          <p:nvPr/>
        </p:nvGraphicFramePr>
        <p:xfrm>
          <a:off x="5244738" y="3695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6" name="Google Shape;146;p6"/>
          <p:cNvCxnSpPr/>
          <p:nvPr/>
        </p:nvCxnSpPr>
        <p:spPr>
          <a:xfrm rot="10800000">
            <a:off x="8341082" y="4152518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" name="Google Shape;147;p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CHÈN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323528" y="1447800"/>
            <a:ext cx="4464496" cy="4429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Thuật toán diễn ra qua các bước lặp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= 2, 3,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Tại mỗi bước thứ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: chèn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vào đúng vị trí trong dãy đã được sắp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để thu được dãy được sắp đúng thứ tự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Sau bước thứ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thì dãy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đã được sắp đúng thứ tự, dãy còn lại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giữ nguyên vị trí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4956700" y="1484785"/>
            <a:ext cx="3841071" cy="392541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insertionSort(int A[], int N)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index tu 1 -&gt; N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for(int k = 2; k &lt;= N; k++){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last = A[k];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j = k;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while(j &gt; 1 &amp;&amp; A[j-1] &gt;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last){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A[j] = A[j-1];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j--;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A[j] = last;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56" name="Google Shape;156;p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CHÈN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323528" y="1447800"/>
            <a:ext cx="8496944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Ví dụ:  5, 7, 3, 8, 1, 2, 9, 4, 6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8"/>
          <p:cNvGraphicFramePr/>
          <p:nvPr/>
        </p:nvGraphicFramePr>
        <p:xfrm>
          <a:off x="467546" y="2179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8"/>
          <p:cNvGraphicFramePr/>
          <p:nvPr/>
        </p:nvGraphicFramePr>
        <p:xfrm>
          <a:off x="467546" y="2899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8"/>
          <p:cNvGraphicFramePr/>
          <p:nvPr/>
        </p:nvGraphicFramePr>
        <p:xfrm>
          <a:off x="467544" y="3573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8"/>
          <p:cNvGraphicFramePr/>
          <p:nvPr/>
        </p:nvGraphicFramePr>
        <p:xfrm>
          <a:off x="467544" y="4267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8"/>
          <p:cNvGraphicFramePr/>
          <p:nvPr/>
        </p:nvGraphicFramePr>
        <p:xfrm>
          <a:off x="467544" y="4988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8"/>
          <p:cNvGraphicFramePr/>
          <p:nvPr/>
        </p:nvGraphicFramePr>
        <p:xfrm>
          <a:off x="5220074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8"/>
          <p:cNvGraphicFramePr/>
          <p:nvPr/>
        </p:nvGraphicFramePr>
        <p:xfrm>
          <a:off x="5220072" y="2924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8"/>
          <p:cNvGraphicFramePr/>
          <p:nvPr/>
        </p:nvGraphicFramePr>
        <p:xfrm>
          <a:off x="5220074" y="3573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{A89C8B12-B6AC-4EE7-AD5F-D1F6A0756BFD}</a:tableStyleId>
              </a:tblPr>
              <a:tblGrid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  <a:gridCol w="416050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cxnSp>
        <p:nvCxnSpPr>
          <p:cNvPr id="172" name="Google Shape;172;p8"/>
          <p:cNvCxnSpPr/>
          <p:nvPr/>
        </p:nvCxnSpPr>
        <p:spPr>
          <a:xfrm>
            <a:off x="4716016" y="2132856"/>
            <a:ext cx="0" cy="360211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SẮP XẾP NỔI BỌT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251520" y="989846"/>
            <a:ext cx="4648954" cy="4597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dãy từ trái qua phải (hoặc từ phải qua trái)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Tại mỗi bước, so sánh 2 phần tử đứng cạnh nhau và tiến hành đổi chỗ 2 phần tử đó nếu phần tử trước lớn hơn phần tử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Lặp lại quá trình trên khi nào trong dãy vẫn còn 2 phần tử đứng cạnh nhau mà phần tử trước lớn hơn phần tử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5105647" y="952123"/>
            <a:ext cx="3629980" cy="459789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bubleSort(int A[], int N) {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index tu 1 den N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swapped;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swapped =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for(int i = 1; i &lt; N; i++){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if(A[i] &gt; A[i+1]){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tmp = A[i];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A[i] = A[i+1];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A[i+1] = tmp;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swapped = 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}while(swapped == 1);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82" name="Google Shape;182;p9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2020-04-20T02:25:53Z</dcterms:created>
  <dc:creator>Pham Long Long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