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10233025" cy="7102475"/>
  <p:embeddedFontLst>
    <p:embeddedFont>
      <p:font typeface="Questrial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iFfJtUnj/u4k5tHPGEKcbHNeAi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estria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6346" y="0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6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7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7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9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0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1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1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2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2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3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3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  <a:defRPr sz="6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5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" type="body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8" name="Google Shape;78;p36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36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7"/>
          <p:cNvSpPr/>
          <p:nvPr>
            <p:ph idx="2" type="pic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37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37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8"/>
          <p:cNvSpPr txBox="1"/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1" type="body"/>
          </p:nvPr>
        </p:nvSpPr>
        <p:spPr>
          <a:xfrm rot="5400000">
            <a:off x="2341562" y="-87312"/>
            <a:ext cx="4460876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9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9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628650" y="146842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628650" y="1593851"/>
            <a:ext cx="788670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6457950" y="614124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/>
          <p:nvPr>
            <p:ph type="title"/>
          </p:nvPr>
        </p:nvSpPr>
        <p:spPr>
          <a:xfrm>
            <a:off x="623888" y="1223966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" type="body"/>
          </p:nvPr>
        </p:nvSpPr>
        <p:spPr>
          <a:xfrm>
            <a:off x="623888" y="43227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27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628650" y="162877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2" type="body"/>
          </p:nvPr>
        </p:nvSpPr>
        <p:spPr>
          <a:xfrm>
            <a:off x="4629150" y="162877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/>
          <p:nvPr>
            <p:ph type="title"/>
          </p:nvPr>
        </p:nvSpPr>
        <p:spPr>
          <a:xfrm>
            <a:off x="215900" y="1781176"/>
            <a:ext cx="2711450" cy="424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Times New Roman"/>
              <a:buNone/>
              <a:defRPr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3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628650" y="1625600"/>
            <a:ext cx="7886700" cy="446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628650" y="1938359"/>
            <a:ext cx="7886700" cy="3410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i="0" lang="en-GB" sz="6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CẤU TRÚC DỮ LIỆU VÀ THUẬT TOÁN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Tìm kiếm</a:t>
            </a:r>
            <a:endParaRPr b="1" i="0" sz="36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>
            <p:ph type="title"/>
          </p:nvPr>
        </p:nvSpPr>
        <p:spPr>
          <a:xfrm>
            <a:off x="323528" y="116632"/>
            <a:ext cx="8363272" cy="595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Cây nhị phân tìm kiếm - BST</a:t>
            </a:r>
            <a:endParaRPr/>
          </a:p>
        </p:txBody>
      </p:sp>
      <p:sp>
        <p:nvSpPr>
          <p:cNvPr id="198" name="Google Shape;198;p10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9" name="Google Shape;199;p10"/>
          <p:cNvSpPr txBox="1"/>
          <p:nvPr/>
        </p:nvSpPr>
        <p:spPr>
          <a:xfrm>
            <a:off x="611560" y="996671"/>
            <a:ext cx="7920880" cy="5024617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Node* del(Node* r, int v)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if(r == NULL) return NULL;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 if(v &lt; r-&gt;key) r-&gt;leftChild = del(r-&gt;leftChild, v);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 if(v &gt; r-&gt;key) r-&gt;rightChild = del(r-&gt;rightChild, v);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else{ 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if(r-&gt;leftChild != NULL &amp;&amp; r-&gt;rightChild != NULL){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Node* tmp = findMin(r-&gt;rightChild);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r-&gt;key = tmp-&gt;key;  r-&gt;rightChild = del(r-&gt;rightChild, tmp-&gt;key);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}else{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Node* tmp = r;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if(r-&gt;leftChild == NULL) r = r-&gt;rightChild;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else r = r-&gt;leftChild;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delete tmp;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r;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200" name="Google Shape;200;p10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>
            <p:ph type="title"/>
          </p:nvPr>
        </p:nvSpPr>
        <p:spPr>
          <a:xfrm>
            <a:off x="323528" y="116632"/>
            <a:ext cx="8363272" cy="595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Cây nhị phân tìm kiếm cân bằng - AVL</a:t>
            </a:r>
            <a:endParaRPr/>
          </a:p>
        </p:txBody>
      </p:sp>
      <p:sp>
        <p:nvSpPr>
          <p:cNvPr id="206" name="Google Shape;206;p11"/>
          <p:cNvSpPr txBox="1"/>
          <p:nvPr>
            <p:ph idx="1" type="body"/>
          </p:nvPr>
        </p:nvSpPr>
        <p:spPr>
          <a:xfrm>
            <a:off x="323528" y="1447800"/>
            <a:ext cx="8424936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AVL là một BST với thuộc tính cân bằng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Chênh lệch độ cao của nút con trái và con phải của mỗi nút nhiều nhất là 1 đơn vị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Chiều cao của AVL là log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là số nút của cây)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Thao tác thêm 1 phần tử hoặc loại bỏ 1 phần tử khỏi AVL phải bảo tồn thuộc tính cân bằng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1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08" name="Google Shape;208;p11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type="title"/>
          </p:nvPr>
        </p:nvSpPr>
        <p:spPr>
          <a:xfrm>
            <a:off x="323528" y="116632"/>
            <a:ext cx="8363272" cy="595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Cây nhị phân tìm kiếm cân bằng - AVL</a:t>
            </a:r>
            <a:endParaRPr/>
          </a:p>
        </p:txBody>
      </p:sp>
      <p:sp>
        <p:nvSpPr>
          <p:cNvPr id="214" name="Google Shape;214;p12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5" name="Google Shape;215;p12"/>
          <p:cNvSpPr/>
          <p:nvPr/>
        </p:nvSpPr>
        <p:spPr>
          <a:xfrm>
            <a:off x="2339752" y="1700808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2"/>
          <p:cNvSpPr/>
          <p:nvPr/>
        </p:nvSpPr>
        <p:spPr>
          <a:xfrm>
            <a:off x="1619672" y="265655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2"/>
          <p:cNvSpPr/>
          <p:nvPr/>
        </p:nvSpPr>
        <p:spPr>
          <a:xfrm>
            <a:off x="3040193" y="2584543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2"/>
          <p:cNvSpPr/>
          <p:nvPr/>
        </p:nvSpPr>
        <p:spPr>
          <a:xfrm>
            <a:off x="1095977" y="3520647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2"/>
          <p:cNvSpPr/>
          <p:nvPr/>
        </p:nvSpPr>
        <p:spPr>
          <a:xfrm>
            <a:off x="1960073" y="352064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2"/>
          <p:cNvSpPr/>
          <p:nvPr/>
        </p:nvSpPr>
        <p:spPr>
          <a:xfrm>
            <a:off x="2680153" y="355016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2"/>
          <p:cNvSpPr/>
          <p:nvPr/>
        </p:nvSpPr>
        <p:spPr>
          <a:xfrm>
            <a:off x="3635896" y="352064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2"/>
          <p:cNvSpPr/>
          <p:nvPr/>
        </p:nvSpPr>
        <p:spPr>
          <a:xfrm>
            <a:off x="755576" y="4600767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2"/>
          <p:cNvSpPr/>
          <p:nvPr/>
        </p:nvSpPr>
        <p:spPr>
          <a:xfrm>
            <a:off x="1528025" y="460076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p12"/>
          <p:cNvCxnSpPr>
            <a:stCxn id="215" idx="3"/>
            <a:endCxn id="216" idx="7"/>
          </p:cNvCxnSpPr>
          <p:nvPr/>
        </p:nvCxnSpPr>
        <p:spPr>
          <a:xfrm flipH="1">
            <a:off x="2066645" y="2147810"/>
            <a:ext cx="349800" cy="585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5" name="Google Shape;225;p12"/>
          <p:cNvCxnSpPr>
            <a:stCxn id="215" idx="5"/>
            <a:endCxn id="217" idx="1"/>
          </p:cNvCxnSpPr>
          <p:nvPr/>
        </p:nvCxnSpPr>
        <p:spPr>
          <a:xfrm>
            <a:off x="2786754" y="2147810"/>
            <a:ext cx="330000" cy="51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6" name="Google Shape;226;p12"/>
          <p:cNvCxnSpPr>
            <a:stCxn id="216" idx="3"/>
            <a:endCxn id="218" idx="7"/>
          </p:cNvCxnSpPr>
          <p:nvPr/>
        </p:nvCxnSpPr>
        <p:spPr>
          <a:xfrm flipH="1">
            <a:off x="1543065" y="3103553"/>
            <a:ext cx="153300" cy="493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7" name="Google Shape;227;p12"/>
          <p:cNvCxnSpPr>
            <a:stCxn id="216" idx="5"/>
            <a:endCxn id="219" idx="0"/>
          </p:cNvCxnSpPr>
          <p:nvPr/>
        </p:nvCxnSpPr>
        <p:spPr>
          <a:xfrm>
            <a:off x="2066674" y="3103553"/>
            <a:ext cx="155100" cy="417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8" name="Google Shape;228;p12"/>
          <p:cNvCxnSpPr>
            <a:stCxn id="217" idx="3"/>
            <a:endCxn id="220" idx="0"/>
          </p:cNvCxnSpPr>
          <p:nvPr/>
        </p:nvCxnSpPr>
        <p:spPr>
          <a:xfrm flipH="1">
            <a:off x="2941986" y="3031545"/>
            <a:ext cx="174900" cy="518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9" name="Google Shape;229;p12"/>
          <p:cNvCxnSpPr>
            <a:stCxn id="217" idx="5"/>
            <a:endCxn id="221" idx="1"/>
          </p:cNvCxnSpPr>
          <p:nvPr/>
        </p:nvCxnSpPr>
        <p:spPr>
          <a:xfrm>
            <a:off x="3487195" y="3031545"/>
            <a:ext cx="225300" cy="56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0" name="Google Shape;230;p12"/>
          <p:cNvCxnSpPr>
            <a:stCxn id="218" idx="3"/>
            <a:endCxn id="222" idx="0"/>
          </p:cNvCxnSpPr>
          <p:nvPr/>
        </p:nvCxnSpPr>
        <p:spPr>
          <a:xfrm flipH="1">
            <a:off x="1017570" y="3967649"/>
            <a:ext cx="1551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1" name="Google Shape;231;p12"/>
          <p:cNvCxnSpPr>
            <a:stCxn id="218" idx="5"/>
            <a:endCxn id="223" idx="0"/>
          </p:cNvCxnSpPr>
          <p:nvPr/>
        </p:nvCxnSpPr>
        <p:spPr>
          <a:xfrm>
            <a:off x="1542979" y="3967649"/>
            <a:ext cx="2469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2" name="Google Shape;232;p12"/>
          <p:cNvSpPr/>
          <p:nvPr/>
        </p:nvSpPr>
        <p:spPr>
          <a:xfrm>
            <a:off x="6660232" y="1733538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2"/>
          <p:cNvSpPr/>
          <p:nvPr/>
        </p:nvSpPr>
        <p:spPr>
          <a:xfrm>
            <a:off x="5940152" y="268928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2"/>
          <p:cNvSpPr/>
          <p:nvPr/>
        </p:nvSpPr>
        <p:spPr>
          <a:xfrm>
            <a:off x="7360673" y="2617273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2"/>
          <p:cNvSpPr/>
          <p:nvPr/>
        </p:nvSpPr>
        <p:spPr>
          <a:xfrm>
            <a:off x="5416457" y="3553377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2"/>
          <p:cNvSpPr/>
          <p:nvPr/>
        </p:nvSpPr>
        <p:spPr>
          <a:xfrm>
            <a:off x="5076056" y="4633497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2"/>
          <p:cNvSpPr/>
          <p:nvPr/>
        </p:nvSpPr>
        <p:spPr>
          <a:xfrm>
            <a:off x="5848505" y="463349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12"/>
          <p:cNvCxnSpPr>
            <a:stCxn id="232" idx="3"/>
            <a:endCxn id="233" idx="7"/>
          </p:cNvCxnSpPr>
          <p:nvPr/>
        </p:nvCxnSpPr>
        <p:spPr>
          <a:xfrm flipH="1">
            <a:off x="6387125" y="2180540"/>
            <a:ext cx="349800" cy="585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9" name="Google Shape;239;p12"/>
          <p:cNvCxnSpPr>
            <a:stCxn id="232" idx="5"/>
            <a:endCxn id="234" idx="1"/>
          </p:cNvCxnSpPr>
          <p:nvPr/>
        </p:nvCxnSpPr>
        <p:spPr>
          <a:xfrm>
            <a:off x="7107234" y="2180540"/>
            <a:ext cx="330000" cy="51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0" name="Google Shape;240;p12"/>
          <p:cNvCxnSpPr>
            <a:stCxn id="233" idx="3"/>
            <a:endCxn id="235" idx="7"/>
          </p:cNvCxnSpPr>
          <p:nvPr/>
        </p:nvCxnSpPr>
        <p:spPr>
          <a:xfrm flipH="1">
            <a:off x="5863545" y="3136283"/>
            <a:ext cx="153300" cy="493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1" name="Google Shape;241;p12"/>
          <p:cNvCxnSpPr>
            <a:stCxn id="235" idx="3"/>
            <a:endCxn id="236" idx="0"/>
          </p:cNvCxnSpPr>
          <p:nvPr/>
        </p:nvCxnSpPr>
        <p:spPr>
          <a:xfrm flipH="1">
            <a:off x="5338050" y="4000379"/>
            <a:ext cx="1551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2" name="Google Shape;242;p12"/>
          <p:cNvCxnSpPr>
            <a:stCxn id="235" idx="5"/>
            <a:endCxn id="237" idx="0"/>
          </p:cNvCxnSpPr>
          <p:nvPr/>
        </p:nvCxnSpPr>
        <p:spPr>
          <a:xfrm>
            <a:off x="5863459" y="4000379"/>
            <a:ext cx="2469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3" name="Google Shape;243;p12"/>
          <p:cNvSpPr txBox="1"/>
          <p:nvPr/>
        </p:nvSpPr>
        <p:spPr>
          <a:xfrm>
            <a:off x="1979712" y="5445224"/>
            <a:ext cx="16627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AVL</a:t>
            </a:r>
            <a:endParaRPr/>
          </a:p>
        </p:txBody>
      </p:sp>
      <p:sp>
        <p:nvSpPr>
          <p:cNvPr id="244" name="Google Shape;244;p12"/>
          <p:cNvSpPr txBox="1"/>
          <p:nvPr/>
        </p:nvSpPr>
        <p:spPr>
          <a:xfrm>
            <a:off x="5076056" y="5445224"/>
            <a:ext cx="38164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BST nhưng không phải AVL</a:t>
            </a:r>
            <a:endParaRPr/>
          </a:p>
        </p:txBody>
      </p:sp>
      <p:cxnSp>
        <p:nvCxnSpPr>
          <p:cNvPr id="245" name="Google Shape;245;p12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/>
          <p:nvPr>
            <p:ph type="title"/>
          </p:nvPr>
        </p:nvSpPr>
        <p:spPr>
          <a:xfrm>
            <a:off x="323528" y="116632"/>
            <a:ext cx="8363272" cy="595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Cây nhị phân tìm kiếm cân bằng - AVL</a:t>
            </a:r>
            <a:endParaRPr/>
          </a:p>
        </p:txBody>
      </p:sp>
      <p:sp>
        <p:nvSpPr>
          <p:cNvPr id="251" name="Google Shape;251;p13"/>
          <p:cNvSpPr txBox="1"/>
          <p:nvPr>
            <p:ph idx="1" type="body"/>
          </p:nvPr>
        </p:nvSpPr>
        <p:spPr>
          <a:xfrm>
            <a:off x="323528" y="1447800"/>
            <a:ext cx="8424936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Chênh lệnh độ cao của 2 nút con của một nút nào đó có thể bằng 2 sau khi thêm mới hoặc loại bỏ 1 nút khỏi AVL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Thực hiện các phép xoay để khôi phục thuộc tính cân bằng của AVL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3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53" name="Google Shape;253;p13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"/>
          <p:cNvSpPr txBox="1"/>
          <p:nvPr>
            <p:ph type="title"/>
          </p:nvPr>
        </p:nvSpPr>
        <p:spPr>
          <a:xfrm>
            <a:off x="323528" y="116632"/>
            <a:ext cx="8363272" cy="595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Cây nhị phân tìm kiếm cân bằng - AVL</a:t>
            </a:r>
            <a:endParaRPr/>
          </a:p>
        </p:txBody>
      </p:sp>
      <p:sp>
        <p:nvSpPr>
          <p:cNvPr id="259" name="Google Shape;259;p14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0" name="Google Shape;260;p14"/>
          <p:cNvSpPr/>
          <p:nvPr/>
        </p:nvSpPr>
        <p:spPr>
          <a:xfrm>
            <a:off x="1340211" y="310727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baseline="-25000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baseline="-25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4"/>
          <p:cNvSpPr/>
          <p:nvPr/>
        </p:nvSpPr>
        <p:spPr>
          <a:xfrm>
            <a:off x="367326" y="4521255"/>
            <a:ext cx="1252346" cy="149252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</a:t>
            </a:r>
            <a:endParaRPr/>
          </a:p>
        </p:txBody>
      </p:sp>
      <p:sp>
        <p:nvSpPr>
          <p:cNvPr id="262" name="Google Shape;262;p14"/>
          <p:cNvSpPr/>
          <p:nvPr/>
        </p:nvSpPr>
        <p:spPr>
          <a:xfrm>
            <a:off x="1575874" y="4503956"/>
            <a:ext cx="1002497" cy="108528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TB</a:t>
            </a:r>
            <a:endParaRPr/>
          </a:p>
        </p:txBody>
      </p:sp>
      <p:sp>
        <p:nvSpPr>
          <p:cNvPr id="263" name="Google Shape;263;p14"/>
          <p:cNvSpPr/>
          <p:nvPr/>
        </p:nvSpPr>
        <p:spPr>
          <a:xfrm>
            <a:off x="2483768" y="3552835"/>
            <a:ext cx="1129533" cy="117231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264" name="Google Shape;264;p14"/>
          <p:cNvSpPr/>
          <p:nvPr/>
        </p:nvSpPr>
        <p:spPr>
          <a:xfrm>
            <a:off x="737962" y="3997560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4"/>
          <p:cNvSpPr/>
          <p:nvPr/>
        </p:nvSpPr>
        <p:spPr>
          <a:xfrm>
            <a:off x="1791898" y="3997560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4"/>
          <p:cNvSpPr/>
          <p:nvPr/>
        </p:nvSpPr>
        <p:spPr>
          <a:xfrm>
            <a:off x="2054676" y="2348880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baseline="-25000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baseline="-25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14"/>
          <p:cNvCxnSpPr>
            <a:stCxn id="260" idx="3"/>
            <a:endCxn id="264" idx="0"/>
          </p:cNvCxnSpPr>
          <p:nvPr/>
        </p:nvCxnSpPr>
        <p:spPr>
          <a:xfrm flipH="1">
            <a:off x="999904" y="3554281"/>
            <a:ext cx="417000" cy="4434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8" name="Google Shape;268;p14"/>
          <p:cNvCxnSpPr>
            <a:stCxn id="260" idx="5"/>
            <a:endCxn id="265" idx="0"/>
          </p:cNvCxnSpPr>
          <p:nvPr/>
        </p:nvCxnSpPr>
        <p:spPr>
          <a:xfrm>
            <a:off x="1787213" y="3554281"/>
            <a:ext cx="266400" cy="4434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9" name="Google Shape;269;p14"/>
          <p:cNvCxnSpPr>
            <a:stCxn id="260" idx="7"/>
            <a:endCxn id="266" idx="3"/>
          </p:cNvCxnSpPr>
          <p:nvPr/>
        </p:nvCxnSpPr>
        <p:spPr>
          <a:xfrm flipH="1" rot="10800000">
            <a:off x="1787213" y="2795772"/>
            <a:ext cx="344100" cy="3882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0" name="Google Shape;270;p14"/>
          <p:cNvSpPr/>
          <p:nvPr/>
        </p:nvSpPr>
        <p:spPr>
          <a:xfrm>
            <a:off x="2773548" y="303058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p14"/>
          <p:cNvCxnSpPr>
            <a:stCxn id="270" idx="1"/>
            <a:endCxn id="266" idx="5"/>
          </p:cNvCxnSpPr>
          <p:nvPr/>
        </p:nvCxnSpPr>
        <p:spPr>
          <a:xfrm rot="10800000">
            <a:off x="2501641" y="2795879"/>
            <a:ext cx="348600" cy="3114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2" name="Google Shape;272;p14"/>
          <p:cNvSpPr txBox="1"/>
          <p:nvPr/>
        </p:nvSpPr>
        <p:spPr>
          <a:xfrm>
            <a:off x="367326" y="1484784"/>
            <a:ext cx="79490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1</a:t>
            </a: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Thực hiện xoay phải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4"/>
          <p:cNvSpPr/>
          <p:nvPr/>
        </p:nvSpPr>
        <p:spPr>
          <a:xfrm>
            <a:off x="6228184" y="2276872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baseline="-25000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baseline="-25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4"/>
          <p:cNvSpPr/>
          <p:nvPr/>
        </p:nvSpPr>
        <p:spPr>
          <a:xfrm>
            <a:off x="5076056" y="3782945"/>
            <a:ext cx="1252346" cy="1806295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</a:t>
            </a:r>
            <a:endParaRPr/>
          </a:p>
        </p:txBody>
      </p:sp>
      <p:sp>
        <p:nvSpPr>
          <p:cNvPr id="275" name="Google Shape;275;p14"/>
          <p:cNvSpPr/>
          <p:nvPr/>
        </p:nvSpPr>
        <p:spPr>
          <a:xfrm>
            <a:off x="6495013" y="4503956"/>
            <a:ext cx="1002497" cy="108528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TB</a:t>
            </a:r>
            <a:endParaRPr/>
          </a:p>
        </p:txBody>
      </p:sp>
      <p:sp>
        <p:nvSpPr>
          <p:cNvPr id="276" name="Google Shape;276;p14"/>
          <p:cNvSpPr/>
          <p:nvPr/>
        </p:nvSpPr>
        <p:spPr>
          <a:xfrm>
            <a:off x="7690939" y="4416930"/>
            <a:ext cx="1129533" cy="117231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277" name="Google Shape;277;p14"/>
          <p:cNvSpPr/>
          <p:nvPr/>
        </p:nvSpPr>
        <p:spPr>
          <a:xfrm>
            <a:off x="5446692" y="321297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4"/>
          <p:cNvSpPr/>
          <p:nvPr/>
        </p:nvSpPr>
        <p:spPr>
          <a:xfrm>
            <a:off x="6711037" y="3997560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4"/>
          <p:cNvSpPr/>
          <p:nvPr/>
        </p:nvSpPr>
        <p:spPr>
          <a:xfrm>
            <a:off x="7216657" y="312132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baseline="-25000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baseline="-25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14"/>
          <p:cNvCxnSpPr>
            <a:stCxn id="273" idx="3"/>
            <a:endCxn id="277" idx="0"/>
          </p:cNvCxnSpPr>
          <p:nvPr/>
        </p:nvCxnSpPr>
        <p:spPr>
          <a:xfrm flipH="1">
            <a:off x="5708477" y="2723874"/>
            <a:ext cx="596400" cy="489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1" name="Google Shape;281;p14"/>
          <p:cNvCxnSpPr>
            <a:stCxn id="279" idx="3"/>
            <a:endCxn id="278" idx="0"/>
          </p:cNvCxnSpPr>
          <p:nvPr/>
        </p:nvCxnSpPr>
        <p:spPr>
          <a:xfrm flipH="1">
            <a:off x="6972950" y="3568331"/>
            <a:ext cx="320400" cy="429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2" name="Google Shape;282;p14"/>
          <p:cNvCxnSpPr>
            <a:stCxn id="273" idx="5"/>
            <a:endCxn id="279" idx="1"/>
          </p:cNvCxnSpPr>
          <p:nvPr/>
        </p:nvCxnSpPr>
        <p:spPr>
          <a:xfrm>
            <a:off x="6675186" y="2723874"/>
            <a:ext cx="618300" cy="474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3" name="Google Shape;283;p14"/>
          <p:cNvSpPr/>
          <p:nvPr/>
        </p:nvSpPr>
        <p:spPr>
          <a:xfrm>
            <a:off x="7980719" y="389468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p14"/>
          <p:cNvCxnSpPr>
            <a:stCxn id="283" idx="1"/>
            <a:endCxn id="279" idx="5"/>
          </p:cNvCxnSpPr>
          <p:nvPr/>
        </p:nvCxnSpPr>
        <p:spPr>
          <a:xfrm rot="10800000">
            <a:off x="7663512" y="3568474"/>
            <a:ext cx="393900" cy="4029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5" name="Google Shape;285;p14"/>
          <p:cNvSpPr/>
          <p:nvPr/>
        </p:nvSpPr>
        <p:spPr>
          <a:xfrm>
            <a:off x="3649929" y="3733152"/>
            <a:ext cx="1440160" cy="2618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3322303" y="3347700"/>
            <a:ext cx="20417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rotation at K</a:t>
            </a:r>
            <a:r>
              <a:rPr b="1" baseline="-25000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287" name="Google Shape;287;p14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323528" y="116632"/>
            <a:ext cx="8363272" cy="595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Balanced Binary Search Tree - AVL</a:t>
            </a:r>
            <a:endParaRPr/>
          </a:p>
        </p:txBody>
      </p:sp>
      <p:sp>
        <p:nvSpPr>
          <p:cNvPr id="293" name="Google Shape;293;p15"/>
          <p:cNvSpPr txBox="1"/>
          <p:nvPr>
            <p:ph idx="12" type="sldNum"/>
          </p:nvPr>
        </p:nvSpPr>
        <p:spPr>
          <a:xfrm>
            <a:off x="7372350" y="644825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827584" y="2918508"/>
            <a:ext cx="325173" cy="325173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baseline="-25000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baseline="-25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395536" y="3645024"/>
            <a:ext cx="357690" cy="357690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1259632" y="3645024"/>
            <a:ext cx="357690" cy="357690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baseline="-25000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baseline="-25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1388218" y="2232227"/>
            <a:ext cx="339461" cy="348519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baseline="-25000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baseline="-25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98;p15"/>
          <p:cNvCxnSpPr>
            <a:stCxn id="294" idx="3"/>
            <a:endCxn id="295" idx="0"/>
          </p:cNvCxnSpPr>
          <p:nvPr/>
        </p:nvCxnSpPr>
        <p:spPr>
          <a:xfrm flipH="1">
            <a:off x="574304" y="3196061"/>
            <a:ext cx="300900" cy="4491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9" name="Google Shape;299;p15"/>
          <p:cNvCxnSpPr>
            <a:stCxn id="294" idx="5"/>
            <a:endCxn id="296" idx="0"/>
          </p:cNvCxnSpPr>
          <p:nvPr/>
        </p:nvCxnSpPr>
        <p:spPr>
          <a:xfrm>
            <a:off x="1105137" y="3196061"/>
            <a:ext cx="333300" cy="4491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0" name="Google Shape;300;p15"/>
          <p:cNvCxnSpPr>
            <a:stCxn id="294" idx="7"/>
            <a:endCxn id="297" idx="3"/>
          </p:cNvCxnSpPr>
          <p:nvPr/>
        </p:nvCxnSpPr>
        <p:spPr>
          <a:xfrm flipH="1" rot="10800000">
            <a:off x="1105137" y="2529628"/>
            <a:ext cx="332700" cy="436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1" name="Google Shape;301;p15"/>
          <p:cNvSpPr/>
          <p:nvPr/>
        </p:nvSpPr>
        <p:spPr>
          <a:xfrm>
            <a:off x="2014579" y="2887803"/>
            <a:ext cx="325173" cy="325173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2" name="Google Shape;302;p15"/>
          <p:cNvCxnSpPr>
            <a:stCxn id="301" idx="1"/>
            <a:endCxn id="297" idx="5"/>
          </p:cNvCxnSpPr>
          <p:nvPr/>
        </p:nvCxnSpPr>
        <p:spPr>
          <a:xfrm rot="10800000">
            <a:off x="1677899" y="2529823"/>
            <a:ext cx="384300" cy="4056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3" name="Google Shape;303;p15"/>
          <p:cNvSpPr txBox="1"/>
          <p:nvPr/>
        </p:nvSpPr>
        <p:spPr>
          <a:xfrm>
            <a:off x="367326" y="1484784"/>
            <a:ext cx="79490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2</a:t>
            </a:r>
            <a:endParaRPr/>
          </a:p>
        </p:txBody>
      </p:sp>
      <p:sp>
        <p:nvSpPr>
          <p:cNvPr id="304" name="Google Shape;304;p15"/>
          <p:cNvSpPr/>
          <p:nvPr/>
        </p:nvSpPr>
        <p:spPr>
          <a:xfrm>
            <a:off x="973950" y="4424977"/>
            <a:ext cx="357690" cy="357690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5"/>
          <p:cNvSpPr/>
          <p:nvPr/>
        </p:nvSpPr>
        <p:spPr>
          <a:xfrm>
            <a:off x="1619672" y="4424977"/>
            <a:ext cx="357690" cy="357690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251520" y="4001574"/>
            <a:ext cx="600408" cy="1155618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</a:t>
            </a:r>
            <a:endParaRPr/>
          </a:p>
        </p:txBody>
      </p:sp>
      <p:cxnSp>
        <p:nvCxnSpPr>
          <p:cNvPr id="307" name="Google Shape;307;p15"/>
          <p:cNvCxnSpPr>
            <a:stCxn id="304" idx="0"/>
            <a:endCxn id="296" idx="3"/>
          </p:cNvCxnSpPr>
          <p:nvPr/>
        </p:nvCxnSpPr>
        <p:spPr>
          <a:xfrm flipH="1" rot="10800000">
            <a:off x="1152795" y="3950377"/>
            <a:ext cx="159300" cy="4746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8" name="Google Shape;308;p15"/>
          <p:cNvCxnSpPr>
            <a:stCxn id="305" idx="0"/>
            <a:endCxn id="296" idx="5"/>
          </p:cNvCxnSpPr>
          <p:nvPr/>
        </p:nvCxnSpPr>
        <p:spPr>
          <a:xfrm rot="10800000">
            <a:off x="1564817" y="3950377"/>
            <a:ext cx="233700" cy="4746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9" name="Google Shape;309;p15"/>
          <p:cNvSpPr/>
          <p:nvPr/>
        </p:nvSpPr>
        <p:spPr>
          <a:xfrm>
            <a:off x="827584" y="4797152"/>
            <a:ext cx="600408" cy="1155618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TD</a:t>
            </a:r>
            <a:endParaRPr/>
          </a:p>
        </p:txBody>
      </p:sp>
      <p:sp>
        <p:nvSpPr>
          <p:cNvPr id="310" name="Google Shape;310;p15"/>
          <p:cNvSpPr/>
          <p:nvPr/>
        </p:nvSpPr>
        <p:spPr>
          <a:xfrm>
            <a:off x="1475656" y="4793662"/>
            <a:ext cx="600408" cy="1155618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TB</a:t>
            </a:r>
            <a:endParaRPr/>
          </a:p>
        </p:txBody>
      </p:sp>
      <p:sp>
        <p:nvSpPr>
          <p:cNvPr id="311" name="Google Shape;311;p15"/>
          <p:cNvSpPr/>
          <p:nvPr/>
        </p:nvSpPr>
        <p:spPr>
          <a:xfrm>
            <a:off x="1955368" y="3209486"/>
            <a:ext cx="600408" cy="1155618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12" name="Google Shape;312;p15"/>
          <p:cNvSpPr/>
          <p:nvPr/>
        </p:nvSpPr>
        <p:spPr>
          <a:xfrm>
            <a:off x="3467536" y="3607883"/>
            <a:ext cx="325173" cy="325173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baseline="-25000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baseline="-25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3179504" y="4437112"/>
            <a:ext cx="357690" cy="357690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3829926" y="2852936"/>
            <a:ext cx="357690" cy="357690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baseline="-25000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baseline="-25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4244194" y="2211311"/>
            <a:ext cx="339461" cy="383371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baseline="-25000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baseline="-25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15"/>
          <p:cNvCxnSpPr>
            <a:stCxn id="312" idx="3"/>
            <a:endCxn id="313" idx="0"/>
          </p:cNvCxnSpPr>
          <p:nvPr/>
        </p:nvCxnSpPr>
        <p:spPr>
          <a:xfrm flipH="1">
            <a:off x="3358256" y="3885435"/>
            <a:ext cx="156900" cy="551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7" name="Google Shape;317;p15"/>
          <p:cNvCxnSpPr>
            <a:stCxn id="314" idx="0"/>
            <a:endCxn id="315" idx="3"/>
          </p:cNvCxnSpPr>
          <p:nvPr/>
        </p:nvCxnSpPr>
        <p:spPr>
          <a:xfrm flipH="1" rot="10800000">
            <a:off x="4008771" y="2538536"/>
            <a:ext cx="285000" cy="3144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8" name="Google Shape;318;p15"/>
          <p:cNvSpPr/>
          <p:nvPr/>
        </p:nvSpPr>
        <p:spPr>
          <a:xfrm>
            <a:off x="4966907" y="2884313"/>
            <a:ext cx="325173" cy="325173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9" name="Google Shape;319;p15"/>
          <p:cNvCxnSpPr>
            <a:stCxn id="318" idx="1"/>
            <a:endCxn id="315" idx="5"/>
          </p:cNvCxnSpPr>
          <p:nvPr/>
        </p:nvCxnSpPr>
        <p:spPr>
          <a:xfrm rot="10800000">
            <a:off x="4533928" y="2538634"/>
            <a:ext cx="480600" cy="39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0" name="Google Shape;320;p15"/>
          <p:cNvSpPr/>
          <p:nvPr/>
        </p:nvSpPr>
        <p:spPr>
          <a:xfrm>
            <a:off x="3829926" y="4421487"/>
            <a:ext cx="357690" cy="357690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5"/>
          <p:cNvSpPr/>
          <p:nvPr/>
        </p:nvSpPr>
        <p:spPr>
          <a:xfrm>
            <a:off x="4403640" y="3632889"/>
            <a:ext cx="357690" cy="357690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5"/>
          <p:cNvSpPr/>
          <p:nvPr/>
        </p:nvSpPr>
        <p:spPr>
          <a:xfrm>
            <a:off x="3035488" y="4793662"/>
            <a:ext cx="600408" cy="1155618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</a:t>
            </a:r>
            <a:endParaRPr/>
          </a:p>
        </p:txBody>
      </p:sp>
      <p:cxnSp>
        <p:nvCxnSpPr>
          <p:cNvPr id="323" name="Google Shape;323;p15"/>
          <p:cNvCxnSpPr>
            <a:stCxn id="320" idx="0"/>
            <a:endCxn id="312" idx="5"/>
          </p:cNvCxnSpPr>
          <p:nvPr/>
        </p:nvCxnSpPr>
        <p:spPr>
          <a:xfrm rot="10800000">
            <a:off x="3745071" y="3885387"/>
            <a:ext cx="263700" cy="5361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4" name="Google Shape;324;p15"/>
          <p:cNvCxnSpPr>
            <a:stCxn id="321" idx="0"/>
            <a:endCxn id="314" idx="5"/>
          </p:cNvCxnSpPr>
          <p:nvPr/>
        </p:nvCxnSpPr>
        <p:spPr>
          <a:xfrm rot="10800000">
            <a:off x="4135185" y="3158289"/>
            <a:ext cx="447300" cy="4746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5" name="Google Shape;325;p15"/>
          <p:cNvSpPr/>
          <p:nvPr/>
        </p:nvSpPr>
        <p:spPr>
          <a:xfrm>
            <a:off x="3683560" y="4793662"/>
            <a:ext cx="600408" cy="1155618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TD</a:t>
            </a:r>
            <a:endParaRPr/>
          </a:p>
        </p:txBody>
      </p:sp>
      <p:sp>
        <p:nvSpPr>
          <p:cNvPr id="326" name="Google Shape;326;p15"/>
          <p:cNvSpPr/>
          <p:nvPr/>
        </p:nvSpPr>
        <p:spPr>
          <a:xfrm>
            <a:off x="4259624" y="4001574"/>
            <a:ext cx="600408" cy="1155618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TB</a:t>
            </a:r>
            <a:endParaRPr/>
          </a:p>
        </p:txBody>
      </p:sp>
      <p:sp>
        <p:nvSpPr>
          <p:cNvPr id="327" name="Google Shape;327;p15"/>
          <p:cNvSpPr/>
          <p:nvPr/>
        </p:nvSpPr>
        <p:spPr>
          <a:xfrm>
            <a:off x="4907696" y="3205996"/>
            <a:ext cx="600408" cy="1155618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cxnSp>
        <p:nvCxnSpPr>
          <p:cNvPr id="328" name="Google Shape;328;p15"/>
          <p:cNvCxnSpPr>
            <a:stCxn id="312" idx="0"/>
            <a:endCxn id="314" idx="3"/>
          </p:cNvCxnSpPr>
          <p:nvPr/>
        </p:nvCxnSpPr>
        <p:spPr>
          <a:xfrm flipH="1" rot="10800000">
            <a:off x="3630122" y="3158183"/>
            <a:ext cx="252300" cy="449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9" name="Google Shape;329;p15"/>
          <p:cNvSpPr/>
          <p:nvPr/>
        </p:nvSpPr>
        <p:spPr>
          <a:xfrm>
            <a:off x="6588224" y="3031819"/>
            <a:ext cx="325173" cy="325173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baseline="-25000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baseline="-25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5"/>
          <p:cNvSpPr/>
          <p:nvPr/>
        </p:nvSpPr>
        <p:spPr>
          <a:xfrm>
            <a:off x="6228184" y="3861048"/>
            <a:ext cx="357690" cy="357690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5"/>
          <p:cNvSpPr/>
          <p:nvPr/>
        </p:nvSpPr>
        <p:spPr>
          <a:xfrm>
            <a:off x="7164288" y="2132856"/>
            <a:ext cx="357690" cy="357690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baseline="-25000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baseline="-25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5"/>
          <p:cNvSpPr/>
          <p:nvPr/>
        </p:nvSpPr>
        <p:spPr>
          <a:xfrm>
            <a:off x="7992385" y="2952307"/>
            <a:ext cx="339461" cy="348519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baseline="-25000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baseline="-25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Google Shape;333;p15"/>
          <p:cNvCxnSpPr>
            <a:stCxn id="329" idx="3"/>
            <a:endCxn id="330" idx="0"/>
          </p:cNvCxnSpPr>
          <p:nvPr/>
        </p:nvCxnSpPr>
        <p:spPr>
          <a:xfrm flipH="1">
            <a:off x="6406945" y="3309371"/>
            <a:ext cx="228900" cy="551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4" name="Google Shape;334;p15"/>
          <p:cNvCxnSpPr>
            <a:stCxn id="331" idx="5"/>
            <a:endCxn id="332" idx="1"/>
          </p:cNvCxnSpPr>
          <p:nvPr/>
        </p:nvCxnSpPr>
        <p:spPr>
          <a:xfrm>
            <a:off x="7469596" y="2438164"/>
            <a:ext cx="572400" cy="5652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5" name="Google Shape;335;p15"/>
          <p:cNvSpPr/>
          <p:nvPr/>
        </p:nvSpPr>
        <p:spPr>
          <a:xfrm>
            <a:off x="8462782" y="3861048"/>
            <a:ext cx="357690" cy="357690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6" name="Google Shape;336;p15"/>
          <p:cNvCxnSpPr>
            <a:stCxn id="335" idx="1"/>
            <a:endCxn id="332" idx="5"/>
          </p:cNvCxnSpPr>
          <p:nvPr/>
        </p:nvCxnSpPr>
        <p:spPr>
          <a:xfrm rot="10800000">
            <a:off x="8282065" y="3249831"/>
            <a:ext cx="233100" cy="6636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7" name="Google Shape;337;p15"/>
          <p:cNvSpPr/>
          <p:nvPr/>
        </p:nvSpPr>
        <p:spPr>
          <a:xfrm>
            <a:off x="6878606" y="3845423"/>
            <a:ext cx="357690" cy="357690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5"/>
          <p:cNvSpPr/>
          <p:nvPr/>
        </p:nvSpPr>
        <p:spPr>
          <a:xfrm>
            <a:off x="7740352" y="3848913"/>
            <a:ext cx="357690" cy="357690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5"/>
          <p:cNvSpPr/>
          <p:nvPr/>
        </p:nvSpPr>
        <p:spPr>
          <a:xfrm>
            <a:off x="6084168" y="4217598"/>
            <a:ext cx="600408" cy="1155618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</a:t>
            </a:r>
            <a:endParaRPr/>
          </a:p>
        </p:txBody>
      </p:sp>
      <p:cxnSp>
        <p:nvCxnSpPr>
          <p:cNvPr id="340" name="Google Shape;340;p15"/>
          <p:cNvCxnSpPr>
            <a:stCxn id="337" idx="0"/>
            <a:endCxn id="329" idx="5"/>
          </p:cNvCxnSpPr>
          <p:nvPr/>
        </p:nvCxnSpPr>
        <p:spPr>
          <a:xfrm rot="10800000">
            <a:off x="6865751" y="3309323"/>
            <a:ext cx="191700" cy="5361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1" name="Google Shape;341;p15"/>
          <p:cNvCxnSpPr>
            <a:stCxn id="338" idx="0"/>
            <a:endCxn id="332" idx="3"/>
          </p:cNvCxnSpPr>
          <p:nvPr/>
        </p:nvCxnSpPr>
        <p:spPr>
          <a:xfrm flipH="1" rot="10800000">
            <a:off x="7919197" y="3249813"/>
            <a:ext cx="123000" cy="5991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2" name="Google Shape;342;p15"/>
          <p:cNvSpPr/>
          <p:nvPr/>
        </p:nvSpPr>
        <p:spPr>
          <a:xfrm>
            <a:off x="6732240" y="4217598"/>
            <a:ext cx="600408" cy="1155618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TD</a:t>
            </a:r>
            <a:endParaRPr/>
          </a:p>
        </p:txBody>
      </p:sp>
      <p:sp>
        <p:nvSpPr>
          <p:cNvPr id="343" name="Google Shape;343;p15"/>
          <p:cNvSpPr/>
          <p:nvPr/>
        </p:nvSpPr>
        <p:spPr>
          <a:xfrm>
            <a:off x="7596336" y="4217598"/>
            <a:ext cx="600408" cy="1155618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TB</a:t>
            </a:r>
            <a:endParaRPr/>
          </a:p>
        </p:txBody>
      </p:sp>
      <p:sp>
        <p:nvSpPr>
          <p:cNvPr id="344" name="Google Shape;344;p15"/>
          <p:cNvSpPr/>
          <p:nvPr/>
        </p:nvSpPr>
        <p:spPr>
          <a:xfrm>
            <a:off x="8364080" y="4217598"/>
            <a:ext cx="600408" cy="1155618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cxnSp>
        <p:nvCxnSpPr>
          <p:cNvPr id="345" name="Google Shape;345;p15"/>
          <p:cNvCxnSpPr>
            <a:stCxn id="329" idx="0"/>
            <a:endCxn id="331" idx="3"/>
          </p:cNvCxnSpPr>
          <p:nvPr/>
        </p:nvCxnSpPr>
        <p:spPr>
          <a:xfrm flipH="1" rot="10800000">
            <a:off x="6750811" y="2438119"/>
            <a:ext cx="465900" cy="593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6" name="Google Shape;346;p15"/>
          <p:cNvSpPr/>
          <p:nvPr/>
        </p:nvSpPr>
        <p:spPr>
          <a:xfrm>
            <a:off x="2281777" y="2446300"/>
            <a:ext cx="1440160" cy="2618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5"/>
          <p:cNvSpPr txBox="1"/>
          <p:nvPr/>
        </p:nvSpPr>
        <p:spPr>
          <a:xfrm>
            <a:off x="2123727" y="2060848"/>
            <a:ext cx="19442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rotation at K</a:t>
            </a:r>
            <a:r>
              <a:rPr b="1" baseline="-25000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48" name="Google Shape;348;p15"/>
          <p:cNvSpPr/>
          <p:nvPr/>
        </p:nvSpPr>
        <p:spPr>
          <a:xfrm>
            <a:off x="5234105" y="2446300"/>
            <a:ext cx="1440160" cy="2618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5"/>
          <p:cNvSpPr txBox="1"/>
          <p:nvPr/>
        </p:nvSpPr>
        <p:spPr>
          <a:xfrm>
            <a:off x="4823690" y="2060848"/>
            <a:ext cx="2052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rotation at K</a:t>
            </a:r>
            <a:r>
              <a:rPr b="1" baseline="-25000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350" name="Google Shape;350;p15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"/>
          <p:cNvSpPr txBox="1"/>
          <p:nvPr>
            <p:ph type="title"/>
          </p:nvPr>
        </p:nvSpPr>
        <p:spPr>
          <a:xfrm>
            <a:off x="323528" y="116632"/>
            <a:ext cx="8363272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Bảng băm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6"/>
          <p:cNvSpPr txBox="1"/>
          <p:nvPr>
            <p:ph idx="1" type="body"/>
          </p:nvPr>
        </p:nvSpPr>
        <p:spPr>
          <a:xfrm>
            <a:off x="323528" y="1447800"/>
            <a:ext cx="8424936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Ánh xạ: một cấu trúc dữ liệu lưu trữ các cặp khóa – giá trị (key, value)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put(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): Ánh xạ khóa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với giá trị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get(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): trả về giá trị tương ứng với khóa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Cài đặt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Cây nhị phân tìm kiếm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Bảng băm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6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58" name="Google Shape;358;p16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"/>
          <p:cNvSpPr txBox="1"/>
          <p:nvPr>
            <p:ph type="title"/>
          </p:nvPr>
        </p:nvSpPr>
        <p:spPr>
          <a:xfrm>
            <a:off x="323528" y="116632"/>
            <a:ext cx="8363272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Bảng băm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7"/>
          <p:cNvSpPr txBox="1"/>
          <p:nvPr>
            <p:ph idx="1" type="body"/>
          </p:nvPr>
        </p:nvSpPr>
        <p:spPr>
          <a:xfrm>
            <a:off x="323528" y="1447800"/>
            <a:ext cx="8424936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Địa chỉ trực tiếp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Giá trị của khóa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được sử dụng làm địa chỉ trực tiếp, xác định vị trí cặp khóa – giá trị (k,v) được lưu trữ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Ưu điểm: đơn giản, tìm kiếm nhanh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Nhược điểm: hiệu quả sử dụng bộ nhớ kém khi miền giá trị của khóa trải rộng và số lượng khóa được dung rất ít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7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66" name="Google Shape;36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705" y="3433930"/>
            <a:ext cx="5616624" cy="29868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17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"/>
          <p:cNvSpPr txBox="1"/>
          <p:nvPr>
            <p:ph type="title"/>
          </p:nvPr>
        </p:nvSpPr>
        <p:spPr>
          <a:xfrm>
            <a:off x="323528" y="116632"/>
            <a:ext cx="8363272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Bảng băm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8"/>
          <p:cNvSpPr txBox="1"/>
          <p:nvPr>
            <p:ph idx="1" type="body"/>
          </p:nvPr>
        </p:nvSpPr>
        <p:spPr>
          <a:xfrm>
            <a:off x="359532" y="926232"/>
            <a:ext cx="8424936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Hàm băm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) xác định địa chỉ nơi (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) được lưu trữ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) cần đơn giản và tính toán hiệu quả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8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75" name="Google Shape;37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2492896"/>
            <a:ext cx="5203825" cy="29988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Google Shape;376;p18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9"/>
          <p:cNvSpPr txBox="1"/>
          <p:nvPr>
            <p:ph type="title"/>
          </p:nvPr>
        </p:nvSpPr>
        <p:spPr>
          <a:xfrm>
            <a:off x="323528" y="116632"/>
            <a:ext cx="8363272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Bảng băm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9"/>
          <p:cNvSpPr txBox="1"/>
          <p:nvPr>
            <p:ph idx="1" type="body"/>
          </p:nvPr>
        </p:nvSpPr>
        <p:spPr>
          <a:xfrm>
            <a:off x="359532" y="926232"/>
            <a:ext cx="8424936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Xung đột: hai khóa khác nhau cho cùng giá trị hàm băm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Giải quyết xung đột: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Nhóm chuỗi (chaining): nhóm các khóa có cùng giá trị hàm băm vào các cụm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Địa chỉ mở (Open addressing)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9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84" name="Google Shape;38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7908" y="2728191"/>
            <a:ext cx="6228184" cy="32035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5" name="Google Shape;385;p19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467544" y="116632"/>
            <a:ext cx="8219256" cy="720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 dung	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287524" y="1052736"/>
            <a:ext cx="8568952" cy="4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Tìm kiếm tuần tự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Tìm kiếm nhị phân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Cây nhị phân tìm kiếm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Bảng băm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4" name="Google Shape;114;p2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0"/>
          <p:cNvSpPr txBox="1"/>
          <p:nvPr>
            <p:ph type="title"/>
          </p:nvPr>
        </p:nvSpPr>
        <p:spPr>
          <a:xfrm>
            <a:off x="323528" y="116632"/>
            <a:ext cx="8363272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Hashing</a:t>
            </a:r>
            <a:endParaRPr/>
          </a:p>
        </p:txBody>
      </p:sp>
      <p:sp>
        <p:nvSpPr>
          <p:cNvPr id="391" name="Google Shape;391;p20"/>
          <p:cNvSpPr txBox="1"/>
          <p:nvPr>
            <p:ph idx="1" type="body"/>
          </p:nvPr>
        </p:nvSpPr>
        <p:spPr>
          <a:xfrm>
            <a:off x="323528" y="1447800"/>
            <a:ext cx="8424936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Modulo: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mod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m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trong đó m là kích thước bảng lưu trữ</a:t>
            </a:r>
            <a:endParaRPr i="1"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0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93" name="Google Shape;39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8222" y="1773637"/>
            <a:ext cx="4359233" cy="42484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4" name="Google Shape;394;p20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1"/>
          <p:cNvSpPr txBox="1"/>
          <p:nvPr>
            <p:ph type="title"/>
          </p:nvPr>
        </p:nvSpPr>
        <p:spPr>
          <a:xfrm>
            <a:off x="323528" y="116632"/>
            <a:ext cx="8363272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Bảng băm: địa chỉ mở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1"/>
          <p:cNvSpPr txBox="1"/>
          <p:nvPr>
            <p:ph idx="1" type="body"/>
          </p:nvPr>
        </p:nvSpPr>
        <p:spPr>
          <a:xfrm>
            <a:off x="323528" y="1447800"/>
            <a:ext cx="8424936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Cặp (key, value) được lưu vào các slot của bảng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Các thao tác put(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) và get(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) cần thực hiện việc dò (probe) để tìm ra vị trí mong muốn trong bảng nới lưu trữ khóa – giá trị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put(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): dò để tìm ra vị trí trống để lưu (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get(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): dò để tìm ra vị trí trong bảng nơi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được lưu trữ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Thứ tự dò: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, 0),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, 1),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, 2), …,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-1)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Các phương pháp dò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Dò tuyến tính: </a:t>
            </a:r>
            <a:r>
              <a:rPr i="1" lang="en-GB"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GB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GB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) = (</a:t>
            </a:r>
            <a:r>
              <a:rPr i="1" lang="en-GB"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n-GB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GB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) + </a:t>
            </a:r>
            <a:r>
              <a:rPr i="1" lang="en-GB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) mod </a:t>
            </a:r>
            <a:r>
              <a:rPr i="1" lang="en-GB">
                <a:latin typeface="Arial"/>
                <a:ea typeface="Arial"/>
                <a:cs typeface="Arial"/>
                <a:sym typeface="Arial"/>
              </a:rPr>
              <a:t>m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trong đó </a:t>
            </a:r>
            <a:r>
              <a:rPr i="1" lang="en-GB"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n-GB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làm hàm băm thông thường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Dò toàn phương: </a:t>
            </a:r>
            <a:r>
              <a:rPr i="1" lang="en-GB"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GB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GB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) = (</a:t>
            </a:r>
            <a:r>
              <a:rPr i="1" lang="en-GB"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n-GB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GB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) + </a:t>
            </a:r>
            <a:r>
              <a:rPr i="1" lang="en-GB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GB">
                <a:latin typeface="Arial"/>
                <a:ea typeface="Arial"/>
                <a:cs typeface="Arial"/>
                <a:sym typeface="Arial"/>
              </a:rPr>
              <a:t>1</a:t>
            </a:r>
            <a:r>
              <a:rPr i="1" lang="en-GB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i="1" lang="en-GB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GB">
                <a:latin typeface="Arial"/>
                <a:ea typeface="Arial"/>
                <a:cs typeface="Arial"/>
                <a:sym typeface="Arial"/>
              </a:rPr>
              <a:t>2</a:t>
            </a:r>
            <a:r>
              <a:rPr i="1" lang="en-GB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30000" lang="en-GB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) mod </a:t>
            </a:r>
            <a:r>
              <a:rPr i="1" lang="en-GB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trong đó </a:t>
            </a:r>
            <a:r>
              <a:rPr i="1" lang="en-GB"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n-GB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là hàm băm thông thường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Băm kép: </a:t>
            </a:r>
            <a:r>
              <a:rPr i="1" lang="en-GB"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GB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GB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) = (</a:t>
            </a:r>
            <a:r>
              <a:rPr i="1" lang="en-GB"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n-GB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GB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) + </a:t>
            </a:r>
            <a:r>
              <a:rPr i="1" lang="en-GB">
                <a:latin typeface="Arial"/>
                <a:ea typeface="Arial"/>
                <a:cs typeface="Arial"/>
                <a:sym typeface="Arial"/>
              </a:rPr>
              <a:t>i *  h</a:t>
            </a:r>
            <a:r>
              <a:rPr baseline="-25000" lang="en-GB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GB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) mod </a:t>
            </a:r>
            <a:r>
              <a:rPr i="1" lang="en-GB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trong đó </a:t>
            </a:r>
            <a:r>
              <a:rPr i="1" lang="en-GB"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n-GB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và </a:t>
            </a:r>
            <a:r>
              <a:rPr i="1" lang="en-GB"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n-GB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là các hàm băm thông thường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01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i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1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02" name="Google Shape;402;p21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2"/>
          <p:cNvSpPr txBox="1"/>
          <p:nvPr>
            <p:ph type="title"/>
          </p:nvPr>
        </p:nvSpPr>
        <p:spPr>
          <a:xfrm>
            <a:off x="323528" y="116632"/>
            <a:ext cx="8363272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Bảng băm: địa chỉ mở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2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9" name="Google Shape;409;p22"/>
          <p:cNvSpPr txBox="1"/>
          <p:nvPr/>
        </p:nvSpPr>
        <p:spPr>
          <a:xfrm>
            <a:off x="4914950" y="1437622"/>
            <a:ext cx="3600400" cy="4288286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put(k, v)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T: the table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x.key = k; x.value = v;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 = 0;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while(i &lt; m)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j = h(k,i);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if(T[j] = NULL)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T[j] = x; return j;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 = i + 1; 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error(“Hash table overflow”); 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10" name="Google Shape;410;p22"/>
          <p:cNvSpPr txBox="1"/>
          <p:nvPr/>
        </p:nvSpPr>
        <p:spPr>
          <a:xfrm>
            <a:off x="791580" y="1437622"/>
            <a:ext cx="3600400" cy="4288286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get(k)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T: the table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 = 0;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while(i &lt; m)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j = h(k,i);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if(T[j].key = k)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T[j];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 = i + 1; 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NULL; 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411" name="Google Shape;411;p22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3"/>
          <p:cNvSpPr txBox="1"/>
          <p:nvPr>
            <p:ph type="title"/>
          </p:nvPr>
        </p:nvSpPr>
        <p:spPr>
          <a:xfrm>
            <a:off x="323528" y="116632"/>
            <a:ext cx="8363272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Bảng băm: địa chỉ mở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"/>
          <p:cNvSpPr txBox="1"/>
          <p:nvPr>
            <p:ph idx="1" type="body"/>
          </p:nvPr>
        </p:nvSpPr>
        <p:spPr>
          <a:xfrm>
            <a:off x="323528" y="1447800"/>
            <a:ext cx="8424936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Bài tập: Một bảng có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ô lưu trữ, áp dụng chiến lược địa chỉ mở với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) có dạng: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) = (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mod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) mod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Ban đầu, bảng trống rỗng, hãy cho biết trạng thái của bảng sau khi thực hiện chèn lần lượt các khóa 7, 8, 6, 17, 4, 28 vào bảng với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= 10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19" name="Google Shape;419;p23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323528" y="116633"/>
            <a:ext cx="83632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Tìm kiếm tuần tự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323528" y="1447800"/>
            <a:ext cx="4320480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Cho dãy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[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L..R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] và một giá trị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. Tìm chỉ số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sao cho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[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Y</a:t>
            </a:r>
            <a:endParaRPr i="1" sz="20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1" name="Google Shape;121;p3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4788024" y="1484784"/>
            <a:ext cx="4176464" cy="2376264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sequentialSearch(X[], int L, int R, 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Y) {</a:t>
            </a:r>
            <a:endParaRPr b="1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for(i = L; i &lt;= R; i++)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if(X[i] = Y) return i;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-1;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23" name="Google Shape;123;p3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323528" y="116633"/>
            <a:ext cx="83632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Tìm kiếm nhị phân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185532" y="1087760"/>
            <a:ext cx="4674499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Dãy đối tượng được sắp xếp theo thứ tự không tăng (hoặc không giảm) của giá trị khóa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Dựa trên chia để trị: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So sánh khóa đầu vào Y với phần tử ở chính giữa của dãy, và quyết định tiếp tục tìm kiếm ở nửa bên trái hoặc nửa bên phải đối với phần tử ở chính giữa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Độ phức tạp thời gian: O(log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5076056" y="1073411"/>
            <a:ext cx="3960440" cy="357972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binarySearch(X[], int L, int R, 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Y) {</a:t>
            </a:r>
            <a:endParaRPr b="1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if(L = R){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if(X[L] = Y) return L;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-1;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int mid = (L+R)/2;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if(X[mid] = Y) return mid;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if(X[mid] &lt; Y)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binarySearch(X,mid+1,R,Y);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binarySearch(X,L,mid-1,Y);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32" name="Google Shape;132;p4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323528" y="116633"/>
            <a:ext cx="83632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Tìm kiếm nhị phân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323528" y="1447800"/>
            <a:ext cx="8363272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GB" sz="2000">
                <a:latin typeface="Arial"/>
                <a:ea typeface="Arial"/>
                <a:cs typeface="Arial"/>
                <a:sym typeface="Arial"/>
              </a:rPr>
              <a:t>Bài tập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Cho dãy số gồm các phần tử đôi một khác nhau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GB" sz="2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GB" sz="2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, …,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i="1" lang="en-GB" sz="20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và một giá trị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. Đếm số cặp (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i="1" lang="en-GB" sz="2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i="1" lang="en-GB" sz="2000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) sao cho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i="1" lang="en-GB" sz="2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i="1" lang="en-GB" sz="2000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40" name="Google Shape;140;p5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323528" y="116632"/>
            <a:ext cx="8363272" cy="595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Cây nhị phân tìm kiếm - BST</a:t>
            </a:r>
            <a:endParaRPr/>
          </a:p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290797" y="888817"/>
            <a:ext cx="4320480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BST là một cấu trúc dữ liệu lưu trữ các đối tượng dưới dạng cây nhị phân: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Khóa của mỗi nút lớn hơn khóa của tất cả các nút ở cây con trái và nhỏ hơn khóa của tất cả các nút ở cây con bên phải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7216657" y="1988840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6496577" y="2944583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7917098" y="2872575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5972882" y="380867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6836978" y="3808678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7557058" y="383820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8512801" y="380867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5632481" y="488879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6404930" y="4888798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6"/>
          <p:cNvCxnSpPr>
            <a:stCxn id="148" idx="3"/>
            <a:endCxn id="149" idx="7"/>
          </p:cNvCxnSpPr>
          <p:nvPr/>
        </p:nvCxnSpPr>
        <p:spPr>
          <a:xfrm flipH="1">
            <a:off x="6943550" y="2435842"/>
            <a:ext cx="349800" cy="585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6"/>
          <p:cNvCxnSpPr>
            <a:stCxn id="148" idx="5"/>
            <a:endCxn id="150" idx="1"/>
          </p:cNvCxnSpPr>
          <p:nvPr/>
        </p:nvCxnSpPr>
        <p:spPr>
          <a:xfrm>
            <a:off x="7663659" y="2435842"/>
            <a:ext cx="330000" cy="51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" name="Google Shape;159;p6"/>
          <p:cNvCxnSpPr>
            <a:stCxn id="149" idx="3"/>
            <a:endCxn id="151" idx="7"/>
          </p:cNvCxnSpPr>
          <p:nvPr/>
        </p:nvCxnSpPr>
        <p:spPr>
          <a:xfrm flipH="1">
            <a:off x="6419970" y="3391585"/>
            <a:ext cx="153300" cy="493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Google Shape;160;p6"/>
          <p:cNvCxnSpPr>
            <a:stCxn id="149" idx="5"/>
            <a:endCxn id="152" idx="0"/>
          </p:cNvCxnSpPr>
          <p:nvPr/>
        </p:nvCxnSpPr>
        <p:spPr>
          <a:xfrm>
            <a:off x="6943579" y="3391585"/>
            <a:ext cx="155100" cy="417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" name="Google Shape;161;p6"/>
          <p:cNvCxnSpPr>
            <a:stCxn id="150" idx="3"/>
            <a:endCxn id="153" idx="0"/>
          </p:cNvCxnSpPr>
          <p:nvPr/>
        </p:nvCxnSpPr>
        <p:spPr>
          <a:xfrm flipH="1">
            <a:off x="7818891" y="3319577"/>
            <a:ext cx="174900" cy="518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p6"/>
          <p:cNvCxnSpPr>
            <a:stCxn id="150" idx="5"/>
            <a:endCxn id="154" idx="1"/>
          </p:cNvCxnSpPr>
          <p:nvPr/>
        </p:nvCxnSpPr>
        <p:spPr>
          <a:xfrm>
            <a:off x="8364099" y="3319577"/>
            <a:ext cx="225300" cy="56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6"/>
          <p:cNvCxnSpPr>
            <a:stCxn id="151" idx="3"/>
            <a:endCxn id="155" idx="0"/>
          </p:cNvCxnSpPr>
          <p:nvPr/>
        </p:nvCxnSpPr>
        <p:spPr>
          <a:xfrm flipH="1">
            <a:off x="5894475" y="4255681"/>
            <a:ext cx="1551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" name="Google Shape;164;p6"/>
          <p:cNvCxnSpPr>
            <a:stCxn id="151" idx="5"/>
            <a:endCxn id="156" idx="0"/>
          </p:cNvCxnSpPr>
          <p:nvPr/>
        </p:nvCxnSpPr>
        <p:spPr>
          <a:xfrm>
            <a:off x="6419884" y="4255681"/>
            <a:ext cx="2469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5" name="Google Shape;165;p6"/>
          <p:cNvSpPr txBox="1"/>
          <p:nvPr/>
        </p:nvSpPr>
        <p:spPr>
          <a:xfrm>
            <a:off x="1004591" y="3885369"/>
            <a:ext cx="3384376" cy="138499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 Node{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int key;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Node* leftChild;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Node* rightChild;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Node* root;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6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>
            <p:ph type="title"/>
          </p:nvPr>
        </p:nvSpPr>
        <p:spPr>
          <a:xfrm>
            <a:off x="323528" y="116632"/>
            <a:ext cx="8363272" cy="595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Cây nhị phân tìm kiếm - BST</a:t>
            </a:r>
            <a:endParaRPr/>
          </a:p>
        </p:txBody>
      </p:sp>
      <p:sp>
        <p:nvSpPr>
          <p:cNvPr id="172" name="Google Shape;172;p7"/>
          <p:cNvSpPr txBox="1"/>
          <p:nvPr>
            <p:ph idx="1" type="body"/>
          </p:nvPr>
        </p:nvSpPr>
        <p:spPr>
          <a:xfrm>
            <a:off x="323528" y="1447800"/>
            <a:ext cx="8280920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Các thao tác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Node* makeNode(int v): tạo ra một nút mới có khóa v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Node* insert(Node* r, int v): tạo ra 1 nút có khóa là v và chèn vào BST có gốc là 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Node* search(Node* r, int v): tìm và trả về nút có khóa bằng v trong BST gốc 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Node* findMin(Node* r): tìm và trả về nút có khóa nhỏ nhất trên BST gốc 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Node* del(Node* r, int v): loại bỏ nút có khóa bằng v khỏi BST gốc 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74" name="Google Shape;174;p7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>
            <p:ph type="title"/>
          </p:nvPr>
        </p:nvSpPr>
        <p:spPr>
          <a:xfrm>
            <a:off x="323528" y="116632"/>
            <a:ext cx="8363272" cy="595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Cây nhị phân tìm kiếm - BST</a:t>
            </a:r>
            <a:endParaRPr/>
          </a:p>
        </p:txBody>
      </p:sp>
      <p:sp>
        <p:nvSpPr>
          <p:cNvPr id="180" name="Google Shape;180;p8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1" name="Google Shape;181;p8"/>
          <p:cNvSpPr txBox="1"/>
          <p:nvPr/>
        </p:nvSpPr>
        <p:spPr>
          <a:xfrm>
            <a:off x="359887" y="1700808"/>
            <a:ext cx="3780065" cy="3096344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Node* makeNode(int v)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Node* p = new Node;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p-&gt;key = v;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p-&gt;leftChild = NULL;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p-&gt;rightChild = NULL;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p;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82" name="Google Shape;182;p8"/>
          <p:cNvSpPr txBox="1"/>
          <p:nvPr/>
        </p:nvSpPr>
        <p:spPr>
          <a:xfrm>
            <a:off x="4283968" y="1690851"/>
            <a:ext cx="4644518" cy="3106301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Node* insert(Node* r, int v)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if(r == NULL)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 = makeNode(v);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 if(r-&gt;key &gt; v)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r-&gt;leftChild = insert(r-&gt;leftChild,v);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 if(r-&gt;key &lt;= v)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r-&gt;rightChild = insert(r-&gt;rightChild,v);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r;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83" name="Google Shape;183;p8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>
            <p:ph type="title"/>
          </p:nvPr>
        </p:nvSpPr>
        <p:spPr>
          <a:xfrm>
            <a:off x="323528" y="116632"/>
            <a:ext cx="8363272" cy="595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Cây nhị phân tìm kiếm - BST</a:t>
            </a:r>
            <a:endParaRPr/>
          </a:p>
        </p:txBody>
      </p:sp>
      <p:sp>
        <p:nvSpPr>
          <p:cNvPr id="189" name="Google Shape;189;p9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0" name="Google Shape;190;p9"/>
          <p:cNvSpPr txBox="1"/>
          <p:nvPr/>
        </p:nvSpPr>
        <p:spPr>
          <a:xfrm>
            <a:off x="315985" y="2060848"/>
            <a:ext cx="3759922" cy="2736303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Node* search(Node* r, int v)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if(r == NULL)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NULL;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if(r-&gt;key == v)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r;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 if(r-&gt;key &gt; v)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search(r-&gt;leftChild, v);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search(r-&gt;rightChild, v);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91" name="Google Shape;191;p9"/>
          <p:cNvSpPr txBox="1"/>
          <p:nvPr/>
        </p:nvSpPr>
        <p:spPr>
          <a:xfrm>
            <a:off x="4427984" y="2082008"/>
            <a:ext cx="4176464" cy="271514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Node* findMin(Node* r)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if(r == NULL)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NULL;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Node* lmin = findMin(r-&gt;leftChild);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if(lmin != NULL) return lmin;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r;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92" name="Google Shape;192;p9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ICT-PPT-template-hoi-thao-online-theme-by-anhdt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2017-06-06T12:12:12Z</dcterms:created>
  <dc:creator>DHBK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0x01010013267EA44385C645A61F527470A803C6</vt:lpwstr>
  </property>
</Properties>
</file>