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9"/>
  </p:notesMasterIdLst>
  <p:handoutMasterIdLst>
    <p:handoutMasterId r:id="rId50"/>
  </p:handoutMasterIdLst>
  <p:sldIdLst>
    <p:sldId id="1093" r:id="rId2"/>
    <p:sldId id="1094" r:id="rId3"/>
    <p:sldId id="1095" r:id="rId4"/>
    <p:sldId id="1096" r:id="rId5"/>
    <p:sldId id="1097" r:id="rId6"/>
    <p:sldId id="1098" r:id="rId7"/>
    <p:sldId id="1099" r:id="rId8"/>
    <p:sldId id="1100" r:id="rId9"/>
    <p:sldId id="1101" r:id="rId10"/>
    <p:sldId id="1102" r:id="rId11"/>
    <p:sldId id="1103" r:id="rId12"/>
    <p:sldId id="1104" r:id="rId13"/>
    <p:sldId id="1105" r:id="rId14"/>
    <p:sldId id="1106" r:id="rId15"/>
    <p:sldId id="1107" r:id="rId16"/>
    <p:sldId id="1108" r:id="rId17"/>
    <p:sldId id="1109" r:id="rId18"/>
    <p:sldId id="1110" r:id="rId19"/>
    <p:sldId id="1111" r:id="rId20"/>
    <p:sldId id="1112" r:id="rId21"/>
    <p:sldId id="1113" r:id="rId22"/>
    <p:sldId id="1114" r:id="rId23"/>
    <p:sldId id="1115" r:id="rId24"/>
    <p:sldId id="1116" r:id="rId25"/>
    <p:sldId id="1117" r:id="rId26"/>
    <p:sldId id="1118" r:id="rId27"/>
    <p:sldId id="1119" r:id="rId28"/>
    <p:sldId id="1129" r:id="rId29"/>
    <p:sldId id="1130" r:id="rId30"/>
    <p:sldId id="1131" r:id="rId31"/>
    <p:sldId id="1132" r:id="rId32"/>
    <p:sldId id="1133" r:id="rId33"/>
    <p:sldId id="1134" r:id="rId34"/>
    <p:sldId id="1135" r:id="rId35"/>
    <p:sldId id="1136" r:id="rId36"/>
    <p:sldId id="1137" r:id="rId37"/>
    <p:sldId id="1120" r:id="rId38"/>
    <p:sldId id="1121" r:id="rId39"/>
    <p:sldId id="1122" r:id="rId40"/>
    <p:sldId id="1123" r:id="rId41"/>
    <p:sldId id="1124" r:id="rId42"/>
    <p:sldId id="1125" r:id="rId43"/>
    <p:sldId id="1126" r:id="rId44"/>
    <p:sldId id="1127" r:id="rId45"/>
    <p:sldId id="1128" r:id="rId46"/>
    <p:sldId id="1155" r:id="rId47"/>
    <p:sldId id="1156" r:id="rId48"/>
  </p:sldIdLst>
  <p:sldSz cx="9144000" cy="6858000" type="screen4x3"/>
  <p:notesSz cx="7010400" cy="9296400"/>
  <p:defaultTex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SegoeBook" pitchFamily="6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000000"/>
    <a:srgbClr val="5F5F5F"/>
    <a:srgbClr val="969696"/>
    <a:srgbClr val="51D9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0" autoAdjust="0"/>
    <p:restoredTop sz="62687" autoAdjust="0"/>
  </p:normalViewPr>
  <p:slideViewPr>
    <p:cSldViewPr snapToGrid="0">
      <p:cViewPr varScale="1">
        <p:scale>
          <a:sx n="66" d="100"/>
          <a:sy n="66" d="100"/>
        </p:scale>
        <p:origin x="-2460"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1368" y="-72"/>
      </p:cViewPr>
      <p:guideLst>
        <p:guide orient="horz" pos="2928"/>
        <p:guide pos="2208"/>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24.xml"/><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E596673-7629-407D-9FBE-A44C34C58BBB}"/>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smtClean="0">
                <a:effectLst/>
                <a:latin typeface="Arial" charset="0"/>
              </a:defRPr>
            </a:lvl1pPr>
          </a:lstStyle>
          <a:p>
            <a:pPr>
              <a:defRPr/>
            </a:pPr>
            <a:endParaRPr lang="en-US"/>
          </a:p>
        </p:txBody>
      </p:sp>
      <p:sp>
        <p:nvSpPr>
          <p:cNvPr id="14339" name="Rectangle 3">
            <a:extLst>
              <a:ext uri="{FF2B5EF4-FFF2-40B4-BE49-F238E27FC236}">
                <a16:creationId xmlns:a16="http://schemas.microsoft.com/office/drawing/2014/main" id="{B98D730F-2C5D-442D-8DC4-41DB629765A6}"/>
              </a:ext>
            </a:extLst>
          </p:cNvPr>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smtClean="0">
                <a:effectLst/>
                <a:latin typeface="Arial" charset="0"/>
              </a:defRPr>
            </a:lvl1pPr>
          </a:lstStyle>
          <a:p>
            <a:pPr>
              <a:defRPr/>
            </a:pPr>
            <a:endParaRPr lang="en-US"/>
          </a:p>
        </p:txBody>
      </p:sp>
      <p:sp>
        <p:nvSpPr>
          <p:cNvPr id="14340" name="Rectangle 4">
            <a:extLst>
              <a:ext uri="{FF2B5EF4-FFF2-40B4-BE49-F238E27FC236}">
                <a16:creationId xmlns:a16="http://schemas.microsoft.com/office/drawing/2014/main" id="{3C7B6B9B-960E-4395-B73F-5BEFE815B2F4}"/>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smtClean="0">
                <a:effectLst/>
                <a:latin typeface="Arial" charset="0"/>
              </a:defRPr>
            </a:lvl1pPr>
          </a:lstStyle>
          <a:p>
            <a:pPr>
              <a:defRPr/>
            </a:pPr>
            <a:endParaRPr lang="en-US"/>
          </a:p>
        </p:txBody>
      </p:sp>
      <p:sp>
        <p:nvSpPr>
          <p:cNvPr id="14341" name="Rectangle 5">
            <a:extLst>
              <a:ext uri="{FF2B5EF4-FFF2-40B4-BE49-F238E27FC236}">
                <a16:creationId xmlns:a16="http://schemas.microsoft.com/office/drawing/2014/main" id="{E1AC39EB-8B0B-43D3-9E4D-78E23FA88E97}"/>
              </a:ext>
            </a:extLst>
          </p:cNvPr>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effectLst/>
                <a:latin typeface="Arial" panose="020B0604020202020204" pitchFamily="34" charset="0"/>
              </a:defRPr>
            </a:lvl1pPr>
          </a:lstStyle>
          <a:p>
            <a:fld id="{AD706DF4-4775-47D6-BB1B-F48E8E63861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83C6DE7-9C2E-447B-930B-7A30F4C5756E}"/>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smtClean="0">
                <a:effectLst/>
                <a:latin typeface="Arial" charset="0"/>
              </a:defRPr>
            </a:lvl1pPr>
          </a:lstStyle>
          <a:p>
            <a:pPr>
              <a:defRPr/>
            </a:pPr>
            <a:endParaRPr lang="en-US"/>
          </a:p>
        </p:txBody>
      </p:sp>
      <p:sp>
        <p:nvSpPr>
          <p:cNvPr id="12291" name="Rectangle 3">
            <a:extLst>
              <a:ext uri="{FF2B5EF4-FFF2-40B4-BE49-F238E27FC236}">
                <a16:creationId xmlns:a16="http://schemas.microsoft.com/office/drawing/2014/main" id="{3E5A14ED-6583-4F87-8922-6AC747C74185}"/>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smtClean="0">
                <a:effectLst/>
                <a:latin typeface="Arial" charset="0"/>
              </a:defRPr>
            </a:lvl1pPr>
          </a:lstStyle>
          <a:p>
            <a:pPr>
              <a:defRPr/>
            </a:pPr>
            <a:endParaRPr lang="en-US"/>
          </a:p>
        </p:txBody>
      </p:sp>
      <p:sp>
        <p:nvSpPr>
          <p:cNvPr id="51204" name="Rectangle 4">
            <a:extLst>
              <a:ext uri="{FF2B5EF4-FFF2-40B4-BE49-F238E27FC236}">
                <a16:creationId xmlns:a16="http://schemas.microsoft.com/office/drawing/2014/main" id="{429BA150-919E-4D2A-B34C-E3B477CCE2F1}"/>
              </a:ext>
            </a:extLst>
          </p:cNvPr>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82F4EF2F-B2A2-4872-BD2D-505146BDDBAB}"/>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E01114EA-664C-44B6-BA84-C4350E2947BA}"/>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smtClean="0">
                <a:effectLst/>
                <a:latin typeface="Arial" charset="0"/>
              </a:defRPr>
            </a:lvl1pPr>
          </a:lstStyle>
          <a:p>
            <a:pPr>
              <a:defRPr/>
            </a:pPr>
            <a:endParaRPr lang="en-US"/>
          </a:p>
        </p:txBody>
      </p:sp>
      <p:sp>
        <p:nvSpPr>
          <p:cNvPr id="12295" name="Rectangle 7">
            <a:extLst>
              <a:ext uri="{FF2B5EF4-FFF2-40B4-BE49-F238E27FC236}">
                <a16:creationId xmlns:a16="http://schemas.microsoft.com/office/drawing/2014/main" id="{6397E532-9AD2-4710-BAE7-6A4D01B068A5}"/>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effectLst/>
                <a:latin typeface="Arial" panose="020B0604020202020204" pitchFamily="34" charset="0"/>
              </a:defRPr>
            </a:lvl1pPr>
          </a:lstStyle>
          <a:p>
            <a:fld id="{5AFF3E36-3353-4713-9B18-6266F1E7958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en.wikipedia.org/wiki/Dutch_language"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lkml.org/lkml/2005/12/19/34" TargetMode="External"/><Relationship Id="rId5" Type="http://schemas.openxmlformats.org/officeDocument/2006/relationships/hyperlink" Target="http://www.cs.utexas.edu/users/EWD/transcriptions/EWD00xx/EWD51.html" TargetMode="External"/><Relationship Id="rId4" Type="http://schemas.openxmlformats.org/officeDocument/2006/relationships/hyperlink" Target="http://www.cs.utexas.edu/users/EWD/ewd00xx/EWD74.PDF"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144A7F2-CE69-4F24-B4E7-6C735BC66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6B28C29E-395F-40BE-96B5-7C386FE32313}" type="slidenum">
              <a:rPr lang="en-US" altLang="en-US" sz="1200">
                <a:latin typeface="Arial" panose="020B0604020202020204" pitchFamily="34" charset="0"/>
              </a:rPr>
              <a:pPr/>
              <a:t>1</a:t>
            </a:fld>
            <a:endParaRPr lang="en-US" altLang="en-US" sz="1200">
              <a:latin typeface="Arial" panose="020B0604020202020204" pitchFamily="34" charset="0"/>
            </a:endParaRPr>
          </a:p>
        </p:txBody>
      </p:sp>
      <p:sp>
        <p:nvSpPr>
          <p:cNvPr id="52227" name="Rectangle 2">
            <a:extLst>
              <a:ext uri="{FF2B5EF4-FFF2-40B4-BE49-F238E27FC236}">
                <a16:creationId xmlns:a16="http://schemas.microsoft.com/office/drawing/2014/main" id="{1EE90C55-812B-48AE-9C5A-DC979DB48634}"/>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E37A7B06-62B9-48A9-999E-3569BAC0F3F3}"/>
              </a:ext>
            </a:extLst>
          </p:cNvPr>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99BFC3B-7493-4C18-9866-23BA9312F7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99DFC9A9-16FF-435A-BD4D-8B8C02B718B0}" type="slidenum">
              <a:rPr lang="en-US" altLang="en-US" sz="1200">
                <a:latin typeface="Arial" panose="020B0604020202020204" pitchFamily="34" charset="0"/>
              </a:rPr>
              <a:pPr/>
              <a:t>10</a:t>
            </a:fld>
            <a:endParaRPr lang="en-US" altLang="en-US" sz="1200">
              <a:latin typeface="Arial" panose="020B0604020202020204" pitchFamily="34" charset="0"/>
            </a:endParaRPr>
          </a:p>
        </p:txBody>
      </p:sp>
      <p:sp>
        <p:nvSpPr>
          <p:cNvPr id="61443" name="Rectangle 2">
            <a:extLst>
              <a:ext uri="{FF2B5EF4-FFF2-40B4-BE49-F238E27FC236}">
                <a16:creationId xmlns:a16="http://schemas.microsoft.com/office/drawing/2014/main" id="{DF372714-4BB9-41F5-B87D-6BC9546AA7F8}"/>
              </a:ext>
            </a:extLst>
          </p:cNvPr>
          <p:cNvSpPr>
            <a:spLocks noRot="1" noChangeArrowheads="1" noTextEdit="1"/>
          </p:cNvSpPr>
          <p:nvPr>
            <p:ph type="sldImg"/>
          </p:nvPr>
        </p:nvSpPr>
        <p:spPr>
          <a:xfrm>
            <a:off x="1090613" y="863600"/>
            <a:ext cx="4652962" cy="3489325"/>
          </a:xfrm>
          <a:ln/>
        </p:spPr>
      </p:sp>
      <p:sp>
        <p:nvSpPr>
          <p:cNvPr id="61444" name="Rectangle 3">
            <a:extLst>
              <a:ext uri="{FF2B5EF4-FFF2-40B4-BE49-F238E27FC236}">
                <a16:creationId xmlns:a16="http://schemas.microsoft.com/office/drawing/2014/main" id="{84F1BBEE-F982-4715-8C99-1F25FBAAE5A3}"/>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Explain the execution of the example code on the previous slide.</a:t>
            </a:r>
          </a:p>
          <a:p>
            <a:pPr eaLnBrk="1" hangingPunct="1"/>
            <a:endParaRPr lang="en-US" altLang="en-US" b="1">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Background</a:t>
            </a:r>
            <a:r>
              <a:rPr lang="en-US" altLang="en-US">
                <a:solidFill>
                  <a:srgbClr val="0860A8"/>
                </a:solidFill>
                <a:latin typeface="Verdana" panose="020B0604030504040204" pitchFamily="34" charset="0"/>
              </a:rPr>
              <a:t> </a:t>
            </a:r>
          </a:p>
          <a:p>
            <a:pPr eaLnBrk="1" hangingPunct="1"/>
            <a:r>
              <a:rPr lang="en-US" altLang="en-US">
                <a:solidFill>
                  <a:srgbClr val="0860A8"/>
                </a:solidFill>
                <a:latin typeface="Arial" panose="020B0604020202020204" pitchFamily="34" charset="0"/>
              </a:rPr>
              <a:t>This slide is a good check to make sure all the salient points have been presented.  Also, when reviewing the presentation without the benefit of an instructor, this slide gives the student a chance to understand what was going on in the code segments prior to this.</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Transition Quote</a:t>
            </a:r>
            <a:endParaRPr lang="en-US" altLang="en-US">
              <a:solidFill>
                <a:srgbClr val="0860A8"/>
              </a:solidFill>
              <a:latin typeface="Verdana" panose="020B0604030504040204" pitchFamily="34" charset="0"/>
            </a:endParaRPr>
          </a:p>
          <a:p>
            <a:pPr eaLnBrk="1" hangingPunct="1"/>
            <a:r>
              <a:rPr lang="en-US" altLang="en-US">
                <a:latin typeface="Verdana" panose="020B0604030504040204" pitchFamily="34" charset="0"/>
              </a:rPr>
              <a:t>“</a:t>
            </a:r>
            <a:r>
              <a:rPr lang="en-US" altLang="en-US" sz="1400">
                <a:latin typeface="Arial" panose="020B0604020202020204" pitchFamily="34" charset="0"/>
              </a:rPr>
              <a:t>To avoid writing applications that spawn threads and then end before any useful work has the chance to begin, we need some mechanism to wait for threads to finish their processing.”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AF62D88-F23F-4675-B686-EAB8845F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08E09780-DFE9-4B99-A290-D7DBC47ABF42}" type="slidenum">
              <a:rPr lang="en-US" altLang="en-US" sz="1200">
                <a:latin typeface="Arial" panose="020B0604020202020204" pitchFamily="34" charset="0"/>
              </a:rPr>
              <a:pPr/>
              <a:t>11</a:t>
            </a:fld>
            <a:endParaRPr lang="en-US" altLang="en-US" sz="1200">
              <a:latin typeface="Arial" panose="020B0604020202020204" pitchFamily="34" charset="0"/>
            </a:endParaRPr>
          </a:p>
        </p:txBody>
      </p:sp>
      <p:sp>
        <p:nvSpPr>
          <p:cNvPr id="62467" name="Rectangle 2">
            <a:extLst>
              <a:ext uri="{FF2B5EF4-FFF2-40B4-BE49-F238E27FC236}">
                <a16:creationId xmlns:a16="http://schemas.microsoft.com/office/drawing/2014/main" id="{9300A9CA-166A-4F00-83C4-326DDCF768D5}"/>
              </a:ext>
            </a:extLst>
          </p:cNvPr>
          <p:cNvSpPr>
            <a:spLocks noRot="1" noChangeArrowheads="1" noTextEdit="1"/>
          </p:cNvSpPr>
          <p:nvPr>
            <p:ph type="sldImg"/>
          </p:nvPr>
        </p:nvSpPr>
        <p:spPr>
          <a:xfrm>
            <a:off x="1090613" y="863600"/>
            <a:ext cx="4652962" cy="3489325"/>
          </a:xfrm>
          <a:ln/>
        </p:spPr>
      </p:sp>
      <p:sp>
        <p:nvSpPr>
          <p:cNvPr id="62468" name="Rectangle 3">
            <a:extLst>
              <a:ext uri="{FF2B5EF4-FFF2-40B4-BE49-F238E27FC236}">
                <a16:creationId xmlns:a16="http://schemas.microsoft.com/office/drawing/2014/main" id="{EAAC55CE-732F-4528-B449-BAE3362A09D2}"/>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90000"/>
              </a:lnSpc>
            </a:pPr>
            <a:r>
              <a:rPr lang="en-US" altLang="en-US" sz="1000" b="1" u="sng">
                <a:solidFill>
                  <a:srgbClr val="0860A8"/>
                </a:solidFill>
                <a:latin typeface="Verdana" panose="020B0604030504040204" pitchFamily="34" charset="0"/>
              </a:rPr>
              <a:t>Multi-core Programming: </a:t>
            </a:r>
            <a:r>
              <a:rPr lang="en-US" altLang="en-US" sz="1400" b="1" u="sng">
                <a:solidFill>
                  <a:srgbClr val="0860A8"/>
                </a:solidFill>
                <a:latin typeface="Verdana" panose="020B0604030504040204" pitchFamily="34" charset="0"/>
              </a:rPr>
              <a:t>Programming with Windows* Threads </a:t>
            </a:r>
            <a:r>
              <a:rPr lang="en-US" altLang="en-US" sz="1000" b="1" u="sng">
                <a:solidFill>
                  <a:srgbClr val="0860A8"/>
                </a:solidFill>
                <a:latin typeface="Verdana" panose="020B0604030504040204" pitchFamily="34" charset="0"/>
              </a:rPr>
              <a:t>Speaker’s Notes</a:t>
            </a:r>
          </a:p>
          <a:p>
            <a:pPr eaLnBrk="1" hangingPunct="1">
              <a:lnSpc>
                <a:spcPct val="90000"/>
              </a:lnSpc>
            </a:pPr>
            <a:endParaRPr lang="en-US" altLang="en-US" sz="1000" b="1" u="sng">
              <a:solidFill>
                <a:srgbClr val="0860A8"/>
              </a:solidFill>
              <a:latin typeface="Verdana" panose="020B0604030504040204" pitchFamily="34" charset="0"/>
            </a:endParaRPr>
          </a:p>
          <a:p>
            <a:pPr eaLnBrk="1" hangingPunct="1">
              <a:lnSpc>
                <a:spcPct val="90000"/>
              </a:lnSpc>
            </a:pPr>
            <a:r>
              <a:rPr lang="en-US" altLang="en-US" sz="800" b="1">
                <a:solidFill>
                  <a:srgbClr val="0860A8"/>
                </a:solidFill>
                <a:latin typeface="Verdana" panose="020B0604030504040204" pitchFamily="34" charset="0"/>
              </a:rPr>
              <a:t>Purpose of the Slide </a:t>
            </a:r>
          </a:p>
          <a:p>
            <a:pPr eaLnBrk="1" hangingPunct="1">
              <a:lnSpc>
                <a:spcPct val="90000"/>
              </a:lnSpc>
            </a:pPr>
            <a:r>
              <a:rPr lang="en-US" altLang="en-US" sz="800">
                <a:latin typeface="Verdana" panose="020B0604030504040204" pitchFamily="34" charset="0"/>
              </a:rPr>
              <a:t>Present a method for pausing the master thread from exiting the process before the spawned thread has had the chance to execute.</a:t>
            </a:r>
          </a:p>
          <a:p>
            <a:pPr eaLnBrk="1" hangingPunct="1">
              <a:lnSpc>
                <a:spcPct val="90000"/>
              </a:lnSpc>
            </a:pPr>
            <a:endParaRPr lang="en-US" altLang="en-US" sz="800">
              <a:latin typeface="Verdana" panose="020B0604030504040204" pitchFamily="34" charset="0"/>
            </a:endParaRPr>
          </a:p>
          <a:p>
            <a:pPr eaLnBrk="1" hangingPunct="1">
              <a:lnSpc>
                <a:spcPct val="90000"/>
              </a:lnSpc>
            </a:pPr>
            <a:r>
              <a:rPr lang="en-US" altLang="en-US" sz="800" b="1">
                <a:solidFill>
                  <a:srgbClr val="0860A8"/>
                </a:solidFill>
                <a:latin typeface="Verdana" panose="020B0604030504040204" pitchFamily="34" charset="0"/>
              </a:rPr>
              <a:t>Details</a:t>
            </a:r>
            <a:endParaRPr lang="en-US" altLang="en-US" sz="800">
              <a:solidFill>
                <a:srgbClr val="0860A8"/>
              </a:solidFill>
              <a:latin typeface="Verdana" panose="020B0604030504040204" pitchFamily="34" charset="0"/>
            </a:endParaRPr>
          </a:p>
          <a:p>
            <a:pPr eaLnBrk="1" hangingPunct="1">
              <a:lnSpc>
                <a:spcPct val="90000"/>
              </a:lnSpc>
            </a:pPr>
            <a:r>
              <a:rPr lang="en-US" altLang="en-US">
                <a:latin typeface="Courier New" panose="02070309020205020404" pitchFamily="49" charset="0"/>
              </a:rPr>
              <a:t>While the message will eventually be printed out, the main thread is sitting is a spin-wait until the value of threadDone is changed by the created thread.  Of course, at this point, the thread has completed all needed computation and if the thread is killed by the process ending rather than by natural causes of the RETURN, we have not lost any work.  However, if running on a single processor system (or with HT), the main thread may be spinning it’s wheels, soaking up thousands or millions of CPU cycles before the OP/S swaps it out and allows the thread to execute.  Obviously, this is not a good idea. </a:t>
            </a:r>
          </a:p>
          <a:p>
            <a:pPr eaLnBrk="1" hangingPunct="1">
              <a:lnSpc>
                <a:spcPct val="90000"/>
              </a:lnSpc>
            </a:pPr>
            <a:endParaRPr lang="en-US" altLang="en-US" sz="800">
              <a:latin typeface="Verdana" panose="020B0604030504040204" pitchFamily="34" charset="0"/>
            </a:endParaRPr>
          </a:p>
          <a:p>
            <a:pPr eaLnBrk="1" hangingPunct="1">
              <a:lnSpc>
                <a:spcPct val="90000"/>
              </a:lnSpc>
            </a:pPr>
            <a:r>
              <a:rPr lang="en-US" altLang="en-US" sz="800" b="1">
                <a:solidFill>
                  <a:srgbClr val="0860A8"/>
                </a:solidFill>
                <a:latin typeface="Verdana" panose="020B0604030504040204" pitchFamily="34" charset="0"/>
              </a:rPr>
              <a:t>Background</a:t>
            </a:r>
            <a:r>
              <a:rPr lang="en-US" altLang="en-US" sz="800">
                <a:solidFill>
                  <a:srgbClr val="0860A8"/>
                </a:solidFill>
                <a:latin typeface="Verdana" panose="020B0604030504040204" pitchFamily="34" charset="0"/>
              </a:rPr>
              <a:t> </a:t>
            </a:r>
          </a:p>
          <a:p>
            <a:pPr eaLnBrk="1" hangingPunct="1">
              <a:lnSpc>
                <a:spcPct val="90000"/>
              </a:lnSpc>
            </a:pPr>
            <a:r>
              <a:rPr lang="en-US" altLang="en-US">
                <a:latin typeface="Courier New" panose="02070309020205020404" pitchFamily="49" charset="0"/>
              </a:rPr>
              <a:t>This slide shows conceptually (and simply) the needed functionality that is in </a:t>
            </a:r>
            <a:r>
              <a:rPr lang="en-US" altLang="en-US" sz="1000">
                <a:latin typeface="Courier New" panose="02070309020205020404" pitchFamily="49" charset="0"/>
              </a:rPr>
              <a:t>WaitForMultipleObjects or </a:t>
            </a:r>
            <a:r>
              <a:rPr lang="en-US" altLang="en-US">
                <a:latin typeface="Courier New" panose="02070309020205020404" pitchFamily="49" charset="0"/>
              </a:rPr>
              <a:t>WaitForSingleObject</a:t>
            </a:r>
          </a:p>
          <a:p>
            <a:pPr eaLnBrk="1" hangingPunct="1">
              <a:lnSpc>
                <a:spcPct val="90000"/>
              </a:lnSpc>
            </a:pPr>
            <a:endParaRPr lang="en-US" altLang="en-US">
              <a:latin typeface="Courier New" panose="02070309020205020404"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CFA10E7-A227-45D8-B95D-BF5F907BC3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9D63C003-DC74-4068-AE2F-69DB19D0956B}" type="slidenum">
              <a:rPr lang="en-US" altLang="en-US" sz="1200">
                <a:latin typeface="Arial" panose="020B0604020202020204" pitchFamily="34" charset="0"/>
              </a:rPr>
              <a:pPr/>
              <a:t>12</a:t>
            </a:fld>
            <a:endParaRPr lang="en-US" altLang="en-US" sz="1200">
              <a:latin typeface="Arial" panose="020B0604020202020204" pitchFamily="34" charset="0"/>
            </a:endParaRPr>
          </a:p>
        </p:txBody>
      </p:sp>
      <p:sp>
        <p:nvSpPr>
          <p:cNvPr id="63491" name="Rectangle 2">
            <a:extLst>
              <a:ext uri="{FF2B5EF4-FFF2-40B4-BE49-F238E27FC236}">
                <a16:creationId xmlns:a16="http://schemas.microsoft.com/office/drawing/2014/main" id="{17FDBBD6-179B-4FCE-BFD0-1506484E12B5}"/>
              </a:ext>
            </a:extLst>
          </p:cNvPr>
          <p:cNvSpPr>
            <a:spLocks noRot="1" noChangeArrowheads="1" noTextEdit="1"/>
          </p:cNvSpPr>
          <p:nvPr>
            <p:ph type="sldImg"/>
          </p:nvPr>
        </p:nvSpPr>
        <p:spPr>
          <a:xfrm>
            <a:off x="1090613" y="863600"/>
            <a:ext cx="4652962" cy="3489325"/>
          </a:xfrm>
          <a:ln/>
        </p:spPr>
      </p:sp>
      <p:sp>
        <p:nvSpPr>
          <p:cNvPr id="63492" name="Rectangle 3">
            <a:extLst>
              <a:ext uri="{FF2B5EF4-FFF2-40B4-BE49-F238E27FC236}">
                <a16:creationId xmlns:a16="http://schemas.microsoft.com/office/drawing/2014/main" id="{D3B83499-92BD-423E-8D54-155871F85D5E}"/>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90000"/>
              </a:lnSpc>
            </a:pPr>
            <a:r>
              <a:rPr lang="en-US" altLang="en-US" sz="1000" b="1" u="sng">
                <a:solidFill>
                  <a:srgbClr val="0860A8"/>
                </a:solidFill>
                <a:latin typeface="Verdana" panose="020B0604030504040204" pitchFamily="34" charset="0"/>
              </a:rPr>
              <a:t>Multi-core Programming: Programming with Windows* Threads Speaker’s Notes</a:t>
            </a:r>
          </a:p>
          <a:p>
            <a:pPr eaLnBrk="1" hangingPunct="1">
              <a:lnSpc>
                <a:spcPct val="90000"/>
              </a:lnSpc>
            </a:pPr>
            <a:endParaRPr lang="en-US" altLang="en-US" sz="1000" b="1" u="sng">
              <a:solidFill>
                <a:srgbClr val="0860A8"/>
              </a:solidFill>
              <a:latin typeface="Verdana" panose="020B0604030504040204" pitchFamily="34" charset="0"/>
            </a:endParaRPr>
          </a:p>
          <a:p>
            <a:pPr eaLnBrk="1" hangingPunct="1">
              <a:lnSpc>
                <a:spcPct val="90000"/>
              </a:lnSpc>
            </a:pPr>
            <a:r>
              <a:rPr lang="en-US" altLang="en-US" sz="900" b="1">
                <a:solidFill>
                  <a:srgbClr val="0860A8"/>
                </a:solidFill>
                <a:latin typeface="Verdana" panose="020B0604030504040204" pitchFamily="34" charset="0"/>
              </a:rPr>
              <a:t>Purpose of the Slide </a:t>
            </a:r>
          </a:p>
          <a:p>
            <a:pPr eaLnBrk="1" hangingPunct="1">
              <a:lnSpc>
                <a:spcPct val="90000"/>
              </a:lnSpc>
            </a:pPr>
            <a:r>
              <a:rPr lang="en-US" altLang="en-US" sz="900">
                <a:latin typeface="Verdana" panose="020B0604030504040204" pitchFamily="34" charset="0"/>
              </a:rPr>
              <a:t>Present and describe the WaitForSingleObject routine.</a:t>
            </a:r>
          </a:p>
          <a:p>
            <a:pPr eaLnBrk="1" hangingPunct="1">
              <a:lnSpc>
                <a:spcPct val="90000"/>
              </a:lnSpc>
            </a:pPr>
            <a:endParaRPr lang="en-US" altLang="en-US" sz="900">
              <a:latin typeface="Verdana" panose="020B0604030504040204" pitchFamily="34" charset="0"/>
            </a:endParaRPr>
          </a:p>
          <a:p>
            <a:pPr eaLnBrk="1" hangingPunct="1">
              <a:lnSpc>
                <a:spcPct val="90000"/>
              </a:lnSpc>
            </a:pPr>
            <a:r>
              <a:rPr lang="en-US" altLang="en-US" sz="900" b="1">
                <a:solidFill>
                  <a:srgbClr val="0860A8"/>
                </a:solidFill>
                <a:latin typeface="Verdana" panose="020B0604030504040204" pitchFamily="34" charset="0"/>
              </a:rPr>
              <a:t>Details</a:t>
            </a:r>
            <a:endParaRPr lang="en-US" altLang="en-US" sz="900">
              <a:solidFill>
                <a:srgbClr val="0860A8"/>
              </a:solidFill>
              <a:latin typeface="Verdana" panose="020B0604030504040204" pitchFamily="34" charset="0"/>
            </a:endParaRPr>
          </a:p>
          <a:p>
            <a:pPr eaLnBrk="1" hangingPunct="1">
              <a:lnSpc>
                <a:spcPct val="90000"/>
              </a:lnSpc>
            </a:pPr>
            <a:r>
              <a:rPr lang="en-US" altLang="en-US" sz="1000">
                <a:latin typeface="Arial" panose="020B0604020202020204" pitchFamily="34" charset="0"/>
              </a:rPr>
              <a:t>This is the better way to have one thread wait for the completion of another thread.</a:t>
            </a:r>
          </a:p>
          <a:p>
            <a:pPr eaLnBrk="1" hangingPunct="1">
              <a:lnSpc>
                <a:spcPct val="90000"/>
              </a:lnSpc>
            </a:pPr>
            <a:endParaRPr lang="en-US" altLang="en-US" sz="1000">
              <a:latin typeface="Arial" panose="020B0604020202020204" pitchFamily="34" charset="0"/>
            </a:endParaRPr>
          </a:p>
          <a:p>
            <a:pPr eaLnBrk="1" hangingPunct="1">
              <a:lnSpc>
                <a:spcPct val="90000"/>
              </a:lnSpc>
            </a:pPr>
            <a:r>
              <a:rPr lang="en-US" altLang="en-US" sz="1000">
                <a:latin typeface="Arial" panose="020B0604020202020204" pitchFamily="34" charset="0"/>
              </a:rPr>
              <a:t>HANDLEs have two states: signaled and non-signaled.  A thread HANDLE is in the signaled state if it has exited, non-signaled otherwise.  WaitForSingleObject will block until the Handle is signaled; for threads, when the thread has terminated execution.  The second parameter is a time limit to wait for the completion of the call.  If this wait time is exceeded, the function will return regardless of whether theHANDLE is signaled or not. A return code indicating that time expired is returned in this instance. Set parameter to (defined constant) INFINITE to wait for Handle to complete. If using a non-INFINTE value for this parameter, check the error code to determine why the function returned. </a:t>
            </a:r>
          </a:p>
          <a:p>
            <a:pPr eaLnBrk="1" hangingPunct="1">
              <a:lnSpc>
                <a:spcPct val="90000"/>
              </a:lnSpc>
            </a:pPr>
            <a:endParaRPr lang="en-US" altLang="en-US" sz="1000">
              <a:latin typeface="Arial" panose="020B0604020202020204" pitchFamily="34" charset="0"/>
            </a:endParaRPr>
          </a:p>
          <a:p>
            <a:pPr eaLnBrk="1" hangingPunct="1">
              <a:lnSpc>
                <a:spcPct val="90000"/>
              </a:lnSpc>
            </a:pPr>
            <a:r>
              <a:rPr lang="en-US" altLang="en-US" sz="1000">
                <a:latin typeface="Courier New" panose="02070309020205020404" pitchFamily="49" charset="0"/>
              </a:rPr>
              <a:t>WaitForSingleObject can be used for one thread.  Can also wait for events, mutex, etc.  More on this in a moment…</a:t>
            </a:r>
            <a:endParaRPr lang="en-US" altLang="en-US" sz="800">
              <a:latin typeface="Courier New" panose="02070309020205020404" pitchFamily="49" charset="0"/>
            </a:endParaRPr>
          </a:p>
          <a:p>
            <a:pPr eaLnBrk="1" hangingPunct="1">
              <a:lnSpc>
                <a:spcPct val="90000"/>
              </a:lnSpc>
            </a:pPr>
            <a:endParaRPr lang="en-US" altLang="en-US" sz="900" b="1">
              <a:solidFill>
                <a:srgbClr val="0860A8"/>
              </a:solidFill>
              <a:latin typeface="Verdana" panose="020B0604030504040204" pitchFamily="34" charset="0"/>
            </a:endParaRPr>
          </a:p>
          <a:p>
            <a:pPr eaLnBrk="1" hangingPunct="1">
              <a:lnSpc>
                <a:spcPct val="90000"/>
              </a:lnSpc>
            </a:pPr>
            <a:r>
              <a:rPr lang="en-US" altLang="en-US" sz="900" b="1">
                <a:solidFill>
                  <a:srgbClr val="0860A8"/>
                </a:solidFill>
                <a:latin typeface="Verdana" panose="020B0604030504040204" pitchFamily="34" charset="0"/>
              </a:rPr>
              <a:t>Transition Quote</a:t>
            </a:r>
            <a:endParaRPr lang="en-US" altLang="en-US" sz="900">
              <a:solidFill>
                <a:srgbClr val="0860A8"/>
              </a:solidFill>
              <a:latin typeface="Verdana" panose="020B0604030504040204" pitchFamily="34" charset="0"/>
            </a:endParaRPr>
          </a:p>
          <a:p>
            <a:pPr eaLnBrk="1" hangingPunct="1">
              <a:lnSpc>
                <a:spcPct val="90000"/>
              </a:lnSpc>
            </a:pPr>
            <a:r>
              <a:rPr lang="en-US" altLang="en-US" sz="900">
                <a:latin typeface="Verdana" panose="020B0604030504040204" pitchFamily="34" charset="0"/>
              </a:rPr>
              <a:t>“What if we need to wait for more than one thread?  Do we call WaitForSingleObject that many times?  We could, but there is a better way…”</a:t>
            </a:r>
          </a:p>
          <a:p>
            <a:pPr eaLnBrk="1" hangingPunct="1">
              <a:lnSpc>
                <a:spcPct val="90000"/>
              </a:lnSpc>
            </a:pPr>
            <a:endParaRPr lang="en-US" altLang="en-US" sz="100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3E97670-6F6A-4692-8AD3-E911449725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31739395-AC27-4C52-B636-17604F421615}" type="slidenum">
              <a:rPr lang="en-US" altLang="en-US" sz="1200">
                <a:latin typeface="Arial" panose="020B0604020202020204" pitchFamily="34" charset="0"/>
              </a:rPr>
              <a:pPr/>
              <a:t>13</a:t>
            </a:fld>
            <a:endParaRPr lang="en-US" altLang="en-US" sz="1200">
              <a:latin typeface="Arial" panose="020B0604020202020204" pitchFamily="34" charset="0"/>
            </a:endParaRPr>
          </a:p>
        </p:txBody>
      </p:sp>
      <p:sp>
        <p:nvSpPr>
          <p:cNvPr id="64515" name="Rectangle 2">
            <a:extLst>
              <a:ext uri="{FF2B5EF4-FFF2-40B4-BE49-F238E27FC236}">
                <a16:creationId xmlns:a16="http://schemas.microsoft.com/office/drawing/2014/main" id="{745BA43D-AA5E-460D-9E7E-A35229846801}"/>
              </a:ext>
            </a:extLst>
          </p:cNvPr>
          <p:cNvSpPr>
            <a:spLocks noRot="1" noChangeArrowheads="1" noTextEdit="1"/>
          </p:cNvSpPr>
          <p:nvPr>
            <p:ph type="sldImg"/>
          </p:nvPr>
        </p:nvSpPr>
        <p:spPr>
          <a:xfrm>
            <a:off x="1090613" y="863600"/>
            <a:ext cx="4652962" cy="3489325"/>
          </a:xfrm>
          <a:ln/>
        </p:spPr>
      </p:sp>
      <p:sp>
        <p:nvSpPr>
          <p:cNvPr id="64516" name="Rectangle 3">
            <a:extLst>
              <a:ext uri="{FF2B5EF4-FFF2-40B4-BE49-F238E27FC236}">
                <a16:creationId xmlns:a16="http://schemas.microsoft.com/office/drawing/2014/main" id="{5D015A73-EE98-4418-B4FE-739E70FDB9B6}"/>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90000"/>
              </a:lnSpc>
            </a:pPr>
            <a:r>
              <a:rPr lang="en-US" altLang="en-US" sz="1400" b="1" u="sng">
                <a:solidFill>
                  <a:srgbClr val="0860A8"/>
                </a:solidFill>
                <a:latin typeface="Verdana" panose="020B0604030504040204" pitchFamily="34" charset="0"/>
              </a:rPr>
              <a:t>Multi-core Programming: Programming with Windows* Threads Speaker’s Notes</a:t>
            </a:r>
          </a:p>
          <a:p>
            <a:pPr eaLnBrk="1" hangingPunct="1">
              <a:lnSpc>
                <a:spcPct val="90000"/>
              </a:lnSpc>
            </a:pPr>
            <a:endParaRPr lang="en-US" altLang="en-US" sz="1400" b="1" u="sng">
              <a:solidFill>
                <a:srgbClr val="0860A8"/>
              </a:solidFill>
              <a:latin typeface="Verdana" panose="020B0604030504040204" pitchFamily="34" charset="0"/>
            </a:endParaRPr>
          </a:p>
          <a:p>
            <a:pPr eaLnBrk="1" hangingPunct="1">
              <a:lnSpc>
                <a:spcPct val="90000"/>
              </a:lnSpc>
            </a:pPr>
            <a:r>
              <a:rPr lang="en-US" altLang="en-US" b="1">
                <a:solidFill>
                  <a:srgbClr val="0860A8"/>
                </a:solidFill>
                <a:latin typeface="Verdana" panose="020B0604030504040204" pitchFamily="34" charset="0"/>
              </a:rPr>
              <a:t>Purpose of the Slide </a:t>
            </a:r>
          </a:p>
          <a:p>
            <a:pPr eaLnBrk="1" hangingPunct="1">
              <a:lnSpc>
                <a:spcPct val="90000"/>
              </a:lnSpc>
            </a:pPr>
            <a:r>
              <a:rPr lang="en-US" altLang="en-US">
                <a:latin typeface="Verdana" panose="020B0604030504040204" pitchFamily="34" charset="0"/>
              </a:rPr>
              <a:t>Present and describe the WaitForMultipleObject routine.</a:t>
            </a:r>
          </a:p>
          <a:p>
            <a:pPr eaLnBrk="1" hangingPunct="1">
              <a:lnSpc>
                <a:spcPct val="90000"/>
              </a:lnSpc>
            </a:pPr>
            <a:endParaRPr lang="en-US" altLang="en-US">
              <a:latin typeface="Verdana" panose="020B0604030504040204" pitchFamily="34" charset="0"/>
            </a:endParaRPr>
          </a:p>
          <a:p>
            <a:pPr eaLnBrk="1" hangingPunct="1">
              <a:lnSpc>
                <a:spcPct val="90000"/>
              </a:lnSpc>
            </a:pPr>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lnSpc>
                <a:spcPct val="90000"/>
              </a:lnSpc>
            </a:pPr>
            <a:r>
              <a:rPr lang="en-US" altLang="en-US" sz="1400">
                <a:latin typeface="Arial" panose="020B0604020202020204" pitchFamily="34" charset="0"/>
              </a:rPr>
              <a:t>nCount is the number of handles that should be waited upon from the array of HANDLEs.  nCount must be &lt;= 64.</a:t>
            </a:r>
          </a:p>
          <a:p>
            <a:pPr eaLnBrk="1" hangingPunct="1">
              <a:lnSpc>
                <a:spcPct val="90000"/>
              </a:lnSpc>
            </a:pPr>
            <a:r>
              <a:rPr lang="en-US" altLang="en-US" sz="1400">
                <a:latin typeface="Arial" panose="020B0604020202020204" pitchFamily="34" charset="0"/>
              </a:rPr>
              <a:t>The nCount elements from the array are sequential starting at the address lpHandles to lpHandles[nCount-1].</a:t>
            </a:r>
          </a:p>
          <a:p>
            <a:pPr eaLnBrk="1" hangingPunct="1">
              <a:lnSpc>
                <a:spcPct val="90000"/>
              </a:lnSpc>
            </a:pPr>
            <a:r>
              <a:rPr lang="en-US" altLang="en-US" sz="1400">
                <a:latin typeface="Arial" panose="020B0604020202020204" pitchFamily="34" charset="0"/>
              </a:rPr>
              <a:t>fWaitAll determines if the Wait will be for ALL nCount objects or if the wait is for any ONE of the objects.  If TRUE, then WaitForMultipleObjects only returns when ALL Handles (threads) have been signaled.  When waiting for ONE of many, the return code is used to determine which HANDLE was signaled.</a:t>
            </a:r>
          </a:p>
          <a:p>
            <a:pPr eaLnBrk="1" hangingPunct="1">
              <a:lnSpc>
                <a:spcPct val="90000"/>
              </a:lnSpc>
            </a:pPr>
            <a:r>
              <a:rPr lang="en-US" altLang="en-US" sz="1400">
                <a:latin typeface="Arial" panose="020B0604020202020204" pitchFamily="34" charset="0"/>
              </a:rPr>
              <a:t>The fourth parameter is same as WaitForSingleObject.</a:t>
            </a:r>
          </a:p>
          <a:p>
            <a:pPr eaLnBrk="1" hangingPunct="1">
              <a:lnSpc>
                <a:spcPct val="90000"/>
              </a:lnSpc>
            </a:pPr>
            <a:endParaRPr lang="en-US" altLang="en-US">
              <a:latin typeface="Verdan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3CE66C8-A2DF-4FD4-A3C1-C66A2AB948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1D8ED9BE-B550-46B9-9B1B-DC15F2BA7997}" type="slidenum">
              <a:rPr lang="en-US" altLang="en-US" sz="1200">
                <a:latin typeface="Arial" panose="020B0604020202020204" pitchFamily="34" charset="0"/>
              </a:rPr>
              <a:pPr/>
              <a:t>14</a:t>
            </a:fld>
            <a:endParaRPr lang="en-US" altLang="en-US" sz="1200">
              <a:latin typeface="Arial" panose="020B0604020202020204" pitchFamily="34" charset="0"/>
            </a:endParaRPr>
          </a:p>
        </p:txBody>
      </p:sp>
      <p:sp>
        <p:nvSpPr>
          <p:cNvPr id="65539" name="Rectangle 2">
            <a:extLst>
              <a:ext uri="{FF2B5EF4-FFF2-40B4-BE49-F238E27FC236}">
                <a16:creationId xmlns:a16="http://schemas.microsoft.com/office/drawing/2014/main" id="{A8A2968A-FBA4-4AF5-AF86-3772A13F266F}"/>
              </a:ext>
            </a:extLst>
          </p:cNvPr>
          <p:cNvSpPr>
            <a:spLocks noRot="1" noChangeArrowheads="1" noTextEdit="1"/>
          </p:cNvSpPr>
          <p:nvPr>
            <p:ph type="sldImg"/>
          </p:nvPr>
        </p:nvSpPr>
        <p:spPr>
          <a:xfrm>
            <a:off x="1090613" y="863600"/>
            <a:ext cx="4652962" cy="3489325"/>
          </a:xfrm>
          <a:ln/>
        </p:spPr>
      </p:sp>
      <p:sp>
        <p:nvSpPr>
          <p:cNvPr id="65540" name="Rectangle 3">
            <a:extLst>
              <a:ext uri="{FF2B5EF4-FFF2-40B4-BE49-F238E27FC236}">
                <a16:creationId xmlns:a16="http://schemas.microsoft.com/office/drawing/2014/main" id="{BBCABFAF-DA2D-4CC5-85DE-D41A7461F7BC}"/>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Explanation of commonality between the two WaitFor* functions.</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Different objects referenced by HANDLE use the signal and non-signal states differently.  WaitFor* functions will always wait for the object(s) to be signaled.  What this means for different objects will dictate how the WaitFor* functions are used within your code with different objects.</a:t>
            </a:r>
          </a:p>
          <a:p>
            <a:pPr eaLnBrk="1" hangingPunct="1"/>
            <a:endParaRPr lang="en-US" altLang="en-US">
              <a:latin typeface="Verdana" panose="020B060403050404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4F6E8C3-508B-45E3-8994-F581F427A7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50CFC9EE-2217-4E71-9F15-0987E9EEC8E8}" type="slidenum">
              <a:rPr lang="en-US" altLang="en-US" sz="1200">
                <a:latin typeface="Arial" panose="020B0604020202020204" pitchFamily="34" charset="0"/>
              </a:rPr>
              <a:pPr/>
              <a:t>15</a:t>
            </a:fld>
            <a:endParaRPr lang="en-US" altLang="en-US" sz="1200">
              <a:latin typeface="Arial" panose="020B0604020202020204" pitchFamily="34" charset="0"/>
            </a:endParaRPr>
          </a:p>
        </p:txBody>
      </p:sp>
      <p:sp>
        <p:nvSpPr>
          <p:cNvPr id="66563" name="Rectangle 2">
            <a:extLst>
              <a:ext uri="{FF2B5EF4-FFF2-40B4-BE49-F238E27FC236}">
                <a16:creationId xmlns:a16="http://schemas.microsoft.com/office/drawing/2014/main" id="{F0905599-6A90-4417-9788-D933350CBF4E}"/>
              </a:ext>
            </a:extLst>
          </p:cNvPr>
          <p:cNvSpPr>
            <a:spLocks noRot="1" noChangeArrowheads="1" noTextEdit="1"/>
          </p:cNvSpPr>
          <p:nvPr>
            <p:ph type="sldImg"/>
          </p:nvPr>
        </p:nvSpPr>
        <p:spPr>
          <a:xfrm>
            <a:off x="1090613" y="863600"/>
            <a:ext cx="4652962" cy="3489325"/>
          </a:xfrm>
          <a:ln/>
        </p:spPr>
      </p:sp>
      <p:sp>
        <p:nvSpPr>
          <p:cNvPr id="66564" name="Rectangle 3">
            <a:extLst>
              <a:ext uri="{FF2B5EF4-FFF2-40B4-BE49-F238E27FC236}">
                <a16:creationId xmlns:a16="http://schemas.microsoft.com/office/drawing/2014/main" id="{B64AD8AF-E4BE-46ED-BCB6-2F63F047E593}"/>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example of usage of WaitForMultipleObjects.</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p>
          <a:p>
            <a:pPr eaLnBrk="1" hangingPunct="1"/>
            <a:r>
              <a:rPr lang="en-US" altLang="en-US">
                <a:solidFill>
                  <a:srgbClr val="0860A8"/>
                </a:solidFill>
                <a:latin typeface="Verdana" panose="020B0604030504040204" pitchFamily="34" charset="0"/>
              </a:rPr>
              <a:t>Describe how code executes.</a:t>
            </a:r>
            <a:r>
              <a:rPr lang="en-US" altLang="en-US" b="1">
                <a:solidFill>
                  <a:srgbClr val="0860A8"/>
                </a:solidFill>
                <a:latin typeface="Verdana" panose="020B0604030504040204" pitchFamily="34" charset="0"/>
              </a:rPr>
              <a:t> </a:t>
            </a:r>
            <a:r>
              <a:rPr lang="en-US" altLang="en-US" sz="1400">
                <a:latin typeface="Arial" panose="020B0604020202020204" pitchFamily="34" charset="0"/>
              </a:rPr>
              <a:t>Better example of waiting for threads, in this case, multiple threads doing the same function.  When a thread is running its handle is “non-signaled”.   When a thread exits, its thread handle is “signaled ” </a:t>
            </a:r>
          </a:p>
          <a:p>
            <a:pPr eaLnBrk="1" hangingPunct="1"/>
            <a:endParaRPr lang="en-US" altLang="en-US" sz="140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E988D0B-6333-4BD6-8227-F51782F5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DF2B25DC-8073-4CD6-A0B4-9B5747F66DB4}" type="slidenum">
              <a:rPr lang="en-US" altLang="en-US" sz="1200">
                <a:latin typeface="Arial" panose="020B0604020202020204" pitchFamily="34" charset="0"/>
              </a:rPr>
              <a:pPr/>
              <a:t>16</a:t>
            </a:fld>
            <a:endParaRPr lang="en-US" altLang="en-US" sz="1200">
              <a:latin typeface="Arial" panose="020B0604020202020204" pitchFamily="34" charset="0"/>
            </a:endParaRPr>
          </a:p>
        </p:txBody>
      </p:sp>
      <p:sp>
        <p:nvSpPr>
          <p:cNvPr id="67587" name="Rectangle 2">
            <a:extLst>
              <a:ext uri="{FF2B5EF4-FFF2-40B4-BE49-F238E27FC236}">
                <a16:creationId xmlns:a16="http://schemas.microsoft.com/office/drawing/2014/main" id="{738D6360-DF80-4321-B0F4-3D967C22D836}"/>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EFF8A28C-91E4-4D7F-802C-5516AEB12D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Introduction to the First Lab Activity.</a:t>
            </a:r>
            <a:endParaRPr lang="en-US" altLang="en-US" sz="140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9E55D14-53F1-4EC9-9C57-A635E2D31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6D02D6C9-9872-48BB-9223-ECB18D33A7EA}" type="slidenum">
              <a:rPr lang="en-US" altLang="en-US" sz="1200">
                <a:latin typeface="Arial" panose="020B0604020202020204" pitchFamily="34" charset="0"/>
              </a:rPr>
              <a:pPr/>
              <a:t>17</a:t>
            </a:fld>
            <a:endParaRPr lang="en-US" altLang="en-US" sz="1200">
              <a:latin typeface="Arial" panose="020B0604020202020204" pitchFamily="34" charset="0"/>
            </a:endParaRPr>
          </a:p>
        </p:txBody>
      </p:sp>
      <p:sp>
        <p:nvSpPr>
          <p:cNvPr id="68611" name="Rectangle 2">
            <a:extLst>
              <a:ext uri="{FF2B5EF4-FFF2-40B4-BE49-F238E27FC236}">
                <a16:creationId xmlns:a16="http://schemas.microsoft.com/office/drawing/2014/main" id="{C8371E98-CA44-4AE7-82CD-106D8E82673C}"/>
              </a:ext>
            </a:extLst>
          </p:cNvPr>
          <p:cNvSpPr>
            <a:spLocks noRot="1" noChangeArrowheads="1" noTextEdit="1"/>
          </p:cNvSpPr>
          <p:nvPr>
            <p:ph type="sldImg"/>
          </p:nvPr>
        </p:nvSpPr>
        <p:spPr>
          <a:xfrm>
            <a:off x="1090613" y="863600"/>
            <a:ext cx="4652962" cy="3489325"/>
          </a:xfrm>
          <a:ln/>
        </p:spPr>
      </p:sp>
      <p:sp>
        <p:nvSpPr>
          <p:cNvPr id="68612" name="Rectangle 3">
            <a:extLst>
              <a:ext uri="{FF2B5EF4-FFF2-40B4-BE49-F238E27FC236}">
                <a16:creationId xmlns:a16="http://schemas.microsoft.com/office/drawing/2014/main" id="{C7B29893-25AF-4C5C-ADED-AC4003A63C09}"/>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an example solution that may have been attempted by some of the students to explain what may have gone wrong.</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Problem is passing *address* of “i”; value of “i” is changing and will likely be different when thread is allowed to run than when CreateThread was called.</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Transition Quote</a:t>
            </a:r>
            <a:endParaRPr lang="en-US" altLang="en-US">
              <a:solidFill>
                <a:srgbClr val="0860A8"/>
              </a:solidFill>
              <a:latin typeface="Verdana" panose="020B0604030504040204" pitchFamily="34" charset="0"/>
            </a:endParaRPr>
          </a:p>
          <a:p>
            <a:pPr eaLnBrk="1" hangingPunct="1"/>
            <a:r>
              <a:rPr lang="en-US" altLang="en-US">
                <a:latin typeface="Verdana" panose="020B0604030504040204" pitchFamily="34" charset="0"/>
              </a:rPr>
              <a:t>“Let’s see how this plays out when threads are running in parallel.”</a:t>
            </a:r>
          </a:p>
          <a:p>
            <a:pPr eaLnBrk="1" hangingPunct="1"/>
            <a:endParaRPr lang="en-US" altLang="en-US" sz="14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350B7AC-6CDF-480A-9CB7-AF0CCD158A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6863CA8B-7D6D-4120-97FF-DEEA0EBB404F}" type="slidenum">
              <a:rPr lang="en-US" altLang="en-US" sz="1200">
                <a:latin typeface="Arial" panose="020B0604020202020204" pitchFamily="34" charset="0"/>
              </a:rPr>
              <a:pPr/>
              <a:t>18</a:t>
            </a:fld>
            <a:endParaRPr lang="en-US" altLang="en-US" sz="1200">
              <a:latin typeface="Arial" panose="020B0604020202020204" pitchFamily="34" charset="0"/>
            </a:endParaRPr>
          </a:p>
        </p:txBody>
      </p:sp>
      <p:sp>
        <p:nvSpPr>
          <p:cNvPr id="69635" name="Rectangle 2">
            <a:extLst>
              <a:ext uri="{FF2B5EF4-FFF2-40B4-BE49-F238E27FC236}">
                <a16:creationId xmlns:a16="http://schemas.microsoft.com/office/drawing/2014/main" id="{FBAF917B-2CE0-4BF2-8ED3-984F0A610AA4}"/>
              </a:ext>
            </a:extLst>
          </p:cNvPr>
          <p:cNvSpPr>
            <a:spLocks noRot="1" noChangeArrowheads="1" noTextEdit="1"/>
          </p:cNvSpPr>
          <p:nvPr>
            <p:ph type="sldImg"/>
          </p:nvPr>
        </p:nvSpPr>
        <p:spPr>
          <a:xfrm>
            <a:off x="1090613" y="863600"/>
            <a:ext cx="4652962" cy="3489325"/>
          </a:xfrm>
          <a:ln/>
        </p:spPr>
      </p:sp>
      <p:sp>
        <p:nvSpPr>
          <p:cNvPr id="69636" name="Rectangle 3">
            <a:extLst>
              <a:ext uri="{FF2B5EF4-FFF2-40B4-BE49-F238E27FC236}">
                <a16:creationId xmlns:a16="http://schemas.microsoft.com/office/drawing/2014/main" id="{12069B87-8D9A-4773-9FE1-8A793C386CE0}"/>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a:t>
            </a:r>
            <a:r>
              <a:rPr lang="en-US" altLang="en-US" sz="1400" b="1" u="sng">
                <a:solidFill>
                  <a:srgbClr val="0860A8"/>
                </a:solidFill>
                <a:latin typeface="Verdana" panose="020B0604030504040204" pitchFamily="34" charset="0"/>
              </a:rPr>
              <a:t>Programming with Windows* Threads </a:t>
            </a:r>
            <a:r>
              <a:rPr lang="en-US" altLang="en-US" b="1" u="sng">
                <a:solidFill>
                  <a:srgbClr val="0860A8"/>
                </a:solidFill>
                <a:latin typeface="Verdana" panose="020B0604030504040204" pitchFamily="34" charset="0"/>
              </a:rPr>
              <a:t>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900" b="1">
                <a:solidFill>
                  <a:srgbClr val="0860A8"/>
                </a:solidFill>
                <a:latin typeface="Verdana" panose="020B0604030504040204" pitchFamily="34" charset="0"/>
              </a:rPr>
              <a:t>Purpose of the Slide </a:t>
            </a:r>
          </a:p>
          <a:p>
            <a:pPr eaLnBrk="1" hangingPunct="1"/>
            <a:r>
              <a:rPr lang="en-US" altLang="en-US" sz="900">
                <a:latin typeface="Verdana" panose="020B0604030504040204" pitchFamily="34" charset="0"/>
              </a:rPr>
              <a:t>Timing chart to explain why the wrong value of myNum is being printed in preceding code example.</a:t>
            </a:r>
          </a:p>
          <a:p>
            <a:pPr eaLnBrk="1" hangingPunct="1"/>
            <a:endParaRPr lang="en-US" altLang="en-US" sz="900">
              <a:latin typeface="Verdana" panose="020B0604030504040204" pitchFamily="34" charset="0"/>
            </a:endParaRPr>
          </a:p>
          <a:p>
            <a:pPr eaLnBrk="1" hangingPunct="1"/>
            <a:r>
              <a:rPr lang="en-US" altLang="en-US" sz="900" b="1">
                <a:solidFill>
                  <a:srgbClr val="0860A8"/>
                </a:solidFill>
                <a:latin typeface="Verdana" panose="020B0604030504040204" pitchFamily="34" charset="0"/>
              </a:rPr>
              <a:t>Details</a:t>
            </a:r>
          </a:p>
          <a:p>
            <a:pPr eaLnBrk="1" hangingPunct="1"/>
            <a:r>
              <a:rPr lang="en-US" altLang="en-US" sz="900">
                <a:solidFill>
                  <a:srgbClr val="0860A8"/>
                </a:solidFill>
                <a:latin typeface="Verdana" panose="020B0604030504040204" pitchFamily="34" charset="0"/>
              </a:rPr>
              <a:t>Run through the time steps of the table.</a:t>
            </a:r>
          </a:p>
          <a:p>
            <a:pPr eaLnBrk="1" hangingPunct="1"/>
            <a:endParaRPr lang="en-US" altLang="en-US" sz="900">
              <a:solidFill>
                <a:srgbClr val="0860A8"/>
              </a:solidFill>
              <a:latin typeface="Verdana" panose="020B0604030504040204" pitchFamily="34" charset="0"/>
            </a:endParaRPr>
          </a:p>
          <a:p>
            <a:pPr eaLnBrk="1" hangingPunct="1"/>
            <a:r>
              <a:rPr lang="en-US" altLang="en-US">
                <a:latin typeface="Arial" panose="020B0604020202020204" pitchFamily="34" charset="0"/>
              </a:rPr>
              <a:t>Again this is just an example to emphasize timing issues.  Notice that both threads (0, 1) get the same value for “num” because they both de-reference the same address for “myNum”.  It very possible in this scenario that thread0 gets a value of myNum = 1, but thread1 will get a value of num = 2.   But this is still incorrect; correct would be for the threads to get values of 0 and 1, respectively.</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Mention that this is called a “data race” when more than one thread accesses the same variable.</a:t>
            </a:r>
          </a:p>
          <a:p>
            <a:pPr eaLnBrk="1" hangingPunct="1"/>
            <a:endParaRPr lang="en-US" altLang="en-US" sz="900">
              <a:latin typeface="Verdana" panose="020B060403050404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1816DD8-410B-4F44-B0C9-E9E0D65FC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4FC6A3AB-9AE1-4C8F-A104-3D2A49A41182}" type="slidenum">
              <a:rPr lang="en-US" altLang="en-US" sz="1200">
                <a:latin typeface="Arial" panose="020B0604020202020204" pitchFamily="34" charset="0"/>
              </a:rPr>
              <a:pPr/>
              <a:t>19</a:t>
            </a:fld>
            <a:endParaRPr lang="en-US" altLang="en-US" sz="1200">
              <a:latin typeface="Arial" panose="020B0604020202020204" pitchFamily="34" charset="0"/>
            </a:endParaRPr>
          </a:p>
        </p:txBody>
      </p:sp>
      <p:sp>
        <p:nvSpPr>
          <p:cNvPr id="70659" name="Rectangle 2">
            <a:extLst>
              <a:ext uri="{FF2B5EF4-FFF2-40B4-BE49-F238E27FC236}">
                <a16:creationId xmlns:a16="http://schemas.microsoft.com/office/drawing/2014/main" id="{932CD32B-4DA9-4A24-9BA3-7E0863E0A66C}"/>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D6E2544D-EF61-491C-99CD-D49F159FD6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Introduce/Review concept of a data race.</a:t>
            </a:r>
          </a:p>
          <a:p>
            <a:pPr eaLnBrk="1" hangingPunct="1"/>
            <a:endParaRPr lang="en-US" altLang="en-US">
              <a:latin typeface="Verdan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FD3B411B-817A-4F0A-9B9D-BAB2FC5496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A0FCEBF7-6AE6-4AE5-A8CF-6421A4193E42}" type="slidenum">
              <a:rPr lang="en-US" altLang="en-US" sz="1200">
                <a:latin typeface="Arial" panose="020B0604020202020204" pitchFamily="34" charset="0"/>
              </a:rPr>
              <a:pPr/>
              <a:t>2</a:t>
            </a:fld>
            <a:endParaRPr lang="en-US" altLang="en-US" sz="1200">
              <a:latin typeface="Arial" panose="020B0604020202020204" pitchFamily="34" charset="0"/>
            </a:endParaRPr>
          </a:p>
        </p:txBody>
      </p:sp>
      <p:sp>
        <p:nvSpPr>
          <p:cNvPr id="53251" name="Rectangle 2">
            <a:extLst>
              <a:ext uri="{FF2B5EF4-FFF2-40B4-BE49-F238E27FC236}">
                <a16:creationId xmlns:a16="http://schemas.microsoft.com/office/drawing/2014/main" id="{EDFAC0A1-2A77-456A-A334-7614B924E194}"/>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8F2BA088-3D4A-4F3F-B985-55626E85FD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90000"/>
              </a:lnSpc>
            </a:pPr>
            <a:r>
              <a:rPr lang="en-US" altLang="en-US" sz="1000" b="1" u="sng">
                <a:solidFill>
                  <a:srgbClr val="0860A8"/>
                </a:solidFill>
                <a:latin typeface="Verdana" panose="020B0604030504040204" pitchFamily="34" charset="0"/>
              </a:rPr>
              <a:t>Multi-core Programming: Programming with Windows* Threads Speaker’s Notes</a:t>
            </a:r>
          </a:p>
          <a:p>
            <a:pPr eaLnBrk="1" hangingPunct="1">
              <a:lnSpc>
                <a:spcPct val="90000"/>
              </a:lnSpc>
            </a:pPr>
            <a:endParaRPr lang="en-US" altLang="en-US" sz="1000" b="1" u="sng">
              <a:solidFill>
                <a:srgbClr val="0860A8"/>
              </a:solidFill>
              <a:latin typeface="Verdana" panose="020B0604030504040204" pitchFamily="34" charset="0"/>
            </a:endParaRPr>
          </a:p>
          <a:p>
            <a:pPr eaLnBrk="1" hangingPunct="1">
              <a:lnSpc>
                <a:spcPct val="90000"/>
              </a:lnSpc>
            </a:pPr>
            <a:r>
              <a:rPr lang="en-US" altLang="en-US" sz="900" b="1">
                <a:solidFill>
                  <a:srgbClr val="0860A8"/>
                </a:solidFill>
                <a:latin typeface="Verdana" panose="020B0604030504040204" pitchFamily="34" charset="0"/>
              </a:rPr>
              <a:t>Purpose of the Slide </a:t>
            </a:r>
          </a:p>
          <a:p>
            <a:pPr eaLnBrk="1" hangingPunct="1">
              <a:lnSpc>
                <a:spcPct val="90000"/>
              </a:lnSpc>
            </a:pPr>
            <a:r>
              <a:rPr lang="en-US" altLang="en-US" sz="900">
                <a:latin typeface="Verdana" panose="020B0604030504040204" pitchFamily="34" charset="0"/>
              </a:rPr>
              <a:t>Present the objectives for this module.</a:t>
            </a:r>
          </a:p>
          <a:p>
            <a:pPr eaLnBrk="1" hangingPunct="1">
              <a:lnSpc>
                <a:spcPct val="90000"/>
              </a:lnSpc>
            </a:pPr>
            <a:endParaRPr lang="en-US" altLang="en-US" sz="900">
              <a:latin typeface="Verdan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0206BC3-034F-4090-9CE1-A9560051CD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9472EC07-DCA0-4C63-B121-1729A7DC9BD5}" type="slidenum">
              <a:rPr lang="en-US" altLang="en-US" sz="1200">
                <a:latin typeface="Arial" panose="020B0604020202020204" pitchFamily="34" charset="0"/>
              </a:rPr>
              <a:pPr/>
              <a:t>20</a:t>
            </a:fld>
            <a:endParaRPr lang="en-US" altLang="en-US" sz="1200">
              <a:latin typeface="Arial" panose="020B0604020202020204" pitchFamily="34" charset="0"/>
            </a:endParaRPr>
          </a:p>
        </p:txBody>
      </p:sp>
      <p:sp>
        <p:nvSpPr>
          <p:cNvPr id="71683" name="Rectangle 2">
            <a:extLst>
              <a:ext uri="{FF2B5EF4-FFF2-40B4-BE49-F238E27FC236}">
                <a16:creationId xmlns:a16="http://schemas.microsoft.com/office/drawing/2014/main" id="{5C5D112E-CFD1-4A7A-B5CB-B7624F9C7E07}"/>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B597D654-88EC-4D61-8277-DE542F79F8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two methods that can be used to avoid data races.</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a:latin typeface="Verdana" panose="020B0604030504040204" pitchFamily="34" charset="0"/>
              </a:rPr>
              <a:t>There are TWO methods presented.  The sub-bullets offer examples of each method.</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Transition Quote</a:t>
            </a:r>
            <a:endParaRPr lang="en-US" altLang="en-US">
              <a:solidFill>
                <a:srgbClr val="0860A8"/>
              </a:solidFill>
              <a:latin typeface="Verdana" panose="020B0604030504040204" pitchFamily="34" charset="0"/>
            </a:endParaRPr>
          </a:p>
          <a:p>
            <a:pPr eaLnBrk="1" hangingPunct="1"/>
            <a:r>
              <a:rPr lang="en-US" altLang="en-US">
                <a:latin typeface="Verdana" panose="020B0604030504040204" pitchFamily="34" charset="0"/>
              </a:rPr>
              <a:t>“Let’s see how we can fix our data race problem in the ‘Hello, Thread’ code.”</a:t>
            </a:r>
            <a:endParaRPr lang="en-US" altLang="en-US" sz="140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F40911C-058C-45B5-A4F8-E46255AD71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BACC3640-F270-4463-92FF-0DC15BCDEA15}" type="slidenum">
              <a:rPr lang="en-US" altLang="en-US" sz="1200">
                <a:latin typeface="Arial" panose="020B0604020202020204" pitchFamily="34" charset="0"/>
              </a:rPr>
              <a:pPr/>
              <a:t>21</a:t>
            </a:fld>
            <a:endParaRPr lang="en-US" altLang="en-US" sz="1200">
              <a:latin typeface="Arial" panose="020B0604020202020204" pitchFamily="34" charset="0"/>
            </a:endParaRPr>
          </a:p>
        </p:txBody>
      </p:sp>
      <p:sp>
        <p:nvSpPr>
          <p:cNvPr id="72707" name="Rectangle 2">
            <a:extLst>
              <a:ext uri="{FF2B5EF4-FFF2-40B4-BE49-F238E27FC236}">
                <a16:creationId xmlns:a16="http://schemas.microsoft.com/office/drawing/2014/main" id="{1DE9DCAE-9C5E-4F71-8E9A-D9D4F8DCAAFB}"/>
              </a:ext>
            </a:extLst>
          </p:cNvPr>
          <p:cNvSpPr>
            <a:spLocks noRot="1" noChangeArrowheads="1" noTextEdit="1"/>
          </p:cNvSpPr>
          <p:nvPr>
            <p:ph type="sldImg"/>
          </p:nvPr>
        </p:nvSpPr>
        <p:spPr>
          <a:xfrm>
            <a:off x="1090613" y="863600"/>
            <a:ext cx="4652962" cy="3489325"/>
          </a:xfrm>
          <a:ln/>
        </p:spPr>
      </p:sp>
      <p:sp>
        <p:nvSpPr>
          <p:cNvPr id="72708" name="Rectangle 3">
            <a:extLst>
              <a:ext uri="{FF2B5EF4-FFF2-40B4-BE49-F238E27FC236}">
                <a16:creationId xmlns:a16="http://schemas.microsoft.com/office/drawing/2014/main" id="{39537651-08BC-4950-BA8B-2512E54424A4}"/>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Programming with Windows* Threads 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Purpose of the Slide </a:t>
            </a:r>
          </a:p>
          <a:p>
            <a:pPr eaLnBrk="1" hangingPunct="1"/>
            <a:r>
              <a:rPr lang="en-US" altLang="en-US" sz="1000">
                <a:latin typeface="Verdana" panose="020B0604030504040204" pitchFamily="34" charset="0"/>
              </a:rPr>
              <a:t>Offer a solution to the data races within the preceding example code.</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Details</a:t>
            </a:r>
            <a:endParaRPr lang="en-US" altLang="en-US" sz="1000">
              <a:solidFill>
                <a:srgbClr val="0860A8"/>
              </a:solidFill>
              <a:latin typeface="Verdana" panose="020B0604030504040204" pitchFamily="34" charset="0"/>
            </a:endParaRPr>
          </a:p>
          <a:p>
            <a:pPr eaLnBrk="1" hangingPunct="1"/>
            <a:r>
              <a:rPr lang="en-US" altLang="en-US">
                <a:latin typeface="Arial" panose="020B0604020202020204" pitchFamily="34" charset="0"/>
              </a:rPr>
              <a:t>Solve the problem of passing *address* of “i” by saving current value of “i” in location that will not change.  Be sure each thread gets pointer to unique element of tNum array.</a:t>
            </a:r>
          </a:p>
          <a:p>
            <a:pPr eaLnBrk="1" hangingPunct="1"/>
            <a:endParaRPr lang="en-US" altLang="en-US" sz="1000" b="1">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Background</a:t>
            </a:r>
            <a:r>
              <a:rPr lang="en-US" altLang="en-US" sz="1000">
                <a:solidFill>
                  <a:srgbClr val="0860A8"/>
                </a:solidFill>
                <a:latin typeface="Verdana" panose="020B0604030504040204" pitchFamily="34" charset="0"/>
              </a:rPr>
              <a:t> </a:t>
            </a:r>
          </a:p>
          <a:p>
            <a:pPr eaLnBrk="1" hangingPunct="1"/>
            <a:r>
              <a:rPr lang="en-US" altLang="en-US" sz="1000">
                <a:latin typeface="Verdana" panose="020B0604030504040204" pitchFamily="34" charset="0"/>
              </a:rPr>
              <a:t>This is not so much “local” storage as it is ensuring that each thread access a separate memory location (by using a different element of the array as a the parameter to the function).</a:t>
            </a:r>
          </a:p>
          <a:p>
            <a:pPr eaLnBrk="1" hangingPunct="1"/>
            <a:endParaRPr lang="en-US" altLang="en-US" sz="1000">
              <a:latin typeface="Verdana" panose="020B0604030504040204" pitchFamily="34" charset="0"/>
            </a:endParaRPr>
          </a:p>
          <a:p>
            <a:pPr eaLnBrk="1" hangingPunct="1"/>
            <a:r>
              <a:rPr lang="en-US" altLang="en-US" sz="1000">
                <a:latin typeface="Verdana" panose="020B0604030504040204" pitchFamily="34" charset="0"/>
              </a:rPr>
              <a:t>myNum </a:t>
            </a:r>
            <a:r>
              <a:rPr lang="en-US" altLang="en-US" sz="1000" u="sng">
                <a:latin typeface="Verdana" panose="020B0604030504040204" pitchFamily="34" charset="0"/>
              </a:rPr>
              <a:t>is</a:t>
            </a:r>
            <a:r>
              <a:rPr lang="en-US" altLang="en-US" sz="1000">
                <a:latin typeface="Verdana" panose="020B0604030504040204" pitchFamily="34" charset="0"/>
              </a:rPr>
              <a:t> local storage that each thread will have a separate copy.</a:t>
            </a:r>
          </a:p>
          <a:p>
            <a:pPr eaLnBrk="1" hangingPunct="1"/>
            <a:endParaRPr lang="en-US" altLang="en-US" sz="1000" b="1">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Transition Quote</a:t>
            </a:r>
            <a:endParaRPr lang="en-US" altLang="en-US" sz="1000">
              <a:solidFill>
                <a:srgbClr val="0860A8"/>
              </a:solidFill>
              <a:latin typeface="Verdana" panose="020B0604030504040204" pitchFamily="34" charset="0"/>
            </a:endParaRPr>
          </a:p>
          <a:p>
            <a:pPr eaLnBrk="1" hangingPunct="1"/>
            <a:r>
              <a:rPr lang="en-US" altLang="en-US">
                <a:latin typeface="Arial" panose="020B0604020202020204" pitchFamily="34" charset="0"/>
              </a:rPr>
              <a:t>“Let’s explore some of the ways we can enforce mutual exclusion of critical regions of code.”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2DBD499-2FE5-4362-B797-A684B473D4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B79F2EE3-DEA2-4CAF-9CC5-DE203C7C0D57}" type="slidenum">
              <a:rPr lang="en-US" altLang="en-US" sz="1200">
                <a:latin typeface="Arial" panose="020B0604020202020204" pitchFamily="34" charset="0"/>
              </a:rPr>
              <a:pPr/>
              <a:t>22</a:t>
            </a:fld>
            <a:endParaRPr lang="en-US" altLang="en-US" sz="1200">
              <a:latin typeface="Arial" panose="020B0604020202020204" pitchFamily="34" charset="0"/>
            </a:endParaRPr>
          </a:p>
        </p:txBody>
      </p:sp>
      <p:sp>
        <p:nvSpPr>
          <p:cNvPr id="73731" name="Rectangle 2">
            <a:extLst>
              <a:ext uri="{FF2B5EF4-FFF2-40B4-BE49-F238E27FC236}">
                <a16:creationId xmlns:a16="http://schemas.microsoft.com/office/drawing/2014/main" id="{CC7E35D8-7D97-45CE-AC9A-640071E8A98F}"/>
              </a:ext>
            </a:extLst>
          </p:cNvPr>
          <p:cNvSpPr>
            <a:spLocks noRot="1" noChangeArrowheads="1" noTextEdit="1"/>
          </p:cNvSpPr>
          <p:nvPr>
            <p:ph type="sldImg"/>
          </p:nvPr>
        </p:nvSpPr>
        <p:spPr>
          <a:xfrm>
            <a:off x="1090613" y="863600"/>
            <a:ext cx="4652962" cy="3489325"/>
          </a:xfrm>
          <a:ln/>
        </p:spPr>
      </p:sp>
      <p:sp>
        <p:nvSpPr>
          <p:cNvPr id="73732" name="Rectangle 3">
            <a:extLst>
              <a:ext uri="{FF2B5EF4-FFF2-40B4-BE49-F238E27FC236}">
                <a16:creationId xmlns:a16="http://schemas.microsoft.com/office/drawing/2014/main" id="{FCB48FED-7DA2-4E28-95DB-5DE102080580}"/>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Programming with Windows* Threads 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Purpose of the Slide </a:t>
            </a:r>
          </a:p>
          <a:p>
            <a:pPr eaLnBrk="1" hangingPunct="1"/>
            <a:r>
              <a:rPr lang="en-US" altLang="en-US" sz="1000">
                <a:latin typeface="Verdana" panose="020B0604030504040204" pitchFamily="34" charset="0"/>
              </a:rPr>
              <a:t>Provide cursory details about the Windows Mutex.</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Details</a:t>
            </a:r>
            <a:endParaRPr lang="en-US" altLang="en-US" sz="1000">
              <a:solidFill>
                <a:srgbClr val="0860A8"/>
              </a:solidFill>
              <a:latin typeface="Verdana" panose="020B0604030504040204" pitchFamily="34" charset="0"/>
            </a:endParaRPr>
          </a:p>
          <a:p>
            <a:pPr eaLnBrk="1" hangingPunct="1"/>
            <a:r>
              <a:rPr lang="en-US" altLang="en-US">
                <a:latin typeface="Arial" panose="020B0604020202020204" pitchFamily="34" charset="0"/>
              </a:rPr>
              <a:t>There is a Win32 MUTEX kernel object.  CreateMutex returns HANDLE of mutex.  Use WaitForSingleObject to Lock mutex.  If mutex is not locked, mutex handle will be in signaled state.  When WaitFor function returns, mutex handle is in non-signaled state and thread is considered to hold the mutex.  Unlock the mutex with ReleaseMutex.</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If needed, a mutex can be established that is shared between multiple processes.</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Transition Quote</a:t>
            </a:r>
            <a:endParaRPr lang="en-US" altLang="en-US" sz="1000">
              <a:solidFill>
                <a:srgbClr val="0860A8"/>
              </a:solidFill>
              <a:latin typeface="Verdana" panose="020B0604030504040204" pitchFamily="34" charset="0"/>
            </a:endParaRPr>
          </a:p>
          <a:p>
            <a:pPr eaLnBrk="1" hangingPunct="1"/>
            <a:r>
              <a:rPr lang="en-US" altLang="en-US" sz="1000">
                <a:latin typeface="Verdana" panose="020B0604030504040204" pitchFamily="34" charset="0"/>
              </a:rPr>
              <a:t>“The mutex, being a kernel object, requires calls into kernel space.  Thus, the mutex has a heavy cost associated with its use.  There is a lighter alternative with essentially he same functionality.”</a:t>
            </a:r>
          </a:p>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39CBBCB-EDB6-4CEF-BA7E-9E0A4CC28A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28B862B2-594B-4EC1-9956-8B61CEE90160}" type="slidenum">
              <a:rPr lang="en-US" altLang="en-US" sz="1200">
                <a:latin typeface="Arial" panose="020B0604020202020204" pitchFamily="34" charset="0"/>
              </a:rPr>
              <a:pPr/>
              <a:t>23</a:t>
            </a:fld>
            <a:endParaRPr lang="en-US" altLang="en-US" sz="1200">
              <a:latin typeface="Arial" panose="020B0604020202020204" pitchFamily="34" charset="0"/>
            </a:endParaRPr>
          </a:p>
        </p:txBody>
      </p:sp>
      <p:sp>
        <p:nvSpPr>
          <p:cNvPr id="74755" name="Rectangle 2">
            <a:extLst>
              <a:ext uri="{FF2B5EF4-FFF2-40B4-BE49-F238E27FC236}">
                <a16:creationId xmlns:a16="http://schemas.microsoft.com/office/drawing/2014/main" id="{0AD9224B-29B5-4E8F-8B2D-3C0BF7E4F01D}"/>
              </a:ext>
            </a:extLst>
          </p:cNvPr>
          <p:cNvSpPr>
            <a:spLocks noRot="1" noChangeArrowheads="1" noTextEdit="1"/>
          </p:cNvSpPr>
          <p:nvPr>
            <p:ph type="sldImg"/>
          </p:nvPr>
        </p:nvSpPr>
        <p:spPr>
          <a:xfrm>
            <a:off x="1090613" y="863600"/>
            <a:ext cx="4652962" cy="3489325"/>
          </a:xfrm>
          <a:ln/>
        </p:spPr>
      </p:sp>
      <p:sp>
        <p:nvSpPr>
          <p:cNvPr id="74756" name="Rectangle 3">
            <a:extLst>
              <a:ext uri="{FF2B5EF4-FFF2-40B4-BE49-F238E27FC236}">
                <a16:creationId xmlns:a16="http://schemas.microsoft.com/office/drawing/2014/main" id="{71DAAA66-C429-4B83-B113-D10E070D75D6}"/>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initial description of Windows critical section object.</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Better mutex mechanism.</a:t>
            </a:r>
          </a:p>
          <a:p>
            <a:pPr eaLnBrk="1" hangingPunct="1"/>
            <a:endParaRPr lang="en-US" altLang="en-US" sz="1400">
              <a:latin typeface="Arial" panose="020B0604020202020204" pitchFamily="34" charset="0"/>
            </a:endParaRPr>
          </a:p>
          <a:p>
            <a:pPr eaLnBrk="1" hangingPunct="1"/>
            <a:r>
              <a:rPr lang="en-US" altLang="en-US" sz="1400">
                <a:latin typeface="Arial" panose="020B0604020202020204" pitchFamily="34" charset="0"/>
              </a:rPr>
              <a:t>New data type used to declare objects.  Critical Sections must be initialized before first use.  </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Background</a:t>
            </a:r>
            <a:r>
              <a:rPr lang="en-US" altLang="en-US">
                <a:solidFill>
                  <a:srgbClr val="0860A8"/>
                </a:solidFill>
                <a:latin typeface="Verdana" panose="020B0604030504040204" pitchFamily="34" charset="0"/>
              </a:rPr>
              <a:t> </a:t>
            </a:r>
          </a:p>
          <a:p>
            <a:pPr>
              <a:spcBef>
                <a:spcPct val="0"/>
              </a:spcBef>
            </a:pPr>
            <a:r>
              <a:rPr lang="en-US" altLang="en-US" sz="1400">
                <a:latin typeface="Arial" panose="020B0604020202020204" pitchFamily="34" charset="0"/>
              </a:rPr>
              <a:t>There is a “SpinCount” variation of this object that has been tuned for use on HT systems.  We do not give any information about this object within this module.</a:t>
            </a:r>
          </a:p>
          <a:p>
            <a:pPr>
              <a:spcBef>
                <a:spcPct val="0"/>
              </a:spcBef>
            </a:pPr>
            <a:endParaRPr lang="en-US" altLang="en-US">
              <a:latin typeface="Verdan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95EB7CF-63AA-4D80-BCFE-1EC5E1784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6F0CDDEC-A4E4-40ED-A4FD-AE1B37072DFD}" type="slidenum">
              <a:rPr lang="en-US" altLang="en-US" sz="1200">
                <a:latin typeface="Arial" panose="020B0604020202020204" pitchFamily="34" charset="0"/>
              </a:rPr>
              <a:pPr/>
              <a:t>24</a:t>
            </a:fld>
            <a:endParaRPr lang="en-US" altLang="en-US" sz="1200">
              <a:latin typeface="Arial" panose="020B0604020202020204" pitchFamily="34" charset="0"/>
            </a:endParaRPr>
          </a:p>
        </p:txBody>
      </p:sp>
      <p:sp>
        <p:nvSpPr>
          <p:cNvPr id="75779" name="Rectangle 2">
            <a:extLst>
              <a:ext uri="{FF2B5EF4-FFF2-40B4-BE49-F238E27FC236}">
                <a16:creationId xmlns:a16="http://schemas.microsoft.com/office/drawing/2014/main" id="{47DFDD43-AEDD-475B-BEC1-CE68F2150B24}"/>
              </a:ext>
            </a:extLst>
          </p:cNvPr>
          <p:cNvSpPr>
            <a:spLocks noRot="1" noChangeArrowheads="1" noTextEdit="1"/>
          </p:cNvSpPr>
          <p:nvPr>
            <p:ph type="sldImg"/>
          </p:nvPr>
        </p:nvSpPr>
        <p:spPr>
          <a:xfrm>
            <a:off x="1090613" y="863600"/>
            <a:ext cx="4652962" cy="3489325"/>
          </a:xfrm>
          <a:ln/>
        </p:spPr>
      </p:sp>
      <p:sp>
        <p:nvSpPr>
          <p:cNvPr id="75780" name="Rectangle 3">
            <a:extLst>
              <a:ext uri="{FF2B5EF4-FFF2-40B4-BE49-F238E27FC236}">
                <a16:creationId xmlns:a16="http://schemas.microsoft.com/office/drawing/2014/main" id="{F9C3EACF-559A-443E-8F01-82AE378EF815}"/>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Provide more details on use of Windows* critical section type.</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Protect critical sections (access of shared,modifiable data) of code with Enter* and LeaveCriiticalSection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4981C00-9FF2-4030-AD8C-6F376735AC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9F905E3D-24FA-43C5-982A-015B7522D242}" type="slidenum">
              <a:rPr lang="en-US" altLang="en-US" sz="1200">
                <a:latin typeface="Arial" panose="020B0604020202020204" pitchFamily="34" charset="0"/>
              </a:rPr>
              <a:pPr/>
              <a:t>25</a:t>
            </a:fld>
            <a:endParaRPr lang="en-US" altLang="en-US" sz="1200">
              <a:latin typeface="Arial" panose="020B0604020202020204" pitchFamily="34" charset="0"/>
            </a:endParaRPr>
          </a:p>
        </p:txBody>
      </p:sp>
      <p:sp>
        <p:nvSpPr>
          <p:cNvPr id="76803" name="Rectangle 2">
            <a:extLst>
              <a:ext uri="{FF2B5EF4-FFF2-40B4-BE49-F238E27FC236}">
                <a16:creationId xmlns:a16="http://schemas.microsoft.com/office/drawing/2014/main" id="{72DED4E3-DACD-41EB-AF1A-9DC70C6FE300}"/>
              </a:ext>
            </a:extLst>
          </p:cNvPr>
          <p:cNvSpPr>
            <a:spLocks noRot="1" noChangeArrowheads="1" noTextEdit="1"/>
          </p:cNvSpPr>
          <p:nvPr>
            <p:ph type="sldImg"/>
          </p:nvPr>
        </p:nvSpPr>
        <p:spPr>
          <a:xfrm>
            <a:off x="1090613" y="863600"/>
            <a:ext cx="4652962" cy="3489325"/>
          </a:xfrm>
          <a:ln/>
        </p:spPr>
      </p:sp>
      <p:sp>
        <p:nvSpPr>
          <p:cNvPr id="76804" name="Rectangle 3">
            <a:extLst>
              <a:ext uri="{FF2B5EF4-FFF2-40B4-BE49-F238E27FC236}">
                <a16:creationId xmlns:a16="http://schemas.microsoft.com/office/drawing/2014/main" id="{CD4D6EBE-1B65-4903-814E-AA3055A6E1AB}"/>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example code demonstrating use of critical section.</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800">
                <a:latin typeface="Arial" panose="020B0604020202020204" pitchFamily="34" charset="0"/>
              </a:rPr>
              <a:t>Point out features and function calls of example code.</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Questions to Ask Students</a:t>
            </a:r>
          </a:p>
          <a:p>
            <a:pPr eaLnBrk="1" hangingPunct="1"/>
            <a:r>
              <a:rPr lang="en-US" altLang="en-US" sz="1800">
                <a:latin typeface="Arial" panose="020B0604020202020204" pitchFamily="34" charset="0"/>
              </a:rPr>
              <a:t>Q: Why not just put </a:t>
            </a:r>
            <a:r>
              <a:rPr lang="en-US" altLang="en-US">
                <a:latin typeface="Courier New" panose="02070309020205020404" pitchFamily="49" charset="0"/>
              </a:rPr>
              <a:t>bigComputation() into critical section?  </a:t>
            </a:r>
          </a:p>
          <a:p>
            <a:pPr eaLnBrk="1" hangingPunct="1"/>
            <a:r>
              <a:rPr lang="en-US" altLang="en-US">
                <a:latin typeface="Courier New" panose="02070309020205020404" pitchFamily="49" charset="0"/>
              </a:rPr>
              <a:t>A: Thread would exclude all other threads from running their own, independent calls to bigComputation.  This would make the code serial.</a:t>
            </a:r>
          </a:p>
          <a:p>
            <a:pPr eaLnBrk="1" hangingPunct="1"/>
            <a:endParaRPr lang="en-US" altLang="en-US" b="1">
              <a:latin typeface="Verdan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6C16B38-7BB9-4F21-90B3-26ACCC9CAE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C496FBE8-C976-4508-AD53-C311684AC13D}" type="slidenum">
              <a:rPr lang="en-US" altLang="en-US" sz="1200">
                <a:latin typeface="Arial" panose="020B0604020202020204" pitchFamily="34" charset="0"/>
              </a:rPr>
              <a:pPr/>
              <a:t>26</a:t>
            </a:fld>
            <a:endParaRPr lang="en-US" altLang="en-US" sz="1200">
              <a:latin typeface="Arial" panose="020B0604020202020204" pitchFamily="34" charset="0"/>
            </a:endParaRPr>
          </a:p>
        </p:txBody>
      </p:sp>
      <p:sp>
        <p:nvSpPr>
          <p:cNvPr id="77827" name="Rectangle 2">
            <a:extLst>
              <a:ext uri="{FF2B5EF4-FFF2-40B4-BE49-F238E27FC236}">
                <a16:creationId xmlns:a16="http://schemas.microsoft.com/office/drawing/2014/main" id="{BD573B4D-F5C8-4CEA-8BB5-0E325CA81BE2}"/>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72A6031C-3C8F-4235-BEE9-DD23B0876E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90000"/>
              </a:lnSpc>
            </a:pPr>
            <a:r>
              <a:rPr lang="en-US" altLang="en-US" sz="1400" b="1" u="sng">
                <a:solidFill>
                  <a:srgbClr val="0860A8"/>
                </a:solidFill>
                <a:latin typeface="Verdana" panose="020B0604030504040204" pitchFamily="34" charset="0"/>
              </a:rPr>
              <a:t>Multi-core Programming: Programming with Windows* Threads Speaker’s Notes</a:t>
            </a:r>
          </a:p>
          <a:p>
            <a:pPr eaLnBrk="1" hangingPunct="1">
              <a:lnSpc>
                <a:spcPct val="90000"/>
              </a:lnSpc>
            </a:pPr>
            <a:endParaRPr lang="en-US" altLang="en-US" sz="1400" b="1" u="sng">
              <a:solidFill>
                <a:srgbClr val="0860A8"/>
              </a:solidFill>
              <a:latin typeface="Verdana" panose="020B0604030504040204" pitchFamily="34" charset="0"/>
            </a:endParaRPr>
          </a:p>
          <a:p>
            <a:pPr eaLnBrk="1" hangingPunct="1">
              <a:lnSpc>
                <a:spcPct val="90000"/>
              </a:lnSpc>
            </a:pPr>
            <a:r>
              <a:rPr lang="en-US" altLang="en-US" b="1">
                <a:solidFill>
                  <a:srgbClr val="0860A8"/>
                </a:solidFill>
                <a:latin typeface="Verdana" panose="020B0604030504040204" pitchFamily="34" charset="0"/>
              </a:rPr>
              <a:t>Purpose of the Slide </a:t>
            </a:r>
          </a:p>
          <a:p>
            <a:pPr eaLnBrk="1" hangingPunct="1">
              <a:lnSpc>
                <a:spcPct val="90000"/>
              </a:lnSpc>
            </a:pPr>
            <a:r>
              <a:rPr lang="en-US" altLang="en-US">
                <a:latin typeface="Verdana" panose="020B0604030504040204" pitchFamily="34" charset="0"/>
              </a:rPr>
              <a:t>Present information and code to compute pi by numerical integration.</a:t>
            </a:r>
          </a:p>
          <a:p>
            <a:pPr eaLnBrk="1" hangingPunct="1">
              <a:lnSpc>
                <a:spcPct val="90000"/>
              </a:lnSpc>
            </a:pPr>
            <a:endParaRPr lang="en-US" altLang="en-US">
              <a:latin typeface="Verdana" panose="020B0604030504040204" pitchFamily="34" charset="0"/>
            </a:endParaRPr>
          </a:p>
          <a:p>
            <a:pPr eaLnBrk="1" hangingPunct="1">
              <a:lnSpc>
                <a:spcPct val="90000"/>
              </a:lnSpc>
            </a:pPr>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lnSpc>
                <a:spcPct val="90000"/>
              </a:lnSpc>
            </a:pPr>
            <a:r>
              <a:rPr lang="en-US" altLang="en-US">
                <a:latin typeface="Verdana" panose="020B0604030504040204" pitchFamily="34" charset="0"/>
              </a:rPr>
              <a:t>Point out all the salient features of the source code.</a:t>
            </a:r>
          </a:p>
          <a:p>
            <a:pPr eaLnBrk="1" hangingPunct="1">
              <a:lnSpc>
                <a:spcPct val="90000"/>
              </a:lnSpc>
            </a:pPr>
            <a:endParaRPr lang="en-US" altLang="en-US">
              <a:latin typeface="Verdana" panose="020B0604030504040204" pitchFamily="34" charset="0"/>
            </a:endParaRPr>
          </a:p>
          <a:p>
            <a:pPr eaLnBrk="1" hangingPunct="1">
              <a:lnSpc>
                <a:spcPct val="90000"/>
              </a:lnSpc>
            </a:pPr>
            <a:r>
              <a:rPr lang="en-US" altLang="en-US" b="1">
                <a:solidFill>
                  <a:srgbClr val="0860A8"/>
                </a:solidFill>
                <a:latin typeface="Verdana" panose="020B0604030504040204" pitchFamily="34" charset="0"/>
              </a:rPr>
              <a:t>Questions to Ask Students</a:t>
            </a:r>
          </a:p>
          <a:p>
            <a:pPr eaLnBrk="1" hangingPunct="1">
              <a:lnSpc>
                <a:spcPct val="90000"/>
              </a:lnSpc>
            </a:pPr>
            <a:r>
              <a:rPr lang="en-US" altLang="en-US">
                <a:latin typeface="Verdana" panose="020B0604030504040204" pitchFamily="34" charset="0"/>
              </a:rPr>
              <a:t>Q: Where is the bulk of the work found in the code?</a:t>
            </a:r>
            <a:br>
              <a:rPr lang="en-US" altLang="en-US">
                <a:latin typeface="Verdana" panose="020B0604030504040204" pitchFamily="34" charset="0"/>
              </a:rPr>
            </a:br>
            <a:r>
              <a:rPr lang="en-US" altLang="en-US">
                <a:latin typeface="Verdana" panose="020B0604030504040204" pitchFamily="34" charset="0"/>
              </a:rPr>
              <a:t>A: The for-loop.</a:t>
            </a:r>
          </a:p>
          <a:p>
            <a:pPr eaLnBrk="1" hangingPunct="1">
              <a:lnSpc>
                <a:spcPct val="90000"/>
              </a:lnSpc>
            </a:pPr>
            <a:endParaRPr lang="en-US" altLang="en-US">
              <a:latin typeface="Verdana" panose="020B0604030504040204" pitchFamily="34" charset="0"/>
            </a:endParaRPr>
          </a:p>
          <a:p>
            <a:pPr eaLnBrk="1" hangingPunct="1">
              <a:lnSpc>
                <a:spcPct val="90000"/>
              </a:lnSpc>
            </a:pPr>
            <a:r>
              <a:rPr lang="en-US" altLang="en-US">
                <a:latin typeface="Verdana" panose="020B0604030504040204" pitchFamily="34" charset="0"/>
              </a:rPr>
              <a:t>Q: Where should we focus attention if we were to thread this code?</a:t>
            </a:r>
          </a:p>
          <a:p>
            <a:pPr eaLnBrk="1" hangingPunct="1">
              <a:lnSpc>
                <a:spcPct val="90000"/>
              </a:lnSpc>
            </a:pPr>
            <a:r>
              <a:rPr lang="en-US" altLang="en-US">
                <a:latin typeface="Verdana" panose="020B0604030504040204" pitchFamily="34" charset="0"/>
              </a:rPr>
              <a:t>A: The for-loop.</a:t>
            </a:r>
          </a:p>
          <a:p>
            <a:pPr eaLnBrk="1" hangingPunct="1">
              <a:lnSpc>
                <a:spcPct val="90000"/>
              </a:lnSpc>
            </a:pPr>
            <a:endParaRPr lang="en-US" altLang="en-US" b="1">
              <a:latin typeface="Verdana" panose="020B0604030504040204" pitchFamily="34" charset="0"/>
            </a:endParaRPr>
          </a:p>
          <a:p>
            <a:pPr eaLnBrk="1" hangingPunct="1">
              <a:lnSpc>
                <a:spcPct val="90000"/>
              </a:lnSpc>
            </a:pPr>
            <a:r>
              <a:rPr lang="en-US" altLang="en-US" b="1">
                <a:solidFill>
                  <a:srgbClr val="0860A8"/>
                </a:solidFill>
                <a:latin typeface="Verdana" panose="020B0604030504040204" pitchFamily="34" charset="0"/>
              </a:rPr>
              <a:t>Transition Quote</a:t>
            </a:r>
            <a:endParaRPr lang="en-US" altLang="en-US">
              <a:solidFill>
                <a:srgbClr val="0860A8"/>
              </a:solidFill>
              <a:latin typeface="Verdana" panose="020B0604030504040204" pitchFamily="34" charset="0"/>
            </a:endParaRPr>
          </a:p>
          <a:p>
            <a:pPr eaLnBrk="1" hangingPunct="1">
              <a:lnSpc>
                <a:spcPct val="90000"/>
              </a:lnSpc>
            </a:pPr>
            <a:r>
              <a:rPr lang="en-US" altLang="en-US">
                <a:latin typeface="Verdana" panose="020B0604030504040204" pitchFamily="34" charset="0"/>
              </a:rPr>
              <a:t>“Okay, let’s thread that code!”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23C90F6-1DEB-4356-852F-891FE2290A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D504F6B0-8D3E-4CF7-9CA2-86D5819A8895}" type="slidenum">
              <a:rPr lang="en-US" altLang="en-US" sz="1200">
                <a:latin typeface="Arial" panose="020B0604020202020204" pitchFamily="34" charset="0"/>
              </a:rPr>
              <a:pPr/>
              <a:t>27</a:t>
            </a:fld>
            <a:endParaRPr lang="en-US" altLang="en-US" sz="1200">
              <a:latin typeface="Arial" panose="020B0604020202020204" pitchFamily="34" charset="0"/>
            </a:endParaRPr>
          </a:p>
        </p:txBody>
      </p:sp>
      <p:sp>
        <p:nvSpPr>
          <p:cNvPr id="78851" name="Rectangle 2">
            <a:extLst>
              <a:ext uri="{FF2B5EF4-FFF2-40B4-BE49-F238E27FC236}">
                <a16:creationId xmlns:a16="http://schemas.microsoft.com/office/drawing/2014/main" id="{1CE238E5-23D7-40B3-980E-255AC71822AA}"/>
              </a:ext>
            </a:extLst>
          </p:cNvPr>
          <p:cNvSpPr>
            <a:spLocks noRot="1" noChangeArrowheads="1" noTextEdit="1"/>
          </p:cNvSpPr>
          <p:nvPr>
            <p:ph type="sldImg"/>
          </p:nvPr>
        </p:nvSpPr>
        <p:spPr>
          <a:xfrm>
            <a:off x="1090613" y="863600"/>
            <a:ext cx="4652962" cy="3489325"/>
          </a:xfrm>
          <a:ln/>
        </p:spPr>
      </p:sp>
      <p:sp>
        <p:nvSpPr>
          <p:cNvPr id="78852" name="Rectangle 3">
            <a:extLst>
              <a:ext uri="{FF2B5EF4-FFF2-40B4-BE49-F238E27FC236}">
                <a16:creationId xmlns:a16="http://schemas.microsoft.com/office/drawing/2014/main" id="{5D7C133E-256A-403C-A0E5-0037EDCE0969}"/>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Introduction of the Second Lab Activity.</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This is a serial version of the source code.  It usse a “sum” variable that could give a clue to an efficient solution (i.e., local partial sum variable that is updated each loop iteration).  This code is small and efficient in serial, but will challenge the students to come up with an efficient solution.  Of course, efficiency is not one of the goals with such a short module.  Getting the answer correct with multiple threads is enough of a goal for this.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CB7EAAA-084E-4EE0-B3B3-C50E509CC8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6B275C07-2FB7-414B-AF34-0D887C39611F}" type="slidenum">
              <a:rPr lang="en-US" altLang="en-US" sz="1200">
                <a:latin typeface="Arial" panose="020B0604020202020204" pitchFamily="34" charset="0"/>
              </a:rPr>
              <a:pPr/>
              <a:t>28</a:t>
            </a:fld>
            <a:endParaRPr lang="en-US" altLang="en-US" sz="1200">
              <a:latin typeface="Arial" panose="020B0604020202020204" pitchFamily="34" charset="0"/>
            </a:endParaRPr>
          </a:p>
        </p:txBody>
      </p:sp>
      <p:sp>
        <p:nvSpPr>
          <p:cNvPr id="79875" name="Rectangle 2">
            <a:extLst>
              <a:ext uri="{FF2B5EF4-FFF2-40B4-BE49-F238E27FC236}">
                <a16:creationId xmlns:a16="http://schemas.microsoft.com/office/drawing/2014/main" id="{432793AE-AFF9-4B07-9CCB-C4E37D2F7902}"/>
              </a:ext>
            </a:extLst>
          </p:cNvPr>
          <p:cNvSpPr>
            <a:spLocks noRot="1" noChangeArrowheads="1" noTextEdit="1"/>
          </p:cNvSpPr>
          <p:nvPr>
            <p:ph type="sldImg"/>
          </p:nvPr>
        </p:nvSpPr>
        <p:spPr>
          <a:xfrm>
            <a:off x="1090613" y="863600"/>
            <a:ext cx="4652962" cy="3489325"/>
          </a:xfrm>
          <a:ln/>
        </p:spPr>
      </p:sp>
      <p:sp>
        <p:nvSpPr>
          <p:cNvPr id="79876" name="Rectangle 3">
            <a:extLst>
              <a:ext uri="{FF2B5EF4-FFF2-40B4-BE49-F238E27FC236}">
                <a16:creationId xmlns:a16="http://schemas.microsoft.com/office/drawing/2014/main" id="{BCCB50B3-9863-480D-8496-EA42ABAACF5D}"/>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introduction to Windows Event objects.</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An event can be used to notify one or more threads about an event.  Threads can wait for a single event using WaitForSingleObject or what for many events (or one of many events) with WaitForMultipleObjects.</a:t>
            </a:r>
          </a:p>
          <a:p>
            <a:pPr eaLnBrk="1" hangingPunct="1"/>
            <a:endParaRPr lang="en-US" altLang="en-US" sz="1400">
              <a:latin typeface="Arial" panose="020B0604020202020204" pitchFamily="34" charset="0"/>
            </a:endParaRPr>
          </a:p>
          <a:p>
            <a:pPr eaLnBrk="1" hangingPunct="1"/>
            <a:r>
              <a:rPr lang="en-US" altLang="en-US" sz="1400">
                <a:latin typeface="Arial" panose="020B0604020202020204" pitchFamily="34" charset="0"/>
              </a:rPr>
              <a:t>Types of Events are described in next slide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A1AC2F1-5E6E-43DD-A60A-F5B8FA133A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B0993C96-6A61-43C1-A080-6AA37D5D33B4}" type="slidenum">
              <a:rPr lang="en-US" altLang="en-US" sz="1200">
                <a:latin typeface="Arial" panose="020B0604020202020204" pitchFamily="34" charset="0"/>
              </a:rPr>
              <a:pPr/>
              <a:t>29</a:t>
            </a:fld>
            <a:endParaRPr lang="en-US" altLang="en-US" sz="1200">
              <a:latin typeface="Arial" panose="020B0604020202020204" pitchFamily="34" charset="0"/>
            </a:endParaRPr>
          </a:p>
        </p:txBody>
      </p:sp>
      <p:sp>
        <p:nvSpPr>
          <p:cNvPr id="80899" name="Rectangle 2">
            <a:extLst>
              <a:ext uri="{FF2B5EF4-FFF2-40B4-BE49-F238E27FC236}">
                <a16:creationId xmlns:a16="http://schemas.microsoft.com/office/drawing/2014/main" id="{EB8D9C4F-448B-4FB4-9904-830180277752}"/>
              </a:ext>
            </a:extLst>
          </p:cNvPr>
          <p:cNvSpPr>
            <a:spLocks noRot="1" noChangeArrowheads="1" noTextEdit="1"/>
          </p:cNvSpPr>
          <p:nvPr>
            <p:ph type="sldImg"/>
          </p:nvPr>
        </p:nvSpPr>
        <p:spPr>
          <a:xfrm>
            <a:off x="1090613" y="863600"/>
            <a:ext cx="4652962" cy="3489325"/>
          </a:xfrm>
          <a:ln/>
        </p:spPr>
      </p:sp>
      <p:sp>
        <p:nvSpPr>
          <p:cNvPr id="80900" name="Rectangle 3">
            <a:extLst>
              <a:ext uri="{FF2B5EF4-FFF2-40B4-BE49-F238E27FC236}">
                <a16:creationId xmlns:a16="http://schemas.microsoft.com/office/drawing/2014/main" id="{CF134B21-C8FA-4C9D-89C9-F010BDE0CDDC}"/>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a:t>
            </a:r>
            <a:r>
              <a:rPr lang="en-US" altLang="en-US" sz="1400" b="1" u="sng">
                <a:solidFill>
                  <a:srgbClr val="0860A8"/>
                </a:solidFill>
                <a:latin typeface="Verdana" panose="020B0604030504040204" pitchFamily="34" charset="0"/>
              </a:rPr>
              <a:t>Programming with Windows* Threads </a:t>
            </a:r>
            <a:r>
              <a:rPr lang="en-US" altLang="en-US" b="1" u="sng">
                <a:solidFill>
                  <a:srgbClr val="0860A8"/>
                </a:solidFill>
                <a:latin typeface="Verdana" panose="020B0604030504040204" pitchFamily="34" charset="0"/>
              </a:rPr>
              <a:t>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Purpose of the Slide </a:t>
            </a:r>
          </a:p>
          <a:p>
            <a:pPr eaLnBrk="1" hangingPunct="1"/>
            <a:r>
              <a:rPr lang="en-US" altLang="en-US" sz="1000">
                <a:latin typeface="Verdana" panose="020B0604030504040204" pitchFamily="34" charset="0"/>
              </a:rPr>
              <a:t>Present details on the two types of Events and how they differ.</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Details</a:t>
            </a:r>
            <a:endParaRPr lang="en-US" altLang="en-US" sz="1000">
              <a:solidFill>
                <a:srgbClr val="0860A8"/>
              </a:solidFill>
              <a:latin typeface="Verdana" panose="020B0604030504040204" pitchFamily="34" charset="0"/>
            </a:endParaRPr>
          </a:p>
          <a:p>
            <a:pPr eaLnBrk="1" hangingPunct="1"/>
            <a:r>
              <a:rPr lang="en-US" altLang="en-US">
                <a:latin typeface="Arial" panose="020B0604020202020204" pitchFamily="34" charset="0"/>
              </a:rPr>
              <a:t>An auto reset event stays signaled until _one_ waiting thread is released.  The signal state is persistent.  That is, the event will remain in the signaled state until one thread has waited on the event and been released.</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 manual reset event stays signaled until explicitly reset to non-signaled.  When a manual-reset even is signaled any number of waiting threads may be released.  Since the event must be manually reset to the non-signaled state, it can be the case that threads, other than those waiting for the event with the event was signaled, could enter a wait on the event and be released before the event is reset.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CAUTION: Be careful when using WaitForMultipleObjects when waiting for ALL events.  Threads will only be released when all events are simultaneously in the signaled state.  Some events may be signaled and reset before the thread is released.</a:t>
            </a:r>
          </a:p>
          <a:p>
            <a:pPr eaLnBrk="1" hangingPunct="1"/>
            <a:endParaRPr lang="en-US" altLang="en-US">
              <a:latin typeface="Arial" panose="020B0604020202020204" pitchFamily="34" charset="0"/>
            </a:endParaRPr>
          </a:p>
          <a:p>
            <a:pPr eaLnBrk="1" hangingPunct="1"/>
            <a:endParaRPr lang="en-US" altLang="en-US" sz="1000">
              <a:latin typeface="Verdan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F1D2D39-A9AB-4D64-BEDE-B1832F8E14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E5EB26C8-5FE4-4B8D-83E6-D630B53A41FD}" type="slidenum">
              <a:rPr lang="en-US" altLang="en-US" sz="1200">
                <a:latin typeface="Arial" panose="020B0604020202020204" pitchFamily="34" charset="0"/>
              </a:rPr>
              <a:pPr/>
              <a:t>3</a:t>
            </a:fld>
            <a:endParaRPr lang="en-US" altLang="en-US" sz="1200">
              <a:latin typeface="Arial" panose="020B0604020202020204" pitchFamily="34" charset="0"/>
            </a:endParaRPr>
          </a:p>
        </p:txBody>
      </p:sp>
      <p:sp>
        <p:nvSpPr>
          <p:cNvPr id="54275" name="Rectangle 2">
            <a:extLst>
              <a:ext uri="{FF2B5EF4-FFF2-40B4-BE49-F238E27FC236}">
                <a16:creationId xmlns:a16="http://schemas.microsoft.com/office/drawing/2014/main" id="{AB676552-C2DA-462C-8DE4-F702BA933478}"/>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E5FDEEF7-81FE-40E8-A68A-5E3051722E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Provide the agenda of topics to be covered in this module.</a:t>
            </a:r>
          </a:p>
          <a:p>
            <a:pPr eaLnBrk="1" hangingPunct="1"/>
            <a:endParaRPr lang="en-US" altLang="en-US">
              <a:latin typeface="Verdan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DC59168-EE07-4F96-859C-C627E3FDF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3F5C0BF1-0E5F-481A-B395-0683D63D3019}" type="slidenum">
              <a:rPr lang="en-US" altLang="en-US" sz="1200">
                <a:latin typeface="Arial" panose="020B0604020202020204" pitchFamily="34" charset="0"/>
              </a:rPr>
              <a:pPr/>
              <a:t>30</a:t>
            </a:fld>
            <a:endParaRPr lang="en-US" altLang="en-US" sz="1200">
              <a:latin typeface="Arial" panose="020B0604020202020204" pitchFamily="34" charset="0"/>
            </a:endParaRPr>
          </a:p>
        </p:txBody>
      </p:sp>
      <p:sp>
        <p:nvSpPr>
          <p:cNvPr id="81923" name="Rectangle 2">
            <a:extLst>
              <a:ext uri="{FF2B5EF4-FFF2-40B4-BE49-F238E27FC236}">
                <a16:creationId xmlns:a16="http://schemas.microsoft.com/office/drawing/2014/main" id="{9768F40C-A58C-4414-B505-84299C3392A4}"/>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83426BFE-0FC8-4760-8D6B-3FF07ACAB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details of the CreateEvent function to create and initialize an event object.</a:t>
            </a:r>
          </a:p>
          <a:p>
            <a:pPr eaLnBrk="1" hangingPunct="1"/>
            <a:endParaRPr lang="en-US" altLang="en-US" b="1">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31DAF2F9-F9EE-487D-9997-AC9818B40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5564BB0F-8468-4C75-B544-9DB100642B84}" type="slidenum">
              <a:rPr lang="en-US" altLang="en-US" sz="1200">
                <a:latin typeface="Arial" panose="020B0604020202020204" pitchFamily="34" charset="0"/>
              </a:rPr>
              <a:pPr/>
              <a:t>31</a:t>
            </a:fld>
            <a:endParaRPr lang="en-US" altLang="en-US" sz="1200">
              <a:latin typeface="Arial" panose="020B0604020202020204" pitchFamily="34" charset="0"/>
            </a:endParaRPr>
          </a:p>
        </p:txBody>
      </p:sp>
      <p:sp>
        <p:nvSpPr>
          <p:cNvPr id="82947" name="Rectangle 2">
            <a:extLst>
              <a:ext uri="{FF2B5EF4-FFF2-40B4-BE49-F238E27FC236}">
                <a16:creationId xmlns:a16="http://schemas.microsoft.com/office/drawing/2014/main" id="{7C778610-A68C-409D-B495-F22B9F2BA142}"/>
              </a:ext>
            </a:extLst>
          </p:cNvPr>
          <p:cNvSpPr>
            <a:spLocks noRot="1" noChangeArrowheads="1" noTextEdit="1"/>
          </p:cNvSpPr>
          <p:nvPr>
            <p:ph type="sldImg"/>
          </p:nvPr>
        </p:nvSpPr>
        <p:spPr>
          <a:xfrm>
            <a:off x="1090613" y="863600"/>
            <a:ext cx="4652962" cy="3489325"/>
          </a:xfrm>
          <a:ln/>
        </p:spPr>
      </p:sp>
      <p:sp>
        <p:nvSpPr>
          <p:cNvPr id="82948" name="Rectangle 3">
            <a:extLst>
              <a:ext uri="{FF2B5EF4-FFF2-40B4-BE49-F238E27FC236}">
                <a16:creationId xmlns:a16="http://schemas.microsoft.com/office/drawing/2014/main" id="{6748D281-56B0-424F-A4C9-A11DAF3AB531}"/>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90000"/>
              </a:lnSpc>
            </a:pPr>
            <a:r>
              <a:rPr lang="en-US" altLang="en-US" sz="1400" b="1" u="sng">
                <a:solidFill>
                  <a:srgbClr val="0860A8"/>
                </a:solidFill>
                <a:latin typeface="Verdana" panose="020B0604030504040204" pitchFamily="34" charset="0"/>
              </a:rPr>
              <a:t>Multi-core Programming: Programming with Windows* Threads Speaker’s Notes</a:t>
            </a:r>
          </a:p>
          <a:p>
            <a:pPr eaLnBrk="1" hangingPunct="1">
              <a:lnSpc>
                <a:spcPct val="90000"/>
              </a:lnSpc>
            </a:pPr>
            <a:endParaRPr lang="en-US" altLang="en-US" sz="1400" b="1" u="sng">
              <a:solidFill>
                <a:srgbClr val="0860A8"/>
              </a:solidFill>
              <a:latin typeface="Verdana" panose="020B0604030504040204" pitchFamily="34" charset="0"/>
            </a:endParaRPr>
          </a:p>
          <a:p>
            <a:pPr eaLnBrk="1" hangingPunct="1">
              <a:lnSpc>
                <a:spcPct val="90000"/>
              </a:lnSpc>
            </a:pPr>
            <a:r>
              <a:rPr lang="en-US" altLang="en-US" b="1">
                <a:solidFill>
                  <a:srgbClr val="0860A8"/>
                </a:solidFill>
                <a:latin typeface="Verdana" panose="020B0604030504040204" pitchFamily="34" charset="0"/>
              </a:rPr>
              <a:t>Purpose of the Slide </a:t>
            </a:r>
          </a:p>
          <a:p>
            <a:pPr eaLnBrk="1" hangingPunct="1">
              <a:lnSpc>
                <a:spcPct val="90000"/>
              </a:lnSpc>
            </a:pPr>
            <a:r>
              <a:rPr lang="en-US" altLang="en-US">
                <a:latin typeface="Verdana" panose="020B0604030504040204" pitchFamily="34" charset="0"/>
              </a:rPr>
              <a:t>Present details on the three functions related to setting the signaled state of Events.</a:t>
            </a:r>
          </a:p>
          <a:p>
            <a:pPr eaLnBrk="1" hangingPunct="1">
              <a:lnSpc>
                <a:spcPct val="90000"/>
              </a:lnSpc>
            </a:pPr>
            <a:endParaRPr lang="en-US" altLang="en-US">
              <a:latin typeface="Verdana" panose="020B0604030504040204" pitchFamily="34" charset="0"/>
            </a:endParaRPr>
          </a:p>
          <a:p>
            <a:pPr eaLnBrk="1" hangingPunct="1">
              <a:lnSpc>
                <a:spcPct val="90000"/>
              </a:lnSpc>
            </a:pPr>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lnSpc>
                <a:spcPct val="90000"/>
              </a:lnSpc>
            </a:pPr>
            <a:r>
              <a:rPr lang="en-US" altLang="en-US" sz="1400">
                <a:latin typeface="Arial" panose="020B0604020202020204" pitchFamily="34" charset="0"/>
              </a:rPr>
              <a:t>PulseEvent works differently on auto- and manual-reset events.  For manual-reset events, ALL threads currently waiting on the event are released and the event is automatically reset.  For auto-reset events one thread is released before the event is reset; if no thread is waiting on the auto-reset event, the signal is “cancelled” and does not persist.  So, only if a thread is waiting on an auto-reset event that is pulsed will it be released.</a:t>
            </a:r>
          </a:p>
          <a:p>
            <a:pPr eaLnBrk="1" hangingPunct="1">
              <a:lnSpc>
                <a:spcPct val="90000"/>
              </a:lnSpc>
            </a:pPr>
            <a:endParaRPr lang="en-US" altLang="en-US" sz="1400">
              <a:latin typeface="Arial" panose="020B0604020202020204" pitchFamily="34" charset="0"/>
            </a:endParaRPr>
          </a:p>
          <a:p>
            <a:pPr eaLnBrk="1" hangingPunct="1">
              <a:lnSpc>
                <a:spcPct val="90000"/>
              </a:lnSpc>
            </a:pPr>
            <a:r>
              <a:rPr lang="en-US" altLang="en-US" sz="1400">
                <a:latin typeface="Arial" panose="020B0604020202020204" pitchFamily="34" charset="0"/>
              </a:rPr>
              <a:t>MSDN does not recommend use of the PulseEvent function.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F748B40-6191-4E42-8699-98A007588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416544AF-214A-4D8D-A595-582F66C99CD8}" type="slidenum">
              <a:rPr lang="en-US" altLang="en-US" sz="1200">
                <a:latin typeface="Arial" panose="020B0604020202020204" pitchFamily="34" charset="0"/>
              </a:rPr>
              <a:pPr/>
              <a:t>32</a:t>
            </a:fld>
            <a:endParaRPr lang="en-US" altLang="en-US" sz="1200">
              <a:latin typeface="Arial" panose="020B0604020202020204" pitchFamily="34" charset="0"/>
            </a:endParaRPr>
          </a:p>
        </p:txBody>
      </p:sp>
      <p:sp>
        <p:nvSpPr>
          <p:cNvPr id="83971" name="Rectangle 2">
            <a:extLst>
              <a:ext uri="{FF2B5EF4-FFF2-40B4-BE49-F238E27FC236}">
                <a16:creationId xmlns:a16="http://schemas.microsoft.com/office/drawing/2014/main" id="{723E8148-F5E4-41D6-8E51-5099CF47915A}"/>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B5C3CAC5-4A95-4BD4-BD6C-A20FCB24F9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Provide the details of the example application that follows.</a:t>
            </a:r>
          </a:p>
          <a:p>
            <a:pPr eaLnBrk="1" hangingPunct="1"/>
            <a:endParaRPr lang="en-US" altLang="en-US">
              <a:latin typeface="Verdana" panose="020B060403050404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6227959D-1E7B-485A-98A1-8A081DC5C6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9CD171CB-1995-4E46-B589-330C3E70811C}" type="slidenum">
              <a:rPr lang="en-US" altLang="en-US" sz="1200">
                <a:latin typeface="Arial" panose="020B0604020202020204" pitchFamily="34" charset="0"/>
              </a:rPr>
              <a:pPr/>
              <a:t>33</a:t>
            </a:fld>
            <a:endParaRPr lang="en-US" altLang="en-US" sz="1200">
              <a:latin typeface="Arial" panose="020B0604020202020204" pitchFamily="34" charset="0"/>
            </a:endParaRPr>
          </a:p>
        </p:txBody>
      </p:sp>
      <p:sp>
        <p:nvSpPr>
          <p:cNvPr id="84995" name="Rectangle 2">
            <a:extLst>
              <a:ext uri="{FF2B5EF4-FFF2-40B4-BE49-F238E27FC236}">
                <a16:creationId xmlns:a16="http://schemas.microsoft.com/office/drawing/2014/main" id="{151806D6-F2B9-4974-AB70-5E49638DEF00}"/>
              </a:ext>
            </a:extLst>
          </p:cNvPr>
          <p:cNvSpPr>
            <a:spLocks noRot="1" noChangeArrowheads="1" noTextEdit="1"/>
          </p:cNvSpPr>
          <p:nvPr>
            <p:ph type="sldImg"/>
          </p:nvPr>
        </p:nvSpPr>
        <p:spPr>
          <a:xfrm>
            <a:off x="1090613" y="863600"/>
            <a:ext cx="4652962" cy="3489325"/>
          </a:xfrm>
          <a:ln/>
        </p:spPr>
      </p:sp>
      <p:sp>
        <p:nvSpPr>
          <p:cNvPr id="84996" name="Rectangle 3">
            <a:extLst>
              <a:ext uri="{FF2B5EF4-FFF2-40B4-BE49-F238E27FC236}">
                <a16:creationId xmlns:a16="http://schemas.microsoft.com/office/drawing/2014/main" id="{B9F23E0A-FD0C-44AD-8B22-5D4978B11B5F}"/>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global declarations and threaded function for example</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Global declarations and threaded function for example.</a:t>
            </a:r>
          </a:p>
          <a:p>
            <a:pPr eaLnBrk="1" hangingPunct="1"/>
            <a:r>
              <a:rPr lang="en-US" altLang="en-US" sz="1400">
                <a:latin typeface="Arial" panose="020B0604020202020204" pitchFamily="34" charset="0"/>
              </a:rPr>
              <a:t>Note that hObj[0] is set to signal event.  Creation of event is shown in next slide.</a:t>
            </a:r>
          </a:p>
          <a:p>
            <a:pPr eaLnBrk="1" hangingPunct="1"/>
            <a:endParaRPr lang="en-US" altLang="en-US">
              <a:latin typeface="Verdana" panose="020B0604030504040204" pitchFamily="34" charset="0"/>
            </a:endParaRPr>
          </a:p>
          <a:p>
            <a:pPr eaLnBrk="1" hangingPunct="1"/>
            <a:r>
              <a:rPr lang="en-US" altLang="en-US">
                <a:latin typeface="Verdana" panose="020B0604030504040204" pitchFamily="34" charset="0"/>
              </a:rPr>
              <a:t>When called, the function performs a search.  If the search is successful, the Event is signaled and some processing of the found item is done.  Then, or if the item was not found, some other processing is done before the thread terminates.</a:t>
            </a:r>
          </a:p>
          <a:p>
            <a:pPr eaLnBrk="1" hangingPunct="1"/>
            <a:endParaRPr lang="en-US" altLang="en-US">
              <a:latin typeface="Verdana" panose="020B060403050404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C93F9A4-D296-4F1C-9851-9F02EB8289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EED71E78-FC15-430F-B4AE-C609DCAB593A}" type="slidenum">
              <a:rPr lang="en-US" altLang="en-US" sz="1200">
                <a:latin typeface="Arial" panose="020B0604020202020204" pitchFamily="34" charset="0"/>
              </a:rPr>
              <a:pPr/>
              <a:t>34</a:t>
            </a:fld>
            <a:endParaRPr lang="en-US" altLang="en-US" sz="1200">
              <a:latin typeface="Arial" panose="020B0604020202020204" pitchFamily="34" charset="0"/>
            </a:endParaRPr>
          </a:p>
        </p:txBody>
      </p:sp>
      <p:sp>
        <p:nvSpPr>
          <p:cNvPr id="86019" name="Rectangle 2">
            <a:extLst>
              <a:ext uri="{FF2B5EF4-FFF2-40B4-BE49-F238E27FC236}">
                <a16:creationId xmlns:a16="http://schemas.microsoft.com/office/drawing/2014/main" id="{CD629090-9BB2-4EA8-8225-5D4E3F97300B}"/>
              </a:ext>
            </a:extLst>
          </p:cNvPr>
          <p:cNvSpPr>
            <a:spLocks noRot="1" noChangeArrowheads="1" noTextEdit="1"/>
          </p:cNvSpPr>
          <p:nvPr>
            <p:ph type="sldImg"/>
          </p:nvPr>
        </p:nvSpPr>
        <p:spPr>
          <a:xfrm>
            <a:off x="1090613" y="863600"/>
            <a:ext cx="4652962" cy="3489325"/>
          </a:xfrm>
          <a:ln/>
        </p:spPr>
      </p:sp>
      <p:sp>
        <p:nvSpPr>
          <p:cNvPr id="86020" name="Rectangle 3">
            <a:extLst>
              <a:ext uri="{FF2B5EF4-FFF2-40B4-BE49-F238E27FC236}">
                <a16:creationId xmlns:a16="http://schemas.microsoft.com/office/drawing/2014/main" id="{6720D42A-BFB0-427D-80A0-B759E231F5C7}"/>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Programming with Windows* Threads 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Purpose of the Slide </a:t>
            </a:r>
          </a:p>
          <a:p>
            <a:pPr eaLnBrk="1" hangingPunct="1"/>
            <a:r>
              <a:rPr lang="en-US" altLang="en-US" sz="1000">
                <a:latin typeface="Verdana" panose="020B0604030504040204" pitchFamily="34" charset="0"/>
              </a:rPr>
              <a:t>Present FIRST HALF of the main routine for the example.</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Details</a:t>
            </a:r>
            <a:endParaRPr lang="en-US" altLang="en-US" sz="1000">
              <a:solidFill>
                <a:srgbClr val="0860A8"/>
              </a:solidFill>
              <a:latin typeface="Verdana" panose="020B0604030504040204" pitchFamily="34" charset="0"/>
            </a:endParaRPr>
          </a:p>
          <a:p>
            <a:pPr eaLnBrk="1" hangingPunct="1"/>
            <a:r>
              <a:rPr lang="en-US" altLang="en-US">
                <a:latin typeface="Arial" panose="020B0604020202020204" pitchFamily="34" charset="0"/>
              </a:rPr>
              <a:t>Event is created and the thread is launched.  Each HANDLE is assigned into separate elements of the hObj array.  There is no need to have one HANDLE variable for the event and another HANDLE variable for the thread handle.  *As long as the code differentiates between them *  </a:t>
            </a:r>
          </a:p>
          <a:p>
            <a:pPr eaLnBrk="1" hangingPunct="1"/>
            <a:r>
              <a:rPr lang="en-US" altLang="en-US">
                <a:latin typeface="Arial" panose="020B0604020202020204" pitchFamily="34" charset="0"/>
              </a:rPr>
              <a:t>Main thread might go on with some other execution until it must determine if thread has been successful in its search.</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WaitForAllObjects with the third parameter as FALSE will wait for the any of the two HANDLEs to become signaled.  The lowest indexed HANDLE found to be signaled will trigger the waiting thread to be released.  The return code will indicate which HANDLE was found to be in the signal state.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629584B-8D8A-44F6-8B70-1380D678ED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CE76291B-7643-496D-8564-AE3DAF807BB4}" type="slidenum">
              <a:rPr lang="en-US" altLang="en-US" sz="1200">
                <a:latin typeface="Arial" panose="020B0604020202020204" pitchFamily="34" charset="0"/>
              </a:rPr>
              <a:pPr/>
              <a:t>35</a:t>
            </a:fld>
            <a:endParaRPr lang="en-US" altLang="en-US" sz="1200">
              <a:latin typeface="Arial" panose="020B0604020202020204" pitchFamily="34" charset="0"/>
            </a:endParaRPr>
          </a:p>
        </p:txBody>
      </p:sp>
      <p:sp>
        <p:nvSpPr>
          <p:cNvPr id="87043" name="Rectangle 2">
            <a:extLst>
              <a:ext uri="{FF2B5EF4-FFF2-40B4-BE49-F238E27FC236}">
                <a16:creationId xmlns:a16="http://schemas.microsoft.com/office/drawing/2014/main" id="{7B44A5B7-7FED-4F1F-9F4F-36611D179DE6}"/>
              </a:ext>
            </a:extLst>
          </p:cNvPr>
          <p:cNvSpPr>
            <a:spLocks noRot="1" noChangeArrowheads="1" noTextEdit="1"/>
          </p:cNvSpPr>
          <p:nvPr>
            <p:ph type="sldImg"/>
          </p:nvPr>
        </p:nvSpPr>
        <p:spPr>
          <a:xfrm>
            <a:off x="1090613" y="863600"/>
            <a:ext cx="4652962" cy="3489325"/>
          </a:xfrm>
          <a:ln/>
        </p:spPr>
      </p:sp>
      <p:sp>
        <p:nvSpPr>
          <p:cNvPr id="87044" name="Rectangle 3">
            <a:extLst>
              <a:ext uri="{FF2B5EF4-FFF2-40B4-BE49-F238E27FC236}">
                <a16:creationId xmlns:a16="http://schemas.microsoft.com/office/drawing/2014/main" id="{49FCC3F5-479B-45D7-AB74-F693C40F8070}"/>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a:t>
            </a:r>
            <a:r>
              <a:rPr lang="en-US" altLang="en-US" sz="1400" b="1" u="sng">
                <a:solidFill>
                  <a:srgbClr val="0860A8"/>
                </a:solidFill>
                <a:latin typeface="Verdana" panose="020B0604030504040204" pitchFamily="34" charset="0"/>
              </a:rPr>
              <a:t>Programming with Windows* Threads </a:t>
            </a:r>
            <a:r>
              <a:rPr lang="en-US" altLang="en-US" b="1" u="sng">
                <a:solidFill>
                  <a:srgbClr val="0860A8"/>
                </a:solidFill>
                <a:latin typeface="Verdana" panose="020B0604030504040204" pitchFamily="34" charset="0"/>
              </a:rPr>
              <a:t>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SECOND HALF of the main routine for the example.</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Details</a:t>
            </a:r>
            <a:endParaRPr lang="en-US" altLang="en-US" sz="1000">
              <a:solidFill>
                <a:srgbClr val="0860A8"/>
              </a:solidFill>
              <a:latin typeface="Verdana" panose="020B0604030504040204" pitchFamily="34" charset="0"/>
            </a:endParaRPr>
          </a:p>
          <a:p>
            <a:pPr eaLnBrk="1" hangingPunct="1"/>
            <a:r>
              <a:rPr lang="en-US" altLang="en-US">
                <a:latin typeface="Arial" panose="020B0604020202020204" pitchFamily="34" charset="0"/>
              </a:rPr>
              <a:t>The switch statement interprets the return code from the WaitForMultipleObjects call.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If the item was found, WAIT_OBJECT_0 will be returned as the lowest indexed handle that was found to be signaled.  After printing the message, the code waits on thread termination (WaitForSingleObject) and falls through to the print for that event.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If the item was not found, the thread termination will be the handle that releases the main thread and only the thread termination message is printed.</a:t>
            </a:r>
          </a:p>
          <a:p>
            <a:pPr eaLnBrk="1" hangingPunct="1"/>
            <a:endParaRPr lang="en-US" altLang="en-US" b="1">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Questions to Ask Students</a:t>
            </a:r>
            <a:endParaRPr lang="en-US" altLang="en-US">
              <a:latin typeface="Arial" panose="020B0604020202020204" pitchFamily="34" charset="0"/>
            </a:endParaRPr>
          </a:p>
          <a:p>
            <a:pPr eaLnBrk="1" hangingPunct="1"/>
            <a:r>
              <a:rPr lang="en-US" altLang="en-US">
                <a:latin typeface="Arial" panose="020B0604020202020204" pitchFamily="34" charset="0"/>
              </a:rPr>
              <a:t>Q:  What happens if the item was found and the search thread has terminated before the main thread calls WaitForMultipleObjects?</a:t>
            </a:r>
          </a:p>
          <a:p>
            <a:pPr eaLnBrk="1" hangingPunct="1"/>
            <a:r>
              <a:rPr lang="en-US" altLang="en-US">
                <a:latin typeface="Arial" panose="020B0604020202020204" pitchFamily="34" charset="0"/>
              </a:rPr>
              <a:t>A: Code works as expected.  WaitForMultipleObjects returns with code indicating lowest indexed HANDLE that was signaled.  This would be the successful search event.</a:t>
            </a:r>
          </a:p>
          <a:p>
            <a:pPr eaLnBrk="1" hangingPunct="1"/>
            <a:endParaRPr lang="en-US" altLang="en-US">
              <a:latin typeface="Arial" panose="020B0604020202020204" pitchFamily="34" charset="0"/>
            </a:endParaRPr>
          </a:p>
          <a:p>
            <a:pPr eaLnBrk="1" hangingPunct="1"/>
            <a:r>
              <a:rPr lang="en-US" altLang="en-US" u="sng">
                <a:latin typeface="Arial" panose="020B0604020202020204" pitchFamily="34" charset="0"/>
              </a:rPr>
              <a:t>Follow-up question</a:t>
            </a:r>
            <a:r>
              <a:rPr lang="en-US" altLang="en-US">
                <a:latin typeface="Arial" panose="020B0604020202020204" pitchFamily="34" charset="0"/>
              </a:rPr>
              <a:t>: What changes would need to be made to the code logic if the order of the event and thread HANDLE were reversed in the hObj array?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D76CFE9-FFBB-4841-8E1A-617497CA6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FF7E5EC9-330F-447E-993A-F36DD46B2572}" type="slidenum">
              <a:rPr lang="en-US" altLang="en-US" sz="1200">
                <a:latin typeface="Arial" panose="020B0604020202020204" pitchFamily="34" charset="0"/>
              </a:rPr>
              <a:pPr/>
              <a:t>36</a:t>
            </a:fld>
            <a:endParaRPr lang="en-US" altLang="en-US" sz="1200">
              <a:latin typeface="Arial" panose="020B0604020202020204" pitchFamily="34" charset="0"/>
            </a:endParaRPr>
          </a:p>
        </p:txBody>
      </p:sp>
      <p:sp>
        <p:nvSpPr>
          <p:cNvPr id="88067" name="Rectangle 2">
            <a:extLst>
              <a:ext uri="{FF2B5EF4-FFF2-40B4-BE49-F238E27FC236}">
                <a16:creationId xmlns:a16="http://schemas.microsoft.com/office/drawing/2014/main" id="{99B2AEAB-AE9B-4C11-8C2F-6C65610A5BE7}"/>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F4CD0DED-FEC0-45DA-A3F3-C704F9D097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Introduction to the Third Lab Activity.</a:t>
            </a:r>
            <a:endParaRPr lang="en-US" altLang="en-US" sz="140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AA6460DA-0DDD-427A-89D0-7366070B2E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E663FFB3-5210-4816-ACA0-E9C9DA545527}" type="slidenum">
              <a:rPr lang="en-US" altLang="en-US" sz="1200">
                <a:latin typeface="Arial" panose="020B0604020202020204" pitchFamily="34" charset="0"/>
              </a:rPr>
              <a:pPr/>
              <a:t>37</a:t>
            </a:fld>
            <a:endParaRPr lang="en-US" altLang="en-US" sz="1200">
              <a:latin typeface="Arial" panose="020B0604020202020204" pitchFamily="34" charset="0"/>
            </a:endParaRPr>
          </a:p>
        </p:txBody>
      </p:sp>
      <p:sp>
        <p:nvSpPr>
          <p:cNvPr id="89091" name="Rectangle 2">
            <a:extLst>
              <a:ext uri="{FF2B5EF4-FFF2-40B4-BE49-F238E27FC236}">
                <a16:creationId xmlns:a16="http://schemas.microsoft.com/office/drawing/2014/main" id="{5CDE3807-471A-47E8-91D3-2AE5272DA06C}"/>
              </a:ext>
            </a:extLst>
          </p:cNvPr>
          <p:cNvSpPr>
            <a:spLocks noRot="1" noChangeArrowheads="1" noTextEdit="1"/>
          </p:cNvSpPr>
          <p:nvPr>
            <p:ph type="sldImg"/>
          </p:nvPr>
        </p:nvSpPr>
        <p:spPr>
          <a:xfrm>
            <a:off x="1090613" y="863600"/>
            <a:ext cx="4652962" cy="3489325"/>
          </a:xfrm>
          <a:ln/>
        </p:spPr>
      </p:sp>
      <p:sp>
        <p:nvSpPr>
          <p:cNvPr id="89092" name="Rectangle 3">
            <a:extLst>
              <a:ext uri="{FF2B5EF4-FFF2-40B4-BE49-F238E27FC236}">
                <a16:creationId xmlns:a16="http://schemas.microsoft.com/office/drawing/2014/main" id="{50C2C62A-85EF-4031-B304-94B410AE698A}"/>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concept information about semaphore synchronization object.</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Background</a:t>
            </a:r>
            <a:r>
              <a:rPr lang="en-US" altLang="en-US">
                <a:solidFill>
                  <a:srgbClr val="0860A8"/>
                </a:solidFill>
                <a:latin typeface="Verdana" panose="020B0604030504040204" pitchFamily="34" charset="0"/>
              </a:rPr>
              <a:t> </a:t>
            </a:r>
          </a:p>
          <a:p>
            <a:pPr eaLnBrk="1" hangingPunct="1"/>
            <a:r>
              <a:rPr lang="en-US" altLang="en-US" sz="1400">
                <a:latin typeface="Arial" panose="020B0604020202020204" pitchFamily="34" charset="0"/>
              </a:rPr>
              <a:t>From Wikipedia (“Semaphore (programming),” revised 07 FEB 06): P and V are initialisms of </a:t>
            </a:r>
            <a:r>
              <a:rPr lang="en-US" altLang="en-US" sz="1400">
                <a:latin typeface="Arial" panose="020B0604020202020204" pitchFamily="34" charset="0"/>
                <a:hlinkClick r:id="rId3" tooltip="Dutch language"/>
              </a:rPr>
              <a:t>Dutch</a:t>
            </a:r>
            <a:r>
              <a:rPr lang="en-US" altLang="en-US" sz="1400">
                <a:latin typeface="Arial" panose="020B0604020202020204" pitchFamily="34" charset="0"/>
              </a:rPr>
              <a:t> words. The explanation for V is simple, it means "verhoog," or increase. Several explanations have been given for P in Dutch ("passeer" for pass, "probeer" for try, "pakken" for grab), but all these are incorrect. In fact Dijkstra intended P to stand for a made-up word "prolaag,"</a:t>
            </a:r>
            <a:r>
              <a:rPr lang="en-US" altLang="en-US" sz="1400">
                <a:latin typeface="Arial" panose="020B0604020202020204" pitchFamily="34" charset="0"/>
                <a:hlinkClick r:id="rId4" tooltip="http://www.cs.utexas.edu/users/EWD/ewd00xx/EWD74.PDF"/>
              </a:rPr>
              <a:t>[1]</a:t>
            </a:r>
            <a:r>
              <a:rPr lang="en-US" altLang="en-US" sz="1400">
                <a:latin typeface="Arial" panose="020B0604020202020204" pitchFamily="34" charset="0"/>
              </a:rPr>
              <a:t> short for "probeer te verlagen," or try-and-decrease.</a:t>
            </a:r>
            <a:r>
              <a:rPr lang="en-US" altLang="en-US" sz="1400">
                <a:latin typeface="Arial" panose="020B0604020202020204" pitchFamily="34" charset="0"/>
                <a:hlinkClick r:id="rId5" tooltip="http://www.cs.utexas.edu/users/EWD/transcriptions/EWD00xx/EWD51.html"/>
              </a:rPr>
              <a:t>[2]</a:t>
            </a:r>
            <a:r>
              <a:rPr lang="en-US" altLang="en-US" sz="1400">
                <a:latin typeface="Arial" panose="020B0604020202020204" pitchFamily="34" charset="0"/>
                <a:hlinkClick r:id="rId6" tooltip="http://lkml.org/lkml/2005/12/19/34"/>
              </a:rPr>
              <a:t>[3]</a:t>
            </a:r>
            <a:r>
              <a:rPr lang="en-US" altLang="en-US" sz="1400">
                <a:latin typeface="Arial" panose="020B0604020202020204" pitchFamily="34" charset="0"/>
              </a:rPr>
              <a:t> This confusion stems from the unfortunate characteristic of the Dutch language that the words for increase and decrease both begin with the letter V, and the words spelled out in full would be impossibly confusing for non-Dutch speakers.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AC5DB447-6EA6-41F2-9B0E-94D114B2F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30D1FF3C-826A-4DE0-8634-B6A889544068}" type="slidenum">
              <a:rPr lang="en-US" altLang="en-US" sz="1200">
                <a:latin typeface="Arial" panose="020B0604020202020204" pitchFamily="34" charset="0"/>
              </a:rPr>
              <a:pPr/>
              <a:t>38</a:t>
            </a:fld>
            <a:endParaRPr lang="en-US" altLang="en-US" sz="1200">
              <a:latin typeface="Arial" panose="020B0604020202020204" pitchFamily="34" charset="0"/>
            </a:endParaRPr>
          </a:p>
        </p:txBody>
      </p:sp>
      <p:sp>
        <p:nvSpPr>
          <p:cNvPr id="90115" name="Rectangle 2">
            <a:extLst>
              <a:ext uri="{FF2B5EF4-FFF2-40B4-BE49-F238E27FC236}">
                <a16:creationId xmlns:a16="http://schemas.microsoft.com/office/drawing/2014/main" id="{07A677F4-E092-4034-AE84-F3CB01BB7E2E}"/>
              </a:ext>
            </a:extLst>
          </p:cNvPr>
          <p:cNvSpPr>
            <a:spLocks noRot="1" noChangeArrowheads="1" noTextEdit="1"/>
          </p:cNvSpPr>
          <p:nvPr>
            <p:ph type="sldImg"/>
          </p:nvPr>
        </p:nvSpPr>
        <p:spPr>
          <a:xfrm>
            <a:off x="1090613" y="863600"/>
            <a:ext cx="4652962" cy="3489325"/>
          </a:xfrm>
          <a:ln/>
        </p:spPr>
      </p:sp>
      <p:sp>
        <p:nvSpPr>
          <p:cNvPr id="90116" name="Rectangle 3">
            <a:extLst>
              <a:ext uri="{FF2B5EF4-FFF2-40B4-BE49-F238E27FC236}">
                <a16:creationId xmlns:a16="http://schemas.microsoft.com/office/drawing/2014/main" id="{0D991F8E-4A61-483A-8B04-5A0747EBDA51}"/>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details of the CreateSemaphore function to initialize a semaphore object.</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Returns the handle of an initialized semaphore with initial value of lSemInitial.  The range of count is 0 &lt;= count &lt;= lSemMax.  ReleaseSemaphore is a BOOL function (see next slide) that will fail and return FALSE if the count goes above the maximum value.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96067B3-0C39-4127-A4CF-DA60389286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4B15E559-2E23-4913-BC44-18CABEA065F6}" type="slidenum">
              <a:rPr lang="en-US" altLang="en-US" sz="1200">
                <a:latin typeface="Arial" panose="020B0604020202020204" pitchFamily="34" charset="0"/>
              </a:rPr>
              <a:pPr/>
              <a:t>39</a:t>
            </a:fld>
            <a:endParaRPr lang="en-US" altLang="en-US" sz="1200">
              <a:latin typeface="Arial" panose="020B0604020202020204" pitchFamily="34" charset="0"/>
            </a:endParaRPr>
          </a:p>
        </p:txBody>
      </p:sp>
      <p:sp>
        <p:nvSpPr>
          <p:cNvPr id="91139" name="Rectangle 2">
            <a:extLst>
              <a:ext uri="{FF2B5EF4-FFF2-40B4-BE49-F238E27FC236}">
                <a16:creationId xmlns:a16="http://schemas.microsoft.com/office/drawing/2014/main" id="{D5527EF6-0C97-4B99-BFF3-8676EAA8A137}"/>
              </a:ext>
            </a:extLst>
          </p:cNvPr>
          <p:cNvSpPr>
            <a:spLocks noRot="1" noChangeArrowheads="1" noTextEdit="1"/>
          </p:cNvSpPr>
          <p:nvPr>
            <p:ph type="sldImg"/>
          </p:nvPr>
        </p:nvSpPr>
        <p:spPr>
          <a:xfrm>
            <a:off x="1090613" y="863600"/>
            <a:ext cx="4652962" cy="3489325"/>
          </a:xfrm>
          <a:ln/>
        </p:spPr>
      </p:sp>
      <p:sp>
        <p:nvSpPr>
          <p:cNvPr id="91140" name="Rectangle 3">
            <a:extLst>
              <a:ext uri="{FF2B5EF4-FFF2-40B4-BE49-F238E27FC236}">
                <a16:creationId xmlns:a16="http://schemas.microsoft.com/office/drawing/2014/main" id="{B049EE38-590F-435E-A600-DA85CA0BF126}"/>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a:t>
            </a:r>
            <a:r>
              <a:rPr lang="en-US" altLang="en-US" sz="1400" b="1" u="sng">
                <a:solidFill>
                  <a:srgbClr val="0860A8"/>
                </a:solidFill>
                <a:latin typeface="Verdana" panose="020B0604030504040204" pitchFamily="34" charset="0"/>
              </a:rPr>
              <a:t>Programming with Windows* Threads </a:t>
            </a:r>
            <a:r>
              <a:rPr lang="en-US" altLang="en-US" b="1" u="sng">
                <a:solidFill>
                  <a:srgbClr val="0860A8"/>
                </a:solidFill>
                <a:latin typeface="Verdana" panose="020B0604030504040204" pitchFamily="34" charset="0"/>
              </a:rPr>
              <a:t>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Purpose of the Slide </a:t>
            </a:r>
          </a:p>
          <a:p>
            <a:pPr eaLnBrk="1" hangingPunct="1"/>
            <a:r>
              <a:rPr lang="en-US" altLang="en-US" sz="1000">
                <a:latin typeface="Verdana" panose="020B0604030504040204" pitchFamily="34" charset="0"/>
              </a:rPr>
              <a:t>Describe how the Wait and Post operations are implemented in Windows Threads.</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Details</a:t>
            </a:r>
            <a:endParaRPr lang="en-US" altLang="en-US" sz="1000">
              <a:solidFill>
                <a:srgbClr val="0860A8"/>
              </a:solidFill>
              <a:latin typeface="Verdana" panose="020B0604030504040204" pitchFamily="34" charset="0"/>
            </a:endParaRPr>
          </a:p>
          <a:p>
            <a:pPr eaLnBrk="1" hangingPunct="1"/>
            <a:r>
              <a:rPr lang="en-US" altLang="en-US">
                <a:latin typeface="Arial" panose="020B0604020202020204" pitchFamily="34" charset="0"/>
              </a:rPr>
              <a:t>WaitForSingleObject will block the calling thread if the semaphore count is equal to zero.  Once another thread call ReleaseSemaphore to increment the count above zero, the WaitForSingleObject will decrement the count by 1 and return, allowing the calling thread to proceed.  If more than one thread is waiting on the same semaphore, the number of thread that can resume execution will be the lesser of the number of threads waiting and the value of the semaphore count.  IF the count is already greater than zero when called by a thread, the count is decremented and the thread does not block.</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ReleaseSemaphore is able to increment the count by a value other than 1. If the count of the semaphore would be greater than the initialized maximum, the call will fail and return FALSE; no adjustment to the count will be made.  Since other threads may affect the count of the semaphore, use the lpPreviousCount return value with caution.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93A2FD6-6BC2-4CAD-B6D2-98E61E7AB2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788DE6A8-29F6-461B-8633-2C44949EEA59}" type="slidenum">
              <a:rPr lang="en-US" altLang="en-US" sz="1200">
                <a:latin typeface="Arial" panose="020B0604020202020204" pitchFamily="34" charset="0"/>
              </a:rPr>
              <a:pPr/>
              <a:t>4</a:t>
            </a:fld>
            <a:endParaRPr lang="en-US" altLang="en-US" sz="1200">
              <a:latin typeface="Arial" panose="020B0604020202020204" pitchFamily="34" charset="0"/>
            </a:endParaRPr>
          </a:p>
        </p:txBody>
      </p:sp>
      <p:sp>
        <p:nvSpPr>
          <p:cNvPr id="55299" name="Rectangle 2">
            <a:extLst>
              <a:ext uri="{FF2B5EF4-FFF2-40B4-BE49-F238E27FC236}">
                <a16:creationId xmlns:a16="http://schemas.microsoft.com/office/drawing/2014/main" id="{9D7CAC4F-1731-4371-ADDA-895929D102CD}"/>
              </a:ext>
            </a:extLst>
          </p:cNvPr>
          <p:cNvSpPr>
            <a:spLocks noRot="1" noChangeArrowheads="1" noTextEdit="1"/>
          </p:cNvSpPr>
          <p:nvPr>
            <p:ph type="sldImg"/>
          </p:nvPr>
        </p:nvSpPr>
        <p:spPr>
          <a:xfrm>
            <a:off x="1090613" y="863600"/>
            <a:ext cx="4652962" cy="3489325"/>
          </a:xfrm>
          <a:ln/>
        </p:spPr>
      </p:sp>
      <p:sp>
        <p:nvSpPr>
          <p:cNvPr id="55300" name="Rectangle 3">
            <a:extLst>
              <a:ext uri="{FF2B5EF4-FFF2-40B4-BE49-F238E27FC236}">
                <a16:creationId xmlns:a16="http://schemas.microsoft.com/office/drawing/2014/main" id="{8D8560BB-2578-4626-9AA1-B1EAD699E743}"/>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Introduce and describe the HANDLE data type in Windows programming.</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Kernel objects must be manipulated by Windows APIs.  Programmers cannot and should not attempt to manipulate these objects directly.  Such an arrangement is consistent with the ideas of data abstraction.</a:t>
            </a:r>
          </a:p>
          <a:p>
            <a:pPr eaLnBrk="1" hangingPunct="1"/>
            <a:r>
              <a:rPr lang="en-US" altLang="en-US" sz="1400">
                <a:latin typeface="Arial" panose="020B0604020202020204" pitchFamily="34" charset="0"/>
              </a:rPr>
              <a:t>While this method is convenient, it can also lead to some confusion.  We shall see later functions that take a HANDLE parameter, but will perform different functions depending upon the type of kernel object that the handle is referring to.</a:t>
            </a:r>
          </a:p>
          <a:p>
            <a:pPr eaLnBrk="1" hangingPunct="1"/>
            <a:endParaRPr lang="en-US" altLang="en-US">
              <a:latin typeface="Verdana" panose="020B060403050404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6E5F7E5-63F9-4CE7-A194-230E4E281A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3004BFB5-46B3-4959-B7D0-D64E5006E6F4}" type="slidenum">
              <a:rPr lang="en-US" altLang="en-US" sz="1200">
                <a:latin typeface="Arial" panose="020B0604020202020204" pitchFamily="34" charset="0"/>
              </a:rPr>
              <a:pPr/>
              <a:t>40</a:t>
            </a:fld>
            <a:endParaRPr lang="en-US" altLang="en-US" sz="1200">
              <a:latin typeface="Arial" panose="020B0604020202020204" pitchFamily="34" charset="0"/>
            </a:endParaRPr>
          </a:p>
        </p:txBody>
      </p:sp>
      <p:sp>
        <p:nvSpPr>
          <p:cNvPr id="92163" name="Rectangle 2">
            <a:extLst>
              <a:ext uri="{FF2B5EF4-FFF2-40B4-BE49-F238E27FC236}">
                <a16:creationId xmlns:a16="http://schemas.microsoft.com/office/drawing/2014/main" id="{5AD838D7-FCEE-4ED9-8635-3772EBA3D14A}"/>
              </a:ext>
            </a:extLst>
          </p:cNvPr>
          <p:cNvSpPr>
            <a:spLocks noRot="1" noChangeArrowheads="1" noTextEdit="1"/>
          </p:cNvSpPr>
          <p:nvPr>
            <p:ph type="sldImg"/>
          </p:nvPr>
        </p:nvSpPr>
        <p:spPr>
          <a:xfrm>
            <a:off x="1090613" y="863600"/>
            <a:ext cx="4652962" cy="3489325"/>
          </a:xfrm>
          <a:ln/>
        </p:spPr>
      </p:sp>
      <p:sp>
        <p:nvSpPr>
          <p:cNvPr id="92164" name="Rectangle 3">
            <a:extLst>
              <a:ext uri="{FF2B5EF4-FFF2-40B4-BE49-F238E27FC236}">
                <a16:creationId xmlns:a16="http://schemas.microsoft.com/office/drawing/2014/main" id="{24796C26-7ECC-42C5-8160-B23A6557400C}"/>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a:t>
            </a:r>
            <a:r>
              <a:rPr lang="en-US" altLang="en-US" sz="1400" b="1" u="sng">
                <a:solidFill>
                  <a:srgbClr val="0860A8"/>
                </a:solidFill>
                <a:latin typeface="Verdana" panose="020B0604030504040204" pitchFamily="34" charset="0"/>
              </a:rPr>
              <a:t>Programming with Windows* Threads </a:t>
            </a:r>
            <a:r>
              <a:rPr lang="en-US" altLang="en-US" b="1" u="sng">
                <a:solidFill>
                  <a:srgbClr val="0860A8"/>
                </a:solidFill>
                <a:latin typeface="Verdana" panose="020B0604030504040204" pitchFamily="34" charset="0"/>
              </a:rPr>
              <a:t>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Purpose of the Slide </a:t>
            </a:r>
          </a:p>
          <a:p>
            <a:pPr eaLnBrk="1" hangingPunct="1"/>
            <a:r>
              <a:rPr lang="en-US" altLang="en-US" sz="1000">
                <a:latin typeface="Verdana" panose="020B0604030504040204" pitchFamily="34" charset="0"/>
              </a:rPr>
              <a:t>Present some common use scenarios for semaphores.</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Details</a:t>
            </a:r>
            <a:endParaRPr lang="en-US" altLang="en-US" sz="1000">
              <a:solidFill>
                <a:srgbClr val="0860A8"/>
              </a:solidFill>
              <a:latin typeface="Verdana" panose="020B0604030504040204" pitchFamily="34" charset="0"/>
            </a:endParaRPr>
          </a:p>
          <a:p>
            <a:pPr eaLnBrk="1" hangingPunct="1"/>
            <a:r>
              <a:rPr lang="en-US" altLang="en-US">
                <a:latin typeface="Arial" panose="020B0604020202020204" pitchFamily="34" charset="0"/>
              </a:rPr>
              <a:t>Implementing a queue with an array will limit the number of elements that can reside in the queue at any time.  Initialize the semaphore with the maximum queue length.  Use WAIT before placing something new on the queue.  If the queue is full, this will block the thread attempting to place an item in the queue.  Use POST when removing something off the queue; which will decrement the count and allow a waiting thread to proceed with placing an item in the queue.  WHAT ABOUT EMPTY QUEUE?  May use a semaphore to also keep track of the number of items in a queue.  Thus, to enter something on queue, a thread must WAIT on full semaphore, deposit item, POST to empty queue semaphore.  To remove an item, a thread must WAIT on empty queue semaphore, remove item, POST to full semaphore.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IF performance will be affected by too many threads being active (perhaps on HT system?), a semaphore can be used to limit the number of threads executing within a given region of code.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Binary semaphore can replace mutex and CRITICAL_SECTION, but there are potential problems that are pointed out on next slide.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20B5A81B-8819-4EA3-AE79-384C685342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0A3F14BB-31B4-4C11-BB6B-BB9371B9BA7C}" type="slidenum">
              <a:rPr lang="en-US" altLang="en-US" sz="1200">
                <a:latin typeface="Arial" panose="020B0604020202020204" pitchFamily="34" charset="0"/>
              </a:rPr>
              <a:pPr/>
              <a:t>41</a:t>
            </a:fld>
            <a:endParaRPr lang="en-US" altLang="en-US" sz="1200">
              <a:latin typeface="Arial" panose="020B0604020202020204" pitchFamily="34" charset="0"/>
            </a:endParaRPr>
          </a:p>
        </p:txBody>
      </p:sp>
      <p:sp>
        <p:nvSpPr>
          <p:cNvPr id="93187" name="Rectangle 2">
            <a:extLst>
              <a:ext uri="{FF2B5EF4-FFF2-40B4-BE49-F238E27FC236}">
                <a16:creationId xmlns:a16="http://schemas.microsoft.com/office/drawing/2014/main" id="{049641F7-7EAB-4915-905C-4BDAE891F95C}"/>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B6EC95B4-EE08-46E1-B866-BA3AE02165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b="1" u="sng">
                <a:solidFill>
                  <a:srgbClr val="0860A8"/>
                </a:solidFill>
                <a:latin typeface="Verdana" panose="020B0604030504040204" pitchFamily="34" charset="0"/>
              </a:rPr>
              <a:t>Multi-core Programming: Programming with Windows* Threads Speaker’s Notes</a:t>
            </a:r>
          </a:p>
          <a:p>
            <a:pPr eaLnBrk="1" hangingPunct="1"/>
            <a:endParaRPr lang="en-US" altLang="en-US" b="1" u="sng">
              <a:solidFill>
                <a:srgbClr val="0860A8"/>
              </a:solidFill>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Purpose of the Slide </a:t>
            </a:r>
          </a:p>
          <a:p>
            <a:pPr eaLnBrk="1" hangingPunct="1"/>
            <a:r>
              <a:rPr lang="en-US" altLang="en-US" sz="1000">
                <a:latin typeface="Verdana" panose="020B0604030504040204" pitchFamily="34" charset="0"/>
              </a:rPr>
              <a:t>Provide some cautions and warnings about the use of semaphores.</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Details</a:t>
            </a:r>
          </a:p>
          <a:p>
            <a:pPr eaLnBrk="1" hangingPunct="1"/>
            <a:r>
              <a:rPr lang="en-US" altLang="en-US" sz="1000">
                <a:solidFill>
                  <a:srgbClr val="0860A8"/>
                </a:solidFill>
                <a:latin typeface="Verdana" panose="020B0604030504040204" pitchFamily="34" charset="0"/>
              </a:rPr>
              <a:t>Like a lock object, semaphores should be programmed with matching Wait and Post operations, by the same thread.  This is good programming practice.</a:t>
            </a:r>
          </a:p>
          <a:p>
            <a:pPr eaLnBrk="1" hangingPunct="1"/>
            <a:endParaRPr lang="en-US" altLang="en-US" sz="1000">
              <a:solidFill>
                <a:srgbClr val="0860A8"/>
              </a:solidFill>
              <a:latin typeface="Verdana" panose="020B0604030504040204" pitchFamily="34" charset="0"/>
            </a:endParaRPr>
          </a:p>
          <a:p>
            <a:pPr eaLnBrk="1" hangingPunct="1"/>
            <a:r>
              <a:rPr lang="en-US" altLang="en-US" sz="1000">
                <a:solidFill>
                  <a:srgbClr val="0860A8"/>
                </a:solidFill>
                <a:latin typeface="Verdana" panose="020B0604030504040204" pitchFamily="34" charset="0"/>
              </a:rPr>
              <a:t>However, this practice can lead to problems if a thread terminates before the Post operation, since the count will be off.  Deadlock or lack of performance may result.</a:t>
            </a:r>
          </a:p>
          <a:p>
            <a:pPr eaLnBrk="1" hangingPunct="1"/>
            <a:endParaRPr lang="en-US" altLang="en-US" sz="1000">
              <a:latin typeface="Verdana" panose="020B0604030504040204" pitchFamily="34" charset="0"/>
            </a:endParaRPr>
          </a:p>
          <a:p>
            <a:pPr eaLnBrk="1" hangingPunct="1"/>
            <a:r>
              <a:rPr lang="en-US" altLang="en-US" sz="1000" b="1">
                <a:solidFill>
                  <a:srgbClr val="0860A8"/>
                </a:solidFill>
                <a:latin typeface="Verdana" panose="020B0604030504040204" pitchFamily="34" charset="0"/>
              </a:rPr>
              <a:t>Background</a:t>
            </a:r>
            <a:r>
              <a:rPr lang="en-US" altLang="en-US" sz="1000">
                <a:solidFill>
                  <a:srgbClr val="0860A8"/>
                </a:solidFill>
                <a:latin typeface="Verdana" panose="020B0604030504040204" pitchFamily="34" charset="0"/>
              </a:rPr>
              <a:t> </a:t>
            </a:r>
          </a:p>
          <a:p>
            <a:pPr eaLnBrk="1" hangingPunct="1"/>
            <a:r>
              <a:rPr lang="en-US" altLang="en-US" sz="1000">
                <a:solidFill>
                  <a:srgbClr val="0860A8"/>
                </a:solidFill>
                <a:latin typeface="Verdana" panose="020B0604030504040204" pitchFamily="34" charset="0"/>
              </a:rPr>
              <a:t>If a thread terminates while holding a Mutex, the Mutex can be locked by another thread.  The return code from the WaitFor* call will indicate that the Mutex was abandoned.  Even though the Semaphore is also a kernel object, there is no facility to recognize an abandoned Semaphore.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E4BEBB8-8823-4614-84E9-FFAB1E35DB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41700412-3BDA-4843-B4E1-70001021D157}" type="slidenum">
              <a:rPr lang="en-US" altLang="en-US" sz="1200">
                <a:latin typeface="Arial" panose="020B0604020202020204" pitchFamily="34" charset="0"/>
              </a:rPr>
              <a:pPr/>
              <a:t>42</a:t>
            </a:fld>
            <a:endParaRPr lang="en-US" altLang="en-US" sz="1200">
              <a:latin typeface="Arial" panose="020B0604020202020204" pitchFamily="34" charset="0"/>
            </a:endParaRPr>
          </a:p>
        </p:txBody>
      </p:sp>
      <p:sp>
        <p:nvSpPr>
          <p:cNvPr id="94211" name="Rectangle 2">
            <a:extLst>
              <a:ext uri="{FF2B5EF4-FFF2-40B4-BE49-F238E27FC236}">
                <a16:creationId xmlns:a16="http://schemas.microsoft.com/office/drawing/2014/main" id="{FEB52AA5-6F6D-4611-949E-7AE6B7715317}"/>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7913F3B4-5FB2-43C4-9505-8EB315347C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Provide the details of the example application that follows.</a:t>
            </a:r>
          </a:p>
          <a:p>
            <a:pPr eaLnBrk="1" hangingPunct="1"/>
            <a:endParaRPr lang="en-US" altLang="en-US">
              <a:latin typeface="Verdana" panose="020B060403050404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F38CD1C-473C-4377-BF85-3911DAB951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2B7CC5D2-5CB6-4E79-A7AB-D334F4A0FABA}" type="slidenum">
              <a:rPr lang="en-US" altLang="en-US" sz="1200">
                <a:latin typeface="Arial" panose="020B0604020202020204" pitchFamily="34" charset="0"/>
              </a:rPr>
              <a:pPr/>
              <a:t>43</a:t>
            </a:fld>
            <a:endParaRPr lang="en-US" altLang="en-US" sz="1200">
              <a:latin typeface="Arial" panose="020B0604020202020204" pitchFamily="34" charset="0"/>
            </a:endParaRPr>
          </a:p>
        </p:txBody>
      </p:sp>
      <p:sp>
        <p:nvSpPr>
          <p:cNvPr id="95235" name="Rectangle 2">
            <a:extLst>
              <a:ext uri="{FF2B5EF4-FFF2-40B4-BE49-F238E27FC236}">
                <a16:creationId xmlns:a16="http://schemas.microsoft.com/office/drawing/2014/main" id="{A26F486F-7F96-4D19-A173-86DEA5815221}"/>
              </a:ext>
            </a:extLst>
          </p:cNvPr>
          <p:cNvSpPr>
            <a:spLocks noRot="1" noChangeArrowheads="1" noTextEdit="1"/>
          </p:cNvSpPr>
          <p:nvPr>
            <p:ph type="sldImg"/>
          </p:nvPr>
        </p:nvSpPr>
        <p:spPr>
          <a:xfrm>
            <a:off x="1090613" y="863600"/>
            <a:ext cx="4652962" cy="3489325"/>
          </a:xfrm>
          <a:ln/>
        </p:spPr>
      </p:sp>
      <p:sp>
        <p:nvSpPr>
          <p:cNvPr id="95236" name="Rectangle 3">
            <a:extLst>
              <a:ext uri="{FF2B5EF4-FFF2-40B4-BE49-F238E27FC236}">
                <a16:creationId xmlns:a16="http://schemas.microsoft.com/office/drawing/2014/main" id="{2D3EC6D3-67F4-46B5-A9A8-1E8B5844AEAB}"/>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Provide declarations and main routine for example.</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Global declarations for example.</a:t>
            </a:r>
          </a:p>
          <a:p>
            <a:pPr eaLnBrk="1" hangingPunct="1"/>
            <a:endParaRPr lang="en-US" altLang="en-US" sz="1400">
              <a:latin typeface="Arial" panose="020B0604020202020204" pitchFamily="34" charset="0"/>
            </a:endParaRPr>
          </a:p>
          <a:p>
            <a:pPr eaLnBrk="1" hangingPunct="1"/>
            <a:r>
              <a:rPr lang="en-US" altLang="en-US" sz="1400">
                <a:latin typeface="Arial" panose="020B0604020202020204" pitchFamily="34" charset="0"/>
              </a:rPr>
              <a:t>Main routine that creates semaphores, opens file for reading, creates threads (function on next slide), waits for thread termination, and prints out results.</a:t>
            </a:r>
          </a:p>
          <a:p>
            <a:pPr eaLnBrk="1" hangingPunct="1"/>
            <a:endParaRPr lang="en-US" altLang="en-US" sz="140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193EEC0-A467-4646-B47E-277BF97677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0576BE8D-54E4-435F-AAF3-A324F68B6BA6}" type="slidenum">
              <a:rPr lang="en-US" altLang="en-US" sz="1200">
                <a:latin typeface="Arial" panose="020B0604020202020204" pitchFamily="34" charset="0"/>
              </a:rPr>
              <a:pPr/>
              <a:t>44</a:t>
            </a:fld>
            <a:endParaRPr lang="en-US" altLang="en-US" sz="1200">
              <a:latin typeface="Arial" panose="020B0604020202020204" pitchFamily="34" charset="0"/>
            </a:endParaRPr>
          </a:p>
        </p:txBody>
      </p:sp>
      <p:sp>
        <p:nvSpPr>
          <p:cNvPr id="96259" name="Rectangle 2">
            <a:extLst>
              <a:ext uri="{FF2B5EF4-FFF2-40B4-BE49-F238E27FC236}">
                <a16:creationId xmlns:a16="http://schemas.microsoft.com/office/drawing/2014/main" id="{F135913B-A0BF-463C-8738-C92E98080958}"/>
              </a:ext>
            </a:extLst>
          </p:cNvPr>
          <p:cNvSpPr>
            <a:spLocks noRot="1" noChangeArrowheads="1" noTextEdit="1"/>
          </p:cNvSpPr>
          <p:nvPr>
            <p:ph type="sldImg"/>
          </p:nvPr>
        </p:nvSpPr>
        <p:spPr>
          <a:xfrm>
            <a:off x="1090613" y="863600"/>
            <a:ext cx="4652962" cy="3489325"/>
          </a:xfrm>
          <a:ln/>
        </p:spPr>
      </p:sp>
      <p:sp>
        <p:nvSpPr>
          <p:cNvPr id="96260" name="Rectangle 3">
            <a:extLst>
              <a:ext uri="{FF2B5EF4-FFF2-40B4-BE49-F238E27FC236}">
                <a16:creationId xmlns:a16="http://schemas.microsoft.com/office/drawing/2014/main" id="{DC2A26AC-41B1-4549-8B9A-DF1C7C4F7A68}"/>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threaded function code for example.</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p>
          <a:p>
            <a:pPr eaLnBrk="1" hangingPunct="1"/>
            <a:r>
              <a:rPr lang="en-US" altLang="en-US">
                <a:solidFill>
                  <a:srgbClr val="0860A8"/>
                </a:solidFill>
                <a:latin typeface="Verdana" panose="020B0604030504040204" pitchFamily="34" charset="0"/>
              </a:rPr>
              <a:t>Semaphores are used here like a Mutex to protec acces to the input file and the update to the fiveLetterCount global.</a:t>
            </a:r>
          </a:p>
          <a:p>
            <a:pPr eaLnBrk="1" hangingPunct="1"/>
            <a:endParaRPr lang="en-US" altLang="en-US">
              <a:solidFill>
                <a:srgbClr val="0860A8"/>
              </a:solidFill>
              <a:latin typeface="Verdana" panose="020B0604030504040204" pitchFamily="34" charset="0"/>
            </a:endParaRPr>
          </a:p>
          <a:p>
            <a:pPr eaLnBrk="1" hangingPunct="1"/>
            <a:r>
              <a:rPr lang="en-US" altLang="en-US" sz="1400">
                <a:latin typeface="Arial" panose="020B0604020202020204" pitchFamily="34" charset="0"/>
              </a:rPr>
              <a:t>GetNextLine and GetFiveLetterWordCount will be user-defined functions (not shown here) that do the obvious thing</a:t>
            </a:r>
          </a:p>
          <a:p>
            <a:pPr eaLnBrk="1" hangingPunct="1"/>
            <a:endParaRPr lang="en-US" altLang="en-US" sz="140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3ED4F564-59B1-4691-8DD9-C8FC06559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5A69492B-F6ED-4B4C-AF0B-ED615C22DF8F}" type="slidenum">
              <a:rPr lang="en-US" altLang="en-US" sz="1200">
                <a:latin typeface="Arial" panose="020B0604020202020204" pitchFamily="34" charset="0"/>
              </a:rPr>
              <a:pPr/>
              <a:t>45</a:t>
            </a:fld>
            <a:endParaRPr lang="en-US" altLang="en-US" sz="1200">
              <a:latin typeface="Arial" panose="020B0604020202020204" pitchFamily="34" charset="0"/>
            </a:endParaRPr>
          </a:p>
        </p:txBody>
      </p:sp>
      <p:sp>
        <p:nvSpPr>
          <p:cNvPr id="97283" name="Rectangle 2">
            <a:extLst>
              <a:ext uri="{FF2B5EF4-FFF2-40B4-BE49-F238E27FC236}">
                <a16:creationId xmlns:a16="http://schemas.microsoft.com/office/drawing/2014/main" id="{97252FA8-5DEF-461C-8BA2-C295B6462323}"/>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9A328EC0-DB48-4C43-A97B-1278E9CA39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Introduction to the Fourth Lab Activity.</a:t>
            </a:r>
            <a:br>
              <a:rPr lang="en-US" altLang="en-US">
                <a:latin typeface="Verdana" panose="020B0604030504040204" pitchFamily="34" charset="0"/>
              </a:rPr>
            </a:br>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Background</a:t>
            </a:r>
            <a:r>
              <a:rPr lang="en-US" altLang="en-US">
                <a:solidFill>
                  <a:srgbClr val="0860A8"/>
                </a:solidFill>
                <a:latin typeface="Verdana" panose="020B0604030504040204" pitchFamily="34" charset="0"/>
              </a:rPr>
              <a:t> </a:t>
            </a:r>
          </a:p>
          <a:p>
            <a:pPr eaLnBrk="1" hangingPunct="1"/>
            <a:r>
              <a:rPr lang="en-US" altLang="en-US" sz="1400">
                <a:latin typeface="Arial" panose="020B0604020202020204" pitchFamily="34" charset="0"/>
              </a:rPr>
              <a:t>If there is a time crunch, this lab can be made optional.</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63F3822-206A-44DB-93AA-90B9BE9552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10B1E55B-2215-45F4-9BF6-3D94923E2D6F}" type="slidenum">
              <a:rPr lang="en-US" altLang="en-US" sz="1200">
                <a:latin typeface="Arial" panose="020B0604020202020204" pitchFamily="34" charset="0"/>
              </a:rPr>
              <a:pPr/>
              <a:t>46</a:t>
            </a:fld>
            <a:endParaRPr lang="en-US" altLang="en-US" sz="1200">
              <a:latin typeface="Arial" panose="020B0604020202020204" pitchFamily="34" charset="0"/>
            </a:endParaRPr>
          </a:p>
        </p:txBody>
      </p:sp>
      <p:sp>
        <p:nvSpPr>
          <p:cNvPr id="98307" name="Rectangle 2">
            <a:extLst>
              <a:ext uri="{FF2B5EF4-FFF2-40B4-BE49-F238E27FC236}">
                <a16:creationId xmlns:a16="http://schemas.microsoft.com/office/drawing/2014/main" id="{E638643B-AC71-44BB-8AD1-BC106B08B906}"/>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A9D1538E-A4B5-456C-A024-A11F704F33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Summary slide.</a:t>
            </a:r>
            <a:endParaRPr lang="en-US" altLang="en-US" sz="140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13AAE51D-D3FF-4C71-BBDE-CC154D1E69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73C04FBA-4D2F-4578-89AC-F567D199DE69}" type="slidenum">
              <a:rPr lang="en-US" altLang="en-US" sz="1200">
                <a:latin typeface="Arial" panose="020B0604020202020204" pitchFamily="34" charset="0"/>
              </a:rPr>
              <a:pPr/>
              <a:t>47</a:t>
            </a:fld>
            <a:endParaRPr lang="en-US" altLang="en-US" sz="1200">
              <a:latin typeface="Arial" panose="020B0604020202020204" pitchFamily="34" charset="0"/>
            </a:endParaRPr>
          </a:p>
        </p:txBody>
      </p:sp>
      <p:sp>
        <p:nvSpPr>
          <p:cNvPr id="99331" name="Rectangle 2">
            <a:extLst>
              <a:ext uri="{FF2B5EF4-FFF2-40B4-BE49-F238E27FC236}">
                <a16:creationId xmlns:a16="http://schemas.microsoft.com/office/drawing/2014/main" id="{B7D063B6-B387-4783-9EE8-C1011E2358AE}"/>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F9E78BEF-9FEA-432C-9D29-A6121F4D9AE9}"/>
              </a:ext>
            </a:extLst>
          </p:cNvPr>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This should always be the last slide of </a:t>
            </a:r>
            <a:r>
              <a:rPr lang="en-US" altLang="en-US" i="1">
                <a:latin typeface="Arial" panose="020B0604020202020204" pitchFamily="34" charset="0"/>
              </a:rPr>
              <a:t>all</a:t>
            </a:r>
            <a:r>
              <a:rPr lang="en-US" altLang="en-US">
                <a:latin typeface="Arial" panose="020B0604020202020204" pitchFamily="34" charset="0"/>
              </a:rPr>
              <a:t> presentations.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F763050-99C7-47A7-A422-525274D33D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89C6B87E-C158-4CE4-97A8-20B7A9C030A1}" type="slidenum">
              <a:rPr lang="en-US" altLang="en-US" sz="1200">
                <a:latin typeface="Arial" panose="020B0604020202020204" pitchFamily="34" charset="0"/>
              </a:rPr>
              <a:pPr/>
              <a:t>5</a:t>
            </a:fld>
            <a:endParaRPr lang="en-US" altLang="en-US" sz="1200">
              <a:latin typeface="Arial" panose="020B0604020202020204" pitchFamily="34" charset="0"/>
            </a:endParaRPr>
          </a:p>
        </p:txBody>
      </p:sp>
      <p:sp>
        <p:nvSpPr>
          <p:cNvPr id="56323" name="Rectangle 2">
            <a:extLst>
              <a:ext uri="{FF2B5EF4-FFF2-40B4-BE49-F238E27FC236}">
                <a16:creationId xmlns:a16="http://schemas.microsoft.com/office/drawing/2014/main" id="{BEEF5FE7-964A-44B8-BC3D-A319C96BED86}"/>
              </a:ext>
            </a:extLst>
          </p:cNvPr>
          <p:cNvSpPr>
            <a:spLocks noRot="1" noChangeArrowheads="1" noTextEdit="1"/>
          </p:cNvSpPr>
          <p:nvPr>
            <p:ph type="sldImg"/>
          </p:nvPr>
        </p:nvSpPr>
        <p:spPr>
          <a:xfrm>
            <a:off x="1090613" y="863600"/>
            <a:ext cx="4652962" cy="3489325"/>
          </a:xfrm>
          <a:ln/>
        </p:spPr>
      </p:sp>
      <p:sp>
        <p:nvSpPr>
          <p:cNvPr id="56324" name="Rectangle 3">
            <a:extLst>
              <a:ext uri="{FF2B5EF4-FFF2-40B4-BE49-F238E27FC236}">
                <a16:creationId xmlns:a16="http://schemas.microsoft.com/office/drawing/2014/main" id="{E199EDDA-3491-498B-8D7B-4392FE1B6134}"/>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80000"/>
              </a:lnSpc>
            </a:pPr>
            <a:r>
              <a:rPr lang="en-US" altLang="en-US" sz="800" b="1" u="sng">
                <a:solidFill>
                  <a:srgbClr val="0860A8"/>
                </a:solidFill>
                <a:latin typeface="Verdana" panose="020B0604030504040204" pitchFamily="34" charset="0"/>
              </a:rPr>
              <a:t>Multi-core Programming: </a:t>
            </a:r>
            <a:r>
              <a:rPr lang="en-US" altLang="en-US" sz="900" b="1" u="sng">
                <a:solidFill>
                  <a:srgbClr val="0860A8"/>
                </a:solidFill>
                <a:latin typeface="Verdana" panose="020B0604030504040204" pitchFamily="34" charset="0"/>
              </a:rPr>
              <a:t>Programming with Windows* Threads </a:t>
            </a:r>
            <a:r>
              <a:rPr lang="en-US" altLang="en-US" sz="800" b="1" u="sng">
                <a:solidFill>
                  <a:srgbClr val="0860A8"/>
                </a:solidFill>
                <a:latin typeface="Verdana" panose="020B0604030504040204" pitchFamily="34" charset="0"/>
              </a:rPr>
              <a:t>Speaker’s Notes</a:t>
            </a:r>
          </a:p>
          <a:p>
            <a:pPr eaLnBrk="1" hangingPunct="1">
              <a:lnSpc>
                <a:spcPct val="80000"/>
              </a:lnSpc>
            </a:pPr>
            <a:endParaRPr lang="en-US" altLang="en-US" sz="800" b="1" u="sng">
              <a:solidFill>
                <a:srgbClr val="0860A8"/>
              </a:solidFill>
              <a:latin typeface="Verdana" panose="020B0604030504040204" pitchFamily="34" charset="0"/>
            </a:endParaRPr>
          </a:p>
          <a:p>
            <a:pPr eaLnBrk="1" hangingPunct="1">
              <a:lnSpc>
                <a:spcPct val="80000"/>
              </a:lnSpc>
            </a:pPr>
            <a:r>
              <a:rPr lang="en-US" altLang="en-US" sz="600" b="1">
                <a:solidFill>
                  <a:srgbClr val="0860A8"/>
                </a:solidFill>
                <a:latin typeface="Verdana" panose="020B0604030504040204" pitchFamily="34" charset="0"/>
              </a:rPr>
              <a:t>Purpose of the Slide </a:t>
            </a:r>
          </a:p>
          <a:p>
            <a:pPr eaLnBrk="1" hangingPunct="1">
              <a:lnSpc>
                <a:spcPct val="80000"/>
              </a:lnSpc>
            </a:pPr>
            <a:r>
              <a:rPr lang="en-US" altLang="en-US" sz="600">
                <a:latin typeface="Verdana" panose="020B0604030504040204" pitchFamily="34" charset="0"/>
              </a:rPr>
              <a:t>Present and explain the prototype of the CreateThread function.</a:t>
            </a:r>
          </a:p>
          <a:p>
            <a:pPr eaLnBrk="1" hangingPunct="1">
              <a:lnSpc>
                <a:spcPct val="80000"/>
              </a:lnSpc>
            </a:pPr>
            <a:endParaRPr lang="en-US" altLang="en-US" sz="600">
              <a:latin typeface="Verdana" panose="020B0604030504040204" pitchFamily="34" charset="0"/>
            </a:endParaRPr>
          </a:p>
          <a:p>
            <a:pPr eaLnBrk="1" hangingPunct="1">
              <a:lnSpc>
                <a:spcPct val="80000"/>
              </a:lnSpc>
            </a:pPr>
            <a:r>
              <a:rPr lang="en-US" altLang="en-US" sz="600" b="1">
                <a:solidFill>
                  <a:srgbClr val="0860A8"/>
                </a:solidFill>
                <a:latin typeface="Verdana" panose="020B0604030504040204" pitchFamily="34" charset="0"/>
              </a:rPr>
              <a:t>Details</a:t>
            </a:r>
            <a:endParaRPr lang="en-US" altLang="en-US" sz="600">
              <a:solidFill>
                <a:srgbClr val="0860A8"/>
              </a:solidFill>
              <a:latin typeface="Verdana" panose="020B0604030504040204" pitchFamily="34" charset="0"/>
            </a:endParaRPr>
          </a:p>
          <a:p>
            <a:pPr eaLnBrk="1" hangingPunct="1">
              <a:lnSpc>
                <a:spcPct val="80000"/>
              </a:lnSpc>
            </a:pPr>
            <a:r>
              <a:rPr lang="en-US" altLang="en-US" sz="800">
                <a:latin typeface="Courier New" panose="02070309020205020404" pitchFamily="49" charset="0"/>
              </a:rPr>
              <a:t>This is the function prototype for CreateThread which creates a Windows thread that begins execution of the function provided as the fourth parameter.  This function returns a HANDLE that is used to reference the thread that is created.</a:t>
            </a:r>
          </a:p>
          <a:p>
            <a:pPr eaLnBrk="1" hangingPunct="1">
              <a:lnSpc>
                <a:spcPct val="70000"/>
              </a:lnSpc>
            </a:pPr>
            <a:r>
              <a:rPr lang="en-US" altLang="en-US" sz="800">
                <a:latin typeface="Courier New" panose="02070309020205020404" pitchFamily="49" charset="0"/>
              </a:rPr>
              <a:t>Since every kernel object has security attributes, the first parameter allows the programmer to specify the security attributes of the thread.  The security of objects mainly controls which processes are to be granted access to the object and which are to be denied access.  A NULL value sets up default security for the object.  We’ll not go into these details in this lecture.</a:t>
            </a:r>
          </a:p>
          <a:p>
            <a:pPr eaLnBrk="1" hangingPunct="1">
              <a:lnSpc>
                <a:spcPct val="70000"/>
              </a:lnSpc>
            </a:pPr>
            <a:r>
              <a:rPr lang="en-US" altLang="en-US" sz="800">
                <a:latin typeface="Courier New" panose="02070309020205020404" pitchFamily="49" charset="0"/>
              </a:rPr>
              <a:t>The Stacksize parameter allows the user to specify the amount of stack space that should be reserved for the thread.  A value of ‘0’ here sets the stack size to the default of one megabyte.</a:t>
            </a:r>
          </a:p>
          <a:p>
            <a:pPr eaLnBrk="1" hangingPunct="1">
              <a:lnSpc>
                <a:spcPct val="70000"/>
              </a:lnSpc>
            </a:pPr>
            <a:r>
              <a:rPr lang="en-US" altLang="en-US" sz="800">
                <a:latin typeface="Courier New" panose="02070309020205020404" pitchFamily="49" charset="0"/>
              </a:rPr>
              <a:t>The third parameter, StartAddress is global function declared DWORD WINAPI.  This is the function on which the thread will begin its execution.</a:t>
            </a:r>
          </a:p>
          <a:p>
            <a:pPr eaLnBrk="1" hangingPunct="1">
              <a:lnSpc>
                <a:spcPct val="70000"/>
              </a:lnSpc>
            </a:pPr>
            <a:r>
              <a:rPr lang="en-US" altLang="en-US" sz="800">
                <a:latin typeface="Courier New" panose="02070309020205020404" pitchFamily="49" charset="0"/>
              </a:rPr>
              <a:t>The threaded function can accept a single LPVOID parameter.  A value for the thread can be specified in the fourth parameter.  If the function being threaded accepts more than one parameter, you can encapsulate all the parameters into a single structure, send the structure as the fourth parameter of the CreateThread call, and decompose the structure into its component parts as the first thing done in the threaded version of the function.</a:t>
            </a:r>
          </a:p>
          <a:p>
            <a:pPr eaLnBrk="1" hangingPunct="1">
              <a:lnSpc>
                <a:spcPct val="70000"/>
              </a:lnSpc>
            </a:pPr>
            <a:r>
              <a:rPr lang="en-US" altLang="en-US" sz="800">
                <a:latin typeface="Courier New" panose="02070309020205020404" pitchFamily="49" charset="0"/>
              </a:rPr>
              <a:t>CreationFlags allow you to start a thread that is suspended.  The default (using ‘0’ for this parameter) is to start the thread as soon as it has been created by the system.</a:t>
            </a:r>
          </a:p>
          <a:p>
            <a:pPr eaLnBrk="1" hangingPunct="1">
              <a:lnSpc>
                <a:spcPct val="70000"/>
              </a:lnSpc>
            </a:pPr>
            <a:r>
              <a:rPr lang="en-US" altLang="en-US" sz="800">
                <a:latin typeface="Courier New" panose="02070309020205020404" pitchFamily="49" charset="0"/>
              </a:rPr>
              <a:t>ThreadId is an out parameter that is guaranteed unique for all threads running, but may be re-used once a particular thread exits.</a:t>
            </a:r>
          </a:p>
          <a:p>
            <a:pPr eaLnBrk="1" hangingPunct="1">
              <a:lnSpc>
                <a:spcPct val="70000"/>
              </a:lnSpc>
            </a:pPr>
            <a:r>
              <a:rPr lang="en-US" altLang="en-US" sz="800">
                <a:latin typeface="Courier New" panose="02070309020205020404" pitchFamily="49" charset="0"/>
              </a:rPr>
              <a:t>If the CreateThread function fails to create a thread, it will return FALSE and the reason for the failure can be found by calling GetLastError().  **It is ALWAYS recommended that you check error codes from all Windows API calls.  For reasons of space, examples within this lecture will not be checking.  However, “Do as we say, not as we do.” </a:t>
            </a:r>
            <a:r>
              <a:rPr lang="en-US" altLang="en-US" sz="800">
                <a:latin typeface="Courier New" panose="02070309020205020404" pitchFamily="49" charset="0"/>
                <a:sym typeface="Wingdings" panose="05000000000000000000" pitchFamily="2" charset="2"/>
              </a:rPr>
              <a:t> **</a:t>
            </a:r>
            <a:endParaRPr lang="en-US" altLang="en-US" sz="800">
              <a:latin typeface="Courier New" panose="02070309020205020404" pitchFamily="49" charset="0"/>
            </a:endParaRPr>
          </a:p>
          <a:p>
            <a:pPr eaLnBrk="1" hangingPunct="1">
              <a:lnSpc>
                <a:spcPct val="70000"/>
              </a:lnSpc>
            </a:pPr>
            <a:endParaRPr lang="en-US" altLang="en-US" sz="600">
              <a:latin typeface="Verdana" panose="020B0604030504040204" pitchFamily="34" charset="0"/>
            </a:endParaRPr>
          </a:p>
          <a:p>
            <a:pPr eaLnBrk="1" hangingPunct="1">
              <a:lnSpc>
                <a:spcPct val="80000"/>
              </a:lnSpc>
            </a:pPr>
            <a:r>
              <a:rPr lang="en-US" altLang="en-US" sz="600" b="1">
                <a:solidFill>
                  <a:srgbClr val="0860A8"/>
                </a:solidFill>
                <a:latin typeface="Verdana" panose="020B0604030504040204" pitchFamily="34" charset="0"/>
              </a:rPr>
              <a:t>Background</a:t>
            </a:r>
            <a:r>
              <a:rPr lang="en-US" altLang="en-US" sz="600">
                <a:solidFill>
                  <a:srgbClr val="0860A8"/>
                </a:solidFill>
                <a:latin typeface="Verdana" panose="020B0604030504040204" pitchFamily="34" charset="0"/>
              </a:rPr>
              <a:t> </a:t>
            </a:r>
          </a:p>
          <a:p>
            <a:pPr eaLnBrk="1" hangingPunct="1">
              <a:lnSpc>
                <a:spcPct val="70000"/>
              </a:lnSpc>
            </a:pPr>
            <a:r>
              <a:rPr lang="en-US" altLang="en-US" sz="800">
                <a:latin typeface="Courier New" panose="02070309020205020404" pitchFamily="49" charset="0"/>
              </a:rPr>
              <a:t>ALTERNATIVES to CreateThread:  There are alternative functions to create threads within the Microsoft C library.  These are “_beginthread” and “_beginthreadex”.  The former should be avoided since it doesn’t include security attributes or flags and doesn’t return a thread ID.  “_beginthreadex” arguments are exactly the same as CreateThread.  We don’t show these alternatives for consistency.  Students should feel free to use them if they have experience.  Students should be directed to MSDN for more information.</a:t>
            </a:r>
          </a:p>
          <a:p>
            <a:pPr eaLnBrk="1" hangingPunct="1">
              <a:lnSpc>
                <a:spcPct val="70000"/>
              </a:lnSpc>
            </a:pPr>
            <a:endParaRPr lang="en-US" altLang="en-US" sz="800">
              <a:latin typeface="Courier New" panose="02070309020205020404" pitchFamily="49" charset="0"/>
            </a:endParaRPr>
          </a:p>
          <a:p>
            <a:pPr eaLnBrk="1" hangingPunct="1">
              <a:lnSpc>
                <a:spcPct val="70000"/>
              </a:lnSpc>
            </a:pPr>
            <a:endParaRPr lang="en-US" altLang="en-US" sz="800">
              <a:latin typeface="Courier New" panose="02070309020205020404" pitchFamily="49"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13652B1F-4894-46D0-958E-CDE2430238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A5B90C9E-C4B5-476E-8AC6-2A3AC1D015EF}" type="slidenum">
              <a:rPr lang="en-US" altLang="en-US" sz="1200">
                <a:latin typeface="Arial" panose="020B0604020202020204" pitchFamily="34" charset="0"/>
              </a:rPr>
              <a:pPr/>
              <a:t>6</a:t>
            </a:fld>
            <a:endParaRPr lang="en-US" altLang="en-US" sz="1200">
              <a:latin typeface="Arial" panose="020B0604020202020204" pitchFamily="34" charset="0"/>
            </a:endParaRPr>
          </a:p>
        </p:txBody>
      </p:sp>
      <p:sp>
        <p:nvSpPr>
          <p:cNvPr id="57347" name="Rectangle 2">
            <a:extLst>
              <a:ext uri="{FF2B5EF4-FFF2-40B4-BE49-F238E27FC236}">
                <a16:creationId xmlns:a16="http://schemas.microsoft.com/office/drawing/2014/main" id="{D08C297E-7718-40EC-A469-4165A0AE57F0}"/>
              </a:ext>
            </a:extLst>
          </p:cNvPr>
          <p:cNvSpPr>
            <a:spLocks noRot="1" noChangeArrowheads="1" noTextEdit="1"/>
          </p:cNvSpPr>
          <p:nvPr>
            <p:ph type="sldImg"/>
          </p:nvPr>
        </p:nvSpPr>
        <p:spPr>
          <a:xfrm>
            <a:off x="1090613" y="863600"/>
            <a:ext cx="4652962" cy="3489325"/>
          </a:xfrm>
          <a:ln/>
        </p:spPr>
      </p:sp>
      <p:sp>
        <p:nvSpPr>
          <p:cNvPr id="57348" name="Rectangle 3">
            <a:extLst>
              <a:ext uri="{FF2B5EF4-FFF2-40B4-BE49-F238E27FC236}">
                <a16:creationId xmlns:a16="http://schemas.microsoft.com/office/drawing/2014/main" id="{38C97BCF-F8FD-4ED5-9CC6-601BB8C3E879}"/>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Present more details about the function that is threaded via CreateThread.</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a:latin typeface="Verdana" panose="020B0604030504040204" pitchFamily="34" charset="0"/>
              </a:rPr>
              <a:t>If more than one parameter is needed by the threaded function, set up a structure to hold all of the needed parts and use a pointer to the structure as the single parameter.</a:t>
            </a:r>
          </a:p>
          <a:p>
            <a:pPr eaLnBrk="1" hangingPunct="1"/>
            <a:endParaRPr lang="en-US" altLang="en-US">
              <a:latin typeface="Verdan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5114695-DB63-4E07-8FAE-CED43B9185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6E60D73E-D356-432B-8429-DCB443A20C25}" type="slidenum">
              <a:rPr lang="en-US" altLang="en-US" sz="1200">
                <a:latin typeface="Arial" panose="020B0604020202020204" pitchFamily="34" charset="0"/>
              </a:rPr>
              <a:pPr/>
              <a:t>7</a:t>
            </a:fld>
            <a:endParaRPr lang="en-US" altLang="en-US" sz="1200">
              <a:latin typeface="Arial" panose="020B0604020202020204" pitchFamily="34" charset="0"/>
            </a:endParaRPr>
          </a:p>
        </p:txBody>
      </p:sp>
      <p:sp>
        <p:nvSpPr>
          <p:cNvPr id="58371" name="Rectangle 2">
            <a:extLst>
              <a:ext uri="{FF2B5EF4-FFF2-40B4-BE49-F238E27FC236}">
                <a16:creationId xmlns:a16="http://schemas.microsoft.com/office/drawing/2014/main" id="{C14F0F42-4881-431D-B93A-F1EFF8D14510}"/>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35341D54-C415-4886-ACAC-3841FE56AD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1400" b="1" u="sng">
                <a:solidFill>
                  <a:srgbClr val="0860A8"/>
                </a:solidFill>
                <a:latin typeface="Verdana" panose="020B0604030504040204" pitchFamily="34" charset="0"/>
              </a:rPr>
              <a:t>Multi-core Programming: Programming with Windows* Threads Speaker’s Notes</a:t>
            </a:r>
          </a:p>
          <a:p>
            <a:pPr eaLnBrk="1" hangingPunct="1"/>
            <a:endParaRPr lang="en-US" altLang="en-US" sz="1400" b="1" u="sng">
              <a:solidFill>
                <a:srgbClr val="0860A8"/>
              </a:solidFill>
              <a:latin typeface="Verdana" panose="020B0604030504040204" pitchFamily="34" charset="0"/>
            </a:endParaRPr>
          </a:p>
          <a:p>
            <a:pPr eaLnBrk="1" hangingPunct="1"/>
            <a:r>
              <a:rPr lang="en-US" altLang="en-US" b="1">
                <a:solidFill>
                  <a:srgbClr val="0860A8"/>
                </a:solidFill>
                <a:latin typeface="Verdana" panose="020B0604030504040204" pitchFamily="34" charset="0"/>
              </a:rPr>
              <a:t>Purpose of the Slide </a:t>
            </a:r>
          </a:p>
          <a:p>
            <a:pPr eaLnBrk="1" hangingPunct="1"/>
            <a:r>
              <a:rPr lang="en-US" altLang="en-US">
                <a:latin typeface="Verdana" panose="020B0604030504040204" pitchFamily="34" charset="0"/>
              </a:rPr>
              <a:t>Describe the major code modifications that are needed to use an explicit threading model.</a:t>
            </a:r>
          </a:p>
          <a:p>
            <a:pPr eaLnBrk="1" hangingPunct="1"/>
            <a:endParaRPr lang="en-US" altLang="en-US">
              <a:latin typeface="Verdana" panose="020B0604030504040204" pitchFamily="34" charset="0"/>
            </a:endParaRPr>
          </a:p>
          <a:p>
            <a:pPr eaLnBrk="1" hangingPunct="1"/>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pPr eaLnBrk="1" hangingPunct="1"/>
            <a:r>
              <a:rPr lang="en-US" altLang="en-US">
                <a:latin typeface="Verdana" panose="020B0604030504040204" pitchFamily="34" charset="0"/>
              </a:rPr>
              <a:t>The idea of a driver function is to, perhaps, accept a structure of multiple parameters and then call the function that really does the computation.  Also, splitting up the tasks among threads could be done in the driver function before calling the routine that does the work.</a:t>
            </a:r>
          </a:p>
          <a:p>
            <a:pPr eaLnBrk="1" hangingPunct="1"/>
            <a:endParaRPr lang="en-US" altLang="en-US">
              <a:latin typeface="Verdan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424888A-220E-4614-99D7-0E73E6B3C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091E6F77-5AAC-4C1A-BCD0-F8437EE3A16B}" type="slidenum">
              <a:rPr lang="en-US" altLang="en-US" sz="1200">
                <a:latin typeface="Arial" panose="020B0604020202020204" pitchFamily="34" charset="0"/>
              </a:rPr>
              <a:pPr/>
              <a:t>8</a:t>
            </a:fld>
            <a:endParaRPr lang="en-US" altLang="en-US" sz="1200">
              <a:latin typeface="Arial" panose="020B0604020202020204" pitchFamily="34" charset="0"/>
            </a:endParaRPr>
          </a:p>
        </p:txBody>
      </p:sp>
      <p:sp>
        <p:nvSpPr>
          <p:cNvPr id="59395" name="Rectangle 2">
            <a:extLst>
              <a:ext uri="{FF2B5EF4-FFF2-40B4-BE49-F238E27FC236}">
                <a16:creationId xmlns:a16="http://schemas.microsoft.com/office/drawing/2014/main" id="{08442D0A-12D6-485A-ADD8-2F37C7A2F386}"/>
              </a:ext>
            </a:extLst>
          </p:cNvPr>
          <p:cNvSpPr>
            <a:spLocks noRot="1" noChangeArrowheads="1" noTextEdit="1"/>
          </p:cNvSpPr>
          <p:nvPr>
            <p:ph type="sldImg"/>
          </p:nvPr>
        </p:nvSpPr>
        <p:spPr>
          <a:xfrm>
            <a:off x="1090613" y="863600"/>
            <a:ext cx="4652962" cy="3489325"/>
          </a:xfrm>
          <a:ln/>
        </p:spPr>
      </p:sp>
      <p:sp>
        <p:nvSpPr>
          <p:cNvPr id="59396" name="Rectangle 3">
            <a:extLst>
              <a:ext uri="{FF2B5EF4-FFF2-40B4-BE49-F238E27FC236}">
                <a16:creationId xmlns:a16="http://schemas.microsoft.com/office/drawing/2014/main" id="{33B21876-A800-4517-94C2-2828A6F652B2}"/>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90000"/>
              </a:lnSpc>
            </a:pPr>
            <a:r>
              <a:rPr lang="en-US" altLang="en-US" b="1" u="sng">
                <a:solidFill>
                  <a:srgbClr val="0860A8"/>
                </a:solidFill>
                <a:latin typeface="Verdana" panose="020B0604030504040204" pitchFamily="34" charset="0"/>
              </a:rPr>
              <a:t>Multi-core Programming: Programming with Windows* Threads Speaker’s Notes</a:t>
            </a:r>
          </a:p>
          <a:p>
            <a:pPr eaLnBrk="1" hangingPunct="1">
              <a:lnSpc>
                <a:spcPct val="90000"/>
              </a:lnSpc>
            </a:pPr>
            <a:endParaRPr lang="en-US" altLang="en-US" b="1" u="sng">
              <a:solidFill>
                <a:srgbClr val="0860A8"/>
              </a:solidFill>
              <a:latin typeface="Verdana" panose="020B0604030504040204" pitchFamily="34" charset="0"/>
            </a:endParaRPr>
          </a:p>
          <a:p>
            <a:pPr eaLnBrk="1" hangingPunct="1">
              <a:lnSpc>
                <a:spcPct val="90000"/>
              </a:lnSpc>
            </a:pPr>
            <a:r>
              <a:rPr lang="en-US" altLang="en-US" sz="1000" b="1">
                <a:solidFill>
                  <a:srgbClr val="0860A8"/>
                </a:solidFill>
                <a:latin typeface="Verdana" panose="020B0604030504040204" pitchFamily="34" charset="0"/>
              </a:rPr>
              <a:t>Purpose of the Slide </a:t>
            </a:r>
          </a:p>
          <a:p>
            <a:pPr eaLnBrk="1" hangingPunct="1">
              <a:lnSpc>
                <a:spcPct val="90000"/>
              </a:lnSpc>
            </a:pPr>
            <a:r>
              <a:rPr lang="en-US" altLang="en-US" sz="1000">
                <a:latin typeface="Verdana" panose="020B0604030504040204" pitchFamily="34" charset="0"/>
              </a:rPr>
              <a:t>Present the method to clean up after threads are done.</a:t>
            </a:r>
          </a:p>
          <a:p>
            <a:pPr eaLnBrk="1" hangingPunct="1">
              <a:lnSpc>
                <a:spcPct val="90000"/>
              </a:lnSpc>
            </a:pPr>
            <a:endParaRPr lang="en-US" altLang="en-US" sz="1000">
              <a:latin typeface="Verdana" panose="020B0604030504040204" pitchFamily="34" charset="0"/>
            </a:endParaRPr>
          </a:p>
          <a:p>
            <a:pPr eaLnBrk="1" hangingPunct="1">
              <a:lnSpc>
                <a:spcPct val="90000"/>
              </a:lnSpc>
            </a:pPr>
            <a:r>
              <a:rPr lang="en-US" altLang="en-US" sz="1000" b="1">
                <a:solidFill>
                  <a:srgbClr val="0860A8"/>
                </a:solidFill>
                <a:latin typeface="Verdana" panose="020B0604030504040204" pitchFamily="34" charset="0"/>
              </a:rPr>
              <a:t>Details</a:t>
            </a:r>
            <a:endParaRPr lang="en-US" altLang="en-US" sz="1000">
              <a:solidFill>
                <a:srgbClr val="0860A8"/>
              </a:solidFill>
              <a:latin typeface="Verdana" panose="020B0604030504040204" pitchFamily="34" charset="0"/>
            </a:endParaRPr>
          </a:p>
          <a:p>
            <a:pPr eaLnBrk="1" hangingPunct="1">
              <a:lnSpc>
                <a:spcPct val="90000"/>
              </a:lnSpc>
            </a:pPr>
            <a:r>
              <a:rPr lang="en-US" altLang="en-US">
                <a:latin typeface="Arial" panose="020B0604020202020204" pitchFamily="34" charset="0"/>
              </a:rPr>
              <a:t>Thread handles left lying around take up memory space.  Continuously creating threads without cleaning up the handles when done, could lead to a memory leak.</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Another possibility would be that the maximum number of threads that can be supported within a process will be reached and no more new threads will be able to be created.</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Clean up after your threads!!  Examples within this talk don’t use this since they are so small and the exit of the process will do the resource reclamation automatically.</a:t>
            </a:r>
          </a:p>
          <a:p>
            <a:pPr eaLnBrk="1" hangingPunct="1">
              <a:lnSpc>
                <a:spcPct val="90000"/>
              </a:lnSpc>
            </a:pPr>
            <a:endParaRPr lang="en-US" altLang="en-US" sz="1000">
              <a:latin typeface="Verdana" panose="020B0604030504040204" pitchFamily="34" charset="0"/>
            </a:endParaRPr>
          </a:p>
          <a:p>
            <a:pPr eaLnBrk="1" hangingPunct="1">
              <a:lnSpc>
                <a:spcPct val="90000"/>
              </a:lnSpc>
            </a:pPr>
            <a:r>
              <a:rPr lang="en-US" altLang="en-US" sz="1000" b="1">
                <a:solidFill>
                  <a:srgbClr val="0860A8"/>
                </a:solidFill>
                <a:latin typeface="Verdana" panose="020B0604030504040204" pitchFamily="34" charset="0"/>
              </a:rPr>
              <a:t>Background</a:t>
            </a:r>
            <a:r>
              <a:rPr lang="en-US" altLang="en-US" sz="1000">
                <a:solidFill>
                  <a:srgbClr val="0860A8"/>
                </a:solidFill>
                <a:latin typeface="Verdana" panose="020B0604030504040204" pitchFamily="34" charset="0"/>
              </a:rPr>
              <a:t> </a:t>
            </a:r>
          </a:p>
          <a:p>
            <a:pPr eaLnBrk="1" hangingPunct="1">
              <a:lnSpc>
                <a:spcPct val="90000"/>
              </a:lnSpc>
            </a:pPr>
            <a:r>
              <a:rPr lang="en-US" altLang="en-US" sz="1000">
                <a:latin typeface="Verdana" panose="020B0604030504040204" pitchFamily="34" charset="0"/>
              </a:rPr>
              <a:t>Not required since process exit will perform cleanup.</a:t>
            </a:r>
          </a:p>
          <a:p>
            <a:pPr eaLnBrk="1" hangingPunct="1">
              <a:lnSpc>
                <a:spcPct val="90000"/>
              </a:lnSpc>
            </a:pPr>
            <a:endParaRPr lang="en-US" altLang="en-US" sz="1000">
              <a:latin typeface="Verdan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A5E11896-6145-475F-8D44-F726F6C88F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SegoeBook" pitchFamily="68" charset="0"/>
              </a:defRPr>
            </a:lvl1pPr>
            <a:lvl2pPr marL="742950" indent="-285750" defTabSz="931863">
              <a:defRPr sz="2000">
                <a:solidFill>
                  <a:schemeClr val="tx1"/>
                </a:solidFill>
                <a:latin typeface="SegoeBook" pitchFamily="68" charset="0"/>
              </a:defRPr>
            </a:lvl2pPr>
            <a:lvl3pPr marL="1143000" indent="-228600" defTabSz="931863">
              <a:defRPr sz="2000">
                <a:solidFill>
                  <a:schemeClr val="tx1"/>
                </a:solidFill>
                <a:latin typeface="SegoeBook" pitchFamily="68" charset="0"/>
              </a:defRPr>
            </a:lvl3pPr>
            <a:lvl4pPr marL="1600200" indent="-228600" defTabSz="931863">
              <a:defRPr sz="2000">
                <a:solidFill>
                  <a:schemeClr val="tx1"/>
                </a:solidFill>
                <a:latin typeface="SegoeBook" pitchFamily="68" charset="0"/>
              </a:defRPr>
            </a:lvl4pPr>
            <a:lvl5pPr marL="2057400" indent="-228600" defTabSz="931863">
              <a:defRPr sz="2000">
                <a:solidFill>
                  <a:schemeClr val="tx1"/>
                </a:solidFill>
                <a:latin typeface="SegoeBook" pitchFamily="68" charset="0"/>
              </a:defRPr>
            </a:lvl5pPr>
            <a:lvl6pPr marL="2514600" indent="-228600" defTabSz="931863" eaLnBrk="0" fontAlgn="base" hangingPunct="0">
              <a:spcBef>
                <a:spcPct val="0"/>
              </a:spcBef>
              <a:spcAft>
                <a:spcPct val="0"/>
              </a:spcAft>
              <a:defRPr sz="2000">
                <a:solidFill>
                  <a:schemeClr val="tx1"/>
                </a:solidFill>
                <a:latin typeface="SegoeBook" pitchFamily="68" charset="0"/>
              </a:defRPr>
            </a:lvl6pPr>
            <a:lvl7pPr marL="2971800" indent="-228600" defTabSz="931863" eaLnBrk="0" fontAlgn="base" hangingPunct="0">
              <a:spcBef>
                <a:spcPct val="0"/>
              </a:spcBef>
              <a:spcAft>
                <a:spcPct val="0"/>
              </a:spcAft>
              <a:defRPr sz="2000">
                <a:solidFill>
                  <a:schemeClr val="tx1"/>
                </a:solidFill>
                <a:latin typeface="SegoeBook" pitchFamily="68" charset="0"/>
              </a:defRPr>
            </a:lvl7pPr>
            <a:lvl8pPr marL="3429000" indent="-228600" defTabSz="931863" eaLnBrk="0" fontAlgn="base" hangingPunct="0">
              <a:spcBef>
                <a:spcPct val="0"/>
              </a:spcBef>
              <a:spcAft>
                <a:spcPct val="0"/>
              </a:spcAft>
              <a:defRPr sz="2000">
                <a:solidFill>
                  <a:schemeClr val="tx1"/>
                </a:solidFill>
                <a:latin typeface="SegoeBook" pitchFamily="68" charset="0"/>
              </a:defRPr>
            </a:lvl8pPr>
            <a:lvl9pPr marL="3886200" indent="-228600" defTabSz="931863" eaLnBrk="0" fontAlgn="base" hangingPunct="0">
              <a:spcBef>
                <a:spcPct val="0"/>
              </a:spcBef>
              <a:spcAft>
                <a:spcPct val="0"/>
              </a:spcAft>
              <a:defRPr sz="2000">
                <a:solidFill>
                  <a:schemeClr val="tx1"/>
                </a:solidFill>
                <a:latin typeface="SegoeBook" pitchFamily="68" charset="0"/>
              </a:defRPr>
            </a:lvl9pPr>
          </a:lstStyle>
          <a:p>
            <a:fld id="{6C688B6B-F4D9-418B-9DAF-673860C01B1C}" type="slidenum">
              <a:rPr lang="en-US" altLang="en-US" sz="1200">
                <a:latin typeface="Arial" panose="020B0604020202020204" pitchFamily="34" charset="0"/>
              </a:rPr>
              <a:pPr/>
              <a:t>9</a:t>
            </a:fld>
            <a:endParaRPr lang="en-US" altLang="en-US" sz="1200">
              <a:latin typeface="Arial" panose="020B0604020202020204" pitchFamily="34" charset="0"/>
            </a:endParaRPr>
          </a:p>
        </p:txBody>
      </p:sp>
      <p:sp>
        <p:nvSpPr>
          <p:cNvPr id="60419" name="Rectangle 2">
            <a:extLst>
              <a:ext uri="{FF2B5EF4-FFF2-40B4-BE49-F238E27FC236}">
                <a16:creationId xmlns:a16="http://schemas.microsoft.com/office/drawing/2014/main" id="{A962C28A-C220-4595-9B57-3833A5A8EAFF}"/>
              </a:ext>
            </a:extLst>
          </p:cNvPr>
          <p:cNvSpPr>
            <a:spLocks noRot="1" noChangeArrowheads="1" noTextEdit="1"/>
          </p:cNvSpPr>
          <p:nvPr>
            <p:ph type="sldImg"/>
          </p:nvPr>
        </p:nvSpPr>
        <p:spPr>
          <a:xfrm>
            <a:off x="1090613" y="863600"/>
            <a:ext cx="4652962" cy="3489325"/>
          </a:xfrm>
          <a:ln/>
        </p:spPr>
      </p:sp>
      <p:sp>
        <p:nvSpPr>
          <p:cNvPr id="60420" name="Rectangle 3">
            <a:extLst>
              <a:ext uri="{FF2B5EF4-FFF2-40B4-BE49-F238E27FC236}">
                <a16:creationId xmlns:a16="http://schemas.microsoft.com/office/drawing/2014/main" id="{E8213473-0675-42AE-A9E5-B84A635B5642}"/>
              </a:ext>
            </a:extLst>
          </p:cNvPr>
          <p:cNvSpPr>
            <a:spLocks noGrp="1" noChangeArrowheads="1"/>
          </p:cNvSpPr>
          <p:nvPr>
            <p:ph type="body" idx="1"/>
          </p:nvPr>
        </p:nvSpPr>
        <p:spPr>
          <a:xfrm>
            <a:off x="233363" y="4494213"/>
            <a:ext cx="6559550" cy="3773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ctr" eaLnBrk="1" hangingPunct="1"/>
            <a:r>
              <a:rPr lang="en-US" altLang="en-US" b="1" u="sng">
                <a:solidFill>
                  <a:srgbClr val="0860A8"/>
                </a:solidFill>
                <a:latin typeface="Verdana" panose="020B0604030504040204" pitchFamily="34" charset="0"/>
              </a:rPr>
              <a:t>Multi-core Programming: </a:t>
            </a:r>
            <a:r>
              <a:rPr lang="en-US" altLang="en-US" sz="1400" b="1" u="sng">
                <a:solidFill>
                  <a:srgbClr val="0860A8"/>
                </a:solidFill>
                <a:latin typeface="Verdana" panose="020B0604030504040204" pitchFamily="34" charset="0"/>
              </a:rPr>
              <a:t>Programming with Windows* Threads </a:t>
            </a:r>
            <a:r>
              <a:rPr lang="en-US" altLang="en-US" b="1" u="sng">
                <a:solidFill>
                  <a:srgbClr val="0860A8"/>
                </a:solidFill>
                <a:latin typeface="Verdana" panose="020B0604030504040204" pitchFamily="34" charset="0"/>
              </a:rPr>
              <a:t>Speaker’s Notes</a:t>
            </a:r>
          </a:p>
          <a:p>
            <a:pPr marL="228600" indent="-228600" eaLnBrk="1" hangingPunct="1"/>
            <a:endParaRPr lang="en-US" altLang="en-US" b="1" u="sng">
              <a:solidFill>
                <a:srgbClr val="0860A8"/>
              </a:solidFill>
              <a:latin typeface="Verdana" panose="020B0604030504040204" pitchFamily="34" charset="0"/>
            </a:endParaRPr>
          </a:p>
          <a:p>
            <a:pPr marL="228600" indent="-228600" eaLnBrk="1" hangingPunct="1"/>
            <a:r>
              <a:rPr lang="en-US" altLang="en-US" sz="900" b="1">
                <a:solidFill>
                  <a:srgbClr val="0860A8"/>
                </a:solidFill>
                <a:latin typeface="Verdana" panose="020B0604030504040204" pitchFamily="34" charset="0"/>
              </a:rPr>
              <a:t>Purpose of the Slide </a:t>
            </a:r>
          </a:p>
          <a:p>
            <a:pPr marL="228600" indent="-228600" eaLnBrk="1" hangingPunct="1"/>
            <a:r>
              <a:rPr lang="en-US" altLang="en-US" sz="900">
                <a:latin typeface="Verdana" panose="020B0604030504040204" pitchFamily="34" charset="0"/>
              </a:rPr>
              <a:t>Present first example code using Windows threads.</a:t>
            </a:r>
          </a:p>
          <a:p>
            <a:pPr marL="228600" indent="-228600" eaLnBrk="1" hangingPunct="1"/>
            <a:endParaRPr lang="en-US" altLang="en-US" sz="900">
              <a:latin typeface="Verdana" panose="020B0604030504040204" pitchFamily="34" charset="0"/>
            </a:endParaRPr>
          </a:p>
          <a:p>
            <a:pPr marL="228600" indent="-228600" eaLnBrk="1" hangingPunct="1"/>
            <a:r>
              <a:rPr lang="en-US" altLang="en-US" sz="900" b="1">
                <a:solidFill>
                  <a:srgbClr val="0860A8"/>
                </a:solidFill>
                <a:latin typeface="Verdana" panose="020B0604030504040204" pitchFamily="34" charset="0"/>
              </a:rPr>
              <a:t>Details</a:t>
            </a:r>
          </a:p>
          <a:p>
            <a:pPr marL="228600" indent="-228600" eaLnBrk="1" hangingPunct="1"/>
            <a:r>
              <a:rPr lang="en-US" altLang="en-US" sz="900">
                <a:solidFill>
                  <a:srgbClr val="0860A8"/>
                </a:solidFill>
                <a:latin typeface="Verdana" panose="020B0604030504040204" pitchFamily="34" charset="0"/>
              </a:rPr>
              <a:t>Point out the parameters in the CreateThread call and remind students about what each means.</a:t>
            </a:r>
          </a:p>
          <a:p>
            <a:pPr marL="228600" indent="-228600" eaLnBrk="1" hangingPunct="1"/>
            <a:endParaRPr lang="en-US" altLang="en-US" sz="900">
              <a:solidFill>
                <a:srgbClr val="0860A8"/>
              </a:solidFill>
              <a:latin typeface="Verdana" panose="020B0604030504040204" pitchFamily="34" charset="0"/>
            </a:endParaRPr>
          </a:p>
          <a:p>
            <a:pPr marL="228600" indent="-228600" eaLnBrk="1" hangingPunct="1"/>
            <a:r>
              <a:rPr lang="en-US" altLang="en-US">
                <a:latin typeface="Arial" panose="020B0604020202020204" pitchFamily="34" charset="0"/>
              </a:rPr>
              <a:t>Build Point:</a:t>
            </a:r>
          </a:p>
          <a:p>
            <a:pPr marL="228600" indent="-228600" eaLnBrk="1" hangingPunct="1"/>
            <a:r>
              <a:rPr lang="en-US" altLang="en-US">
                <a:latin typeface="Arial" panose="020B0604020202020204" pitchFamily="34" charset="0"/>
              </a:rPr>
              <a:t>Two possible outcomes:</a:t>
            </a:r>
          </a:p>
          <a:p>
            <a:pPr marL="228600" indent="-228600" eaLnBrk="1" hangingPunct="1">
              <a:buFontTx/>
              <a:buAutoNum type="arabicParenR"/>
            </a:pPr>
            <a:r>
              <a:rPr lang="en-US" altLang="en-US">
                <a:latin typeface="Arial" panose="020B0604020202020204" pitchFamily="34" charset="0"/>
              </a:rPr>
              <a:t>Message “Hello Thread” is printed on screen</a:t>
            </a:r>
          </a:p>
          <a:p>
            <a:pPr marL="228600" indent="-228600" eaLnBrk="1" hangingPunct="1">
              <a:buFontTx/>
              <a:buAutoNum type="arabicParenR"/>
            </a:pPr>
            <a:r>
              <a:rPr lang="en-US" altLang="en-US">
                <a:latin typeface="Arial" panose="020B0604020202020204" pitchFamily="34" charset="0"/>
              </a:rPr>
              <a:t> Nothing printed on screen.  This outcome is more likely that previous.  Main thread is the process and when the process ends, all threads are cancelled, too.  Thus, if the CreateThread call returns before the O/S has had the time to set up the thread and begin execution, the thread will die a premature death when the process ends.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860A8"/>
        </a:solidFill>
        <a:effectLst/>
      </p:bgPr>
    </p:bg>
    <p:spTree>
      <p:nvGrpSpPr>
        <p:cNvPr id="1" name=""/>
        <p:cNvGrpSpPr/>
        <p:nvPr/>
      </p:nvGrpSpPr>
      <p:grpSpPr>
        <a:xfrm>
          <a:off x="0" y="0"/>
          <a:ext cx="0" cy="0"/>
          <a:chOff x="0" y="0"/>
          <a:chExt cx="0" cy="0"/>
        </a:xfrm>
      </p:grpSpPr>
      <p:pic>
        <p:nvPicPr>
          <p:cNvPr id="4" name="Picture 6" descr="4">
            <a:extLst>
              <a:ext uri="{FF2B5EF4-FFF2-40B4-BE49-F238E27FC236}">
                <a16:creationId xmlns:a16="http://schemas.microsoft.com/office/drawing/2014/main" id="{351B20CD-0C56-4810-A288-7E5A5C7E69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0226" name="Rectangle 2"/>
          <p:cNvSpPr>
            <a:spLocks noGrp="1" noChangeArrowheads="1"/>
          </p:cNvSpPr>
          <p:nvPr>
            <p:ph type="ctrTitle"/>
          </p:nvPr>
        </p:nvSpPr>
        <p:spPr>
          <a:xfrm>
            <a:off x="2420938" y="3651250"/>
            <a:ext cx="6265862" cy="457200"/>
          </a:xfrm>
        </p:spPr>
        <p:txBody>
          <a:bodyPr wrap="none" anchor="b">
            <a:spAutoFit/>
          </a:bodyPr>
          <a:lstStyle>
            <a:lvl1pPr algn="r">
              <a:defRPr sz="3000">
                <a:solidFill>
                  <a:srgbClr val="FFFFFF"/>
                </a:solidFill>
              </a:defRPr>
            </a:lvl1pPr>
          </a:lstStyle>
          <a:p>
            <a:r>
              <a:rPr lang="en-US"/>
              <a:t>Click to edit Master title style</a:t>
            </a:r>
          </a:p>
        </p:txBody>
      </p:sp>
      <p:sp>
        <p:nvSpPr>
          <p:cNvPr id="1460227" name="Rectangle 3"/>
          <p:cNvSpPr>
            <a:spLocks noGrp="1" noChangeArrowheads="1"/>
          </p:cNvSpPr>
          <p:nvPr>
            <p:ph type="subTitle" idx="1"/>
          </p:nvPr>
        </p:nvSpPr>
        <p:spPr>
          <a:xfrm>
            <a:off x="2830513" y="4478338"/>
            <a:ext cx="5856287" cy="427037"/>
          </a:xfrm>
        </p:spPr>
        <p:txBody>
          <a:bodyPr wrap="none">
            <a:spAutoFit/>
          </a:bodyPr>
          <a:lstStyle>
            <a:lvl1pPr algn="r">
              <a:defRPr sz="2800">
                <a:solidFill>
                  <a:srgbClr val="FFFFFF"/>
                </a:solidFill>
              </a:defRPr>
            </a:lvl1pPr>
          </a:lstStyle>
          <a:p>
            <a:r>
              <a:rPr lang="en-US"/>
              <a:t>Click to edit Master subtitle style</a:t>
            </a:r>
          </a:p>
        </p:txBody>
      </p:sp>
    </p:spTree>
    <p:extLst>
      <p:ext uri="{BB962C8B-B14F-4D97-AF65-F5344CB8AC3E}">
        <p14:creationId xmlns:p14="http://schemas.microsoft.com/office/powerpoint/2010/main" val="78862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C8B98EF-CCA5-4DED-947B-896A8ACCD3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9CB38F0F-4331-416B-8345-4A04045B886A}"/>
              </a:ext>
            </a:extLst>
          </p:cNvPr>
          <p:cNvSpPr>
            <a:spLocks noGrp="1" noChangeArrowheads="1"/>
          </p:cNvSpPr>
          <p:nvPr>
            <p:ph type="sldNum" sz="quarter" idx="11"/>
          </p:nvPr>
        </p:nvSpPr>
        <p:spPr>
          <a:ln/>
        </p:spPr>
        <p:txBody>
          <a:bodyPr/>
          <a:lstStyle>
            <a:lvl1pPr>
              <a:defRPr/>
            </a:lvl1pPr>
          </a:lstStyle>
          <a:p>
            <a:fld id="{9B9D909F-5F53-4CCE-B0E0-3733369BC415}" type="slidenum">
              <a:rPr lang="en-US" altLang="en-US"/>
              <a:pPr/>
              <a:t>‹#›</a:t>
            </a:fld>
            <a:endParaRPr lang="en-US" altLang="en-US"/>
          </a:p>
        </p:txBody>
      </p:sp>
      <p:sp>
        <p:nvSpPr>
          <p:cNvPr id="6" name="Rectangle 11">
            <a:extLst>
              <a:ext uri="{FF2B5EF4-FFF2-40B4-BE49-F238E27FC236}">
                <a16:creationId xmlns:a16="http://schemas.microsoft.com/office/drawing/2014/main" id="{FF6D06C3-29B4-4F17-94A4-6397167E01D2}"/>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206479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273050"/>
            <a:ext cx="2058987" cy="5441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3050"/>
            <a:ext cx="6026150" cy="544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C8C630F-1AE8-4D40-8EB6-680876489D2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422D10C7-BCF8-4A98-8E92-6995DEA35414}"/>
              </a:ext>
            </a:extLst>
          </p:cNvPr>
          <p:cNvSpPr>
            <a:spLocks noGrp="1" noChangeArrowheads="1"/>
          </p:cNvSpPr>
          <p:nvPr>
            <p:ph type="sldNum" sz="quarter" idx="11"/>
          </p:nvPr>
        </p:nvSpPr>
        <p:spPr>
          <a:ln/>
        </p:spPr>
        <p:txBody>
          <a:bodyPr/>
          <a:lstStyle>
            <a:lvl1pPr>
              <a:defRPr/>
            </a:lvl1pPr>
          </a:lstStyle>
          <a:p>
            <a:fld id="{CCC3B64D-358C-4964-AD65-104DF28066DD}" type="slidenum">
              <a:rPr lang="en-US" altLang="en-US"/>
              <a:pPr/>
              <a:t>‹#›</a:t>
            </a:fld>
            <a:endParaRPr lang="en-US" altLang="en-US"/>
          </a:p>
        </p:txBody>
      </p:sp>
      <p:sp>
        <p:nvSpPr>
          <p:cNvPr id="6" name="Rectangle 11">
            <a:extLst>
              <a:ext uri="{FF2B5EF4-FFF2-40B4-BE49-F238E27FC236}">
                <a16:creationId xmlns:a16="http://schemas.microsoft.com/office/drawing/2014/main" id="{F951A361-C206-4136-A67F-23A855E584E6}"/>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46895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67FAA6CB-68EB-4BF8-8564-6C20AEDEE1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0F0FD106-8E21-44C5-950C-43BE4516ACD7}"/>
              </a:ext>
            </a:extLst>
          </p:cNvPr>
          <p:cNvSpPr>
            <a:spLocks noGrp="1" noChangeArrowheads="1"/>
          </p:cNvSpPr>
          <p:nvPr>
            <p:ph type="sldNum" sz="quarter" idx="11"/>
          </p:nvPr>
        </p:nvSpPr>
        <p:spPr>
          <a:ln/>
        </p:spPr>
        <p:txBody>
          <a:bodyPr/>
          <a:lstStyle>
            <a:lvl1pPr>
              <a:defRPr/>
            </a:lvl1pPr>
          </a:lstStyle>
          <a:p>
            <a:fld id="{257DA76B-C180-462B-9986-89FD3CFD7C31}" type="slidenum">
              <a:rPr lang="en-US" altLang="en-US"/>
              <a:pPr/>
              <a:t>‹#›</a:t>
            </a:fld>
            <a:endParaRPr lang="en-US" altLang="en-US"/>
          </a:p>
        </p:txBody>
      </p:sp>
      <p:sp>
        <p:nvSpPr>
          <p:cNvPr id="6" name="Rectangle 11">
            <a:extLst>
              <a:ext uri="{FF2B5EF4-FFF2-40B4-BE49-F238E27FC236}">
                <a16:creationId xmlns:a16="http://schemas.microsoft.com/office/drawing/2014/main" id="{555A938F-D1C1-4B35-9F11-15A8606A3187}"/>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92053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2E5A6B80-3B6D-4CF4-9C7A-4AFAA1D7F26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432041C3-98D6-43BF-B8C8-FDDA863F1EBC}"/>
              </a:ext>
            </a:extLst>
          </p:cNvPr>
          <p:cNvSpPr>
            <a:spLocks noGrp="1" noChangeArrowheads="1"/>
          </p:cNvSpPr>
          <p:nvPr>
            <p:ph type="sldNum" sz="quarter" idx="11"/>
          </p:nvPr>
        </p:nvSpPr>
        <p:spPr>
          <a:ln/>
        </p:spPr>
        <p:txBody>
          <a:bodyPr/>
          <a:lstStyle>
            <a:lvl1pPr>
              <a:defRPr/>
            </a:lvl1pPr>
          </a:lstStyle>
          <a:p>
            <a:fld id="{C6E7CED2-6720-4BA8-9C58-7E679A794903}" type="slidenum">
              <a:rPr lang="en-US" altLang="en-US"/>
              <a:pPr/>
              <a:t>‹#›</a:t>
            </a:fld>
            <a:endParaRPr lang="en-US" altLang="en-US"/>
          </a:p>
        </p:txBody>
      </p:sp>
      <p:sp>
        <p:nvSpPr>
          <p:cNvPr id="6" name="Rectangle 11">
            <a:extLst>
              <a:ext uri="{FF2B5EF4-FFF2-40B4-BE49-F238E27FC236}">
                <a16:creationId xmlns:a16="http://schemas.microsoft.com/office/drawing/2014/main" id="{0C747D17-CA76-4B36-8CE6-15DF2ECEF1C7}"/>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309154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371600"/>
            <a:ext cx="404177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371600"/>
            <a:ext cx="4043362"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9CA8166C-66FD-41BD-AD68-50DE5E526C0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B011A1F3-1618-4ADF-9805-8E1477590102}"/>
              </a:ext>
            </a:extLst>
          </p:cNvPr>
          <p:cNvSpPr>
            <a:spLocks noGrp="1" noChangeArrowheads="1"/>
          </p:cNvSpPr>
          <p:nvPr>
            <p:ph type="sldNum" sz="quarter" idx="11"/>
          </p:nvPr>
        </p:nvSpPr>
        <p:spPr>
          <a:ln/>
        </p:spPr>
        <p:txBody>
          <a:bodyPr/>
          <a:lstStyle>
            <a:lvl1pPr>
              <a:defRPr/>
            </a:lvl1pPr>
          </a:lstStyle>
          <a:p>
            <a:fld id="{FE7E16BF-05A6-43A3-8A6D-947240050B13}" type="slidenum">
              <a:rPr lang="en-US" altLang="en-US"/>
              <a:pPr/>
              <a:t>‹#›</a:t>
            </a:fld>
            <a:endParaRPr lang="en-US" altLang="en-US"/>
          </a:p>
        </p:txBody>
      </p:sp>
      <p:sp>
        <p:nvSpPr>
          <p:cNvPr id="7" name="Rectangle 11">
            <a:extLst>
              <a:ext uri="{FF2B5EF4-FFF2-40B4-BE49-F238E27FC236}">
                <a16:creationId xmlns:a16="http://schemas.microsoft.com/office/drawing/2014/main" id="{5CFE2CFD-462B-4E12-94B8-B034DB405210}"/>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348115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41773342-B6BE-44F7-B71D-255AE4270D5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411B6AC6-00ED-41D7-8DEC-7D3CBDAE5F4A}"/>
              </a:ext>
            </a:extLst>
          </p:cNvPr>
          <p:cNvSpPr>
            <a:spLocks noGrp="1" noChangeArrowheads="1"/>
          </p:cNvSpPr>
          <p:nvPr>
            <p:ph type="sldNum" sz="quarter" idx="11"/>
          </p:nvPr>
        </p:nvSpPr>
        <p:spPr>
          <a:ln/>
        </p:spPr>
        <p:txBody>
          <a:bodyPr/>
          <a:lstStyle>
            <a:lvl1pPr>
              <a:defRPr/>
            </a:lvl1pPr>
          </a:lstStyle>
          <a:p>
            <a:fld id="{2212D429-0AA0-4E33-A4FF-F9BFF3EA42F3}" type="slidenum">
              <a:rPr lang="en-US" altLang="en-US"/>
              <a:pPr/>
              <a:t>‹#›</a:t>
            </a:fld>
            <a:endParaRPr lang="en-US" altLang="en-US"/>
          </a:p>
        </p:txBody>
      </p:sp>
      <p:sp>
        <p:nvSpPr>
          <p:cNvPr id="9" name="Rectangle 11">
            <a:extLst>
              <a:ext uri="{FF2B5EF4-FFF2-40B4-BE49-F238E27FC236}">
                <a16:creationId xmlns:a16="http://schemas.microsoft.com/office/drawing/2014/main" id="{E6B6F1B1-F678-42B5-9E0E-D3B3E2260AE4}"/>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102172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D0E92DA0-0AEE-4EB5-B292-73A52924967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43A99515-FB8A-4920-B8C2-EC0DEA84582B}"/>
              </a:ext>
            </a:extLst>
          </p:cNvPr>
          <p:cNvSpPr>
            <a:spLocks noGrp="1" noChangeArrowheads="1"/>
          </p:cNvSpPr>
          <p:nvPr>
            <p:ph type="sldNum" sz="quarter" idx="11"/>
          </p:nvPr>
        </p:nvSpPr>
        <p:spPr>
          <a:ln/>
        </p:spPr>
        <p:txBody>
          <a:bodyPr/>
          <a:lstStyle>
            <a:lvl1pPr>
              <a:defRPr/>
            </a:lvl1pPr>
          </a:lstStyle>
          <a:p>
            <a:fld id="{C96578C0-6F4E-4851-8047-AA37346AA6D5}" type="slidenum">
              <a:rPr lang="en-US" altLang="en-US"/>
              <a:pPr/>
              <a:t>‹#›</a:t>
            </a:fld>
            <a:endParaRPr lang="en-US" altLang="en-US"/>
          </a:p>
        </p:txBody>
      </p:sp>
      <p:sp>
        <p:nvSpPr>
          <p:cNvPr id="5" name="Rectangle 11">
            <a:extLst>
              <a:ext uri="{FF2B5EF4-FFF2-40B4-BE49-F238E27FC236}">
                <a16:creationId xmlns:a16="http://schemas.microsoft.com/office/drawing/2014/main" id="{CB7EF7A4-D7BB-40E8-A47C-E7838DC95ECD}"/>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106112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364F79E-0FA1-4E40-9B87-61AE24A3FE7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DAA14515-2890-499C-AD32-A332F140FD1D}"/>
              </a:ext>
            </a:extLst>
          </p:cNvPr>
          <p:cNvSpPr>
            <a:spLocks noGrp="1" noChangeArrowheads="1"/>
          </p:cNvSpPr>
          <p:nvPr>
            <p:ph type="sldNum" sz="quarter" idx="11"/>
          </p:nvPr>
        </p:nvSpPr>
        <p:spPr>
          <a:ln/>
        </p:spPr>
        <p:txBody>
          <a:bodyPr/>
          <a:lstStyle>
            <a:lvl1pPr>
              <a:defRPr/>
            </a:lvl1pPr>
          </a:lstStyle>
          <a:p>
            <a:fld id="{66CE3931-11D5-41A4-A87A-25434ABA984C}" type="slidenum">
              <a:rPr lang="en-US" altLang="en-US"/>
              <a:pPr/>
              <a:t>‹#›</a:t>
            </a:fld>
            <a:endParaRPr lang="en-US" altLang="en-US"/>
          </a:p>
        </p:txBody>
      </p:sp>
      <p:sp>
        <p:nvSpPr>
          <p:cNvPr id="4" name="Rectangle 11">
            <a:extLst>
              <a:ext uri="{FF2B5EF4-FFF2-40B4-BE49-F238E27FC236}">
                <a16:creationId xmlns:a16="http://schemas.microsoft.com/office/drawing/2014/main" id="{041174F0-74C8-4E12-8249-AF7A421A5141}"/>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32822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1510C120-E279-44D6-83B6-EABE5E16C2B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53779C57-5BC9-4D6E-98AF-3566AC8F9B49}"/>
              </a:ext>
            </a:extLst>
          </p:cNvPr>
          <p:cNvSpPr>
            <a:spLocks noGrp="1" noChangeArrowheads="1"/>
          </p:cNvSpPr>
          <p:nvPr>
            <p:ph type="sldNum" sz="quarter" idx="11"/>
          </p:nvPr>
        </p:nvSpPr>
        <p:spPr>
          <a:ln/>
        </p:spPr>
        <p:txBody>
          <a:bodyPr/>
          <a:lstStyle>
            <a:lvl1pPr>
              <a:defRPr/>
            </a:lvl1pPr>
          </a:lstStyle>
          <a:p>
            <a:fld id="{0B88E301-4629-48C9-BFF9-0DBF5C1B1AAD}" type="slidenum">
              <a:rPr lang="en-US" altLang="en-US"/>
              <a:pPr/>
              <a:t>‹#›</a:t>
            </a:fld>
            <a:endParaRPr lang="en-US" altLang="en-US"/>
          </a:p>
        </p:txBody>
      </p:sp>
      <p:sp>
        <p:nvSpPr>
          <p:cNvPr id="7" name="Rectangle 11">
            <a:extLst>
              <a:ext uri="{FF2B5EF4-FFF2-40B4-BE49-F238E27FC236}">
                <a16:creationId xmlns:a16="http://schemas.microsoft.com/office/drawing/2014/main" id="{BDC295A3-4836-41F9-88D3-3009177B999A}"/>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18591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D4EA879D-8C05-4421-BB00-327C433E515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8DFBBF9A-4C08-4127-9BFF-D02DE58E5960}"/>
              </a:ext>
            </a:extLst>
          </p:cNvPr>
          <p:cNvSpPr>
            <a:spLocks noGrp="1" noChangeArrowheads="1"/>
          </p:cNvSpPr>
          <p:nvPr>
            <p:ph type="sldNum" sz="quarter" idx="11"/>
          </p:nvPr>
        </p:nvSpPr>
        <p:spPr>
          <a:ln/>
        </p:spPr>
        <p:txBody>
          <a:bodyPr/>
          <a:lstStyle>
            <a:lvl1pPr>
              <a:defRPr/>
            </a:lvl1pPr>
          </a:lstStyle>
          <a:p>
            <a:fld id="{455A0AB4-C73E-418C-9D10-1592DF5BEA63}" type="slidenum">
              <a:rPr lang="en-US" altLang="en-US"/>
              <a:pPr/>
              <a:t>‹#›</a:t>
            </a:fld>
            <a:endParaRPr lang="en-US" altLang="en-US"/>
          </a:p>
        </p:txBody>
      </p:sp>
      <p:sp>
        <p:nvSpPr>
          <p:cNvPr id="7" name="Rectangle 11">
            <a:extLst>
              <a:ext uri="{FF2B5EF4-FFF2-40B4-BE49-F238E27FC236}">
                <a16:creationId xmlns:a16="http://schemas.microsoft.com/office/drawing/2014/main" id="{D026A6F6-E6BB-4D4B-BF5A-B55DA6D46E2E}"/>
              </a:ext>
            </a:extLst>
          </p:cNvPr>
          <p:cNvSpPr>
            <a:spLocks noGrp="1" noChangeArrowheads="1"/>
          </p:cNvSpPr>
          <p:nvPr>
            <p:ph type="ftr" sz="quarter" idx="12"/>
          </p:nvPr>
        </p:nvSpPr>
        <p:spPr>
          <a:ln/>
        </p:spPr>
        <p:txBody>
          <a:bodyPr/>
          <a:lstStyle>
            <a:lvl1pPr>
              <a:defRPr/>
            </a:lvl1pPr>
          </a:lstStyle>
          <a:p>
            <a:pPr>
              <a:defRPr/>
            </a:pPr>
            <a:r>
              <a:rPr lang="en-US"/>
              <a:t>Programming with Windows Threads</a:t>
            </a:r>
          </a:p>
        </p:txBody>
      </p:sp>
    </p:spTree>
    <p:extLst>
      <p:ext uri="{BB962C8B-B14F-4D97-AF65-F5344CB8AC3E}">
        <p14:creationId xmlns:p14="http://schemas.microsoft.com/office/powerpoint/2010/main" val="255838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6DBF"/>
        </a:solidFill>
        <a:effectLst/>
      </p:bgPr>
    </p:bg>
    <p:spTree>
      <p:nvGrpSpPr>
        <p:cNvPr id="1" name=""/>
        <p:cNvGrpSpPr/>
        <p:nvPr/>
      </p:nvGrpSpPr>
      <p:grpSpPr>
        <a:xfrm>
          <a:off x="0" y="0"/>
          <a:ext cx="0" cy="0"/>
          <a:chOff x="0" y="0"/>
          <a:chExt cx="0" cy="0"/>
        </a:xfrm>
      </p:grpSpPr>
      <p:sp>
        <p:nvSpPr>
          <p:cNvPr id="1459202" name="Rectangle 2">
            <a:extLst>
              <a:ext uri="{FF2B5EF4-FFF2-40B4-BE49-F238E27FC236}">
                <a16:creationId xmlns:a16="http://schemas.microsoft.com/office/drawing/2014/main" id="{EE84A427-FBD0-4CFC-964E-022D662746DA}"/>
              </a:ext>
            </a:extLst>
          </p:cNvPr>
          <p:cNvSpPr>
            <a:spLocks noChangeArrowheads="1"/>
          </p:cNvSpPr>
          <p:nvPr/>
        </p:nvSpPr>
        <p:spPr bwMode="white">
          <a:xfrm>
            <a:off x="3175" y="6029325"/>
            <a:ext cx="9140825" cy="828675"/>
          </a:xfrm>
          <a:prstGeom prst="rect">
            <a:avLst/>
          </a:prstGeom>
          <a:solidFill>
            <a:srgbClr val="0860A8"/>
          </a:solidFill>
          <a:ln w="9525">
            <a:noFill/>
            <a:miter lim="800000"/>
            <a:headEnd/>
            <a:tailEnd/>
          </a:ln>
          <a:effectLst/>
        </p:spPr>
        <p:txBody>
          <a:bodyPr wrap="none" anchor="ctr"/>
          <a:lstStyle/>
          <a:p>
            <a:pPr>
              <a:defRPr/>
            </a:pPr>
            <a:endParaRPr lang="en-US"/>
          </a:p>
        </p:txBody>
      </p:sp>
      <p:sp>
        <p:nvSpPr>
          <p:cNvPr id="1027" name="Rectangle 3">
            <a:extLst>
              <a:ext uri="{FF2B5EF4-FFF2-40B4-BE49-F238E27FC236}">
                <a16:creationId xmlns:a16="http://schemas.microsoft.com/office/drawing/2014/main" id="{79EFCCA3-7DBD-4523-A22B-72DE71E02101}"/>
              </a:ext>
            </a:extLst>
          </p:cNvPr>
          <p:cNvSpPr>
            <a:spLocks noGrp="1" noChangeArrowheads="1"/>
          </p:cNvSpPr>
          <p:nvPr>
            <p:ph type="title"/>
          </p:nvPr>
        </p:nvSpPr>
        <p:spPr bwMode="auto">
          <a:xfrm>
            <a:off x="455613" y="273050"/>
            <a:ext cx="823753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ADAFA353-BB61-4875-949D-256BBD566E00}"/>
              </a:ext>
            </a:extLst>
          </p:cNvPr>
          <p:cNvSpPr>
            <a:spLocks noGrp="1" noChangeArrowheads="1"/>
          </p:cNvSpPr>
          <p:nvPr>
            <p:ph type="body" idx="1"/>
          </p:nvPr>
        </p:nvSpPr>
        <p:spPr bwMode="auto">
          <a:xfrm>
            <a:off x="455613" y="1371600"/>
            <a:ext cx="823753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 Fourth level</a:t>
            </a:r>
          </a:p>
          <a:p>
            <a:pPr lvl="4"/>
            <a:r>
              <a:rPr lang="en-US" altLang="en-US"/>
              <a:t>Fifth level</a:t>
            </a:r>
          </a:p>
        </p:txBody>
      </p:sp>
      <p:sp>
        <p:nvSpPr>
          <p:cNvPr id="1459205" name="Rectangle 5">
            <a:extLst>
              <a:ext uri="{FF2B5EF4-FFF2-40B4-BE49-F238E27FC236}">
                <a16:creationId xmlns:a16="http://schemas.microsoft.com/office/drawing/2014/main" id="{34263948-CA77-45F1-B7AC-61B1438694C2}"/>
              </a:ext>
            </a:extLst>
          </p:cNvPr>
          <p:cNvSpPr>
            <a:spLocks noChangeArrowheads="1"/>
          </p:cNvSpPr>
          <p:nvPr/>
        </p:nvSpPr>
        <p:spPr bwMode="white">
          <a:xfrm>
            <a:off x="3175" y="6029325"/>
            <a:ext cx="9140825" cy="828675"/>
          </a:xfrm>
          <a:prstGeom prst="rect">
            <a:avLst/>
          </a:prstGeom>
          <a:solidFill>
            <a:srgbClr val="0860A8"/>
          </a:solidFill>
          <a:ln w="9525">
            <a:noFill/>
            <a:miter lim="800000"/>
            <a:headEnd/>
            <a:tailEnd/>
          </a:ln>
          <a:effectLst/>
        </p:spPr>
        <p:txBody>
          <a:bodyPr wrap="none" anchor="ctr"/>
          <a:lstStyle/>
          <a:p>
            <a:pPr>
              <a:defRPr/>
            </a:pPr>
            <a:endParaRPr lang="en-US"/>
          </a:p>
        </p:txBody>
      </p:sp>
      <p:sp>
        <p:nvSpPr>
          <p:cNvPr id="1459206" name="Rectangle 6">
            <a:extLst>
              <a:ext uri="{FF2B5EF4-FFF2-40B4-BE49-F238E27FC236}">
                <a16:creationId xmlns:a16="http://schemas.microsoft.com/office/drawing/2014/main" id="{215C2DAB-46E7-4D29-8B20-B92B8E86682D}"/>
              </a:ext>
            </a:extLst>
          </p:cNvPr>
          <p:cNvSpPr>
            <a:spLocks noGrp="1" noChangeArrowheads="1"/>
          </p:cNvSpPr>
          <p:nvPr>
            <p:ph type="dt" sz="half" idx="2"/>
          </p:nvPr>
        </p:nvSpPr>
        <p:spPr bwMode="auto">
          <a:xfrm>
            <a:off x="1400175" y="6200775"/>
            <a:ext cx="752475" cy="304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800" b="1" smtClean="0">
                <a:solidFill>
                  <a:srgbClr val="FFFFFF"/>
                </a:solidFill>
                <a:effectLst/>
                <a:latin typeface="+mn-lt"/>
              </a:defRPr>
            </a:lvl1pPr>
          </a:lstStyle>
          <a:p>
            <a:pPr>
              <a:defRPr/>
            </a:pPr>
            <a:endParaRPr lang="en-US"/>
          </a:p>
        </p:txBody>
      </p:sp>
      <p:sp>
        <p:nvSpPr>
          <p:cNvPr id="1459207" name="Rectangle 7">
            <a:extLst>
              <a:ext uri="{FF2B5EF4-FFF2-40B4-BE49-F238E27FC236}">
                <a16:creationId xmlns:a16="http://schemas.microsoft.com/office/drawing/2014/main" id="{D558269C-F791-4304-94C2-CB59675B4E39}"/>
              </a:ext>
            </a:extLst>
          </p:cNvPr>
          <p:cNvSpPr>
            <a:spLocks noGrp="1" noChangeArrowheads="1"/>
          </p:cNvSpPr>
          <p:nvPr>
            <p:ph type="sldNum" sz="quarter" idx="4"/>
          </p:nvPr>
        </p:nvSpPr>
        <p:spPr bwMode="auto">
          <a:xfrm>
            <a:off x="941388" y="6200775"/>
            <a:ext cx="415925" cy="304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800" b="1">
                <a:solidFill>
                  <a:srgbClr val="FFFFFF"/>
                </a:solidFill>
                <a:effectLst/>
                <a:latin typeface="Verdana" panose="020B0604030504040204" pitchFamily="34" charset="0"/>
              </a:defRPr>
            </a:lvl1pPr>
          </a:lstStyle>
          <a:p>
            <a:fld id="{0F3643AA-DBB2-40BC-B211-9AF0EE228780}" type="slidenum">
              <a:rPr lang="en-US" altLang="en-US"/>
              <a:pPr/>
              <a:t>‹#›</a:t>
            </a:fld>
            <a:endParaRPr lang="en-US" altLang="en-US"/>
          </a:p>
        </p:txBody>
      </p:sp>
      <p:pic>
        <p:nvPicPr>
          <p:cNvPr id="1032" name="Picture 8" descr="Intel_white">
            <a:extLst>
              <a:ext uri="{FF2B5EF4-FFF2-40B4-BE49-F238E27FC236}">
                <a16:creationId xmlns:a16="http://schemas.microsoft.com/office/drawing/2014/main" id="{7D3035D6-8ED0-4E9B-953F-7736E807BD0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7889875" y="6176963"/>
            <a:ext cx="811213"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9209" name="Rectangle 9">
            <a:extLst>
              <a:ext uri="{FF2B5EF4-FFF2-40B4-BE49-F238E27FC236}">
                <a16:creationId xmlns:a16="http://schemas.microsoft.com/office/drawing/2014/main" id="{7A56A119-BB36-4016-B191-299B8E745D9E}"/>
              </a:ext>
            </a:extLst>
          </p:cNvPr>
          <p:cNvSpPr>
            <a:spLocks noChangeArrowheads="1"/>
          </p:cNvSpPr>
          <p:nvPr/>
        </p:nvSpPr>
        <p:spPr bwMode="auto">
          <a:xfrm>
            <a:off x="666750" y="6550025"/>
            <a:ext cx="6591300" cy="179388"/>
          </a:xfrm>
          <a:prstGeom prst="rect">
            <a:avLst/>
          </a:prstGeom>
          <a:noFill/>
          <a:ln w="50800" algn="ctr">
            <a:noFill/>
            <a:miter lim="800000"/>
            <a:headEnd/>
            <a:tailEnd/>
          </a:ln>
          <a:effectLst/>
        </p:spPr>
        <p:txBody>
          <a:bodyPr>
            <a:spAutoFit/>
          </a:bodyPr>
          <a:lstStyle/>
          <a:p>
            <a:pPr>
              <a:lnSpc>
                <a:spcPct val="95000"/>
              </a:lnSpc>
              <a:defRPr/>
            </a:pPr>
            <a:r>
              <a:rPr lang="en-US" sz="600">
                <a:effectLst/>
                <a:latin typeface="Verdana" pitchFamily="34" charset="0"/>
              </a:rPr>
              <a:t>Copyright © 2006, Intel Corporation. All rights reserved.  </a:t>
            </a:r>
          </a:p>
        </p:txBody>
      </p:sp>
      <p:pic>
        <p:nvPicPr>
          <p:cNvPr id="1034" name="Picture 10" descr="SW_4c_lrg">
            <a:extLst>
              <a:ext uri="{FF2B5EF4-FFF2-40B4-BE49-F238E27FC236}">
                <a16:creationId xmlns:a16="http://schemas.microsoft.com/office/drawing/2014/main" id="{A4BB90A8-2045-42B3-9B77-FDDCEC373C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788" y="6183313"/>
            <a:ext cx="4476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9211" name="Rectangle 11">
            <a:extLst>
              <a:ext uri="{FF2B5EF4-FFF2-40B4-BE49-F238E27FC236}">
                <a16:creationId xmlns:a16="http://schemas.microsoft.com/office/drawing/2014/main" id="{2627243B-CE01-4714-9636-AFE9530EC1A4}"/>
              </a:ext>
            </a:extLst>
          </p:cNvPr>
          <p:cNvSpPr>
            <a:spLocks noGrp="1" noChangeArrowheads="1"/>
          </p:cNvSpPr>
          <p:nvPr>
            <p:ph type="ftr" sz="quarter" idx="3"/>
          </p:nvPr>
        </p:nvSpPr>
        <p:spPr bwMode="auto">
          <a:xfrm>
            <a:off x="3025775" y="5999163"/>
            <a:ext cx="366077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a:defRPr sz="800" b="1" smtClean="0">
                <a:solidFill>
                  <a:schemeClr val="accent1"/>
                </a:solidFill>
                <a:effectLst/>
                <a:latin typeface="+mn-lt"/>
                <a:ea typeface="ＭＳ Ｐゴシック" pitchFamily="34" charset="-128"/>
              </a:defRPr>
            </a:lvl1pPr>
          </a:lstStyle>
          <a:p>
            <a:pPr>
              <a:defRPr/>
            </a:pPr>
            <a:r>
              <a:rPr lang="en-US"/>
              <a:t>Programming with Windows Threads</a:t>
            </a:r>
          </a:p>
        </p:txBody>
      </p:sp>
      <p:sp>
        <p:nvSpPr>
          <p:cNvPr id="1459213" name="Rectangle 13">
            <a:extLst>
              <a:ext uri="{FF2B5EF4-FFF2-40B4-BE49-F238E27FC236}">
                <a16:creationId xmlns:a16="http://schemas.microsoft.com/office/drawing/2014/main" id="{5CFBD9BE-8C18-4260-B148-BAC4453BE704}"/>
              </a:ext>
            </a:extLst>
          </p:cNvPr>
          <p:cNvSpPr>
            <a:spLocks noChangeArrowheads="1"/>
          </p:cNvSpPr>
          <p:nvPr userDrawn="1"/>
        </p:nvSpPr>
        <p:spPr bwMode="auto">
          <a:xfrm>
            <a:off x="666750" y="6673850"/>
            <a:ext cx="8477250" cy="184150"/>
          </a:xfrm>
          <a:prstGeom prst="rect">
            <a:avLst/>
          </a:prstGeom>
          <a:noFill/>
          <a:ln w="12700">
            <a:noFill/>
            <a:miter lim="800000"/>
            <a:headEnd type="none" w="sm" len="sm"/>
            <a:tailEnd type="none" w="sm" len="sm"/>
          </a:ln>
          <a:effectLst/>
        </p:spPr>
        <p:txBody>
          <a:bodyPr>
            <a:spAutoFit/>
          </a:bodyPr>
          <a:lstStyle/>
          <a:p>
            <a:pPr eaLnBrk="1" hangingPunct="1">
              <a:defRPr/>
            </a:pPr>
            <a:r>
              <a:rPr lang="en-US" sz="600">
                <a:solidFill>
                  <a:srgbClr val="FFFFFF"/>
                </a:solidFill>
                <a:effectLst/>
                <a:latin typeface="Verdana" pitchFamily="34" charset="0"/>
              </a:rPr>
              <a:t>Intel and the Intel logo are trademarks or registered trademarks of Intel Corporation or its subsidiaries in the United States or other countries. *Other brands and names are the property of their respective owners.</a:t>
            </a:r>
          </a:p>
        </p:txBody>
      </p:sp>
    </p:spTree>
  </p:cSld>
  <p:clrMap bg1="dk2" tx1="lt1" bg2="dk1" tx2="lt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Verdana" pitchFamily="34" charset="0"/>
        </a:defRPr>
      </a:lvl2pPr>
      <a:lvl3pPr algn="l" rtl="0" eaLnBrk="0" fontAlgn="base" hangingPunct="0">
        <a:spcBef>
          <a:spcPct val="0"/>
        </a:spcBef>
        <a:spcAft>
          <a:spcPct val="0"/>
        </a:spcAft>
        <a:defRPr sz="2600" b="1">
          <a:solidFill>
            <a:schemeClr val="tx1"/>
          </a:solidFill>
          <a:latin typeface="Verdana" pitchFamily="34" charset="0"/>
        </a:defRPr>
      </a:lvl3pPr>
      <a:lvl4pPr algn="l" rtl="0" eaLnBrk="0" fontAlgn="base" hangingPunct="0">
        <a:spcBef>
          <a:spcPct val="0"/>
        </a:spcBef>
        <a:spcAft>
          <a:spcPct val="0"/>
        </a:spcAft>
        <a:defRPr sz="2600" b="1">
          <a:solidFill>
            <a:schemeClr val="tx1"/>
          </a:solidFill>
          <a:latin typeface="Verdana" pitchFamily="34" charset="0"/>
        </a:defRPr>
      </a:lvl4pPr>
      <a:lvl5pPr algn="l" rtl="0" eaLnBrk="0" fontAlgn="base" hangingPunct="0">
        <a:spcBef>
          <a:spcPct val="0"/>
        </a:spcBef>
        <a:spcAft>
          <a:spcPct val="0"/>
        </a:spcAft>
        <a:defRPr sz="2600" b="1">
          <a:solidFill>
            <a:schemeClr val="tx1"/>
          </a:solidFill>
          <a:latin typeface="Verdana" pitchFamily="34" charset="0"/>
        </a:defRPr>
      </a:lvl5pPr>
      <a:lvl6pPr marL="457200" algn="l" rtl="0" fontAlgn="base">
        <a:spcBef>
          <a:spcPct val="0"/>
        </a:spcBef>
        <a:spcAft>
          <a:spcPct val="0"/>
        </a:spcAft>
        <a:defRPr sz="2600" b="1">
          <a:solidFill>
            <a:schemeClr val="tx1"/>
          </a:solidFill>
          <a:latin typeface="Verdana" pitchFamily="34" charset="0"/>
        </a:defRPr>
      </a:lvl6pPr>
      <a:lvl7pPr marL="914400" algn="l" rtl="0" fontAlgn="base">
        <a:spcBef>
          <a:spcPct val="0"/>
        </a:spcBef>
        <a:spcAft>
          <a:spcPct val="0"/>
        </a:spcAft>
        <a:defRPr sz="2600" b="1">
          <a:solidFill>
            <a:schemeClr val="tx1"/>
          </a:solidFill>
          <a:latin typeface="Verdana" pitchFamily="34" charset="0"/>
        </a:defRPr>
      </a:lvl7pPr>
      <a:lvl8pPr marL="1371600" algn="l" rtl="0" fontAlgn="base">
        <a:spcBef>
          <a:spcPct val="0"/>
        </a:spcBef>
        <a:spcAft>
          <a:spcPct val="0"/>
        </a:spcAft>
        <a:defRPr sz="2600" b="1">
          <a:solidFill>
            <a:schemeClr val="tx1"/>
          </a:solidFill>
          <a:latin typeface="Verdana" pitchFamily="34" charset="0"/>
        </a:defRPr>
      </a:lvl8pPr>
      <a:lvl9pPr marL="1828800" algn="l" rtl="0" fontAlgn="base">
        <a:spcBef>
          <a:spcPct val="0"/>
        </a:spcBef>
        <a:spcAft>
          <a:spcPct val="0"/>
        </a:spcAft>
        <a:defRPr sz="2600" b="1">
          <a:solidFill>
            <a:schemeClr val="tx1"/>
          </a:solidFill>
          <a:latin typeface="Verdana" pitchFamily="34" charset="0"/>
        </a:defRPr>
      </a:lvl9pPr>
    </p:titleStyle>
    <p:bodyStyle>
      <a:lvl1pPr marL="342900" indent="-342900" algn="l" rtl="0" eaLnBrk="0" fontAlgn="base" hangingPunct="0">
        <a:spcBef>
          <a:spcPct val="60000"/>
        </a:spcBef>
        <a:spcAft>
          <a:spcPct val="0"/>
        </a:spcAft>
        <a:defRPr sz="2000">
          <a:solidFill>
            <a:schemeClr val="tx1"/>
          </a:solidFill>
          <a:latin typeface="+mn-lt"/>
          <a:ea typeface="+mn-ea"/>
          <a:cs typeface="+mn-cs"/>
        </a:defRPr>
      </a:lvl1pPr>
      <a:lvl2pPr marL="246063" indent="-244475" algn="l" rtl="0" eaLnBrk="0" fontAlgn="base" hangingPunct="0">
        <a:spcBef>
          <a:spcPct val="40000"/>
        </a:spcBef>
        <a:spcAft>
          <a:spcPct val="0"/>
        </a:spcAft>
        <a:buFont typeface="Verdana" panose="020B0604030504040204" pitchFamily="34" charset="0"/>
        <a:buChar char="•"/>
        <a:defRPr>
          <a:solidFill>
            <a:schemeClr val="tx1"/>
          </a:solidFill>
          <a:latin typeface="+mn-lt"/>
        </a:defRPr>
      </a:lvl2pPr>
      <a:lvl3pPr marL="571500" indent="-323850" algn="l" rtl="0" eaLnBrk="0" fontAlgn="base" hangingPunct="0">
        <a:spcBef>
          <a:spcPct val="20000"/>
        </a:spcBef>
        <a:spcAft>
          <a:spcPct val="0"/>
        </a:spcAft>
        <a:buChar char="•"/>
        <a:defRPr sz="1600">
          <a:solidFill>
            <a:schemeClr val="tx1"/>
          </a:solidFill>
          <a:latin typeface="+mn-lt"/>
        </a:defRPr>
      </a:lvl3pPr>
      <a:lvl4pPr marL="725488" indent="-152400" algn="l" rtl="0" eaLnBrk="0" fontAlgn="base" hangingPunct="0">
        <a:spcBef>
          <a:spcPct val="20000"/>
        </a:spcBef>
        <a:spcAft>
          <a:spcPct val="0"/>
        </a:spcAft>
        <a:buFont typeface="Verdana" panose="020B0604030504040204" pitchFamily="34" charset="0"/>
        <a:buChar char="•"/>
        <a:defRPr sz="1600">
          <a:solidFill>
            <a:schemeClr val="tx1"/>
          </a:solidFill>
          <a:latin typeface="+mn-lt"/>
        </a:defRPr>
      </a:lvl4pPr>
      <a:lvl5pPr marL="1136650" indent="-409575" algn="l" rtl="0" eaLnBrk="0" fontAlgn="base" hangingPunct="0">
        <a:spcBef>
          <a:spcPct val="20000"/>
        </a:spcBef>
        <a:spcAft>
          <a:spcPct val="0"/>
        </a:spcAft>
        <a:buChar char="•"/>
        <a:defRPr sz="1400">
          <a:solidFill>
            <a:schemeClr val="tx1"/>
          </a:solidFill>
          <a:latin typeface="+mn-lt"/>
        </a:defRPr>
      </a:lvl5pPr>
      <a:lvl6pPr marL="1593850" indent="-409575" algn="l" rtl="0" fontAlgn="base">
        <a:spcBef>
          <a:spcPct val="20000"/>
        </a:spcBef>
        <a:spcAft>
          <a:spcPct val="0"/>
        </a:spcAft>
        <a:buChar char="•"/>
        <a:defRPr sz="1400">
          <a:solidFill>
            <a:schemeClr val="tx1"/>
          </a:solidFill>
          <a:latin typeface="+mn-lt"/>
        </a:defRPr>
      </a:lvl6pPr>
      <a:lvl7pPr marL="2051050" indent="-409575" algn="l" rtl="0" fontAlgn="base">
        <a:spcBef>
          <a:spcPct val="20000"/>
        </a:spcBef>
        <a:spcAft>
          <a:spcPct val="0"/>
        </a:spcAft>
        <a:buChar char="•"/>
        <a:defRPr sz="1400">
          <a:solidFill>
            <a:schemeClr val="tx1"/>
          </a:solidFill>
          <a:latin typeface="+mn-lt"/>
        </a:defRPr>
      </a:lvl7pPr>
      <a:lvl8pPr marL="2508250" indent="-409575" algn="l" rtl="0" fontAlgn="base">
        <a:spcBef>
          <a:spcPct val="20000"/>
        </a:spcBef>
        <a:spcAft>
          <a:spcPct val="0"/>
        </a:spcAft>
        <a:buChar char="•"/>
        <a:defRPr sz="1400">
          <a:solidFill>
            <a:schemeClr val="tx1"/>
          </a:solidFill>
          <a:latin typeface="+mn-lt"/>
        </a:defRPr>
      </a:lvl8pPr>
      <a:lvl9pPr marL="2965450" indent="-409575"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3D4A8B0-724F-4AD9-B6E1-3BBE0488528A}"/>
              </a:ext>
            </a:extLst>
          </p:cNvPr>
          <p:cNvSpPr>
            <a:spLocks noGrp="1" noChangeArrowheads="1"/>
          </p:cNvSpPr>
          <p:nvPr>
            <p:ph type="ctrTitle"/>
          </p:nvPr>
        </p:nvSpPr>
        <p:spPr>
          <a:xfrm>
            <a:off x="339725" y="3651250"/>
            <a:ext cx="8402638" cy="457200"/>
          </a:xfrm>
        </p:spPr>
        <p:txBody>
          <a:bodyPr wrap="square"/>
          <a:lstStyle/>
          <a:p>
            <a:pPr eaLnBrk="1" hangingPunct="1"/>
            <a:r>
              <a:rPr lang="en-US" altLang="en-US"/>
              <a:t>Programming with Windows* Threads</a:t>
            </a:r>
          </a:p>
        </p:txBody>
      </p:sp>
      <p:sp>
        <p:nvSpPr>
          <p:cNvPr id="3075" name="Rectangle 5">
            <a:extLst>
              <a:ext uri="{FF2B5EF4-FFF2-40B4-BE49-F238E27FC236}">
                <a16:creationId xmlns:a16="http://schemas.microsoft.com/office/drawing/2014/main" id="{D36396A9-7CBE-47B3-9D14-90F38924EBEE}"/>
              </a:ext>
            </a:extLst>
          </p:cNvPr>
          <p:cNvSpPr>
            <a:spLocks noGrp="1" noChangeArrowheads="1"/>
          </p:cNvSpPr>
          <p:nvPr>
            <p:ph type="subTitle" idx="1"/>
          </p:nvPr>
        </p:nvSpPr>
        <p:spPr>
          <a:xfrm>
            <a:off x="4719638" y="4314825"/>
            <a:ext cx="3967162" cy="427038"/>
          </a:xfrm>
        </p:spPr>
        <p:txBody>
          <a:bodyPr/>
          <a:lstStyle/>
          <a:p>
            <a:pPr marL="0" indent="0" eaLnBrk="1" hangingPunct="1"/>
            <a:r>
              <a:rPr lang="en-US" altLang="en-US"/>
              <a:t>Intel Software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DAC918AD-81F6-429C-9363-62639BAD9D24}"/>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C39ED703-08E5-41C9-B737-E180DCDE19B3}" type="slidenum">
              <a:rPr lang="en-US" altLang="en-US" sz="800">
                <a:solidFill>
                  <a:srgbClr val="FFFFFF"/>
                </a:solidFill>
                <a:latin typeface="Verdana" panose="020B0604030504040204" pitchFamily="34" charset="0"/>
              </a:rPr>
              <a:pPr/>
              <a:t>10</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4A4FFC84-4E58-4EE9-994D-12C32D16C5D8}"/>
              </a:ext>
            </a:extLst>
          </p:cNvPr>
          <p:cNvSpPr>
            <a:spLocks noGrp="1"/>
          </p:cNvSpPr>
          <p:nvPr>
            <p:ph type="ftr" sz="quarter" idx="12"/>
          </p:nvPr>
        </p:nvSpPr>
        <p:spPr/>
        <p:txBody>
          <a:bodyPr/>
          <a:lstStyle/>
          <a:p>
            <a:pPr>
              <a:defRPr/>
            </a:pPr>
            <a:r>
              <a:rPr lang="en-US"/>
              <a:t>Programming with Windows Threads</a:t>
            </a:r>
          </a:p>
        </p:txBody>
      </p:sp>
      <p:sp>
        <p:nvSpPr>
          <p:cNvPr id="12292" name="Rectangle 2">
            <a:extLst>
              <a:ext uri="{FF2B5EF4-FFF2-40B4-BE49-F238E27FC236}">
                <a16:creationId xmlns:a16="http://schemas.microsoft.com/office/drawing/2014/main" id="{559A3145-CA01-42E8-8391-CD35A12E3DF0}"/>
              </a:ext>
            </a:extLst>
          </p:cNvPr>
          <p:cNvSpPr>
            <a:spLocks noGrp="1" noChangeArrowheads="1"/>
          </p:cNvSpPr>
          <p:nvPr>
            <p:ph type="title"/>
          </p:nvPr>
        </p:nvSpPr>
        <p:spPr/>
        <p:txBody>
          <a:bodyPr/>
          <a:lstStyle/>
          <a:p>
            <a:pPr eaLnBrk="1" hangingPunct="1"/>
            <a:r>
              <a:rPr lang="en-US" altLang="en-US"/>
              <a:t>Example Explained</a:t>
            </a:r>
          </a:p>
        </p:txBody>
      </p:sp>
      <p:sp>
        <p:nvSpPr>
          <p:cNvPr id="12293" name="Rectangle 3">
            <a:extLst>
              <a:ext uri="{FF2B5EF4-FFF2-40B4-BE49-F238E27FC236}">
                <a16:creationId xmlns:a16="http://schemas.microsoft.com/office/drawing/2014/main" id="{3F081DF4-D34D-4C7B-9007-4AF3F45CCB81}"/>
              </a:ext>
            </a:extLst>
          </p:cNvPr>
          <p:cNvSpPr>
            <a:spLocks noGrp="1" noChangeArrowheads="1"/>
          </p:cNvSpPr>
          <p:nvPr>
            <p:ph type="body" idx="1"/>
          </p:nvPr>
        </p:nvSpPr>
        <p:spPr/>
        <p:txBody>
          <a:bodyPr/>
          <a:lstStyle/>
          <a:p>
            <a:pPr marL="0" indent="0" eaLnBrk="1" hangingPunct="1"/>
            <a:r>
              <a:rPr lang="en-US" altLang="en-US"/>
              <a:t>Main thread is process</a:t>
            </a:r>
          </a:p>
          <a:p>
            <a:pPr marL="0" indent="0" eaLnBrk="1" hangingPunct="1"/>
            <a:r>
              <a:rPr lang="en-US" altLang="en-US"/>
              <a:t>When process goes, all threads go</a:t>
            </a:r>
          </a:p>
          <a:p>
            <a:pPr marL="0" indent="0" eaLnBrk="1" hangingPunct="1"/>
            <a:r>
              <a:rPr lang="en-US" altLang="en-US"/>
              <a:t>Need some method of waiting for a thread to finish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CCF0B470-CE6C-40ED-8D54-370D7D766D75}"/>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2D4E5F21-2C62-4991-A8FA-2EEE346E956C}" type="slidenum">
              <a:rPr lang="en-US" altLang="en-US" sz="800">
                <a:solidFill>
                  <a:srgbClr val="FFFFFF"/>
                </a:solidFill>
                <a:latin typeface="Verdana" panose="020B0604030504040204" pitchFamily="34" charset="0"/>
              </a:rPr>
              <a:pPr/>
              <a:t>11</a:t>
            </a:fld>
            <a:endParaRPr lang="en-US" altLang="en-US" sz="800">
              <a:solidFill>
                <a:srgbClr val="FFFFFF"/>
              </a:solidFill>
              <a:latin typeface="Verdana" panose="020B0604030504040204" pitchFamily="34" charset="0"/>
            </a:endParaRPr>
          </a:p>
        </p:txBody>
      </p:sp>
      <p:sp>
        <p:nvSpPr>
          <p:cNvPr id="7" name="Footer Placeholder 4">
            <a:extLst>
              <a:ext uri="{FF2B5EF4-FFF2-40B4-BE49-F238E27FC236}">
                <a16:creationId xmlns:a16="http://schemas.microsoft.com/office/drawing/2014/main" id="{B37C4960-16AF-4D64-9331-AD3A068C9C9A}"/>
              </a:ext>
            </a:extLst>
          </p:cNvPr>
          <p:cNvSpPr>
            <a:spLocks noGrp="1"/>
          </p:cNvSpPr>
          <p:nvPr>
            <p:ph type="ftr" sz="quarter" idx="12"/>
          </p:nvPr>
        </p:nvSpPr>
        <p:spPr/>
        <p:txBody>
          <a:bodyPr/>
          <a:lstStyle/>
          <a:p>
            <a:pPr>
              <a:defRPr/>
            </a:pPr>
            <a:r>
              <a:rPr lang="en-US"/>
              <a:t>Programming with Windows Threads</a:t>
            </a:r>
          </a:p>
        </p:txBody>
      </p:sp>
      <p:sp>
        <p:nvSpPr>
          <p:cNvPr id="13316" name="Rectangle 2">
            <a:extLst>
              <a:ext uri="{FF2B5EF4-FFF2-40B4-BE49-F238E27FC236}">
                <a16:creationId xmlns:a16="http://schemas.microsoft.com/office/drawing/2014/main" id="{5F3E738F-72BD-4904-8D24-9E7DB011646A}"/>
              </a:ext>
            </a:extLst>
          </p:cNvPr>
          <p:cNvSpPr>
            <a:spLocks noGrp="1" noChangeArrowheads="1"/>
          </p:cNvSpPr>
          <p:nvPr>
            <p:ph type="body" idx="4294967295"/>
          </p:nvPr>
        </p:nvSpPr>
        <p:spPr>
          <a:xfrm>
            <a:off x="482600" y="1182688"/>
            <a:ext cx="8237538" cy="4551362"/>
          </a:xfrm>
          <a:solidFill>
            <a:srgbClr val="001E8A"/>
          </a:solidFill>
          <a:ln>
            <a:solidFill>
              <a:schemeClr val="tx1"/>
            </a:solidFill>
            <a:miter lim="800000"/>
            <a:headEnd/>
            <a:tailEnd/>
          </a:ln>
        </p:spPr>
        <p:txBody>
          <a:bodyPr lIns="92075" tIns="46038" rIns="92075" bIns="46038"/>
          <a:lstStyle/>
          <a:p>
            <a:pPr marL="0" indent="0" eaLnBrk="1" hangingPunct="1">
              <a:lnSpc>
                <a:spcPct val="75000"/>
              </a:lnSpc>
            </a:pPr>
            <a:r>
              <a:rPr lang="en-US" altLang="en-US" sz="1600" b="1">
                <a:latin typeface="Courier New" panose="02070309020205020404" pitchFamily="49" charset="0"/>
              </a:rPr>
              <a:t>#include &lt;stdio.h&gt;</a:t>
            </a:r>
          </a:p>
          <a:p>
            <a:pPr marL="0" indent="0" eaLnBrk="1" hangingPunct="1">
              <a:lnSpc>
                <a:spcPct val="75000"/>
              </a:lnSpc>
            </a:pPr>
            <a:r>
              <a:rPr lang="en-US" altLang="en-US" sz="1600" b="1">
                <a:latin typeface="Courier New" panose="02070309020205020404" pitchFamily="49" charset="0"/>
              </a:rPr>
              <a:t>#include &lt;windows.h&gt;</a:t>
            </a:r>
          </a:p>
          <a:p>
            <a:pPr marL="0" indent="0" eaLnBrk="1" hangingPunct="1">
              <a:lnSpc>
                <a:spcPct val="75000"/>
              </a:lnSpc>
            </a:pPr>
            <a:r>
              <a:rPr lang="en-US" altLang="en-US" sz="1600" b="1">
                <a:solidFill>
                  <a:srgbClr val="FFFF00"/>
                </a:solidFill>
                <a:latin typeface="Courier New" panose="02070309020205020404" pitchFamily="49" charset="0"/>
              </a:rPr>
              <a:t>BOOL threadDone = FALSE ;</a:t>
            </a:r>
          </a:p>
          <a:p>
            <a:pPr marL="0" indent="0" eaLnBrk="1" hangingPunct="1">
              <a:lnSpc>
                <a:spcPct val="75000"/>
              </a:lnSpc>
            </a:pPr>
            <a:endParaRPr lang="en-US" altLang="en-US" sz="1600" b="1">
              <a:solidFill>
                <a:srgbClr val="FFFF00"/>
              </a:solidFill>
              <a:latin typeface="Courier New" panose="02070309020205020404" pitchFamily="49" charset="0"/>
            </a:endParaRPr>
          </a:p>
          <a:p>
            <a:pPr marL="0" indent="0" eaLnBrk="1" hangingPunct="1">
              <a:lnSpc>
                <a:spcPct val="75000"/>
              </a:lnSpc>
            </a:pPr>
            <a:r>
              <a:rPr lang="en-US" altLang="en-US" sz="1600" b="1">
                <a:latin typeface="Courier New" panose="02070309020205020404" pitchFamily="49" charset="0"/>
              </a:rPr>
              <a:t>DWORD WINAPI helloFunc(LPVOID arg ) { </a:t>
            </a:r>
          </a:p>
          <a:p>
            <a:pPr marL="0" indent="0" eaLnBrk="1" hangingPunct="1">
              <a:lnSpc>
                <a:spcPct val="75000"/>
              </a:lnSpc>
            </a:pPr>
            <a:r>
              <a:rPr lang="en-US" altLang="en-US" sz="1600" b="1">
                <a:latin typeface="Courier New" panose="02070309020205020404" pitchFamily="49" charset="0"/>
              </a:rPr>
              <a:t>	printf(“Hello Thread\n”); </a:t>
            </a:r>
          </a:p>
          <a:p>
            <a:pPr marL="0" indent="0" eaLnBrk="1" hangingPunct="1">
              <a:lnSpc>
                <a:spcPct val="75000"/>
              </a:lnSpc>
            </a:pPr>
            <a:r>
              <a:rPr lang="en-US" altLang="en-US" sz="1600" b="1">
                <a:latin typeface="Courier New" panose="02070309020205020404" pitchFamily="49" charset="0"/>
              </a:rPr>
              <a:t>	</a:t>
            </a:r>
            <a:r>
              <a:rPr lang="en-US" altLang="en-US" sz="1600" b="1">
                <a:solidFill>
                  <a:srgbClr val="FFFF00"/>
                </a:solidFill>
                <a:latin typeface="Courier New" panose="02070309020205020404" pitchFamily="49" charset="0"/>
              </a:rPr>
              <a:t>threadDone = TRUE ;</a:t>
            </a:r>
          </a:p>
          <a:p>
            <a:pPr marL="0" indent="0" eaLnBrk="1" hangingPunct="1">
              <a:lnSpc>
                <a:spcPct val="75000"/>
              </a:lnSpc>
            </a:pPr>
            <a:r>
              <a:rPr lang="en-US" altLang="en-US" sz="1600" b="1">
                <a:latin typeface="Courier New" panose="02070309020205020404" pitchFamily="49" charset="0"/>
              </a:rPr>
              <a:t>	return 0; </a:t>
            </a:r>
          </a:p>
          <a:p>
            <a:pPr marL="0" indent="0" eaLnBrk="1" hangingPunct="1">
              <a:lnSpc>
                <a:spcPct val="75000"/>
              </a:lnSpc>
            </a:pPr>
            <a:r>
              <a:rPr lang="en-US" altLang="en-US" sz="1600" b="1">
                <a:latin typeface="Courier New" panose="02070309020205020404" pitchFamily="49" charset="0"/>
              </a:rPr>
              <a:t>}</a:t>
            </a:r>
          </a:p>
          <a:p>
            <a:pPr marL="0" indent="0" eaLnBrk="1" hangingPunct="1">
              <a:lnSpc>
                <a:spcPct val="75000"/>
              </a:lnSpc>
            </a:pPr>
            <a:r>
              <a:rPr lang="en-US" altLang="en-US" sz="1600" b="1">
                <a:latin typeface="Courier New" panose="02070309020205020404" pitchFamily="49" charset="0"/>
              </a:rPr>
              <a:t>main() {	</a:t>
            </a:r>
          </a:p>
          <a:p>
            <a:pPr marL="0" indent="0" eaLnBrk="1" hangingPunct="1">
              <a:lnSpc>
                <a:spcPct val="75000"/>
              </a:lnSpc>
            </a:pPr>
            <a:r>
              <a:rPr lang="en-US" altLang="en-US" sz="1600" b="1">
                <a:latin typeface="Courier New" panose="02070309020205020404" pitchFamily="49" charset="0"/>
              </a:rPr>
              <a:t>	HANDLE hThread = CreateThread(NULL, 0, helloFunc,</a:t>
            </a:r>
          </a:p>
          <a:p>
            <a:pPr marL="0" indent="0" eaLnBrk="1" hangingPunct="1">
              <a:lnSpc>
                <a:spcPct val="75000"/>
              </a:lnSpc>
            </a:pPr>
            <a:r>
              <a:rPr lang="en-US" altLang="en-US" sz="1600" b="1">
                <a:latin typeface="Courier New" panose="02070309020205020404" pitchFamily="49" charset="0"/>
              </a:rPr>
              <a:t>                                 NULL, 0, NULL );</a:t>
            </a:r>
          </a:p>
          <a:p>
            <a:pPr marL="0" indent="0" eaLnBrk="1" hangingPunct="1">
              <a:lnSpc>
                <a:spcPct val="75000"/>
              </a:lnSpc>
            </a:pPr>
            <a:r>
              <a:rPr lang="en-US" altLang="en-US" sz="1600" b="1">
                <a:latin typeface="Courier New" panose="02070309020205020404" pitchFamily="49" charset="0"/>
              </a:rPr>
              <a:t>  </a:t>
            </a:r>
            <a:r>
              <a:rPr lang="en-US" altLang="en-US" sz="1600" b="1">
                <a:solidFill>
                  <a:srgbClr val="FFFF00"/>
                </a:solidFill>
                <a:latin typeface="Courier New" panose="02070309020205020404" pitchFamily="49" charset="0"/>
              </a:rPr>
              <a:t>while (!threadDone);</a:t>
            </a:r>
            <a:r>
              <a:rPr lang="en-US" altLang="en-US" sz="1600" b="1">
                <a:latin typeface="Courier New" panose="02070309020205020404" pitchFamily="49" charset="0"/>
              </a:rPr>
              <a:t> </a:t>
            </a:r>
            <a:endParaRPr lang="en-US" altLang="en-US" sz="1600" b="1">
              <a:solidFill>
                <a:schemeClr val="tx2"/>
              </a:solidFill>
              <a:latin typeface="Courier New" panose="02070309020205020404" pitchFamily="49" charset="0"/>
            </a:endParaRPr>
          </a:p>
          <a:p>
            <a:pPr marL="0" indent="0" eaLnBrk="1" hangingPunct="1">
              <a:lnSpc>
                <a:spcPct val="75000"/>
              </a:lnSpc>
            </a:pPr>
            <a:r>
              <a:rPr lang="en-US" altLang="en-US" sz="1600" b="1">
                <a:latin typeface="Courier New" panose="02070309020205020404" pitchFamily="49" charset="0"/>
              </a:rPr>
              <a:t>}</a:t>
            </a:r>
          </a:p>
        </p:txBody>
      </p:sp>
      <p:sp>
        <p:nvSpPr>
          <p:cNvPr id="13317" name="Rectangle 3">
            <a:extLst>
              <a:ext uri="{FF2B5EF4-FFF2-40B4-BE49-F238E27FC236}">
                <a16:creationId xmlns:a16="http://schemas.microsoft.com/office/drawing/2014/main" id="{547127A9-9B88-489F-B27E-25CB6794AEE0}"/>
              </a:ext>
            </a:extLst>
          </p:cNvPr>
          <p:cNvSpPr>
            <a:spLocks noGrp="1" noChangeArrowheads="1"/>
          </p:cNvSpPr>
          <p:nvPr>
            <p:ph type="title"/>
          </p:nvPr>
        </p:nvSpPr>
        <p:spPr/>
        <p:txBody>
          <a:bodyPr/>
          <a:lstStyle/>
          <a:p>
            <a:pPr eaLnBrk="1" hangingPunct="1"/>
            <a:r>
              <a:rPr lang="en-US" altLang="en-US"/>
              <a:t>Waiting for Windows* Thread</a:t>
            </a:r>
          </a:p>
        </p:txBody>
      </p:sp>
      <p:sp>
        <p:nvSpPr>
          <p:cNvPr id="1597444" name="Text Box 4">
            <a:extLst>
              <a:ext uri="{FF2B5EF4-FFF2-40B4-BE49-F238E27FC236}">
                <a16:creationId xmlns:a16="http://schemas.microsoft.com/office/drawing/2014/main" id="{21FA0FE8-FEF3-4E4B-8DB6-40B144CA2F04}"/>
              </a:ext>
            </a:extLst>
          </p:cNvPr>
          <p:cNvSpPr txBox="1">
            <a:spLocks noChangeArrowheads="1"/>
          </p:cNvSpPr>
          <p:nvPr/>
        </p:nvSpPr>
        <p:spPr bwMode="auto">
          <a:xfrm>
            <a:off x="1633538" y="3082925"/>
            <a:ext cx="5934075" cy="762000"/>
          </a:xfrm>
          <a:prstGeom prst="rect">
            <a:avLst/>
          </a:prstGeom>
          <a:solidFill>
            <a:schemeClr val="accent1"/>
          </a:solidFill>
          <a:ln w="25400" algn="ctr">
            <a:solidFill>
              <a:schemeClr val="tx1"/>
            </a:solidFill>
            <a:miter lim="800000"/>
            <a:headEnd type="none" w="sm" len="sm"/>
            <a:tailEnd type="none" w="sm" len="sm"/>
          </a:ln>
          <a:effectLst/>
        </p:spPr>
        <p:txBody>
          <a:bodyPr wrap="none" anchor="ctr"/>
          <a:lstStyle/>
          <a:p>
            <a:pPr algn="ctr">
              <a:spcBef>
                <a:spcPct val="50000"/>
              </a:spcBef>
              <a:defRPr/>
            </a:pPr>
            <a:r>
              <a:rPr lang="en-US" sz="3600" b="1">
                <a:solidFill>
                  <a:schemeClr val="bg1"/>
                </a:solidFill>
                <a:effectLst>
                  <a:outerShdw blurRad="38100" dist="38100" dir="2700000" algn="tl">
                    <a:srgbClr val="000000"/>
                  </a:outerShdw>
                </a:effectLst>
                <a:latin typeface="Arial" charset="0"/>
              </a:rPr>
              <a:t>Not a good idea!  </a:t>
            </a:r>
          </a:p>
        </p:txBody>
      </p:sp>
      <p:sp>
        <p:nvSpPr>
          <p:cNvPr id="1597445" name="Text Box 5">
            <a:extLst>
              <a:ext uri="{FF2B5EF4-FFF2-40B4-BE49-F238E27FC236}">
                <a16:creationId xmlns:a16="http://schemas.microsoft.com/office/drawing/2014/main" id="{1E936771-8702-4AD6-A2F9-AF7BCEFFBC91}"/>
              </a:ext>
            </a:extLst>
          </p:cNvPr>
          <p:cNvSpPr txBox="1">
            <a:spLocks noChangeArrowheads="1"/>
          </p:cNvSpPr>
          <p:nvPr/>
        </p:nvSpPr>
        <p:spPr bwMode="auto">
          <a:xfrm>
            <a:off x="3243263" y="5108575"/>
            <a:ext cx="2881312" cy="33655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1600" b="1">
                <a:solidFill>
                  <a:schemeClr val="tx2"/>
                </a:solidFill>
                <a:effectLst>
                  <a:outerShdw blurRad="38100" dist="38100" dir="2700000" algn="tl">
                    <a:srgbClr val="000000"/>
                  </a:outerShdw>
                </a:effectLst>
                <a:latin typeface="Courier New" pitchFamily="49" charset="0"/>
              </a:rPr>
              <a:t>// wasted cycles!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597444"/>
                                        </p:tgtEl>
                                        <p:attrNameLst>
                                          <p:attrName>style.visibility</p:attrName>
                                        </p:attrNameLst>
                                      </p:cBhvr>
                                      <p:to>
                                        <p:strVal val="visible"/>
                                      </p:to>
                                    </p:set>
                                    <p:animEffect transition="in" filter="fade">
                                      <p:cBhvr>
                                        <p:cTn id="7" dur="800" decel="100000"/>
                                        <p:tgtEl>
                                          <p:spTgt spid="1597444"/>
                                        </p:tgtEl>
                                      </p:cBhvr>
                                    </p:animEffect>
                                    <p:anim calcmode="lin" valueType="num">
                                      <p:cBhvr>
                                        <p:cTn id="8" dur="800" decel="100000" fill="hold"/>
                                        <p:tgtEl>
                                          <p:spTgt spid="1597444"/>
                                        </p:tgtEl>
                                        <p:attrNameLst>
                                          <p:attrName>style.rotation</p:attrName>
                                        </p:attrNameLst>
                                      </p:cBhvr>
                                      <p:tavLst>
                                        <p:tav tm="0">
                                          <p:val>
                                            <p:fltVal val="-90"/>
                                          </p:val>
                                        </p:tav>
                                        <p:tav tm="100000">
                                          <p:val>
                                            <p:fltVal val="0"/>
                                          </p:val>
                                        </p:tav>
                                      </p:tavLst>
                                    </p:anim>
                                    <p:anim calcmode="lin" valueType="num">
                                      <p:cBhvr>
                                        <p:cTn id="9" dur="800" decel="100000" fill="hold"/>
                                        <p:tgtEl>
                                          <p:spTgt spid="1597444"/>
                                        </p:tgtEl>
                                        <p:attrNameLst>
                                          <p:attrName>ppt_x</p:attrName>
                                        </p:attrNameLst>
                                      </p:cBhvr>
                                      <p:tavLst>
                                        <p:tav tm="0">
                                          <p:val>
                                            <p:strVal val="#ppt_x+0.4"/>
                                          </p:val>
                                        </p:tav>
                                        <p:tav tm="100000">
                                          <p:val>
                                            <p:strVal val="#ppt_x-0.05"/>
                                          </p:val>
                                        </p:tav>
                                      </p:tavLst>
                                    </p:anim>
                                    <p:anim calcmode="lin" valueType="num">
                                      <p:cBhvr>
                                        <p:cTn id="10" dur="800" decel="100000" fill="hold"/>
                                        <p:tgtEl>
                                          <p:spTgt spid="159744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59744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597444"/>
                                        </p:tgtEl>
                                        <p:attrNameLst>
                                          <p:attrName>ppt_y</p:attrName>
                                        </p:attrNameLst>
                                      </p:cBhvr>
                                      <p:tavLst>
                                        <p:tav tm="0">
                                          <p:val>
                                            <p:strVal val="#ppt_y+0.1"/>
                                          </p:val>
                                        </p:tav>
                                        <p:tav tm="100000">
                                          <p:val>
                                            <p:strVal val="#ppt_y"/>
                                          </p:val>
                                        </p:tav>
                                      </p:tavLst>
                                    </p:anim>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597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44" grpId="0" animBg="1"/>
      <p:bldP spid="15974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1ABD84-BDC5-4C90-8A99-1994F6DC5CA1}"/>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C2B80658-376A-4CCC-8FA3-783F24AB1633}" type="slidenum">
              <a:rPr lang="en-US" altLang="en-US" sz="800">
                <a:solidFill>
                  <a:srgbClr val="FFFFFF"/>
                </a:solidFill>
                <a:latin typeface="Verdana" panose="020B0604030504040204" pitchFamily="34" charset="0"/>
              </a:rPr>
              <a:pPr/>
              <a:t>12</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4C22186A-57B4-482C-B860-B4AF0E71A144}"/>
              </a:ext>
            </a:extLst>
          </p:cNvPr>
          <p:cNvSpPr>
            <a:spLocks noGrp="1"/>
          </p:cNvSpPr>
          <p:nvPr>
            <p:ph type="ftr" sz="quarter" idx="12"/>
          </p:nvPr>
        </p:nvSpPr>
        <p:spPr/>
        <p:txBody>
          <a:bodyPr/>
          <a:lstStyle/>
          <a:p>
            <a:pPr>
              <a:defRPr/>
            </a:pPr>
            <a:r>
              <a:rPr lang="en-US"/>
              <a:t>Programming with Windows Threads</a:t>
            </a:r>
          </a:p>
        </p:txBody>
      </p:sp>
      <p:sp>
        <p:nvSpPr>
          <p:cNvPr id="1599490" name="Rectangle 2">
            <a:extLst>
              <a:ext uri="{FF2B5EF4-FFF2-40B4-BE49-F238E27FC236}">
                <a16:creationId xmlns:a16="http://schemas.microsoft.com/office/drawing/2014/main" id="{CFEE9EF8-39E5-4516-A2AB-D3867F54F0D0}"/>
              </a:ext>
            </a:extLst>
          </p:cNvPr>
          <p:cNvSpPr>
            <a:spLocks noChangeArrowheads="1"/>
          </p:cNvSpPr>
          <p:nvPr/>
        </p:nvSpPr>
        <p:spPr bwMode="auto">
          <a:xfrm>
            <a:off x="1198563" y="1682750"/>
            <a:ext cx="5335587" cy="1316038"/>
          </a:xfrm>
          <a:prstGeom prst="rect">
            <a:avLst/>
          </a:prstGeom>
          <a:solidFill>
            <a:srgbClr val="001E8A"/>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14341" name="Rectangle 3">
            <a:extLst>
              <a:ext uri="{FF2B5EF4-FFF2-40B4-BE49-F238E27FC236}">
                <a16:creationId xmlns:a16="http://schemas.microsoft.com/office/drawing/2014/main" id="{5F85FF65-CE32-42D4-972B-C4BB76DEDA81}"/>
              </a:ext>
            </a:extLst>
          </p:cNvPr>
          <p:cNvSpPr>
            <a:spLocks noGrp="1" noChangeArrowheads="1"/>
          </p:cNvSpPr>
          <p:nvPr>
            <p:ph type="title"/>
          </p:nvPr>
        </p:nvSpPr>
        <p:spPr/>
        <p:txBody>
          <a:bodyPr/>
          <a:lstStyle/>
          <a:p>
            <a:pPr eaLnBrk="1" hangingPunct="1"/>
            <a:r>
              <a:rPr lang="en-US" altLang="en-US"/>
              <a:t>Waiting for a Thread</a:t>
            </a:r>
          </a:p>
        </p:txBody>
      </p:sp>
      <p:sp>
        <p:nvSpPr>
          <p:cNvPr id="14342" name="Rectangle 4">
            <a:extLst>
              <a:ext uri="{FF2B5EF4-FFF2-40B4-BE49-F238E27FC236}">
                <a16:creationId xmlns:a16="http://schemas.microsoft.com/office/drawing/2014/main" id="{9C98A537-D6D3-43EB-BD4E-0B88C4909B13}"/>
              </a:ext>
            </a:extLst>
          </p:cNvPr>
          <p:cNvSpPr>
            <a:spLocks noGrp="1" noChangeArrowheads="1"/>
          </p:cNvSpPr>
          <p:nvPr>
            <p:ph type="body" idx="1"/>
          </p:nvPr>
        </p:nvSpPr>
        <p:spPr/>
        <p:txBody>
          <a:bodyPr/>
          <a:lstStyle/>
          <a:p>
            <a:pPr marL="0" indent="0" eaLnBrk="1" hangingPunct="1">
              <a:lnSpc>
                <a:spcPct val="85000"/>
              </a:lnSpc>
            </a:pPr>
            <a:r>
              <a:rPr lang="en-US" altLang="en-US"/>
              <a:t>Wait for one object (thread)</a:t>
            </a:r>
          </a:p>
          <a:p>
            <a:pPr marL="0" indent="0" eaLnBrk="1" hangingPunct="1">
              <a:lnSpc>
                <a:spcPct val="85000"/>
              </a:lnSpc>
            </a:pPr>
            <a:r>
              <a:rPr lang="en-US" altLang="en-US" sz="1800"/>
              <a:t>	</a:t>
            </a:r>
            <a:r>
              <a:rPr lang="en-US" altLang="en-US" b="1">
                <a:latin typeface="Courier New" panose="02070309020205020404" pitchFamily="49" charset="0"/>
              </a:rPr>
              <a:t>DWORD WaitForSingleObject(</a:t>
            </a:r>
          </a:p>
          <a:p>
            <a:pPr marL="0" indent="0" eaLnBrk="1" hangingPunct="1">
              <a:lnSpc>
                <a:spcPct val="85000"/>
              </a:lnSpc>
            </a:pPr>
            <a:r>
              <a:rPr lang="en-US" altLang="en-US" b="1">
                <a:latin typeface="Courier New" panose="02070309020205020404" pitchFamily="49" charset="0"/>
              </a:rPr>
              <a:t>		HANDLE hHandle, </a:t>
            </a:r>
          </a:p>
          <a:p>
            <a:pPr marL="0" indent="0" eaLnBrk="1" hangingPunct="1">
              <a:lnSpc>
                <a:spcPct val="85000"/>
              </a:lnSpc>
            </a:pPr>
            <a:r>
              <a:rPr lang="en-US" altLang="en-US" b="1">
                <a:latin typeface="Courier New" panose="02070309020205020404" pitchFamily="49" charset="0"/>
              </a:rPr>
              <a:t>		DWORD dwMilliseconds ); </a:t>
            </a:r>
          </a:p>
          <a:p>
            <a:pPr marL="0" indent="0" eaLnBrk="1" hangingPunct="1">
              <a:lnSpc>
                <a:spcPct val="85000"/>
              </a:lnSpc>
            </a:pPr>
            <a:r>
              <a:rPr lang="en-US" altLang="en-US"/>
              <a:t>Calling thread waits (blocks) until </a:t>
            </a:r>
          </a:p>
          <a:p>
            <a:pPr lvl="1" eaLnBrk="1" hangingPunct="1">
              <a:lnSpc>
                <a:spcPct val="85000"/>
              </a:lnSpc>
            </a:pPr>
            <a:r>
              <a:rPr lang="en-US" altLang="en-US"/>
              <a:t>Time expires</a:t>
            </a:r>
          </a:p>
          <a:p>
            <a:pPr lvl="2" eaLnBrk="1" hangingPunct="1">
              <a:lnSpc>
                <a:spcPct val="85000"/>
              </a:lnSpc>
            </a:pPr>
            <a:r>
              <a:rPr lang="en-US" altLang="en-US" sz="1800"/>
              <a:t>Return code used to indicate this</a:t>
            </a:r>
          </a:p>
          <a:p>
            <a:pPr lvl="1" eaLnBrk="1" hangingPunct="1">
              <a:lnSpc>
                <a:spcPct val="85000"/>
              </a:lnSpc>
            </a:pPr>
            <a:r>
              <a:rPr lang="en-US" altLang="en-US"/>
              <a:t>Thread exits (handle is signaled)</a:t>
            </a:r>
          </a:p>
          <a:p>
            <a:pPr lvl="2" eaLnBrk="1" hangingPunct="1">
              <a:lnSpc>
                <a:spcPct val="85000"/>
              </a:lnSpc>
            </a:pPr>
            <a:r>
              <a:rPr lang="en-US" altLang="en-US" sz="1800"/>
              <a:t>Use </a:t>
            </a:r>
            <a:r>
              <a:rPr lang="en-US" altLang="en-US" sz="1800" b="1">
                <a:latin typeface="Courier New" panose="02070309020205020404" pitchFamily="49" charset="0"/>
              </a:rPr>
              <a:t>INFINITE</a:t>
            </a:r>
            <a:r>
              <a:rPr lang="en-US" altLang="en-US" sz="1800"/>
              <a:t> to wait until thread termination</a:t>
            </a:r>
          </a:p>
          <a:p>
            <a:pPr marL="0" indent="0" eaLnBrk="1" hangingPunct="1">
              <a:lnSpc>
                <a:spcPct val="85000"/>
              </a:lnSpc>
            </a:pPr>
            <a:r>
              <a:rPr lang="en-US" altLang="en-US"/>
              <a:t>Does not use CPU cycles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317D323-3A19-4C15-8064-904E23127FA0}"/>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D4D606B2-DDAB-4D45-AFA4-008A507FBDBE}" type="slidenum">
              <a:rPr lang="en-US" altLang="en-US" sz="800">
                <a:solidFill>
                  <a:srgbClr val="FFFFFF"/>
                </a:solidFill>
                <a:latin typeface="Verdana" panose="020B0604030504040204" pitchFamily="34" charset="0"/>
              </a:rPr>
              <a:pPr/>
              <a:t>13</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1FC51F1D-60D6-47EC-82FA-1DA65DBC2340}"/>
              </a:ext>
            </a:extLst>
          </p:cNvPr>
          <p:cNvSpPr>
            <a:spLocks noGrp="1"/>
          </p:cNvSpPr>
          <p:nvPr>
            <p:ph type="ftr" sz="quarter" idx="12"/>
          </p:nvPr>
        </p:nvSpPr>
        <p:spPr/>
        <p:txBody>
          <a:bodyPr/>
          <a:lstStyle/>
          <a:p>
            <a:pPr>
              <a:defRPr/>
            </a:pPr>
            <a:r>
              <a:rPr lang="en-US"/>
              <a:t>Programming with Windows Threads</a:t>
            </a:r>
          </a:p>
        </p:txBody>
      </p:sp>
      <p:sp>
        <p:nvSpPr>
          <p:cNvPr id="1601538" name="Rectangle 2">
            <a:extLst>
              <a:ext uri="{FF2B5EF4-FFF2-40B4-BE49-F238E27FC236}">
                <a16:creationId xmlns:a16="http://schemas.microsoft.com/office/drawing/2014/main" id="{9CB894F3-723C-4B0B-BC28-1F22099F2801}"/>
              </a:ext>
            </a:extLst>
          </p:cNvPr>
          <p:cNvSpPr>
            <a:spLocks noChangeArrowheads="1"/>
          </p:cNvSpPr>
          <p:nvPr/>
        </p:nvSpPr>
        <p:spPr bwMode="auto">
          <a:xfrm>
            <a:off x="1217613" y="1817688"/>
            <a:ext cx="7156450" cy="2341562"/>
          </a:xfrm>
          <a:prstGeom prst="rect">
            <a:avLst/>
          </a:prstGeom>
          <a:solidFill>
            <a:srgbClr val="001E8A"/>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15365" name="Rectangle 3">
            <a:extLst>
              <a:ext uri="{FF2B5EF4-FFF2-40B4-BE49-F238E27FC236}">
                <a16:creationId xmlns:a16="http://schemas.microsoft.com/office/drawing/2014/main" id="{98DF0F6D-4DBA-4E6A-8A42-38B749AAE2DE}"/>
              </a:ext>
            </a:extLst>
          </p:cNvPr>
          <p:cNvSpPr>
            <a:spLocks noGrp="1" noChangeArrowheads="1"/>
          </p:cNvSpPr>
          <p:nvPr>
            <p:ph type="title"/>
          </p:nvPr>
        </p:nvSpPr>
        <p:spPr/>
        <p:txBody>
          <a:bodyPr/>
          <a:lstStyle/>
          <a:p>
            <a:pPr eaLnBrk="1" hangingPunct="1"/>
            <a:r>
              <a:rPr lang="en-US" altLang="en-US"/>
              <a:t>Waiting for Many Threads</a:t>
            </a:r>
          </a:p>
        </p:txBody>
      </p:sp>
      <p:sp>
        <p:nvSpPr>
          <p:cNvPr id="15366" name="Rectangle 4">
            <a:extLst>
              <a:ext uri="{FF2B5EF4-FFF2-40B4-BE49-F238E27FC236}">
                <a16:creationId xmlns:a16="http://schemas.microsoft.com/office/drawing/2014/main" id="{30EF92FF-D873-45CA-9588-5E7911A03523}"/>
              </a:ext>
            </a:extLst>
          </p:cNvPr>
          <p:cNvSpPr>
            <a:spLocks noGrp="1" noChangeArrowheads="1"/>
          </p:cNvSpPr>
          <p:nvPr>
            <p:ph type="body" idx="1"/>
          </p:nvPr>
        </p:nvSpPr>
        <p:spPr/>
        <p:txBody>
          <a:bodyPr/>
          <a:lstStyle/>
          <a:p>
            <a:pPr marL="0" indent="0" eaLnBrk="1" hangingPunct="1"/>
            <a:r>
              <a:rPr lang="en-US" altLang="en-US"/>
              <a:t>Wait for up to 64 objects (threads)</a:t>
            </a:r>
          </a:p>
          <a:p>
            <a:pPr marL="0" indent="0" eaLnBrk="1" hangingPunct="1"/>
            <a:r>
              <a:rPr lang="en-US" altLang="en-US"/>
              <a:t>	</a:t>
            </a:r>
            <a:r>
              <a:rPr lang="en-US" altLang="en-US" b="1">
                <a:latin typeface="Courier New" panose="02070309020205020404" pitchFamily="49" charset="0"/>
              </a:rPr>
              <a:t>DWORD WaitForMultipleObjects(</a:t>
            </a:r>
          </a:p>
          <a:p>
            <a:pPr marL="0" indent="0" eaLnBrk="1" hangingPunct="1"/>
            <a:r>
              <a:rPr lang="en-US" altLang="en-US" b="1">
                <a:latin typeface="Courier New" panose="02070309020205020404" pitchFamily="49" charset="0"/>
              </a:rPr>
              <a:t>		DWORD nCount, </a:t>
            </a:r>
          </a:p>
          <a:p>
            <a:pPr marL="0" indent="0" eaLnBrk="1" hangingPunct="1"/>
            <a:r>
              <a:rPr lang="en-US" altLang="en-US" b="1">
                <a:latin typeface="Courier New" panose="02070309020205020404" pitchFamily="49" charset="0"/>
              </a:rPr>
              <a:t>		CONST HANDLE *lpHandles, // array</a:t>
            </a:r>
          </a:p>
          <a:p>
            <a:pPr marL="0" indent="0" eaLnBrk="1" hangingPunct="1"/>
            <a:r>
              <a:rPr lang="en-US" altLang="en-US" b="1">
                <a:latin typeface="Courier New" panose="02070309020205020404" pitchFamily="49" charset="0"/>
              </a:rPr>
              <a:t>		BOOL fWaitAll, // wait for one or all</a:t>
            </a:r>
          </a:p>
          <a:p>
            <a:pPr marL="0" indent="0" eaLnBrk="1" hangingPunct="1"/>
            <a:r>
              <a:rPr lang="en-US" altLang="en-US" b="1">
                <a:latin typeface="Courier New" panose="02070309020205020404" pitchFamily="49" charset="0"/>
              </a:rPr>
              <a:t>		DWORD dwMilliseconds)</a:t>
            </a:r>
          </a:p>
          <a:p>
            <a:pPr marL="0" indent="0" eaLnBrk="1" hangingPunct="1"/>
            <a:r>
              <a:rPr lang="en-US" altLang="en-US"/>
              <a:t>Wait for all: </a:t>
            </a:r>
            <a:r>
              <a:rPr lang="en-US" altLang="en-US" b="1">
                <a:latin typeface="Courier New" panose="02070309020205020404" pitchFamily="49" charset="0"/>
              </a:rPr>
              <a:t>fWaitAll==TRUE</a:t>
            </a:r>
          </a:p>
          <a:p>
            <a:pPr marL="0" indent="0" eaLnBrk="1" hangingPunct="1"/>
            <a:r>
              <a:rPr lang="en-US" altLang="en-US"/>
              <a:t>Wait for any:  </a:t>
            </a:r>
            <a:r>
              <a:rPr lang="en-US" altLang="en-US" b="1">
                <a:latin typeface="Courier New" panose="02070309020205020404" pitchFamily="49" charset="0"/>
              </a:rPr>
              <a:t>fWaitAll==FALSE</a:t>
            </a:r>
          </a:p>
          <a:p>
            <a:pPr lvl="1" eaLnBrk="1" hangingPunct="1"/>
            <a:r>
              <a:rPr lang="en-US" altLang="en-US"/>
              <a:t>Return value is first array index found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836DE43C-13C6-4410-BFC8-834E0B88BB40}"/>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0E79F2C7-BEE7-4640-BA3E-186A8E67B00D}" type="slidenum">
              <a:rPr lang="en-US" altLang="en-US" sz="800">
                <a:solidFill>
                  <a:srgbClr val="FFFFFF"/>
                </a:solidFill>
                <a:latin typeface="Verdana" panose="020B0604030504040204" pitchFamily="34" charset="0"/>
              </a:rPr>
              <a:pPr/>
              <a:t>14</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35E08D49-EEA0-4153-9457-2EFC29A87A3F}"/>
              </a:ext>
            </a:extLst>
          </p:cNvPr>
          <p:cNvSpPr>
            <a:spLocks noGrp="1"/>
          </p:cNvSpPr>
          <p:nvPr>
            <p:ph type="ftr" sz="quarter" idx="12"/>
          </p:nvPr>
        </p:nvSpPr>
        <p:spPr/>
        <p:txBody>
          <a:bodyPr/>
          <a:lstStyle/>
          <a:p>
            <a:pPr>
              <a:defRPr/>
            </a:pPr>
            <a:r>
              <a:rPr lang="en-US"/>
              <a:t>Programming with Windows Threads</a:t>
            </a:r>
          </a:p>
        </p:txBody>
      </p:sp>
      <p:sp>
        <p:nvSpPr>
          <p:cNvPr id="16388" name="Rectangle 2">
            <a:extLst>
              <a:ext uri="{FF2B5EF4-FFF2-40B4-BE49-F238E27FC236}">
                <a16:creationId xmlns:a16="http://schemas.microsoft.com/office/drawing/2014/main" id="{C49C2F12-56D1-45E0-AE0B-FF7767B38D21}"/>
              </a:ext>
            </a:extLst>
          </p:cNvPr>
          <p:cNvSpPr>
            <a:spLocks noGrp="1" noChangeArrowheads="1"/>
          </p:cNvSpPr>
          <p:nvPr>
            <p:ph type="title"/>
          </p:nvPr>
        </p:nvSpPr>
        <p:spPr/>
        <p:txBody>
          <a:bodyPr/>
          <a:lstStyle/>
          <a:p>
            <a:pPr eaLnBrk="1" hangingPunct="1"/>
            <a:r>
              <a:rPr lang="en-US" altLang="en-US"/>
              <a:t>Notes on WaitFor* Functions</a:t>
            </a:r>
          </a:p>
        </p:txBody>
      </p:sp>
      <p:sp>
        <p:nvSpPr>
          <p:cNvPr id="16389" name="Rectangle 3">
            <a:extLst>
              <a:ext uri="{FF2B5EF4-FFF2-40B4-BE49-F238E27FC236}">
                <a16:creationId xmlns:a16="http://schemas.microsoft.com/office/drawing/2014/main" id="{0C3297BA-76EF-48A2-B386-716D06FDB225}"/>
              </a:ext>
            </a:extLst>
          </p:cNvPr>
          <p:cNvSpPr>
            <a:spLocks noGrp="1" noChangeArrowheads="1"/>
          </p:cNvSpPr>
          <p:nvPr>
            <p:ph type="body" idx="1"/>
          </p:nvPr>
        </p:nvSpPr>
        <p:spPr/>
        <p:txBody>
          <a:bodyPr/>
          <a:lstStyle/>
          <a:p>
            <a:pPr marL="0" indent="0" eaLnBrk="1" hangingPunct="1"/>
            <a:r>
              <a:rPr lang="en-US" altLang="en-US"/>
              <a:t>Handle as parameter</a:t>
            </a:r>
          </a:p>
          <a:p>
            <a:pPr marL="0" indent="0" eaLnBrk="1" hangingPunct="1"/>
            <a:r>
              <a:rPr lang="en-US" altLang="en-US"/>
              <a:t>Used for different types of objects</a:t>
            </a:r>
          </a:p>
          <a:p>
            <a:pPr marL="0" indent="0" eaLnBrk="1" hangingPunct="1"/>
            <a:r>
              <a:rPr lang="en-US" altLang="en-US"/>
              <a:t>Kernel objects have two states</a:t>
            </a:r>
          </a:p>
          <a:p>
            <a:pPr lvl="1" eaLnBrk="1" hangingPunct="1"/>
            <a:r>
              <a:rPr lang="en-US" altLang="en-US"/>
              <a:t>Signaled</a:t>
            </a:r>
          </a:p>
          <a:p>
            <a:pPr lvl="1" eaLnBrk="1" hangingPunct="1"/>
            <a:r>
              <a:rPr lang="en-US" altLang="en-US"/>
              <a:t>Non-signaled </a:t>
            </a:r>
          </a:p>
          <a:p>
            <a:pPr marL="0" indent="0" eaLnBrk="1" hangingPunct="1"/>
            <a:r>
              <a:rPr lang="en-US" altLang="en-US"/>
              <a:t>Behavior is defined by object referred to by handle</a:t>
            </a:r>
          </a:p>
          <a:p>
            <a:pPr lvl="1" eaLnBrk="1" hangingPunct="1"/>
            <a:r>
              <a:rPr lang="en-US" altLang="en-US"/>
              <a:t>Thread: signaled means terminated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E145D8-7472-4307-B83D-9275567634BB}"/>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75F94C36-42F6-430C-9471-4A7D5A507F6A}" type="slidenum">
              <a:rPr lang="en-US" altLang="en-US" sz="800">
                <a:solidFill>
                  <a:srgbClr val="FFFFFF"/>
                </a:solidFill>
                <a:latin typeface="Verdana" panose="020B0604030504040204" pitchFamily="34" charset="0"/>
              </a:rPr>
              <a:pPr/>
              <a:t>15</a:t>
            </a:fld>
            <a:endParaRPr lang="en-US" altLang="en-US" sz="800">
              <a:solidFill>
                <a:srgbClr val="FFFFFF"/>
              </a:solidFill>
              <a:latin typeface="Verdana" panose="020B0604030504040204" pitchFamily="34" charset="0"/>
            </a:endParaRPr>
          </a:p>
        </p:txBody>
      </p:sp>
      <p:sp>
        <p:nvSpPr>
          <p:cNvPr id="5" name="Footer Placeholder 4">
            <a:extLst>
              <a:ext uri="{FF2B5EF4-FFF2-40B4-BE49-F238E27FC236}">
                <a16:creationId xmlns:a16="http://schemas.microsoft.com/office/drawing/2014/main" id="{5DC1FD67-06BC-4778-B235-77075B7F0D8A}"/>
              </a:ext>
            </a:extLst>
          </p:cNvPr>
          <p:cNvSpPr>
            <a:spLocks noGrp="1"/>
          </p:cNvSpPr>
          <p:nvPr>
            <p:ph type="ftr" sz="quarter" idx="12"/>
          </p:nvPr>
        </p:nvSpPr>
        <p:spPr/>
        <p:txBody>
          <a:bodyPr/>
          <a:lstStyle/>
          <a:p>
            <a:pPr>
              <a:defRPr/>
            </a:pPr>
            <a:r>
              <a:rPr lang="en-US"/>
              <a:t>Programming with Windows Threads</a:t>
            </a:r>
          </a:p>
        </p:txBody>
      </p:sp>
      <p:sp>
        <p:nvSpPr>
          <p:cNvPr id="17412" name="Rectangle 2">
            <a:extLst>
              <a:ext uri="{FF2B5EF4-FFF2-40B4-BE49-F238E27FC236}">
                <a16:creationId xmlns:a16="http://schemas.microsoft.com/office/drawing/2014/main" id="{3A4D8A62-BF9B-4AE7-A174-C2CF70946141}"/>
              </a:ext>
            </a:extLst>
          </p:cNvPr>
          <p:cNvSpPr>
            <a:spLocks noGrp="1" noChangeArrowheads="1"/>
          </p:cNvSpPr>
          <p:nvPr>
            <p:ph type="title"/>
          </p:nvPr>
        </p:nvSpPr>
        <p:spPr/>
        <p:txBody>
          <a:bodyPr/>
          <a:lstStyle/>
          <a:p>
            <a:pPr eaLnBrk="1" hangingPunct="1"/>
            <a:r>
              <a:rPr lang="en-US" altLang="en-US"/>
              <a:t>Example: Multiple Threads</a:t>
            </a:r>
          </a:p>
        </p:txBody>
      </p:sp>
      <p:sp>
        <p:nvSpPr>
          <p:cNvPr id="17413" name="Rectangle 3">
            <a:extLst>
              <a:ext uri="{FF2B5EF4-FFF2-40B4-BE49-F238E27FC236}">
                <a16:creationId xmlns:a16="http://schemas.microsoft.com/office/drawing/2014/main" id="{044C2363-978B-4C2C-B3FE-9AA776AB2E6F}"/>
              </a:ext>
            </a:extLst>
          </p:cNvPr>
          <p:cNvSpPr>
            <a:spLocks noGrp="1" noChangeArrowheads="1"/>
          </p:cNvSpPr>
          <p:nvPr>
            <p:ph type="body" idx="4294967295"/>
          </p:nvPr>
        </p:nvSpPr>
        <p:spPr>
          <a:xfrm>
            <a:off x="596900" y="1144588"/>
            <a:ext cx="7923213" cy="4667250"/>
          </a:xfrm>
          <a:solidFill>
            <a:srgbClr val="001E8A"/>
          </a:solidFill>
          <a:ln>
            <a:solidFill>
              <a:schemeClr val="tx1"/>
            </a:solidFill>
            <a:miter lim="800000"/>
            <a:headEnd/>
            <a:tailEnd/>
          </a:ln>
        </p:spPr>
        <p:txBody>
          <a:bodyPr lIns="92075" tIns="46038" rIns="92075" bIns="46038"/>
          <a:lstStyle/>
          <a:p>
            <a:pPr marL="0" indent="0" eaLnBrk="1" hangingPunct="1">
              <a:lnSpc>
                <a:spcPct val="70000"/>
              </a:lnSpc>
              <a:spcBef>
                <a:spcPct val="30000"/>
              </a:spcBef>
            </a:pPr>
            <a:r>
              <a:rPr lang="en-US" altLang="en-US" sz="1800" b="1">
                <a:latin typeface="Courier New" panose="02070309020205020404" pitchFamily="49" charset="0"/>
              </a:rPr>
              <a:t>#include &lt;stdio.h&gt;</a:t>
            </a:r>
          </a:p>
          <a:p>
            <a:pPr marL="0" indent="0" eaLnBrk="1" hangingPunct="1">
              <a:lnSpc>
                <a:spcPct val="70000"/>
              </a:lnSpc>
              <a:spcBef>
                <a:spcPct val="30000"/>
              </a:spcBef>
            </a:pPr>
            <a:r>
              <a:rPr lang="en-US" altLang="en-US" sz="1800" b="1">
                <a:latin typeface="Courier New" panose="02070309020205020404" pitchFamily="49" charset="0"/>
              </a:rPr>
              <a:t>#include &lt;windows.h&gt;</a:t>
            </a:r>
          </a:p>
          <a:p>
            <a:pPr marL="0" indent="0" eaLnBrk="1" hangingPunct="1">
              <a:lnSpc>
                <a:spcPct val="70000"/>
              </a:lnSpc>
              <a:spcBef>
                <a:spcPct val="30000"/>
              </a:spcBef>
            </a:pPr>
            <a:r>
              <a:rPr lang="en-US" altLang="en-US" sz="1800" b="1">
                <a:solidFill>
                  <a:srgbClr val="FFFF00"/>
                </a:solidFill>
                <a:latin typeface="Courier New" panose="02070309020205020404" pitchFamily="49" charset="0"/>
              </a:rPr>
              <a:t>const int numThreads = 4;</a:t>
            </a:r>
          </a:p>
          <a:p>
            <a:pPr marL="0" indent="0" eaLnBrk="1" hangingPunct="1">
              <a:lnSpc>
                <a:spcPct val="70000"/>
              </a:lnSpc>
              <a:spcBef>
                <a:spcPct val="30000"/>
              </a:spcBef>
            </a:pPr>
            <a:endParaRPr lang="en-US" altLang="en-US" sz="1800" b="1">
              <a:latin typeface="Courier New" panose="02070309020205020404" pitchFamily="49" charset="0"/>
            </a:endParaRPr>
          </a:p>
          <a:p>
            <a:pPr marL="0" indent="0" eaLnBrk="1" hangingPunct="1">
              <a:lnSpc>
                <a:spcPct val="70000"/>
              </a:lnSpc>
              <a:spcBef>
                <a:spcPct val="30000"/>
              </a:spcBef>
            </a:pPr>
            <a:r>
              <a:rPr lang="en-US" altLang="en-US" sz="1800" b="1">
                <a:latin typeface="Courier New" panose="02070309020205020404" pitchFamily="49" charset="0"/>
              </a:rPr>
              <a:t>DWORD WINAPI helloFunc(LPVOID arg ) { </a:t>
            </a:r>
          </a:p>
          <a:p>
            <a:pPr marL="0" indent="0" eaLnBrk="1" hangingPunct="1">
              <a:lnSpc>
                <a:spcPct val="70000"/>
              </a:lnSpc>
              <a:spcBef>
                <a:spcPct val="30000"/>
              </a:spcBef>
            </a:pPr>
            <a:r>
              <a:rPr lang="en-US" altLang="en-US" sz="1800" b="1">
                <a:latin typeface="Courier New" panose="02070309020205020404" pitchFamily="49" charset="0"/>
              </a:rPr>
              <a:t>  printf(“Hello Thread\n”); </a:t>
            </a:r>
          </a:p>
          <a:p>
            <a:pPr marL="0" indent="0" eaLnBrk="1" hangingPunct="1">
              <a:lnSpc>
                <a:spcPct val="70000"/>
              </a:lnSpc>
              <a:spcBef>
                <a:spcPct val="30000"/>
              </a:spcBef>
            </a:pPr>
            <a:r>
              <a:rPr lang="en-US" altLang="en-US" sz="1800" b="1">
                <a:latin typeface="Courier New" panose="02070309020205020404" pitchFamily="49" charset="0"/>
              </a:rPr>
              <a:t>  return 0; }</a:t>
            </a:r>
          </a:p>
          <a:p>
            <a:pPr marL="0" indent="0" eaLnBrk="1" hangingPunct="1">
              <a:lnSpc>
                <a:spcPct val="70000"/>
              </a:lnSpc>
              <a:spcBef>
                <a:spcPct val="30000"/>
              </a:spcBef>
            </a:pPr>
            <a:endParaRPr lang="en-US" altLang="en-US" sz="1800" b="1">
              <a:latin typeface="Courier New" panose="02070309020205020404" pitchFamily="49" charset="0"/>
            </a:endParaRPr>
          </a:p>
          <a:p>
            <a:pPr marL="0" indent="0" eaLnBrk="1" hangingPunct="1">
              <a:lnSpc>
                <a:spcPct val="70000"/>
              </a:lnSpc>
              <a:spcBef>
                <a:spcPct val="30000"/>
              </a:spcBef>
            </a:pPr>
            <a:r>
              <a:rPr lang="en-US" altLang="en-US" sz="1800" b="1">
                <a:latin typeface="Courier New" panose="02070309020205020404" pitchFamily="49" charset="0"/>
              </a:rPr>
              <a:t>main() {	</a:t>
            </a:r>
          </a:p>
          <a:p>
            <a:pPr marL="0" indent="0" eaLnBrk="1" hangingPunct="1">
              <a:lnSpc>
                <a:spcPct val="70000"/>
              </a:lnSpc>
              <a:spcBef>
                <a:spcPct val="30000"/>
              </a:spcBef>
            </a:pPr>
            <a:r>
              <a:rPr lang="en-US" altLang="en-US" sz="1800" b="1">
                <a:latin typeface="Courier New" panose="02070309020205020404" pitchFamily="49" charset="0"/>
              </a:rPr>
              <a:t>  HANDLE hThread[numThreads];</a:t>
            </a:r>
          </a:p>
          <a:p>
            <a:pPr marL="0" indent="0" eaLnBrk="1" hangingPunct="1">
              <a:lnSpc>
                <a:spcPct val="70000"/>
              </a:lnSpc>
              <a:spcBef>
                <a:spcPct val="30000"/>
              </a:spcBef>
            </a:pPr>
            <a:r>
              <a:rPr lang="en-US" altLang="en-US" sz="1800" b="1">
                <a:latin typeface="Courier New" panose="02070309020205020404" pitchFamily="49" charset="0"/>
              </a:rPr>
              <a:t>  for (int i = 0; i &lt; numThreads; i++)</a:t>
            </a:r>
          </a:p>
          <a:p>
            <a:pPr marL="0" indent="0" eaLnBrk="1" hangingPunct="1">
              <a:lnSpc>
                <a:spcPct val="70000"/>
              </a:lnSpc>
              <a:spcBef>
                <a:spcPct val="30000"/>
              </a:spcBef>
            </a:pPr>
            <a:r>
              <a:rPr lang="en-US" altLang="en-US" sz="1800" b="1">
                <a:latin typeface="Courier New" panose="02070309020205020404" pitchFamily="49" charset="0"/>
              </a:rPr>
              <a:t>    hThread[i] = </a:t>
            </a:r>
          </a:p>
          <a:p>
            <a:pPr marL="0" indent="0" eaLnBrk="1" hangingPunct="1">
              <a:lnSpc>
                <a:spcPct val="70000"/>
              </a:lnSpc>
              <a:spcBef>
                <a:spcPct val="30000"/>
              </a:spcBef>
            </a:pPr>
            <a:r>
              <a:rPr lang="en-US" altLang="en-US" sz="1800" b="1">
                <a:latin typeface="Courier New" panose="02070309020205020404" pitchFamily="49" charset="0"/>
              </a:rPr>
              <a:t>      CreateThread(NULL, 0, helloFunc, NULL, 0, NULL );</a:t>
            </a:r>
          </a:p>
          <a:p>
            <a:pPr marL="0" indent="0" eaLnBrk="1" hangingPunct="1">
              <a:lnSpc>
                <a:spcPct val="70000"/>
              </a:lnSpc>
              <a:spcBef>
                <a:spcPct val="30000"/>
              </a:spcBef>
            </a:pPr>
            <a:r>
              <a:rPr lang="en-US" altLang="en-US" sz="1800" b="1">
                <a:latin typeface="Courier New" panose="02070309020205020404" pitchFamily="49" charset="0"/>
              </a:rPr>
              <a:t>  </a:t>
            </a:r>
            <a:r>
              <a:rPr lang="en-US" altLang="en-US" sz="1800" b="1">
                <a:solidFill>
                  <a:srgbClr val="FFFF00"/>
                </a:solidFill>
                <a:latin typeface="Courier New" panose="02070309020205020404" pitchFamily="49" charset="0"/>
              </a:rPr>
              <a:t>WaitForMultipleObjects(numThreads, hThread,</a:t>
            </a:r>
          </a:p>
          <a:p>
            <a:pPr marL="0" indent="0" eaLnBrk="1" hangingPunct="1">
              <a:lnSpc>
                <a:spcPct val="70000"/>
              </a:lnSpc>
              <a:spcBef>
                <a:spcPct val="30000"/>
              </a:spcBef>
            </a:pPr>
            <a:r>
              <a:rPr lang="en-US" altLang="en-US" sz="1800" b="1">
                <a:solidFill>
                  <a:srgbClr val="FFFF00"/>
                </a:solidFill>
                <a:latin typeface="Courier New" panose="02070309020205020404" pitchFamily="49" charset="0"/>
              </a:rPr>
              <a:t>						TRUE, INFINITE);</a:t>
            </a:r>
            <a:r>
              <a:rPr lang="en-US" altLang="en-US" sz="1800" b="1">
                <a:latin typeface="Courier New" panose="02070309020205020404" pitchFamily="49" charset="0"/>
              </a:rPr>
              <a:t>	</a:t>
            </a:r>
          </a:p>
          <a:p>
            <a:pPr marL="0" indent="0" eaLnBrk="1" hangingPunct="1">
              <a:lnSpc>
                <a:spcPct val="70000"/>
              </a:lnSpc>
              <a:spcBef>
                <a:spcPct val="30000"/>
              </a:spcBef>
            </a:pPr>
            <a:r>
              <a:rPr lang="en-US" altLang="en-US" sz="1800" b="1">
                <a:latin typeface="Courier New" panose="020703090202050204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3CC1D5-788F-4651-95FC-8BC181BDE34B}"/>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229DB077-CAE0-41DB-A898-A3EEF950DBF5}" type="slidenum">
              <a:rPr lang="en-US" altLang="en-US" sz="800">
                <a:solidFill>
                  <a:srgbClr val="FFFFFF"/>
                </a:solidFill>
                <a:latin typeface="Verdana" panose="020B0604030504040204" pitchFamily="34" charset="0"/>
              </a:rPr>
              <a:pPr/>
              <a:t>16</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4ACECE4A-7E78-4A52-A0D1-EB64C47D26A1}"/>
              </a:ext>
            </a:extLst>
          </p:cNvPr>
          <p:cNvSpPr>
            <a:spLocks noGrp="1"/>
          </p:cNvSpPr>
          <p:nvPr>
            <p:ph type="ftr" sz="quarter" idx="12"/>
          </p:nvPr>
        </p:nvSpPr>
        <p:spPr/>
        <p:txBody>
          <a:bodyPr/>
          <a:lstStyle/>
          <a:p>
            <a:pPr>
              <a:defRPr/>
            </a:pPr>
            <a:r>
              <a:rPr lang="en-US"/>
              <a:t>Programming with Windows Threads</a:t>
            </a:r>
          </a:p>
        </p:txBody>
      </p:sp>
      <p:sp>
        <p:nvSpPr>
          <p:cNvPr id="1607682" name="Rectangle 2">
            <a:extLst>
              <a:ext uri="{FF2B5EF4-FFF2-40B4-BE49-F238E27FC236}">
                <a16:creationId xmlns:a16="http://schemas.microsoft.com/office/drawing/2014/main" id="{064A6E28-FF85-4557-B681-616A30EC5809}"/>
              </a:ext>
            </a:extLst>
          </p:cNvPr>
          <p:cNvSpPr>
            <a:spLocks noChangeArrowheads="1"/>
          </p:cNvSpPr>
          <p:nvPr/>
        </p:nvSpPr>
        <p:spPr bwMode="auto">
          <a:xfrm>
            <a:off x="1200150" y="3352800"/>
            <a:ext cx="3752850" cy="1533525"/>
          </a:xfrm>
          <a:prstGeom prst="rect">
            <a:avLst/>
          </a:prstGeom>
          <a:solidFill>
            <a:schemeClr val="bg1"/>
          </a:solidFill>
          <a:ln w="9525" algn="ctr">
            <a:solidFill>
              <a:schemeClr val="tx1"/>
            </a:solidFill>
            <a:miter lim="800000"/>
            <a:headEnd/>
            <a:tailEnd/>
          </a:ln>
          <a:effectLst/>
        </p:spPr>
        <p:txBody>
          <a:bodyPr wrap="none" anchor="ctr">
            <a:spAutoFit/>
          </a:bodyPr>
          <a:lstStyle/>
          <a:p>
            <a:pPr>
              <a:defRPr/>
            </a:pPr>
            <a:endParaRPr lang="en-US"/>
          </a:p>
        </p:txBody>
      </p:sp>
      <p:sp>
        <p:nvSpPr>
          <p:cNvPr id="18437" name="Rectangle 3">
            <a:extLst>
              <a:ext uri="{FF2B5EF4-FFF2-40B4-BE49-F238E27FC236}">
                <a16:creationId xmlns:a16="http://schemas.microsoft.com/office/drawing/2014/main" id="{21605B77-669A-4247-8111-45494F4B16E2}"/>
              </a:ext>
            </a:extLst>
          </p:cNvPr>
          <p:cNvSpPr>
            <a:spLocks noGrp="1" noChangeArrowheads="1"/>
          </p:cNvSpPr>
          <p:nvPr>
            <p:ph type="title"/>
          </p:nvPr>
        </p:nvSpPr>
        <p:spPr/>
        <p:txBody>
          <a:bodyPr/>
          <a:lstStyle/>
          <a:p>
            <a:pPr eaLnBrk="1" hangingPunct="1"/>
            <a:r>
              <a:rPr lang="en-US" altLang="en-US"/>
              <a:t>Activity 1 - “HelloThreads”</a:t>
            </a:r>
          </a:p>
        </p:txBody>
      </p:sp>
      <p:sp>
        <p:nvSpPr>
          <p:cNvPr id="18438" name="Rectangle 4">
            <a:extLst>
              <a:ext uri="{FF2B5EF4-FFF2-40B4-BE49-F238E27FC236}">
                <a16:creationId xmlns:a16="http://schemas.microsoft.com/office/drawing/2014/main" id="{C38156C4-A32F-49A5-9FA8-0AF8CB5F537C}"/>
              </a:ext>
            </a:extLst>
          </p:cNvPr>
          <p:cNvSpPr>
            <a:spLocks noGrp="1" noChangeArrowheads="1"/>
          </p:cNvSpPr>
          <p:nvPr>
            <p:ph type="body" idx="1"/>
          </p:nvPr>
        </p:nvSpPr>
        <p:spPr/>
        <p:txBody>
          <a:bodyPr/>
          <a:lstStyle/>
          <a:p>
            <a:pPr marL="0" indent="0" eaLnBrk="1" hangingPunct="1"/>
            <a:r>
              <a:rPr lang="en-US" altLang="en-US"/>
              <a:t>Modify the previous example code to print out</a:t>
            </a:r>
          </a:p>
          <a:p>
            <a:pPr lvl="1" eaLnBrk="1" hangingPunct="1"/>
            <a:r>
              <a:rPr lang="en-US" altLang="en-US"/>
              <a:t>Appropriate “Hello Thread” message</a:t>
            </a:r>
          </a:p>
          <a:p>
            <a:pPr lvl="1" eaLnBrk="1" hangingPunct="1"/>
            <a:r>
              <a:rPr lang="en-US" altLang="en-US"/>
              <a:t>Unique thread number </a:t>
            </a:r>
          </a:p>
          <a:p>
            <a:pPr lvl="2" eaLnBrk="1" hangingPunct="1"/>
            <a:r>
              <a:rPr lang="en-US" altLang="en-US" sz="1800"/>
              <a:t>Use for-loop variable of </a:t>
            </a:r>
            <a:r>
              <a:rPr lang="en-US" altLang="en-US" sz="1800" b="1">
                <a:latin typeface="Courier New" panose="02070309020205020404" pitchFamily="49" charset="0"/>
              </a:rPr>
              <a:t>CreateThread</a:t>
            </a:r>
            <a:r>
              <a:rPr lang="en-US" altLang="en-US" sz="1800"/>
              <a:t> loop</a:t>
            </a:r>
          </a:p>
          <a:p>
            <a:pPr marL="0" indent="0" eaLnBrk="1" hangingPunct="1"/>
            <a:r>
              <a:rPr lang="en-US" altLang="en-US"/>
              <a:t>Sample output:</a:t>
            </a:r>
          </a:p>
          <a:p>
            <a:pPr marL="0" indent="0" eaLnBrk="1" hangingPunct="1"/>
            <a:r>
              <a:rPr lang="en-US" altLang="en-US" sz="1600">
                <a:latin typeface="Courier New" panose="02070309020205020404" pitchFamily="49" charset="0"/>
              </a:rPr>
              <a:t>	</a:t>
            </a:r>
            <a:r>
              <a:rPr lang="en-US" altLang="en-US" sz="1600" b="1">
                <a:latin typeface="Courier New" panose="02070309020205020404" pitchFamily="49" charset="0"/>
              </a:rPr>
              <a:t>Hello from Thread #0</a:t>
            </a:r>
          </a:p>
          <a:p>
            <a:pPr marL="0" indent="0" eaLnBrk="1" hangingPunct="1"/>
            <a:r>
              <a:rPr lang="en-US" altLang="en-US" sz="1600" b="1">
                <a:latin typeface="Courier New" panose="02070309020205020404" pitchFamily="49" charset="0"/>
              </a:rPr>
              <a:t>	Hello from Thread #1</a:t>
            </a:r>
          </a:p>
          <a:p>
            <a:pPr marL="0" indent="0" eaLnBrk="1" hangingPunct="1"/>
            <a:r>
              <a:rPr lang="en-US" altLang="en-US" sz="1600" b="1">
                <a:latin typeface="Courier New" panose="02070309020205020404" pitchFamily="49" charset="0"/>
              </a:rPr>
              <a:t>	Hello from Thread #2</a:t>
            </a:r>
          </a:p>
          <a:p>
            <a:pPr marL="0" indent="0" eaLnBrk="1" hangingPunct="1"/>
            <a:r>
              <a:rPr lang="en-US" altLang="en-US" sz="1600" b="1">
                <a:latin typeface="Courier New" panose="02070309020205020404" pitchFamily="49" charset="0"/>
              </a:rPr>
              <a:t>	Hello from Thread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0D5A25-1E65-407A-932A-D245782DFBB6}"/>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7C213C93-8CC3-4A9C-892F-A94848B1EB68}" type="slidenum">
              <a:rPr lang="en-US" altLang="en-US" sz="800">
                <a:solidFill>
                  <a:srgbClr val="FFFFFF"/>
                </a:solidFill>
                <a:latin typeface="Verdana" panose="020B0604030504040204" pitchFamily="34" charset="0"/>
              </a:rPr>
              <a:pPr/>
              <a:t>17</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A6E2310A-C9AD-4643-81F4-E6BFE5C84D3D}"/>
              </a:ext>
            </a:extLst>
          </p:cNvPr>
          <p:cNvSpPr>
            <a:spLocks noGrp="1"/>
          </p:cNvSpPr>
          <p:nvPr>
            <p:ph type="ftr" sz="quarter" idx="12"/>
          </p:nvPr>
        </p:nvSpPr>
        <p:spPr/>
        <p:txBody>
          <a:bodyPr/>
          <a:lstStyle/>
          <a:p>
            <a:pPr>
              <a:defRPr/>
            </a:pPr>
            <a:r>
              <a:rPr lang="en-US"/>
              <a:t>Programming with Windows Threads</a:t>
            </a:r>
          </a:p>
        </p:txBody>
      </p:sp>
      <p:sp>
        <p:nvSpPr>
          <p:cNvPr id="19460" name="Rectangle 2">
            <a:extLst>
              <a:ext uri="{FF2B5EF4-FFF2-40B4-BE49-F238E27FC236}">
                <a16:creationId xmlns:a16="http://schemas.microsoft.com/office/drawing/2014/main" id="{BFB696CE-24DF-4B8E-9CFA-02693D87CE05}"/>
              </a:ext>
            </a:extLst>
          </p:cNvPr>
          <p:cNvSpPr>
            <a:spLocks noGrp="1" noChangeArrowheads="1"/>
          </p:cNvSpPr>
          <p:nvPr>
            <p:ph type="title"/>
          </p:nvPr>
        </p:nvSpPr>
        <p:spPr/>
        <p:txBody>
          <a:bodyPr/>
          <a:lstStyle/>
          <a:p>
            <a:pPr eaLnBrk="1" hangingPunct="1"/>
            <a:r>
              <a:rPr lang="en-US" altLang="en-US"/>
              <a:t>What’s wrong?</a:t>
            </a:r>
          </a:p>
        </p:txBody>
      </p:sp>
      <p:sp>
        <p:nvSpPr>
          <p:cNvPr id="19461" name="Rectangle 3">
            <a:extLst>
              <a:ext uri="{FF2B5EF4-FFF2-40B4-BE49-F238E27FC236}">
                <a16:creationId xmlns:a16="http://schemas.microsoft.com/office/drawing/2014/main" id="{94BC867D-E410-4EC1-87AD-16A7B616F42D}"/>
              </a:ext>
            </a:extLst>
          </p:cNvPr>
          <p:cNvSpPr>
            <a:spLocks noGrp="1" noChangeArrowheads="1"/>
          </p:cNvSpPr>
          <p:nvPr>
            <p:ph type="body" idx="1"/>
          </p:nvPr>
        </p:nvSpPr>
        <p:spPr/>
        <p:txBody>
          <a:bodyPr/>
          <a:lstStyle/>
          <a:p>
            <a:pPr marL="0" indent="0" eaLnBrk="1" hangingPunct="1"/>
            <a:r>
              <a:rPr lang="en-US" altLang="en-US"/>
              <a:t>What is printed for myNum?</a:t>
            </a:r>
          </a:p>
          <a:p>
            <a:pPr marL="0" indent="0" eaLnBrk="1" hangingPunct="1"/>
            <a:endParaRPr lang="en-US" altLang="en-US"/>
          </a:p>
        </p:txBody>
      </p:sp>
      <p:sp>
        <p:nvSpPr>
          <p:cNvPr id="1608708" name="Text Box 4">
            <a:extLst>
              <a:ext uri="{FF2B5EF4-FFF2-40B4-BE49-F238E27FC236}">
                <a16:creationId xmlns:a16="http://schemas.microsoft.com/office/drawing/2014/main" id="{AFFA231D-A8B8-4A3C-BE08-1665F402BFC3}"/>
              </a:ext>
            </a:extLst>
          </p:cNvPr>
          <p:cNvSpPr txBox="1">
            <a:spLocks noChangeArrowheads="1"/>
          </p:cNvSpPr>
          <p:nvPr/>
        </p:nvSpPr>
        <p:spPr bwMode="auto">
          <a:xfrm>
            <a:off x="539750" y="2103438"/>
            <a:ext cx="8237538" cy="3457575"/>
          </a:xfrm>
          <a:prstGeom prst="rect">
            <a:avLst/>
          </a:prstGeom>
          <a:solidFill>
            <a:srgbClr val="001E8A"/>
          </a:solidFill>
          <a:ln w="12700">
            <a:solidFill>
              <a:schemeClr val="tx1"/>
            </a:solidFill>
            <a:miter lim="800000"/>
            <a:headEnd type="none" w="sm" len="sm"/>
            <a:tailEnd type="none" w="sm" len="sm"/>
          </a:ln>
          <a:effectLst/>
        </p:spPr>
        <p:txBody>
          <a:bodyPr>
            <a:spAutoFit/>
          </a:bodyPr>
          <a:lstStyle/>
          <a:p>
            <a:pPr>
              <a:defRPr/>
            </a:pPr>
            <a:r>
              <a:rPr lang="en-US" b="1">
                <a:solidFill>
                  <a:srgbClr val="FFFFFF"/>
                </a:solidFill>
                <a:effectLst>
                  <a:outerShdw blurRad="38100" dist="38100" dir="2700000" algn="tl">
                    <a:srgbClr val="000000"/>
                  </a:outerShdw>
                </a:effectLst>
                <a:latin typeface="Courier New" pitchFamily="49" charset="0"/>
              </a:rPr>
              <a:t>DWORD WINAPI threadFunc(LPVOID </a:t>
            </a:r>
            <a:r>
              <a:rPr lang="en-US" b="1">
                <a:solidFill>
                  <a:srgbClr val="FFFFFF"/>
                </a:solidFill>
                <a:effectLst/>
                <a:latin typeface="Courier New" pitchFamily="49" charset="0"/>
              </a:rPr>
              <a:t>pArg</a:t>
            </a:r>
            <a:r>
              <a:rPr lang="en-US" b="1">
                <a:solidFill>
                  <a:srgbClr val="FFFFFF"/>
                </a:solidFill>
                <a:effectLst>
                  <a:outerShdw blurRad="38100" dist="38100" dir="2700000" algn="tl">
                    <a:srgbClr val="000000"/>
                  </a:outerShdw>
                </a:effectLst>
                <a:latin typeface="Courier New" pitchFamily="49" charset="0"/>
              </a:rPr>
              <a:t>) { </a:t>
            </a:r>
          </a:p>
          <a:p>
            <a:pPr>
              <a:defRPr/>
            </a:pPr>
            <a:r>
              <a:rPr lang="en-US" b="1">
                <a:solidFill>
                  <a:srgbClr val="FFFFFF"/>
                </a:solidFill>
                <a:effectLst>
                  <a:outerShdw blurRad="38100" dist="38100" dir="2700000" algn="tl">
                    <a:srgbClr val="000000"/>
                  </a:outerShdw>
                </a:effectLst>
                <a:latin typeface="Courier New" pitchFamily="49" charset="0"/>
              </a:rPr>
              <a:t>  int* p = (int*)pArg;</a:t>
            </a:r>
          </a:p>
          <a:p>
            <a:pPr>
              <a:defRPr/>
            </a:pPr>
            <a:r>
              <a:rPr lang="en-US" b="1">
                <a:solidFill>
                  <a:srgbClr val="FFFFFF"/>
                </a:solidFill>
                <a:effectLst/>
                <a:latin typeface="Courier New" pitchFamily="49" charset="0"/>
              </a:rPr>
              <a:t>  int myNum = *p;</a:t>
            </a:r>
          </a:p>
          <a:p>
            <a:pPr>
              <a:defRPr/>
            </a:pPr>
            <a:r>
              <a:rPr lang="en-US" b="1">
                <a:solidFill>
                  <a:srgbClr val="FFFFFF"/>
                </a:solidFill>
                <a:effectLst/>
                <a:latin typeface="Courier New" pitchFamily="49" charset="0"/>
              </a:rPr>
              <a:t>  printf( “Thread number %d\n”, myNum);</a:t>
            </a:r>
          </a:p>
          <a:p>
            <a:pPr>
              <a:defRPr/>
            </a:pPr>
            <a:r>
              <a:rPr lang="en-US" b="1">
                <a:solidFill>
                  <a:srgbClr val="FFFFFF"/>
                </a:solidFill>
                <a:effectLst>
                  <a:outerShdw blurRad="38100" dist="38100" dir="2700000" algn="tl">
                    <a:srgbClr val="000000"/>
                  </a:outerShdw>
                </a:effectLst>
                <a:latin typeface="Courier New" pitchFamily="49" charset="0"/>
              </a:rPr>
              <a:t>}</a:t>
            </a:r>
          </a:p>
          <a:p>
            <a:pPr>
              <a:defRPr/>
            </a:pPr>
            <a:r>
              <a:rPr lang="en-US" b="1">
                <a:solidFill>
                  <a:srgbClr val="FFFFFF"/>
                </a:solidFill>
                <a:effectLst>
                  <a:outerShdw blurRad="38100" dist="38100" dir="2700000" algn="tl">
                    <a:srgbClr val="000000"/>
                  </a:outerShdw>
                </a:effectLst>
                <a:latin typeface="Courier New" pitchFamily="49" charset="0"/>
              </a:rPr>
              <a:t>. . .</a:t>
            </a:r>
          </a:p>
          <a:p>
            <a:pPr>
              <a:defRPr/>
            </a:pPr>
            <a:r>
              <a:rPr lang="en-US" b="1">
                <a:solidFill>
                  <a:srgbClr val="FFFFFF"/>
                </a:solidFill>
                <a:effectLst>
                  <a:outerShdw blurRad="38100" dist="38100" dir="2700000" algn="tl">
                    <a:srgbClr val="000000"/>
                  </a:outerShdw>
                </a:effectLst>
                <a:latin typeface="Courier New" pitchFamily="49" charset="0"/>
              </a:rPr>
              <a:t>// from main():</a:t>
            </a:r>
          </a:p>
          <a:p>
            <a:pPr>
              <a:defRPr/>
            </a:pPr>
            <a:r>
              <a:rPr lang="en-US" b="1">
                <a:solidFill>
                  <a:srgbClr val="FFFFFF"/>
                </a:solidFill>
                <a:effectLst>
                  <a:outerShdw blurRad="38100" dist="38100" dir="2700000" algn="tl">
                    <a:srgbClr val="000000"/>
                  </a:outerShdw>
                </a:effectLst>
                <a:latin typeface="Courier New" pitchFamily="49" charset="0"/>
              </a:rPr>
              <a:t>for (int i = 0; i &lt; numThreads; i++) {</a:t>
            </a:r>
          </a:p>
          <a:p>
            <a:pPr>
              <a:defRPr/>
            </a:pPr>
            <a:r>
              <a:rPr lang="en-US" b="1">
                <a:solidFill>
                  <a:srgbClr val="FFFFFF"/>
                </a:solidFill>
                <a:effectLst>
                  <a:outerShdw blurRad="38100" dist="38100" dir="2700000" algn="tl">
                    <a:srgbClr val="000000"/>
                  </a:outerShdw>
                </a:effectLst>
                <a:latin typeface="Courier New" pitchFamily="49" charset="0"/>
              </a:rPr>
              <a:t>  hThread[i] = </a:t>
            </a:r>
          </a:p>
          <a:p>
            <a:pPr>
              <a:defRPr/>
            </a:pPr>
            <a:r>
              <a:rPr lang="en-US" b="1">
                <a:solidFill>
                  <a:srgbClr val="FFFFFF"/>
                </a:solidFill>
                <a:effectLst>
                  <a:outerShdw blurRad="38100" dist="38100" dir="2700000" algn="tl">
                    <a:srgbClr val="000000"/>
                  </a:outerShdw>
                </a:effectLst>
                <a:latin typeface="Courier New" pitchFamily="49" charset="0"/>
              </a:rPr>
              <a:t>     CreateThread(NULL, 0, threadFunc, &amp;i, 0, NULL);</a:t>
            </a:r>
          </a:p>
          <a:p>
            <a:pPr>
              <a:defRPr/>
            </a:pPr>
            <a:r>
              <a:rPr lang="en-US" b="1">
                <a:solidFill>
                  <a:srgbClr val="FFFFFF"/>
                </a:solidFill>
                <a:effectLst>
                  <a:outerShdw blurRad="38100" dist="38100" dir="2700000" algn="tl">
                    <a:srgbClr val="000000"/>
                  </a:outerShdw>
                </a:effectLst>
                <a:latin typeface="Courier New" pitchFamily="49" charset="0"/>
              </a:rPr>
              <a:t>}</a:t>
            </a:r>
            <a:endParaRPr lang="en-US" b="1">
              <a:effectLst/>
              <a:latin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a:extLst>
              <a:ext uri="{FF2B5EF4-FFF2-40B4-BE49-F238E27FC236}">
                <a16:creationId xmlns:a16="http://schemas.microsoft.com/office/drawing/2014/main" id="{8365BDA7-B5C0-434D-91C4-3E5DE9405634}"/>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24E33C93-4392-40A1-BA47-ED5B47B736F0}" type="slidenum">
              <a:rPr lang="en-US" altLang="en-US" sz="800">
                <a:solidFill>
                  <a:srgbClr val="FFFFFF"/>
                </a:solidFill>
                <a:latin typeface="Verdana" panose="020B0604030504040204" pitchFamily="34" charset="0"/>
              </a:rPr>
              <a:pPr/>
              <a:t>18</a:t>
            </a:fld>
            <a:endParaRPr lang="en-US" altLang="en-US" sz="800">
              <a:solidFill>
                <a:srgbClr val="FFFFFF"/>
              </a:solidFill>
              <a:latin typeface="Verdana" panose="020B0604030504040204" pitchFamily="34" charset="0"/>
            </a:endParaRPr>
          </a:p>
        </p:txBody>
      </p:sp>
      <p:sp>
        <p:nvSpPr>
          <p:cNvPr id="51" name="Footer Placeholder 4">
            <a:extLst>
              <a:ext uri="{FF2B5EF4-FFF2-40B4-BE49-F238E27FC236}">
                <a16:creationId xmlns:a16="http://schemas.microsoft.com/office/drawing/2014/main" id="{DC7A8521-7255-4741-854B-3659C0BB56F9}"/>
              </a:ext>
            </a:extLst>
          </p:cNvPr>
          <p:cNvSpPr>
            <a:spLocks noGrp="1"/>
          </p:cNvSpPr>
          <p:nvPr>
            <p:ph type="ftr" sz="quarter" idx="12"/>
          </p:nvPr>
        </p:nvSpPr>
        <p:spPr/>
        <p:txBody>
          <a:bodyPr/>
          <a:lstStyle/>
          <a:p>
            <a:pPr>
              <a:defRPr/>
            </a:pPr>
            <a:r>
              <a:rPr lang="en-US"/>
              <a:t>Programming with Windows Threads</a:t>
            </a:r>
          </a:p>
        </p:txBody>
      </p:sp>
      <p:sp>
        <p:nvSpPr>
          <p:cNvPr id="20484" name="Rectangle 2">
            <a:extLst>
              <a:ext uri="{FF2B5EF4-FFF2-40B4-BE49-F238E27FC236}">
                <a16:creationId xmlns:a16="http://schemas.microsoft.com/office/drawing/2014/main" id="{AE92D06A-E83A-4B9E-ABC8-85341B9CAF20}"/>
              </a:ext>
            </a:extLst>
          </p:cNvPr>
          <p:cNvSpPr>
            <a:spLocks noGrp="1" noChangeArrowheads="1"/>
          </p:cNvSpPr>
          <p:nvPr>
            <p:ph type="title"/>
          </p:nvPr>
        </p:nvSpPr>
        <p:spPr>
          <a:xfrm>
            <a:off x="455613" y="273050"/>
            <a:ext cx="7788275" cy="876300"/>
          </a:xfrm>
        </p:spPr>
        <p:txBody>
          <a:bodyPr/>
          <a:lstStyle/>
          <a:p>
            <a:pPr eaLnBrk="1" hangingPunct="1"/>
            <a:r>
              <a:rPr lang="en-US" altLang="en-US"/>
              <a:t>Hello Threads Timeline</a:t>
            </a:r>
          </a:p>
        </p:txBody>
      </p:sp>
      <p:graphicFrame>
        <p:nvGraphicFramePr>
          <p:cNvPr id="1610755" name="Group 3">
            <a:extLst>
              <a:ext uri="{FF2B5EF4-FFF2-40B4-BE49-F238E27FC236}">
                <a16:creationId xmlns:a16="http://schemas.microsoft.com/office/drawing/2014/main" id="{3CB33304-239B-48A1-B2D6-32E7526AFB66}"/>
              </a:ext>
            </a:extLst>
          </p:cNvPr>
          <p:cNvGraphicFramePr>
            <a:graphicFrameLocks noGrp="1"/>
          </p:cNvGraphicFramePr>
          <p:nvPr/>
        </p:nvGraphicFramePr>
        <p:xfrm>
          <a:off x="1028700" y="1452563"/>
          <a:ext cx="7069138" cy="3992562"/>
        </p:xfrm>
        <a:graphic>
          <a:graphicData uri="http://schemas.openxmlformats.org/drawingml/2006/table">
            <a:tbl>
              <a:tblPr/>
              <a:tblGrid>
                <a:gridCol w="950913">
                  <a:extLst>
                    <a:ext uri="{9D8B030D-6E8A-4147-A177-3AD203B41FA5}">
                      <a16:colId xmlns:a16="http://schemas.microsoft.com/office/drawing/2014/main" val="20000"/>
                    </a:ext>
                  </a:extLst>
                </a:gridCol>
                <a:gridCol w="2073275">
                  <a:extLst>
                    <a:ext uri="{9D8B030D-6E8A-4147-A177-3AD203B41FA5}">
                      <a16:colId xmlns:a16="http://schemas.microsoft.com/office/drawing/2014/main" val="20001"/>
                    </a:ext>
                  </a:extLst>
                </a:gridCol>
                <a:gridCol w="2074862">
                  <a:extLst>
                    <a:ext uri="{9D8B030D-6E8A-4147-A177-3AD203B41FA5}">
                      <a16:colId xmlns:a16="http://schemas.microsoft.com/office/drawing/2014/main" val="20002"/>
                    </a:ext>
                  </a:extLst>
                </a:gridCol>
                <a:gridCol w="1970088">
                  <a:extLst>
                    <a:ext uri="{9D8B030D-6E8A-4147-A177-3AD203B41FA5}">
                      <a16:colId xmlns:a16="http://schemas.microsoft.com/office/drawing/2014/main" val="20003"/>
                    </a:ext>
                  </a:extLst>
                </a:gridCol>
              </a:tblGrid>
              <a:tr h="509604">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1" u="none" strike="noStrike" cap="none" normalizeH="0" baseline="0">
                          <a:ln>
                            <a:noFill/>
                          </a:ln>
                          <a:solidFill>
                            <a:schemeClr val="tx1"/>
                          </a:solidFill>
                          <a:effectLst/>
                          <a:latin typeface="Verdana" pitchFamily="34" charset="0"/>
                        </a:rPr>
                        <a:t>Time</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1" u="none" strike="noStrike" cap="none" normalizeH="0" baseline="0">
                          <a:ln>
                            <a:noFill/>
                          </a:ln>
                          <a:solidFill>
                            <a:schemeClr val="tx1"/>
                          </a:solidFill>
                          <a:effectLst/>
                          <a:latin typeface="Verdana" pitchFamily="34" charset="0"/>
                        </a:rPr>
                        <a:t>main</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1" u="none" strike="noStrike" cap="none" normalizeH="0" baseline="0">
                          <a:ln>
                            <a:noFill/>
                          </a:ln>
                          <a:solidFill>
                            <a:schemeClr val="tx1"/>
                          </a:solidFill>
                          <a:effectLst/>
                          <a:latin typeface="Verdana" pitchFamily="34" charset="0"/>
                        </a:rPr>
                        <a:t>Thread 0</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1" u="none" strike="noStrike" cap="none" normalizeH="0" baseline="0">
                          <a:ln>
                            <a:noFill/>
                          </a:ln>
                          <a:solidFill>
                            <a:schemeClr val="tx1"/>
                          </a:solidFill>
                          <a:effectLst/>
                          <a:latin typeface="Verdana" pitchFamily="34" charset="0"/>
                        </a:rPr>
                        <a:t>Thread 1</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406413">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a:t>
                      </a:r>
                      <a:r>
                        <a:rPr kumimoji="0" lang="en-US" sz="1600" b="0" i="0" u="none" strike="noStrike" cap="none" normalizeH="0" baseline="-25000">
                          <a:ln>
                            <a:noFill/>
                          </a:ln>
                          <a:solidFill>
                            <a:schemeClr val="tx1"/>
                          </a:solidFill>
                          <a:effectLst/>
                          <a:latin typeface="Verdana" pitchFamily="34" charset="0"/>
                        </a:rPr>
                        <a:t>0</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2"/>
                          </a:solidFill>
                          <a:effectLst/>
                          <a:latin typeface="Verdana" pitchFamily="34" charset="0"/>
                        </a:rPr>
                        <a:t>i = 0</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extLst>
                  <a:ext uri="{0D108BD9-81ED-4DB2-BD59-A6C34878D82A}">
                    <a16:rowId xmlns:a16="http://schemas.microsoft.com/office/drawing/2014/main" val="10001"/>
                  </a:ext>
                </a:extLst>
              </a:tr>
              <a:tr h="406413">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a:t>
                      </a:r>
                      <a:r>
                        <a:rPr kumimoji="0" lang="en-US" sz="1600" b="0" i="0" u="none" strike="noStrike" cap="none" normalizeH="0" baseline="-25000">
                          <a:ln>
                            <a:noFill/>
                          </a:ln>
                          <a:solidFill>
                            <a:schemeClr val="tx1"/>
                          </a:solidFill>
                          <a:effectLst/>
                          <a:latin typeface="Verdana" pitchFamily="34" charset="0"/>
                        </a:rPr>
                        <a:t>1</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create(&amp;i)</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extLst>
                  <a:ext uri="{0D108BD9-81ED-4DB2-BD59-A6C34878D82A}">
                    <a16:rowId xmlns:a16="http://schemas.microsoft.com/office/drawing/2014/main" val="10002"/>
                  </a:ext>
                </a:extLst>
              </a:tr>
              <a:tr h="406413">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a:t>
                      </a:r>
                      <a:r>
                        <a:rPr kumimoji="0" lang="en-US" sz="1600" b="0" i="0" u="none" strike="noStrike" cap="none" normalizeH="0" baseline="-25000">
                          <a:ln>
                            <a:noFill/>
                          </a:ln>
                          <a:solidFill>
                            <a:schemeClr val="tx1"/>
                          </a:solidFill>
                          <a:effectLst/>
                          <a:latin typeface="Verdana" pitchFamily="34" charset="0"/>
                        </a:rPr>
                        <a:t>2</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2"/>
                          </a:solidFill>
                          <a:effectLst/>
                          <a:latin typeface="Verdana" pitchFamily="34" charset="0"/>
                        </a:rPr>
                        <a:t>i++ (i == 1)</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launch</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extLst>
                  <a:ext uri="{0D108BD9-81ED-4DB2-BD59-A6C34878D82A}">
                    <a16:rowId xmlns:a16="http://schemas.microsoft.com/office/drawing/2014/main" val="10003"/>
                  </a:ext>
                </a:extLst>
              </a:tr>
              <a:tr h="406413">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a:t>
                      </a:r>
                      <a:r>
                        <a:rPr kumimoji="0" lang="en-US" sz="1600" b="0" i="0" u="none" strike="noStrike" cap="none" normalizeH="0" baseline="-25000">
                          <a:ln>
                            <a:noFill/>
                          </a:ln>
                          <a:solidFill>
                            <a:schemeClr val="tx1"/>
                          </a:solidFill>
                          <a:effectLst/>
                          <a:latin typeface="Verdana" pitchFamily="34" charset="0"/>
                        </a:rPr>
                        <a:t>3</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create(&amp;i)</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p = pArg</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extLst>
                  <a:ext uri="{0D108BD9-81ED-4DB2-BD59-A6C34878D82A}">
                    <a16:rowId xmlns:a16="http://schemas.microsoft.com/office/drawing/2014/main" val="10004"/>
                  </a:ext>
                </a:extLst>
              </a:tr>
              <a:tr h="725447">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a:t>
                      </a:r>
                      <a:r>
                        <a:rPr kumimoji="0" lang="en-US" sz="1600" b="0" i="0" u="none" strike="noStrike" cap="none" normalizeH="0" baseline="-25000">
                          <a:ln>
                            <a:noFill/>
                          </a:ln>
                          <a:solidFill>
                            <a:schemeClr val="tx1"/>
                          </a:solidFill>
                          <a:effectLst/>
                          <a:latin typeface="Verdana" pitchFamily="34" charset="0"/>
                        </a:rPr>
                        <a:t>4</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2"/>
                          </a:solidFill>
                          <a:effectLst/>
                          <a:latin typeface="Verdana" pitchFamily="34" charset="0"/>
                        </a:rPr>
                        <a:t>i++ (i == 2)</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myNum = *p</a:t>
                      </a:r>
                    </a:p>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2"/>
                          </a:solidFill>
                          <a:effectLst/>
                          <a:latin typeface="Verdana" pitchFamily="34" charset="0"/>
                        </a:rPr>
                        <a:t>myNum = 2</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launch</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extLst>
                  <a:ext uri="{0D108BD9-81ED-4DB2-BD59-A6C34878D82A}">
                    <a16:rowId xmlns:a16="http://schemas.microsoft.com/office/drawing/2014/main" val="10005"/>
                  </a:ext>
                </a:extLst>
              </a:tr>
              <a:tr h="406413">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a:t>
                      </a:r>
                      <a:r>
                        <a:rPr kumimoji="0" lang="en-US" sz="1600" b="0" i="0" u="none" strike="noStrike" cap="none" normalizeH="0" baseline="-25000">
                          <a:ln>
                            <a:noFill/>
                          </a:ln>
                          <a:solidFill>
                            <a:schemeClr val="tx1"/>
                          </a:solidFill>
                          <a:effectLst/>
                          <a:latin typeface="Verdana" pitchFamily="34" charset="0"/>
                        </a:rPr>
                        <a:t>5</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wait</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print(2)</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p = pArg</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85DA4"/>
                    </a:solidFill>
                  </a:tcPr>
                </a:tc>
                <a:extLst>
                  <a:ext uri="{0D108BD9-81ED-4DB2-BD59-A6C34878D82A}">
                    <a16:rowId xmlns:a16="http://schemas.microsoft.com/office/drawing/2014/main" val="10006"/>
                  </a:ext>
                </a:extLst>
              </a:tr>
              <a:tr h="725447">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a:t>
                      </a:r>
                      <a:r>
                        <a:rPr kumimoji="0" lang="en-US" sz="1600" b="0" i="0" u="none" strike="noStrike" cap="none" normalizeH="0" baseline="-25000">
                          <a:ln>
                            <a:noFill/>
                          </a:ln>
                          <a:solidFill>
                            <a:schemeClr val="tx1"/>
                          </a:solidFill>
                          <a:effectLst/>
                          <a:latin typeface="Verdana" pitchFamily="34" charset="0"/>
                        </a:rPr>
                        <a:t>6</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wait</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exit</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85DA4"/>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myNum = *p</a:t>
                      </a:r>
                    </a:p>
                    <a:p>
                      <a:pPr marL="0" marR="0" lvl="0" indent="0" algn="l" defTabSz="914400" rtl="0" eaLnBrk="1" fontAlgn="base" latinLnBrk="0" hangingPunct="1">
                        <a:lnSpc>
                          <a:spcPct val="100000"/>
                        </a:lnSpc>
                        <a:spcBef>
                          <a:spcPct val="60000"/>
                        </a:spcBef>
                        <a:spcAft>
                          <a:spcPct val="0"/>
                        </a:spcAft>
                        <a:buClrTx/>
                        <a:buSzTx/>
                        <a:buFontTx/>
                        <a:buNone/>
                        <a:tabLst/>
                      </a:pPr>
                      <a:r>
                        <a:rPr kumimoji="0" lang="en-US" sz="1600" b="0" i="0" u="none" strike="noStrike" cap="none" normalizeH="0" baseline="0">
                          <a:ln>
                            <a:noFill/>
                          </a:ln>
                          <a:solidFill>
                            <a:schemeClr val="tx2"/>
                          </a:solidFill>
                          <a:effectLst/>
                          <a:latin typeface="Verdana" pitchFamily="34" charset="0"/>
                        </a:rPr>
                        <a:t>myNum = 2</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85DA4"/>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0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43D39D73-165C-4684-967C-921B38B5D157}"/>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2E4D2A76-CD40-47B7-9EF1-E7D42C401655}" type="slidenum">
              <a:rPr lang="en-US" altLang="en-US" sz="800">
                <a:solidFill>
                  <a:srgbClr val="FFFFFF"/>
                </a:solidFill>
                <a:latin typeface="Verdana" panose="020B0604030504040204" pitchFamily="34" charset="0"/>
              </a:rPr>
              <a:pPr/>
              <a:t>19</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459F6695-7CC5-4D04-AC81-3CE0D64D954E}"/>
              </a:ext>
            </a:extLst>
          </p:cNvPr>
          <p:cNvSpPr>
            <a:spLocks noGrp="1"/>
          </p:cNvSpPr>
          <p:nvPr>
            <p:ph type="ftr" sz="quarter" idx="12"/>
          </p:nvPr>
        </p:nvSpPr>
        <p:spPr/>
        <p:txBody>
          <a:bodyPr/>
          <a:lstStyle/>
          <a:p>
            <a:pPr>
              <a:defRPr/>
            </a:pPr>
            <a:r>
              <a:rPr lang="en-US"/>
              <a:t>Programming with Windows Threads</a:t>
            </a:r>
          </a:p>
        </p:txBody>
      </p:sp>
      <p:sp>
        <p:nvSpPr>
          <p:cNvPr id="21508" name="Rectangle 2">
            <a:extLst>
              <a:ext uri="{FF2B5EF4-FFF2-40B4-BE49-F238E27FC236}">
                <a16:creationId xmlns:a16="http://schemas.microsoft.com/office/drawing/2014/main" id="{104F41E9-83A4-4520-A46A-C14A29A710AA}"/>
              </a:ext>
            </a:extLst>
          </p:cNvPr>
          <p:cNvSpPr>
            <a:spLocks noGrp="1" noChangeArrowheads="1"/>
          </p:cNvSpPr>
          <p:nvPr>
            <p:ph type="title"/>
          </p:nvPr>
        </p:nvSpPr>
        <p:spPr/>
        <p:txBody>
          <a:bodyPr/>
          <a:lstStyle/>
          <a:p>
            <a:pPr eaLnBrk="1" hangingPunct="1"/>
            <a:r>
              <a:rPr lang="en-US" altLang="en-US"/>
              <a:t>Race Conditions</a:t>
            </a:r>
          </a:p>
        </p:txBody>
      </p:sp>
      <p:sp>
        <p:nvSpPr>
          <p:cNvPr id="21509" name="Rectangle 3">
            <a:extLst>
              <a:ext uri="{FF2B5EF4-FFF2-40B4-BE49-F238E27FC236}">
                <a16:creationId xmlns:a16="http://schemas.microsoft.com/office/drawing/2014/main" id="{382C946A-35F3-4583-8C60-7E0B2FD5A59F}"/>
              </a:ext>
            </a:extLst>
          </p:cNvPr>
          <p:cNvSpPr>
            <a:spLocks noGrp="1" noChangeArrowheads="1"/>
          </p:cNvSpPr>
          <p:nvPr>
            <p:ph type="body" idx="1"/>
          </p:nvPr>
        </p:nvSpPr>
        <p:spPr/>
        <p:txBody>
          <a:bodyPr/>
          <a:lstStyle/>
          <a:p>
            <a:pPr marL="0" indent="0" eaLnBrk="1" hangingPunct="1"/>
            <a:r>
              <a:rPr lang="en-US" altLang="en-US"/>
              <a:t>Concurrent access of same variable by multiple threads</a:t>
            </a:r>
          </a:p>
          <a:p>
            <a:pPr lvl="1" eaLnBrk="1" hangingPunct="1"/>
            <a:r>
              <a:rPr lang="en-US" altLang="en-US"/>
              <a:t>Read/Write conflict</a:t>
            </a:r>
          </a:p>
          <a:p>
            <a:pPr lvl="1" eaLnBrk="1" hangingPunct="1"/>
            <a:r>
              <a:rPr lang="en-US" altLang="en-US"/>
              <a:t>Write/Write conflict</a:t>
            </a:r>
          </a:p>
          <a:p>
            <a:pPr marL="0" indent="0" eaLnBrk="1" hangingPunct="1"/>
            <a:r>
              <a:rPr lang="en-US" altLang="en-US"/>
              <a:t>Most common error in concurrent programs</a:t>
            </a:r>
          </a:p>
          <a:p>
            <a:pPr marL="0" indent="0" eaLnBrk="1" hangingPunct="1"/>
            <a:r>
              <a:rPr lang="en-US" altLang="en-US"/>
              <a:t>May not be apparent at all times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B0B435FC-E43E-4C88-A21C-B7D54E24C390}"/>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C3D2D741-1E3F-480E-8135-AAC02E3C90DD}" type="slidenum">
              <a:rPr lang="en-US" altLang="en-US" sz="800">
                <a:solidFill>
                  <a:srgbClr val="FFFFFF"/>
                </a:solidFill>
                <a:latin typeface="Verdana" panose="020B0604030504040204" pitchFamily="34" charset="0"/>
              </a:rPr>
              <a:pPr/>
              <a:t>2</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43472AA7-18CC-43D0-A08A-6739DAD8B7BA}"/>
              </a:ext>
            </a:extLst>
          </p:cNvPr>
          <p:cNvSpPr>
            <a:spLocks noGrp="1"/>
          </p:cNvSpPr>
          <p:nvPr>
            <p:ph type="ftr" sz="quarter" idx="12"/>
          </p:nvPr>
        </p:nvSpPr>
        <p:spPr/>
        <p:txBody>
          <a:bodyPr/>
          <a:lstStyle/>
          <a:p>
            <a:pPr>
              <a:defRPr/>
            </a:pPr>
            <a:r>
              <a:rPr lang="en-US"/>
              <a:t>Programming with Windows Threads</a:t>
            </a:r>
          </a:p>
        </p:txBody>
      </p:sp>
      <p:sp>
        <p:nvSpPr>
          <p:cNvPr id="4100" name="Rectangle 2">
            <a:extLst>
              <a:ext uri="{FF2B5EF4-FFF2-40B4-BE49-F238E27FC236}">
                <a16:creationId xmlns:a16="http://schemas.microsoft.com/office/drawing/2014/main" id="{3438D3FE-B192-488B-8F5D-97569A76C443}"/>
              </a:ext>
            </a:extLst>
          </p:cNvPr>
          <p:cNvSpPr>
            <a:spLocks noGrp="1" noChangeArrowheads="1"/>
          </p:cNvSpPr>
          <p:nvPr>
            <p:ph type="title"/>
          </p:nvPr>
        </p:nvSpPr>
        <p:spPr/>
        <p:txBody>
          <a:bodyPr/>
          <a:lstStyle/>
          <a:p>
            <a:pPr eaLnBrk="1" hangingPunct="1"/>
            <a:r>
              <a:rPr lang="en-US" altLang="en-US"/>
              <a:t>Objectives</a:t>
            </a:r>
          </a:p>
        </p:txBody>
      </p:sp>
      <p:sp>
        <p:nvSpPr>
          <p:cNvPr id="4101" name="Rectangle 3">
            <a:extLst>
              <a:ext uri="{FF2B5EF4-FFF2-40B4-BE49-F238E27FC236}">
                <a16:creationId xmlns:a16="http://schemas.microsoft.com/office/drawing/2014/main" id="{B7A2D804-8548-4CFF-8486-DB0F95CC0A68}"/>
              </a:ext>
            </a:extLst>
          </p:cNvPr>
          <p:cNvSpPr>
            <a:spLocks noGrp="1" noChangeArrowheads="1"/>
          </p:cNvSpPr>
          <p:nvPr>
            <p:ph type="body" idx="1"/>
          </p:nvPr>
        </p:nvSpPr>
        <p:spPr/>
        <p:txBody>
          <a:bodyPr/>
          <a:lstStyle/>
          <a:p>
            <a:pPr marL="0" indent="0" eaLnBrk="1" hangingPunct="1"/>
            <a:r>
              <a:rPr lang="en-US" altLang="en-US"/>
              <a:t>At the completion of this module you will be able to:</a:t>
            </a:r>
          </a:p>
          <a:p>
            <a:pPr lvl="1" eaLnBrk="1" hangingPunct="1"/>
            <a:r>
              <a:rPr lang="en-US" altLang="en-US"/>
              <a:t>Write code to create and terminate threads</a:t>
            </a:r>
          </a:p>
          <a:p>
            <a:pPr lvl="1" eaLnBrk="1" hangingPunct="1"/>
            <a:r>
              <a:rPr lang="en-US" altLang="en-US"/>
              <a:t>Use synchronization objects to coordinate thread execution and memory access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EFB1A3-2E86-41EA-8BD5-4FCB5E214C16}"/>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E53CB5EA-A289-4400-B8D5-668C39B26EE5}" type="slidenum">
              <a:rPr lang="en-US" altLang="en-US" sz="800">
                <a:solidFill>
                  <a:srgbClr val="FFFFFF"/>
                </a:solidFill>
                <a:latin typeface="Verdana" panose="020B0604030504040204" pitchFamily="34" charset="0"/>
              </a:rPr>
              <a:pPr/>
              <a:t>20</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1C2701B5-76A8-4412-8001-C151EBE40B0F}"/>
              </a:ext>
            </a:extLst>
          </p:cNvPr>
          <p:cNvSpPr>
            <a:spLocks noGrp="1"/>
          </p:cNvSpPr>
          <p:nvPr>
            <p:ph type="ftr" sz="quarter" idx="12"/>
          </p:nvPr>
        </p:nvSpPr>
        <p:spPr/>
        <p:txBody>
          <a:bodyPr/>
          <a:lstStyle/>
          <a:p>
            <a:pPr>
              <a:defRPr/>
            </a:pPr>
            <a:r>
              <a:rPr lang="en-US"/>
              <a:t>Programming with Windows Threads</a:t>
            </a:r>
          </a:p>
        </p:txBody>
      </p:sp>
      <p:sp>
        <p:nvSpPr>
          <p:cNvPr id="22532" name="Rectangle 2">
            <a:extLst>
              <a:ext uri="{FF2B5EF4-FFF2-40B4-BE49-F238E27FC236}">
                <a16:creationId xmlns:a16="http://schemas.microsoft.com/office/drawing/2014/main" id="{E669C232-9621-4D5A-92F6-1A7A7BE5478E}"/>
              </a:ext>
            </a:extLst>
          </p:cNvPr>
          <p:cNvSpPr>
            <a:spLocks noGrp="1" noChangeArrowheads="1"/>
          </p:cNvSpPr>
          <p:nvPr>
            <p:ph type="title"/>
          </p:nvPr>
        </p:nvSpPr>
        <p:spPr/>
        <p:txBody>
          <a:bodyPr/>
          <a:lstStyle/>
          <a:p>
            <a:pPr eaLnBrk="1" hangingPunct="1"/>
            <a:r>
              <a:rPr lang="en-US" altLang="en-US"/>
              <a:t>How to Avoid Data Races</a:t>
            </a:r>
          </a:p>
        </p:txBody>
      </p:sp>
      <p:sp>
        <p:nvSpPr>
          <p:cNvPr id="22533" name="Rectangle 3">
            <a:extLst>
              <a:ext uri="{FF2B5EF4-FFF2-40B4-BE49-F238E27FC236}">
                <a16:creationId xmlns:a16="http://schemas.microsoft.com/office/drawing/2014/main" id="{7EC0C4A1-26BC-4823-BAE0-7DBEE21557C4}"/>
              </a:ext>
            </a:extLst>
          </p:cNvPr>
          <p:cNvSpPr>
            <a:spLocks noGrp="1" noChangeArrowheads="1"/>
          </p:cNvSpPr>
          <p:nvPr>
            <p:ph type="body" idx="1"/>
          </p:nvPr>
        </p:nvSpPr>
        <p:spPr/>
        <p:txBody>
          <a:bodyPr/>
          <a:lstStyle/>
          <a:p>
            <a:pPr marL="0" indent="0" eaLnBrk="1" hangingPunct="1"/>
            <a:r>
              <a:rPr lang="en-US" altLang="en-US"/>
              <a:t>Scope variables to be local to threads</a:t>
            </a:r>
          </a:p>
          <a:p>
            <a:pPr lvl="1" eaLnBrk="1" hangingPunct="1"/>
            <a:r>
              <a:rPr lang="en-US" altLang="en-US"/>
              <a:t>Variables declared within threaded functions</a:t>
            </a:r>
          </a:p>
          <a:p>
            <a:pPr lvl="1" eaLnBrk="1" hangingPunct="1"/>
            <a:r>
              <a:rPr lang="en-US" altLang="en-US"/>
              <a:t>Allocate on thread’s stack</a:t>
            </a:r>
          </a:p>
          <a:p>
            <a:pPr lvl="1" eaLnBrk="1" hangingPunct="1"/>
            <a:r>
              <a:rPr lang="en-US" altLang="en-US"/>
              <a:t>TLS (Thread Local Storage)</a:t>
            </a:r>
            <a:br>
              <a:rPr lang="en-US" altLang="en-US"/>
            </a:br>
            <a:endParaRPr lang="en-US" altLang="en-US"/>
          </a:p>
          <a:p>
            <a:pPr marL="0" indent="0" eaLnBrk="1" hangingPunct="1"/>
            <a:r>
              <a:rPr lang="en-US" altLang="en-US"/>
              <a:t>Control shared access with critical regions</a:t>
            </a:r>
          </a:p>
          <a:p>
            <a:pPr lvl="1" eaLnBrk="1" hangingPunct="1"/>
            <a:r>
              <a:rPr lang="en-US" altLang="en-US"/>
              <a:t>Mutual exclusion and synchronization</a:t>
            </a:r>
          </a:p>
          <a:p>
            <a:pPr lvl="1" eaLnBrk="1" hangingPunct="1"/>
            <a:r>
              <a:rPr lang="en-US" altLang="en-US"/>
              <a:t>Lock, semaphore, event, critical section, mutex…</a:t>
            </a:r>
          </a:p>
        </p:txBody>
      </p:sp>
      <p:pic>
        <p:nvPicPr>
          <p:cNvPr id="22534" name="Picture 4" descr="MCj02956190000[1]">
            <a:extLst>
              <a:ext uri="{FF2B5EF4-FFF2-40B4-BE49-F238E27FC236}">
                <a16:creationId xmlns:a16="http://schemas.microsoft.com/office/drawing/2014/main" id="{8968AE15-4041-4043-9165-504DE533A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563" y="4359275"/>
            <a:ext cx="136683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783E92-1AB8-41D4-8A5D-7B16CD3B8E9A}"/>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764F9536-4BBC-4396-9A7A-A149D640FF98}" type="slidenum">
              <a:rPr lang="en-US" altLang="en-US" sz="800">
                <a:solidFill>
                  <a:srgbClr val="FFFFFF"/>
                </a:solidFill>
                <a:latin typeface="Verdana" panose="020B0604030504040204" pitchFamily="34" charset="0"/>
              </a:rPr>
              <a:pPr/>
              <a:t>21</a:t>
            </a:fld>
            <a:endParaRPr lang="en-US" altLang="en-US" sz="800">
              <a:solidFill>
                <a:srgbClr val="FFFFFF"/>
              </a:solidFill>
              <a:latin typeface="Verdana" panose="020B0604030504040204" pitchFamily="34" charset="0"/>
            </a:endParaRPr>
          </a:p>
        </p:txBody>
      </p:sp>
      <p:sp>
        <p:nvSpPr>
          <p:cNvPr id="5" name="Footer Placeholder 4">
            <a:extLst>
              <a:ext uri="{FF2B5EF4-FFF2-40B4-BE49-F238E27FC236}">
                <a16:creationId xmlns:a16="http://schemas.microsoft.com/office/drawing/2014/main" id="{4A4F0D3B-06A1-46E0-AAAF-1F611410B5F3}"/>
              </a:ext>
            </a:extLst>
          </p:cNvPr>
          <p:cNvSpPr>
            <a:spLocks noGrp="1"/>
          </p:cNvSpPr>
          <p:nvPr>
            <p:ph type="ftr" sz="quarter" idx="12"/>
          </p:nvPr>
        </p:nvSpPr>
        <p:spPr/>
        <p:txBody>
          <a:bodyPr/>
          <a:lstStyle/>
          <a:p>
            <a:pPr>
              <a:defRPr/>
            </a:pPr>
            <a:r>
              <a:rPr lang="en-US"/>
              <a:t>Programming with Windows Threads</a:t>
            </a:r>
          </a:p>
        </p:txBody>
      </p:sp>
      <p:sp>
        <p:nvSpPr>
          <p:cNvPr id="23556" name="Rectangle 2">
            <a:extLst>
              <a:ext uri="{FF2B5EF4-FFF2-40B4-BE49-F238E27FC236}">
                <a16:creationId xmlns:a16="http://schemas.microsoft.com/office/drawing/2014/main" id="{56EDC821-C927-4D3C-B6A7-38A1DF0001A3}"/>
              </a:ext>
            </a:extLst>
          </p:cNvPr>
          <p:cNvSpPr>
            <a:spLocks noGrp="1" noChangeArrowheads="1"/>
          </p:cNvSpPr>
          <p:nvPr>
            <p:ph type="title"/>
          </p:nvPr>
        </p:nvSpPr>
        <p:spPr/>
        <p:txBody>
          <a:bodyPr/>
          <a:lstStyle/>
          <a:p>
            <a:pPr eaLnBrk="1" hangingPunct="1"/>
            <a:r>
              <a:rPr lang="en-US" altLang="en-US"/>
              <a:t>Solution – “Local” Storage</a:t>
            </a:r>
          </a:p>
        </p:txBody>
      </p:sp>
      <p:sp>
        <p:nvSpPr>
          <p:cNvPr id="1614851" name="Text Box 3">
            <a:extLst>
              <a:ext uri="{FF2B5EF4-FFF2-40B4-BE49-F238E27FC236}">
                <a16:creationId xmlns:a16="http://schemas.microsoft.com/office/drawing/2014/main" id="{885C5CA6-2D35-4941-8468-748D1056FB82}"/>
              </a:ext>
            </a:extLst>
          </p:cNvPr>
          <p:cNvSpPr txBox="1">
            <a:spLocks noChangeArrowheads="1"/>
          </p:cNvSpPr>
          <p:nvPr/>
        </p:nvSpPr>
        <p:spPr bwMode="auto">
          <a:xfrm>
            <a:off x="539750" y="1346200"/>
            <a:ext cx="8237538" cy="4371975"/>
          </a:xfrm>
          <a:prstGeom prst="rect">
            <a:avLst/>
          </a:prstGeom>
          <a:solidFill>
            <a:srgbClr val="001E8A"/>
          </a:solidFill>
          <a:ln w="12700">
            <a:solidFill>
              <a:schemeClr val="tx1"/>
            </a:solidFill>
            <a:miter lim="800000"/>
            <a:headEnd type="none" w="sm" len="sm"/>
            <a:tailEnd type="none" w="sm" len="sm"/>
          </a:ln>
          <a:effectLst/>
        </p:spPr>
        <p:txBody>
          <a:bodyPr>
            <a:spAutoFit/>
          </a:bodyPr>
          <a:lstStyle/>
          <a:p>
            <a:pPr>
              <a:defRPr/>
            </a:pPr>
            <a:r>
              <a:rPr lang="en-US" b="1">
                <a:solidFill>
                  <a:srgbClr val="FFFFFF"/>
                </a:solidFill>
                <a:effectLst>
                  <a:outerShdw blurRad="38100" dist="38100" dir="2700000" algn="tl">
                    <a:srgbClr val="000000"/>
                  </a:outerShdw>
                </a:effectLst>
                <a:latin typeface="Courier New" pitchFamily="49" charset="0"/>
              </a:rPr>
              <a:t>DWORD WINAPI threadFunc(LPVOID </a:t>
            </a:r>
            <a:r>
              <a:rPr lang="en-US" b="1">
                <a:solidFill>
                  <a:srgbClr val="FFFFFF"/>
                </a:solidFill>
                <a:effectLst/>
                <a:latin typeface="Courier New" pitchFamily="49" charset="0"/>
              </a:rPr>
              <a:t>pArg</a:t>
            </a:r>
            <a:r>
              <a:rPr lang="en-US" b="1">
                <a:solidFill>
                  <a:srgbClr val="FFFFFF"/>
                </a:solidFill>
                <a:effectLst>
                  <a:outerShdw blurRad="38100" dist="38100" dir="2700000" algn="tl">
                    <a:srgbClr val="000000"/>
                  </a:outerShdw>
                </a:effectLst>
                <a:latin typeface="Courier New" pitchFamily="49" charset="0"/>
              </a:rPr>
              <a:t>) </a:t>
            </a:r>
          </a:p>
          <a:p>
            <a:pPr>
              <a:defRPr/>
            </a:pPr>
            <a:r>
              <a:rPr lang="en-US" b="1">
                <a:solidFill>
                  <a:srgbClr val="FFFFFF"/>
                </a:solidFill>
                <a:effectLst>
                  <a:outerShdw blurRad="38100" dist="38100" dir="2700000" algn="tl">
                    <a:srgbClr val="000000"/>
                  </a:outerShdw>
                </a:effectLst>
                <a:latin typeface="Courier New" pitchFamily="49" charset="0"/>
              </a:rPr>
              <a:t>{ </a:t>
            </a:r>
          </a:p>
          <a:p>
            <a:pPr>
              <a:defRPr/>
            </a:pPr>
            <a:r>
              <a:rPr lang="en-US" b="1">
                <a:solidFill>
                  <a:srgbClr val="FFFFFF"/>
                </a:solidFill>
                <a:effectLst/>
                <a:latin typeface="Courier New" pitchFamily="49" charset="0"/>
              </a:rPr>
              <a:t>  </a:t>
            </a:r>
            <a:r>
              <a:rPr lang="en-US" b="1">
                <a:solidFill>
                  <a:srgbClr val="FFFF00"/>
                </a:solidFill>
                <a:effectLst/>
                <a:latin typeface="Courier New" pitchFamily="49" charset="0"/>
              </a:rPr>
              <a:t>int myNum = *(</a:t>
            </a:r>
            <a:r>
              <a:rPr lang="en-US" b="1">
                <a:solidFill>
                  <a:srgbClr val="FFFF00"/>
                </a:solidFill>
                <a:effectLst>
                  <a:outerShdw blurRad="38100" dist="38100" dir="2700000" algn="tl">
                    <a:srgbClr val="000000"/>
                  </a:outerShdw>
                </a:effectLst>
                <a:latin typeface="Courier New" pitchFamily="49" charset="0"/>
              </a:rPr>
              <a:t>(int*)pArg)</a:t>
            </a:r>
            <a:r>
              <a:rPr lang="en-US" b="1">
                <a:solidFill>
                  <a:srgbClr val="FFFF00"/>
                </a:solidFill>
                <a:effectLst/>
                <a:latin typeface="Courier New" pitchFamily="49" charset="0"/>
              </a:rPr>
              <a:t>;</a:t>
            </a:r>
          </a:p>
          <a:p>
            <a:pPr>
              <a:defRPr/>
            </a:pPr>
            <a:r>
              <a:rPr lang="en-US" b="1">
                <a:solidFill>
                  <a:srgbClr val="FFFFFF"/>
                </a:solidFill>
                <a:effectLst/>
                <a:latin typeface="Courier New" pitchFamily="49" charset="0"/>
              </a:rPr>
              <a:t>  printf( “Thread number %d\n”, myNum);</a:t>
            </a:r>
          </a:p>
          <a:p>
            <a:pPr>
              <a:defRPr/>
            </a:pPr>
            <a:r>
              <a:rPr lang="en-US" b="1">
                <a:solidFill>
                  <a:srgbClr val="FFFFFF"/>
                </a:solidFill>
                <a:effectLst>
                  <a:outerShdw blurRad="38100" dist="38100" dir="2700000" algn="tl">
                    <a:srgbClr val="000000"/>
                  </a:outerShdw>
                </a:effectLst>
                <a:latin typeface="Courier New" pitchFamily="49" charset="0"/>
              </a:rPr>
              <a:t>}</a:t>
            </a:r>
          </a:p>
          <a:p>
            <a:pPr>
              <a:defRPr/>
            </a:pPr>
            <a:r>
              <a:rPr lang="en-US" b="1">
                <a:solidFill>
                  <a:srgbClr val="FFFFFF"/>
                </a:solidFill>
                <a:effectLst>
                  <a:outerShdw blurRad="38100" dist="38100" dir="2700000" algn="tl">
                    <a:srgbClr val="000000"/>
                  </a:outerShdw>
                </a:effectLst>
                <a:latin typeface="Courier New" pitchFamily="49" charset="0"/>
              </a:rPr>
              <a:t>. . .</a:t>
            </a:r>
          </a:p>
          <a:p>
            <a:pPr>
              <a:defRPr/>
            </a:pPr>
            <a:endParaRPr lang="en-US" b="1">
              <a:solidFill>
                <a:srgbClr val="FFFFFF"/>
              </a:solidFill>
              <a:effectLst>
                <a:outerShdw blurRad="38100" dist="38100" dir="2700000" algn="tl">
                  <a:srgbClr val="000000"/>
                </a:outerShdw>
              </a:effectLst>
              <a:latin typeface="Courier New" pitchFamily="49" charset="0"/>
            </a:endParaRPr>
          </a:p>
          <a:p>
            <a:pPr>
              <a:defRPr/>
            </a:pPr>
            <a:r>
              <a:rPr lang="en-US" b="1">
                <a:solidFill>
                  <a:srgbClr val="FFFFFF"/>
                </a:solidFill>
                <a:effectLst>
                  <a:outerShdw blurRad="38100" dist="38100" dir="2700000" algn="tl">
                    <a:srgbClr val="000000"/>
                  </a:outerShdw>
                </a:effectLst>
                <a:latin typeface="Courier New" pitchFamily="49" charset="0"/>
              </a:rPr>
              <a:t>// from main():</a:t>
            </a:r>
          </a:p>
          <a:p>
            <a:pPr>
              <a:defRPr/>
            </a:pPr>
            <a:r>
              <a:rPr lang="en-US" b="1">
                <a:solidFill>
                  <a:srgbClr val="FFFFFF"/>
                </a:solidFill>
                <a:effectLst>
                  <a:outerShdw blurRad="38100" dist="38100" dir="2700000" algn="tl">
                    <a:srgbClr val="000000"/>
                  </a:outerShdw>
                </a:effectLst>
                <a:latin typeface="Courier New" pitchFamily="49" charset="0"/>
              </a:rPr>
              <a:t>for (int i = 0; i &lt; numThreads; i++) {</a:t>
            </a:r>
          </a:p>
          <a:p>
            <a:pPr>
              <a:defRPr/>
            </a:pPr>
            <a:r>
              <a:rPr lang="en-US" b="1">
                <a:solidFill>
                  <a:srgbClr val="FFFFFF"/>
                </a:solidFill>
                <a:effectLst>
                  <a:outerShdw blurRad="38100" dist="38100" dir="2700000" algn="tl">
                    <a:srgbClr val="000000"/>
                  </a:outerShdw>
                </a:effectLst>
                <a:latin typeface="Courier New" pitchFamily="49" charset="0"/>
              </a:rPr>
              <a:t>  </a:t>
            </a:r>
            <a:r>
              <a:rPr lang="en-US" b="1">
                <a:solidFill>
                  <a:srgbClr val="FFFF00"/>
                </a:solidFill>
                <a:effectLst>
                  <a:outerShdw blurRad="38100" dist="38100" dir="2700000" algn="tl">
                    <a:srgbClr val="000000"/>
                  </a:outerShdw>
                </a:effectLst>
                <a:latin typeface="Courier New" pitchFamily="49" charset="0"/>
              </a:rPr>
              <a:t>tNum[i] = i;</a:t>
            </a:r>
          </a:p>
          <a:p>
            <a:pPr>
              <a:defRPr/>
            </a:pPr>
            <a:r>
              <a:rPr lang="en-US" b="1">
                <a:solidFill>
                  <a:srgbClr val="FFFFFF"/>
                </a:solidFill>
                <a:effectLst>
                  <a:outerShdw blurRad="38100" dist="38100" dir="2700000" algn="tl">
                    <a:srgbClr val="000000"/>
                  </a:outerShdw>
                </a:effectLst>
                <a:latin typeface="Courier New" pitchFamily="49" charset="0"/>
              </a:rPr>
              <a:t>  hThread[i] = </a:t>
            </a:r>
          </a:p>
          <a:p>
            <a:pPr>
              <a:defRPr/>
            </a:pPr>
            <a:r>
              <a:rPr lang="en-US" b="1">
                <a:solidFill>
                  <a:srgbClr val="FFFFFF"/>
                </a:solidFill>
                <a:effectLst>
                  <a:outerShdw blurRad="38100" dist="38100" dir="2700000" algn="tl">
                    <a:srgbClr val="000000"/>
                  </a:outerShdw>
                </a:effectLst>
                <a:latin typeface="Courier New" pitchFamily="49" charset="0"/>
              </a:rPr>
              <a:t>     CreateThread(NULL, 0, threadFunc, </a:t>
            </a:r>
            <a:r>
              <a:rPr lang="en-US" b="1">
                <a:solidFill>
                  <a:srgbClr val="FFFF00"/>
                </a:solidFill>
                <a:effectLst>
                  <a:outerShdw blurRad="38100" dist="38100" dir="2700000" algn="tl">
                    <a:srgbClr val="000000"/>
                  </a:outerShdw>
                </a:effectLst>
                <a:latin typeface="Courier New" pitchFamily="49" charset="0"/>
              </a:rPr>
              <a:t>&amp;tNum[i]</a:t>
            </a:r>
            <a:r>
              <a:rPr lang="en-US" b="1">
                <a:effectLst>
                  <a:outerShdw blurRad="38100" dist="38100" dir="2700000" algn="tl">
                    <a:srgbClr val="000000"/>
                  </a:outerShdw>
                </a:effectLst>
                <a:latin typeface="Courier New" pitchFamily="49" charset="0"/>
              </a:rPr>
              <a:t>,</a:t>
            </a:r>
            <a:r>
              <a:rPr lang="en-US" b="1">
                <a:solidFill>
                  <a:srgbClr val="FFFFFF"/>
                </a:solidFill>
                <a:effectLst>
                  <a:outerShdw blurRad="38100" dist="38100" dir="2700000" algn="tl">
                    <a:srgbClr val="000000"/>
                  </a:outerShdw>
                </a:effectLst>
                <a:latin typeface="Courier New" pitchFamily="49" charset="0"/>
              </a:rPr>
              <a:t> </a:t>
            </a:r>
          </a:p>
          <a:p>
            <a:pPr>
              <a:defRPr/>
            </a:pPr>
            <a:r>
              <a:rPr lang="en-US" b="1">
                <a:solidFill>
                  <a:srgbClr val="FFFFFF"/>
                </a:solidFill>
                <a:effectLst>
                  <a:outerShdw blurRad="38100" dist="38100" dir="2700000" algn="tl">
                    <a:srgbClr val="000000"/>
                  </a:outerShdw>
                </a:effectLst>
                <a:latin typeface="Courier New" pitchFamily="49" charset="0"/>
              </a:rPr>
              <a:t>                  0, NULL);</a:t>
            </a:r>
          </a:p>
          <a:p>
            <a:pPr>
              <a:defRPr/>
            </a:pPr>
            <a:r>
              <a:rPr lang="en-US" b="1">
                <a:solidFill>
                  <a:srgbClr val="FFFFFF"/>
                </a:solidFill>
                <a:effectLst>
                  <a:outerShdw blurRad="38100" dist="38100" dir="2700000" algn="tl">
                    <a:srgbClr val="000000"/>
                  </a:outerShdw>
                </a:effectLst>
                <a:latin typeface="Courier New"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12A06C2D-C8ED-48F2-A0C4-E74CD1A46853}"/>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0A908691-BFF3-40EA-B926-F5DF3E2BD890}" type="slidenum">
              <a:rPr lang="en-US" altLang="en-US" sz="800">
                <a:solidFill>
                  <a:srgbClr val="FFFFFF"/>
                </a:solidFill>
                <a:latin typeface="Verdana" panose="020B0604030504040204" pitchFamily="34" charset="0"/>
              </a:rPr>
              <a:pPr/>
              <a:t>22</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F55254AE-0C6A-46B7-921B-D34B28706E36}"/>
              </a:ext>
            </a:extLst>
          </p:cNvPr>
          <p:cNvSpPr>
            <a:spLocks noGrp="1"/>
          </p:cNvSpPr>
          <p:nvPr>
            <p:ph type="ftr" sz="quarter" idx="12"/>
          </p:nvPr>
        </p:nvSpPr>
        <p:spPr/>
        <p:txBody>
          <a:bodyPr/>
          <a:lstStyle/>
          <a:p>
            <a:pPr>
              <a:defRPr/>
            </a:pPr>
            <a:r>
              <a:rPr lang="en-US"/>
              <a:t>Programming with Windows Threads</a:t>
            </a:r>
          </a:p>
        </p:txBody>
      </p:sp>
      <p:sp>
        <p:nvSpPr>
          <p:cNvPr id="24580" name="Rectangle 2">
            <a:extLst>
              <a:ext uri="{FF2B5EF4-FFF2-40B4-BE49-F238E27FC236}">
                <a16:creationId xmlns:a16="http://schemas.microsoft.com/office/drawing/2014/main" id="{0E44D995-668A-4871-9E39-BCBFC1AB26CB}"/>
              </a:ext>
            </a:extLst>
          </p:cNvPr>
          <p:cNvSpPr>
            <a:spLocks noGrp="1" noChangeArrowheads="1"/>
          </p:cNvSpPr>
          <p:nvPr>
            <p:ph type="title"/>
          </p:nvPr>
        </p:nvSpPr>
        <p:spPr/>
        <p:txBody>
          <a:bodyPr/>
          <a:lstStyle/>
          <a:p>
            <a:pPr eaLnBrk="1" hangingPunct="1"/>
            <a:r>
              <a:rPr lang="en-US" altLang="en-US"/>
              <a:t>Windows* Mutexes</a:t>
            </a:r>
          </a:p>
        </p:txBody>
      </p:sp>
      <p:sp>
        <p:nvSpPr>
          <p:cNvPr id="24581" name="Rectangle 3">
            <a:extLst>
              <a:ext uri="{FF2B5EF4-FFF2-40B4-BE49-F238E27FC236}">
                <a16:creationId xmlns:a16="http://schemas.microsoft.com/office/drawing/2014/main" id="{A16A0884-81F3-4884-B983-876ECB0F09BA}"/>
              </a:ext>
            </a:extLst>
          </p:cNvPr>
          <p:cNvSpPr>
            <a:spLocks noGrp="1" noChangeArrowheads="1"/>
          </p:cNvSpPr>
          <p:nvPr>
            <p:ph type="body" idx="1"/>
          </p:nvPr>
        </p:nvSpPr>
        <p:spPr/>
        <p:txBody>
          <a:bodyPr/>
          <a:lstStyle/>
          <a:p>
            <a:pPr marL="0" indent="0" eaLnBrk="1" hangingPunct="1"/>
            <a:r>
              <a:rPr lang="en-US" altLang="en-US"/>
              <a:t>Kernel object reference by handle</a:t>
            </a:r>
          </a:p>
          <a:p>
            <a:pPr marL="0" indent="0" eaLnBrk="1" hangingPunct="1"/>
            <a:r>
              <a:rPr lang="en-US" altLang="en-US"/>
              <a:t>“Signaled” when available</a:t>
            </a:r>
          </a:p>
          <a:p>
            <a:pPr marL="0" indent="0" eaLnBrk="1" hangingPunct="1"/>
            <a:r>
              <a:rPr lang="en-US" altLang="en-US"/>
              <a:t>Operations:</a:t>
            </a:r>
          </a:p>
          <a:p>
            <a:pPr lvl="1" eaLnBrk="1" hangingPunct="1"/>
            <a:r>
              <a:rPr lang="en-US" altLang="en-US"/>
              <a:t> </a:t>
            </a:r>
            <a:r>
              <a:rPr lang="en-US" altLang="en-US" b="1">
                <a:latin typeface="Courier New" panose="02070309020205020404" pitchFamily="49" charset="0"/>
              </a:rPr>
              <a:t>CreateMutex(…) // create new</a:t>
            </a:r>
          </a:p>
          <a:p>
            <a:pPr lvl="1" eaLnBrk="1" hangingPunct="1"/>
            <a:r>
              <a:rPr lang="en-US" altLang="en-US" b="1"/>
              <a:t> </a:t>
            </a:r>
            <a:r>
              <a:rPr lang="en-US" altLang="en-US" b="1">
                <a:latin typeface="Courier New" panose="02070309020205020404" pitchFamily="49" charset="0"/>
              </a:rPr>
              <a:t>WaitForSingleObject // wait &amp; lock</a:t>
            </a:r>
          </a:p>
          <a:p>
            <a:pPr lvl="1" eaLnBrk="1" hangingPunct="1"/>
            <a:r>
              <a:rPr lang="en-US" altLang="en-US" b="1"/>
              <a:t> </a:t>
            </a:r>
            <a:r>
              <a:rPr lang="en-US" altLang="en-US" b="1">
                <a:latin typeface="Courier New" panose="02070309020205020404" pitchFamily="49" charset="0"/>
              </a:rPr>
              <a:t>ReleaseMutex(…) // unlock</a:t>
            </a:r>
          </a:p>
          <a:p>
            <a:pPr marL="0" indent="0" eaLnBrk="1" hangingPunct="1"/>
            <a:r>
              <a:rPr lang="en-US" altLang="en-US"/>
              <a:t>Available between processes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380AD969-900F-4029-96E2-D417F350738E}"/>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69F72F27-8059-4E90-BE4D-DEF5BE25057D}" type="slidenum">
              <a:rPr lang="en-US" altLang="en-US" sz="800">
                <a:solidFill>
                  <a:srgbClr val="FFFFFF"/>
                </a:solidFill>
                <a:latin typeface="Verdana" panose="020B0604030504040204" pitchFamily="34" charset="0"/>
              </a:rPr>
              <a:pPr/>
              <a:t>23</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05A5EC61-E70A-46AE-B847-1D6ACB88086B}"/>
              </a:ext>
            </a:extLst>
          </p:cNvPr>
          <p:cNvSpPr>
            <a:spLocks noGrp="1"/>
          </p:cNvSpPr>
          <p:nvPr>
            <p:ph type="ftr" sz="quarter" idx="12"/>
          </p:nvPr>
        </p:nvSpPr>
        <p:spPr/>
        <p:txBody>
          <a:bodyPr/>
          <a:lstStyle/>
          <a:p>
            <a:pPr>
              <a:defRPr/>
            </a:pPr>
            <a:r>
              <a:rPr lang="en-US"/>
              <a:t>Programming with Windows Threads</a:t>
            </a:r>
          </a:p>
        </p:txBody>
      </p:sp>
      <p:sp>
        <p:nvSpPr>
          <p:cNvPr id="25604" name="Rectangle 2">
            <a:extLst>
              <a:ext uri="{FF2B5EF4-FFF2-40B4-BE49-F238E27FC236}">
                <a16:creationId xmlns:a16="http://schemas.microsoft.com/office/drawing/2014/main" id="{14DDBC54-6B7C-453C-B44D-06D776E7EFAE}"/>
              </a:ext>
            </a:extLst>
          </p:cNvPr>
          <p:cNvSpPr>
            <a:spLocks noGrp="1" noChangeArrowheads="1"/>
          </p:cNvSpPr>
          <p:nvPr>
            <p:ph type="title"/>
          </p:nvPr>
        </p:nvSpPr>
        <p:spPr/>
        <p:txBody>
          <a:bodyPr/>
          <a:lstStyle/>
          <a:p>
            <a:pPr eaLnBrk="1" hangingPunct="1"/>
            <a:r>
              <a:rPr lang="en-US" altLang="en-US"/>
              <a:t>Windows* Critical Section</a:t>
            </a:r>
          </a:p>
        </p:txBody>
      </p:sp>
      <p:sp>
        <p:nvSpPr>
          <p:cNvPr id="25605" name="Rectangle 3">
            <a:extLst>
              <a:ext uri="{FF2B5EF4-FFF2-40B4-BE49-F238E27FC236}">
                <a16:creationId xmlns:a16="http://schemas.microsoft.com/office/drawing/2014/main" id="{63D0F215-A78B-4BA9-8676-D6A205DB2114}"/>
              </a:ext>
            </a:extLst>
          </p:cNvPr>
          <p:cNvSpPr>
            <a:spLocks noGrp="1" noChangeArrowheads="1"/>
          </p:cNvSpPr>
          <p:nvPr>
            <p:ph type="body" idx="1"/>
          </p:nvPr>
        </p:nvSpPr>
        <p:spPr/>
        <p:txBody>
          <a:bodyPr/>
          <a:lstStyle/>
          <a:p>
            <a:pPr marL="0" indent="0" eaLnBrk="1" hangingPunct="1">
              <a:lnSpc>
                <a:spcPct val="85000"/>
              </a:lnSpc>
            </a:pPr>
            <a:r>
              <a:rPr lang="en-US" altLang="en-US"/>
              <a:t>Lightweight, intra-process only mutex</a:t>
            </a:r>
            <a:br>
              <a:rPr lang="en-US" altLang="en-US"/>
            </a:br>
            <a:endParaRPr lang="en-US" altLang="en-US"/>
          </a:p>
          <a:p>
            <a:pPr marL="0" indent="0" eaLnBrk="1" hangingPunct="1">
              <a:lnSpc>
                <a:spcPct val="85000"/>
              </a:lnSpc>
            </a:pPr>
            <a:r>
              <a:rPr lang="en-US" altLang="en-US"/>
              <a:t>Most useful and most used</a:t>
            </a:r>
            <a:br>
              <a:rPr lang="en-US" altLang="en-US"/>
            </a:br>
            <a:endParaRPr lang="en-US" altLang="en-US"/>
          </a:p>
          <a:p>
            <a:pPr marL="0" indent="0" eaLnBrk="1" hangingPunct="1">
              <a:lnSpc>
                <a:spcPct val="85000"/>
              </a:lnSpc>
            </a:pPr>
            <a:r>
              <a:rPr lang="en-US" altLang="en-US"/>
              <a:t>New type</a:t>
            </a:r>
          </a:p>
          <a:p>
            <a:pPr lvl="1" eaLnBrk="1" hangingPunct="1">
              <a:lnSpc>
                <a:spcPct val="85000"/>
              </a:lnSpc>
            </a:pPr>
            <a:r>
              <a:rPr lang="en-US" altLang="en-US"/>
              <a:t> </a:t>
            </a:r>
            <a:r>
              <a:rPr lang="en-US" altLang="en-US" b="1">
                <a:latin typeface="Courier New" panose="02070309020205020404" pitchFamily="49" charset="0"/>
              </a:rPr>
              <a:t>CRITICAL_SECTION cs;</a:t>
            </a:r>
            <a:br>
              <a:rPr lang="en-US" altLang="en-US" b="1">
                <a:latin typeface="Courier New" panose="02070309020205020404" pitchFamily="49" charset="0"/>
              </a:rPr>
            </a:br>
            <a:endParaRPr lang="en-US" altLang="en-US" b="1">
              <a:latin typeface="Courier New" panose="02070309020205020404" pitchFamily="49" charset="0"/>
            </a:endParaRPr>
          </a:p>
          <a:p>
            <a:pPr marL="0" indent="0" eaLnBrk="1" hangingPunct="1">
              <a:lnSpc>
                <a:spcPct val="85000"/>
              </a:lnSpc>
            </a:pPr>
            <a:r>
              <a:rPr lang="en-US" altLang="en-US" sz="1800"/>
              <a:t>Create and destroy operations</a:t>
            </a:r>
          </a:p>
          <a:p>
            <a:pPr lvl="1" eaLnBrk="1" hangingPunct="1">
              <a:lnSpc>
                <a:spcPct val="85000"/>
              </a:lnSpc>
            </a:pPr>
            <a:r>
              <a:rPr lang="en-US" altLang="en-US" b="1">
                <a:latin typeface="Courier New" panose="02070309020205020404" pitchFamily="49" charset="0"/>
              </a:rPr>
              <a:t>InitializeCriticalSection(&amp;cs)</a:t>
            </a:r>
            <a:br>
              <a:rPr lang="en-US" altLang="en-US" b="1">
                <a:latin typeface="Courier New" panose="02070309020205020404" pitchFamily="49" charset="0"/>
              </a:rPr>
            </a:br>
            <a:endParaRPr lang="en-US" altLang="en-US" b="1">
              <a:latin typeface="Courier New" panose="02070309020205020404" pitchFamily="49" charset="0"/>
            </a:endParaRPr>
          </a:p>
          <a:p>
            <a:pPr lvl="1" eaLnBrk="1" hangingPunct="1">
              <a:lnSpc>
                <a:spcPct val="85000"/>
              </a:lnSpc>
            </a:pPr>
            <a:r>
              <a:rPr lang="en-US" altLang="en-US" b="1">
                <a:latin typeface="Courier New" panose="02070309020205020404" pitchFamily="49" charset="0"/>
              </a:rPr>
              <a:t>DeleteCriticalSection(&amp;cs);</a:t>
            </a:r>
            <a:endParaRPr lang="en-US" alt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1BAB3EE5-03B8-401D-BF15-A5D57769CBA7}"/>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6C60CC1E-E516-475C-8D52-F482008BD70B}" type="slidenum">
              <a:rPr lang="en-US" altLang="en-US" sz="800">
                <a:solidFill>
                  <a:srgbClr val="FFFFFF"/>
                </a:solidFill>
                <a:latin typeface="Verdana" panose="020B0604030504040204" pitchFamily="34" charset="0"/>
              </a:rPr>
              <a:pPr/>
              <a:t>24</a:t>
            </a:fld>
            <a:endParaRPr lang="en-US" altLang="en-US" sz="800">
              <a:solidFill>
                <a:srgbClr val="FFFFFF"/>
              </a:solidFill>
              <a:latin typeface="Verdana" panose="020B0604030504040204" pitchFamily="34" charset="0"/>
            </a:endParaRPr>
          </a:p>
        </p:txBody>
      </p:sp>
      <p:sp>
        <p:nvSpPr>
          <p:cNvPr id="9" name="Footer Placeholder 5">
            <a:extLst>
              <a:ext uri="{FF2B5EF4-FFF2-40B4-BE49-F238E27FC236}">
                <a16:creationId xmlns:a16="http://schemas.microsoft.com/office/drawing/2014/main" id="{83BE596F-8998-44C3-865F-1136AC5CDA62}"/>
              </a:ext>
            </a:extLst>
          </p:cNvPr>
          <p:cNvSpPr>
            <a:spLocks noGrp="1"/>
          </p:cNvSpPr>
          <p:nvPr>
            <p:ph type="ftr" sz="quarter" idx="12"/>
          </p:nvPr>
        </p:nvSpPr>
        <p:spPr/>
        <p:txBody>
          <a:bodyPr/>
          <a:lstStyle/>
          <a:p>
            <a:pPr>
              <a:defRPr/>
            </a:pPr>
            <a:r>
              <a:rPr lang="en-US"/>
              <a:t>Programming with Windows Threads</a:t>
            </a:r>
          </a:p>
        </p:txBody>
      </p:sp>
      <p:sp>
        <p:nvSpPr>
          <p:cNvPr id="1620994" name="Rectangle 2">
            <a:extLst>
              <a:ext uri="{FF2B5EF4-FFF2-40B4-BE49-F238E27FC236}">
                <a16:creationId xmlns:a16="http://schemas.microsoft.com/office/drawing/2014/main" id="{A1EE9AAC-5C67-4E22-833C-B2C681DE23FB}"/>
              </a:ext>
            </a:extLst>
          </p:cNvPr>
          <p:cNvSpPr>
            <a:spLocks noChangeArrowheads="1"/>
          </p:cNvSpPr>
          <p:nvPr/>
        </p:nvSpPr>
        <p:spPr bwMode="auto">
          <a:xfrm>
            <a:off x="361950" y="1323975"/>
            <a:ext cx="4038600" cy="342900"/>
          </a:xfrm>
          <a:prstGeom prst="rect">
            <a:avLst/>
          </a:prstGeom>
          <a:solidFill>
            <a:schemeClr val="bg1"/>
          </a:solidFill>
          <a:ln w="9525" algn="ctr">
            <a:solidFill>
              <a:schemeClr val="tx1"/>
            </a:solidFill>
            <a:miter lim="800000"/>
            <a:headEnd/>
            <a:tailEnd/>
          </a:ln>
          <a:effectLst/>
        </p:spPr>
        <p:txBody>
          <a:bodyPr anchor="ctr">
            <a:spAutoFit/>
          </a:bodyPr>
          <a:lstStyle/>
          <a:p>
            <a:pPr>
              <a:defRPr/>
            </a:pPr>
            <a:endParaRPr lang="en-US"/>
          </a:p>
        </p:txBody>
      </p:sp>
      <p:sp>
        <p:nvSpPr>
          <p:cNvPr id="1620995" name="Rectangle 3">
            <a:extLst>
              <a:ext uri="{FF2B5EF4-FFF2-40B4-BE49-F238E27FC236}">
                <a16:creationId xmlns:a16="http://schemas.microsoft.com/office/drawing/2014/main" id="{84481516-B41D-4337-B1CC-B4882809B190}"/>
              </a:ext>
            </a:extLst>
          </p:cNvPr>
          <p:cNvSpPr>
            <a:spLocks noChangeArrowheads="1"/>
          </p:cNvSpPr>
          <p:nvPr/>
        </p:nvSpPr>
        <p:spPr bwMode="auto">
          <a:xfrm>
            <a:off x="2181225" y="2171700"/>
            <a:ext cx="4038600" cy="314325"/>
          </a:xfrm>
          <a:prstGeom prst="rect">
            <a:avLst/>
          </a:prstGeom>
          <a:solidFill>
            <a:schemeClr val="bg1"/>
          </a:solidFill>
          <a:ln w="9525" algn="ctr">
            <a:solidFill>
              <a:schemeClr val="tx1"/>
            </a:solidFill>
            <a:miter lim="800000"/>
            <a:headEnd/>
            <a:tailEnd/>
          </a:ln>
          <a:effectLst/>
        </p:spPr>
        <p:txBody>
          <a:bodyPr wrap="none" anchor="ctr">
            <a:spAutoFit/>
          </a:bodyPr>
          <a:lstStyle/>
          <a:p>
            <a:pPr>
              <a:defRPr/>
            </a:pPr>
            <a:endParaRPr lang="en-US"/>
          </a:p>
        </p:txBody>
      </p:sp>
      <p:sp>
        <p:nvSpPr>
          <p:cNvPr id="1620996" name="Rectangle 4">
            <a:extLst>
              <a:ext uri="{FF2B5EF4-FFF2-40B4-BE49-F238E27FC236}">
                <a16:creationId xmlns:a16="http://schemas.microsoft.com/office/drawing/2014/main" id="{C825C315-2CDC-4028-91A7-E96B2F41B827}"/>
              </a:ext>
            </a:extLst>
          </p:cNvPr>
          <p:cNvSpPr>
            <a:spLocks noChangeArrowheads="1"/>
          </p:cNvSpPr>
          <p:nvPr/>
        </p:nvSpPr>
        <p:spPr bwMode="auto">
          <a:xfrm>
            <a:off x="2152650" y="3695700"/>
            <a:ext cx="4038600" cy="314325"/>
          </a:xfrm>
          <a:prstGeom prst="rect">
            <a:avLst/>
          </a:prstGeom>
          <a:solidFill>
            <a:schemeClr val="bg1"/>
          </a:solidFill>
          <a:ln w="9525" algn="ctr">
            <a:solidFill>
              <a:schemeClr val="tx1"/>
            </a:solidFill>
            <a:miter lim="800000"/>
            <a:headEnd/>
            <a:tailEnd/>
          </a:ln>
          <a:effectLst/>
        </p:spPr>
        <p:txBody>
          <a:bodyPr wrap="none" anchor="ctr">
            <a:spAutoFit/>
          </a:bodyPr>
          <a:lstStyle/>
          <a:p>
            <a:pPr>
              <a:defRPr/>
            </a:pPr>
            <a:endParaRPr lang="en-US"/>
          </a:p>
        </p:txBody>
      </p:sp>
      <p:sp>
        <p:nvSpPr>
          <p:cNvPr id="26631" name="Rectangle 5">
            <a:extLst>
              <a:ext uri="{FF2B5EF4-FFF2-40B4-BE49-F238E27FC236}">
                <a16:creationId xmlns:a16="http://schemas.microsoft.com/office/drawing/2014/main" id="{E2A40D73-A91E-46B9-BC9A-AB7B3FC0DE5A}"/>
              </a:ext>
            </a:extLst>
          </p:cNvPr>
          <p:cNvSpPr>
            <a:spLocks noGrp="1" noChangeArrowheads="1"/>
          </p:cNvSpPr>
          <p:nvPr>
            <p:ph type="title"/>
          </p:nvPr>
        </p:nvSpPr>
        <p:spPr/>
        <p:txBody>
          <a:bodyPr/>
          <a:lstStyle/>
          <a:p>
            <a:pPr eaLnBrk="1" hangingPunct="1"/>
            <a:r>
              <a:rPr lang="en-US" altLang="en-US"/>
              <a:t>Windows* Critical Section</a:t>
            </a:r>
          </a:p>
        </p:txBody>
      </p:sp>
      <p:sp>
        <p:nvSpPr>
          <p:cNvPr id="26632" name="Rectangle 6">
            <a:extLst>
              <a:ext uri="{FF2B5EF4-FFF2-40B4-BE49-F238E27FC236}">
                <a16:creationId xmlns:a16="http://schemas.microsoft.com/office/drawing/2014/main" id="{D5D1E9BC-9D0B-49B0-9A6D-F19689026C8E}"/>
              </a:ext>
            </a:extLst>
          </p:cNvPr>
          <p:cNvSpPr>
            <a:spLocks noGrp="1" noChangeArrowheads="1"/>
          </p:cNvSpPr>
          <p:nvPr>
            <p:ph type="body" idx="1"/>
          </p:nvPr>
        </p:nvSpPr>
        <p:spPr/>
        <p:txBody>
          <a:bodyPr/>
          <a:lstStyle/>
          <a:p>
            <a:pPr marL="0" indent="0" eaLnBrk="1" hangingPunct="1">
              <a:lnSpc>
                <a:spcPct val="85000"/>
              </a:lnSpc>
            </a:pPr>
            <a:r>
              <a:rPr lang="en-US" altLang="en-US" b="1">
                <a:latin typeface="Courier New" panose="02070309020205020404" pitchFamily="49" charset="0"/>
              </a:rPr>
              <a:t>CRITICAL_SECTION</a:t>
            </a:r>
            <a:r>
              <a:rPr lang="en-US" altLang="en-US" b="1"/>
              <a:t> </a:t>
            </a:r>
            <a:r>
              <a:rPr lang="en-US" altLang="en-US" b="1" i="1">
                <a:latin typeface="Courier New" panose="02070309020205020404" pitchFamily="49" charset="0"/>
              </a:rPr>
              <a:t>cs</a:t>
            </a:r>
            <a:r>
              <a:rPr lang="en-US" altLang="en-US" b="1"/>
              <a:t> ;</a:t>
            </a:r>
          </a:p>
          <a:p>
            <a:pPr marL="0" indent="0" eaLnBrk="1" hangingPunct="1">
              <a:lnSpc>
                <a:spcPct val="85000"/>
              </a:lnSpc>
            </a:pPr>
            <a:r>
              <a:rPr lang="en-US" altLang="en-US"/>
              <a:t>Attempt to enter protected code</a:t>
            </a:r>
          </a:p>
          <a:p>
            <a:pPr marL="0" indent="0" eaLnBrk="1" hangingPunct="1">
              <a:lnSpc>
                <a:spcPct val="85000"/>
              </a:lnSpc>
            </a:pPr>
            <a:r>
              <a:rPr lang="en-US" altLang="en-US" sz="1800"/>
              <a:t>	 	</a:t>
            </a:r>
            <a:r>
              <a:rPr lang="en-US" altLang="en-US" sz="1800" b="1">
                <a:latin typeface="Courier New" panose="02070309020205020404" pitchFamily="49" charset="0"/>
              </a:rPr>
              <a:t>EnterCriticalSection(&amp;</a:t>
            </a:r>
            <a:r>
              <a:rPr lang="en-US" altLang="en-US" sz="1800" b="1" i="1">
                <a:latin typeface="Courier New" panose="02070309020205020404" pitchFamily="49" charset="0"/>
              </a:rPr>
              <a:t>cs</a:t>
            </a:r>
            <a:r>
              <a:rPr lang="en-US" altLang="en-US" sz="1800" b="1">
                <a:latin typeface="Courier New" panose="02070309020205020404" pitchFamily="49" charset="0"/>
              </a:rPr>
              <a:t>)</a:t>
            </a:r>
          </a:p>
          <a:p>
            <a:pPr lvl="1" eaLnBrk="1" hangingPunct="1">
              <a:lnSpc>
                <a:spcPct val="85000"/>
              </a:lnSpc>
            </a:pPr>
            <a:r>
              <a:rPr lang="en-US" altLang="en-US"/>
              <a:t>Blocks if another thread is in critical section</a:t>
            </a:r>
          </a:p>
          <a:p>
            <a:pPr lvl="1" eaLnBrk="1" hangingPunct="1">
              <a:lnSpc>
                <a:spcPct val="85000"/>
              </a:lnSpc>
            </a:pPr>
            <a:r>
              <a:rPr lang="en-US" altLang="en-US"/>
              <a:t>Returns when no thread is in critical section</a:t>
            </a:r>
          </a:p>
          <a:p>
            <a:pPr marL="0" indent="0" eaLnBrk="1" hangingPunct="1">
              <a:lnSpc>
                <a:spcPct val="85000"/>
              </a:lnSpc>
            </a:pPr>
            <a:r>
              <a:rPr lang="en-US" altLang="en-US"/>
              <a:t>Upon exit of critical section</a:t>
            </a:r>
          </a:p>
          <a:p>
            <a:pPr marL="0" indent="0" eaLnBrk="1" hangingPunct="1">
              <a:lnSpc>
                <a:spcPct val="85000"/>
              </a:lnSpc>
            </a:pPr>
            <a:r>
              <a:rPr lang="en-US" altLang="en-US" sz="1800">
                <a:latin typeface="Courier New" panose="02070309020205020404" pitchFamily="49" charset="0"/>
              </a:rPr>
              <a:t>		</a:t>
            </a:r>
            <a:r>
              <a:rPr lang="en-US" altLang="en-US" sz="1800" b="1">
                <a:latin typeface="Courier New" panose="02070309020205020404" pitchFamily="49" charset="0"/>
              </a:rPr>
              <a:t>LeaveCriticalSection(&amp;</a:t>
            </a:r>
            <a:r>
              <a:rPr lang="en-US" altLang="en-US" sz="1800" b="1" i="1">
                <a:latin typeface="Courier New" panose="02070309020205020404" pitchFamily="49" charset="0"/>
              </a:rPr>
              <a:t>cs</a:t>
            </a:r>
            <a:r>
              <a:rPr lang="en-US" altLang="en-US" sz="1800" b="1">
                <a:latin typeface="Courier New" panose="02070309020205020404" pitchFamily="49" charset="0"/>
              </a:rPr>
              <a:t>)</a:t>
            </a:r>
          </a:p>
          <a:p>
            <a:pPr lvl="1" eaLnBrk="1" hangingPunct="1">
              <a:lnSpc>
                <a:spcPct val="85000"/>
              </a:lnSpc>
            </a:pPr>
            <a:r>
              <a:rPr lang="en-US" altLang="en-US" i="1" u="sng"/>
              <a:t>Must</a:t>
            </a:r>
            <a:r>
              <a:rPr lang="en-US" altLang="en-US"/>
              <a:t> be from obtaining thread</a:t>
            </a:r>
          </a:p>
          <a:p>
            <a:pPr marL="0" indent="0" eaLnBrk="1" hangingPunct="1"/>
            <a:endParaRPr lang="en-US" altLang="en-US"/>
          </a:p>
        </p:txBody>
      </p:sp>
      <p:sp>
        <p:nvSpPr>
          <p:cNvPr id="1620999" name="Rectangle 7">
            <a:extLst>
              <a:ext uri="{FF2B5EF4-FFF2-40B4-BE49-F238E27FC236}">
                <a16:creationId xmlns:a16="http://schemas.microsoft.com/office/drawing/2014/main" id="{DAFC558D-C7BD-45CE-BF61-0C000EB895FA}"/>
              </a:ext>
            </a:extLst>
          </p:cNvPr>
          <p:cNvSpPr>
            <a:spLocks noChangeArrowheads="1"/>
          </p:cNvSpPr>
          <p:nvPr/>
        </p:nvSpPr>
        <p:spPr bwMode="auto">
          <a:xfrm>
            <a:off x="569913" y="1347788"/>
            <a:ext cx="7923212" cy="4789487"/>
          </a:xfrm>
          <a:prstGeom prst="rect">
            <a:avLst/>
          </a:prstGeom>
          <a:noFill/>
          <a:ln w="9525">
            <a:noFill/>
            <a:miter lim="800000"/>
            <a:headEnd/>
            <a:tailEnd/>
          </a:ln>
          <a:effectLst/>
        </p:spPr>
        <p:txBody>
          <a:bodyPr lIns="92075" tIns="46038" rIns="92075" bIns="46038"/>
          <a:lstStyle/>
          <a:p>
            <a:pPr marL="285750" indent="-285750">
              <a:lnSpc>
                <a:spcPct val="85000"/>
              </a:lnSpc>
              <a:spcBef>
                <a:spcPct val="30000"/>
              </a:spcBef>
              <a:buClr>
                <a:schemeClr val="tx2"/>
              </a:buClr>
              <a:buFont typeface="Wingdings" pitchFamily="2" charset="2"/>
              <a:buChar char=""/>
              <a:defRPr/>
            </a:pPr>
            <a:endParaRPr lang="en-US" sz="2800" b="1">
              <a:solidFill>
                <a:srgbClr val="FFFFFF"/>
              </a:solidFill>
              <a:effectLst>
                <a:outerShdw blurRad="38100" dist="38100" dir="2700000" algn="tl">
                  <a:srgbClr val="000000"/>
                </a:outerShdw>
              </a:effectLst>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8924CC-57BD-4727-A9C2-907CDA843C92}"/>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C4D20189-F094-44E3-954C-2DA9D146F60C}" type="slidenum">
              <a:rPr lang="en-US" altLang="en-US" sz="800">
                <a:solidFill>
                  <a:srgbClr val="FFFFFF"/>
                </a:solidFill>
                <a:latin typeface="Verdana" panose="020B0604030504040204" pitchFamily="34" charset="0"/>
              </a:rPr>
              <a:pPr/>
              <a:t>25</a:t>
            </a:fld>
            <a:endParaRPr lang="en-US" altLang="en-US" sz="800">
              <a:solidFill>
                <a:srgbClr val="FFFFFF"/>
              </a:solidFill>
              <a:latin typeface="Verdana" panose="020B0604030504040204" pitchFamily="34" charset="0"/>
            </a:endParaRPr>
          </a:p>
        </p:txBody>
      </p:sp>
      <p:sp>
        <p:nvSpPr>
          <p:cNvPr id="5" name="Footer Placeholder 4">
            <a:extLst>
              <a:ext uri="{FF2B5EF4-FFF2-40B4-BE49-F238E27FC236}">
                <a16:creationId xmlns:a16="http://schemas.microsoft.com/office/drawing/2014/main" id="{7655C934-6B04-4995-B31C-86DE20B2205F}"/>
              </a:ext>
            </a:extLst>
          </p:cNvPr>
          <p:cNvSpPr>
            <a:spLocks noGrp="1"/>
          </p:cNvSpPr>
          <p:nvPr>
            <p:ph type="ftr" sz="quarter" idx="12"/>
          </p:nvPr>
        </p:nvSpPr>
        <p:spPr/>
        <p:txBody>
          <a:bodyPr/>
          <a:lstStyle/>
          <a:p>
            <a:pPr>
              <a:defRPr/>
            </a:pPr>
            <a:r>
              <a:rPr lang="en-US"/>
              <a:t>Programming with Windows Threads</a:t>
            </a:r>
          </a:p>
        </p:txBody>
      </p:sp>
      <p:sp>
        <p:nvSpPr>
          <p:cNvPr id="27652" name="Rectangle 2">
            <a:extLst>
              <a:ext uri="{FF2B5EF4-FFF2-40B4-BE49-F238E27FC236}">
                <a16:creationId xmlns:a16="http://schemas.microsoft.com/office/drawing/2014/main" id="{605B48BA-AD6D-4B70-984A-EE19406B4384}"/>
              </a:ext>
            </a:extLst>
          </p:cNvPr>
          <p:cNvSpPr>
            <a:spLocks noGrp="1" noChangeArrowheads="1"/>
          </p:cNvSpPr>
          <p:nvPr>
            <p:ph type="title"/>
          </p:nvPr>
        </p:nvSpPr>
        <p:spPr/>
        <p:txBody>
          <a:bodyPr/>
          <a:lstStyle/>
          <a:p>
            <a:pPr eaLnBrk="1" hangingPunct="1"/>
            <a:r>
              <a:rPr lang="en-US" altLang="en-US"/>
              <a:t>Example: Critical Section</a:t>
            </a:r>
          </a:p>
        </p:txBody>
      </p:sp>
      <p:sp>
        <p:nvSpPr>
          <p:cNvPr id="27653" name="Rectangle 3">
            <a:extLst>
              <a:ext uri="{FF2B5EF4-FFF2-40B4-BE49-F238E27FC236}">
                <a16:creationId xmlns:a16="http://schemas.microsoft.com/office/drawing/2014/main" id="{9E03A7BD-8664-437C-B603-7F2697995C51}"/>
              </a:ext>
            </a:extLst>
          </p:cNvPr>
          <p:cNvSpPr>
            <a:spLocks noGrp="1" noChangeArrowheads="1"/>
          </p:cNvSpPr>
          <p:nvPr>
            <p:ph type="body" idx="4294967295"/>
          </p:nvPr>
        </p:nvSpPr>
        <p:spPr>
          <a:xfrm>
            <a:off x="282575" y="895350"/>
            <a:ext cx="8664575" cy="4973638"/>
          </a:xfrm>
          <a:solidFill>
            <a:srgbClr val="001E8A"/>
          </a:solidFill>
          <a:ln>
            <a:solidFill>
              <a:schemeClr val="tx1"/>
            </a:solidFill>
            <a:miter lim="800000"/>
            <a:headEnd/>
            <a:tailEnd/>
          </a:ln>
        </p:spPr>
        <p:txBody>
          <a:bodyPr lIns="92075" tIns="46038" rIns="92075" bIns="46038"/>
          <a:lstStyle/>
          <a:p>
            <a:pPr marL="0" indent="0" eaLnBrk="1" hangingPunct="1">
              <a:lnSpc>
                <a:spcPct val="75000"/>
              </a:lnSpc>
              <a:spcBef>
                <a:spcPct val="10000"/>
              </a:spcBef>
            </a:pPr>
            <a:r>
              <a:rPr lang="en-US" altLang="en-US" sz="1800" b="1">
                <a:latin typeface="Courier New" panose="02070309020205020404" pitchFamily="49" charset="0"/>
              </a:rPr>
              <a:t>#define NUMTHREADS 4</a:t>
            </a:r>
          </a:p>
          <a:p>
            <a:pPr marL="0" indent="0" eaLnBrk="1" hangingPunct="1">
              <a:lnSpc>
                <a:spcPct val="75000"/>
              </a:lnSpc>
              <a:spcBef>
                <a:spcPct val="10000"/>
              </a:spcBef>
            </a:pPr>
            <a:r>
              <a:rPr lang="en-US" altLang="en-US" sz="1800" b="1">
                <a:solidFill>
                  <a:srgbClr val="FFFF00"/>
                </a:solidFill>
                <a:latin typeface="Courier New" panose="02070309020205020404" pitchFamily="49" charset="0"/>
              </a:rPr>
              <a:t>CRITICAL_SECTION g_cs; </a:t>
            </a:r>
            <a:r>
              <a:rPr lang="en-US" altLang="en-US" sz="1800" b="1">
                <a:solidFill>
                  <a:schemeClr val="tx2"/>
                </a:solidFill>
                <a:latin typeface="Courier New" panose="02070309020205020404" pitchFamily="49" charset="0"/>
              </a:rPr>
              <a:t>// why does this have to be global?</a:t>
            </a:r>
          </a:p>
          <a:p>
            <a:pPr marL="0" indent="0" eaLnBrk="1" hangingPunct="1">
              <a:lnSpc>
                <a:spcPct val="75000"/>
              </a:lnSpc>
              <a:spcBef>
                <a:spcPct val="10000"/>
              </a:spcBef>
            </a:pPr>
            <a:r>
              <a:rPr lang="en-US" altLang="en-US" sz="1800" b="1">
                <a:latin typeface="Courier New" panose="02070309020205020404" pitchFamily="49" charset="0"/>
              </a:rPr>
              <a:t>int g_sum = 0;</a:t>
            </a:r>
          </a:p>
          <a:p>
            <a:pPr marL="0" indent="0" eaLnBrk="1" hangingPunct="1">
              <a:lnSpc>
                <a:spcPct val="75000"/>
              </a:lnSpc>
              <a:spcBef>
                <a:spcPct val="10000"/>
              </a:spcBef>
            </a:pPr>
            <a:endParaRPr lang="en-US" altLang="en-US" sz="1800" b="1">
              <a:latin typeface="Courier New" panose="02070309020205020404" pitchFamily="49" charset="0"/>
            </a:endParaRPr>
          </a:p>
          <a:p>
            <a:pPr marL="0" indent="0" eaLnBrk="1" hangingPunct="1">
              <a:lnSpc>
                <a:spcPct val="75000"/>
              </a:lnSpc>
              <a:spcBef>
                <a:spcPct val="10000"/>
              </a:spcBef>
            </a:pPr>
            <a:r>
              <a:rPr lang="en-US" altLang="en-US" sz="1800" b="1">
                <a:latin typeface="Courier New" panose="02070309020205020404" pitchFamily="49" charset="0"/>
              </a:rPr>
              <a:t>DWORD WINAPI threadFunc(LPVOID arg ) </a:t>
            </a:r>
          </a:p>
          <a:p>
            <a:pPr marL="0" indent="0" eaLnBrk="1" hangingPunct="1">
              <a:lnSpc>
                <a:spcPct val="75000"/>
              </a:lnSpc>
              <a:spcBef>
                <a:spcPct val="10000"/>
              </a:spcBef>
            </a:pPr>
            <a:r>
              <a:rPr lang="en-US" altLang="en-US" sz="1800" b="1">
                <a:latin typeface="Courier New" panose="02070309020205020404" pitchFamily="49" charset="0"/>
              </a:rPr>
              <a:t>{ </a:t>
            </a:r>
          </a:p>
          <a:p>
            <a:pPr marL="0" indent="0" eaLnBrk="1" hangingPunct="1">
              <a:lnSpc>
                <a:spcPct val="75000"/>
              </a:lnSpc>
              <a:spcBef>
                <a:spcPct val="10000"/>
              </a:spcBef>
            </a:pPr>
            <a:r>
              <a:rPr lang="en-US" altLang="en-US" sz="1800" b="1">
                <a:latin typeface="Courier New" panose="02070309020205020404" pitchFamily="49" charset="0"/>
              </a:rPr>
              <a:t>  int mySum = bigComputation();</a:t>
            </a:r>
          </a:p>
          <a:p>
            <a:pPr marL="0" indent="0" eaLnBrk="1" hangingPunct="1">
              <a:lnSpc>
                <a:spcPct val="75000"/>
              </a:lnSpc>
              <a:spcBef>
                <a:spcPct val="10000"/>
              </a:spcBef>
            </a:pPr>
            <a:r>
              <a:rPr lang="en-US" altLang="en-US" sz="1800" b="1">
                <a:latin typeface="Courier New" panose="02070309020205020404" pitchFamily="49" charset="0"/>
              </a:rPr>
              <a:t>  </a:t>
            </a:r>
            <a:r>
              <a:rPr lang="en-US" altLang="en-US" sz="1800" b="1">
                <a:solidFill>
                  <a:srgbClr val="FFFF00"/>
                </a:solidFill>
                <a:latin typeface="Courier New" panose="02070309020205020404" pitchFamily="49" charset="0"/>
              </a:rPr>
              <a:t>EnterCriticalSection(&amp;g_cs);</a:t>
            </a:r>
          </a:p>
          <a:p>
            <a:pPr marL="0" indent="0" eaLnBrk="1" hangingPunct="1">
              <a:lnSpc>
                <a:spcPct val="75000"/>
              </a:lnSpc>
              <a:spcBef>
                <a:spcPct val="10000"/>
              </a:spcBef>
            </a:pPr>
            <a:r>
              <a:rPr lang="en-US" altLang="en-US" sz="1800" b="1">
                <a:latin typeface="Courier New" panose="02070309020205020404" pitchFamily="49" charset="0"/>
              </a:rPr>
              <a:t>   g_sum += mySum;		    </a:t>
            </a:r>
            <a:r>
              <a:rPr lang="en-US" altLang="en-US" sz="1800" b="1">
                <a:solidFill>
                  <a:schemeClr val="tx2"/>
                </a:solidFill>
                <a:latin typeface="Courier New" panose="02070309020205020404" pitchFamily="49" charset="0"/>
              </a:rPr>
              <a:t>// threads access one at a time</a:t>
            </a:r>
          </a:p>
          <a:p>
            <a:pPr marL="0" indent="0" eaLnBrk="1" hangingPunct="1">
              <a:lnSpc>
                <a:spcPct val="75000"/>
              </a:lnSpc>
              <a:spcBef>
                <a:spcPct val="10000"/>
              </a:spcBef>
            </a:pPr>
            <a:r>
              <a:rPr lang="en-US" altLang="en-US" sz="1800" b="1">
                <a:latin typeface="Courier New" panose="02070309020205020404" pitchFamily="49" charset="0"/>
              </a:rPr>
              <a:t>  </a:t>
            </a:r>
            <a:r>
              <a:rPr lang="en-US" altLang="en-US" sz="1800" b="1">
                <a:solidFill>
                  <a:srgbClr val="FFFF00"/>
                </a:solidFill>
                <a:latin typeface="Courier New" panose="02070309020205020404" pitchFamily="49" charset="0"/>
              </a:rPr>
              <a:t>LeaveCriticalSection(&amp;g_cs);</a:t>
            </a:r>
          </a:p>
          <a:p>
            <a:pPr marL="0" indent="0" eaLnBrk="1" hangingPunct="1">
              <a:lnSpc>
                <a:spcPct val="75000"/>
              </a:lnSpc>
              <a:spcBef>
                <a:spcPct val="10000"/>
              </a:spcBef>
            </a:pPr>
            <a:r>
              <a:rPr lang="en-US" altLang="en-US" sz="1800" b="1">
                <a:latin typeface="Courier New" panose="02070309020205020404" pitchFamily="49" charset="0"/>
              </a:rPr>
              <a:t>  return 0;</a:t>
            </a:r>
          </a:p>
          <a:p>
            <a:pPr marL="0" indent="0" eaLnBrk="1" hangingPunct="1">
              <a:lnSpc>
                <a:spcPct val="75000"/>
              </a:lnSpc>
              <a:spcBef>
                <a:spcPct val="10000"/>
              </a:spcBef>
            </a:pPr>
            <a:r>
              <a:rPr lang="en-US" altLang="en-US" sz="1800" b="1">
                <a:latin typeface="Courier New" panose="02070309020205020404" pitchFamily="49" charset="0"/>
              </a:rPr>
              <a:t>}</a:t>
            </a:r>
          </a:p>
          <a:p>
            <a:pPr marL="0" indent="0" eaLnBrk="1" hangingPunct="1">
              <a:lnSpc>
                <a:spcPct val="75000"/>
              </a:lnSpc>
              <a:spcBef>
                <a:spcPct val="10000"/>
              </a:spcBef>
            </a:pPr>
            <a:r>
              <a:rPr lang="en-US" altLang="en-US" sz="1800" b="1">
                <a:latin typeface="Courier New" panose="02070309020205020404" pitchFamily="49" charset="0"/>
              </a:rPr>
              <a:t>main() {	</a:t>
            </a:r>
          </a:p>
          <a:p>
            <a:pPr marL="0" indent="0" eaLnBrk="1" hangingPunct="1">
              <a:lnSpc>
                <a:spcPct val="75000"/>
              </a:lnSpc>
              <a:spcBef>
                <a:spcPct val="10000"/>
              </a:spcBef>
            </a:pPr>
            <a:r>
              <a:rPr lang="en-US" altLang="en-US" sz="1800" b="1">
                <a:latin typeface="Courier New" panose="02070309020205020404" pitchFamily="49" charset="0"/>
              </a:rPr>
              <a:t>  HANDLE hThread[NUMTHREADS];</a:t>
            </a:r>
          </a:p>
          <a:p>
            <a:pPr marL="0" indent="0" eaLnBrk="1" hangingPunct="1">
              <a:lnSpc>
                <a:spcPct val="75000"/>
              </a:lnSpc>
              <a:spcBef>
                <a:spcPct val="10000"/>
              </a:spcBef>
            </a:pPr>
            <a:r>
              <a:rPr lang="en-US" altLang="en-US" sz="1800" b="1">
                <a:latin typeface="Courier New" panose="02070309020205020404" pitchFamily="49" charset="0"/>
              </a:rPr>
              <a:t>  </a:t>
            </a:r>
            <a:r>
              <a:rPr lang="en-US" altLang="en-US" sz="1800" b="1">
                <a:solidFill>
                  <a:srgbClr val="FFFF00"/>
                </a:solidFill>
                <a:latin typeface="Courier New" panose="02070309020205020404" pitchFamily="49" charset="0"/>
              </a:rPr>
              <a:t>InitializeCriticalSection(&amp;g_cs);</a:t>
            </a:r>
          </a:p>
          <a:p>
            <a:pPr marL="0" indent="0" eaLnBrk="1" hangingPunct="1">
              <a:lnSpc>
                <a:spcPct val="75000"/>
              </a:lnSpc>
              <a:spcBef>
                <a:spcPct val="10000"/>
              </a:spcBef>
            </a:pPr>
            <a:r>
              <a:rPr lang="en-US" altLang="en-US" sz="1800" b="1">
                <a:latin typeface="Courier New" panose="02070309020205020404" pitchFamily="49" charset="0"/>
              </a:rPr>
              <a:t>  for (int i = 0; i &lt; NUMTHREADS; i++)</a:t>
            </a:r>
          </a:p>
          <a:p>
            <a:pPr marL="0" indent="0" eaLnBrk="1" hangingPunct="1">
              <a:lnSpc>
                <a:spcPct val="75000"/>
              </a:lnSpc>
              <a:spcBef>
                <a:spcPct val="10000"/>
              </a:spcBef>
            </a:pPr>
            <a:r>
              <a:rPr lang="en-US" altLang="en-US" sz="1800" b="1">
                <a:latin typeface="Courier New" panose="02070309020205020404" pitchFamily="49" charset="0"/>
              </a:rPr>
              <a:t>    hThread[i] = </a:t>
            </a:r>
          </a:p>
          <a:p>
            <a:pPr marL="0" indent="0" eaLnBrk="1" hangingPunct="1">
              <a:lnSpc>
                <a:spcPct val="75000"/>
              </a:lnSpc>
              <a:spcBef>
                <a:spcPct val="10000"/>
              </a:spcBef>
            </a:pPr>
            <a:r>
              <a:rPr lang="en-US" altLang="en-US" sz="1800" b="1">
                <a:latin typeface="Courier New" panose="02070309020205020404" pitchFamily="49" charset="0"/>
              </a:rPr>
              <a:t>        CreateThread(NULL,0,threadFunc,NULL,0,NULL);</a:t>
            </a:r>
          </a:p>
          <a:p>
            <a:pPr marL="0" indent="0" eaLnBrk="1" hangingPunct="1">
              <a:lnSpc>
                <a:spcPct val="75000"/>
              </a:lnSpc>
              <a:spcBef>
                <a:spcPct val="10000"/>
              </a:spcBef>
            </a:pPr>
            <a:r>
              <a:rPr lang="en-US" altLang="en-US" sz="1800" b="1">
                <a:latin typeface="Courier New" panose="02070309020205020404" pitchFamily="49" charset="0"/>
              </a:rPr>
              <a:t>  WaitForMultipleObjects(NUMTHREADS, hThread, TRUE, INFINITE);</a:t>
            </a:r>
          </a:p>
          <a:p>
            <a:pPr marL="0" indent="0" eaLnBrk="1" hangingPunct="1">
              <a:lnSpc>
                <a:spcPct val="75000"/>
              </a:lnSpc>
              <a:spcBef>
                <a:spcPct val="10000"/>
              </a:spcBef>
            </a:pPr>
            <a:r>
              <a:rPr lang="en-US" altLang="en-US" sz="1800" b="1">
                <a:latin typeface="Courier New" panose="02070309020205020404" pitchFamily="49" charset="0"/>
              </a:rPr>
              <a:t>  </a:t>
            </a:r>
            <a:r>
              <a:rPr lang="en-US" altLang="en-US" sz="1800" b="1">
                <a:solidFill>
                  <a:srgbClr val="FFFF00"/>
                </a:solidFill>
                <a:latin typeface="Courier New" panose="02070309020205020404" pitchFamily="49" charset="0"/>
              </a:rPr>
              <a:t>DeleteCriticalSection(&amp;g_cs);</a:t>
            </a:r>
          </a:p>
          <a:p>
            <a:pPr marL="0" indent="0" eaLnBrk="1" hangingPunct="1">
              <a:lnSpc>
                <a:spcPct val="75000"/>
              </a:lnSpc>
              <a:spcBef>
                <a:spcPct val="10000"/>
              </a:spcBef>
            </a:pPr>
            <a:r>
              <a:rPr lang="en-US" altLang="en-US" sz="1800" b="1">
                <a:latin typeface="Courier New" panose="02070309020205020404" pitchFamily="49"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a:extLst>
              <a:ext uri="{FF2B5EF4-FFF2-40B4-BE49-F238E27FC236}">
                <a16:creationId xmlns:a16="http://schemas.microsoft.com/office/drawing/2014/main" id="{A5490B57-B8BE-44E0-96E4-7C48F4F688BD}"/>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CDE9B4AB-16A0-46F1-B470-E4AA18F8C583}" type="slidenum">
              <a:rPr lang="en-US" altLang="en-US" sz="800">
                <a:solidFill>
                  <a:srgbClr val="FFFFFF"/>
                </a:solidFill>
                <a:latin typeface="Verdana" panose="020B0604030504040204" pitchFamily="34" charset="0"/>
              </a:rPr>
              <a:pPr/>
              <a:t>26</a:t>
            </a:fld>
            <a:endParaRPr lang="en-US" altLang="en-US" sz="800">
              <a:solidFill>
                <a:srgbClr val="FFFFFF"/>
              </a:solidFill>
              <a:latin typeface="Verdana" panose="020B0604030504040204" pitchFamily="34" charset="0"/>
            </a:endParaRPr>
          </a:p>
        </p:txBody>
      </p:sp>
      <p:sp>
        <p:nvSpPr>
          <p:cNvPr id="43" name="Footer Placeholder 4">
            <a:extLst>
              <a:ext uri="{FF2B5EF4-FFF2-40B4-BE49-F238E27FC236}">
                <a16:creationId xmlns:a16="http://schemas.microsoft.com/office/drawing/2014/main" id="{1D28C79A-9FD5-476C-B1FA-D3248F674A49}"/>
              </a:ext>
            </a:extLst>
          </p:cNvPr>
          <p:cNvSpPr>
            <a:spLocks noGrp="1"/>
          </p:cNvSpPr>
          <p:nvPr>
            <p:ph type="ftr" sz="quarter" idx="12"/>
          </p:nvPr>
        </p:nvSpPr>
        <p:spPr/>
        <p:txBody>
          <a:bodyPr/>
          <a:lstStyle/>
          <a:p>
            <a:pPr>
              <a:defRPr/>
            </a:pPr>
            <a:r>
              <a:rPr lang="en-US"/>
              <a:t>Programming with Windows Threads</a:t>
            </a:r>
          </a:p>
        </p:txBody>
      </p:sp>
      <p:sp>
        <p:nvSpPr>
          <p:cNvPr id="28676" name="Rectangle 2">
            <a:extLst>
              <a:ext uri="{FF2B5EF4-FFF2-40B4-BE49-F238E27FC236}">
                <a16:creationId xmlns:a16="http://schemas.microsoft.com/office/drawing/2014/main" id="{9A9B0310-4275-4A8A-BCA6-0BC5D9BBAC17}"/>
              </a:ext>
            </a:extLst>
          </p:cNvPr>
          <p:cNvSpPr>
            <a:spLocks noGrp="1" noChangeArrowheads="1"/>
          </p:cNvSpPr>
          <p:nvPr>
            <p:ph type="title"/>
          </p:nvPr>
        </p:nvSpPr>
        <p:spPr/>
        <p:txBody>
          <a:bodyPr/>
          <a:lstStyle/>
          <a:p>
            <a:pPr eaLnBrk="1" hangingPunct="1"/>
            <a:r>
              <a:rPr lang="en-US" altLang="en-US"/>
              <a:t>Numerical Integration Example</a:t>
            </a:r>
          </a:p>
        </p:txBody>
      </p:sp>
      <p:sp>
        <p:nvSpPr>
          <p:cNvPr id="1625091" name="Rectangle 3">
            <a:extLst>
              <a:ext uri="{FF2B5EF4-FFF2-40B4-BE49-F238E27FC236}">
                <a16:creationId xmlns:a16="http://schemas.microsoft.com/office/drawing/2014/main" id="{47405093-F5FA-44D8-964C-2C821F2AC58E}"/>
              </a:ext>
            </a:extLst>
          </p:cNvPr>
          <p:cNvSpPr>
            <a:spLocks noChangeArrowheads="1"/>
          </p:cNvSpPr>
          <p:nvPr/>
        </p:nvSpPr>
        <p:spPr bwMode="auto">
          <a:xfrm>
            <a:off x="284163" y="1074738"/>
            <a:ext cx="3765550" cy="4876800"/>
          </a:xfrm>
          <a:prstGeom prst="rect">
            <a:avLst/>
          </a:prstGeom>
          <a:solidFill>
            <a:srgbClr val="001B72"/>
          </a:solidFill>
          <a:ln w="12700">
            <a:noFill/>
            <a:miter lim="800000"/>
            <a:headEnd type="none" w="sm" len="sm"/>
            <a:tailEnd type="none" w="sm" len="sm"/>
          </a:ln>
          <a:effectLst/>
        </p:spPr>
        <p:txBody>
          <a:bodyPr wrap="none" anchor="ctr"/>
          <a:lstStyle/>
          <a:p>
            <a:pPr>
              <a:defRPr/>
            </a:pPr>
            <a:endParaRPr lang="en-US"/>
          </a:p>
        </p:txBody>
      </p:sp>
      <p:sp>
        <p:nvSpPr>
          <p:cNvPr id="1625092" name="Rectangle 4">
            <a:extLst>
              <a:ext uri="{FF2B5EF4-FFF2-40B4-BE49-F238E27FC236}">
                <a16:creationId xmlns:a16="http://schemas.microsoft.com/office/drawing/2014/main" id="{A91439E2-E416-4D53-81A1-04BEAFF38DD5}"/>
              </a:ext>
            </a:extLst>
          </p:cNvPr>
          <p:cNvSpPr>
            <a:spLocks noChangeArrowheads="1"/>
          </p:cNvSpPr>
          <p:nvPr/>
        </p:nvSpPr>
        <p:spPr bwMode="auto">
          <a:xfrm>
            <a:off x="804863" y="1379538"/>
            <a:ext cx="228600" cy="3657600"/>
          </a:xfrm>
          <a:prstGeom prst="rect">
            <a:avLst/>
          </a:prstGeom>
          <a:solidFill>
            <a:srgbClr val="096DBF"/>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1625093" name="Rectangle 5">
            <a:extLst>
              <a:ext uri="{FF2B5EF4-FFF2-40B4-BE49-F238E27FC236}">
                <a16:creationId xmlns:a16="http://schemas.microsoft.com/office/drawing/2014/main" id="{8656CB86-8370-47F8-904B-C4FA2B1096CE}"/>
              </a:ext>
            </a:extLst>
          </p:cNvPr>
          <p:cNvSpPr>
            <a:spLocks noChangeArrowheads="1"/>
          </p:cNvSpPr>
          <p:nvPr/>
        </p:nvSpPr>
        <p:spPr bwMode="auto">
          <a:xfrm>
            <a:off x="1033463" y="1455738"/>
            <a:ext cx="228600" cy="3581400"/>
          </a:xfrm>
          <a:prstGeom prst="rect">
            <a:avLst/>
          </a:prstGeom>
          <a:solidFill>
            <a:srgbClr val="096DBF"/>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1625094" name="Rectangle 6">
            <a:extLst>
              <a:ext uri="{FF2B5EF4-FFF2-40B4-BE49-F238E27FC236}">
                <a16:creationId xmlns:a16="http://schemas.microsoft.com/office/drawing/2014/main" id="{BFCDBB2A-06BE-445F-AF6E-7E0CF3CB8EA6}"/>
              </a:ext>
            </a:extLst>
          </p:cNvPr>
          <p:cNvSpPr>
            <a:spLocks noChangeArrowheads="1"/>
          </p:cNvSpPr>
          <p:nvPr/>
        </p:nvSpPr>
        <p:spPr bwMode="auto">
          <a:xfrm>
            <a:off x="1262063" y="1608138"/>
            <a:ext cx="228600" cy="3429000"/>
          </a:xfrm>
          <a:prstGeom prst="rect">
            <a:avLst/>
          </a:prstGeom>
          <a:solidFill>
            <a:srgbClr val="096DBF"/>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1625095" name="Rectangle 7">
            <a:extLst>
              <a:ext uri="{FF2B5EF4-FFF2-40B4-BE49-F238E27FC236}">
                <a16:creationId xmlns:a16="http://schemas.microsoft.com/office/drawing/2014/main" id="{52237DA1-130B-4CFF-A936-A375F7A5BF96}"/>
              </a:ext>
            </a:extLst>
          </p:cNvPr>
          <p:cNvSpPr>
            <a:spLocks noChangeArrowheads="1"/>
          </p:cNvSpPr>
          <p:nvPr/>
        </p:nvSpPr>
        <p:spPr bwMode="auto">
          <a:xfrm>
            <a:off x="1490663" y="1760538"/>
            <a:ext cx="228600" cy="3276600"/>
          </a:xfrm>
          <a:prstGeom prst="rect">
            <a:avLst/>
          </a:prstGeom>
          <a:solidFill>
            <a:srgbClr val="096DBF"/>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1625096" name="Rectangle 8">
            <a:extLst>
              <a:ext uri="{FF2B5EF4-FFF2-40B4-BE49-F238E27FC236}">
                <a16:creationId xmlns:a16="http://schemas.microsoft.com/office/drawing/2014/main" id="{78B93861-C3D1-4936-B8B5-9621FA523E74}"/>
              </a:ext>
            </a:extLst>
          </p:cNvPr>
          <p:cNvSpPr>
            <a:spLocks noChangeArrowheads="1"/>
          </p:cNvSpPr>
          <p:nvPr/>
        </p:nvSpPr>
        <p:spPr bwMode="auto">
          <a:xfrm>
            <a:off x="1719263" y="1912938"/>
            <a:ext cx="228600" cy="3124200"/>
          </a:xfrm>
          <a:prstGeom prst="rect">
            <a:avLst/>
          </a:prstGeom>
          <a:solidFill>
            <a:srgbClr val="096DBF"/>
          </a:solidFill>
          <a:ln w="12700">
            <a:solidFill>
              <a:schemeClr val="tx1"/>
            </a:solidFill>
            <a:miter lim="800000"/>
            <a:headEnd type="none" w="sm" len="sm"/>
            <a:tailEnd type="none" w="sm" len="sm"/>
          </a:ln>
        </p:spPr>
        <p:txBody>
          <a:bodyPr wrap="none" anchor="ct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endParaRPr lang="en-US" altLang="en-US" sz="2800" b="1">
              <a:effectLst/>
              <a:latin typeface="Arial" panose="020B0604020202020204" pitchFamily="34" charset="0"/>
            </a:endParaRPr>
          </a:p>
        </p:txBody>
      </p:sp>
      <p:sp>
        <p:nvSpPr>
          <p:cNvPr id="1625097" name="Rectangle 9">
            <a:extLst>
              <a:ext uri="{FF2B5EF4-FFF2-40B4-BE49-F238E27FC236}">
                <a16:creationId xmlns:a16="http://schemas.microsoft.com/office/drawing/2014/main" id="{17FDE612-8DFF-45A0-A750-206E3FFB92F0}"/>
              </a:ext>
            </a:extLst>
          </p:cNvPr>
          <p:cNvSpPr>
            <a:spLocks noChangeArrowheads="1"/>
          </p:cNvSpPr>
          <p:nvPr/>
        </p:nvSpPr>
        <p:spPr bwMode="auto">
          <a:xfrm>
            <a:off x="1947863" y="2141538"/>
            <a:ext cx="228600" cy="2895600"/>
          </a:xfrm>
          <a:prstGeom prst="rect">
            <a:avLst/>
          </a:prstGeom>
          <a:solidFill>
            <a:srgbClr val="096DBF"/>
          </a:solidFill>
          <a:ln w="12700">
            <a:solidFill>
              <a:schemeClr val="tx1"/>
            </a:solidFill>
            <a:miter lim="800000"/>
            <a:headEnd type="none" w="sm" len="sm"/>
            <a:tailEnd type="none" w="sm" len="sm"/>
          </a:ln>
        </p:spPr>
        <p:txBody>
          <a:bodyPr wrap="none" anchor="ct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endParaRPr lang="en-US" altLang="en-US" sz="2800" b="1">
              <a:effectLst/>
              <a:latin typeface="Arial" panose="020B0604020202020204" pitchFamily="34" charset="0"/>
            </a:endParaRPr>
          </a:p>
        </p:txBody>
      </p:sp>
      <p:sp>
        <p:nvSpPr>
          <p:cNvPr id="1625098" name="Rectangle 10">
            <a:extLst>
              <a:ext uri="{FF2B5EF4-FFF2-40B4-BE49-F238E27FC236}">
                <a16:creationId xmlns:a16="http://schemas.microsoft.com/office/drawing/2014/main" id="{97F991F3-21D2-4FDB-8346-C4DF67DCE9F5}"/>
              </a:ext>
            </a:extLst>
          </p:cNvPr>
          <p:cNvSpPr>
            <a:spLocks noChangeArrowheads="1"/>
          </p:cNvSpPr>
          <p:nvPr/>
        </p:nvSpPr>
        <p:spPr bwMode="auto">
          <a:xfrm>
            <a:off x="2176463" y="2522538"/>
            <a:ext cx="228600" cy="2514600"/>
          </a:xfrm>
          <a:prstGeom prst="rect">
            <a:avLst/>
          </a:prstGeom>
          <a:solidFill>
            <a:srgbClr val="096DBF"/>
          </a:solidFill>
          <a:ln w="12700">
            <a:solidFill>
              <a:schemeClr val="tx1"/>
            </a:solidFill>
            <a:miter lim="800000"/>
            <a:headEnd type="none" w="sm" len="sm"/>
            <a:tailEnd type="none" w="sm" len="sm"/>
          </a:ln>
        </p:spPr>
        <p:txBody>
          <a:bodyPr wrap="none" anchor="ct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endParaRPr lang="en-US" altLang="en-US" sz="2800" b="1">
              <a:effectLst/>
              <a:latin typeface="Arial" panose="020B0604020202020204" pitchFamily="34" charset="0"/>
            </a:endParaRPr>
          </a:p>
        </p:txBody>
      </p:sp>
      <p:sp>
        <p:nvSpPr>
          <p:cNvPr id="1625099" name="Rectangle 11">
            <a:extLst>
              <a:ext uri="{FF2B5EF4-FFF2-40B4-BE49-F238E27FC236}">
                <a16:creationId xmlns:a16="http://schemas.microsoft.com/office/drawing/2014/main" id="{D0B7E7A9-5F2A-4D14-93DE-072A7E0982A6}"/>
              </a:ext>
            </a:extLst>
          </p:cNvPr>
          <p:cNvSpPr>
            <a:spLocks noChangeArrowheads="1"/>
          </p:cNvSpPr>
          <p:nvPr/>
        </p:nvSpPr>
        <p:spPr bwMode="auto">
          <a:xfrm>
            <a:off x="2405063" y="2979738"/>
            <a:ext cx="228600" cy="2057400"/>
          </a:xfrm>
          <a:prstGeom prst="rect">
            <a:avLst/>
          </a:prstGeom>
          <a:solidFill>
            <a:srgbClr val="096DBF"/>
          </a:solidFill>
          <a:ln w="12700">
            <a:solidFill>
              <a:schemeClr val="tx1"/>
            </a:solidFill>
            <a:miter lim="800000"/>
            <a:headEnd type="none" w="sm" len="sm"/>
            <a:tailEnd type="none" w="sm" len="sm"/>
          </a:ln>
        </p:spPr>
        <p:txBody>
          <a:bodyPr wrap="none" anchor="ct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endParaRPr lang="en-US" altLang="en-US" sz="2800" b="1">
              <a:effectLst/>
              <a:latin typeface="Arial" panose="020B0604020202020204" pitchFamily="34" charset="0"/>
            </a:endParaRPr>
          </a:p>
        </p:txBody>
      </p:sp>
      <p:sp>
        <p:nvSpPr>
          <p:cNvPr id="1625100" name="Line 12">
            <a:extLst>
              <a:ext uri="{FF2B5EF4-FFF2-40B4-BE49-F238E27FC236}">
                <a16:creationId xmlns:a16="http://schemas.microsoft.com/office/drawing/2014/main" id="{E078189F-01C0-4CBF-938B-1511236F6BF2}"/>
              </a:ext>
            </a:extLst>
          </p:cNvPr>
          <p:cNvSpPr>
            <a:spLocks noChangeShapeType="1"/>
          </p:cNvSpPr>
          <p:nvPr/>
        </p:nvSpPr>
        <p:spPr bwMode="auto">
          <a:xfrm>
            <a:off x="804863" y="1150938"/>
            <a:ext cx="0" cy="3886200"/>
          </a:xfrm>
          <a:prstGeom prst="line">
            <a:avLst/>
          </a:prstGeom>
          <a:noFill/>
          <a:ln w="28575">
            <a:solidFill>
              <a:schemeClr val="tx1"/>
            </a:solidFill>
            <a:round/>
            <a:headEnd type="none" w="sm" len="sm"/>
            <a:tailEnd type="none" w="sm" len="sm"/>
          </a:ln>
          <a:effectLst/>
        </p:spPr>
        <p:txBody>
          <a:bodyPr/>
          <a:lstStyle/>
          <a:p>
            <a:pPr>
              <a:defRPr/>
            </a:pPr>
            <a:endParaRPr lang="en-US"/>
          </a:p>
        </p:txBody>
      </p:sp>
      <p:sp>
        <p:nvSpPr>
          <p:cNvPr id="1625101" name="Line 13">
            <a:extLst>
              <a:ext uri="{FF2B5EF4-FFF2-40B4-BE49-F238E27FC236}">
                <a16:creationId xmlns:a16="http://schemas.microsoft.com/office/drawing/2014/main" id="{43CF8DFD-E04D-4DA2-9A04-31D426002B7B}"/>
              </a:ext>
            </a:extLst>
          </p:cNvPr>
          <p:cNvSpPr>
            <a:spLocks noChangeShapeType="1"/>
          </p:cNvSpPr>
          <p:nvPr/>
        </p:nvSpPr>
        <p:spPr bwMode="auto">
          <a:xfrm>
            <a:off x="728663" y="1379538"/>
            <a:ext cx="152400" cy="0"/>
          </a:xfrm>
          <a:prstGeom prst="line">
            <a:avLst/>
          </a:prstGeom>
          <a:noFill/>
          <a:ln w="12700">
            <a:solidFill>
              <a:schemeClr val="tx1"/>
            </a:solidFill>
            <a:round/>
            <a:headEnd type="none" w="sm" len="sm"/>
            <a:tailEnd type="none" w="sm" len="sm"/>
          </a:ln>
          <a:effectLst/>
        </p:spPr>
        <p:txBody>
          <a:bodyPr/>
          <a:lstStyle/>
          <a:p>
            <a:pPr>
              <a:defRPr/>
            </a:pPr>
            <a:endParaRPr lang="en-US"/>
          </a:p>
        </p:txBody>
      </p:sp>
      <p:sp>
        <p:nvSpPr>
          <p:cNvPr id="1625102" name="Line 14">
            <a:extLst>
              <a:ext uri="{FF2B5EF4-FFF2-40B4-BE49-F238E27FC236}">
                <a16:creationId xmlns:a16="http://schemas.microsoft.com/office/drawing/2014/main" id="{15B80B87-D6B1-499D-804A-EB7B1B6A8195}"/>
              </a:ext>
            </a:extLst>
          </p:cNvPr>
          <p:cNvSpPr>
            <a:spLocks noChangeShapeType="1"/>
          </p:cNvSpPr>
          <p:nvPr/>
        </p:nvSpPr>
        <p:spPr bwMode="auto">
          <a:xfrm>
            <a:off x="728663" y="3221038"/>
            <a:ext cx="152400" cy="0"/>
          </a:xfrm>
          <a:prstGeom prst="line">
            <a:avLst/>
          </a:prstGeom>
          <a:noFill/>
          <a:ln w="12700">
            <a:solidFill>
              <a:schemeClr val="tx1"/>
            </a:solidFill>
            <a:round/>
            <a:headEnd type="none" w="sm" len="sm"/>
            <a:tailEnd type="none" w="sm" len="sm"/>
          </a:ln>
          <a:effectLst/>
        </p:spPr>
        <p:txBody>
          <a:bodyPr/>
          <a:lstStyle/>
          <a:p>
            <a:pPr>
              <a:defRPr/>
            </a:pPr>
            <a:endParaRPr lang="en-US"/>
          </a:p>
        </p:txBody>
      </p:sp>
      <p:sp>
        <p:nvSpPr>
          <p:cNvPr id="1625103" name="Line 15">
            <a:extLst>
              <a:ext uri="{FF2B5EF4-FFF2-40B4-BE49-F238E27FC236}">
                <a16:creationId xmlns:a16="http://schemas.microsoft.com/office/drawing/2014/main" id="{9B4DD415-F479-4813-BE45-6A94BD1C7C92}"/>
              </a:ext>
            </a:extLst>
          </p:cNvPr>
          <p:cNvSpPr>
            <a:spLocks noChangeShapeType="1"/>
          </p:cNvSpPr>
          <p:nvPr/>
        </p:nvSpPr>
        <p:spPr bwMode="auto">
          <a:xfrm flipH="1">
            <a:off x="728663" y="5037138"/>
            <a:ext cx="2438400" cy="0"/>
          </a:xfrm>
          <a:prstGeom prst="line">
            <a:avLst/>
          </a:prstGeom>
          <a:noFill/>
          <a:ln w="28575">
            <a:solidFill>
              <a:schemeClr val="tx1"/>
            </a:solidFill>
            <a:round/>
            <a:headEnd type="none" w="sm" len="sm"/>
            <a:tailEnd type="none" w="sm" len="sm"/>
          </a:ln>
          <a:effectLst/>
        </p:spPr>
        <p:txBody>
          <a:bodyPr/>
          <a:lstStyle/>
          <a:p>
            <a:pPr>
              <a:defRPr/>
            </a:pPr>
            <a:endParaRPr lang="en-US"/>
          </a:p>
        </p:txBody>
      </p:sp>
      <p:sp>
        <p:nvSpPr>
          <p:cNvPr id="1625104" name="Freeform 16">
            <a:extLst>
              <a:ext uri="{FF2B5EF4-FFF2-40B4-BE49-F238E27FC236}">
                <a16:creationId xmlns:a16="http://schemas.microsoft.com/office/drawing/2014/main" id="{2F01E99F-36CD-4856-AA29-93B85F94C18D}"/>
              </a:ext>
            </a:extLst>
          </p:cNvPr>
          <p:cNvSpPr>
            <a:spLocks/>
          </p:cNvSpPr>
          <p:nvPr/>
        </p:nvSpPr>
        <p:spPr bwMode="auto">
          <a:xfrm>
            <a:off x="804863" y="1379538"/>
            <a:ext cx="1981200" cy="2438400"/>
          </a:xfrm>
          <a:custGeom>
            <a:avLst/>
            <a:gdLst/>
            <a:ahLst/>
            <a:cxnLst>
              <a:cxn ang="0">
                <a:pos x="0" y="0"/>
              </a:cxn>
              <a:cxn ang="0">
                <a:pos x="192" y="48"/>
              </a:cxn>
              <a:cxn ang="0">
                <a:pos x="384" y="144"/>
              </a:cxn>
              <a:cxn ang="0">
                <a:pos x="528" y="240"/>
              </a:cxn>
              <a:cxn ang="0">
                <a:pos x="720" y="432"/>
              </a:cxn>
              <a:cxn ang="0">
                <a:pos x="864" y="672"/>
              </a:cxn>
              <a:cxn ang="0">
                <a:pos x="1008" y="960"/>
              </a:cxn>
              <a:cxn ang="0">
                <a:pos x="1104" y="1344"/>
              </a:cxn>
            </a:cxnLst>
            <a:rect l="0" t="0" r="r" b="b"/>
            <a:pathLst>
              <a:path w="1104" h="1344">
                <a:moveTo>
                  <a:pt x="0" y="0"/>
                </a:moveTo>
                <a:cubicBezTo>
                  <a:pt x="64" y="12"/>
                  <a:pt x="128" y="24"/>
                  <a:pt x="192" y="48"/>
                </a:cubicBezTo>
                <a:cubicBezTo>
                  <a:pt x="256" y="72"/>
                  <a:pt x="328" y="112"/>
                  <a:pt x="384" y="144"/>
                </a:cubicBezTo>
                <a:cubicBezTo>
                  <a:pt x="440" y="176"/>
                  <a:pt x="472" y="192"/>
                  <a:pt x="528" y="240"/>
                </a:cubicBezTo>
                <a:cubicBezTo>
                  <a:pt x="584" y="288"/>
                  <a:pt x="664" y="360"/>
                  <a:pt x="720" y="432"/>
                </a:cubicBezTo>
                <a:cubicBezTo>
                  <a:pt x="776" y="504"/>
                  <a:pt x="816" y="584"/>
                  <a:pt x="864" y="672"/>
                </a:cubicBezTo>
                <a:cubicBezTo>
                  <a:pt x="912" y="760"/>
                  <a:pt x="968" y="848"/>
                  <a:pt x="1008" y="960"/>
                </a:cubicBezTo>
                <a:cubicBezTo>
                  <a:pt x="1048" y="1072"/>
                  <a:pt x="1080" y="1288"/>
                  <a:pt x="1104" y="1344"/>
                </a:cubicBezTo>
              </a:path>
            </a:pathLst>
          </a:custGeom>
          <a:noFill/>
          <a:ln w="28575" cap="flat" cmpd="sng">
            <a:solidFill>
              <a:schemeClr val="tx1"/>
            </a:solidFill>
            <a:prstDash val="solid"/>
            <a:round/>
            <a:headEnd type="none" w="sm" len="sm"/>
            <a:tailEnd type="none" w="sm" len="sm"/>
          </a:ln>
          <a:effectLst/>
        </p:spPr>
        <p:txBody>
          <a:bodyPr/>
          <a:lstStyle/>
          <a:p>
            <a:pPr>
              <a:defRPr/>
            </a:pPr>
            <a:endParaRPr lang="en-US"/>
          </a:p>
        </p:txBody>
      </p:sp>
      <p:sp>
        <p:nvSpPr>
          <p:cNvPr id="28691" name="Text Box 17">
            <a:extLst>
              <a:ext uri="{FF2B5EF4-FFF2-40B4-BE49-F238E27FC236}">
                <a16:creationId xmlns:a16="http://schemas.microsoft.com/office/drawing/2014/main" id="{9B6A253D-BB97-46F7-98C3-63AC6DFFF107}"/>
              </a:ext>
            </a:extLst>
          </p:cNvPr>
          <p:cNvSpPr txBox="1">
            <a:spLocks noChangeArrowheads="1"/>
          </p:cNvSpPr>
          <p:nvPr/>
        </p:nvSpPr>
        <p:spPr bwMode="auto">
          <a:xfrm>
            <a:off x="271463" y="1227138"/>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sz="1400" b="1">
                <a:effectLst/>
                <a:latin typeface="Arial" panose="020B0604020202020204" pitchFamily="34" charset="0"/>
              </a:rPr>
              <a:t>4.0</a:t>
            </a:r>
          </a:p>
        </p:txBody>
      </p:sp>
      <p:sp>
        <p:nvSpPr>
          <p:cNvPr id="28692" name="Text Box 18">
            <a:extLst>
              <a:ext uri="{FF2B5EF4-FFF2-40B4-BE49-F238E27FC236}">
                <a16:creationId xmlns:a16="http://schemas.microsoft.com/office/drawing/2014/main" id="{53E3AFE2-EC0A-4907-9688-7A74D3A31205}"/>
              </a:ext>
            </a:extLst>
          </p:cNvPr>
          <p:cNvSpPr txBox="1">
            <a:spLocks noChangeArrowheads="1"/>
          </p:cNvSpPr>
          <p:nvPr/>
        </p:nvSpPr>
        <p:spPr bwMode="auto">
          <a:xfrm>
            <a:off x="347663" y="3055938"/>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sz="1400" b="1">
                <a:effectLst/>
                <a:latin typeface="Arial" panose="020B0604020202020204" pitchFamily="34" charset="0"/>
              </a:rPr>
              <a:t>2.0</a:t>
            </a:r>
          </a:p>
        </p:txBody>
      </p:sp>
      <p:sp>
        <p:nvSpPr>
          <p:cNvPr id="28693" name="Text Box 19">
            <a:extLst>
              <a:ext uri="{FF2B5EF4-FFF2-40B4-BE49-F238E27FC236}">
                <a16:creationId xmlns:a16="http://schemas.microsoft.com/office/drawing/2014/main" id="{682E8876-AAF9-4197-9798-3AC5033B0700}"/>
              </a:ext>
            </a:extLst>
          </p:cNvPr>
          <p:cNvSpPr txBox="1">
            <a:spLocks noChangeArrowheads="1"/>
          </p:cNvSpPr>
          <p:nvPr/>
        </p:nvSpPr>
        <p:spPr bwMode="auto">
          <a:xfrm>
            <a:off x="2405063" y="511492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sz="1400" b="1">
                <a:effectLst/>
                <a:latin typeface="Arial" panose="020B0604020202020204" pitchFamily="34" charset="0"/>
              </a:rPr>
              <a:t>1.0</a:t>
            </a:r>
          </a:p>
        </p:txBody>
      </p:sp>
      <p:sp>
        <p:nvSpPr>
          <p:cNvPr id="28694" name="Text Box 20">
            <a:extLst>
              <a:ext uri="{FF2B5EF4-FFF2-40B4-BE49-F238E27FC236}">
                <a16:creationId xmlns:a16="http://schemas.microsoft.com/office/drawing/2014/main" id="{37E5CE1D-42D8-4BA3-A10C-B3058BF320FF}"/>
              </a:ext>
            </a:extLst>
          </p:cNvPr>
          <p:cNvSpPr txBox="1">
            <a:spLocks noChangeArrowheads="1"/>
          </p:cNvSpPr>
          <p:nvPr/>
        </p:nvSpPr>
        <p:spPr bwMode="auto">
          <a:xfrm>
            <a:off x="500063" y="5113338"/>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sz="1400" b="1">
                <a:effectLst/>
                <a:latin typeface="Arial" panose="020B0604020202020204" pitchFamily="34" charset="0"/>
              </a:rPr>
              <a:t>0.0</a:t>
            </a:r>
          </a:p>
        </p:txBody>
      </p:sp>
      <p:grpSp>
        <p:nvGrpSpPr>
          <p:cNvPr id="2" name="Group 21">
            <a:extLst>
              <a:ext uri="{FF2B5EF4-FFF2-40B4-BE49-F238E27FC236}">
                <a16:creationId xmlns:a16="http://schemas.microsoft.com/office/drawing/2014/main" id="{698C11D4-4D8B-4FEC-9C95-FBEE4F113283}"/>
              </a:ext>
            </a:extLst>
          </p:cNvPr>
          <p:cNvGrpSpPr>
            <a:grpSpLocks/>
          </p:cNvGrpSpPr>
          <p:nvPr/>
        </p:nvGrpSpPr>
        <p:grpSpPr bwMode="auto">
          <a:xfrm>
            <a:off x="2474913" y="1214438"/>
            <a:ext cx="1806575" cy="1227137"/>
            <a:chOff x="434" y="37"/>
            <a:chExt cx="1138" cy="773"/>
          </a:xfrm>
        </p:grpSpPr>
        <p:sp>
          <p:nvSpPr>
            <p:cNvPr id="28710" name="Rectangle 22">
              <a:extLst>
                <a:ext uri="{FF2B5EF4-FFF2-40B4-BE49-F238E27FC236}">
                  <a16:creationId xmlns:a16="http://schemas.microsoft.com/office/drawing/2014/main" id="{6F651F0F-CBB8-48EA-9AE6-C5B62A9F59CC}"/>
                </a:ext>
              </a:extLst>
            </p:cNvPr>
            <p:cNvSpPr>
              <a:spLocks noChangeArrowheads="1"/>
            </p:cNvSpPr>
            <p:nvPr/>
          </p:nvSpPr>
          <p:spPr bwMode="auto">
            <a:xfrm>
              <a:off x="434" y="37"/>
              <a:ext cx="1138" cy="773"/>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endParaRPr lang="en-US" altLang="en-US" sz="1800">
                <a:solidFill>
                  <a:schemeClr val="bg2"/>
                </a:solidFill>
                <a:effectLst/>
                <a:latin typeface="Arial" panose="020B0604020202020204" pitchFamily="34" charset="0"/>
              </a:endParaRPr>
            </a:p>
          </p:txBody>
        </p:sp>
        <p:grpSp>
          <p:nvGrpSpPr>
            <p:cNvPr id="28711" name="Group 23">
              <a:extLst>
                <a:ext uri="{FF2B5EF4-FFF2-40B4-BE49-F238E27FC236}">
                  <a16:creationId xmlns:a16="http://schemas.microsoft.com/office/drawing/2014/main" id="{5497B0AE-0F09-4CB7-BAE5-6DCC36B99BD9}"/>
                </a:ext>
              </a:extLst>
            </p:cNvPr>
            <p:cNvGrpSpPr>
              <a:grpSpLocks/>
            </p:cNvGrpSpPr>
            <p:nvPr/>
          </p:nvGrpSpPr>
          <p:grpSpPr bwMode="auto">
            <a:xfrm>
              <a:off x="755" y="176"/>
              <a:ext cx="816" cy="500"/>
              <a:chOff x="1061" y="3591"/>
              <a:chExt cx="816" cy="500"/>
            </a:xfrm>
          </p:grpSpPr>
          <p:sp>
            <p:nvSpPr>
              <p:cNvPr id="28713" name="Text Box 24">
                <a:extLst>
                  <a:ext uri="{FF2B5EF4-FFF2-40B4-BE49-F238E27FC236}">
                    <a16:creationId xmlns:a16="http://schemas.microsoft.com/office/drawing/2014/main" id="{A12CDF91-1EB0-4E8E-80DE-4E8BA250E29B}"/>
                  </a:ext>
                </a:extLst>
              </p:cNvPr>
              <p:cNvSpPr txBox="1">
                <a:spLocks noChangeArrowheads="1"/>
              </p:cNvSpPr>
              <p:nvPr/>
            </p:nvSpPr>
            <p:spPr bwMode="auto">
              <a:xfrm>
                <a:off x="1109" y="3591"/>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spcBef>
                    <a:spcPct val="50000"/>
                  </a:spcBef>
                </a:pPr>
                <a:r>
                  <a:rPr lang="en-US" altLang="en-US">
                    <a:solidFill>
                      <a:srgbClr val="02203A"/>
                    </a:solidFill>
                    <a:effectLst/>
                    <a:latin typeface="Arial" panose="020B0604020202020204" pitchFamily="34" charset="0"/>
                  </a:rPr>
                  <a:t>4.0</a:t>
                </a:r>
              </a:p>
            </p:txBody>
          </p:sp>
          <p:sp>
            <p:nvSpPr>
              <p:cNvPr id="28714" name="Text Box 25">
                <a:extLst>
                  <a:ext uri="{FF2B5EF4-FFF2-40B4-BE49-F238E27FC236}">
                    <a16:creationId xmlns:a16="http://schemas.microsoft.com/office/drawing/2014/main" id="{8BFAFD30-A1C7-4357-9F98-E789FEADEEBD}"/>
                  </a:ext>
                </a:extLst>
              </p:cNvPr>
              <p:cNvSpPr txBox="1">
                <a:spLocks noChangeArrowheads="1"/>
              </p:cNvSpPr>
              <p:nvPr/>
            </p:nvSpPr>
            <p:spPr bwMode="auto">
              <a:xfrm>
                <a:off x="1061" y="3841"/>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spcBef>
                    <a:spcPct val="50000"/>
                  </a:spcBef>
                </a:pPr>
                <a:r>
                  <a:rPr lang="en-US" altLang="en-US">
                    <a:solidFill>
                      <a:srgbClr val="02203A"/>
                    </a:solidFill>
                    <a:effectLst/>
                    <a:latin typeface="Arial" panose="020B0604020202020204" pitchFamily="34" charset="0"/>
                  </a:rPr>
                  <a:t>(1+x</a:t>
                </a:r>
                <a:r>
                  <a:rPr lang="en-US" altLang="en-US" baseline="30000">
                    <a:solidFill>
                      <a:srgbClr val="02203A"/>
                    </a:solidFill>
                    <a:effectLst/>
                    <a:latin typeface="Arial" panose="020B0604020202020204" pitchFamily="34" charset="0"/>
                  </a:rPr>
                  <a:t>2</a:t>
                </a:r>
                <a:r>
                  <a:rPr lang="en-US" altLang="en-US">
                    <a:solidFill>
                      <a:srgbClr val="02203A"/>
                    </a:solidFill>
                    <a:effectLst/>
                    <a:latin typeface="Arial" panose="020B0604020202020204" pitchFamily="34" charset="0"/>
                  </a:rPr>
                  <a:t>)</a:t>
                </a:r>
              </a:p>
            </p:txBody>
          </p:sp>
          <p:sp>
            <p:nvSpPr>
              <p:cNvPr id="1625114" name="Line 26">
                <a:extLst>
                  <a:ext uri="{FF2B5EF4-FFF2-40B4-BE49-F238E27FC236}">
                    <a16:creationId xmlns:a16="http://schemas.microsoft.com/office/drawing/2014/main" id="{B62054D5-F5EF-41ED-97C9-38BD46DC859D}"/>
                  </a:ext>
                </a:extLst>
              </p:cNvPr>
              <p:cNvSpPr>
                <a:spLocks noChangeShapeType="1"/>
              </p:cNvSpPr>
              <p:nvPr/>
            </p:nvSpPr>
            <p:spPr bwMode="auto">
              <a:xfrm>
                <a:off x="1229" y="3841"/>
                <a:ext cx="528" cy="0"/>
              </a:xfrm>
              <a:prstGeom prst="line">
                <a:avLst/>
              </a:prstGeom>
              <a:noFill/>
              <a:ln w="19050">
                <a:solidFill>
                  <a:srgbClr val="02203A"/>
                </a:solidFill>
                <a:round/>
                <a:headEnd type="none" w="sm" len="sm"/>
                <a:tailEnd type="none" w="sm" len="sm"/>
              </a:ln>
              <a:effectLst/>
            </p:spPr>
            <p:txBody>
              <a:bodyPr/>
              <a:lstStyle/>
              <a:p>
                <a:pPr>
                  <a:defRPr/>
                </a:pPr>
                <a:endParaRPr lang="en-US"/>
              </a:p>
            </p:txBody>
          </p:sp>
        </p:grpSp>
        <p:sp>
          <p:nvSpPr>
            <p:cNvPr id="28712" name="Text Box 27">
              <a:extLst>
                <a:ext uri="{FF2B5EF4-FFF2-40B4-BE49-F238E27FC236}">
                  <a16:creationId xmlns:a16="http://schemas.microsoft.com/office/drawing/2014/main" id="{ABD8F4B3-27CB-497F-87B0-C813F99E1595}"/>
                </a:ext>
              </a:extLst>
            </p:cNvPr>
            <p:cNvSpPr txBox="1">
              <a:spLocks noChangeArrowheads="1"/>
            </p:cNvSpPr>
            <p:nvPr/>
          </p:nvSpPr>
          <p:spPr bwMode="auto">
            <a:xfrm>
              <a:off x="447" y="292"/>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a:solidFill>
                    <a:srgbClr val="02203A"/>
                  </a:solidFill>
                  <a:effectLst/>
                  <a:latin typeface="Arial" panose="020B0604020202020204" pitchFamily="34" charset="0"/>
                </a:rPr>
                <a:t>f(x) =</a:t>
              </a:r>
            </a:p>
          </p:txBody>
        </p:sp>
      </p:grpSp>
      <p:grpSp>
        <p:nvGrpSpPr>
          <p:cNvPr id="4" name="Group 28">
            <a:extLst>
              <a:ext uri="{FF2B5EF4-FFF2-40B4-BE49-F238E27FC236}">
                <a16:creationId xmlns:a16="http://schemas.microsoft.com/office/drawing/2014/main" id="{B4D9C450-8182-4769-828F-3AE4A006AD29}"/>
              </a:ext>
            </a:extLst>
          </p:cNvPr>
          <p:cNvGrpSpPr>
            <a:grpSpLocks/>
          </p:cNvGrpSpPr>
          <p:nvPr/>
        </p:nvGrpSpPr>
        <p:grpSpPr bwMode="auto">
          <a:xfrm>
            <a:off x="2474913" y="1209675"/>
            <a:ext cx="2979737" cy="1230313"/>
            <a:chOff x="1430" y="845"/>
            <a:chExt cx="1877" cy="775"/>
          </a:xfrm>
        </p:grpSpPr>
        <p:sp>
          <p:nvSpPr>
            <p:cNvPr id="28701" name="Rectangle 29">
              <a:extLst>
                <a:ext uri="{FF2B5EF4-FFF2-40B4-BE49-F238E27FC236}">
                  <a16:creationId xmlns:a16="http://schemas.microsoft.com/office/drawing/2014/main" id="{8898F857-39B3-4F77-9B27-F48E304B5E59}"/>
                </a:ext>
              </a:extLst>
            </p:cNvPr>
            <p:cNvSpPr>
              <a:spLocks noChangeArrowheads="1"/>
            </p:cNvSpPr>
            <p:nvPr/>
          </p:nvSpPr>
          <p:spPr bwMode="auto">
            <a:xfrm>
              <a:off x="1430" y="847"/>
              <a:ext cx="1518" cy="773"/>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endParaRPr lang="en-US" altLang="en-US" sz="1800">
                <a:solidFill>
                  <a:schemeClr val="bg2"/>
                </a:solidFill>
                <a:effectLst/>
                <a:latin typeface="Arial" panose="020B0604020202020204" pitchFamily="34" charset="0"/>
              </a:endParaRPr>
            </a:p>
          </p:txBody>
        </p:sp>
        <p:grpSp>
          <p:nvGrpSpPr>
            <p:cNvPr id="28702" name="Group 30">
              <a:extLst>
                <a:ext uri="{FF2B5EF4-FFF2-40B4-BE49-F238E27FC236}">
                  <a16:creationId xmlns:a16="http://schemas.microsoft.com/office/drawing/2014/main" id="{05195A5D-97CD-42E5-AD0C-3B1459BDE55B}"/>
                </a:ext>
              </a:extLst>
            </p:cNvPr>
            <p:cNvGrpSpPr>
              <a:grpSpLocks/>
            </p:cNvGrpSpPr>
            <p:nvPr/>
          </p:nvGrpSpPr>
          <p:grpSpPr bwMode="auto">
            <a:xfrm>
              <a:off x="1435" y="845"/>
              <a:ext cx="1872" cy="768"/>
              <a:chOff x="3408" y="672"/>
              <a:chExt cx="1872" cy="768"/>
            </a:xfrm>
          </p:grpSpPr>
          <p:sp>
            <p:nvSpPr>
              <p:cNvPr id="28703" name="Text Box 31">
                <a:extLst>
                  <a:ext uri="{FF2B5EF4-FFF2-40B4-BE49-F238E27FC236}">
                    <a16:creationId xmlns:a16="http://schemas.microsoft.com/office/drawing/2014/main" id="{39D7EC17-25B2-4FFC-A101-3F8AF5A16672}"/>
                  </a:ext>
                </a:extLst>
              </p:cNvPr>
              <p:cNvSpPr txBox="1">
                <a:spLocks noChangeArrowheads="1"/>
              </p:cNvSpPr>
              <p:nvPr/>
            </p:nvSpPr>
            <p:spPr bwMode="auto">
              <a:xfrm>
                <a:off x="3408" y="796"/>
                <a:ext cx="2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sz="4800">
                    <a:solidFill>
                      <a:srgbClr val="02203A"/>
                    </a:solidFill>
                    <a:effectLst/>
                    <a:latin typeface="Arial" panose="020B0604020202020204" pitchFamily="34" charset="0"/>
                    <a:sym typeface="Symbol" panose="05050102010706020507" pitchFamily="18" charset="2"/>
                  </a:rPr>
                  <a:t></a:t>
                </a:r>
                <a:r>
                  <a:rPr lang="en-US" altLang="en-US" sz="4000" b="1">
                    <a:effectLst/>
                    <a:latin typeface="Arial" panose="020B0604020202020204" pitchFamily="34" charset="0"/>
                    <a:sym typeface="Symbol" panose="05050102010706020507" pitchFamily="18" charset="2"/>
                  </a:rPr>
                  <a:t> </a:t>
                </a:r>
                <a:endParaRPr lang="en-US" altLang="en-US" sz="4000" b="1">
                  <a:effectLst/>
                  <a:latin typeface="Arial" panose="020B0604020202020204" pitchFamily="34" charset="0"/>
                </a:endParaRPr>
              </a:p>
            </p:txBody>
          </p:sp>
          <p:sp>
            <p:nvSpPr>
              <p:cNvPr id="28704" name="Text Box 32">
                <a:extLst>
                  <a:ext uri="{FF2B5EF4-FFF2-40B4-BE49-F238E27FC236}">
                    <a16:creationId xmlns:a16="http://schemas.microsoft.com/office/drawing/2014/main" id="{B0F0CA57-2E75-45C7-BE9C-01A8A86F069F}"/>
                  </a:ext>
                </a:extLst>
              </p:cNvPr>
              <p:cNvSpPr txBox="1">
                <a:spLocks noChangeArrowheads="1"/>
              </p:cNvSpPr>
              <p:nvPr/>
            </p:nvSpPr>
            <p:spPr bwMode="auto">
              <a:xfrm>
                <a:off x="3576" y="806"/>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spcBef>
                    <a:spcPct val="50000"/>
                  </a:spcBef>
                </a:pPr>
                <a:r>
                  <a:rPr lang="en-US" altLang="en-US">
                    <a:solidFill>
                      <a:srgbClr val="02203A"/>
                    </a:solidFill>
                    <a:effectLst/>
                    <a:latin typeface="Arial" panose="020B0604020202020204" pitchFamily="34" charset="0"/>
                  </a:rPr>
                  <a:t>4.0</a:t>
                </a:r>
              </a:p>
            </p:txBody>
          </p:sp>
          <p:sp>
            <p:nvSpPr>
              <p:cNvPr id="28705" name="Text Box 33">
                <a:extLst>
                  <a:ext uri="{FF2B5EF4-FFF2-40B4-BE49-F238E27FC236}">
                    <a16:creationId xmlns:a16="http://schemas.microsoft.com/office/drawing/2014/main" id="{DC532C4B-86A1-459D-843D-61CA13D543F7}"/>
                  </a:ext>
                </a:extLst>
              </p:cNvPr>
              <p:cNvSpPr txBox="1">
                <a:spLocks noChangeArrowheads="1"/>
              </p:cNvSpPr>
              <p:nvPr/>
            </p:nvSpPr>
            <p:spPr bwMode="auto">
              <a:xfrm>
                <a:off x="3528" y="1056"/>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eaLnBrk="1" hangingPunct="1">
                  <a:spcBef>
                    <a:spcPct val="50000"/>
                  </a:spcBef>
                </a:pPr>
                <a:r>
                  <a:rPr lang="en-US" altLang="en-US">
                    <a:solidFill>
                      <a:srgbClr val="02203A"/>
                    </a:solidFill>
                    <a:effectLst/>
                    <a:latin typeface="Arial" panose="020B0604020202020204" pitchFamily="34" charset="0"/>
                  </a:rPr>
                  <a:t>(1+x</a:t>
                </a:r>
                <a:r>
                  <a:rPr lang="en-US" altLang="en-US" baseline="30000">
                    <a:solidFill>
                      <a:srgbClr val="02203A"/>
                    </a:solidFill>
                    <a:effectLst/>
                    <a:latin typeface="Arial" panose="020B0604020202020204" pitchFamily="34" charset="0"/>
                  </a:rPr>
                  <a:t>2</a:t>
                </a:r>
                <a:r>
                  <a:rPr lang="en-US" altLang="en-US">
                    <a:solidFill>
                      <a:srgbClr val="02203A"/>
                    </a:solidFill>
                    <a:effectLst/>
                    <a:latin typeface="Arial" panose="020B0604020202020204" pitchFamily="34" charset="0"/>
                  </a:rPr>
                  <a:t>)</a:t>
                </a:r>
              </a:p>
            </p:txBody>
          </p:sp>
          <p:sp>
            <p:nvSpPr>
              <p:cNvPr id="1625122" name="Line 34">
                <a:extLst>
                  <a:ext uri="{FF2B5EF4-FFF2-40B4-BE49-F238E27FC236}">
                    <a16:creationId xmlns:a16="http://schemas.microsoft.com/office/drawing/2014/main" id="{ED0709AD-D4F9-4F1A-91EF-5806C53DD735}"/>
                  </a:ext>
                </a:extLst>
              </p:cNvPr>
              <p:cNvSpPr>
                <a:spLocks noChangeShapeType="1"/>
              </p:cNvSpPr>
              <p:nvPr/>
            </p:nvSpPr>
            <p:spPr bwMode="auto">
              <a:xfrm>
                <a:off x="3696" y="1056"/>
                <a:ext cx="528" cy="0"/>
              </a:xfrm>
              <a:prstGeom prst="line">
                <a:avLst/>
              </a:prstGeom>
              <a:noFill/>
              <a:ln w="19050">
                <a:solidFill>
                  <a:srgbClr val="02203A"/>
                </a:solidFill>
                <a:round/>
                <a:headEnd type="none" w="sm" len="sm"/>
                <a:tailEnd type="none" w="sm" len="sm"/>
              </a:ln>
              <a:effectLst/>
            </p:spPr>
            <p:txBody>
              <a:bodyPr/>
              <a:lstStyle/>
              <a:p>
                <a:pPr>
                  <a:defRPr/>
                </a:pPr>
                <a:endParaRPr lang="en-US"/>
              </a:p>
            </p:txBody>
          </p:sp>
          <p:sp>
            <p:nvSpPr>
              <p:cNvPr id="28707" name="Text Box 35">
                <a:extLst>
                  <a:ext uri="{FF2B5EF4-FFF2-40B4-BE49-F238E27FC236}">
                    <a16:creationId xmlns:a16="http://schemas.microsoft.com/office/drawing/2014/main" id="{567A5111-B25B-47AA-BF6E-E0590FC491DF}"/>
                  </a:ext>
                </a:extLst>
              </p:cNvPr>
              <p:cNvSpPr txBox="1">
                <a:spLocks noChangeArrowheads="1"/>
              </p:cNvSpPr>
              <p:nvPr/>
            </p:nvSpPr>
            <p:spPr bwMode="auto">
              <a:xfrm>
                <a:off x="4272" y="912"/>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a:solidFill>
                      <a:srgbClr val="02203A"/>
                    </a:solidFill>
                    <a:effectLst/>
                    <a:latin typeface="Arial" panose="020B0604020202020204" pitchFamily="34" charset="0"/>
                  </a:rPr>
                  <a:t>dx = </a:t>
                </a:r>
                <a:r>
                  <a:rPr lang="en-US" altLang="en-US" sz="2800">
                    <a:solidFill>
                      <a:srgbClr val="02203A"/>
                    </a:solidFill>
                    <a:effectLst/>
                    <a:latin typeface="Arial" panose="020B0604020202020204" pitchFamily="34" charset="0"/>
                    <a:sym typeface="Symbol" panose="05050102010706020507" pitchFamily="18" charset="2"/>
                  </a:rPr>
                  <a:t></a:t>
                </a:r>
                <a:endParaRPr lang="en-US" altLang="en-US" sz="2800">
                  <a:solidFill>
                    <a:srgbClr val="02203A"/>
                  </a:solidFill>
                  <a:effectLst/>
                  <a:latin typeface="Arial" panose="020B0604020202020204" pitchFamily="34" charset="0"/>
                </a:endParaRPr>
              </a:p>
            </p:txBody>
          </p:sp>
          <p:sp>
            <p:nvSpPr>
              <p:cNvPr id="28708" name="Text Box 36">
                <a:extLst>
                  <a:ext uri="{FF2B5EF4-FFF2-40B4-BE49-F238E27FC236}">
                    <a16:creationId xmlns:a16="http://schemas.microsoft.com/office/drawing/2014/main" id="{9314174E-2BD9-47B1-8ADC-B815362C804F}"/>
                  </a:ext>
                </a:extLst>
              </p:cNvPr>
              <p:cNvSpPr txBox="1">
                <a:spLocks noChangeArrowheads="1"/>
              </p:cNvSpPr>
              <p:nvPr/>
            </p:nvSpPr>
            <p:spPr bwMode="auto">
              <a:xfrm>
                <a:off x="3408" y="124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sz="1400">
                    <a:solidFill>
                      <a:srgbClr val="02203A"/>
                    </a:solidFill>
                    <a:effectLst/>
                    <a:latin typeface="Arial" panose="020B0604020202020204" pitchFamily="34" charset="0"/>
                  </a:rPr>
                  <a:t>0</a:t>
                </a:r>
              </a:p>
            </p:txBody>
          </p:sp>
          <p:sp>
            <p:nvSpPr>
              <p:cNvPr id="28709" name="Text Box 37">
                <a:extLst>
                  <a:ext uri="{FF2B5EF4-FFF2-40B4-BE49-F238E27FC236}">
                    <a16:creationId xmlns:a16="http://schemas.microsoft.com/office/drawing/2014/main" id="{2A109683-D152-4073-B43A-D8E8028F303C}"/>
                  </a:ext>
                </a:extLst>
              </p:cNvPr>
              <p:cNvSpPr txBox="1">
                <a:spLocks noChangeArrowheads="1"/>
              </p:cNvSpPr>
              <p:nvPr/>
            </p:nvSpPr>
            <p:spPr bwMode="auto">
              <a:xfrm>
                <a:off x="3408" y="6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sz="1400">
                    <a:solidFill>
                      <a:srgbClr val="02203A"/>
                    </a:solidFill>
                    <a:effectLst/>
                    <a:latin typeface="Arial" panose="020B0604020202020204" pitchFamily="34" charset="0"/>
                  </a:rPr>
                  <a:t>1</a:t>
                </a:r>
              </a:p>
            </p:txBody>
          </p:sp>
        </p:grpSp>
      </p:grpSp>
      <p:sp>
        <p:nvSpPr>
          <p:cNvPr id="1625126" name="Line 38">
            <a:extLst>
              <a:ext uri="{FF2B5EF4-FFF2-40B4-BE49-F238E27FC236}">
                <a16:creationId xmlns:a16="http://schemas.microsoft.com/office/drawing/2014/main" id="{FBE26F22-E33E-4CFB-BBD2-9C360ADF7377}"/>
              </a:ext>
            </a:extLst>
          </p:cNvPr>
          <p:cNvSpPr>
            <a:spLocks noChangeShapeType="1"/>
          </p:cNvSpPr>
          <p:nvPr/>
        </p:nvSpPr>
        <p:spPr bwMode="auto">
          <a:xfrm>
            <a:off x="804863" y="4992688"/>
            <a:ext cx="0" cy="152400"/>
          </a:xfrm>
          <a:prstGeom prst="line">
            <a:avLst/>
          </a:prstGeom>
          <a:noFill/>
          <a:ln w="28575">
            <a:solidFill>
              <a:schemeClr val="tx1"/>
            </a:solidFill>
            <a:round/>
            <a:headEnd type="none" w="sm" len="sm"/>
            <a:tailEnd type="none" w="sm" len="sm"/>
          </a:ln>
          <a:effectLst/>
        </p:spPr>
        <p:txBody>
          <a:bodyPr/>
          <a:lstStyle/>
          <a:p>
            <a:pPr>
              <a:defRPr/>
            </a:pPr>
            <a:endParaRPr lang="en-US"/>
          </a:p>
        </p:txBody>
      </p:sp>
      <p:sp>
        <p:nvSpPr>
          <p:cNvPr id="28698" name="Text Box 39">
            <a:extLst>
              <a:ext uri="{FF2B5EF4-FFF2-40B4-BE49-F238E27FC236}">
                <a16:creationId xmlns:a16="http://schemas.microsoft.com/office/drawing/2014/main" id="{B7661BAD-0B33-4D61-9D3C-CBA3CB97CF79}"/>
              </a:ext>
            </a:extLst>
          </p:cNvPr>
          <p:cNvSpPr txBox="1">
            <a:spLocks noChangeArrowheads="1"/>
          </p:cNvSpPr>
          <p:nvPr/>
        </p:nvSpPr>
        <p:spPr bwMode="auto">
          <a:xfrm>
            <a:off x="1495425" y="5121275"/>
            <a:ext cx="354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eaLnBrk="1" hangingPunct="1">
              <a:spcBef>
                <a:spcPct val="50000"/>
              </a:spcBef>
            </a:pPr>
            <a:r>
              <a:rPr lang="en-US" altLang="en-US" sz="1800">
                <a:effectLst/>
                <a:latin typeface="Arial" panose="020B0604020202020204" pitchFamily="34" charset="0"/>
              </a:rPr>
              <a:t>X</a:t>
            </a:r>
          </a:p>
        </p:txBody>
      </p:sp>
      <p:sp>
        <p:nvSpPr>
          <p:cNvPr id="1625128" name="Rectangle 40">
            <a:extLst>
              <a:ext uri="{FF2B5EF4-FFF2-40B4-BE49-F238E27FC236}">
                <a16:creationId xmlns:a16="http://schemas.microsoft.com/office/drawing/2014/main" id="{3C97B6C6-B4D2-4C74-9F4C-6535582820EF}"/>
              </a:ext>
            </a:extLst>
          </p:cNvPr>
          <p:cNvSpPr>
            <a:spLocks noChangeArrowheads="1"/>
          </p:cNvSpPr>
          <p:nvPr/>
        </p:nvSpPr>
        <p:spPr bwMode="auto">
          <a:xfrm>
            <a:off x="4287838" y="1643063"/>
            <a:ext cx="4856162" cy="4211637"/>
          </a:xfrm>
          <a:prstGeom prst="rect">
            <a:avLst/>
          </a:prstGeom>
          <a:solidFill>
            <a:schemeClr val="tx1"/>
          </a:solidFill>
          <a:ln w="9525">
            <a:noFill/>
            <a:miter lim="800000"/>
            <a:headEnd/>
            <a:tailEnd/>
          </a:ln>
          <a:effectLst/>
        </p:spPr>
        <p:txBody>
          <a:bodyPr lIns="92075" tIns="46038" rIns="92075" bIns="46038">
            <a:spAutoFit/>
          </a:bodyPr>
          <a:lstStyle/>
          <a:p>
            <a:pPr>
              <a:defRPr/>
            </a:pPr>
            <a:r>
              <a:rPr lang="en-US" sz="1800" b="1">
                <a:solidFill>
                  <a:srgbClr val="02203A"/>
                </a:solidFill>
                <a:effectLst/>
                <a:latin typeface="Courier New" pitchFamily="49" charset="0"/>
              </a:rPr>
              <a:t>static long num_steps=100000; double step, pi;</a:t>
            </a:r>
          </a:p>
          <a:p>
            <a:pPr>
              <a:defRPr/>
            </a:pPr>
            <a:endParaRPr lang="en-US" sz="1800" b="1">
              <a:solidFill>
                <a:srgbClr val="02203A"/>
              </a:solidFill>
              <a:effectLst/>
              <a:latin typeface="Courier New" pitchFamily="49" charset="0"/>
            </a:endParaRPr>
          </a:p>
          <a:p>
            <a:pPr>
              <a:defRPr/>
            </a:pPr>
            <a:r>
              <a:rPr lang="en-US" sz="1800" b="1">
                <a:solidFill>
                  <a:srgbClr val="02203A"/>
                </a:solidFill>
                <a:effectLst/>
                <a:latin typeface="Courier New" pitchFamily="49" charset="0"/>
              </a:rPr>
              <a:t>void main()</a:t>
            </a:r>
          </a:p>
          <a:p>
            <a:pPr>
              <a:defRPr/>
            </a:pPr>
            <a:r>
              <a:rPr lang="en-US" sz="1800" b="1">
                <a:solidFill>
                  <a:srgbClr val="02203A"/>
                </a:solidFill>
                <a:effectLst/>
                <a:latin typeface="Courier New" pitchFamily="49" charset="0"/>
              </a:rPr>
              <a:t>{  int i;	</a:t>
            </a:r>
          </a:p>
          <a:p>
            <a:pPr>
              <a:defRPr/>
            </a:pPr>
            <a:r>
              <a:rPr lang="en-US" sz="1800" b="1">
                <a:solidFill>
                  <a:srgbClr val="02203A"/>
                </a:solidFill>
                <a:effectLst/>
                <a:latin typeface="Courier New" pitchFamily="49" charset="0"/>
              </a:rPr>
              <a:t>   double x, sum = 0.0;</a:t>
            </a:r>
          </a:p>
          <a:p>
            <a:pPr>
              <a:defRPr/>
            </a:pPr>
            <a:endParaRPr lang="en-US" sz="1800" b="1">
              <a:solidFill>
                <a:srgbClr val="02203A"/>
              </a:solidFill>
              <a:effectLst/>
              <a:latin typeface="Courier New" pitchFamily="49" charset="0"/>
            </a:endParaRPr>
          </a:p>
          <a:p>
            <a:pPr>
              <a:defRPr/>
            </a:pPr>
            <a:r>
              <a:rPr lang="en-US" sz="1800" b="1">
                <a:solidFill>
                  <a:srgbClr val="02203A"/>
                </a:solidFill>
                <a:effectLst/>
                <a:latin typeface="Courier New" pitchFamily="49" charset="0"/>
              </a:rPr>
              <a:t>   step = 1.0/(double) num_steps;</a:t>
            </a:r>
          </a:p>
          <a:p>
            <a:pPr>
              <a:defRPr/>
            </a:pPr>
            <a:r>
              <a:rPr lang="en-US" sz="1800" b="1">
                <a:solidFill>
                  <a:srgbClr val="02203A"/>
                </a:solidFill>
                <a:effectLst/>
                <a:latin typeface="Courier New" pitchFamily="49" charset="0"/>
              </a:rPr>
              <a:t>   for (i=0; i&lt; num_steps; i++){</a:t>
            </a:r>
          </a:p>
          <a:p>
            <a:pPr>
              <a:defRPr/>
            </a:pPr>
            <a:r>
              <a:rPr lang="en-US" sz="1800" b="1">
                <a:solidFill>
                  <a:srgbClr val="02203A"/>
                </a:solidFill>
                <a:effectLst/>
                <a:latin typeface="Courier New" pitchFamily="49" charset="0"/>
              </a:rPr>
              <a:t>      x = (i+0.5)*step;</a:t>
            </a:r>
          </a:p>
          <a:p>
            <a:pPr>
              <a:defRPr/>
            </a:pPr>
            <a:r>
              <a:rPr lang="en-US" sz="1800" b="1">
                <a:solidFill>
                  <a:srgbClr val="02203A"/>
                </a:solidFill>
                <a:effectLst/>
                <a:latin typeface="Courier New" pitchFamily="49" charset="0"/>
              </a:rPr>
              <a:t>      sum = sum + 4.0/(1.0 + x*x);</a:t>
            </a:r>
          </a:p>
          <a:p>
            <a:pPr>
              <a:defRPr/>
            </a:pPr>
            <a:r>
              <a:rPr lang="en-US" sz="1800" b="1">
                <a:solidFill>
                  <a:srgbClr val="02203A"/>
                </a:solidFill>
                <a:effectLst/>
                <a:latin typeface="Courier New" pitchFamily="49" charset="0"/>
              </a:rPr>
              <a:t>   }</a:t>
            </a:r>
          </a:p>
          <a:p>
            <a:pPr>
              <a:defRPr/>
            </a:pPr>
            <a:r>
              <a:rPr lang="en-US" sz="1800" b="1">
                <a:solidFill>
                  <a:srgbClr val="02203A"/>
                </a:solidFill>
                <a:effectLst/>
                <a:latin typeface="Courier New" pitchFamily="49" charset="0"/>
              </a:rPr>
              <a:t>   pi = step * sum;</a:t>
            </a:r>
          </a:p>
          <a:p>
            <a:pPr>
              <a:defRPr/>
            </a:pPr>
            <a:r>
              <a:rPr lang="en-US" sz="1800" b="1">
                <a:solidFill>
                  <a:srgbClr val="02203A"/>
                </a:solidFill>
                <a:effectLst/>
                <a:latin typeface="Courier New" pitchFamily="49" charset="0"/>
              </a:rPr>
              <a:t>   printf(“Pi = %f\n”,pi);</a:t>
            </a:r>
          </a:p>
          <a:p>
            <a:pPr>
              <a:defRPr/>
            </a:pPr>
            <a:r>
              <a:rPr lang="en-US" sz="1800" b="1">
                <a:solidFill>
                  <a:srgbClr val="02203A"/>
                </a:solidFill>
                <a:effectLst>
                  <a:outerShdw blurRad="38100" dist="38100" dir="2700000" algn="tl">
                    <a:srgbClr val="C0C0C0"/>
                  </a:outerShdw>
                </a:effectLst>
                <a:latin typeface="Courier New" pitchFamily="49" charset="0"/>
              </a:rPr>
              <a:t>}</a:t>
            </a:r>
          </a:p>
        </p:txBody>
      </p:sp>
      <p:sp>
        <p:nvSpPr>
          <p:cNvPr id="1625129" name="Line 41">
            <a:extLst>
              <a:ext uri="{FF2B5EF4-FFF2-40B4-BE49-F238E27FC236}">
                <a16:creationId xmlns:a16="http://schemas.microsoft.com/office/drawing/2014/main" id="{797A2617-0176-4ECF-A15B-448D3A52782C}"/>
              </a:ext>
            </a:extLst>
          </p:cNvPr>
          <p:cNvSpPr>
            <a:spLocks noChangeShapeType="1"/>
          </p:cNvSpPr>
          <p:nvPr/>
        </p:nvSpPr>
        <p:spPr bwMode="auto">
          <a:xfrm>
            <a:off x="2635250" y="4992688"/>
            <a:ext cx="0" cy="152400"/>
          </a:xfrm>
          <a:prstGeom prst="line">
            <a:avLst/>
          </a:prstGeom>
          <a:noFill/>
          <a:ln w="28575">
            <a:solidFill>
              <a:schemeClr val="tx1"/>
            </a:solidFill>
            <a:round/>
            <a:headEnd type="none" w="sm" len="sm"/>
            <a:tailEnd type="none" w="sm" len="sm"/>
          </a:ln>
          <a:effectLst/>
        </p:spPr>
        <p:txBody>
          <a:bodyPr/>
          <a:lstStyle/>
          <a:p>
            <a:pP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5" presetClass="entr" presetSubtype="0" fill="hold" grpId="0" nodeType="clickEffect">
                                  <p:stCondLst>
                                    <p:cond delay="0"/>
                                  </p:stCondLst>
                                  <p:iterate type="lt">
                                    <p:tmPct val="10000"/>
                                  </p:iterate>
                                  <p:childTnLst>
                                    <p:set>
                                      <p:cBhvr>
                                        <p:cTn id="15" dur="1" fill="hold">
                                          <p:stCondLst>
                                            <p:cond delay="0"/>
                                          </p:stCondLst>
                                        </p:cTn>
                                        <p:tgtEl>
                                          <p:spTgt spid="1625128"/>
                                        </p:tgtEl>
                                        <p:attrNameLst>
                                          <p:attrName>style.visibility</p:attrName>
                                        </p:attrNameLst>
                                      </p:cBhvr>
                                      <p:to>
                                        <p:strVal val="visible"/>
                                      </p:to>
                                    </p:set>
                                    <p:animEffect transition="in" filter="fade">
                                      <p:cBhvr>
                                        <p:cTn id="16" dur="500"/>
                                        <p:tgtEl>
                                          <p:spTgt spid="1625128"/>
                                        </p:tgtEl>
                                      </p:cBhvr>
                                    </p:animEffect>
                                    <p:anim calcmode="lin" valueType="num">
                                      <p:cBhvr>
                                        <p:cTn id="17" dur="500" fill="hold"/>
                                        <p:tgtEl>
                                          <p:spTgt spid="1625128"/>
                                        </p:tgtEl>
                                        <p:attrNameLst>
                                          <p:attrName>ppt_w</p:attrName>
                                        </p:attrNameLst>
                                      </p:cBhvr>
                                      <p:tavLst>
                                        <p:tav tm="0" fmla="#ppt_w*sin(2.5*pi*$)">
                                          <p:val>
                                            <p:fltVal val="0"/>
                                          </p:val>
                                        </p:tav>
                                        <p:tav tm="100000">
                                          <p:val>
                                            <p:fltVal val="1"/>
                                          </p:val>
                                        </p:tav>
                                      </p:tavLst>
                                    </p:anim>
                                    <p:anim calcmode="lin" valueType="num">
                                      <p:cBhvr>
                                        <p:cTn id="18" dur="500" fill="hold"/>
                                        <p:tgtEl>
                                          <p:spTgt spid="162512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25092"/>
                                        </p:tgtEl>
                                        <p:attrNameLst>
                                          <p:attrName>style.visibility</p:attrName>
                                        </p:attrNameLst>
                                      </p:cBhvr>
                                      <p:to>
                                        <p:strVal val="visible"/>
                                      </p:to>
                                    </p:set>
                                    <p:animEffect transition="in" filter="wipe(down)">
                                      <p:cBhvr>
                                        <p:cTn id="23" dur="500"/>
                                        <p:tgtEl>
                                          <p:spTgt spid="1625092"/>
                                        </p:tgtEl>
                                      </p:cBhvr>
                                    </p:animEffect>
                                  </p:childTnLst>
                                </p:cTn>
                              </p:par>
                            </p:childTnLst>
                          </p:cTn>
                        </p:par>
                        <p:par>
                          <p:cTn id="24" fill="hold" nodeType="afterGroup">
                            <p:stCondLst>
                              <p:cond delay="500"/>
                            </p:stCondLst>
                            <p:childTnLst>
                              <p:par>
                                <p:cTn id="25" presetID="22" presetClass="entr" presetSubtype="4" fill="hold" grpId="0" nodeType="afterEffect">
                                  <p:stCondLst>
                                    <p:cond delay="500"/>
                                  </p:stCondLst>
                                  <p:childTnLst>
                                    <p:set>
                                      <p:cBhvr>
                                        <p:cTn id="26" dur="1" fill="hold">
                                          <p:stCondLst>
                                            <p:cond delay="0"/>
                                          </p:stCondLst>
                                        </p:cTn>
                                        <p:tgtEl>
                                          <p:spTgt spid="1625093"/>
                                        </p:tgtEl>
                                        <p:attrNameLst>
                                          <p:attrName>style.visibility</p:attrName>
                                        </p:attrNameLst>
                                      </p:cBhvr>
                                      <p:to>
                                        <p:strVal val="visible"/>
                                      </p:to>
                                    </p:set>
                                    <p:animEffect transition="in" filter="wipe(down)">
                                      <p:cBhvr>
                                        <p:cTn id="27" dur="500"/>
                                        <p:tgtEl>
                                          <p:spTgt spid="1625093"/>
                                        </p:tgtEl>
                                      </p:cBhvr>
                                    </p:animEffect>
                                  </p:childTnLst>
                                </p:cTn>
                              </p:par>
                            </p:childTnLst>
                          </p:cTn>
                        </p:par>
                        <p:par>
                          <p:cTn id="28" fill="hold" nodeType="afterGroup">
                            <p:stCondLst>
                              <p:cond delay="1500"/>
                            </p:stCondLst>
                            <p:childTnLst>
                              <p:par>
                                <p:cTn id="29" presetID="22" presetClass="entr" presetSubtype="4" fill="hold" grpId="0" nodeType="afterEffect">
                                  <p:stCondLst>
                                    <p:cond delay="500"/>
                                  </p:stCondLst>
                                  <p:childTnLst>
                                    <p:set>
                                      <p:cBhvr>
                                        <p:cTn id="30" dur="1" fill="hold">
                                          <p:stCondLst>
                                            <p:cond delay="0"/>
                                          </p:stCondLst>
                                        </p:cTn>
                                        <p:tgtEl>
                                          <p:spTgt spid="1625094"/>
                                        </p:tgtEl>
                                        <p:attrNameLst>
                                          <p:attrName>style.visibility</p:attrName>
                                        </p:attrNameLst>
                                      </p:cBhvr>
                                      <p:to>
                                        <p:strVal val="visible"/>
                                      </p:to>
                                    </p:set>
                                    <p:animEffect transition="in" filter="wipe(down)">
                                      <p:cBhvr>
                                        <p:cTn id="31" dur="500"/>
                                        <p:tgtEl>
                                          <p:spTgt spid="1625094"/>
                                        </p:tgtEl>
                                      </p:cBhvr>
                                    </p:animEffect>
                                  </p:childTnLst>
                                </p:cTn>
                              </p:par>
                            </p:childTnLst>
                          </p:cTn>
                        </p:par>
                        <p:par>
                          <p:cTn id="32" fill="hold" nodeType="afterGroup">
                            <p:stCondLst>
                              <p:cond delay="2500"/>
                            </p:stCondLst>
                            <p:childTnLst>
                              <p:par>
                                <p:cTn id="33" presetID="22" presetClass="entr" presetSubtype="4" fill="hold" grpId="0" nodeType="afterEffect">
                                  <p:stCondLst>
                                    <p:cond delay="500"/>
                                  </p:stCondLst>
                                  <p:childTnLst>
                                    <p:set>
                                      <p:cBhvr>
                                        <p:cTn id="34" dur="1" fill="hold">
                                          <p:stCondLst>
                                            <p:cond delay="0"/>
                                          </p:stCondLst>
                                        </p:cTn>
                                        <p:tgtEl>
                                          <p:spTgt spid="1625095"/>
                                        </p:tgtEl>
                                        <p:attrNameLst>
                                          <p:attrName>style.visibility</p:attrName>
                                        </p:attrNameLst>
                                      </p:cBhvr>
                                      <p:to>
                                        <p:strVal val="visible"/>
                                      </p:to>
                                    </p:set>
                                    <p:animEffect transition="in" filter="wipe(down)">
                                      <p:cBhvr>
                                        <p:cTn id="35" dur="500"/>
                                        <p:tgtEl>
                                          <p:spTgt spid="1625095"/>
                                        </p:tgtEl>
                                      </p:cBhvr>
                                    </p:animEffect>
                                  </p:childTnLst>
                                </p:cTn>
                              </p:par>
                            </p:childTnLst>
                          </p:cTn>
                        </p:par>
                        <p:par>
                          <p:cTn id="36" fill="hold" nodeType="afterGroup">
                            <p:stCondLst>
                              <p:cond delay="3500"/>
                            </p:stCondLst>
                            <p:childTnLst>
                              <p:par>
                                <p:cTn id="37" presetID="22" presetClass="entr" presetSubtype="4" fill="hold" grpId="0" nodeType="afterEffect">
                                  <p:stCondLst>
                                    <p:cond delay="500"/>
                                  </p:stCondLst>
                                  <p:childTnLst>
                                    <p:set>
                                      <p:cBhvr>
                                        <p:cTn id="38" dur="1" fill="hold">
                                          <p:stCondLst>
                                            <p:cond delay="0"/>
                                          </p:stCondLst>
                                        </p:cTn>
                                        <p:tgtEl>
                                          <p:spTgt spid="1625096"/>
                                        </p:tgtEl>
                                        <p:attrNameLst>
                                          <p:attrName>style.visibility</p:attrName>
                                        </p:attrNameLst>
                                      </p:cBhvr>
                                      <p:to>
                                        <p:strVal val="visible"/>
                                      </p:to>
                                    </p:set>
                                    <p:animEffect transition="in" filter="wipe(down)">
                                      <p:cBhvr>
                                        <p:cTn id="39" dur="500"/>
                                        <p:tgtEl>
                                          <p:spTgt spid="1625096"/>
                                        </p:tgtEl>
                                      </p:cBhvr>
                                    </p:animEffect>
                                  </p:childTnLst>
                                </p:cTn>
                              </p:par>
                            </p:childTnLst>
                          </p:cTn>
                        </p:par>
                        <p:par>
                          <p:cTn id="40" fill="hold" nodeType="afterGroup">
                            <p:stCondLst>
                              <p:cond delay="4500"/>
                            </p:stCondLst>
                            <p:childTnLst>
                              <p:par>
                                <p:cTn id="41" presetID="22" presetClass="entr" presetSubtype="4" fill="hold" grpId="0" nodeType="afterEffect">
                                  <p:stCondLst>
                                    <p:cond delay="500"/>
                                  </p:stCondLst>
                                  <p:childTnLst>
                                    <p:set>
                                      <p:cBhvr>
                                        <p:cTn id="42" dur="1" fill="hold">
                                          <p:stCondLst>
                                            <p:cond delay="0"/>
                                          </p:stCondLst>
                                        </p:cTn>
                                        <p:tgtEl>
                                          <p:spTgt spid="1625097"/>
                                        </p:tgtEl>
                                        <p:attrNameLst>
                                          <p:attrName>style.visibility</p:attrName>
                                        </p:attrNameLst>
                                      </p:cBhvr>
                                      <p:to>
                                        <p:strVal val="visible"/>
                                      </p:to>
                                    </p:set>
                                    <p:animEffect transition="in" filter="wipe(down)">
                                      <p:cBhvr>
                                        <p:cTn id="43" dur="500"/>
                                        <p:tgtEl>
                                          <p:spTgt spid="1625097"/>
                                        </p:tgtEl>
                                      </p:cBhvr>
                                    </p:animEffect>
                                  </p:childTnLst>
                                </p:cTn>
                              </p:par>
                            </p:childTnLst>
                          </p:cTn>
                        </p:par>
                        <p:par>
                          <p:cTn id="44" fill="hold" nodeType="afterGroup">
                            <p:stCondLst>
                              <p:cond delay="5500"/>
                            </p:stCondLst>
                            <p:childTnLst>
                              <p:par>
                                <p:cTn id="45" presetID="22" presetClass="entr" presetSubtype="4" fill="hold" grpId="0" nodeType="afterEffect">
                                  <p:stCondLst>
                                    <p:cond delay="500"/>
                                  </p:stCondLst>
                                  <p:childTnLst>
                                    <p:set>
                                      <p:cBhvr>
                                        <p:cTn id="46" dur="1" fill="hold">
                                          <p:stCondLst>
                                            <p:cond delay="0"/>
                                          </p:stCondLst>
                                        </p:cTn>
                                        <p:tgtEl>
                                          <p:spTgt spid="1625098"/>
                                        </p:tgtEl>
                                        <p:attrNameLst>
                                          <p:attrName>style.visibility</p:attrName>
                                        </p:attrNameLst>
                                      </p:cBhvr>
                                      <p:to>
                                        <p:strVal val="visible"/>
                                      </p:to>
                                    </p:set>
                                    <p:animEffect transition="in" filter="wipe(down)">
                                      <p:cBhvr>
                                        <p:cTn id="47" dur="500"/>
                                        <p:tgtEl>
                                          <p:spTgt spid="1625098"/>
                                        </p:tgtEl>
                                      </p:cBhvr>
                                    </p:animEffect>
                                  </p:childTnLst>
                                </p:cTn>
                              </p:par>
                            </p:childTnLst>
                          </p:cTn>
                        </p:par>
                        <p:par>
                          <p:cTn id="48" fill="hold" nodeType="afterGroup">
                            <p:stCondLst>
                              <p:cond delay="6500"/>
                            </p:stCondLst>
                            <p:childTnLst>
                              <p:par>
                                <p:cTn id="49" presetID="22" presetClass="entr" presetSubtype="4" fill="hold" grpId="0" nodeType="afterEffect">
                                  <p:stCondLst>
                                    <p:cond delay="500"/>
                                  </p:stCondLst>
                                  <p:childTnLst>
                                    <p:set>
                                      <p:cBhvr>
                                        <p:cTn id="50" dur="1" fill="hold">
                                          <p:stCondLst>
                                            <p:cond delay="0"/>
                                          </p:stCondLst>
                                        </p:cTn>
                                        <p:tgtEl>
                                          <p:spTgt spid="1625099"/>
                                        </p:tgtEl>
                                        <p:attrNameLst>
                                          <p:attrName>style.visibility</p:attrName>
                                        </p:attrNameLst>
                                      </p:cBhvr>
                                      <p:to>
                                        <p:strVal val="visible"/>
                                      </p:to>
                                    </p:set>
                                    <p:animEffect transition="in" filter="wipe(down)">
                                      <p:cBhvr>
                                        <p:cTn id="51" dur="500"/>
                                        <p:tgtEl>
                                          <p:spTgt spid="1625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5092" grpId="0" animBg="1"/>
      <p:bldP spid="1625093" grpId="0" animBg="1"/>
      <p:bldP spid="1625094" grpId="0" animBg="1"/>
      <p:bldP spid="1625095" grpId="0" animBg="1"/>
      <p:bldP spid="1625096" grpId="0" animBg="1"/>
      <p:bldP spid="1625097" grpId="0" animBg="1"/>
      <p:bldP spid="1625098" grpId="0" animBg="1"/>
      <p:bldP spid="1625099" grpId="0" animBg="1"/>
      <p:bldP spid="16251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24A79C-3C57-40DE-BC1F-A84EBE89872F}"/>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3F2E60FE-0DBE-4015-984A-44B8A1FC6636}" type="slidenum">
              <a:rPr lang="en-US" altLang="en-US" sz="800">
                <a:solidFill>
                  <a:srgbClr val="FFFFFF"/>
                </a:solidFill>
                <a:latin typeface="Verdana" panose="020B0604030504040204" pitchFamily="34" charset="0"/>
              </a:rPr>
              <a:pPr/>
              <a:t>27</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F9514787-3B95-4444-92F2-7FA1BAB19429}"/>
              </a:ext>
            </a:extLst>
          </p:cNvPr>
          <p:cNvSpPr>
            <a:spLocks noGrp="1"/>
          </p:cNvSpPr>
          <p:nvPr>
            <p:ph type="ftr" sz="quarter" idx="12"/>
          </p:nvPr>
        </p:nvSpPr>
        <p:spPr/>
        <p:txBody>
          <a:bodyPr/>
          <a:lstStyle/>
          <a:p>
            <a:pPr>
              <a:defRPr/>
            </a:pPr>
            <a:r>
              <a:rPr lang="en-US"/>
              <a:t>Programming with Windows Threads</a:t>
            </a:r>
          </a:p>
        </p:txBody>
      </p:sp>
      <p:sp>
        <p:nvSpPr>
          <p:cNvPr id="29700" name="Rectangle 2">
            <a:extLst>
              <a:ext uri="{FF2B5EF4-FFF2-40B4-BE49-F238E27FC236}">
                <a16:creationId xmlns:a16="http://schemas.microsoft.com/office/drawing/2014/main" id="{44FFB808-0591-4B24-8900-F1FD56947B3F}"/>
              </a:ext>
            </a:extLst>
          </p:cNvPr>
          <p:cNvSpPr>
            <a:spLocks noGrp="1" noChangeArrowheads="1"/>
          </p:cNvSpPr>
          <p:nvPr>
            <p:ph type="title"/>
          </p:nvPr>
        </p:nvSpPr>
        <p:spPr/>
        <p:txBody>
          <a:bodyPr/>
          <a:lstStyle/>
          <a:p>
            <a:pPr eaLnBrk="1" hangingPunct="1"/>
            <a:r>
              <a:rPr lang="en-US" altLang="en-US"/>
              <a:t>Activity 2 - Computing Pi</a:t>
            </a:r>
          </a:p>
        </p:txBody>
      </p:sp>
      <p:sp>
        <p:nvSpPr>
          <p:cNvPr id="29701" name="Rectangle 3">
            <a:extLst>
              <a:ext uri="{FF2B5EF4-FFF2-40B4-BE49-F238E27FC236}">
                <a16:creationId xmlns:a16="http://schemas.microsoft.com/office/drawing/2014/main" id="{0C8818EB-E9F4-4526-90FC-98864C05B721}"/>
              </a:ext>
            </a:extLst>
          </p:cNvPr>
          <p:cNvSpPr>
            <a:spLocks noGrp="1" noChangeArrowheads="1"/>
          </p:cNvSpPr>
          <p:nvPr>
            <p:ph type="body" idx="1"/>
          </p:nvPr>
        </p:nvSpPr>
        <p:spPr>
          <a:xfrm>
            <a:off x="5321300" y="1527175"/>
            <a:ext cx="3460750" cy="4572000"/>
          </a:xfrm>
        </p:spPr>
        <p:txBody>
          <a:bodyPr/>
          <a:lstStyle/>
          <a:p>
            <a:pPr marL="0" indent="0" eaLnBrk="1" hangingPunct="1"/>
            <a:r>
              <a:rPr lang="en-US" altLang="en-US"/>
              <a:t>Parallelize the numerical integration code using Windows* Threads</a:t>
            </a:r>
          </a:p>
          <a:p>
            <a:pPr marL="0" indent="0" eaLnBrk="1" hangingPunct="1"/>
            <a:endParaRPr lang="en-US" altLang="en-US"/>
          </a:p>
          <a:p>
            <a:pPr marL="0" indent="0" eaLnBrk="1" hangingPunct="1"/>
            <a:r>
              <a:rPr lang="en-US" altLang="en-US" sz="1800"/>
              <a:t>How can the loop iterations be divided among the threads?</a:t>
            </a:r>
          </a:p>
          <a:p>
            <a:pPr marL="0" indent="0" eaLnBrk="1" hangingPunct="1"/>
            <a:r>
              <a:rPr lang="en-US" altLang="en-US" sz="1800"/>
              <a:t>What variables can be local?</a:t>
            </a:r>
          </a:p>
          <a:p>
            <a:pPr marL="0" indent="0" eaLnBrk="1" hangingPunct="1"/>
            <a:r>
              <a:rPr lang="en-US" altLang="en-US" sz="1800"/>
              <a:t>What variables need to be visible to all threads?</a:t>
            </a:r>
          </a:p>
        </p:txBody>
      </p:sp>
      <p:sp>
        <p:nvSpPr>
          <p:cNvPr id="1626116" name="Rectangle 4">
            <a:extLst>
              <a:ext uri="{FF2B5EF4-FFF2-40B4-BE49-F238E27FC236}">
                <a16:creationId xmlns:a16="http://schemas.microsoft.com/office/drawing/2014/main" id="{7B651BF1-ECF1-4819-9DD5-DA9A65A75C4D}"/>
              </a:ext>
            </a:extLst>
          </p:cNvPr>
          <p:cNvSpPr>
            <a:spLocks noChangeArrowheads="1"/>
          </p:cNvSpPr>
          <p:nvPr/>
        </p:nvSpPr>
        <p:spPr bwMode="auto">
          <a:xfrm>
            <a:off x="193675" y="1527175"/>
            <a:ext cx="4954588" cy="4211638"/>
          </a:xfrm>
          <a:prstGeom prst="rect">
            <a:avLst/>
          </a:prstGeom>
          <a:solidFill>
            <a:schemeClr val="tx1"/>
          </a:solidFill>
          <a:ln w="9525">
            <a:noFill/>
            <a:miter lim="800000"/>
            <a:headEnd/>
            <a:tailEnd/>
          </a:ln>
          <a:effectLst/>
        </p:spPr>
        <p:txBody>
          <a:bodyPr lIns="92075" tIns="46038" rIns="92075" bIns="46038">
            <a:spAutoFit/>
          </a:bodyPr>
          <a:lstStyle/>
          <a:p>
            <a:pPr>
              <a:defRPr/>
            </a:pPr>
            <a:r>
              <a:rPr lang="en-US" sz="1800" b="1">
                <a:solidFill>
                  <a:srgbClr val="02203A"/>
                </a:solidFill>
                <a:effectLst/>
                <a:latin typeface="Courier New" pitchFamily="49" charset="0"/>
              </a:rPr>
              <a:t>static long num_steps=100000; double step, pi;</a:t>
            </a:r>
          </a:p>
          <a:p>
            <a:pPr>
              <a:defRPr/>
            </a:pPr>
            <a:endParaRPr lang="en-US" sz="1800" b="1">
              <a:solidFill>
                <a:srgbClr val="02203A"/>
              </a:solidFill>
              <a:effectLst/>
              <a:latin typeface="Courier New" pitchFamily="49" charset="0"/>
            </a:endParaRPr>
          </a:p>
          <a:p>
            <a:pPr>
              <a:defRPr/>
            </a:pPr>
            <a:r>
              <a:rPr lang="en-US" sz="1800" b="1">
                <a:solidFill>
                  <a:srgbClr val="02203A"/>
                </a:solidFill>
                <a:effectLst/>
                <a:latin typeface="Courier New" pitchFamily="49" charset="0"/>
              </a:rPr>
              <a:t>void main()</a:t>
            </a:r>
          </a:p>
          <a:p>
            <a:pPr>
              <a:defRPr/>
            </a:pPr>
            <a:r>
              <a:rPr lang="en-US" sz="1800" b="1">
                <a:solidFill>
                  <a:srgbClr val="02203A"/>
                </a:solidFill>
                <a:effectLst/>
                <a:latin typeface="Courier New" pitchFamily="49" charset="0"/>
              </a:rPr>
              <a:t>{  int i;	</a:t>
            </a:r>
          </a:p>
          <a:p>
            <a:pPr>
              <a:defRPr/>
            </a:pPr>
            <a:r>
              <a:rPr lang="en-US" sz="1800" b="1">
                <a:solidFill>
                  <a:srgbClr val="02203A"/>
                </a:solidFill>
                <a:effectLst/>
                <a:latin typeface="Courier New" pitchFamily="49" charset="0"/>
              </a:rPr>
              <a:t>   double x, sum = 0.0;</a:t>
            </a:r>
          </a:p>
          <a:p>
            <a:pPr>
              <a:defRPr/>
            </a:pPr>
            <a:endParaRPr lang="en-US" sz="1800" b="1">
              <a:solidFill>
                <a:srgbClr val="02203A"/>
              </a:solidFill>
              <a:effectLst/>
              <a:latin typeface="Courier New" pitchFamily="49" charset="0"/>
            </a:endParaRPr>
          </a:p>
          <a:p>
            <a:pPr>
              <a:defRPr/>
            </a:pPr>
            <a:r>
              <a:rPr lang="en-US" sz="1800" b="1">
                <a:solidFill>
                  <a:srgbClr val="02203A"/>
                </a:solidFill>
                <a:effectLst/>
                <a:latin typeface="Courier New" pitchFamily="49" charset="0"/>
              </a:rPr>
              <a:t>   step = 1.0/(double) num_steps;</a:t>
            </a:r>
          </a:p>
          <a:p>
            <a:pPr>
              <a:defRPr/>
            </a:pPr>
            <a:r>
              <a:rPr lang="en-US" sz="1800" b="1">
                <a:solidFill>
                  <a:srgbClr val="02203A"/>
                </a:solidFill>
                <a:effectLst/>
                <a:latin typeface="Courier New" pitchFamily="49" charset="0"/>
              </a:rPr>
              <a:t>   for (i=0; i&lt; num_steps; i++){</a:t>
            </a:r>
          </a:p>
          <a:p>
            <a:pPr>
              <a:defRPr/>
            </a:pPr>
            <a:r>
              <a:rPr lang="en-US" sz="1800" b="1">
                <a:solidFill>
                  <a:srgbClr val="02203A"/>
                </a:solidFill>
                <a:effectLst/>
                <a:latin typeface="Courier New" pitchFamily="49" charset="0"/>
              </a:rPr>
              <a:t>      x = (i+0.5)*step;</a:t>
            </a:r>
          </a:p>
          <a:p>
            <a:pPr>
              <a:defRPr/>
            </a:pPr>
            <a:r>
              <a:rPr lang="en-US" sz="1800" b="1">
                <a:solidFill>
                  <a:srgbClr val="02203A"/>
                </a:solidFill>
                <a:effectLst/>
                <a:latin typeface="Courier New" pitchFamily="49" charset="0"/>
              </a:rPr>
              <a:t>      sum = sum + 4.0/(1.0 + x*x);</a:t>
            </a:r>
          </a:p>
          <a:p>
            <a:pPr>
              <a:defRPr/>
            </a:pPr>
            <a:r>
              <a:rPr lang="en-US" sz="1800" b="1">
                <a:solidFill>
                  <a:srgbClr val="02203A"/>
                </a:solidFill>
                <a:effectLst/>
                <a:latin typeface="Courier New" pitchFamily="49" charset="0"/>
              </a:rPr>
              <a:t>   }</a:t>
            </a:r>
          </a:p>
          <a:p>
            <a:pPr>
              <a:defRPr/>
            </a:pPr>
            <a:r>
              <a:rPr lang="en-US" sz="1800" b="1">
                <a:solidFill>
                  <a:srgbClr val="02203A"/>
                </a:solidFill>
                <a:effectLst/>
                <a:latin typeface="Courier New" pitchFamily="49" charset="0"/>
              </a:rPr>
              <a:t>   pi = step * sum;</a:t>
            </a:r>
          </a:p>
          <a:p>
            <a:pPr>
              <a:defRPr/>
            </a:pPr>
            <a:r>
              <a:rPr lang="en-US" sz="1800" b="1">
                <a:solidFill>
                  <a:srgbClr val="02203A"/>
                </a:solidFill>
                <a:effectLst/>
                <a:latin typeface="Courier New" pitchFamily="49" charset="0"/>
              </a:rPr>
              <a:t>   printf(“Pi = %f\n”,pi);</a:t>
            </a:r>
          </a:p>
          <a:p>
            <a:pPr>
              <a:defRPr/>
            </a:pPr>
            <a:r>
              <a:rPr lang="en-US" sz="1800" b="1">
                <a:solidFill>
                  <a:srgbClr val="02203A"/>
                </a:solidFill>
                <a:effectLst>
                  <a:outerShdw blurRad="38100" dist="38100" dir="2700000" algn="tl">
                    <a:srgbClr val="C0C0C0"/>
                  </a:outerShdw>
                </a:effectLst>
                <a:latin typeface="Courier New" pitchFamily="49" charset="0"/>
              </a:rPr>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94F8F580-34EC-40DA-8E8E-A85D3AEA8D03}"/>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9C4DBC63-09A3-4CDA-9B2F-8417A8F86FC6}" type="slidenum">
              <a:rPr lang="en-US" altLang="en-US" sz="800">
                <a:solidFill>
                  <a:srgbClr val="FFFFFF"/>
                </a:solidFill>
                <a:latin typeface="Verdana" panose="020B0604030504040204" pitchFamily="34" charset="0"/>
              </a:rPr>
              <a:pPr/>
              <a:t>28</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10D118A1-6E36-4C6F-A09A-7A3168EB9901}"/>
              </a:ext>
            </a:extLst>
          </p:cNvPr>
          <p:cNvSpPr>
            <a:spLocks noGrp="1"/>
          </p:cNvSpPr>
          <p:nvPr>
            <p:ph type="ftr" sz="quarter" idx="12"/>
          </p:nvPr>
        </p:nvSpPr>
        <p:spPr/>
        <p:txBody>
          <a:bodyPr/>
          <a:lstStyle/>
          <a:p>
            <a:pPr>
              <a:defRPr/>
            </a:pPr>
            <a:r>
              <a:rPr lang="en-US"/>
              <a:t>Programming with Windows Threads</a:t>
            </a:r>
          </a:p>
        </p:txBody>
      </p:sp>
      <p:sp>
        <p:nvSpPr>
          <p:cNvPr id="30724" name="Rectangle 2">
            <a:extLst>
              <a:ext uri="{FF2B5EF4-FFF2-40B4-BE49-F238E27FC236}">
                <a16:creationId xmlns:a16="http://schemas.microsoft.com/office/drawing/2014/main" id="{7EC5C9FA-72C7-4631-A174-929FAD105707}"/>
              </a:ext>
            </a:extLst>
          </p:cNvPr>
          <p:cNvSpPr>
            <a:spLocks noGrp="1" noChangeArrowheads="1"/>
          </p:cNvSpPr>
          <p:nvPr>
            <p:ph type="title"/>
          </p:nvPr>
        </p:nvSpPr>
        <p:spPr/>
        <p:txBody>
          <a:bodyPr/>
          <a:lstStyle/>
          <a:p>
            <a:pPr eaLnBrk="1" hangingPunct="1"/>
            <a:r>
              <a:rPr lang="en-US" altLang="en-US"/>
              <a:t>Windows* Events</a:t>
            </a:r>
          </a:p>
        </p:txBody>
      </p:sp>
      <p:sp>
        <p:nvSpPr>
          <p:cNvPr id="30725" name="Rectangle 3">
            <a:extLst>
              <a:ext uri="{FF2B5EF4-FFF2-40B4-BE49-F238E27FC236}">
                <a16:creationId xmlns:a16="http://schemas.microsoft.com/office/drawing/2014/main" id="{50168357-005F-4F91-9012-8D7380C5F477}"/>
              </a:ext>
            </a:extLst>
          </p:cNvPr>
          <p:cNvSpPr>
            <a:spLocks noGrp="1" noChangeArrowheads="1"/>
          </p:cNvSpPr>
          <p:nvPr>
            <p:ph type="body" idx="1"/>
          </p:nvPr>
        </p:nvSpPr>
        <p:spPr/>
        <p:txBody>
          <a:bodyPr/>
          <a:lstStyle/>
          <a:p>
            <a:pPr marL="0" indent="0" eaLnBrk="1" hangingPunct="1"/>
            <a:r>
              <a:rPr lang="en-US" altLang="en-US"/>
              <a:t>Used to signal other threads that some event has occurred</a:t>
            </a:r>
          </a:p>
          <a:p>
            <a:pPr lvl="1" eaLnBrk="1" hangingPunct="1"/>
            <a:r>
              <a:rPr lang="en-US" altLang="en-US"/>
              <a:t>Data is available, message is ready</a:t>
            </a:r>
          </a:p>
          <a:p>
            <a:pPr marL="0" indent="0" eaLnBrk="1" hangingPunct="1"/>
            <a:r>
              <a:rPr lang="en-US" altLang="en-US"/>
              <a:t>Threads wait for signal with </a:t>
            </a:r>
            <a:r>
              <a:rPr lang="en-US" altLang="en-US" b="1">
                <a:latin typeface="Courier New" panose="02070309020205020404" pitchFamily="49" charset="0"/>
              </a:rPr>
              <a:t>WaitFor</a:t>
            </a:r>
            <a:r>
              <a:rPr lang="en-US" altLang="en-US"/>
              <a:t>* function</a:t>
            </a:r>
          </a:p>
          <a:p>
            <a:pPr marL="0" indent="0" eaLnBrk="1" hangingPunct="1"/>
            <a:r>
              <a:rPr lang="en-US" altLang="en-US"/>
              <a:t>Two kinds of events</a:t>
            </a:r>
          </a:p>
          <a:p>
            <a:pPr lvl="1" eaLnBrk="1" hangingPunct="1"/>
            <a:r>
              <a:rPr lang="en-US" altLang="en-US"/>
              <a:t>Auto-reset </a:t>
            </a:r>
          </a:p>
          <a:p>
            <a:pPr lvl="1" eaLnBrk="1" hangingPunct="1"/>
            <a:r>
              <a:rPr lang="en-US" altLang="en-US"/>
              <a:t>Manual-reset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1DDE40B-5F26-4655-B612-20FC9C214DD6}"/>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21641D35-ABE7-4C8A-AF03-4A7526E7C960}" type="slidenum">
              <a:rPr lang="en-US" altLang="en-US" sz="800">
                <a:solidFill>
                  <a:srgbClr val="FFFFFF"/>
                </a:solidFill>
                <a:latin typeface="Verdana" panose="020B0604030504040204" pitchFamily="34" charset="0"/>
              </a:rPr>
              <a:pPr/>
              <a:t>29</a:t>
            </a:fld>
            <a:endParaRPr lang="en-US" altLang="en-US" sz="800">
              <a:solidFill>
                <a:srgbClr val="FFFFFF"/>
              </a:solidFill>
              <a:latin typeface="Verdana" panose="020B0604030504040204" pitchFamily="34" charset="0"/>
            </a:endParaRPr>
          </a:p>
        </p:txBody>
      </p:sp>
      <p:sp>
        <p:nvSpPr>
          <p:cNvPr id="9" name="Footer Placeholder 6">
            <a:extLst>
              <a:ext uri="{FF2B5EF4-FFF2-40B4-BE49-F238E27FC236}">
                <a16:creationId xmlns:a16="http://schemas.microsoft.com/office/drawing/2014/main" id="{437B3449-2451-4FE0-9B2C-AADFF87B2140}"/>
              </a:ext>
            </a:extLst>
          </p:cNvPr>
          <p:cNvSpPr>
            <a:spLocks noGrp="1"/>
          </p:cNvSpPr>
          <p:nvPr>
            <p:ph type="ftr" sz="quarter" idx="12"/>
          </p:nvPr>
        </p:nvSpPr>
        <p:spPr/>
        <p:txBody>
          <a:bodyPr/>
          <a:lstStyle/>
          <a:p>
            <a:pPr>
              <a:defRPr/>
            </a:pPr>
            <a:r>
              <a:rPr lang="en-US"/>
              <a:t>Programming with Windows Threads</a:t>
            </a:r>
          </a:p>
        </p:txBody>
      </p:sp>
      <p:sp>
        <p:nvSpPr>
          <p:cNvPr id="31748" name="Rectangle 2">
            <a:extLst>
              <a:ext uri="{FF2B5EF4-FFF2-40B4-BE49-F238E27FC236}">
                <a16:creationId xmlns:a16="http://schemas.microsoft.com/office/drawing/2014/main" id="{FA714E20-8E82-4D51-BCCE-FFEE40FCCE12}"/>
              </a:ext>
            </a:extLst>
          </p:cNvPr>
          <p:cNvSpPr>
            <a:spLocks noGrp="1" noChangeArrowheads="1"/>
          </p:cNvSpPr>
          <p:nvPr>
            <p:ph type="title"/>
          </p:nvPr>
        </p:nvSpPr>
        <p:spPr/>
        <p:txBody>
          <a:bodyPr/>
          <a:lstStyle/>
          <a:p>
            <a:pPr eaLnBrk="1" hangingPunct="1"/>
            <a:r>
              <a:rPr lang="en-US" altLang="en-US"/>
              <a:t>Types of Events</a:t>
            </a:r>
          </a:p>
        </p:txBody>
      </p:sp>
      <p:sp>
        <p:nvSpPr>
          <p:cNvPr id="31749" name="Rectangle 3">
            <a:extLst>
              <a:ext uri="{FF2B5EF4-FFF2-40B4-BE49-F238E27FC236}">
                <a16:creationId xmlns:a16="http://schemas.microsoft.com/office/drawing/2014/main" id="{D822A6FB-F8D6-428E-A965-BF9EFA1012A1}"/>
              </a:ext>
            </a:extLst>
          </p:cNvPr>
          <p:cNvSpPr>
            <a:spLocks noGrp="1" noChangeArrowheads="1"/>
          </p:cNvSpPr>
          <p:nvPr>
            <p:ph type="body" sz="half" idx="1"/>
          </p:nvPr>
        </p:nvSpPr>
        <p:spPr>
          <a:xfrm>
            <a:off x="455613" y="1371600"/>
            <a:ext cx="4044950" cy="4343400"/>
          </a:xfrm>
        </p:spPr>
        <p:txBody>
          <a:bodyPr/>
          <a:lstStyle/>
          <a:p>
            <a:pPr marL="0" indent="0" algn="ctr" eaLnBrk="1" hangingPunct="1">
              <a:spcBef>
                <a:spcPct val="50000"/>
              </a:spcBef>
            </a:pPr>
            <a:r>
              <a:rPr lang="en-US" altLang="en-US" sz="1800"/>
              <a:t> </a:t>
            </a:r>
            <a:endParaRPr lang="en-US" altLang="en-US" sz="1800">
              <a:solidFill>
                <a:schemeClr val="bg2"/>
              </a:solidFill>
            </a:endParaRPr>
          </a:p>
          <a:p>
            <a:pPr marL="0" indent="0" eaLnBrk="1" hangingPunct="1"/>
            <a:endParaRPr lang="en-US" altLang="en-US" sz="2000"/>
          </a:p>
          <a:p>
            <a:pPr marL="0" indent="0" eaLnBrk="1" hangingPunct="1"/>
            <a:r>
              <a:rPr lang="en-US" altLang="en-US" sz="2000"/>
              <a:t>Event stays signaled until any one thread waits and is released</a:t>
            </a:r>
          </a:p>
          <a:p>
            <a:pPr lvl="1" eaLnBrk="1" hangingPunct="1"/>
            <a:r>
              <a:rPr lang="en-US" altLang="en-US" sz="1800"/>
              <a:t>If no threads waiting, state stays signaled</a:t>
            </a:r>
          </a:p>
          <a:p>
            <a:pPr lvl="1" eaLnBrk="1" hangingPunct="1"/>
            <a:r>
              <a:rPr lang="en-US" altLang="en-US" sz="1800"/>
              <a:t>Once thread is released, state reset to non-signaled</a:t>
            </a:r>
          </a:p>
        </p:txBody>
      </p:sp>
      <p:sp>
        <p:nvSpPr>
          <p:cNvPr id="31750" name="Rectangle 4">
            <a:extLst>
              <a:ext uri="{FF2B5EF4-FFF2-40B4-BE49-F238E27FC236}">
                <a16:creationId xmlns:a16="http://schemas.microsoft.com/office/drawing/2014/main" id="{55A8CDAE-1F4C-4F55-A090-30C30DF2B102}"/>
              </a:ext>
            </a:extLst>
          </p:cNvPr>
          <p:cNvSpPr>
            <a:spLocks noGrp="1" noChangeArrowheads="1"/>
          </p:cNvSpPr>
          <p:nvPr>
            <p:ph type="body" sz="half" idx="2"/>
          </p:nvPr>
        </p:nvSpPr>
        <p:spPr>
          <a:xfrm>
            <a:off x="4648200" y="1371600"/>
            <a:ext cx="4044950" cy="4343400"/>
          </a:xfrm>
        </p:spPr>
        <p:txBody>
          <a:bodyPr/>
          <a:lstStyle/>
          <a:p>
            <a:pPr marL="0" indent="0" algn="ctr" eaLnBrk="1" hangingPunct="1"/>
            <a:r>
              <a:rPr lang="en-US" altLang="en-US" sz="1800">
                <a:solidFill>
                  <a:schemeClr val="bg2"/>
                </a:solidFill>
              </a:rPr>
              <a:t> </a:t>
            </a:r>
          </a:p>
          <a:p>
            <a:pPr marL="0" indent="0" eaLnBrk="1" hangingPunct="1"/>
            <a:endParaRPr lang="en-US" altLang="en-US" sz="2000"/>
          </a:p>
          <a:p>
            <a:pPr marL="0" indent="0" eaLnBrk="1" hangingPunct="1"/>
            <a:r>
              <a:rPr lang="en-US" altLang="en-US" sz="2000"/>
              <a:t>Event remains signaled until reset by API call</a:t>
            </a:r>
          </a:p>
          <a:p>
            <a:pPr lvl="1" eaLnBrk="1" hangingPunct="1"/>
            <a:r>
              <a:rPr lang="en-US" altLang="en-US" sz="1800"/>
              <a:t>Multiple threads can wait and be released</a:t>
            </a:r>
          </a:p>
          <a:p>
            <a:pPr lvl="1" eaLnBrk="1" hangingPunct="1"/>
            <a:r>
              <a:rPr lang="en-US" altLang="en-US" sz="1800"/>
              <a:t>Threads not originally waiting may start wait and be released</a:t>
            </a:r>
          </a:p>
        </p:txBody>
      </p:sp>
      <p:sp>
        <p:nvSpPr>
          <p:cNvPr id="1645573" name="Text Box 5">
            <a:extLst>
              <a:ext uri="{FF2B5EF4-FFF2-40B4-BE49-F238E27FC236}">
                <a16:creationId xmlns:a16="http://schemas.microsoft.com/office/drawing/2014/main" id="{7A61BDEB-8D4E-465A-96C1-9DE5FA72E80A}"/>
              </a:ext>
            </a:extLst>
          </p:cNvPr>
          <p:cNvSpPr txBox="1">
            <a:spLocks noChangeArrowheads="1"/>
          </p:cNvSpPr>
          <p:nvPr/>
        </p:nvSpPr>
        <p:spPr bwMode="auto">
          <a:xfrm>
            <a:off x="1403350" y="5102225"/>
            <a:ext cx="6280150" cy="701675"/>
          </a:xfrm>
          <a:prstGeom prst="rect">
            <a:avLst/>
          </a:prstGeom>
          <a:solidFill>
            <a:srgbClr val="001E8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a:spcBef>
                <a:spcPct val="50000"/>
              </a:spcBef>
            </a:pPr>
            <a:r>
              <a:rPr lang="en-US" altLang="en-US" b="1">
                <a:solidFill>
                  <a:srgbClr val="FF3300"/>
                </a:solidFill>
                <a:effectLst/>
                <a:latin typeface="Arial" panose="020B0604020202020204" pitchFamily="34" charset="0"/>
              </a:rPr>
              <a:t>Caution:</a:t>
            </a:r>
            <a:r>
              <a:rPr lang="en-US" altLang="en-US" b="1">
                <a:effectLst/>
                <a:latin typeface="Arial" panose="020B0604020202020204" pitchFamily="34" charset="0"/>
              </a:rPr>
              <a:t> Be careful when using </a:t>
            </a:r>
            <a:r>
              <a:rPr lang="en-US" altLang="en-US" b="1">
                <a:effectLst/>
                <a:latin typeface="Courier New" panose="02070309020205020404" pitchFamily="49" charset="0"/>
              </a:rPr>
              <a:t>WaitForMultipleObjects</a:t>
            </a:r>
            <a:r>
              <a:rPr lang="en-US" altLang="en-US" b="1">
                <a:effectLst/>
                <a:latin typeface="Arial" panose="020B0604020202020204" pitchFamily="34" charset="0"/>
              </a:rPr>
              <a:t> to wait for ALL events</a:t>
            </a:r>
          </a:p>
        </p:txBody>
      </p:sp>
      <p:sp>
        <p:nvSpPr>
          <p:cNvPr id="1645574" name="Text Box 6">
            <a:extLst>
              <a:ext uri="{FF2B5EF4-FFF2-40B4-BE49-F238E27FC236}">
                <a16:creationId xmlns:a16="http://schemas.microsoft.com/office/drawing/2014/main" id="{AC703F8D-1555-4671-BE92-89ECA93FD1EE}"/>
              </a:ext>
            </a:extLst>
          </p:cNvPr>
          <p:cNvSpPr txBox="1">
            <a:spLocks noChangeArrowheads="1"/>
          </p:cNvSpPr>
          <p:nvPr/>
        </p:nvSpPr>
        <p:spPr bwMode="auto">
          <a:xfrm>
            <a:off x="5091113" y="1355725"/>
            <a:ext cx="3398837" cy="519113"/>
          </a:xfrm>
          <a:prstGeom prst="rect">
            <a:avLst/>
          </a:prstGeom>
          <a:solidFill>
            <a:schemeClr val="accent1"/>
          </a:solidFill>
          <a:ln w="25400" algn="ctr">
            <a:solidFill>
              <a:schemeClr val="tx1"/>
            </a:solidFill>
            <a:miter lim="800000"/>
            <a:headEnd type="none" w="sm" len="sm"/>
            <a:tailEnd type="none" w="sm" len="sm"/>
          </a:ln>
          <a:effectLst/>
        </p:spPr>
        <p:txBody>
          <a:bodyPr wrap="none" anchor="ctr"/>
          <a:lstStyle/>
          <a:p>
            <a:pPr algn="ctr">
              <a:spcBef>
                <a:spcPct val="50000"/>
              </a:spcBef>
              <a:defRPr/>
            </a:pPr>
            <a:r>
              <a:rPr lang="en-US" sz="3600" b="1">
                <a:solidFill>
                  <a:schemeClr val="bg1"/>
                </a:solidFill>
                <a:effectLst>
                  <a:outerShdw blurRad="38100" dist="38100" dir="2700000" algn="tl">
                    <a:srgbClr val="000000"/>
                  </a:outerShdw>
                </a:effectLst>
                <a:latin typeface="Arial" charset="0"/>
              </a:rPr>
              <a:t>Manual-reset</a:t>
            </a:r>
          </a:p>
        </p:txBody>
      </p:sp>
      <p:sp>
        <p:nvSpPr>
          <p:cNvPr id="1645575" name="Text Box 7">
            <a:extLst>
              <a:ext uri="{FF2B5EF4-FFF2-40B4-BE49-F238E27FC236}">
                <a16:creationId xmlns:a16="http://schemas.microsoft.com/office/drawing/2014/main" id="{0E185181-476C-4857-AAAD-4C223C4C0B9B}"/>
              </a:ext>
            </a:extLst>
          </p:cNvPr>
          <p:cNvSpPr txBox="1">
            <a:spLocks noChangeArrowheads="1"/>
          </p:cNvSpPr>
          <p:nvPr/>
        </p:nvSpPr>
        <p:spPr bwMode="auto">
          <a:xfrm>
            <a:off x="827088" y="1355725"/>
            <a:ext cx="3398837" cy="519113"/>
          </a:xfrm>
          <a:prstGeom prst="rect">
            <a:avLst/>
          </a:prstGeom>
          <a:solidFill>
            <a:schemeClr val="accent1"/>
          </a:solidFill>
          <a:ln w="25400" algn="ctr">
            <a:solidFill>
              <a:schemeClr val="tx1"/>
            </a:solidFill>
            <a:miter lim="800000"/>
            <a:headEnd type="none" w="sm" len="sm"/>
            <a:tailEnd type="none" w="sm" len="sm"/>
          </a:ln>
          <a:effectLst/>
        </p:spPr>
        <p:txBody>
          <a:bodyPr wrap="none" anchor="ctr"/>
          <a:lstStyle/>
          <a:p>
            <a:pPr algn="ctr">
              <a:spcBef>
                <a:spcPct val="50000"/>
              </a:spcBef>
              <a:defRPr/>
            </a:pPr>
            <a:r>
              <a:rPr lang="en-US" sz="3600" b="1">
                <a:solidFill>
                  <a:schemeClr val="bg1"/>
                </a:solidFill>
                <a:effectLst>
                  <a:outerShdw blurRad="38100" dist="38100" dir="2700000" algn="tl">
                    <a:srgbClr val="000000"/>
                  </a:outerShdw>
                </a:effectLst>
                <a:latin typeface="Arial" charset="0"/>
              </a:rPr>
              <a:t>Auto-reset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645573"/>
                                        </p:tgtEl>
                                        <p:attrNameLst>
                                          <p:attrName>style.visibility</p:attrName>
                                        </p:attrNameLst>
                                      </p:cBhvr>
                                      <p:to>
                                        <p:strVal val="visible"/>
                                      </p:to>
                                    </p:set>
                                    <p:animEffect transition="in" filter="fade">
                                      <p:cBhvr>
                                        <p:cTn id="7" dur="1000"/>
                                        <p:tgtEl>
                                          <p:spTgt spid="1645573"/>
                                        </p:tgtEl>
                                      </p:cBhvr>
                                    </p:animEffect>
                                    <p:anim calcmode="lin" valueType="num">
                                      <p:cBhvr>
                                        <p:cTn id="8" dur="1000" fill="hold"/>
                                        <p:tgtEl>
                                          <p:spTgt spid="1645573"/>
                                        </p:tgtEl>
                                        <p:attrNameLst>
                                          <p:attrName>ppt_x</p:attrName>
                                        </p:attrNameLst>
                                      </p:cBhvr>
                                      <p:tavLst>
                                        <p:tav tm="0">
                                          <p:val>
                                            <p:strVal val="#ppt_x"/>
                                          </p:val>
                                        </p:tav>
                                        <p:tav tm="100000">
                                          <p:val>
                                            <p:strVal val="#ppt_x"/>
                                          </p:val>
                                        </p:tav>
                                      </p:tavLst>
                                    </p:anim>
                                    <p:anim calcmode="lin" valueType="num">
                                      <p:cBhvr>
                                        <p:cTn id="9" dur="900" decel="100000" fill="hold"/>
                                        <p:tgtEl>
                                          <p:spTgt spid="164557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4557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5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E3F21D1F-FE6A-4C88-BB53-DAD49969A8D0}"/>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1DF6B45E-89EA-448F-9548-06102B52D43F}" type="slidenum">
              <a:rPr lang="en-US" altLang="en-US" sz="800">
                <a:solidFill>
                  <a:srgbClr val="FFFFFF"/>
                </a:solidFill>
                <a:latin typeface="Verdana" panose="020B0604030504040204" pitchFamily="34" charset="0"/>
              </a:rPr>
              <a:pPr/>
              <a:t>3</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F9382274-5CCA-419E-A74B-79648CA3E5D0}"/>
              </a:ext>
            </a:extLst>
          </p:cNvPr>
          <p:cNvSpPr>
            <a:spLocks noGrp="1"/>
          </p:cNvSpPr>
          <p:nvPr>
            <p:ph type="ftr" sz="quarter" idx="12"/>
          </p:nvPr>
        </p:nvSpPr>
        <p:spPr/>
        <p:txBody>
          <a:bodyPr/>
          <a:lstStyle/>
          <a:p>
            <a:pPr>
              <a:defRPr/>
            </a:pPr>
            <a:r>
              <a:rPr lang="en-US"/>
              <a:t>Programming with Windows Threads</a:t>
            </a:r>
          </a:p>
        </p:txBody>
      </p:sp>
      <p:sp>
        <p:nvSpPr>
          <p:cNvPr id="5124" name="Rectangle 2">
            <a:extLst>
              <a:ext uri="{FF2B5EF4-FFF2-40B4-BE49-F238E27FC236}">
                <a16:creationId xmlns:a16="http://schemas.microsoft.com/office/drawing/2014/main" id="{7D666773-FA81-423F-B02E-BA12D4F75827}"/>
              </a:ext>
            </a:extLst>
          </p:cNvPr>
          <p:cNvSpPr>
            <a:spLocks noGrp="1" noChangeArrowheads="1"/>
          </p:cNvSpPr>
          <p:nvPr>
            <p:ph type="title"/>
          </p:nvPr>
        </p:nvSpPr>
        <p:spPr/>
        <p:txBody>
          <a:bodyPr/>
          <a:lstStyle/>
          <a:p>
            <a:pPr eaLnBrk="1" hangingPunct="1"/>
            <a:r>
              <a:rPr lang="en-US" altLang="en-US"/>
              <a:t>Agenda</a:t>
            </a:r>
          </a:p>
        </p:txBody>
      </p:sp>
      <p:sp>
        <p:nvSpPr>
          <p:cNvPr id="5125" name="Rectangle 3">
            <a:extLst>
              <a:ext uri="{FF2B5EF4-FFF2-40B4-BE49-F238E27FC236}">
                <a16:creationId xmlns:a16="http://schemas.microsoft.com/office/drawing/2014/main" id="{082CBDCA-888C-4A59-8002-E0ACA4DDB35E}"/>
              </a:ext>
            </a:extLst>
          </p:cNvPr>
          <p:cNvSpPr>
            <a:spLocks noGrp="1" noChangeArrowheads="1"/>
          </p:cNvSpPr>
          <p:nvPr>
            <p:ph type="body" idx="1"/>
          </p:nvPr>
        </p:nvSpPr>
        <p:spPr/>
        <p:txBody>
          <a:bodyPr/>
          <a:lstStyle/>
          <a:p>
            <a:pPr marL="0" indent="0" eaLnBrk="1" hangingPunct="1"/>
            <a:r>
              <a:rPr lang="en-US" altLang="en-US"/>
              <a:t>Explore Win32 Threading API functions</a:t>
            </a:r>
          </a:p>
          <a:p>
            <a:pPr lvl="1" eaLnBrk="1" hangingPunct="1"/>
            <a:r>
              <a:rPr lang="en-US" altLang="en-US"/>
              <a:t>Create threads </a:t>
            </a:r>
          </a:p>
          <a:p>
            <a:pPr lvl="1" eaLnBrk="1" hangingPunct="1"/>
            <a:r>
              <a:rPr lang="en-US" altLang="en-US"/>
              <a:t>Wait for threads to terminate</a:t>
            </a:r>
          </a:p>
          <a:p>
            <a:pPr lvl="1" eaLnBrk="1" hangingPunct="1"/>
            <a:r>
              <a:rPr lang="en-US" altLang="en-US"/>
              <a:t>Synchronize shared access between threads</a:t>
            </a:r>
          </a:p>
          <a:p>
            <a:pPr marL="0" indent="0" eaLnBrk="1" hangingPunct="1"/>
            <a:r>
              <a:rPr lang="en-US" altLang="en-US"/>
              <a:t>Labs to give hands-on experience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E72406E-23FC-4B7D-A4F4-DB93C37E9978}"/>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42F63D58-C390-4A11-A6BF-8B0B478582AA}" type="slidenum">
              <a:rPr lang="en-US" altLang="en-US" sz="800">
                <a:solidFill>
                  <a:srgbClr val="FFFFFF"/>
                </a:solidFill>
                <a:latin typeface="Verdana" panose="020B0604030504040204" pitchFamily="34" charset="0"/>
              </a:rPr>
              <a:pPr/>
              <a:t>30</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61E8FA24-89AA-43D1-ABBA-2C5984B3B801}"/>
              </a:ext>
            </a:extLst>
          </p:cNvPr>
          <p:cNvSpPr>
            <a:spLocks noGrp="1"/>
          </p:cNvSpPr>
          <p:nvPr>
            <p:ph type="ftr" sz="quarter" idx="12"/>
          </p:nvPr>
        </p:nvSpPr>
        <p:spPr/>
        <p:txBody>
          <a:bodyPr/>
          <a:lstStyle/>
          <a:p>
            <a:pPr>
              <a:defRPr/>
            </a:pPr>
            <a:r>
              <a:rPr lang="en-US"/>
              <a:t>Programming with Windows Threads</a:t>
            </a:r>
          </a:p>
        </p:txBody>
      </p:sp>
      <p:sp>
        <p:nvSpPr>
          <p:cNvPr id="1647618" name="Rectangle 2">
            <a:extLst>
              <a:ext uri="{FF2B5EF4-FFF2-40B4-BE49-F238E27FC236}">
                <a16:creationId xmlns:a16="http://schemas.microsoft.com/office/drawing/2014/main" id="{20D12550-A6A6-4730-A0FC-7D23260A98B2}"/>
              </a:ext>
            </a:extLst>
          </p:cNvPr>
          <p:cNvSpPr>
            <a:spLocks noChangeArrowheads="1"/>
          </p:cNvSpPr>
          <p:nvPr/>
        </p:nvSpPr>
        <p:spPr bwMode="auto">
          <a:xfrm>
            <a:off x="406400" y="1327150"/>
            <a:ext cx="7612063" cy="2138363"/>
          </a:xfrm>
          <a:prstGeom prst="rect">
            <a:avLst/>
          </a:prstGeom>
          <a:solidFill>
            <a:srgbClr val="001E8A"/>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32773" name="Rectangle 3">
            <a:extLst>
              <a:ext uri="{FF2B5EF4-FFF2-40B4-BE49-F238E27FC236}">
                <a16:creationId xmlns:a16="http://schemas.microsoft.com/office/drawing/2014/main" id="{90EEF3EC-BB82-40D7-B030-259DD585FF9A}"/>
              </a:ext>
            </a:extLst>
          </p:cNvPr>
          <p:cNvSpPr>
            <a:spLocks noGrp="1" noChangeArrowheads="1"/>
          </p:cNvSpPr>
          <p:nvPr>
            <p:ph type="title"/>
          </p:nvPr>
        </p:nvSpPr>
        <p:spPr/>
        <p:txBody>
          <a:bodyPr/>
          <a:lstStyle/>
          <a:p>
            <a:pPr eaLnBrk="1" hangingPunct="1"/>
            <a:r>
              <a:rPr lang="en-US" altLang="en-US"/>
              <a:t>Windows* Event Creation</a:t>
            </a:r>
          </a:p>
        </p:txBody>
      </p:sp>
      <p:sp>
        <p:nvSpPr>
          <p:cNvPr id="32774" name="Rectangle 4">
            <a:extLst>
              <a:ext uri="{FF2B5EF4-FFF2-40B4-BE49-F238E27FC236}">
                <a16:creationId xmlns:a16="http://schemas.microsoft.com/office/drawing/2014/main" id="{11856A05-671B-490C-9865-D65328158502}"/>
              </a:ext>
            </a:extLst>
          </p:cNvPr>
          <p:cNvSpPr>
            <a:spLocks noGrp="1" noChangeArrowheads="1"/>
          </p:cNvSpPr>
          <p:nvPr>
            <p:ph type="body" idx="1"/>
          </p:nvPr>
        </p:nvSpPr>
        <p:spPr/>
        <p:txBody>
          <a:bodyPr/>
          <a:lstStyle/>
          <a:p>
            <a:pPr marL="0" indent="0" eaLnBrk="1" hangingPunct="1">
              <a:lnSpc>
                <a:spcPct val="85000"/>
              </a:lnSpc>
            </a:pPr>
            <a:r>
              <a:rPr lang="en-US" altLang="en-US" b="1">
                <a:latin typeface="Courier New" panose="02070309020205020404" pitchFamily="49" charset="0"/>
              </a:rPr>
              <a:t>HANDLE CreateEvent(</a:t>
            </a:r>
          </a:p>
          <a:p>
            <a:pPr marL="0" indent="0" eaLnBrk="1" hangingPunct="1">
              <a:lnSpc>
                <a:spcPct val="85000"/>
              </a:lnSpc>
            </a:pPr>
            <a:r>
              <a:rPr lang="en-US" altLang="en-US" b="1">
                <a:latin typeface="Courier New" panose="02070309020205020404" pitchFamily="49" charset="0"/>
              </a:rPr>
              <a:t>   LPSECURITY_ATTRIBUTES lpEventAttributes,</a:t>
            </a:r>
          </a:p>
          <a:p>
            <a:pPr marL="0" indent="0" eaLnBrk="1" hangingPunct="1">
              <a:lnSpc>
                <a:spcPct val="85000"/>
              </a:lnSpc>
            </a:pPr>
            <a:r>
              <a:rPr lang="en-US" altLang="en-US" b="1">
                <a:latin typeface="Courier New" panose="02070309020205020404" pitchFamily="49" charset="0"/>
              </a:rPr>
              <a:t>   BOOL bManualReset,  // TRUE =&gt; manual reset</a:t>
            </a:r>
          </a:p>
          <a:p>
            <a:pPr marL="0" indent="0" eaLnBrk="1" hangingPunct="1">
              <a:lnSpc>
                <a:spcPct val="85000"/>
              </a:lnSpc>
            </a:pPr>
            <a:r>
              <a:rPr lang="en-US" altLang="en-US" b="1">
                <a:latin typeface="Courier New" panose="02070309020205020404" pitchFamily="49" charset="0"/>
              </a:rPr>
              <a:t>   BOOL bInitialState, // TRUE =&gt; begin signaled</a:t>
            </a:r>
          </a:p>
          <a:p>
            <a:pPr marL="0" indent="0" eaLnBrk="1" hangingPunct="1">
              <a:lnSpc>
                <a:spcPct val="85000"/>
              </a:lnSpc>
            </a:pPr>
            <a:r>
              <a:rPr lang="en-US" altLang="en-US" b="1">
                <a:latin typeface="Courier New" panose="02070309020205020404" pitchFamily="49" charset="0"/>
              </a:rPr>
              <a:t>   LPCSTR lpName);     // text name for object</a:t>
            </a:r>
          </a:p>
          <a:p>
            <a:pPr marL="0" indent="0" eaLnBrk="1" hangingPunct="1">
              <a:lnSpc>
                <a:spcPct val="85000"/>
              </a:lnSpc>
            </a:pPr>
            <a:endParaRPr lang="en-US" altLang="en-US" b="1">
              <a:latin typeface="Courier New" panose="02070309020205020404" pitchFamily="49" charset="0"/>
            </a:endParaRPr>
          </a:p>
          <a:p>
            <a:pPr marL="0" indent="0" eaLnBrk="1" hangingPunct="1">
              <a:lnSpc>
                <a:spcPct val="85000"/>
              </a:lnSpc>
            </a:pPr>
            <a:r>
              <a:rPr lang="en-US" altLang="en-US"/>
              <a:t>Set </a:t>
            </a:r>
            <a:r>
              <a:rPr lang="en-US" altLang="en-US" b="1">
                <a:latin typeface="Courier New" panose="02070309020205020404" pitchFamily="49" charset="0"/>
              </a:rPr>
              <a:t>bManualReset</a:t>
            </a:r>
            <a:r>
              <a:rPr lang="en-US" altLang="en-US"/>
              <a:t> to TRUE for manual-reset event; FALSE for auto-reset event</a:t>
            </a:r>
          </a:p>
          <a:p>
            <a:pPr marL="0" indent="0" eaLnBrk="1" hangingPunct="1">
              <a:lnSpc>
                <a:spcPct val="85000"/>
              </a:lnSpc>
            </a:pPr>
            <a:r>
              <a:rPr lang="en-US" altLang="en-US"/>
              <a:t>Set </a:t>
            </a:r>
            <a:r>
              <a:rPr lang="en-US" altLang="en-US" b="1">
                <a:latin typeface="Courier New" panose="02070309020205020404" pitchFamily="49" charset="0"/>
              </a:rPr>
              <a:t>bInitialState</a:t>
            </a:r>
            <a:r>
              <a:rPr lang="en-US" altLang="en-US"/>
              <a:t> to TRUE for event to begin in signaled state; FALSE to begin unsignaled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C056250B-2613-4C19-B192-BA6028FC4CC3}"/>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144BD4F2-999D-488E-98C6-0433A9C348DB}" type="slidenum">
              <a:rPr lang="en-US" altLang="en-US" sz="800">
                <a:solidFill>
                  <a:srgbClr val="FFFFFF"/>
                </a:solidFill>
                <a:latin typeface="Verdana" panose="020B0604030504040204" pitchFamily="34" charset="0"/>
              </a:rPr>
              <a:pPr/>
              <a:t>31</a:t>
            </a:fld>
            <a:endParaRPr lang="en-US" altLang="en-US" sz="800">
              <a:solidFill>
                <a:srgbClr val="FFFFFF"/>
              </a:solidFill>
              <a:latin typeface="Verdana" panose="020B0604030504040204" pitchFamily="34" charset="0"/>
            </a:endParaRPr>
          </a:p>
        </p:txBody>
      </p:sp>
      <p:sp>
        <p:nvSpPr>
          <p:cNvPr id="8" name="Footer Placeholder 5">
            <a:extLst>
              <a:ext uri="{FF2B5EF4-FFF2-40B4-BE49-F238E27FC236}">
                <a16:creationId xmlns:a16="http://schemas.microsoft.com/office/drawing/2014/main" id="{AE9B9DBA-8BBA-4A8A-8429-997E2A295431}"/>
              </a:ext>
            </a:extLst>
          </p:cNvPr>
          <p:cNvSpPr>
            <a:spLocks noGrp="1"/>
          </p:cNvSpPr>
          <p:nvPr>
            <p:ph type="ftr" sz="quarter" idx="12"/>
          </p:nvPr>
        </p:nvSpPr>
        <p:spPr/>
        <p:txBody>
          <a:bodyPr/>
          <a:lstStyle/>
          <a:p>
            <a:pPr>
              <a:defRPr/>
            </a:pPr>
            <a:r>
              <a:rPr lang="en-US"/>
              <a:t>Programming with Windows Threads</a:t>
            </a:r>
          </a:p>
        </p:txBody>
      </p:sp>
      <p:sp>
        <p:nvSpPr>
          <p:cNvPr id="1648642" name="Rectangle 2">
            <a:extLst>
              <a:ext uri="{FF2B5EF4-FFF2-40B4-BE49-F238E27FC236}">
                <a16:creationId xmlns:a16="http://schemas.microsoft.com/office/drawing/2014/main" id="{A52BDBED-5919-4239-84D2-7312143D7EAB}"/>
              </a:ext>
            </a:extLst>
          </p:cNvPr>
          <p:cNvSpPr>
            <a:spLocks noChangeArrowheads="1"/>
          </p:cNvSpPr>
          <p:nvPr/>
        </p:nvSpPr>
        <p:spPr bwMode="auto">
          <a:xfrm>
            <a:off x="366713" y="4270375"/>
            <a:ext cx="8121650" cy="633413"/>
          </a:xfrm>
          <a:prstGeom prst="rect">
            <a:avLst/>
          </a:prstGeom>
          <a:solidFill>
            <a:srgbClr val="001E8A"/>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1648643" name="Rectangle 3">
            <a:extLst>
              <a:ext uri="{FF2B5EF4-FFF2-40B4-BE49-F238E27FC236}">
                <a16:creationId xmlns:a16="http://schemas.microsoft.com/office/drawing/2014/main" id="{64824CE7-256B-407B-A0F3-F769BB85B0F4}"/>
              </a:ext>
            </a:extLst>
          </p:cNvPr>
          <p:cNvSpPr>
            <a:spLocks noChangeArrowheads="1"/>
          </p:cNvSpPr>
          <p:nvPr/>
        </p:nvSpPr>
        <p:spPr bwMode="auto">
          <a:xfrm>
            <a:off x="366713" y="2955925"/>
            <a:ext cx="8121650" cy="633413"/>
          </a:xfrm>
          <a:prstGeom prst="rect">
            <a:avLst/>
          </a:prstGeom>
          <a:solidFill>
            <a:srgbClr val="001E8A"/>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1648644" name="Rectangle 4">
            <a:extLst>
              <a:ext uri="{FF2B5EF4-FFF2-40B4-BE49-F238E27FC236}">
                <a16:creationId xmlns:a16="http://schemas.microsoft.com/office/drawing/2014/main" id="{BD9F96BC-7AA4-4A1F-9EA4-E33C2819A03C}"/>
              </a:ext>
            </a:extLst>
          </p:cNvPr>
          <p:cNvSpPr>
            <a:spLocks noChangeArrowheads="1"/>
          </p:cNvSpPr>
          <p:nvPr/>
        </p:nvSpPr>
        <p:spPr bwMode="auto">
          <a:xfrm>
            <a:off x="366713" y="1712913"/>
            <a:ext cx="8121650" cy="633412"/>
          </a:xfrm>
          <a:prstGeom prst="rect">
            <a:avLst/>
          </a:prstGeom>
          <a:solidFill>
            <a:srgbClr val="001E8A"/>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33799" name="Rectangle 5">
            <a:extLst>
              <a:ext uri="{FF2B5EF4-FFF2-40B4-BE49-F238E27FC236}">
                <a16:creationId xmlns:a16="http://schemas.microsoft.com/office/drawing/2014/main" id="{1908320D-D9A5-4A87-9F06-90EF1D6D1EA2}"/>
              </a:ext>
            </a:extLst>
          </p:cNvPr>
          <p:cNvSpPr>
            <a:spLocks noGrp="1" noChangeArrowheads="1"/>
          </p:cNvSpPr>
          <p:nvPr>
            <p:ph type="title"/>
          </p:nvPr>
        </p:nvSpPr>
        <p:spPr/>
        <p:txBody>
          <a:bodyPr/>
          <a:lstStyle/>
          <a:p>
            <a:pPr eaLnBrk="1" hangingPunct="1"/>
            <a:r>
              <a:rPr lang="en-US" altLang="en-US"/>
              <a:t>Event Set and Reset</a:t>
            </a:r>
          </a:p>
        </p:txBody>
      </p:sp>
      <p:sp>
        <p:nvSpPr>
          <p:cNvPr id="33800" name="Rectangle 6">
            <a:extLst>
              <a:ext uri="{FF2B5EF4-FFF2-40B4-BE49-F238E27FC236}">
                <a16:creationId xmlns:a16="http://schemas.microsoft.com/office/drawing/2014/main" id="{9DBF2BA2-F665-4AEE-8661-7F21FE1EA1BD}"/>
              </a:ext>
            </a:extLst>
          </p:cNvPr>
          <p:cNvSpPr>
            <a:spLocks noGrp="1" noChangeArrowheads="1"/>
          </p:cNvSpPr>
          <p:nvPr>
            <p:ph type="body" idx="1"/>
          </p:nvPr>
        </p:nvSpPr>
        <p:spPr/>
        <p:txBody>
          <a:bodyPr/>
          <a:lstStyle/>
          <a:p>
            <a:pPr marL="0" indent="0" eaLnBrk="1" hangingPunct="1"/>
            <a:r>
              <a:rPr lang="en-US" altLang="en-US"/>
              <a:t>Set an event to signaled state</a:t>
            </a:r>
          </a:p>
          <a:p>
            <a:pPr marL="0" indent="0" eaLnBrk="1" hangingPunct="1"/>
            <a:r>
              <a:rPr lang="en-US" altLang="en-US" b="1">
                <a:latin typeface="Courier New" panose="02070309020205020404" pitchFamily="49" charset="0"/>
              </a:rPr>
              <a:t>BOOL SetEvent( HANDLE event );</a:t>
            </a:r>
          </a:p>
          <a:p>
            <a:pPr marL="0" indent="0" eaLnBrk="1" hangingPunct="1"/>
            <a:endParaRPr lang="en-US" altLang="en-US" sz="1200" b="1">
              <a:latin typeface="Courier New" panose="02070309020205020404" pitchFamily="49" charset="0"/>
            </a:endParaRPr>
          </a:p>
          <a:p>
            <a:pPr marL="0" indent="0" eaLnBrk="1" hangingPunct="1"/>
            <a:r>
              <a:rPr lang="en-US" altLang="en-US"/>
              <a:t>Reset manual-reset event</a:t>
            </a:r>
          </a:p>
          <a:p>
            <a:pPr marL="0" indent="0" eaLnBrk="1" hangingPunct="1"/>
            <a:r>
              <a:rPr lang="en-US" altLang="en-US" b="1">
                <a:latin typeface="Courier New" panose="02070309020205020404" pitchFamily="49" charset="0"/>
              </a:rPr>
              <a:t>BOOL ResetEvent( HANDLE event );</a:t>
            </a:r>
          </a:p>
          <a:p>
            <a:pPr marL="0" indent="0" eaLnBrk="1" hangingPunct="1"/>
            <a:endParaRPr lang="en-US" altLang="en-US" sz="1200" b="1"/>
          </a:p>
          <a:p>
            <a:pPr marL="0" indent="0" eaLnBrk="1" hangingPunct="1"/>
            <a:r>
              <a:rPr lang="en-US" altLang="en-US"/>
              <a:t>Pulse event</a:t>
            </a:r>
          </a:p>
          <a:p>
            <a:pPr marL="0" indent="0" eaLnBrk="1" hangingPunct="1"/>
            <a:r>
              <a:rPr lang="en-US" altLang="en-US" b="1">
                <a:latin typeface="Courier New" panose="02070309020205020404" pitchFamily="49" charset="0"/>
              </a:rPr>
              <a:t>BOOL PulseEvent( HANDLE event );</a:t>
            </a:r>
            <a:endParaRPr lang="en-US" altLang="en-US"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939326E8-3AD3-4C9B-ABC3-FD5D3987585D}"/>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85EED3C9-1755-4D48-ADBC-59075E1FF851}" type="slidenum">
              <a:rPr lang="en-US" altLang="en-US" sz="800">
                <a:solidFill>
                  <a:srgbClr val="FFFFFF"/>
                </a:solidFill>
                <a:latin typeface="Verdana" panose="020B0604030504040204" pitchFamily="34" charset="0"/>
              </a:rPr>
              <a:pPr/>
              <a:t>32</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4199FBC1-A2D3-44A0-A435-533731C1B973}"/>
              </a:ext>
            </a:extLst>
          </p:cNvPr>
          <p:cNvSpPr>
            <a:spLocks noGrp="1"/>
          </p:cNvSpPr>
          <p:nvPr>
            <p:ph type="ftr" sz="quarter" idx="12"/>
          </p:nvPr>
        </p:nvSpPr>
        <p:spPr/>
        <p:txBody>
          <a:bodyPr/>
          <a:lstStyle/>
          <a:p>
            <a:pPr>
              <a:defRPr/>
            </a:pPr>
            <a:r>
              <a:rPr lang="en-US"/>
              <a:t>Programming with Windows Threads</a:t>
            </a:r>
          </a:p>
        </p:txBody>
      </p:sp>
      <p:sp>
        <p:nvSpPr>
          <p:cNvPr id="34820" name="Rectangle 2">
            <a:extLst>
              <a:ext uri="{FF2B5EF4-FFF2-40B4-BE49-F238E27FC236}">
                <a16:creationId xmlns:a16="http://schemas.microsoft.com/office/drawing/2014/main" id="{831FE333-61D1-414B-A4AF-1F7D0C3F151D}"/>
              </a:ext>
            </a:extLst>
          </p:cNvPr>
          <p:cNvSpPr>
            <a:spLocks noGrp="1" noChangeArrowheads="1"/>
          </p:cNvSpPr>
          <p:nvPr>
            <p:ph type="title"/>
          </p:nvPr>
        </p:nvSpPr>
        <p:spPr/>
        <p:txBody>
          <a:bodyPr/>
          <a:lstStyle/>
          <a:p>
            <a:pPr eaLnBrk="1" hangingPunct="1"/>
            <a:r>
              <a:rPr lang="en-US" altLang="en-US"/>
              <a:t>Example: Thread Search</a:t>
            </a:r>
          </a:p>
        </p:txBody>
      </p:sp>
      <p:sp>
        <p:nvSpPr>
          <p:cNvPr id="34821" name="Rectangle 3">
            <a:extLst>
              <a:ext uri="{FF2B5EF4-FFF2-40B4-BE49-F238E27FC236}">
                <a16:creationId xmlns:a16="http://schemas.microsoft.com/office/drawing/2014/main" id="{9B008E99-3030-4995-9770-037C57EC528B}"/>
              </a:ext>
            </a:extLst>
          </p:cNvPr>
          <p:cNvSpPr>
            <a:spLocks noGrp="1" noChangeArrowheads="1"/>
          </p:cNvSpPr>
          <p:nvPr>
            <p:ph type="body" idx="1"/>
          </p:nvPr>
        </p:nvSpPr>
        <p:spPr/>
        <p:txBody>
          <a:bodyPr/>
          <a:lstStyle/>
          <a:p>
            <a:pPr marL="0" indent="0" eaLnBrk="1" hangingPunct="1"/>
            <a:r>
              <a:rPr lang="en-US" altLang="en-US"/>
              <a:t>Created thread searches for item</a:t>
            </a:r>
          </a:p>
          <a:p>
            <a:pPr lvl="1" eaLnBrk="1" hangingPunct="1"/>
            <a:r>
              <a:rPr lang="en-US" altLang="en-US"/>
              <a:t>Signals if item is found</a:t>
            </a:r>
          </a:p>
          <a:p>
            <a:pPr marL="0" indent="0" eaLnBrk="1" hangingPunct="1"/>
            <a:r>
              <a:rPr lang="en-US" altLang="en-US"/>
              <a:t>Main thread waits for signal and thread termination</a:t>
            </a:r>
          </a:p>
          <a:p>
            <a:pPr lvl="1" eaLnBrk="1" hangingPunct="1"/>
            <a:r>
              <a:rPr lang="en-US" altLang="en-US"/>
              <a:t>Print message if item found</a:t>
            </a:r>
          </a:p>
          <a:p>
            <a:pPr lvl="1" eaLnBrk="1" hangingPunct="1"/>
            <a:r>
              <a:rPr lang="en-US" altLang="en-US"/>
              <a:t>Print message upon thread termination</a:t>
            </a:r>
          </a:p>
          <a:p>
            <a:pPr marL="0" indent="0" eaLnBrk="1" hangingPunct="1"/>
            <a:r>
              <a:rPr lang="en-US" altLang="en-US"/>
              <a:t>Illustrates </a:t>
            </a:r>
          </a:p>
          <a:p>
            <a:pPr lvl="1" eaLnBrk="1" hangingPunct="1"/>
            <a:r>
              <a:rPr lang="en-US" altLang="en-US"/>
              <a:t>Using generic HANDLE type</a:t>
            </a:r>
          </a:p>
          <a:p>
            <a:pPr lvl="1" eaLnBrk="1" hangingPunct="1"/>
            <a:r>
              <a:rPr lang="en-US" altLang="en-US"/>
              <a:t>Not waiting for every object to signal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5B88EC-A754-485A-9CE1-49B663F966C6}"/>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2AF7D3E7-D5D5-462C-B1C0-080CAAE8945E}" type="slidenum">
              <a:rPr lang="en-US" altLang="en-US" sz="800">
                <a:solidFill>
                  <a:srgbClr val="FFFFFF"/>
                </a:solidFill>
                <a:latin typeface="Verdana" panose="020B0604030504040204" pitchFamily="34" charset="0"/>
              </a:rPr>
              <a:pPr/>
              <a:t>33</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CEBF9A35-478F-4CE8-948F-76B0AAF40384}"/>
              </a:ext>
            </a:extLst>
          </p:cNvPr>
          <p:cNvSpPr>
            <a:spLocks noGrp="1"/>
          </p:cNvSpPr>
          <p:nvPr>
            <p:ph type="ftr" sz="quarter" idx="12"/>
          </p:nvPr>
        </p:nvSpPr>
        <p:spPr/>
        <p:txBody>
          <a:bodyPr/>
          <a:lstStyle/>
          <a:p>
            <a:pPr>
              <a:defRPr/>
            </a:pPr>
            <a:r>
              <a:rPr lang="en-US"/>
              <a:t>Programming with Windows Threads</a:t>
            </a:r>
          </a:p>
        </p:txBody>
      </p:sp>
      <p:sp>
        <p:nvSpPr>
          <p:cNvPr id="35844" name="Rectangle 2">
            <a:extLst>
              <a:ext uri="{FF2B5EF4-FFF2-40B4-BE49-F238E27FC236}">
                <a16:creationId xmlns:a16="http://schemas.microsoft.com/office/drawing/2014/main" id="{D5CB435F-F515-4045-917B-4D544F6EBB2A}"/>
              </a:ext>
            </a:extLst>
          </p:cNvPr>
          <p:cNvSpPr>
            <a:spLocks noGrp="1" noChangeArrowheads="1"/>
          </p:cNvSpPr>
          <p:nvPr>
            <p:ph type="title"/>
          </p:nvPr>
        </p:nvSpPr>
        <p:spPr/>
        <p:txBody>
          <a:bodyPr/>
          <a:lstStyle/>
          <a:p>
            <a:pPr eaLnBrk="1" hangingPunct="1"/>
            <a:r>
              <a:rPr lang="en-US" altLang="en-US"/>
              <a:t>Example: Events</a:t>
            </a:r>
          </a:p>
        </p:txBody>
      </p:sp>
      <p:sp>
        <p:nvSpPr>
          <p:cNvPr id="35845" name="Rectangle 3">
            <a:extLst>
              <a:ext uri="{FF2B5EF4-FFF2-40B4-BE49-F238E27FC236}">
                <a16:creationId xmlns:a16="http://schemas.microsoft.com/office/drawing/2014/main" id="{C35C6DFB-4A22-4D95-9C6F-883AE322DB13}"/>
              </a:ext>
            </a:extLst>
          </p:cNvPr>
          <p:cNvSpPr>
            <a:spLocks noGrp="1" noChangeArrowheads="1"/>
          </p:cNvSpPr>
          <p:nvPr>
            <p:ph type="body" idx="1"/>
          </p:nvPr>
        </p:nvSpPr>
        <p:spPr>
          <a:xfrm>
            <a:off x="455613" y="2176463"/>
            <a:ext cx="8237537" cy="3392487"/>
          </a:xfrm>
          <a:solidFill>
            <a:srgbClr val="001E8A"/>
          </a:solidFill>
          <a:ln>
            <a:solidFill>
              <a:schemeClr val="tx1"/>
            </a:solidFill>
            <a:miter lim="800000"/>
            <a:headEnd/>
            <a:tailEnd/>
          </a:ln>
        </p:spPr>
        <p:txBody>
          <a:bodyPr/>
          <a:lstStyle/>
          <a:p>
            <a:pPr marL="0" indent="0" eaLnBrk="1" hangingPunct="1">
              <a:spcBef>
                <a:spcPct val="0"/>
              </a:spcBef>
            </a:pPr>
            <a:r>
              <a:rPr lang="en-US" altLang="en-US" sz="1800" b="1">
                <a:latin typeface="Courier New" panose="02070309020205020404" pitchFamily="49" charset="0"/>
              </a:rPr>
              <a:t>DWORD WINAPI threadFunc(LPVOID arg) { </a:t>
            </a:r>
          </a:p>
          <a:p>
            <a:pPr marL="0" indent="0" eaLnBrk="1" hangingPunct="1">
              <a:spcBef>
                <a:spcPct val="0"/>
              </a:spcBef>
            </a:pPr>
            <a:r>
              <a:rPr lang="en-US" altLang="en-US" sz="1800" b="1">
                <a:latin typeface="Courier New" panose="02070309020205020404" pitchFamily="49" charset="0"/>
              </a:rPr>
              <a:t>  BOOL bFound = bigFind() ;</a:t>
            </a:r>
          </a:p>
          <a:p>
            <a:pPr marL="0" indent="0" eaLnBrk="1" hangingPunct="1">
              <a:spcBef>
                <a:spcPct val="0"/>
              </a:spcBef>
            </a:pPr>
            <a:endParaRPr lang="en-US" altLang="en-US" sz="1800" b="1">
              <a:latin typeface="Courier New" panose="02070309020205020404" pitchFamily="49" charset="0"/>
            </a:endParaRPr>
          </a:p>
          <a:p>
            <a:pPr marL="0" indent="0" eaLnBrk="1" hangingPunct="1">
              <a:spcBef>
                <a:spcPct val="0"/>
              </a:spcBef>
            </a:pPr>
            <a:r>
              <a:rPr lang="en-US" altLang="en-US" sz="1800" b="1">
                <a:latin typeface="Courier New" panose="02070309020205020404" pitchFamily="49" charset="0"/>
              </a:rPr>
              <a:t>  if (bFound)</a:t>
            </a:r>
          </a:p>
          <a:p>
            <a:pPr marL="0" indent="0" eaLnBrk="1" hangingPunct="1">
              <a:spcBef>
                <a:spcPct val="0"/>
              </a:spcBef>
            </a:pPr>
            <a:r>
              <a:rPr lang="en-US" altLang="en-US" sz="1800" b="1">
                <a:latin typeface="Courier New" panose="02070309020205020404" pitchFamily="49" charset="0"/>
              </a:rPr>
              <a:t>  {</a:t>
            </a:r>
          </a:p>
          <a:p>
            <a:pPr marL="0" indent="0" eaLnBrk="1" hangingPunct="1">
              <a:spcBef>
                <a:spcPct val="0"/>
              </a:spcBef>
            </a:pPr>
            <a:r>
              <a:rPr lang="en-US" altLang="en-US" sz="1800" b="1">
                <a:latin typeface="Courier New" panose="02070309020205020404" pitchFamily="49" charset="0"/>
              </a:rPr>
              <a:t>    SetEvent(hObj[0]); // signal data was found</a:t>
            </a:r>
          </a:p>
          <a:p>
            <a:pPr marL="0" indent="0" eaLnBrk="1" hangingPunct="1">
              <a:spcBef>
                <a:spcPct val="0"/>
              </a:spcBef>
            </a:pPr>
            <a:r>
              <a:rPr lang="en-US" altLang="en-US" sz="1800" b="1">
                <a:latin typeface="Courier New" panose="02070309020205020404" pitchFamily="49" charset="0"/>
              </a:rPr>
              <a:t>    bigFound() ;</a:t>
            </a:r>
          </a:p>
          <a:p>
            <a:pPr marL="0" indent="0" eaLnBrk="1" hangingPunct="1">
              <a:spcBef>
                <a:spcPct val="0"/>
              </a:spcBef>
            </a:pPr>
            <a:r>
              <a:rPr lang="en-US" altLang="en-US" sz="1800" b="1">
                <a:latin typeface="Courier New" panose="02070309020205020404" pitchFamily="49" charset="0"/>
              </a:rPr>
              <a:t>  }</a:t>
            </a:r>
          </a:p>
          <a:p>
            <a:pPr marL="0" indent="0" eaLnBrk="1" hangingPunct="1">
              <a:spcBef>
                <a:spcPct val="0"/>
              </a:spcBef>
            </a:pPr>
            <a:endParaRPr lang="en-US" altLang="en-US" sz="1800" b="1">
              <a:latin typeface="Courier New" panose="02070309020205020404" pitchFamily="49" charset="0"/>
            </a:endParaRPr>
          </a:p>
          <a:p>
            <a:pPr marL="0" indent="0" eaLnBrk="1" hangingPunct="1">
              <a:spcBef>
                <a:spcPct val="0"/>
              </a:spcBef>
            </a:pPr>
            <a:r>
              <a:rPr lang="en-US" altLang="en-US" sz="1800" b="1">
                <a:latin typeface="Courier New" panose="02070309020205020404" pitchFamily="49" charset="0"/>
              </a:rPr>
              <a:t>  moreBigStuff() ;</a:t>
            </a:r>
          </a:p>
          <a:p>
            <a:pPr marL="0" indent="0" eaLnBrk="1" hangingPunct="1">
              <a:spcBef>
                <a:spcPct val="0"/>
              </a:spcBef>
            </a:pPr>
            <a:r>
              <a:rPr lang="en-US" altLang="en-US" sz="1800" b="1">
                <a:latin typeface="Courier New" panose="02070309020205020404" pitchFamily="49" charset="0"/>
              </a:rPr>
              <a:t>  return 0;</a:t>
            </a:r>
          </a:p>
          <a:p>
            <a:pPr marL="0" indent="0" eaLnBrk="1" hangingPunct="1">
              <a:spcBef>
                <a:spcPct val="0"/>
              </a:spcBef>
            </a:pPr>
            <a:r>
              <a:rPr lang="en-US" altLang="en-US" sz="1800" b="1">
                <a:latin typeface="Courier New" panose="02070309020205020404" pitchFamily="49" charset="0"/>
              </a:rPr>
              <a:t>}</a:t>
            </a:r>
          </a:p>
        </p:txBody>
      </p:sp>
      <p:sp>
        <p:nvSpPr>
          <p:cNvPr id="35846" name="Text Box 4">
            <a:extLst>
              <a:ext uri="{FF2B5EF4-FFF2-40B4-BE49-F238E27FC236}">
                <a16:creationId xmlns:a16="http://schemas.microsoft.com/office/drawing/2014/main" id="{2A7327E2-B401-40B9-B023-88F5141D6CC7}"/>
              </a:ext>
            </a:extLst>
          </p:cNvPr>
          <p:cNvSpPr txBox="1">
            <a:spLocks noChangeArrowheads="1"/>
          </p:cNvSpPr>
          <p:nvPr/>
        </p:nvSpPr>
        <p:spPr bwMode="auto">
          <a:xfrm>
            <a:off x="482600" y="1470025"/>
            <a:ext cx="8170863" cy="333375"/>
          </a:xfrm>
          <a:prstGeom prst="rect">
            <a:avLst/>
          </a:prstGeom>
          <a:solidFill>
            <a:srgbClr val="001E8A"/>
          </a:solidFill>
          <a:ln w="12700">
            <a:solidFill>
              <a:schemeClr val="tx1"/>
            </a:solidFill>
            <a:miter lim="800000"/>
            <a:headEnd type="none" w="sm" len="sm"/>
            <a:tailEnd type="none" w="sm" len="sm"/>
          </a:ln>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nSpc>
                <a:spcPct val="75000"/>
              </a:lnSpc>
              <a:spcBef>
                <a:spcPct val="30000"/>
              </a:spcBef>
              <a:buClr>
                <a:schemeClr val="tx2"/>
              </a:buClr>
              <a:buFont typeface="Wingdings" panose="05000000000000000000" pitchFamily="2" charset="2"/>
              <a:buNone/>
            </a:pPr>
            <a:r>
              <a:rPr lang="en-US" altLang="en-US" b="1">
                <a:solidFill>
                  <a:srgbClr val="FFFFFF"/>
                </a:solidFill>
                <a:effectLst/>
                <a:latin typeface="Courier New" panose="02070309020205020404" pitchFamily="49" charset="0"/>
              </a:rPr>
              <a:t>HANDLE hObj[2]; // 0 is event, 1 is thread</a:t>
            </a:r>
            <a:endParaRPr lang="en-US" altLang="en-US" b="1">
              <a:effectLst/>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95351168-02A7-4542-909F-4E4F1C5030CD}"/>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BB60A3F2-4720-4D6F-9AEC-9DC342554A3D}" type="slidenum">
              <a:rPr lang="en-US" altLang="en-US" sz="800">
                <a:solidFill>
                  <a:srgbClr val="FFFFFF"/>
                </a:solidFill>
                <a:latin typeface="Verdana" panose="020B0604030504040204" pitchFamily="34" charset="0"/>
              </a:rPr>
              <a:pPr/>
              <a:t>34</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92E84B39-CD29-4376-A706-9A347A86F959}"/>
              </a:ext>
            </a:extLst>
          </p:cNvPr>
          <p:cNvSpPr>
            <a:spLocks noGrp="1"/>
          </p:cNvSpPr>
          <p:nvPr>
            <p:ph type="ftr" sz="quarter" idx="12"/>
          </p:nvPr>
        </p:nvSpPr>
        <p:spPr/>
        <p:txBody>
          <a:bodyPr/>
          <a:lstStyle/>
          <a:p>
            <a:pPr>
              <a:defRPr/>
            </a:pPr>
            <a:r>
              <a:rPr lang="en-US"/>
              <a:t>Programming with Windows Threads</a:t>
            </a:r>
          </a:p>
        </p:txBody>
      </p:sp>
      <p:sp>
        <p:nvSpPr>
          <p:cNvPr id="36868" name="Rectangle 2">
            <a:extLst>
              <a:ext uri="{FF2B5EF4-FFF2-40B4-BE49-F238E27FC236}">
                <a16:creationId xmlns:a16="http://schemas.microsoft.com/office/drawing/2014/main" id="{15D1A8A0-CF02-49B0-8486-669B91088092}"/>
              </a:ext>
            </a:extLst>
          </p:cNvPr>
          <p:cNvSpPr>
            <a:spLocks noGrp="1" noChangeArrowheads="1"/>
          </p:cNvSpPr>
          <p:nvPr>
            <p:ph type="title"/>
          </p:nvPr>
        </p:nvSpPr>
        <p:spPr/>
        <p:txBody>
          <a:bodyPr/>
          <a:lstStyle/>
          <a:p>
            <a:pPr eaLnBrk="1" hangingPunct="1"/>
            <a:r>
              <a:rPr lang="en-US" altLang="en-US"/>
              <a:t>Example: Main function</a:t>
            </a:r>
          </a:p>
        </p:txBody>
      </p:sp>
      <p:sp>
        <p:nvSpPr>
          <p:cNvPr id="36869" name="Rectangle 3">
            <a:extLst>
              <a:ext uri="{FF2B5EF4-FFF2-40B4-BE49-F238E27FC236}">
                <a16:creationId xmlns:a16="http://schemas.microsoft.com/office/drawing/2014/main" id="{3F17C656-15D7-4293-B270-0E92403A97C8}"/>
              </a:ext>
            </a:extLst>
          </p:cNvPr>
          <p:cNvSpPr>
            <a:spLocks noGrp="1" noChangeArrowheads="1"/>
          </p:cNvSpPr>
          <p:nvPr>
            <p:ph type="body" idx="1"/>
          </p:nvPr>
        </p:nvSpPr>
        <p:spPr>
          <a:xfrm>
            <a:off x="455613" y="1371600"/>
            <a:ext cx="8237537" cy="4533900"/>
          </a:xfrm>
          <a:solidFill>
            <a:srgbClr val="001E8A"/>
          </a:solidFill>
          <a:ln>
            <a:solidFill>
              <a:schemeClr val="tx1"/>
            </a:solidFill>
            <a:miter lim="800000"/>
            <a:headEnd/>
            <a:tailEnd/>
          </a:ln>
        </p:spPr>
        <p:txBody>
          <a:bodyPr/>
          <a:lstStyle/>
          <a:p>
            <a:pPr marL="0" indent="0" eaLnBrk="1" hangingPunct="1">
              <a:lnSpc>
                <a:spcPct val="75000"/>
              </a:lnSpc>
            </a:pPr>
            <a:r>
              <a:rPr lang="en-US" altLang="en-US" sz="1800" b="1">
                <a:latin typeface="Courier New" panose="02070309020205020404" pitchFamily="49" charset="0"/>
              </a:rPr>
              <a:t>. . .</a:t>
            </a:r>
          </a:p>
          <a:p>
            <a:pPr marL="0" indent="0" eaLnBrk="1" hangingPunct="1">
              <a:lnSpc>
                <a:spcPct val="75000"/>
              </a:lnSpc>
            </a:pPr>
            <a:r>
              <a:rPr lang="en-US" altLang="en-US" sz="1800" b="1">
                <a:latin typeface="Courier New" panose="02070309020205020404" pitchFamily="49" charset="0"/>
              </a:rPr>
              <a:t>  hObj[0] = CreateEvent(NULL, FALSE, FALSE, NULL);</a:t>
            </a:r>
          </a:p>
          <a:p>
            <a:pPr marL="0" indent="0" eaLnBrk="1" hangingPunct="1">
              <a:lnSpc>
                <a:spcPct val="75000"/>
              </a:lnSpc>
            </a:pPr>
            <a:r>
              <a:rPr lang="en-US" altLang="en-US" sz="1800" b="1">
                <a:latin typeface="Courier New" panose="02070309020205020404" pitchFamily="49" charset="0"/>
              </a:rPr>
              <a:t>  hObj[1] = CreateThread(NULL,0,threadFunc,NULL,0,NULL);</a:t>
            </a:r>
          </a:p>
          <a:p>
            <a:pPr marL="0" indent="0" eaLnBrk="1" hangingPunct="1">
              <a:lnSpc>
                <a:spcPct val="75000"/>
              </a:lnSpc>
            </a:pPr>
            <a:r>
              <a:rPr lang="en-US" altLang="en-US" sz="1800" b="1">
                <a:solidFill>
                  <a:srgbClr val="FF9933"/>
                </a:solidFill>
                <a:latin typeface="Courier New" panose="02070309020205020404" pitchFamily="49" charset="0"/>
              </a:rPr>
              <a:t>/* Do some other work while thread executes search */</a:t>
            </a:r>
          </a:p>
          <a:p>
            <a:pPr marL="0" indent="0" eaLnBrk="1" hangingPunct="1">
              <a:lnSpc>
                <a:spcPct val="75000"/>
              </a:lnSpc>
            </a:pPr>
            <a:r>
              <a:rPr lang="en-US" altLang="en-US" sz="1800" b="1">
                <a:latin typeface="Courier New" panose="02070309020205020404" pitchFamily="49" charset="0"/>
              </a:rPr>
              <a:t>  DWORD waitRet = </a:t>
            </a:r>
          </a:p>
          <a:p>
            <a:pPr marL="0" indent="0" eaLnBrk="1" hangingPunct="1">
              <a:lnSpc>
                <a:spcPct val="75000"/>
              </a:lnSpc>
            </a:pPr>
            <a:r>
              <a:rPr lang="en-US" altLang="en-US" sz="1800" b="1">
                <a:latin typeface="Courier New" panose="02070309020205020404" pitchFamily="49" charset="0"/>
              </a:rPr>
              <a:t>	WaitForMultipleObjects(2, hObj, </a:t>
            </a:r>
            <a:r>
              <a:rPr lang="en-US" altLang="en-US" sz="1800" b="1">
                <a:solidFill>
                  <a:schemeClr val="tx2"/>
                </a:solidFill>
                <a:latin typeface="Courier New" panose="02070309020205020404" pitchFamily="49" charset="0"/>
              </a:rPr>
              <a:t>FALSE</a:t>
            </a:r>
            <a:r>
              <a:rPr lang="en-US" altLang="en-US" sz="1800" b="1">
                <a:latin typeface="Courier New" panose="02070309020205020404" pitchFamily="49" charset="0"/>
              </a:rPr>
              <a:t>, INFINITE);</a:t>
            </a:r>
          </a:p>
          <a:p>
            <a:pPr marL="0" indent="0" eaLnBrk="1" hangingPunct="1">
              <a:lnSpc>
                <a:spcPct val="75000"/>
              </a:lnSpc>
            </a:pPr>
            <a:endParaRPr lang="en-US" altLang="en-US" sz="800" b="1">
              <a:latin typeface="Courier New" panose="02070309020205020404" pitchFamily="49" charset="0"/>
            </a:endParaRPr>
          </a:p>
          <a:p>
            <a:pPr marL="0" indent="0" eaLnBrk="1" hangingPunct="1">
              <a:lnSpc>
                <a:spcPct val="75000"/>
              </a:lnSpc>
            </a:pPr>
            <a:r>
              <a:rPr lang="en-US" altLang="en-US" sz="800" b="1">
                <a:latin typeface="Courier New" panose="02070309020205020404" pitchFamily="49" charset="0"/>
              </a:rPr>
              <a:t>    switch(waitRet) {</a:t>
            </a:r>
          </a:p>
          <a:p>
            <a:pPr marL="0" indent="0" eaLnBrk="1" hangingPunct="1">
              <a:lnSpc>
                <a:spcPct val="75000"/>
              </a:lnSpc>
            </a:pPr>
            <a:r>
              <a:rPr lang="en-US" altLang="en-US" sz="800" b="1">
                <a:latin typeface="Courier New" panose="02070309020205020404" pitchFamily="49" charset="0"/>
              </a:rPr>
              <a:t>    case WAIT_OBJECT_0:  	// event signaled</a:t>
            </a:r>
          </a:p>
          <a:p>
            <a:pPr marL="0" indent="0" eaLnBrk="1" hangingPunct="1">
              <a:lnSpc>
                <a:spcPct val="75000"/>
              </a:lnSpc>
            </a:pPr>
            <a:r>
              <a:rPr lang="en-US" altLang="en-US" sz="800" b="1">
                <a:latin typeface="Courier New" panose="02070309020205020404" pitchFamily="49" charset="0"/>
              </a:rPr>
              <a:t>        printf("found it!\n");</a:t>
            </a:r>
          </a:p>
          <a:p>
            <a:pPr marL="0" indent="0" eaLnBrk="1" hangingPunct="1">
              <a:lnSpc>
                <a:spcPct val="75000"/>
              </a:lnSpc>
            </a:pPr>
            <a:r>
              <a:rPr lang="en-US" altLang="en-US" sz="800" b="1">
                <a:latin typeface="Courier New" panose="02070309020205020404" pitchFamily="49" charset="0"/>
              </a:rPr>
              <a:t>        WaitForSingleObject(hObj[1], INFINITE) ;</a:t>
            </a:r>
          </a:p>
          <a:p>
            <a:pPr marL="0" indent="0" eaLnBrk="1" hangingPunct="1">
              <a:lnSpc>
                <a:spcPct val="75000"/>
              </a:lnSpc>
            </a:pPr>
            <a:r>
              <a:rPr lang="en-US" altLang="en-US" sz="800" b="1">
                <a:latin typeface="Courier New" panose="02070309020205020404" pitchFamily="49" charset="0"/>
              </a:rPr>
              <a:t>		// fall thru</a:t>
            </a:r>
          </a:p>
          <a:p>
            <a:pPr marL="0" indent="0" eaLnBrk="1" hangingPunct="1">
              <a:lnSpc>
                <a:spcPct val="75000"/>
              </a:lnSpc>
            </a:pPr>
            <a:r>
              <a:rPr lang="en-US" altLang="en-US" sz="800" b="1">
                <a:latin typeface="Courier New" panose="02070309020205020404" pitchFamily="49" charset="0"/>
              </a:rPr>
              <a:t>    case WAIT_OBJECT_0+1:	// thread signaled</a:t>
            </a:r>
          </a:p>
          <a:p>
            <a:pPr marL="0" indent="0" eaLnBrk="1" hangingPunct="1">
              <a:lnSpc>
                <a:spcPct val="75000"/>
              </a:lnSpc>
            </a:pPr>
            <a:r>
              <a:rPr lang="en-US" altLang="en-US" sz="800" b="1">
                <a:latin typeface="Courier New" panose="02070309020205020404" pitchFamily="49" charset="0"/>
              </a:rPr>
              <a:t>        printf("thread done\n");</a:t>
            </a:r>
          </a:p>
          <a:p>
            <a:pPr marL="0" indent="0" eaLnBrk="1" hangingPunct="1">
              <a:lnSpc>
                <a:spcPct val="75000"/>
              </a:lnSpc>
            </a:pPr>
            <a:r>
              <a:rPr lang="en-US" altLang="en-US" sz="800" b="1">
                <a:latin typeface="Courier New" panose="02070309020205020404" pitchFamily="49" charset="0"/>
              </a:rPr>
              <a:t>        break ;</a:t>
            </a:r>
          </a:p>
          <a:p>
            <a:pPr marL="0" indent="0" eaLnBrk="1" hangingPunct="1">
              <a:lnSpc>
                <a:spcPct val="75000"/>
              </a:lnSpc>
            </a:pPr>
            <a:r>
              <a:rPr lang="en-US" altLang="en-US" sz="800" b="1">
                <a:latin typeface="Courier New" panose="02070309020205020404" pitchFamily="49" charset="0"/>
              </a:rPr>
              <a:t>    default:</a:t>
            </a:r>
          </a:p>
          <a:p>
            <a:pPr marL="0" indent="0" eaLnBrk="1" hangingPunct="1">
              <a:lnSpc>
                <a:spcPct val="75000"/>
              </a:lnSpc>
            </a:pPr>
            <a:r>
              <a:rPr lang="en-US" altLang="en-US" sz="800" b="1">
                <a:latin typeface="Courier New" panose="02070309020205020404" pitchFamily="49" charset="0"/>
              </a:rPr>
              <a:t>        printf("wait error: ret %u\n", waitRet);</a:t>
            </a:r>
          </a:p>
          <a:p>
            <a:pPr marL="0" indent="0" eaLnBrk="1" hangingPunct="1">
              <a:lnSpc>
                <a:spcPct val="75000"/>
              </a:lnSpc>
            </a:pPr>
            <a:r>
              <a:rPr lang="en-US" altLang="en-US" sz="800" b="1">
                <a:latin typeface="Courier New" panose="02070309020205020404" pitchFamily="49" charset="0"/>
              </a:rPr>
              <a:t>        break ;</a:t>
            </a:r>
          </a:p>
          <a:p>
            <a:pPr marL="0" indent="0" eaLnBrk="1" hangingPunct="1">
              <a:lnSpc>
                <a:spcPct val="75000"/>
              </a:lnSpc>
            </a:pPr>
            <a:r>
              <a:rPr lang="en-US" altLang="en-US" sz="800" b="1">
                <a:latin typeface="Courier New" panose="02070309020205020404" pitchFamily="49" charset="0"/>
              </a:rPr>
              <a:t>    }</a:t>
            </a:r>
          </a:p>
          <a:p>
            <a:pPr marL="0" indent="0" eaLnBrk="1" hangingPunct="1">
              <a:lnSpc>
                <a:spcPct val="75000"/>
              </a:lnSpc>
            </a:pPr>
            <a:r>
              <a:rPr lang="en-US" altLang="en-US" sz="1600" b="1">
                <a:latin typeface="Courier New" panose="02070309020205020404" pitchFamily="49" charset="0"/>
              </a:rPr>
              <a:t>. .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3744923E-ECC0-4F00-976B-92CA16258C3A}"/>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C5696D5F-8474-44D6-8126-1B1BAC270CEC}" type="slidenum">
              <a:rPr lang="en-US" altLang="en-US" sz="800">
                <a:solidFill>
                  <a:srgbClr val="FFFFFF"/>
                </a:solidFill>
                <a:latin typeface="Verdana" panose="020B0604030504040204" pitchFamily="34" charset="0"/>
              </a:rPr>
              <a:pPr/>
              <a:t>35</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15D0E2C1-642F-4F2A-BF92-67CA89734895}"/>
              </a:ext>
            </a:extLst>
          </p:cNvPr>
          <p:cNvSpPr>
            <a:spLocks noGrp="1"/>
          </p:cNvSpPr>
          <p:nvPr>
            <p:ph type="ftr" sz="quarter" idx="12"/>
          </p:nvPr>
        </p:nvSpPr>
        <p:spPr/>
        <p:txBody>
          <a:bodyPr/>
          <a:lstStyle/>
          <a:p>
            <a:pPr>
              <a:defRPr/>
            </a:pPr>
            <a:r>
              <a:rPr lang="en-US"/>
              <a:t>Programming with Windows Threads</a:t>
            </a:r>
          </a:p>
        </p:txBody>
      </p:sp>
      <p:sp>
        <p:nvSpPr>
          <p:cNvPr id="37892" name="Rectangle 2">
            <a:extLst>
              <a:ext uri="{FF2B5EF4-FFF2-40B4-BE49-F238E27FC236}">
                <a16:creationId xmlns:a16="http://schemas.microsoft.com/office/drawing/2014/main" id="{02BA3C00-0CE0-43AC-B9CC-A4ED5116D607}"/>
              </a:ext>
            </a:extLst>
          </p:cNvPr>
          <p:cNvSpPr>
            <a:spLocks noGrp="1" noChangeArrowheads="1"/>
          </p:cNvSpPr>
          <p:nvPr>
            <p:ph type="title"/>
          </p:nvPr>
        </p:nvSpPr>
        <p:spPr/>
        <p:txBody>
          <a:bodyPr/>
          <a:lstStyle/>
          <a:p>
            <a:pPr eaLnBrk="1" hangingPunct="1"/>
            <a:r>
              <a:rPr lang="en-US" altLang="en-US"/>
              <a:t>Example: Main function</a:t>
            </a:r>
          </a:p>
        </p:txBody>
      </p:sp>
      <p:sp>
        <p:nvSpPr>
          <p:cNvPr id="37893" name="Rectangle 3">
            <a:extLst>
              <a:ext uri="{FF2B5EF4-FFF2-40B4-BE49-F238E27FC236}">
                <a16:creationId xmlns:a16="http://schemas.microsoft.com/office/drawing/2014/main" id="{88DAE8BD-64F3-4FAB-A248-DD702EA0508B}"/>
              </a:ext>
            </a:extLst>
          </p:cNvPr>
          <p:cNvSpPr>
            <a:spLocks noGrp="1" noChangeArrowheads="1"/>
          </p:cNvSpPr>
          <p:nvPr>
            <p:ph type="body" idx="1"/>
          </p:nvPr>
        </p:nvSpPr>
        <p:spPr>
          <a:xfrm>
            <a:off x="423863" y="1050925"/>
            <a:ext cx="8415337" cy="4794250"/>
          </a:xfrm>
          <a:solidFill>
            <a:srgbClr val="001E8A"/>
          </a:solidFill>
          <a:ln>
            <a:solidFill>
              <a:schemeClr val="tx1"/>
            </a:solidFill>
            <a:miter lim="800000"/>
            <a:headEnd/>
            <a:tailEnd/>
          </a:ln>
        </p:spPr>
        <p:txBody>
          <a:bodyPr/>
          <a:lstStyle/>
          <a:p>
            <a:pPr marL="0" indent="0" eaLnBrk="1" hangingPunct="1">
              <a:lnSpc>
                <a:spcPct val="75000"/>
              </a:lnSpc>
            </a:pPr>
            <a:r>
              <a:rPr lang="en-US" altLang="en-US" sz="1600">
                <a:latin typeface="Courier New" panose="02070309020205020404" pitchFamily="49" charset="0"/>
              </a:rPr>
              <a:t>. . .</a:t>
            </a:r>
          </a:p>
          <a:p>
            <a:pPr marL="0" indent="0" eaLnBrk="1" hangingPunct="1">
              <a:lnSpc>
                <a:spcPct val="75000"/>
              </a:lnSpc>
            </a:pPr>
            <a:r>
              <a:rPr lang="en-US" altLang="en-US" sz="500">
                <a:latin typeface="Courier New" panose="02070309020205020404" pitchFamily="49" charset="0"/>
              </a:rPr>
              <a:t>	hObj[0] = CreateEvent(NULL, FALSE, FALSE, NULL);</a:t>
            </a:r>
          </a:p>
          <a:p>
            <a:pPr marL="0" indent="0" eaLnBrk="1" hangingPunct="1">
              <a:lnSpc>
                <a:spcPct val="75000"/>
              </a:lnSpc>
            </a:pPr>
            <a:r>
              <a:rPr lang="en-US" altLang="en-US" sz="500">
                <a:latin typeface="Courier New" panose="02070309020205020404" pitchFamily="49" charset="0"/>
              </a:rPr>
              <a:t>	hObj[1] = CreateThread(NULL,0,threadFunc,NULL,0,NULL);</a:t>
            </a:r>
          </a:p>
          <a:p>
            <a:pPr marL="0" indent="0" eaLnBrk="1" hangingPunct="1">
              <a:lnSpc>
                <a:spcPct val="75000"/>
              </a:lnSpc>
            </a:pPr>
            <a:endParaRPr lang="en-US" altLang="en-US" sz="500">
              <a:latin typeface="Courier New" panose="02070309020205020404" pitchFamily="49" charset="0"/>
            </a:endParaRPr>
          </a:p>
          <a:p>
            <a:pPr marL="0" indent="0" eaLnBrk="1" hangingPunct="1">
              <a:lnSpc>
                <a:spcPct val="75000"/>
              </a:lnSpc>
            </a:pPr>
            <a:r>
              <a:rPr lang="en-US" altLang="en-US" sz="500">
                <a:latin typeface="Courier New" panose="02070309020205020404" pitchFamily="49" charset="0"/>
              </a:rPr>
              <a:t>/* Do some other work while thread executes search */</a:t>
            </a:r>
          </a:p>
          <a:p>
            <a:pPr marL="0" indent="0" eaLnBrk="1" hangingPunct="1">
              <a:lnSpc>
                <a:spcPct val="75000"/>
              </a:lnSpc>
            </a:pPr>
            <a:endParaRPr lang="en-US" altLang="en-US" sz="500">
              <a:latin typeface="Courier New" panose="02070309020205020404" pitchFamily="49" charset="0"/>
            </a:endParaRPr>
          </a:p>
          <a:p>
            <a:pPr marL="0" indent="0" eaLnBrk="1" hangingPunct="1">
              <a:lnSpc>
                <a:spcPct val="75000"/>
              </a:lnSpc>
            </a:pPr>
            <a:r>
              <a:rPr lang="en-US" altLang="en-US" sz="500">
                <a:latin typeface="Courier New" panose="02070309020205020404" pitchFamily="49" charset="0"/>
              </a:rPr>
              <a:t>	DWORD waitRet = </a:t>
            </a:r>
          </a:p>
          <a:p>
            <a:pPr marL="0" indent="0" eaLnBrk="1" hangingPunct="1">
              <a:lnSpc>
                <a:spcPct val="75000"/>
              </a:lnSpc>
            </a:pPr>
            <a:r>
              <a:rPr lang="en-US" altLang="en-US" sz="500">
                <a:latin typeface="Courier New" panose="02070309020205020404" pitchFamily="49" charset="0"/>
              </a:rPr>
              <a:t>		WaitForMultipleObjects(2, hObj, </a:t>
            </a:r>
            <a:r>
              <a:rPr lang="en-US" altLang="en-US" sz="500">
                <a:solidFill>
                  <a:schemeClr val="tx2"/>
                </a:solidFill>
                <a:latin typeface="Courier New" panose="02070309020205020404" pitchFamily="49" charset="0"/>
              </a:rPr>
              <a:t>FALSE</a:t>
            </a:r>
            <a:r>
              <a:rPr lang="en-US" altLang="en-US" sz="500">
                <a:latin typeface="Courier New" panose="02070309020205020404" pitchFamily="49" charset="0"/>
              </a:rPr>
              <a:t>, INFINITE);</a:t>
            </a:r>
          </a:p>
          <a:p>
            <a:pPr marL="0" indent="0" eaLnBrk="1" hangingPunct="1">
              <a:lnSpc>
                <a:spcPct val="75000"/>
              </a:lnSpc>
              <a:spcBef>
                <a:spcPct val="30000"/>
              </a:spcBef>
            </a:pPr>
            <a:r>
              <a:rPr lang="en-US" altLang="en-US" sz="1600" b="1">
                <a:latin typeface="Courier New" panose="02070309020205020404" pitchFamily="49" charset="0"/>
              </a:rPr>
              <a:t>  </a:t>
            </a:r>
            <a:r>
              <a:rPr lang="en-US" altLang="en-US" sz="1800" b="1">
                <a:latin typeface="Courier New" panose="02070309020205020404" pitchFamily="49" charset="0"/>
              </a:rPr>
              <a:t>switch(waitRet) {</a:t>
            </a:r>
          </a:p>
          <a:p>
            <a:pPr marL="0" indent="0" eaLnBrk="1" hangingPunct="1">
              <a:lnSpc>
                <a:spcPct val="75000"/>
              </a:lnSpc>
              <a:spcBef>
                <a:spcPct val="30000"/>
              </a:spcBef>
            </a:pPr>
            <a:r>
              <a:rPr lang="en-US" altLang="en-US" sz="1800" b="1">
                <a:latin typeface="Courier New" panose="02070309020205020404" pitchFamily="49" charset="0"/>
              </a:rPr>
              <a:t>  case WAIT_OBJECT_0:  	// event signaled</a:t>
            </a:r>
          </a:p>
          <a:p>
            <a:pPr marL="0" indent="0" eaLnBrk="1" hangingPunct="1">
              <a:lnSpc>
                <a:spcPct val="75000"/>
              </a:lnSpc>
              <a:spcBef>
                <a:spcPct val="30000"/>
              </a:spcBef>
            </a:pPr>
            <a:r>
              <a:rPr lang="en-US" altLang="en-US" sz="1800" b="1">
                <a:latin typeface="Courier New" panose="02070309020205020404" pitchFamily="49" charset="0"/>
              </a:rPr>
              <a:t>    printf("found it!\n");</a:t>
            </a:r>
          </a:p>
          <a:p>
            <a:pPr marL="0" indent="0" eaLnBrk="1" hangingPunct="1">
              <a:lnSpc>
                <a:spcPct val="75000"/>
              </a:lnSpc>
              <a:spcBef>
                <a:spcPct val="30000"/>
              </a:spcBef>
            </a:pPr>
            <a:r>
              <a:rPr lang="en-US" altLang="en-US" sz="1800" b="1">
                <a:latin typeface="Courier New" panose="02070309020205020404" pitchFamily="49" charset="0"/>
              </a:rPr>
              <a:t>    WaitForSingleObject(hObj[1], INFINITE) ;</a:t>
            </a:r>
          </a:p>
          <a:p>
            <a:pPr marL="0" indent="0" eaLnBrk="1" hangingPunct="1">
              <a:lnSpc>
                <a:spcPct val="75000"/>
              </a:lnSpc>
              <a:spcBef>
                <a:spcPct val="30000"/>
              </a:spcBef>
            </a:pPr>
            <a:r>
              <a:rPr lang="en-US" altLang="en-US" sz="1800" b="1">
                <a:latin typeface="Courier New" panose="02070309020205020404" pitchFamily="49" charset="0"/>
              </a:rPr>
              <a:t>    // fall thru</a:t>
            </a:r>
          </a:p>
          <a:p>
            <a:pPr marL="0" indent="0" eaLnBrk="1" hangingPunct="1">
              <a:lnSpc>
                <a:spcPct val="75000"/>
              </a:lnSpc>
              <a:spcBef>
                <a:spcPct val="30000"/>
              </a:spcBef>
            </a:pPr>
            <a:r>
              <a:rPr lang="en-US" altLang="en-US" sz="1800" b="1">
                <a:latin typeface="Courier New" panose="02070309020205020404" pitchFamily="49" charset="0"/>
              </a:rPr>
              <a:t>  case WAIT_OBJECT_0+1:	// thread signaled</a:t>
            </a:r>
          </a:p>
          <a:p>
            <a:pPr marL="0" indent="0" eaLnBrk="1" hangingPunct="1">
              <a:lnSpc>
                <a:spcPct val="75000"/>
              </a:lnSpc>
              <a:spcBef>
                <a:spcPct val="30000"/>
              </a:spcBef>
            </a:pPr>
            <a:r>
              <a:rPr lang="en-US" altLang="en-US" sz="1800" b="1">
                <a:latin typeface="Courier New" panose="02070309020205020404" pitchFamily="49" charset="0"/>
              </a:rPr>
              <a:t>    printf("thread done\n");</a:t>
            </a:r>
          </a:p>
          <a:p>
            <a:pPr marL="0" indent="0" eaLnBrk="1" hangingPunct="1">
              <a:lnSpc>
                <a:spcPct val="75000"/>
              </a:lnSpc>
              <a:spcBef>
                <a:spcPct val="30000"/>
              </a:spcBef>
            </a:pPr>
            <a:r>
              <a:rPr lang="en-US" altLang="en-US" sz="1800" b="1">
                <a:latin typeface="Courier New" panose="02070309020205020404" pitchFamily="49" charset="0"/>
              </a:rPr>
              <a:t>    break ;</a:t>
            </a:r>
          </a:p>
          <a:p>
            <a:pPr marL="0" indent="0" eaLnBrk="1" hangingPunct="1">
              <a:lnSpc>
                <a:spcPct val="75000"/>
              </a:lnSpc>
              <a:spcBef>
                <a:spcPct val="30000"/>
              </a:spcBef>
            </a:pPr>
            <a:r>
              <a:rPr lang="en-US" altLang="en-US" sz="1800" b="1">
                <a:latin typeface="Courier New" panose="02070309020205020404" pitchFamily="49" charset="0"/>
              </a:rPr>
              <a:t>  default:</a:t>
            </a:r>
          </a:p>
          <a:p>
            <a:pPr marL="0" indent="0" eaLnBrk="1" hangingPunct="1">
              <a:lnSpc>
                <a:spcPct val="75000"/>
              </a:lnSpc>
              <a:spcBef>
                <a:spcPct val="30000"/>
              </a:spcBef>
            </a:pPr>
            <a:r>
              <a:rPr lang="en-US" altLang="en-US" sz="1800" b="1">
                <a:latin typeface="Courier New" panose="02070309020205020404" pitchFamily="49" charset="0"/>
              </a:rPr>
              <a:t>    printf("wait error: ret %u\n", waitRet);</a:t>
            </a:r>
          </a:p>
          <a:p>
            <a:pPr marL="0" indent="0" eaLnBrk="1" hangingPunct="1">
              <a:lnSpc>
                <a:spcPct val="75000"/>
              </a:lnSpc>
              <a:spcBef>
                <a:spcPct val="30000"/>
              </a:spcBef>
            </a:pPr>
            <a:r>
              <a:rPr lang="en-US" altLang="en-US" sz="1800" b="1">
                <a:latin typeface="Courier New" panose="02070309020205020404" pitchFamily="49" charset="0"/>
              </a:rPr>
              <a:t>    break ;</a:t>
            </a:r>
          </a:p>
          <a:p>
            <a:pPr marL="0" indent="0" eaLnBrk="1" hangingPunct="1">
              <a:lnSpc>
                <a:spcPct val="75000"/>
              </a:lnSpc>
              <a:spcBef>
                <a:spcPct val="30000"/>
              </a:spcBef>
            </a:pPr>
            <a:r>
              <a:rPr lang="en-US" altLang="en-US" sz="1800" b="1">
                <a:latin typeface="Courier New" panose="02070309020205020404" pitchFamily="49" charset="0"/>
              </a:rPr>
              <a:t>  }</a:t>
            </a:r>
          </a:p>
          <a:p>
            <a:pPr marL="0" indent="0" eaLnBrk="1" hangingPunct="1">
              <a:lnSpc>
                <a:spcPct val="75000"/>
              </a:lnSpc>
            </a:pPr>
            <a:r>
              <a:rPr lang="en-US" altLang="en-US" sz="1600">
                <a:latin typeface="Courier New" panose="02070309020205020404" pitchFamily="49" charset="0"/>
              </a:rPr>
              <a:t>. . .</a:t>
            </a:r>
          </a:p>
          <a:p>
            <a:pPr marL="0" indent="0" eaLnBrk="1" hangingPunct="1">
              <a:lnSpc>
                <a:spcPct val="75000"/>
              </a:lnSpc>
              <a:spcBef>
                <a:spcPct val="30000"/>
              </a:spcBef>
            </a:pPr>
            <a:endParaRPr lang="en-US" altLang="en-US" sz="1800" b="1">
              <a:latin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8A7D7E81-1010-42DC-BC0D-F5586CD8BA59}"/>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A1E5D1BA-509D-44DA-A4D3-B8A20CC189B2}" type="slidenum">
              <a:rPr lang="en-US" altLang="en-US" sz="800">
                <a:solidFill>
                  <a:srgbClr val="FFFFFF"/>
                </a:solidFill>
                <a:latin typeface="Verdana" panose="020B0604030504040204" pitchFamily="34" charset="0"/>
              </a:rPr>
              <a:pPr/>
              <a:t>36</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682B185C-DFD4-4D02-B0AF-9212FC871ADF}"/>
              </a:ext>
            </a:extLst>
          </p:cNvPr>
          <p:cNvSpPr>
            <a:spLocks noGrp="1"/>
          </p:cNvSpPr>
          <p:nvPr>
            <p:ph type="ftr" sz="quarter" idx="12"/>
          </p:nvPr>
        </p:nvSpPr>
        <p:spPr/>
        <p:txBody>
          <a:bodyPr/>
          <a:lstStyle/>
          <a:p>
            <a:pPr>
              <a:defRPr/>
            </a:pPr>
            <a:r>
              <a:rPr lang="en-US"/>
              <a:t>Programming with Windows Threads</a:t>
            </a:r>
          </a:p>
        </p:txBody>
      </p:sp>
      <p:sp>
        <p:nvSpPr>
          <p:cNvPr id="38916" name="Rectangle 2">
            <a:extLst>
              <a:ext uri="{FF2B5EF4-FFF2-40B4-BE49-F238E27FC236}">
                <a16:creationId xmlns:a16="http://schemas.microsoft.com/office/drawing/2014/main" id="{49FEAD41-651C-4009-B981-691CDBEAD28C}"/>
              </a:ext>
            </a:extLst>
          </p:cNvPr>
          <p:cNvSpPr>
            <a:spLocks noGrp="1" noChangeArrowheads="1"/>
          </p:cNvSpPr>
          <p:nvPr>
            <p:ph type="title"/>
          </p:nvPr>
        </p:nvSpPr>
        <p:spPr/>
        <p:txBody>
          <a:bodyPr/>
          <a:lstStyle/>
          <a:p>
            <a:pPr eaLnBrk="1" hangingPunct="1"/>
            <a:r>
              <a:rPr lang="en-US" altLang="en-US"/>
              <a:t>Activity 3 – Using Events</a:t>
            </a:r>
          </a:p>
        </p:txBody>
      </p:sp>
      <p:sp>
        <p:nvSpPr>
          <p:cNvPr id="38917" name="Rectangle 3">
            <a:extLst>
              <a:ext uri="{FF2B5EF4-FFF2-40B4-BE49-F238E27FC236}">
                <a16:creationId xmlns:a16="http://schemas.microsoft.com/office/drawing/2014/main" id="{6AAA5E8B-15A2-4216-B4DD-1BEA1C308A1E}"/>
              </a:ext>
            </a:extLst>
          </p:cNvPr>
          <p:cNvSpPr>
            <a:spLocks noGrp="1" noChangeArrowheads="1"/>
          </p:cNvSpPr>
          <p:nvPr>
            <p:ph type="body" idx="1"/>
          </p:nvPr>
        </p:nvSpPr>
        <p:spPr/>
        <p:txBody>
          <a:bodyPr/>
          <a:lstStyle/>
          <a:p>
            <a:pPr marL="0" indent="0" eaLnBrk="1" hangingPunct="1"/>
            <a:r>
              <a:rPr lang="en-US" altLang="en-US"/>
              <a:t>Replace spin-wait and thread counting variable with events to signal thread completion of computational piece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9995515D-5557-4E35-91A0-3040D57BF4D4}"/>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7E83E044-E939-4D52-9FEF-637A0B68935B}" type="slidenum">
              <a:rPr lang="en-US" altLang="en-US" sz="800">
                <a:solidFill>
                  <a:srgbClr val="FFFFFF"/>
                </a:solidFill>
                <a:latin typeface="Verdana" panose="020B0604030504040204" pitchFamily="34" charset="0"/>
              </a:rPr>
              <a:pPr/>
              <a:t>37</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48D46BDB-D01D-4F63-B32B-CC837353CEC7}"/>
              </a:ext>
            </a:extLst>
          </p:cNvPr>
          <p:cNvSpPr>
            <a:spLocks noGrp="1"/>
          </p:cNvSpPr>
          <p:nvPr>
            <p:ph type="ftr" sz="quarter" idx="12"/>
          </p:nvPr>
        </p:nvSpPr>
        <p:spPr/>
        <p:txBody>
          <a:bodyPr/>
          <a:lstStyle/>
          <a:p>
            <a:pPr>
              <a:defRPr/>
            </a:pPr>
            <a:r>
              <a:rPr lang="en-US"/>
              <a:t>Programming with Windows Threads</a:t>
            </a:r>
          </a:p>
        </p:txBody>
      </p:sp>
      <p:sp>
        <p:nvSpPr>
          <p:cNvPr id="39940" name="Rectangle 2">
            <a:extLst>
              <a:ext uri="{FF2B5EF4-FFF2-40B4-BE49-F238E27FC236}">
                <a16:creationId xmlns:a16="http://schemas.microsoft.com/office/drawing/2014/main" id="{83F70BDD-A754-49EA-832B-A391B226493D}"/>
              </a:ext>
            </a:extLst>
          </p:cNvPr>
          <p:cNvSpPr>
            <a:spLocks noGrp="1" noChangeArrowheads="1"/>
          </p:cNvSpPr>
          <p:nvPr>
            <p:ph type="title"/>
          </p:nvPr>
        </p:nvSpPr>
        <p:spPr/>
        <p:txBody>
          <a:bodyPr/>
          <a:lstStyle/>
          <a:p>
            <a:pPr eaLnBrk="1" hangingPunct="1"/>
            <a:r>
              <a:rPr lang="en-US" altLang="en-US"/>
              <a:t>Windows* Semaphores</a:t>
            </a:r>
          </a:p>
        </p:txBody>
      </p:sp>
      <p:sp>
        <p:nvSpPr>
          <p:cNvPr id="39941" name="Rectangle 3">
            <a:extLst>
              <a:ext uri="{FF2B5EF4-FFF2-40B4-BE49-F238E27FC236}">
                <a16:creationId xmlns:a16="http://schemas.microsoft.com/office/drawing/2014/main" id="{8B257348-A36C-453E-BA67-931AF2968AA7}"/>
              </a:ext>
            </a:extLst>
          </p:cNvPr>
          <p:cNvSpPr>
            <a:spLocks noGrp="1" noChangeArrowheads="1"/>
          </p:cNvSpPr>
          <p:nvPr>
            <p:ph type="body" idx="1"/>
          </p:nvPr>
        </p:nvSpPr>
        <p:spPr/>
        <p:txBody>
          <a:bodyPr/>
          <a:lstStyle/>
          <a:p>
            <a:pPr marL="0" indent="0" eaLnBrk="1" hangingPunct="1"/>
            <a:r>
              <a:rPr lang="en-US" altLang="en-US"/>
              <a:t>Synchronization object that keeps a count</a:t>
            </a:r>
          </a:p>
          <a:p>
            <a:pPr lvl="1" eaLnBrk="1" hangingPunct="1"/>
            <a:r>
              <a:rPr lang="en-US" altLang="en-US"/>
              <a:t>Represents the number of available resources</a:t>
            </a:r>
          </a:p>
          <a:p>
            <a:pPr lvl="1" eaLnBrk="1" hangingPunct="1"/>
            <a:r>
              <a:rPr lang="en-US" altLang="en-US"/>
              <a:t>Formalized by Edsger Dijkstra (1968)</a:t>
            </a:r>
          </a:p>
          <a:p>
            <a:pPr marL="0" indent="0" eaLnBrk="1" hangingPunct="1"/>
            <a:r>
              <a:rPr lang="en-US" altLang="en-US"/>
              <a:t>Two operations on semaphores</a:t>
            </a:r>
          </a:p>
          <a:p>
            <a:pPr lvl="1" eaLnBrk="1" hangingPunct="1"/>
            <a:r>
              <a:rPr lang="en-US" altLang="en-US"/>
              <a:t>Wait [P(s)]: Thread waits until s &gt; 0, then s = s-1</a:t>
            </a:r>
          </a:p>
          <a:p>
            <a:pPr lvl="1" eaLnBrk="1" hangingPunct="1"/>
            <a:r>
              <a:rPr lang="en-US" altLang="en-US"/>
              <a:t>Post [V(s)]: s = s + 1</a:t>
            </a:r>
          </a:p>
          <a:p>
            <a:pPr marL="0" indent="0" eaLnBrk="1" hangingPunct="1"/>
            <a:r>
              <a:rPr lang="en-US" altLang="en-US"/>
              <a:t>Semaphore is in signaled state if count &gt; 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787B16D-5866-4235-A63F-AC6D7BDF4D45}"/>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980DDA06-CBFF-4482-8D10-67A8E136F6D1}" type="slidenum">
              <a:rPr lang="en-US" altLang="en-US" sz="800">
                <a:solidFill>
                  <a:srgbClr val="FFFFFF"/>
                </a:solidFill>
                <a:latin typeface="Verdana" panose="020B0604030504040204" pitchFamily="34" charset="0"/>
              </a:rPr>
              <a:pPr/>
              <a:t>38</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E4AAD514-B16E-4AF1-99D5-F3919D06BB60}"/>
              </a:ext>
            </a:extLst>
          </p:cNvPr>
          <p:cNvSpPr>
            <a:spLocks noGrp="1"/>
          </p:cNvSpPr>
          <p:nvPr>
            <p:ph type="ftr" sz="quarter" idx="12"/>
          </p:nvPr>
        </p:nvSpPr>
        <p:spPr/>
        <p:txBody>
          <a:bodyPr/>
          <a:lstStyle/>
          <a:p>
            <a:pPr>
              <a:defRPr/>
            </a:pPr>
            <a:r>
              <a:rPr lang="en-US"/>
              <a:t>Programming with Windows Threads</a:t>
            </a:r>
          </a:p>
        </p:txBody>
      </p:sp>
      <p:sp>
        <p:nvSpPr>
          <p:cNvPr id="1630210" name="Rectangle 2">
            <a:extLst>
              <a:ext uri="{FF2B5EF4-FFF2-40B4-BE49-F238E27FC236}">
                <a16:creationId xmlns:a16="http://schemas.microsoft.com/office/drawing/2014/main" id="{D3FCF2FA-40BA-458D-B23A-2838C4EAD0B5}"/>
              </a:ext>
            </a:extLst>
          </p:cNvPr>
          <p:cNvSpPr>
            <a:spLocks noChangeArrowheads="1"/>
          </p:cNvSpPr>
          <p:nvPr/>
        </p:nvSpPr>
        <p:spPr bwMode="auto">
          <a:xfrm>
            <a:off x="377825" y="1308100"/>
            <a:ext cx="7880350" cy="2176463"/>
          </a:xfrm>
          <a:prstGeom prst="rect">
            <a:avLst/>
          </a:prstGeom>
          <a:solidFill>
            <a:srgbClr val="001E8A"/>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40965" name="Rectangle 3">
            <a:extLst>
              <a:ext uri="{FF2B5EF4-FFF2-40B4-BE49-F238E27FC236}">
                <a16:creationId xmlns:a16="http://schemas.microsoft.com/office/drawing/2014/main" id="{0B01CDA9-2AFF-4C6C-A01A-457E049DA140}"/>
              </a:ext>
            </a:extLst>
          </p:cNvPr>
          <p:cNvSpPr>
            <a:spLocks noGrp="1" noChangeArrowheads="1"/>
          </p:cNvSpPr>
          <p:nvPr>
            <p:ph type="title"/>
          </p:nvPr>
        </p:nvSpPr>
        <p:spPr/>
        <p:txBody>
          <a:bodyPr/>
          <a:lstStyle/>
          <a:p>
            <a:pPr eaLnBrk="1" hangingPunct="1"/>
            <a:r>
              <a:rPr lang="en-US" altLang="en-US"/>
              <a:t>Win32* Semaphore Creation</a:t>
            </a:r>
          </a:p>
        </p:txBody>
      </p:sp>
      <p:sp>
        <p:nvSpPr>
          <p:cNvPr id="40966" name="Rectangle 4">
            <a:extLst>
              <a:ext uri="{FF2B5EF4-FFF2-40B4-BE49-F238E27FC236}">
                <a16:creationId xmlns:a16="http://schemas.microsoft.com/office/drawing/2014/main" id="{CCDAE402-30A3-458B-B07D-E77D0335FFF1}"/>
              </a:ext>
            </a:extLst>
          </p:cNvPr>
          <p:cNvSpPr>
            <a:spLocks noGrp="1" noChangeArrowheads="1"/>
          </p:cNvSpPr>
          <p:nvPr>
            <p:ph type="body" idx="1"/>
          </p:nvPr>
        </p:nvSpPr>
        <p:spPr>
          <a:xfrm>
            <a:off x="455613" y="1371600"/>
            <a:ext cx="8237537" cy="4672013"/>
          </a:xfrm>
        </p:spPr>
        <p:txBody>
          <a:bodyPr/>
          <a:lstStyle/>
          <a:p>
            <a:pPr marL="0" indent="0" eaLnBrk="1" hangingPunct="1">
              <a:lnSpc>
                <a:spcPct val="85000"/>
              </a:lnSpc>
            </a:pPr>
            <a:r>
              <a:rPr lang="en-US" altLang="en-US" b="1">
                <a:latin typeface="Courier New" panose="02070309020205020404" pitchFamily="49" charset="0"/>
              </a:rPr>
              <a:t>HANDLE CreateSemaphore(</a:t>
            </a:r>
          </a:p>
          <a:p>
            <a:pPr marL="0" indent="0" eaLnBrk="1" hangingPunct="1">
              <a:lnSpc>
                <a:spcPct val="85000"/>
              </a:lnSpc>
            </a:pPr>
            <a:r>
              <a:rPr lang="en-US" altLang="en-US" b="1">
                <a:latin typeface="Courier New" panose="02070309020205020404" pitchFamily="49" charset="0"/>
              </a:rPr>
              <a:t>   LPSECURITY_ATTRIBUTES lpEventAttributes,</a:t>
            </a:r>
          </a:p>
          <a:p>
            <a:pPr marL="0" indent="0" eaLnBrk="1" hangingPunct="1">
              <a:lnSpc>
                <a:spcPct val="85000"/>
              </a:lnSpc>
            </a:pPr>
            <a:r>
              <a:rPr lang="en-US" altLang="en-US" b="1">
                <a:latin typeface="Courier New" panose="02070309020205020404" pitchFamily="49" charset="0"/>
              </a:rPr>
              <a:t>   LONG lSemInitial,   // Initial count value</a:t>
            </a:r>
          </a:p>
          <a:p>
            <a:pPr marL="0" indent="0" eaLnBrk="1" hangingPunct="1">
              <a:lnSpc>
                <a:spcPct val="85000"/>
              </a:lnSpc>
            </a:pPr>
            <a:r>
              <a:rPr lang="en-US" altLang="en-US" b="1">
                <a:latin typeface="Courier New" panose="02070309020205020404" pitchFamily="49" charset="0"/>
              </a:rPr>
              <a:t>   LONG lSemMax,       // Maximum value for count</a:t>
            </a:r>
          </a:p>
          <a:p>
            <a:pPr marL="0" indent="0" eaLnBrk="1" hangingPunct="1">
              <a:lnSpc>
                <a:spcPct val="85000"/>
              </a:lnSpc>
            </a:pPr>
            <a:r>
              <a:rPr lang="en-US" altLang="en-US" b="1">
                <a:latin typeface="Courier New" panose="02070309020205020404" pitchFamily="49" charset="0"/>
              </a:rPr>
              <a:t>   LPCSTR lpSemName);  // text name for object</a:t>
            </a:r>
          </a:p>
          <a:p>
            <a:pPr marL="0" indent="0" eaLnBrk="1" hangingPunct="1">
              <a:lnSpc>
                <a:spcPct val="85000"/>
              </a:lnSpc>
            </a:pPr>
            <a:endParaRPr lang="en-US" altLang="en-US" b="1">
              <a:latin typeface="Courier New" panose="02070309020205020404" pitchFamily="49" charset="0"/>
            </a:endParaRPr>
          </a:p>
          <a:p>
            <a:pPr marL="0" indent="0" eaLnBrk="1" hangingPunct="1">
              <a:lnSpc>
                <a:spcPct val="85000"/>
              </a:lnSpc>
            </a:pPr>
            <a:r>
              <a:rPr lang="en-US" altLang="en-US"/>
              <a:t>Value of </a:t>
            </a:r>
            <a:r>
              <a:rPr lang="en-US" altLang="en-US" b="1">
                <a:latin typeface="Courier New" panose="02070309020205020404" pitchFamily="49" charset="0"/>
              </a:rPr>
              <a:t>lSemMax</a:t>
            </a:r>
            <a:r>
              <a:rPr lang="en-US" altLang="en-US"/>
              <a:t> must be 1 or greater</a:t>
            </a:r>
          </a:p>
          <a:p>
            <a:pPr marL="0" indent="0" eaLnBrk="1" hangingPunct="1">
              <a:lnSpc>
                <a:spcPct val="85000"/>
              </a:lnSpc>
            </a:pPr>
            <a:r>
              <a:rPr lang="en-US" altLang="en-US"/>
              <a:t>Value of </a:t>
            </a:r>
            <a:r>
              <a:rPr lang="en-US" altLang="en-US" b="1">
                <a:latin typeface="Courier New" panose="02070309020205020404" pitchFamily="49" charset="0"/>
              </a:rPr>
              <a:t>lSemInitial</a:t>
            </a:r>
            <a:r>
              <a:rPr lang="en-US" altLang="en-US" b="1"/>
              <a:t> </a:t>
            </a:r>
            <a:r>
              <a:rPr lang="en-US" altLang="en-US"/>
              <a:t>must be </a:t>
            </a:r>
          </a:p>
          <a:p>
            <a:pPr lvl="1" eaLnBrk="1" hangingPunct="1">
              <a:lnSpc>
                <a:spcPct val="85000"/>
              </a:lnSpc>
            </a:pPr>
            <a:r>
              <a:rPr lang="en-US" altLang="en-US"/>
              <a:t>greater than or equal to zero, </a:t>
            </a:r>
          </a:p>
          <a:p>
            <a:pPr lvl="1" eaLnBrk="1" hangingPunct="1">
              <a:lnSpc>
                <a:spcPct val="85000"/>
              </a:lnSpc>
            </a:pPr>
            <a:r>
              <a:rPr lang="en-US" altLang="en-US"/>
              <a:t>less than or equal to </a:t>
            </a:r>
            <a:r>
              <a:rPr lang="en-US" altLang="en-US" b="1">
                <a:latin typeface="Courier New" panose="02070309020205020404" pitchFamily="49" charset="0"/>
              </a:rPr>
              <a:t>lSemMax</a:t>
            </a:r>
            <a:r>
              <a:rPr lang="en-US" altLang="en-US"/>
              <a:t>,</a:t>
            </a:r>
            <a:r>
              <a:rPr lang="en-US" altLang="en-US" b="1">
                <a:latin typeface="Courier New" panose="02070309020205020404" pitchFamily="49" charset="0"/>
              </a:rPr>
              <a:t> </a:t>
            </a:r>
            <a:r>
              <a:rPr lang="en-US" altLang="en-US"/>
              <a:t>and</a:t>
            </a:r>
            <a:r>
              <a:rPr lang="en-US" altLang="en-US" b="1">
                <a:latin typeface="Courier New" panose="02070309020205020404" pitchFamily="49" charset="0"/>
              </a:rPr>
              <a:t> </a:t>
            </a:r>
          </a:p>
          <a:p>
            <a:pPr lvl="1" eaLnBrk="1" hangingPunct="1">
              <a:lnSpc>
                <a:spcPct val="85000"/>
              </a:lnSpc>
            </a:pPr>
            <a:r>
              <a:rPr lang="en-US" altLang="en-US"/>
              <a:t>cannot go outside of range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F4DF7BB-6627-4133-A4F7-F49DD6EE815A}"/>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D4AEDAC6-6D36-497E-90AA-E6FD37295E34}" type="slidenum">
              <a:rPr lang="en-US" altLang="en-US" sz="800">
                <a:solidFill>
                  <a:srgbClr val="FFFFFF"/>
                </a:solidFill>
                <a:latin typeface="Verdana" panose="020B0604030504040204" pitchFamily="34" charset="0"/>
              </a:rPr>
              <a:pPr/>
              <a:t>39</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86C5BD94-83A0-4342-86FB-820AC954343A}"/>
              </a:ext>
            </a:extLst>
          </p:cNvPr>
          <p:cNvSpPr>
            <a:spLocks noGrp="1"/>
          </p:cNvSpPr>
          <p:nvPr>
            <p:ph type="ftr" sz="quarter" idx="12"/>
          </p:nvPr>
        </p:nvSpPr>
        <p:spPr/>
        <p:txBody>
          <a:bodyPr/>
          <a:lstStyle/>
          <a:p>
            <a:pPr>
              <a:defRPr/>
            </a:pPr>
            <a:r>
              <a:rPr lang="en-US"/>
              <a:t>Programming with Windows Threads</a:t>
            </a:r>
          </a:p>
        </p:txBody>
      </p:sp>
      <p:sp>
        <p:nvSpPr>
          <p:cNvPr id="1632258" name="Rectangle 2">
            <a:extLst>
              <a:ext uri="{FF2B5EF4-FFF2-40B4-BE49-F238E27FC236}">
                <a16:creationId xmlns:a16="http://schemas.microsoft.com/office/drawing/2014/main" id="{023ABC53-5278-4DD1-BBC6-8335E8375183}"/>
              </a:ext>
            </a:extLst>
          </p:cNvPr>
          <p:cNvSpPr>
            <a:spLocks noChangeArrowheads="1"/>
          </p:cNvSpPr>
          <p:nvPr/>
        </p:nvSpPr>
        <p:spPr bwMode="auto">
          <a:xfrm>
            <a:off x="423863" y="3246438"/>
            <a:ext cx="8121650" cy="1728787"/>
          </a:xfrm>
          <a:prstGeom prst="rect">
            <a:avLst/>
          </a:prstGeom>
          <a:solidFill>
            <a:srgbClr val="001E8A"/>
          </a:solidFill>
          <a:ln w="12700">
            <a:solidFill>
              <a:schemeClr val="tx1"/>
            </a:solidFill>
            <a:miter lim="800000"/>
            <a:headEnd type="none" w="sm" len="sm"/>
            <a:tailEnd type="none" w="sm" len="sm"/>
          </a:ln>
          <a:effectLst/>
        </p:spPr>
        <p:txBody>
          <a:bodyPr wrap="none" anchor="ctr"/>
          <a:lstStyle/>
          <a:p>
            <a:pPr>
              <a:defRPr/>
            </a:pPr>
            <a:endParaRPr lang="en-US"/>
          </a:p>
        </p:txBody>
      </p:sp>
      <p:sp>
        <p:nvSpPr>
          <p:cNvPr id="41989" name="Rectangle 3">
            <a:extLst>
              <a:ext uri="{FF2B5EF4-FFF2-40B4-BE49-F238E27FC236}">
                <a16:creationId xmlns:a16="http://schemas.microsoft.com/office/drawing/2014/main" id="{4AB3E657-FDC6-47FF-A217-10C824E47009}"/>
              </a:ext>
            </a:extLst>
          </p:cNvPr>
          <p:cNvSpPr>
            <a:spLocks noGrp="1" noChangeArrowheads="1"/>
          </p:cNvSpPr>
          <p:nvPr>
            <p:ph type="title"/>
          </p:nvPr>
        </p:nvSpPr>
        <p:spPr/>
        <p:txBody>
          <a:bodyPr/>
          <a:lstStyle/>
          <a:p>
            <a:pPr eaLnBrk="1" hangingPunct="1"/>
            <a:r>
              <a:rPr lang="en-US" altLang="en-US"/>
              <a:t>Wait and Post Operations</a:t>
            </a:r>
          </a:p>
        </p:txBody>
      </p:sp>
      <p:sp>
        <p:nvSpPr>
          <p:cNvPr id="41990" name="Rectangle 4">
            <a:extLst>
              <a:ext uri="{FF2B5EF4-FFF2-40B4-BE49-F238E27FC236}">
                <a16:creationId xmlns:a16="http://schemas.microsoft.com/office/drawing/2014/main" id="{3D630131-2AB5-4580-A4E5-BC7A6BDA178F}"/>
              </a:ext>
            </a:extLst>
          </p:cNvPr>
          <p:cNvSpPr>
            <a:spLocks noGrp="1" noChangeArrowheads="1"/>
          </p:cNvSpPr>
          <p:nvPr>
            <p:ph type="body" idx="1"/>
          </p:nvPr>
        </p:nvSpPr>
        <p:spPr/>
        <p:txBody>
          <a:bodyPr/>
          <a:lstStyle/>
          <a:p>
            <a:pPr marL="0" indent="0" eaLnBrk="1" hangingPunct="1">
              <a:lnSpc>
                <a:spcPct val="85000"/>
              </a:lnSpc>
            </a:pPr>
            <a:r>
              <a:rPr lang="en-US" altLang="en-US"/>
              <a:t>Use </a:t>
            </a:r>
            <a:r>
              <a:rPr lang="en-US" altLang="en-US" b="1">
                <a:latin typeface="Courier New" panose="02070309020205020404" pitchFamily="49" charset="0"/>
              </a:rPr>
              <a:t>WaitForSingleObject</a:t>
            </a:r>
            <a:r>
              <a:rPr lang="en-US" altLang="en-US" b="1"/>
              <a:t> </a:t>
            </a:r>
            <a:r>
              <a:rPr lang="en-US" altLang="en-US"/>
              <a:t>to wait on semaphore</a:t>
            </a:r>
          </a:p>
          <a:p>
            <a:pPr lvl="1" eaLnBrk="1" hangingPunct="1">
              <a:lnSpc>
                <a:spcPct val="85000"/>
              </a:lnSpc>
            </a:pPr>
            <a:r>
              <a:rPr lang="en-US" altLang="en-US"/>
              <a:t>If count is == 0, thread waits</a:t>
            </a:r>
          </a:p>
          <a:p>
            <a:pPr lvl="1" eaLnBrk="1" hangingPunct="1">
              <a:lnSpc>
                <a:spcPct val="85000"/>
              </a:lnSpc>
            </a:pPr>
            <a:r>
              <a:rPr lang="en-US" altLang="en-US"/>
              <a:t>Decrement count by 1 when count &gt; 0</a:t>
            </a:r>
          </a:p>
          <a:p>
            <a:pPr lvl="1" eaLnBrk="1" hangingPunct="1">
              <a:lnSpc>
                <a:spcPct val="85000"/>
              </a:lnSpc>
            </a:pPr>
            <a:endParaRPr lang="en-US" altLang="en-US"/>
          </a:p>
          <a:p>
            <a:pPr marL="0" indent="0" eaLnBrk="1" hangingPunct="1">
              <a:lnSpc>
                <a:spcPct val="85000"/>
              </a:lnSpc>
            </a:pPr>
            <a:r>
              <a:rPr lang="en-US" altLang="en-US"/>
              <a:t>Increment semaphore (Post operation)</a:t>
            </a:r>
          </a:p>
          <a:p>
            <a:pPr marL="0" indent="0" eaLnBrk="1" hangingPunct="1">
              <a:lnSpc>
                <a:spcPct val="85000"/>
              </a:lnSpc>
            </a:pPr>
            <a:r>
              <a:rPr lang="en-US" altLang="en-US" b="1">
                <a:latin typeface="Courier New" panose="02070309020205020404" pitchFamily="49" charset="0"/>
              </a:rPr>
              <a:t>BOOL ReleaseSemaphore( </a:t>
            </a:r>
          </a:p>
          <a:p>
            <a:pPr marL="0" indent="0" eaLnBrk="1" hangingPunct="1">
              <a:lnSpc>
                <a:spcPct val="85000"/>
              </a:lnSpc>
            </a:pPr>
            <a:r>
              <a:rPr lang="en-US" altLang="en-US" b="1">
                <a:latin typeface="Courier New" panose="02070309020205020404" pitchFamily="49" charset="0"/>
              </a:rPr>
              <a:t>   HANDLE hSemaphore,</a:t>
            </a:r>
          </a:p>
          <a:p>
            <a:pPr marL="0" indent="0" eaLnBrk="1" hangingPunct="1">
              <a:lnSpc>
                <a:spcPct val="85000"/>
              </a:lnSpc>
            </a:pPr>
            <a:r>
              <a:rPr lang="en-US" altLang="en-US" b="1">
                <a:latin typeface="Courier New" panose="02070309020205020404" pitchFamily="49" charset="0"/>
              </a:rPr>
              <a:t>   LONG cReleaseCount,</a:t>
            </a:r>
          </a:p>
          <a:p>
            <a:pPr marL="0" indent="0" eaLnBrk="1" hangingPunct="1">
              <a:lnSpc>
                <a:spcPct val="85000"/>
              </a:lnSpc>
            </a:pPr>
            <a:r>
              <a:rPr lang="en-US" altLang="en-US" b="1">
                <a:latin typeface="Courier New" panose="02070309020205020404" pitchFamily="49" charset="0"/>
              </a:rPr>
              <a:t>   LPLONG lpPreviousCount );</a:t>
            </a:r>
          </a:p>
          <a:p>
            <a:pPr lvl="1" eaLnBrk="1" hangingPunct="1">
              <a:lnSpc>
                <a:spcPct val="85000"/>
              </a:lnSpc>
            </a:pPr>
            <a:endParaRPr lang="en-US" altLang="en-US" sz="900"/>
          </a:p>
          <a:p>
            <a:pPr lvl="1" eaLnBrk="1" hangingPunct="1">
              <a:lnSpc>
                <a:spcPct val="85000"/>
              </a:lnSpc>
            </a:pPr>
            <a:r>
              <a:rPr lang="en-US" altLang="en-US"/>
              <a:t>Increase semaphore count by </a:t>
            </a:r>
            <a:r>
              <a:rPr lang="en-US" altLang="en-US" b="1">
                <a:latin typeface="Courier New" panose="02070309020205020404" pitchFamily="49" charset="0"/>
              </a:rPr>
              <a:t>cReleaseCount</a:t>
            </a:r>
          </a:p>
          <a:p>
            <a:pPr lvl="1" eaLnBrk="1" hangingPunct="1">
              <a:lnSpc>
                <a:spcPct val="85000"/>
              </a:lnSpc>
            </a:pPr>
            <a:r>
              <a:rPr lang="en-US" altLang="en-US"/>
              <a:t>Returns the previous count through </a:t>
            </a:r>
            <a:r>
              <a:rPr lang="en-US" altLang="en-US" b="1">
                <a:latin typeface="Courier New" panose="02070309020205020404" pitchFamily="49" charset="0"/>
              </a:rPr>
              <a:t>lpPreviousCount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0E08D3FF-E31F-4AAD-97F3-9DCA5DEDC560}"/>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3AE30298-70A4-451A-B1DA-7FCCDE556D58}" type="slidenum">
              <a:rPr lang="en-US" altLang="en-US" sz="800">
                <a:solidFill>
                  <a:srgbClr val="FFFFFF"/>
                </a:solidFill>
                <a:latin typeface="Verdana" panose="020B0604030504040204" pitchFamily="34" charset="0"/>
              </a:rPr>
              <a:pPr/>
              <a:t>4</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196F99C2-916D-4888-BDDD-BBD103E3F7DB}"/>
              </a:ext>
            </a:extLst>
          </p:cNvPr>
          <p:cNvSpPr>
            <a:spLocks noGrp="1"/>
          </p:cNvSpPr>
          <p:nvPr>
            <p:ph type="ftr" sz="quarter" idx="12"/>
          </p:nvPr>
        </p:nvSpPr>
        <p:spPr/>
        <p:txBody>
          <a:bodyPr/>
          <a:lstStyle/>
          <a:p>
            <a:pPr>
              <a:defRPr/>
            </a:pPr>
            <a:r>
              <a:rPr lang="en-US"/>
              <a:t>Programming with Windows Threads</a:t>
            </a:r>
          </a:p>
        </p:txBody>
      </p:sp>
      <p:sp>
        <p:nvSpPr>
          <p:cNvPr id="6148" name="Rectangle 2">
            <a:extLst>
              <a:ext uri="{FF2B5EF4-FFF2-40B4-BE49-F238E27FC236}">
                <a16:creationId xmlns:a16="http://schemas.microsoft.com/office/drawing/2014/main" id="{991DE555-793A-424F-98FD-A953D98A3E28}"/>
              </a:ext>
            </a:extLst>
          </p:cNvPr>
          <p:cNvSpPr>
            <a:spLocks noGrp="1" noChangeArrowheads="1"/>
          </p:cNvSpPr>
          <p:nvPr>
            <p:ph type="title"/>
          </p:nvPr>
        </p:nvSpPr>
        <p:spPr/>
        <p:txBody>
          <a:bodyPr/>
          <a:lstStyle/>
          <a:p>
            <a:pPr eaLnBrk="1" hangingPunct="1"/>
            <a:r>
              <a:rPr lang="en-US" altLang="en-US"/>
              <a:t>Windows* HANDLE type</a:t>
            </a:r>
          </a:p>
        </p:txBody>
      </p:sp>
      <p:sp>
        <p:nvSpPr>
          <p:cNvPr id="6149" name="Rectangle 3">
            <a:extLst>
              <a:ext uri="{FF2B5EF4-FFF2-40B4-BE49-F238E27FC236}">
                <a16:creationId xmlns:a16="http://schemas.microsoft.com/office/drawing/2014/main" id="{0E00513B-73F3-45AF-9A3C-FE680A883A01}"/>
              </a:ext>
            </a:extLst>
          </p:cNvPr>
          <p:cNvSpPr>
            <a:spLocks noGrp="1" noChangeArrowheads="1"/>
          </p:cNvSpPr>
          <p:nvPr>
            <p:ph type="body" idx="1"/>
          </p:nvPr>
        </p:nvSpPr>
        <p:spPr/>
        <p:txBody>
          <a:bodyPr/>
          <a:lstStyle/>
          <a:p>
            <a:pPr marL="0" indent="0" eaLnBrk="1" hangingPunct="1"/>
            <a:r>
              <a:rPr lang="en-US" altLang="en-US"/>
              <a:t>Each Windows object is referenced by </a:t>
            </a:r>
            <a:r>
              <a:rPr lang="en-US" altLang="en-US" b="1">
                <a:latin typeface="Courier New" panose="02070309020205020404" pitchFamily="49" charset="0"/>
              </a:rPr>
              <a:t>HANDLE</a:t>
            </a:r>
            <a:r>
              <a:rPr lang="en-US" altLang="en-US" b="1"/>
              <a:t> </a:t>
            </a:r>
            <a:r>
              <a:rPr lang="en-US" altLang="en-US"/>
              <a:t>type variables</a:t>
            </a:r>
          </a:p>
          <a:p>
            <a:pPr lvl="1" eaLnBrk="1" hangingPunct="1"/>
            <a:r>
              <a:rPr lang="en-US" altLang="en-US"/>
              <a:t>Pointer to kernel objects</a:t>
            </a:r>
          </a:p>
          <a:p>
            <a:pPr lvl="1" eaLnBrk="1" hangingPunct="1"/>
            <a:r>
              <a:rPr lang="en-US" altLang="en-US"/>
              <a:t>Thread, process, file, event, mutex, semaphore, etc.</a:t>
            </a:r>
          </a:p>
          <a:p>
            <a:pPr marL="0" indent="0" eaLnBrk="1" hangingPunct="1"/>
            <a:r>
              <a:rPr lang="en-US" altLang="en-US"/>
              <a:t>Object creation functions return </a:t>
            </a:r>
            <a:r>
              <a:rPr lang="en-US" altLang="en-US" b="1">
                <a:latin typeface="Courier New" panose="02070309020205020404" pitchFamily="49" charset="0"/>
              </a:rPr>
              <a:t>HANDLE</a:t>
            </a:r>
          </a:p>
          <a:p>
            <a:pPr marL="0" indent="0" eaLnBrk="1" hangingPunct="1"/>
            <a:r>
              <a:rPr lang="en-US" altLang="en-US"/>
              <a:t>Object controlled through its handle</a:t>
            </a:r>
          </a:p>
          <a:p>
            <a:pPr lvl="1" eaLnBrk="1" hangingPunct="1"/>
            <a:r>
              <a:rPr lang="en-US" altLang="en-US"/>
              <a:t>Don’t manipulate objects directly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1BC4D99-01CB-4707-B7F1-A2D1BD33EAA6}"/>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6B392ED7-847F-469B-BC33-F506513B5E1B}" type="slidenum">
              <a:rPr lang="en-US" altLang="en-US" sz="800">
                <a:solidFill>
                  <a:srgbClr val="FFFFFF"/>
                </a:solidFill>
                <a:latin typeface="Verdana" panose="020B0604030504040204" pitchFamily="34" charset="0"/>
              </a:rPr>
              <a:pPr/>
              <a:t>40</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D70F406C-8B5E-4AA3-AD35-66F0CF7BE15F}"/>
              </a:ext>
            </a:extLst>
          </p:cNvPr>
          <p:cNvSpPr>
            <a:spLocks noGrp="1"/>
          </p:cNvSpPr>
          <p:nvPr>
            <p:ph type="ftr" sz="quarter" idx="12"/>
          </p:nvPr>
        </p:nvSpPr>
        <p:spPr/>
        <p:txBody>
          <a:bodyPr/>
          <a:lstStyle/>
          <a:p>
            <a:pPr>
              <a:defRPr/>
            </a:pPr>
            <a:r>
              <a:rPr lang="en-US"/>
              <a:t>Programming with Windows Threads</a:t>
            </a:r>
          </a:p>
        </p:txBody>
      </p:sp>
      <p:sp>
        <p:nvSpPr>
          <p:cNvPr id="43012" name="Rectangle 2">
            <a:extLst>
              <a:ext uri="{FF2B5EF4-FFF2-40B4-BE49-F238E27FC236}">
                <a16:creationId xmlns:a16="http://schemas.microsoft.com/office/drawing/2014/main" id="{363CD7D0-2AE7-4902-A196-5CD9DB9E21E5}"/>
              </a:ext>
            </a:extLst>
          </p:cNvPr>
          <p:cNvSpPr>
            <a:spLocks noGrp="1" noChangeArrowheads="1"/>
          </p:cNvSpPr>
          <p:nvPr>
            <p:ph type="title"/>
          </p:nvPr>
        </p:nvSpPr>
        <p:spPr/>
        <p:txBody>
          <a:bodyPr/>
          <a:lstStyle/>
          <a:p>
            <a:pPr eaLnBrk="1" hangingPunct="1"/>
            <a:r>
              <a:rPr lang="en-US" altLang="en-US"/>
              <a:t>Semaphore Uses</a:t>
            </a:r>
          </a:p>
        </p:txBody>
      </p:sp>
      <p:sp>
        <p:nvSpPr>
          <p:cNvPr id="43013" name="Rectangle 3">
            <a:extLst>
              <a:ext uri="{FF2B5EF4-FFF2-40B4-BE49-F238E27FC236}">
                <a16:creationId xmlns:a16="http://schemas.microsoft.com/office/drawing/2014/main" id="{77F91FC3-2926-4C48-9C8D-1B6A0E13008B}"/>
              </a:ext>
            </a:extLst>
          </p:cNvPr>
          <p:cNvSpPr>
            <a:spLocks noGrp="1" noChangeArrowheads="1"/>
          </p:cNvSpPr>
          <p:nvPr>
            <p:ph type="body" idx="1"/>
          </p:nvPr>
        </p:nvSpPr>
        <p:spPr/>
        <p:txBody>
          <a:bodyPr/>
          <a:lstStyle/>
          <a:p>
            <a:pPr marL="0" indent="0" eaLnBrk="1" hangingPunct="1"/>
            <a:r>
              <a:rPr lang="en-US" altLang="en-US"/>
              <a:t>Control access to data structures of limited size</a:t>
            </a:r>
          </a:p>
          <a:p>
            <a:pPr lvl="1" eaLnBrk="1" hangingPunct="1"/>
            <a:r>
              <a:rPr lang="en-US" altLang="en-US"/>
              <a:t>Queues, stacks, deques</a:t>
            </a:r>
          </a:p>
          <a:p>
            <a:pPr lvl="1" eaLnBrk="1" hangingPunct="1"/>
            <a:r>
              <a:rPr lang="en-US" altLang="en-US"/>
              <a:t>Use count to enumerate available elements</a:t>
            </a:r>
          </a:p>
          <a:p>
            <a:pPr marL="0" indent="0" eaLnBrk="1" hangingPunct="1"/>
            <a:r>
              <a:rPr lang="en-US" altLang="en-US"/>
              <a:t>Control access to finite number of resourse</a:t>
            </a:r>
          </a:p>
          <a:p>
            <a:pPr lvl="1" eaLnBrk="1" hangingPunct="1"/>
            <a:r>
              <a:rPr lang="en-US" altLang="en-US"/>
              <a:t>File descriptors, tape drives…</a:t>
            </a:r>
          </a:p>
          <a:p>
            <a:pPr marL="0" indent="0" eaLnBrk="1" hangingPunct="1"/>
            <a:r>
              <a:rPr lang="en-US" altLang="en-US"/>
              <a:t>Throttle number of active threads within  a region</a:t>
            </a:r>
          </a:p>
          <a:p>
            <a:pPr marL="0" indent="0" eaLnBrk="1" hangingPunct="1"/>
            <a:r>
              <a:rPr lang="en-US" altLang="en-US"/>
              <a:t>Binary semaphore [0,1] can act as mutex</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9E68527-FB5F-4D31-BB71-BCB7EC9B2021}"/>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971511F6-7C7C-4614-9464-F3B2ADAF8DFF}" type="slidenum">
              <a:rPr lang="en-US" altLang="en-US" sz="800">
                <a:solidFill>
                  <a:srgbClr val="FFFFFF"/>
                </a:solidFill>
                <a:latin typeface="Verdana" panose="020B0604030504040204" pitchFamily="34" charset="0"/>
              </a:rPr>
              <a:pPr/>
              <a:t>41</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0421EACB-C31D-44CE-9C8E-7B17A700FBDD}"/>
              </a:ext>
            </a:extLst>
          </p:cNvPr>
          <p:cNvSpPr>
            <a:spLocks noGrp="1"/>
          </p:cNvSpPr>
          <p:nvPr>
            <p:ph type="ftr" sz="quarter" idx="12"/>
          </p:nvPr>
        </p:nvSpPr>
        <p:spPr/>
        <p:txBody>
          <a:bodyPr/>
          <a:lstStyle/>
          <a:p>
            <a:pPr>
              <a:defRPr/>
            </a:pPr>
            <a:r>
              <a:rPr lang="en-US"/>
              <a:t>Programming with Windows Threads</a:t>
            </a:r>
          </a:p>
        </p:txBody>
      </p:sp>
      <p:sp>
        <p:nvSpPr>
          <p:cNvPr id="44036" name="Rectangle 2">
            <a:extLst>
              <a:ext uri="{FF2B5EF4-FFF2-40B4-BE49-F238E27FC236}">
                <a16:creationId xmlns:a16="http://schemas.microsoft.com/office/drawing/2014/main" id="{26EEF0F2-76C0-4E1C-AAC0-6BAEAD447371}"/>
              </a:ext>
            </a:extLst>
          </p:cNvPr>
          <p:cNvSpPr>
            <a:spLocks noGrp="1" noChangeArrowheads="1"/>
          </p:cNvSpPr>
          <p:nvPr>
            <p:ph type="title"/>
          </p:nvPr>
        </p:nvSpPr>
        <p:spPr/>
        <p:txBody>
          <a:bodyPr/>
          <a:lstStyle/>
          <a:p>
            <a:pPr eaLnBrk="1" hangingPunct="1"/>
            <a:r>
              <a:rPr lang="en-US" altLang="en-US"/>
              <a:t>Semaphore Cautions</a:t>
            </a:r>
          </a:p>
        </p:txBody>
      </p:sp>
      <p:sp>
        <p:nvSpPr>
          <p:cNvPr id="44037" name="Rectangle 3">
            <a:extLst>
              <a:ext uri="{FF2B5EF4-FFF2-40B4-BE49-F238E27FC236}">
                <a16:creationId xmlns:a16="http://schemas.microsoft.com/office/drawing/2014/main" id="{4E2FB353-F906-4B16-8452-1A235320A7EC}"/>
              </a:ext>
            </a:extLst>
          </p:cNvPr>
          <p:cNvSpPr>
            <a:spLocks noGrp="1" noChangeArrowheads="1"/>
          </p:cNvSpPr>
          <p:nvPr>
            <p:ph type="body" idx="1"/>
          </p:nvPr>
        </p:nvSpPr>
        <p:spPr/>
        <p:txBody>
          <a:bodyPr/>
          <a:lstStyle/>
          <a:p>
            <a:pPr marL="0" indent="0" eaLnBrk="1" hangingPunct="1"/>
            <a:r>
              <a:rPr lang="en-US" altLang="en-US"/>
              <a:t>No ownership of semaphore</a:t>
            </a:r>
          </a:p>
          <a:p>
            <a:pPr marL="0" indent="0" eaLnBrk="1" hangingPunct="1"/>
            <a:r>
              <a:rPr lang="en-US" altLang="en-US"/>
              <a:t>Any thread can release a semaphore, not just the last thread that waits</a:t>
            </a:r>
          </a:p>
          <a:p>
            <a:pPr lvl="1" eaLnBrk="1" hangingPunct="1"/>
            <a:r>
              <a:rPr lang="en-US" altLang="en-US"/>
              <a:t>Use good programming practice to avoid this</a:t>
            </a:r>
          </a:p>
          <a:p>
            <a:pPr marL="0" indent="0" eaLnBrk="1" hangingPunct="1"/>
            <a:r>
              <a:rPr lang="en-US" altLang="en-US"/>
              <a:t>No concept of abandoned semaphore</a:t>
            </a:r>
          </a:p>
          <a:p>
            <a:pPr lvl="1" eaLnBrk="1" hangingPunct="1"/>
            <a:r>
              <a:rPr lang="en-US" altLang="en-US"/>
              <a:t>If thread terminates before post, semaphore increment may be lost</a:t>
            </a:r>
          </a:p>
          <a:p>
            <a:pPr lvl="1" eaLnBrk="1" hangingPunct="1"/>
            <a:r>
              <a:rPr lang="en-US" altLang="en-US"/>
              <a:t>Deadlock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5B5CF25-4E84-4DD2-9657-AB46CF109ABB}"/>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456A6F73-3AFF-4ACD-AEB7-CC1D8305DA60}" type="slidenum">
              <a:rPr lang="en-US" altLang="en-US" sz="800">
                <a:solidFill>
                  <a:srgbClr val="FFFFFF"/>
                </a:solidFill>
                <a:latin typeface="Verdana" panose="020B0604030504040204" pitchFamily="34" charset="0"/>
              </a:rPr>
              <a:pPr/>
              <a:t>42</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6E751F88-7328-498A-8E87-21D383C7B7A6}"/>
              </a:ext>
            </a:extLst>
          </p:cNvPr>
          <p:cNvSpPr>
            <a:spLocks noGrp="1"/>
          </p:cNvSpPr>
          <p:nvPr>
            <p:ph type="ftr" sz="quarter" idx="12"/>
          </p:nvPr>
        </p:nvSpPr>
        <p:spPr/>
        <p:txBody>
          <a:bodyPr/>
          <a:lstStyle/>
          <a:p>
            <a:pPr>
              <a:defRPr/>
            </a:pPr>
            <a:r>
              <a:rPr lang="en-US"/>
              <a:t>Programming with Windows Threads</a:t>
            </a:r>
          </a:p>
        </p:txBody>
      </p:sp>
      <p:sp>
        <p:nvSpPr>
          <p:cNvPr id="45060" name="Rectangle 2">
            <a:extLst>
              <a:ext uri="{FF2B5EF4-FFF2-40B4-BE49-F238E27FC236}">
                <a16:creationId xmlns:a16="http://schemas.microsoft.com/office/drawing/2014/main" id="{1A030936-16B0-4461-8B8D-E05EA5CA0F6E}"/>
              </a:ext>
            </a:extLst>
          </p:cNvPr>
          <p:cNvSpPr>
            <a:spLocks noGrp="1" noChangeArrowheads="1"/>
          </p:cNvSpPr>
          <p:nvPr>
            <p:ph type="title"/>
          </p:nvPr>
        </p:nvSpPr>
        <p:spPr>
          <a:xfrm>
            <a:off x="457200" y="457200"/>
            <a:ext cx="8550275" cy="695325"/>
          </a:xfrm>
        </p:spPr>
        <p:txBody>
          <a:bodyPr/>
          <a:lstStyle/>
          <a:p>
            <a:pPr eaLnBrk="1" hangingPunct="1"/>
            <a:r>
              <a:rPr lang="en-US" altLang="en-US"/>
              <a:t>Example: Semaphore as Mutex</a:t>
            </a:r>
          </a:p>
        </p:txBody>
      </p:sp>
      <p:sp>
        <p:nvSpPr>
          <p:cNvPr id="45061" name="Rectangle 3">
            <a:extLst>
              <a:ext uri="{FF2B5EF4-FFF2-40B4-BE49-F238E27FC236}">
                <a16:creationId xmlns:a16="http://schemas.microsoft.com/office/drawing/2014/main" id="{CCA7952D-E42D-474A-859F-77E3B3D81B0F}"/>
              </a:ext>
            </a:extLst>
          </p:cNvPr>
          <p:cNvSpPr>
            <a:spLocks noGrp="1" noChangeArrowheads="1"/>
          </p:cNvSpPr>
          <p:nvPr>
            <p:ph type="body" idx="1"/>
          </p:nvPr>
        </p:nvSpPr>
        <p:spPr/>
        <p:txBody>
          <a:bodyPr/>
          <a:lstStyle/>
          <a:p>
            <a:pPr marL="0" indent="0" eaLnBrk="1" hangingPunct="1"/>
            <a:r>
              <a:rPr lang="en-US" altLang="en-US"/>
              <a:t>Main thread opens input file, waits for thread termination</a:t>
            </a:r>
          </a:p>
          <a:p>
            <a:pPr marL="0" indent="0" eaLnBrk="1" hangingPunct="1"/>
            <a:r>
              <a:rPr lang="en-US" altLang="en-US"/>
              <a:t>Threads will</a:t>
            </a:r>
          </a:p>
          <a:p>
            <a:pPr lvl="1" eaLnBrk="1" hangingPunct="1"/>
            <a:r>
              <a:rPr lang="en-US" altLang="en-US"/>
              <a:t>Read line from input file</a:t>
            </a:r>
          </a:p>
          <a:p>
            <a:pPr lvl="1" eaLnBrk="1" hangingPunct="1"/>
            <a:r>
              <a:rPr lang="en-US" altLang="en-US"/>
              <a:t>Count all five-letter words in line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8EA69C-1300-4811-B7CF-C98CAE491579}"/>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A628AF17-04AF-44F9-AB42-D34ACA6DCA5B}" type="slidenum">
              <a:rPr lang="en-US" altLang="en-US" sz="800">
                <a:solidFill>
                  <a:srgbClr val="FFFFFF"/>
                </a:solidFill>
                <a:latin typeface="Verdana" panose="020B0604030504040204" pitchFamily="34" charset="0"/>
              </a:rPr>
              <a:pPr/>
              <a:t>43</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2C65D8C1-1359-4C9A-8615-E81501542662}"/>
              </a:ext>
            </a:extLst>
          </p:cNvPr>
          <p:cNvSpPr>
            <a:spLocks noGrp="1"/>
          </p:cNvSpPr>
          <p:nvPr>
            <p:ph type="ftr" sz="quarter" idx="12"/>
          </p:nvPr>
        </p:nvSpPr>
        <p:spPr/>
        <p:txBody>
          <a:bodyPr/>
          <a:lstStyle/>
          <a:p>
            <a:pPr>
              <a:defRPr/>
            </a:pPr>
            <a:r>
              <a:rPr lang="en-US"/>
              <a:t>Programming with Windows Threads</a:t>
            </a:r>
          </a:p>
        </p:txBody>
      </p:sp>
      <p:sp>
        <p:nvSpPr>
          <p:cNvPr id="46084" name="Rectangle 2">
            <a:extLst>
              <a:ext uri="{FF2B5EF4-FFF2-40B4-BE49-F238E27FC236}">
                <a16:creationId xmlns:a16="http://schemas.microsoft.com/office/drawing/2014/main" id="{B610F9D3-7353-465C-AA1E-8D2E67BB71DD}"/>
              </a:ext>
            </a:extLst>
          </p:cNvPr>
          <p:cNvSpPr>
            <a:spLocks noGrp="1" noChangeArrowheads="1"/>
          </p:cNvSpPr>
          <p:nvPr>
            <p:ph type="title"/>
          </p:nvPr>
        </p:nvSpPr>
        <p:spPr/>
        <p:txBody>
          <a:bodyPr/>
          <a:lstStyle/>
          <a:p>
            <a:pPr eaLnBrk="1" hangingPunct="1"/>
            <a:r>
              <a:rPr lang="en-US" altLang="en-US"/>
              <a:t>Example: Main</a:t>
            </a:r>
          </a:p>
        </p:txBody>
      </p:sp>
      <p:sp>
        <p:nvSpPr>
          <p:cNvPr id="46085" name="Rectangle 3">
            <a:extLst>
              <a:ext uri="{FF2B5EF4-FFF2-40B4-BE49-F238E27FC236}">
                <a16:creationId xmlns:a16="http://schemas.microsoft.com/office/drawing/2014/main" id="{94C6EDDB-3849-4101-89CC-3F87FB7F0793}"/>
              </a:ext>
            </a:extLst>
          </p:cNvPr>
          <p:cNvSpPr>
            <a:spLocks noGrp="1" noChangeArrowheads="1"/>
          </p:cNvSpPr>
          <p:nvPr>
            <p:ph type="body" idx="1"/>
          </p:nvPr>
        </p:nvSpPr>
        <p:spPr>
          <a:xfrm>
            <a:off x="457200" y="2414588"/>
            <a:ext cx="8382000" cy="3341687"/>
          </a:xfrm>
          <a:solidFill>
            <a:srgbClr val="001E8A"/>
          </a:solidFill>
          <a:ln>
            <a:solidFill>
              <a:schemeClr val="tx1"/>
            </a:solidFill>
            <a:miter lim="800000"/>
            <a:headEnd/>
            <a:tailEnd/>
          </a:ln>
        </p:spPr>
        <p:txBody>
          <a:bodyPr/>
          <a:lstStyle/>
          <a:p>
            <a:pPr marL="0" indent="0" eaLnBrk="1" hangingPunct="1">
              <a:lnSpc>
                <a:spcPct val="75000"/>
              </a:lnSpc>
              <a:spcBef>
                <a:spcPct val="10000"/>
              </a:spcBef>
            </a:pPr>
            <a:r>
              <a:rPr lang="en-US" altLang="en-US" sz="1600" b="1">
                <a:latin typeface="Courier New" panose="02070309020205020404" pitchFamily="49" charset="0"/>
              </a:rPr>
              <a:t>main()</a:t>
            </a:r>
          </a:p>
          <a:p>
            <a:pPr marL="0" indent="0" eaLnBrk="1" hangingPunct="1">
              <a:lnSpc>
                <a:spcPct val="75000"/>
              </a:lnSpc>
              <a:spcBef>
                <a:spcPct val="10000"/>
              </a:spcBef>
            </a:pPr>
            <a:r>
              <a:rPr lang="en-US" altLang="en-US" sz="1600" b="1">
                <a:latin typeface="Courier New" panose="02070309020205020404" pitchFamily="49" charset="0"/>
              </a:rPr>
              <a:t>{ HANDLE hThread[NUMTHREADS];</a:t>
            </a:r>
          </a:p>
          <a:p>
            <a:pPr marL="0" indent="0" eaLnBrk="1" hangingPunct="1">
              <a:lnSpc>
                <a:spcPct val="75000"/>
              </a:lnSpc>
              <a:spcBef>
                <a:spcPct val="10000"/>
              </a:spcBef>
            </a:pPr>
            <a:endParaRPr lang="en-US" altLang="en-US" sz="1600" b="1">
              <a:latin typeface="Courier New" panose="02070309020205020404" pitchFamily="49" charset="0"/>
            </a:endParaRPr>
          </a:p>
          <a:p>
            <a:pPr marL="0" indent="0" eaLnBrk="1" hangingPunct="1">
              <a:lnSpc>
                <a:spcPct val="75000"/>
              </a:lnSpc>
              <a:spcBef>
                <a:spcPct val="10000"/>
              </a:spcBef>
            </a:pPr>
            <a:r>
              <a:rPr lang="en-US" altLang="en-US" sz="1600" b="1">
                <a:latin typeface="Courier New" panose="02070309020205020404" pitchFamily="49" charset="0"/>
              </a:rPr>
              <a:t>  hSem1 = CreateSemaphore(NULL, 1, 1, NULL);  // Binary semaphore </a:t>
            </a:r>
          </a:p>
          <a:p>
            <a:pPr marL="0" indent="0" eaLnBrk="1" hangingPunct="1">
              <a:lnSpc>
                <a:spcPct val="75000"/>
              </a:lnSpc>
              <a:spcBef>
                <a:spcPct val="10000"/>
              </a:spcBef>
            </a:pPr>
            <a:r>
              <a:rPr lang="en-US" altLang="en-US" sz="1600" b="1">
                <a:latin typeface="Courier New" panose="02070309020205020404" pitchFamily="49" charset="0"/>
              </a:rPr>
              <a:t>  hSem2 = CreateSemaphore(NULL, 1, 1, NULL);  // Binary semaphore</a:t>
            </a:r>
          </a:p>
          <a:p>
            <a:pPr marL="0" indent="0" eaLnBrk="1" hangingPunct="1">
              <a:lnSpc>
                <a:spcPct val="75000"/>
              </a:lnSpc>
              <a:spcBef>
                <a:spcPct val="10000"/>
              </a:spcBef>
            </a:pPr>
            <a:endParaRPr lang="en-US" altLang="en-US" sz="1600" b="1">
              <a:latin typeface="Courier New" panose="02070309020205020404" pitchFamily="49" charset="0"/>
            </a:endParaRPr>
          </a:p>
          <a:p>
            <a:pPr marL="0" indent="0" eaLnBrk="1" hangingPunct="1">
              <a:lnSpc>
                <a:spcPct val="75000"/>
              </a:lnSpc>
              <a:spcBef>
                <a:spcPct val="10000"/>
              </a:spcBef>
            </a:pPr>
            <a:r>
              <a:rPr lang="en-US" altLang="en-US" sz="1600" b="1">
                <a:latin typeface="Courier New" panose="02070309020205020404" pitchFamily="49" charset="0"/>
              </a:rPr>
              <a:t>  fd = fopen(“InFile”, “r”); // Open file for read</a:t>
            </a:r>
          </a:p>
          <a:p>
            <a:pPr marL="0" indent="0" eaLnBrk="1" hangingPunct="1">
              <a:lnSpc>
                <a:spcPct val="75000"/>
              </a:lnSpc>
              <a:spcBef>
                <a:spcPct val="10000"/>
              </a:spcBef>
            </a:pPr>
            <a:endParaRPr lang="en-US" altLang="en-US" sz="1600" b="1">
              <a:latin typeface="Courier New" panose="02070309020205020404" pitchFamily="49" charset="0"/>
            </a:endParaRPr>
          </a:p>
          <a:p>
            <a:pPr marL="0" indent="0" eaLnBrk="1" hangingPunct="1">
              <a:lnSpc>
                <a:spcPct val="75000"/>
              </a:lnSpc>
              <a:spcBef>
                <a:spcPct val="10000"/>
              </a:spcBef>
            </a:pPr>
            <a:r>
              <a:rPr lang="en-US" altLang="en-US" sz="1600" b="1">
                <a:latin typeface="Courier New" panose="02070309020205020404" pitchFamily="49" charset="0"/>
              </a:rPr>
              <a:t>  for (int i = 0; i &lt; NUMTHREADS; i++)</a:t>
            </a:r>
          </a:p>
          <a:p>
            <a:pPr marL="0" indent="0" eaLnBrk="1" hangingPunct="1">
              <a:lnSpc>
                <a:spcPct val="75000"/>
              </a:lnSpc>
              <a:spcBef>
                <a:spcPct val="10000"/>
              </a:spcBef>
            </a:pPr>
            <a:r>
              <a:rPr lang="en-US" altLang="en-US" sz="1600" b="1">
                <a:latin typeface="Courier New" panose="02070309020205020404" pitchFamily="49" charset="0"/>
              </a:rPr>
              <a:t>    hThread[i] = CreateThread(NULL,0,CountFives,NULL,0,NULL);</a:t>
            </a:r>
          </a:p>
          <a:p>
            <a:pPr marL="0" indent="0" eaLnBrk="1" hangingPunct="1">
              <a:lnSpc>
                <a:spcPct val="75000"/>
              </a:lnSpc>
              <a:spcBef>
                <a:spcPct val="10000"/>
              </a:spcBef>
            </a:pPr>
            <a:endParaRPr lang="en-US" altLang="en-US" sz="1600" b="1">
              <a:latin typeface="Courier New" panose="02070309020205020404" pitchFamily="49" charset="0"/>
            </a:endParaRPr>
          </a:p>
          <a:p>
            <a:pPr marL="0" indent="0" eaLnBrk="1" hangingPunct="1">
              <a:lnSpc>
                <a:spcPct val="75000"/>
              </a:lnSpc>
              <a:spcBef>
                <a:spcPct val="10000"/>
              </a:spcBef>
            </a:pPr>
            <a:r>
              <a:rPr lang="en-US" altLang="en-US" sz="1600" b="1">
                <a:latin typeface="Courier New" panose="02070309020205020404" pitchFamily="49" charset="0"/>
              </a:rPr>
              <a:t>  WaitForMultipleObjects(NUMTHREADS, hThread, TRUE, INFINITE);</a:t>
            </a:r>
          </a:p>
          <a:p>
            <a:pPr marL="0" indent="0" eaLnBrk="1" hangingPunct="1">
              <a:lnSpc>
                <a:spcPct val="75000"/>
              </a:lnSpc>
              <a:spcBef>
                <a:spcPct val="10000"/>
              </a:spcBef>
            </a:pPr>
            <a:r>
              <a:rPr lang="en-US" altLang="en-US" sz="1600" b="1">
                <a:latin typeface="Courier New" panose="02070309020205020404" pitchFamily="49" charset="0"/>
              </a:rPr>
              <a:t>  fclose(fd);</a:t>
            </a:r>
          </a:p>
          <a:p>
            <a:pPr marL="0" indent="0" eaLnBrk="1" hangingPunct="1">
              <a:lnSpc>
                <a:spcPct val="75000"/>
              </a:lnSpc>
              <a:spcBef>
                <a:spcPct val="10000"/>
              </a:spcBef>
            </a:pPr>
            <a:endParaRPr lang="en-US" altLang="en-US" sz="1600" b="1">
              <a:latin typeface="Courier New" panose="02070309020205020404" pitchFamily="49" charset="0"/>
            </a:endParaRPr>
          </a:p>
          <a:p>
            <a:pPr marL="0" indent="0" eaLnBrk="1" hangingPunct="1">
              <a:lnSpc>
                <a:spcPct val="75000"/>
              </a:lnSpc>
              <a:spcBef>
                <a:spcPct val="10000"/>
              </a:spcBef>
            </a:pPr>
            <a:r>
              <a:rPr lang="en-US" altLang="en-US" sz="1600" b="1">
                <a:latin typeface="Courier New" panose="02070309020205020404" pitchFamily="49" charset="0"/>
              </a:rPr>
              <a:t>  printf(“Number of five letter words is %d\n”, fiveLetterCount);</a:t>
            </a:r>
          </a:p>
          <a:p>
            <a:pPr marL="0" indent="0" eaLnBrk="1" hangingPunct="1">
              <a:lnSpc>
                <a:spcPct val="75000"/>
              </a:lnSpc>
              <a:spcBef>
                <a:spcPct val="10000"/>
              </a:spcBef>
            </a:pPr>
            <a:r>
              <a:rPr lang="en-US" altLang="en-US" sz="1600" b="1">
                <a:latin typeface="Courier New" panose="02070309020205020404" pitchFamily="49" charset="0"/>
              </a:rPr>
              <a:t>}</a:t>
            </a:r>
          </a:p>
        </p:txBody>
      </p:sp>
      <p:sp>
        <p:nvSpPr>
          <p:cNvPr id="46086" name="Text Box 4">
            <a:extLst>
              <a:ext uri="{FF2B5EF4-FFF2-40B4-BE49-F238E27FC236}">
                <a16:creationId xmlns:a16="http://schemas.microsoft.com/office/drawing/2014/main" id="{70E6C07D-B4B7-471C-B7ED-D4637AA7D88C}"/>
              </a:ext>
            </a:extLst>
          </p:cNvPr>
          <p:cNvSpPr txBox="1">
            <a:spLocks noChangeArrowheads="1"/>
          </p:cNvSpPr>
          <p:nvPr/>
        </p:nvSpPr>
        <p:spPr bwMode="auto">
          <a:xfrm>
            <a:off x="473075" y="1203325"/>
            <a:ext cx="8351838" cy="974725"/>
          </a:xfrm>
          <a:prstGeom prst="rect">
            <a:avLst/>
          </a:prstGeom>
          <a:solidFill>
            <a:srgbClr val="001E8A"/>
          </a:solidFill>
          <a:ln w="12700">
            <a:solidFill>
              <a:schemeClr val="tx1"/>
            </a:solidFill>
            <a:miter lim="800000"/>
            <a:headEnd type="none" w="sm" len="sm"/>
            <a:tailEnd type="none" w="sm" len="sm"/>
          </a:ln>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nSpc>
                <a:spcPct val="75000"/>
              </a:lnSpc>
              <a:spcBef>
                <a:spcPct val="30000"/>
              </a:spcBef>
              <a:buClr>
                <a:schemeClr val="tx2"/>
              </a:buClr>
              <a:buFont typeface="Wingdings" panose="05000000000000000000" pitchFamily="2" charset="2"/>
              <a:buNone/>
            </a:pPr>
            <a:r>
              <a:rPr lang="en-US" altLang="en-US" b="1">
                <a:solidFill>
                  <a:srgbClr val="FFFFFF"/>
                </a:solidFill>
                <a:effectLst/>
                <a:latin typeface="Courier New" panose="02070309020205020404" pitchFamily="49" charset="0"/>
              </a:rPr>
              <a:t>HANDLE hSem1, hSem2;</a:t>
            </a:r>
          </a:p>
          <a:p>
            <a:pPr>
              <a:lnSpc>
                <a:spcPct val="75000"/>
              </a:lnSpc>
              <a:spcBef>
                <a:spcPct val="30000"/>
              </a:spcBef>
              <a:buClr>
                <a:schemeClr val="tx2"/>
              </a:buClr>
              <a:buFont typeface="Wingdings" panose="05000000000000000000" pitchFamily="2" charset="2"/>
              <a:buNone/>
            </a:pPr>
            <a:r>
              <a:rPr lang="en-US" altLang="en-US" b="1">
                <a:solidFill>
                  <a:srgbClr val="FFFFFF"/>
                </a:solidFill>
                <a:effectLst/>
                <a:latin typeface="Courier New" panose="02070309020205020404" pitchFamily="49" charset="0"/>
              </a:rPr>
              <a:t>FILE *fd; </a:t>
            </a:r>
          </a:p>
          <a:p>
            <a:pPr>
              <a:lnSpc>
                <a:spcPct val="75000"/>
              </a:lnSpc>
              <a:spcBef>
                <a:spcPct val="30000"/>
              </a:spcBef>
              <a:buClr>
                <a:schemeClr val="tx2"/>
              </a:buClr>
              <a:buFont typeface="Wingdings" panose="05000000000000000000" pitchFamily="2" charset="2"/>
              <a:buNone/>
            </a:pPr>
            <a:r>
              <a:rPr lang="en-US" altLang="en-US" b="1">
                <a:solidFill>
                  <a:srgbClr val="FFFFFF"/>
                </a:solidFill>
                <a:effectLst/>
                <a:latin typeface="Courier New" panose="02070309020205020404" pitchFamily="49" charset="0"/>
              </a:rPr>
              <a:t>int fiveLetterCount = 0;</a:t>
            </a:r>
            <a:endParaRPr lang="en-US" altLang="en-US" b="1">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862EA288-1A04-4FFB-9856-6A0928E1A7CD}"/>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F6A764A2-75DA-441A-8832-81E895845403}" type="slidenum">
              <a:rPr lang="en-US" altLang="en-US" sz="800">
                <a:solidFill>
                  <a:srgbClr val="FFFFFF"/>
                </a:solidFill>
                <a:latin typeface="Verdana" panose="020B0604030504040204" pitchFamily="34" charset="0"/>
              </a:rPr>
              <a:pPr/>
              <a:t>44</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69A846E6-D8CB-4D31-B119-0072E37F73EE}"/>
              </a:ext>
            </a:extLst>
          </p:cNvPr>
          <p:cNvSpPr>
            <a:spLocks noGrp="1"/>
          </p:cNvSpPr>
          <p:nvPr>
            <p:ph type="ftr" sz="quarter" idx="12"/>
          </p:nvPr>
        </p:nvSpPr>
        <p:spPr/>
        <p:txBody>
          <a:bodyPr/>
          <a:lstStyle/>
          <a:p>
            <a:pPr>
              <a:defRPr/>
            </a:pPr>
            <a:r>
              <a:rPr lang="en-US"/>
              <a:t>Programming with Windows Threads</a:t>
            </a:r>
          </a:p>
        </p:txBody>
      </p:sp>
      <p:sp>
        <p:nvSpPr>
          <p:cNvPr id="47108" name="Rectangle 2">
            <a:extLst>
              <a:ext uri="{FF2B5EF4-FFF2-40B4-BE49-F238E27FC236}">
                <a16:creationId xmlns:a16="http://schemas.microsoft.com/office/drawing/2014/main" id="{E2D22854-3F2A-4348-B832-61F4168F8930}"/>
              </a:ext>
            </a:extLst>
          </p:cNvPr>
          <p:cNvSpPr>
            <a:spLocks noGrp="1" noChangeArrowheads="1"/>
          </p:cNvSpPr>
          <p:nvPr>
            <p:ph type="title"/>
          </p:nvPr>
        </p:nvSpPr>
        <p:spPr/>
        <p:txBody>
          <a:bodyPr/>
          <a:lstStyle/>
          <a:p>
            <a:pPr eaLnBrk="1" hangingPunct="1"/>
            <a:r>
              <a:rPr lang="en-US" altLang="en-US"/>
              <a:t>Example: Semaphores</a:t>
            </a:r>
          </a:p>
        </p:txBody>
      </p:sp>
      <p:sp>
        <p:nvSpPr>
          <p:cNvPr id="47109" name="Rectangle 3">
            <a:extLst>
              <a:ext uri="{FF2B5EF4-FFF2-40B4-BE49-F238E27FC236}">
                <a16:creationId xmlns:a16="http://schemas.microsoft.com/office/drawing/2014/main" id="{0D9A27B2-2162-4089-9306-781DEE742780}"/>
              </a:ext>
            </a:extLst>
          </p:cNvPr>
          <p:cNvSpPr>
            <a:spLocks noGrp="1" noChangeArrowheads="1"/>
          </p:cNvSpPr>
          <p:nvPr>
            <p:ph type="body" idx="1"/>
          </p:nvPr>
        </p:nvSpPr>
        <p:spPr>
          <a:xfrm>
            <a:off x="293688" y="1257300"/>
            <a:ext cx="8523287" cy="4148138"/>
          </a:xfrm>
          <a:solidFill>
            <a:srgbClr val="001E8A"/>
          </a:solidFill>
          <a:ln>
            <a:solidFill>
              <a:schemeClr val="tx1"/>
            </a:solidFill>
            <a:miter lim="800000"/>
            <a:headEnd/>
            <a:tailEnd/>
          </a:ln>
        </p:spPr>
        <p:txBody>
          <a:bodyPr/>
          <a:lstStyle/>
          <a:p>
            <a:pPr marL="0" indent="0" eaLnBrk="1" hangingPunct="1">
              <a:lnSpc>
                <a:spcPct val="75000"/>
              </a:lnSpc>
              <a:spcBef>
                <a:spcPct val="10000"/>
              </a:spcBef>
            </a:pPr>
            <a:endParaRPr lang="en-US" altLang="en-US" sz="900" b="1">
              <a:latin typeface="Courier New" panose="02070309020205020404" pitchFamily="49" charset="0"/>
            </a:endParaRPr>
          </a:p>
          <a:p>
            <a:pPr marL="0" indent="0" eaLnBrk="1" hangingPunct="1">
              <a:lnSpc>
                <a:spcPct val="75000"/>
              </a:lnSpc>
              <a:spcBef>
                <a:spcPct val="10000"/>
              </a:spcBef>
            </a:pPr>
            <a:r>
              <a:rPr lang="en-US" altLang="en-US" sz="1800" b="1">
                <a:latin typeface="Courier New" panose="02070309020205020404" pitchFamily="49" charset="0"/>
              </a:rPr>
              <a:t>DWORD WINAPI CountFives(LPVOID arg) { </a:t>
            </a:r>
          </a:p>
          <a:p>
            <a:pPr marL="0" indent="0" eaLnBrk="1" hangingPunct="1">
              <a:lnSpc>
                <a:spcPct val="75000"/>
              </a:lnSpc>
              <a:spcBef>
                <a:spcPct val="10000"/>
              </a:spcBef>
            </a:pPr>
            <a:r>
              <a:rPr lang="en-US" altLang="en-US" sz="1800" b="1">
                <a:latin typeface="Courier New" panose="02070309020205020404" pitchFamily="49" charset="0"/>
              </a:rPr>
              <a:t>   BOOL bDone = FALSE ;</a:t>
            </a:r>
          </a:p>
          <a:p>
            <a:pPr marL="0" indent="0" eaLnBrk="1" hangingPunct="1">
              <a:lnSpc>
                <a:spcPct val="75000"/>
              </a:lnSpc>
              <a:spcBef>
                <a:spcPct val="10000"/>
              </a:spcBef>
            </a:pPr>
            <a:r>
              <a:rPr lang="en-US" altLang="en-US" sz="1800" b="1">
                <a:latin typeface="Courier New" panose="02070309020205020404" pitchFamily="49" charset="0"/>
              </a:rPr>
              <a:t>   char inLine[132]; int lCount = 0;</a:t>
            </a:r>
          </a:p>
          <a:p>
            <a:pPr marL="0" indent="0" eaLnBrk="1" hangingPunct="1">
              <a:lnSpc>
                <a:spcPct val="75000"/>
              </a:lnSpc>
              <a:spcBef>
                <a:spcPct val="10000"/>
              </a:spcBef>
            </a:pPr>
            <a:endParaRPr lang="en-US" altLang="en-US" sz="1800" b="1">
              <a:latin typeface="Courier New" panose="02070309020205020404" pitchFamily="49" charset="0"/>
            </a:endParaRPr>
          </a:p>
          <a:p>
            <a:pPr marL="0" indent="0" eaLnBrk="1" hangingPunct="1">
              <a:lnSpc>
                <a:spcPct val="75000"/>
              </a:lnSpc>
              <a:spcBef>
                <a:spcPct val="10000"/>
              </a:spcBef>
            </a:pPr>
            <a:r>
              <a:rPr lang="en-US" altLang="en-US" sz="1800" b="1">
                <a:latin typeface="Courier New" panose="02070309020205020404" pitchFamily="49" charset="0"/>
              </a:rPr>
              <a:t>  while (!bDone)</a:t>
            </a:r>
          </a:p>
          <a:p>
            <a:pPr marL="0" indent="0" eaLnBrk="1" hangingPunct="1">
              <a:lnSpc>
                <a:spcPct val="75000"/>
              </a:lnSpc>
              <a:spcBef>
                <a:spcPct val="10000"/>
              </a:spcBef>
            </a:pPr>
            <a:r>
              <a:rPr lang="en-US" altLang="en-US" sz="1800" b="1">
                <a:latin typeface="Courier New" panose="02070309020205020404" pitchFamily="49" charset="0"/>
              </a:rPr>
              <a:t>  {</a:t>
            </a:r>
          </a:p>
          <a:p>
            <a:pPr marL="0" indent="0" eaLnBrk="1" hangingPunct="1">
              <a:lnSpc>
                <a:spcPct val="75000"/>
              </a:lnSpc>
              <a:spcBef>
                <a:spcPct val="10000"/>
              </a:spcBef>
            </a:pPr>
            <a:r>
              <a:rPr lang="en-US" altLang="en-US" sz="1800" b="1">
                <a:latin typeface="Courier New" panose="02070309020205020404" pitchFamily="49" charset="0"/>
              </a:rPr>
              <a:t>    WaitForSingleObject(</a:t>
            </a:r>
            <a:r>
              <a:rPr lang="en-US" altLang="en-US" sz="1800" b="1">
                <a:solidFill>
                  <a:schemeClr val="tx2"/>
                </a:solidFill>
                <a:latin typeface="Courier New" panose="02070309020205020404" pitchFamily="49" charset="0"/>
              </a:rPr>
              <a:t>hSem1</a:t>
            </a:r>
            <a:r>
              <a:rPr lang="en-US" altLang="en-US" sz="1800" b="1">
                <a:latin typeface="Courier New" panose="02070309020205020404" pitchFamily="49" charset="0"/>
              </a:rPr>
              <a:t>, INFINITE);  // access to input</a:t>
            </a:r>
          </a:p>
          <a:p>
            <a:pPr marL="0" indent="0" eaLnBrk="1" hangingPunct="1">
              <a:lnSpc>
                <a:spcPct val="75000"/>
              </a:lnSpc>
              <a:spcBef>
                <a:spcPct val="10000"/>
              </a:spcBef>
            </a:pPr>
            <a:r>
              <a:rPr lang="en-US" altLang="en-US" sz="1800" b="1">
                <a:latin typeface="Courier New" panose="02070309020205020404" pitchFamily="49" charset="0"/>
              </a:rPr>
              <a:t>      bDone = (GetNextLine(fd, inLine) == EOF);</a:t>
            </a:r>
          </a:p>
          <a:p>
            <a:pPr marL="0" indent="0" eaLnBrk="1" hangingPunct="1">
              <a:lnSpc>
                <a:spcPct val="75000"/>
              </a:lnSpc>
              <a:spcBef>
                <a:spcPct val="10000"/>
              </a:spcBef>
            </a:pPr>
            <a:r>
              <a:rPr lang="en-US" altLang="en-US" sz="1800" b="1">
                <a:latin typeface="Courier New" panose="02070309020205020404" pitchFamily="49" charset="0"/>
              </a:rPr>
              <a:t>    ReleaseSemaphore(</a:t>
            </a:r>
            <a:r>
              <a:rPr lang="en-US" altLang="en-US" sz="1800" b="1">
                <a:solidFill>
                  <a:schemeClr val="tx2"/>
                </a:solidFill>
                <a:latin typeface="Courier New" panose="02070309020205020404" pitchFamily="49" charset="0"/>
              </a:rPr>
              <a:t>hSem1</a:t>
            </a:r>
            <a:r>
              <a:rPr lang="en-US" altLang="en-US" sz="1800" b="1">
                <a:latin typeface="Courier New" panose="02070309020205020404" pitchFamily="49" charset="0"/>
              </a:rPr>
              <a:t>, 1, NULL);</a:t>
            </a:r>
          </a:p>
          <a:p>
            <a:pPr marL="0" indent="0" eaLnBrk="1" hangingPunct="1">
              <a:lnSpc>
                <a:spcPct val="75000"/>
              </a:lnSpc>
              <a:spcBef>
                <a:spcPct val="10000"/>
              </a:spcBef>
            </a:pPr>
            <a:r>
              <a:rPr lang="en-US" altLang="en-US" sz="1800" b="1">
                <a:latin typeface="Courier New" panose="02070309020205020404" pitchFamily="49" charset="0"/>
              </a:rPr>
              <a:t>    if (!bDone)</a:t>
            </a:r>
          </a:p>
          <a:p>
            <a:pPr marL="0" indent="0" eaLnBrk="1" hangingPunct="1">
              <a:lnSpc>
                <a:spcPct val="75000"/>
              </a:lnSpc>
              <a:spcBef>
                <a:spcPct val="10000"/>
              </a:spcBef>
            </a:pPr>
            <a:r>
              <a:rPr lang="en-US" altLang="en-US" sz="1800" b="1">
                <a:latin typeface="Courier New" panose="02070309020205020404" pitchFamily="49" charset="0"/>
              </a:rPr>
              <a:t>      if (lCount = GetFiveLetterWordCount(inLine)) {</a:t>
            </a:r>
          </a:p>
          <a:p>
            <a:pPr marL="0" indent="0" eaLnBrk="1" hangingPunct="1">
              <a:lnSpc>
                <a:spcPct val="75000"/>
              </a:lnSpc>
              <a:spcBef>
                <a:spcPct val="10000"/>
              </a:spcBef>
            </a:pPr>
            <a:r>
              <a:rPr lang="en-US" altLang="en-US" sz="1800" b="1">
                <a:latin typeface="Courier New" panose="02070309020205020404" pitchFamily="49" charset="0"/>
              </a:rPr>
              <a:t>        WaitForSingleObject(</a:t>
            </a:r>
            <a:r>
              <a:rPr lang="en-US" altLang="en-US" sz="1800" b="1">
                <a:solidFill>
                  <a:srgbClr val="F20017"/>
                </a:solidFill>
                <a:latin typeface="Courier New" panose="02070309020205020404" pitchFamily="49" charset="0"/>
              </a:rPr>
              <a:t>hSem2</a:t>
            </a:r>
            <a:r>
              <a:rPr lang="en-US" altLang="en-US" sz="1800" b="1">
                <a:latin typeface="Courier New" panose="02070309020205020404" pitchFamily="49" charset="0"/>
              </a:rPr>
              <a:t>, INFINITE); // update global</a:t>
            </a:r>
          </a:p>
          <a:p>
            <a:pPr marL="0" indent="0" eaLnBrk="1" hangingPunct="1">
              <a:lnSpc>
                <a:spcPct val="75000"/>
              </a:lnSpc>
              <a:spcBef>
                <a:spcPct val="10000"/>
              </a:spcBef>
            </a:pPr>
            <a:r>
              <a:rPr lang="en-US" altLang="en-US" sz="1800" b="1">
                <a:latin typeface="Courier New" panose="02070309020205020404" pitchFamily="49" charset="0"/>
              </a:rPr>
              <a:t>          fiveLetterCount += lCount;</a:t>
            </a:r>
          </a:p>
          <a:p>
            <a:pPr marL="0" indent="0" eaLnBrk="1" hangingPunct="1">
              <a:lnSpc>
                <a:spcPct val="75000"/>
              </a:lnSpc>
              <a:spcBef>
                <a:spcPct val="10000"/>
              </a:spcBef>
            </a:pPr>
            <a:r>
              <a:rPr lang="en-US" altLang="en-US" sz="1800" b="1">
                <a:latin typeface="Courier New" panose="02070309020205020404" pitchFamily="49" charset="0"/>
              </a:rPr>
              <a:t>        ReleaseSemaphore(</a:t>
            </a:r>
            <a:r>
              <a:rPr lang="en-US" altLang="en-US" sz="1800" b="1">
                <a:solidFill>
                  <a:srgbClr val="F20017"/>
                </a:solidFill>
                <a:latin typeface="Courier New" panose="02070309020205020404" pitchFamily="49" charset="0"/>
              </a:rPr>
              <a:t>hsem2</a:t>
            </a:r>
            <a:r>
              <a:rPr lang="en-US" altLang="en-US" sz="1800" b="1">
                <a:latin typeface="Courier New" panose="02070309020205020404" pitchFamily="49" charset="0"/>
              </a:rPr>
              <a:t>, 1, NULL);</a:t>
            </a:r>
          </a:p>
          <a:p>
            <a:pPr marL="0" indent="0" eaLnBrk="1" hangingPunct="1">
              <a:lnSpc>
                <a:spcPct val="75000"/>
              </a:lnSpc>
              <a:spcBef>
                <a:spcPct val="10000"/>
              </a:spcBef>
            </a:pPr>
            <a:r>
              <a:rPr lang="en-US" altLang="en-US" sz="1800" b="1">
                <a:latin typeface="Courier New" panose="02070309020205020404" pitchFamily="49" charset="0"/>
              </a:rPr>
              <a:t>      }</a:t>
            </a:r>
          </a:p>
          <a:p>
            <a:pPr marL="0" indent="0" eaLnBrk="1" hangingPunct="1">
              <a:lnSpc>
                <a:spcPct val="75000"/>
              </a:lnSpc>
              <a:spcBef>
                <a:spcPct val="10000"/>
              </a:spcBef>
            </a:pPr>
            <a:r>
              <a:rPr lang="en-US" altLang="en-US" sz="1800" b="1">
                <a:latin typeface="Courier New" panose="02070309020205020404" pitchFamily="49" charset="0"/>
              </a:rPr>
              <a:t>  }</a:t>
            </a:r>
          </a:p>
          <a:p>
            <a:pPr marL="0" indent="0" eaLnBrk="1" hangingPunct="1">
              <a:lnSpc>
                <a:spcPct val="75000"/>
              </a:lnSpc>
              <a:spcBef>
                <a:spcPct val="10000"/>
              </a:spcBef>
            </a:pPr>
            <a:r>
              <a:rPr lang="en-US" altLang="en-US" sz="1800" b="1">
                <a:latin typeface="Courier New" panose="02070309020205020404"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DACFD3C7-10D7-4777-B5F1-F4EEA9B76E56}"/>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AAC41613-71E3-4C3B-9F20-3F74CB93CF8D}" type="slidenum">
              <a:rPr lang="en-US" altLang="en-US" sz="800">
                <a:solidFill>
                  <a:srgbClr val="FFFFFF"/>
                </a:solidFill>
                <a:latin typeface="Verdana" panose="020B0604030504040204" pitchFamily="34" charset="0"/>
              </a:rPr>
              <a:pPr/>
              <a:t>45</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D220BCDE-D98E-4E38-B162-526B4DF07607}"/>
              </a:ext>
            </a:extLst>
          </p:cNvPr>
          <p:cNvSpPr>
            <a:spLocks noGrp="1"/>
          </p:cNvSpPr>
          <p:nvPr>
            <p:ph type="ftr" sz="quarter" idx="12"/>
          </p:nvPr>
        </p:nvSpPr>
        <p:spPr/>
        <p:txBody>
          <a:bodyPr/>
          <a:lstStyle/>
          <a:p>
            <a:pPr>
              <a:defRPr/>
            </a:pPr>
            <a:r>
              <a:rPr lang="en-US"/>
              <a:t>Programming with Windows Threads</a:t>
            </a:r>
          </a:p>
        </p:txBody>
      </p:sp>
      <p:sp>
        <p:nvSpPr>
          <p:cNvPr id="48132" name="Rectangle 2">
            <a:extLst>
              <a:ext uri="{FF2B5EF4-FFF2-40B4-BE49-F238E27FC236}">
                <a16:creationId xmlns:a16="http://schemas.microsoft.com/office/drawing/2014/main" id="{F1F2FD47-42C2-4FD8-8D72-28648C51B4E3}"/>
              </a:ext>
            </a:extLst>
          </p:cNvPr>
          <p:cNvSpPr>
            <a:spLocks noGrp="1" noChangeArrowheads="1"/>
          </p:cNvSpPr>
          <p:nvPr>
            <p:ph type="title"/>
          </p:nvPr>
        </p:nvSpPr>
        <p:spPr/>
        <p:txBody>
          <a:bodyPr/>
          <a:lstStyle/>
          <a:p>
            <a:pPr eaLnBrk="1" hangingPunct="1"/>
            <a:r>
              <a:rPr lang="en-US" altLang="en-US"/>
              <a:t>Activity 4 – Using Semaphores</a:t>
            </a:r>
          </a:p>
        </p:txBody>
      </p:sp>
      <p:sp>
        <p:nvSpPr>
          <p:cNvPr id="48133" name="Rectangle 3">
            <a:extLst>
              <a:ext uri="{FF2B5EF4-FFF2-40B4-BE49-F238E27FC236}">
                <a16:creationId xmlns:a16="http://schemas.microsoft.com/office/drawing/2014/main" id="{9D754B4F-7760-485E-9DCF-751638FB3B05}"/>
              </a:ext>
            </a:extLst>
          </p:cNvPr>
          <p:cNvSpPr>
            <a:spLocks noGrp="1" noChangeArrowheads="1"/>
          </p:cNvSpPr>
          <p:nvPr>
            <p:ph type="body" idx="1"/>
          </p:nvPr>
        </p:nvSpPr>
        <p:spPr/>
        <p:txBody>
          <a:bodyPr/>
          <a:lstStyle/>
          <a:p>
            <a:pPr marL="0" indent="0" eaLnBrk="1" hangingPunct="1"/>
            <a:r>
              <a:rPr lang="en-US" altLang="en-US"/>
              <a:t>Use binary semaphores to control access to shared variables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77A3ED36-8E95-4024-B7EB-20AA4EFDE71A}"/>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774BBA45-41EF-4EAC-8702-799CF85E572D}" type="slidenum">
              <a:rPr lang="en-US" altLang="en-US" sz="800">
                <a:solidFill>
                  <a:srgbClr val="FFFFFF"/>
                </a:solidFill>
                <a:latin typeface="Verdana" panose="020B0604030504040204" pitchFamily="34" charset="0"/>
              </a:rPr>
              <a:pPr/>
              <a:t>46</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C87E4D1A-0D7A-451B-BEF8-79A09D6612BE}"/>
              </a:ext>
            </a:extLst>
          </p:cNvPr>
          <p:cNvSpPr>
            <a:spLocks noGrp="1"/>
          </p:cNvSpPr>
          <p:nvPr>
            <p:ph type="ftr" sz="quarter" idx="12"/>
          </p:nvPr>
        </p:nvSpPr>
        <p:spPr/>
        <p:txBody>
          <a:bodyPr/>
          <a:lstStyle/>
          <a:p>
            <a:pPr>
              <a:defRPr/>
            </a:pPr>
            <a:r>
              <a:rPr lang="en-US"/>
              <a:t>Programming with Windows Threads</a:t>
            </a:r>
          </a:p>
        </p:txBody>
      </p:sp>
      <p:sp>
        <p:nvSpPr>
          <p:cNvPr id="49156" name="Rectangle 2">
            <a:extLst>
              <a:ext uri="{FF2B5EF4-FFF2-40B4-BE49-F238E27FC236}">
                <a16:creationId xmlns:a16="http://schemas.microsoft.com/office/drawing/2014/main" id="{72C1EAFC-9E5F-4015-A82F-48D74AE22FC5}"/>
              </a:ext>
            </a:extLst>
          </p:cNvPr>
          <p:cNvSpPr>
            <a:spLocks noGrp="1" noChangeArrowheads="1"/>
          </p:cNvSpPr>
          <p:nvPr>
            <p:ph type="title"/>
          </p:nvPr>
        </p:nvSpPr>
        <p:spPr/>
        <p:txBody>
          <a:bodyPr/>
          <a:lstStyle/>
          <a:p>
            <a:pPr eaLnBrk="1" hangingPunct="1"/>
            <a:r>
              <a:rPr lang="en-US" altLang="en-US"/>
              <a:t>Programming with Windows Threads</a:t>
            </a:r>
            <a:br>
              <a:rPr lang="en-US" altLang="en-US"/>
            </a:br>
            <a:r>
              <a:rPr lang="en-US" altLang="en-US"/>
              <a:t>What’s Been Covered</a:t>
            </a:r>
          </a:p>
        </p:txBody>
      </p:sp>
      <p:sp>
        <p:nvSpPr>
          <p:cNvPr id="49157" name="Rectangle 3">
            <a:extLst>
              <a:ext uri="{FF2B5EF4-FFF2-40B4-BE49-F238E27FC236}">
                <a16:creationId xmlns:a16="http://schemas.microsoft.com/office/drawing/2014/main" id="{CE0F624D-DB40-489B-B6A4-5EB34B5C43EF}"/>
              </a:ext>
            </a:extLst>
          </p:cNvPr>
          <p:cNvSpPr>
            <a:spLocks noGrp="1" noChangeArrowheads="1"/>
          </p:cNvSpPr>
          <p:nvPr>
            <p:ph type="body" idx="1"/>
          </p:nvPr>
        </p:nvSpPr>
        <p:spPr/>
        <p:txBody>
          <a:bodyPr/>
          <a:lstStyle/>
          <a:p>
            <a:pPr marL="0" indent="0" eaLnBrk="1" hangingPunct="1"/>
            <a:r>
              <a:rPr lang="en-US" altLang="en-US"/>
              <a:t>Create threads to execute work encapsulated within functions</a:t>
            </a:r>
          </a:p>
          <a:p>
            <a:pPr marL="0" indent="0" eaLnBrk="1" hangingPunct="1"/>
            <a:r>
              <a:rPr lang="en-US" altLang="en-US"/>
              <a:t>Typical to wait for threads to terminate</a:t>
            </a:r>
          </a:p>
          <a:p>
            <a:pPr marL="0" indent="0" eaLnBrk="1" hangingPunct="1"/>
            <a:r>
              <a:rPr lang="en-US" altLang="en-US"/>
              <a:t>Coordinate shared access between threads to avoid race conditions</a:t>
            </a:r>
          </a:p>
          <a:p>
            <a:pPr lvl="1" eaLnBrk="1" hangingPunct="1"/>
            <a:r>
              <a:rPr lang="en-US" altLang="en-US"/>
              <a:t>Local storage to avoid conflicts</a:t>
            </a:r>
          </a:p>
          <a:p>
            <a:pPr lvl="1" eaLnBrk="1" hangingPunct="1"/>
            <a:r>
              <a:rPr lang="en-US" altLang="en-US"/>
              <a:t>Synchronization objects to organize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DD2B85-B3C2-4A5C-9843-F4C8A098173D}"/>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F8A8F987-9D8D-4711-8DF2-FCF22839D760}" type="slidenum">
              <a:rPr lang="en-US" altLang="en-US" sz="800">
                <a:solidFill>
                  <a:srgbClr val="FFFFFF"/>
                </a:solidFill>
                <a:latin typeface="Verdana" panose="020B0604030504040204" pitchFamily="34" charset="0"/>
              </a:rPr>
              <a:pPr/>
              <a:t>47</a:t>
            </a:fld>
            <a:endParaRPr lang="en-US" altLang="en-US" sz="800">
              <a:solidFill>
                <a:srgbClr val="FFFFFF"/>
              </a:solidFill>
              <a:latin typeface="Verdana" panose="020B0604030504040204" pitchFamily="34" charset="0"/>
            </a:endParaRPr>
          </a:p>
        </p:txBody>
      </p:sp>
      <p:sp>
        <p:nvSpPr>
          <p:cNvPr id="4" name="Footer Placeholder 3">
            <a:extLst>
              <a:ext uri="{FF2B5EF4-FFF2-40B4-BE49-F238E27FC236}">
                <a16:creationId xmlns:a16="http://schemas.microsoft.com/office/drawing/2014/main" id="{29753CA1-30BE-4BFF-9B32-F578A7A18790}"/>
              </a:ext>
            </a:extLst>
          </p:cNvPr>
          <p:cNvSpPr>
            <a:spLocks noGrp="1"/>
          </p:cNvSpPr>
          <p:nvPr>
            <p:ph type="ftr" sz="quarter" idx="12"/>
          </p:nvPr>
        </p:nvSpPr>
        <p:spPr/>
        <p:txBody>
          <a:bodyPr/>
          <a:lstStyle/>
          <a:p>
            <a:pPr>
              <a:defRPr/>
            </a:pPr>
            <a:r>
              <a:rPr lang="en-US"/>
              <a:t>Programming with Windows Threads</a:t>
            </a:r>
          </a:p>
        </p:txBody>
      </p:sp>
      <p:pic>
        <p:nvPicPr>
          <p:cNvPr id="50180" name="Picture 2" descr="last_page_blue">
            <a:extLst>
              <a:ext uri="{FF2B5EF4-FFF2-40B4-BE49-F238E27FC236}">
                <a16:creationId xmlns:a16="http://schemas.microsoft.com/office/drawing/2014/main" id="{8E0ED897-A48C-42A6-BF9A-8CAD8660E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4000"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171580-A6AE-466C-A7DD-F97DF58264DF}"/>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9C945D3C-17B1-43D8-8048-BDF81BE41111}" type="slidenum">
              <a:rPr lang="en-US" altLang="en-US" sz="800">
                <a:solidFill>
                  <a:srgbClr val="FFFFFF"/>
                </a:solidFill>
                <a:latin typeface="Verdana" panose="020B0604030504040204" pitchFamily="34" charset="0"/>
              </a:rPr>
              <a:pPr/>
              <a:t>5</a:t>
            </a:fld>
            <a:endParaRPr lang="en-US" altLang="en-US" sz="800">
              <a:solidFill>
                <a:srgbClr val="FFFFFF"/>
              </a:solidFill>
              <a:latin typeface="Verdana" panose="020B0604030504040204" pitchFamily="34" charset="0"/>
            </a:endParaRPr>
          </a:p>
        </p:txBody>
      </p:sp>
      <p:sp>
        <p:nvSpPr>
          <p:cNvPr id="5" name="Footer Placeholder 4">
            <a:extLst>
              <a:ext uri="{FF2B5EF4-FFF2-40B4-BE49-F238E27FC236}">
                <a16:creationId xmlns:a16="http://schemas.microsoft.com/office/drawing/2014/main" id="{0D551957-4A0C-40E3-82B6-BBBCC45DA35F}"/>
              </a:ext>
            </a:extLst>
          </p:cNvPr>
          <p:cNvSpPr>
            <a:spLocks noGrp="1"/>
          </p:cNvSpPr>
          <p:nvPr>
            <p:ph type="ftr" sz="quarter" idx="12"/>
          </p:nvPr>
        </p:nvSpPr>
        <p:spPr/>
        <p:txBody>
          <a:bodyPr/>
          <a:lstStyle/>
          <a:p>
            <a:pPr>
              <a:defRPr/>
            </a:pPr>
            <a:r>
              <a:rPr lang="en-US"/>
              <a:t>Programming with Windows Threads</a:t>
            </a:r>
          </a:p>
        </p:txBody>
      </p:sp>
      <p:sp>
        <p:nvSpPr>
          <p:cNvPr id="7172" name="Rectangle 2">
            <a:extLst>
              <a:ext uri="{FF2B5EF4-FFF2-40B4-BE49-F238E27FC236}">
                <a16:creationId xmlns:a16="http://schemas.microsoft.com/office/drawing/2014/main" id="{201032D8-6541-4DA1-9C35-27122ADDC914}"/>
              </a:ext>
            </a:extLst>
          </p:cNvPr>
          <p:cNvSpPr>
            <a:spLocks noGrp="1" noChangeArrowheads="1"/>
          </p:cNvSpPr>
          <p:nvPr>
            <p:ph type="title"/>
          </p:nvPr>
        </p:nvSpPr>
        <p:spPr/>
        <p:txBody>
          <a:bodyPr/>
          <a:lstStyle/>
          <a:p>
            <a:pPr eaLnBrk="1" hangingPunct="1"/>
            <a:r>
              <a:rPr lang="en-US" altLang="en-US"/>
              <a:t>Windows* Thread Creation</a:t>
            </a:r>
          </a:p>
        </p:txBody>
      </p:sp>
      <p:sp>
        <p:nvSpPr>
          <p:cNvPr id="7173" name="Text Box 3">
            <a:extLst>
              <a:ext uri="{FF2B5EF4-FFF2-40B4-BE49-F238E27FC236}">
                <a16:creationId xmlns:a16="http://schemas.microsoft.com/office/drawing/2014/main" id="{16B3473F-45D1-4A03-9B03-D5603909C858}"/>
              </a:ext>
            </a:extLst>
          </p:cNvPr>
          <p:cNvSpPr txBox="1">
            <a:spLocks noChangeArrowheads="1"/>
          </p:cNvSpPr>
          <p:nvPr/>
        </p:nvSpPr>
        <p:spPr bwMode="auto">
          <a:xfrm>
            <a:off x="117475" y="1643063"/>
            <a:ext cx="8893175" cy="3317875"/>
          </a:xfrm>
          <a:prstGeom prst="rect">
            <a:avLst/>
          </a:prstGeom>
          <a:solidFill>
            <a:srgbClr val="001E8A"/>
          </a:solidFill>
          <a:ln w="12700">
            <a:solidFill>
              <a:schemeClr val="tx1"/>
            </a:solidFill>
            <a:miter lim="800000"/>
            <a:headEnd type="none" w="sm" len="sm"/>
            <a:tailEnd type="none" w="sm" len="sm"/>
          </a:ln>
        </p:spPr>
        <p:txBody>
          <a:bodyPr>
            <a:spAutoFit/>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spcBef>
                <a:spcPct val="30000"/>
              </a:spcBef>
            </a:pPr>
            <a:r>
              <a:rPr lang="en-US" altLang="en-US" sz="2400" b="1">
                <a:solidFill>
                  <a:schemeClr val="tx2"/>
                </a:solidFill>
                <a:effectLst/>
                <a:latin typeface="Courier New" panose="02070309020205020404" pitchFamily="49" charset="0"/>
              </a:rPr>
              <a:t>HANDLE</a:t>
            </a:r>
            <a:r>
              <a:rPr lang="en-US" altLang="en-US" sz="2400" b="1">
                <a:solidFill>
                  <a:srgbClr val="FFFFFF"/>
                </a:solidFill>
                <a:effectLst/>
                <a:latin typeface="Courier New" panose="02070309020205020404" pitchFamily="49" charset="0"/>
              </a:rPr>
              <a:t> CreateThread(</a:t>
            </a:r>
          </a:p>
          <a:p>
            <a:pPr>
              <a:spcBef>
                <a:spcPct val="30000"/>
              </a:spcBef>
            </a:pPr>
            <a:r>
              <a:rPr lang="en-US" altLang="en-US" sz="2400" b="1">
                <a:solidFill>
                  <a:srgbClr val="FFFFFF"/>
                </a:solidFill>
                <a:effectLst/>
                <a:latin typeface="Courier New" panose="02070309020205020404" pitchFamily="49" charset="0"/>
              </a:rPr>
              <a:t>	   LPSECURITY_ATTRIBUTES ThreadAttributes,</a:t>
            </a:r>
          </a:p>
          <a:p>
            <a:pPr>
              <a:spcBef>
                <a:spcPct val="30000"/>
              </a:spcBef>
            </a:pPr>
            <a:r>
              <a:rPr lang="en-US" altLang="en-US" sz="2400" b="1">
                <a:solidFill>
                  <a:srgbClr val="FFFFFF"/>
                </a:solidFill>
                <a:effectLst/>
                <a:latin typeface="Courier New" panose="02070309020205020404" pitchFamily="49" charset="0"/>
              </a:rPr>
              <a:t>	   DWORD StackSize,</a:t>
            </a:r>
          </a:p>
          <a:p>
            <a:pPr>
              <a:spcBef>
                <a:spcPct val="30000"/>
              </a:spcBef>
            </a:pPr>
            <a:r>
              <a:rPr lang="en-US" altLang="en-US" sz="2400" b="1">
                <a:solidFill>
                  <a:schemeClr val="tx2"/>
                </a:solidFill>
                <a:effectLst/>
                <a:latin typeface="Courier New" panose="02070309020205020404" pitchFamily="49" charset="0"/>
              </a:rPr>
              <a:t>	   </a:t>
            </a:r>
            <a:r>
              <a:rPr lang="en-US" altLang="en-US" sz="2400" b="1">
                <a:effectLst/>
                <a:latin typeface="Courier New" panose="02070309020205020404" pitchFamily="49" charset="0"/>
              </a:rPr>
              <a:t>LPTHREAD_START_ROUTINE StartAddress,</a:t>
            </a:r>
          </a:p>
          <a:p>
            <a:pPr>
              <a:spcBef>
                <a:spcPct val="30000"/>
              </a:spcBef>
            </a:pPr>
            <a:r>
              <a:rPr lang="en-US" altLang="en-US" sz="2400" b="1">
                <a:solidFill>
                  <a:srgbClr val="FFFFFF"/>
                </a:solidFill>
                <a:effectLst/>
                <a:latin typeface="Courier New" panose="02070309020205020404" pitchFamily="49" charset="0"/>
              </a:rPr>
              <a:t>	   LPVOID Parameter,</a:t>
            </a:r>
          </a:p>
          <a:p>
            <a:pPr>
              <a:spcBef>
                <a:spcPct val="30000"/>
              </a:spcBef>
            </a:pPr>
            <a:r>
              <a:rPr lang="en-US" altLang="en-US" sz="2400" b="1">
                <a:solidFill>
                  <a:srgbClr val="FFFFFF"/>
                </a:solidFill>
                <a:effectLst/>
                <a:latin typeface="Courier New" panose="02070309020205020404" pitchFamily="49" charset="0"/>
              </a:rPr>
              <a:t>	   DWORD CreationFlags,</a:t>
            </a:r>
          </a:p>
          <a:p>
            <a:pPr>
              <a:spcBef>
                <a:spcPct val="30000"/>
              </a:spcBef>
            </a:pPr>
            <a:r>
              <a:rPr lang="en-US" altLang="en-US" sz="2400" b="1">
                <a:solidFill>
                  <a:srgbClr val="FFFFFF"/>
                </a:solidFill>
                <a:effectLst/>
                <a:latin typeface="Courier New" panose="02070309020205020404" pitchFamily="49" charset="0"/>
              </a:rPr>
              <a:t>	   LPDWORD ThreadId );  // </a:t>
            </a:r>
            <a:r>
              <a:rPr lang="en-US" altLang="en-US" sz="2400" b="1">
                <a:solidFill>
                  <a:schemeClr val="tx2"/>
                </a:solidFill>
                <a:effectLst/>
                <a:latin typeface="Courier New" panose="02070309020205020404" pitchFamily="49" charset="0"/>
              </a:rPr>
              <a:t>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AD8560-A964-48DA-B282-899BDC21390C}"/>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B363BE3D-59E7-431C-94B3-A079E878AFCA}" type="slidenum">
              <a:rPr lang="en-US" altLang="en-US" sz="800">
                <a:solidFill>
                  <a:srgbClr val="FFFFFF"/>
                </a:solidFill>
                <a:latin typeface="Verdana" panose="020B0604030504040204" pitchFamily="34" charset="0"/>
              </a:rPr>
              <a:pPr/>
              <a:t>6</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4E5E3A93-21FF-49BE-AF95-B01E97643E3B}"/>
              </a:ext>
            </a:extLst>
          </p:cNvPr>
          <p:cNvSpPr>
            <a:spLocks noGrp="1"/>
          </p:cNvSpPr>
          <p:nvPr>
            <p:ph type="ftr" sz="quarter" idx="12"/>
          </p:nvPr>
        </p:nvSpPr>
        <p:spPr/>
        <p:txBody>
          <a:bodyPr/>
          <a:lstStyle/>
          <a:p>
            <a:pPr>
              <a:defRPr/>
            </a:pPr>
            <a:r>
              <a:rPr lang="en-US"/>
              <a:t>Programming with Windows Threads</a:t>
            </a:r>
          </a:p>
        </p:txBody>
      </p:sp>
      <p:sp>
        <p:nvSpPr>
          <p:cNvPr id="8196" name="Rectangle 2">
            <a:extLst>
              <a:ext uri="{FF2B5EF4-FFF2-40B4-BE49-F238E27FC236}">
                <a16:creationId xmlns:a16="http://schemas.microsoft.com/office/drawing/2014/main" id="{AFF51EFC-7AAB-4BAB-B4DF-129F0672DE24}"/>
              </a:ext>
            </a:extLst>
          </p:cNvPr>
          <p:cNvSpPr>
            <a:spLocks noGrp="1" noChangeArrowheads="1"/>
          </p:cNvSpPr>
          <p:nvPr>
            <p:ph type="title"/>
          </p:nvPr>
        </p:nvSpPr>
        <p:spPr/>
        <p:txBody>
          <a:bodyPr/>
          <a:lstStyle/>
          <a:p>
            <a:pPr eaLnBrk="1" hangingPunct="1"/>
            <a:r>
              <a:rPr lang="en-US" altLang="en-US" sz="2000"/>
              <a:t>LPTHREAD_START_ROUTINE</a:t>
            </a:r>
          </a:p>
        </p:txBody>
      </p:sp>
      <p:sp>
        <p:nvSpPr>
          <p:cNvPr id="8197" name="Rectangle 3">
            <a:extLst>
              <a:ext uri="{FF2B5EF4-FFF2-40B4-BE49-F238E27FC236}">
                <a16:creationId xmlns:a16="http://schemas.microsoft.com/office/drawing/2014/main" id="{DD4FBAAD-CFBC-446E-BB4D-2657960A1459}"/>
              </a:ext>
            </a:extLst>
          </p:cNvPr>
          <p:cNvSpPr>
            <a:spLocks noGrp="1" noChangeArrowheads="1"/>
          </p:cNvSpPr>
          <p:nvPr>
            <p:ph type="body" idx="1"/>
          </p:nvPr>
        </p:nvSpPr>
        <p:spPr/>
        <p:txBody>
          <a:bodyPr/>
          <a:lstStyle/>
          <a:p>
            <a:pPr marL="0" indent="0" eaLnBrk="1" hangingPunct="1"/>
            <a:r>
              <a:rPr lang="en-US" altLang="en-US"/>
              <a:t>CreateThread() expects pointer to global function</a:t>
            </a:r>
          </a:p>
          <a:p>
            <a:pPr lvl="1" eaLnBrk="1" hangingPunct="1"/>
            <a:r>
              <a:rPr lang="en-US" altLang="en-US"/>
              <a:t>Returns DWORD</a:t>
            </a:r>
          </a:p>
          <a:p>
            <a:pPr lvl="1" eaLnBrk="1" hangingPunct="1"/>
            <a:r>
              <a:rPr lang="en-US" altLang="en-US"/>
              <a:t>Calling convention WINAPI</a:t>
            </a:r>
          </a:p>
          <a:p>
            <a:pPr lvl="1" eaLnBrk="1" hangingPunct="1"/>
            <a:r>
              <a:rPr lang="en-US" altLang="en-US"/>
              <a:t>Single LPVOID  (void *) parameter</a:t>
            </a:r>
          </a:p>
          <a:p>
            <a:pPr marL="0" indent="0" eaLnBrk="1" hangingPunct="1"/>
            <a:endParaRPr lang="en-US" altLang="en-US"/>
          </a:p>
          <a:p>
            <a:pPr marL="0" indent="0" eaLnBrk="1" hangingPunct="1"/>
            <a:endParaRPr lang="en-US" altLang="en-US"/>
          </a:p>
          <a:p>
            <a:pPr marL="0" indent="0" eaLnBrk="1" hangingPunct="1"/>
            <a:r>
              <a:rPr lang="en-US" altLang="en-US"/>
              <a:t>Thread begins execution of function</a:t>
            </a:r>
          </a:p>
        </p:txBody>
      </p:sp>
      <p:sp>
        <p:nvSpPr>
          <p:cNvPr id="8198" name="Text Box 4">
            <a:extLst>
              <a:ext uri="{FF2B5EF4-FFF2-40B4-BE49-F238E27FC236}">
                <a16:creationId xmlns:a16="http://schemas.microsoft.com/office/drawing/2014/main" id="{54FA8E94-7186-40C7-A418-451A0C1AE600}"/>
              </a:ext>
            </a:extLst>
          </p:cNvPr>
          <p:cNvSpPr txBox="1">
            <a:spLocks noChangeArrowheads="1"/>
          </p:cNvSpPr>
          <p:nvPr/>
        </p:nvSpPr>
        <p:spPr bwMode="auto">
          <a:xfrm>
            <a:off x="454025" y="3168650"/>
            <a:ext cx="8086725" cy="519113"/>
          </a:xfrm>
          <a:prstGeom prst="rect">
            <a:avLst/>
          </a:prstGeom>
          <a:solidFill>
            <a:schemeClr val="accent1"/>
          </a:solidFill>
          <a:ln w="25400" algn="ctr">
            <a:solidFill>
              <a:schemeClr val="tx1"/>
            </a:solidFill>
            <a:miter lim="800000"/>
            <a:headEnd type="none" w="sm" len="sm"/>
            <a:tailEnd type="none" w="sm" len="sm"/>
          </a:ln>
        </p:spPr>
        <p:txBody>
          <a:bodyPr wrap="none" anchor="ct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pPr algn="ctr">
              <a:spcBef>
                <a:spcPct val="50000"/>
              </a:spcBef>
            </a:pPr>
            <a:r>
              <a:rPr lang="en-US" altLang="en-US" sz="2800" b="1">
                <a:solidFill>
                  <a:srgbClr val="02203A"/>
                </a:solidFill>
                <a:effectLst/>
                <a:latin typeface="Courier New" panose="02070309020205020404" pitchFamily="49" charset="0"/>
              </a:rPr>
              <a:t>DWORD WINAPI MyThreadStart(LPVOID 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81A0BACD-4B13-4E1C-AC7D-9E10F648216C}"/>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74124157-6C68-443B-B5C3-59561B624672}" type="slidenum">
              <a:rPr lang="en-US" altLang="en-US" sz="800">
                <a:solidFill>
                  <a:srgbClr val="FFFFFF"/>
                </a:solidFill>
                <a:latin typeface="Verdana" panose="020B0604030504040204" pitchFamily="34" charset="0"/>
              </a:rPr>
              <a:pPr/>
              <a:t>7</a:t>
            </a:fld>
            <a:endParaRPr lang="en-US" altLang="en-US" sz="800">
              <a:solidFill>
                <a:srgbClr val="FFFFFF"/>
              </a:solidFill>
              <a:latin typeface="Verdana" panose="020B0604030504040204" pitchFamily="34" charset="0"/>
            </a:endParaRPr>
          </a:p>
        </p:txBody>
      </p:sp>
      <p:sp>
        <p:nvSpPr>
          <p:cNvPr id="5" name="Footer Placeholder 5">
            <a:extLst>
              <a:ext uri="{FF2B5EF4-FFF2-40B4-BE49-F238E27FC236}">
                <a16:creationId xmlns:a16="http://schemas.microsoft.com/office/drawing/2014/main" id="{8E58C6FF-C66F-4809-8332-17A11B3780E6}"/>
              </a:ext>
            </a:extLst>
          </p:cNvPr>
          <p:cNvSpPr>
            <a:spLocks noGrp="1"/>
          </p:cNvSpPr>
          <p:nvPr>
            <p:ph type="ftr" sz="quarter" idx="12"/>
          </p:nvPr>
        </p:nvSpPr>
        <p:spPr/>
        <p:txBody>
          <a:bodyPr/>
          <a:lstStyle/>
          <a:p>
            <a:pPr>
              <a:defRPr/>
            </a:pPr>
            <a:r>
              <a:rPr lang="en-US"/>
              <a:t>Programming with Windows Threads</a:t>
            </a:r>
          </a:p>
        </p:txBody>
      </p:sp>
      <p:sp>
        <p:nvSpPr>
          <p:cNvPr id="9220" name="Rectangle 2">
            <a:extLst>
              <a:ext uri="{FF2B5EF4-FFF2-40B4-BE49-F238E27FC236}">
                <a16:creationId xmlns:a16="http://schemas.microsoft.com/office/drawing/2014/main" id="{1E572449-4A3C-4FD4-AF29-022B4675F831}"/>
              </a:ext>
            </a:extLst>
          </p:cNvPr>
          <p:cNvSpPr>
            <a:spLocks noGrp="1" noChangeArrowheads="1"/>
          </p:cNvSpPr>
          <p:nvPr>
            <p:ph type="title"/>
          </p:nvPr>
        </p:nvSpPr>
        <p:spPr/>
        <p:txBody>
          <a:bodyPr/>
          <a:lstStyle/>
          <a:p>
            <a:pPr eaLnBrk="1" hangingPunct="1"/>
            <a:r>
              <a:rPr lang="en-US" altLang="en-US"/>
              <a:t>Using Explicit Threads</a:t>
            </a:r>
          </a:p>
        </p:txBody>
      </p:sp>
      <p:sp>
        <p:nvSpPr>
          <p:cNvPr id="9221" name="Rectangle 3">
            <a:extLst>
              <a:ext uri="{FF2B5EF4-FFF2-40B4-BE49-F238E27FC236}">
                <a16:creationId xmlns:a16="http://schemas.microsoft.com/office/drawing/2014/main" id="{3A157B16-02EF-43B3-A111-19CAD913EFC6}"/>
              </a:ext>
            </a:extLst>
          </p:cNvPr>
          <p:cNvSpPr>
            <a:spLocks noGrp="1" noChangeArrowheads="1"/>
          </p:cNvSpPr>
          <p:nvPr>
            <p:ph type="body" idx="1"/>
          </p:nvPr>
        </p:nvSpPr>
        <p:spPr/>
        <p:txBody>
          <a:bodyPr/>
          <a:lstStyle/>
          <a:p>
            <a:pPr marL="0" indent="0" eaLnBrk="1" hangingPunct="1"/>
            <a:r>
              <a:rPr lang="en-US" altLang="en-US"/>
              <a:t>Identify portions of code to thread</a:t>
            </a:r>
          </a:p>
          <a:p>
            <a:pPr marL="0" indent="0" eaLnBrk="1" hangingPunct="1"/>
            <a:r>
              <a:rPr lang="en-US" altLang="en-US"/>
              <a:t>Encapsulate code into function</a:t>
            </a:r>
          </a:p>
          <a:p>
            <a:pPr lvl="1" eaLnBrk="1" hangingPunct="1"/>
            <a:r>
              <a:rPr lang="en-US" altLang="en-US"/>
              <a:t>If code is already a function, a driver function may need to be written to coordinate work of multiple threads</a:t>
            </a:r>
          </a:p>
          <a:p>
            <a:pPr marL="0" indent="0" eaLnBrk="1" hangingPunct="1"/>
            <a:r>
              <a:rPr lang="en-US" altLang="en-US"/>
              <a:t>Add CreateThread call to assign thread(s) to execute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19D5FA-6840-4A53-9D61-CFDEA8E2C5DD}"/>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B90B5599-2358-4981-8BA3-E0566DA4CB80}" type="slidenum">
              <a:rPr lang="en-US" altLang="en-US" sz="800">
                <a:solidFill>
                  <a:srgbClr val="FFFFFF"/>
                </a:solidFill>
                <a:latin typeface="Verdana" panose="020B0604030504040204" pitchFamily="34" charset="0"/>
              </a:rPr>
              <a:pPr/>
              <a:t>8</a:t>
            </a:fld>
            <a:endParaRPr lang="en-US" altLang="en-US" sz="800">
              <a:solidFill>
                <a:srgbClr val="FFFFFF"/>
              </a:solidFill>
              <a:latin typeface="Verdana" panose="020B0604030504040204" pitchFamily="34" charset="0"/>
            </a:endParaRPr>
          </a:p>
        </p:txBody>
      </p:sp>
      <p:sp>
        <p:nvSpPr>
          <p:cNvPr id="6" name="Footer Placeholder 5">
            <a:extLst>
              <a:ext uri="{FF2B5EF4-FFF2-40B4-BE49-F238E27FC236}">
                <a16:creationId xmlns:a16="http://schemas.microsoft.com/office/drawing/2014/main" id="{59D22D31-7896-495B-8F51-485D31296897}"/>
              </a:ext>
            </a:extLst>
          </p:cNvPr>
          <p:cNvSpPr>
            <a:spLocks noGrp="1"/>
          </p:cNvSpPr>
          <p:nvPr>
            <p:ph type="ftr" sz="quarter" idx="12"/>
          </p:nvPr>
        </p:nvSpPr>
        <p:spPr/>
        <p:txBody>
          <a:bodyPr/>
          <a:lstStyle/>
          <a:p>
            <a:pPr>
              <a:defRPr/>
            </a:pPr>
            <a:r>
              <a:rPr lang="en-US"/>
              <a:t>Programming with Windows Threads</a:t>
            </a:r>
          </a:p>
        </p:txBody>
      </p:sp>
      <p:sp>
        <p:nvSpPr>
          <p:cNvPr id="1591298" name="Rectangle 2">
            <a:extLst>
              <a:ext uri="{FF2B5EF4-FFF2-40B4-BE49-F238E27FC236}">
                <a16:creationId xmlns:a16="http://schemas.microsoft.com/office/drawing/2014/main" id="{57573AFF-19DC-4DE6-AF1A-7B4428A242C7}"/>
              </a:ext>
            </a:extLst>
          </p:cNvPr>
          <p:cNvSpPr>
            <a:spLocks noChangeArrowheads="1"/>
          </p:cNvSpPr>
          <p:nvPr/>
        </p:nvSpPr>
        <p:spPr bwMode="auto">
          <a:xfrm>
            <a:off x="358775" y="3051175"/>
            <a:ext cx="4921250" cy="392113"/>
          </a:xfrm>
          <a:prstGeom prst="rect">
            <a:avLst/>
          </a:prstGeom>
          <a:solidFill>
            <a:schemeClr val="bg1"/>
          </a:solidFill>
          <a:ln w="9525" algn="ctr">
            <a:solidFill>
              <a:schemeClr val="tx1"/>
            </a:solidFill>
            <a:miter lim="800000"/>
            <a:headEnd/>
            <a:tailEnd/>
          </a:ln>
          <a:effectLst/>
        </p:spPr>
        <p:txBody>
          <a:bodyPr anchor="ctr">
            <a:spAutoFit/>
          </a:bodyPr>
          <a:lstStyle/>
          <a:p>
            <a:pPr>
              <a:defRPr/>
            </a:pPr>
            <a:endParaRPr lang="en-US"/>
          </a:p>
        </p:txBody>
      </p:sp>
      <p:sp>
        <p:nvSpPr>
          <p:cNvPr id="10245" name="Rectangle 3">
            <a:extLst>
              <a:ext uri="{FF2B5EF4-FFF2-40B4-BE49-F238E27FC236}">
                <a16:creationId xmlns:a16="http://schemas.microsoft.com/office/drawing/2014/main" id="{F160A315-3483-4CBF-A56F-29DF208E3EE8}"/>
              </a:ext>
            </a:extLst>
          </p:cNvPr>
          <p:cNvSpPr>
            <a:spLocks noGrp="1" noChangeArrowheads="1"/>
          </p:cNvSpPr>
          <p:nvPr>
            <p:ph type="title"/>
          </p:nvPr>
        </p:nvSpPr>
        <p:spPr/>
        <p:txBody>
          <a:bodyPr/>
          <a:lstStyle/>
          <a:p>
            <a:pPr eaLnBrk="1" hangingPunct="1"/>
            <a:r>
              <a:rPr lang="en-US" altLang="en-US"/>
              <a:t>Destroying Threads</a:t>
            </a:r>
          </a:p>
        </p:txBody>
      </p:sp>
      <p:sp>
        <p:nvSpPr>
          <p:cNvPr id="10246" name="Rectangle 4">
            <a:extLst>
              <a:ext uri="{FF2B5EF4-FFF2-40B4-BE49-F238E27FC236}">
                <a16:creationId xmlns:a16="http://schemas.microsoft.com/office/drawing/2014/main" id="{85D9E86F-2E04-448F-80E0-4DEA3751DA8D}"/>
              </a:ext>
            </a:extLst>
          </p:cNvPr>
          <p:cNvSpPr>
            <a:spLocks noGrp="1" noChangeArrowheads="1"/>
          </p:cNvSpPr>
          <p:nvPr>
            <p:ph type="body" idx="1"/>
          </p:nvPr>
        </p:nvSpPr>
        <p:spPr/>
        <p:txBody>
          <a:bodyPr/>
          <a:lstStyle/>
          <a:p>
            <a:pPr marL="0" indent="0" eaLnBrk="1" hangingPunct="1"/>
            <a:r>
              <a:rPr lang="en-US" altLang="en-US"/>
              <a:t>Frees OS resources</a:t>
            </a:r>
          </a:p>
          <a:p>
            <a:pPr lvl="1" eaLnBrk="1" hangingPunct="1"/>
            <a:r>
              <a:rPr lang="en-US" altLang="en-US"/>
              <a:t>Clean-up if done with thread before program completes</a:t>
            </a:r>
          </a:p>
          <a:p>
            <a:pPr marL="0" indent="0" eaLnBrk="1" hangingPunct="1"/>
            <a:r>
              <a:rPr lang="en-US" altLang="en-US"/>
              <a:t>Process exit does this for you</a:t>
            </a:r>
          </a:p>
          <a:p>
            <a:pPr marL="0" indent="0" eaLnBrk="1" hangingPunct="1"/>
            <a:endParaRPr lang="en-US" altLang="en-US" sz="1600">
              <a:latin typeface="Courier New" panose="02070309020205020404" pitchFamily="49" charset="0"/>
            </a:endParaRPr>
          </a:p>
          <a:p>
            <a:pPr marL="0" indent="0" eaLnBrk="1" hangingPunct="1"/>
            <a:r>
              <a:rPr lang="en-US" altLang="en-US" sz="1800" b="1">
                <a:latin typeface="Courier New" panose="02070309020205020404" pitchFamily="49" charset="0"/>
              </a:rPr>
              <a:t>BOOL CloseHandle(HANDLE</a:t>
            </a:r>
            <a:r>
              <a:rPr lang="en-US" altLang="en-US" sz="1800" b="1" i="1">
                <a:latin typeface="Courier New" panose="02070309020205020404" pitchFamily="49" charset="0"/>
              </a:rPr>
              <a:t> hObject</a:t>
            </a:r>
            <a:r>
              <a:rPr lang="en-US" altLang="en-US" sz="1800" b="1">
                <a:latin typeface="Courier New" panose="02070309020205020404" pitchFamily="49" charset="0"/>
              </a:rPr>
              <a:t>);</a:t>
            </a:r>
          </a:p>
          <a:p>
            <a:pPr marL="0" indent="0" eaLnBrk="1" hangingPunct="1"/>
            <a:endParaRPr lang="en-US" altLang="en-US" sz="1800" b="1">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D624A7B-76BF-4E4F-992C-2D5F8F8B5DCD}"/>
              </a:ext>
            </a:extLst>
          </p:cNvPr>
          <p:cNvSpPr>
            <a:spLocks noGrp="1"/>
          </p:cNvSpPr>
          <p:nvPr>
            <p:ph type="sldNum" sz="quarter" idx="11"/>
          </p:nvPr>
        </p:nvSpPr>
        <p:spPr/>
        <p:txBody>
          <a:bodyPr/>
          <a:lstStyle>
            <a:lvl1pPr>
              <a:defRPr sz="2000">
                <a:solidFill>
                  <a:schemeClr val="tx1"/>
                </a:solidFill>
                <a:latin typeface="SegoeBook" pitchFamily="68" charset="0"/>
              </a:defRPr>
            </a:lvl1pPr>
            <a:lvl2pPr marL="742950" indent="-285750">
              <a:defRPr sz="2000">
                <a:solidFill>
                  <a:schemeClr val="tx1"/>
                </a:solidFill>
                <a:latin typeface="SegoeBook" pitchFamily="68" charset="0"/>
              </a:defRPr>
            </a:lvl2pPr>
            <a:lvl3pPr marL="1143000" indent="-228600">
              <a:defRPr sz="2000">
                <a:solidFill>
                  <a:schemeClr val="tx1"/>
                </a:solidFill>
                <a:latin typeface="SegoeBook" pitchFamily="68" charset="0"/>
              </a:defRPr>
            </a:lvl3pPr>
            <a:lvl4pPr marL="1600200" indent="-228600">
              <a:defRPr sz="2000">
                <a:solidFill>
                  <a:schemeClr val="tx1"/>
                </a:solidFill>
                <a:latin typeface="SegoeBook" pitchFamily="68" charset="0"/>
              </a:defRPr>
            </a:lvl4pPr>
            <a:lvl5pPr marL="2057400" indent="-228600">
              <a:defRPr sz="2000">
                <a:solidFill>
                  <a:schemeClr val="tx1"/>
                </a:solidFill>
                <a:latin typeface="SegoeBook" pitchFamily="68" charset="0"/>
              </a:defRPr>
            </a:lvl5pPr>
            <a:lvl6pPr marL="2514600" indent="-228600" eaLnBrk="0" fontAlgn="base" hangingPunct="0">
              <a:spcBef>
                <a:spcPct val="0"/>
              </a:spcBef>
              <a:spcAft>
                <a:spcPct val="0"/>
              </a:spcAft>
              <a:defRPr sz="2000">
                <a:solidFill>
                  <a:schemeClr val="tx1"/>
                </a:solidFill>
                <a:latin typeface="SegoeBook" pitchFamily="68" charset="0"/>
              </a:defRPr>
            </a:lvl6pPr>
            <a:lvl7pPr marL="2971800" indent="-228600" eaLnBrk="0" fontAlgn="base" hangingPunct="0">
              <a:spcBef>
                <a:spcPct val="0"/>
              </a:spcBef>
              <a:spcAft>
                <a:spcPct val="0"/>
              </a:spcAft>
              <a:defRPr sz="2000">
                <a:solidFill>
                  <a:schemeClr val="tx1"/>
                </a:solidFill>
                <a:latin typeface="SegoeBook" pitchFamily="68" charset="0"/>
              </a:defRPr>
            </a:lvl7pPr>
            <a:lvl8pPr marL="3429000" indent="-228600" eaLnBrk="0" fontAlgn="base" hangingPunct="0">
              <a:spcBef>
                <a:spcPct val="0"/>
              </a:spcBef>
              <a:spcAft>
                <a:spcPct val="0"/>
              </a:spcAft>
              <a:defRPr sz="2000">
                <a:solidFill>
                  <a:schemeClr val="tx1"/>
                </a:solidFill>
                <a:latin typeface="SegoeBook" pitchFamily="68" charset="0"/>
              </a:defRPr>
            </a:lvl8pPr>
            <a:lvl9pPr marL="3886200" indent="-228600" eaLnBrk="0" fontAlgn="base" hangingPunct="0">
              <a:spcBef>
                <a:spcPct val="0"/>
              </a:spcBef>
              <a:spcAft>
                <a:spcPct val="0"/>
              </a:spcAft>
              <a:defRPr sz="2000">
                <a:solidFill>
                  <a:schemeClr val="tx1"/>
                </a:solidFill>
                <a:latin typeface="SegoeBook" pitchFamily="68" charset="0"/>
              </a:defRPr>
            </a:lvl9pPr>
          </a:lstStyle>
          <a:p>
            <a:fld id="{BA7827ED-C820-4B05-BE37-623CF066D0A0}" type="slidenum">
              <a:rPr lang="en-US" altLang="en-US" sz="800">
                <a:solidFill>
                  <a:srgbClr val="FFFFFF"/>
                </a:solidFill>
                <a:latin typeface="Verdana" panose="020B0604030504040204" pitchFamily="34" charset="0"/>
              </a:rPr>
              <a:pPr/>
              <a:t>9</a:t>
            </a:fld>
            <a:endParaRPr lang="en-US" altLang="en-US" sz="800">
              <a:solidFill>
                <a:srgbClr val="FFFFFF"/>
              </a:solidFill>
              <a:latin typeface="Verdana" panose="020B0604030504040204" pitchFamily="34" charset="0"/>
            </a:endParaRPr>
          </a:p>
        </p:txBody>
      </p:sp>
      <p:sp>
        <p:nvSpPr>
          <p:cNvPr id="6" name="Footer Placeholder 4">
            <a:extLst>
              <a:ext uri="{FF2B5EF4-FFF2-40B4-BE49-F238E27FC236}">
                <a16:creationId xmlns:a16="http://schemas.microsoft.com/office/drawing/2014/main" id="{EA98F132-8759-4B10-AD9F-73515B159F36}"/>
              </a:ext>
            </a:extLst>
          </p:cNvPr>
          <p:cNvSpPr>
            <a:spLocks noGrp="1"/>
          </p:cNvSpPr>
          <p:nvPr>
            <p:ph type="ftr" sz="quarter" idx="12"/>
          </p:nvPr>
        </p:nvSpPr>
        <p:spPr/>
        <p:txBody>
          <a:bodyPr/>
          <a:lstStyle/>
          <a:p>
            <a:pPr>
              <a:defRPr/>
            </a:pPr>
            <a:r>
              <a:rPr lang="en-US"/>
              <a:t>Programming with Windows Threads</a:t>
            </a:r>
          </a:p>
        </p:txBody>
      </p:sp>
      <p:sp>
        <p:nvSpPr>
          <p:cNvPr id="11268" name="Rectangle 2">
            <a:extLst>
              <a:ext uri="{FF2B5EF4-FFF2-40B4-BE49-F238E27FC236}">
                <a16:creationId xmlns:a16="http://schemas.microsoft.com/office/drawing/2014/main" id="{34B955A4-8340-4411-9316-F0265A04E6DD}"/>
              </a:ext>
            </a:extLst>
          </p:cNvPr>
          <p:cNvSpPr>
            <a:spLocks noGrp="1" noChangeArrowheads="1"/>
          </p:cNvSpPr>
          <p:nvPr>
            <p:ph type="title"/>
          </p:nvPr>
        </p:nvSpPr>
        <p:spPr/>
        <p:txBody>
          <a:bodyPr/>
          <a:lstStyle/>
          <a:p>
            <a:pPr eaLnBrk="1" hangingPunct="1"/>
            <a:r>
              <a:rPr lang="en-US" altLang="en-US"/>
              <a:t>Example: Thread Creation</a:t>
            </a:r>
          </a:p>
        </p:txBody>
      </p:sp>
      <p:sp>
        <p:nvSpPr>
          <p:cNvPr id="11269" name="Rectangle 3">
            <a:extLst>
              <a:ext uri="{FF2B5EF4-FFF2-40B4-BE49-F238E27FC236}">
                <a16:creationId xmlns:a16="http://schemas.microsoft.com/office/drawing/2014/main" id="{8514F6DE-50FC-4696-9636-33FE645CC5B1}"/>
              </a:ext>
            </a:extLst>
          </p:cNvPr>
          <p:cNvSpPr>
            <a:spLocks noGrp="1" noChangeArrowheads="1"/>
          </p:cNvSpPr>
          <p:nvPr>
            <p:ph type="body" idx="4294967295"/>
          </p:nvPr>
        </p:nvSpPr>
        <p:spPr>
          <a:xfrm>
            <a:off x="1255713" y="895350"/>
            <a:ext cx="6669087" cy="4291013"/>
          </a:xfrm>
          <a:solidFill>
            <a:srgbClr val="001E8A"/>
          </a:solidFill>
          <a:ln>
            <a:solidFill>
              <a:schemeClr val="tx1"/>
            </a:solidFill>
            <a:miter lim="800000"/>
            <a:headEnd/>
            <a:tailEnd/>
          </a:ln>
        </p:spPr>
        <p:txBody>
          <a:bodyPr lIns="92075" tIns="46038" rIns="92075" bIns="46038"/>
          <a:lstStyle/>
          <a:p>
            <a:pPr marL="0" indent="0" eaLnBrk="1" hangingPunct="1">
              <a:lnSpc>
                <a:spcPct val="75000"/>
              </a:lnSpc>
            </a:pPr>
            <a:r>
              <a:rPr lang="en-US" altLang="en-US" sz="1600" b="1">
                <a:latin typeface="Courier New" panose="02070309020205020404" pitchFamily="49" charset="0"/>
              </a:rPr>
              <a:t>#include &lt;stdio.h&gt;</a:t>
            </a:r>
          </a:p>
          <a:p>
            <a:pPr marL="0" indent="0" eaLnBrk="1" hangingPunct="1">
              <a:lnSpc>
                <a:spcPct val="75000"/>
              </a:lnSpc>
            </a:pPr>
            <a:r>
              <a:rPr lang="en-US" altLang="en-US" sz="1600" b="1">
                <a:latin typeface="Courier New" panose="02070309020205020404" pitchFamily="49" charset="0"/>
              </a:rPr>
              <a:t>#include &lt;windows.h&gt;</a:t>
            </a:r>
          </a:p>
          <a:p>
            <a:pPr marL="0" indent="0" eaLnBrk="1" hangingPunct="1">
              <a:lnSpc>
                <a:spcPct val="75000"/>
              </a:lnSpc>
            </a:pPr>
            <a:endParaRPr lang="en-US" altLang="en-US" sz="1600" b="1">
              <a:latin typeface="Courier New" panose="02070309020205020404" pitchFamily="49" charset="0"/>
            </a:endParaRPr>
          </a:p>
          <a:p>
            <a:pPr marL="0" indent="0" eaLnBrk="1" hangingPunct="1">
              <a:lnSpc>
                <a:spcPct val="75000"/>
              </a:lnSpc>
            </a:pPr>
            <a:r>
              <a:rPr lang="en-US" altLang="en-US" sz="1600" b="1">
                <a:latin typeface="Courier New" panose="02070309020205020404" pitchFamily="49" charset="0"/>
              </a:rPr>
              <a:t>DWORD WINAPI helloFunc(LPVOID arg ) { </a:t>
            </a:r>
          </a:p>
          <a:p>
            <a:pPr marL="0" indent="0" eaLnBrk="1" hangingPunct="1">
              <a:lnSpc>
                <a:spcPct val="75000"/>
              </a:lnSpc>
            </a:pPr>
            <a:r>
              <a:rPr lang="en-US" altLang="en-US" sz="1600" b="1">
                <a:latin typeface="Courier New" panose="02070309020205020404" pitchFamily="49" charset="0"/>
              </a:rPr>
              <a:t>	printf(“Hello Thread\n”); </a:t>
            </a:r>
          </a:p>
          <a:p>
            <a:pPr marL="0" indent="0" eaLnBrk="1" hangingPunct="1">
              <a:lnSpc>
                <a:spcPct val="75000"/>
              </a:lnSpc>
            </a:pPr>
            <a:r>
              <a:rPr lang="en-US" altLang="en-US" sz="1600" b="1">
                <a:latin typeface="Courier New" panose="02070309020205020404" pitchFamily="49" charset="0"/>
              </a:rPr>
              <a:t>	return 0; </a:t>
            </a:r>
          </a:p>
          <a:p>
            <a:pPr marL="0" indent="0" eaLnBrk="1" hangingPunct="1">
              <a:lnSpc>
                <a:spcPct val="75000"/>
              </a:lnSpc>
            </a:pPr>
            <a:r>
              <a:rPr lang="en-US" altLang="en-US" sz="1600" b="1">
                <a:latin typeface="Courier New" panose="02070309020205020404" pitchFamily="49" charset="0"/>
              </a:rPr>
              <a:t>}</a:t>
            </a:r>
          </a:p>
          <a:p>
            <a:pPr marL="0" indent="0" eaLnBrk="1" hangingPunct="1">
              <a:lnSpc>
                <a:spcPct val="75000"/>
              </a:lnSpc>
            </a:pPr>
            <a:endParaRPr lang="en-US" altLang="en-US" sz="1600" b="1">
              <a:latin typeface="Courier New" panose="02070309020205020404" pitchFamily="49" charset="0"/>
            </a:endParaRPr>
          </a:p>
          <a:p>
            <a:pPr marL="0" indent="0" eaLnBrk="1" hangingPunct="1">
              <a:lnSpc>
                <a:spcPct val="75000"/>
              </a:lnSpc>
            </a:pPr>
            <a:r>
              <a:rPr lang="en-US" altLang="en-US" sz="1600" b="1">
                <a:latin typeface="Courier New" panose="02070309020205020404" pitchFamily="49" charset="0"/>
              </a:rPr>
              <a:t>main() {</a:t>
            </a:r>
          </a:p>
          <a:p>
            <a:pPr marL="0" indent="0" eaLnBrk="1" hangingPunct="1">
              <a:lnSpc>
                <a:spcPct val="75000"/>
              </a:lnSpc>
            </a:pPr>
            <a:r>
              <a:rPr lang="en-US" altLang="en-US" sz="1600" b="1">
                <a:latin typeface="Courier New" panose="02070309020205020404" pitchFamily="49" charset="0"/>
              </a:rPr>
              <a:t>	HANDLE hThread = </a:t>
            </a:r>
          </a:p>
          <a:p>
            <a:pPr marL="0" indent="0" eaLnBrk="1" hangingPunct="1">
              <a:lnSpc>
                <a:spcPct val="75000"/>
              </a:lnSpc>
            </a:pPr>
            <a:r>
              <a:rPr lang="en-US" altLang="en-US" sz="1600" b="1">
                <a:latin typeface="Courier New" panose="02070309020205020404" pitchFamily="49" charset="0"/>
              </a:rPr>
              <a:t> 		CreateThread(NULL, 0, helloFunc, </a:t>
            </a:r>
          </a:p>
          <a:p>
            <a:pPr marL="0" indent="0" eaLnBrk="1" hangingPunct="1">
              <a:lnSpc>
                <a:spcPct val="75000"/>
              </a:lnSpc>
            </a:pPr>
            <a:r>
              <a:rPr lang="en-US" altLang="en-US" sz="1600" b="1">
                <a:latin typeface="Courier New" panose="02070309020205020404" pitchFamily="49" charset="0"/>
              </a:rPr>
              <a:t>                   NULL, 0, NULL );</a:t>
            </a:r>
          </a:p>
          <a:p>
            <a:pPr marL="0" indent="0" eaLnBrk="1" hangingPunct="1">
              <a:lnSpc>
                <a:spcPct val="75000"/>
              </a:lnSpc>
            </a:pPr>
            <a:r>
              <a:rPr lang="en-US" altLang="en-US" sz="1600" b="1">
                <a:latin typeface="Courier New" panose="02070309020205020404" pitchFamily="49" charset="0"/>
              </a:rPr>
              <a:t>	}</a:t>
            </a:r>
          </a:p>
        </p:txBody>
      </p:sp>
      <p:sp>
        <p:nvSpPr>
          <p:cNvPr id="1593348" name="Text Box 4">
            <a:extLst>
              <a:ext uri="{FF2B5EF4-FFF2-40B4-BE49-F238E27FC236}">
                <a16:creationId xmlns:a16="http://schemas.microsoft.com/office/drawing/2014/main" id="{7528E2C1-78D8-4826-B590-EE1EE30E7704}"/>
              </a:ext>
            </a:extLst>
          </p:cNvPr>
          <p:cNvSpPr txBox="1">
            <a:spLocks noChangeArrowheads="1"/>
          </p:cNvSpPr>
          <p:nvPr/>
        </p:nvSpPr>
        <p:spPr bwMode="auto">
          <a:xfrm>
            <a:off x="1265238" y="5292725"/>
            <a:ext cx="6645275" cy="641350"/>
          </a:xfrm>
          <a:prstGeom prst="rect">
            <a:avLst/>
          </a:prstGeom>
          <a:solidFill>
            <a:schemeClr val="accent1"/>
          </a:solidFill>
          <a:ln w="25400" algn="ctr">
            <a:solidFill>
              <a:schemeClr val="tx1"/>
            </a:solidFill>
            <a:miter lim="800000"/>
            <a:headEnd type="none" w="sm" len="sm"/>
            <a:tailEnd type="none" w="sm" len="sm"/>
          </a:ln>
          <a:effectLst/>
        </p:spPr>
        <p:txBody>
          <a:bodyPr wrap="none" anchor="ctr"/>
          <a:lstStyle/>
          <a:p>
            <a:pPr algn="ctr">
              <a:spcBef>
                <a:spcPct val="50000"/>
              </a:spcBef>
              <a:defRPr/>
            </a:pPr>
            <a:r>
              <a:rPr lang="en-US" sz="3600" b="1">
                <a:solidFill>
                  <a:schemeClr val="bg1"/>
                </a:solidFill>
                <a:effectLst>
                  <a:outerShdw blurRad="38100" dist="38100" dir="2700000" algn="tl">
                    <a:srgbClr val="000000"/>
                  </a:outerShdw>
                </a:effectLst>
                <a:latin typeface="Arial" charset="0"/>
              </a:rPr>
              <a:t>What Happens?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3348"/>
                                        </p:tgtEl>
                                        <p:attrNameLst>
                                          <p:attrName>style.visibility</p:attrName>
                                        </p:attrNameLst>
                                      </p:cBhvr>
                                      <p:to>
                                        <p:strVal val="visible"/>
                                      </p:to>
                                    </p:set>
                                    <p:anim calcmode="lin" valueType="num">
                                      <p:cBhvr additive="base">
                                        <p:cTn id="7" dur="500" fill="hold"/>
                                        <p:tgtEl>
                                          <p:spTgt spid="1593348"/>
                                        </p:tgtEl>
                                        <p:attrNameLst>
                                          <p:attrName>ppt_x</p:attrName>
                                        </p:attrNameLst>
                                      </p:cBhvr>
                                      <p:tavLst>
                                        <p:tav tm="0">
                                          <p:val>
                                            <p:strVal val="#ppt_x"/>
                                          </p:val>
                                        </p:tav>
                                        <p:tav tm="100000">
                                          <p:val>
                                            <p:strVal val="#ppt_x"/>
                                          </p:val>
                                        </p:tav>
                                      </p:tavLst>
                                    </p:anim>
                                    <p:anim calcmode="lin" valueType="num">
                                      <p:cBhvr additive="base">
                                        <p:cTn id="8" dur="500" fill="hold"/>
                                        <p:tgtEl>
                                          <p:spTgt spid="1593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3348" grpId="0" animBg="1"/>
    </p:bldLst>
  </p:timing>
</p:sld>
</file>

<file path=ppt/theme/theme1.xml><?xml version="1.0" encoding="utf-8"?>
<a:theme xmlns:a="http://schemas.openxmlformats.org/drawingml/2006/main" name="blue_intel_only">
  <a:themeElements>
    <a:clrScheme name="blue_intel_only 3">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21FF5B"/>
      </a:hlink>
      <a:folHlink>
        <a:srgbClr val="AA014C"/>
      </a:folHlink>
    </a:clrScheme>
    <a:fontScheme name="blu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SegoeBook" pitchFamily="6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SegoeBook" pitchFamily="68" charset="0"/>
          </a:defRPr>
        </a:defPPr>
      </a:lstStyle>
    </a:lnDef>
  </a:objectDefaults>
  <a:extraClrSchemeLst>
    <a:extraClrScheme>
      <a:clrScheme name="blue_intel_only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blu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blue_intel_only 3">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21FF5B"/>
        </a:hlink>
        <a:folHlink>
          <a:srgbClr val="AA014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64</Template>
  <TotalTime>17279</TotalTime>
  <Words>6859</Words>
  <Application>Microsoft Office PowerPoint</Application>
  <PresentationFormat>Trình chiếu Trên màn hình (4:3)</PresentationFormat>
  <Paragraphs>1067</Paragraphs>
  <Slides>47</Slides>
  <Notes>47</Notes>
  <HiddenSlides>0</HiddenSlides>
  <MMClips>0</MMClips>
  <ScaleCrop>false</ScaleCrop>
  <HeadingPairs>
    <vt:vector size="4" baseType="variant">
      <vt:variant>
        <vt:lpstr>Chủ đề</vt:lpstr>
      </vt:variant>
      <vt:variant>
        <vt:i4>1</vt:i4>
      </vt:variant>
      <vt:variant>
        <vt:lpstr>Tiêu đề Bản chiếu</vt:lpstr>
      </vt:variant>
      <vt:variant>
        <vt:i4>47</vt:i4>
      </vt:variant>
    </vt:vector>
  </HeadingPairs>
  <TitlesOfParts>
    <vt:vector size="48" baseType="lpstr">
      <vt:lpstr>blue_intel_only</vt:lpstr>
      <vt:lpstr>Programming with Windows* Threads</vt:lpstr>
      <vt:lpstr>Objectives</vt:lpstr>
      <vt:lpstr>Agenda</vt:lpstr>
      <vt:lpstr>Windows* HANDLE type</vt:lpstr>
      <vt:lpstr>Windows* Thread Creation</vt:lpstr>
      <vt:lpstr>LPTHREAD_START_ROUTINE</vt:lpstr>
      <vt:lpstr>Using Explicit Threads</vt:lpstr>
      <vt:lpstr>Destroying Threads</vt:lpstr>
      <vt:lpstr>Example: Thread Creation</vt:lpstr>
      <vt:lpstr>Example Explained</vt:lpstr>
      <vt:lpstr>Waiting for Windows* Thread</vt:lpstr>
      <vt:lpstr>Waiting for a Thread</vt:lpstr>
      <vt:lpstr>Waiting for Many Threads</vt:lpstr>
      <vt:lpstr>Notes on WaitFor* Functions</vt:lpstr>
      <vt:lpstr>Example: Multiple Threads</vt:lpstr>
      <vt:lpstr>Activity 1 - “HelloThreads”</vt:lpstr>
      <vt:lpstr>What’s wrong?</vt:lpstr>
      <vt:lpstr>Hello Threads Timeline</vt:lpstr>
      <vt:lpstr>Race Conditions</vt:lpstr>
      <vt:lpstr>How to Avoid Data Races</vt:lpstr>
      <vt:lpstr>Solution – “Local” Storage</vt:lpstr>
      <vt:lpstr>Windows* Mutexes</vt:lpstr>
      <vt:lpstr>Windows* Critical Section</vt:lpstr>
      <vt:lpstr>Windows* Critical Section</vt:lpstr>
      <vt:lpstr>Example: Critical Section</vt:lpstr>
      <vt:lpstr>Numerical Integration Example</vt:lpstr>
      <vt:lpstr>Activity 2 - Computing Pi</vt:lpstr>
      <vt:lpstr>Windows* Events</vt:lpstr>
      <vt:lpstr>Types of Events</vt:lpstr>
      <vt:lpstr>Windows* Event Creation</vt:lpstr>
      <vt:lpstr>Event Set and Reset</vt:lpstr>
      <vt:lpstr>Example: Thread Search</vt:lpstr>
      <vt:lpstr>Example: Events</vt:lpstr>
      <vt:lpstr>Example: Main function</vt:lpstr>
      <vt:lpstr>Example: Main function</vt:lpstr>
      <vt:lpstr>Activity 3 – Using Events</vt:lpstr>
      <vt:lpstr>Windows* Semaphores</vt:lpstr>
      <vt:lpstr>Win32* Semaphore Creation</vt:lpstr>
      <vt:lpstr>Wait and Post Operations</vt:lpstr>
      <vt:lpstr>Semaphore Uses</vt:lpstr>
      <vt:lpstr>Semaphore Cautions</vt:lpstr>
      <vt:lpstr>Example: Semaphore as Mutex</vt:lpstr>
      <vt:lpstr>Example: Main</vt:lpstr>
      <vt:lpstr>Example: Semaphores</vt:lpstr>
      <vt:lpstr>Activity 4 – Using Semaphores</vt:lpstr>
      <vt:lpstr>Programming with Windows Threads What’s Been Covered</vt:lpstr>
      <vt:lpstr>Bản trình bày PowerPoint</vt:lpstr>
    </vt:vector>
  </TitlesOfParts>
  <Company>Artinsoft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Windows Threads</dc:title>
  <dc:creator>Clay Breshears</dc:creator>
  <cp:lastModifiedBy>dmcclenahan</cp:lastModifiedBy>
  <cp:revision>761</cp:revision>
  <dcterms:created xsi:type="dcterms:W3CDTF">2004-05-17T20:57:49Z</dcterms:created>
  <dcterms:modified xsi:type="dcterms:W3CDTF">2018-09-05T09:51:18Z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Category">
    <vt:lpwstr>Presentations</vt:lpwstr>
  </property>
</Properties>
</file>