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4"/>
  </p:notesMasterIdLst>
  <p:handoutMasterIdLst>
    <p:handoutMasterId r:id="rId115"/>
  </p:handoutMasterIdLst>
  <p:sldIdLst>
    <p:sldId id="257" r:id="rId2"/>
    <p:sldId id="449" r:id="rId3"/>
    <p:sldId id="451" r:id="rId4"/>
    <p:sldId id="450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59" r:id="rId13"/>
    <p:sldId id="460" r:id="rId14"/>
    <p:sldId id="461" r:id="rId15"/>
    <p:sldId id="462" r:id="rId16"/>
    <p:sldId id="463" r:id="rId17"/>
    <p:sldId id="464" r:id="rId18"/>
    <p:sldId id="465" r:id="rId19"/>
    <p:sldId id="466" r:id="rId20"/>
    <p:sldId id="467" r:id="rId21"/>
    <p:sldId id="468" r:id="rId22"/>
    <p:sldId id="469" r:id="rId23"/>
    <p:sldId id="470" r:id="rId24"/>
    <p:sldId id="472" r:id="rId25"/>
    <p:sldId id="471" r:id="rId26"/>
    <p:sldId id="473" r:id="rId27"/>
    <p:sldId id="474" r:id="rId28"/>
    <p:sldId id="475" r:id="rId29"/>
    <p:sldId id="476" r:id="rId30"/>
    <p:sldId id="477" r:id="rId31"/>
    <p:sldId id="478" r:id="rId32"/>
    <p:sldId id="479" r:id="rId33"/>
    <p:sldId id="480" r:id="rId34"/>
    <p:sldId id="481" r:id="rId35"/>
    <p:sldId id="482" r:id="rId36"/>
    <p:sldId id="483" r:id="rId37"/>
    <p:sldId id="484" r:id="rId38"/>
    <p:sldId id="485" r:id="rId39"/>
    <p:sldId id="486" r:id="rId40"/>
    <p:sldId id="487" r:id="rId41"/>
    <p:sldId id="488" r:id="rId42"/>
    <p:sldId id="489" r:id="rId43"/>
    <p:sldId id="490" r:id="rId44"/>
    <p:sldId id="491" r:id="rId45"/>
    <p:sldId id="492" r:id="rId46"/>
    <p:sldId id="494" r:id="rId47"/>
    <p:sldId id="495" r:id="rId48"/>
    <p:sldId id="498" r:id="rId49"/>
    <p:sldId id="499" r:id="rId50"/>
    <p:sldId id="500" r:id="rId51"/>
    <p:sldId id="501" r:id="rId52"/>
    <p:sldId id="502" r:id="rId53"/>
    <p:sldId id="503" r:id="rId54"/>
    <p:sldId id="504" r:id="rId55"/>
    <p:sldId id="505" r:id="rId56"/>
    <p:sldId id="507" r:id="rId57"/>
    <p:sldId id="508" r:id="rId58"/>
    <p:sldId id="509" r:id="rId59"/>
    <p:sldId id="510" r:id="rId60"/>
    <p:sldId id="512" r:id="rId61"/>
    <p:sldId id="513" r:id="rId62"/>
    <p:sldId id="514" r:id="rId63"/>
    <p:sldId id="515" r:id="rId64"/>
    <p:sldId id="516" r:id="rId65"/>
    <p:sldId id="517" r:id="rId66"/>
    <p:sldId id="518" r:id="rId67"/>
    <p:sldId id="519" r:id="rId68"/>
    <p:sldId id="520" r:id="rId69"/>
    <p:sldId id="521" r:id="rId70"/>
    <p:sldId id="522" r:id="rId71"/>
    <p:sldId id="523" r:id="rId72"/>
    <p:sldId id="524" r:id="rId73"/>
    <p:sldId id="525" r:id="rId74"/>
    <p:sldId id="526" r:id="rId75"/>
    <p:sldId id="571" r:id="rId76"/>
    <p:sldId id="572" r:id="rId77"/>
    <p:sldId id="527" r:id="rId78"/>
    <p:sldId id="528" r:id="rId79"/>
    <p:sldId id="529" r:id="rId80"/>
    <p:sldId id="530" r:id="rId81"/>
    <p:sldId id="531" r:id="rId82"/>
    <p:sldId id="532" r:id="rId83"/>
    <p:sldId id="533" r:id="rId84"/>
    <p:sldId id="534" r:id="rId85"/>
    <p:sldId id="535" r:id="rId86"/>
    <p:sldId id="536" r:id="rId87"/>
    <p:sldId id="537" r:id="rId88"/>
    <p:sldId id="538" r:id="rId89"/>
    <p:sldId id="625" r:id="rId90"/>
    <p:sldId id="539" r:id="rId91"/>
    <p:sldId id="540" r:id="rId92"/>
    <p:sldId id="541" r:id="rId93"/>
    <p:sldId id="547" r:id="rId94"/>
    <p:sldId id="548" r:id="rId95"/>
    <p:sldId id="549" r:id="rId96"/>
    <p:sldId id="550" r:id="rId97"/>
    <p:sldId id="551" r:id="rId98"/>
    <p:sldId id="552" r:id="rId99"/>
    <p:sldId id="553" r:id="rId100"/>
    <p:sldId id="554" r:id="rId101"/>
    <p:sldId id="555" r:id="rId102"/>
    <p:sldId id="556" r:id="rId103"/>
    <p:sldId id="557" r:id="rId104"/>
    <p:sldId id="558" r:id="rId105"/>
    <p:sldId id="573" r:id="rId106"/>
    <p:sldId id="542" r:id="rId107"/>
    <p:sldId id="574" r:id="rId108"/>
    <p:sldId id="575" r:id="rId109"/>
    <p:sldId id="543" r:id="rId110"/>
    <p:sldId id="545" r:id="rId111"/>
    <p:sldId id="544" r:id="rId112"/>
    <p:sldId id="559" r:id="rId113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ndara" pitchFamily="34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B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2114" autoAdjust="0"/>
  </p:normalViewPr>
  <p:slideViewPr>
    <p:cSldViewPr>
      <p:cViewPr varScale="1">
        <p:scale>
          <a:sx n="69" d="100"/>
          <a:sy n="69" d="100"/>
        </p:scale>
        <p:origin x="77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870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284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viewProps" Target="view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notesMaster" Target="notesMasters/notesMaster1.xml"/><Relationship Id="rId119" Type="http://schemas.openxmlformats.org/officeDocument/2006/relationships/tableStyles" Target="tableStyle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customXml" Target="../customXml/item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customXml" Target="../customXml/item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ndar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ndara" charset="0"/>
                <a:ea typeface="ＭＳ Ｐゴシック" charset="-128"/>
              </a:defRPr>
            </a:lvl1pPr>
          </a:lstStyle>
          <a:p>
            <a:pPr>
              <a:defRPr/>
            </a:pPr>
            <a:fld id="{ADF31F61-98CA-4434-A2F2-0FCA80406DF6}" type="datetimeFigureOut">
              <a:rPr lang="en-US"/>
              <a:pPr>
                <a:defRPr/>
              </a:pPr>
              <a:t>3/31/2020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ndar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B3D04E7-581E-405C-8E01-4D4A5D70705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96778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Candar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Candara" charset="0"/>
                <a:ea typeface="ＭＳ Ｐゴシック" charset="-128"/>
              </a:defRPr>
            </a:lvl1pPr>
          </a:lstStyle>
          <a:p>
            <a:pPr>
              <a:defRPr/>
            </a:pPr>
            <a:fld id="{3829C07E-E26F-4344-B9F2-290B40E3B556}" type="datetimeFigureOut">
              <a:rPr lang="en-US"/>
              <a:pPr>
                <a:defRPr/>
              </a:pPr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Candar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A389032-AF4A-44A7-B5B3-178BB3D304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28484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9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5B576-1A77-4D9E-AA6F-1D508CDC99B1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7D0295-74A1-46DB-8373-E24C938A1E3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094016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D020F-3F56-42FB-9660-959E9C1B9B3B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11624-9EA4-4A74-8A29-D36A9432C63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2417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hidden"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5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191C5-0E08-4E18-9B13-C5B6C3E0730D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6A39D-9B12-49F1-8806-FA385AF78EC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3425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5AD326-0954-4AE4-BD10-CA141383F6CF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24A81-5418-4A9A-B7C1-86FA5B72439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0416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28600" y="228600"/>
            <a:ext cx="8696325" cy="47371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14"/>
          <p:cNvSpPr>
            <a:spLocks/>
          </p:cNvSpPr>
          <p:nvPr/>
        </p:nvSpPr>
        <p:spPr bwMode="hidden">
          <a:xfrm>
            <a:off x="6046788" y="4203700"/>
            <a:ext cx="2876550" cy="714375"/>
          </a:xfrm>
          <a:custGeom>
            <a:avLst/>
            <a:gdLst>
              <a:gd name="T0" fmla="*/ 2147483647 w 2706"/>
              <a:gd name="T1" fmla="*/ 0 h 640"/>
              <a:gd name="T2" fmla="*/ 2147483647 w 2706"/>
              <a:gd name="T3" fmla="*/ 0 h 640"/>
              <a:gd name="T4" fmla="*/ 2147483647 w 2706"/>
              <a:gd name="T5" fmla="*/ 2147483647 h 640"/>
              <a:gd name="T6" fmla="*/ 2147483647 w 2706"/>
              <a:gd name="T7" fmla="*/ 2147483647 h 640"/>
              <a:gd name="T8" fmla="*/ 2147483647 w 2706"/>
              <a:gd name="T9" fmla="*/ 2147483647 h 640"/>
              <a:gd name="T10" fmla="*/ 2147483647 w 2706"/>
              <a:gd name="T11" fmla="*/ 2147483647 h 640"/>
              <a:gd name="T12" fmla="*/ 2147483647 w 2706"/>
              <a:gd name="T13" fmla="*/ 2147483647 h 640"/>
              <a:gd name="T14" fmla="*/ 2147483647 w 2706"/>
              <a:gd name="T15" fmla="*/ 2147483647 h 640"/>
              <a:gd name="T16" fmla="*/ 2147483647 w 2706"/>
              <a:gd name="T17" fmla="*/ 2147483647 h 640"/>
              <a:gd name="T18" fmla="*/ 2147483647 w 2706"/>
              <a:gd name="T19" fmla="*/ 2147483647 h 640"/>
              <a:gd name="T20" fmla="*/ 2147483647 w 2706"/>
              <a:gd name="T21" fmla="*/ 2147483647 h 640"/>
              <a:gd name="T22" fmla="*/ 2147483647 w 2706"/>
              <a:gd name="T23" fmla="*/ 2147483647 h 640"/>
              <a:gd name="T24" fmla="*/ 2147483647 w 2706"/>
              <a:gd name="T25" fmla="*/ 2147483647 h 640"/>
              <a:gd name="T26" fmla="*/ 2147483647 w 2706"/>
              <a:gd name="T27" fmla="*/ 2147483647 h 640"/>
              <a:gd name="T28" fmla="*/ 2147483647 w 2706"/>
              <a:gd name="T29" fmla="*/ 2147483647 h 640"/>
              <a:gd name="T30" fmla="*/ 2147483647 w 2706"/>
              <a:gd name="T31" fmla="*/ 2147483647 h 640"/>
              <a:gd name="T32" fmla="*/ 2147483647 w 2706"/>
              <a:gd name="T33" fmla="*/ 2147483647 h 640"/>
              <a:gd name="T34" fmla="*/ 2147483647 w 2706"/>
              <a:gd name="T35" fmla="*/ 2147483647 h 640"/>
              <a:gd name="T36" fmla="*/ 0 w 2706"/>
              <a:gd name="T37" fmla="*/ 2147483647 h 640"/>
              <a:gd name="T38" fmla="*/ 0 w 2706"/>
              <a:gd name="T39" fmla="*/ 2147483647 h 640"/>
              <a:gd name="T40" fmla="*/ 2147483647 w 2706"/>
              <a:gd name="T41" fmla="*/ 2147483647 h 640"/>
              <a:gd name="T42" fmla="*/ 2147483647 w 2706"/>
              <a:gd name="T43" fmla="*/ 2147483647 h 640"/>
              <a:gd name="T44" fmla="*/ 2147483647 w 2706"/>
              <a:gd name="T45" fmla="*/ 2147483647 h 640"/>
              <a:gd name="T46" fmla="*/ 2147483647 w 2706"/>
              <a:gd name="T47" fmla="*/ 2147483647 h 640"/>
              <a:gd name="T48" fmla="*/ 2147483647 w 2706"/>
              <a:gd name="T49" fmla="*/ 2147483647 h 640"/>
              <a:gd name="T50" fmla="*/ 2147483647 w 2706"/>
              <a:gd name="T51" fmla="*/ 2147483647 h 640"/>
              <a:gd name="T52" fmla="*/ 2147483647 w 2706"/>
              <a:gd name="T53" fmla="*/ 2147483647 h 640"/>
              <a:gd name="T54" fmla="*/ 2147483647 w 2706"/>
              <a:gd name="T55" fmla="*/ 2147483647 h 640"/>
              <a:gd name="T56" fmla="*/ 2147483647 w 2706"/>
              <a:gd name="T57" fmla="*/ 2147483647 h 640"/>
              <a:gd name="T58" fmla="*/ 2147483647 w 2706"/>
              <a:gd name="T59" fmla="*/ 2147483647 h 640"/>
              <a:gd name="T60" fmla="*/ 2147483647 w 2706"/>
              <a:gd name="T61" fmla="*/ 2147483647 h 640"/>
              <a:gd name="T62" fmla="*/ 2147483647 w 2706"/>
              <a:gd name="T63" fmla="*/ 2147483647 h 640"/>
              <a:gd name="T64" fmla="*/ 2147483647 w 2706"/>
              <a:gd name="T65" fmla="*/ 2147483647 h 640"/>
              <a:gd name="T66" fmla="*/ 2147483647 w 2706"/>
              <a:gd name="T67" fmla="*/ 2147483647 h 640"/>
              <a:gd name="T68" fmla="*/ 2147483647 w 2706"/>
              <a:gd name="T69" fmla="*/ 2147483647 h 640"/>
              <a:gd name="T70" fmla="*/ 2147483647 w 2706"/>
              <a:gd name="T71" fmla="*/ 2147483647 h 640"/>
              <a:gd name="T72" fmla="*/ 2147483647 w 2706"/>
              <a:gd name="T73" fmla="*/ 2147483647 h 640"/>
              <a:gd name="T74" fmla="*/ 2147483647 w 2706"/>
              <a:gd name="T75" fmla="*/ 2147483647 h 640"/>
              <a:gd name="T76" fmla="*/ 2147483647 w 2706"/>
              <a:gd name="T77" fmla="*/ 2147483647 h 640"/>
              <a:gd name="T78" fmla="*/ 2147483647 w 2706"/>
              <a:gd name="T79" fmla="*/ 2147483647 h 640"/>
              <a:gd name="T80" fmla="*/ 2147483647 w 2706"/>
              <a:gd name="T81" fmla="*/ 2147483647 h 640"/>
              <a:gd name="T82" fmla="*/ 2147483647 w 2706"/>
              <a:gd name="T83" fmla="*/ 2147483647 h 640"/>
              <a:gd name="T84" fmla="*/ 2147483647 w 2706"/>
              <a:gd name="T85" fmla="*/ 2147483647 h 640"/>
              <a:gd name="T86" fmla="*/ 2147483647 w 2706"/>
              <a:gd name="T87" fmla="*/ 2147483647 h 640"/>
              <a:gd name="T88" fmla="*/ 2147483647 w 2706"/>
              <a:gd name="T89" fmla="*/ 2147483647 h 640"/>
              <a:gd name="T90" fmla="*/ 2147483647 w 2706"/>
              <a:gd name="T91" fmla="*/ 2147483647 h 640"/>
              <a:gd name="T92" fmla="*/ 2147483647 w 2706"/>
              <a:gd name="T93" fmla="*/ 2147483647 h 640"/>
              <a:gd name="T94" fmla="*/ 2147483647 w 2706"/>
              <a:gd name="T95" fmla="*/ 2147483647 h 640"/>
              <a:gd name="T96" fmla="*/ 2147483647 w 2706"/>
              <a:gd name="T97" fmla="*/ 2147483647 h 640"/>
              <a:gd name="T98" fmla="*/ 2147483647 w 2706"/>
              <a:gd name="T99" fmla="*/ 2147483647 h 640"/>
              <a:gd name="T100" fmla="*/ 2147483647 w 2706"/>
              <a:gd name="T101" fmla="*/ 2147483647 h 640"/>
              <a:gd name="T102" fmla="*/ 2147483647 w 2706"/>
              <a:gd name="T103" fmla="*/ 2147483647 h 640"/>
              <a:gd name="T104" fmla="*/ 2147483647 w 2706"/>
              <a:gd name="T105" fmla="*/ 2147483647 h 640"/>
              <a:gd name="T106" fmla="*/ 2147483647 w 2706"/>
              <a:gd name="T107" fmla="*/ 0 h 640"/>
              <a:gd name="T108" fmla="*/ 2147483647 w 2706"/>
              <a:gd name="T109" fmla="*/ 0 h 640"/>
              <a:gd name="T110" fmla="*/ 2147483647 w 2706"/>
              <a:gd name="T111" fmla="*/ 0 h 640"/>
              <a:gd name="T112" fmla="*/ 2147483647 w 2706"/>
              <a:gd name="T113" fmla="*/ 0 h 6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6" y="388"/>
                </a:lnTo>
                <a:lnTo>
                  <a:pt x="2706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1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18"/>
          <p:cNvSpPr>
            <a:spLocks/>
          </p:cNvSpPr>
          <p:nvPr/>
        </p:nvSpPr>
        <p:spPr bwMode="hidden">
          <a:xfrm>
            <a:off x="2619375" y="4075113"/>
            <a:ext cx="5545138" cy="850900"/>
          </a:xfrm>
          <a:custGeom>
            <a:avLst/>
            <a:gdLst>
              <a:gd name="T0" fmla="*/ 2147483647 w 5216"/>
              <a:gd name="T1" fmla="*/ 2147483647 h 762"/>
              <a:gd name="T2" fmla="*/ 2147483647 w 5216"/>
              <a:gd name="T3" fmla="*/ 2147483647 h 762"/>
              <a:gd name="T4" fmla="*/ 2147483647 w 5216"/>
              <a:gd name="T5" fmla="*/ 2147483647 h 762"/>
              <a:gd name="T6" fmla="*/ 2147483647 w 5216"/>
              <a:gd name="T7" fmla="*/ 2147483647 h 762"/>
              <a:gd name="T8" fmla="*/ 2147483647 w 5216"/>
              <a:gd name="T9" fmla="*/ 2147483647 h 762"/>
              <a:gd name="T10" fmla="*/ 2147483647 w 5216"/>
              <a:gd name="T11" fmla="*/ 2147483647 h 762"/>
              <a:gd name="T12" fmla="*/ 2147483647 w 5216"/>
              <a:gd name="T13" fmla="*/ 2147483647 h 762"/>
              <a:gd name="T14" fmla="*/ 2147483647 w 5216"/>
              <a:gd name="T15" fmla="*/ 2147483647 h 762"/>
              <a:gd name="T16" fmla="*/ 2147483647 w 5216"/>
              <a:gd name="T17" fmla="*/ 2147483647 h 762"/>
              <a:gd name="T18" fmla="*/ 2147483647 w 5216"/>
              <a:gd name="T19" fmla="*/ 2147483647 h 762"/>
              <a:gd name="T20" fmla="*/ 2147483647 w 5216"/>
              <a:gd name="T21" fmla="*/ 2147483647 h 762"/>
              <a:gd name="T22" fmla="*/ 2147483647 w 5216"/>
              <a:gd name="T23" fmla="*/ 2147483647 h 762"/>
              <a:gd name="T24" fmla="*/ 2147483647 w 5216"/>
              <a:gd name="T25" fmla="*/ 2147483647 h 762"/>
              <a:gd name="T26" fmla="*/ 2147483647 w 5216"/>
              <a:gd name="T27" fmla="*/ 0 h 762"/>
              <a:gd name="T28" fmla="*/ 2147483647 w 5216"/>
              <a:gd name="T29" fmla="*/ 2147483647 h 762"/>
              <a:gd name="T30" fmla="*/ 2147483647 w 5216"/>
              <a:gd name="T31" fmla="*/ 2147483647 h 762"/>
              <a:gd name="T32" fmla="*/ 0 w 5216"/>
              <a:gd name="T33" fmla="*/ 2147483647 h 762"/>
              <a:gd name="T34" fmla="*/ 2147483647 w 5216"/>
              <a:gd name="T35" fmla="*/ 2147483647 h 762"/>
              <a:gd name="T36" fmla="*/ 2147483647 w 5216"/>
              <a:gd name="T37" fmla="*/ 2147483647 h 762"/>
              <a:gd name="T38" fmla="*/ 2147483647 w 5216"/>
              <a:gd name="T39" fmla="*/ 2147483647 h 762"/>
              <a:gd name="T40" fmla="*/ 2147483647 w 5216"/>
              <a:gd name="T41" fmla="*/ 2147483647 h 762"/>
              <a:gd name="T42" fmla="*/ 2147483647 w 5216"/>
              <a:gd name="T43" fmla="*/ 2147483647 h 762"/>
              <a:gd name="T44" fmla="*/ 2147483647 w 5216"/>
              <a:gd name="T45" fmla="*/ 2147483647 h 762"/>
              <a:gd name="T46" fmla="*/ 2147483647 w 5216"/>
              <a:gd name="T47" fmla="*/ 2147483647 h 762"/>
              <a:gd name="T48" fmla="*/ 2147483647 w 5216"/>
              <a:gd name="T49" fmla="*/ 2147483647 h 762"/>
              <a:gd name="T50" fmla="*/ 2147483647 w 5216"/>
              <a:gd name="T51" fmla="*/ 2147483647 h 762"/>
              <a:gd name="T52" fmla="*/ 2147483647 w 5216"/>
              <a:gd name="T53" fmla="*/ 2147483647 h 762"/>
              <a:gd name="T54" fmla="*/ 2147483647 w 5216"/>
              <a:gd name="T55" fmla="*/ 2147483647 h 762"/>
              <a:gd name="T56" fmla="*/ 2147483647 w 5216"/>
              <a:gd name="T57" fmla="*/ 2147483647 h 762"/>
              <a:gd name="T58" fmla="*/ 2147483647 w 5216"/>
              <a:gd name="T59" fmla="*/ 2147483647 h 762"/>
              <a:gd name="T60" fmla="*/ 2147483647 w 5216"/>
              <a:gd name="T61" fmla="*/ 2147483647 h 762"/>
              <a:gd name="T62" fmla="*/ 2147483647 w 5216"/>
              <a:gd name="T63" fmla="*/ 2147483647 h 762"/>
              <a:gd name="T64" fmla="*/ 2147483647 w 5216"/>
              <a:gd name="T65" fmla="*/ 2147483647 h 762"/>
              <a:gd name="T66" fmla="*/ 2147483647 w 5216"/>
              <a:gd name="T67" fmla="*/ 2147483647 h 762"/>
              <a:gd name="T68" fmla="*/ 2147483647 w 5216"/>
              <a:gd name="T69" fmla="*/ 2147483647 h 762"/>
              <a:gd name="T70" fmla="*/ 2147483647 w 5216"/>
              <a:gd name="T71" fmla="*/ 2147483647 h 76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3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22"/>
          <p:cNvSpPr>
            <a:spLocks/>
          </p:cNvSpPr>
          <p:nvPr/>
        </p:nvSpPr>
        <p:spPr bwMode="hidden">
          <a:xfrm>
            <a:off x="2828925" y="4087813"/>
            <a:ext cx="5467350" cy="774700"/>
          </a:xfrm>
          <a:custGeom>
            <a:avLst/>
            <a:gdLst>
              <a:gd name="T0" fmla="*/ 0 w 5144"/>
              <a:gd name="T1" fmla="*/ 2147483647 h 694"/>
              <a:gd name="T2" fmla="*/ 0 w 5144"/>
              <a:gd name="T3" fmla="*/ 2147483647 h 694"/>
              <a:gd name="T4" fmla="*/ 2147483647 w 5144"/>
              <a:gd name="T5" fmla="*/ 2147483647 h 694"/>
              <a:gd name="T6" fmla="*/ 2147483647 w 5144"/>
              <a:gd name="T7" fmla="*/ 2147483647 h 694"/>
              <a:gd name="T8" fmla="*/ 2147483647 w 5144"/>
              <a:gd name="T9" fmla="*/ 2147483647 h 694"/>
              <a:gd name="T10" fmla="*/ 2147483647 w 5144"/>
              <a:gd name="T11" fmla="*/ 2147483647 h 694"/>
              <a:gd name="T12" fmla="*/ 2147483647 w 5144"/>
              <a:gd name="T13" fmla="*/ 2147483647 h 694"/>
              <a:gd name="T14" fmla="*/ 2147483647 w 5144"/>
              <a:gd name="T15" fmla="*/ 2147483647 h 694"/>
              <a:gd name="T16" fmla="*/ 2147483647 w 5144"/>
              <a:gd name="T17" fmla="*/ 2147483647 h 694"/>
              <a:gd name="T18" fmla="*/ 2147483647 w 5144"/>
              <a:gd name="T19" fmla="*/ 2147483647 h 694"/>
              <a:gd name="T20" fmla="*/ 2147483647 w 5144"/>
              <a:gd name="T21" fmla="*/ 2147483647 h 694"/>
              <a:gd name="T22" fmla="*/ 2147483647 w 5144"/>
              <a:gd name="T23" fmla="*/ 2147483647 h 694"/>
              <a:gd name="T24" fmla="*/ 2147483647 w 5144"/>
              <a:gd name="T25" fmla="*/ 0 h 694"/>
              <a:gd name="T26" fmla="*/ 2147483647 w 5144"/>
              <a:gd name="T27" fmla="*/ 2147483647 h 694"/>
              <a:gd name="T28" fmla="*/ 2147483647 w 5144"/>
              <a:gd name="T29" fmla="*/ 2147483647 h 694"/>
              <a:gd name="T30" fmla="*/ 2147483647 w 5144"/>
              <a:gd name="T31" fmla="*/ 2147483647 h 694"/>
              <a:gd name="T32" fmla="*/ 2147483647 w 5144"/>
              <a:gd name="T33" fmla="*/ 2147483647 h 694"/>
              <a:gd name="T34" fmla="*/ 2147483647 w 5144"/>
              <a:gd name="T35" fmla="*/ 2147483647 h 694"/>
              <a:gd name="T36" fmla="*/ 2147483647 w 5144"/>
              <a:gd name="T37" fmla="*/ 2147483647 h 694"/>
              <a:gd name="T38" fmla="*/ 2147483647 w 5144"/>
              <a:gd name="T39" fmla="*/ 2147483647 h 694"/>
              <a:gd name="T40" fmla="*/ 2147483647 w 5144"/>
              <a:gd name="T41" fmla="*/ 2147483647 h 694"/>
              <a:gd name="T42" fmla="*/ 2147483647 w 5144"/>
              <a:gd name="T43" fmla="*/ 2147483647 h 694"/>
              <a:gd name="T44" fmla="*/ 2147483647 w 5144"/>
              <a:gd name="T45" fmla="*/ 2147483647 h 694"/>
              <a:gd name="T46" fmla="*/ 2147483647 w 5144"/>
              <a:gd name="T47" fmla="*/ 2147483647 h 694"/>
              <a:gd name="T48" fmla="*/ 2147483647 w 5144"/>
              <a:gd name="T49" fmla="*/ 2147483647 h 694"/>
              <a:gd name="T50" fmla="*/ 2147483647 w 5144"/>
              <a:gd name="T51" fmla="*/ 2147483647 h 694"/>
              <a:gd name="T52" fmla="*/ 2147483647 w 5144"/>
              <a:gd name="T53" fmla="*/ 2147483647 h 694"/>
              <a:gd name="T54" fmla="*/ 2147483647 w 5144"/>
              <a:gd name="T55" fmla="*/ 2147483647 h 694"/>
              <a:gd name="T56" fmla="*/ 2147483647 w 5144"/>
              <a:gd name="T57" fmla="*/ 2147483647 h 694"/>
              <a:gd name="T58" fmla="*/ 2147483647 w 5144"/>
              <a:gd name="T59" fmla="*/ 2147483647 h 694"/>
              <a:gd name="T60" fmla="*/ 2147483647 w 5144"/>
              <a:gd name="T61" fmla="*/ 2147483647 h 694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</a:gdLst>
            <a:ahLst/>
            <a:cxnLst>
              <a:cxn ang="T62">
                <a:pos x="T0" y="T1"/>
              </a:cxn>
              <a:cxn ang="T63">
                <a:pos x="T2" y="T3"/>
              </a:cxn>
              <a:cxn ang="T64">
                <a:pos x="T4" y="T5"/>
              </a:cxn>
              <a:cxn ang="T65">
                <a:pos x="T6" y="T7"/>
              </a:cxn>
              <a:cxn ang="T66">
                <a:pos x="T8" y="T9"/>
              </a:cxn>
              <a:cxn ang="T67">
                <a:pos x="T10" y="T11"/>
              </a:cxn>
              <a:cxn ang="T68">
                <a:pos x="T12" y="T13"/>
              </a:cxn>
              <a:cxn ang="T69">
                <a:pos x="T14" y="T15"/>
              </a:cxn>
              <a:cxn ang="T70">
                <a:pos x="T16" y="T17"/>
              </a:cxn>
              <a:cxn ang="T71">
                <a:pos x="T18" y="T19"/>
              </a:cxn>
              <a:cxn ang="T72">
                <a:pos x="T20" y="T21"/>
              </a:cxn>
              <a:cxn ang="T73">
                <a:pos x="T22" y="T23"/>
              </a:cxn>
              <a:cxn ang="T74">
                <a:pos x="T24" y="T25"/>
              </a:cxn>
              <a:cxn ang="T75">
                <a:pos x="T26" y="T27"/>
              </a:cxn>
              <a:cxn ang="T76">
                <a:pos x="T28" y="T29"/>
              </a:cxn>
              <a:cxn ang="T77">
                <a:pos x="T30" y="T31"/>
              </a:cxn>
              <a:cxn ang="T78">
                <a:pos x="T32" y="T33"/>
              </a:cxn>
              <a:cxn ang="T79">
                <a:pos x="T34" y="T35"/>
              </a:cxn>
              <a:cxn ang="T80">
                <a:pos x="T36" y="T37"/>
              </a:cxn>
              <a:cxn ang="T81">
                <a:pos x="T38" y="T39"/>
              </a:cxn>
              <a:cxn ang="T82">
                <a:pos x="T40" y="T41"/>
              </a:cxn>
              <a:cxn ang="T83">
                <a:pos x="T42" y="T43"/>
              </a:cxn>
              <a:cxn ang="T84">
                <a:pos x="T44" y="T45"/>
              </a:cxn>
              <a:cxn ang="T85">
                <a:pos x="T46" y="T47"/>
              </a:cxn>
              <a:cxn ang="T86">
                <a:pos x="T48" y="T49"/>
              </a:cxn>
              <a:cxn ang="T87">
                <a:pos x="T50" y="T51"/>
              </a:cxn>
              <a:cxn ang="T88">
                <a:pos x="T52" y="T53"/>
              </a:cxn>
              <a:cxn ang="T89">
                <a:pos x="T54" y="T55"/>
              </a:cxn>
              <a:cxn ang="T90">
                <a:pos x="T56" y="T57"/>
              </a:cxn>
              <a:cxn ang="T91">
                <a:pos x="T58" y="T59"/>
              </a:cxn>
              <a:cxn ang="T92">
                <a:pos x="T60" y="T61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26"/>
          <p:cNvSpPr>
            <a:spLocks/>
          </p:cNvSpPr>
          <p:nvPr/>
        </p:nvSpPr>
        <p:spPr bwMode="hidden">
          <a:xfrm>
            <a:off x="5610225" y="4073525"/>
            <a:ext cx="3306763" cy="652463"/>
          </a:xfrm>
          <a:custGeom>
            <a:avLst/>
            <a:gdLst>
              <a:gd name="T0" fmla="*/ 0 w 3112"/>
              <a:gd name="T1" fmla="*/ 2147483647 h 584"/>
              <a:gd name="T2" fmla="*/ 0 w 3112"/>
              <a:gd name="T3" fmla="*/ 2147483647 h 584"/>
              <a:gd name="T4" fmla="*/ 2147483647 w 3112"/>
              <a:gd name="T5" fmla="*/ 2147483647 h 584"/>
              <a:gd name="T6" fmla="*/ 2147483647 w 3112"/>
              <a:gd name="T7" fmla="*/ 2147483647 h 584"/>
              <a:gd name="T8" fmla="*/ 2147483647 w 3112"/>
              <a:gd name="T9" fmla="*/ 2147483647 h 584"/>
              <a:gd name="T10" fmla="*/ 2147483647 w 3112"/>
              <a:gd name="T11" fmla="*/ 2147483647 h 584"/>
              <a:gd name="T12" fmla="*/ 2147483647 w 3112"/>
              <a:gd name="T13" fmla="*/ 2147483647 h 584"/>
              <a:gd name="T14" fmla="*/ 2147483647 w 3112"/>
              <a:gd name="T15" fmla="*/ 2147483647 h 584"/>
              <a:gd name="T16" fmla="*/ 2147483647 w 3112"/>
              <a:gd name="T17" fmla="*/ 2147483647 h 584"/>
              <a:gd name="T18" fmla="*/ 2147483647 w 3112"/>
              <a:gd name="T19" fmla="*/ 2147483647 h 584"/>
              <a:gd name="T20" fmla="*/ 2147483647 w 3112"/>
              <a:gd name="T21" fmla="*/ 2147483647 h 584"/>
              <a:gd name="T22" fmla="*/ 2147483647 w 3112"/>
              <a:gd name="T23" fmla="*/ 2147483647 h 584"/>
              <a:gd name="T24" fmla="*/ 2147483647 w 3112"/>
              <a:gd name="T25" fmla="*/ 2147483647 h 584"/>
              <a:gd name="T26" fmla="*/ 2147483647 w 3112"/>
              <a:gd name="T27" fmla="*/ 2147483647 h 584"/>
              <a:gd name="T28" fmla="*/ 2147483647 w 3112"/>
              <a:gd name="T29" fmla="*/ 2147483647 h 584"/>
              <a:gd name="T30" fmla="*/ 2147483647 w 3112"/>
              <a:gd name="T31" fmla="*/ 2147483647 h 584"/>
              <a:gd name="T32" fmla="*/ 2147483647 w 3112"/>
              <a:gd name="T33" fmla="*/ 2147483647 h 584"/>
              <a:gd name="T34" fmla="*/ 2147483647 w 3112"/>
              <a:gd name="T35" fmla="*/ 2147483647 h 584"/>
              <a:gd name="T36" fmla="*/ 2147483647 w 3112"/>
              <a:gd name="T37" fmla="*/ 2147483647 h 584"/>
              <a:gd name="T38" fmla="*/ 2147483647 w 3112"/>
              <a:gd name="T39" fmla="*/ 0 h 584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sp useBgFill="1">
        <p:nvSpPr>
          <p:cNvPr id="9" name="Freeform 10"/>
          <p:cNvSpPr>
            <a:spLocks/>
          </p:cNvSpPr>
          <p:nvPr/>
        </p:nvSpPr>
        <p:spPr bwMode="hidden">
          <a:xfrm>
            <a:off x="211138" y="4059238"/>
            <a:ext cx="8723312" cy="1328737"/>
          </a:xfrm>
          <a:custGeom>
            <a:avLst/>
            <a:gdLst>
              <a:gd name="T0" fmla="*/ 2147483647 w 8196"/>
              <a:gd name="T1" fmla="*/ 2147483647 h 1192"/>
              <a:gd name="T2" fmla="*/ 2147483647 w 8196"/>
              <a:gd name="T3" fmla="*/ 2147483647 h 1192"/>
              <a:gd name="T4" fmla="*/ 2147483647 w 8196"/>
              <a:gd name="T5" fmla="*/ 2147483647 h 1192"/>
              <a:gd name="T6" fmla="*/ 2147483647 w 8196"/>
              <a:gd name="T7" fmla="*/ 2147483647 h 1192"/>
              <a:gd name="T8" fmla="*/ 2147483647 w 8196"/>
              <a:gd name="T9" fmla="*/ 2147483647 h 1192"/>
              <a:gd name="T10" fmla="*/ 2147483647 w 8196"/>
              <a:gd name="T11" fmla="*/ 2147483647 h 1192"/>
              <a:gd name="T12" fmla="*/ 2147483647 w 8196"/>
              <a:gd name="T13" fmla="*/ 2147483647 h 1192"/>
              <a:gd name="T14" fmla="*/ 2147483647 w 8196"/>
              <a:gd name="T15" fmla="*/ 2147483647 h 1192"/>
              <a:gd name="T16" fmla="*/ 2147483647 w 8196"/>
              <a:gd name="T17" fmla="*/ 2147483647 h 1192"/>
              <a:gd name="T18" fmla="*/ 2147483647 w 8196"/>
              <a:gd name="T19" fmla="*/ 2147483647 h 1192"/>
              <a:gd name="T20" fmla="*/ 2147483647 w 8196"/>
              <a:gd name="T21" fmla="*/ 2147483647 h 1192"/>
              <a:gd name="T22" fmla="*/ 2147483647 w 8196"/>
              <a:gd name="T23" fmla="*/ 2147483647 h 1192"/>
              <a:gd name="T24" fmla="*/ 2147483647 w 8196"/>
              <a:gd name="T25" fmla="*/ 2147483647 h 1192"/>
              <a:gd name="T26" fmla="*/ 2147483647 w 8196"/>
              <a:gd name="T27" fmla="*/ 2147483647 h 1192"/>
              <a:gd name="T28" fmla="*/ 2147483647 w 8196"/>
              <a:gd name="T29" fmla="*/ 2147483647 h 1192"/>
              <a:gd name="T30" fmla="*/ 2147483647 w 8196"/>
              <a:gd name="T31" fmla="*/ 2147483647 h 1192"/>
              <a:gd name="T32" fmla="*/ 2147483647 w 8196"/>
              <a:gd name="T33" fmla="*/ 2147483647 h 1192"/>
              <a:gd name="T34" fmla="*/ 2147483647 w 8196"/>
              <a:gd name="T35" fmla="*/ 2147483647 h 1192"/>
              <a:gd name="T36" fmla="*/ 2147483647 w 8196"/>
              <a:gd name="T37" fmla="*/ 2147483647 h 1192"/>
              <a:gd name="T38" fmla="*/ 2147483647 w 8196"/>
              <a:gd name="T39" fmla="*/ 2147483647 h 1192"/>
              <a:gd name="T40" fmla="*/ 2147483647 w 8196"/>
              <a:gd name="T41" fmla="*/ 2147483647 h 1192"/>
              <a:gd name="T42" fmla="*/ 2147483647 w 8196"/>
              <a:gd name="T43" fmla="*/ 2147483647 h 1192"/>
              <a:gd name="T44" fmla="*/ 2147483647 w 8196"/>
              <a:gd name="T45" fmla="*/ 0 h 1192"/>
              <a:gd name="T46" fmla="*/ 2147483647 w 8196"/>
              <a:gd name="T47" fmla="*/ 2147483647 h 1192"/>
              <a:gd name="T48" fmla="*/ 2147483647 w 8196"/>
              <a:gd name="T49" fmla="*/ 2147483647 h 1192"/>
              <a:gd name="T50" fmla="*/ 2147483647 w 8196"/>
              <a:gd name="T51" fmla="*/ 2147483647 h 1192"/>
              <a:gd name="T52" fmla="*/ 2147483647 w 8196"/>
              <a:gd name="T53" fmla="*/ 2147483647 h 1192"/>
              <a:gd name="T54" fmla="*/ 2147483647 w 8196"/>
              <a:gd name="T55" fmla="*/ 2147483647 h 1192"/>
              <a:gd name="T56" fmla="*/ 2147483647 w 8196"/>
              <a:gd name="T57" fmla="*/ 2147483647 h 1192"/>
              <a:gd name="T58" fmla="*/ 2147483647 w 8196"/>
              <a:gd name="T59" fmla="*/ 2147483647 h 1192"/>
              <a:gd name="T60" fmla="*/ 2147483647 w 8196"/>
              <a:gd name="T61" fmla="*/ 2147483647 h 1192"/>
              <a:gd name="T62" fmla="*/ 0 w 8196"/>
              <a:gd name="T63" fmla="*/ 2147483647 h 1192"/>
              <a:gd name="T64" fmla="*/ 2147483647 w 8196"/>
              <a:gd name="T65" fmla="*/ 2147483647 h 1192"/>
              <a:gd name="T66" fmla="*/ 2147483647 w 8196"/>
              <a:gd name="T67" fmla="*/ 2147483647 h 1192"/>
              <a:gd name="T68" fmla="*/ 2147483647 w 8196"/>
              <a:gd name="T69" fmla="*/ 2147483647 h 1192"/>
              <a:gd name="T70" fmla="*/ 2147483647 w 8196"/>
              <a:gd name="T71" fmla="*/ 2147483647 h 1192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510"/>
                </a:lnTo>
                <a:lnTo>
                  <a:pt x="8192" y="512"/>
                </a:lnTo>
                <a:close/>
              </a:path>
            </a:pathLst>
          </a:custGeom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ja-JP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2B5BC-47CE-4D89-BCA4-AA642BD2C50B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2952C7-EC0C-4F19-B057-29676743651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76924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8718BE-1226-4538-A7A8-17433BDB5A94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F96F6A-6631-4CAF-87FD-57A949DF7FB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457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5F683F-275E-4492-8738-600D4EF82E62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751038-77A7-4DF9-AB3F-310B95A00AC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23533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648432-F1C1-4AC8-A258-B3BE73A420A4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54223-8A2F-47F8-A1A4-6BC08FE0D258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03731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3" name="Group 15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0325"/>
            <a:chOff x="-3905251" y="4294188"/>
            <a:chExt cx="13027839" cy="1892300"/>
          </a:xfrm>
        </p:grpSpPr>
        <p:sp>
          <p:nvSpPr>
            <p:cNvPr id="4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5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6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8" name="Freeform 25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D1C8F6-2E75-47A7-9671-D2152161FB89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1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FBC68-1982-42D4-90BF-D62308F08AF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74908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1427163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23"/>
          <p:cNvGrpSpPr>
            <a:grpSpLocks noChangeAspect="1"/>
          </p:cNvGrpSpPr>
          <p:nvPr/>
        </p:nvGrpSpPr>
        <p:grpSpPr bwMode="auto">
          <a:xfrm>
            <a:off x="211138" y="714375"/>
            <a:ext cx="8723312" cy="1331913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25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en-US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3C1FD3-94C5-40E7-A548-A5EDAFA04F7A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87AB3-A846-4998-8E8A-5CEA00D90C74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592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8600" y="228600"/>
            <a:ext cx="8696325" cy="6035675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6" name="Group 15"/>
          <p:cNvGrpSpPr>
            <a:grpSpLocks noChangeAspect="1"/>
          </p:cNvGrpSpPr>
          <p:nvPr/>
        </p:nvGrpSpPr>
        <p:grpSpPr bwMode="auto">
          <a:xfrm>
            <a:off x="211138" y="5354638"/>
            <a:ext cx="8723312" cy="1330325"/>
            <a:chOff x="-3905250" y="4294188"/>
            <a:chExt cx="13011150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1" name="Freeform 2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altLang="ja-JP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 rtlCol="0">
            <a:norm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ja-JP" noProof="0"/>
              <a:t>Click icon to add picture</a:t>
            </a:r>
            <a:endParaRPr lang="en-US" noProof="0" dirty="0"/>
          </a:p>
        </p:txBody>
      </p:sp>
      <p:sp>
        <p:nvSpPr>
          <p:cNvPr id="1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1157F4-A8A5-47C0-8BA1-A946D27BFAB4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74DD80-39FF-4EA6-B033-01C81A406C4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191966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6325" cy="2468563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1027" name="Group 15"/>
          <p:cNvGrpSpPr>
            <a:grpSpLocks noChangeAspect="1"/>
          </p:cNvGrpSpPr>
          <p:nvPr/>
        </p:nvGrpSpPr>
        <p:grpSpPr bwMode="auto">
          <a:xfrm>
            <a:off x="211138" y="1679575"/>
            <a:ext cx="8723312" cy="1330325"/>
            <a:chOff x="-3905251" y="4294188"/>
            <a:chExt cx="13027839" cy="1892300"/>
          </a:xfrm>
        </p:grpSpPr>
        <p:sp>
          <p:nvSpPr>
            <p:cNvPr id="1033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>
                <a:gd name="T0" fmla="*/ 2147483647 w 2706"/>
                <a:gd name="T1" fmla="*/ 0 h 640"/>
                <a:gd name="T2" fmla="*/ 2147483647 w 2706"/>
                <a:gd name="T3" fmla="*/ 0 h 640"/>
                <a:gd name="T4" fmla="*/ 2147483647 w 2706"/>
                <a:gd name="T5" fmla="*/ 2147483647 h 640"/>
                <a:gd name="T6" fmla="*/ 2147483647 w 2706"/>
                <a:gd name="T7" fmla="*/ 2147483647 h 640"/>
                <a:gd name="T8" fmla="*/ 2147483647 w 2706"/>
                <a:gd name="T9" fmla="*/ 2147483647 h 640"/>
                <a:gd name="T10" fmla="*/ 2147483647 w 2706"/>
                <a:gd name="T11" fmla="*/ 2147483647 h 640"/>
                <a:gd name="T12" fmla="*/ 2147483647 w 2706"/>
                <a:gd name="T13" fmla="*/ 2147483647 h 640"/>
                <a:gd name="T14" fmla="*/ 2147483647 w 2706"/>
                <a:gd name="T15" fmla="*/ 2147483647 h 640"/>
                <a:gd name="T16" fmla="*/ 2147483647 w 2706"/>
                <a:gd name="T17" fmla="*/ 2147483647 h 640"/>
                <a:gd name="T18" fmla="*/ 2147483647 w 2706"/>
                <a:gd name="T19" fmla="*/ 2147483647 h 640"/>
                <a:gd name="T20" fmla="*/ 2147483647 w 2706"/>
                <a:gd name="T21" fmla="*/ 2147483647 h 640"/>
                <a:gd name="T22" fmla="*/ 2147483647 w 2706"/>
                <a:gd name="T23" fmla="*/ 2147483647 h 640"/>
                <a:gd name="T24" fmla="*/ 2147483647 w 2706"/>
                <a:gd name="T25" fmla="*/ 2147483647 h 640"/>
                <a:gd name="T26" fmla="*/ 2147483647 w 2706"/>
                <a:gd name="T27" fmla="*/ 2147483647 h 640"/>
                <a:gd name="T28" fmla="*/ 2147483647 w 2706"/>
                <a:gd name="T29" fmla="*/ 2147483647 h 640"/>
                <a:gd name="T30" fmla="*/ 2147483647 w 2706"/>
                <a:gd name="T31" fmla="*/ 2147483647 h 640"/>
                <a:gd name="T32" fmla="*/ 2147483647 w 2706"/>
                <a:gd name="T33" fmla="*/ 2147483647 h 640"/>
                <a:gd name="T34" fmla="*/ 2147483647 w 2706"/>
                <a:gd name="T35" fmla="*/ 2147483647 h 640"/>
                <a:gd name="T36" fmla="*/ 0 w 2706"/>
                <a:gd name="T37" fmla="*/ 2147483647 h 640"/>
                <a:gd name="T38" fmla="*/ 0 w 2706"/>
                <a:gd name="T39" fmla="*/ 2147483647 h 640"/>
                <a:gd name="T40" fmla="*/ 2147483647 w 2706"/>
                <a:gd name="T41" fmla="*/ 2147483647 h 640"/>
                <a:gd name="T42" fmla="*/ 2147483647 w 2706"/>
                <a:gd name="T43" fmla="*/ 2147483647 h 640"/>
                <a:gd name="T44" fmla="*/ 2147483647 w 2706"/>
                <a:gd name="T45" fmla="*/ 2147483647 h 640"/>
                <a:gd name="T46" fmla="*/ 2147483647 w 2706"/>
                <a:gd name="T47" fmla="*/ 2147483647 h 640"/>
                <a:gd name="T48" fmla="*/ 2147483647 w 2706"/>
                <a:gd name="T49" fmla="*/ 2147483647 h 640"/>
                <a:gd name="T50" fmla="*/ 2147483647 w 2706"/>
                <a:gd name="T51" fmla="*/ 2147483647 h 640"/>
                <a:gd name="T52" fmla="*/ 2147483647 w 2706"/>
                <a:gd name="T53" fmla="*/ 2147483647 h 640"/>
                <a:gd name="T54" fmla="*/ 2147483647 w 2706"/>
                <a:gd name="T55" fmla="*/ 2147483647 h 640"/>
                <a:gd name="T56" fmla="*/ 2147483647 w 2706"/>
                <a:gd name="T57" fmla="*/ 2147483647 h 640"/>
                <a:gd name="T58" fmla="*/ 2147483647 w 2706"/>
                <a:gd name="T59" fmla="*/ 2147483647 h 640"/>
                <a:gd name="T60" fmla="*/ 2147483647 w 2706"/>
                <a:gd name="T61" fmla="*/ 2147483647 h 640"/>
                <a:gd name="T62" fmla="*/ 2147483647 w 2706"/>
                <a:gd name="T63" fmla="*/ 2147483647 h 640"/>
                <a:gd name="T64" fmla="*/ 2147483647 w 2706"/>
                <a:gd name="T65" fmla="*/ 2147483647 h 640"/>
                <a:gd name="T66" fmla="*/ 2147483647 w 2706"/>
                <a:gd name="T67" fmla="*/ 2147483647 h 640"/>
                <a:gd name="T68" fmla="*/ 2147483647 w 2706"/>
                <a:gd name="T69" fmla="*/ 2147483647 h 640"/>
                <a:gd name="T70" fmla="*/ 2147483647 w 2706"/>
                <a:gd name="T71" fmla="*/ 2147483647 h 640"/>
                <a:gd name="T72" fmla="*/ 2147483647 w 2706"/>
                <a:gd name="T73" fmla="*/ 2147483647 h 640"/>
                <a:gd name="T74" fmla="*/ 2147483647 w 2706"/>
                <a:gd name="T75" fmla="*/ 2147483647 h 640"/>
                <a:gd name="T76" fmla="*/ 2147483647 w 2706"/>
                <a:gd name="T77" fmla="*/ 2147483647 h 640"/>
                <a:gd name="T78" fmla="*/ 2147483647 w 2706"/>
                <a:gd name="T79" fmla="*/ 2147483647 h 640"/>
                <a:gd name="T80" fmla="*/ 2147483647 w 2706"/>
                <a:gd name="T81" fmla="*/ 2147483647 h 640"/>
                <a:gd name="T82" fmla="*/ 2147483647 w 2706"/>
                <a:gd name="T83" fmla="*/ 2147483647 h 640"/>
                <a:gd name="T84" fmla="*/ 2147483647 w 2706"/>
                <a:gd name="T85" fmla="*/ 2147483647 h 640"/>
                <a:gd name="T86" fmla="*/ 2147483647 w 2706"/>
                <a:gd name="T87" fmla="*/ 2147483647 h 640"/>
                <a:gd name="T88" fmla="*/ 2147483647 w 2706"/>
                <a:gd name="T89" fmla="*/ 2147483647 h 640"/>
                <a:gd name="T90" fmla="*/ 2147483647 w 2706"/>
                <a:gd name="T91" fmla="*/ 2147483647 h 640"/>
                <a:gd name="T92" fmla="*/ 2147483647 w 2706"/>
                <a:gd name="T93" fmla="*/ 2147483647 h 640"/>
                <a:gd name="T94" fmla="*/ 2147483647 w 2706"/>
                <a:gd name="T95" fmla="*/ 2147483647 h 640"/>
                <a:gd name="T96" fmla="*/ 2147483647 w 2706"/>
                <a:gd name="T97" fmla="*/ 2147483647 h 640"/>
                <a:gd name="T98" fmla="*/ 2147483647 w 2706"/>
                <a:gd name="T99" fmla="*/ 2147483647 h 640"/>
                <a:gd name="T100" fmla="*/ 2147483647 w 2706"/>
                <a:gd name="T101" fmla="*/ 2147483647 h 640"/>
                <a:gd name="T102" fmla="*/ 2147483647 w 2706"/>
                <a:gd name="T103" fmla="*/ 2147483647 h 640"/>
                <a:gd name="T104" fmla="*/ 2147483647 w 2706"/>
                <a:gd name="T105" fmla="*/ 2147483647 h 640"/>
                <a:gd name="T106" fmla="*/ 2147483647 w 2706"/>
                <a:gd name="T107" fmla="*/ 0 h 640"/>
                <a:gd name="T108" fmla="*/ 2147483647 w 2706"/>
                <a:gd name="T109" fmla="*/ 0 h 640"/>
                <a:gd name="T110" fmla="*/ 2147483647 w 2706"/>
                <a:gd name="T111" fmla="*/ 0 h 640"/>
                <a:gd name="T112" fmla="*/ 2147483647 w 2706"/>
                <a:gd name="T113" fmla="*/ 0 h 64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1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4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>
                <a:gd name="T0" fmla="*/ 2147483647 w 5216"/>
                <a:gd name="T1" fmla="*/ 2147483647 h 762"/>
                <a:gd name="T2" fmla="*/ 2147483647 w 5216"/>
                <a:gd name="T3" fmla="*/ 2147483647 h 762"/>
                <a:gd name="T4" fmla="*/ 2147483647 w 5216"/>
                <a:gd name="T5" fmla="*/ 2147483647 h 762"/>
                <a:gd name="T6" fmla="*/ 2147483647 w 5216"/>
                <a:gd name="T7" fmla="*/ 2147483647 h 762"/>
                <a:gd name="T8" fmla="*/ 2147483647 w 5216"/>
                <a:gd name="T9" fmla="*/ 2147483647 h 762"/>
                <a:gd name="T10" fmla="*/ 2147483647 w 5216"/>
                <a:gd name="T11" fmla="*/ 2147483647 h 762"/>
                <a:gd name="T12" fmla="*/ 2147483647 w 5216"/>
                <a:gd name="T13" fmla="*/ 2147483647 h 762"/>
                <a:gd name="T14" fmla="*/ 2147483647 w 5216"/>
                <a:gd name="T15" fmla="*/ 2147483647 h 762"/>
                <a:gd name="T16" fmla="*/ 2147483647 w 5216"/>
                <a:gd name="T17" fmla="*/ 2147483647 h 762"/>
                <a:gd name="T18" fmla="*/ 2147483647 w 5216"/>
                <a:gd name="T19" fmla="*/ 2147483647 h 762"/>
                <a:gd name="T20" fmla="*/ 2147483647 w 5216"/>
                <a:gd name="T21" fmla="*/ 2147483647 h 762"/>
                <a:gd name="T22" fmla="*/ 2147483647 w 5216"/>
                <a:gd name="T23" fmla="*/ 2147483647 h 762"/>
                <a:gd name="T24" fmla="*/ 2147483647 w 5216"/>
                <a:gd name="T25" fmla="*/ 2147483647 h 762"/>
                <a:gd name="T26" fmla="*/ 2147483647 w 5216"/>
                <a:gd name="T27" fmla="*/ 0 h 762"/>
                <a:gd name="T28" fmla="*/ 2147483647 w 5216"/>
                <a:gd name="T29" fmla="*/ 2147483647 h 762"/>
                <a:gd name="T30" fmla="*/ 2147483647 w 5216"/>
                <a:gd name="T31" fmla="*/ 2147483647 h 762"/>
                <a:gd name="T32" fmla="*/ 0 w 5216"/>
                <a:gd name="T33" fmla="*/ 2147483647 h 762"/>
                <a:gd name="T34" fmla="*/ 2147483647 w 5216"/>
                <a:gd name="T35" fmla="*/ 2147483647 h 762"/>
                <a:gd name="T36" fmla="*/ 2147483647 w 5216"/>
                <a:gd name="T37" fmla="*/ 2147483647 h 762"/>
                <a:gd name="T38" fmla="*/ 2147483647 w 5216"/>
                <a:gd name="T39" fmla="*/ 2147483647 h 762"/>
                <a:gd name="T40" fmla="*/ 2147483647 w 5216"/>
                <a:gd name="T41" fmla="*/ 2147483647 h 762"/>
                <a:gd name="T42" fmla="*/ 2147483647 w 5216"/>
                <a:gd name="T43" fmla="*/ 2147483647 h 762"/>
                <a:gd name="T44" fmla="*/ 2147483647 w 5216"/>
                <a:gd name="T45" fmla="*/ 2147483647 h 762"/>
                <a:gd name="T46" fmla="*/ 2147483647 w 5216"/>
                <a:gd name="T47" fmla="*/ 2147483647 h 762"/>
                <a:gd name="T48" fmla="*/ 2147483647 w 5216"/>
                <a:gd name="T49" fmla="*/ 2147483647 h 762"/>
                <a:gd name="T50" fmla="*/ 2147483647 w 5216"/>
                <a:gd name="T51" fmla="*/ 2147483647 h 762"/>
                <a:gd name="T52" fmla="*/ 2147483647 w 5216"/>
                <a:gd name="T53" fmla="*/ 2147483647 h 762"/>
                <a:gd name="T54" fmla="*/ 2147483647 w 5216"/>
                <a:gd name="T55" fmla="*/ 2147483647 h 762"/>
                <a:gd name="T56" fmla="*/ 2147483647 w 5216"/>
                <a:gd name="T57" fmla="*/ 2147483647 h 762"/>
                <a:gd name="T58" fmla="*/ 2147483647 w 5216"/>
                <a:gd name="T59" fmla="*/ 2147483647 h 762"/>
                <a:gd name="T60" fmla="*/ 2147483647 w 5216"/>
                <a:gd name="T61" fmla="*/ 2147483647 h 762"/>
                <a:gd name="T62" fmla="*/ 2147483647 w 5216"/>
                <a:gd name="T63" fmla="*/ 2147483647 h 762"/>
                <a:gd name="T64" fmla="*/ 2147483647 w 5216"/>
                <a:gd name="T65" fmla="*/ 2147483647 h 762"/>
                <a:gd name="T66" fmla="*/ 2147483647 w 5216"/>
                <a:gd name="T67" fmla="*/ 2147483647 h 762"/>
                <a:gd name="T68" fmla="*/ 2147483647 w 5216"/>
                <a:gd name="T69" fmla="*/ 2147483647 h 762"/>
                <a:gd name="T70" fmla="*/ 2147483647 w 5216"/>
                <a:gd name="T71" fmla="*/ 2147483647 h 76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5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>
                <a:gd name="T0" fmla="*/ 0 w 5144"/>
                <a:gd name="T1" fmla="*/ 2147483647 h 694"/>
                <a:gd name="T2" fmla="*/ 0 w 5144"/>
                <a:gd name="T3" fmla="*/ 2147483647 h 694"/>
                <a:gd name="T4" fmla="*/ 2147483647 w 5144"/>
                <a:gd name="T5" fmla="*/ 2147483647 h 694"/>
                <a:gd name="T6" fmla="*/ 2147483647 w 5144"/>
                <a:gd name="T7" fmla="*/ 2147483647 h 694"/>
                <a:gd name="T8" fmla="*/ 2147483647 w 5144"/>
                <a:gd name="T9" fmla="*/ 2147483647 h 694"/>
                <a:gd name="T10" fmla="*/ 2147483647 w 5144"/>
                <a:gd name="T11" fmla="*/ 2147483647 h 694"/>
                <a:gd name="T12" fmla="*/ 2147483647 w 5144"/>
                <a:gd name="T13" fmla="*/ 2147483647 h 694"/>
                <a:gd name="T14" fmla="*/ 2147483647 w 5144"/>
                <a:gd name="T15" fmla="*/ 2147483647 h 694"/>
                <a:gd name="T16" fmla="*/ 2147483647 w 5144"/>
                <a:gd name="T17" fmla="*/ 2147483647 h 694"/>
                <a:gd name="T18" fmla="*/ 2147483647 w 5144"/>
                <a:gd name="T19" fmla="*/ 2147483647 h 694"/>
                <a:gd name="T20" fmla="*/ 2147483647 w 5144"/>
                <a:gd name="T21" fmla="*/ 2147483647 h 694"/>
                <a:gd name="T22" fmla="*/ 2147483647 w 5144"/>
                <a:gd name="T23" fmla="*/ 2147483647 h 694"/>
                <a:gd name="T24" fmla="*/ 2147483647 w 5144"/>
                <a:gd name="T25" fmla="*/ 0 h 694"/>
                <a:gd name="T26" fmla="*/ 2147483647 w 5144"/>
                <a:gd name="T27" fmla="*/ 2147483647 h 694"/>
                <a:gd name="T28" fmla="*/ 2147483647 w 5144"/>
                <a:gd name="T29" fmla="*/ 2147483647 h 694"/>
                <a:gd name="T30" fmla="*/ 2147483647 w 5144"/>
                <a:gd name="T31" fmla="*/ 2147483647 h 694"/>
                <a:gd name="T32" fmla="*/ 2147483647 w 5144"/>
                <a:gd name="T33" fmla="*/ 2147483647 h 694"/>
                <a:gd name="T34" fmla="*/ 2147483647 w 5144"/>
                <a:gd name="T35" fmla="*/ 2147483647 h 694"/>
                <a:gd name="T36" fmla="*/ 2147483647 w 5144"/>
                <a:gd name="T37" fmla="*/ 2147483647 h 694"/>
                <a:gd name="T38" fmla="*/ 2147483647 w 5144"/>
                <a:gd name="T39" fmla="*/ 2147483647 h 694"/>
                <a:gd name="T40" fmla="*/ 2147483647 w 5144"/>
                <a:gd name="T41" fmla="*/ 2147483647 h 694"/>
                <a:gd name="T42" fmla="*/ 2147483647 w 5144"/>
                <a:gd name="T43" fmla="*/ 2147483647 h 694"/>
                <a:gd name="T44" fmla="*/ 2147483647 w 5144"/>
                <a:gd name="T45" fmla="*/ 2147483647 h 694"/>
                <a:gd name="T46" fmla="*/ 2147483647 w 5144"/>
                <a:gd name="T47" fmla="*/ 2147483647 h 694"/>
                <a:gd name="T48" fmla="*/ 2147483647 w 5144"/>
                <a:gd name="T49" fmla="*/ 2147483647 h 694"/>
                <a:gd name="T50" fmla="*/ 2147483647 w 5144"/>
                <a:gd name="T51" fmla="*/ 2147483647 h 694"/>
                <a:gd name="T52" fmla="*/ 2147483647 w 5144"/>
                <a:gd name="T53" fmla="*/ 2147483647 h 694"/>
                <a:gd name="T54" fmla="*/ 2147483647 w 5144"/>
                <a:gd name="T55" fmla="*/ 2147483647 h 694"/>
                <a:gd name="T56" fmla="*/ 2147483647 w 5144"/>
                <a:gd name="T57" fmla="*/ 2147483647 h 694"/>
                <a:gd name="T58" fmla="*/ 2147483647 w 5144"/>
                <a:gd name="T59" fmla="*/ 2147483647 h 694"/>
                <a:gd name="T60" fmla="*/ 2147483647 w 5144"/>
                <a:gd name="T61" fmla="*/ 2147483647 h 69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036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>
                <a:gd name="T0" fmla="*/ 0 w 3112"/>
                <a:gd name="T1" fmla="*/ 2147483647 h 584"/>
                <a:gd name="T2" fmla="*/ 0 w 3112"/>
                <a:gd name="T3" fmla="*/ 2147483647 h 584"/>
                <a:gd name="T4" fmla="*/ 2147483647 w 3112"/>
                <a:gd name="T5" fmla="*/ 2147483647 h 584"/>
                <a:gd name="T6" fmla="*/ 2147483647 w 3112"/>
                <a:gd name="T7" fmla="*/ 2147483647 h 584"/>
                <a:gd name="T8" fmla="*/ 2147483647 w 3112"/>
                <a:gd name="T9" fmla="*/ 2147483647 h 584"/>
                <a:gd name="T10" fmla="*/ 2147483647 w 3112"/>
                <a:gd name="T11" fmla="*/ 2147483647 h 584"/>
                <a:gd name="T12" fmla="*/ 2147483647 w 3112"/>
                <a:gd name="T13" fmla="*/ 2147483647 h 584"/>
                <a:gd name="T14" fmla="*/ 2147483647 w 3112"/>
                <a:gd name="T15" fmla="*/ 2147483647 h 584"/>
                <a:gd name="T16" fmla="*/ 2147483647 w 3112"/>
                <a:gd name="T17" fmla="*/ 2147483647 h 584"/>
                <a:gd name="T18" fmla="*/ 2147483647 w 3112"/>
                <a:gd name="T19" fmla="*/ 2147483647 h 584"/>
                <a:gd name="T20" fmla="*/ 2147483647 w 3112"/>
                <a:gd name="T21" fmla="*/ 2147483647 h 584"/>
                <a:gd name="T22" fmla="*/ 2147483647 w 3112"/>
                <a:gd name="T23" fmla="*/ 2147483647 h 584"/>
                <a:gd name="T24" fmla="*/ 2147483647 w 3112"/>
                <a:gd name="T25" fmla="*/ 2147483647 h 584"/>
                <a:gd name="T26" fmla="*/ 2147483647 w 3112"/>
                <a:gd name="T27" fmla="*/ 2147483647 h 584"/>
                <a:gd name="T28" fmla="*/ 2147483647 w 3112"/>
                <a:gd name="T29" fmla="*/ 2147483647 h 584"/>
                <a:gd name="T30" fmla="*/ 2147483647 w 3112"/>
                <a:gd name="T31" fmla="*/ 2147483647 h 584"/>
                <a:gd name="T32" fmla="*/ 2147483647 w 3112"/>
                <a:gd name="T33" fmla="*/ 2147483647 h 584"/>
                <a:gd name="T34" fmla="*/ 2147483647 w 3112"/>
                <a:gd name="T35" fmla="*/ 2147483647 h 584"/>
                <a:gd name="T36" fmla="*/ 2147483647 w 3112"/>
                <a:gd name="T37" fmla="*/ 2147483647 h 584"/>
                <a:gd name="T38" fmla="*/ 2147483647 w 3112"/>
                <a:gd name="T39" fmla="*/ 0 h 58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 useBgFill="1">
          <p:nvSpPr>
            <p:cNvPr id="1037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>
                <a:gd name="T0" fmla="*/ 2147483647 w 8196"/>
                <a:gd name="T1" fmla="*/ 2147483647 h 1192"/>
                <a:gd name="T2" fmla="*/ 2147483647 w 8196"/>
                <a:gd name="T3" fmla="*/ 2147483647 h 1192"/>
                <a:gd name="T4" fmla="*/ 2147483647 w 8196"/>
                <a:gd name="T5" fmla="*/ 2147483647 h 1192"/>
                <a:gd name="T6" fmla="*/ 2147483647 w 8196"/>
                <a:gd name="T7" fmla="*/ 2147483647 h 1192"/>
                <a:gd name="T8" fmla="*/ 2147483647 w 8196"/>
                <a:gd name="T9" fmla="*/ 2147483647 h 1192"/>
                <a:gd name="T10" fmla="*/ 2147483647 w 8196"/>
                <a:gd name="T11" fmla="*/ 2147483647 h 1192"/>
                <a:gd name="T12" fmla="*/ 2147483647 w 8196"/>
                <a:gd name="T13" fmla="*/ 2147483647 h 1192"/>
                <a:gd name="T14" fmla="*/ 2147483647 w 8196"/>
                <a:gd name="T15" fmla="*/ 2147483647 h 1192"/>
                <a:gd name="T16" fmla="*/ 2147483647 w 8196"/>
                <a:gd name="T17" fmla="*/ 2147483647 h 1192"/>
                <a:gd name="T18" fmla="*/ 2147483647 w 8196"/>
                <a:gd name="T19" fmla="*/ 2147483647 h 1192"/>
                <a:gd name="T20" fmla="*/ 2147483647 w 8196"/>
                <a:gd name="T21" fmla="*/ 2147483647 h 1192"/>
                <a:gd name="T22" fmla="*/ 2147483647 w 8196"/>
                <a:gd name="T23" fmla="*/ 2147483647 h 1192"/>
                <a:gd name="T24" fmla="*/ 2147483647 w 8196"/>
                <a:gd name="T25" fmla="*/ 2147483647 h 1192"/>
                <a:gd name="T26" fmla="*/ 2147483647 w 8196"/>
                <a:gd name="T27" fmla="*/ 2147483647 h 1192"/>
                <a:gd name="T28" fmla="*/ 2147483647 w 8196"/>
                <a:gd name="T29" fmla="*/ 2147483647 h 1192"/>
                <a:gd name="T30" fmla="*/ 2147483647 w 8196"/>
                <a:gd name="T31" fmla="*/ 2147483647 h 1192"/>
                <a:gd name="T32" fmla="*/ 2147483647 w 8196"/>
                <a:gd name="T33" fmla="*/ 2147483647 h 1192"/>
                <a:gd name="T34" fmla="*/ 2147483647 w 8196"/>
                <a:gd name="T35" fmla="*/ 2147483647 h 1192"/>
                <a:gd name="T36" fmla="*/ 2147483647 w 8196"/>
                <a:gd name="T37" fmla="*/ 2147483647 h 1192"/>
                <a:gd name="T38" fmla="*/ 2147483647 w 8196"/>
                <a:gd name="T39" fmla="*/ 2147483647 h 1192"/>
                <a:gd name="T40" fmla="*/ 2147483647 w 8196"/>
                <a:gd name="T41" fmla="*/ 2147483647 h 1192"/>
                <a:gd name="T42" fmla="*/ 2147483647 w 8196"/>
                <a:gd name="T43" fmla="*/ 2147483647 h 1192"/>
                <a:gd name="T44" fmla="*/ 2147483647 w 8196"/>
                <a:gd name="T45" fmla="*/ 0 h 1192"/>
                <a:gd name="T46" fmla="*/ 2147483647 w 8196"/>
                <a:gd name="T47" fmla="*/ 2147483647 h 1192"/>
                <a:gd name="T48" fmla="*/ 2147483647 w 8196"/>
                <a:gd name="T49" fmla="*/ 2147483647 h 1192"/>
                <a:gd name="T50" fmla="*/ 2147483647 w 8196"/>
                <a:gd name="T51" fmla="*/ 2147483647 h 1192"/>
                <a:gd name="T52" fmla="*/ 2147483647 w 8196"/>
                <a:gd name="T53" fmla="*/ 2147483647 h 1192"/>
                <a:gd name="T54" fmla="*/ 2147483647 w 8196"/>
                <a:gd name="T55" fmla="*/ 2147483647 h 1192"/>
                <a:gd name="T56" fmla="*/ 2147483647 w 8196"/>
                <a:gd name="T57" fmla="*/ 2147483647 h 1192"/>
                <a:gd name="T58" fmla="*/ 2147483647 w 8196"/>
                <a:gd name="T59" fmla="*/ 2147483647 h 1192"/>
                <a:gd name="T60" fmla="*/ 2147483647 w 8196"/>
                <a:gd name="T61" fmla="*/ 2147483647 h 1192"/>
                <a:gd name="T62" fmla="*/ 0 w 8196"/>
                <a:gd name="T63" fmla="*/ 2147483647 h 1192"/>
                <a:gd name="T64" fmla="*/ 2147483647 w 8196"/>
                <a:gd name="T65" fmla="*/ 2147483647 h 1192"/>
                <a:gd name="T66" fmla="*/ 2147483647 w 8196"/>
                <a:gd name="T67" fmla="*/ 2147483647 h 1192"/>
                <a:gd name="T68" fmla="*/ 2147483647 w 8196"/>
                <a:gd name="T69" fmla="*/ 2147483647 h 1192"/>
                <a:gd name="T70" fmla="*/ 2147483647 w 8196"/>
                <a:gd name="T71" fmla="*/ 2147483647 h 11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2" y="512"/>
                  </a:lnTo>
                  <a:close/>
                </a:path>
              </a:pathLst>
            </a:custGeom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38138"/>
            <a:ext cx="8229600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4138" y="6249988"/>
            <a:ext cx="3786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3443E8C-7E50-4DBE-A5FB-06E7A74EF0F7}" type="datetimeFigureOut">
              <a:rPr lang="ja-JP" altLang="en-US"/>
              <a:pPr>
                <a:defRPr/>
              </a:pPr>
              <a:t>2020/3/31</a:t>
            </a:fld>
            <a:endParaRPr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75" y="6249988"/>
            <a:ext cx="37861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0975" y="6249988"/>
            <a:ext cx="11620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solidFill>
                  <a:schemeClr val="tx2"/>
                </a:solidFill>
                <a:ea typeface="HGP明朝E" pitchFamily="18" charset="-128"/>
              </a:defRPr>
            </a:lvl1pPr>
          </a:lstStyle>
          <a:p>
            <a:pPr>
              <a:defRPr/>
            </a:pPr>
            <a:fld id="{0CAC2BCE-2952-49EC-8B87-F66250C6E0B3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103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71538" y="2674938"/>
            <a:ext cx="7408862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46" r:id="rId2"/>
    <p:sldLayoutId id="2147483752" r:id="rId3"/>
    <p:sldLayoutId id="2147483747" r:id="rId4"/>
    <p:sldLayoutId id="2147483748" r:id="rId5"/>
    <p:sldLayoutId id="2147483749" r:id="rId6"/>
    <p:sldLayoutId id="2147483753" r:id="rId7"/>
    <p:sldLayoutId id="2147483754" r:id="rId8"/>
    <p:sldLayoutId id="2147483755" r:id="rId9"/>
    <p:sldLayoutId id="2147483750" r:id="rId10"/>
    <p:sldLayoutId id="21474837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FFFF"/>
          </a:solidFill>
          <a:latin typeface="Candara" pitchFamily="34" charset="0"/>
          <a:ea typeface="HGP明朝E" pitchFamily="18" charset="-128"/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30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kern="1200">
          <a:solidFill>
            <a:schemeClr val="tx2"/>
          </a:solidFill>
          <a:latin typeface="+mn-lt"/>
          <a:ea typeface="+mn-ea"/>
          <a:cs typeface="+mn-cs"/>
        </a:defRPr>
      </a:lvl4pPr>
      <a:lvl5pPr marL="1462088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Symbol" pitchFamily="18" charset="2"/>
        <a:buChar char=""/>
        <a:defRPr kumimoji="1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kumimoji="1"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0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ja-JP"/>
              <a:t>Hệ Điều Hành</a:t>
            </a:r>
            <a:br>
              <a:rPr lang="en-US" altLang="ja-JP"/>
            </a:br>
            <a:r>
              <a:rPr lang="en-US" altLang="ja-JP" sz="2800"/>
              <a:t>(</a:t>
            </a:r>
            <a:r>
              <a:rPr lang="en-US" altLang="ja-JP" sz="2800" i="1"/>
              <a:t>Nguyên lý các hệ điều hành</a:t>
            </a:r>
            <a:r>
              <a:rPr lang="en-US" altLang="ja-JP" sz="2800"/>
              <a:t>)</a:t>
            </a:r>
            <a:endParaRPr lang="ja-JP" altLang="en-US" sz="2800"/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533400" y="3200400"/>
            <a:ext cx="7543800" cy="1752600"/>
          </a:xfrm>
        </p:spPr>
        <p:txBody>
          <a:bodyPr/>
          <a:lstStyle/>
          <a:p>
            <a:pPr eaLnBrk="1" hangingPunct="1"/>
            <a:r>
              <a:rPr lang="en-US" altLang="ja-JP"/>
              <a:t>Đỗ Quốc Huy</a:t>
            </a:r>
          </a:p>
          <a:p>
            <a:pPr eaLnBrk="1" hangingPunct="1"/>
            <a:r>
              <a:rPr lang="en-US" altLang="ja-JP"/>
              <a:t>huydq@soict.hust.edu.vn</a:t>
            </a:r>
          </a:p>
          <a:p>
            <a:pPr eaLnBrk="1" hangingPunct="1"/>
            <a:r>
              <a:rPr lang="en-US" altLang="ja-JP"/>
              <a:t>Bộ môn Khoa Học Máy Tính</a:t>
            </a:r>
          </a:p>
          <a:p>
            <a:pPr eaLnBrk="1" hangingPunct="1"/>
            <a:r>
              <a:rPr lang="en-US" altLang="ja-JP"/>
              <a:t>Viện Công Nghệ Thông Tin và Truyền Thông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-1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41436" y="3477490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R1</a:t>
            </a:r>
            <a:endParaRPr kumimoji="1" lang="ja-JP" altLang="en-US" dirty="0"/>
          </a:p>
        </p:txBody>
      </p:sp>
      <p:cxnSp>
        <p:nvCxnSpPr>
          <p:cNvPr id="14" name="Straight Arrow Connector 13"/>
          <p:cNvCxnSpPr>
            <a:stCxn id="13" idx="1"/>
            <a:endCxn id="11" idx="3"/>
          </p:cNvCxnSpPr>
          <p:nvPr/>
        </p:nvCxnSpPr>
        <p:spPr>
          <a:xfrm flipH="1">
            <a:off x="6172200" y="2295021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5344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51540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370318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27935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7,2,6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5753328" y="5334000"/>
            <a:ext cx="339067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không bế tắc </a:t>
            </a:r>
          </a:p>
          <a:p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(P</a:t>
            </a:r>
            <a:r>
              <a:rPr lang="en-US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en-US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en-US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en-US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en-US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19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 thời điểm t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lang="en-US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thêm </a:t>
            </a:r>
            <a:r>
              <a:rPr lang="vi-VN" altLang="ja-JP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 vị tài nguyên </a:t>
            </a:r>
            <a:r>
              <a:rPr lang="vi-VN" altLang="ja-JP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cung cấp tài nguyên</a:t>
            </a:r>
            <a:endParaRPr lang="en-US" altLang="ja-JP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481564"/>
              </p:ext>
            </p:extLst>
          </p:nvPr>
        </p:nvGraphicFramePr>
        <p:xfrm>
          <a:off x="4953000" y="2831728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314623"/>
              </p:ext>
            </p:extLst>
          </p:nvPr>
        </p:nvGraphicFramePr>
        <p:xfrm>
          <a:off x="1219200" y="2831728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52401" y="5557565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178670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123019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612087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155215"/>
              </p:ext>
            </p:extLst>
          </p:nvPr>
        </p:nvGraphicFramePr>
        <p:xfrm>
          <a:off x="1066800" y="4780416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(0,0,0)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819400" y="527489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8224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80649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508781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828799"/>
              </p:ext>
            </p:extLst>
          </p:nvPr>
        </p:nvGraphicFramePr>
        <p:xfrm>
          <a:off x="1066800" y="4780416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(0,1,0)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05200" y="526563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6579" y="526563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6246" y="528870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644" y="526563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3473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748854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446242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906277"/>
              </p:ext>
            </p:extLst>
          </p:nvPr>
        </p:nvGraphicFramePr>
        <p:xfrm>
          <a:off x="1066800" y="4780416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(0,1,0)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505200" y="526563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106579" y="526563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26246" y="528870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5334644" y="5265634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65692" y="6172200"/>
            <a:ext cx="76925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kết thúc nhưng hệ thống đang bế tắc. </a:t>
            </a:r>
            <a:endParaRPr lang="en-US" altLang="ja-JP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tiến trình đang chờ đợi lẫn nhau (P</a:t>
            </a:r>
            <a:r>
              <a:rPr lang="vi-VN" altLang="ja-JP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baseline="-25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089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Khắc phục bế tắc: Phương pháp kết thúc tiến trình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2514600"/>
            <a:ext cx="875001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8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tình trạng </a:t>
            </a:r>
            <a:r>
              <a:rPr lang="vi-VN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vi-VN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lấy lại tài nguyên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cấp cho 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 hủy bỏ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</a:t>
            </a:r>
            <a:r>
              <a:rPr lang="vi-VN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 cả </a:t>
            </a: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</a:t>
            </a:r>
            <a:r>
              <a:rPr lang="vi-VN" altLang="ja-JP" sz="28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lần lượt </a:t>
            </a:r>
            <a:r>
              <a:rPr lang="en-US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tới khi bế tắc không xảy ra 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Khắc phục bế tắc: Phương pháp kết thúc tiến trình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905868"/>
            <a:ext cx="899159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tất cả các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Nhanh chóng 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loại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bỏ bế tắc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Quá tốn kém 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 hủy bỏ có thể gần kết thúc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lần lượt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tới khi bế tắc không xảy ra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Sau khi hủy bỏ, phải kiểm tra 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bế tắc còn tồn tại không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kiểm tra bế tắc có độ phức tạp m ∗ n</a:t>
            </a:r>
            <a:r>
              <a:rPr lang="vi-VN" altLang="ja-JP" sz="2200" baseline="30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ra thứ tự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phá vỡ bế tắc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Độ ưu tiên.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hời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gian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</a:t>
            </a: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</a:t>
            </a:r>
            <a:r>
              <a:rPr lang="en-US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 err="1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đang chiếm giữ, còn cần để kết thúc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. .</a:t>
            </a:r>
          </a:p>
        </p:txBody>
      </p:sp>
    </p:spTree>
    <p:extLst>
      <p:ext uri="{BB962C8B-B14F-4D97-AF65-F5344CB8AC3E}">
        <p14:creationId xmlns:p14="http://schemas.microsoft.com/office/powerpoint/2010/main" val="2813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Khắc phục bế tắc: Phương pháp kết thúc tiến trình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Vấn đề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hủy bỏ </a:t>
            </a: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cập nhật file ⇒ File không hoàn chỉnh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/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máy in ⇒ Reset trạng thái máy in</a:t>
            </a:r>
            <a:endParaRPr lang="en-US" altLang="ja-JP" sz="24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Khắc phục bế tắc: Phương pháp trưng dụng tài nguyên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</a:t>
            </a:r>
            <a:r>
              <a:rPr lang="en-US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 err="1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tắc</a:t>
            </a:r>
            <a:r>
              <a:rPr lang="en-US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 dụng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liên tục một vài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 một số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bế tắc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các 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 đến khi bế tắc được hủy bỏ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vấn đề cần quan tâm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nạn nhân (victim)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endParaRPr lang="vi-VN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lui (Rollback)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endParaRPr lang="vi-VN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Đói tài nguyên (Starvation)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Khắc phục bế tắc: Phương pháp trưng dụng tài nguyên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1905868"/>
            <a:ext cx="8839199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Lựa chọn nạn nhân (victim)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 và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tiến trình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Trật tự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 dụng để chi phí nhỏ nhất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tài nguyên nắm giữ, thời gian sử dụng. . .</a:t>
            </a:r>
          </a:p>
          <a:p>
            <a:pPr marL="342900" indent="-342900">
              <a:buFont typeface="+mj-ea"/>
              <a:buAutoNum type="circleNumDbPlain"/>
            </a:pPr>
            <a:endParaRPr lang="vi-VN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lui (Rollback)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Quay lui tới một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an toàn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trước đó và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bắt đầu lại 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lưu giữ thông tin trạng thái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thực hiện</a:t>
            </a:r>
          </a:p>
          <a:p>
            <a:pPr marL="342900" indent="-342900">
              <a:buFont typeface="+mj-ea"/>
              <a:buAutoNum type="circleNumDbPlain"/>
            </a:pPr>
            <a:endParaRPr lang="vi-VN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+mj-ea"/>
              <a:buAutoNum type="circleNumDbPlain"/>
            </a:pPr>
            <a:r>
              <a:rPr lang="vi-VN" altLang="ja-JP" sz="22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Đói tài nguyên (Starvation) </a:t>
            </a:r>
            <a:endParaRPr lang="en-US" altLang="ja-JP" sz="22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 dụng quá nhiều lần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⇒chờ đợi vô hạn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pháp: ghi lại số lần bị trưng dụng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75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-1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141436" y="3477490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R1</a:t>
            </a:r>
            <a:endParaRPr kumimoji="1" lang="ja-JP" altLang="en-US" dirty="0"/>
          </a:p>
        </p:txBody>
      </p:sp>
      <p:cxnSp>
        <p:nvCxnSpPr>
          <p:cNvPr id="14" name="Straight Arrow Connector 13"/>
          <p:cNvCxnSpPr>
            <a:stCxn id="13" idx="1"/>
            <a:endCxn id="11" idx="3"/>
          </p:cNvCxnSpPr>
          <p:nvPr/>
        </p:nvCxnSpPr>
        <p:spPr>
          <a:xfrm flipH="1">
            <a:off x="6172200" y="2295021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212223" y="355875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28353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Cách xử lý bế tắc khác ?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pic>
        <p:nvPicPr>
          <p:cNvPr id="1026" name="Picture 2" descr="Image result for con da die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57400"/>
            <a:ext cx="6553200" cy="4310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27414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Tổng kết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 là tình trạng 2 hay nhiều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 chờ đợi độc lập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sự kiện chỉ có thể xảy ra bởi sự hoạt động của các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đợi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 xảy ra khi hội đủ 4 điều kiện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 tại tài nguyên găng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chờ đợi trước khi vào đoạn găng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tồn tại hệ thống phân phối lại tài nguyên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 tại hiện tượng chờ đợi vòng tròn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xử lý bế tắc có 3 lớp thuật toán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 động vào các điều kiện xảy ra bế tắc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 báo và phòng tránh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Ngăn ngừa hệ thống rơi vào tình trạng có thể dẫn đến bế tắc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phép bế tắc xảy ra, chỉ ra bế tắc và khắc phục sau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3866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tiến trình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3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cung cấp tài nguyên tại thời điểm t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altLang="ja-JP" sz="20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64940"/>
              </p:ext>
            </p:extLst>
          </p:nvPr>
        </p:nvGraphicFramePr>
        <p:xfrm>
          <a:off x="4876800" y="2921531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043967"/>
              </p:ext>
            </p:extLst>
          </p:nvPr>
        </p:nvGraphicFramePr>
        <p:xfrm>
          <a:off x="1143000" y="2903309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357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13550" y="4007449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ja-JP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39740" y="4192115"/>
            <a:ext cx="589660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9995" y="4373001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04017" y="456350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49538" y="4715674"/>
            <a:ext cx="135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wakeup(P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061559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13550" y="4007449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ja-JP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39740" y="4192115"/>
            <a:ext cx="589660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9995" y="4373001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04017" y="456350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549538" y="4715674"/>
            <a:ext cx="135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wakeup(P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baseline="-25000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714858" y="4813822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41365" y="4598894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6867971" y="4906922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R2</a:t>
            </a:r>
            <a:endParaRPr kumimoji="1" lang="ja-JP" alt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6172200" y="2295021"/>
            <a:ext cx="914400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7320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13550" y="4007449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ja-JP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39740" y="4192115"/>
            <a:ext cx="589660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9995" y="4373001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04017" y="456350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14858" y="4813822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41365" y="4598894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8510" y="4892097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V(S2)</a:t>
            </a:r>
            <a:endParaRPr kumimoji="1" lang="ja-JP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27790" y="507131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14255" y="5183921"/>
            <a:ext cx="135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wakeup(P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151795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413550" y="4007449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ja-JP" alt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039740" y="4192115"/>
            <a:ext cx="589660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39995" y="4373001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5804017" y="456350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714858" y="4813822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7641365" y="4598894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5258510" y="4892097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V(S2)</a:t>
            </a:r>
            <a:endParaRPr kumimoji="1" lang="ja-JP" alt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5827790" y="507131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4514255" y="5183921"/>
            <a:ext cx="1353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wakeup(P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baseline="-250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6680945" y="5273097"/>
            <a:ext cx="589660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270605" y="5062677"/>
            <a:ext cx="1789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729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197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4240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10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8613" y="3926342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R2</a:t>
            </a:r>
            <a:endParaRPr kumimoji="1" lang="ja-JP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72200" y="2295021"/>
            <a:ext cx="914400" cy="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10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2"/>
          <p:cNvSpPr>
            <a:spLocks noGrp="1"/>
          </p:cNvSpPr>
          <p:nvPr>
            <p:ph type="title"/>
          </p:nvPr>
        </p:nvSpPr>
        <p:spPr>
          <a:xfrm>
            <a:off x="457200" y="338138"/>
            <a:ext cx="8229600" cy="1185862"/>
          </a:xfrm>
        </p:spPr>
        <p:txBody>
          <a:bodyPr/>
          <a:lstStyle/>
          <a:p>
            <a:pPr algn="l" eaLnBrk="1" hangingPunct="1"/>
            <a:r>
              <a:rPr lang="vi-VN" altLang="ja-JP" sz="1800" dirty="0"/>
              <a:t>Chương </a:t>
            </a:r>
            <a:r>
              <a:rPr lang="en-US" altLang="ja-JP" sz="1800" dirty="0">
                <a:latin typeface="Tahoma" pitchFamily="34" charset="0"/>
              </a:rPr>
              <a:t>2</a:t>
            </a:r>
            <a:r>
              <a:rPr lang="vi-VN" altLang="ja-JP" sz="1800" dirty="0"/>
              <a:t> </a:t>
            </a:r>
            <a:r>
              <a:rPr lang="en-US" altLang="ja-JP" sz="1800" dirty="0"/>
              <a:t>Quản lí tiến trình</a:t>
            </a:r>
            <a:br>
              <a:rPr lang="en-US" altLang="ja-JP" sz="1800" dirty="0"/>
            </a:br>
            <a:endParaRPr lang="ja-JP" altLang="en-US" sz="1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38200" y="2057400"/>
            <a:ext cx="7408863" cy="4449763"/>
          </a:xfrm>
        </p:spPr>
        <p:txBody>
          <a:bodyPr/>
          <a:lstStyle/>
          <a:p>
            <a:pPr marL="457200" indent="-457200" eaLnBrk="1" hangingPunct="1">
              <a:buFontTx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</a:rPr>
              <a:t>Tiến trình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eaLnBrk="1" hangingPunct="1">
              <a:buFontTx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</a:rPr>
              <a:t>Luồng (Thread)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eaLnBrk="1" hangingPunct="1">
              <a:buFontTx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</a:rPr>
              <a:t>Điều phối CPU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eaLnBrk="1" hangingPunct="1">
              <a:buFontTx/>
              <a:buAutoNum type="circleNumDbPlain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</a:rPr>
              <a:t>Tài nguyên găng và điều độ tiến trình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</a:endParaRPr>
          </a:p>
          <a:p>
            <a:pPr marL="457200" indent="-457200" eaLnBrk="1" hangingPunct="1">
              <a:buFontTx/>
              <a:buAutoNum type="circleNumDbPlain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</a:rPr>
              <a:t>Bế tắc và xử lý bế tắc</a:t>
            </a:r>
            <a:endParaRPr lang="vi-VN" altLang="ja-JP" sz="26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2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-1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8613" y="3926342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R2</a:t>
            </a:r>
            <a:endParaRPr kumimoji="1" lang="ja-JP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72200" y="2133600"/>
            <a:ext cx="914400" cy="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170372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98634" y="405182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4859" y="4432822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R1</a:t>
            </a:r>
            <a:endParaRPr kumimoji="1" lang="ja-JP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187155" y="2409084"/>
            <a:ext cx="91440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1823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-1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-1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598636" y="3176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6714859" y="3381571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181599" y="3557685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776245" y="3749253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4748613" y="3926342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1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R2</a:t>
            </a:r>
            <a:endParaRPr kumimoji="1" lang="ja-JP" alt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6172200" y="2133600"/>
            <a:ext cx="914400" cy="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629400" y="4170372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98634" y="405182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714859" y="4432822"/>
            <a:ext cx="18501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</a:t>
            </a:r>
            <a:r>
              <a:rPr kumimoji="1" lang="en-US" altLang="ja-JP" baseline="-25000" dirty="0"/>
              <a:t>2 </a:t>
            </a:r>
            <a:r>
              <a:rPr kumimoji="1" lang="en-US" altLang="ja-JP" dirty="0"/>
              <a:t> block() </a:t>
            </a:r>
          </a:p>
          <a:p>
            <a:r>
              <a:rPr kumimoji="1" lang="en-US" altLang="ja-JP" dirty="0"/>
              <a:t>Vào hàng đợi R1</a:t>
            </a:r>
            <a:endParaRPr kumimoji="1" lang="ja-JP" alt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6187155" y="2409084"/>
            <a:ext cx="914400" cy="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6034754" y="5042435"/>
            <a:ext cx="132602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Deadlock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238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Định nghĩa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2514600"/>
            <a:ext cx="853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 là tình trạng </a:t>
            </a:r>
            <a:endParaRPr lang="en-US" altLang="ja-JP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vi-VN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Hai hay nhiều tiến trình cùng chờ đợi một sự kiện nào đó xảy ra </a:t>
            </a:r>
            <a:endParaRPr lang="en-US" altLang="ja-JP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ja-JP" sz="3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vi-VN" altLang="ja-JP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không có sự tác động gì từ bên ngoài, thì sự chờ đợi đó là vô hạn</a:t>
            </a:r>
            <a:endParaRPr lang="ja-JP" altLang="en-US" sz="36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8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kiện xảy ra bế tắc </a:t>
            </a:r>
            <a:endParaRPr lang="en-US" altLang="ja-JP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xử lý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25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9536" y="1828800"/>
            <a:ext cx="87121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có 4 điều kiện sau, không được thiếu điều kiện nào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en-US" altLang="ja-JP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 tại tài </a:t>
            </a:r>
            <a:r>
              <a:rPr lang="vi-VN" altLang="ja-JP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găng </a:t>
            </a:r>
            <a:endParaRPr lang="en-US" altLang="ja-JP" sz="19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sử dụng theo mô hình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phân chia được </a:t>
            </a:r>
            <a:endParaRPr lang="en-US" altLang="ja-JP" sz="1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</a:t>
            </a:r>
            <a:r>
              <a:rPr lang="en-US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TT 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tại </a:t>
            </a:r>
            <a:r>
              <a:rPr lang="en-US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thời điểm </a:t>
            </a:r>
            <a:endParaRPr lang="en-US" altLang="ja-JP" sz="1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khác cũng yêu cầu 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yêu cầu phải được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hoãn lại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tới khi 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giải phóng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trước khi vào đoạn găng </a:t>
            </a:r>
            <a:endParaRPr lang="en-US" altLang="ja-JP" sz="19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được vào đoạn găng 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xếp hàng chờ đợi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endParaRPr lang="en-US" altLang="ja-JP" sz="19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khi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vẫn chiếm giữ 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cung cấp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có hệ thống phân phối lại tài nguyên găng </a:t>
            </a:r>
            <a:endParaRPr lang="en-US" altLang="ja-JP" sz="19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thể được trưng dụng </a:t>
            </a:r>
            <a:endParaRPr lang="en-US" altLang="ja-JP" sz="19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phỏng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chỉ 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bởi </a:t>
            </a:r>
            <a:r>
              <a:rPr lang="en-US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19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đang chiếm giữ 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đã hoàn thành nhiệm vụ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vòng tròn </a:t>
            </a:r>
            <a:endParaRPr lang="en-US" altLang="ja-JP" sz="19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 tại tập các </a:t>
            </a:r>
            <a:r>
              <a:rPr lang="en-US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. . . ,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đang đợi nhau theo kiểu: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. . .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n−1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19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altLang="ja-JP" sz="1900" baseline="-25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19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vòng tròn tạo ra chu trình không kết thúc</a:t>
            </a:r>
            <a:endParaRPr lang="en-US" altLang="ja-JP" sz="19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cần</a:t>
            </a:r>
          </a:p>
        </p:txBody>
      </p:sp>
    </p:spTree>
    <p:extLst>
      <p:ext uri="{BB962C8B-B14F-4D97-AF65-F5344CB8AC3E}">
        <p14:creationId xmlns:p14="http://schemas.microsoft.com/office/powerpoint/2010/main" val="101949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200" y="27432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găng </a:t>
            </a:r>
            <a:endParaRPr lang="en-US" altLang="ja-JP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ja-JP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trước khi vào đoạn găng </a:t>
            </a:r>
            <a:endParaRPr lang="en-US" altLang="ja-JP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ja-JP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 dụng tài nguyên găng</a:t>
            </a:r>
            <a:endParaRPr lang="en-US" altLang="ja-JP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/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vòng tròn</a:t>
            </a:r>
            <a:endParaRPr lang="ja-JP" alt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dụ: Bài toán 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bữa ăn tối của 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triết gia</a:t>
            </a:r>
          </a:p>
        </p:txBody>
      </p:sp>
      <p:pic>
        <p:nvPicPr>
          <p:cNvPr id="5" name="Picture 4" descr="Image result for dining philosophers proble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2286000"/>
            <a:ext cx="3352800" cy="3474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5925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5142" y="1905000"/>
            <a:ext cx="86772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để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mô hình hóa tình trạng bế tắc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hệ thống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Là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ồ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thị định hướng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tập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đỉnh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tập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đỉnh </a:t>
            </a:r>
            <a:r>
              <a:rPr lang="vi-VN" altLang="ja-JP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chia thành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kiểu đỉnh </a:t>
            </a:r>
            <a:endParaRPr lang="en-US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 = {P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. . .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Tập chứa tất cả các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hệ thống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= {R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. . . 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Tập chứa tất cả các kiểu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hệ thống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Tập các cung </a:t>
            </a:r>
            <a:r>
              <a:rPr lang="vi-VN" altLang="ja-JP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gồm 2 loại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đi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sử dụng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Đi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tới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 (Resource Allocation Graph)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I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7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579" y="2514600"/>
            <a:ext cx="8677275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chèn vào đồ thị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vi-VN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thỏa mãn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cung yêu cầu chuyển thành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sử dung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endParaRPr lang="en-US" altLang="ja-JP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vi-VN" altLang="ja-JP" sz="24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sử dụng 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bị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xóa khỏi đồ thị</a:t>
            </a:r>
            <a:endParaRPr lang="ja-JP" altLang="en-US" sz="24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 (Resource Allocation Graph)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II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85519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3805" y="2461884"/>
            <a:ext cx="599762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Đỉnh kiểu TT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vi-VN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Đỉnh kiểu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endParaRPr lang="vi-VN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 vị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của kiểu </a:t>
            </a: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biểu thị bằng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dấu chấm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hình chữ nhật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 đi từ đỉnh 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đỉnh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sử dụng xuất phát từ dấu chấm bên trong đỉnh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→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đỉnh TT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Biểu diễn đồ trong đồ thị</a:t>
            </a:r>
          </a:p>
        </p:txBody>
      </p:sp>
      <p:sp>
        <p:nvSpPr>
          <p:cNvPr id="2" name="Oval 1"/>
          <p:cNvSpPr/>
          <p:nvPr/>
        </p:nvSpPr>
        <p:spPr>
          <a:xfrm>
            <a:off x="7467600" y="2108675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543800" y="3276600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Oval 5"/>
          <p:cNvSpPr/>
          <p:nvPr/>
        </p:nvSpPr>
        <p:spPr>
          <a:xfrm>
            <a:off x="7682669" y="36576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Oval 7"/>
          <p:cNvSpPr/>
          <p:nvPr/>
        </p:nvSpPr>
        <p:spPr>
          <a:xfrm>
            <a:off x="7682669" y="33528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Oval 8"/>
          <p:cNvSpPr/>
          <p:nvPr/>
        </p:nvSpPr>
        <p:spPr>
          <a:xfrm>
            <a:off x="8001000" y="3354224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Oval 9"/>
          <p:cNvSpPr/>
          <p:nvPr/>
        </p:nvSpPr>
        <p:spPr>
          <a:xfrm>
            <a:off x="8004561" y="3650479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Oval 10"/>
          <p:cNvSpPr/>
          <p:nvPr/>
        </p:nvSpPr>
        <p:spPr>
          <a:xfrm>
            <a:off x="6270861" y="449580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010479" y="4419600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Oval 12"/>
          <p:cNvSpPr/>
          <p:nvPr/>
        </p:nvSpPr>
        <p:spPr>
          <a:xfrm>
            <a:off x="8149348" y="48006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Oval 13"/>
          <p:cNvSpPr/>
          <p:nvPr/>
        </p:nvSpPr>
        <p:spPr>
          <a:xfrm>
            <a:off x="8149348" y="449580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Oval 14"/>
          <p:cNvSpPr/>
          <p:nvPr/>
        </p:nvSpPr>
        <p:spPr>
          <a:xfrm>
            <a:off x="8467679" y="4497224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Oval 15"/>
          <p:cNvSpPr/>
          <p:nvPr/>
        </p:nvSpPr>
        <p:spPr>
          <a:xfrm>
            <a:off x="8471240" y="4793479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Straight Arrow Connector 16"/>
          <p:cNvCxnSpPr>
            <a:stCxn id="11" idx="6"/>
          </p:cNvCxnSpPr>
          <p:nvPr/>
        </p:nvCxnSpPr>
        <p:spPr>
          <a:xfrm>
            <a:off x="6880461" y="4724400"/>
            <a:ext cx="1066800" cy="0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896072" y="6000571"/>
            <a:ext cx="1066800" cy="0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996727" y="5715000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Oval 31"/>
          <p:cNvSpPr/>
          <p:nvPr/>
        </p:nvSpPr>
        <p:spPr>
          <a:xfrm>
            <a:off x="8164738" y="609813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Oval 32"/>
          <p:cNvSpPr/>
          <p:nvPr/>
        </p:nvSpPr>
        <p:spPr>
          <a:xfrm>
            <a:off x="8164738" y="579333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Oval 33"/>
          <p:cNvSpPr/>
          <p:nvPr/>
        </p:nvSpPr>
        <p:spPr>
          <a:xfrm>
            <a:off x="8483069" y="5794760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Oval 34"/>
          <p:cNvSpPr/>
          <p:nvPr/>
        </p:nvSpPr>
        <p:spPr>
          <a:xfrm>
            <a:off x="8486630" y="6091015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Oval 35"/>
          <p:cNvSpPr/>
          <p:nvPr/>
        </p:nvSpPr>
        <p:spPr>
          <a:xfrm>
            <a:off x="6286472" y="579120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351242" y="3364468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endParaRPr kumimoji="1" lang="ja-JP" altLang="en-US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8806525" y="4506921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endParaRPr kumimoji="1" lang="ja-JP" altLang="en-US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8758727" y="5815413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endParaRPr kumimoji="1"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8732770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579" y="1994975"/>
            <a:ext cx="5997621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hệ thống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tài nguyên R</a:t>
            </a:r>
            <a:r>
              <a:rPr lang="en-US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altLang="ja-JP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Xuất hiện 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ja-JP" altLang="en-US" sz="2200" baseline="-25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Ví dụ</a:t>
            </a:r>
          </a:p>
        </p:txBody>
      </p:sp>
      <p:sp>
        <p:nvSpPr>
          <p:cNvPr id="2" name="Oval 1"/>
          <p:cNvSpPr/>
          <p:nvPr/>
        </p:nvSpPr>
        <p:spPr>
          <a:xfrm>
            <a:off x="5503164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37" y="2323032"/>
            <a:ext cx="762000" cy="609600"/>
            <a:chOff x="7467600" y="3515170"/>
            <a:chExt cx="762000" cy="609600"/>
          </a:xfrm>
        </p:grpSpPr>
        <p:sp>
          <p:nvSpPr>
            <p:cNvPr id="5" name="Rectangle 4"/>
            <p:cNvSpPr/>
            <p:nvPr/>
          </p:nvSpPr>
          <p:spPr>
            <a:xfrm>
              <a:off x="7467600" y="351517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796669" y="3737361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7109061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90061" y="2323744"/>
            <a:ext cx="762000" cy="609600"/>
            <a:chOff x="8010479" y="4717279"/>
            <a:chExt cx="762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8010479" y="4717279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15279" y="4959385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5880931" y="2932632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89214" y="5195569"/>
            <a:ext cx="640386" cy="923219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Oval 32"/>
          <p:cNvSpPr/>
          <p:nvPr/>
        </p:nvSpPr>
        <p:spPr>
          <a:xfrm>
            <a:off x="7842027" y="5581774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Oval 33"/>
          <p:cNvSpPr/>
          <p:nvPr/>
        </p:nvSpPr>
        <p:spPr>
          <a:xfrm>
            <a:off x="7833207" y="5338218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Oval 34"/>
          <p:cNvSpPr/>
          <p:nvPr/>
        </p:nvSpPr>
        <p:spPr>
          <a:xfrm>
            <a:off x="7855284" y="583743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Oval 35"/>
          <p:cNvSpPr/>
          <p:nvPr/>
        </p:nvSpPr>
        <p:spPr>
          <a:xfrm>
            <a:off x="8247844" y="3780583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9233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2</a:t>
            </a:r>
            <a:endParaRPr kumimoji="1" lang="ja-JP" altLang="en-US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78424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3</a:t>
            </a:r>
            <a:endParaRPr kumimoji="1" lang="ja-JP" altLang="en-US" i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6231637" y="4989266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Oval 40"/>
          <p:cNvSpPr/>
          <p:nvPr/>
        </p:nvSpPr>
        <p:spPr>
          <a:xfrm>
            <a:off x="6552048" y="537240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/>
          <p:cNvSpPr/>
          <p:nvPr/>
        </p:nvSpPr>
        <p:spPr>
          <a:xfrm>
            <a:off x="6559610" y="509773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Straight Arrow Connector 44"/>
          <p:cNvCxnSpPr>
            <a:stCxn id="5" idx="2"/>
            <a:endCxn id="11" idx="1"/>
          </p:cNvCxnSpPr>
          <p:nvPr/>
        </p:nvCxnSpPr>
        <p:spPr>
          <a:xfrm>
            <a:off x="6384037" y="2932632"/>
            <a:ext cx="814298" cy="87809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67108" y="2913416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7947261" y="2933344"/>
            <a:ext cx="605383" cy="8472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0931" y="4343400"/>
            <a:ext cx="678679" cy="1105202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691814" y="4237783"/>
            <a:ext cx="547186" cy="90193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9175" y="5620504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1</a:t>
            </a:r>
            <a:endParaRPr kumimoji="1" lang="ja-JP" altLang="en-US" i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60688" y="6118788"/>
            <a:ext cx="4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4</a:t>
            </a:r>
            <a:endParaRPr kumimoji="1" lang="ja-JP" altLang="en-US" i="1" baseline="-25000" dirty="0"/>
          </a:p>
        </p:txBody>
      </p:sp>
      <p:cxnSp>
        <p:nvCxnSpPr>
          <p:cNvPr id="51" name="Straight Arrow Connector 50"/>
          <p:cNvCxnSpPr>
            <a:stCxn id="31" idx="0"/>
            <a:endCxn id="36" idx="4"/>
          </p:cNvCxnSpPr>
          <p:nvPr/>
        </p:nvCxnSpPr>
        <p:spPr>
          <a:xfrm flipV="1">
            <a:off x="7909407" y="4237783"/>
            <a:ext cx="643237" cy="957786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13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ja-JP" altLang="en-US"/>
          </a:p>
        </p:txBody>
      </p:sp>
      <p:pic>
        <p:nvPicPr>
          <p:cNvPr id="31746" name="Picture 2" descr="Image result for dead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743200"/>
            <a:ext cx="5975848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85662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579" y="1994975"/>
            <a:ext cx="599762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hệ thống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tài nguyên R</a:t>
            </a:r>
            <a:r>
              <a:rPr lang="en-US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altLang="ja-JP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Xuất hiện 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chuyển thành cung sử dụng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endParaRPr lang="ja-JP" altLang="en-US" sz="2200" baseline="-25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Ví dụ</a:t>
            </a:r>
          </a:p>
        </p:txBody>
      </p:sp>
      <p:sp>
        <p:nvSpPr>
          <p:cNvPr id="2" name="Oval 1"/>
          <p:cNvSpPr/>
          <p:nvPr/>
        </p:nvSpPr>
        <p:spPr>
          <a:xfrm>
            <a:off x="5503164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37" y="2323032"/>
            <a:ext cx="762000" cy="609600"/>
            <a:chOff x="7467600" y="3515170"/>
            <a:chExt cx="762000" cy="609600"/>
          </a:xfrm>
        </p:grpSpPr>
        <p:sp>
          <p:nvSpPr>
            <p:cNvPr id="5" name="Rectangle 4"/>
            <p:cNvSpPr/>
            <p:nvPr/>
          </p:nvSpPr>
          <p:spPr>
            <a:xfrm>
              <a:off x="7467600" y="351517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796669" y="3737361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7109061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90061" y="2323744"/>
            <a:ext cx="762000" cy="609600"/>
            <a:chOff x="8010479" y="4717279"/>
            <a:chExt cx="762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8010479" y="4717279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15279" y="4959385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5880931" y="2932632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89214" y="5195569"/>
            <a:ext cx="640386" cy="923219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Oval 32"/>
          <p:cNvSpPr/>
          <p:nvPr/>
        </p:nvSpPr>
        <p:spPr>
          <a:xfrm>
            <a:off x="7842027" y="5581774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Oval 33"/>
          <p:cNvSpPr/>
          <p:nvPr/>
        </p:nvSpPr>
        <p:spPr>
          <a:xfrm>
            <a:off x="7833207" y="5338218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Oval 34"/>
          <p:cNvSpPr/>
          <p:nvPr/>
        </p:nvSpPr>
        <p:spPr>
          <a:xfrm>
            <a:off x="7855284" y="583743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Oval 35"/>
          <p:cNvSpPr/>
          <p:nvPr/>
        </p:nvSpPr>
        <p:spPr>
          <a:xfrm>
            <a:off x="8247844" y="3780583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9233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2</a:t>
            </a:r>
            <a:endParaRPr kumimoji="1" lang="ja-JP" altLang="en-US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78424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3</a:t>
            </a:r>
            <a:endParaRPr kumimoji="1" lang="ja-JP" altLang="en-US" i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6231637" y="4989266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Oval 40"/>
          <p:cNvSpPr/>
          <p:nvPr/>
        </p:nvSpPr>
        <p:spPr>
          <a:xfrm>
            <a:off x="6552048" y="537240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/>
          <p:cNvSpPr/>
          <p:nvPr/>
        </p:nvSpPr>
        <p:spPr>
          <a:xfrm>
            <a:off x="6559610" y="509773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Straight Arrow Connector 44"/>
          <p:cNvCxnSpPr>
            <a:stCxn id="5" idx="2"/>
            <a:endCxn id="11" idx="1"/>
          </p:cNvCxnSpPr>
          <p:nvPr/>
        </p:nvCxnSpPr>
        <p:spPr>
          <a:xfrm>
            <a:off x="6384037" y="2932632"/>
            <a:ext cx="814298" cy="87809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67108" y="2913416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7947261" y="2933344"/>
            <a:ext cx="605383" cy="8472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0931" y="4343400"/>
            <a:ext cx="678679" cy="1105202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691814" y="4237783"/>
            <a:ext cx="547186" cy="90193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9175" y="5620504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1</a:t>
            </a:r>
            <a:endParaRPr kumimoji="1" lang="ja-JP" altLang="en-US" i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60688" y="6118788"/>
            <a:ext cx="4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4</a:t>
            </a:r>
            <a:endParaRPr kumimoji="1" lang="ja-JP" altLang="en-US" i="1" baseline="-25000" dirty="0"/>
          </a:p>
        </p:txBody>
      </p:sp>
      <p:cxnSp>
        <p:nvCxnSpPr>
          <p:cNvPr id="51" name="Straight Arrow Connector 50"/>
          <p:cNvCxnSpPr>
            <a:endCxn id="31" idx="0"/>
          </p:cNvCxnSpPr>
          <p:nvPr/>
        </p:nvCxnSpPr>
        <p:spPr>
          <a:xfrm flipH="1">
            <a:off x="7909407" y="4237783"/>
            <a:ext cx="472594" cy="957786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234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579" y="1994975"/>
            <a:ext cx="599762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hệ thống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tài nguyên R</a:t>
            </a:r>
            <a:r>
              <a:rPr lang="en-US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altLang="ja-JP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Xuất hiện 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chuyển thành cung sử dụng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Giải phóng tài nguyên R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Cung sử dụng R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bị xóa khỏi đồ thị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Ví dụ</a:t>
            </a:r>
          </a:p>
        </p:txBody>
      </p:sp>
      <p:sp>
        <p:nvSpPr>
          <p:cNvPr id="2" name="Oval 1"/>
          <p:cNvSpPr/>
          <p:nvPr/>
        </p:nvSpPr>
        <p:spPr>
          <a:xfrm>
            <a:off x="5503164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37" y="2323032"/>
            <a:ext cx="762000" cy="609600"/>
            <a:chOff x="7467600" y="3515170"/>
            <a:chExt cx="762000" cy="609600"/>
          </a:xfrm>
        </p:grpSpPr>
        <p:sp>
          <p:nvSpPr>
            <p:cNvPr id="5" name="Rectangle 4"/>
            <p:cNvSpPr/>
            <p:nvPr/>
          </p:nvSpPr>
          <p:spPr>
            <a:xfrm>
              <a:off x="7467600" y="351517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796669" y="3737361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7109061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90061" y="2323744"/>
            <a:ext cx="762000" cy="609600"/>
            <a:chOff x="8010479" y="4717279"/>
            <a:chExt cx="762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8010479" y="4717279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15279" y="4959385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5880931" y="2932632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89214" y="5195569"/>
            <a:ext cx="640386" cy="923219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Oval 32"/>
          <p:cNvSpPr/>
          <p:nvPr/>
        </p:nvSpPr>
        <p:spPr>
          <a:xfrm>
            <a:off x="7842027" y="5581774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Oval 33"/>
          <p:cNvSpPr/>
          <p:nvPr/>
        </p:nvSpPr>
        <p:spPr>
          <a:xfrm>
            <a:off x="7833207" y="5338218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Oval 34"/>
          <p:cNvSpPr/>
          <p:nvPr/>
        </p:nvSpPr>
        <p:spPr>
          <a:xfrm>
            <a:off x="7855284" y="583743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Oval 35"/>
          <p:cNvSpPr/>
          <p:nvPr/>
        </p:nvSpPr>
        <p:spPr>
          <a:xfrm>
            <a:off x="8247844" y="3780583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9233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2</a:t>
            </a:r>
            <a:endParaRPr kumimoji="1" lang="ja-JP" altLang="en-US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78424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3</a:t>
            </a:r>
            <a:endParaRPr kumimoji="1" lang="ja-JP" altLang="en-US" i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6231637" y="4989266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Oval 40"/>
          <p:cNvSpPr/>
          <p:nvPr/>
        </p:nvSpPr>
        <p:spPr>
          <a:xfrm>
            <a:off x="6552048" y="537240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/>
          <p:cNvSpPr/>
          <p:nvPr/>
        </p:nvSpPr>
        <p:spPr>
          <a:xfrm>
            <a:off x="6559610" y="509773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Straight Arrow Connector 44"/>
          <p:cNvCxnSpPr>
            <a:stCxn id="5" idx="2"/>
            <a:endCxn id="11" idx="1"/>
          </p:cNvCxnSpPr>
          <p:nvPr/>
        </p:nvCxnSpPr>
        <p:spPr>
          <a:xfrm>
            <a:off x="6384037" y="2932632"/>
            <a:ext cx="814298" cy="87809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67108" y="2913416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7947261" y="2933344"/>
            <a:ext cx="605383" cy="8472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0931" y="4343400"/>
            <a:ext cx="678679" cy="1105202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691814" y="4237783"/>
            <a:ext cx="547186" cy="90193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9175" y="5620504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1</a:t>
            </a:r>
            <a:endParaRPr kumimoji="1" lang="ja-JP" altLang="en-US" i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60688" y="6118788"/>
            <a:ext cx="4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4</a:t>
            </a:r>
            <a:endParaRPr kumimoji="1" lang="ja-JP" altLang="en-US" i="1" baseline="-25000" dirty="0"/>
          </a:p>
        </p:txBody>
      </p:sp>
      <p:cxnSp>
        <p:nvCxnSpPr>
          <p:cNvPr id="51" name="Straight Arrow Connector 50"/>
          <p:cNvCxnSpPr>
            <a:endCxn id="31" idx="0"/>
          </p:cNvCxnSpPr>
          <p:nvPr/>
        </p:nvCxnSpPr>
        <p:spPr>
          <a:xfrm flipH="1">
            <a:off x="7909407" y="4237783"/>
            <a:ext cx="472594" cy="957786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03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4579" y="1994975"/>
            <a:ext cx="5997621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hệ thống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tài nguyên R</a:t>
            </a:r>
            <a:r>
              <a:rPr lang="en-US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US" altLang="ja-JP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Xuất hiện 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Cung yêu cầu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lvl="1"/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chuyển thành cung sử dụng R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en-US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en-US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Giải phóng tài nguyên R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Cung sử dụng R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bị xóa khỏi đồ thị</a:t>
            </a:r>
            <a:endParaRPr lang="en-US" altLang="ja-JP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Xuất hiện cung yêu cầu P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2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Trên đồ thị xuất hiện chu trình </a:t>
            </a:r>
            <a:endParaRPr lang="en-US" altLang="ja-JP" sz="22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cs typeface="Tahoma" panose="020B0604030504040204" pitchFamily="34" charset="0"/>
              </a:rPr>
              <a:t>Hệ thống bế tắc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Ví dụ</a:t>
            </a:r>
          </a:p>
        </p:txBody>
      </p:sp>
      <p:sp>
        <p:nvSpPr>
          <p:cNvPr id="2" name="Oval 1"/>
          <p:cNvSpPr/>
          <p:nvPr/>
        </p:nvSpPr>
        <p:spPr>
          <a:xfrm>
            <a:off x="5503164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003037" y="2323032"/>
            <a:ext cx="762000" cy="609600"/>
            <a:chOff x="7467600" y="3515170"/>
            <a:chExt cx="762000" cy="609600"/>
          </a:xfrm>
        </p:grpSpPr>
        <p:sp>
          <p:nvSpPr>
            <p:cNvPr id="5" name="Rectangle 4"/>
            <p:cNvSpPr/>
            <p:nvPr/>
          </p:nvSpPr>
          <p:spPr>
            <a:xfrm>
              <a:off x="7467600" y="351517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7796669" y="3737361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Oval 10"/>
          <p:cNvSpPr/>
          <p:nvPr/>
        </p:nvSpPr>
        <p:spPr>
          <a:xfrm>
            <a:off x="7109061" y="3743770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19" name="Group 18"/>
          <p:cNvGrpSpPr/>
          <p:nvPr/>
        </p:nvGrpSpPr>
        <p:grpSpPr>
          <a:xfrm>
            <a:off x="7490061" y="2323744"/>
            <a:ext cx="762000" cy="609600"/>
            <a:chOff x="8010479" y="4717279"/>
            <a:chExt cx="762000" cy="609600"/>
          </a:xfrm>
        </p:grpSpPr>
        <p:sp>
          <p:nvSpPr>
            <p:cNvPr id="12" name="Rectangle 11"/>
            <p:cNvSpPr/>
            <p:nvPr/>
          </p:nvSpPr>
          <p:spPr>
            <a:xfrm>
              <a:off x="8010479" y="4717279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8315279" y="4959385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" name="Straight Arrow Connector 16"/>
          <p:cNvCxnSpPr>
            <a:endCxn id="5" idx="2"/>
          </p:cNvCxnSpPr>
          <p:nvPr/>
        </p:nvCxnSpPr>
        <p:spPr>
          <a:xfrm flipV="1">
            <a:off x="5880931" y="2932632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7589214" y="5195569"/>
            <a:ext cx="640386" cy="923219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Oval 32"/>
          <p:cNvSpPr/>
          <p:nvPr/>
        </p:nvSpPr>
        <p:spPr>
          <a:xfrm>
            <a:off x="7842027" y="5581774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Oval 33"/>
          <p:cNvSpPr/>
          <p:nvPr/>
        </p:nvSpPr>
        <p:spPr>
          <a:xfrm>
            <a:off x="7833207" y="5338218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Oval 34"/>
          <p:cNvSpPr/>
          <p:nvPr/>
        </p:nvSpPr>
        <p:spPr>
          <a:xfrm>
            <a:off x="7855284" y="5837436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Oval 35"/>
          <p:cNvSpPr/>
          <p:nvPr/>
        </p:nvSpPr>
        <p:spPr>
          <a:xfrm>
            <a:off x="8247844" y="3780583"/>
            <a:ext cx="60960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99233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2</a:t>
            </a:r>
            <a:endParaRPr kumimoji="1" lang="ja-JP" altLang="en-US" i="1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7678424" y="1954412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3</a:t>
            </a:r>
            <a:endParaRPr kumimoji="1" lang="ja-JP" altLang="en-US" i="1" baseline="-25000" dirty="0"/>
          </a:p>
        </p:txBody>
      </p:sp>
      <p:sp>
        <p:nvSpPr>
          <p:cNvPr id="40" name="Rectangle 39"/>
          <p:cNvSpPr/>
          <p:nvPr/>
        </p:nvSpPr>
        <p:spPr>
          <a:xfrm>
            <a:off x="6231637" y="4989266"/>
            <a:ext cx="762000" cy="609600"/>
          </a:xfrm>
          <a:prstGeom prst="rect">
            <a:avLst/>
          </a:prstGeom>
          <a:gradFill>
            <a:gsLst>
              <a:gs pos="0">
                <a:srgbClr val="DDEBCF"/>
              </a:gs>
              <a:gs pos="90000">
                <a:srgbClr val="9CB86E"/>
              </a:gs>
              <a:gs pos="95000">
                <a:srgbClr val="156B13"/>
              </a:gs>
            </a:gsLst>
            <a:lin ang="10800000" scaled="0"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Oval 40"/>
          <p:cNvSpPr/>
          <p:nvPr/>
        </p:nvSpPr>
        <p:spPr>
          <a:xfrm>
            <a:off x="6552048" y="537240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Oval 41"/>
          <p:cNvSpPr/>
          <p:nvPr/>
        </p:nvSpPr>
        <p:spPr>
          <a:xfrm>
            <a:off x="6559610" y="5097732"/>
            <a:ext cx="152400" cy="1524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Straight Arrow Connector 44"/>
          <p:cNvCxnSpPr>
            <a:stCxn id="5" idx="2"/>
            <a:endCxn id="11" idx="1"/>
          </p:cNvCxnSpPr>
          <p:nvPr/>
        </p:nvCxnSpPr>
        <p:spPr>
          <a:xfrm>
            <a:off x="6384037" y="2932632"/>
            <a:ext cx="814298" cy="878093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7467108" y="2913416"/>
            <a:ext cx="503106" cy="863838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36" idx="0"/>
          </p:cNvCxnSpPr>
          <p:nvPr/>
        </p:nvCxnSpPr>
        <p:spPr>
          <a:xfrm>
            <a:off x="7947261" y="2933344"/>
            <a:ext cx="605383" cy="847239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5880931" y="4343400"/>
            <a:ext cx="678679" cy="1105202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6691814" y="4237783"/>
            <a:ext cx="547186" cy="90193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319175" y="5620504"/>
            <a:ext cx="385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1</a:t>
            </a:r>
            <a:endParaRPr kumimoji="1" lang="ja-JP" altLang="en-US" i="1" baseline="-25000" dirty="0"/>
          </a:p>
        </p:txBody>
      </p:sp>
      <p:sp>
        <p:nvSpPr>
          <p:cNvPr id="50" name="TextBox 49"/>
          <p:cNvSpPr txBox="1"/>
          <p:nvPr/>
        </p:nvSpPr>
        <p:spPr>
          <a:xfrm>
            <a:off x="7660688" y="6118788"/>
            <a:ext cx="497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4</a:t>
            </a:r>
            <a:endParaRPr kumimoji="1" lang="ja-JP" altLang="en-US" i="1" baseline="-25000" dirty="0"/>
          </a:p>
        </p:txBody>
      </p:sp>
      <p:cxnSp>
        <p:nvCxnSpPr>
          <p:cNvPr id="51" name="Straight Arrow Connector 50"/>
          <p:cNvCxnSpPr>
            <a:endCxn id="36" idx="3"/>
          </p:cNvCxnSpPr>
          <p:nvPr/>
        </p:nvCxnSpPr>
        <p:spPr>
          <a:xfrm flipV="1">
            <a:off x="6993637" y="4170828"/>
            <a:ext cx="1343481" cy="1003104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8500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5.2. Điều kiện xảy ra bế tắc 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5364" y="2372781"/>
            <a:ext cx="844763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thị không chứa chu trình, không bế tắc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đồ thị chứa đựng chu trình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1 đơn vị ⇒ Bế tắc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nhiều hơn 1 đơn vị: có khả năng bế tắc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Lập luận cơ bản</a:t>
            </a:r>
          </a:p>
        </p:txBody>
      </p:sp>
      <p:sp>
        <p:nvSpPr>
          <p:cNvPr id="6" name="Rectangle 5"/>
          <p:cNvSpPr/>
          <p:nvPr/>
        </p:nvSpPr>
        <p:spPr>
          <a:xfrm>
            <a:off x="237961" y="1898892"/>
            <a:ext cx="77564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 trình trên đồ thị và tình trạng bế tắc có liên quan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?</a:t>
            </a:r>
            <a:endParaRPr lang="ja-JP" altLang="en-US" sz="2000" dirty="0">
              <a:solidFill>
                <a:srgbClr val="7030A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525361" y="4064727"/>
            <a:ext cx="4502210" cy="2179149"/>
            <a:chOff x="2362200" y="2533584"/>
            <a:chExt cx="4502210" cy="2179149"/>
          </a:xfrm>
        </p:grpSpPr>
        <p:sp>
          <p:nvSpPr>
            <p:cNvPr id="2" name="Oval 1"/>
            <p:cNvSpPr/>
            <p:nvPr/>
          </p:nvSpPr>
          <p:spPr>
            <a:xfrm>
              <a:off x="2362200" y="351517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1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53195" y="4049374"/>
              <a:ext cx="762000" cy="609600"/>
              <a:chOff x="7467600" y="3515170"/>
              <a:chExt cx="762000" cy="60960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7467600" y="3515170"/>
                <a:ext cx="762000" cy="609600"/>
              </a:xfrm>
              <a:prstGeom prst="rect">
                <a:avLst/>
              </a:prstGeom>
              <a:gradFill>
                <a:gsLst>
                  <a:gs pos="0">
                    <a:srgbClr val="DDEBCF"/>
                  </a:gs>
                  <a:gs pos="90000">
                    <a:srgbClr val="9CB86E"/>
                  </a:gs>
                  <a:gs pos="95000">
                    <a:srgbClr val="156B13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7796669" y="3737361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1" name="Oval 10"/>
            <p:cNvSpPr/>
            <p:nvPr/>
          </p:nvSpPr>
          <p:spPr>
            <a:xfrm>
              <a:off x="6254810" y="2628544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3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2" idx="7"/>
            </p:cNvCxnSpPr>
            <p:nvPr/>
          </p:nvCxnSpPr>
          <p:spPr>
            <a:xfrm flipV="1">
              <a:off x="2882526" y="3378806"/>
              <a:ext cx="1147880" cy="203319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/>
            <p:nvPr/>
          </p:nvSpPr>
          <p:spPr>
            <a:xfrm>
              <a:off x="6144534" y="3708656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2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641980" y="4343401"/>
              <a:ext cx="38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2</a:t>
              </a:r>
              <a:endParaRPr kumimoji="1" lang="ja-JP" altLang="en-US" i="1" baseline="-250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053195" y="3040535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5" name="Straight Arrow Connector 44"/>
            <p:cNvCxnSpPr>
              <a:stCxn id="39" idx="6"/>
            </p:cNvCxnSpPr>
            <p:nvPr/>
          </p:nvCxnSpPr>
          <p:spPr>
            <a:xfrm flipV="1">
              <a:off x="4526418" y="2902916"/>
              <a:ext cx="1693852" cy="289323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38" idx="6"/>
              <a:endCxn id="36" idx="2"/>
            </p:cNvCxnSpPr>
            <p:nvPr/>
          </p:nvCxnSpPr>
          <p:spPr>
            <a:xfrm>
              <a:off x="4518856" y="3466909"/>
              <a:ext cx="1625678" cy="470347"/>
            </a:xfrm>
            <a:prstGeom prst="straightConnector1">
              <a:avLst/>
            </a:prstGeom>
            <a:ln w="508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2874088" y="3871364"/>
              <a:ext cx="1492368" cy="472037"/>
            </a:xfrm>
            <a:prstGeom prst="straightConnector1">
              <a:avLst/>
            </a:prstGeom>
            <a:ln w="508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4526418" y="2533584"/>
              <a:ext cx="385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1</a:t>
              </a:r>
              <a:endParaRPr kumimoji="1" lang="ja-JP" altLang="en-US" i="1" baseline="-25000" dirty="0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4861319" y="3972370"/>
              <a:ext cx="1283215" cy="371031"/>
            </a:xfrm>
            <a:prstGeom prst="straightConnector1">
              <a:avLst/>
            </a:prstGeom>
            <a:ln w="508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4366456" y="3390709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Oval 38"/>
            <p:cNvSpPr/>
            <p:nvPr/>
          </p:nvSpPr>
          <p:spPr>
            <a:xfrm>
              <a:off x="4374018" y="3116039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2221868" y="6395211"/>
            <a:ext cx="55129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i="1" dirty="0"/>
              <a:t>Đồ thị có chu trình nhưng hệ thống không bế tắc</a:t>
            </a:r>
            <a:endParaRPr lang="ja-JP" altLang="en-US" i="1" dirty="0"/>
          </a:p>
        </p:txBody>
      </p:sp>
    </p:spTree>
    <p:extLst>
      <p:ext uri="{BB962C8B-B14F-4D97-AF65-F5344CB8AC3E}">
        <p14:creationId xmlns:p14="http://schemas.microsoft.com/office/powerpoint/2010/main" val="152903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5.3 Các phương pháp xử lý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kiện xảy ra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xử lý bế tắc </a:t>
            </a:r>
            <a:endParaRPr lang="en-US" altLang="ja-JP" sz="28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348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5.3.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Các phương pháp xử lý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220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</a:t>
            </a:r>
            <a:endParaRPr lang="en-US" altLang="ja-JP" sz="2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biện pháp để đảm bảo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bao giờ rơi vào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tình trạng bế tắc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Tốn kém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cho hệ thống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hay xảy ra bế tắc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 thất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 bế tắc gây ra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</a:t>
            </a:r>
            <a:endParaRPr lang="en-US" altLang="ja-JP" sz="2000" dirty="0">
              <a:solidFill>
                <a:schemeClr val="accent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từng yêu cầu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chấp nhận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việc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cấp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khả năng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dẫn đến tình trạng bế tắc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 yêu cầu các thông tin phụ trợ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cho hệ thống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 xảy ra bế tắc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 hại lớn</a:t>
            </a: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 </a:t>
            </a:r>
            <a:endParaRPr lang="en-US" altLang="ja-JP" sz="2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phép hệ thống hoạt động bình thường ⇒có thể rơi vào tình trạng bế tắc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kỳ kiểm tra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bế tắc có đang xảy ra không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đang bế tắc,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các biện pháp loại bỏ bế tắc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cho hệ thống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 xảy ra bế tắc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thiệt hại không lớn</a:t>
            </a:r>
            <a:endParaRPr lang="ja-JP" altLang="en-US" sz="2000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3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Phương pháp</a:t>
            </a:r>
          </a:p>
        </p:txBody>
      </p:sp>
    </p:spTree>
    <p:extLst>
      <p:ext uri="{BB962C8B-B14F-4D97-AF65-F5344CB8AC3E}">
        <p14:creationId xmlns:p14="http://schemas.microsoft.com/office/powerpoint/2010/main" val="411504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 Phòng ngừa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kiện xảy ra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xử lý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033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905000"/>
            <a:ext cx="9220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Tác động vào 1 trong 4 điều kiện cần của bế tắc để nó không xảy ra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altLang="ja-JP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găng </a:t>
            </a:r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altLang="ja-JP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trước khi vào đoạn găng </a:t>
            </a:r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vi-VN" altLang="ja-JP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rưng dụng tài nguyên găng </a:t>
            </a:r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en-US" altLang="ja-JP" sz="2800" dirty="0">
              <a:solidFill>
                <a:srgbClr val="0070C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altLang="ja-JP" sz="28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Chờ đợi vòng tròn</a:t>
            </a:r>
            <a:endParaRPr lang="ja-JP" altLang="en-US" sz="2800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Nguyên tắc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009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tài nguyên găng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67727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Giảm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bớt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mức độ găng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hệ thống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chia được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(file chỉ đọc):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đồng thời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phân chia được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Sử dụng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đồng thời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Kỹ thuật SPOOL(</a:t>
            </a:r>
            <a:r>
              <a:rPr lang="vi-VN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Simultaneous peripheral operation on-line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phân phối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không thực sự cần thiết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một số ít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khả năng yêu 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7918"/>
            <a:ext cx="3276600" cy="2493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/>
        </p:nvSpPr>
        <p:spPr>
          <a:xfrm>
            <a:off x="4334690" y="4097176"/>
            <a:ext cx="435211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</a:t>
            </a:r>
            <a:r>
              <a:rPr lang="en-US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printer daemon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 làm việc với máy in ⇒ Bế tắc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TN máy in bị hủy bỏ</a:t>
            </a:r>
          </a:p>
          <a:p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phải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nào cũng dùng kỹ thuật SPOOL được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92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chờ đợi trước khi vào đoạn găng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67727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200" b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Đảm bảo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khi không sở hữu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bất kỳ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nào khác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cấp trước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toàn bộ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ngay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từ đầu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chỉ thực hiện khi đã có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đầy đủ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Hiệu quả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thấp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sử dụng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giai đoạn cuối?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Tổng số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đòi hỏi vượt quá khả năng của hệ thống?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</a:t>
            </a:r>
            <a:r>
              <a:rPr lang="vi-VN" altLang="ja-JP" sz="2200" dirty="0">
                <a:solidFill>
                  <a:srgbClr val="FFC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 cả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trước khi xin (xin lại)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mới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xét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Tốc độ thực hiện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chậm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đảm bảo dữ liệu được giữ trong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tạm giải phóng không bị mất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414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33794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85800"/>
            <a:ext cx="8094898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6345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chờ đợi trước khi vào đoạn găng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 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677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2 giai đoạn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 chép dữ liệu từ băng từ sang một file trên đĩa từ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 xếp dữ liệu trong file và đưa ra máy in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996863"/>
            <a:ext cx="6989790" cy="162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696" y="4607416"/>
            <a:ext cx="746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pháp cung cấp trước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cả băng từ, file trên đĩa và máy in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Lãng phí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in giai đoạn đầu, băng từ giai đoạn cuối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2990454"/>
            <a:ext cx="7696199" cy="1600200"/>
          </a:xfrm>
          <a:prstGeom prst="ellipse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61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chờ đợi trước khi vào đoạn găng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 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677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2 giai đoạn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 chép dữ liệu từ băng từ sang một file trên đĩa từ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 xếp dữ liệu trong file và đưa ra máy in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996863"/>
            <a:ext cx="6989790" cy="162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696" y="4607416"/>
            <a:ext cx="746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pháp cung cấp trước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cả băng từ, file trên đĩa và máy in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Lãng phí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in giai đoạn đầu, băng từ giai đoạn cuối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1" y="2990454"/>
            <a:ext cx="4267200" cy="1600200"/>
          </a:xfrm>
          <a:prstGeom prst="ellipse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70696" y="5657671"/>
            <a:ext cx="80875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pháp giải phóng tài nguyên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băng từ và file trên đĩa cho giai đoạn 1 </a:t>
            </a:r>
          </a:p>
        </p:txBody>
      </p:sp>
    </p:spTree>
    <p:extLst>
      <p:ext uri="{BB962C8B-B14F-4D97-AF65-F5344CB8AC3E}">
        <p14:creationId xmlns:p14="http://schemas.microsoft.com/office/powerpoint/2010/main" val="1106013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chờ đợi trước khi vào đoạn găng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: 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6772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 2 giai đoạn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Sao chép dữ liệu từ băng từ sang một file trên đĩa từ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Sắp xếp dữ liệu trong file và đưa ra máy in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2996863"/>
            <a:ext cx="6989790" cy="162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370696" y="4607416"/>
            <a:ext cx="74675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pháp cung cấp trước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cả băng từ, file trên đĩa và máy in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Lãng phí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máy in giai đoạn đầu, băng từ giai đoạn cuối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1" y="2990454"/>
            <a:ext cx="4267200" cy="1600200"/>
          </a:xfrm>
          <a:prstGeom prst="ellipse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Rectangle 5"/>
          <p:cNvSpPr/>
          <p:nvPr/>
        </p:nvSpPr>
        <p:spPr>
          <a:xfrm>
            <a:off x="370696" y="5657671"/>
            <a:ext cx="80875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pháp giải phóng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băng từ và file trên đĩa cho giai đoạn 1 </a:t>
            </a: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băng từ và file trên đĩa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Xin file trên đĩa và máy in cho giai đoạn 2</a:t>
            </a:r>
            <a:endParaRPr lang="ja-JP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603142" y="2996863"/>
            <a:ext cx="4267200" cy="1600200"/>
          </a:xfrm>
          <a:prstGeom prst="ellipse">
            <a:avLst/>
          </a:prstGeom>
          <a:solidFill>
            <a:schemeClr val="accent3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06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trưng dụng tài nguyên găng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17307" y="1828800"/>
            <a:ext cx="867727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cho phép trưng dụng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cần thiết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xin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sẵn có: Cung cấp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sẵn: (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bị chiếm bởi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đang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en-US" altLang="ja-JP" sz="2000" dirty="0" err="1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 dụng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từ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cung cấp cho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theo yêu cầu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vào danh sách các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thiếu của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endParaRPr lang="en-US" altLang="ja-JP" sz="20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thực hiện trở lại khi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được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thiếu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171700" lvl="4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Đòi lại được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thực hiện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 (</a:t>
            </a:r>
            <a:r>
              <a:rPr lang="vi-VN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giải phóng tài nguyên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phép trưng dụng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nhưng 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khi cần thiết</a:t>
            </a:r>
          </a:p>
        </p:txBody>
      </p:sp>
    </p:spTree>
    <p:extLst>
      <p:ext uri="{BB962C8B-B14F-4D97-AF65-F5344CB8AC3E}">
        <p14:creationId xmlns:p14="http://schemas.microsoft.com/office/powerpoint/2010/main" val="1078995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trưng dụng tài nguyên găng</a:t>
            </a:r>
          </a:p>
        </p:txBody>
      </p:sp>
      <p:sp>
        <p:nvSpPr>
          <p:cNvPr id="2" name="Rectangle 1"/>
          <p:cNvSpPr/>
          <p:nvPr/>
        </p:nvSpPr>
        <p:spPr>
          <a:xfrm>
            <a:off x="217307" y="1828800"/>
            <a:ext cx="867727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b="1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cho phép trưng dụng tài nguyên khi cần thiết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áp dụng cho các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lưu trữ và khôi phục trạng thái dễ dàng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CPU, không gian nhớ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Khó có thể áp dụng cho các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 máy in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bị trưng dụng nhiều lần ?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409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41144" y="2286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2192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chờ đợi vòng tròn</a:t>
            </a:r>
          </a:p>
        </p:txBody>
      </p:sp>
      <p:sp>
        <p:nvSpPr>
          <p:cNvPr id="2" name="Rectangle 1"/>
          <p:cNvSpPr/>
          <p:nvPr/>
        </p:nvSpPr>
        <p:spPr>
          <a:xfrm>
            <a:off x="217304" y="2057400"/>
            <a:ext cx="867727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Đặt ra một thứ tự toàn cục của tất cả các kiểu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= {R</a:t>
            </a:r>
            <a:r>
              <a:rPr lang="vi-VN" altLang="ja-JP" sz="20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. . . R</a:t>
            </a:r>
            <a:r>
              <a:rPr lang="vi-VN" altLang="ja-JP" sz="20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 Tập tất cả các kiểu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Xây dựng hàm trật tự f : R → N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Hàm f được xây dựng dựa trên trật tự sử dụng các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lvl="3"/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f(Băng từ) = 1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 Đĩa từ) = 5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3"/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f(Máy in) = 12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chỉ được yêu cầu </a:t>
            </a: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theo trật tự tăng </a:t>
            </a:r>
            <a:endParaRPr lang="en-US" altLang="ja-JP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chiếm giữ </a:t>
            </a: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kiểu 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 chỉ được xin </a:t>
            </a: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kiểu 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 thỏa mãn </a:t>
            </a: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f(R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) &gt; f(R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0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yêu cầu tới </a:t>
            </a: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 sẽ phải giải phóng tất cả </a:t>
            </a:r>
            <a:r>
              <a:rPr lang="en-US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 thỏa mãn điều kiện f(R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) ≥ f(R</a:t>
            </a:r>
            <a:r>
              <a:rPr lang="vi-VN" altLang="ja-JP" sz="20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0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3735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41144" y="2286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5.4 Phòng ngừa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2192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Điều kiện chờ đợi vòng tròn</a:t>
            </a:r>
          </a:p>
        </p:txBody>
      </p:sp>
      <p:sp>
        <p:nvSpPr>
          <p:cNvPr id="2" name="Rectangle 1"/>
          <p:cNvSpPr/>
          <p:nvPr/>
        </p:nvSpPr>
        <p:spPr>
          <a:xfrm>
            <a:off x="217305" y="1676400"/>
            <a:ext cx="867727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chỉ được yêu cầu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theo trật tự tăng </a:t>
            </a:r>
            <a:endParaRPr lang="en-US" altLang="ja-JP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chiếm giữ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kiểu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chỉ 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được xin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kiểu 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thỏa mãn </a:t>
            </a:r>
            <a:r>
              <a:rPr lang="vi-VN" altLang="ja-JP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f(R</a:t>
            </a:r>
            <a:r>
              <a:rPr lang="vi-VN" altLang="ja-JP" sz="2400" baseline="-25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j</a:t>
            </a:r>
            <a:r>
              <a:rPr lang="vi-VN" altLang="ja-JP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&gt; f(R</a:t>
            </a:r>
            <a:r>
              <a:rPr lang="vi-VN" altLang="ja-JP" sz="2400" baseline="-25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400" dirty="0">
              <a:solidFill>
                <a:srgbClr val="C0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tới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solidFill>
                  <a:srgbClr val="00B05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sẽ 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phải giải phóng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tất cả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thỏa mãn điều kiện </a:t>
            </a:r>
            <a:r>
              <a:rPr lang="vi-VN" altLang="ja-JP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f(R</a:t>
            </a:r>
            <a:r>
              <a:rPr lang="vi-VN" altLang="ja-JP" sz="2400" baseline="-25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vi-VN" altLang="ja-JP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 ≥ f(R</a:t>
            </a:r>
            <a:r>
              <a:rPr lang="vi-VN" altLang="ja-JP" sz="2400" baseline="-250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vi-VN" altLang="ja-JP" sz="2400" dirty="0">
                <a:solidFill>
                  <a:srgbClr val="C0000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Chứng minh </a:t>
            </a:r>
            <a:endParaRPr lang="en-US" altLang="ja-JP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Giả thiết bế tắc xảy ra giữa các </a:t>
            </a:r>
            <a:r>
              <a:rPr lang="en-US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{P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, . . .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} </a:t>
            </a:r>
            <a:endParaRPr lang="en-US" altLang="ja-JP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⇒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&lt;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⇒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&lt;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. . . </a:t>
            </a:r>
            <a:endParaRPr lang="en-US" altLang="ja-JP" sz="2400" dirty="0">
              <a:latin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→ P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 ⇒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&lt;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&lt;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&lt; . . . &lt;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&lt; f(R</a:t>
            </a:r>
            <a:r>
              <a:rPr lang="vi-VN" altLang="ja-JP" sz="2400" baseline="-25000" dirty="0">
                <a:latin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latin typeface="Tahoma" panose="020B0604030504040204" pitchFamily="34" charset="0"/>
                <a:cs typeface="Tahoma" panose="020B0604030504040204" pitchFamily="34" charset="0"/>
              </a:rPr>
              <a:t>) ⇒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cs typeface="Tahoma" panose="020B0604030504040204" pitchFamily="34" charset="0"/>
              </a:rPr>
              <a:t>Vô lý</a:t>
            </a:r>
            <a:endParaRPr lang="ja-JP" altLang="en-US" sz="2400" dirty="0">
              <a:solidFill>
                <a:srgbClr val="7030A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939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kiện xảy ra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xử lý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bế tắc </a:t>
            </a:r>
            <a:endParaRPr lang="en-US" altLang="ja-JP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</a:t>
            </a:r>
            <a:endParaRPr lang="ja-JP" altLang="en-US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3650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619" y="3347605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1" y="3374213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sp>
        <p:nvSpPr>
          <p:cNvPr id="8" name="Rectangle 7"/>
          <p:cNvSpPr/>
          <p:nvPr/>
        </p:nvSpPr>
        <p:spPr>
          <a:xfrm>
            <a:off x="6394391" y="2219224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7421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6" y="2971800"/>
            <a:ext cx="8164694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803"/>
            <a:ext cx="853155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555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2362200" y="2429379"/>
            <a:ext cx="1691355" cy="942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14600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1"/>
          </p:cNvCxnSpPr>
          <p:nvPr/>
        </p:nvCxnSpPr>
        <p:spPr>
          <a:xfrm flipV="1">
            <a:off x="774819" y="3564713"/>
            <a:ext cx="1739781" cy="2471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377" y="337324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3124200" y="3563742"/>
            <a:ext cx="655177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252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396528" y="2202767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286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yêu cầu 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6381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3" grpId="0" animBg="1"/>
      <p:bldP spid="2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619" y="3347605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1" y="3374213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7421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6" y="2971800"/>
            <a:ext cx="8164694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803"/>
            <a:ext cx="853155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555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2362200" y="2429379"/>
            <a:ext cx="1691355" cy="942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14600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1"/>
          </p:cNvCxnSpPr>
          <p:nvPr/>
        </p:nvCxnSpPr>
        <p:spPr>
          <a:xfrm flipV="1">
            <a:off x="774819" y="3564713"/>
            <a:ext cx="1739781" cy="2471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377" y="337324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3124200" y="3563742"/>
            <a:ext cx="655177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252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396528" y="2202767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286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sử dụng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819399" y="3057241"/>
            <a:ext cx="0" cy="37580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89190" y="3106871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yêu cầu 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49142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bế tắc </a:t>
            </a:r>
            <a:endParaRPr lang="en-US" altLang="ja-JP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kiện xảy ra bế tắc </a:t>
            </a:r>
            <a:endParaRPr lang="en-US" altLang="ja-JP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xử lý bế tắc </a:t>
            </a:r>
            <a:endParaRPr lang="en-US" altLang="ja-JP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bế tắc </a:t>
            </a:r>
            <a:endParaRPr lang="en-US" altLang="ja-JP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</a:t>
            </a:r>
            <a:endParaRPr lang="ja-JP" altLang="en-US" sz="28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031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619" y="3347605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1" y="3374213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7421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6" y="2971800"/>
            <a:ext cx="8164694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803"/>
            <a:ext cx="853155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555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2362200" y="2429379"/>
            <a:ext cx="1691355" cy="942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14600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1"/>
          </p:cNvCxnSpPr>
          <p:nvPr/>
        </p:nvCxnSpPr>
        <p:spPr>
          <a:xfrm flipV="1">
            <a:off x="774819" y="3564713"/>
            <a:ext cx="1739781" cy="2471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377" y="337324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3124200" y="3563742"/>
            <a:ext cx="655177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252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396528" y="2202767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286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sử dụng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89190" y="3106871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sử dụng 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08005" y="3019003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36163" y="3013307"/>
            <a:ext cx="0" cy="37580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05954" y="3062937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yêu cầu 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331397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619" y="3347605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1" y="3374213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7421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6" y="2971800"/>
            <a:ext cx="8164694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803"/>
            <a:ext cx="853155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555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2362200" y="2429379"/>
            <a:ext cx="1691355" cy="942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14600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1"/>
          </p:cNvCxnSpPr>
          <p:nvPr/>
        </p:nvCxnSpPr>
        <p:spPr>
          <a:xfrm flipV="1">
            <a:off x="774819" y="3564713"/>
            <a:ext cx="1739781" cy="2471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377" y="337324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3124200" y="3563742"/>
            <a:ext cx="655177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252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396528" y="2202767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-1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80132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Yêu cầu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2889190" y="3106871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sử dụng 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808005" y="3019003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136163" y="3013307"/>
            <a:ext cx="0" cy="37580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205954" y="3062937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yêu cầu 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4443100" y="2522996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006476" y="2558534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sử dụng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sp>
        <p:nvSpPr>
          <p:cNvPr id="34" name="Rectangle 33"/>
          <p:cNvSpPr/>
          <p:nvPr/>
        </p:nvSpPr>
        <p:spPr>
          <a:xfrm>
            <a:off x="6390119" y="337324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-1</a:t>
            </a:r>
          </a:p>
        </p:txBody>
      </p:sp>
      <p:sp>
        <p:nvSpPr>
          <p:cNvPr id="2" name="TextBox 1"/>
          <p:cNvSpPr txBox="1"/>
          <p:nvPr/>
        </p:nvSpPr>
        <p:spPr>
          <a:xfrm rot="16200000">
            <a:off x="7839531" y="2377219"/>
            <a:ext cx="1729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DeadLock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973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4" grpId="0"/>
      <p:bldP spid="34" grpId="0" animBg="1"/>
      <p:bldP spid="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619" y="3347605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1" y="3374213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7421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6" y="2971800"/>
            <a:ext cx="8164694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803"/>
            <a:ext cx="853155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555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2362200" y="2429379"/>
            <a:ext cx="1691355" cy="942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14600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1"/>
          </p:cNvCxnSpPr>
          <p:nvPr/>
        </p:nvCxnSpPr>
        <p:spPr>
          <a:xfrm flipV="1">
            <a:off x="774819" y="3564713"/>
            <a:ext cx="1739781" cy="2471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377" y="337324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3124200" y="3563742"/>
            <a:ext cx="655177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252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396528" y="2202767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286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sử dụng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819399" y="3057241"/>
            <a:ext cx="0" cy="37580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89190" y="3106871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yêu cầu 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839531" y="2377219"/>
            <a:ext cx="1729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Block(P2)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480132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Yêu cầu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cxnSp>
        <p:nvCxnSpPr>
          <p:cNvPr id="30" name="Straight Connector 29"/>
          <p:cNvCxnSpPr/>
          <p:nvPr/>
        </p:nvCxnSpPr>
        <p:spPr>
          <a:xfrm>
            <a:off x="4443100" y="2522996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51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Phòng tránh 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7306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04800" y="2209800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6" name="Rectangle 5"/>
          <p:cNvSpPr/>
          <p:nvPr/>
        </p:nvSpPr>
        <p:spPr>
          <a:xfrm>
            <a:off x="317619" y="3347605"/>
            <a:ext cx="4572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7" name="Rectangle 6"/>
          <p:cNvSpPr/>
          <p:nvPr/>
        </p:nvSpPr>
        <p:spPr>
          <a:xfrm>
            <a:off x="6394391" y="3374213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00200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514600" y="3374213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217306" y="2971800"/>
            <a:ext cx="8164694" cy="0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2438803"/>
            <a:ext cx="853155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053555" y="2238879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P(S2)</a:t>
            </a:r>
            <a:endParaRPr kumimoji="1" lang="ja-JP" altLang="en-US" dirty="0"/>
          </a:p>
        </p:txBody>
      </p:sp>
      <p:cxnSp>
        <p:nvCxnSpPr>
          <p:cNvPr id="16" name="Straight Connector 15"/>
          <p:cNvCxnSpPr>
            <a:endCxn id="15" idx="1"/>
          </p:cNvCxnSpPr>
          <p:nvPr/>
        </p:nvCxnSpPr>
        <p:spPr>
          <a:xfrm flipV="1">
            <a:off x="2362200" y="2429379"/>
            <a:ext cx="1691355" cy="942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981200" y="2514600"/>
            <a:ext cx="0" cy="45720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6" idx="3"/>
            <a:endCxn id="10" idx="1"/>
          </p:cNvCxnSpPr>
          <p:nvPr/>
        </p:nvCxnSpPr>
        <p:spPr>
          <a:xfrm flipV="1">
            <a:off x="774819" y="3564713"/>
            <a:ext cx="1739781" cy="2471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79377" y="3373242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29" name="Straight Connector 28"/>
          <p:cNvCxnSpPr>
            <a:endCxn id="28" idx="1"/>
          </p:cNvCxnSpPr>
          <p:nvPr/>
        </p:nvCxnSpPr>
        <p:spPr>
          <a:xfrm>
            <a:off x="3124200" y="3563742"/>
            <a:ext cx="655177" cy="0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305800" y="252741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23" name="Rectangle 22"/>
          <p:cNvSpPr/>
          <p:nvPr/>
        </p:nvSpPr>
        <p:spPr>
          <a:xfrm>
            <a:off x="6396528" y="2202767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71286" y="2541209"/>
            <a:ext cx="1496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sử dụng </a:t>
            </a:r>
            <a:r>
              <a:rPr kumimoji="1" lang="en-US" altLang="ja-JP" dirty="0"/>
              <a:t>R</a:t>
            </a:r>
            <a:r>
              <a:rPr kumimoji="1" lang="en-US" altLang="ja-JP" baseline="-25000" dirty="0"/>
              <a:t>1</a:t>
            </a:r>
            <a:endParaRPr kumimoji="1" lang="ja-JP" altLang="en-US" baseline="-25000" dirty="0"/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2819399" y="3057241"/>
            <a:ext cx="0" cy="37580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889190" y="3106871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yêu cầu 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26" name="TextBox 25"/>
          <p:cNvSpPr txBox="1"/>
          <p:nvPr/>
        </p:nvSpPr>
        <p:spPr>
          <a:xfrm rot="16200000">
            <a:off x="7839531" y="2377219"/>
            <a:ext cx="17291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Block(P2)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4332715" y="2552838"/>
            <a:ext cx="0" cy="375804"/>
          </a:xfrm>
          <a:prstGeom prst="line">
            <a:avLst/>
          </a:prstGeom>
          <a:ln w="22225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402506" y="2602468"/>
            <a:ext cx="1316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sử dụng R</a:t>
            </a:r>
            <a:r>
              <a:rPr kumimoji="1" lang="en-US" altLang="ja-JP" baseline="-25000" dirty="0"/>
              <a:t>2</a:t>
            </a:r>
            <a:endParaRPr kumimoji="1" lang="ja-JP" altLang="en-US" baseline="-25000" dirty="0"/>
          </a:p>
        </p:txBody>
      </p:sp>
      <p:sp>
        <p:nvSpPr>
          <p:cNvPr id="2" name="Rectangle 1"/>
          <p:cNvSpPr/>
          <p:nvPr/>
        </p:nvSpPr>
        <p:spPr>
          <a:xfrm>
            <a:off x="287353" y="4572000"/>
            <a:ext cx="8416728" cy="156966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xét: </a:t>
            </a:r>
            <a:endParaRPr lang="en-US" altLang="ja-JP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b</a:t>
            </a:r>
            <a:r>
              <a:rPr lang="vi-VN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iết được chuỗi yêu cầu/giải phóng </a:t>
            </a:r>
            <a:r>
              <a:rPr lang="en-US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các </a:t>
            </a:r>
            <a:r>
              <a:rPr lang="en-US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hệ thống có thể đưa ra được chiến lược phân phối </a:t>
            </a:r>
            <a:r>
              <a:rPr lang="en-US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(chấp thuận hay phải đợi) cho mọi yêu cầu để bế tắc không xảy ra.</a:t>
            </a:r>
            <a:endParaRPr lang="ja-JP" altLang="en-US" sz="24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508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Nguyên tắc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2" y="1905000"/>
            <a:ext cx="891885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biết trước các thông tin về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và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khai báo 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lớn nhất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loại sẽ yêu cầu khi thực hiện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Quyết định dựa trên kết quả kiểm tra 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cung cấp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(Resource-Allocation State) –T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hệ thống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cung cấp 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xác định bởi các thông số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vị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TN</a:t>
            </a: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sẵn trong hệ thống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được cấp cho mỗi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  <a:p>
            <a:pPr marL="1714500" lvl="3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lớn nhất mỗi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yêu cầu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</a:t>
            </a: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an toàn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sẽ đáp ứng cho yêu cầu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kiểm tra mỗi khi nhận được yêu 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Mục đích: Đảm bảo 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hệ thống luôn an toàn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Thời điểm ban đầu (chưa c/cấp tài nguyên), hệ thống an toàn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chỉ cung cấp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khi vẫn đảm bảo an toàn</a:t>
            </a:r>
          </a:p>
          <a:p>
            <a:pPr lvl="1"/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⇒Hệ thống chuyển từ </a:t>
            </a:r>
            <a:r>
              <a:rPr lang="en-US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t/</a:t>
            </a: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an toàn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này → </a:t>
            </a: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an toàn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khác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53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Trạng thái an toàn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91885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của hệ thống là an toàn khi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cung cấp 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từng 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(đến yêu cầu lớn nhất) theo 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trật tự nào đấy mà không xảy ra bế tắc</a:t>
            </a:r>
            <a:endParaRPr lang="en-US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vi-VN" altLang="ja-JP" sz="28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Tồn tại </a:t>
            </a:r>
            <a:r>
              <a:rPr lang="vi-VN" altLang="ja-JP" sz="28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 an toàn </a:t>
            </a:r>
            <a:r>
              <a:rPr lang="vi-VN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tất cả các </a:t>
            </a:r>
            <a:r>
              <a:rPr lang="en-US" altLang="ja-JP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endParaRPr lang="ja-JP" altLang="en-US" sz="2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7298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Chuỗi an toàn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918859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Chuỗi tiến trình P={P1, P2, . . . , Pn} là an toàn nếu </a:t>
            </a:r>
            <a:endParaRPr lang="en-US" altLang="ja-JP" sz="22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mỗi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Pi, mọi yêu cầu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tương lai đều có thể đáp ứng nhờ vào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Lượng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có trong hệ thống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chiếm giữ bởi tất cả các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Pj(j &lt; i)</a:t>
            </a:r>
          </a:p>
          <a:p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chuỗi an toàn, khi Pi yêu cầu </a:t>
            </a:r>
            <a:r>
              <a:rPr lang="en-US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không thể đáp ứng ngay lập tức, Pi đợi cho tới khi Pj kết thúc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(j &lt; i)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Pj kết thúc và giải phóng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Pi sẽ nhận được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cần thiết, thực hiện, giải phóng các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đã được cung cấp và kết thúc</a:t>
            </a: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Pi kết thúc và giải phóng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Pi+1 sẽ nhận được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cần thiêt và kết thúc được . . .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Tất cả các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chuỗi an toàn đều kết thúc được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096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1" y="1981200"/>
            <a:ext cx="89188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xét hệ thống gồm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1 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có thể yêu cầu tối đa tới (10, 4, 9) đơn vị 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 thời điểm t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đã được cấp (5, 2, 2) đơn vị 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 thời điểm hiện tại (t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hệ thống có an toàn? 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đã cấp (5 + 2 + 2) đơn vị, vậy còn lại 3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còn có thể yêu cầu (5, 2, 7)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3 đơn vị hiện có, mọi yêu cầu của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đều đáp ứng được ⇒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chắc chắn kết thúc được và sẽ giải phóng 2 đơn vị R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3 + 2 đơn vị,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chắc chắn kết thúc,sẽ giải phóng 5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3 + 2 + 5 đơn vị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chắc chắn kết thúc được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Ở thời điểm t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đều chắc chắn kết thúc ⇒ hệ thống an toàn với dãy an toàn 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30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  <a:r>
              <a:rPr lang="en-US" altLang="ja-JP" sz="200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2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5140" y="1905000"/>
            <a:ext cx="891885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xét hệ thống gồm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1 tài nguyên R có 12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có thể yêu cầu tối đa tới (10, 4, 9)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 thời điểm t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các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đã được cấp (5, 2, 2)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Tại thời điểm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1,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và được cấp 1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R. Hệ thống có an toàn?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2 đơn vị hiện có, mọi yêu cầu của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đều đáp ứng được ⇒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chắc chắn kết thúc, giải phóng 2 đơn vị R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kết thúc số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 có trong hệ thống là 4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Với 4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đều có thể phải đợi khi xin thêm 5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Vậy hệ thống không an toàn với dãy (P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xét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Tại thời điểm t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nếu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 khi yêu cầu thêm 1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bế tắc sẽ được loại trừ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3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0" y="1905000"/>
            <a:ext cx="8918859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xét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an toàn ⇒ Các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 có thể kết thúc được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không xảy ra bế tắc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không an toàn ⇒ Có khả năng xảy ra bế tắc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vi-VN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Phương pháp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để hệ thống rơi vào tình trạng không an toàn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mọi yêu 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hệ thống vẫn an toàn khi cung cấp ⇒ Cung cấp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hệ thống không an toàn khi cung cấp ⇒ Phải đợi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endParaRPr lang="vi-VN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dựa vào đồ thị cung cấp tài nguyên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người quản lý nhà băng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1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3148" y="2362200"/>
            <a:ext cx="871217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gồm nhiều 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hoạt động đồng thời cùng sử dụng tài nguyên</a:t>
            </a:r>
            <a:r>
              <a:rPr lang="en-US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(TN)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loại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(VD: CPU, bộ nhớ,..).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loại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nhiều đơn vị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(VD: 2 CPU, 5 máy in..)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vi-VN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thường gồm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dãy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liên tục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thao tác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Đòi hỏi tài nguyên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Nếu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không có sẵn (đang được s/dụng bởi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khác) ⇒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phải đợi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theo yêu cầu (in ấn, đọc dữ liệu...)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cấp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vi-VN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các </a:t>
            </a:r>
            <a:r>
              <a:rPr lang="en-US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dùng chung 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ít nhất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</a:t>
            </a:r>
            <a:r>
              <a:rPr lang="en-US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hệ thống có thể gặp "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 hiểm</a:t>
            </a:r>
            <a:r>
              <a:rPr lang="vi-VN" altLang="ja-JP" sz="2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  <a:endParaRPr lang="en-US" altLang="ja-JP" sz="2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Khái niệm bế tắc </a:t>
            </a:r>
          </a:p>
        </p:txBody>
      </p:sp>
    </p:spTree>
    <p:extLst>
      <p:ext uri="{BB962C8B-B14F-4D97-AF65-F5344CB8AC3E}">
        <p14:creationId xmlns:p14="http://schemas.microsoft.com/office/powerpoint/2010/main" val="12997264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dựa vào đồ thị cung cấp tài nguyên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0" y="1905000"/>
            <a:ext cx="891885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khi mỗi kiểu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1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chu trình, sẽ có bế tắc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Thêm vào đồ thị loại cung mới: cung đòi hỏi Pi → Rj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Cùng hướng với cung yêu cầu, thể hiện trong đồ thị −− &gt;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biết Pi có thể yêu cầu Rj trong tương lai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vi-VN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tham gia hệ thống, phải thêm tất cả các cung đòi hỏi tương ứng vào đồ thị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Pi yêu cầu Rj, cung đòi hỏi Pi → Rj chuyển thành cung yêu cầu Pi → Rj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Pi giải phóng Rj, cung sử dụng Rj → Pi chuyển thành cung đòi hỏi Pi → Rj</a:t>
            </a:r>
          </a:p>
        </p:txBody>
      </p:sp>
    </p:spTree>
    <p:extLst>
      <p:ext uri="{BB962C8B-B14F-4D97-AF65-F5344CB8AC3E}">
        <p14:creationId xmlns:p14="http://schemas.microsoft.com/office/powerpoint/2010/main" val="384285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dựa vào đồ thị cung cấp tài nguyên</a:t>
            </a:r>
          </a:p>
        </p:txBody>
      </p:sp>
      <p:sp>
        <p:nvSpPr>
          <p:cNvPr id="2" name="Rectangle 1"/>
          <p:cNvSpPr/>
          <p:nvPr/>
        </p:nvSpPr>
        <p:spPr>
          <a:xfrm>
            <a:off x="225140" y="1905000"/>
            <a:ext cx="89188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toán: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tài nguyên Rj của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được thỏa mãn chỉ khi việc chuyển cung yêu cầu Pi → Rj thành cung sử dụng Rj → Pi không tạo chu trình trên đồ thị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chu trình: Hệ thống an toàn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chu trình: Việc cung cấp tài nguyên đẩy hệ thống vào tình trạng không an toàn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630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2161" y="2043313"/>
            <a:ext cx="4538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thống: 2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2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mỗi loại 1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415" y="2514600"/>
            <a:ext cx="3684742" cy="2774234"/>
            <a:chOff x="2362200" y="1938499"/>
            <a:chExt cx="4117044" cy="2774234"/>
          </a:xfrm>
        </p:grpSpPr>
        <p:sp>
          <p:nvSpPr>
            <p:cNvPr id="6" name="Oval 5"/>
            <p:cNvSpPr/>
            <p:nvPr/>
          </p:nvSpPr>
          <p:spPr>
            <a:xfrm>
              <a:off x="2362200" y="328657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1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53195" y="4049374"/>
              <a:ext cx="762000" cy="609600"/>
              <a:chOff x="7467600" y="3515170"/>
              <a:chExt cx="762000" cy="609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7600" y="3515170"/>
                <a:ext cx="762000" cy="609600"/>
              </a:xfrm>
              <a:prstGeom prst="rect">
                <a:avLst/>
              </a:prstGeom>
              <a:gradFill>
                <a:gsLst>
                  <a:gs pos="0">
                    <a:srgbClr val="DDEBCF"/>
                  </a:gs>
                  <a:gs pos="90000">
                    <a:srgbClr val="9CB86E"/>
                  </a:gs>
                  <a:gs pos="95000">
                    <a:srgbClr val="156B13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796669" y="3737361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5869644" y="3358588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2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0517" y="4343401"/>
              <a:ext cx="655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2</a:t>
              </a:r>
              <a:endParaRPr kumimoji="1" lang="ja-JP" altLang="en-US" i="1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7253" y="241345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 flipV="1">
              <a:off x="2908468" y="2731024"/>
              <a:ext cx="1144727" cy="635275"/>
            </a:xfrm>
            <a:prstGeom prst="straightConnector1">
              <a:avLst/>
            </a:prstGeom>
            <a:ln w="508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265825" y="1938499"/>
              <a:ext cx="432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1</a:t>
              </a:r>
              <a:endParaRPr kumimoji="1" lang="ja-JP" altLang="en-US" i="1" baseline="-25000" dirty="0"/>
            </a:p>
          </p:txBody>
        </p:sp>
        <p:sp>
          <p:nvSpPr>
            <p:cNvPr id="19" name="Oval 18"/>
            <p:cNvSpPr/>
            <p:nvPr/>
          </p:nvSpPr>
          <p:spPr>
            <a:xfrm>
              <a:off x="4357995" y="264205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Straight Arrow Connector 29"/>
          <p:cNvCxnSpPr>
            <a:stCxn id="10" idx="3"/>
            <a:endCxn id="20" idx="3"/>
          </p:cNvCxnSpPr>
          <p:nvPr/>
        </p:nvCxnSpPr>
        <p:spPr>
          <a:xfrm flipH="1">
            <a:off x="2314838" y="4324934"/>
            <a:ext cx="1023629" cy="605341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12" idx="3"/>
          </p:cNvCxnSpPr>
          <p:nvPr/>
        </p:nvCxnSpPr>
        <p:spPr>
          <a:xfrm flipH="1" flipV="1">
            <a:off x="2291620" y="3294351"/>
            <a:ext cx="1046847" cy="707293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6" idx="5"/>
          </p:cNvCxnSpPr>
          <p:nvPr/>
        </p:nvCxnSpPr>
        <p:spPr>
          <a:xfrm flipH="1" flipV="1">
            <a:off x="585105" y="4252916"/>
            <a:ext cx="1047745" cy="677359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46434" y="3293758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đòi hỏi trở thành cung yêu cầu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79261" y="3324083"/>
            <a:ext cx="1024527" cy="635275"/>
          </a:xfrm>
          <a:prstGeom prst="straightConnector1">
            <a:avLst/>
          </a:prstGeom>
          <a:ln w="508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99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2161" y="2043313"/>
            <a:ext cx="4538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thống: 2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2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mỗi loại 1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415" y="2514600"/>
            <a:ext cx="3684742" cy="2774234"/>
            <a:chOff x="2362200" y="1938499"/>
            <a:chExt cx="4117044" cy="2774234"/>
          </a:xfrm>
        </p:grpSpPr>
        <p:sp>
          <p:nvSpPr>
            <p:cNvPr id="6" name="Oval 5"/>
            <p:cNvSpPr/>
            <p:nvPr/>
          </p:nvSpPr>
          <p:spPr>
            <a:xfrm>
              <a:off x="2362200" y="328657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1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53195" y="4049374"/>
              <a:ext cx="762000" cy="609600"/>
              <a:chOff x="7467600" y="3515170"/>
              <a:chExt cx="762000" cy="609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7600" y="3515170"/>
                <a:ext cx="762000" cy="609600"/>
              </a:xfrm>
              <a:prstGeom prst="rect">
                <a:avLst/>
              </a:prstGeom>
              <a:gradFill>
                <a:gsLst>
                  <a:gs pos="0">
                    <a:srgbClr val="DDEBCF"/>
                  </a:gs>
                  <a:gs pos="90000">
                    <a:srgbClr val="9CB86E"/>
                  </a:gs>
                  <a:gs pos="95000">
                    <a:srgbClr val="156B13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796669" y="3737361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5869644" y="3358588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2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0517" y="4343401"/>
              <a:ext cx="655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2</a:t>
              </a:r>
              <a:endParaRPr kumimoji="1" lang="ja-JP" altLang="en-US" i="1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7253" y="241345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825" y="1938499"/>
              <a:ext cx="432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1</a:t>
              </a:r>
              <a:endParaRPr kumimoji="1" lang="ja-JP" altLang="en-US" i="1" baseline="-25000" dirty="0"/>
            </a:p>
          </p:txBody>
        </p:sp>
        <p:cxnSp>
          <p:nvCxnSpPr>
            <p:cNvPr id="17" name="Straight Arrow Connector 16"/>
            <p:cNvCxnSpPr>
              <a:stCxn id="6" idx="7"/>
            </p:cNvCxnSpPr>
            <p:nvPr/>
          </p:nvCxnSpPr>
          <p:spPr>
            <a:xfrm flipV="1">
              <a:off x="2882526" y="2686910"/>
              <a:ext cx="1097599" cy="666615"/>
            </a:xfrm>
            <a:prstGeom prst="straightConnector1">
              <a:avLst/>
            </a:prstGeom>
            <a:ln w="508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357995" y="264205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0" name="Straight Arrow Connector 29"/>
          <p:cNvCxnSpPr>
            <a:stCxn id="10" idx="3"/>
            <a:endCxn id="20" idx="3"/>
          </p:cNvCxnSpPr>
          <p:nvPr/>
        </p:nvCxnSpPr>
        <p:spPr>
          <a:xfrm flipH="1">
            <a:off x="2314838" y="4324934"/>
            <a:ext cx="1023629" cy="605341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0" idx="1"/>
            <a:endCxn id="12" idx="3"/>
          </p:cNvCxnSpPr>
          <p:nvPr/>
        </p:nvCxnSpPr>
        <p:spPr>
          <a:xfrm flipH="1" flipV="1">
            <a:off x="2291620" y="3294351"/>
            <a:ext cx="1046847" cy="707293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6" idx="5"/>
          </p:cNvCxnSpPr>
          <p:nvPr/>
        </p:nvCxnSpPr>
        <p:spPr>
          <a:xfrm flipH="1" flipV="1">
            <a:off x="585105" y="4252916"/>
            <a:ext cx="1047745" cy="677359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56546" y="3306320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đòi hỏi trở thành cung yêu cầu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>
            <a:endCxn id="10" idx="3"/>
          </p:cNvCxnSpPr>
          <p:nvPr/>
        </p:nvCxnSpPr>
        <p:spPr>
          <a:xfrm flipV="1">
            <a:off x="2356119" y="4324934"/>
            <a:ext cx="982348" cy="59456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73638" y="4493723"/>
            <a:ext cx="5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cung đòi hỏi trở thành cung yêu cầu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ja-JP" altLang="en-US" sz="2000" baseline="-25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023645" y="3913928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đáp ứng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thành cung sử dụng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62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2161" y="2043313"/>
            <a:ext cx="4538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thống: 2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2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mỗi loại 1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415" y="2514600"/>
            <a:ext cx="3684742" cy="2774234"/>
            <a:chOff x="2362200" y="1938499"/>
            <a:chExt cx="4117044" cy="2774234"/>
          </a:xfrm>
        </p:grpSpPr>
        <p:sp>
          <p:nvSpPr>
            <p:cNvPr id="6" name="Oval 5"/>
            <p:cNvSpPr/>
            <p:nvPr/>
          </p:nvSpPr>
          <p:spPr>
            <a:xfrm>
              <a:off x="2362200" y="328657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1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53195" y="4049374"/>
              <a:ext cx="762000" cy="609600"/>
              <a:chOff x="7467600" y="3515170"/>
              <a:chExt cx="762000" cy="609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7600" y="3515170"/>
                <a:ext cx="762000" cy="609600"/>
              </a:xfrm>
              <a:prstGeom prst="rect">
                <a:avLst/>
              </a:prstGeom>
              <a:gradFill>
                <a:gsLst>
                  <a:gs pos="0">
                    <a:srgbClr val="DDEBCF"/>
                  </a:gs>
                  <a:gs pos="90000">
                    <a:srgbClr val="9CB86E"/>
                  </a:gs>
                  <a:gs pos="95000">
                    <a:srgbClr val="156B13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796669" y="3737361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5869644" y="3358588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2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0517" y="4343401"/>
              <a:ext cx="655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2</a:t>
              </a:r>
              <a:endParaRPr kumimoji="1" lang="ja-JP" altLang="en-US" i="1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7253" y="241345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825" y="1938499"/>
              <a:ext cx="432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1</a:t>
              </a:r>
              <a:endParaRPr kumimoji="1" lang="ja-JP" altLang="en-US" i="1" baseline="-25000" dirty="0"/>
            </a:p>
          </p:txBody>
        </p:sp>
        <p:cxnSp>
          <p:nvCxnSpPr>
            <p:cNvPr id="17" name="Straight Arrow Connector 16"/>
            <p:cNvCxnSpPr>
              <a:stCxn id="6" idx="7"/>
            </p:cNvCxnSpPr>
            <p:nvPr/>
          </p:nvCxnSpPr>
          <p:spPr>
            <a:xfrm flipV="1">
              <a:off x="2882526" y="2686910"/>
              <a:ext cx="1097599" cy="666615"/>
            </a:xfrm>
            <a:prstGeom prst="straightConnector1">
              <a:avLst/>
            </a:prstGeom>
            <a:ln w="508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357995" y="264205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Straight Arrow Connector 30"/>
          <p:cNvCxnSpPr>
            <a:stCxn id="10" idx="1"/>
            <a:endCxn id="12" idx="3"/>
          </p:cNvCxnSpPr>
          <p:nvPr/>
        </p:nvCxnSpPr>
        <p:spPr>
          <a:xfrm flipH="1" flipV="1">
            <a:off x="2291620" y="3294351"/>
            <a:ext cx="1046847" cy="707293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6" idx="5"/>
          </p:cNvCxnSpPr>
          <p:nvPr/>
        </p:nvCxnSpPr>
        <p:spPr>
          <a:xfrm flipH="1" flipV="1">
            <a:off x="585105" y="4252916"/>
            <a:ext cx="1047745" cy="677359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42161" y="3301548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đòi hỏi trở thành cung yêu cầu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350806" y="4267871"/>
            <a:ext cx="1023629" cy="605341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48000" y="4493723"/>
            <a:ext cx="5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cung đòi hỏi trở thành cung yêu cầu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ja-JP" altLang="en-US" sz="2000" baseline="-25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5126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đáp ứng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⇒Cung yêu cầu thành cung sử dụng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568980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Khi P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R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P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4691" y="4252611"/>
            <a:ext cx="1047745" cy="677359"/>
          </a:xfrm>
          <a:prstGeom prst="straightConnector1">
            <a:avLst/>
          </a:prstGeom>
          <a:ln w="50800">
            <a:prstDash val="solid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290058" y="3294350"/>
            <a:ext cx="1046847" cy="707293"/>
          </a:xfrm>
          <a:prstGeom prst="straightConnector1">
            <a:avLst/>
          </a:prstGeom>
          <a:ln w="5080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48200" y="598890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Khi 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23645" y="3913928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đáp ứng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thành cung sử dụng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271" y="6248400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bế tắc</a:t>
            </a:r>
            <a:endParaRPr lang="ja-JP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115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5" grpId="0"/>
      <p:bldP spid="1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4042161" y="2043313"/>
            <a:ext cx="45381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thống: 2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2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mỗi loại 1 đơn vị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en-US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thể xin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trong tương lai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19415" y="2514600"/>
            <a:ext cx="3684742" cy="2774234"/>
            <a:chOff x="2362200" y="1938499"/>
            <a:chExt cx="4117044" cy="2774234"/>
          </a:xfrm>
        </p:grpSpPr>
        <p:sp>
          <p:nvSpPr>
            <p:cNvPr id="6" name="Oval 5"/>
            <p:cNvSpPr/>
            <p:nvPr/>
          </p:nvSpPr>
          <p:spPr>
            <a:xfrm>
              <a:off x="2362200" y="3286570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1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053195" y="4049374"/>
              <a:ext cx="762000" cy="609600"/>
              <a:chOff x="7467600" y="3515170"/>
              <a:chExt cx="762000" cy="609600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7467600" y="3515170"/>
                <a:ext cx="762000" cy="609600"/>
              </a:xfrm>
              <a:prstGeom prst="rect">
                <a:avLst/>
              </a:prstGeom>
              <a:gradFill>
                <a:gsLst>
                  <a:gs pos="0">
                    <a:srgbClr val="DDEBCF"/>
                  </a:gs>
                  <a:gs pos="90000">
                    <a:srgbClr val="9CB86E"/>
                  </a:gs>
                  <a:gs pos="95000">
                    <a:srgbClr val="156B13"/>
                  </a:gs>
                </a:gsLst>
                <a:lin ang="10800000" scaled="0"/>
              </a:gra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7796669" y="3737361"/>
                <a:ext cx="152400" cy="1524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0" name="Oval 9"/>
            <p:cNvSpPr/>
            <p:nvPr/>
          </p:nvSpPr>
          <p:spPr>
            <a:xfrm>
              <a:off x="5869644" y="3358588"/>
              <a:ext cx="609600" cy="457200"/>
            </a:xfrm>
            <a:prstGeom prst="ellipse">
              <a:avLst/>
            </a:prstGeom>
            <a:gradFill flip="none" rotWithShape="1">
              <a:gsLst>
                <a:gs pos="0">
                  <a:srgbClr val="DDEBCF"/>
                </a:gs>
                <a:gs pos="48000">
                  <a:srgbClr val="9CB86E"/>
                </a:gs>
                <a:gs pos="69000">
                  <a:srgbClr val="156B13"/>
                </a:gs>
              </a:gsLst>
              <a:lin ang="10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>
                  <a:solidFill>
                    <a:schemeClr val="tx1"/>
                  </a:solidFill>
                </a:rPr>
                <a:t>P</a:t>
              </a:r>
              <a:r>
                <a:rPr kumimoji="1" lang="en-US" altLang="ja-JP" baseline="-25000" dirty="0">
                  <a:solidFill>
                    <a:schemeClr val="tx1"/>
                  </a:solidFill>
                </a:rPr>
                <a:t>2</a:t>
              </a:r>
              <a:endParaRPr kumimoji="1" lang="ja-JP" alt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10517" y="4343401"/>
              <a:ext cx="655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2</a:t>
              </a:r>
              <a:endParaRPr kumimoji="1" lang="ja-JP" altLang="en-US" i="1" baseline="-25000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7253" y="241345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65825" y="1938499"/>
              <a:ext cx="4320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1</a:t>
              </a:r>
              <a:endParaRPr kumimoji="1" lang="ja-JP" altLang="en-US" i="1" baseline="-25000" dirty="0"/>
            </a:p>
          </p:txBody>
        </p:sp>
        <p:cxnSp>
          <p:nvCxnSpPr>
            <p:cNvPr id="17" name="Straight Arrow Connector 16"/>
            <p:cNvCxnSpPr>
              <a:stCxn id="6" idx="7"/>
            </p:cNvCxnSpPr>
            <p:nvPr/>
          </p:nvCxnSpPr>
          <p:spPr>
            <a:xfrm flipV="1">
              <a:off x="2882526" y="2686910"/>
              <a:ext cx="1097599" cy="666615"/>
            </a:xfrm>
            <a:prstGeom prst="straightConnector1">
              <a:avLst/>
            </a:prstGeom>
            <a:ln w="50800"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4357995" y="2642050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1" name="Straight Arrow Connector 30"/>
          <p:cNvCxnSpPr>
            <a:stCxn id="10" idx="1"/>
            <a:endCxn id="12" idx="3"/>
          </p:cNvCxnSpPr>
          <p:nvPr/>
        </p:nvCxnSpPr>
        <p:spPr>
          <a:xfrm flipH="1" flipV="1">
            <a:off x="2291620" y="3294351"/>
            <a:ext cx="1046847" cy="707293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1"/>
            <a:endCxn id="6" idx="5"/>
          </p:cNvCxnSpPr>
          <p:nvPr/>
        </p:nvCxnSpPr>
        <p:spPr>
          <a:xfrm flipH="1" flipV="1">
            <a:off x="585105" y="4252916"/>
            <a:ext cx="1047745" cy="677359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4042161" y="3301548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đòi hỏi trở thành cung yêu cầu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2350806" y="4267871"/>
            <a:ext cx="1023629" cy="605341"/>
          </a:xfrm>
          <a:prstGeom prst="straightConnector1">
            <a:avLst/>
          </a:prstGeom>
          <a:ln w="50800">
            <a:prstDash val="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4048000" y="4493723"/>
            <a:ext cx="5096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tài nguyên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cung đòi hỏi trở thành cung yêu cầu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→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ja-JP" altLang="en-US" sz="2000" baseline="-25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95800" y="512600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đáp ứng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⇒Cung yêu cầu thành cung sử dụng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648200" y="5689803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Khi P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R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P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 flipV="1">
            <a:off x="584691" y="4252611"/>
            <a:ext cx="1047745" cy="677359"/>
          </a:xfrm>
          <a:prstGeom prst="straightConnector1">
            <a:avLst/>
          </a:prstGeom>
          <a:ln w="50800"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2290058" y="3294350"/>
            <a:ext cx="1046847" cy="707293"/>
          </a:xfrm>
          <a:prstGeom prst="straightConnector1">
            <a:avLst/>
          </a:prstGeom>
          <a:ln w="5080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4648200" y="5988905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Khi 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R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⇒ P</a:t>
            </a:r>
            <a:r>
              <a:rPr lang="en-US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023645" y="3913928"/>
            <a:ext cx="5257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được đáp ứng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thành cung sử dụng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776271" y="6248400"/>
            <a:ext cx="18197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bế tắc</a:t>
            </a:r>
            <a:endParaRPr lang="ja-JP" altLang="en-US" dirty="0">
              <a:solidFill>
                <a:srgbClr val="FF000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563779" y="653483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của P</a:t>
            </a:r>
            <a:r>
              <a:rPr lang="en-US" altLang="ja-JP" baseline="-25000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được </a:t>
            </a:r>
            <a:r>
              <a:rPr lang="vi-VN" altLang="ja-JP" dirty="0">
                <a:solidFill>
                  <a:schemeClr val="accent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 ứng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ja-JP" altLang="en-US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 flipH="1">
            <a:off x="2350806" y="4252916"/>
            <a:ext cx="1023629" cy="605341"/>
          </a:xfrm>
          <a:prstGeom prst="straightConnector1">
            <a:avLst/>
          </a:prstGeom>
          <a:ln w="50800"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998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người quản lý nhà băng: Giới thiệu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2043313"/>
            <a:ext cx="87500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Thích hợp cho các hệ thống gồm các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</a:t>
            </a:r>
            <a:r>
              <a:rPr lang="en-US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nhiều đơn vị </a:t>
            </a:r>
            <a:endParaRPr lang="en-US" altLang="ja-JP" sz="22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</a:t>
            </a: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 xuất hiện trong hệ thống cần khai báo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đơn vị lớn nhất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mỗi kiểu </a:t>
            </a: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sẽ sử dụng 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vượt quá tổng số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của hệ thống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 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hệ thống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liệu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đáp ứng cho yêu cầu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có còn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toàn không </a:t>
            </a:r>
            <a:endParaRPr lang="en-US" altLang="ja-JP" sz="22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hệ thống vẫn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toàn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cấp </a:t>
            </a:r>
            <a:r>
              <a:rPr lang="en-US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yêu cầu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hệ thống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an toàn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</a:t>
            </a:r>
            <a:r>
              <a:rPr lang="en-US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đợi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cần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cấu trúc dữ liệu biểu diễn t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thái phân phối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kiểm tra tình trạng an toàn của hệ thông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yêu cầu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</p:txBody>
      </p:sp>
    </p:spTree>
    <p:extLst>
      <p:ext uri="{BB962C8B-B14F-4D97-AF65-F5344CB8AC3E}">
        <p14:creationId xmlns:p14="http://schemas.microsoft.com/office/powerpoint/2010/main" val="34296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Các cấu trúc dữ liệu I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2043313"/>
            <a:ext cx="875001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</a:t>
            </a: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vi-VN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số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hệ thống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</a:t>
            </a:r>
            <a:r>
              <a:rPr lang="vi-VN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số kiểu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hệ thống</a:t>
            </a:r>
          </a:p>
          <a:p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cấu trúc dữ liệu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vi-VN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chiều dài m cho biết số đơn vị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sẵn có trong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thống. (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Available[3] = 8 ⇒?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</a:t>
            </a:r>
            <a:r>
              <a:rPr lang="vi-VN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trận n ∗m cho biết số lượng lớn nhất mỗi kiểu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từng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(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Max[2,3] = 5 ⇒?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vi-VN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trận n ∗ m cho biết số lượng mỗi kiểu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đã cấp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(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Allocation[2,3] = 2 ⇒?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</a:t>
            </a:r>
            <a:r>
              <a:rPr lang="vi-VN" altLang="ja-JP" sz="20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trận n ∗ m chỉ ra số lượng mỗi kiểu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còn cần đến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của từng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Need[2,3] = 3 ⇒?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</a:t>
            </a:r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Need[i][j] = Max[i][j] - Allocation[i][j]</a:t>
            </a:r>
            <a:endParaRPr lang="en-US" altLang="ja-JP" sz="2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118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Các cấu trúc dữ liệu I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2043313"/>
            <a:ext cx="8750016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2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Quy ước </a:t>
            </a:r>
            <a:endParaRPr lang="en-US" altLang="ja-JP" sz="22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X, Y là các vector độ dài n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 ≤ Y ⇔ X[i] ≤ Y[i] ∀i = 1, 2, . . . , 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dòng của ma trận </a:t>
            </a:r>
            <a:r>
              <a:rPr lang="vi-VN" altLang="ja-JP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Max,</a:t>
            </a:r>
            <a:r>
              <a:rPr lang="en-US" altLang="ja-JP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</a:t>
            </a:r>
            <a:r>
              <a:rPr lang="vi-VN" altLang="ja-JP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</a:t>
            </a:r>
            <a:r>
              <a:rPr lang="en-US" altLang="ja-JP" sz="22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xử lý như các vector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tính toán trên các vector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endParaRPr lang="vi-VN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cấu trúc cục bộ </a:t>
            </a:r>
            <a:endParaRPr lang="en-US" altLang="ja-JP" sz="2200" dirty="0">
              <a:solidFill>
                <a:schemeClr val="accent3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2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</a:t>
            </a:r>
            <a:r>
              <a:rPr lang="vi-VN" altLang="ja-JP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vi-VN" altLang="ja-JP" sz="22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độ dài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cho biết mỗi </a:t>
            </a:r>
            <a:r>
              <a:rPr lang="en-US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còn bao nhiêu</a:t>
            </a:r>
          </a:p>
          <a:p>
            <a:r>
              <a:rPr lang="en-US" altLang="ja-JP" sz="2200" dirty="0">
                <a:solidFill>
                  <a:schemeClr val="accent3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en-US" altLang="ja-JP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200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độ dài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kiểu logic cho biết </a:t>
            </a:r>
            <a:r>
              <a:rPr lang="en-US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chắc chắn </a:t>
            </a:r>
            <a:endParaRPr lang="en-US" altLang="ja-JP" sz="22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</a:t>
            </a:r>
            <a:r>
              <a:rPr lang="vi-VN" altLang="ja-JP" sz="22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thúc không</a:t>
            </a:r>
            <a:endParaRPr lang="en-US" altLang="ja-JP" sz="22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911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kiểm tra An toàn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BOOL Safe(</a:t>
            </a:r>
            <a:r>
              <a:rPr lang="vi-VN" altLang="ja-JP" sz="2000" i="1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Current Resource-Allocation State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){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Work←Available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(i : 1 → n) Finish[i]←false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flag← true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While(flag){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flag←false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(i : 1 → n) 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if(Finish[i]=false AND Need[i] ≤Work){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Finish[i]← true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 ← Work+Allocation[i]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	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flag← true</a:t>
            </a: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       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//endif</a:t>
            </a: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//endwhile </a:t>
            </a:r>
            <a:endParaRPr lang="en-US" altLang="ja-JP" sz="20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for (i : 1 → n) if (Finish[i]=false)return false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return true;</a:t>
            </a:r>
          </a:p>
          <a:p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}</a:t>
            </a:r>
            <a:r>
              <a:rPr lang="vi-VN" altLang="ja-JP" sz="20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//End function</a:t>
            </a:r>
            <a:endParaRPr lang="en-US" altLang="ja-JP" sz="20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059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1643" y="2286000"/>
            <a:ext cx="871217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 ví dụ: Hệ thống có </a:t>
            </a:r>
            <a:r>
              <a:rPr lang="en-US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 TT 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P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P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dùng chung </a:t>
            </a: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 R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điều độ bởi đèn báo S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← 1) </a:t>
            </a:r>
            <a:endParaRPr lang="en-US" altLang="ja-JP" sz="22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được điều độ bởi đèn báo S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(S</a:t>
            </a:r>
            <a:r>
              <a:rPr lang="vi-VN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← 1)</a:t>
            </a:r>
            <a:endParaRPr lang="en-US" altLang="ja-JP" sz="22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Đoạn mã cho P</a:t>
            </a:r>
            <a:r>
              <a:rPr lang="en-US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2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P</a:t>
            </a:r>
            <a:r>
              <a:rPr lang="en-US" altLang="ja-JP" sz="2200" baseline="-25000" dirty="0">
                <a:solidFill>
                  <a:schemeClr val="tx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ja-JP" altLang="en-US" sz="2200" baseline="-25000" dirty="0">
              <a:solidFill>
                <a:schemeClr val="tx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Khái niệm bế tắc </a:t>
            </a:r>
          </a:p>
        </p:txBody>
      </p:sp>
      <p:sp>
        <p:nvSpPr>
          <p:cNvPr id="2" name="Rectangle 1"/>
          <p:cNvSpPr/>
          <p:nvPr/>
        </p:nvSpPr>
        <p:spPr>
          <a:xfrm>
            <a:off x="2078052" y="4343400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63948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Xét hệ thống gồm 5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3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10 đơn vị,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5 đơn vị,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7 đơn vị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lớn nhất và lượng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đã cấp của mỗi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430198"/>
              </p:ext>
            </p:extLst>
          </p:nvPr>
        </p:nvGraphicFramePr>
        <p:xfrm>
          <a:off x="1828800" y="29718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645465"/>
              </p:ext>
            </p:extLst>
          </p:nvPr>
        </p:nvGraphicFramePr>
        <p:xfrm>
          <a:off x="4953000" y="29718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47219" y="5512037"/>
            <a:ext cx="838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có an toàn?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P1 yêu cầu thêm 1 đơn vị R0 và 2 đơn vị R2?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P4 yêu cầu thêm 3 đơn vị R0 và 3 đơn vị R1?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P0 yêu cầu thêm 2 đơn vị R1. Cung cấp?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9044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: Kiểm tra tính an toàn   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tài nguyên còn sẵn trong hệ thống </a:t>
            </a:r>
            <a:r>
              <a:rPr lang="en-US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Avaiable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=(3, 3, 2)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còn lại của mỗi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</a:t>
            </a:r>
            <a:r>
              <a:rPr lang="vi-VN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 = Max - Allocation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341710"/>
              </p:ext>
            </p:extLst>
          </p:nvPr>
        </p:nvGraphicFramePr>
        <p:xfrm>
          <a:off x="533400" y="28194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823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23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725460"/>
              </p:ext>
            </p:extLst>
          </p:nvPr>
        </p:nvGraphicFramePr>
        <p:xfrm>
          <a:off x="3352800" y="28194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87978"/>
              </p:ext>
            </p:extLst>
          </p:nvPr>
        </p:nvGraphicFramePr>
        <p:xfrm>
          <a:off x="6172200" y="28194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0034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: Kiểm tra tính an toàn   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tài nguyên còn sẵn trong hệ thống </a:t>
            </a:r>
            <a:r>
              <a:rPr lang="en-US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Avaiable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=(3, 3, 2)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826304"/>
              </p:ext>
            </p:extLst>
          </p:nvPr>
        </p:nvGraphicFramePr>
        <p:xfrm>
          <a:off x="533400" y="2362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823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23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117337"/>
              </p:ext>
            </p:extLst>
          </p:nvPr>
        </p:nvGraphicFramePr>
        <p:xfrm>
          <a:off x="3352800" y="2362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79"/>
              </p:ext>
            </p:extLst>
          </p:nvPr>
        </p:nvGraphicFramePr>
        <p:xfrm>
          <a:off x="6172200" y="2362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9907"/>
              </p:ext>
            </p:extLst>
          </p:nvPr>
        </p:nvGraphicFramePr>
        <p:xfrm>
          <a:off x="1295402" y="5199888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56546" y="569790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717422" y="569790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1" name="Rectangle 10"/>
          <p:cNvSpPr/>
          <p:nvPr/>
        </p:nvSpPr>
        <p:spPr>
          <a:xfrm>
            <a:off x="4327022" y="569758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717422" y="5706724"/>
            <a:ext cx="457200" cy="372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48813" y="619188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(5,3,2)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3929317" y="6172200"/>
            <a:ext cx="7954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(3,3,2)</a:t>
            </a:r>
            <a:endParaRPr lang="ja-JP" altLang="en-US" dirty="0"/>
          </a:p>
        </p:txBody>
      </p:sp>
      <p:sp>
        <p:nvSpPr>
          <p:cNvPr id="15" name="Rectangle 14"/>
          <p:cNvSpPr/>
          <p:nvPr/>
        </p:nvSpPr>
        <p:spPr>
          <a:xfrm>
            <a:off x="4936622" y="569790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6" name="Rectangle 15"/>
          <p:cNvSpPr/>
          <p:nvPr/>
        </p:nvSpPr>
        <p:spPr>
          <a:xfrm>
            <a:off x="4335179" y="5688436"/>
            <a:ext cx="457200" cy="372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26796" y="5688436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9" name="Rectangle 18"/>
          <p:cNvSpPr/>
          <p:nvPr/>
        </p:nvSpPr>
        <p:spPr>
          <a:xfrm>
            <a:off x="3918254" y="6172200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(7,4,3)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5178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9" grpId="0"/>
      <p:bldP spid="9" grpId="1"/>
      <p:bldP spid="13" grpId="0"/>
      <p:bldP spid="15" grpId="0" animBg="1"/>
      <p:bldP spid="15" grpId="1" animBg="1"/>
      <p:bldP spid="16" grpId="0" animBg="1"/>
      <p:bldP spid="18" grpId="0" animBg="1"/>
      <p:bldP spid="1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: Kiểm tra tính an toàn   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Số tài nguyên còn sẵn trong hệ thống </a:t>
            </a:r>
            <a:r>
              <a:rPr lang="en-US" altLang="ja-JP" sz="20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Avaiable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=(3, 3, 2)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58816"/>
              </p:ext>
            </p:extLst>
          </p:nvPr>
        </p:nvGraphicFramePr>
        <p:xfrm>
          <a:off x="533400" y="2362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823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23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20335"/>
              </p:ext>
            </p:extLst>
          </p:nvPr>
        </p:nvGraphicFramePr>
        <p:xfrm>
          <a:off x="3352800" y="2362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01837"/>
              </p:ext>
            </p:extLst>
          </p:nvPr>
        </p:nvGraphicFramePr>
        <p:xfrm>
          <a:off x="6172200" y="2362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1062441"/>
              </p:ext>
            </p:extLst>
          </p:nvPr>
        </p:nvGraphicFramePr>
        <p:xfrm>
          <a:off x="1295402" y="5199888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056546" y="569790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4335179" y="5679620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80930" y="5706724"/>
            <a:ext cx="457200" cy="372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26072" y="617477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(7,5,5)</a:t>
            </a:r>
            <a:endParaRPr kumimoji="1" lang="ja-JP" altLang="en-US" dirty="0"/>
          </a:p>
        </p:txBody>
      </p:sp>
      <p:sp>
        <p:nvSpPr>
          <p:cNvPr id="13" name="Rectangle 12"/>
          <p:cNvSpPr/>
          <p:nvPr/>
        </p:nvSpPr>
        <p:spPr>
          <a:xfrm>
            <a:off x="4113972" y="6168938"/>
            <a:ext cx="803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dirty="0"/>
              <a:t>(7,4,5)</a:t>
            </a:r>
            <a:endParaRPr lang="ja-JP" altLang="en-US" dirty="0"/>
          </a:p>
        </p:txBody>
      </p:sp>
      <p:sp>
        <p:nvSpPr>
          <p:cNvPr id="20" name="Rectangle 19"/>
          <p:cNvSpPr/>
          <p:nvPr/>
        </p:nvSpPr>
        <p:spPr>
          <a:xfrm>
            <a:off x="4335179" y="5668624"/>
            <a:ext cx="457200" cy="372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T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226072" y="616893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(10,5,7)</a:t>
            </a:r>
            <a:endParaRPr kumimoji="1" lang="ja-JP" altLang="en-US" dirty="0"/>
          </a:p>
        </p:txBody>
      </p:sp>
      <p:sp>
        <p:nvSpPr>
          <p:cNvPr id="14" name="Rectangle 13"/>
          <p:cNvSpPr/>
          <p:nvPr/>
        </p:nvSpPr>
        <p:spPr>
          <a:xfrm>
            <a:off x="6553200" y="5481500"/>
            <a:ext cx="240873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Hệ thống an toàn </a:t>
            </a:r>
          </a:p>
          <a:p>
            <a:r>
              <a:rPr lang="en-US" altLang="ja-JP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(P1, P3, P4, P0, P2)</a:t>
            </a:r>
            <a:endParaRPr lang="ja-JP" altLang="en-US" sz="2000" dirty="0">
              <a:solidFill>
                <a:schemeClr val="tx2">
                  <a:lumMod val="60000"/>
                  <a:lumOff val="4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2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0" grpId="1" animBg="1"/>
      <p:bldP spid="10" grpId="2" animBg="1"/>
      <p:bldP spid="12" grpId="0" animBg="1"/>
      <p:bldP spid="9" grpId="0"/>
      <p:bldP spid="9" grpId="1"/>
      <p:bldP spid="13" grpId="0"/>
      <p:bldP spid="20" grpId="0" animBg="1"/>
      <p:bldP spid="2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48979" y="123238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3416" y="12192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yêu cầu tài nguyên</a:t>
            </a:r>
          </a:p>
        </p:txBody>
      </p:sp>
      <p:sp>
        <p:nvSpPr>
          <p:cNvPr id="2" name="Rectangle 1"/>
          <p:cNvSpPr/>
          <p:nvPr/>
        </p:nvSpPr>
        <p:spPr>
          <a:xfrm>
            <a:off x="140237" y="1793257"/>
            <a:ext cx="875001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Request[i]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Vector yêu cầu tài nguyên của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</a:t>
            </a:r>
            <a:endParaRPr lang="en-US" altLang="ja-JP" i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Request[3,2]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2: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2 đơn vị tài nguyên R</a:t>
            </a:r>
            <a:r>
              <a:rPr lang="vi-VN" altLang="ja-JP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Khi Pi yêu cầu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hệ thống thực hiện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457200" indent="-457200">
              <a:buFont typeface="+mj-ea"/>
              <a:buAutoNum type="circleNumDbPlain"/>
            </a:pP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if(Request[i]&gt;Need[i]) 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vi-VN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Error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(Yêu cầu vượt quá khai báo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457200" indent="-457200">
              <a:buFont typeface="+mj-ea"/>
              <a:buAutoNum type="circleNumDbPlain"/>
            </a:pP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if(Request[i]&gt;Available) 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</a:t>
            </a:r>
            <a:r>
              <a:rPr lang="vi-VN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Block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(Không đủ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phải đợi)</a:t>
            </a:r>
          </a:p>
          <a:p>
            <a:pPr marL="457200" indent="-457200">
              <a:buFont typeface="+mj-ea"/>
              <a:buAutoNum type="circleNumDbPlain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Thiết lập trạng thái phân phối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 cho hệ thống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Available - Request[i]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Allocation[i] = Allocation[i] + Request[i]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Need[i] = Need[i] - Request[i]</a:t>
            </a:r>
          </a:p>
          <a:p>
            <a:pPr marL="457200" indent="-457200">
              <a:buFont typeface="+mj-ea"/>
              <a:buAutoNum type="circleNumDbPlain"/>
            </a:pP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phối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dựa trên kết quả kiểm tra tính an toàn của trạng thái phân phối </a:t>
            </a:r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mới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(Safe(New Resource Allocation State)) 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Phân phối cho Pi theo yêu cầu</a:t>
            </a:r>
          </a:p>
          <a:p>
            <a:pPr lvl="1"/>
            <a:r>
              <a:rPr lang="vi-VN" altLang="ja-JP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else </a:t>
            </a:r>
            <a:endParaRPr lang="en-US" altLang="ja-JP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phải đợi </a:t>
            </a:r>
          </a:p>
          <a:p>
            <a:pPr lvl="1"/>
            <a:r>
              <a:rPr lang="vi-VN" altLang="ja-JP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Khôi phục lại trạng thái cũ (Available, Allocation,Need)</a:t>
            </a:r>
            <a:endParaRPr lang="en-US" altLang="ja-JP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149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02663"/>
              </p:ext>
            </p:extLst>
          </p:nvPr>
        </p:nvGraphicFramePr>
        <p:xfrm>
          <a:off x="4114800" y="2743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kumimoji="1" lang="en-US" altLang="ja-JP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 at t1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220335"/>
              </p:ext>
            </p:extLst>
          </p:nvPr>
        </p:nvGraphicFramePr>
        <p:xfrm>
          <a:off x="762000" y="2743200"/>
          <a:ext cx="2055495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81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kumimoji="1" lang="en-US" altLang="ja-JP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Right Arrow 10"/>
          <p:cNvSpPr/>
          <p:nvPr/>
        </p:nvSpPr>
        <p:spPr>
          <a:xfrm>
            <a:off x="3200400" y="3733800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2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16486"/>
              </p:ext>
            </p:extLst>
          </p:nvPr>
        </p:nvGraphicFramePr>
        <p:xfrm>
          <a:off x="3886200" y="283479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kumimoji="1" lang="en-US" altLang="ja-JP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 at t1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9858816"/>
              </p:ext>
            </p:extLst>
          </p:nvPr>
        </p:nvGraphicFramePr>
        <p:xfrm>
          <a:off x="6781800" y="284988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6823">
                <a:tc>
                  <a:txBody>
                    <a:bodyPr/>
                    <a:lstStyle/>
                    <a:p>
                      <a:pPr algn="ctr"/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</a:t>
                      </a:r>
                      <a:r>
                        <a:rPr kumimoji="1" lang="en-US" altLang="ja-JP" b="0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b="0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kumimoji="1" lang="ja-JP" altLang="en-US" baseline="-25000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9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</a:t>
                      </a:r>
                      <a:r>
                        <a:rPr kumimoji="1" lang="en-US" altLang="ja-JP" baseline="-2500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23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Max</a:t>
                      </a:r>
                      <a:endParaRPr kumimoji="1" lang="ja-JP" altLang="en-US" dirty="0">
                        <a:latin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501837"/>
              </p:ext>
            </p:extLst>
          </p:nvPr>
        </p:nvGraphicFramePr>
        <p:xfrm>
          <a:off x="685800" y="277368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kumimoji="1" lang="en-US" altLang="ja-JP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ight Arrow 11"/>
          <p:cNvSpPr/>
          <p:nvPr/>
        </p:nvSpPr>
        <p:spPr>
          <a:xfrm>
            <a:off x="2971800" y="3840480"/>
            <a:ext cx="6096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1621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02663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kumimoji="1" lang="en-US" altLang="ja-JP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716486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kumimoji="1" lang="en-US" altLang="ja-JP" baseline="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kumimoji="1" lang="ja-JP" altLang="en-US" baseline="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51767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(2,3,0)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2667000" y="575178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9316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361742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406122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761448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(2,3,0)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352800" y="574133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086799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3075815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294966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70122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(5,3,2)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03723" y="574133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31773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1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92069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555484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730801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1853789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(5,3,2)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82067" y="574133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3681525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9835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70905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615434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(7,4,3)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154168" y="574133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772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89835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8070905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0404078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(7,4,5)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0" y="574133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777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513368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86624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325949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(7,5,5)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962400" y="574133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131957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P</a:t>
            </a:r>
            <a:r>
              <a:rPr lang="vi-VN" altLang="ja-JP" sz="2000" baseline="-25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1</a:t>
            </a: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 yêu cầu (1, 0, 2)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Request[1]≤Available ((1, 0, 2) ≤ (3, 3, 2)) ⇒ Có thể cung cấp </a:t>
            </a:r>
            <a:endParaRPr lang="en-US" altLang="ja-JP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</a:t>
            </a:r>
            <a:r>
              <a:rPr lang="vi-VN" altLang="ja-JP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= ( 2 , 3, 0)</a:t>
            </a:r>
            <a:endParaRPr lang="en-US" altLang="ja-JP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490557"/>
              </p:ext>
            </p:extLst>
          </p:nvPr>
        </p:nvGraphicFramePr>
        <p:xfrm>
          <a:off x="10668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4010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01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01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84538"/>
              </p:ext>
            </p:extLst>
          </p:nvPr>
        </p:nvGraphicFramePr>
        <p:xfrm>
          <a:off x="3886200" y="2575715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745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Need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6037884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(10,5,7)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5880982" y="5744742"/>
            <a:ext cx="29915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sz="20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Yêu cầu được chấp nhận</a:t>
            </a:r>
            <a:endParaRPr lang="ja-JP" altLang="en-US" sz="2000" dirty="0">
              <a:solidFill>
                <a:srgbClr val="00B0F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91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5.5 Phòng tránh bế tắc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 : (tiếp tục)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thêm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đơn vị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và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Request[4] = (3, 0, 3)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 (2, 3, 0)</a:t>
            </a:r>
          </a:p>
          <a:p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đủ tài nguyên,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yêu cầu thêm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Request[0]≤Available ((0, 2, 0) ≤ (2, 3, 0)) ⇒ Có thể cung cấp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cung cấp : Available = (2 , 1, 0)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Thực hiện thuật toán an toàn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Tất cả các </a:t>
            </a:r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đều có thể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kết thúc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chấp nhận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hệ thống rơi vào trạng thái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an toàn</a:t>
            </a:r>
          </a:p>
          <a:p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⇒ </a:t>
            </a:r>
            <a:r>
              <a:rPr lang="vi-VN" altLang="ja-JP" sz="20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Đủ tài nguyên nhưng không cung cấp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0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phải đợi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45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90600" y="2590800"/>
            <a:ext cx="5562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Khái niệm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Điều kiện xảy ra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phương pháp xử lý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bg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tránh bế tắc </a:t>
            </a:r>
            <a:endParaRPr lang="en-US" altLang="ja-JP" sz="2800" dirty="0">
              <a:solidFill>
                <a:schemeClr val="bg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lvl="0" indent="-342900">
              <a:buFont typeface="Wingdings" panose="05000000000000000000" pitchFamily="2" charset="2"/>
              <a:buChar char="l"/>
            </a:pPr>
            <a:r>
              <a:rPr lang="vi-VN" altLang="ja-JP" sz="28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và khắc phục</a:t>
            </a:r>
            <a:endParaRPr lang="ja-JP" altLang="en-US" sz="28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601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Giới thiệu</a:t>
            </a:r>
          </a:p>
        </p:txBody>
      </p:sp>
      <p:sp>
        <p:nvSpPr>
          <p:cNvPr id="2" name="Rectangle 1"/>
          <p:cNvSpPr/>
          <p:nvPr/>
        </p:nvSpPr>
        <p:spPr>
          <a:xfrm>
            <a:off x="122491" y="1905000"/>
            <a:ext cx="875001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Nguyên tắc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 áp dụng các biện pháp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phòng ngừa hoặc phòng tránh,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cho bế tắc xảy ra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kỳ kiểm tra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xem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xảy ra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không.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có </a:t>
            </a: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tìm cách </a:t>
            </a:r>
            <a:r>
              <a:rPr lang="vi-VN" altLang="ja-JP" sz="2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 phục </a:t>
            </a:r>
            <a:endParaRPr lang="en-US" altLang="ja-JP" sz="20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Để thực hiện, hệ thống phải cung cấp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xác định hệ thống đang bế tắc không </a:t>
            </a:r>
            <a:endParaRPr lang="en-US" altLang="ja-JP" sz="20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Biện pháp kỹ thuật chữa bế tắc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Nhận biết bế tắc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dựa trên đồ thị cung cấp </a:t>
            </a:r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chỉ ra bế tắc tổng quát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Khắc phục bế tắc </a:t>
            </a:r>
            <a:endParaRPr lang="en-US" altLang="ja-JP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Kết thúc </a:t>
            </a:r>
            <a:r>
              <a:rPr lang="en-US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Trưng dụng tài nguyên</a:t>
            </a:r>
            <a:endParaRPr lang="en-US" altLang="ja-JP" sz="2000" dirty="0">
              <a:solidFill>
                <a:srgbClr val="00B0F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03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Thuận toán dựa trên 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			I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6024" y="2624137"/>
            <a:ext cx="875001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 khi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mỗi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trong hệ thống có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</a:t>
            </a:r>
            <a:endParaRPr lang="en-US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 hệ thống có bế tắc bằng cách 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kiểm tra chu trình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</a:t>
            </a:r>
            <a:r>
              <a:rPr lang="vi-VN" altLang="ja-JP" sz="2400" dirty="0">
                <a:solidFill>
                  <a:srgbClr val="7030A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thị </a:t>
            </a:r>
            <a:endParaRPr lang="en-US" altLang="ja-JP" sz="2400" dirty="0">
              <a:solidFill>
                <a:srgbClr val="7030A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Nếu trên đồ thị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chu trình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hệ thống đang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bế tắc</a:t>
            </a:r>
            <a:endParaRPr lang="en-US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vi-VN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Định kỳ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gọi tới các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kiểm tra chu trình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trên đồ thị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 đòi hỏi n</a:t>
            </a:r>
            <a:r>
              <a:rPr lang="vi-VN" altLang="ja-JP" sz="2400" baseline="300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thao tác (n: số đỉnh của đồ thị)</a:t>
            </a:r>
          </a:p>
        </p:txBody>
      </p:sp>
    </p:spTree>
    <p:extLst>
      <p:ext uri="{BB962C8B-B14F-4D97-AF65-F5344CB8AC3E}">
        <p14:creationId xmlns:p14="http://schemas.microsoft.com/office/powerpoint/2010/main" val="1527472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Thuận toán dựa trên đồ thị cung cấp tài nguyên</a:t>
            </a:r>
            <a:r>
              <a:rPr lang="en-US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			II</a:t>
            </a:r>
            <a:endParaRPr lang="vi-VN" altLang="ja-JP" sz="2000" dirty="0">
              <a:solidFill>
                <a:schemeClr val="bg1"/>
              </a:solidFill>
              <a:latin typeface="Tahoma" charset="0"/>
              <a:ea typeface="HGP明朝E" charset="-128"/>
              <a:cs typeface="Tahoma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0" y="2209800"/>
            <a:ext cx="875001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Sử dụng đồ thị chờ đợi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phiên bản thu gọn của đồ thị cung cấp tài nguyên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Chỉ có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đỉnh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dạng 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chờ đợi Pi → Pj: </a:t>
            </a: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Pi 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đang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đợi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Pj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giải phóng tài nguyên</a:t>
            </a: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Pi cần </a:t>
            </a: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endParaRPr lang="en-US" altLang="ja-JP" sz="2400" dirty="0">
              <a:solidFill>
                <a:schemeClr val="accent2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400" dirty="0">
                <a:solidFill>
                  <a:schemeClr val="accent2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chờ đợi Pi → Pj tồn tại trên đồ thị đợi khi và chỉ khi trên đồ thị phân phối tài nguyên tương ứng tồn tại đồng thời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cung yêu cầu Pi → R và cung sử dụng</a:t>
            </a:r>
            <a:r>
              <a:rPr lang="en-US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vi-VN" altLang="ja-JP" sz="24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 → Pj</a:t>
            </a:r>
            <a:endParaRPr lang="en-US" altLang="ja-JP" sz="24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98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252537"/>
          </a:xfrm>
        </p:spPr>
        <p:txBody>
          <a:bodyPr/>
          <a:lstStyle/>
          <a:p>
            <a:pPr algn="l" eaLnBrk="1" hangingPunct="1"/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Chương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5.1. Khái niệm bế tắc(Deadlock)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6538" y="14478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799" y="2438994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21784" y="4813822"/>
            <a:ext cx="3657601" cy="193899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{ Sử dụng 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&amp;R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}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</a:t>
            </a:r>
          </a:p>
          <a:p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V(S</a:t>
            </a:r>
            <a:r>
              <a:rPr lang="en-US" altLang="ja-JP" sz="24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altLang="ja-JP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endParaRPr lang="ja-JP" altLang="en-US" sz="24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291731" y="207544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P1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297322" y="4432822"/>
            <a:ext cx="3687761" cy="381000"/>
          </a:xfrm>
          <a:prstGeom prst="round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n-US" i="1" dirty="0"/>
              <a:t>Process P2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629400" y="2075442"/>
            <a:ext cx="76200" cy="4096758"/>
          </a:xfrm>
          <a:prstGeom prst="straightConnector1">
            <a:avLst/>
          </a:prstGeom>
          <a:ln w="317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4800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86600" y="2075442"/>
            <a:ext cx="1371600" cy="439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Process P2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594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t</a:t>
            </a:r>
            <a:endParaRPr kumimoji="1" lang="ja-JP" altLang="en-US" i="1" dirty="0"/>
          </a:p>
        </p:txBody>
      </p:sp>
      <p:sp>
        <p:nvSpPr>
          <p:cNvPr id="16" name="Rectangle 15"/>
          <p:cNvSpPr/>
          <p:nvPr/>
        </p:nvSpPr>
        <p:spPr>
          <a:xfrm>
            <a:off x="7080191" y="6309822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S2 = 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039" y="5553253"/>
            <a:ext cx="926116" cy="780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5029200" y="6333946"/>
            <a:ext cx="1371600" cy="439158"/>
          </a:xfrm>
          <a:prstGeom prst="rect">
            <a:avLst/>
          </a:pr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hangingPunct="1">
              <a:defRPr/>
            </a:pPr>
            <a:r>
              <a:rPr lang="en-US" altLang="ja-JP" i="1" dirty="0">
                <a:solidFill>
                  <a:schemeClr val="tx1"/>
                </a:solidFill>
              </a:rPr>
              <a:t>S1 = 0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289" y="5553253"/>
            <a:ext cx="1297236" cy="6762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81600" y="2743200"/>
            <a:ext cx="853155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P(S1)</a:t>
            </a:r>
            <a:endParaRPr kumimoji="1" lang="ja-JP" alt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745622" y="2933700"/>
            <a:ext cx="853155" cy="0"/>
          </a:xfrm>
          <a:prstGeom prst="line">
            <a:avLst/>
          </a:prstGeom>
          <a:ln w="22225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4622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Đồ thị chờ đợi: Ví dụ</a:t>
            </a:r>
          </a:p>
        </p:txBody>
      </p:sp>
      <p:sp>
        <p:nvSpPr>
          <p:cNvPr id="6" name="Oval 5"/>
          <p:cNvSpPr/>
          <p:nvPr/>
        </p:nvSpPr>
        <p:spPr>
          <a:xfrm>
            <a:off x="758504" y="3934689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940792" y="5007910"/>
            <a:ext cx="681988" cy="609600"/>
            <a:chOff x="7467600" y="3515170"/>
            <a:chExt cx="762000" cy="609600"/>
          </a:xfrm>
        </p:grpSpPr>
        <p:sp>
          <p:nvSpPr>
            <p:cNvPr id="14" name="Rectangle 13"/>
            <p:cNvSpPr/>
            <p:nvPr/>
          </p:nvSpPr>
          <p:spPr>
            <a:xfrm>
              <a:off x="7467600" y="3515170"/>
              <a:ext cx="762000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7796669" y="3737361"/>
              <a:ext cx="152400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985732" y="3952246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2656" y="5080777"/>
            <a:ext cx="586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i="1" dirty="0"/>
              <a:t>R</a:t>
            </a:r>
            <a:r>
              <a:rPr kumimoji="1" lang="en-US" altLang="ja-JP" i="1" baseline="-25000" dirty="0"/>
              <a:t>2</a:t>
            </a:r>
            <a:endParaRPr kumimoji="1" lang="ja-JP" altLang="en-US" i="1" baseline="-250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77214" y="4409446"/>
            <a:ext cx="9144" cy="598465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/>
          <p:cNvGrpSpPr/>
          <p:nvPr/>
        </p:nvGrpSpPr>
        <p:grpSpPr>
          <a:xfrm>
            <a:off x="667086" y="2857762"/>
            <a:ext cx="1117667" cy="612648"/>
            <a:chOff x="1609632" y="2986503"/>
            <a:chExt cx="1117667" cy="612648"/>
          </a:xfrm>
        </p:grpSpPr>
        <p:sp>
          <p:nvSpPr>
            <p:cNvPr id="10" name="Rectangle 9"/>
            <p:cNvSpPr/>
            <p:nvPr/>
          </p:nvSpPr>
          <p:spPr>
            <a:xfrm>
              <a:off x="1609632" y="2989551"/>
              <a:ext cx="681988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340654" y="2986503"/>
              <a:ext cx="38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3</a:t>
              </a:r>
              <a:endParaRPr kumimoji="1" lang="ja-JP" altLang="en-US" i="1" baseline="-25000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905646" y="3218151"/>
              <a:ext cx="136398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7191" y="4999051"/>
            <a:ext cx="1142518" cy="609600"/>
            <a:chOff x="1618724" y="2954209"/>
            <a:chExt cx="1142518" cy="609600"/>
          </a:xfrm>
        </p:grpSpPr>
        <p:sp>
          <p:nvSpPr>
            <p:cNvPr id="18" name="Rectangle 17"/>
            <p:cNvSpPr/>
            <p:nvPr/>
          </p:nvSpPr>
          <p:spPr>
            <a:xfrm>
              <a:off x="2079254" y="2954209"/>
              <a:ext cx="681988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618724" y="3074343"/>
              <a:ext cx="38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1</a:t>
              </a:r>
              <a:endParaRPr kumimoji="1" lang="ja-JP" altLang="en-US" i="1" baseline="-25000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2352049" y="3209053"/>
              <a:ext cx="136398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87756" y="2864568"/>
            <a:ext cx="1085663" cy="609600"/>
            <a:chOff x="1609632" y="2989551"/>
            <a:chExt cx="1085663" cy="609600"/>
          </a:xfrm>
        </p:grpSpPr>
        <p:sp>
          <p:nvSpPr>
            <p:cNvPr id="22" name="Rectangle 21"/>
            <p:cNvSpPr/>
            <p:nvPr/>
          </p:nvSpPr>
          <p:spPr>
            <a:xfrm>
              <a:off x="1609632" y="2989551"/>
              <a:ext cx="681988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308650" y="2989551"/>
              <a:ext cx="38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4</a:t>
              </a:r>
              <a:endParaRPr kumimoji="1" lang="ja-JP" altLang="en-US" i="1" baseline="-25000" dirty="0"/>
            </a:p>
          </p:txBody>
        </p:sp>
        <p:sp>
          <p:nvSpPr>
            <p:cNvPr id="24" name="Oval 23"/>
            <p:cNvSpPr/>
            <p:nvPr/>
          </p:nvSpPr>
          <p:spPr>
            <a:xfrm>
              <a:off x="1905646" y="3218151"/>
              <a:ext cx="136398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928600" y="2860810"/>
            <a:ext cx="1149028" cy="609600"/>
            <a:chOff x="1609632" y="2989551"/>
            <a:chExt cx="1149028" cy="609600"/>
          </a:xfrm>
        </p:grpSpPr>
        <p:sp>
          <p:nvSpPr>
            <p:cNvPr id="26" name="Rectangle 25"/>
            <p:cNvSpPr/>
            <p:nvPr/>
          </p:nvSpPr>
          <p:spPr>
            <a:xfrm>
              <a:off x="1609632" y="2989551"/>
              <a:ext cx="681988" cy="609600"/>
            </a:xfrm>
            <a:prstGeom prst="rect">
              <a:avLst/>
            </a:prstGeom>
            <a:gradFill>
              <a:gsLst>
                <a:gs pos="0">
                  <a:srgbClr val="DDEBCF"/>
                </a:gs>
                <a:gs pos="90000">
                  <a:srgbClr val="9CB86E"/>
                </a:gs>
                <a:gs pos="95000">
                  <a:srgbClr val="156B13"/>
                </a:gs>
              </a:gsLst>
              <a:lin ang="10800000" scaled="0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372015" y="2998171"/>
              <a:ext cx="3866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i="1" dirty="0"/>
                <a:t>R</a:t>
              </a:r>
              <a:r>
                <a:rPr kumimoji="1" lang="en-US" altLang="ja-JP" i="1" baseline="-25000" dirty="0"/>
                <a:t>5</a:t>
              </a:r>
              <a:endParaRPr kumimoji="1" lang="ja-JP" altLang="en-US" i="1" baseline="-25000" dirty="0"/>
            </a:p>
          </p:txBody>
        </p:sp>
        <p:sp>
          <p:nvSpPr>
            <p:cNvPr id="28" name="Oval 27"/>
            <p:cNvSpPr/>
            <p:nvPr/>
          </p:nvSpPr>
          <p:spPr>
            <a:xfrm>
              <a:off x="1905646" y="3218151"/>
              <a:ext cx="136398" cy="1524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9" name="Oval 28"/>
          <p:cNvSpPr/>
          <p:nvPr/>
        </p:nvSpPr>
        <p:spPr>
          <a:xfrm>
            <a:off x="1823154" y="5077701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18" idx="3"/>
            <a:endCxn id="29" idx="2"/>
          </p:cNvCxnSpPr>
          <p:nvPr/>
        </p:nvCxnSpPr>
        <p:spPr>
          <a:xfrm>
            <a:off x="1359709" y="5303851"/>
            <a:ext cx="463445" cy="2450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2368744" y="5303851"/>
            <a:ext cx="589390" cy="0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829263" y="3934689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36" name="Oval 35"/>
          <p:cNvSpPr/>
          <p:nvPr/>
        </p:nvSpPr>
        <p:spPr>
          <a:xfrm>
            <a:off x="1875716" y="1947951"/>
            <a:ext cx="611058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/>
          <p:cNvCxnSpPr>
            <a:endCxn id="35" idx="5"/>
          </p:cNvCxnSpPr>
          <p:nvPr/>
        </p:nvCxnSpPr>
        <p:spPr>
          <a:xfrm flipH="1" flipV="1">
            <a:off x="2294953" y="4324934"/>
            <a:ext cx="690779" cy="68297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6" idx="4"/>
            <a:endCxn id="18" idx="0"/>
          </p:cNvCxnSpPr>
          <p:nvPr/>
        </p:nvCxnSpPr>
        <p:spPr>
          <a:xfrm flipH="1">
            <a:off x="1018715" y="4391889"/>
            <a:ext cx="12584" cy="607162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6" idx="0"/>
          </p:cNvCxnSpPr>
          <p:nvPr/>
        </p:nvCxnSpPr>
        <p:spPr>
          <a:xfrm flipH="1">
            <a:off x="1031299" y="3470410"/>
            <a:ext cx="13267" cy="46427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35" idx="1"/>
          </p:cNvCxnSpPr>
          <p:nvPr/>
        </p:nvCxnSpPr>
        <p:spPr>
          <a:xfrm flipH="1" flipV="1">
            <a:off x="1349075" y="3470410"/>
            <a:ext cx="560088" cy="531234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2128750" y="3474168"/>
            <a:ext cx="13267" cy="46427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flipH="1">
            <a:off x="2281151" y="3474168"/>
            <a:ext cx="647449" cy="61667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302571" y="3336224"/>
            <a:ext cx="9144" cy="598465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flipH="1">
            <a:off x="2109825" y="2405151"/>
            <a:ext cx="13267" cy="464279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 54"/>
          <p:cNvSpPr/>
          <p:nvPr/>
        </p:nvSpPr>
        <p:spPr>
          <a:xfrm>
            <a:off x="2148840" y="2414016"/>
            <a:ext cx="431400" cy="1554480"/>
          </a:xfrm>
          <a:custGeom>
            <a:avLst/>
            <a:gdLst>
              <a:gd name="connsiteX0" fmla="*/ 0 w 431400"/>
              <a:gd name="connsiteY0" fmla="*/ 1554480 h 1554480"/>
              <a:gd name="connsiteX1" fmla="*/ 429768 w 431400"/>
              <a:gd name="connsiteY1" fmla="*/ 813816 h 1554480"/>
              <a:gd name="connsiteX2" fmla="*/ 146304 w 431400"/>
              <a:gd name="connsiteY2" fmla="*/ 0 h 1554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400" h="1554480">
                <a:moveTo>
                  <a:pt x="0" y="1554480"/>
                </a:moveTo>
                <a:cubicBezTo>
                  <a:pt x="202692" y="1313688"/>
                  <a:pt x="405384" y="1072896"/>
                  <a:pt x="429768" y="813816"/>
                </a:cubicBezTo>
                <a:cubicBezTo>
                  <a:pt x="454152" y="554736"/>
                  <a:pt x="198120" y="135636"/>
                  <a:pt x="146304" y="0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Freeform 55"/>
          <p:cNvSpPr/>
          <p:nvPr/>
        </p:nvSpPr>
        <p:spPr>
          <a:xfrm>
            <a:off x="2276856" y="3584692"/>
            <a:ext cx="932688" cy="502676"/>
          </a:xfrm>
          <a:custGeom>
            <a:avLst/>
            <a:gdLst>
              <a:gd name="connsiteX0" fmla="*/ 0 w 932688"/>
              <a:gd name="connsiteY0" fmla="*/ 502676 h 502676"/>
              <a:gd name="connsiteX1" fmla="*/ 475488 w 932688"/>
              <a:gd name="connsiteY1" fmla="*/ 72908 h 502676"/>
              <a:gd name="connsiteX2" fmla="*/ 786384 w 932688"/>
              <a:gd name="connsiteY2" fmla="*/ 18044 h 502676"/>
              <a:gd name="connsiteX3" fmla="*/ 932688 w 932688"/>
              <a:gd name="connsiteY3" fmla="*/ 264932 h 502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32688" h="502676">
                <a:moveTo>
                  <a:pt x="0" y="502676"/>
                </a:moveTo>
                <a:cubicBezTo>
                  <a:pt x="172212" y="328178"/>
                  <a:pt x="344424" y="153680"/>
                  <a:pt x="475488" y="72908"/>
                </a:cubicBezTo>
                <a:cubicBezTo>
                  <a:pt x="606552" y="-7864"/>
                  <a:pt x="710184" y="-13960"/>
                  <a:pt x="786384" y="18044"/>
                </a:cubicBezTo>
                <a:cubicBezTo>
                  <a:pt x="862584" y="50048"/>
                  <a:pt x="903732" y="214640"/>
                  <a:pt x="932688" y="264932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Freeform 56"/>
          <p:cNvSpPr/>
          <p:nvPr/>
        </p:nvSpPr>
        <p:spPr>
          <a:xfrm>
            <a:off x="2441448" y="4379976"/>
            <a:ext cx="788954" cy="841248"/>
          </a:xfrm>
          <a:custGeom>
            <a:avLst/>
            <a:gdLst>
              <a:gd name="connsiteX0" fmla="*/ 786384 w 788954"/>
              <a:gd name="connsiteY0" fmla="*/ 0 h 841248"/>
              <a:gd name="connsiteX1" fmla="*/ 667512 w 788954"/>
              <a:gd name="connsiteY1" fmla="*/ 694944 h 841248"/>
              <a:gd name="connsiteX2" fmla="*/ 0 w 788954"/>
              <a:gd name="connsiteY2" fmla="*/ 841248 h 841248"/>
              <a:gd name="connsiteX3" fmla="*/ 0 w 788954"/>
              <a:gd name="connsiteY3" fmla="*/ 841248 h 841248"/>
              <a:gd name="connsiteX4" fmla="*/ 0 w 788954"/>
              <a:gd name="connsiteY4" fmla="*/ 841248 h 841248"/>
              <a:gd name="connsiteX5" fmla="*/ 0 w 788954"/>
              <a:gd name="connsiteY5" fmla="*/ 841248 h 841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88954" h="841248">
                <a:moveTo>
                  <a:pt x="786384" y="0"/>
                </a:moveTo>
                <a:cubicBezTo>
                  <a:pt x="792480" y="277368"/>
                  <a:pt x="798576" y="554736"/>
                  <a:pt x="667512" y="694944"/>
                </a:cubicBezTo>
                <a:cubicBezTo>
                  <a:pt x="536448" y="835152"/>
                  <a:pt x="0" y="841248"/>
                  <a:pt x="0" y="841248"/>
                </a:cubicBezTo>
                <a:lnTo>
                  <a:pt x="0" y="841248"/>
                </a:lnTo>
                <a:lnTo>
                  <a:pt x="0" y="841248"/>
                </a:lnTo>
                <a:lnTo>
                  <a:pt x="0" y="841248"/>
                </a:ln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Freeform 57"/>
          <p:cNvSpPr/>
          <p:nvPr/>
        </p:nvSpPr>
        <p:spPr>
          <a:xfrm>
            <a:off x="2240280" y="4325112"/>
            <a:ext cx="494381" cy="832104"/>
          </a:xfrm>
          <a:custGeom>
            <a:avLst/>
            <a:gdLst>
              <a:gd name="connsiteX0" fmla="*/ 0 w 494381"/>
              <a:gd name="connsiteY0" fmla="*/ 0 h 832104"/>
              <a:gd name="connsiteX1" fmla="*/ 493776 w 494381"/>
              <a:gd name="connsiteY1" fmla="*/ 466344 h 832104"/>
              <a:gd name="connsiteX2" fmla="*/ 109728 w 494381"/>
              <a:gd name="connsiteY2" fmla="*/ 832104 h 832104"/>
              <a:gd name="connsiteX3" fmla="*/ 109728 w 494381"/>
              <a:gd name="connsiteY3" fmla="*/ 832104 h 83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381" h="832104">
                <a:moveTo>
                  <a:pt x="0" y="0"/>
                </a:moveTo>
                <a:cubicBezTo>
                  <a:pt x="237744" y="163830"/>
                  <a:pt x="475488" y="327660"/>
                  <a:pt x="493776" y="466344"/>
                </a:cubicBezTo>
                <a:cubicBezTo>
                  <a:pt x="512064" y="605028"/>
                  <a:pt x="109728" y="832104"/>
                  <a:pt x="109728" y="832104"/>
                </a:cubicBezTo>
                <a:lnTo>
                  <a:pt x="109728" y="832104"/>
                </a:ln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Freeform 58"/>
          <p:cNvSpPr/>
          <p:nvPr/>
        </p:nvSpPr>
        <p:spPr>
          <a:xfrm>
            <a:off x="1088136" y="4434840"/>
            <a:ext cx="758952" cy="749808"/>
          </a:xfrm>
          <a:custGeom>
            <a:avLst/>
            <a:gdLst>
              <a:gd name="connsiteX0" fmla="*/ 758952 w 758952"/>
              <a:gd name="connsiteY0" fmla="*/ 749808 h 749808"/>
              <a:gd name="connsiteX1" fmla="*/ 292608 w 758952"/>
              <a:gd name="connsiteY1" fmla="*/ 658368 h 749808"/>
              <a:gd name="connsiteX2" fmla="*/ 64008 w 758952"/>
              <a:gd name="connsiteY2" fmla="*/ 347472 h 749808"/>
              <a:gd name="connsiteX3" fmla="*/ 0 w 758952"/>
              <a:gd name="connsiteY3" fmla="*/ 0 h 749808"/>
              <a:gd name="connsiteX4" fmla="*/ 0 w 758952"/>
              <a:gd name="connsiteY4" fmla="*/ 0 h 749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8952" h="749808">
                <a:moveTo>
                  <a:pt x="758952" y="749808"/>
                </a:moveTo>
                <a:cubicBezTo>
                  <a:pt x="583692" y="737616"/>
                  <a:pt x="408432" y="725424"/>
                  <a:pt x="292608" y="658368"/>
                </a:cubicBezTo>
                <a:cubicBezTo>
                  <a:pt x="176784" y="591312"/>
                  <a:pt x="112776" y="457200"/>
                  <a:pt x="64008" y="347472"/>
                </a:cubicBezTo>
                <a:cubicBezTo>
                  <a:pt x="15240" y="237744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Oval 61"/>
          <p:cNvSpPr/>
          <p:nvPr/>
        </p:nvSpPr>
        <p:spPr>
          <a:xfrm>
            <a:off x="5634841" y="3938447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1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7862069" y="3956004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3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6699491" y="5081459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5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705600" y="3938447"/>
            <a:ext cx="545590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2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6723888" y="2825496"/>
            <a:ext cx="611058" cy="457200"/>
          </a:xfrm>
          <a:prstGeom prst="ellipse">
            <a:avLst/>
          </a:prstGeom>
          <a:gradFill flip="none" rotWithShape="1">
            <a:gsLst>
              <a:gs pos="0">
                <a:srgbClr val="DDEBCF"/>
              </a:gs>
              <a:gs pos="48000">
                <a:srgbClr val="9CB86E"/>
              </a:gs>
              <a:gs pos="69000">
                <a:srgbClr val="156B13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</a:t>
            </a:r>
            <a:r>
              <a:rPr kumimoji="1" lang="en-US" altLang="ja-JP" baseline="-25000" dirty="0">
                <a:solidFill>
                  <a:schemeClr val="tx1"/>
                </a:solidFill>
              </a:rPr>
              <a:t>4</a:t>
            </a:r>
            <a:endParaRPr kumimoji="1" lang="ja-JP" alt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7018812" y="4441931"/>
            <a:ext cx="9144" cy="598465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7006691" y="3271748"/>
            <a:ext cx="13268" cy="662941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64" idx="1"/>
          </p:cNvCxnSpPr>
          <p:nvPr/>
        </p:nvCxnSpPr>
        <p:spPr>
          <a:xfrm>
            <a:off x="6096000" y="4379976"/>
            <a:ext cx="683391" cy="76843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>
            <a:stCxn id="65" idx="2"/>
            <a:endCxn id="62" idx="6"/>
          </p:cNvCxnSpPr>
          <p:nvPr/>
        </p:nvCxnSpPr>
        <p:spPr>
          <a:xfrm flipH="1">
            <a:off x="6180431" y="4167047"/>
            <a:ext cx="525169" cy="0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3" idx="2"/>
          </p:cNvCxnSpPr>
          <p:nvPr/>
        </p:nvCxnSpPr>
        <p:spPr>
          <a:xfrm flipH="1" flipV="1">
            <a:off x="7245082" y="4163289"/>
            <a:ext cx="616987" cy="21315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endCxn id="63" idx="3"/>
          </p:cNvCxnSpPr>
          <p:nvPr/>
        </p:nvCxnSpPr>
        <p:spPr>
          <a:xfrm flipV="1">
            <a:off x="7286497" y="4346249"/>
            <a:ext cx="655472" cy="826378"/>
          </a:xfrm>
          <a:prstGeom prst="straightConnector1">
            <a:avLst/>
          </a:prstGeom>
          <a:ln w="5080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988723" y="2220485"/>
            <a:ext cx="23310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sz="2400" b="1" dirty="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Đồ thị chờ đợi</a:t>
            </a:r>
            <a:endParaRPr lang="ja-JP" altLang="en-US" sz="2400" b="1" dirty="0">
              <a:solidFill>
                <a:srgbClr val="0070C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2" name="Right Arrow 81"/>
          <p:cNvSpPr/>
          <p:nvPr/>
        </p:nvSpPr>
        <p:spPr>
          <a:xfrm>
            <a:off x="4419600" y="3864484"/>
            <a:ext cx="912445" cy="5703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Freeform 60"/>
          <p:cNvSpPr/>
          <p:nvPr/>
        </p:nvSpPr>
        <p:spPr>
          <a:xfrm>
            <a:off x="1025079" y="3560016"/>
            <a:ext cx="741619" cy="431398"/>
          </a:xfrm>
          <a:custGeom>
            <a:avLst/>
            <a:gdLst>
              <a:gd name="connsiteX0" fmla="*/ 0 w 932688"/>
              <a:gd name="connsiteY0" fmla="*/ 502676 h 502676"/>
              <a:gd name="connsiteX1" fmla="*/ 475488 w 932688"/>
              <a:gd name="connsiteY1" fmla="*/ 72908 h 502676"/>
              <a:gd name="connsiteX2" fmla="*/ 786384 w 932688"/>
              <a:gd name="connsiteY2" fmla="*/ 18044 h 502676"/>
              <a:gd name="connsiteX3" fmla="*/ 932688 w 932688"/>
              <a:gd name="connsiteY3" fmla="*/ 264932 h 502676"/>
              <a:gd name="connsiteX0" fmla="*/ 0 w 932688"/>
              <a:gd name="connsiteY0" fmla="*/ 502676 h 502676"/>
              <a:gd name="connsiteX1" fmla="*/ 216181 w 932688"/>
              <a:gd name="connsiteY1" fmla="*/ 72908 h 502676"/>
              <a:gd name="connsiteX2" fmla="*/ 786384 w 932688"/>
              <a:gd name="connsiteY2" fmla="*/ 18044 h 502676"/>
              <a:gd name="connsiteX3" fmla="*/ 932688 w 932688"/>
              <a:gd name="connsiteY3" fmla="*/ 264932 h 502676"/>
              <a:gd name="connsiteX0" fmla="*/ 0 w 932688"/>
              <a:gd name="connsiteY0" fmla="*/ 444424 h 444424"/>
              <a:gd name="connsiteX1" fmla="*/ 216181 w 932688"/>
              <a:gd name="connsiteY1" fmla="*/ 14656 h 444424"/>
              <a:gd name="connsiteX2" fmla="*/ 527077 w 932688"/>
              <a:gd name="connsiteY2" fmla="*/ 109918 h 444424"/>
              <a:gd name="connsiteX3" fmla="*/ 932688 w 932688"/>
              <a:gd name="connsiteY3" fmla="*/ 206680 h 444424"/>
              <a:gd name="connsiteX0" fmla="*/ 0 w 741619"/>
              <a:gd name="connsiteY0" fmla="*/ 444424 h 444424"/>
              <a:gd name="connsiteX1" fmla="*/ 216181 w 741619"/>
              <a:gd name="connsiteY1" fmla="*/ 14656 h 444424"/>
              <a:gd name="connsiteX2" fmla="*/ 527077 w 741619"/>
              <a:gd name="connsiteY2" fmla="*/ 109918 h 444424"/>
              <a:gd name="connsiteX3" fmla="*/ 741619 w 741619"/>
              <a:gd name="connsiteY3" fmla="*/ 370453 h 444424"/>
              <a:gd name="connsiteX0" fmla="*/ 0 w 741619"/>
              <a:gd name="connsiteY0" fmla="*/ 431398 h 431398"/>
              <a:gd name="connsiteX1" fmla="*/ 53094 w 741619"/>
              <a:gd name="connsiteY1" fmla="*/ 179471 h 431398"/>
              <a:gd name="connsiteX2" fmla="*/ 216181 w 741619"/>
              <a:gd name="connsiteY2" fmla="*/ 1630 h 431398"/>
              <a:gd name="connsiteX3" fmla="*/ 527077 w 741619"/>
              <a:gd name="connsiteY3" fmla="*/ 96892 h 431398"/>
              <a:gd name="connsiteX4" fmla="*/ 741619 w 741619"/>
              <a:gd name="connsiteY4" fmla="*/ 357427 h 43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1619" h="431398">
                <a:moveTo>
                  <a:pt x="0" y="431398"/>
                </a:moveTo>
                <a:cubicBezTo>
                  <a:pt x="15673" y="391685"/>
                  <a:pt x="17064" y="251099"/>
                  <a:pt x="53094" y="179471"/>
                </a:cubicBezTo>
                <a:cubicBezTo>
                  <a:pt x="89124" y="107843"/>
                  <a:pt x="137184" y="15393"/>
                  <a:pt x="216181" y="1630"/>
                </a:cubicBezTo>
                <a:cubicBezTo>
                  <a:pt x="295178" y="-12133"/>
                  <a:pt x="450877" y="64888"/>
                  <a:pt x="527077" y="96892"/>
                </a:cubicBezTo>
                <a:cubicBezTo>
                  <a:pt x="603277" y="128896"/>
                  <a:pt x="712663" y="307135"/>
                  <a:pt x="741619" y="357427"/>
                </a:cubicBezTo>
              </a:path>
            </a:pathLst>
          </a:custGeom>
          <a:noFill/>
          <a:ln w="31750">
            <a:solidFill>
              <a:srgbClr val="FF000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942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6" grpId="0" animBg="1"/>
      <p:bldP spid="57" grpId="0" animBg="1"/>
      <p:bldP spid="58" grpId="0" animBg="1"/>
      <p:bldP spid="59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81" grpId="0"/>
      <p:bldP spid="82" grpId="0" animBg="1"/>
      <p:bldP spid="61" grpId="0" animBg="1"/>
      <p:bldP spid="61" grpId="1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chỉ ra bế tắc tổng quát : Giới thiệu</a:t>
            </a:r>
          </a:p>
        </p:txBody>
      </p:sp>
      <p:sp>
        <p:nvSpPr>
          <p:cNvPr id="2" name="Rectangle 1"/>
          <p:cNvSpPr/>
          <p:nvPr/>
        </p:nvSpPr>
        <p:spPr>
          <a:xfrm>
            <a:off x="188771" y="2286000"/>
            <a:ext cx="87500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Áp dụng: hệ thống có các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kiểu tài nguyên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gồm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nhiều đơn vị 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Thuật toán: tương tự thuật toán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người quản lý nhà băng 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cấu trúc dữ liệu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Available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Vector độ dài m: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sẵn có 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Allocation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trận n ∗ m: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đã cấp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Request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 trận n ∗ m: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yêu cầu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cấu trúc cục bộ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Work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Vector độ dài m cho biết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hiện đang có</a:t>
            </a: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F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Finish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Vector độ dài n cho biết </a:t>
            </a: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TT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có thể kết thúc không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Các qui ước </a:t>
            </a:r>
            <a:endParaRPr lang="en-US" altLang="ja-JP" sz="2200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Quan hệ ≤ giữa các Vector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Xử lý các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dòng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ma trận n ∗ m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như các vector</a:t>
            </a:r>
            <a:endParaRPr lang="en-US" altLang="ja-JP" sz="2200" dirty="0">
              <a:solidFill>
                <a:srgbClr val="00B05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5735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Thuật toán chỉ ra bế tắc tổng quát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52401" y="1905868"/>
                <a:ext cx="8750016" cy="507831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BOOL Deadlock(Current Resource-Allocation State)</a:t>
                </a:r>
                <a:r>
                  <a:rPr lang="en-US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{</a:t>
                </a: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Work←Available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for (i : 1 → n)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if(Allocation[i]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solidFill>
                          <a:schemeClr val="accent2">
                            <a:lumMod val="50000"/>
                          </a:schemeClr>
                        </a:solidFill>
                        <a:latin typeface="Cambria Math"/>
                        <a:ea typeface="Cambria Math"/>
                        <a:cs typeface="Tahoma" panose="020B0604030504040204" pitchFamily="34" charset="0"/>
                      </a:rPr>
                      <m:t>≠</m:t>
                    </m:r>
                  </m:oMath>
                </a14:m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0) Finish[i]←false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else  Finish[i] ← </a:t>
                </a:r>
                <a:r>
                  <a:rPr lang="en-US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true;</a:t>
                </a: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flag← true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w</a:t>
                </a:r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hile(flag){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flag←false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for (i : 1 → n) 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if (Finish[i]=false AND </a:t>
                </a:r>
                <a:r>
                  <a:rPr lang="en-US" altLang="ja-JP" dirty="0">
                    <a:solidFill>
                      <a:srgbClr val="00B0F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Request</a:t>
                </a:r>
                <a:r>
                  <a:rPr lang="vi-VN" altLang="ja-JP" dirty="0">
                    <a:solidFill>
                      <a:srgbClr val="00B0F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[i] </a:t>
                </a:r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≤Work){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Finish[i]← true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Work ← Work+Allocation[i] </a:t>
                </a:r>
                <a:endParaRPr lang="en-US" altLang="ja-JP" dirty="0">
                  <a:solidFill>
                    <a:schemeClr val="accent2">
                      <a:lumMod val="50000"/>
                    </a:schemeClr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   flag← true</a:t>
                </a: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     }</a:t>
                </a:r>
                <a:r>
                  <a:rPr lang="vi-VN" altLang="ja-JP" dirty="0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//endif</a:t>
                </a: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   }</a:t>
                </a:r>
                <a:r>
                  <a:rPr lang="vi-VN" altLang="ja-JP" dirty="0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//endwhile </a:t>
                </a:r>
                <a:endParaRPr lang="en-US" altLang="ja-JP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for (i : 1 → n) if (Finish[i]=false)return </a:t>
                </a:r>
                <a:r>
                  <a:rPr lang="en-US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true;</a:t>
                </a: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   return </a:t>
                </a:r>
                <a:r>
                  <a:rPr lang="en-US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fals</a:t>
                </a:r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e;</a:t>
                </a:r>
              </a:p>
              <a:p>
                <a:r>
                  <a:rPr lang="vi-VN" altLang="ja-JP" dirty="0">
                    <a:solidFill>
                      <a:schemeClr val="accent2">
                        <a:lumMod val="50000"/>
                      </a:schemeClr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}</a:t>
                </a:r>
                <a:r>
                  <a:rPr lang="vi-VN" altLang="ja-JP" dirty="0">
                    <a:solidFill>
                      <a:srgbClr val="7030A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//End function</a:t>
                </a:r>
                <a:endParaRPr lang="en-US" altLang="ja-JP" dirty="0">
                  <a:solidFill>
                    <a:srgbClr val="7030A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1905868"/>
                <a:ext cx="8750016" cy="5078313"/>
              </a:xfrm>
              <a:prstGeom prst="rect">
                <a:avLst/>
              </a:prstGeom>
              <a:blipFill rotWithShape="0">
                <a:blip r:embed="rId2"/>
                <a:stretch>
                  <a:fillRect l="-557" t="-720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3505200" y="3002804"/>
            <a:ext cx="4898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//Allocation= 0 không nằm trong chu trình đợi</a:t>
            </a:r>
            <a:endParaRPr lang="ja-JP" altLang="en-US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54224" y="6324600"/>
            <a:ext cx="4898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vi-VN" altLang="ja-JP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//Finish[i] = false, tiến trình Pi đang bị bế tắc</a:t>
            </a:r>
            <a:endParaRPr lang="ja-JP" altLang="en-US" dirty="0">
              <a:solidFill>
                <a:srgbClr val="00B050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0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1" y="1905868"/>
            <a:ext cx="8750016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 tiến trình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 tài nguyên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n-US" altLang="ja-JP" sz="2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vị,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vị,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vi-VN" altLang="ja-JP" sz="2200" baseline="-250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có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đơn vị</a:t>
            </a:r>
          </a:p>
          <a:p>
            <a:pPr marL="342900" indent="-342900">
              <a:buFont typeface="Wingdings" panose="05000000000000000000" pitchFamily="2" charset="2"/>
              <a:buChar char="l"/>
            </a:pP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Trạng thái cung cấp tài nguyên tại thời điểm t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endParaRPr lang="en-US" altLang="ja-JP" sz="2200" baseline="-25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5908"/>
              </p:ext>
            </p:extLst>
          </p:nvPr>
        </p:nvGraphicFramePr>
        <p:xfrm>
          <a:off x="4910497" y="3142422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85298"/>
              </p:ext>
            </p:extLst>
          </p:nvPr>
        </p:nvGraphicFramePr>
        <p:xfrm>
          <a:off x="1176697" y="3124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80916" y="5732928"/>
            <a:ext cx="8382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200" dirty="0">
                <a:solidFill>
                  <a:srgbClr val="00B05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2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2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1412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74251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823749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790206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(0,0,0)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2667000" y="5751788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2377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863752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174440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08312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(0,1,0)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77725" y="574562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sp>
        <p:nvSpPr>
          <p:cNvPr id="10" name="Rectangle 9"/>
          <p:cNvSpPr/>
          <p:nvPr/>
        </p:nvSpPr>
        <p:spPr>
          <a:xfrm>
            <a:off x="3976745" y="5745622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48316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3614121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936881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161113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3,1,3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592265" y="573825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823964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894464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193042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70142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5,2,4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81600" y="573825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774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45387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8969056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629190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5,2,4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3352800" y="573825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2654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vi-VN" altLang="ja-JP" sz="1600" dirty="0"/>
              <a:t>Chương </a:t>
            </a:r>
            <a:r>
              <a:rPr lang="en-US" altLang="ja-JP" sz="1600" dirty="0"/>
              <a:t>2</a:t>
            </a:r>
            <a:r>
              <a:rPr lang="vi-VN" altLang="ja-JP" sz="1600" dirty="0"/>
              <a:t> </a:t>
            </a:r>
            <a:r>
              <a:rPr lang="en-US" altLang="ja-JP" sz="1600" dirty="0"/>
              <a:t>Quản lí tiến trình</a:t>
            </a:r>
            <a:br>
              <a:rPr lang="en-US" altLang="ja-JP" sz="1600" dirty="0"/>
            </a:b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5.Bế tắc và xử lí bế tắc</a:t>
            </a:r>
            <a:b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vi-VN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</a:t>
            </a:r>
            <a:r>
              <a:rPr lang="en-US" altLang="ja-JP" sz="1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5.6 Nhận biết và khắc phục</a:t>
            </a:r>
            <a:endParaRPr lang="ja-JP" altLang="en-US" sz="18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5142" y="1371600"/>
            <a:ext cx="8677275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1pPr>
            <a:lvl2pPr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andara" charset="0"/>
                <a:ea typeface="ＭＳ Ｐゴシック" charset="-128"/>
              </a:defRPr>
            </a:lvl9pPr>
          </a:lstStyle>
          <a:p>
            <a:pPr lvl="1" eaLnBrk="1" hangingPunct="1">
              <a:defRPr/>
            </a:pPr>
            <a:r>
              <a:rPr lang="vi-VN" altLang="ja-JP" sz="2000" dirty="0">
                <a:solidFill>
                  <a:schemeClr val="bg1"/>
                </a:solidFill>
                <a:latin typeface="Tahoma" charset="0"/>
                <a:ea typeface="HGP明朝E" charset="-128"/>
                <a:cs typeface="Tahoma" charset="0"/>
              </a:rPr>
              <a:t>Ví dụ minh họa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937927"/>
              </p:ext>
            </p:extLst>
          </p:nvPr>
        </p:nvGraphicFramePr>
        <p:xfrm>
          <a:off x="4724400" y="1942744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745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</a:t>
                      </a:r>
                      <a:r>
                        <a:rPr kumimoji="1" lang="en-US" altLang="ja-JP" baseline="0"/>
                        <a:t>2</a:t>
                      </a:r>
                      <a:endParaRPr kumimoji="1" lang="en-US" altLang="ja-JP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P3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5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/>
                        <a:t>P4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7640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Request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745310"/>
              </p:ext>
            </p:extLst>
          </p:nvPr>
        </p:nvGraphicFramePr>
        <p:xfrm>
          <a:off x="1066800" y="1981200"/>
          <a:ext cx="2057400" cy="2560320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4800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00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1927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R2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0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1</a:t>
                      </a:r>
                      <a:endParaRPr kumimoji="1" lang="ja-JP" altLang="en-US" baseline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92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927">
                <a:tc gridSpan="4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Allocation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21581" y="4648200"/>
            <a:ext cx="8382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Tài nguyên hiện có (R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R</a:t>
            </a:r>
            <a:r>
              <a:rPr lang="vi-VN" altLang="ja-JP" sz="2000" baseline="-2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vi-VN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=(0, 0, 0)</a:t>
            </a:r>
            <a:endParaRPr lang="ja-JP" altLang="en-US" sz="2000" dirty="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99311"/>
              </p:ext>
            </p:extLst>
          </p:nvPr>
        </p:nvGraphicFramePr>
        <p:xfrm>
          <a:off x="914400" y="5257800"/>
          <a:ext cx="4724398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1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5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8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Tiến</a:t>
                      </a:r>
                      <a:r>
                        <a:rPr kumimoji="1" lang="en-US" altLang="ja-JP" baseline="0" dirty="0"/>
                        <a:t> trình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0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1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2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3</a:t>
                      </a:r>
                      <a:endParaRPr kumimoji="1" lang="ja-JP" altLang="en-US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</a:t>
                      </a:r>
                      <a:r>
                        <a:rPr kumimoji="1" lang="en-US" altLang="ja-JP" baseline="-25000" dirty="0"/>
                        <a:t>4</a:t>
                      </a:r>
                      <a:endParaRPr kumimoji="1" lang="ja-JP" alt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Finish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T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F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Work</a:t>
                      </a:r>
                      <a:endParaRPr kumimoji="1" lang="ja-JP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7,2,4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139584" y="5738257"/>
            <a:ext cx="457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1389473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72283F28EC1DB449696E2F29AE54265" ma:contentTypeVersion="10" ma:contentTypeDescription="Create a new document." ma:contentTypeScope="" ma:versionID="47864ffbcb0e162ec0e24379c533fd48">
  <xsd:schema xmlns:xsd="http://www.w3.org/2001/XMLSchema" xmlns:xs="http://www.w3.org/2001/XMLSchema" xmlns:p="http://schemas.microsoft.com/office/2006/metadata/properties" xmlns:ns2="049b0f24-08d8-4edb-bd43-4c9b8d234f39" xmlns:ns3="e88a3939-53e8-4fe4-a153-578d3936af64" targetNamespace="http://schemas.microsoft.com/office/2006/metadata/properties" ma:root="true" ma:fieldsID="9b63d593db19dab1eeb770ce2df1a62d" ns2:_="" ns3:_="">
    <xsd:import namespace="049b0f24-08d8-4edb-bd43-4c9b8d234f39"/>
    <xsd:import namespace="e88a3939-53e8-4fe4-a153-578d3936af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9b0f24-08d8-4edb-bd43-4c9b8d234f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8a3939-53e8-4fe4-a153-578d3936af6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779ABF-6BD9-4866-8126-8D5FDFC35F25}"/>
</file>

<file path=customXml/itemProps2.xml><?xml version="1.0" encoding="utf-8"?>
<ds:datastoreItem xmlns:ds="http://schemas.openxmlformats.org/officeDocument/2006/customXml" ds:itemID="{D8F1CABB-901F-4E12-8A26-68BE02FBCACF}"/>
</file>

<file path=customXml/itemProps3.xml><?xml version="1.0" encoding="utf-8"?>
<ds:datastoreItem xmlns:ds="http://schemas.openxmlformats.org/officeDocument/2006/customXml" ds:itemID="{6DE90E0E-C577-4682-8BFF-57CF54A2462E}"/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23278</TotalTime>
  <Words>11014</Words>
  <Application>Microsoft Office PowerPoint</Application>
  <PresentationFormat>On-screen Show (4:3)</PresentationFormat>
  <Paragraphs>3006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9" baseType="lpstr">
      <vt:lpstr>Calibri</vt:lpstr>
      <vt:lpstr>Cambria Math</vt:lpstr>
      <vt:lpstr>Candara</vt:lpstr>
      <vt:lpstr>Symbol</vt:lpstr>
      <vt:lpstr>Tahoma</vt:lpstr>
      <vt:lpstr>Wingdings</vt:lpstr>
      <vt:lpstr>Waveform</vt:lpstr>
      <vt:lpstr>Hệ Điều Hành (Nguyên lý các hệ điều hành)</vt:lpstr>
      <vt:lpstr>Chương 2 Quản lí tiến trình </vt:lpstr>
      <vt:lpstr>PowerPoint Presentation</vt:lpstr>
      <vt:lpstr>PowerPoint Presentation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5.1. Khái niệm bế tắc(Deadlock)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5.2. Điều kiện xảy ra bế tắc </vt:lpstr>
      <vt:lpstr>Chương 2 Quản lí tiến trình           5.Bế tắc và xử lí bế tắc               5.3 Các phương pháp xử lý bế tắc</vt:lpstr>
      <vt:lpstr>Chương 2 Quản lí tiến trình           5.Bế tắc và xử lí bế tắc              5.3. Các phương pháp xử lý bế tắc</vt:lpstr>
      <vt:lpstr>Chương 2 Quản lí tiến trình           5.Bế tắc và xử lí bế tắc 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5.4 Phòng ngừa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5.5 Phòng tránh bế tắc</vt:lpstr>
      <vt:lpstr>Chương 2 Quản lí tiến trình           5.Bế tắc và xử lí bế tắc 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5.6 Nhận biết và khắc phục</vt:lpstr>
      <vt:lpstr>Chương 2 Quản lí tiến trình           5.Bế tắc và xử lí bế tắc              </vt:lpstr>
      <vt:lpstr>Chương 2 Quản lí tiến trình           5.Bế tắc và xử lí bế tắc              5.6 Nhận biết và khắc phục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Điều Hành (Nguyên lý các hệ điều hành)</dc:title>
  <dc:creator>Quoc Huy</dc:creator>
  <cp:lastModifiedBy>Quoc Huy</cp:lastModifiedBy>
  <cp:revision>411</cp:revision>
  <dcterms:created xsi:type="dcterms:W3CDTF">2017-07-06T08:45:30Z</dcterms:created>
  <dcterms:modified xsi:type="dcterms:W3CDTF">2020-03-31T10:56:46Z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0x010100F72283F28EC1DB449696E2F29AE54265</vt:lpwstr>
  </property>
</Properties>
</file>