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notesSlides/notesSlide4.xml" ContentType="application/vnd.openxmlformats-officedocument.presentationml.notesSlide+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Layouts/slideLayout9.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1"/>
  </p:notesMasterIdLst>
  <p:sldIdLst>
    <p:sldId id="257" r:id="rId2"/>
    <p:sldId id="556" r:id="rId3"/>
    <p:sldId id="557" r:id="rId4"/>
    <p:sldId id="579" r:id="rId5"/>
    <p:sldId id="432" r:id="rId6"/>
    <p:sldId id="559" r:id="rId7"/>
    <p:sldId id="560" r:id="rId8"/>
    <p:sldId id="561" r:id="rId9"/>
    <p:sldId id="563" r:id="rId10"/>
    <p:sldId id="587" r:id="rId11"/>
    <p:sldId id="576" r:id="rId12"/>
    <p:sldId id="445" r:id="rId13"/>
    <p:sldId id="564" r:id="rId14"/>
    <p:sldId id="588" r:id="rId15"/>
    <p:sldId id="450" r:id="rId16"/>
    <p:sldId id="565" r:id="rId17"/>
    <p:sldId id="453" r:id="rId18"/>
    <p:sldId id="461" r:id="rId19"/>
    <p:sldId id="567" r:id="rId20"/>
    <p:sldId id="569" r:id="rId21"/>
    <p:sldId id="570" r:id="rId22"/>
    <p:sldId id="469" r:id="rId23"/>
    <p:sldId id="473" r:id="rId24"/>
    <p:sldId id="479" r:id="rId25"/>
    <p:sldId id="571" r:id="rId26"/>
    <p:sldId id="485" r:id="rId27"/>
    <p:sldId id="585" r:id="rId28"/>
    <p:sldId id="486" r:id="rId29"/>
    <p:sldId id="489" r:id="rId30"/>
    <p:sldId id="572" r:id="rId31"/>
    <p:sldId id="573" r:id="rId32"/>
    <p:sldId id="493" r:id="rId33"/>
    <p:sldId id="494" r:id="rId34"/>
    <p:sldId id="583" r:id="rId35"/>
    <p:sldId id="582" r:id="rId36"/>
    <p:sldId id="495" r:id="rId37"/>
    <p:sldId id="496" r:id="rId38"/>
    <p:sldId id="497" r:id="rId39"/>
    <p:sldId id="574" r:id="rId40"/>
    <p:sldId id="499" r:id="rId41"/>
    <p:sldId id="500" r:id="rId42"/>
    <p:sldId id="501" r:id="rId43"/>
    <p:sldId id="502" r:id="rId44"/>
    <p:sldId id="503" r:id="rId45"/>
    <p:sldId id="506" r:id="rId46"/>
    <p:sldId id="575" r:id="rId47"/>
    <p:sldId id="508" r:id="rId48"/>
    <p:sldId id="509" r:id="rId49"/>
    <p:sldId id="510" r:id="rId5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33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16" autoAdjust="0"/>
    <p:restoredTop sz="94631" autoAdjust="0"/>
  </p:normalViewPr>
  <p:slideViewPr>
    <p:cSldViewPr>
      <p:cViewPr varScale="1">
        <p:scale>
          <a:sx n="64" d="100"/>
          <a:sy n="64" d="100"/>
        </p:scale>
        <p:origin x="1066" y="62"/>
      </p:cViewPr>
      <p:guideLst>
        <p:guide orient="horz" pos="2160"/>
        <p:guide pos="2880"/>
      </p:guideLst>
    </p:cSldViewPr>
  </p:slideViewPr>
  <p:outlineViewPr>
    <p:cViewPr>
      <p:scale>
        <a:sx n="33" d="100"/>
        <a:sy n="33" d="100"/>
      </p:scale>
      <p:origin x="0" y="40829"/>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8" Type="http://schemas.openxmlformats.org/officeDocument/2006/relationships/customXml" Target="../customXml/item3.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ustomXml" Target="../customXml/item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ustomXml" Target="../customXml/item2.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DF835B-B235-4EDB-8CC9-7F8EA8488E8D}" type="datetimeFigureOut">
              <a:rPr kumimoji="1" lang="ja-JP" altLang="en-US" smtClean="0"/>
              <a:pPr/>
              <a:t>2021/5/6</a:t>
            </a:fld>
            <a:endParaRPr kumimoji="1" lang="ja-JP"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F7A991-DEFD-43E5-9323-34E32C1B15E3}" type="slidenum">
              <a:rPr kumimoji="1" lang="ja-JP" altLang="en-US" smtClean="0"/>
              <a:pPr/>
              <a:t>‹#›</a:t>
            </a:fld>
            <a:endParaRPr kumimoji="1" lang="ja-JP" altLang="en-US"/>
          </a:p>
        </p:txBody>
      </p:sp>
    </p:spTree>
    <p:extLst>
      <p:ext uri="{BB962C8B-B14F-4D97-AF65-F5344CB8AC3E}">
        <p14:creationId xmlns:p14="http://schemas.microsoft.com/office/powerpoint/2010/main" val="254543067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a:t>Page size 1024B</a:t>
            </a:r>
            <a:endParaRPr kumimoji="1" lang="ja-JP" altLang="en-US" dirty="0"/>
          </a:p>
        </p:txBody>
      </p:sp>
      <p:sp>
        <p:nvSpPr>
          <p:cNvPr id="4" name="Slide Number Placeholder 3"/>
          <p:cNvSpPr>
            <a:spLocks noGrp="1"/>
          </p:cNvSpPr>
          <p:nvPr>
            <p:ph type="sldNum" sz="quarter" idx="10"/>
          </p:nvPr>
        </p:nvSpPr>
        <p:spPr/>
        <p:txBody>
          <a:bodyPr/>
          <a:lstStyle/>
          <a:p>
            <a:fld id="{DCF7A991-DEFD-43E5-9323-34E32C1B15E3}" type="slidenum">
              <a:rPr kumimoji="1" lang="ja-JP" altLang="en-US" smtClean="0"/>
              <a:pPr/>
              <a:t>29</a:t>
            </a:fld>
            <a:endParaRPr kumimoji="1" lang="ja-JP" altLang="en-US"/>
          </a:p>
        </p:txBody>
      </p:sp>
    </p:spTree>
    <p:extLst>
      <p:ext uri="{BB962C8B-B14F-4D97-AF65-F5344CB8AC3E}">
        <p14:creationId xmlns:p14="http://schemas.microsoft.com/office/powerpoint/2010/main" val="3208892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Giải</a:t>
            </a:r>
            <a:r>
              <a:rPr lang="en-US" dirty="0"/>
              <a:t> </a:t>
            </a:r>
            <a:r>
              <a:rPr lang="en-US" dirty="0" err="1"/>
              <a:t>quyết</a:t>
            </a:r>
            <a:r>
              <a:rPr lang="en-US" dirty="0"/>
              <a:t> đ</a:t>
            </a:r>
            <a:r>
              <a:rPr lang="vi-VN" dirty="0"/>
              <a:t>ư</a:t>
            </a:r>
            <a:r>
              <a:rPr lang="en-US" dirty="0" err="1"/>
              <a:t>ợc</a:t>
            </a:r>
            <a:r>
              <a:rPr lang="en-US" dirty="0"/>
              <a:t> 3 </a:t>
            </a:r>
            <a:r>
              <a:rPr lang="en-US" dirty="0" err="1"/>
              <a:t>vấn</a:t>
            </a:r>
            <a:r>
              <a:rPr lang="en-US" dirty="0"/>
              <a:t> </a:t>
            </a:r>
            <a:r>
              <a:rPr lang="en-US" dirty="0" err="1"/>
              <a:t>đề</a:t>
            </a:r>
            <a:r>
              <a:rPr lang="en-US" dirty="0"/>
              <a:t>:</a:t>
            </a:r>
          </a:p>
          <a:p>
            <a:pPr marL="171450" indent="-171450">
              <a:buFontTx/>
              <a:buChar char="-"/>
            </a:pPr>
            <a:r>
              <a:rPr lang="en-US" dirty="0" err="1"/>
              <a:t>Thiếu</a:t>
            </a:r>
            <a:r>
              <a:rPr lang="en-US" dirty="0"/>
              <a:t> </a:t>
            </a:r>
            <a:r>
              <a:rPr lang="en-US" dirty="0" err="1"/>
              <a:t>bộ</a:t>
            </a:r>
            <a:r>
              <a:rPr lang="en-US" dirty="0"/>
              <a:t> </a:t>
            </a:r>
            <a:r>
              <a:rPr lang="en-US" dirty="0" err="1"/>
              <a:t>nhớ</a:t>
            </a:r>
            <a:r>
              <a:rPr lang="en-US" dirty="0"/>
              <a:t> </a:t>
            </a:r>
            <a:r>
              <a:rPr lang="en-US" dirty="0" err="1"/>
              <a:t>vật</a:t>
            </a:r>
            <a:r>
              <a:rPr lang="en-US" dirty="0"/>
              <a:t> </a:t>
            </a:r>
            <a:r>
              <a:rPr lang="en-US" dirty="0" err="1"/>
              <a:t>lý</a:t>
            </a:r>
            <a:endParaRPr lang="en-US" dirty="0"/>
          </a:p>
          <a:p>
            <a:pPr marL="171450" indent="-171450">
              <a:buFontTx/>
              <a:buChar char="-"/>
            </a:pPr>
            <a:r>
              <a:rPr lang="en-US" dirty="0" err="1"/>
              <a:t>Các</a:t>
            </a:r>
            <a:r>
              <a:rPr lang="en-US" dirty="0"/>
              <a:t> </a:t>
            </a:r>
            <a:r>
              <a:rPr lang="en-US" dirty="0" err="1"/>
              <a:t>phân</a:t>
            </a:r>
            <a:r>
              <a:rPr lang="en-US" dirty="0"/>
              <a:t> </a:t>
            </a:r>
            <a:r>
              <a:rPr lang="en-US" dirty="0" err="1"/>
              <a:t>mảnh</a:t>
            </a:r>
            <a:r>
              <a:rPr lang="en-US" dirty="0"/>
              <a:t> </a:t>
            </a:r>
            <a:r>
              <a:rPr lang="en-US" dirty="0" err="1"/>
              <a:t>trong</a:t>
            </a:r>
            <a:r>
              <a:rPr lang="en-US" dirty="0"/>
              <a:t> </a:t>
            </a:r>
            <a:r>
              <a:rPr lang="en-US" dirty="0" err="1"/>
              <a:t>bộ</a:t>
            </a:r>
            <a:r>
              <a:rPr lang="en-US" dirty="0"/>
              <a:t> </a:t>
            </a:r>
            <a:r>
              <a:rPr lang="en-US" dirty="0" err="1"/>
              <a:t>nhớ</a:t>
            </a:r>
            <a:r>
              <a:rPr lang="en-US" dirty="0"/>
              <a:t> </a:t>
            </a:r>
            <a:r>
              <a:rPr lang="en-US" dirty="0" err="1"/>
              <a:t>khi</a:t>
            </a:r>
            <a:r>
              <a:rPr lang="en-US" dirty="0"/>
              <a:t> </a:t>
            </a:r>
            <a:r>
              <a:rPr lang="en-US" dirty="0" err="1"/>
              <a:t>ch</a:t>
            </a:r>
            <a:r>
              <a:rPr lang="vi-VN" dirty="0"/>
              <a:t>ư</a:t>
            </a:r>
            <a:r>
              <a:rPr lang="en-US" dirty="0" err="1"/>
              <a:t>ơng</a:t>
            </a:r>
            <a:r>
              <a:rPr lang="en-US" dirty="0"/>
              <a:t> </a:t>
            </a:r>
            <a:r>
              <a:rPr lang="en-US" dirty="0" err="1"/>
              <a:t>trình</a:t>
            </a:r>
            <a:r>
              <a:rPr lang="en-US" dirty="0"/>
              <a:t> </a:t>
            </a:r>
            <a:r>
              <a:rPr lang="en-US" dirty="0" err="1"/>
              <a:t>không</a:t>
            </a:r>
            <a:r>
              <a:rPr lang="en-US" dirty="0"/>
              <a:t> </a:t>
            </a:r>
            <a:r>
              <a:rPr lang="en-US" dirty="0" err="1"/>
              <a:t>sử</a:t>
            </a:r>
            <a:r>
              <a:rPr lang="en-US" dirty="0"/>
              <a:t> </a:t>
            </a:r>
            <a:r>
              <a:rPr lang="en-US" dirty="0" err="1"/>
              <a:t>dụng</a:t>
            </a:r>
            <a:r>
              <a:rPr lang="en-US" dirty="0"/>
              <a:t> </a:t>
            </a:r>
            <a:r>
              <a:rPr lang="en-US" dirty="0" err="1"/>
              <a:t>hết</a:t>
            </a:r>
            <a:endParaRPr lang="en-US" dirty="0"/>
          </a:p>
          <a:p>
            <a:pPr marL="171450" indent="-171450">
              <a:buFontTx/>
              <a:buChar char="-"/>
            </a:pPr>
            <a:r>
              <a:rPr lang="en-US" dirty="0" err="1"/>
              <a:t>Bảo</a:t>
            </a:r>
            <a:r>
              <a:rPr lang="en-US" dirty="0"/>
              <a:t> </a:t>
            </a:r>
            <a:r>
              <a:rPr lang="en-US" dirty="0" err="1"/>
              <a:t>vệ</a:t>
            </a:r>
            <a:r>
              <a:rPr lang="en-US" dirty="0"/>
              <a:t> </a:t>
            </a:r>
            <a:r>
              <a:rPr lang="en-US" dirty="0" err="1"/>
              <a:t>địa</a:t>
            </a:r>
            <a:r>
              <a:rPr lang="en-US" dirty="0"/>
              <a:t> </a:t>
            </a:r>
            <a:r>
              <a:rPr lang="en-US" dirty="0" err="1"/>
              <a:t>chỉ</a:t>
            </a:r>
            <a:r>
              <a:rPr lang="en-US" dirty="0"/>
              <a:t> </a:t>
            </a:r>
            <a:r>
              <a:rPr lang="en-US" dirty="0" err="1"/>
              <a:t>truy</a:t>
            </a:r>
            <a:r>
              <a:rPr lang="en-US" dirty="0"/>
              <a:t> </a:t>
            </a:r>
            <a:r>
              <a:rPr lang="en-US" dirty="0" err="1"/>
              <a:t>cập</a:t>
            </a:r>
            <a:r>
              <a:rPr lang="en-US" dirty="0"/>
              <a:t> </a:t>
            </a:r>
            <a:r>
              <a:rPr lang="en-US" dirty="0" err="1"/>
              <a:t>các</a:t>
            </a:r>
            <a:r>
              <a:rPr lang="en-US" dirty="0"/>
              <a:t> </a:t>
            </a:r>
            <a:r>
              <a:rPr lang="en-US" dirty="0" err="1"/>
              <a:t>ch</a:t>
            </a:r>
            <a:r>
              <a:rPr lang="vi-VN" dirty="0"/>
              <a:t>ư</a:t>
            </a:r>
            <a:r>
              <a:rPr lang="en-US" dirty="0" err="1"/>
              <a:t>ơng</a:t>
            </a:r>
            <a:r>
              <a:rPr lang="en-US" dirty="0"/>
              <a:t> </a:t>
            </a:r>
            <a:r>
              <a:rPr lang="en-US" dirty="0" err="1"/>
              <a:t>trình</a:t>
            </a:r>
            <a:r>
              <a:rPr lang="en-US" dirty="0"/>
              <a:t> </a:t>
            </a:r>
            <a:r>
              <a:rPr lang="en-US" dirty="0" err="1"/>
              <a:t>khác</a:t>
            </a:r>
            <a:r>
              <a:rPr lang="en-US" dirty="0"/>
              <a:t> </a:t>
            </a:r>
            <a:r>
              <a:rPr lang="en-US" dirty="0" err="1"/>
              <a:t>nhau</a:t>
            </a:r>
            <a:endParaRPr lang="en-US" dirty="0"/>
          </a:p>
        </p:txBody>
      </p:sp>
      <p:sp>
        <p:nvSpPr>
          <p:cNvPr id="4" name="Slide Number Placeholder 3"/>
          <p:cNvSpPr>
            <a:spLocks noGrp="1"/>
          </p:cNvSpPr>
          <p:nvPr>
            <p:ph type="sldNum" sz="quarter" idx="5"/>
          </p:nvPr>
        </p:nvSpPr>
        <p:spPr/>
        <p:txBody>
          <a:bodyPr/>
          <a:lstStyle/>
          <a:p>
            <a:fld id="{DCF7A991-DEFD-43E5-9323-34E32C1B15E3}" type="slidenum">
              <a:rPr kumimoji="1" lang="ja-JP" altLang="en-US" smtClean="0"/>
              <a:pPr/>
              <a:t>34</a:t>
            </a:fld>
            <a:endParaRPr kumimoji="1" lang="ja-JP" altLang="en-US"/>
          </a:p>
        </p:txBody>
      </p:sp>
    </p:spTree>
    <p:extLst>
      <p:ext uri="{BB962C8B-B14F-4D97-AF65-F5344CB8AC3E}">
        <p14:creationId xmlns:p14="http://schemas.microsoft.com/office/powerpoint/2010/main" val="3049831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Dãy</a:t>
            </a:r>
            <a:r>
              <a:rPr lang="en-US" dirty="0"/>
              <a:t> </a:t>
            </a:r>
            <a:r>
              <a:rPr lang="en-US" dirty="0" err="1"/>
              <a:t>số</a:t>
            </a:r>
            <a:r>
              <a:rPr lang="en-US" dirty="0"/>
              <a:t>: </a:t>
            </a:r>
            <a:r>
              <a:rPr lang="en-US" dirty="0" err="1"/>
              <a:t>khi</a:t>
            </a:r>
            <a:r>
              <a:rPr lang="en-US" dirty="0"/>
              <a:t> </a:t>
            </a:r>
            <a:r>
              <a:rPr lang="en-US" dirty="0" err="1"/>
              <a:t>chuyển</a:t>
            </a:r>
            <a:r>
              <a:rPr lang="en-US" dirty="0"/>
              <a:t> </a:t>
            </a:r>
            <a:r>
              <a:rPr lang="en-US" dirty="0" err="1"/>
              <a:t>phần</a:t>
            </a:r>
            <a:r>
              <a:rPr lang="en-US" dirty="0"/>
              <a:t> </a:t>
            </a:r>
            <a:r>
              <a:rPr lang="en-US" dirty="0" err="1"/>
              <a:t>tử</a:t>
            </a:r>
            <a:r>
              <a:rPr lang="en-US" dirty="0"/>
              <a:t> </a:t>
            </a:r>
            <a:r>
              <a:rPr lang="en-US" dirty="0" err="1"/>
              <a:t>cần</a:t>
            </a:r>
            <a:r>
              <a:rPr lang="en-US" dirty="0"/>
              <a:t> </a:t>
            </a:r>
            <a:r>
              <a:rPr lang="en-US" dirty="0" err="1"/>
              <a:t>tới</a:t>
            </a:r>
            <a:r>
              <a:rPr lang="en-US" dirty="0"/>
              <a:t> 4 </a:t>
            </a:r>
            <a:r>
              <a:rPr lang="en-US" dirty="0" err="1"/>
              <a:t>phép</a:t>
            </a:r>
            <a:r>
              <a:rPr lang="en-US" dirty="0"/>
              <a:t> </a:t>
            </a:r>
            <a:r>
              <a:rPr lang="en-US" dirty="0" err="1"/>
              <a:t>gán</a:t>
            </a:r>
            <a:r>
              <a:rPr lang="en-US" dirty="0"/>
              <a:t> </a:t>
            </a:r>
            <a:r>
              <a:rPr lang="en-US" dirty="0" err="1"/>
              <a:t>giá</a:t>
            </a:r>
            <a:r>
              <a:rPr lang="en-US" dirty="0"/>
              <a:t> </a:t>
            </a:r>
            <a:r>
              <a:rPr lang="en-US" dirty="0" err="1"/>
              <a:t>trị</a:t>
            </a:r>
            <a:r>
              <a:rPr lang="en-US" dirty="0"/>
              <a:t> </a:t>
            </a:r>
            <a:r>
              <a:rPr lang="en-US" dirty="0" err="1"/>
              <a:t>mới</a:t>
            </a:r>
            <a:r>
              <a:rPr lang="en-US" dirty="0"/>
              <a:t> </a:t>
            </a:r>
            <a:r>
              <a:rPr lang="en-US" dirty="0" err="1"/>
              <a:t>cho</a:t>
            </a:r>
            <a:r>
              <a:rPr lang="en-US" dirty="0"/>
              <a:t> 4 con </a:t>
            </a:r>
            <a:r>
              <a:rPr lang="en-US" dirty="0" err="1"/>
              <a:t>trỏ</a:t>
            </a:r>
            <a:r>
              <a:rPr lang="en-US" dirty="0"/>
              <a:t>.</a:t>
            </a:r>
          </a:p>
        </p:txBody>
      </p:sp>
      <p:sp>
        <p:nvSpPr>
          <p:cNvPr id="4" name="Slide Number Placeholder 3"/>
          <p:cNvSpPr>
            <a:spLocks noGrp="1"/>
          </p:cNvSpPr>
          <p:nvPr>
            <p:ph type="sldNum" sz="quarter" idx="10"/>
          </p:nvPr>
        </p:nvSpPr>
        <p:spPr/>
        <p:txBody>
          <a:bodyPr/>
          <a:lstStyle/>
          <a:p>
            <a:fld id="{DCF7A991-DEFD-43E5-9323-34E32C1B15E3}" type="slidenum">
              <a:rPr kumimoji="1" lang="ja-JP" altLang="en-US" smtClean="0"/>
              <a:pPr/>
              <a:t>44</a:t>
            </a:fld>
            <a:endParaRPr kumimoji="1" lang="ja-JP" altLang="en-US"/>
          </a:p>
        </p:txBody>
      </p:sp>
    </p:spTree>
    <p:extLst>
      <p:ext uri="{BB962C8B-B14F-4D97-AF65-F5344CB8AC3E}">
        <p14:creationId xmlns:p14="http://schemas.microsoft.com/office/powerpoint/2010/main" val="171185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kern="1200" dirty="0">
                <a:solidFill>
                  <a:schemeClr val="tx1"/>
                </a:solidFill>
                <a:effectLst/>
                <a:latin typeface="+mn-lt"/>
                <a:ea typeface="+mn-ea"/>
                <a:cs typeface="+mn-cs"/>
              </a:rPr>
              <a:t>Prior to protected mode, multiple programs could be running in memory at the same time, but any program could access any area of memory and, therefore, if malicious or errant, for example, could take down the entire system.</a:t>
            </a:r>
          </a:p>
          <a:p>
            <a:r>
              <a:rPr kumimoji="1" lang="en-US" sz="1200" b="0" i="0" kern="1200" dirty="0">
                <a:solidFill>
                  <a:schemeClr val="tx1"/>
                </a:solidFill>
                <a:effectLst/>
                <a:latin typeface="+mn-lt"/>
                <a:ea typeface="+mn-ea"/>
                <a:cs typeface="+mn-cs"/>
              </a:rPr>
              <a:t>The 80286 introduced the protected mode to isolate that possibility by allowing the operating system (OS) to dictate where each program should run. </a:t>
            </a:r>
          </a:p>
          <a:p>
            <a:endParaRPr lang="en-US" dirty="0"/>
          </a:p>
        </p:txBody>
      </p:sp>
      <p:sp>
        <p:nvSpPr>
          <p:cNvPr id="4" name="Slide Number Placeholder 3"/>
          <p:cNvSpPr>
            <a:spLocks noGrp="1"/>
          </p:cNvSpPr>
          <p:nvPr>
            <p:ph type="sldNum" sz="quarter" idx="10"/>
          </p:nvPr>
        </p:nvSpPr>
        <p:spPr/>
        <p:txBody>
          <a:bodyPr/>
          <a:lstStyle/>
          <a:p>
            <a:fld id="{DCF7A991-DEFD-43E5-9323-34E32C1B15E3}" type="slidenum">
              <a:rPr kumimoji="1" lang="ja-JP" altLang="en-US" smtClean="0"/>
              <a:pPr/>
              <a:t>47</a:t>
            </a:fld>
            <a:endParaRPr kumimoji="1" lang="ja-JP" altLang="en-US"/>
          </a:p>
        </p:txBody>
      </p:sp>
    </p:spTree>
    <p:extLst>
      <p:ext uri="{BB962C8B-B14F-4D97-AF65-F5344CB8AC3E}">
        <p14:creationId xmlns:p14="http://schemas.microsoft.com/office/powerpoint/2010/main" val="3466832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altLang="ja-JP"/>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ja-JP"/>
              <a:t>Click to edit Master subtitle style</a:t>
            </a:r>
            <a:endParaRPr lang="en-US" dirty="0"/>
          </a:p>
        </p:txBody>
      </p:sp>
      <p:sp>
        <p:nvSpPr>
          <p:cNvPr id="4" name="Date Placeholder 3"/>
          <p:cNvSpPr>
            <a:spLocks noGrp="1"/>
          </p:cNvSpPr>
          <p:nvPr>
            <p:ph type="dt" sz="half" idx="10"/>
          </p:nvPr>
        </p:nvSpPr>
        <p:spPr/>
        <p:txBody>
          <a:bodyPr/>
          <a:lstStyle/>
          <a:p>
            <a:fld id="{661FA0D5-37F2-47E3-BB0F-F6843410FE64}" type="datetimeFigureOut">
              <a:rPr kumimoji="1" lang="ja-JP" altLang="en-US" smtClean="0"/>
              <a:pPr/>
              <a:t>2021/5/6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9AC648D-85B6-408A-95BB-E34AA573DFDD}"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Date Placeholder 3"/>
          <p:cNvSpPr>
            <a:spLocks noGrp="1"/>
          </p:cNvSpPr>
          <p:nvPr>
            <p:ph type="dt" sz="half" idx="10"/>
          </p:nvPr>
        </p:nvSpPr>
        <p:spPr/>
        <p:txBody>
          <a:bodyPr/>
          <a:lstStyle/>
          <a:p>
            <a:fld id="{661FA0D5-37F2-47E3-BB0F-F6843410FE64}" type="datetimeFigureOut">
              <a:rPr kumimoji="1" lang="ja-JP" altLang="en-US" smtClean="0"/>
              <a:pPr/>
              <a:t>2021/5/6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9AC648D-85B6-408A-95BB-E34AA573DFDD}"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661FA0D5-37F2-47E3-BB0F-F6843410FE64}" type="datetimeFigureOut">
              <a:rPr kumimoji="1" lang="ja-JP" altLang="en-US" smtClean="0"/>
              <a:pPr/>
              <a:t>2021/5/6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9AC648D-85B6-408A-95BB-E34AA573DFDD}" type="slidenum">
              <a:rPr kumimoji="1" lang="ja-JP" altLang="en-US" smtClean="0"/>
              <a:pPr/>
              <a:t>‹#›</a:t>
            </a:fld>
            <a:endParaRPr kumimoji="1" lang="ja-JP" alt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altLang="ja-JP"/>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4" name="Date Placeholder 3"/>
          <p:cNvSpPr>
            <a:spLocks noGrp="1"/>
          </p:cNvSpPr>
          <p:nvPr>
            <p:ph type="dt" sz="half" idx="10"/>
          </p:nvPr>
        </p:nvSpPr>
        <p:spPr/>
        <p:txBody>
          <a:bodyPr/>
          <a:lstStyle/>
          <a:p>
            <a:fld id="{661FA0D5-37F2-47E3-BB0F-F6843410FE64}" type="datetimeFigureOut">
              <a:rPr kumimoji="1" lang="ja-JP" altLang="en-US" smtClean="0"/>
              <a:pPr/>
              <a:t>2021/5/6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9AC648D-85B6-408A-95BB-E34AA573DFDD}" type="slidenum">
              <a:rPr kumimoji="1" lang="ja-JP" altLang="en-US" smtClean="0"/>
              <a:pPr/>
              <a:t>‹#›</a:t>
            </a:fld>
            <a:endParaRPr kumimoji="1" lang="ja-JP" altLang="en-US"/>
          </a:p>
        </p:txBody>
      </p:sp>
      <p:sp>
        <p:nvSpPr>
          <p:cNvPr id="7" name="Title 6"/>
          <p:cNvSpPr>
            <a:spLocks noGrp="1"/>
          </p:cNvSpPr>
          <p:nvPr>
            <p:ph type="title"/>
          </p:nvPr>
        </p:nvSpPr>
        <p:spPr/>
        <p:txBody>
          <a:bodyPr/>
          <a:lstStyle/>
          <a:p>
            <a:r>
              <a:rPr lang="en-US" altLang="ja-JP"/>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altLang="ja-JP"/>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Click to edit Master text styles</a:t>
            </a:r>
          </a:p>
        </p:txBody>
      </p:sp>
      <p:sp>
        <p:nvSpPr>
          <p:cNvPr id="4" name="Date Placeholder 3"/>
          <p:cNvSpPr>
            <a:spLocks noGrp="1"/>
          </p:cNvSpPr>
          <p:nvPr>
            <p:ph type="dt" sz="half" idx="10"/>
          </p:nvPr>
        </p:nvSpPr>
        <p:spPr/>
        <p:txBody>
          <a:bodyPr/>
          <a:lstStyle/>
          <a:p>
            <a:fld id="{661FA0D5-37F2-47E3-BB0F-F6843410FE64}" type="datetimeFigureOut">
              <a:rPr kumimoji="1" lang="ja-JP" altLang="en-US" smtClean="0"/>
              <a:pPr/>
              <a:t>2021/5/6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9AC648D-85B6-408A-95BB-E34AA573DFDD}" type="slidenum">
              <a:rPr kumimoji="1" lang="ja-JP" altLang="en-US" smtClean="0"/>
              <a:pPr/>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5" name="Date Placeholder 4"/>
          <p:cNvSpPr>
            <a:spLocks noGrp="1"/>
          </p:cNvSpPr>
          <p:nvPr>
            <p:ph type="dt" sz="half" idx="10"/>
          </p:nvPr>
        </p:nvSpPr>
        <p:spPr/>
        <p:txBody>
          <a:bodyPr/>
          <a:lstStyle/>
          <a:p>
            <a:fld id="{661FA0D5-37F2-47E3-BB0F-F6843410FE64}" type="datetimeFigureOut">
              <a:rPr kumimoji="1" lang="ja-JP" altLang="en-US" smtClean="0"/>
              <a:pPr/>
              <a:t>2021/5/6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9AC648D-85B6-408A-95BB-E34AA573DFDD}" type="slidenum">
              <a:rPr kumimoji="1" lang="ja-JP" altLang="en-US" smtClean="0"/>
              <a:pPr/>
              <a:t>‹#›</a:t>
            </a:fld>
            <a:endParaRPr kumimoji="1" lang="ja-JP" altLang="en-US"/>
          </a:p>
        </p:txBody>
      </p:sp>
      <p:sp>
        <p:nvSpPr>
          <p:cNvPr id="9" name="Content Placeholder 8"/>
          <p:cNvSpPr>
            <a:spLocks noGrp="1"/>
          </p:cNvSpPr>
          <p:nvPr>
            <p:ph sz="quarter" idx="13"/>
          </p:nvPr>
        </p:nvSpPr>
        <p:spPr>
          <a:xfrm>
            <a:off x="676655" y="2679192"/>
            <a:ext cx="3822192" cy="3447288"/>
          </a:xfrm>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ja-JP"/>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7" name="Date Placeholder 6"/>
          <p:cNvSpPr>
            <a:spLocks noGrp="1"/>
          </p:cNvSpPr>
          <p:nvPr>
            <p:ph type="dt" sz="half" idx="10"/>
          </p:nvPr>
        </p:nvSpPr>
        <p:spPr/>
        <p:txBody>
          <a:bodyPr/>
          <a:lstStyle/>
          <a:p>
            <a:fld id="{661FA0D5-37F2-47E3-BB0F-F6843410FE64}" type="datetimeFigureOut">
              <a:rPr kumimoji="1" lang="ja-JP" altLang="en-US" smtClean="0"/>
              <a:pPr/>
              <a:t>2021/5/6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9AC648D-85B6-408A-95BB-E34AA573DFDD}"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a:p>
        </p:txBody>
      </p:sp>
      <p:sp>
        <p:nvSpPr>
          <p:cNvPr id="3" name="Date Placeholder 2"/>
          <p:cNvSpPr>
            <a:spLocks noGrp="1"/>
          </p:cNvSpPr>
          <p:nvPr>
            <p:ph type="dt" sz="half" idx="10"/>
          </p:nvPr>
        </p:nvSpPr>
        <p:spPr/>
        <p:txBody>
          <a:bodyPr/>
          <a:lstStyle/>
          <a:p>
            <a:fld id="{661FA0D5-37F2-47E3-BB0F-F6843410FE64}" type="datetimeFigureOut">
              <a:rPr kumimoji="1" lang="ja-JP" altLang="en-US" smtClean="0"/>
              <a:pPr/>
              <a:t>2021/5/6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9AC648D-85B6-408A-95BB-E34AA573DFDD}"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661FA0D5-37F2-47E3-BB0F-F6843410FE64}" type="datetimeFigureOut">
              <a:rPr kumimoji="1" lang="ja-JP" altLang="en-US" smtClean="0"/>
              <a:pPr/>
              <a:t>2021/5/6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9AC648D-85B6-408A-95BB-E34AA573DFDD}"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661FA0D5-37F2-47E3-BB0F-F6843410FE64}" type="datetimeFigureOut">
              <a:rPr kumimoji="1" lang="ja-JP" altLang="en-US" smtClean="0"/>
              <a:pPr/>
              <a:t>2021/5/6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9AC648D-85B6-408A-95BB-E34AA573DFDD}" type="slidenum">
              <a:rPr kumimoji="1" lang="ja-JP" altLang="en-US" smtClean="0"/>
              <a:pPr/>
              <a:t>‹#›</a:t>
            </a:fld>
            <a:endParaRPr kumimoji="1" lang="ja-JP" alt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altLang="ja-JP"/>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altLang="ja-JP"/>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5" name="Date Placeholder 4"/>
          <p:cNvSpPr>
            <a:spLocks noGrp="1"/>
          </p:cNvSpPr>
          <p:nvPr>
            <p:ph type="dt" sz="half" idx="10"/>
          </p:nvPr>
        </p:nvSpPr>
        <p:spPr/>
        <p:txBody>
          <a:bodyPr/>
          <a:lstStyle/>
          <a:p>
            <a:fld id="{661FA0D5-37F2-47E3-BB0F-F6843410FE64}" type="datetimeFigureOut">
              <a:rPr kumimoji="1" lang="ja-JP" altLang="en-US" smtClean="0"/>
              <a:pPr/>
              <a:t>2021/5/6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9AC648D-85B6-408A-95BB-E34AA573DFDD}" type="slidenum">
              <a:rPr kumimoji="1" lang="ja-JP" altLang="en-US" smtClean="0"/>
              <a:pPr/>
              <a:t>‹#›</a:t>
            </a:fld>
            <a:endParaRPr kumimoji="1" lang="ja-JP" alt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ja-JP"/>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altLang="ja-JP"/>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661FA0D5-37F2-47E3-BB0F-F6843410FE64}" type="datetimeFigureOut">
              <a:rPr kumimoji="1" lang="ja-JP" altLang="en-US" smtClean="0"/>
              <a:pPr/>
              <a:t>2021/5/6</a:t>
            </a:fld>
            <a:endParaRPr kumimoji="1" lang="ja-JP" alt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kumimoji="1" lang="ja-JP" alt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B9AC648D-85B6-408A-95BB-E34AA573DFDD}" type="slidenum">
              <a:rPr kumimoji="1" lang="ja-JP" altLang="en-US" smtClean="0"/>
              <a:pPr/>
              <a:t>‹#›</a:t>
            </a:fld>
            <a:endParaRPr kumimoji="1" lang="ja-JP" alt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kumimoji="1" sz="4400" kern="1200">
          <a:solidFill>
            <a:srgbClr val="FFFFFF"/>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kumimoji="1"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kumimoji="1"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kumimoji="1"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kumimoji="1"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kumimoji="1"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8.png"/><Relationship Id="rId4" Type="http://schemas.openxmlformats.org/officeDocument/2006/relationships/image" Target="../media/image10.png"/></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9.png"/><Relationship Id="rId4" Type="http://schemas.openxmlformats.org/officeDocument/2006/relationships/image" Target="../media/image1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8.png"/></Relationships>
</file>

<file path=ppt/slides/_rels/slide4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0"/>
            <a:ext cx="7772400" cy="1470025"/>
          </a:xfrm>
        </p:spPr>
        <p:txBody>
          <a:bodyPr/>
          <a:lstStyle/>
          <a:p>
            <a:r>
              <a:rPr lang="en-US" altLang="ja-JP" dirty="0">
                <a:latin typeface="Tahoma" panose="020B0604030504040204" pitchFamily="34" charset="0"/>
                <a:ea typeface="Tahoma" panose="020B0604030504040204" pitchFamily="34" charset="0"/>
                <a:cs typeface="Tahoma" panose="020B0604030504040204" pitchFamily="34" charset="0"/>
              </a:rPr>
              <a:t>Hệ Điều Hành</a:t>
            </a:r>
            <a:br>
              <a:rPr lang="en-US" altLang="ja-JP" dirty="0">
                <a:latin typeface="Tahoma" panose="020B0604030504040204" pitchFamily="34" charset="0"/>
                <a:ea typeface="Tahoma" panose="020B0604030504040204" pitchFamily="34" charset="0"/>
                <a:cs typeface="Tahoma" panose="020B0604030504040204" pitchFamily="34" charset="0"/>
              </a:rPr>
            </a:br>
            <a:r>
              <a:rPr lang="en-US" altLang="ja-JP" sz="2800" dirty="0">
                <a:latin typeface="Tahoma" panose="020B0604030504040204" pitchFamily="34" charset="0"/>
                <a:ea typeface="Tahoma" panose="020B0604030504040204" pitchFamily="34" charset="0"/>
                <a:cs typeface="Tahoma" panose="020B0604030504040204" pitchFamily="34" charset="0"/>
              </a:rPr>
              <a:t>(</a:t>
            </a:r>
            <a:r>
              <a:rPr lang="en-US" altLang="ja-JP" sz="2800" i="1" dirty="0">
                <a:latin typeface="Tahoma" panose="020B0604030504040204" pitchFamily="34" charset="0"/>
                <a:ea typeface="Tahoma" panose="020B0604030504040204" pitchFamily="34" charset="0"/>
                <a:cs typeface="Tahoma" panose="020B0604030504040204" pitchFamily="34" charset="0"/>
              </a:rPr>
              <a:t>Nguyên lý các hệ điều hành</a:t>
            </a:r>
            <a:r>
              <a:rPr lang="en-US" altLang="ja-JP" sz="2800" dirty="0">
                <a:latin typeface="Tahoma" panose="020B0604030504040204" pitchFamily="34" charset="0"/>
                <a:ea typeface="Tahoma" panose="020B0604030504040204" pitchFamily="34" charset="0"/>
                <a:cs typeface="Tahoma" panose="020B0604030504040204" pitchFamily="34" charset="0"/>
              </a:rPr>
              <a:t>)</a:t>
            </a:r>
            <a:endParaRPr kumimoji="1" lang="ja-JP" altLang="en-US" sz="2800" dirty="0">
              <a:latin typeface="Tahoma" panose="020B0604030504040204" pitchFamily="34" charset="0"/>
              <a:cs typeface="Tahoma" panose="020B0604030504040204" pitchFamily="34" charset="0"/>
            </a:endParaRPr>
          </a:p>
        </p:txBody>
      </p:sp>
      <p:sp>
        <p:nvSpPr>
          <p:cNvPr id="3" name="Subtitle 2"/>
          <p:cNvSpPr>
            <a:spLocks noGrp="1"/>
          </p:cNvSpPr>
          <p:nvPr>
            <p:ph type="subTitle" idx="1"/>
          </p:nvPr>
        </p:nvSpPr>
        <p:spPr>
          <a:xfrm>
            <a:off x="533400" y="3200400"/>
            <a:ext cx="7543800" cy="1752600"/>
          </a:xfrm>
        </p:spPr>
        <p:txBody>
          <a:bodyPr>
            <a:normAutofit/>
          </a:bodyPr>
          <a:lstStyle/>
          <a:p>
            <a:r>
              <a:rPr lang="en-US" altLang="ja-JP" dirty="0">
                <a:latin typeface="Tahoma" panose="020B0604030504040204" pitchFamily="34" charset="0"/>
                <a:ea typeface="Tahoma" panose="020B0604030504040204" pitchFamily="34" charset="0"/>
                <a:cs typeface="Tahoma" panose="020B0604030504040204" pitchFamily="34" charset="0"/>
              </a:rPr>
              <a:t>Đỗ Quốc Huy</a:t>
            </a:r>
          </a:p>
          <a:p>
            <a:r>
              <a:rPr lang="en-US" altLang="ja-JP" dirty="0">
                <a:latin typeface="Tahoma" panose="020B0604030504040204" pitchFamily="34" charset="0"/>
                <a:ea typeface="Tahoma" panose="020B0604030504040204" pitchFamily="34" charset="0"/>
                <a:cs typeface="Tahoma" panose="020B0604030504040204" pitchFamily="34" charset="0"/>
              </a:rPr>
              <a:t>huydq@soict.hust.edu.vn</a:t>
            </a:r>
          </a:p>
          <a:p>
            <a:r>
              <a:rPr kumimoji="1" lang="en-US" altLang="ja-JP" dirty="0">
                <a:latin typeface="Tahoma" panose="020B0604030504040204" pitchFamily="34" charset="0"/>
                <a:ea typeface="Tahoma" panose="020B0604030504040204" pitchFamily="34" charset="0"/>
                <a:cs typeface="Tahoma" panose="020B0604030504040204" pitchFamily="34" charset="0"/>
              </a:rPr>
              <a:t>Bộ môn Khoa Học Máy Tính</a:t>
            </a:r>
          </a:p>
          <a:p>
            <a:r>
              <a:rPr lang="en-US" altLang="ja-JP" dirty="0">
                <a:latin typeface="Tahoma" panose="020B0604030504040204" pitchFamily="34" charset="0"/>
                <a:ea typeface="Tahoma" panose="020B0604030504040204" pitchFamily="34" charset="0"/>
                <a:cs typeface="Tahoma" panose="020B0604030504040204" pitchFamily="34" charset="0"/>
              </a:rPr>
              <a:t>Viện Công Nghệ Thông Tin và Truyền Thông</a:t>
            </a:r>
          </a:p>
        </p:txBody>
      </p:sp>
    </p:spTree>
    <p:extLst>
      <p:ext uri="{BB962C8B-B14F-4D97-AF65-F5344CB8AC3E}">
        <p14:creationId xmlns:p14="http://schemas.microsoft.com/office/powerpoint/2010/main" val="182365043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p:cNvSpPr/>
          <p:nvPr/>
        </p:nvSpPr>
        <p:spPr>
          <a:xfrm>
            <a:off x="248754" y="961153"/>
            <a:ext cx="8686800" cy="334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altLang="ja-JP" sz="2300" dirty="0">
                <a:solidFill>
                  <a:schemeClr val="bg1"/>
                </a:solidFill>
              </a:rPr>
              <a:t>Ghi chú</a:t>
            </a:r>
          </a:p>
        </p:txBody>
      </p:sp>
      <p:sp>
        <p:nvSpPr>
          <p:cNvPr id="46" name="Rectangle 45"/>
          <p:cNvSpPr/>
          <p:nvPr/>
        </p:nvSpPr>
        <p:spPr>
          <a:xfrm>
            <a:off x="248754" y="103169"/>
            <a:ext cx="8740962" cy="923330"/>
          </a:xfrm>
          <a:prstGeom prst="rect">
            <a:avLst/>
          </a:prstGeom>
        </p:spPr>
        <p:txBody>
          <a:bodyPr wrap="square">
            <a:spAutoFit/>
          </a:bodyPr>
          <a:lstStyle/>
          <a:p>
            <a:r>
              <a:rPr lang="vi-VN" altLang="ja-JP" dirty="0">
                <a:latin typeface="+mj-lt"/>
              </a:rPr>
              <a:t>Chương  3:  Qu</a:t>
            </a:r>
            <a:r>
              <a:rPr lang="en-US" altLang="ja-JP" dirty="0">
                <a:latin typeface="+mj-lt"/>
              </a:rPr>
              <a:t>ản lý bộ nhớ</a:t>
            </a:r>
            <a:endParaRPr lang="vi-VN" altLang="ja-JP" dirty="0">
              <a:latin typeface="+mj-lt"/>
            </a:endParaRPr>
          </a:p>
          <a:p>
            <a:r>
              <a:rPr lang="vi-VN" altLang="ja-JP" dirty="0">
                <a:latin typeface="+mj-lt"/>
              </a:rPr>
              <a:t>2. Các chiến lược quản lý bộ nhớ </a:t>
            </a:r>
            <a:endParaRPr lang="en-US" altLang="ja-JP" dirty="0">
              <a:latin typeface="+mj-lt"/>
            </a:endParaRPr>
          </a:p>
          <a:p>
            <a:r>
              <a:rPr lang="vi-VN" altLang="ja-JP" dirty="0">
                <a:latin typeface="+mj-lt"/>
              </a:rPr>
              <a:t>2.</a:t>
            </a:r>
            <a:r>
              <a:rPr lang="en-US" altLang="ja-JP" dirty="0">
                <a:latin typeface="Tahoma" panose="020B0604030504040204" pitchFamily="34" charset="0"/>
                <a:ea typeface="Tahoma" panose="020B0604030504040204" pitchFamily="34" charset="0"/>
                <a:cs typeface="Tahoma" panose="020B0604030504040204" pitchFamily="34" charset="0"/>
              </a:rPr>
              <a:t>4</a:t>
            </a:r>
            <a:r>
              <a:rPr lang="vi-VN" altLang="ja-JP" dirty="0">
                <a:latin typeface="+mj-lt"/>
              </a:rPr>
              <a:t> Chiến lược </a:t>
            </a:r>
            <a:r>
              <a:rPr lang="vi-VN" altLang="ja-JP" dirty="0">
                <a:latin typeface="Tahoma" panose="020B0604030504040204" pitchFamily="34" charset="0"/>
                <a:ea typeface="Tahoma" panose="020B0604030504040204" pitchFamily="34" charset="0"/>
                <a:cs typeface="Tahoma" panose="020B0604030504040204" pitchFamily="34" charset="0"/>
              </a:rPr>
              <a:t>phân </a:t>
            </a:r>
            <a:r>
              <a:rPr lang="en-US" altLang="ja-JP" dirty="0">
                <a:latin typeface="Tahoma" panose="020B0604030504040204" pitchFamily="34" charset="0"/>
                <a:ea typeface="Tahoma" panose="020B0604030504040204" pitchFamily="34" charset="0"/>
                <a:cs typeface="Tahoma" panose="020B0604030504040204" pitchFamily="34" charset="0"/>
              </a:rPr>
              <a:t>trang</a:t>
            </a:r>
            <a:endParaRPr lang="vi-VN" altLang="ja-JP" dirty="0">
              <a:latin typeface="Tahoma" panose="020B0604030504040204" pitchFamily="34" charset="0"/>
              <a:ea typeface="Tahoma" panose="020B0604030504040204" pitchFamily="34" charset="0"/>
              <a:cs typeface="Tahoma" panose="020B0604030504040204" pitchFamily="34" charset="0"/>
            </a:endParaRPr>
          </a:p>
        </p:txBody>
      </p:sp>
      <p:sp>
        <p:nvSpPr>
          <p:cNvPr id="4" name="Rectangle 3"/>
          <p:cNvSpPr/>
          <p:nvPr/>
        </p:nvSpPr>
        <p:spPr>
          <a:xfrm>
            <a:off x="495300" y="1884483"/>
            <a:ext cx="8153400" cy="4093428"/>
          </a:xfrm>
          <a:prstGeom prst="rect">
            <a:avLst/>
          </a:prstGeom>
        </p:spPr>
        <p:txBody>
          <a:bodyPr wrap="square">
            <a:spAutoFit/>
          </a:bodyPr>
          <a:lstStyle/>
          <a:p>
            <a:pPr marL="342900" indent="-342900">
              <a:buFont typeface="Wingdings" panose="05000000000000000000" pitchFamily="2" charset="2"/>
              <a:buChar char="l"/>
            </a:pPr>
            <a:r>
              <a:rPr lang="vi-VN" altLang="ja-JP" sz="2000" dirty="0"/>
              <a:t>Không cần thiết nạp toàn bộ trang logic vào </a:t>
            </a:r>
            <a:endParaRPr lang="en-US" altLang="ja-JP" sz="2000" dirty="0"/>
          </a:p>
          <a:p>
            <a:pPr marL="800100" lvl="1" indent="-342900">
              <a:buFont typeface="Wingdings" panose="05000000000000000000" pitchFamily="2" charset="2"/>
              <a:buChar char="l"/>
            </a:pPr>
            <a:r>
              <a:rPr lang="vi-VN" altLang="ja-JP" sz="2000" dirty="0"/>
              <a:t>Số trang vật lý phụ thuộc k/thước bộ nhớ, số trang logic tùy ý </a:t>
            </a:r>
            <a:endParaRPr lang="en-US" altLang="ja-JP" sz="2000" dirty="0"/>
          </a:p>
          <a:p>
            <a:pPr marL="800100" lvl="1" indent="-342900">
              <a:buFont typeface="Wingdings" panose="05000000000000000000" pitchFamily="2" charset="2"/>
              <a:buChar char="l"/>
            </a:pPr>
            <a:r>
              <a:rPr lang="vi-VN" altLang="ja-JP" sz="2000" dirty="0"/>
              <a:t>PCB cần trường dấu hiệu (Mark) cho biết trang đã được nạp vào bộ nhớ chưa </a:t>
            </a:r>
            <a:endParaRPr lang="en-US" altLang="ja-JP" sz="2000" dirty="0"/>
          </a:p>
          <a:p>
            <a:pPr marL="1257300" lvl="2" indent="-342900">
              <a:buFont typeface="Wingdings" panose="05000000000000000000" pitchFamily="2" charset="2"/>
              <a:buChar char="l"/>
            </a:pPr>
            <a:r>
              <a:rPr lang="vi-VN" altLang="ja-JP" sz="2000" dirty="0"/>
              <a:t>M = 0</a:t>
            </a:r>
            <a:r>
              <a:rPr lang="en-US" altLang="ja-JP" sz="2000" dirty="0"/>
              <a:t> </a:t>
            </a:r>
            <a:r>
              <a:rPr lang="vi-VN" altLang="ja-JP" sz="2000" dirty="0"/>
              <a:t>Trang chưa tồn tại </a:t>
            </a:r>
            <a:endParaRPr lang="en-US" altLang="ja-JP" sz="2000" dirty="0"/>
          </a:p>
          <a:p>
            <a:pPr marL="1257300" lvl="2" indent="-342900">
              <a:buFont typeface="Wingdings" panose="05000000000000000000" pitchFamily="2" charset="2"/>
              <a:buChar char="l"/>
            </a:pPr>
            <a:r>
              <a:rPr lang="vi-VN" altLang="ja-JP" sz="2000" dirty="0"/>
              <a:t>M = 1 Trang đã được đưa vào bộ nhớ vật lý</a:t>
            </a:r>
          </a:p>
          <a:p>
            <a:pPr marL="342900" indent="-342900">
              <a:buFont typeface="Wingdings" panose="05000000000000000000" pitchFamily="2" charset="2"/>
              <a:buChar char="l"/>
            </a:pPr>
            <a:endParaRPr lang="en-US" altLang="ja-JP" sz="2000" dirty="0"/>
          </a:p>
          <a:p>
            <a:pPr marL="342900" indent="-342900">
              <a:buFont typeface="Wingdings" panose="05000000000000000000" pitchFamily="2" charset="2"/>
              <a:buChar char="l"/>
            </a:pPr>
            <a:r>
              <a:rPr lang="vi-VN" altLang="ja-JP" sz="2000" dirty="0"/>
              <a:t>Phân biệt chiến lược phân trang - phân đoạn </a:t>
            </a:r>
            <a:endParaRPr lang="en-US" altLang="ja-JP" sz="2000" dirty="0"/>
          </a:p>
          <a:p>
            <a:pPr marL="800100" lvl="1" indent="-342900">
              <a:buFont typeface="Wingdings" panose="05000000000000000000" pitchFamily="2" charset="2"/>
              <a:buChar char="l"/>
            </a:pPr>
            <a:r>
              <a:rPr lang="vi-VN" altLang="ja-JP" sz="2000" dirty="0"/>
              <a:t>Chiến lược phân đoạn </a:t>
            </a:r>
            <a:endParaRPr lang="en-US" altLang="ja-JP" sz="2000" dirty="0"/>
          </a:p>
          <a:p>
            <a:pPr marL="1257300" lvl="2" indent="-342900">
              <a:buFont typeface="Wingdings" panose="05000000000000000000" pitchFamily="2" charset="2"/>
              <a:buChar char="l"/>
            </a:pPr>
            <a:r>
              <a:rPr lang="vi-VN" altLang="ja-JP" sz="2000" dirty="0"/>
              <a:t>Các modul phụ thuộc cấu trúc logic của chương trình</a:t>
            </a:r>
          </a:p>
          <a:p>
            <a:pPr marL="800100" lvl="1" indent="-342900">
              <a:buFont typeface="Wingdings" panose="05000000000000000000" pitchFamily="2" charset="2"/>
              <a:buChar char="l"/>
            </a:pPr>
            <a:r>
              <a:rPr lang="vi-VN" altLang="ja-JP" sz="2000" dirty="0"/>
              <a:t>Chiến lược phân trang </a:t>
            </a:r>
            <a:endParaRPr lang="en-US" altLang="ja-JP" sz="2000" dirty="0"/>
          </a:p>
          <a:p>
            <a:pPr marL="1257300" lvl="2" indent="-342900">
              <a:buFont typeface="Wingdings" panose="05000000000000000000" pitchFamily="2" charset="2"/>
              <a:buChar char="l"/>
            </a:pPr>
            <a:r>
              <a:rPr lang="vi-VN" altLang="ja-JP" sz="2000" dirty="0"/>
              <a:t>Các khối có kích thước độc lập kích thước chương trình </a:t>
            </a:r>
            <a:endParaRPr lang="en-US" altLang="ja-JP" sz="2000" dirty="0"/>
          </a:p>
          <a:p>
            <a:pPr marL="1257300" lvl="2" indent="-342900">
              <a:buFont typeface="Wingdings" panose="05000000000000000000" pitchFamily="2" charset="2"/>
              <a:buChar char="l"/>
            </a:pPr>
            <a:r>
              <a:rPr lang="vi-VN" altLang="ja-JP" sz="2000" dirty="0"/>
              <a:t>Kích thước khối phụ thuộc phần cứng (VD: 2</a:t>
            </a:r>
            <a:r>
              <a:rPr lang="vi-VN" altLang="ja-JP" sz="2000" baseline="30000" dirty="0"/>
              <a:t>9</a:t>
            </a:r>
            <a:r>
              <a:rPr lang="vi-VN" altLang="ja-JP" sz="2000" dirty="0"/>
              <a:t> → 2</a:t>
            </a:r>
            <a:r>
              <a:rPr lang="vi-VN" altLang="ja-JP" sz="2000" baseline="30000" dirty="0"/>
              <a:t>13</a:t>
            </a:r>
            <a:r>
              <a:rPr lang="vi-VN" altLang="ja-JP" sz="2000" dirty="0"/>
              <a:t> bytes)</a:t>
            </a:r>
            <a:endParaRPr lang="ja-JP" altLang="en-US" sz="2000" dirty="0"/>
          </a:p>
        </p:txBody>
      </p:sp>
    </p:spTree>
    <p:extLst>
      <p:ext uri="{BB962C8B-B14F-4D97-AF65-F5344CB8AC3E}">
        <p14:creationId xmlns:p14="http://schemas.microsoft.com/office/powerpoint/2010/main" val="2238093402"/>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p:cNvSpPr/>
          <p:nvPr/>
        </p:nvSpPr>
        <p:spPr>
          <a:xfrm>
            <a:off x="248754" y="961153"/>
            <a:ext cx="8686800" cy="334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altLang="ja-JP" sz="2300" dirty="0">
                <a:solidFill>
                  <a:schemeClr val="bg1"/>
                </a:solidFill>
              </a:rPr>
              <a:t>Ví dụ</a:t>
            </a:r>
          </a:p>
        </p:txBody>
      </p:sp>
      <p:sp>
        <p:nvSpPr>
          <p:cNvPr id="46" name="Rectangle 45"/>
          <p:cNvSpPr/>
          <p:nvPr/>
        </p:nvSpPr>
        <p:spPr>
          <a:xfrm>
            <a:off x="248754" y="103169"/>
            <a:ext cx="8740962" cy="923330"/>
          </a:xfrm>
          <a:prstGeom prst="rect">
            <a:avLst/>
          </a:prstGeom>
        </p:spPr>
        <p:txBody>
          <a:bodyPr wrap="square">
            <a:spAutoFit/>
          </a:bodyPr>
          <a:lstStyle/>
          <a:p>
            <a:r>
              <a:rPr lang="vi-VN" altLang="ja-JP" dirty="0">
                <a:latin typeface="+mj-lt"/>
              </a:rPr>
              <a:t>Chương  3:  Qu</a:t>
            </a:r>
            <a:r>
              <a:rPr lang="en-US" altLang="ja-JP" dirty="0">
                <a:latin typeface="+mj-lt"/>
              </a:rPr>
              <a:t>ản lý bộ nhớ</a:t>
            </a:r>
            <a:endParaRPr lang="vi-VN" altLang="ja-JP" dirty="0">
              <a:latin typeface="+mj-lt"/>
            </a:endParaRPr>
          </a:p>
          <a:p>
            <a:r>
              <a:rPr lang="vi-VN" altLang="ja-JP" dirty="0">
                <a:latin typeface="+mj-lt"/>
              </a:rPr>
              <a:t>2. Các chiến lược quản lý bộ nhớ </a:t>
            </a:r>
            <a:endParaRPr lang="en-US" altLang="ja-JP" dirty="0">
              <a:latin typeface="+mj-lt"/>
            </a:endParaRPr>
          </a:p>
          <a:p>
            <a:r>
              <a:rPr lang="vi-VN" altLang="ja-JP" dirty="0">
                <a:latin typeface="+mj-lt"/>
              </a:rPr>
              <a:t>2.</a:t>
            </a:r>
            <a:r>
              <a:rPr lang="en-US" altLang="ja-JP" dirty="0">
                <a:latin typeface="Tahoma" panose="020B0604030504040204" pitchFamily="34" charset="0"/>
                <a:ea typeface="Tahoma" panose="020B0604030504040204" pitchFamily="34" charset="0"/>
                <a:cs typeface="Tahoma" panose="020B0604030504040204" pitchFamily="34" charset="0"/>
              </a:rPr>
              <a:t>4</a:t>
            </a:r>
            <a:r>
              <a:rPr lang="vi-VN" altLang="ja-JP" dirty="0">
                <a:latin typeface="+mj-lt"/>
              </a:rPr>
              <a:t> Chiến lược </a:t>
            </a:r>
            <a:r>
              <a:rPr lang="vi-VN" altLang="ja-JP" dirty="0">
                <a:latin typeface="Tahoma" panose="020B0604030504040204" pitchFamily="34" charset="0"/>
                <a:ea typeface="Tahoma" panose="020B0604030504040204" pitchFamily="34" charset="0"/>
                <a:cs typeface="Tahoma" panose="020B0604030504040204" pitchFamily="34" charset="0"/>
              </a:rPr>
              <a:t>phân </a:t>
            </a:r>
            <a:r>
              <a:rPr lang="en-US" altLang="ja-JP" dirty="0">
                <a:latin typeface="Tahoma" panose="020B0604030504040204" pitchFamily="34" charset="0"/>
                <a:ea typeface="Tahoma" panose="020B0604030504040204" pitchFamily="34" charset="0"/>
                <a:cs typeface="Tahoma" panose="020B0604030504040204" pitchFamily="34" charset="0"/>
              </a:rPr>
              <a:t>trang</a:t>
            </a:r>
            <a:endParaRPr lang="vi-VN" altLang="ja-JP" dirty="0">
              <a:latin typeface="Tahoma" panose="020B0604030504040204" pitchFamily="34" charset="0"/>
              <a:ea typeface="Tahoma" panose="020B0604030504040204" pitchFamily="34" charset="0"/>
              <a:cs typeface="Tahoma" panose="020B0604030504040204" pitchFamily="34" charset="0"/>
            </a:endParaRPr>
          </a:p>
        </p:txBody>
      </p:sp>
      <p:sp>
        <p:nvSpPr>
          <p:cNvPr id="49" name="TextBox 48"/>
          <p:cNvSpPr txBox="1"/>
          <p:nvPr/>
        </p:nvSpPr>
        <p:spPr>
          <a:xfrm>
            <a:off x="6107258" y="5577883"/>
            <a:ext cx="1775324" cy="369332"/>
          </a:xfrm>
          <a:prstGeom prst="rect">
            <a:avLst/>
          </a:prstGeom>
          <a:noFill/>
        </p:spPr>
        <p:txBody>
          <a:bodyPr wrap="square" rtlCol="0">
            <a:spAutoFit/>
          </a:bodyPr>
          <a:lstStyle/>
          <a:p>
            <a:r>
              <a:rPr kumimoji="1" lang="en-US" altLang="ja-JP" dirty="0">
                <a:solidFill>
                  <a:srgbClr val="3C33F5"/>
                </a:solidFill>
                <a:latin typeface="Tahoma" panose="020B0604030504040204" pitchFamily="34" charset="0"/>
                <a:ea typeface="Tahoma" panose="020B0604030504040204" pitchFamily="34" charset="0"/>
                <a:cs typeface="Tahoma" panose="020B0604030504040204" pitchFamily="34" charset="0"/>
              </a:rPr>
              <a:t>Bộ nhớ vật lý</a:t>
            </a:r>
            <a:endParaRPr kumimoji="1" lang="ja-JP" altLang="en-US" dirty="0">
              <a:solidFill>
                <a:srgbClr val="3C33F5"/>
              </a:solidFill>
              <a:latin typeface="Tahoma" panose="020B0604030504040204" pitchFamily="34" charset="0"/>
              <a:cs typeface="Tahoma" panose="020B0604030504040204" pitchFamily="34" charset="0"/>
            </a:endParaRPr>
          </a:p>
        </p:txBody>
      </p:sp>
      <p:sp>
        <p:nvSpPr>
          <p:cNvPr id="50" name="object 44"/>
          <p:cNvSpPr/>
          <p:nvPr/>
        </p:nvSpPr>
        <p:spPr>
          <a:xfrm>
            <a:off x="4407165" y="2387581"/>
            <a:ext cx="429491" cy="1426967"/>
          </a:xfrm>
          <a:custGeom>
            <a:avLst/>
            <a:gdLst/>
            <a:ahLst/>
            <a:cxnLst/>
            <a:rect l="l" t="t" r="r" b="b"/>
            <a:pathLst>
              <a:path w="216535" h="720089">
                <a:moveTo>
                  <a:pt x="216001" y="0"/>
                </a:moveTo>
                <a:lnTo>
                  <a:pt x="0" y="0"/>
                </a:lnTo>
                <a:lnTo>
                  <a:pt x="0" y="720005"/>
                </a:lnTo>
                <a:lnTo>
                  <a:pt x="216001" y="720005"/>
                </a:lnTo>
                <a:lnTo>
                  <a:pt x="216001" y="0"/>
                </a:lnTo>
                <a:close/>
              </a:path>
            </a:pathLst>
          </a:custGeom>
          <a:solidFill>
            <a:srgbClr val="8ED8F8"/>
          </a:solidFill>
        </p:spPr>
        <p:txBody>
          <a:bodyPr wrap="square" lIns="0" tIns="0" rIns="0" bIns="0" rtlCol="0"/>
          <a:lstStyle/>
          <a:p>
            <a:endParaRPr/>
          </a:p>
        </p:txBody>
      </p:sp>
      <p:sp>
        <p:nvSpPr>
          <p:cNvPr id="51" name="object 45"/>
          <p:cNvSpPr txBox="1"/>
          <p:nvPr/>
        </p:nvSpPr>
        <p:spPr>
          <a:xfrm>
            <a:off x="4407165" y="3457682"/>
            <a:ext cx="429491" cy="320601"/>
          </a:xfrm>
          <a:prstGeom prst="rect">
            <a:avLst/>
          </a:prstGeom>
          <a:solidFill>
            <a:srgbClr val="8ED8F8"/>
          </a:solidFill>
          <a:ln w="25400">
            <a:solidFill>
              <a:srgbClr val="0000FF"/>
            </a:solidFill>
          </a:ln>
        </p:spPr>
        <p:txBody>
          <a:bodyPr vert="horz" wrap="square" lIns="0" tIns="0" rIns="0" bIns="0" rtlCol="0">
            <a:spAutoFit/>
          </a:bodyPr>
          <a:lstStyle/>
          <a:p>
            <a:pPr marL="134708">
              <a:lnSpc>
                <a:spcPts val="2458"/>
              </a:lnSpc>
            </a:pPr>
            <a:r>
              <a:rPr sz="2100" spc="-129" dirty="0">
                <a:solidFill>
                  <a:srgbClr val="0000FF"/>
                </a:solidFill>
                <a:latin typeface="Arial"/>
                <a:cs typeface="Arial"/>
              </a:rPr>
              <a:t>2</a:t>
            </a:r>
            <a:endParaRPr sz="2100">
              <a:latin typeface="Arial"/>
              <a:cs typeface="Arial"/>
            </a:endParaRPr>
          </a:p>
        </p:txBody>
      </p:sp>
      <p:sp>
        <p:nvSpPr>
          <p:cNvPr id="52" name="object 46"/>
          <p:cNvSpPr txBox="1"/>
          <p:nvPr/>
        </p:nvSpPr>
        <p:spPr>
          <a:xfrm>
            <a:off x="4407165" y="3100981"/>
            <a:ext cx="429491" cy="320601"/>
          </a:xfrm>
          <a:prstGeom prst="rect">
            <a:avLst/>
          </a:prstGeom>
          <a:solidFill>
            <a:srgbClr val="8ED8F8"/>
          </a:solidFill>
          <a:ln w="25400">
            <a:solidFill>
              <a:srgbClr val="0000FF"/>
            </a:solidFill>
          </a:ln>
        </p:spPr>
        <p:txBody>
          <a:bodyPr vert="horz" wrap="square" lIns="0" tIns="0" rIns="0" bIns="0" rtlCol="0">
            <a:spAutoFit/>
          </a:bodyPr>
          <a:lstStyle/>
          <a:p>
            <a:pPr marL="134708">
              <a:lnSpc>
                <a:spcPts val="2458"/>
              </a:lnSpc>
            </a:pPr>
            <a:r>
              <a:rPr sz="2100" spc="-129" dirty="0">
                <a:solidFill>
                  <a:srgbClr val="0000FF"/>
                </a:solidFill>
                <a:latin typeface="Arial"/>
                <a:cs typeface="Arial"/>
              </a:rPr>
              <a:t>1</a:t>
            </a:r>
            <a:endParaRPr sz="2100">
              <a:latin typeface="Arial"/>
              <a:cs typeface="Arial"/>
            </a:endParaRPr>
          </a:p>
        </p:txBody>
      </p:sp>
      <p:sp>
        <p:nvSpPr>
          <p:cNvPr id="53" name="object 47"/>
          <p:cNvSpPr txBox="1"/>
          <p:nvPr/>
        </p:nvSpPr>
        <p:spPr>
          <a:xfrm>
            <a:off x="4407165" y="2744282"/>
            <a:ext cx="429491" cy="320601"/>
          </a:xfrm>
          <a:prstGeom prst="rect">
            <a:avLst/>
          </a:prstGeom>
          <a:solidFill>
            <a:srgbClr val="8ED8F8"/>
          </a:solidFill>
          <a:ln w="25400">
            <a:solidFill>
              <a:srgbClr val="0000FF"/>
            </a:solidFill>
          </a:ln>
        </p:spPr>
        <p:txBody>
          <a:bodyPr vert="horz" wrap="square" lIns="0" tIns="0" rIns="0" bIns="0" rtlCol="0">
            <a:spAutoFit/>
          </a:bodyPr>
          <a:lstStyle/>
          <a:p>
            <a:pPr marL="134708">
              <a:lnSpc>
                <a:spcPts val="2458"/>
              </a:lnSpc>
            </a:pPr>
            <a:r>
              <a:rPr sz="2100" spc="-129" dirty="0">
                <a:solidFill>
                  <a:srgbClr val="0000FF"/>
                </a:solidFill>
                <a:latin typeface="Arial"/>
                <a:cs typeface="Arial"/>
              </a:rPr>
              <a:t>6</a:t>
            </a:r>
            <a:endParaRPr sz="2100">
              <a:latin typeface="Arial"/>
              <a:cs typeface="Arial"/>
            </a:endParaRPr>
          </a:p>
        </p:txBody>
      </p:sp>
      <p:sp>
        <p:nvSpPr>
          <p:cNvPr id="54" name="object 48"/>
          <p:cNvSpPr txBox="1"/>
          <p:nvPr/>
        </p:nvSpPr>
        <p:spPr>
          <a:xfrm>
            <a:off x="4407165" y="2387581"/>
            <a:ext cx="429491" cy="320601"/>
          </a:xfrm>
          <a:prstGeom prst="rect">
            <a:avLst/>
          </a:prstGeom>
          <a:solidFill>
            <a:srgbClr val="8ED8F8"/>
          </a:solidFill>
          <a:ln w="25400">
            <a:solidFill>
              <a:srgbClr val="0000FF"/>
            </a:solidFill>
          </a:ln>
        </p:spPr>
        <p:txBody>
          <a:bodyPr vert="horz" wrap="square" lIns="0" tIns="0" rIns="0" bIns="0" rtlCol="0">
            <a:spAutoFit/>
          </a:bodyPr>
          <a:lstStyle/>
          <a:p>
            <a:pPr marL="134708">
              <a:lnSpc>
                <a:spcPts val="2458"/>
              </a:lnSpc>
            </a:pPr>
            <a:r>
              <a:rPr sz="2100" spc="-129" dirty="0">
                <a:solidFill>
                  <a:srgbClr val="0000FF"/>
                </a:solidFill>
                <a:latin typeface="Arial"/>
                <a:cs typeface="Arial"/>
              </a:rPr>
              <a:t>5</a:t>
            </a:r>
            <a:endParaRPr sz="2100">
              <a:latin typeface="Arial"/>
              <a:cs typeface="Arial"/>
            </a:endParaRPr>
          </a:p>
        </p:txBody>
      </p:sp>
      <p:sp>
        <p:nvSpPr>
          <p:cNvPr id="55" name="object 49"/>
          <p:cNvSpPr txBox="1"/>
          <p:nvPr/>
        </p:nvSpPr>
        <p:spPr>
          <a:xfrm>
            <a:off x="4170468" y="2327838"/>
            <a:ext cx="188926" cy="1420455"/>
          </a:xfrm>
          <a:prstGeom prst="rect">
            <a:avLst/>
          </a:prstGeom>
        </p:spPr>
        <p:txBody>
          <a:bodyPr vert="horz" wrap="square" lIns="0" tIns="50358" rIns="0" bIns="0" rtlCol="0">
            <a:spAutoFit/>
          </a:bodyPr>
          <a:lstStyle/>
          <a:p>
            <a:pPr marL="25179">
              <a:spcBef>
                <a:spcPts val="397"/>
              </a:spcBef>
            </a:pPr>
            <a:r>
              <a:rPr sz="2100" spc="-129" dirty="0">
                <a:solidFill>
                  <a:srgbClr val="0000FF"/>
                </a:solidFill>
                <a:latin typeface="Arial"/>
                <a:cs typeface="Arial"/>
              </a:rPr>
              <a:t>0</a:t>
            </a:r>
            <a:endParaRPr sz="2100">
              <a:latin typeface="Arial"/>
              <a:cs typeface="Arial"/>
            </a:endParaRPr>
          </a:p>
          <a:p>
            <a:pPr marL="25179">
              <a:spcBef>
                <a:spcPts val="188"/>
              </a:spcBef>
            </a:pPr>
            <a:r>
              <a:rPr sz="2100" spc="-129" dirty="0">
                <a:solidFill>
                  <a:srgbClr val="0000FF"/>
                </a:solidFill>
                <a:latin typeface="Arial"/>
                <a:cs typeface="Arial"/>
              </a:rPr>
              <a:t>1</a:t>
            </a:r>
            <a:endParaRPr sz="2100">
              <a:latin typeface="Arial"/>
              <a:cs typeface="Arial"/>
            </a:endParaRPr>
          </a:p>
          <a:p>
            <a:pPr marL="25179">
              <a:spcBef>
                <a:spcPts val="188"/>
              </a:spcBef>
            </a:pPr>
            <a:r>
              <a:rPr sz="2100" spc="-129" dirty="0">
                <a:solidFill>
                  <a:srgbClr val="0000FF"/>
                </a:solidFill>
                <a:latin typeface="Arial"/>
                <a:cs typeface="Arial"/>
              </a:rPr>
              <a:t>2</a:t>
            </a:r>
            <a:endParaRPr sz="2100">
              <a:latin typeface="Arial"/>
              <a:cs typeface="Arial"/>
            </a:endParaRPr>
          </a:p>
          <a:p>
            <a:pPr marL="25179">
              <a:spcBef>
                <a:spcPts val="188"/>
              </a:spcBef>
            </a:pPr>
            <a:r>
              <a:rPr sz="2100" spc="-129" dirty="0">
                <a:solidFill>
                  <a:srgbClr val="0000FF"/>
                </a:solidFill>
                <a:latin typeface="Arial"/>
                <a:cs typeface="Arial"/>
              </a:rPr>
              <a:t>3</a:t>
            </a:r>
            <a:endParaRPr sz="2100">
              <a:latin typeface="Arial"/>
              <a:cs typeface="Arial"/>
            </a:endParaRPr>
          </a:p>
        </p:txBody>
      </p:sp>
      <p:sp>
        <p:nvSpPr>
          <p:cNvPr id="56" name="object 50"/>
          <p:cNvSpPr txBox="1"/>
          <p:nvPr/>
        </p:nvSpPr>
        <p:spPr>
          <a:xfrm>
            <a:off x="4329091" y="3751613"/>
            <a:ext cx="585669" cy="346048"/>
          </a:xfrm>
          <a:prstGeom prst="rect">
            <a:avLst/>
          </a:prstGeom>
        </p:spPr>
        <p:txBody>
          <a:bodyPr vert="horz" wrap="square" lIns="0" tIns="22661" rIns="0" bIns="0" rtlCol="0">
            <a:spAutoFit/>
          </a:bodyPr>
          <a:lstStyle/>
          <a:p>
            <a:pPr marL="25179">
              <a:spcBef>
                <a:spcPts val="178"/>
              </a:spcBef>
            </a:pPr>
            <a:r>
              <a:rPr sz="2100" spc="-99" dirty="0">
                <a:solidFill>
                  <a:srgbClr val="0000FF"/>
                </a:solidFill>
                <a:latin typeface="Arial"/>
                <a:cs typeface="Arial"/>
              </a:rPr>
              <a:t>PCB</a:t>
            </a:r>
            <a:endParaRPr sz="2100" dirty="0">
              <a:latin typeface="Arial"/>
              <a:cs typeface="Aria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8143" y="1418859"/>
            <a:ext cx="1833440" cy="36103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2920" y="1394051"/>
            <a:ext cx="1596858" cy="42824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7" name="TextBox 36"/>
          <p:cNvSpPr txBox="1"/>
          <p:nvPr/>
        </p:nvSpPr>
        <p:spPr>
          <a:xfrm>
            <a:off x="1600200" y="4977256"/>
            <a:ext cx="1434703" cy="369332"/>
          </a:xfrm>
          <a:prstGeom prst="rect">
            <a:avLst/>
          </a:prstGeom>
          <a:noFill/>
        </p:spPr>
        <p:txBody>
          <a:bodyPr wrap="square" rtlCol="0">
            <a:spAutoFit/>
          </a:bodyPr>
          <a:lstStyle/>
          <a:p>
            <a:r>
              <a:rPr kumimoji="1" lang="en-US" altLang="ja-JP" dirty="0">
                <a:solidFill>
                  <a:srgbClr val="3C33F5"/>
                </a:solidFill>
                <a:latin typeface="Tahoma" panose="020B0604030504040204" pitchFamily="34" charset="0"/>
                <a:ea typeface="Tahoma" panose="020B0604030504040204" pitchFamily="34" charset="0"/>
                <a:cs typeface="Tahoma" panose="020B0604030504040204" pitchFamily="34" charset="0"/>
              </a:rPr>
              <a:t>Bộ nhớ logic</a:t>
            </a:r>
            <a:endParaRPr kumimoji="1" lang="ja-JP" altLang="en-US" dirty="0">
              <a:solidFill>
                <a:srgbClr val="3C33F5"/>
              </a:solidFill>
              <a:latin typeface="Tahoma" panose="020B0604030504040204" pitchFamily="34" charset="0"/>
              <a:cs typeface="Tahoma" panose="020B0604030504040204" pitchFamily="34" charset="0"/>
            </a:endParaRPr>
          </a:p>
        </p:txBody>
      </p:sp>
      <p:sp>
        <p:nvSpPr>
          <p:cNvPr id="3" name="Rectangle 2"/>
          <p:cNvSpPr/>
          <p:nvPr/>
        </p:nvSpPr>
        <p:spPr>
          <a:xfrm>
            <a:off x="1148990" y="5307202"/>
            <a:ext cx="3475888" cy="923330"/>
          </a:xfrm>
          <a:prstGeom prst="rect">
            <a:avLst/>
          </a:prstGeom>
        </p:spPr>
        <p:txBody>
          <a:bodyPr wrap="none">
            <a:spAutoFit/>
          </a:bodyPr>
          <a:lstStyle/>
          <a:p>
            <a:r>
              <a:rPr lang="vi-VN" altLang="ja-JP" dirty="0"/>
              <a:t>Truy nhập địa chỉ logic [ 6 ] ?</a:t>
            </a:r>
            <a:endParaRPr lang="en-US" altLang="ja-JP" dirty="0"/>
          </a:p>
          <a:p>
            <a:r>
              <a:rPr lang="vi-VN" altLang="ja-JP" dirty="0"/>
              <a:t>Địa chỉ [ 6 ]: Trang 1, độ lệch 2 </a:t>
            </a:r>
            <a:endParaRPr lang="en-US" altLang="ja-JP" dirty="0"/>
          </a:p>
          <a:p>
            <a:r>
              <a:rPr lang="vi-VN" altLang="ja-JP" dirty="0"/>
              <a:t>Địa chỉ &lt;1,2&gt; = 6*4 + 2 = 26</a:t>
            </a:r>
            <a:endParaRPr lang="ja-JP" altLang="en-US" dirty="0"/>
          </a:p>
        </p:txBody>
      </p:sp>
      <p:sp>
        <p:nvSpPr>
          <p:cNvPr id="42" name="Rectangle 41"/>
          <p:cNvSpPr/>
          <p:nvPr/>
        </p:nvSpPr>
        <p:spPr>
          <a:xfrm>
            <a:off x="1612392" y="2708182"/>
            <a:ext cx="1462135" cy="219485"/>
          </a:xfrm>
          <a:prstGeom prst="rect">
            <a:avLst/>
          </a:prstGeom>
          <a:solidFill>
            <a:srgbClr val="FFFF00"/>
          </a:solidFill>
          <a:ln w="127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3C33F5"/>
                </a:solidFill>
                <a:latin typeface="Tahoma" panose="020B0604030504040204" pitchFamily="34" charset="0"/>
                <a:ea typeface="Tahoma" panose="020B0604030504040204" pitchFamily="34" charset="0"/>
                <a:cs typeface="Tahoma" panose="020B0604030504040204" pitchFamily="34" charset="0"/>
              </a:rPr>
              <a:t>g</a:t>
            </a:r>
            <a:endParaRPr kumimoji="1" lang="ja-JP" altLang="en-US" dirty="0">
              <a:solidFill>
                <a:srgbClr val="3C33F5"/>
              </a:solidFill>
              <a:latin typeface="Tahoma" panose="020B0604030504040204" pitchFamily="34" charset="0"/>
              <a:cs typeface="Tahoma" panose="020B0604030504040204" pitchFamily="34" charset="0"/>
            </a:endParaRPr>
          </a:p>
        </p:txBody>
      </p:sp>
      <p:sp>
        <p:nvSpPr>
          <p:cNvPr id="44" name="Rectangle 43"/>
          <p:cNvSpPr/>
          <p:nvPr/>
        </p:nvSpPr>
        <p:spPr>
          <a:xfrm>
            <a:off x="6130281" y="4812439"/>
            <a:ext cx="1261119" cy="216761"/>
          </a:xfrm>
          <a:prstGeom prst="rect">
            <a:avLst/>
          </a:prstGeom>
          <a:solidFill>
            <a:srgbClr val="FFFF00"/>
          </a:solidFill>
          <a:ln w="127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3C33F5"/>
                </a:solidFill>
                <a:latin typeface="Tahoma" panose="020B0604030504040204" pitchFamily="34" charset="0"/>
                <a:ea typeface="Tahoma" panose="020B0604030504040204" pitchFamily="34" charset="0"/>
                <a:cs typeface="Tahoma" panose="020B0604030504040204" pitchFamily="34" charset="0"/>
              </a:rPr>
              <a:t>g</a:t>
            </a:r>
            <a:endParaRPr kumimoji="1" lang="ja-JP" altLang="en-US" dirty="0">
              <a:solidFill>
                <a:srgbClr val="3C33F5"/>
              </a:solidFill>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156289227"/>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object 31"/>
          <p:cNvSpPr/>
          <p:nvPr/>
        </p:nvSpPr>
        <p:spPr>
          <a:xfrm>
            <a:off x="1416865" y="1447800"/>
            <a:ext cx="5998038" cy="4318508"/>
          </a:xfrm>
          <a:prstGeom prst="rect">
            <a:avLst/>
          </a:prstGeom>
          <a:blipFill>
            <a:blip r:embed="rId2" cstate="print"/>
            <a:stretch>
              <a:fillRect/>
            </a:stretch>
          </a:blipFill>
        </p:spPr>
        <p:txBody>
          <a:bodyPr wrap="square" lIns="0" tIns="0" rIns="0" bIns="0" rtlCol="0"/>
          <a:lstStyle/>
          <a:p>
            <a:endParaRPr/>
          </a:p>
        </p:txBody>
      </p:sp>
      <p:sp>
        <p:nvSpPr>
          <p:cNvPr id="32" name="object 32"/>
          <p:cNvSpPr/>
          <p:nvPr/>
        </p:nvSpPr>
        <p:spPr>
          <a:xfrm>
            <a:off x="992766" y="5860733"/>
            <a:ext cx="133482" cy="133359"/>
          </a:xfrm>
          <a:prstGeom prst="rect">
            <a:avLst/>
          </a:prstGeom>
          <a:blipFill>
            <a:blip r:embed="rId3" cstate="print"/>
            <a:stretch>
              <a:fillRect/>
            </a:stretch>
          </a:blipFill>
        </p:spPr>
        <p:txBody>
          <a:bodyPr wrap="square" lIns="0" tIns="0" rIns="0" bIns="0" rtlCol="0"/>
          <a:lstStyle/>
          <a:p>
            <a:endParaRPr/>
          </a:p>
        </p:txBody>
      </p:sp>
      <p:sp>
        <p:nvSpPr>
          <p:cNvPr id="33" name="object 33"/>
          <p:cNvSpPr/>
          <p:nvPr/>
        </p:nvSpPr>
        <p:spPr>
          <a:xfrm>
            <a:off x="992766" y="6276945"/>
            <a:ext cx="133482" cy="133359"/>
          </a:xfrm>
          <a:prstGeom prst="rect">
            <a:avLst/>
          </a:prstGeom>
          <a:blipFill>
            <a:blip r:embed="rId4" cstate="print"/>
            <a:stretch>
              <a:fillRect/>
            </a:stretch>
          </a:blipFill>
        </p:spPr>
        <p:txBody>
          <a:bodyPr wrap="square" lIns="0" tIns="0" rIns="0" bIns="0" rtlCol="0"/>
          <a:lstStyle/>
          <a:p>
            <a:endParaRPr/>
          </a:p>
        </p:txBody>
      </p:sp>
      <p:sp>
        <p:nvSpPr>
          <p:cNvPr id="36" name="Rectangle 35"/>
          <p:cNvSpPr/>
          <p:nvPr/>
        </p:nvSpPr>
        <p:spPr>
          <a:xfrm>
            <a:off x="248754" y="1026499"/>
            <a:ext cx="8686800" cy="334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vi-VN" altLang="ja-JP" sz="2300" dirty="0">
                <a:solidFill>
                  <a:schemeClr val="bg1"/>
                </a:solidFill>
              </a:rPr>
              <a:t>Thực hiện chương trình → Nạp chương trình vào bộ nhớ</a:t>
            </a:r>
            <a:endParaRPr lang="en-US" altLang="ja-JP" sz="2300" dirty="0">
              <a:solidFill>
                <a:schemeClr val="bg1"/>
              </a:solidFill>
            </a:endParaRPr>
          </a:p>
        </p:txBody>
      </p:sp>
      <p:sp>
        <p:nvSpPr>
          <p:cNvPr id="37" name="Rectangle 36"/>
          <p:cNvSpPr/>
          <p:nvPr/>
        </p:nvSpPr>
        <p:spPr>
          <a:xfrm>
            <a:off x="248754" y="168515"/>
            <a:ext cx="8740962" cy="923330"/>
          </a:xfrm>
          <a:prstGeom prst="rect">
            <a:avLst/>
          </a:prstGeom>
        </p:spPr>
        <p:txBody>
          <a:bodyPr wrap="square">
            <a:spAutoFit/>
          </a:bodyPr>
          <a:lstStyle/>
          <a:p>
            <a:r>
              <a:rPr lang="vi-VN" altLang="ja-JP" dirty="0">
                <a:latin typeface="+mj-lt"/>
              </a:rPr>
              <a:t>Chương  3:  Qu</a:t>
            </a:r>
            <a:r>
              <a:rPr lang="en-US" altLang="ja-JP" dirty="0">
                <a:latin typeface="+mj-lt"/>
              </a:rPr>
              <a:t>ản lý bộ nhớ</a:t>
            </a:r>
            <a:endParaRPr lang="vi-VN" altLang="ja-JP" dirty="0">
              <a:latin typeface="+mj-lt"/>
            </a:endParaRPr>
          </a:p>
          <a:p>
            <a:r>
              <a:rPr lang="vi-VN" altLang="ja-JP" dirty="0">
                <a:latin typeface="+mj-lt"/>
              </a:rPr>
              <a:t>2. Các chiến lược quản lý bộ nhớ </a:t>
            </a:r>
            <a:endParaRPr lang="en-US" altLang="ja-JP" dirty="0">
              <a:latin typeface="+mj-lt"/>
            </a:endParaRPr>
          </a:p>
          <a:p>
            <a:r>
              <a:rPr lang="vi-VN" altLang="ja-JP" dirty="0">
                <a:latin typeface="+mj-lt"/>
              </a:rPr>
              <a:t>2.</a:t>
            </a:r>
            <a:r>
              <a:rPr lang="en-US" altLang="ja-JP" dirty="0">
                <a:latin typeface="Tahoma" panose="020B0604030504040204" pitchFamily="34" charset="0"/>
                <a:ea typeface="Tahoma" panose="020B0604030504040204" pitchFamily="34" charset="0"/>
                <a:cs typeface="Tahoma" panose="020B0604030504040204" pitchFamily="34" charset="0"/>
              </a:rPr>
              <a:t>4</a:t>
            </a:r>
            <a:r>
              <a:rPr lang="vi-VN" altLang="ja-JP" dirty="0">
                <a:latin typeface="+mj-lt"/>
              </a:rPr>
              <a:t> Chiến lược </a:t>
            </a:r>
            <a:r>
              <a:rPr lang="vi-VN" altLang="ja-JP" dirty="0">
                <a:latin typeface="Tahoma" panose="020B0604030504040204" pitchFamily="34" charset="0"/>
                <a:ea typeface="Tahoma" panose="020B0604030504040204" pitchFamily="34" charset="0"/>
                <a:cs typeface="Tahoma" panose="020B0604030504040204" pitchFamily="34" charset="0"/>
              </a:rPr>
              <a:t>phân </a:t>
            </a:r>
            <a:r>
              <a:rPr lang="en-US" altLang="ja-JP" dirty="0">
                <a:latin typeface="Tahoma" panose="020B0604030504040204" pitchFamily="34" charset="0"/>
                <a:ea typeface="Tahoma" panose="020B0604030504040204" pitchFamily="34" charset="0"/>
                <a:cs typeface="Tahoma" panose="020B0604030504040204" pitchFamily="34" charset="0"/>
              </a:rPr>
              <a:t>trang</a:t>
            </a:r>
            <a:endParaRPr lang="vi-VN" altLang="ja-JP" dirty="0">
              <a:latin typeface="Tahoma" panose="020B0604030504040204" pitchFamily="34" charset="0"/>
              <a:ea typeface="Tahoma" panose="020B0604030504040204" pitchFamily="34" charset="0"/>
              <a:cs typeface="Tahoma" panose="020B0604030504040204" pitchFamily="34" charset="0"/>
            </a:endParaRPr>
          </a:p>
        </p:txBody>
      </p:sp>
      <p:sp>
        <p:nvSpPr>
          <p:cNvPr id="38" name="Rectangle 37"/>
          <p:cNvSpPr/>
          <p:nvPr/>
        </p:nvSpPr>
        <p:spPr>
          <a:xfrm>
            <a:off x="609600" y="5860733"/>
            <a:ext cx="6248400" cy="646331"/>
          </a:xfrm>
          <a:prstGeom prst="rect">
            <a:avLst/>
          </a:prstGeom>
        </p:spPr>
        <p:txBody>
          <a:bodyPr wrap="square">
            <a:spAutoFit/>
          </a:bodyPr>
          <a:lstStyle/>
          <a:p>
            <a:pPr marL="285750" indent="-285750">
              <a:buFont typeface="Wingdings" panose="05000000000000000000" pitchFamily="2" charset="2"/>
              <a:buChar char="l"/>
            </a:pPr>
            <a:r>
              <a:rPr lang="vi-VN" altLang="ja-JP" dirty="0"/>
              <a:t>Nếu đủ trang vật lý tự do ⇒ nạp toàn bộ </a:t>
            </a:r>
            <a:endParaRPr lang="en-US" altLang="ja-JP" dirty="0"/>
          </a:p>
          <a:p>
            <a:pPr marL="285750" indent="-285750">
              <a:buFont typeface="Wingdings" panose="05000000000000000000" pitchFamily="2" charset="2"/>
              <a:buChar char="l"/>
            </a:pPr>
            <a:r>
              <a:rPr lang="vi-VN" altLang="ja-JP" dirty="0"/>
              <a:t>Nếu không đủ trang vật lý tự do ⇒ nạp từng phần</a:t>
            </a:r>
            <a:endParaRPr lang="ja-JP" altLang="en-US" dirty="0"/>
          </a:p>
        </p:txBody>
      </p:sp>
    </p:spTree>
    <p:extLst>
      <p:ext uri="{BB962C8B-B14F-4D97-AF65-F5344CB8AC3E}">
        <p14:creationId xmlns:p14="http://schemas.microsoft.com/office/powerpoint/2010/main" val="1911116369"/>
      </p:ext>
    </p:extLst>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180838" y="6534929"/>
            <a:ext cx="7557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 name="object 3"/>
          <p:cNvSpPr/>
          <p:nvPr/>
        </p:nvSpPr>
        <p:spPr>
          <a:xfrm>
            <a:off x="7004506" y="6522346"/>
            <a:ext cx="404301" cy="75501"/>
          </a:xfrm>
          <a:custGeom>
            <a:avLst/>
            <a:gdLst/>
            <a:ahLst/>
            <a:cxnLst/>
            <a:rect l="l" t="t" r="r" b="b"/>
            <a:pathLst>
              <a:path w="203835" h="38100">
                <a:moveTo>
                  <a:pt x="25400" y="0"/>
                </a:moveTo>
                <a:lnTo>
                  <a:pt x="0" y="19050"/>
                </a:lnTo>
                <a:lnTo>
                  <a:pt x="25400" y="38100"/>
                </a:lnTo>
                <a:lnTo>
                  <a:pt x="25400" y="0"/>
                </a:lnTo>
                <a:close/>
              </a:path>
              <a:path w="203835"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4" name="object 4"/>
          <p:cNvSpPr/>
          <p:nvPr/>
        </p:nvSpPr>
        <p:spPr>
          <a:xfrm>
            <a:off x="7155648" y="6509762"/>
            <a:ext cx="7557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5" name="object 5"/>
          <p:cNvSpPr/>
          <p:nvPr/>
        </p:nvSpPr>
        <p:spPr>
          <a:xfrm>
            <a:off x="7180838" y="6560098"/>
            <a:ext cx="7557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6" name="object 6"/>
          <p:cNvSpPr/>
          <p:nvPr/>
        </p:nvSpPr>
        <p:spPr>
          <a:xfrm>
            <a:off x="7155648" y="6585265"/>
            <a:ext cx="7557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7" name="object 7"/>
          <p:cNvSpPr/>
          <p:nvPr/>
        </p:nvSpPr>
        <p:spPr>
          <a:xfrm>
            <a:off x="7180838" y="6610432"/>
            <a:ext cx="7557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8" name="object 8"/>
          <p:cNvSpPr/>
          <p:nvPr/>
        </p:nvSpPr>
        <p:spPr>
          <a:xfrm>
            <a:off x="7693103" y="6509762"/>
            <a:ext cx="7557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9" name="object 9"/>
          <p:cNvSpPr/>
          <p:nvPr/>
        </p:nvSpPr>
        <p:spPr>
          <a:xfrm>
            <a:off x="7718293" y="6534929"/>
            <a:ext cx="7557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10" name="object 10"/>
          <p:cNvSpPr/>
          <p:nvPr/>
        </p:nvSpPr>
        <p:spPr>
          <a:xfrm>
            <a:off x="7718293" y="6560098"/>
            <a:ext cx="7557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11" name="object 11"/>
          <p:cNvSpPr/>
          <p:nvPr/>
        </p:nvSpPr>
        <p:spPr>
          <a:xfrm>
            <a:off x="7541961" y="6522346"/>
            <a:ext cx="404301" cy="75501"/>
          </a:xfrm>
          <a:custGeom>
            <a:avLst/>
            <a:gdLst/>
            <a:ahLst/>
            <a:cxnLst/>
            <a:rect l="l" t="t" r="r" b="b"/>
            <a:pathLst>
              <a:path w="203835" h="38100">
                <a:moveTo>
                  <a:pt x="25400" y="0"/>
                </a:moveTo>
                <a:lnTo>
                  <a:pt x="0" y="19050"/>
                </a:lnTo>
                <a:lnTo>
                  <a:pt x="25400" y="38100"/>
                </a:lnTo>
                <a:lnTo>
                  <a:pt x="25400" y="0"/>
                </a:lnTo>
                <a:close/>
              </a:path>
              <a:path w="203835"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2" name="object 12"/>
          <p:cNvSpPr/>
          <p:nvPr/>
        </p:nvSpPr>
        <p:spPr>
          <a:xfrm>
            <a:off x="7693103" y="6585265"/>
            <a:ext cx="7557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13" name="object 13"/>
          <p:cNvSpPr/>
          <p:nvPr/>
        </p:nvSpPr>
        <p:spPr>
          <a:xfrm>
            <a:off x="7718293" y="6610432"/>
            <a:ext cx="7557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14" name="object 14"/>
          <p:cNvSpPr/>
          <p:nvPr/>
        </p:nvSpPr>
        <p:spPr>
          <a:xfrm>
            <a:off x="8230558" y="6509762"/>
            <a:ext cx="7557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15" name="object 15"/>
          <p:cNvSpPr/>
          <p:nvPr/>
        </p:nvSpPr>
        <p:spPr>
          <a:xfrm>
            <a:off x="8255748" y="6534929"/>
            <a:ext cx="7557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16" name="object 16"/>
          <p:cNvSpPr/>
          <p:nvPr/>
        </p:nvSpPr>
        <p:spPr>
          <a:xfrm>
            <a:off x="8255748" y="6560098"/>
            <a:ext cx="7557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17" name="object 17"/>
          <p:cNvSpPr/>
          <p:nvPr/>
        </p:nvSpPr>
        <p:spPr>
          <a:xfrm>
            <a:off x="8230558" y="6585265"/>
            <a:ext cx="7557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18" name="object 18"/>
          <p:cNvSpPr/>
          <p:nvPr/>
        </p:nvSpPr>
        <p:spPr>
          <a:xfrm>
            <a:off x="8255748" y="6610432"/>
            <a:ext cx="7557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19" name="object 19"/>
          <p:cNvSpPr/>
          <p:nvPr/>
        </p:nvSpPr>
        <p:spPr>
          <a:xfrm>
            <a:off x="8828495" y="6570163"/>
            <a:ext cx="40304" cy="40267"/>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lstStyle/>
          <a:p>
            <a:endParaRPr/>
          </a:p>
        </p:txBody>
      </p:sp>
      <p:sp>
        <p:nvSpPr>
          <p:cNvPr id="20" name="object 20"/>
          <p:cNvSpPr/>
          <p:nvPr/>
        </p:nvSpPr>
        <p:spPr>
          <a:xfrm>
            <a:off x="8774815" y="6517661"/>
            <a:ext cx="60456" cy="60401"/>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lstStyle/>
          <a:p>
            <a:endParaRPr/>
          </a:p>
        </p:txBody>
      </p:sp>
      <p:sp>
        <p:nvSpPr>
          <p:cNvPr id="21" name="object 21"/>
          <p:cNvSpPr/>
          <p:nvPr/>
        </p:nvSpPr>
        <p:spPr>
          <a:xfrm>
            <a:off x="8616897" y="6509762"/>
            <a:ext cx="100760" cy="100668"/>
          </a:xfrm>
          <a:custGeom>
            <a:avLst/>
            <a:gdLst/>
            <a:ahLst/>
            <a:cxn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ln w="5060">
            <a:solidFill>
              <a:srgbClr val="ADADE0"/>
            </a:solidFill>
          </a:ln>
        </p:spPr>
        <p:txBody>
          <a:bodyPr wrap="square" lIns="0" tIns="0" rIns="0" bIns="0" rtlCol="0"/>
          <a:lstStyle/>
          <a:p>
            <a:endParaRPr/>
          </a:p>
        </p:txBody>
      </p:sp>
      <p:sp>
        <p:nvSpPr>
          <p:cNvPr id="22" name="object 22"/>
          <p:cNvSpPr/>
          <p:nvPr/>
        </p:nvSpPr>
        <p:spPr>
          <a:xfrm>
            <a:off x="8586669" y="6544996"/>
            <a:ext cx="60456" cy="25167"/>
          </a:xfrm>
          <a:custGeom>
            <a:avLst/>
            <a:gdLst/>
            <a:ahLst/>
            <a:cxnLst/>
            <a:rect l="l" t="t" r="r" b="b"/>
            <a:pathLst>
              <a:path w="30479" h="12700">
                <a:moveTo>
                  <a:pt x="30480" y="0"/>
                </a:moveTo>
                <a:lnTo>
                  <a:pt x="15240" y="12699"/>
                </a:lnTo>
                <a:lnTo>
                  <a:pt x="0" y="0"/>
                </a:lnTo>
              </a:path>
            </a:pathLst>
          </a:custGeom>
          <a:ln w="5060">
            <a:solidFill>
              <a:srgbClr val="ADADE0"/>
            </a:solidFill>
          </a:ln>
        </p:spPr>
        <p:txBody>
          <a:bodyPr wrap="square" lIns="0" tIns="0" rIns="0" bIns="0" rtlCol="0"/>
          <a:lstStyle/>
          <a:p>
            <a:endParaRPr/>
          </a:p>
        </p:txBody>
      </p:sp>
      <p:sp>
        <p:nvSpPr>
          <p:cNvPr id="23" name="object 23"/>
          <p:cNvSpPr/>
          <p:nvPr/>
        </p:nvSpPr>
        <p:spPr>
          <a:xfrm>
            <a:off x="8919182" y="6509762"/>
            <a:ext cx="100760" cy="100668"/>
          </a:xfrm>
          <a:custGeom>
            <a:avLst/>
            <a:gdLst/>
            <a:ahLst/>
            <a:cxnLst/>
            <a:rect l="l" t="t" r="r" b="b"/>
            <a:pathLst>
              <a:path w="50800" h="50800">
                <a:moveTo>
                  <a:pt x="25400" y="50800"/>
                </a:moveTo>
                <a:lnTo>
                  <a:pt x="15537" y="48796"/>
                </a:lnTo>
                <a:lnTo>
                  <a:pt x="7461" y="43339"/>
                </a:lnTo>
                <a:lnTo>
                  <a:pt x="2004" y="35262"/>
                </a:lnTo>
                <a:lnTo>
                  <a:pt x="0" y="25400"/>
                </a:lnTo>
                <a:lnTo>
                  <a:pt x="2004" y="15537"/>
                </a:lnTo>
                <a:lnTo>
                  <a:pt x="7461" y="7461"/>
                </a:lnTo>
                <a:lnTo>
                  <a:pt x="15537" y="2004"/>
                </a:lnTo>
                <a:lnTo>
                  <a:pt x="25400" y="0"/>
                </a:lnTo>
                <a:lnTo>
                  <a:pt x="35262" y="2004"/>
                </a:lnTo>
                <a:lnTo>
                  <a:pt x="43339" y="7461"/>
                </a:lnTo>
                <a:lnTo>
                  <a:pt x="48796" y="15537"/>
                </a:lnTo>
                <a:lnTo>
                  <a:pt x="50800" y="25400"/>
                </a:lnTo>
              </a:path>
            </a:pathLst>
          </a:custGeom>
          <a:ln w="5060">
            <a:solidFill>
              <a:srgbClr val="ADADE0"/>
            </a:solidFill>
          </a:ln>
        </p:spPr>
        <p:txBody>
          <a:bodyPr wrap="square" lIns="0" tIns="0" rIns="0" bIns="0" rtlCol="0"/>
          <a:lstStyle/>
          <a:p>
            <a:endParaRPr/>
          </a:p>
        </p:txBody>
      </p:sp>
      <p:sp>
        <p:nvSpPr>
          <p:cNvPr id="24" name="object 24"/>
          <p:cNvSpPr/>
          <p:nvPr/>
        </p:nvSpPr>
        <p:spPr>
          <a:xfrm>
            <a:off x="8989716" y="6544996"/>
            <a:ext cx="60456" cy="25167"/>
          </a:xfrm>
          <a:custGeom>
            <a:avLst/>
            <a:gdLst/>
            <a:ahLst/>
            <a:cxnLst/>
            <a:rect l="l" t="t" r="r" b="b"/>
            <a:pathLst>
              <a:path w="30479" h="12700">
                <a:moveTo>
                  <a:pt x="30480" y="0"/>
                </a:moveTo>
                <a:lnTo>
                  <a:pt x="15240" y="12699"/>
                </a:lnTo>
                <a:lnTo>
                  <a:pt x="0" y="0"/>
                </a:lnTo>
              </a:path>
            </a:pathLst>
          </a:custGeom>
          <a:ln w="5060">
            <a:solidFill>
              <a:srgbClr val="ADADE0"/>
            </a:solidFill>
          </a:ln>
        </p:spPr>
        <p:txBody>
          <a:bodyPr wrap="square" lIns="0" tIns="0" rIns="0" bIns="0" rtlCol="0"/>
          <a:lstStyle/>
          <a:p>
            <a:endParaRPr/>
          </a:p>
        </p:txBody>
      </p:sp>
      <p:sp>
        <p:nvSpPr>
          <p:cNvPr id="32" name="object 32"/>
          <p:cNvSpPr/>
          <p:nvPr/>
        </p:nvSpPr>
        <p:spPr>
          <a:xfrm>
            <a:off x="992766" y="5860733"/>
            <a:ext cx="133482" cy="133359"/>
          </a:xfrm>
          <a:prstGeom prst="rect">
            <a:avLst/>
          </a:prstGeom>
          <a:blipFill>
            <a:blip r:embed="rId2" cstate="print"/>
            <a:stretch>
              <a:fillRect/>
            </a:stretch>
          </a:blipFill>
        </p:spPr>
        <p:txBody>
          <a:bodyPr wrap="square" lIns="0" tIns="0" rIns="0" bIns="0" rtlCol="0"/>
          <a:lstStyle/>
          <a:p>
            <a:endParaRPr/>
          </a:p>
        </p:txBody>
      </p:sp>
      <p:sp>
        <p:nvSpPr>
          <p:cNvPr id="33" name="object 33"/>
          <p:cNvSpPr/>
          <p:nvPr/>
        </p:nvSpPr>
        <p:spPr>
          <a:xfrm>
            <a:off x="992766" y="6276945"/>
            <a:ext cx="133482" cy="133359"/>
          </a:xfrm>
          <a:prstGeom prst="rect">
            <a:avLst/>
          </a:prstGeom>
          <a:blipFill>
            <a:blip r:embed="rId3" cstate="print"/>
            <a:stretch>
              <a:fillRect/>
            </a:stretch>
          </a:blipFill>
        </p:spPr>
        <p:txBody>
          <a:bodyPr wrap="square" lIns="0" tIns="0" rIns="0" bIns="0" rtlCol="0"/>
          <a:lstStyle/>
          <a:p>
            <a:endParaRPr/>
          </a:p>
        </p:txBody>
      </p:sp>
      <p:sp>
        <p:nvSpPr>
          <p:cNvPr id="36" name="Rectangle 35"/>
          <p:cNvSpPr/>
          <p:nvPr/>
        </p:nvSpPr>
        <p:spPr>
          <a:xfrm>
            <a:off x="248754" y="1026499"/>
            <a:ext cx="8686800" cy="334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vi-VN" altLang="ja-JP" sz="2300" dirty="0">
                <a:solidFill>
                  <a:schemeClr val="bg1"/>
                </a:solidFill>
              </a:rPr>
              <a:t>Thực hiện chương trình → Truy nhập bộ nhớ</a:t>
            </a:r>
            <a:endParaRPr lang="en-US" altLang="ja-JP" sz="2300" dirty="0">
              <a:solidFill>
                <a:schemeClr val="bg1"/>
              </a:solidFill>
            </a:endParaRPr>
          </a:p>
        </p:txBody>
      </p:sp>
      <p:sp>
        <p:nvSpPr>
          <p:cNvPr id="37" name="Rectangle 36"/>
          <p:cNvSpPr/>
          <p:nvPr/>
        </p:nvSpPr>
        <p:spPr>
          <a:xfrm>
            <a:off x="248754" y="168515"/>
            <a:ext cx="8740962" cy="923330"/>
          </a:xfrm>
          <a:prstGeom prst="rect">
            <a:avLst/>
          </a:prstGeom>
        </p:spPr>
        <p:txBody>
          <a:bodyPr wrap="square">
            <a:spAutoFit/>
          </a:bodyPr>
          <a:lstStyle/>
          <a:p>
            <a:r>
              <a:rPr lang="vi-VN" altLang="ja-JP" dirty="0">
                <a:latin typeface="+mj-lt"/>
              </a:rPr>
              <a:t>Chương  3:  Qu</a:t>
            </a:r>
            <a:r>
              <a:rPr lang="en-US" altLang="ja-JP" dirty="0">
                <a:latin typeface="+mj-lt"/>
              </a:rPr>
              <a:t>ản lý bộ nhớ</a:t>
            </a:r>
            <a:endParaRPr lang="vi-VN" altLang="ja-JP" dirty="0">
              <a:latin typeface="+mj-lt"/>
            </a:endParaRPr>
          </a:p>
          <a:p>
            <a:r>
              <a:rPr lang="vi-VN" altLang="ja-JP" dirty="0">
                <a:latin typeface="+mj-lt"/>
              </a:rPr>
              <a:t>2. Các chiến lược quản lý bộ nhớ </a:t>
            </a:r>
            <a:endParaRPr lang="en-US" altLang="ja-JP" dirty="0">
              <a:latin typeface="+mj-lt"/>
            </a:endParaRPr>
          </a:p>
          <a:p>
            <a:r>
              <a:rPr lang="vi-VN" altLang="ja-JP" dirty="0">
                <a:latin typeface="+mj-lt"/>
              </a:rPr>
              <a:t>2.</a:t>
            </a:r>
            <a:r>
              <a:rPr lang="en-US" altLang="ja-JP" dirty="0">
                <a:latin typeface="Tahoma" panose="020B0604030504040204" pitchFamily="34" charset="0"/>
                <a:ea typeface="Tahoma" panose="020B0604030504040204" pitchFamily="34" charset="0"/>
                <a:cs typeface="Tahoma" panose="020B0604030504040204" pitchFamily="34" charset="0"/>
              </a:rPr>
              <a:t>4</a:t>
            </a:r>
            <a:r>
              <a:rPr lang="vi-VN" altLang="ja-JP" dirty="0">
                <a:latin typeface="+mj-lt"/>
              </a:rPr>
              <a:t> Chiến lược </a:t>
            </a:r>
            <a:r>
              <a:rPr lang="vi-VN" altLang="ja-JP" dirty="0">
                <a:latin typeface="Tahoma" panose="020B0604030504040204" pitchFamily="34" charset="0"/>
                <a:ea typeface="Tahoma" panose="020B0604030504040204" pitchFamily="34" charset="0"/>
                <a:cs typeface="Tahoma" panose="020B0604030504040204" pitchFamily="34" charset="0"/>
              </a:rPr>
              <a:t>phân </a:t>
            </a:r>
            <a:r>
              <a:rPr lang="en-US" altLang="ja-JP" dirty="0">
                <a:latin typeface="Tahoma" panose="020B0604030504040204" pitchFamily="34" charset="0"/>
                <a:ea typeface="Tahoma" panose="020B0604030504040204" pitchFamily="34" charset="0"/>
                <a:cs typeface="Tahoma" panose="020B0604030504040204" pitchFamily="34" charset="0"/>
              </a:rPr>
              <a:t>trang</a:t>
            </a:r>
            <a:endParaRPr lang="vi-VN" altLang="ja-JP" dirty="0">
              <a:latin typeface="Tahoma" panose="020B0604030504040204" pitchFamily="34" charset="0"/>
              <a:ea typeface="Tahoma" panose="020B0604030504040204" pitchFamily="34" charset="0"/>
              <a:cs typeface="Tahoma" panose="020B0604030504040204" pitchFamily="34" charset="0"/>
            </a:endParaRPr>
          </a:p>
        </p:txBody>
      </p:sp>
      <p:sp>
        <p:nvSpPr>
          <p:cNvPr id="38" name="Rectangle 37"/>
          <p:cNvSpPr/>
          <p:nvPr/>
        </p:nvSpPr>
        <p:spPr>
          <a:xfrm>
            <a:off x="248754" y="1371600"/>
            <a:ext cx="8209446" cy="3477875"/>
          </a:xfrm>
          <a:prstGeom prst="rect">
            <a:avLst/>
          </a:prstGeom>
        </p:spPr>
        <p:txBody>
          <a:bodyPr wrap="square">
            <a:spAutoFit/>
          </a:bodyPr>
          <a:lstStyle/>
          <a:p>
            <a:pPr marL="285750" indent="-285750">
              <a:buFont typeface="Wingdings" panose="05000000000000000000" pitchFamily="2" charset="2"/>
              <a:buChar char="l"/>
            </a:pPr>
            <a:r>
              <a:rPr lang="vi-VN" altLang="ja-JP" sz="2000" dirty="0"/>
              <a:t>Nạp chương trình </a:t>
            </a:r>
            <a:endParaRPr lang="en-US" altLang="ja-JP" sz="2000" dirty="0"/>
          </a:p>
          <a:p>
            <a:pPr marL="800100" lvl="1" indent="-342900">
              <a:buFont typeface="Arial" panose="020B0604020202020204" pitchFamily="34" charset="0"/>
              <a:buChar char="•"/>
            </a:pPr>
            <a:r>
              <a:rPr lang="vi-VN" altLang="ja-JP" sz="2000" dirty="0"/>
              <a:t>Xây dựng bảng quản lý trang và luôn giữ trong bộ nhớ </a:t>
            </a:r>
            <a:endParaRPr lang="en-US" altLang="ja-JP" sz="2000" dirty="0"/>
          </a:p>
          <a:p>
            <a:pPr marL="1257300" lvl="2" indent="-342900">
              <a:buFont typeface="Arial" panose="020B0604020202020204" pitchFamily="34" charset="0"/>
              <a:buChar char="•"/>
            </a:pPr>
            <a:r>
              <a:rPr lang="vi-VN" altLang="ja-JP" sz="2000" dirty="0"/>
              <a:t>PTBR (Page-table base register) trỏ tới PCB. </a:t>
            </a:r>
            <a:endParaRPr lang="en-US" altLang="ja-JP" sz="2000" dirty="0"/>
          </a:p>
          <a:p>
            <a:pPr marL="1257300" lvl="2" indent="-342900">
              <a:buFont typeface="Arial" panose="020B0604020202020204" pitchFamily="34" charset="0"/>
              <a:buChar char="•"/>
            </a:pPr>
            <a:r>
              <a:rPr lang="vi-VN" altLang="ja-JP" sz="2000" dirty="0"/>
              <a:t>PTLR(Page-table length register) kích thước PCB.</a:t>
            </a:r>
          </a:p>
          <a:p>
            <a:pPr marL="285750" indent="-285750">
              <a:buFont typeface="Wingdings" panose="05000000000000000000" pitchFamily="2" charset="2"/>
              <a:buChar char="l"/>
            </a:pPr>
            <a:endParaRPr lang="en-US" altLang="ja-JP" sz="2000" dirty="0"/>
          </a:p>
          <a:p>
            <a:pPr marL="285750" indent="-285750">
              <a:buFont typeface="Wingdings" panose="05000000000000000000" pitchFamily="2" charset="2"/>
              <a:buChar char="l"/>
            </a:pPr>
            <a:r>
              <a:rPr lang="vi-VN" altLang="ja-JP" sz="2000" dirty="0" err="1"/>
              <a:t>Thực</a:t>
            </a:r>
            <a:r>
              <a:rPr lang="vi-VN" altLang="ja-JP" sz="2000" dirty="0"/>
              <a:t> hiện truy nhập </a:t>
            </a:r>
            <a:endParaRPr lang="en-US" altLang="ja-JP" sz="2000" dirty="0"/>
          </a:p>
          <a:p>
            <a:pPr marL="800100" lvl="1" indent="-342900">
              <a:buFont typeface="Arial" panose="020B0604020202020204" pitchFamily="34" charset="0"/>
              <a:buChar char="•"/>
            </a:pPr>
            <a:r>
              <a:rPr lang="vi-VN" altLang="ja-JP" sz="2000" dirty="0"/>
              <a:t>Địa chỉ truy nhập được chia thành dạng &lt;p, d&gt;</a:t>
            </a:r>
            <a:endParaRPr lang="en-US" altLang="ja-JP" sz="2000" dirty="0"/>
          </a:p>
          <a:p>
            <a:pPr marL="914400" lvl="1" indent="-457200">
              <a:buFont typeface="+mj-lt"/>
              <a:buAutoNum type="arabicParenR"/>
            </a:pPr>
            <a:endParaRPr lang="en-US" altLang="ja-JP" sz="2000" dirty="0"/>
          </a:p>
          <a:p>
            <a:pPr marL="914400" lvl="1" indent="-457200">
              <a:buFont typeface="+mj-lt"/>
              <a:buAutoNum type="arabicParenR"/>
            </a:pPr>
            <a:r>
              <a:rPr lang="vi-VN" altLang="ja-JP" sz="2000" dirty="0"/>
              <a:t>PTBR + p ∗ K : Địa chỉ phần tử p của PCB trong bộ nhớ </a:t>
            </a:r>
            <a:endParaRPr lang="en-US" altLang="ja-JP" sz="2000" dirty="0"/>
          </a:p>
          <a:p>
            <a:pPr marL="1257300" lvl="2" indent="-342900">
              <a:buFont typeface="Arial" panose="020B0604020202020204" pitchFamily="34" charset="0"/>
              <a:buChar char="•"/>
            </a:pPr>
            <a:r>
              <a:rPr lang="vi-VN" altLang="ja-JP" sz="2000" dirty="0"/>
              <a:t>K Kích thước 1 phần tử của PCB</a:t>
            </a:r>
          </a:p>
          <a:p>
            <a:pPr marL="742950" lvl="1" indent="-285750">
              <a:buFont typeface="Wingdings" panose="05000000000000000000" pitchFamily="2" charset="2"/>
              <a:buChar char="l"/>
            </a:pPr>
            <a:endParaRPr lang="ja-JP" altLang="en-US" sz="2000" dirty="0"/>
          </a:p>
        </p:txBody>
      </p:sp>
    </p:spTree>
    <p:extLst>
      <p:ext uri="{BB962C8B-B14F-4D97-AF65-F5344CB8AC3E}">
        <p14:creationId xmlns:p14="http://schemas.microsoft.com/office/powerpoint/2010/main" val="361415311"/>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180838" y="6534929"/>
            <a:ext cx="7557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 name="object 3"/>
          <p:cNvSpPr/>
          <p:nvPr/>
        </p:nvSpPr>
        <p:spPr>
          <a:xfrm>
            <a:off x="7004506" y="6522346"/>
            <a:ext cx="404301" cy="75501"/>
          </a:xfrm>
          <a:custGeom>
            <a:avLst/>
            <a:gdLst/>
            <a:ahLst/>
            <a:cxnLst/>
            <a:rect l="l" t="t" r="r" b="b"/>
            <a:pathLst>
              <a:path w="203835" h="38100">
                <a:moveTo>
                  <a:pt x="25400" y="0"/>
                </a:moveTo>
                <a:lnTo>
                  <a:pt x="0" y="19050"/>
                </a:lnTo>
                <a:lnTo>
                  <a:pt x="25400" y="38100"/>
                </a:lnTo>
                <a:lnTo>
                  <a:pt x="25400" y="0"/>
                </a:lnTo>
                <a:close/>
              </a:path>
              <a:path w="203835"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4" name="object 4"/>
          <p:cNvSpPr/>
          <p:nvPr/>
        </p:nvSpPr>
        <p:spPr>
          <a:xfrm>
            <a:off x="7155648" y="6509762"/>
            <a:ext cx="7557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5" name="object 5"/>
          <p:cNvSpPr/>
          <p:nvPr/>
        </p:nvSpPr>
        <p:spPr>
          <a:xfrm>
            <a:off x="7180838" y="6560098"/>
            <a:ext cx="7557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6" name="object 6"/>
          <p:cNvSpPr/>
          <p:nvPr/>
        </p:nvSpPr>
        <p:spPr>
          <a:xfrm>
            <a:off x="7155648" y="6585265"/>
            <a:ext cx="7557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7" name="object 7"/>
          <p:cNvSpPr/>
          <p:nvPr/>
        </p:nvSpPr>
        <p:spPr>
          <a:xfrm>
            <a:off x="7180838" y="6610432"/>
            <a:ext cx="7557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8" name="object 8"/>
          <p:cNvSpPr/>
          <p:nvPr/>
        </p:nvSpPr>
        <p:spPr>
          <a:xfrm>
            <a:off x="7693103" y="6509762"/>
            <a:ext cx="7557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9" name="object 9"/>
          <p:cNvSpPr/>
          <p:nvPr/>
        </p:nvSpPr>
        <p:spPr>
          <a:xfrm>
            <a:off x="7718293" y="6534929"/>
            <a:ext cx="7557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10" name="object 10"/>
          <p:cNvSpPr/>
          <p:nvPr/>
        </p:nvSpPr>
        <p:spPr>
          <a:xfrm>
            <a:off x="7718293" y="6560098"/>
            <a:ext cx="7557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11" name="object 11"/>
          <p:cNvSpPr/>
          <p:nvPr/>
        </p:nvSpPr>
        <p:spPr>
          <a:xfrm>
            <a:off x="7541961" y="6522346"/>
            <a:ext cx="404301" cy="75501"/>
          </a:xfrm>
          <a:custGeom>
            <a:avLst/>
            <a:gdLst/>
            <a:ahLst/>
            <a:cxnLst/>
            <a:rect l="l" t="t" r="r" b="b"/>
            <a:pathLst>
              <a:path w="203835" h="38100">
                <a:moveTo>
                  <a:pt x="25400" y="0"/>
                </a:moveTo>
                <a:lnTo>
                  <a:pt x="0" y="19050"/>
                </a:lnTo>
                <a:lnTo>
                  <a:pt x="25400" y="38100"/>
                </a:lnTo>
                <a:lnTo>
                  <a:pt x="25400" y="0"/>
                </a:lnTo>
                <a:close/>
              </a:path>
              <a:path w="203835"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2" name="object 12"/>
          <p:cNvSpPr/>
          <p:nvPr/>
        </p:nvSpPr>
        <p:spPr>
          <a:xfrm>
            <a:off x="7693103" y="6585265"/>
            <a:ext cx="7557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13" name="object 13"/>
          <p:cNvSpPr/>
          <p:nvPr/>
        </p:nvSpPr>
        <p:spPr>
          <a:xfrm>
            <a:off x="7718293" y="6610432"/>
            <a:ext cx="7557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14" name="object 14"/>
          <p:cNvSpPr/>
          <p:nvPr/>
        </p:nvSpPr>
        <p:spPr>
          <a:xfrm>
            <a:off x="8230558" y="6509762"/>
            <a:ext cx="7557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15" name="object 15"/>
          <p:cNvSpPr/>
          <p:nvPr/>
        </p:nvSpPr>
        <p:spPr>
          <a:xfrm>
            <a:off x="8255748" y="6534929"/>
            <a:ext cx="7557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16" name="object 16"/>
          <p:cNvSpPr/>
          <p:nvPr/>
        </p:nvSpPr>
        <p:spPr>
          <a:xfrm>
            <a:off x="8255748" y="6560098"/>
            <a:ext cx="7557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17" name="object 17"/>
          <p:cNvSpPr/>
          <p:nvPr/>
        </p:nvSpPr>
        <p:spPr>
          <a:xfrm>
            <a:off x="8230558" y="6585265"/>
            <a:ext cx="7557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18" name="object 18"/>
          <p:cNvSpPr/>
          <p:nvPr/>
        </p:nvSpPr>
        <p:spPr>
          <a:xfrm>
            <a:off x="8255748" y="6610432"/>
            <a:ext cx="7557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19" name="object 19"/>
          <p:cNvSpPr/>
          <p:nvPr/>
        </p:nvSpPr>
        <p:spPr>
          <a:xfrm>
            <a:off x="8828495" y="6570163"/>
            <a:ext cx="40304" cy="40267"/>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lstStyle/>
          <a:p>
            <a:endParaRPr/>
          </a:p>
        </p:txBody>
      </p:sp>
      <p:sp>
        <p:nvSpPr>
          <p:cNvPr id="20" name="object 20"/>
          <p:cNvSpPr/>
          <p:nvPr/>
        </p:nvSpPr>
        <p:spPr>
          <a:xfrm>
            <a:off x="8774815" y="6517661"/>
            <a:ext cx="60456" cy="60401"/>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lstStyle/>
          <a:p>
            <a:endParaRPr/>
          </a:p>
        </p:txBody>
      </p:sp>
      <p:sp>
        <p:nvSpPr>
          <p:cNvPr id="21" name="object 21"/>
          <p:cNvSpPr/>
          <p:nvPr/>
        </p:nvSpPr>
        <p:spPr>
          <a:xfrm>
            <a:off x="8616897" y="6509762"/>
            <a:ext cx="100760" cy="100668"/>
          </a:xfrm>
          <a:custGeom>
            <a:avLst/>
            <a:gdLst/>
            <a:ahLst/>
            <a:cxn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ln w="5060">
            <a:solidFill>
              <a:srgbClr val="ADADE0"/>
            </a:solidFill>
          </a:ln>
        </p:spPr>
        <p:txBody>
          <a:bodyPr wrap="square" lIns="0" tIns="0" rIns="0" bIns="0" rtlCol="0"/>
          <a:lstStyle/>
          <a:p>
            <a:endParaRPr/>
          </a:p>
        </p:txBody>
      </p:sp>
      <p:sp>
        <p:nvSpPr>
          <p:cNvPr id="22" name="object 22"/>
          <p:cNvSpPr/>
          <p:nvPr/>
        </p:nvSpPr>
        <p:spPr>
          <a:xfrm>
            <a:off x="8586669" y="6544996"/>
            <a:ext cx="60456" cy="25167"/>
          </a:xfrm>
          <a:custGeom>
            <a:avLst/>
            <a:gdLst/>
            <a:ahLst/>
            <a:cxnLst/>
            <a:rect l="l" t="t" r="r" b="b"/>
            <a:pathLst>
              <a:path w="30479" h="12700">
                <a:moveTo>
                  <a:pt x="30480" y="0"/>
                </a:moveTo>
                <a:lnTo>
                  <a:pt x="15240" y="12699"/>
                </a:lnTo>
                <a:lnTo>
                  <a:pt x="0" y="0"/>
                </a:lnTo>
              </a:path>
            </a:pathLst>
          </a:custGeom>
          <a:ln w="5060">
            <a:solidFill>
              <a:srgbClr val="ADADE0"/>
            </a:solidFill>
          </a:ln>
        </p:spPr>
        <p:txBody>
          <a:bodyPr wrap="square" lIns="0" tIns="0" rIns="0" bIns="0" rtlCol="0"/>
          <a:lstStyle/>
          <a:p>
            <a:endParaRPr/>
          </a:p>
        </p:txBody>
      </p:sp>
      <p:sp>
        <p:nvSpPr>
          <p:cNvPr id="23" name="object 23"/>
          <p:cNvSpPr/>
          <p:nvPr/>
        </p:nvSpPr>
        <p:spPr>
          <a:xfrm>
            <a:off x="8919182" y="6509762"/>
            <a:ext cx="100760" cy="100668"/>
          </a:xfrm>
          <a:custGeom>
            <a:avLst/>
            <a:gdLst/>
            <a:ahLst/>
            <a:cxnLst/>
            <a:rect l="l" t="t" r="r" b="b"/>
            <a:pathLst>
              <a:path w="50800" h="50800">
                <a:moveTo>
                  <a:pt x="25400" y="50800"/>
                </a:moveTo>
                <a:lnTo>
                  <a:pt x="15537" y="48796"/>
                </a:lnTo>
                <a:lnTo>
                  <a:pt x="7461" y="43339"/>
                </a:lnTo>
                <a:lnTo>
                  <a:pt x="2004" y="35262"/>
                </a:lnTo>
                <a:lnTo>
                  <a:pt x="0" y="25400"/>
                </a:lnTo>
                <a:lnTo>
                  <a:pt x="2004" y="15537"/>
                </a:lnTo>
                <a:lnTo>
                  <a:pt x="7461" y="7461"/>
                </a:lnTo>
                <a:lnTo>
                  <a:pt x="15537" y="2004"/>
                </a:lnTo>
                <a:lnTo>
                  <a:pt x="25400" y="0"/>
                </a:lnTo>
                <a:lnTo>
                  <a:pt x="35262" y="2004"/>
                </a:lnTo>
                <a:lnTo>
                  <a:pt x="43339" y="7461"/>
                </a:lnTo>
                <a:lnTo>
                  <a:pt x="48796" y="15537"/>
                </a:lnTo>
                <a:lnTo>
                  <a:pt x="50800" y="25400"/>
                </a:lnTo>
              </a:path>
            </a:pathLst>
          </a:custGeom>
          <a:ln w="5060">
            <a:solidFill>
              <a:srgbClr val="ADADE0"/>
            </a:solidFill>
          </a:ln>
        </p:spPr>
        <p:txBody>
          <a:bodyPr wrap="square" lIns="0" tIns="0" rIns="0" bIns="0" rtlCol="0"/>
          <a:lstStyle/>
          <a:p>
            <a:endParaRPr/>
          </a:p>
        </p:txBody>
      </p:sp>
      <p:sp>
        <p:nvSpPr>
          <p:cNvPr id="24" name="object 24"/>
          <p:cNvSpPr/>
          <p:nvPr/>
        </p:nvSpPr>
        <p:spPr>
          <a:xfrm>
            <a:off x="8989716" y="6544996"/>
            <a:ext cx="60456" cy="25167"/>
          </a:xfrm>
          <a:custGeom>
            <a:avLst/>
            <a:gdLst/>
            <a:ahLst/>
            <a:cxnLst/>
            <a:rect l="l" t="t" r="r" b="b"/>
            <a:pathLst>
              <a:path w="30479" h="12700">
                <a:moveTo>
                  <a:pt x="30480" y="0"/>
                </a:moveTo>
                <a:lnTo>
                  <a:pt x="15240" y="12699"/>
                </a:lnTo>
                <a:lnTo>
                  <a:pt x="0" y="0"/>
                </a:lnTo>
              </a:path>
            </a:pathLst>
          </a:custGeom>
          <a:ln w="5060">
            <a:solidFill>
              <a:srgbClr val="ADADE0"/>
            </a:solidFill>
          </a:ln>
        </p:spPr>
        <p:txBody>
          <a:bodyPr wrap="square" lIns="0" tIns="0" rIns="0" bIns="0" rtlCol="0"/>
          <a:lstStyle/>
          <a:p>
            <a:endParaRPr/>
          </a:p>
        </p:txBody>
      </p:sp>
      <p:sp>
        <p:nvSpPr>
          <p:cNvPr id="32" name="object 32"/>
          <p:cNvSpPr/>
          <p:nvPr/>
        </p:nvSpPr>
        <p:spPr>
          <a:xfrm>
            <a:off x="992766" y="5860733"/>
            <a:ext cx="133482" cy="133359"/>
          </a:xfrm>
          <a:prstGeom prst="rect">
            <a:avLst/>
          </a:prstGeom>
          <a:blipFill>
            <a:blip r:embed="rId2" cstate="print"/>
            <a:stretch>
              <a:fillRect/>
            </a:stretch>
          </a:blipFill>
        </p:spPr>
        <p:txBody>
          <a:bodyPr wrap="square" lIns="0" tIns="0" rIns="0" bIns="0" rtlCol="0"/>
          <a:lstStyle/>
          <a:p>
            <a:endParaRPr/>
          </a:p>
        </p:txBody>
      </p:sp>
      <p:sp>
        <p:nvSpPr>
          <p:cNvPr id="33" name="object 33"/>
          <p:cNvSpPr/>
          <p:nvPr/>
        </p:nvSpPr>
        <p:spPr>
          <a:xfrm>
            <a:off x="992766" y="6276945"/>
            <a:ext cx="133482" cy="133359"/>
          </a:xfrm>
          <a:prstGeom prst="rect">
            <a:avLst/>
          </a:prstGeom>
          <a:blipFill>
            <a:blip r:embed="rId3" cstate="print"/>
            <a:stretch>
              <a:fillRect/>
            </a:stretch>
          </a:blipFill>
        </p:spPr>
        <p:txBody>
          <a:bodyPr wrap="square" lIns="0" tIns="0" rIns="0" bIns="0" rtlCol="0"/>
          <a:lstStyle/>
          <a:p>
            <a:endParaRPr/>
          </a:p>
        </p:txBody>
      </p:sp>
      <p:sp>
        <p:nvSpPr>
          <p:cNvPr id="36" name="Rectangle 35"/>
          <p:cNvSpPr/>
          <p:nvPr/>
        </p:nvSpPr>
        <p:spPr>
          <a:xfrm>
            <a:off x="248754" y="1026499"/>
            <a:ext cx="8686800" cy="334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vi-VN" altLang="ja-JP" sz="2300" dirty="0">
                <a:solidFill>
                  <a:schemeClr val="bg1"/>
                </a:solidFill>
              </a:rPr>
              <a:t>Thực hiện chương trình → Truy nhập bộ nhớ</a:t>
            </a:r>
            <a:endParaRPr lang="en-US" altLang="ja-JP" sz="2300" dirty="0">
              <a:solidFill>
                <a:schemeClr val="bg1"/>
              </a:solidFill>
            </a:endParaRPr>
          </a:p>
        </p:txBody>
      </p:sp>
      <p:sp>
        <p:nvSpPr>
          <p:cNvPr id="37" name="Rectangle 36"/>
          <p:cNvSpPr/>
          <p:nvPr/>
        </p:nvSpPr>
        <p:spPr>
          <a:xfrm>
            <a:off x="248754" y="168515"/>
            <a:ext cx="8740962" cy="923330"/>
          </a:xfrm>
          <a:prstGeom prst="rect">
            <a:avLst/>
          </a:prstGeom>
        </p:spPr>
        <p:txBody>
          <a:bodyPr wrap="square">
            <a:spAutoFit/>
          </a:bodyPr>
          <a:lstStyle/>
          <a:p>
            <a:r>
              <a:rPr lang="vi-VN" altLang="ja-JP" dirty="0">
                <a:latin typeface="+mj-lt"/>
              </a:rPr>
              <a:t>Chương  3:  Qu</a:t>
            </a:r>
            <a:r>
              <a:rPr lang="en-US" altLang="ja-JP" dirty="0">
                <a:latin typeface="+mj-lt"/>
              </a:rPr>
              <a:t>ản lý bộ nhớ</a:t>
            </a:r>
            <a:endParaRPr lang="vi-VN" altLang="ja-JP" dirty="0">
              <a:latin typeface="+mj-lt"/>
            </a:endParaRPr>
          </a:p>
          <a:p>
            <a:r>
              <a:rPr lang="vi-VN" altLang="ja-JP" dirty="0">
                <a:latin typeface="+mj-lt"/>
              </a:rPr>
              <a:t>2. Các chiến lược quản lý bộ nhớ </a:t>
            </a:r>
            <a:endParaRPr lang="en-US" altLang="ja-JP" dirty="0">
              <a:latin typeface="+mj-lt"/>
            </a:endParaRPr>
          </a:p>
          <a:p>
            <a:r>
              <a:rPr lang="vi-VN" altLang="ja-JP" dirty="0">
                <a:latin typeface="+mj-lt"/>
              </a:rPr>
              <a:t>2.</a:t>
            </a:r>
            <a:r>
              <a:rPr lang="en-US" altLang="ja-JP" dirty="0">
                <a:latin typeface="Tahoma" panose="020B0604030504040204" pitchFamily="34" charset="0"/>
                <a:ea typeface="Tahoma" panose="020B0604030504040204" pitchFamily="34" charset="0"/>
                <a:cs typeface="Tahoma" panose="020B0604030504040204" pitchFamily="34" charset="0"/>
              </a:rPr>
              <a:t>4</a:t>
            </a:r>
            <a:r>
              <a:rPr lang="vi-VN" altLang="ja-JP" dirty="0">
                <a:latin typeface="+mj-lt"/>
              </a:rPr>
              <a:t> Chiến lược </a:t>
            </a:r>
            <a:r>
              <a:rPr lang="vi-VN" altLang="ja-JP" dirty="0">
                <a:latin typeface="Tahoma" panose="020B0604030504040204" pitchFamily="34" charset="0"/>
                <a:ea typeface="Tahoma" panose="020B0604030504040204" pitchFamily="34" charset="0"/>
                <a:cs typeface="Tahoma" panose="020B0604030504040204" pitchFamily="34" charset="0"/>
              </a:rPr>
              <a:t>phân </a:t>
            </a:r>
            <a:r>
              <a:rPr lang="en-US" altLang="ja-JP" dirty="0">
                <a:latin typeface="Tahoma" panose="020B0604030504040204" pitchFamily="34" charset="0"/>
                <a:ea typeface="Tahoma" panose="020B0604030504040204" pitchFamily="34" charset="0"/>
                <a:cs typeface="Tahoma" panose="020B0604030504040204" pitchFamily="34" charset="0"/>
              </a:rPr>
              <a:t>trang</a:t>
            </a:r>
            <a:endParaRPr lang="vi-VN" altLang="ja-JP" dirty="0">
              <a:latin typeface="Tahoma" panose="020B0604030504040204" pitchFamily="34" charset="0"/>
              <a:ea typeface="Tahoma" panose="020B0604030504040204" pitchFamily="34" charset="0"/>
              <a:cs typeface="Tahoma" panose="020B0604030504040204" pitchFamily="34" charset="0"/>
            </a:endParaRPr>
          </a:p>
        </p:txBody>
      </p:sp>
      <p:sp>
        <p:nvSpPr>
          <p:cNvPr id="38" name="Rectangle 37"/>
          <p:cNvSpPr/>
          <p:nvPr/>
        </p:nvSpPr>
        <p:spPr>
          <a:xfrm>
            <a:off x="248754" y="1371600"/>
            <a:ext cx="8209446" cy="3477875"/>
          </a:xfrm>
          <a:prstGeom prst="rect">
            <a:avLst/>
          </a:prstGeom>
        </p:spPr>
        <p:txBody>
          <a:bodyPr wrap="square">
            <a:spAutoFit/>
          </a:bodyPr>
          <a:lstStyle/>
          <a:p>
            <a:pPr marL="285750" indent="-285750">
              <a:buFont typeface="Wingdings" panose="05000000000000000000" pitchFamily="2" charset="2"/>
              <a:buChar char="l"/>
            </a:pPr>
            <a:r>
              <a:rPr lang="vi-VN" altLang="ja-JP" sz="2000" dirty="0" err="1"/>
              <a:t>Thực</a:t>
            </a:r>
            <a:r>
              <a:rPr lang="vi-VN" altLang="ja-JP" sz="2000" dirty="0"/>
              <a:t> hiện truy </a:t>
            </a:r>
            <a:r>
              <a:rPr lang="vi-VN" altLang="ja-JP" sz="2000" dirty="0" err="1"/>
              <a:t>nhập</a:t>
            </a:r>
            <a:r>
              <a:rPr lang="vi-VN" altLang="ja-JP" sz="2000" dirty="0"/>
              <a:t> </a:t>
            </a:r>
            <a:r>
              <a:rPr lang="en-US" altLang="ja-JP" sz="2000" dirty="0"/>
              <a:t>(tiếp)</a:t>
            </a:r>
          </a:p>
          <a:p>
            <a:pPr marL="914400" lvl="1" indent="-457200">
              <a:buFont typeface="+mj-lt"/>
              <a:buAutoNum type="arabicParenR" startAt="2"/>
            </a:pPr>
            <a:endParaRPr lang="en-US" altLang="ja-JP" sz="2000" dirty="0"/>
          </a:p>
          <a:p>
            <a:pPr marL="914400" lvl="1" indent="-457200">
              <a:buFont typeface="+mj-lt"/>
              <a:buAutoNum type="arabicParenR" startAt="2"/>
            </a:pPr>
            <a:r>
              <a:rPr lang="vi-VN" altLang="ja-JP" sz="2000" dirty="0" err="1"/>
              <a:t>Kiểm</a:t>
            </a:r>
            <a:r>
              <a:rPr lang="vi-VN" altLang="ja-JP" sz="2000" dirty="0"/>
              <a:t> tra Mp </a:t>
            </a:r>
            <a:endParaRPr lang="en-US" altLang="ja-JP" sz="2000" dirty="0"/>
          </a:p>
          <a:p>
            <a:pPr marL="1200150" lvl="2" indent="-285750">
              <a:buFont typeface="Wingdings" panose="05000000000000000000" pitchFamily="2" charset="2"/>
              <a:buChar char="l"/>
            </a:pPr>
            <a:endParaRPr lang="en-US" altLang="ja-JP" sz="2000" dirty="0"/>
          </a:p>
          <a:p>
            <a:pPr marL="1200150" lvl="2" indent="-285750">
              <a:buFont typeface="Wingdings" panose="05000000000000000000" pitchFamily="2" charset="2"/>
              <a:buChar char="l"/>
            </a:pPr>
            <a:r>
              <a:rPr lang="vi-VN" altLang="ja-JP" sz="2000" dirty="0" err="1"/>
              <a:t>Mp</a:t>
            </a:r>
            <a:r>
              <a:rPr lang="vi-VN" altLang="ja-JP" sz="2000" dirty="0"/>
              <a:t> = 0 : Lỗi trang, sinh một ngắt để tiến hành nạp trang </a:t>
            </a:r>
            <a:endParaRPr lang="en-US" altLang="ja-JP" sz="2000" dirty="0"/>
          </a:p>
          <a:p>
            <a:pPr marL="1657350" lvl="3" indent="-285750">
              <a:buFont typeface="Wingdings" panose="05000000000000000000" pitchFamily="2" charset="2"/>
              <a:buChar char="l"/>
            </a:pPr>
            <a:r>
              <a:rPr lang="vi-VN" altLang="ja-JP" sz="2000" dirty="0"/>
              <a:t>Xin trang vật lý tự do (</a:t>
            </a:r>
            <a:r>
              <a:rPr lang="vi-VN" altLang="ja-JP" sz="2000" dirty="0">
                <a:solidFill>
                  <a:srgbClr val="3C33F5"/>
                </a:solidFill>
              </a:rPr>
              <a:t>Hết trang tự do</a:t>
            </a:r>
            <a:r>
              <a:rPr lang="vi-VN" altLang="ja-JP" sz="2000" dirty="0"/>
              <a:t>?) </a:t>
            </a:r>
            <a:endParaRPr lang="en-US" altLang="ja-JP" sz="2000" dirty="0"/>
          </a:p>
          <a:p>
            <a:pPr marL="1657350" lvl="3" indent="-285750">
              <a:buFont typeface="Wingdings" panose="05000000000000000000" pitchFamily="2" charset="2"/>
              <a:buChar char="l"/>
            </a:pPr>
            <a:r>
              <a:rPr lang="vi-VN" altLang="ja-JP" sz="2000" dirty="0"/>
              <a:t>Tìm kiếm trang logic ở bộ nhớ ngoài và nạp trang </a:t>
            </a:r>
            <a:endParaRPr lang="en-US" altLang="ja-JP" sz="2000" dirty="0"/>
          </a:p>
          <a:p>
            <a:pPr marL="1657350" lvl="3" indent="-285750">
              <a:buFont typeface="Wingdings" panose="05000000000000000000" pitchFamily="2" charset="2"/>
              <a:buChar char="l"/>
            </a:pPr>
            <a:r>
              <a:rPr lang="vi-VN" altLang="ja-JP" sz="2000" dirty="0"/>
              <a:t>Sửa lại trường địa chỉ A và dấu hiệu M</a:t>
            </a:r>
          </a:p>
          <a:p>
            <a:pPr marL="1200150" lvl="2" indent="-285750">
              <a:buFont typeface="Wingdings" panose="05000000000000000000" pitchFamily="2" charset="2"/>
              <a:buChar char="l"/>
            </a:pPr>
            <a:endParaRPr lang="en-US" altLang="ja-JP" sz="2000" dirty="0"/>
          </a:p>
          <a:p>
            <a:pPr marL="1200150" lvl="2" indent="-285750">
              <a:buFont typeface="Wingdings" panose="05000000000000000000" pitchFamily="2" charset="2"/>
              <a:buChar char="l"/>
            </a:pPr>
            <a:r>
              <a:rPr lang="vi-VN" altLang="ja-JP" sz="2000" dirty="0" err="1"/>
              <a:t>Mp</a:t>
            </a:r>
            <a:r>
              <a:rPr lang="vi-VN" altLang="ja-JP" sz="2000" dirty="0"/>
              <a:t> = 1 : Trang đã tồn tại, </a:t>
            </a:r>
            <a:endParaRPr lang="en-US" altLang="ja-JP" sz="2000" dirty="0"/>
          </a:p>
          <a:p>
            <a:pPr marL="1657350" lvl="3" indent="-285750">
              <a:buFont typeface="Wingdings" panose="05000000000000000000" pitchFamily="2" charset="2"/>
              <a:buChar char="l"/>
            </a:pPr>
            <a:r>
              <a:rPr lang="vi-VN" altLang="ja-JP" sz="2000" dirty="0"/>
              <a:t>Lấy Ap ghép với d ra địa chỉ cần tìm</a:t>
            </a:r>
            <a:endParaRPr lang="ja-JP" altLang="en-US" sz="2000" dirty="0"/>
          </a:p>
        </p:txBody>
      </p:sp>
    </p:spTree>
    <p:extLst>
      <p:ext uri="{BB962C8B-B14F-4D97-AF65-F5344CB8AC3E}">
        <p14:creationId xmlns:p14="http://schemas.microsoft.com/office/powerpoint/2010/main" val="951003373"/>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8">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8">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8">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180838" y="6534929"/>
            <a:ext cx="7557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 name="object 3"/>
          <p:cNvSpPr/>
          <p:nvPr/>
        </p:nvSpPr>
        <p:spPr>
          <a:xfrm>
            <a:off x="7004506" y="6522346"/>
            <a:ext cx="404301" cy="75501"/>
          </a:xfrm>
          <a:custGeom>
            <a:avLst/>
            <a:gdLst/>
            <a:ahLst/>
            <a:cxnLst/>
            <a:rect l="l" t="t" r="r" b="b"/>
            <a:pathLst>
              <a:path w="203835" h="38100">
                <a:moveTo>
                  <a:pt x="25400" y="0"/>
                </a:moveTo>
                <a:lnTo>
                  <a:pt x="0" y="19050"/>
                </a:lnTo>
                <a:lnTo>
                  <a:pt x="25400" y="38100"/>
                </a:lnTo>
                <a:lnTo>
                  <a:pt x="25400" y="0"/>
                </a:lnTo>
                <a:close/>
              </a:path>
              <a:path w="203835"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4" name="object 4"/>
          <p:cNvSpPr/>
          <p:nvPr/>
        </p:nvSpPr>
        <p:spPr>
          <a:xfrm>
            <a:off x="7155648" y="6509762"/>
            <a:ext cx="7557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5" name="object 5"/>
          <p:cNvSpPr/>
          <p:nvPr/>
        </p:nvSpPr>
        <p:spPr>
          <a:xfrm>
            <a:off x="7180838" y="6560098"/>
            <a:ext cx="7557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6" name="object 6"/>
          <p:cNvSpPr/>
          <p:nvPr/>
        </p:nvSpPr>
        <p:spPr>
          <a:xfrm>
            <a:off x="7155648" y="6585265"/>
            <a:ext cx="7557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7" name="object 7"/>
          <p:cNvSpPr/>
          <p:nvPr/>
        </p:nvSpPr>
        <p:spPr>
          <a:xfrm>
            <a:off x="7180838" y="6610432"/>
            <a:ext cx="7557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8" name="object 8"/>
          <p:cNvSpPr/>
          <p:nvPr/>
        </p:nvSpPr>
        <p:spPr>
          <a:xfrm>
            <a:off x="7693103" y="6509762"/>
            <a:ext cx="7557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9" name="object 9"/>
          <p:cNvSpPr/>
          <p:nvPr/>
        </p:nvSpPr>
        <p:spPr>
          <a:xfrm>
            <a:off x="7718293" y="6534929"/>
            <a:ext cx="7557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10" name="object 10"/>
          <p:cNvSpPr/>
          <p:nvPr/>
        </p:nvSpPr>
        <p:spPr>
          <a:xfrm>
            <a:off x="7718293" y="6560098"/>
            <a:ext cx="7557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11" name="object 11"/>
          <p:cNvSpPr/>
          <p:nvPr/>
        </p:nvSpPr>
        <p:spPr>
          <a:xfrm>
            <a:off x="7541961" y="6522346"/>
            <a:ext cx="404301" cy="75501"/>
          </a:xfrm>
          <a:custGeom>
            <a:avLst/>
            <a:gdLst/>
            <a:ahLst/>
            <a:cxnLst/>
            <a:rect l="l" t="t" r="r" b="b"/>
            <a:pathLst>
              <a:path w="203835" h="38100">
                <a:moveTo>
                  <a:pt x="25400" y="0"/>
                </a:moveTo>
                <a:lnTo>
                  <a:pt x="0" y="19050"/>
                </a:lnTo>
                <a:lnTo>
                  <a:pt x="25400" y="38100"/>
                </a:lnTo>
                <a:lnTo>
                  <a:pt x="25400" y="0"/>
                </a:lnTo>
                <a:close/>
              </a:path>
              <a:path w="203835"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2" name="object 12"/>
          <p:cNvSpPr/>
          <p:nvPr/>
        </p:nvSpPr>
        <p:spPr>
          <a:xfrm>
            <a:off x="7693103" y="6585265"/>
            <a:ext cx="7557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13" name="object 13"/>
          <p:cNvSpPr/>
          <p:nvPr/>
        </p:nvSpPr>
        <p:spPr>
          <a:xfrm>
            <a:off x="7718293" y="6610432"/>
            <a:ext cx="7557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14" name="object 14"/>
          <p:cNvSpPr/>
          <p:nvPr/>
        </p:nvSpPr>
        <p:spPr>
          <a:xfrm>
            <a:off x="8230558" y="6509762"/>
            <a:ext cx="7557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15" name="object 15"/>
          <p:cNvSpPr/>
          <p:nvPr/>
        </p:nvSpPr>
        <p:spPr>
          <a:xfrm>
            <a:off x="8255748" y="6534929"/>
            <a:ext cx="7557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16" name="object 16"/>
          <p:cNvSpPr/>
          <p:nvPr/>
        </p:nvSpPr>
        <p:spPr>
          <a:xfrm>
            <a:off x="8255748" y="6560098"/>
            <a:ext cx="7557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17" name="object 17"/>
          <p:cNvSpPr/>
          <p:nvPr/>
        </p:nvSpPr>
        <p:spPr>
          <a:xfrm>
            <a:off x="8230558" y="6585265"/>
            <a:ext cx="7557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18" name="object 18"/>
          <p:cNvSpPr/>
          <p:nvPr/>
        </p:nvSpPr>
        <p:spPr>
          <a:xfrm>
            <a:off x="8255748" y="6610432"/>
            <a:ext cx="7557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19" name="object 19"/>
          <p:cNvSpPr/>
          <p:nvPr/>
        </p:nvSpPr>
        <p:spPr>
          <a:xfrm>
            <a:off x="8828495" y="6570163"/>
            <a:ext cx="40304" cy="40267"/>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lstStyle/>
          <a:p>
            <a:endParaRPr/>
          </a:p>
        </p:txBody>
      </p:sp>
      <p:sp>
        <p:nvSpPr>
          <p:cNvPr id="20" name="object 20"/>
          <p:cNvSpPr/>
          <p:nvPr/>
        </p:nvSpPr>
        <p:spPr>
          <a:xfrm>
            <a:off x="8774815" y="6517661"/>
            <a:ext cx="60456" cy="60401"/>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lstStyle/>
          <a:p>
            <a:endParaRPr/>
          </a:p>
        </p:txBody>
      </p:sp>
      <p:sp>
        <p:nvSpPr>
          <p:cNvPr id="21" name="object 21"/>
          <p:cNvSpPr/>
          <p:nvPr/>
        </p:nvSpPr>
        <p:spPr>
          <a:xfrm>
            <a:off x="8616897" y="6509762"/>
            <a:ext cx="100760" cy="100668"/>
          </a:xfrm>
          <a:custGeom>
            <a:avLst/>
            <a:gdLst/>
            <a:ahLst/>
            <a:cxn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ln w="5060">
            <a:solidFill>
              <a:srgbClr val="ADADE0"/>
            </a:solidFill>
          </a:ln>
        </p:spPr>
        <p:txBody>
          <a:bodyPr wrap="square" lIns="0" tIns="0" rIns="0" bIns="0" rtlCol="0"/>
          <a:lstStyle/>
          <a:p>
            <a:endParaRPr/>
          </a:p>
        </p:txBody>
      </p:sp>
      <p:sp>
        <p:nvSpPr>
          <p:cNvPr id="22" name="object 22"/>
          <p:cNvSpPr/>
          <p:nvPr/>
        </p:nvSpPr>
        <p:spPr>
          <a:xfrm>
            <a:off x="8586669" y="6544996"/>
            <a:ext cx="60456" cy="25167"/>
          </a:xfrm>
          <a:custGeom>
            <a:avLst/>
            <a:gdLst/>
            <a:ahLst/>
            <a:cxnLst/>
            <a:rect l="l" t="t" r="r" b="b"/>
            <a:pathLst>
              <a:path w="30479" h="12700">
                <a:moveTo>
                  <a:pt x="30480" y="0"/>
                </a:moveTo>
                <a:lnTo>
                  <a:pt x="15240" y="12699"/>
                </a:lnTo>
                <a:lnTo>
                  <a:pt x="0" y="0"/>
                </a:lnTo>
              </a:path>
            </a:pathLst>
          </a:custGeom>
          <a:ln w="5060">
            <a:solidFill>
              <a:srgbClr val="ADADE0"/>
            </a:solidFill>
          </a:ln>
        </p:spPr>
        <p:txBody>
          <a:bodyPr wrap="square" lIns="0" tIns="0" rIns="0" bIns="0" rtlCol="0"/>
          <a:lstStyle/>
          <a:p>
            <a:endParaRPr/>
          </a:p>
        </p:txBody>
      </p:sp>
      <p:sp>
        <p:nvSpPr>
          <p:cNvPr id="23" name="object 23"/>
          <p:cNvSpPr/>
          <p:nvPr/>
        </p:nvSpPr>
        <p:spPr>
          <a:xfrm>
            <a:off x="8919182" y="6509762"/>
            <a:ext cx="100760" cy="100668"/>
          </a:xfrm>
          <a:custGeom>
            <a:avLst/>
            <a:gdLst/>
            <a:ahLst/>
            <a:cxnLst/>
            <a:rect l="l" t="t" r="r" b="b"/>
            <a:pathLst>
              <a:path w="50800" h="50800">
                <a:moveTo>
                  <a:pt x="25400" y="50800"/>
                </a:moveTo>
                <a:lnTo>
                  <a:pt x="15537" y="48796"/>
                </a:lnTo>
                <a:lnTo>
                  <a:pt x="7461" y="43339"/>
                </a:lnTo>
                <a:lnTo>
                  <a:pt x="2004" y="35262"/>
                </a:lnTo>
                <a:lnTo>
                  <a:pt x="0" y="25400"/>
                </a:lnTo>
                <a:lnTo>
                  <a:pt x="2004" y="15537"/>
                </a:lnTo>
                <a:lnTo>
                  <a:pt x="7461" y="7461"/>
                </a:lnTo>
                <a:lnTo>
                  <a:pt x="15537" y="2004"/>
                </a:lnTo>
                <a:lnTo>
                  <a:pt x="25400" y="0"/>
                </a:lnTo>
                <a:lnTo>
                  <a:pt x="35262" y="2004"/>
                </a:lnTo>
                <a:lnTo>
                  <a:pt x="43339" y="7461"/>
                </a:lnTo>
                <a:lnTo>
                  <a:pt x="48796" y="15537"/>
                </a:lnTo>
                <a:lnTo>
                  <a:pt x="50800" y="25400"/>
                </a:lnTo>
              </a:path>
            </a:pathLst>
          </a:custGeom>
          <a:ln w="5060">
            <a:solidFill>
              <a:srgbClr val="ADADE0"/>
            </a:solidFill>
          </a:ln>
        </p:spPr>
        <p:txBody>
          <a:bodyPr wrap="square" lIns="0" tIns="0" rIns="0" bIns="0" rtlCol="0"/>
          <a:lstStyle/>
          <a:p>
            <a:endParaRPr/>
          </a:p>
        </p:txBody>
      </p:sp>
      <p:sp>
        <p:nvSpPr>
          <p:cNvPr id="24" name="object 24"/>
          <p:cNvSpPr/>
          <p:nvPr/>
        </p:nvSpPr>
        <p:spPr>
          <a:xfrm>
            <a:off x="8989716" y="6544996"/>
            <a:ext cx="60456" cy="25167"/>
          </a:xfrm>
          <a:custGeom>
            <a:avLst/>
            <a:gdLst/>
            <a:ahLst/>
            <a:cxnLst/>
            <a:rect l="l" t="t" r="r" b="b"/>
            <a:pathLst>
              <a:path w="30479" h="12700">
                <a:moveTo>
                  <a:pt x="30480" y="0"/>
                </a:moveTo>
                <a:lnTo>
                  <a:pt x="15240" y="12699"/>
                </a:lnTo>
                <a:lnTo>
                  <a:pt x="0" y="0"/>
                </a:lnTo>
              </a:path>
            </a:pathLst>
          </a:custGeom>
          <a:ln w="5060">
            <a:solidFill>
              <a:srgbClr val="ADADE0"/>
            </a:solidFill>
          </a:ln>
        </p:spPr>
        <p:txBody>
          <a:bodyPr wrap="square" lIns="0" tIns="0" rIns="0" bIns="0" rtlCol="0"/>
          <a:lstStyle/>
          <a:p>
            <a:endParaRPr/>
          </a:p>
        </p:txBody>
      </p:sp>
      <p:sp>
        <p:nvSpPr>
          <p:cNvPr id="29" name="object 29"/>
          <p:cNvSpPr/>
          <p:nvPr/>
        </p:nvSpPr>
        <p:spPr>
          <a:xfrm>
            <a:off x="642649" y="2208889"/>
            <a:ext cx="7854466" cy="2938686"/>
          </a:xfrm>
          <a:prstGeom prst="rect">
            <a:avLst/>
          </a:prstGeom>
          <a:blipFill>
            <a:blip r:embed="rId2" cstate="print"/>
            <a:stretch>
              <a:fillRect/>
            </a:stretch>
          </a:blipFill>
        </p:spPr>
        <p:txBody>
          <a:bodyPr wrap="square" lIns="0" tIns="0" rIns="0" bIns="0" rtlCol="0"/>
          <a:lstStyle/>
          <a:p>
            <a:endParaRPr/>
          </a:p>
        </p:txBody>
      </p:sp>
      <p:sp>
        <p:nvSpPr>
          <p:cNvPr id="30" name="object 30"/>
          <p:cNvSpPr txBox="1">
            <a:spLocks noGrp="1"/>
          </p:cNvSpPr>
          <p:nvPr>
            <p:ph type="sldNum" sz="quarter" idx="12"/>
          </p:nvPr>
        </p:nvSpPr>
        <p:spPr>
          <a:xfrm>
            <a:off x="716986" y="6671337"/>
            <a:ext cx="636050" cy="333425"/>
          </a:xfrm>
          <a:prstGeom prst="rect">
            <a:avLst/>
          </a:prstGeom>
        </p:spPr>
        <p:txBody>
          <a:bodyPr vert="horz" wrap="square" lIns="0" tIns="0" rIns="0" bIns="0" rtlCol="0">
            <a:spAutoFit/>
          </a:bodyPr>
          <a:lstStyle/>
          <a:p>
            <a:pPr marL="50358">
              <a:lnSpc>
                <a:spcPts val="1338"/>
              </a:lnSpc>
            </a:pPr>
            <a:r>
              <a:rPr spc="-40" dirty="0"/>
              <a:t>65 </a:t>
            </a:r>
            <a:r>
              <a:rPr spc="297" dirty="0"/>
              <a:t>/</a:t>
            </a:r>
            <a:r>
              <a:rPr spc="446" dirty="0"/>
              <a:t> </a:t>
            </a:r>
            <a:r>
              <a:rPr spc="-40" dirty="0"/>
              <a:t>96</a:t>
            </a:r>
          </a:p>
        </p:txBody>
      </p:sp>
      <p:sp>
        <p:nvSpPr>
          <p:cNvPr id="31" name="Rectangle 30"/>
          <p:cNvSpPr/>
          <p:nvPr/>
        </p:nvSpPr>
        <p:spPr>
          <a:xfrm>
            <a:off x="248754" y="1026499"/>
            <a:ext cx="8686800" cy="334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vi-VN" altLang="ja-JP" sz="2300" dirty="0">
                <a:solidFill>
                  <a:schemeClr val="bg1"/>
                </a:solidFill>
              </a:rPr>
              <a:t>Chuyển đổi địa chỉ: Sơ đồ truy nhập</a:t>
            </a:r>
            <a:endParaRPr lang="en-US" altLang="ja-JP" sz="2300" dirty="0">
              <a:solidFill>
                <a:schemeClr val="bg1"/>
              </a:solidFill>
            </a:endParaRPr>
          </a:p>
        </p:txBody>
      </p:sp>
      <p:sp>
        <p:nvSpPr>
          <p:cNvPr id="32" name="Rectangle 31"/>
          <p:cNvSpPr/>
          <p:nvPr/>
        </p:nvSpPr>
        <p:spPr>
          <a:xfrm>
            <a:off x="248754" y="168515"/>
            <a:ext cx="8740962" cy="923330"/>
          </a:xfrm>
          <a:prstGeom prst="rect">
            <a:avLst/>
          </a:prstGeom>
        </p:spPr>
        <p:txBody>
          <a:bodyPr wrap="square">
            <a:spAutoFit/>
          </a:bodyPr>
          <a:lstStyle/>
          <a:p>
            <a:r>
              <a:rPr lang="vi-VN" altLang="ja-JP" dirty="0">
                <a:latin typeface="+mj-lt"/>
              </a:rPr>
              <a:t>Chương  3:  Qu</a:t>
            </a:r>
            <a:r>
              <a:rPr lang="en-US" altLang="ja-JP" dirty="0">
                <a:latin typeface="+mj-lt"/>
              </a:rPr>
              <a:t>ản lý bộ nhớ</a:t>
            </a:r>
            <a:endParaRPr lang="vi-VN" altLang="ja-JP" dirty="0">
              <a:latin typeface="+mj-lt"/>
            </a:endParaRPr>
          </a:p>
          <a:p>
            <a:r>
              <a:rPr lang="vi-VN" altLang="ja-JP" dirty="0">
                <a:latin typeface="+mj-lt"/>
              </a:rPr>
              <a:t>2. Các chiến lược quản lý bộ nhớ </a:t>
            </a:r>
            <a:endParaRPr lang="en-US" altLang="ja-JP" dirty="0">
              <a:latin typeface="+mj-lt"/>
            </a:endParaRPr>
          </a:p>
          <a:p>
            <a:r>
              <a:rPr lang="vi-VN" altLang="ja-JP" dirty="0">
                <a:latin typeface="+mj-lt"/>
              </a:rPr>
              <a:t>2.</a:t>
            </a:r>
            <a:r>
              <a:rPr lang="en-US" altLang="ja-JP" dirty="0">
                <a:latin typeface="Tahoma" panose="020B0604030504040204" pitchFamily="34" charset="0"/>
                <a:ea typeface="Tahoma" panose="020B0604030504040204" pitchFamily="34" charset="0"/>
                <a:cs typeface="Tahoma" panose="020B0604030504040204" pitchFamily="34" charset="0"/>
              </a:rPr>
              <a:t>4</a:t>
            </a:r>
            <a:r>
              <a:rPr lang="vi-VN" altLang="ja-JP" dirty="0">
                <a:latin typeface="+mj-lt"/>
              </a:rPr>
              <a:t> Chiến lược </a:t>
            </a:r>
            <a:r>
              <a:rPr lang="vi-VN" altLang="ja-JP" dirty="0">
                <a:latin typeface="Tahoma" panose="020B0604030504040204" pitchFamily="34" charset="0"/>
                <a:ea typeface="Tahoma" panose="020B0604030504040204" pitchFamily="34" charset="0"/>
                <a:cs typeface="Tahoma" panose="020B0604030504040204" pitchFamily="34" charset="0"/>
              </a:rPr>
              <a:t>phân </a:t>
            </a:r>
            <a:r>
              <a:rPr lang="en-US" altLang="ja-JP" dirty="0">
                <a:latin typeface="Tahoma" panose="020B0604030504040204" pitchFamily="34" charset="0"/>
                <a:ea typeface="Tahoma" panose="020B0604030504040204" pitchFamily="34" charset="0"/>
                <a:cs typeface="Tahoma" panose="020B0604030504040204" pitchFamily="34" charset="0"/>
              </a:rPr>
              <a:t>trang</a:t>
            </a:r>
            <a:endParaRPr lang="vi-VN" altLang="ja-JP"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850839575"/>
      </p:ext>
    </p:extLst>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180838" y="6534929"/>
            <a:ext cx="7557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 name="object 3"/>
          <p:cNvSpPr/>
          <p:nvPr/>
        </p:nvSpPr>
        <p:spPr>
          <a:xfrm>
            <a:off x="7004506" y="6522346"/>
            <a:ext cx="404301" cy="75501"/>
          </a:xfrm>
          <a:custGeom>
            <a:avLst/>
            <a:gdLst/>
            <a:ahLst/>
            <a:cxnLst/>
            <a:rect l="l" t="t" r="r" b="b"/>
            <a:pathLst>
              <a:path w="203835" h="38100">
                <a:moveTo>
                  <a:pt x="25400" y="0"/>
                </a:moveTo>
                <a:lnTo>
                  <a:pt x="0" y="19050"/>
                </a:lnTo>
                <a:lnTo>
                  <a:pt x="25400" y="38100"/>
                </a:lnTo>
                <a:lnTo>
                  <a:pt x="25400" y="0"/>
                </a:lnTo>
                <a:close/>
              </a:path>
              <a:path w="203835"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4" name="object 4"/>
          <p:cNvSpPr/>
          <p:nvPr/>
        </p:nvSpPr>
        <p:spPr>
          <a:xfrm>
            <a:off x="7155648" y="6509762"/>
            <a:ext cx="7557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5" name="object 5"/>
          <p:cNvSpPr/>
          <p:nvPr/>
        </p:nvSpPr>
        <p:spPr>
          <a:xfrm>
            <a:off x="7180838" y="6560098"/>
            <a:ext cx="7557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6" name="object 6"/>
          <p:cNvSpPr/>
          <p:nvPr/>
        </p:nvSpPr>
        <p:spPr>
          <a:xfrm>
            <a:off x="7155648" y="6585265"/>
            <a:ext cx="7557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7" name="object 7"/>
          <p:cNvSpPr/>
          <p:nvPr/>
        </p:nvSpPr>
        <p:spPr>
          <a:xfrm>
            <a:off x="7180838" y="6610432"/>
            <a:ext cx="7557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8" name="object 8"/>
          <p:cNvSpPr/>
          <p:nvPr/>
        </p:nvSpPr>
        <p:spPr>
          <a:xfrm>
            <a:off x="7693103" y="6509762"/>
            <a:ext cx="7557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9" name="object 9"/>
          <p:cNvSpPr/>
          <p:nvPr/>
        </p:nvSpPr>
        <p:spPr>
          <a:xfrm>
            <a:off x="7718293" y="6534929"/>
            <a:ext cx="7557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10" name="object 10"/>
          <p:cNvSpPr/>
          <p:nvPr/>
        </p:nvSpPr>
        <p:spPr>
          <a:xfrm>
            <a:off x="7718293" y="6560098"/>
            <a:ext cx="7557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11" name="object 11"/>
          <p:cNvSpPr/>
          <p:nvPr/>
        </p:nvSpPr>
        <p:spPr>
          <a:xfrm>
            <a:off x="7541961" y="6522346"/>
            <a:ext cx="404301" cy="75501"/>
          </a:xfrm>
          <a:custGeom>
            <a:avLst/>
            <a:gdLst/>
            <a:ahLst/>
            <a:cxnLst/>
            <a:rect l="l" t="t" r="r" b="b"/>
            <a:pathLst>
              <a:path w="203835" h="38100">
                <a:moveTo>
                  <a:pt x="25400" y="0"/>
                </a:moveTo>
                <a:lnTo>
                  <a:pt x="0" y="19050"/>
                </a:lnTo>
                <a:lnTo>
                  <a:pt x="25400" y="38100"/>
                </a:lnTo>
                <a:lnTo>
                  <a:pt x="25400" y="0"/>
                </a:lnTo>
                <a:close/>
              </a:path>
              <a:path w="203835"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2" name="object 12"/>
          <p:cNvSpPr/>
          <p:nvPr/>
        </p:nvSpPr>
        <p:spPr>
          <a:xfrm>
            <a:off x="7693103" y="6585265"/>
            <a:ext cx="7557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13" name="object 13"/>
          <p:cNvSpPr/>
          <p:nvPr/>
        </p:nvSpPr>
        <p:spPr>
          <a:xfrm>
            <a:off x="7718293" y="6610432"/>
            <a:ext cx="7557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14" name="object 14"/>
          <p:cNvSpPr/>
          <p:nvPr/>
        </p:nvSpPr>
        <p:spPr>
          <a:xfrm>
            <a:off x="8230558" y="6509762"/>
            <a:ext cx="7557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15" name="object 15"/>
          <p:cNvSpPr/>
          <p:nvPr/>
        </p:nvSpPr>
        <p:spPr>
          <a:xfrm>
            <a:off x="8255748" y="6534929"/>
            <a:ext cx="7557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16" name="object 16"/>
          <p:cNvSpPr/>
          <p:nvPr/>
        </p:nvSpPr>
        <p:spPr>
          <a:xfrm>
            <a:off x="8255748" y="6560098"/>
            <a:ext cx="7557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17" name="object 17"/>
          <p:cNvSpPr/>
          <p:nvPr/>
        </p:nvSpPr>
        <p:spPr>
          <a:xfrm>
            <a:off x="8230558" y="6585265"/>
            <a:ext cx="7557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18" name="object 18"/>
          <p:cNvSpPr/>
          <p:nvPr/>
        </p:nvSpPr>
        <p:spPr>
          <a:xfrm>
            <a:off x="8255748" y="6610432"/>
            <a:ext cx="7557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19" name="object 19"/>
          <p:cNvSpPr/>
          <p:nvPr/>
        </p:nvSpPr>
        <p:spPr>
          <a:xfrm>
            <a:off x="8828495" y="6570163"/>
            <a:ext cx="40304" cy="40267"/>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lstStyle/>
          <a:p>
            <a:endParaRPr/>
          </a:p>
        </p:txBody>
      </p:sp>
      <p:sp>
        <p:nvSpPr>
          <p:cNvPr id="20" name="object 20"/>
          <p:cNvSpPr/>
          <p:nvPr/>
        </p:nvSpPr>
        <p:spPr>
          <a:xfrm>
            <a:off x="8774815" y="6517661"/>
            <a:ext cx="60456" cy="60401"/>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lstStyle/>
          <a:p>
            <a:endParaRPr/>
          </a:p>
        </p:txBody>
      </p:sp>
      <p:sp>
        <p:nvSpPr>
          <p:cNvPr id="21" name="object 21"/>
          <p:cNvSpPr/>
          <p:nvPr/>
        </p:nvSpPr>
        <p:spPr>
          <a:xfrm>
            <a:off x="8616897" y="6509762"/>
            <a:ext cx="100760" cy="100668"/>
          </a:xfrm>
          <a:custGeom>
            <a:avLst/>
            <a:gdLst/>
            <a:ahLst/>
            <a:cxn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ln w="5060">
            <a:solidFill>
              <a:srgbClr val="ADADE0"/>
            </a:solidFill>
          </a:ln>
        </p:spPr>
        <p:txBody>
          <a:bodyPr wrap="square" lIns="0" tIns="0" rIns="0" bIns="0" rtlCol="0"/>
          <a:lstStyle/>
          <a:p>
            <a:endParaRPr/>
          </a:p>
        </p:txBody>
      </p:sp>
      <p:sp>
        <p:nvSpPr>
          <p:cNvPr id="22" name="object 22"/>
          <p:cNvSpPr/>
          <p:nvPr/>
        </p:nvSpPr>
        <p:spPr>
          <a:xfrm>
            <a:off x="8586669" y="6544996"/>
            <a:ext cx="60456" cy="25167"/>
          </a:xfrm>
          <a:custGeom>
            <a:avLst/>
            <a:gdLst/>
            <a:ahLst/>
            <a:cxnLst/>
            <a:rect l="l" t="t" r="r" b="b"/>
            <a:pathLst>
              <a:path w="30479" h="12700">
                <a:moveTo>
                  <a:pt x="30480" y="0"/>
                </a:moveTo>
                <a:lnTo>
                  <a:pt x="15240" y="12699"/>
                </a:lnTo>
                <a:lnTo>
                  <a:pt x="0" y="0"/>
                </a:lnTo>
              </a:path>
            </a:pathLst>
          </a:custGeom>
          <a:ln w="5060">
            <a:solidFill>
              <a:srgbClr val="ADADE0"/>
            </a:solidFill>
          </a:ln>
        </p:spPr>
        <p:txBody>
          <a:bodyPr wrap="square" lIns="0" tIns="0" rIns="0" bIns="0" rtlCol="0"/>
          <a:lstStyle/>
          <a:p>
            <a:endParaRPr/>
          </a:p>
        </p:txBody>
      </p:sp>
      <p:sp>
        <p:nvSpPr>
          <p:cNvPr id="23" name="object 23"/>
          <p:cNvSpPr/>
          <p:nvPr/>
        </p:nvSpPr>
        <p:spPr>
          <a:xfrm>
            <a:off x="8919182" y="6509762"/>
            <a:ext cx="100760" cy="100668"/>
          </a:xfrm>
          <a:custGeom>
            <a:avLst/>
            <a:gdLst/>
            <a:ahLst/>
            <a:cxnLst/>
            <a:rect l="l" t="t" r="r" b="b"/>
            <a:pathLst>
              <a:path w="50800" h="50800">
                <a:moveTo>
                  <a:pt x="25400" y="50800"/>
                </a:moveTo>
                <a:lnTo>
                  <a:pt x="15537" y="48796"/>
                </a:lnTo>
                <a:lnTo>
                  <a:pt x="7461" y="43339"/>
                </a:lnTo>
                <a:lnTo>
                  <a:pt x="2004" y="35262"/>
                </a:lnTo>
                <a:lnTo>
                  <a:pt x="0" y="25400"/>
                </a:lnTo>
                <a:lnTo>
                  <a:pt x="2004" y="15537"/>
                </a:lnTo>
                <a:lnTo>
                  <a:pt x="7461" y="7461"/>
                </a:lnTo>
                <a:lnTo>
                  <a:pt x="15537" y="2004"/>
                </a:lnTo>
                <a:lnTo>
                  <a:pt x="25400" y="0"/>
                </a:lnTo>
                <a:lnTo>
                  <a:pt x="35262" y="2004"/>
                </a:lnTo>
                <a:lnTo>
                  <a:pt x="43339" y="7461"/>
                </a:lnTo>
                <a:lnTo>
                  <a:pt x="48796" y="15537"/>
                </a:lnTo>
                <a:lnTo>
                  <a:pt x="50800" y="25400"/>
                </a:lnTo>
              </a:path>
            </a:pathLst>
          </a:custGeom>
          <a:ln w="5060">
            <a:solidFill>
              <a:srgbClr val="ADADE0"/>
            </a:solidFill>
          </a:ln>
        </p:spPr>
        <p:txBody>
          <a:bodyPr wrap="square" lIns="0" tIns="0" rIns="0" bIns="0" rtlCol="0"/>
          <a:lstStyle/>
          <a:p>
            <a:endParaRPr/>
          </a:p>
        </p:txBody>
      </p:sp>
      <p:sp>
        <p:nvSpPr>
          <p:cNvPr id="24" name="object 24"/>
          <p:cNvSpPr/>
          <p:nvPr/>
        </p:nvSpPr>
        <p:spPr>
          <a:xfrm>
            <a:off x="8989716" y="6544996"/>
            <a:ext cx="60456" cy="25167"/>
          </a:xfrm>
          <a:custGeom>
            <a:avLst/>
            <a:gdLst/>
            <a:ahLst/>
            <a:cxnLst/>
            <a:rect l="l" t="t" r="r" b="b"/>
            <a:pathLst>
              <a:path w="30479" h="12700">
                <a:moveTo>
                  <a:pt x="30480" y="0"/>
                </a:moveTo>
                <a:lnTo>
                  <a:pt x="15240" y="12699"/>
                </a:lnTo>
                <a:lnTo>
                  <a:pt x="0" y="0"/>
                </a:lnTo>
              </a:path>
            </a:pathLst>
          </a:custGeom>
          <a:ln w="5060">
            <a:solidFill>
              <a:srgbClr val="ADADE0"/>
            </a:solidFill>
          </a:ln>
        </p:spPr>
        <p:txBody>
          <a:bodyPr wrap="square" lIns="0" tIns="0" rIns="0" bIns="0" rtlCol="0"/>
          <a:lstStyle/>
          <a:p>
            <a:endParaRPr/>
          </a:p>
        </p:txBody>
      </p:sp>
      <p:sp>
        <p:nvSpPr>
          <p:cNvPr id="31" name="Rectangle 30"/>
          <p:cNvSpPr/>
          <p:nvPr/>
        </p:nvSpPr>
        <p:spPr>
          <a:xfrm>
            <a:off x="248754" y="1026499"/>
            <a:ext cx="8686800" cy="334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vi-VN" altLang="ja-JP" sz="2300" dirty="0">
                <a:solidFill>
                  <a:schemeClr val="bg1"/>
                </a:solidFill>
              </a:rPr>
              <a:t>Nạp trang và thay thế trang</a:t>
            </a:r>
            <a:endParaRPr lang="en-US" altLang="ja-JP" sz="2300" dirty="0">
              <a:solidFill>
                <a:schemeClr val="bg1"/>
              </a:solidFill>
            </a:endParaRPr>
          </a:p>
        </p:txBody>
      </p:sp>
      <p:sp>
        <p:nvSpPr>
          <p:cNvPr id="32" name="Rectangle 31"/>
          <p:cNvSpPr/>
          <p:nvPr/>
        </p:nvSpPr>
        <p:spPr>
          <a:xfrm>
            <a:off x="248754" y="168515"/>
            <a:ext cx="8740962" cy="923330"/>
          </a:xfrm>
          <a:prstGeom prst="rect">
            <a:avLst/>
          </a:prstGeom>
        </p:spPr>
        <p:txBody>
          <a:bodyPr wrap="square">
            <a:spAutoFit/>
          </a:bodyPr>
          <a:lstStyle/>
          <a:p>
            <a:r>
              <a:rPr lang="vi-VN" altLang="ja-JP" dirty="0">
                <a:latin typeface="+mj-lt"/>
              </a:rPr>
              <a:t>Chương  3:  Qu</a:t>
            </a:r>
            <a:r>
              <a:rPr lang="en-US" altLang="ja-JP" dirty="0">
                <a:latin typeface="+mj-lt"/>
              </a:rPr>
              <a:t>ản lý bộ nhớ</a:t>
            </a:r>
            <a:endParaRPr lang="vi-VN" altLang="ja-JP" dirty="0">
              <a:latin typeface="+mj-lt"/>
            </a:endParaRPr>
          </a:p>
          <a:p>
            <a:r>
              <a:rPr lang="vi-VN" altLang="ja-JP" dirty="0">
                <a:latin typeface="+mj-lt"/>
              </a:rPr>
              <a:t>2. Các chiến lược quản lý bộ nhớ </a:t>
            </a:r>
            <a:endParaRPr lang="en-US" altLang="ja-JP" dirty="0">
              <a:latin typeface="+mj-lt"/>
            </a:endParaRPr>
          </a:p>
          <a:p>
            <a:r>
              <a:rPr lang="vi-VN" altLang="ja-JP" dirty="0">
                <a:latin typeface="+mj-lt"/>
              </a:rPr>
              <a:t>2.</a:t>
            </a:r>
            <a:r>
              <a:rPr lang="en-US" altLang="ja-JP" dirty="0">
                <a:latin typeface="Tahoma" panose="020B0604030504040204" pitchFamily="34" charset="0"/>
                <a:ea typeface="Tahoma" panose="020B0604030504040204" pitchFamily="34" charset="0"/>
                <a:cs typeface="Tahoma" panose="020B0604030504040204" pitchFamily="34" charset="0"/>
              </a:rPr>
              <a:t>4</a:t>
            </a:r>
            <a:r>
              <a:rPr lang="vi-VN" altLang="ja-JP" dirty="0">
                <a:latin typeface="+mj-lt"/>
              </a:rPr>
              <a:t> Chiến lược </a:t>
            </a:r>
            <a:r>
              <a:rPr lang="vi-VN" altLang="ja-JP" dirty="0">
                <a:latin typeface="Tahoma" panose="020B0604030504040204" pitchFamily="34" charset="0"/>
                <a:ea typeface="Tahoma" panose="020B0604030504040204" pitchFamily="34" charset="0"/>
                <a:cs typeface="Tahoma" panose="020B0604030504040204" pitchFamily="34" charset="0"/>
              </a:rPr>
              <a:t>phân </a:t>
            </a:r>
            <a:r>
              <a:rPr lang="en-US" altLang="ja-JP" dirty="0">
                <a:latin typeface="Tahoma" panose="020B0604030504040204" pitchFamily="34" charset="0"/>
                <a:ea typeface="Tahoma" panose="020B0604030504040204" pitchFamily="34" charset="0"/>
                <a:cs typeface="Tahoma" panose="020B0604030504040204" pitchFamily="34" charset="0"/>
              </a:rPr>
              <a:t>trang</a:t>
            </a:r>
            <a:endParaRPr lang="vi-VN" altLang="ja-JP" dirty="0">
              <a:latin typeface="Tahoma" panose="020B0604030504040204" pitchFamily="34" charset="0"/>
              <a:ea typeface="Tahoma" panose="020B0604030504040204" pitchFamily="34" charset="0"/>
              <a:cs typeface="Tahoma" panose="020B0604030504040204" pitchFamily="34" charset="0"/>
            </a:endParaRPr>
          </a:p>
        </p:txBody>
      </p:sp>
      <p:sp>
        <p:nvSpPr>
          <p:cNvPr id="25" name="Rectangle 24"/>
          <p:cNvSpPr/>
          <p:nvPr/>
        </p:nvSpPr>
        <p:spPr>
          <a:xfrm>
            <a:off x="248755" y="1360746"/>
            <a:ext cx="8620044" cy="5016758"/>
          </a:xfrm>
          <a:prstGeom prst="rect">
            <a:avLst/>
          </a:prstGeom>
        </p:spPr>
        <p:txBody>
          <a:bodyPr wrap="square">
            <a:spAutoFit/>
          </a:bodyPr>
          <a:lstStyle/>
          <a:p>
            <a:pPr marL="342900" indent="-342900">
              <a:buFont typeface="Wingdings" panose="05000000000000000000" pitchFamily="2" charset="2"/>
              <a:buChar char="l"/>
            </a:pPr>
            <a:r>
              <a:rPr lang="vi-VN" altLang="ja-JP" sz="2000" dirty="0"/>
              <a:t>Nhận xét </a:t>
            </a:r>
            <a:endParaRPr lang="en-US" altLang="ja-JP" sz="2000" dirty="0"/>
          </a:p>
          <a:p>
            <a:pPr marL="800100" lvl="1" indent="-342900">
              <a:buFont typeface="Arial" panose="020B0604020202020204" pitchFamily="34" charset="0"/>
              <a:buChar char="•"/>
            </a:pPr>
            <a:r>
              <a:rPr lang="vi-VN" altLang="ja-JP" sz="2000" dirty="0"/>
              <a:t>Số trang vật lý dành cho chương trình lớn </a:t>
            </a:r>
            <a:endParaRPr lang="en-US" altLang="ja-JP" sz="2000" dirty="0"/>
          </a:p>
          <a:p>
            <a:pPr marL="1257300" lvl="2" indent="-342900">
              <a:buFont typeface="Arial" panose="020B0604020202020204" pitchFamily="34" charset="0"/>
              <a:buChar char="•"/>
            </a:pPr>
            <a:r>
              <a:rPr lang="vi-VN" altLang="ja-JP" sz="2000" dirty="0"/>
              <a:t>Thực hiện nhanh nhưng hệ số song song giảm</a:t>
            </a:r>
          </a:p>
          <a:p>
            <a:pPr marL="800100" lvl="1" indent="-342900">
              <a:buFont typeface="Arial" panose="020B0604020202020204" pitchFamily="34" charset="0"/>
              <a:buChar char="•"/>
            </a:pPr>
            <a:r>
              <a:rPr lang="vi-VN" altLang="ja-JP" sz="2000" dirty="0"/>
              <a:t>Số trang vật lý dành cho chương trình bé </a:t>
            </a:r>
            <a:endParaRPr lang="en-US" altLang="ja-JP" sz="2000" dirty="0"/>
          </a:p>
          <a:p>
            <a:pPr marL="1257300" lvl="2" indent="-342900">
              <a:buFont typeface="Arial" panose="020B0604020202020204" pitchFamily="34" charset="0"/>
              <a:buChar char="•"/>
            </a:pPr>
            <a:r>
              <a:rPr lang="vi-VN" altLang="ja-JP" sz="2000" dirty="0"/>
              <a:t>Hệ số song song cao nhưng thực hiện chậm do hay thiếu trang</a:t>
            </a:r>
          </a:p>
          <a:p>
            <a:pPr lvl="1"/>
            <a:r>
              <a:rPr lang="vi-VN" altLang="ja-JP" sz="2000" dirty="0"/>
              <a:t>⇒ Hiệu quả phụ thuộc các chiến lược nạp trang và thay thế trang </a:t>
            </a:r>
            <a:endParaRPr lang="en-US" altLang="ja-JP" sz="2000" dirty="0"/>
          </a:p>
          <a:p>
            <a:pPr marL="342900" indent="-342900">
              <a:buFont typeface="Wingdings" panose="05000000000000000000" pitchFamily="2" charset="2"/>
              <a:buChar char="l"/>
            </a:pPr>
            <a:endParaRPr lang="en-US" altLang="ja-JP" sz="2000" dirty="0"/>
          </a:p>
          <a:p>
            <a:pPr marL="342900" indent="-342900">
              <a:buFont typeface="Wingdings" panose="05000000000000000000" pitchFamily="2" charset="2"/>
              <a:buChar char="l"/>
            </a:pPr>
            <a:r>
              <a:rPr lang="vi-VN" altLang="ja-JP" sz="2000" dirty="0" err="1"/>
              <a:t>Các</a:t>
            </a:r>
            <a:r>
              <a:rPr lang="vi-VN" altLang="ja-JP" sz="2000" dirty="0"/>
              <a:t> chiến lược nạp trang </a:t>
            </a:r>
            <a:endParaRPr lang="en-US" altLang="ja-JP" sz="2000" dirty="0"/>
          </a:p>
          <a:p>
            <a:pPr marL="800100" lvl="1" indent="-342900">
              <a:buFont typeface="Arial" panose="020B0604020202020204" pitchFamily="34" charset="0"/>
              <a:buChar char="•"/>
            </a:pPr>
            <a:r>
              <a:rPr lang="vi-VN" altLang="ja-JP" sz="2000" dirty="0">
                <a:solidFill>
                  <a:srgbClr val="3C33F5"/>
                </a:solidFill>
              </a:rPr>
              <a:t>Nạp tất cả</a:t>
            </a:r>
            <a:r>
              <a:rPr lang="en-US" altLang="ja-JP" sz="2000" dirty="0"/>
              <a:t>:</a:t>
            </a:r>
            <a:r>
              <a:rPr lang="vi-VN" altLang="ja-JP" sz="2000" dirty="0"/>
              <a:t> Nạp toàn bộ chương trình </a:t>
            </a:r>
            <a:endParaRPr lang="en-US" altLang="ja-JP" sz="2000" dirty="0"/>
          </a:p>
          <a:p>
            <a:pPr marL="800100" lvl="1" indent="-342900">
              <a:buFont typeface="Arial" panose="020B0604020202020204" pitchFamily="34" charset="0"/>
              <a:buChar char="•"/>
            </a:pPr>
            <a:r>
              <a:rPr lang="vi-VN" altLang="ja-JP" sz="2000" dirty="0">
                <a:solidFill>
                  <a:srgbClr val="3C33F5"/>
                </a:solidFill>
              </a:rPr>
              <a:t>Nạp trước</a:t>
            </a:r>
            <a:r>
              <a:rPr lang="en-US" altLang="ja-JP" sz="2000" dirty="0"/>
              <a:t>:</a:t>
            </a:r>
            <a:r>
              <a:rPr lang="vi-VN" altLang="ja-JP" sz="2000" dirty="0"/>
              <a:t> Dự báo trang cần thiết tiếp theo </a:t>
            </a:r>
            <a:endParaRPr lang="en-US" altLang="ja-JP" sz="2000" dirty="0"/>
          </a:p>
          <a:p>
            <a:pPr marL="800100" lvl="1" indent="-342900">
              <a:buFont typeface="Arial" panose="020B0604020202020204" pitchFamily="34" charset="0"/>
              <a:buChar char="•"/>
            </a:pPr>
            <a:r>
              <a:rPr lang="vi-VN" altLang="ja-JP" sz="2000" dirty="0">
                <a:solidFill>
                  <a:srgbClr val="3C33F5"/>
                </a:solidFill>
              </a:rPr>
              <a:t>Nạp theo yêu cầu</a:t>
            </a:r>
            <a:r>
              <a:rPr lang="en-US" altLang="ja-JP" sz="2000" dirty="0"/>
              <a:t>:</a:t>
            </a:r>
            <a:r>
              <a:rPr lang="vi-VN" altLang="ja-JP" sz="2000" dirty="0"/>
              <a:t> Chỉ nạp khi cần thiết </a:t>
            </a:r>
            <a:endParaRPr lang="en-US" altLang="ja-JP" sz="2000" dirty="0"/>
          </a:p>
          <a:p>
            <a:pPr marL="342900" indent="-342900">
              <a:buFont typeface="Wingdings" panose="05000000000000000000" pitchFamily="2" charset="2"/>
              <a:buChar char="l"/>
            </a:pPr>
            <a:r>
              <a:rPr lang="vi-VN" altLang="ja-JP" sz="2000" dirty="0"/>
              <a:t>Các chiến lược thay thế trang </a:t>
            </a:r>
            <a:endParaRPr lang="en-US" altLang="ja-JP" sz="2000" dirty="0"/>
          </a:p>
          <a:p>
            <a:pPr marL="800100" lvl="1" indent="-342900">
              <a:buFont typeface="Arial" panose="020B0604020202020204" pitchFamily="34" charset="0"/>
              <a:buChar char="•"/>
            </a:pPr>
            <a:r>
              <a:rPr lang="vi-VN" altLang="ja-JP" sz="2000" dirty="0">
                <a:solidFill>
                  <a:srgbClr val="3C33F5"/>
                </a:solidFill>
              </a:rPr>
              <a:t>FIFO</a:t>
            </a:r>
            <a:r>
              <a:rPr lang="vi-VN" altLang="ja-JP" sz="2000" dirty="0"/>
              <a:t> First In First Out </a:t>
            </a:r>
            <a:endParaRPr lang="en-US" altLang="ja-JP" sz="2000" dirty="0"/>
          </a:p>
          <a:p>
            <a:pPr marL="800100" lvl="1" indent="-342900">
              <a:buFont typeface="Arial" panose="020B0604020202020204" pitchFamily="34" charset="0"/>
              <a:buChar char="•"/>
            </a:pPr>
            <a:r>
              <a:rPr lang="vi-VN" altLang="ja-JP" sz="2000" dirty="0">
                <a:solidFill>
                  <a:srgbClr val="3C33F5"/>
                </a:solidFill>
              </a:rPr>
              <a:t>LRU</a:t>
            </a:r>
            <a:r>
              <a:rPr lang="vi-VN" altLang="ja-JP" sz="2000" dirty="0"/>
              <a:t> Least Recently Used </a:t>
            </a:r>
            <a:endParaRPr lang="en-US" altLang="ja-JP" sz="2000" dirty="0"/>
          </a:p>
          <a:p>
            <a:pPr marL="800100" lvl="1" indent="-342900">
              <a:buFont typeface="Arial" panose="020B0604020202020204" pitchFamily="34" charset="0"/>
              <a:buChar char="•"/>
            </a:pPr>
            <a:r>
              <a:rPr lang="vi-VN" altLang="ja-JP" sz="2000" dirty="0">
                <a:solidFill>
                  <a:srgbClr val="3C33F5"/>
                </a:solidFill>
              </a:rPr>
              <a:t>LFU</a:t>
            </a:r>
            <a:r>
              <a:rPr lang="vi-VN" altLang="ja-JP" sz="2000" dirty="0"/>
              <a:t> Least Frequently Used </a:t>
            </a:r>
            <a:endParaRPr lang="en-US" altLang="ja-JP" sz="2000" dirty="0"/>
          </a:p>
          <a:p>
            <a:pPr marL="800100" lvl="1" indent="-342900">
              <a:buFont typeface="Arial" panose="020B0604020202020204" pitchFamily="34" charset="0"/>
              <a:buChar char="•"/>
            </a:pPr>
            <a:r>
              <a:rPr lang="vi-VN" altLang="ja-JP" sz="2000" dirty="0">
                <a:solidFill>
                  <a:srgbClr val="3C33F5"/>
                </a:solidFill>
              </a:rPr>
              <a:t>. . .</a:t>
            </a:r>
            <a:endParaRPr lang="ja-JP" altLang="en-US" sz="2000" dirty="0">
              <a:solidFill>
                <a:srgbClr val="3C33F5"/>
              </a:solidFill>
            </a:endParaRPr>
          </a:p>
        </p:txBody>
      </p:sp>
    </p:spTree>
    <p:extLst>
      <p:ext uri="{BB962C8B-B14F-4D97-AF65-F5344CB8AC3E}">
        <p14:creationId xmlns:p14="http://schemas.microsoft.com/office/powerpoint/2010/main" val="2496482442"/>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5">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5">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5">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5">
                                            <p:txEl>
                                              <p:pRg st="13" end="1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5">
                                            <p:txEl>
                                              <p:pRg st="14" end="1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bject 29"/>
          <p:cNvSpPr/>
          <p:nvPr/>
        </p:nvSpPr>
        <p:spPr>
          <a:xfrm>
            <a:off x="992766" y="1451380"/>
            <a:ext cx="133482" cy="133359"/>
          </a:xfrm>
          <a:prstGeom prst="rect">
            <a:avLst/>
          </a:prstGeom>
          <a:blipFill>
            <a:blip r:embed="rId2" cstate="print"/>
            <a:stretch>
              <a:fillRect/>
            </a:stretch>
          </a:blipFill>
        </p:spPr>
        <p:txBody>
          <a:bodyPr wrap="square" lIns="0" tIns="0" rIns="0" bIns="0" rtlCol="0"/>
          <a:lstStyle/>
          <a:p>
            <a:endParaRPr/>
          </a:p>
        </p:txBody>
      </p:sp>
      <p:sp>
        <p:nvSpPr>
          <p:cNvPr id="30" name="object 30"/>
          <p:cNvSpPr/>
          <p:nvPr/>
        </p:nvSpPr>
        <p:spPr>
          <a:xfrm>
            <a:off x="1568309" y="1758391"/>
            <a:ext cx="107536" cy="107437"/>
          </a:xfrm>
          <a:prstGeom prst="rect">
            <a:avLst/>
          </a:prstGeom>
          <a:blipFill>
            <a:blip r:embed="rId3" cstate="print"/>
            <a:stretch>
              <a:fillRect/>
            </a:stretch>
          </a:blipFill>
        </p:spPr>
        <p:txBody>
          <a:bodyPr wrap="square" lIns="0" tIns="0" rIns="0" bIns="0" rtlCol="0"/>
          <a:lstStyle/>
          <a:p>
            <a:endParaRPr/>
          </a:p>
        </p:txBody>
      </p:sp>
      <p:sp>
        <p:nvSpPr>
          <p:cNvPr id="31" name="object 31"/>
          <p:cNvSpPr/>
          <p:nvPr/>
        </p:nvSpPr>
        <p:spPr>
          <a:xfrm>
            <a:off x="2117931" y="2039480"/>
            <a:ext cx="107536" cy="107437"/>
          </a:xfrm>
          <a:prstGeom prst="rect">
            <a:avLst/>
          </a:prstGeom>
          <a:blipFill>
            <a:blip r:embed="rId4" cstate="print"/>
            <a:stretch>
              <a:fillRect/>
            </a:stretch>
          </a:blipFill>
        </p:spPr>
        <p:txBody>
          <a:bodyPr wrap="square" lIns="0" tIns="0" rIns="0" bIns="0" rtlCol="0"/>
          <a:lstStyle/>
          <a:p>
            <a:endParaRPr/>
          </a:p>
        </p:txBody>
      </p:sp>
      <p:sp>
        <p:nvSpPr>
          <p:cNvPr id="32" name="object 32"/>
          <p:cNvSpPr/>
          <p:nvPr/>
        </p:nvSpPr>
        <p:spPr>
          <a:xfrm>
            <a:off x="1568309" y="2349815"/>
            <a:ext cx="107536" cy="107437"/>
          </a:xfrm>
          <a:prstGeom prst="rect">
            <a:avLst/>
          </a:prstGeom>
          <a:blipFill>
            <a:blip r:embed="rId5" cstate="print"/>
            <a:stretch>
              <a:fillRect/>
            </a:stretch>
          </a:blipFill>
        </p:spPr>
        <p:txBody>
          <a:bodyPr wrap="square" lIns="0" tIns="0" rIns="0" bIns="0" rtlCol="0"/>
          <a:lstStyle/>
          <a:p>
            <a:endParaRPr/>
          </a:p>
        </p:txBody>
      </p:sp>
      <p:sp>
        <p:nvSpPr>
          <p:cNvPr id="33" name="object 33"/>
          <p:cNvSpPr/>
          <p:nvPr/>
        </p:nvSpPr>
        <p:spPr>
          <a:xfrm>
            <a:off x="2117931" y="2630904"/>
            <a:ext cx="107536" cy="107437"/>
          </a:xfrm>
          <a:prstGeom prst="rect">
            <a:avLst/>
          </a:prstGeom>
          <a:blipFill>
            <a:blip r:embed="rId6" cstate="print"/>
            <a:stretch>
              <a:fillRect/>
            </a:stretch>
          </a:blipFill>
        </p:spPr>
        <p:txBody>
          <a:bodyPr wrap="square" lIns="0" tIns="0" rIns="0" bIns="0" rtlCol="0"/>
          <a:lstStyle/>
          <a:p>
            <a:endParaRPr/>
          </a:p>
        </p:txBody>
      </p:sp>
      <p:sp>
        <p:nvSpPr>
          <p:cNvPr id="34" name="object 34"/>
          <p:cNvSpPr/>
          <p:nvPr/>
        </p:nvSpPr>
        <p:spPr>
          <a:xfrm>
            <a:off x="992766" y="3641159"/>
            <a:ext cx="133482" cy="133359"/>
          </a:xfrm>
          <a:prstGeom prst="rect">
            <a:avLst/>
          </a:prstGeom>
          <a:blipFill>
            <a:blip r:embed="rId2" cstate="print"/>
            <a:stretch>
              <a:fillRect/>
            </a:stretch>
          </a:blipFill>
        </p:spPr>
        <p:txBody>
          <a:bodyPr wrap="square" lIns="0" tIns="0" rIns="0" bIns="0" rtlCol="0"/>
          <a:lstStyle/>
          <a:p>
            <a:endParaRPr/>
          </a:p>
        </p:txBody>
      </p:sp>
      <p:sp>
        <p:nvSpPr>
          <p:cNvPr id="35" name="object 35"/>
          <p:cNvSpPr/>
          <p:nvPr/>
        </p:nvSpPr>
        <p:spPr>
          <a:xfrm>
            <a:off x="992766" y="5018345"/>
            <a:ext cx="133482" cy="133359"/>
          </a:xfrm>
          <a:prstGeom prst="rect">
            <a:avLst/>
          </a:prstGeom>
          <a:blipFill>
            <a:blip r:embed="rId2" cstate="print"/>
            <a:stretch>
              <a:fillRect/>
            </a:stretch>
          </a:blipFill>
        </p:spPr>
        <p:txBody>
          <a:bodyPr wrap="square" lIns="0" tIns="0" rIns="0" bIns="0" rtlCol="0"/>
          <a:lstStyle/>
          <a:p>
            <a:endParaRPr/>
          </a:p>
        </p:txBody>
      </p:sp>
      <p:sp>
        <p:nvSpPr>
          <p:cNvPr id="38" name="Rectangle 37"/>
          <p:cNvSpPr/>
          <p:nvPr/>
        </p:nvSpPr>
        <p:spPr>
          <a:xfrm>
            <a:off x="248754" y="1026499"/>
            <a:ext cx="8686800" cy="334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vi-VN" altLang="ja-JP" sz="2300" dirty="0">
                <a:solidFill>
                  <a:schemeClr val="bg1"/>
                </a:solidFill>
              </a:rPr>
              <a:t>Ưu điểm</a:t>
            </a:r>
            <a:endParaRPr lang="en-US" altLang="ja-JP" sz="2300" dirty="0">
              <a:solidFill>
                <a:schemeClr val="bg1"/>
              </a:solidFill>
            </a:endParaRPr>
          </a:p>
        </p:txBody>
      </p:sp>
      <p:sp>
        <p:nvSpPr>
          <p:cNvPr id="39" name="Rectangle 38"/>
          <p:cNvSpPr/>
          <p:nvPr/>
        </p:nvSpPr>
        <p:spPr>
          <a:xfrm>
            <a:off x="248754" y="168515"/>
            <a:ext cx="8740962" cy="923330"/>
          </a:xfrm>
          <a:prstGeom prst="rect">
            <a:avLst/>
          </a:prstGeom>
        </p:spPr>
        <p:txBody>
          <a:bodyPr wrap="square">
            <a:spAutoFit/>
          </a:bodyPr>
          <a:lstStyle/>
          <a:p>
            <a:r>
              <a:rPr lang="vi-VN" altLang="ja-JP" dirty="0">
                <a:latin typeface="+mj-lt"/>
              </a:rPr>
              <a:t>Chương  3:  Qu</a:t>
            </a:r>
            <a:r>
              <a:rPr lang="en-US" altLang="ja-JP" dirty="0">
                <a:latin typeface="+mj-lt"/>
              </a:rPr>
              <a:t>ản lý bộ nhớ</a:t>
            </a:r>
            <a:endParaRPr lang="vi-VN" altLang="ja-JP" dirty="0">
              <a:latin typeface="+mj-lt"/>
            </a:endParaRPr>
          </a:p>
          <a:p>
            <a:r>
              <a:rPr lang="vi-VN" altLang="ja-JP" dirty="0">
                <a:latin typeface="+mj-lt"/>
              </a:rPr>
              <a:t>2. Các chiến lược quản lý bộ nhớ </a:t>
            </a:r>
            <a:endParaRPr lang="en-US" altLang="ja-JP" dirty="0">
              <a:latin typeface="+mj-lt"/>
            </a:endParaRPr>
          </a:p>
          <a:p>
            <a:r>
              <a:rPr lang="vi-VN" altLang="ja-JP" dirty="0">
                <a:latin typeface="+mj-lt"/>
              </a:rPr>
              <a:t>2.</a:t>
            </a:r>
            <a:r>
              <a:rPr lang="en-US" altLang="ja-JP" dirty="0">
                <a:latin typeface="Tahoma" panose="020B0604030504040204" pitchFamily="34" charset="0"/>
                <a:ea typeface="Tahoma" panose="020B0604030504040204" pitchFamily="34" charset="0"/>
                <a:cs typeface="Tahoma" panose="020B0604030504040204" pitchFamily="34" charset="0"/>
              </a:rPr>
              <a:t>4</a:t>
            </a:r>
            <a:r>
              <a:rPr lang="vi-VN" altLang="ja-JP" dirty="0">
                <a:latin typeface="+mj-lt"/>
              </a:rPr>
              <a:t> Chiến lược </a:t>
            </a:r>
            <a:r>
              <a:rPr lang="vi-VN" altLang="ja-JP" dirty="0">
                <a:latin typeface="Tahoma" panose="020B0604030504040204" pitchFamily="34" charset="0"/>
                <a:ea typeface="Tahoma" panose="020B0604030504040204" pitchFamily="34" charset="0"/>
                <a:cs typeface="Tahoma" panose="020B0604030504040204" pitchFamily="34" charset="0"/>
              </a:rPr>
              <a:t>phân </a:t>
            </a:r>
            <a:r>
              <a:rPr lang="en-US" altLang="ja-JP" dirty="0">
                <a:latin typeface="Tahoma" panose="020B0604030504040204" pitchFamily="34" charset="0"/>
                <a:ea typeface="Tahoma" panose="020B0604030504040204" pitchFamily="34" charset="0"/>
                <a:cs typeface="Tahoma" panose="020B0604030504040204" pitchFamily="34" charset="0"/>
              </a:rPr>
              <a:t>trang</a:t>
            </a:r>
            <a:endParaRPr lang="vi-VN" altLang="ja-JP" dirty="0">
              <a:latin typeface="Tahoma" panose="020B0604030504040204" pitchFamily="34" charset="0"/>
              <a:ea typeface="Tahoma" panose="020B0604030504040204" pitchFamily="34" charset="0"/>
              <a:cs typeface="Tahoma" panose="020B0604030504040204" pitchFamily="34" charset="0"/>
            </a:endParaRPr>
          </a:p>
        </p:txBody>
      </p:sp>
      <p:sp>
        <p:nvSpPr>
          <p:cNvPr id="40" name="Rectangle 39"/>
          <p:cNvSpPr/>
          <p:nvPr/>
        </p:nvSpPr>
        <p:spPr>
          <a:xfrm>
            <a:off x="329184" y="1865828"/>
            <a:ext cx="8458200" cy="3785652"/>
          </a:xfrm>
          <a:prstGeom prst="rect">
            <a:avLst/>
          </a:prstGeom>
        </p:spPr>
        <p:txBody>
          <a:bodyPr wrap="square">
            <a:spAutoFit/>
          </a:bodyPr>
          <a:lstStyle/>
          <a:p>
            <a:pPr marL="342900" indent="-342900">
              <a:buFont typeface="Wingdings" panose="05000000000000000000" pitchFamily="2" charset="2"/>
              <a:buChar char="l"/>
            </a:pPr>
            <a:r>
              <a:rPr lang="vi-VN" altLang="ja-JP" sz="2000" dirty="0">
                <a:latin typeface="Arial" panose="020B0604020202020204" pitchFamily="34" charset="0"/>
                <a:cs typeface="Arial" panose="020B0604020202020204" pitchFamily="34" charset="0"/>
              </a:rPr>
              <a:t>Tăng tốc độ truy nhập </a:t>
            </a:r>
            <a:endParaRPr lang="en-US" altLang="ja-JP" sz="2000"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US" altLang="ja-JP" sz="2000" dirty="0">
                <a:latin typeface="Arial" panose="020B0604020202020204" pitchFamily="34" charset="0"/>
                <a:cs typeface="Arial" panose="020B0604020202020204" pitchFamily="34" charset="0"/>
              </a:rPr>
              <a:t>2</a:t>
            </a:r>
            <a:r>
              <a:rPr lang="vi-VN" altLang="ja-JP" sz="2000" dirty="0">
                <a:latin typeface="Arial" panose="020B0604020202020204" pitchFamily="34" charset="0"/>
                <a:cs typeface="Arial" panose="020B0604020202020204" pitchFamily="34" charset="0"/>
              </a:rPr>
              <a:t> lần truy nhập bộ nhớ (vào PCB và vào địa chỉ cần tìm) </a:t>
            </a:r>
            <a:endParaRPr lang="en-US" altLang="ja-JP" sz="2000"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vi-VN" altLang="ja-JP" sz="2000" dirty="0">
                <a:latin typeface="Arial" panose="020B0604020202020204" pitchFamily="34" charset="0"/>
                <a:cs typeface="Arial" panose="020B0604020202020204" pitchFamily="34" charset="0"/>
              </a:rPr>
              <a:t>Thực hiện phép </a:t>
            </a:r>
            <a:r>
              <a:rPr lang="vi-VN" altLang="ja-JP" sz="2000" dirty="0">
                <a:solidFill>
                  <a:srgbClr val="3C33F5"/>
                </a:solidFill>
                <a:latin typeface="Arial" panose="020B0604020202020204" pitchFamily="34" charset="0"/>
                <a:cs typeface="Arial" panose="020B0604020202020204" pitchFamily="34" charset="0"/>
              </a:rPr>
              <a:t>ghép</a:t>
            </a:r>
            <a:r>
              <a:rPr lang="vi-VN" altLang="ja-JP" sz="2000" dirty="0">
                <a:latin typeface="Arial" panose="020B0604020202020204" pitchFamily="34" charset="0"/>
                <a:cs typeface="Arial" panose="020B0604020202020204" pitchFamily="34" charset="0"/>
              </a:rPr>
              <a:t> thay vì phép </a:t>
            </a:r>
            <a:r>
              <a:rPr lang="vi-VN" altLang="ja-JP" sz="2000" dirty="0">
                <a:solidFill>
                  <a:srgbClr val="3C33F5"/>
                </a:solidFill>
                <a:latin typeface="Arial" panose="020B0604020202020204" pitchFamily="34" charset="0"/>
                <a:cs typeface="Arial" panose="020B0604020202020204" pitchFamily="34" charset="0"/>
              </a:rPr>
              <a:t>cộng</a:t>
            </a:r>
          </a:p>
          <a:p>
            <a:pPr marL="342900" indent="-342900">
              <a:buFont typeface="Wingdings" panose="05000000000000000000" pitchFamily="2" charset="2"/>
              <a:buChar char="l"/>
            </a:pPr>
            <a:r>
              <a:rPr lang="vi-VN" altLang="ja-JP" sz="2000" dirty="0">
                <a:latin typeface="Arial" panose="020B0604020202020204" pitchFamily="34" charset="0"/>
                <a:cs typeface="Arial" panose="020B0604020202020204" pitchFamily="34" charset="0"/>
              </a:rPr>
              <a:t>Không tồn tại hiện tượng phân đoạn ngoài </a:t>
            </a:r>
            <a:endParaRPr lang="en-US" altLang="ja-JP"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l"/>
            </a:pPr>
            <a:r>
              <a:rPr lang="vi-VN" altLang="ja-JP" sz="2000" dirty="0">
                <a:latin typeface="Arial" panose="020B0604020202020204" pitchFamily="34" charset="0"/>
                <a:cs typeface="Arial" panose="020B0604020202020204" pitchFamily="34" charset="0"/>
              </a:rPr>
              <a:t>Hệ số song song cao </a:t>
            </a:r>
            <a:endParaRPr lang="en-US" altLang="ja-JP" sz="2000"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vi-VN" altLang="ja-JP" sz="2000" dirty="0">
                <a:latin typeface="Arial" panose="020B0604020202020204" pitchFamily="34" charset="0"/>
                <a:cs typeface="Arial" panose="020B0604020202020204" pitchFamily="34" charset="0"/>
              </a:rPr>
              <a:t>Chỉ cần một vài trang của chương trình trong bộ nhớ </a:t>
            </a:r>
            <a:endParaRPr lang="en-US" altLang="ja-JP" sz="2000"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vi-VN" altLang="ja-JP" sz="2000" dirty="0">
                <a:latin typeface="Arial" panose="020B0604020202020204" pitchFamily="34" charset="0"/>
                <a:cs typeface="Arial" panose="020B0604020202020204" pitchFamily="34" charset="0"/>
              </a:rPr>
              <a:t>Cho phép viết chương trình lớn tùy ý</a:t>
            </a:r>
          </a:p>
          <a:p>
            <a:pPr marL="342900" indent="-342900">
              <a:buFont typeface="Wingdings" panose="05000000000000000000" pitchFamily="2" charset="2"/>
              <a:buChar char="l"/>
            </a:pPr>
            <a:r>
              <a:rPr lang="vi-VN" altLang="ja-JP" sz="2000" dirty="0">
                <a:latin typeface="Arial" panose="020B0604020202020204" pitchFamily="34" charset="0"/>
                <a:cs typeface="Arial" panose="020B0604020202020204" pitchFamily="34" charset="0"/>
              </a:rPr>
              <a:t>Dễ dàng thực hiện nhiệm vụ bảo vệ </a:t>
            </a:r>
            <a:endParaRPr lang="en-US" altLang="ja-JP" sz="2000"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vi-VN" altLang="ja-JP" sz="2000" dirty="0">
                <a:latin typeface="Arial" panose="020B0604020202020204" pitchFamily="34" charset="0"/>
                <a:cs typeface="Arial" panose="020B0604020202020204" pitchFamily="34" charset="0"/>
              </a:rPr>
              <a:t>Địa chỉ truy nhập hợp lệ (vượt quá kích thước) </a:t>
            </a:r>
            <a:endParaRPr lang="en-US" altLang="ja-JP" sz="2000"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vi-VN" altLang="ja-JP" sz="2000" dirty="0">
                <a:latin typeface="Arial" panose="020B0604020202020204" pitchFamily="34" charset="0"/>
                <a:cs typeface="Arial" panose="020B0604020202020204" pitchFamily="34" charset="0"/>
              </a:rPr>
              <a:t>Tính chất truy nhập (đọc/ghi) </a:t>
            </a:r>
            <a:endParaRPr lang="en-US" altLang="ja-JP" sz="2000"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vi-VN" altLang="ja-JP" sz="2000" dirty="0">
                <a:latin typeface="Arial" panose="020B0604020202020204" pitchFamily="34" charset="0"/>
                <a:cs typeface="Arial" panose="020B0604020202020204" pitchFamily="34" charset="0"/>
              </a:rPr>
              <a:t>Quyền truy nhập (user/system)</a:t>
            </a:r>
          </a:p>
          <a:p>
            <a:pPr marL="342900" indent="-342900">
              <a:buFont typeface="Wingdings" panose="05000000000000000000" pitchFamily="2" charset="2"/>
              <a:buChar char="l"/>
            </a:pPr>
            <a:r>
              <a:rPr lang="vi-VN" altLang="ja-JP" sz="2000" dirty="0">
                <a:latin typeface="Arial" panose="020B0604020202020204" pitchFamily="34" charset="0"/>
                <a:cs typeface="Arial" panose="020B0604020202020204" pitchFamily="34" charset="0"/>
              </a:rPr>
              <a:t>Cho phép sử dụng chung trang</a:t>
            </a:r>
            <a:endParaRPr lang="ja-JP"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60488215"/>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0">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0">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0">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0">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bject 29"/>
          <p:cNvSpPr/>
          <p:nvPr/>
        </p:nvSpPr>
        <p:spPr>
          <a:xfrm>
            <a:off x="190411" y="1391388"/>
            <a:ext cx="6069552" cy="4961990"/>
          </a:xfrm>
          <a:prstGeom prst="rect">
            <a:avLst/>
          </a:prstGeom>
          <a:blipFill>
            <a:blip r:embed="rId2" cstate="print"/>
            <a:stretch>
              <a:fillRect/>
            </a:stretch>
          </a:blipFill>
        </p:spPr>
        <p:txBody>
          <a:bodyPr wrap="square" lIns="0" tIns="0" rIns="0" bIns="0" rtlCol="0"/>
          <a:lstStyle/>
          <a:p>
            <a:endParaRPr/>
          </a:p>
        </p:txBody>
      </p:sp>
      <p:sp>
        <p:nvSpPr>
          <p:cNvPr id="30" name="object 30"/>
          <p:cNvSpPr/>
          <p:nvPr/>
        </p:nvSpPr>
        <p:spPr>
          <a:xfrm>
            <a:off x="6371957" y="1887901"/>
            <a:ext cx="133482" cy="133359"/>
          </a:xfrm>
          <a:prstGeom prst="rect">
            <a:avLst/>
          </a:prstGeom>
          <a:blipFill>
            <a:blip r:embed="rId3" cstate="print"/>
            <a:stretch>
              <a:fillRect/>
            </a:stretch>
          </a:blipFill>
        </p:spPr>
        <p:txBody>
          <a:bodyPr wrap="square" lIns="0" tIns="0" rIns="0" bIns="0" rtlCol="0"/>
          <a:lstStyle/>
          <a:p>
            <a:endParaRPr/>
          </a:p>
        </p:txBody>
      </p:sp>
      <p:sp>
        <p:nvSpPr>
          <p:cNvPr id="31" name="object 31"/>
          <p:cNvSpPr/>
          <p:nvPr/>
        </p:nvSpPr>
        <p:spPr>
          <a:xfrm>
            <a:off x="6371957" y="2518131"/>
            <a:ext cx="133482" cy="133359"/>
          </a:xfrm>
          <a:prstGeom prst="rect">
            <a:avLst/>
          </a:prstGeom>
          <a:blipFill>
            <a:blip r:embed="rId4" cstate="print"/>
            <a:stretch>
              <a:fillRect/>
            </a:stretch>
          </a:blipFill>
        </p:spPr>
        <p:txBody>
          <a:bodyPr wrap="square" lIns="0" tIns="0" rIns="0" bIns="0" rtlCol="0"/>
          <a:lstStyle/>
          <a:p>
            <a:endParaRPr/>
          </a:p>
        </p:txBody>
      </p:sp>
      <p:sp>
        <p:nvSpPr>
          <p:cNvPr id="32" name="object 32"/>
          <p:cNvSpPr/>
          <p:nvPr/>
        </p:nvSpPr>
        <p:spPr>
          <a:xfrm>
            <a:off x="6371957" y="3148364"/>
            <a:ext cx="133482" cy="133359"/>
          </a:xfrm>
          <a:prstGeom prst="rect">
            <a:avLst/>
          </a:prstGeom>
          <a:blipFill>
            <a:blip r:embed="rId4" cstate="print"/>
            <a:stretch>
              <a:fillRect/>
            </a:stretch>
          </a:blipFill>
        </p:spPr>
        <p:txBody>
          <a:bodyPr wrap="square" lIns="0" tIns="0" rIns="0" bIns="0" rtlCol="0"/>
          <a:lstStyle/>
          <a:p>
            <a:endParaRPr/>
          </a:p>
        </p:txBody>
      </p:sp>
      <p:sp>
        <p:nvSpPr>
          <p:cNvPr id="33" name="object 33"/>
          <p:cNvSpPr/>
          <p:nvPr/>
        </p:nvSpPr>
        <p:spPr>
          <a:xfrm>
            <a:off x="6371957" y="3778570"/>
            <a:ext cx="133482" cy="133359"/>
          </a:xfrm>
          <a:prstGeom prst="rect">
            <a:avLst/>
          </a:prstGeom>
          <a:blipFill>
            <a:blip r:embed="rId4" cstate="print"/>
            <a:stretch>
              <a:fillRect/>
            </a:stretch>
          </a:blipFill>
        </p:spPr>
        <p:txBody>
          <a:bodyPr wrap="square" lIns="0" tIns="0" rIns="0" bIns="0" rtlCol="0"/>
          <a:lstStyle/>
          <a:p>
            <a:endParaRPr/>
          </a:p>
        </p:txBody>
      </p:sp>
      <p:sp>
        <p:nvSpPr>
          <p:cNvPr id="34" name="object 34"/>
          <p:cNvSpPr/>
          <p:nvPr/>
        </p:nvSpPr>
        <p:spPr>
          <a:xfrm>
            <a:off x="6371957" y="4511381"/>
            <a:ext cx="133482" cy="133359"/>
          </a:xfrm>
          <a:prstGeom prst="rect">
            <a:avLst/>
          </a:prstGeom>
          <a:blipFill>
            <a:blip r:embed="rId4" cstate="print"/>
            <a:stretch>
              <a:fillRect/>
            </a:stretch>
          </a:blipFill>
        </p:spPr>
        <p:txBody>
          <a:bodyPr wrap="square" lIns="0" tIns="0" rIns="0" bIns="0" rtlCol="0"/>
          <a:lstStyle/>
          <a:p>
            <a:endParaRPr/>
          </a:p>
        </p:txBody>
      </p:sp>
      <p:sp>
        <p:nvSpPr>
          <p:cNvPr id="35" name="object 35"/>
          <p:cNvSpPr/>
          <p:nvPr/>
        </p:nvSpPr>
        <p:spPr>
          <a:xfrm>
            <a:off x="6947500" y="4888306"/>
            <a:ext cx="107536" cy="107437"/>
          </a:xfrm>
          <a:prstGeom prst="rect">
            <a:avLst/>
          </a:prstGeom>
          <a:blipFill>
            <a:blip r:embed="rId5" cstate="print"/>
            <a:stretch>
              <a:fillRect/>
            </a:stretch>
          </a:blipFill>
        </p:spPr>
        <p:txBody>
          <a:bodyPr wrap="square" lIns="0" tIns="0" rIns="0" bIns="0" rtlCol="0"/>
          <a:lstStyle/>
          <a:p>
            <a:endParaRPr/>
          </a:p>
        </p:txBody>
      </p:sp>
      <p:sp>
        <p:nvSpPr>
          <p:cNvPr id="36" name="object 36"/>
          <p:cNvSpPr/>
          <p:nvPr/>
        </p:nvSpPr>
        <p:spPr>
          <a:xfrm>
            <a:off x="6371957" y="5645330"/>
            <a:ext cx="133482" cy="133359"/>
          </a:xfrm>
          <a:prstGeom prst="rect">
            <a:avLst/>
          </a:prstGeom>
          <a:blipFill>
            <a:blip r:embed="rId4" cstate="print"/>
            <a:stretch>
              <a:fillRect/>
            </a:stretch>
          </a:blipFill>
        </p:spPr>
        <p:txBody>
          <a:bodyPr wrap="square" lIns="0" tIns="0" rIns="0" bIns="0" rtlCol="0"/>
          <a:lstStyle/>
          <a:p>
            <a:endParaRPr/>
          </a:p>
        </p:txBody>
      </p:sp>
      <p:sp>
        <p:nvSpPr>
          <p:cNvPr id="37" name="object 37"/>
          <p:cNvSpPr/>
          <p:nvPr/>
        </p:nvSpPr>
        <p:spPr>
          <a:xfrm>
            <a:off x="6947500" y="6022280"/>
            <a:ext cx="107536" cy="107437"/>
          </a:xfrm>
          <a:prstGeom prst="rect">
            <a:avLst/>
          </a:prstGeom>
          <a:blipFill>
            <a:blip r:embed="rId5" cstate="print"/>
            <a:stretch>
              <a:fillRect/>
            </a:stretch>
          </a:blipFill>
        </p:spPr>
        <p:txBody>
          <a:bodyPr wrap="square" lIns="0" tIns="0" rIns="0" bIns="0" rtlCol="0"/>
          <a:lstStyle/>
          <a:p>
            <a:endParaRPr/>
          </a:p>
        </p:txBody>
      </p:sp>
      <p:sp>
        <p:nvSpPr>
          <p:cNvPr id="40" name="Rectangle 39"/>
          <p:cNvSpPr/>
          <p:nvPr/>
        </p:nvSpPr>
        <p:spPr>
          <a:xfrm>
            <a:off x="248754" y="1026499"/>
            <a:ext cx="8686800" cy="334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vi-VN" altLang="ja-JP" sz="2300" dirty="0">
                <a:solidFill>
                  <a:schemeClr val="bg1"/>
                </a:solidFill>
              </a:rPr>
              <a:t>Dùng chung trang : Soạn thảo văn bản</a:t>
            </a:r>
            <a:endParaRPr lang="en-US" altLang="ja-JP" sz="2300" dirty="0">
              <a:solidFill>
                <a:schemeClr val="bg1"/>
              </a:solidFill>
            </a:endParaRPr>
          </a:p>
        </p:txBody>
      </p:sp>
      <p:sp>
        <p:nvSpPr>
          <p:cNvPr id="41" name="Rectangle 40"/>
          <p:cNvSpPr/>
          <p:nvPr/>
        </p:nvSpPr>
        <p:spPr>
          <a:xfrm>
            <a:off x="248754" y="168515"/>
            <a:ext cx="8740962" cy="923330"/>
          </a:xfrm>
          <a:prstGeom prst="rect">
            <a:avLst/>
          </a:prstGeom>
        </p:spPr>
        <p:txBody>
          <a:bodyPr wrap="square">
            <a:spAutoFit/>
          </a:bodyPr>
          <a:lstStyle/>
          <a:p>
            <a:r>
              <a:rPr lang="vi-VN" altLang="ja-JP" dirty="0">
                <a:latin typeface="+mj-lt"/>
              </a:rPr>
              <a:t>Chương  3:  Qu</a:t>
            </a:r>
            <a:r>
              <a:rPr lang="en-US" altLang="ja-JP" dirty="0">
                <a:latin typeface="+mj-lt"/>
              </a:rPr>
              <a:t>ản lý bộ nhớ</a:t>
            </a:r>
            <a:endParaRPr lang="vi-VN" altLang="ja-JP" dirty="0">
              <a:latin typeface="+mj-lt"/>
            </a:endParaRPr>
          </a:p>
          <a:p>
            <a:r>
              <a:rPr lang="vi-VN" altLang="ja-JP" dirty="0">
                <a:latin typeface="+mj-lt"/>
              </a:rPr>
              <a:t>2. Các chiến lược quản lý bộ nhớ </a:t>
            </a:r>
            <a:endParaRPr lang="en-US" altLang="ja-JP" dirty="0">
              <a:latin typeface="+mj-lt"/>
            </a:endParaRPr>
          </a:p>
          <a:p>
            <a:r>
              <a:rPr lang="vi-VN" altLang="ja-JP" dirty="0">
                <a:latin typeface="+mj-lt"/>
              </a:rPr>
              <a:t>2.</a:t>
            </a:r>
            <a:r>
              <a:rPr lang="en-US" altLang="ja-JP" dirty="0">
                <a:latin typeface="Tahoma" panose="020B0604030504040204" pitchFamily="34" charset="0"/>
                <a:ea typeface="Tahoma" panose="020B0604030504040204" pitchFamily="34" charset="0"/>
                <a:cs typeface="Tahoma" panose="020B0604030504040204" pitchFamily="34" charset="0"/>
              </a:rPr>
              <a:t>4</a:t>
            </a:r>
            <a:r>
              <a:rPr lang="vi-VN" altLang="ja-JP" dirty="0">
                <a:latin typeface="+mj-lt"/>
              </a:rPr>
              <a:t> Chiến lược </a:t>
            </a:r>
            <a:r>
              <a:rPr lang="vi-VN" altLang="ja-JP" dirty="0">
                <a:latin typeface="Tahoma" panose="020B0604030504040204" pitchFamily="34" charset="0"/>
                <a:ea typeface="Tahoma" panose="020B0604030504040204" pitchFamily="34" charset="0"/>
                <a:cs typeface="Tahoma" panose="020B0604030504040204" pitchFamily="34" charset="0"/>
              </a:rPr>
              <a:t>phân </a:t>
            </a:r>
            <a:r>
              <a:rPr lang="en-US" altLang="ja-JP" dirty="0">
                <a:latin typeface="Tahoma" panose="020B0604030504040204" pitchFamily="34" charset="0"/>
                <a:ea typeface="Tahoma" panose="020B0604030504040204" pitchFamily="34" charset="0"/>
                <a:cs typeface="Tahoma" panose="020B0604030504040204" pitchFamily="34" charset="0"/>
              </a:rPr>
              <a:t>trang</a:t>
            </a:r>
            <a:endParaRPr lang="vi-VN" altLang="ja-JP" dirty="0">
              <a:latin typeface="Tahoma" panose="020B0604030504040204" pitchFamily="34" charset="0"/>
              <a:ea typeface="Tahoma" panose="020B0604030504040204" pitchFamily="34" charset="0"/>
              <a:cs typeface="Tahoma" panose="020B0604030504040204" pitchFamily="34" charset="0"/>
            </a:endParaRPr>
          </a:p>
        </p:txBody>
      </p:sp>
      <p:sp>
        <p:nvSpPr>
          <p:cNvPr id="42" name="Rectangle 41"/>
          <p:cNvSpPr/>
          <p:nvPr/>
        </p:nvSpPr>
        <p:spPr>
          <a:xfrm>
            <a:off x="6371956" y="1603605"/>
            <a:ext cx="2678215" cy="4093428"/>
          </a:xfrm>
          <a:prstGeom prst="rect">
            <a:avLst/>
          </a:prstGeom>
        </p:spPr>
        <p:txBody>
          <a:bodyPr wrap="square">
            <a:spAutoFit/>
          </a:bodyPr>
          <a:lstStyle/>
          <a:p>
            <a:pPr marL="342900" indent="-342900">
              <a:buFont typeface="Wingdings" panose="05000000000000000000" pitchFamily="2" charset="2"/>
              <a:buChar char="l"/>
            </a:pPr>
            <a:r>
              <a:rPr lang="vi-VN" altLang="ja-JP" sz="2000" dirty="0"/>
              <a:t>Mỗi trang 50K </a:t>
            </a:r>
            <a:endParaRPr lang="en-US" altLang="ja-JP" sz="2000" dirty="0"/>
          </a:p>
          <a:p>
            <a:pPr marL="342900" indent="-342900">
              <a:buFont typeface="Wingdings" panose="05000000000000000000" pitchFamily="2" charset="2"/>
              <a:buChar char="l"/>
            </a:pPr>
            <a:endParaRPr lang="en-US" altLang="ja-JP" sz="2000" dirty="0"/>
          </a:p>
          <a:p>
            <a:pPr marL="342900" indent="-342900">
              <a:buFont typeface="Wingdings" panose="05000000000000000000" pitchFamily="2" charset="2"/>
              <a:buChar char="l"/>
            </a:pPr>
            <a:r>
              <a:rPr lang="vi-VN" altLang="ja-JP" sz="2000" dirty="0"/>
              <a:t>3 trang mã </a:t>
            </a:r>
            <a:endParaRPr lang="en-US" altLang="ja-JP" sz="2000" dirty="0"/>
          </a:p>
          <a:p>
            <a:pPr marL="342900" indent="-342900">
              <a:buFont typeface="Wingdings" panose="05000000000000000000" pitchFamily="2" charset="2"/>
              <a:buChar char="l"/>
            </a:pPr>
            <a:endParaRPr lang="en-US" altLang="ja-JP" sz="2000" dirty="0"/>
          </a:p>
          <a:p>
            <a:pPr marL="342900" indent="-342900">
              <a:buFont typeface="Wingdings" panose="05000000000000000000" pitchFamily="2" charset="2"/>
              <a:buChar char="l"/>
            </a:pPr>
            <a:r>
              <a:rPr lang="vi-VN" altLang="ja-JP" sz="2000" dirty="0"/>
              <a:t>1 trang dữ liệu</a:t>
            </a:r>
            <a:endParaRPr lang="en-US" altLang="ja-JP" sz="2000" dirty="0"/>
          </a:p>
          <a:p>
            <a:r>
              <a:rPr lang="vi-VN" altLang="ja-JP" sz="2000" dirty="0"/>
              <a:t> </a:t>
            </a:r>
            <a:endParaRPr lang="en-US" altLang="ja-JP" sz="2000" dirty="0"/>
          </a:p>
          <a:p>
            <a:pPr marL="342900" indent="-342900">
              <a:buFont typeface="Wingdings" panose="05000000000000000000" pitchFamily="2" charset="2"/>
              <a:buChar char="l"/>
            </a:pPr>
            <a:r>
              <a:rPr lang="vi-VN" altLang="ja-JP" sz="2000" dirty="0"/>
              <a:t>40 người dùng</a:t>
            </a:r>
            <a:endParaRPr lang="en-US" altLang="ja-JP" sz="2000" dirty="0"/>
          </a:p>
          <a:p>
            <a:pPr marL="342900" indent="-342900">
              <a:buFont typeface="Wingdings" panose="05000000000000000000" pitchFamily="2" charset="2"/>
              <a:buChar char="l"/>
            </a:pPr>
            <a:endParaRPr lang="vi-VN" altLang="ja-JP" sz="2000" dirty="0"/>
          </a:p>
          <a:p>
            <a:pPr marL="342900" indent="-342900">
              <a:buFont typeface="Wingdings" panose="05000000000000000000" pitchFamily="2" charset="2"/>
              <a:buChar char="l"/>
            </a:pPr>
            <a:r>
              <a:rPr lang="vi-VN" altLang="ja-JP" sz="2000" dirty="0"/>
              <a:t>Không dùng chung </a:t>
            </a:r>
            <a:endParaRPr lang="en-US" altLang="ja-JP" sz="2000" dirty="0"/>
          </a:p>
          <a:p>
            <a:pPr marL="800100" lvl="1" indent="-342900">
              <a:buFont typeface="Wingdings" panose="05000000000000000000" pitchFamily="2" charset="2"/>
              <a:buChar char="l"/>
            </a:pPr>
            <a:r>
              <a:rPr lang="vi-VN" altLang="ja-JP" sz="2000" dirty="0"/>
              <a:t>Cần 8000K</a:t>
            </a:r>
          </a:p>
          <a:p>
            <a:pPr marL="342900" indent="-342900">
              <a:buFont typeface="Wingdings" panose="05000000000000000000" pitchFamily="2" charset="2"/>
              <a:buChar char="l"/>
            </a:pPr>
            <a:endParaRPr lang="en-US" altLang="ja-JP" sz="2000" dirty="0"/>
          </a:p>
          <a:p>
            <a:pPr marL="342900" indent="-342900">
              <a:buFont typeface="Wingdings" panose="05000000000000000000" pitchFamily="2" charset="2"/>
              <a:buChar char="l"/>
            </a:pPr>
            <a:r>
              <a:rPr lang="vi-VN" altLang="ja-JP" sz="2000" dirty="0"/>
              <a:t>Dùng chung </a:t>
            </a:r>
            <a:endParaRPr lang="en-US" altLang="ja-JP" sz="2000" dirty="0"/>
          </a:p>
          <a:p>
            <a:pPr marL="800100" lvl="1" indent="-342900">
              <a:buFont typeface="Wingdings" panose="05000000000000000000" pitchFamily="2" charset="2"/>
              <a:buChar char="l"/>
            </a:pPr>
            <a:r>
              <a:rPr lang="vi-VN" altLang="ja-JP" sz="2000" dirty="0"/>
              <a:t>Chỉ cần 2150K</a:t>
            </a:r>
            <a:endParaRPr lang="ja-JP" altLang="en-US" sz="2000" dirty="0"/>
          </a:p>
        </p:txBody>
      </p:sp>
    </p:spTree>
    <p:extLst>
      <p:ext uri="{BB962C8B-B14F-4D97-AF65-F5344CB8AC3E}">
        <p14:creationId xmlns:p14="http://schemas.microsoft.com/office/powerpoint/2010/main" val="1849749326"/>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
                                            <p:txEl>
                                              <p:pRg st="9" end="9"/>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2">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object 30"/>
          <p:cNvSpPr/>
          <p:nvPr/>
        </p:nvSpPr>
        <p:spPr>
          <a:xfrm>
            <a:off x="6371957" y="1887901"/>
            <a:ext cx="133482" cy="133359"/>
          </a:xfrm>
          <a:prstGeom prst="rect">
            <a:avLst/>
          </a:prstGeom>
          <a:blipFill>
            <a:blip r:embed="rId2" cstate="print"/>
            <a:stretch>
              <a:fillRect/>
            </a:stretch>
          </a:blipFill>
        </p:spPr>
        <p:txBody>
          <a:bodyPr wrap="square" lIns="0" tIns="0" rIns="0" bIns="0" rtlCol="0"/>
          <a:lstStyle/>
          <a:p>
            <a:endParaRPr/>
          </a:p>
        </p:txBody>
      </p:sp>
      <p:sp>
        <p:nvSpPr>
          <p:cNvPr id="31" name="object 31"/>
          <p:cNvSpPr/>
          <p:nvPr/>
        </p:nvSpPr>
        <p:spPr>
          <a:xfrm>
            <a:off x="6371957" y="2518131"/>
            <a:ext cx="133482" cy="133359"/>
          </a:xfrm>
          <a:prstGeom prst="rect">
            <a:avLst/>
          </a:prstGeom>
          <a:blipFill>
            <a:blip r:embed="rId3" cstate="print"/>
            <a:stretch>
              <a:fillRect/>
            </a:stretch>
          </a:blipFill>
        </p:spPr>
        <p:txBody>
          <a:bodyPr wrap="square" lIns="0" tIns="0" rIns="0" bIns="0" rtlCol="0"/>
          <a:lstStyle/>
          <a:p>
            <a:endParaRPr/>
          </a:p>
        </p:txBody>
      </p:sp>
      <p:sp>
        <p:nvSpPr>
          <p:cNvPr id="32" name="object 32"/>
          <p:cNvSpPr/>
          <p:nvPr/>
        </p:nvSpPr>
        <p:spPr>
          <a:xfrm>
            <a:off x="6371957" y="3148364"/>
            <a:ext cx="133482" cy="133359"/>
          </a:xfrm>
          <a:prstGeom prst="rect">
            <a:avLst/>
          </a:prstGeom>
          <a:blipFill>
            <a:blip r:embed="rId3" cstate="print"/>
            <a:stretch>
              <a:fillRect/>
            </a:stretch>
          </a:blipFill>
        </p:spPr>
        <p:txBody>
          <a:bodyPr wrap="square" lIns="0" tIns="0" rIns="0" bIns="0" rtlCol="0"/>
          <a:lstStyle/>
          <a:p>
            <a:endParaRPr/>
          </a:p>
        </p:txBody>
      </p:sp>
      <p:sp>
        <p:nvSpPr>
          <p:cNvPr id="33" name="object 33"/>
          <p:cNvSpPr/>
          <p:nvPr/>
        </p:nvSpPr>
        <p:spPr>
          <a:xfrm>
            <a:off x="6371957" y="3778570"/>
            <a:ext cx="133482" cy="133359"/>
          </a:xfrm>
          <a:prstGeom prst="rect">
            <a:avLst/>
          </a:prstGeom>
          <a:blipFill>
            <a:blip r:embed="rId3" cstate="print"/>
            <a:stretch>
              <a:fillRect/>
            </a:stretch>
          </a:blipFill>
        </p:spPr>
        <p:txBody>
          <a:bodyPr wrap="square" lIns="0" tIns="0" rIns="0" bIns="0" rtlCol="0"/>
          <a:lstStyle/>
          <a:p>
            <a:endParaRPr/>
          </a:p>
        </p:txBody>
      </p:sp>
      <p:sp>
        <p:nvSpPr>
          <p:cNvPr id="34" name="object 34"/>
          <p:cNvSpPr/>
          <p:nvPr/>
        </p:nvSpPr>
        <p:spPr>
          <a:xfrm>
            <a:off x="6371957" y="4511381"/>
            <a:ext cx="133482" cy="133359"/>
          </a:xfrm>
          <a:prstGeom prst="rect">
            <a:avLst/>
          </a:prstGeom>
          <a:blipFill>
            <a:blip r:embed="rId3" cstate="print"/>
            <a:stretch>
              <a:fillRect/>
            </a:stretch>
          </a:blipFill>
        </p:spPr>
        <p:txBody>
          <a:bodyPr wrap="square" lIns="0" tIns="0" rIns="0" bIns="0" rtlCol="0"/>
          <a:lstStyle/>
          <a:p>
            <a:endParaRPr/>
          </a:p>
        </p:txBody>
      </p:sp>
      <p:sp>
        <p:nvSpPr>
          <p:cNvPr id="35" name="object 35"/>
          <p:cNvSpPr/>
          <p:nvPr/>
        </p:nvSpPr>
        <p:spPr>
          <a:xfrm>
            <a:off x="6947500" y="4888306"/>
            <a:ext cx="107536" cy="107437"/>
          </a:xfrm>
          <a:prstGeom prst="rect">
            <a:avLst/>
          </a:prstGeom>
          <a:blipFill>
            <a:blip r:embed="rId4" cstate="print"/>
            <a:stretch>
              <a:fillRect/>
            </a:stretch>
          </a:blipFill>
        </p:spPr>
        <p:txBody>
          <a:bodyPr wrap="square" lIns="0" tIns="0" rIns="0" bIns="0" rtlCol="0"/>
          <a:lstStyle/>
          <a:p>
            <a:endParaRPr/>
          </a:p>
        </p:txBody>
      </p:sp>
      <p:sp>
        <p:nvSpPr>
          <p:cNvPr id="36" name="object 36"/>
          <p:cNvSpPr/>
          <p:nvPr/>
        </p:nvSpPr>
        <p:spPr>
          <a:xfrm>
            <a:off x="6371957" y="5645330"/>
            <a:ext cx="133482" cy="133359"/>
          </a:xfrm>
          <a:prstGeom prst="rect">
            <a:avLst/>
          </a:prstGeom>
          <a:blipFill>
            <a:blip r:embed="rId3" cstate="print"/>
            <a:stretch>
              <a:fillRect/>
            </a:stretch>
          </a:blipFill>
        </p:spPr>
        <p:txBody>
          <a:bodyPr wrap="square" lIns="0" tIns="0" rIns="0" bIns="0" rtlCol="0"/>
          <a:lstStyle/>
          <a:p>
            <a:endParaRPr/>
          </a:p>
        </p:txBody>
      </p:sp>
      <p:sp>
        <p:nvSpPr>
          <p:cNvPr id="37" name="object 37"/>
          <p:cNvSpPr/>
          <p:nvPr/>
        </p:nvSpPr>
        <p:spPr>
          <a:xfrm>
            <a:off x="6947500" y="6022280"/>
            <a:ext cx="107536" cy="107437"/>
          </a:xfrm>
          <a:prstGeom prst="rect">
            <a:avLst/>
          </a:prstGeom>
          <a:blipFill>
            <a:blip r:embed="rId4" cstate="print"/>
            <a:stretch>
              <a:fillRect/>
            </a:stretch>
          </a:blipFill>
        </p:spPr>
        <p:txBody>
          <a:bodyPr wrap="square" lIns="0" tIns="0" rIns="0" bIns="0" rtlCol="0"/>
          <a:lstStyle/>
          <a:p>
            <a:endParaRPr/>
          </a:p>
        </p:txBody>
      </p:sp>
      <p:sp>
        <p:nvSpPr>
          <p:cNvPr id="40" name="Rectangle 39"/>
          <p:cNvSpPr/>
          <p:nvPr/>
        </p:nvSpPr>
        <p:spPr>
          <a:xfrm>
            <a:off x="248754" y="1026499"/>
            <a:ext cx="8686800" cy="334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vi-VN" altLang="ja-JP" sz="2300" dirty="0">
                <a:solidFill>
                  <a:schemeClr val="bg1"/>
                </a:solidFill>
              </a:rPr>
              <a:t>Dùng chung trang : Nguyên tắc</a:t>
            </a:r>
            <a:endParaRPr lang="en-US" altLang="ja-JP" sz="2300" dirty="0">
              <a:solidFill>
                <a:schemeClr val="bg1"/>
              </a:solidFill>
            </a:endParaRPr>
          </a:p>
        </p:txBody>
      </p:sp>
      <p:sp>
        <p:nvSpPr>
          <p:cNvPr id="41" name="Rectangle 40"/>
          <p:cNvSpPr/>
          <p:nvPr/>
        </p:nvSpPr>
        <p:spPr>
          <a:xfrm>
            <a:off x="248754" y="168515"/>
            <a:ext cx="8740962" cy="923330"/>
          </a:xfrm>
          <a:prstGeom prst="rect">
            <a:avLst/>
          </a:prstGeom>
        </p:spPr>
        <p:txBody>
          <a:bodyPr wrap="square">
            <a:spAutoFit/>
          </a:bodyPr>
          <a:lstStyle/>
          <a:p>
            <a:r>
              <a:rPr lang="vi-VN" altLang="ja-JP" dirty="0">
                <a:latin typeface="+mj-lt"/>
              </a:rPr>
              <a:t>Chương  3:  Qu</a:t>
            </a:r>
            <a:r>
              <a:rPr lang="en-US" altLang="ja-JP" dirty="0">
                <a:latin typeface="+mj-lt"/>
              </a:rPr>
              <a:t>ản lý bộ nhớ</a:t>
            </a:r>
            <a:endParaRPr lang="vi-VN" altLang="ja-JP" dirty="0">
              <a:latin typeface="+mj-lt"/>
            </a:endParaRPr>
          </a:p>
          <a:p>
            <a:r>
              <a:rPr lang="vi-VN" altLang="ja-JP" dirty="0">
                <a:latin typeface="+mj-lt"/>
              </a:rPr>
              <a:t>2. Các chiến lược quản lý bộ nhớ </a:t>
            </a:r>
            <a:endParaRPr lang="en-US" altLang="ja-JP" dirty="0">
              <a:latin typeface="+mj-lt"/>
            </a:endParaRPr>
          </a:p>
          <a:p>
            <a:r>
              <a:rPr lang="vi-VN" altLang="ja-JP" dirty="0">
                <a:latin typeface="+mj-lt"/>
              </a:rPr>
              <a:t>2.</a:t>
            </a:r>
            <a:r>
              <a:rPr lang="en-US" altLang="ja-JP" dirty="0">
                <a:latin typeface="Tahoma" panose="020B0604030504040204" pitchFamily="34" charset="0"/>
                <a:ea typeface="Tahoma" panose="020B0604030504040204" pitchFamily="34" charset="0"/>
                <a:cs typeface="Tahoma" panose="020B0604030504040204" pitchFamily="34" charset="0"/>
              </a:rPr>
              <a:t>4</a:t>
            </a:r>
            <a:r>
              <a:rPr lang="vi-VN" altLang="ja-JP" dirty="0">
                <a:latin typeface="+mj-lt"/>
              </a:rPr>
              <a:t> Chiến lược </a:t>
            </a:r>
            <a:r>
              <a:rPr lang="vi-VN" altLang="ja-JP" dirty="0">
                <a:latin typeface="Tahoma" panose="020B0604030504040204" pitchFamily="34" charset="0"/>
                <a:ea typeface="Tahoma" panose="020B0604030504040204" pitchFamily="34" charset="0"/>
                <a:cs typeface="Tahoma" panose="020B0604030504040204" pitchFamily="34" charset="0"/>
              </a:rPr>
              <a:t>phân </a:t>
            </a:r>
            <a:r>
              <a:rPr lang="en-US" altLang="ja-JP" dirty="0">
                <a:latin typeface="Tahoma" panose="020B0604030504040204" pitchFamily="34" charset="0"/>
                <a:ea typeface="Tahoma" panose="020B0604030504040204" pitchFamily="34" charset="0"/>
                <a:cs typeface="Tahoma" panose="020B0604030504040204" pitchFamily="34" charset="0"/>
              </a:rPr>
              <a:t>trang</a:t>
            </a:r>
            <a:endParaRPr lang="vi-VN" altLang="ja-JP" dirty="0">
              <a:latin typeface="Tahoma" panose="020B0604030504040204" pitchFamily="34" charset="0"/>
              <a:ea typeface="Tahoma" panose="020B0604030504040204" pitchFamily="34" charset="0"/>
              <a:cs typeface="Tahoma" panose="020B0604030504040204" pitchFamily="34" charset="0"/>
            </a:endParaRPr>
          </a:p>
        </p:txBody>
      </p:sp>
      <p:sp>
        <p:nvSpPr>
          <p:cNvPr id="42" name="Rectangle 41"/>
          <p:cNvSpPr/>
          <p:nvPr/>
        </p:nvSpPr>
        <p:spPr>
          <a:xfrm>
            <a:off x="274774" y="1603605"/>
            <a:ext cx="8031026" cy="3477875"/>
          </a:xfrm>
          <a:prstGeom prst="rect">
            <a:avLst/>
          </a:prstGeom>
        </p:spPr>
        <p:txBody>
          <a:bodyPr wrap="square">
            <a:spAutoFit/>
          </a:bodyPr>
          <a:lstStyle/>
          <a:p>
            <a:pPr marL="342900" indent="-342900">
              <a:buFont typeface="Wingdings" panose="05000000000000000000" pitchFamily="2" charset="2"/>
              <a:buChar char="l"/>
            </a:pPr>
            <a:r>
              <a:rPr lang="vi-VN" altLang="ja-JP" sz="2000" dirty="0"/>
              <a:t>Cần thiết trong môi trường hoạt động </a:t>
            </a:r>
            <a:r>
              <a:rPr lang="en-US" altLang="ja-JP" sz="2000" dirty="0" err="1"/>
              <a:t>có</a:t>
            </a:r>
            <a:r>
              <a:rPr lang="en-US" altLang="ja-JP" sz="2000" dirty="0"/>
              <a:t> </a:t>
            </a:r>
            <a:r>
              <a:rPr lang="en-US" altLang="ja-JP" sz="2000" dirty="0" err="1"/>
              <a:t>sự</a:t>
            </a:r>
            <a:r>
              <a:rPr lang="vi-VN" altLang="ja-JP" sz="2000" dirty="0"/>
              <a:t> chia </a:t>
            </a:r>
            <a:r>
              <a:rPr lang="en-US" altLang="ja-JP" sz="2000" dirty="0" err="1"/>
              <a:t>sẻ</a:t>
            </a:r>
            <a:endParaRPr lang="en-US" altLang="ja-JP" sz="2000" dirty="0"/>
          </a:p>
          <a:p>
            <a:pPr marL="800100" lvl="1" indent="-342900">
              <a:buFont typeface="Arial" panose="020B0604020202020204" pitchFamily="34" charset="0"/>
              <a:buChar char="•"/>
            </a:pPr>
            <a:r>
              <a:rPr lang="vi-VN" altLang="ja-JP" sz="2000" dirty="0">
                <a:solidFill>
                  <a:srgbClr val="00B050"/>
                </a:solidFill>
              </a:rPr>
              <a:t>Giảm kích thước vùng nhớ </a:t>
            </a:r>
            <a:r>
              <a:rPr lang="vi-VN" altLang="ja-JP" sz="2000" dirty="0"/>
              <a:t>cho tất cả các </a:t>
            </a:r>
            <a:r>
              <a:rPr lang="en-US" altLang="ja-JP" sz="2000" dirty="0"/>
              <a:t>TT</a:t>
            </a:r>
            <a:endParaRPr lang="vi-VN" altLang="ja-JP" sz="2000" dirty="0"/>
          </a:p>
          <a:p>
            <a:pPr marL="342900" indent="-342900">
              <a:buFont typeface="Wingdings" panose="05000000000000000000" pitchFamily="2" charset="2"/>
              <a:buChar char="l"/>
            </a:pPr>
            <a:r>
              <a:rPr lang="vi-VN" altLang="ja-JP" sz="2000" dirty="0"/>
              <a:t>Phần mã </a:t>
            </a:r>
            <a:r>
              <a:rPr lang="vi-VN" altLang="ja-JP" sz="2000" dirty="0">
                <a:solidFill>
                  <a:srgbClr val="7030A0"/>
                </a:solidFill>
              </a:rPr>
              <a:t>dùng chung </a:t>
            </a:r>
            <a:endParaRPr lang="en-US" altLang="ja-JP" sz="2000" dirty="0">
              <a:solidFill>
                <a:srgbClr val="7030A0"/>
              </a:solidFill>
            </a:endParaRPr>
          </a:p>
          <a:p>
            <a:pPr marL="800100" lvl="1" indent="-342900">
              <a:buFont typeface="Arial" panose="020B0604020202020204" pitchFamily="34" charset="0"/>
              <a:buChar char="•"/>
            </a:pPr>
            <a:r>
              <a:rPr lang="vi-VN" altLang="ja-JP" sz="2000" dirty="0"/>
              <a:t>Chỉ </a:t>
            </a:r>
            <a:r>
              <a:rPr lang="en-US" altLang="ja-JP" sz="2000" dirty="0">
                <a:solidFill>
                  <a:srgbClr val="00B050"/>
                </a:solidFill>
                <a:latin typeface="Tahoma" panose="020B0604030504040204" pitchFamily="34" charset="0"/>
                <a:ea typeface="Tahoma" panose="020B0604030504040204" pitchFamily="34" charset="0"/>
                <a:cs typeface="Tahoma" panose="020B0604030504040204" pitchFamily="34" charset="0"/>
              </a:rPr>
              <a:t>1</a:t>
            </a:r>
            <a:r>
              <a:rPr lang="vi-VN" altLang="ja-JP" sz="2000" dirty="0">
                <a:solidFill>
                  <a:srgbClr val="00B050"/>
                </a:solidFill>
                <a:latin typeface="Tahoma" panose="020B0604030504040204" pitchFamily="34" charset="0"/>
                <a:ea typeface="Tahoma" panose="020B0604030504040204" pitchFamily="34" charset="0"/>
                <a:cs typeface="Tahoma" panose="020B0604030504040204" pitchFamily="34" charset="0"/>
              </a:rPr>
              <a:t> </a:t>
            </a:r>
            <a:r>
              <a:rPr lang="vi-VN" altLang="ja-JP" sz="2000" dirty="0">
                <a:solidFill>
                  <a:srgbClr val="00B050"/>
                </a:solidFill>
              </a:rPr>
              <a:t>phiên bản </a:t>
            </a:r>
            <a:r>
              <a:rPr lang="vi-VN" altLang="ja-JP" sz="2000" dirty="0"/>
              <a:t>chia</a:t>
            </a:r>
            <a:r>
              <a:rPr lang="en-US" altLang="ja-JP" sz="2000" dirty="0"/>
              <a:t> </a:t>
            </a:r>
            <a:r>
              <a:rPr lang="en-US" altLang="ja-JP" sz="2000" dirty="0" err="1"/>
              <a:t>sẻ</a:t>
            </a:r>
            <a:r>
              <a:rPr lang="vi-VN" altLang="ja-JP" sz="2000" dirty="0"/>
              <a:t> giữa các </a:t>
            </a:r>
            <a:r>
              <a:rPr lang="en-US" altLang="ja-JP" sz="2000" dirty="0"/>
              <a:t>TT </a:t>
            </a:r>
            <a:r>
              <a:rPr lang="vi-VN" altLang="ja-JP" sz="2000" dirty="0"/>
              <a:t>trong bộ nhớ </a:t>
            </a:r>
            <a:endParaRPr lang="en-US" altLang="ja-JP" sz="2000" dirty="0"/>
          </a:p>
          <a:p>
            <a:pPr marL="1257300" lvl="2" indent="-342900">
              <a:buFont typeface="Arial" panose="020B0604020202020204" pitchFamily="34" charset="0"/>
              <a:buChar char="•"/>
            </a:pPr>
            <a:r>
              <a:rPr lang="vi-VN" altLang="ja-JP" sz="2000" dirty="0"/>
              <a:t>Ví dụ: Soạn thảo văn bản, chương trình dịch....</a:t>
            </a:r>
          </a:p>
          <a:p>
            <a:pPr marL="800100" lvl="1" indent="-342900">
              <a:buFont typeface="Wingdings" panose="05000000000000000000" pitchFamily="2" charset="2"/>
              <a:buChar char="l"/>
            </a:pPr>
            <a:r>
              <a:rPr lang="vi-VN" altLang="ja-JP" sz="2000" dirty="0"/>
              <a:t>Vấn đề: </a:t>
            </a:r>
            <a:r>
              <a:rPr lang="vi-VN" altLang="ja-JP" sz="2000" dirty="0">
                <a:solidFill>
                  <a:srgbClr val="00B050"/>
                </a:solidFill>
              </a:rPr>
              <a:t>Mã dùng chung không đổi </a:t>
            </a:r>
            <a:endParaRPr lang="en-US" altLang="ja-JP" sz="2000" dirty="0">
              <a:solidFill>
                <a:srgbClr val="00B050"/>
              </a:solidFill>
            </a:endParaRPr>
          </a:p>
          <a:p>
            <a:pPr marL="1257300" lvl="2" indent="-342900">
              <a:buFont typeface="Arial" panose="020B0604020202020204" pitchFamily="34" charset="0"/>
              <a:buChar char="•"/>
            </a:pPr>
            <a:r>
              <a:rPr lang="vi-VN" altLang="ja-JP" sz="2000" dirty="0"/>
              <a:t>Trang dùng chung phải </a:t>
            </a:r>
            <a:r>
              <a:rPr lang="vi-VN" altLang="ja-JP" sz="2000" dirty="0">
                <a:solidFill>
                  <a:srgbClr val="00B050"/>
                </a:solidFill>
              </a:rPr>
              <a:t>cùng vị trí </a:t>
            </a:r>
            <a:r>
              <a:rPr lang="vi-VN" altLang="ja-JP" sz="2000" dirty="0"/>
              <a:t>trong </a:t>
            </a:r>
            <a:r>
              <a:rPr lang="vi-VN" altLang="ja-JP" sz="2000" dirty="0">
                <a:solidFill>
                  <a:srgbClr val="00B050"/>
                </a:solidFill>
              </a:rPr>
              <a:t>không gian logic </a:t>
            </a:r>
            <a:r>
              <a:rPr lang="vi-VN" altLang="ja-JP" sz="2000" dirty="0"/>
              <a:t>của tất cả </a:t>
            </a:r>
            <a:r>
              <a:rPr lang="en-US" altLang="ja-JP" sz="2000" dirty="0"/>
              <a:t>TT</a:t>
            </a:r>
            <a:r>
              <a:rPr lang="vi-VN" altLang="ja-JP" sz="2000" dirty="0"/>
              <a:t>⇒ </a:t>
            </a:r>
            <a:r>
              <a:rPr lang="vi-VN" altLang="ja-JP" sz="2000" dirty="0">
                <a:solidFill>
                  <a:srgbClr val="00B050"/>
                </a:solidFill>
              </a:rPr>
              <a:t>Cùng số hiệu </a:t>
            </a:r>
            <a:r>
              <a:rPr lang="vi-VN" altLang="ja-JP" sz="2000" dirty="0"/>
              <a:t>trong bảng quản lý trang</a:t>
            </a:r>
          </a:p>
          <a:p>
            <a:pPr marL="342900" indent="-342900">
              <a:buFont typeface="Wingdings" panose="05000000000000000000" pitchFamily="2" charset="2"/>
              <a:buChar char="l"/>
            </a:pPr>
            <a:r>
              <a:rPr lang="vi-VN" altLang="ja-JP" sz="2000" dirty="0"/>
              <a:t>Phần mã và dữ liệu</a:t>
            </a:r>
            <a:r>
              <a:rPr lang="vi-VN" altLang="ja-JP" sz="2000" dirty="0">
                <a:solidFill>
                  <a:srgbClr val="7030A0"/>
                </a:solidFill>
              </a:rPr>
              <a:t> riêng biệt </a:t>
            </a:r>
            <a:endParaRPr lang="en-US" altLang="ja-JP" sz="2000" dirty="0">
              <a:solidFill>
                <a:srgbClr val="7030A0"/>
              </a:solidFill>
            </a:endParaRPr>
          </a:p>
          <a:p>
            <a:pPr marL="800100" lvl="1" indent="-342900">
              <a:buFont typeface="Arial" panose="020B0604020202020204" pitchFamily="34" charset="0"/>
              <a:buChar char="•"/>
            </a:pPr>
            <a:r>
              <a:rPr lang="vi-VN" altLang="ja-JP" sz="2000" dirty="0"/>
              <a:t>Riêng biệt cho các </a:t>
            </a:r>
            <a:r>
              <a:rPr lang="en-US" altLang="ja-JP" sz="2000" dirty="0"/>
              <a:t>TT</a:t>
            </a:r>
          </a:p>
          <a:p>
            <a:pPr marL="800100" lvl="1" indent="-342900">
              <a:buFont typeface="Arial" panose="020B0604020202020204" pitchFamily="34" charset="0"/>
              <a:buChar char="•"/>
            </a:pPr>
            <a:r>
              <a:rPr lang="vi-VN" altLang="ja-JP" sz="2000" dirty="0"/>
              <a:t>Có thể nằm ở </a:t>
            </a:r>
            <a:r>
              <a:rPr lang="vi-VN" altLang="ja-JP" sz="2000" dirty="0">
                <a:solidFill>
                  <a:srgbClr val="00B050"/>
                </a:solidFill>
              </a:rPr>
              <a:t>vị trí bất kỳ </a:t>
            </a:r>
            <a:r>
              <a:rPr lang="vi-VN" altLang="ja-JP" sz="2000" dirty="0"/>
              <a:t>trong bộ nhớ logic của </a:t>
            </a:r>
            <a:r>
              <a:rPr lang="en-US" altLang="ja-JP" sz="2000" dirty="0"/>
              <a:t>TT</a:t>
            </a:r>
            <a:endParaRPr lang="ja-JP" altLang="en-US" sz="2000" dirty="0"/>
          </a:p>
        </p:txBody>
      </p:sp>
    </p:spTree>
    <p:extLst>
      <p:ext uri="{BB962C8B-B14F-4D97-AF65-F5344CB8AC3E}">
        <p14:creationId xmlns:p14="http://schemas.microsoft.com/office/powerpoint/2010/main" val="2574725594"/>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2">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2">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838200" y="2057400"/>
            <a:ext cx="7408333" cy="4449763"/>
          </a:xfrm>
        </p:spPr>
        <p:txBody>
          <a:bodyPr>
            <a:normAutofit/>
          </a:bodyPr>
          <a:lstStyle/>
          <a:p>
            <a:pPr>
              <a:buFont typeface="Wingdings" panose="05000000000000000000" pitchFamily="2" charset="2"/>
              <a:buChar char="l"/>
            </a:pPr>
            <a:r>
              <a:rPr lang="vi-VN" altLang="ja-JP" sz="2800" dirty="0">
                <a:solidFill>
                  <a:schemeClr val="bg1">
                    <a:lumMod val="75000"/>
                  </a:schemeClr>
                </a:solidFill>
                <a:latin typeface="Tahoma" panose="020B0604030504040204" pitchFamily="34" charset="0"/>
                <a:ea typeface="Tahoma" panose="020B0604030504040204" pitchFamily="34" charset="0"/>
                <a:cs typeface="Tahoma" panose="020B0604030504040204" pitchFamily="34" charset="0"/>
              </a:rPr>
              <a:t>Chiến lược phân chương cố định </a:t>
            </a:r>
            <a:endParaRPr lang="en-US" altLang="ja-JP" sz="2800" dirty="0">
              <a:solidFill>
                <a:schemeClr val="bg1">
                  <a:lumMod val="75000"/>
                </a:schemeClr>
              </a:solidFill>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l"/>
            </a:pPr>
            <a:r>
              <a:rPr lang="vi-VN" altLang="ja-JP" sz="2800" dirty="0">
                <a:solidFill>
                  <a:schemeClr val="bg1">
                    <a:lumMod val="75000"/>
                  </a:schemeClr>
                </a:solidFill>
                <a:latin typeface="Tahoma" panose="020B0604030504040204" pitchFamily="34" charset="0"/>
                <a:ea typeface="Tahoma" panose="020B0604030504040204" pitchFamily="34" charset="0"/>
                <a:cs typeface="Tahoma" panose="020B0604030504040204" pitchFamily="34" charset="0"/>
              </a:rPr>
              <a:t>Chiến lược phân chương động </a:t>
            </a:r>
            <a:endParaRPr lang="en-US" altLang="ja-JP" sz="2800" dirty="0">
              <a:solidFill>
                <a:schemeClr val="bg1">
                  <a:lumMod val="75000"/>
                </a:schemeClr>
              </a:solidFill>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l"/>
            </a:pPr>
            <a:r>
              <a:rPr lang="vi-VN" altLang="ja-JP" sz="2800" dirty="0">
                <a:solidFill>
                  <a:schemeClr val="bg1">
                    <a:lumMod val="75000"/>
                  </a:schemeClr>
                </a:solidFill>
                <a:latin typeface="Tahoma" panose="020B0604030504040204" pitchFamily="34" charset="0"/>
                <a:ea typeface="Tahoma" panose="020B0604030504040204" pitchFamily="34" charset="0"/>
                <a:cs typeface="Tahoma" panose="020B0604030504040204" pitchFamily="34" charset="0"/>
              </a:rPr>
              <a:t>Chiến lược phân đoạn </a:t>
            </a:r>
            <a:endParaRPr lang="en-US" altLang="ja-JP" sz="2800" dirty="0">
              <a:solidFill>
                <a:schemeClr val="bg1">
                  <a:lumMod val="75000"/>
                </a:schemeClr>
              </a:solidFill>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l"/>
            </a:pPr>
            <a:r>
              <a:rPr lang="vi-VN" altLang="ja-JP" sz="2800"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rPr>
              <a:t>Chiến lược phân trang </a:t>
            </a:r>
            <a:endParaRPr lang="en-US" altLang="ja-JP" sz="2800"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l"/>
            </a:pPr>
            <a:r>
              <a:rPr lang="vi-VN" altLang="ja-JP" sz="2800" dirty="0">
                <a:solidFill>
                  <a:schemeClr val="bg1">
                    <a:lumMod val="75000"/>
                  </a:schemeClr>
                </a:solidFill>
                <a:latin typeface="Tahoma" panose="020B0604030504040204" pitchFamily="34" charset="0"/>
                <a:ea typeface="Tahoma" panose="020B0604030504040204" pitchFamily="34" charset="0"/>
                <a:cs typeface="Tahoma" panose="020B0604030504040204" pitchFamily="34" charset="0"/>
              </a:rPr>
              <a:t>Chiến lược kết hợp phân đoạn-phân trang</a:t>
            </a:r>
            <a:endParaRPr lang="vi-VN" altLang="ja-JP" sz="2600" dirty="0">
              <a:solidFill>
                <a:schemeClr val="bg1">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3" name="Title 2"/>
          <p:cNvSpPr>
            <a:spLocks noGrp="1"/>
          </p:cNvSpPr>
          <p:nvPr>
            <p:ph type="title"/>
          </p:nvPr>
        </p:nvSpPr>
        <p:spPr>
          <a:xfrm>
            <a:off x="457200" y="338328"/>
            <a:ext cx="8229600" cy="1185672"/>
          </a:xfrm>
        </p:spPr>
        <p:txBody>
          <a:bodyPr>
            <a:normAutofit/>
          </a:bodyPr>
          <a:lstStyle/>
          <a:p>
            <a:pPr algn="l"/>
            <a:r>
              <a:rPr lang="vi-VN" altLang="ja-JP" sz="1800" dirty="0">
                <a:latin typeface="Tahoma" panose="020B0604030504040204" pitchFamily="34" charset="0"/>
                <a:ea typeface="Tahoma" panose="020B0604030504040204" pitchFamily="34" charset="0"/>
                <a:cs typeface="Tahoma" panose="020B0604030504040204" pitchFamily="34" charset="0"/>
              </a:rPr>
              <a:t>Chương </a:t>
            </a:r>
            <a:r>
              <a:rPr lang="en-US" altLang="ja-JP" sz="1800" dirty="0">
                <a:latin typeface="Tahoma" panose="020B0604030504040204" pitchFamily="34" charset="0"/>
                <a:ea typeface="Tahoma" panose="020B0604030504040204" pitchFamily="34" charset="0"/>
                <a:cs typeface="Tahoma" panose="020B0604030504040204" pitchFamily="34" charset="0"/>
              </a:rPr>
              <a:t>3</a:t>
            </a:r>
            <a:r>
              <a:rPr lang="vi-VN" altLang="ja-JP" sz="1800" dirty="0">
                <a:latin typeface="Tahoma" panose="020B0604030504040204" pitchFamily="34" charset="0"/>
                <a:ea typeface="Tahoma" panose="020B0604030504040204" pitchFamily="34" charset="0"/>
                <a:cs typeface="Tahoma" panose="020B0604030504040204" pitchFamily="34" charset="0"/>
              </a:rPr>
              <a:t> Quản lý bộ nhớ</a:t>
            </a:r>
            <a:br>
              <a:rPr lang="en-US" altLang="ja-JP" sz="1800" dirty="0">
                <a:latin typeface="Tahoma" panose="020B0604030504040204" pitchFamily="34" charset="0"/>
                <a:ea typeface="Tahoma" panose="020B0604030504040204" pitchFamily="34" charset="0"/>
                <a:cs typeface="Tahoma" panose="020B0604030504040204" pitchFamily="34" charset="0"/>
              </a:rPr>
            </a:br>
            <a:r>
              <a:rPr lang="en-US" altLang="ja-JP" sz="1800" dirty="0">
                <a:latin typeface="Tahoma" panose="020B0604030504040204" pitchFamily="34" charset="0"/>
                <a:ea typeface="Tahoma" panose="020B0604030504040204" pitchFamily="34" charset="0"/>
                <a:cs typeface="Tahoma" panose="020B0604030504040204" pitchFamily="34" charset="0"/>
              </a:rPr>
              <a:t>         2. Các chiến lược quản lý bộ nhớ</a:t>
            </a:r>
            <a:endParaRPr kumimoji="1" lang="ja-JP" altLang="en-US" sz="1800" dirty="0">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7093320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object 30"/>
          <p:cNvSpPr/>
          <p:nvPr/>
        </p:nvSpPr>
        <p:spPr>
          <a:xfrm>
            <a:off x="6371957" y="1887901"/>
            <a:ext cx="133482" cy="133359"/>
          </a:xfrm>
          <a:prstGeom prst="rect">
            <a:avLst/>
          </a:prstGeom>
          <a:blipFill>
            <a:blip r:embed="rId2" cstate="print"/>
            <a:stretch>
              <a:fillRect/>
            </a:stretch>
          </a:blipFill>
        </p:spPr>
        <p:txBody>
          <a:bodyPr wrap="square" lIns="0" tIns="0" rIns="0" bIns="0" rtlCol="0"/>
          <a:lstStyle/>
          <a:p>
            <a:endParaRPr/>
          </a:p>
        </p:txBody>
      </p:sp>
      <p:sp>
        <p:nvSpPr>
          <p:cNvPr id="31" name="object 31"/>
          <p:cNvSpPr/>
          <p:nvPr/>
        </p:nvSpPr>
        <p:spPr>
          <a:xfrm>
            <a:off x="6371957" y="2518131"/>
            <a:ext cx="133482" cy="133359"/>
          </a:xfrm>
          <a:prstGeom prst="rect">
            <a:avLst/>
          </a:prstGeom>
          <a:blipFill>
            <a:blip r:embed="rId3" cstate="print"/>
            <a:stretch>
              <a:fillRect/>
            </a:stretch>
          </a:blipFill>
        </p:spPr>
        <p:txBody>
          <a:bodyPr wrap="square" lIns="0" tIns="0" rIns="0" bIns="0" rtlCol="0"/>
          <a:lstStyle/>
          <a:p>
            <a:endParaRPr/>
          </a:p>
        </p:txBody>
      </p:sp>
      <p:sp>
        <p:nvSpPr>
          <p:cNvPr id="32" name="object 32"/>
          <p:cNvSpPr/>
          <p:nvPr/>
        </p:nvSpPr>
        <p:spPr>
          <a:xfrm>
            <a:off x="6371957" y="3148364"/>
            <a:ext cx="133482" cy="133359"/>
          </a:xfrm>
          <a:prstGeom prst="rect">
            <a:avLst/>
          </a:prstGeom>
          <a:blipFill>
            <a:blip r:embed="rId3" cstate="print"/>
            <a:stretch>
              <a:fillRect/>
            </a:stretch>
          </a:blipFill>
        </p:spPr>
        <p:txBody>
          <a:bodyPr wrap="square" lIns="0" tIns="0" rIns="0" bIns="0" rtlCol="0"/>
          <a:lstStyle/>
          <a:p>
            <a:endParaRPr/>
          </a:p>
        </p:txBody>
      </p:sp>
      <p:sp>
        <p:nvSpPr>
          <p:cNvPr id="33" name="object 33"/>
          <p:cNvSpPr/>
          <p:nvPr/>
        </p:nvSpPr>
        <p:spPr>
          <a:xfrm>
            <a:off x="6371957" y="3778570"/>
            <a:ext cx="133482" cy="133359"/>
          </a:xfrm>
          <a:prstGeom prst="rect">
            <a:avLst/>
          </a:prstGeom>
          <a:blipFill>
            <a:blip r:embed="rId3" cstate="print"/>
            <a:stretch>
              <a:fillRect/>
            </a:stretch>
          </a:blipFill>
        </p:spPr>
        <p:txBody>
          <a:bodyPr wrap="square" lIns="0" tIns="0" rIns="0" bIns="0" rtlCol="0"/>
          <a:lstStyle/>
          <a:p>
            <a:endParaRPr/>
          </a:p>
        </p:txBody>
      </p:sp>
      <p:sp>
        <p:nvSpPr>
          <p:cNvPr id="34" name="object 34"/>
          <p:cNvSpPr/>
          <p:nvPr/>
        </p:nvSpPr>
        <p:spPr>
          <a:xfrm>
            <a:off x="6371957" y="4511381"/>
            <a:ext cx="133482" cy="133359"/>
          </a:xfrm>
          <a:prstGeom prst="rect">
            <a:avLst/>
          </a:prstGeom>
          <a:blipFill>
            <a:blip r:embed="rId3" cstate="print"/>
            <a:stretch>
              <a:fillRect/>
            </a:stretch>
          </a:blipFill>
        </p:spPr>
        <p:txBody>
          <a:bodyPr wrap="square" lIns="0" tIns="0" rIns="0" bIns="0" rtlCol="0"/>
          <a:lstStyle/>
          <a:p>
            <a:endParaRPr/>
          </a:p>
        </p:txBody>
      </p:sp>
      <p:sp>
        <p:nvSpPr>
          <p:cNvPr id="35" name="object 35"/>
          <p:cNvSpPr/>
          <p:nvPr/>
        </p:nvSpPr>
        <p:spPr>
          <a:xfrm>
            <a:off x="6947500" y="4888306"/>
            <a:ext cx="107536" cy="107437"/>
          </a:xfrm>
          <a:prstGeom prst="rect">
            <a:avLst/>
          </a:prstGeom>
          <a:blipFill>
            <a:blip r:embed="rId4" cstate="print"/>
            <a:stretch>
              <a:fillRect/>
            </a:stretch>
          </a:blipFill>
        </p:spPr>
        <p:txBody>
          <a:bodyPr wrap="square" lIns="0" tIns="0" rIns="0" bIns="0" rtlCol="0"/>
          <a:lstStyle/>
          <a:p>
            <a:endParaRPr/>
          </a:p>
        </p:txBody>
      </p:sp>
      <p:sp>
        <p:nvSpPr>
          <p:cNvPr id="36" name="object 36"/>
          <p:cNvSpPr/>
          <p:nvPr/>
        </p:nvSpPr>
        <p:spPr>
          <a:xfrm>
            <a:off x="6371957" y="5645330"/>
            <a:ext cx="133482" cy="133359"/>
          </a:xfrm>
          <a:prstGeom prst="rect">
            <a:avLst/>
          </a:prstGeom>
          <a:blipFill>
            <a:blip r:embed="rId3" cstate="print"/>
            <a:stretch>
              <a:fillRect/>
            </a:stretch>
          </a:blipFill>
        </p:spPr>
        <p:txBody>
          <a:bodyPr wrap="square" lIns="0" tIns="0" rIns="0" bIns="0" rtlCol="0"/>
          <a:lstStyle/>
          <a:p>
            <a:endParaRPr/>
          </a:p>
        </p:txBody>
      </p:sp>
      <p:sp>
        <p:nvSpPr>
          <p:cNvPr id="37" name="object 37"/>
          <p:cNvSpPr/>
          <p:nvPr/>
        </p:nvSpPr>
        <p:spPr>
          <a:xfrm>
            <a:off x="6947500" y="6022280"/>
            <a:ext cx="107536" cy="107437"/>
          </a:xfrm>
          <a:prstGeom prst="rect">
            <a:avLst/>
          </a:prstGeom>
          <a:blipFill>
            <a:blip r:embed="rId4" cstate="print"/>
            <a:stretch>
              <a:fillRect/>
            </a:stretch>
          </a:blipFill>
        </p:spPr>
        <p:txBody>
          <a:bodyPr wrap="square" lIns="0" tIns="0" rIns="0" bIns="0" rtlCol="0"/>
          <a:lstStyle/>
          <a:p>
            <a:endParaRPr/>
          </a:p>
        </p:txBody>
      </p:sp>
      <p:sp>
        <p:nvSpPr>
          <p:cNvPr id="40" name="Rectangle 39"/>
          <p:cNvSpPr/>
          <p:nvPr/>
        </p:nvSpPr>
        <p:spPr>
          <a:xfrm>
            <a:off x="248754" y="1026499"/>
            <a:ext cx="8686800" cy="334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vi-VN" altLang="ja-JP" sz="2300" dirty="0">
                <a:solidFill>
                  <a:schemeClr val="bg1"/>
                </a:solidFill>
              </a:rPr>
              <a:t>Nhược điểm</a:t>
            </a:r>
            <a:endParaRPr lang="en-US" altLang="ja-JP" sz="2300" dirty="0">
              <a:solidFill>
                <a:schemeClr val="bg1"/>
              </a:solidFill>
            </a:endParaRPr>
          </a:p>
        </p:txBody>
      </p:sp>
      <p:sp>
        <p:nvSpPr>
          <p:cNvPr id="41" name="Rectangle 40"/>
          <p:cNvSpPr/>
          <p:nvPr/>
        </p:nvSpPr>
        <p:spPr>
          <a:xfrm>
            <a:off x="248754" y="168515"/>
            <a:ext cx="8740962" cy="923330"/>
          </a:xfrm>
          <a:prstGeom prst="rect">
            <a:avLst/>
          </a:prstGeom>
        </p:spPr>
        <p:txBody>
          <a:bodyPr wrap="square">
            <a:spAutoFit/>
          </a:bodyPr>
          <a:lstStyle/>
          <a:p>
            <a:r>
              <a:rPr lang="vi-VN" altLang="ja-JP" dirty="0">
                <a:latin typeface="+mj-lt"/>
              </a:rPr>
              <a:t>Chương  3:  Qu</a:t>
            </a:r>
            <a:r>
              <a:rPr lang="en-US" altLang="ja-JP" dirty="0">
                <a:latin typeface="+mj-lt"/>
              </a:rPr>
              <a:t>ản lý bộ nhớ</a:t>
            </a:r>
            <a:endParaRPr lang="vi-VN" altLang="ja-JP" dirty="0">
              <a:latin typeface="+mj-lt"/>
            </a:endParaRPr>
          </a:p>
          <a:p>
            <a:r>
              <a:rPr lang="vi-VN" altLang="ja-JP" dirty="0">
                <a:latin typeface="+mj-lt"/>
              </a:rPr>
              <a:t>2. Các chiến lược quản lý bộ nhớ </a:t>
            </a:r>
            <a:endParaRPr lang="en-US" altLang="ja-JP" dirty="0">
              <a:latin typeface="+mj-lt"/>
            </a:endParaRPr>
          </a:p>
          <a:p>
            <a:r>
              <a:rPr lang="vi-VN" altLang="ja-JP" dirty="0">
                <a:latin typeface="+mj-lt"/>
              </a:rPr>
              <a:t>2.</a:t>
            </a:r>
            <a:r>
              <a:rPr lang="en-US" altLang="ja-JP" dirty="0">
                <a:latin typeface="Tahoma" panose="020B0604030504040204" pitchFamily="34" charset="0"/>
                <a:ea typeface="Tahoma" panose="020B0604030504040204" pitchFamily="34" charset="0"/>
                <a:cs typeface="Tahoma" panose="020B0604030504040204" pitchFamily="34" charset="0"/>
              </a:rPr>
              <a:t>4</a:t>
            </a:r>
            <a:r>
              <a:rPr lang="vi-VN" altLang="ja-JP" dirty="0">
                <a:latin typeface="+mj-lt"/>
              </a:rPr>
              <a:t> Chiến lược </a:t>
            </a:r>
            <a:r>
              <a:rPr lang="vi-VN" altLang="ja-JP" dirty="0">
                <a:latin typeface="Tahoma" panose="020B0604030504040204" pitchFamily="34" charset="0"/>
                <a:ea typeface="Tahoma" panose="020B0604030504040204" pitchFamily="34" charset="0"/>
                <a:cs typeface="Tahoma" panose="020B0604030504040204" pitchFamily="34" charset="0"/>
              </a:rPr>
              <a:t>phân </a:t>
            </a:r>
            <a:r>
              <a:rPr lang="en-US" altLang="ja-JP" dirty="0">
                <a:latin typeface="Tahoma" panose="020B0604030504040204" pitchFamily="34" charset="0"/>
                <a:ea typeface="Tahoma" panose="020B0604030504040204" pitchFamily="34" charset="0"/>
                <a:cs typeface="Tahoma" panose="020B0604030504040204" pitchFamily="34" charset="0"/>
              </a:rPr>
              <a:t>trang</a:t>
            </a:r>
            <a:endParaRPr lang="vi-VN" altLang="ja-JP" dirty="0">
              <a:latin typeface="Tahoma" panose="020B0604030504040204" pitchFamily="34" charset="0"/>
              <a:ea typeface="Tahoma" panose="020B0604030504040204" pitchFamily="34" charset="0"/>
              <a:cs typeface="Tahoma" panose="020B0604030504040204" pitchFamily="34" charset="0"/>
            </a:endParaRPr>
          </a:p>
        </p:txBody>
      </p:sp>
      <p:sp>
        <p:nvSpPr>
          <p:cNvPr id="42" name="Rectangle 41"/>
          <p:cNvSpPr/>
          <p:nvPr/>
        </p:nvSpPr>
        <p:spPr>
          <a:xfrm>
            <a:off x="274774" y="1603605"/>
            <a:ext cx="8031026" cy="4154984"/>
          </a:xfrm>
          <a:prstGeom prst="rect">
            <a:avLst/>
          </a:prstGeom>
        </p:spPr>
        <p:txBody>
          <a:bodyPr wrap="square">
            <a:spAutoFit/>
          </a:bodyPr>
          <a:lstStyle/>
          <a:p>
            <a:pPr marL="342900" indent="-342900">
              <a:buFont typeface="Wingdings" panose="05000000000000000000" pitchFamily="2" charset="2"/>
              <a:buChar char="l"/>
            </a:pPr>
            <a:r>
              <a:rPr lang="vi-VN" altLang="ja-JP" sz="2200" dirty="0"/>
              <a:t>Tồn tại hiện tượng </a:t>
            </a:r>
            <a:r>
              <a:rPr lang="vi-VN" altLang="ja-JP" sz="2200" dirty="0">
                <a:solidFill>
                  <a:srgbClr val="00B050"/>
                </a:solidFill>
              </a:rPr>
              <a:t>phân đoạn trong </a:t>
            </a:r>
            <a:endParaRPr lang="en-US" altLang="ja-JP" sz="2200" dirty="0">
              <a:solidFill>
                <a:srgbClr val="00B050"/>
              </a:solidFill>
            </a:endParaRPr>
          </a:p>
          <a:p>
            <a:pPr marL="800100" lvl="1" indent="-342900">
              <a:buFont typeface="Arial" panose="020B0604020202020204" pitchFamily="34" charset="0"/>
              <a:buChar char="•"/>
            </a:pPr>
            <a:r>
              <a:rPr lang="vi-VN" altLang="ja-JP" sz="2200" dirty="0"/>
              <a:t>Luôn xuất hiện ở </a:t>
            </a:r>
            <a:r>
              <a:rPr lang="vi-VN" altLang="ja-JP" sz="2200" dirty="0">
                <a:solidFill>
                  <a:srgbClr val="00B050"/>
                </a:solidFill>
              </a:rPr>
              <a:t>trang cuối cùng </a:t>
            </a:r>
            <a:endParaRPr lang="en-US" altLang="ja-JP" sz="2200" dirty="0">
              <a:solidFill>
                <a:srgbClr val="00B050"/>
              </a:solidFill>
            </a:endParaRPr>
          </a:p>
          <a:p>
            <a:pPr marL="800100" lvl="1" indent="-342900">
              <a:buFont typeface="Arial" panose="020B0604020202020204" pitchFamily="34" charset="0"/>
              <a:buChar char="•"/>
            </a:pPr>
            <a:r>
              <a:rPr lang="vi-VN" altLang="ja-JP" sz="2200" dirty="0"/>
              <a:t>Giảm hiện tượng phân đoạn trang bởi </a:t>
            </a:r>
            <a:r>
              <a:rPr lang="vi-VN" altLang="ja-JP" sz="2200" dirty="0">
                <a:solidFill>
                  <a:srgbClr val="00B050"/>
                </a:solidFill>
              </a:rPr>
              <a:t>giảm kích thước trang</a:t>
            </a:r>
            <a:r>
              <a:rPr lang="vi-VN" altLang="ja-JP" sz="2200" dirty="0"/>
              <a:t> ? </a:t>
            </a:r>
            <a:endParaRPr lang="en-US" altLang="ja-JP" sz="2200" dirty="0"/>
          </a:p>
          <a:p>
            <a:pPr marL="1257300" lvl="2" indent="-342900">
              <a:buFont typeface="Arial" panose="020B0604020202020204" pitchFamily="34" charset="0"/>
              <a:buChar char="•"/>
            </a:pPr>
            <a:r>
              <a:rPr lang="vi-VN" altLang="ja-JP" sz="2200" dirty="0"/>
              <a:t>Hay gặp </a:t>
            </a:r>
            <a:r>
              <a:rPr lang="vi-VN" altLang="ja-JP" sz="2200" dirty="0">
                <a:solidFill>
                  <a:srgbClr val="00B050"/>
                </a:solidFill>
              </a:rPr>
              <a:t>lỗi trang </a:t>
            </a:r>
            <a:endParaRPr lang="en-US" altLang="ja-JP" sz="2200" dirty="0">
              <a:solidFill>
                <a:srgbClr val="00B050"/>
              </a:solidFill>
            </a:endParaRPr>
          </a:p>
          <a:p>
            <a:pPr marL="1257300" lvl="2" indent="-342900">
              <a:buFont typeface="Arial" panose="020B0604020202020204" pitchFamily="34" charset="0"/>
              <a:buChar char="•"/>
            </a:pPr>
            <a:r>
              <a:rPr lang="vi-VN" altLang="ja-JP" sz="2200" dirty="0"/>
              <a:t>Bảng quản lý trang lớn</a:t>
            </a:r>
          </a:p>
          <a:p>
            <a:pPr marL="342900" indent="-342900">
              <a:buFont typeface="Wingdings" panose="05000000000000000000" pitchFamily="2" charset="2"/>
              <a:buChar char="l"/>
            </a:pPr>
            <a:r>
              <a:rPr lang="vi-VN" altLang="ja-JP" sz="2200" dirty="0"/>
              <a:t>Đòi hỏi hỗ trợ của phần cứng </a:t>
            </a:r>
            <a:endParaRPr lang="en-US" altLang="ja-JP" sz="2200" dirty="0"/>
          </a:p>
          <a:p>
            <a:pPr marL="800100" lvl="1" indent="-342900">
              <a:buFont typeface="Arial" panose="020B0604020202020204" pitchFamily="34" charset="0"/>
              <a:buChar char="•"/>
            </a:pPr>
            <a:r>
              <a:rPr lang="vi-VN" altLang="ja-JP" sz="2200" dirty="0"/>
              <a:t>Chi phí cho chiến lược phân trang lớn</a:t>
            </a:r>
          </a:p>
          <a:p>
            <a:pPr marL="342900" indent="-342900">
              <a:buFont typeface="Wingdings" panose="05000000000000000000" pitchFamily="2" charset="2"/>
              <a:buChar char="l"/>
            </a:pPr>
            <a:r>
              <a:rPr lang="vi-VN" altLang="ja-JP" sz="2200" dirty="0"/>
              <a:t>Khi </a:t>
            </a:r>
            <a:r>
              <a:rPr lang="vi-VN" altLang="ja-JP" sz="2200" dirty="0">
                <a:solidFill>
                  <a:srgbClr val="00B050"/>
                </a:solidFill>
              </a:rPr>
              <a:t>chương trình lớn</a:t>
            </a:r>
            <a:r>
              <a:rPr lang="vi-VN" altLang="ja-JP" sz="2200" dirty="0"/>
              <a:t>, bảng quản lý trang </a:t>
            </a:r>
            <a:r>
              <a:rPr lang="vi-VN" altLang="ja-JP" sz="2200" dirty="0">
                <a:solidFill>
                  <a:srgbClr val="00B050"/>
                </a:solidFill>
              </a:rPr>
              <a:t>nhiều phần tử </a:t>
            </a:r>
            <a:endParaRPr lang="en-US" altLang="ja-JP" sz="2200" dirty="0">
              <a:solidFill>
                <a:srgbClr val="00B050"/>
              </a:solidFill>
            </a:endParaRPr>
          </a:p>
          <a:p>
            <a:pPr marL="800100" lvl="1" indent="-342900">
              <a:buFont typeface="Arial" panose="020B0604020202020204" pitchFamily="34" charset="0"/>
              <a:buChar char="•"/>
            </a:pPr>
            <a:r>
              <a:rPr lang="vi-VN" altLang="ja-JP" sz="2200" dirty="0"/>
              <a:t>Chương trình 2</a:t>
            </a:r>
            <a:r>
              <a:rPr lang="vi-VN" altLang="ja-JP" sz="2200" baseline="30000" dirty="0">
                <a:latin typeface="Times New Roman" panose="02020603050405020304" pitchFamily="18" charset="0"/>
                <a:cs typeface="Times New Roman" panose="02020603050405020304" pitchFamily="18" charset="0"/>
              </a:rPr>
              <a:t>3</a:t>
            </a:r>
            <a:r>
              <a:rPr lang="en-US" altLang="ja-JP" sz="2200" baseline="30000" dirty="0">
                <a:latin typeface="Times New Roman" panose="02020603050405020304" pitchFamily="18" charset="0"/>
                <a:cs typeface="Times New Roman" panose="02020603050405020304" pitchFamily="18" charset="0"/>
              </a:rPr>
              <a:t>2</a:t>
            </a:r>
            <a:r>
              <a:rPr lang="vi-VN" altLang="ja-JP" sz="2200" dirty="0"/>
              <a:t>, </a:t>
            </a:r>
            <a:r>
              <a:rPr lang="en-US" altLang="ja-JP" sz="2200" dirty="0">
                <a:latin typeface="Tahoma" panose="020B0604030504040204" pitchFamily="34" charset="0"/>
                <a:ea typeface="Tahoma" panose="020B0604030504040204" pitchFamily="34" charset="0"/>
                <a:cs typeface="Tahoma" panose="020B0604030504040204" pitchFamily="34" charset="0"/>
              </a:rPr>
              <a:t>k/thước</a:t>
            </a:r>
            <a:r>
              <a:rPr lang="en-US" altLang="ja-JP" sz="2200" dirty="0"/>
              <a:t> </a:t>
            </a:r>
            <a:r>
              <a:rPr lang="vi-VN" altLang="ja-JP" sz="2200" dirty="0"/>
              <a:t>trang 2</a:t>
            </a:r>
            <a:r>
              <a:rPr lang="vi-VN" altLang="ja-JP" sz="2200" baseline="30000" dirty="0"/>
              <a:t>12</a:t>
            </a:r>
            <a:r>
              <a:rPr lang="en-US" altLang="ja-JP" sz="2200" baseline="30000" dirty="0"/>
              <a:t> </a:t>
            </a:r>
            <a:r>
              <a:rPr lang="en-US" altLang="ja-JP" sz="2200" dirty="0"/>
              <a:t>-&gt;</a:t>
            </a:r>
            <a:r>
              <a:rPr lang="vi-VN" altLang="ja-JP" sz="2200" dirty="0"/>
              <a:t> PCB có 2</a:t>
            </a:r>
            <a:r>
              <a:rPr lang="vi-VN" altLang="ja-JP" sz="2200" baseline="30000" dirty="0"/>
              <a:t>20</a:t>
            </a:r>
            <a:r>
              <a:rPr lang="vi-VN" altLang="ja-JP" sz="2200" dirty="0"/>
              <a:t> phần tử </a:t>
            </a:r>
            <a:endParaRPr lang="en-US" altLang="ja-JP" sz="2200" dirty="0"/>
          </a:p>
          <a:p>
            <a:pPr marL="800100" lvl="1" indent="-342900">
              <a:buFont typeface="Arial" panose="020B0604020202020204" pitchFamily="34" charset="0"/>
              <a:buChar char="•"/>
            </a:pPr>
            <a:r>
              <a:rPr lang="vi-VN" altLang="ja-JP" sz="2200" dirty="0">
                <a:solidFill>
                  <a:srgbClr val="00B050"/>
                </a:solidFill>
              </a:rPr>
              <a:t>Tốn bộ nhớ lưu trữ PCB </a:t>
            </a:r>
            <a:endParaRPr lang="en-US" altLang="ja-JP" sz="2200" dirty="0">
              <a:solidFill>
                <a:srgbClr val="00B050"/>
              </a:solidFill>
            </a:endParaRPr>
          </a:p>
          <a:p>
            <a:pPr marL="800100" lvl="1" indent="-342900">
              <a:buFont typeface="Arial" panose="020B0604020202020204" pitchFamily="34" charset="0"/>
              <a:buChar char="•"/>
            </a:pPr>
            <a:r>
              <a:rPr lang="vi-VN" altLang="ja-JP" sz="2200" dirty="0"/>
              <a:t>Giải quyết: </a:t>
            </a:r>
            <a:r>
              <a:rPr lang="vi-VN" altLang="ja-JP" sz="2200" dirty="0">
                <a:solidFill>
                  <a:srgbClr val="7030A0"/>
                </a:solidFill>
              </a:rPr>
              <a:t>Trang nhiều mức</a:t>
            </a:r>
            <a:endParaRPr lang="ja-JP" altLang="en-US" sz="2200" dirty="0">
              <a:solidFill>
                <a:srgbClr val="7030A0"/>
              </a:solidFill>
            </a:endParaRPr>
          </a:p>
        </p:txBody>
      </p:sp>
    </p:spTree>
    <p:extLst>
      <p:ext uri="{BB962C8B-B14F-4D97-AF65-F5344CB8AC3E}">
        <p14:creationId xmlns:p14="http://schemas.microsoft.com/office/powerpoint/2010/main" val="1574084428"/>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object 30"/>
          <p:cNvSpPr/>
          <p:nvPr/>
        </p:nvSpPr>
        <p:spPr>
          <a:xfrm>
            <a:off x="6371957" y="1887901"/>
            <a:ext cx="133482" cy="133359"/>
          </a:xfrm>
          <a:prstGeom prst="rect">
            <a:avLst/>
          </a:prstGeom>
          <a:blipFill>
            <a:blip r:embed="rId2" cstate="print"/>
            <a:stretch>
              <a:fillRect/>
            </a:stretch>
          </a:blipFill>
        </p:spPr>
        <p:txBody>
          <a:bodyPr wrap="square" lIns="0" tIns="0" rIns="0" bIns="0" rtlCol="0"/>
          <a:lstStyle/>
          <a:p>
            <a:endParaRPr/>
          </a:p>
        </p:txBody>
      </p:sp>
      <p:sp>
        <p:nvSpPr>
          <p:cNvPr id="31" name="object 31"/>
          <p:cNvSpPr/>
          <p:nvPr/>
        </p:nvSpPr>
        <p:spPr>
          <a:xfrm>
            <a:off x="6371957" y="2518131"/>
            <a:ext cx="133482" cy="133359"/>
          </a:xfrm>
          <a:prstGeom prst="rect">
            <a:avLst/>
          </a:prstGeom>
          <a:blipFill>
            <a:blip r:embed="rId3" cstate="print"/>
            <a:stretch>
              <a:fillRect/>
            </a:stretch>
          </a:blipFill>
        </p:spPr>
        <p:txBody>
          <a:bodyPr wrap="square" lIns="0" tIns="0" rIns="0" bIns="0" rtlCol="0"/>
          <a:lstStyle/>
          <a:p>
            <a:endParaRPr/>
          </a:p>
        </p:txBody>
      </p:sp>
      <p:sp>
        <p:nvSpPr>
          <p:cNvPr id="32" name="object 32"/>
          <p:cNvSpPr/>
          <p:nvPr/>
        </p:nvSpPr>
        <p:spPr>
          <a:xfrm>
            <a:off x="6371957" y="3148364"/>
            <a:ext cx="133482" cy="133359"/>
          </a:xfrm>
          <a:prstGeom prst="rect">
            <a:avLst/>
          </a:prstGeom>
          <a:blipFill>
            <a:blip r:embed="rId3" cstate="print"/>
            <a:stretch>
              <a:fillRect/>
            </a:stretch>
          </a:blipFill>
        </p:spPr>
        <p:txBody>
          <a:bodyPr wrap="square" lIns="0" tIns="0" rIns="0" bIns="0" rtlCol="0"/>
          <a:lstStyle/>
          <a:p>
            <a:endParaRPr/>
          </a:p>
        </p:txBody>
      </p:sp>
      <p:sp>
        <p:nvSpPr>
          <p:cNvPr id="33" name="object 33"/>
          <p:cNvSpPr/>
          <p:nvPr/>
        </p:nvSpPr>
        <p:spPr>
          <a:xfrm>
            <a:off x="6371957" y="3778570"/>
            <a:ext cx="133482" cy="133359"/>
          </a:xfrm>
          <a:prstGeom prst="rect">
            <a:avLst/>
          </a:prstGeom>
          <a:blipFill>
            <a:blip r:embed="rId3" cstate="print"/>
            <a:stretch>
              <a:fillRect/>
            </a:stretch>
          </a:blipFill>
        </p:spPr>
        <p:txBody>
          <a:bodyPr wrap="square" lIns="0" tIns="0" rIns="0" bIns="0" rtlCol="0"/>
          <a:lstStyle/>
          <a:p>
            <a:endParaRPr/>
          </a:p>
        </p:txBody>
      </p:sp>
      <p:sp>
        <p:nvSpPr>
          <p:cNvPr id="34" name="object 34"/>
          <p:cNvSpPr/>
          <p:nvPr/>
        </p:nvSpPr>
        <p:spPr>
          <a:xfrm>
            <a:off x="6371957" y="4511381"/>
            <a:ext cx="133482" cy="133359"/>
          </a:xfrm>
          <a:prstGeom prst="rect">
            <a:avLst/>
          </a:prstGeom>
          <a:blipFill>
            <a:blip r:embed="rId3" cstate="print"/>
            <a:stretch>
              <a:fillRect/>
            </a:stretch>
          </a:blipFill>
        </p:spPr>
        <p:txBody>
          <a:bodyPr wrap="square" lIns="0" tIns="0" rIns="0" bIns="0" rtlCol="0"/>
          <a:lstStyle/>
          <a:p>
            <a:endParaRPr/>
          </a:p>
        </p:txBody>
      </p:sp>
      <p:sp>
        <p:nvSpPr>
          <p:cNvPr id="35" name="object 35"/>
          <p:cNvSpPr/>
          <p:nvPr/>
        </p:nvSpPr>
        <p:spPr>
          <a:xfrm>
            <a:off x="6947500" y="4888306"/>
            <a:ext cx="107536" cy="107437"/>
          </a:xfrm>
          <a:prstGeom prst="rect">
            <a:avLst/>
          </a:prstGeom>
          <a:blipFill>
            <a:blip r:embed="rId4" cstate="print"/>
            <a:stretch>
              <a:fillRect/>
            </a:stretch>
          </a:blipFill>
        </p:spPr>
        <p:txBody>
          <a:bodyPr wrap="square" lIns="0" tIns="0" rIns="0" bIns="0" rtlCol="0"/>
          <a:lstStyle/>
          <a:p>
            <a:endParaRPr/>
          </a:p>
        </p:txBody>
      </p:sp>
      <p:sp>
        <p:nvSpPr>
          <p:cNvPr id="36" name="object 36"/>
          <p:cNvSpPr/>
          <p:nvPr/>
        </p:nvSpPr>
        <p:spPr>
          <a:xfrm>
            <a:off x="6371957" y="5645330"/>
            <a:ext cx="133482" cy="133359"/>
          </a:xfrm>
          <a:prstGeom prst="rect">
            <a:avLst/>
          </a:prstGeom>
          <a:blipFill>
            <a:blip r:embed="rId3" cstate="print"/>
            <a:stretch>
              <a:fillRect/>
            </a:stretch>
          </a:blipFill>
        </p:spPr>
        <p:txBody>
          <a:bodyPr wrap="square" lIns="0" tIns="0" rIns="0" bIns="0" rtlCol="0"/>
          <a:lstStyle/>
          <a:p>
            <a:endParaRPr/>
          </a:p>
        </p:txBody>
      </p:sp>
      <p:sp>
        <p:nvSpPr>
          <p:cNvPr id="37" name="object 37"/>
          <p:cNvSpPr/>
          <p:nvPr/>
        </p:nvSpPr>
        <p:spPr>
          <a:xfrm>
            <a:off x="6947500" y="6022280"/>
            <a:ext cx="107536" cy="107437"/>
          </a:xfrm>
          <a:prstGeom prst="rect">
            <a:avLst/>
          </a:prstGeom>
          <a:blipFill>
            <a:blip r:embed="rId4" cstate="print"/>
            <a:stretch>
              <a:fillRect/>
            </a:stretch>
          </a:blipFill>
        </p:spPr>
        <p:txBody>
          <a:bodyPr wrap="square" lIns="0" tIns="0" rIns="0" bIns="0" rtlCol="0"/>
          <a:lstStyle/>
          <a:p>
            <a:endParaRPr/>
          </a:p>
        </p:txBody>
      </p:sp>
      <p:sp>
        <p:nvSpPr>
          <p:cNvPr id="40" name="Rectangle 39"/>
          <p:cNvSpPr/>
          <p:nvPr/>
        </p:nvSpPr>
        <p:spPr>
          <a:xfrm>
            <a:off x="248754" y="1026499"/>
            <a:ext cx="8686800" cy="334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vi-VN" altLang="ja-JP" sz="2300" dirty="0">
                <a:solidFill>
                  <a:schemeClr val="bg1"/>
                </a:solidFill>
              </a:rPr>
              <a:t>Trang nhiều mức</a:t>
            </a:r>
            <a:endParaRPr lang="en-US" altLang="ja-JP" sz="2300" dirty="0">
              <a:solidFill>
                <a:schemeClr val="bg1"/>
              </a:solidFill>
            </a:endParaRPr>
          </a:p>
        </p:txBody>
      </p:sp>
      <p:sp>
        <p:nvSpPr>
          <p:cNvPr id="41" name="Rectangle 40"/>
          <p:cNvSpPr/>
          <p:nvPr/>
        </p:nvSpPr>
        <p:spPr>
          <a:xfrm>
            <a:off x="248754" y="168515"/>
            <a:ext cx="8740962" cy="923330"/>
          </a:xfrm>
          <a:prstGeom prst="rect">
            <a:avLst/>
          </a:prstGeom>
        </p:spPr>
        <p:txBody>
          <a:bodyPr wrap="square">
            <a:spAutoFit/>
          </a:bodyPr>
          <a:lstStyle/>
          <a:p>
            <a:r>
              <a:rPr lang="vi-VN" altLang="ja-JP" dirty="0">
                <a:latin typeface="+mj-lt"/>
              </a:rPr>
              <a:t>Chương  3:  Qu</a:t>
            </a:r>
            <a:r>
              <a:rPr lang="en-US" altLang="ja-JP" dirty="0">
                <a:latin typeface="+mj-lt"/>
              </a:rPr>
              <a:t>ản lý bộ nhớ</a:t>
            </a:r>
            <a:endParaRPr lang="vi-VN" altLang="ja-JP" dirty="0">
              <a:latin typeface="+mj-lt"/>
            </a:endParaRPr>
          </a:p>
          <a:p>
            <a:r>
              <a:rPr lang="vi-VN" altLang="ja-JP" dirty="0">
                <a:latin typeface="+mj-lt"/>
              </a:rPr>
              <a:t>2. Các chiến lược quản lý bộ nhớ </a:t>
            </a:r>
            <a:endParaRPr lang="en-US" altLang="ja-JP" dirty="0">
              <a:latin typeface="+mj-lt"/>
            </a:endParaRPr>
          </a:p>
          <a:p>
            <a:r>
              <a:rPr lang="vi-VN" altLang="ja-JP" dirty="0">
                <a:latin typeface="+mj-lt"/>
              </a:rPr>
              <a:t>2.</a:t>
            </a:r>
            <a:r>
              <a:rPr lang="en-US" altLang="ja-JP" dirty="0">
                <a:latin typeface="Tahoma" panose="020B0604030504040204" pitchFamily="34" charset="0"/>
                <a:ea typeface="Tahoma" panose="020B0604030504040204" pitchFamily="34" charset="0"/>
                <a:cs typeface="Tahoma" panose="020B0604030504040204" pitchFamily="34" charset="0"/>
              </a:rPr>
              <a:t>4</a:t>
            </a:r>
            <a:r>
              <a:rPr lang="vi-VN" altLang="ja-JP" dirty="0">
                <a:latin typeface="+mj-lt"/>
              </a:rPr>
              <a:t> Chiến lược </a:t>
            </a:r>
            <a:r>
              <a:rPr lang="vi-VN" altLang="ja-JP" dirty="0">
                <a:latin typeface="Tahoma" panose="020B0604030504040204" pitchFamily="34" charset="0"/>
                <a:ea typeface="Tahoma" panose="020B0604030504040204" pitchFamily="34" charset="0"/>
                <a:cs typeface="Tahoma" panose="020B0604030504040204" pitchFamily="34" charset="0"/>
              </a:rPr>
              <a:t>phân </a:t>
            </a:r>
            <a:r>
              <a:rPr lang="en-US" altLang="ja-JP" dirty="0">
                <a:latin typeface="Tahoma" panose="020B0604030504040204" pitchFamily="34" charset="0"/>
                <a:ea typeface="Tahoma" panose="020B0604030504040204" pitchFamily="34" charset="0"/>
                <a:cs typeface="Tahoma" panose="020B0604030504040204" pitchFamily="34" charset="0"/>
              </a:rPr>
              <a:t>trang</a:t>
            </a:r>
            <a:endParaRPr lang="vi-VN" altLang="ja-JP" dirty="0">
              <a:latin typeface="Tahoma" panose="020B0604030504040204" pitchFamily="34" charset="0"/>
              <a:ea typeface="Tahoma" panose="020B0604030504040204" pitchFamily="34" charset="0"/>
              <a:cs typeface="Tahoma" panose="020B0604030504040204" pitchFamily="34" charset="0"/>
            </a:endParaRPr>
          </a:p>
        </p:txBody>
      </p:sp>
      <p:sp>
        <p:nvSpPr>
          <p:cNvPr id="42" name="Rectangle 41"/>
          <p:cNvSpPr/>
          <p:nvPr/>
        </p:nvSpPr>
        <p:spPr>
          <a:xfrm>
            <a:off x="-129676" y="1540704"/>
            <a:ext cx="9443659" cy="3785652"/>
          </a:xfrm>
          <a:prstGeom prst="rect">
            <a:avLst/>
          </a:prstGeom>
        </p:spPr>
        <p:txBody>
          <a:bodyPr wrap="square">
            <a:spAutoFit/>
          </a:bodyPr>
          <a:lstStyle/>
          <a:p>
            <a:pPr lvl="1"/>
            <a:r>
              <a:rPr lang="vi-VN" altLang="ja-JP" sz="2400" dirty="0">
                <a:solidFill>
                  <a:srgbClr val="3C33F5"/>
                </a:solidFill>
              </a:rPr>
              <a:t>Nguyên tắc</a:t>
            </a:r>
            <a:r>
              <a:rPr lang="vi-VN" altLang="ja-JP" sz="2400" dirty="0"/>
              <a:t>: </a:t>
            </a:r>
            <a:r>
              <a:rPr lang="vi-VN" altLang="ja-JP" sz="2400"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rPr>
              <a:t>Bảng quản lý trang được phân tran</a:t>
            </a:r>
            <a:r>
              <a:rPr lang="en-US" altLang="ja-JP" sz="2400"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rPr>
              <a:t>g</a:t>
            </a:r>
          </a:p>
          <a:p>
            <a:pPr lvl="1"/>
            <a:endParaRPr lang="en-US" altLang="ja-JP" sz="2400" dirty="0"/>
          </a:p>
          <a:p>
            <a:pPr lvl="1"/>
            <a:r>
              <a:rPr lang="vi-VN" altLang="ja-JP" sz="2400" dirty="0"/>
              <a:t>Ví dụ trang 2 mức </a:t>
            </a:r>
            <a:endParaRPr lang="en-US" altLang="ja-JP" sz="2400" dirty="0"/>
          </a:p>
          <a:p>
            <a:pPr marL="800100" lvl="1" indent="-342900">
              <a:buFont typeface="Wingdings" panose="05000000000000000000" pitchFamily="2" charset="2"/>
              <a:buChar char="l"/>
            </a:pPr>
            <a:r>
              <a:rPr lang="vi-VN" altLang="ja-JP" sz="2400" dirty="0"/>
              <a:t>Máy 32 bít địa chỉ (2</a:t>
            </a:r>
            <a:r>
              <a:rPr lang="vi-VN" altLang="ja-JP" sz="2400" baseline="30000" dirty="0"/>
              <a:t>32</a:t>
            </a:r>
            <a:r>
              <a:rPr lang="vi-VN" altLang="ja-JP" sz="2400" dirty="0"/>
              <a:t>); trang kích thước 4K (2</a:t>
            </a:r>
            <a:r>
              <a:rPr lang="vi-VN" altLang="ja-JP" sz="2400" baseline="30000" dirty="0"/>
              <a:t>12</a:t>
            </a:r>
            <a:r>
              <a:rPr lang="vi-VN" altLang="ja-JP" sz="2400" dirty="0"/>
              <a:t>) được chia</a:t>
            </a:r>
            <a:endParaRPr lang="en-US" altLang="ja-JP" sz="2400" dirty="0"/>
          </a:p>
          <a:p>
            <a:pPr marL="1257300" lvl="2" indent="-342900">
              <a:buFont typeface="Arial" panose="020B0604020202020204" pitchFamily="34" charset="0"/>
              <a:buChar char="•"/>
            </a:pPr>
            <a:r>
              <a:rPr lang="vi-VN" altLang="ja-JP" sz="2400" dirty="0"/>
              <a:t>Số hiệu trang -20 bit </a:t>
            </a:r>
            <a:endParaRPr lang="en-US" altLang="ja-JP" sz="2400" dirty="0"/>
          </a:p>
          <a:p>
            <a:pPr marL="1257300" lvl="2" indent="-342900">
              <a:buFont typeface="Arial" panose="020B0604020202020204" pitchFamily="34" charset="0"/>
              <a:buChar char="•"/>
            </a:pPr>
            <a:r>
              <a:rPr lang="vi-VN" altLang="ja-JP" sz="2400" dirty="0"/>
              <a:t>Độ lệch trong trang -12</a:t>
            </a:r>
            <a:r>
              <a:rPr lang="en-US" altLang="ja-JP" sz="2400" dirty="0"/>
              <a:t> </a:t>
            </a:r>
            <a:r>
              <a:rPr lang="vi-VN" altLang="ja-JP" sz="2400" dirty="0"/>
              <a:t>bit</a:t>
            </a:r>
          </a:p>
          <a:p>
            <a:pPr marL="800100" lvl="1" indent="-342900">
              <a:buFont typeface="Wingdings" panose="05000000000000000000" pitchFamily="2" charset="2"/>
              <a:buChar char="l"/>
            </a:pPr>
            <a:r>
              <a:rPr lang="vi-VN" altLang="ja-JP" sz="2400" dirty="0"/>
              <a:t>Bảng trang được phân trang. Số hiệu trang được chia thành </a:t>
            </a:r>
            <a:endParaRPr lang="en-US" altLang="ja-JP" sz="2400" dirty="0"/>
          </a:p>
          <a:p>
            <a:pPr marL="1257300" lvl="2" indent="-342900">
              <a:buFont typeface="Arial" panose="020B0604020202020204" pitchFamily="34" charset="0"/>
              <a:buChar char="•"/>
            </a:pPr>
            <a:r>
              <a:rPr lang="vi-VN" altLang="ja-JP" sz="2400" dirty="0"/>
              <a:t>Bảng trang ngoài (thư mục trang) - 10 bit </a:t>
            </a:r>
            <a:endParaRPr lang="en-US" altLang="ja-JP" sz="2400" dirty="0"/>
          </a:p>
          <a:p>
            <a:pPr marL="1257300" lvl="2" indent="-342900">
              <a:buFont typeface="Arial" panose="020B0604020202020204" pitchFamily="34" charset="0"/>
              <a:buChar char="•"/>
            </a:pPr>
            <a:r>
              <a:rPr lang="vi-VN" altLang="ja-JP" sz="2400" dirty="0"/>
              <a:t>Độ lệch trong một thư mục trang – 10</a:t>
            </a:r>
            <a:r>
              <a:rPr lang="en-US" altLang="ja-JP" sz="2400" dirty="0"/>
              <a:t> </a:t>
            </a:r>
            <a:r>
              <a:rPr lang="vi-VN" altLang="ja-JP" sz="2400" dirty="0"/>
              <a:t>bit</a:t>
            </a:r>
          </a:p>
          <a:p>
            <a:pPr marL="800100" lvl="1" indent="-342900">
              <a:buFont typeface="Wingdings" panose="05000000000000000000" pitchFamily="2" charset="2"/>
              <a:buChar char="l"/>
            </a:pPr>
            <a:r>
              <a:rPr lang="vi-VN" altLang="ja-JP" sz="2400" dirty="0"/>
              <a:t>Địa chỉ truy nhập có dạng &lt;p</a:t>
            </a:r>
            <a:r>
              <a:rPr lang="vi-VN" altLang="ja-JP" sz="2400" baseline="-25000" dirty="0"/>
              <a:t>1</a:t>
            </a:r>
            <a:r>
              <a:rPr lang="vi-VN" altLang="ja-JP" sz="2400" dirty="0"/>
              <a:t>, p</a:t>
            </a:r>
            <a:r>
              <a:rPr lang="vi-VN" altLang="ja-JP" sz="2400" baseline="-25000" dirty="0"/>
              <a:t>2</a:t>
            </a:r>
            <a:r>
              <a:rPr lang="vi-VN" altLang="ja-JP" sz="2400" dirty="0"/>
              <a:t>, d &gt;</a:t>
            </a:r>
            <a:endParaRPr lang="ja-JP" altLang="en-US" sz="2400" dirty="0"/>
          </a:p>
        </p:txBody>
      </p:sp>
    </p:spTree>
    <p:extLst>
      <p:ext uri="{BB962C8B-B14F-4D97-AF65-F5344CB8AC3E}">
        <p14:creationId xmlns:p14="http://schemas.microsoft.com/office/powerpoint/2010/main" val="180401681"/>
      </p:ext>
    </p:extLst>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7155648" y="6509762"/>
            <a:ext cx="7557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6" name="object 6"/>
          <p:cNvSpPr/>
          <p:nvPr/>
        </p:nvSpPr>
        <p:spPr>
          <a:xfrm>
            <a:off x="7155648" y="6585265"/>
            <a:ext cx="7557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9" name="object 29"/>
          <p:cNvSpPr/>
          <p:nvPr/>
        </p:nvSpPr>
        <p:spPr>
          <a:xfrm>
            <a:off x="2070750" y="1392418"/>
            <a:ext cx="4998383" cy="5209355"/>
          </a:xfrm>
          <a:prstGeom prst="rect">
            <a:avLst/>
          </a:prstGeom>
          <a:blipFill>
            <a:blip r:embed="rId2" cstate="print"/>
            <a:stretch>
              <a:fillRect/>
            </a:stretch>
          </a:blipFill>
        </p:spPr>
        <p:txBody>
          <a:bodyPr wrap="square" lIns="0" tIns="0" rIns="0" bIns="0" rtlCol="0"/>
          <a:lstStyle/>
          <a:p>
            <a:endParaRPr/>
          </a:p>
        </p:txBody>
      </p:sp>
      <p:sp>
        <p:nvSpPr>
          <p:cNvPr id="31" name="Rectangle 30"/>
          <p:cNvSpPr/>
          <p:nvPr/>
        </p:nvSpPr>
        <p:spPr>
          <a:xfrm>
            <a:off x="248754" y="1026499"/>
            <a:ext cx="8686800" cy="334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vi-VN" altLang="ja-JP" sz="2300" dirty="0">
                <a:solidFill>
                  <a:schemeClr val="bg1"/>
                </a:solidFill>
              </a:rPr>
              <a:t>Trang nhiều mức: Ví dụ trang 2 mức</a:t>
            </a:r>
            <a:endParaRPr lang="en-US" altLang="ja-JP" sz="2300" dirty="0">
              <a:solidFill>
                <a:schemeClr val="bg1"/>
              </a:solidFill>
            </a:endParaRPr>
          </a:p>
        </p:txBody>
      </p:sp>
      <p:sp>
        <p:nvSpPr>
          <p:cNvPr id="32" name="Rectangle 31"/>
          <p:cNvSpPr/>
          <p:nvPr/>
        </p:nvSpPr>
        <p:spPr>
          <a:xfrm>
            <a:off x="248754" y="168515"/>
            <a:ext cx="8740962" cy="923330"/>
          </a:xfrm>
          <a:prstGeom prst="rect">
            <a:avLst/>
          </a:prstGeom>
        </p:spPr>
        <p:txBody>
          <a:bodyPr wrap="square">
            <a:spAutoFit/>
          </a:bodyPr>
          <a:lstStyle/>
          <a:p>
            <a:r>
              <a:rPr lang="vi-VN" altLang="ja-JP" dirty="0">
                <a:latin typeface="+mj-lt"/>
              </a:rPr>
              <a:t>Chương  3:  Qu</a:t>
            </a:r>
            <a:r>
              <a:rPr lang="en-US" altLang="ja-JP" dirty="0">
                <a:latin typeface="+mj-lt"/>
              </a:rPr>
              <a:t>ản lý bộ nhớ</a:t>
            </a:r>
            <a:endParaRPr lang="vi-VN" altLang="ja-JP" dirty="0">
              <a:latin typeface="+mj-lt"/>
            </a:endParaRPr>
          </a:p>
          <a:p>
            <a:r>
              <a:rPr lang="vi-VN" altLang="ja-JP" dirty="0">
                <a:latin typeface="+mj-lt"/>
              </a:rPr>
              <a:t>2. Các chiến lược quản lý bộ nhớ </a:t>
            </a:r>
            <a:endParaRPr lang="en-US" altLang="ja-JP" dirty="0">
              <a:latin typeface="+mj-lt"/>
            </a:endParaRPr>
          </a:p>
          <a:p>
            <a:r>
              <a:rPr lang="vi-VN" altLang="ja-JP" dirty="0">
                <a:latin typeface="+mj-lt"/>
              </a:rPr>
              <a:t>2.</a:t>
            </a:r>
            <a:r>
              <a:rPr lang="en-US" altLang="ja-JP" dirty="0">
                <a:latin typeface="Tahoma" panose="020B0604030504040204" pitchFamily="34" charset="0"/>
                <a:ea typeface="Tahoma" panose="020B0604030504040204" pitchFamily="34" charset="0"/>
                <a:cs typeface="Tahoma" panose="020B0604030504040204" pitchFamily="34" charset="0"/>
              </a:rPr>
              <a:t>4</a:t>
            </a:r>
            <a:r>
              <a:rPr lang="vi-VN" altLang="ja-JP" dirty="0">
                <a:latin typeface="+mj-lt"/>
              </a:rPr>
              <a:t> Chiến lược </a:t>
            </a:r>
            <a:r>
              <a:rPr lang="vi-VN" altLang="ja-JP" dirty="0">
                <a:latin typeface="Tahoma" panose="020B0604030504040204" pitchFamily="34" charset="0"/>
                <a:ea typeface="Tahoma" panose="020B0604030504040204" pitchFamily="34" charset="0"/>
                <a:cs typeface="Tahoma" panose="020B0604030504040204" pitchFamily="34" charset="0"/>
              </a:rPr>
              <a:t>phân </a:t>
            </a:r>
            <a:r>
              <a:rPr lang="en-US" altLang="ja-JP" dirty="0">
                <a:latin typeface="Tahoma" panose="020B0604030504040204" pitchFamily="34" charset="0"/>
                <a:ea typeface="Tahoma" panose="020B0604030504040204" pitchFamily="34" charset="0"/>
                <a:cs typeface="Tahoma" panose="020B0604030504040204" pitchFamily="34" charset="0"/>
              </a:rPr>
              <a:t>trang</a:t>
            </a:r>
            <a:endParaRPr lang="vi-VN" altLang="ja-JP"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651155355"/>
      </p:ext>
    </p:extLst>
  </p:cSld>
  <p:clrMapOvr>
    <a:masterClrMapping/>
  </p:clrMapOvr>
  <p:transition>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bject 27"/>
          <p:cNvSpPr/>
          <p:nvPr/>
        </p:nvSpPr>
        <p:spPr>
          <a:xfrm>
            <a:off x="1353035" y="1447800"/>
            <a:ext cx="6787163" cy="2953928"/>
          </a:xfrm>
          <a:prstGeom prst="rect">
            <a:avLst/>
          </a:prstGeom>
          <a:blipFill>
            <a:blip r:embed="rId2" cstate="print"/>
            <a:stretch>
              <a:fillRect/>
            </a:stretch>
          </a:blipFill>
        </p:spPr>
        <p:txBody>
          <a:bodyPr wrap="square" lIns="0" tIns="0" rIns="0" bIns="0" rtlCol="0"/>
          <a:lstStyle/>
          <a:p>
            <a:endParaRPr/>
          </a:p>
        </p:txBody>
      </p:sp>
      <p:sp>
        <p:nvSpPr>
          <p:cNvPr id="28" name="object 28"/>
          <p:cNvSpPr/>
          <p:nvPr/>
        </p:nvSpPr>
        <p:spPr>
          <a:xfrm>
            <a:off x="992766" y="4616882"/>
            <a:ext cx="133482" cy="133359"/>
          </a:xfrm>
          <a:prstGeom prst="rect">
            <a:avLst/>
          </a:prstGeom>
          <a:blipFill>
            <a:blip r:embed="rId3" cstate="print"/>
            <a:stretch>
              <a:fillRect/>
            </a:stretch>
          </a:blipFill>
        </p:spPr>
        <p:txBody>
          <a:bodyPr wrap="square" lIns="0" tIns="0" rIns="0" bIns="0" rtlCol="0"/>
          <a:lstStyle/>
          <a:p>
            <a:endParaRPr/>
          </a:p>
        </p:txBody>
      </p:sp>
      <p:sp>
        <p:nvSpPr>
          <p:cNvPr id="29" name="object 29"/>
          <p:cNvSpPr/>
          <p:nvPr/>
        </p:nvSpPr>
        <p:spPr>
          <a:xfrm>
            <a:off x="992766" y="4957869"/>
            <a:ext cx="133482" cy="133359"/>
          </a:xfrm>
          <a:prstGeom prst="rect">
            <a:avLst/>
          </a:prstGeom>
          <a:blipFill>
            <a:blip r:embed="rId3" cstate="print"/>
            <a:stretch>
              <a:fillRect/>
            </a:stretch>
          </a:blipFill>
        </p:spPr>
        <p:txBody>
          <a:bodyPr wrap="square" lIns="0" tIns="0" rIns="0" bIns="0" rtlCol="0"/>
          <a:lstStyle/>
          <a:p>
            <a:endParaRPr/>
          </a:p>
        </p:txBody>
      </p:sp>
      <p:sp>
        <p:nvSpPr>
          <p:cNvPr id="30" name="object 30"/>
          <p:cNvSpPr/>
          <p:nvPr/>
        </p:nvSpPr>
        <p:spPr>
          <a:xfrm>
            <a:off x="992766" y="5298881"/>
            <a:ext cx="133482" cy="133359"/>
          </a:xfrm>
          <a:prstGeom prst="rect">
            <a:avLst/>
          </a:prstGeom>
          <a:blipFill>
            <a:blip r:embed="rId3" cstate="print"/>
            <a:stretch>
              <a:fillRect/>
            </a:stretch>
          </a:blipFill>
        </p:spPr>
        <p:txBody>
          <a:bodyPr wrap="square" lIns="0" tIns="0" rIns="0" bIns="0" rtlCol="0"/>
          <a:lstStyle/>
          <a:p>
            <a:endParaRPr/>
          </a:p>
        </p:txBody>
      </p:sp>
      <p:sp>
        <p:nvSpPr>
          <p:cNvPr id="31" name="object 31"/>
          <p:cNvSpPr/>
          <p:nvPr/>
        </p:nvSpPr>
        <p:spPr>
          <a:xfrm>
            <a:off x="992766" y="5635867"/>
            <a:ext cx="133482" cy="133359"/>
          </a:xfrm>
          <a:prstGeom prst="rect">
            <a:avLst/>
          </a:prstGeom>
          <a:blipFill>
            <a:blip r:embed="rId3" cstate="print"/>
            <a:stretch>
              <a:fillRect/>
            </a:stretch>
          </a:blipFill>
        </p:spPr>
        <p:txBody>
          <a:bodyPr wrap="square" lIns="0" tIns="0" rIns="0" bIns="0" rtlCol="0"/>
          <a:lstStyle/>
          <a:p>
            <a:endParaRPr/>
          </a:p>
        </p:txBody>
      </p:sp>
      <p:sp>
        <p:nvSpPr>
          <p:cNvPr id="32" name="object 32"/>
          <p:cNvSpPr/>
          <p:nvPr/>
        </p:nvSpPr>
        <p:spPr>
          <a:xfrm>
            <a:off x="1568309" y="5962658"/>
            <a:ext cx="107536" cy="107437"/>
          </a:xfrm>
          <a:prstGeom prst="rect">
            <a:avLst/>
          </a:prstGeom>
          <a:blipFill>
            <a:blip r:embed="rId4" cstate="print"/>
            <a:stretch>
              <a:fillRect/>
            </a:stretch>
          </a:blipFill>
        </p:spPr>
        <p:txBody>
          <a:bodyPr wrap="square" lIns="0" tIns="0" rIns="0" bIns="0" rtlCol="0"/>
          <a:lstStyle/>
          <a:p>
            <a:endParaRPr/>
          </a:p>
        </p:txBody>
      </p:sp>
      <p:sp>
        <p:nvSpPr>
          <p:cNvPr id="33" name="object 33"/>
          <p:cNvSpPr/>
          <p:nvPr/>
        </p:nvSpPr>
        <p:spPr>
          <a:xfrm>
            <a:off x="1568309" y="6263530"/>
            <a:ext cx="107536" cy="107437"/>
          </a:xfrm>
          <a:prstGeom prst="rect">
            <a:avLst/>
          </a:prstGeom>
          <a:blipFill>
            <a:blip r:embed="rId5" cstate="print"/>
            <a:stretch>
              <a:fillRect/>
            </a:stretch>
          </a:blipFill>
        </p:spPr>
        <p:txBody>
          <a:bodyPr wrap="square" lIns="0" tIns="0" rIns="0" bIns="0" rtlCol="0"/>
          <a:lstStyle/>
          <a:p>
            <a:endParaRPr/>
          </a:p>
        </p:txBody>
      </p:sp>
      <p:sp>
        <p:nvSpPr>
          <p:cNvPr id="35" name="object 35"/>
          <p:cNvSpPr/>
          <p:nvPr/>
        </p:nvSpPr>
        <p:spPr>
          <a:xfrm>
            <a:off x="1568309" y="6564401"/>
            <a:ext cx="107536" cy="107437"/>
          </a:xfrm>
          <a:prstGeom prst="rect">
            <a:avLst/>
          </a:prstGeom>
          <a:blipFill>
            <a:blip r:embed="rId5" cstate="print"/>
            <a:stretch>
              <a:fillRect/>
            </a:stretch>
          </a:blipFill>
        </p:spPr>
        <p:txBody>
          <a:bodyPr wrap="square" lIns="0" tIns="0" rIns="0" bIns="0" rtlCol="0"/>
          <a:lstStyle/>
          <a:p>
            <a:endParaRPr/>
          </a:p>
        </p:txBody>
      </p:sp>
      <p:sp>
        <p:nvSpPr>
          <p:cNvPr id="40" name="Rectangle 39"/>
          <p:cNvSpPr/>
          <p:nvPr/>
        </p:nvSpPr>
        <p:spPr>
          <a:xfrm>
            <a:off x="248754" y="1026499"/>
            <a:ext cx="8686800" cy="334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vi-VN" altLang="ja-JP" sz="2300" dirty="0">
                <a:solidFill>
                  <a:schemeClr val="bg1"/>
                </a:solidFill>
              </a:rPr>
              <a:t>Trang nhiều mức: Truy nhập bộ nhớ</a:t>
            </a:r>
            <a:endParaRPr lang="en-US" altLang="ja-JP" sz="2300" dirty="0">
              <a:solidFill>
                <a:schemeClr val="bg1"/>
              </a:solidFill>
            </a:endParaRPr>
          </a:p>
        </p:txBody>
      </p:sp>
      <p:sp>
        <p:nvSpPr>
          <p:cNvPr id="41" name="Rectangle 40"/>
          <p:cNvSpPr/>
          <p:nvPr/>
        </p:nvSpPr>
        <p:spPr>
          <a:xfrm>
            <a:off x="248754" y="168515"/>
            <a:ext cx="8740962" cy="923330"/>
          </a:xfrm>
          <a:prstGeom prst="rect">
            <a:avLst/>
          </a:prstGeom>
        </p:spPr>
        <p:txBody>
          <a:bodyPr wrap="square">
            <a:spAutoFit/>
          </a:bodyPr>
          <a:lstStyle/>
          <a:p>
            <a:r>
              <a:rPr lang="vi-VN" altLang="ja-JP" dirty="0">
                <a:latin typeface="+mj-lt"/>
              </a:rPr>
              <a:t>Chương  3:  Qu</a:t>
            </a:r>
            <a:r>
              <a:rPr lang="en-US" altLang="ja-JP" dirty="0">
                <a:latin typeface="+mj-lt"/>
              </a:rPr>
              <a:t>ản lý bộ nhớ</a:t>
            </a:r>
            <a:endParaRPr lang="vi-VN" altLang="ja-JP" dirty="0">
              <a:latin typeface="+mj-lt"/>
            </a:endParaRPr>
          </a:p>
          <a:p>
            <a:r>
              <a:rPr lang="vi-VN" altLang="ja-JP" dirty="0">
                <a:latin typeface="+mj-lt"/>
              </a:rPr>
              <a:t>2. Các chiến lược quản lý bộ nhớ </a:t>
            </a:r>
            <a:endParaRPr lang="en-US" altLang="ja-JP" dirty="0">
              <a:latin typeface="+mj-lt"/>
            </a:endParaRPr>
          </a:p>
          <a:p>
            <a:r>
              <a:rPr lang="vi-VN" altLang="ja-JP" dirty="0">
                <a:latin typeface="+mj-lt"/>
              </a:rPr>
              <a:t>2.</a:t>
            </a:r>
            <a:r>
              <a:rPr lang="en-US" altLang="ja-JP" dirty="0">
                <a:latin typeface="Tahoma" panose="020B0604030504040204" pitchFamily="34" charset="0"/>
                <a:ea typeface="Tahoma" panose="020B0604030504040204" pitchFamily="34" charset="0"/>
                <a:cs typeface="Tahoma" panose="020B0604030504040204" pitchFamily="34" charset="0"/>
              </a:rPr>
              <a:t>4</a:t>
            </a:r>
            <a:r>
              <a:rPr lang="vi-VN" altLang="ja-JP" dirty="0">
                <a:latin typeface="+mj-lt"/>
              </a:rPr>
              <a:t> Chiến lược </a:t>
            </a:r>
            <a:r>
              <a:rPr lang="vi-VN" altLang="ja-JP" dirty="0">
                <a:latin typeface="Tahoma" panose="020B0604030504040204" pitchFamily="34" charset="0"/>
                <a:ea typeface="Tahoma" panose="020B0604030504040204" pitchFamily="34" charset="0"/>
                <a:cs typeface="Tahoma" panose="020B0604030504040204" pitchFamily="34" charset="0"/>
              </a:rPr>
              <a:t>phân </a:t>
            </a:r>
            <a:r>
              <a:rPr lang="en-US" altLang="ja-JP" dirty="0">
                <a:latin typeface="Tahoma" panose="020B0604030504040204" pitchFamily="34" charset="0"/>
                <a:ea typeface="Tahoma" panose="020B0604030504040204" pitchFamily="34" charset="0"/>
                <a:cs typeface="Tahoma" panose="020B0604030504040204" pitchFamily="34" charset="0"/>
              </a:rPr>
              <a:t>trang</a:t>
            </a:r>
            <a:endParaRPr lang="vi-VN" altLang="ja-JP" dirty="0">
              <a:latin typeface="Tahoma" panose="020B0604030504040204" pitchFamily="34" charset="0"/>
              <a:ea typeface="Tahoma" panose="020B0604030504040204" pitchFamily="34" charset="0"/>
              <a:cs typeface="Tahoma" panose="020B0604030504040204" pitchFamily="34" charset="0"/>
            </a:endParaRPr>
          </a:p>
        </p:txBody>
      </p:sp>
      <p:sp>
        <p:nvSpPr>
          <p:cNvPr id="42" name="Rectangle 41"/>
          <p:cNvSpPr/>
          <p:nvPr/>
        </p:nvSpPr>
        <p:spPr>
          <a:xfrm>
            <a:off x="381000" y="4621547"/>
            <a:ext cx="8153400" cy="2246769"/>
          </a:xfrm>
          <a:prstGeom prst="rect">
            <a:avLst/>
          </a:prstGeom>
        </p:spPr>
        <p:txBody>
          <a:bodyPr wrap="square">
            <a:spAutoFit/>
          </a:bodyPr>
          <a:lstStyle/>
          <a:p>
            <a:pPr marL="342900" indent="-342900">
              <a:buFont typeface="Wingdings" panose="05000000000000000000" pitchFamily="2" charset="2"/>
              <a:buChar char="l"/>
            </a:pPr>
            <a:r>
              <a:rPr lang="vi-VN" altLang="ja-JP" sz="2000" dirty="0">
                <a:latin typeface="Tahoma" panose="020B0604030504040204" pitchFamily="34" charset="0"/>
                <a:ea typeface="Tahoma" panose="020B0604030504040204" pitchFamily="34" charset="0"/>
                <a:cs typeface="Tahoma" panose="020B0604030504040204" pitchFamily="34" charset="0"/>
              </a:rPr>
              <a:t>Khi thực hiện : Hệ thống nạp thư mục trang vào bộ nhớ </a:t>
            </a:r>
            <a:endParaRPr lang="en-US" altLang="ja-JP" sz="2000" dirty="0">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l"/>
            </a:pPr>
            <a:r>
              <a:rPr lang="vi-VN" altLang="ja-JP" sz="2000" dirty="0">
                <a:latin typeface="Tahoma" panose="020B0604030504040204" pitchFamily="34" charset="0"/>
                <a:ea typeface="Tahoma" panose="020B0604030504040204" pitchFamily="34" charset="0"/>
                <a:cs typeface="Tahoma" panose="020B0604030504040204" pitchFamily="34" charset="0"/>
              </a:rPr>
              <a:t>Bảng trang và trang </a:t>
            </a:r>
            <a:r>
              <a:rPr lang="vi-VN" altLang="ja-JP" sz="2000" dirty="0">
                <a:solidFill>
                  <a:srgbClr val="00B050"/>
                </a:solidFill>
                <a:latin typeface="Tahoma" panose="020B0604030504040204" pitchFamily="34" charset="0"/>
                <a:ea typeface="Tahoma" panose="020B0604030504040204" pitchFamily="34" charset="0"/>
                <a:cs typeface="Tahoma" panose="020B0604030504040204" pitchFamily="34" charset="0"/>
              </a:rPr>
              <a:t>không sử dụng </a:t>
            </a:r>
            <a:r>
              <a:rPr lang="vi-VN" altLang="ja-JP" sz="2000" dirty="0">
                <a:solidFill>
                  <a:srgbClr val="7030A0"/>
                </a:solidFill>
                <a:latin typeface="Tahoma" panose="020B0604030504040204" pitchFamily="34" charset="0"/>
                <a:ea typeface="Tahoma" panose="020B0604030504040204" pitchFamily="34" charset="0"/>
                <a:cs typeface="Tahoma" panose="020B0604030504040204" pitchFamily="34" charset="0"/>
              </a:rPr>
              <a:t>không cần nạp </a:t>
            </a:r>
            <a:r>
              <a:rPr lang="vi-VN" altLang="ja-JP" sz="2000" dirty="0">
                <a:latin typeface="Tahoma" panose="020B0604030504040204" pitchFamily="34" charset="0"/>
                <a:ea typeface="Tahoma" panose="020B0604030504040204" pitchFamily="34" charset="0"/>
                <a:cs typeface="Tahoma" panose="020B0604030504040204" pitchFamily="34" charset="0"/>
              </a:rPr>
              <a:t>vào bộ nhớ </a:t>
            </a:r>
            <a:endParaRPr lang="en-US" altLang="ja-JP" sz="2000" dirty="0">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l"/>
            </a:pPr>
            <a:r>
              <a:rPr lang="vi-VN" altLang="ja-JP" sz="2000" dirty="0">
                <a:latin typeface="Tahoma" panose="020B0604030504040204" pitchFamily="34" charset="0"/>
                <a:ea typeface="Tahoma" panose="020B0604030504040204" pitchFamily="34" charset="0"/>
                <a:cs typeface="Tahoma" panose="020B0604030504040204" pitchFamily="34" charset="0"/>
              </a:rPr>
              <a:t>Cần 3 lần truy nhập tới bộ nhớ </a:t>
            </a:r>
            <a:endParaRPr lang="en-US" altLang="ja-JP" sz="2000" dirty="0">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l"/>
            </a:pPr>
            <a:r>
              <a:rPr lang="vi-VN" altLang="ja-JP" sz="2000" dirty="0">
                <a:latin typeface="Tahoma" panose="020B0604030504040204" pitchFamily="34" charset="0"/>
                <a:ea typeface="Tahoma" panose="020B0604030504040204" pitchFamily="34" charset="0"/>
                <a:cs typeface="Tahoma" panose="020B0604030504040204" pitchFamily="34" charset="0"/>
              </a:rPr>
              <a:t>Vấn đề: Với hệ thống 64 bit </a:t>
            </a:r>
            <a:endParaRPr lang="en-US" altLang="ja-JP" sz="2000" dirty="0">
              <a:latin typeface="Tahoma" panose="020B0604030504040204" pitchFamily="34" charset="0"/>
              <a:ea typeface="Tahoma" panose="020B0604030504040204" pitchFamily="34" charset="0"/>
              <a:cs typeface="Tahoma" panose="020B0604030504040204" pitchFamily="34" charset="0"/>
            </a:endParaRPr>
          </a:p>
          <a:p>
            <a:pPr marL="800100" lvl="1" indent="-342900">
              <a:buFont typeface="Arial" panose="020B0604020202020204" pitchFamily="34" charset="0"/>
              <a:buChar char="•"/>
            </a:pPr>
            <a:r>
              <a:rPr lang="vi-VN" altLang="ja-JP" sz="2000" dirty="0">
                <a:latin typeface="Tahoma" panose="020B0604030504040204" pitchFamily="34" charset="0"/>
                <a:ea typeface="Tahoma" panose="020B0604030504040204" pitchFamily="34" charset="0"/>
                <a:cs typeface="Tahoma" panose="020B0604030504040204" pitchFamily="34" charset="0"/>
              </a:rPr>
              <a:t>Trang 3, 4,... mức </a:t>
            </a:r>
            <a:endParaRPr lang="en-US" altLang="ja-JP" sz="2000" dirty="0">
              <a:latin typeface="Tahoma" panose="020B0604030504040204" pitchFamily="34" charset="0"/>
              <a:ea typeface="Tahoma" panose="020B0604030504040204" pitchFamily="34" charset="0"/>
              <a:cs typeface="Tahoma" panose="020B0604030504040204" pitchFamily="34" charset="0"/>
            </a:endParaRPr>
          </a:p>
          <a:p>
            <a:pPr marL="800100" lvl="1" indent="-342900">
              <a:buFont typeface="Arial" panose="020B0604020202020204" pitchFamily="34" charset="0"/>
              <a:buChar char="•"/>
            </a:pPr>
            <a:r>
              <a:rPr lang="vi-VN" altLang="ja-JP" sz="2000" dirty="0">
                <a:latin typeface="Tahoma" panose="020B0604030504040204" pitchFamily="34" charset="0"/>
                <a:ea typeface="Tahoma" panose="020B0604030504040204" pitchFamily="34" charset="0"/>
                <a:cs typeface="Tahoma" panose="020B0604030504040204" pitchFamily="34" charset="0"/>
              </a:rPr>
              <a:t>Cần 4, 5,... lần truy nhập bô nhớ ⇒ chậm </a:t>
            </a:r>
            <a:endParaRPr lang="en-US" altLang="ja-JP" sz="2000" dirty="0">
              <a:latin typeface="Tahoma" panose="020B0604030504040204" pitchFamily="34" charset="0"/>
              <a:ea typeface="Tahoma" panose="020B0604030504040204" pitchFamily="34" charset="0"/>
              <a:cs typeface="Tahoma" panose="020B0604030504040204" pitchFamily="34" charset="0"/>
            </a:endParaRPr>
          </a:p>
          <a:p>
            <a:pPr marL="800100" lvl="1" indent="-342900">
              <a:buFont typeface="Arial" panose="020B0604020202020204" pitchFamily="34" charset="0"/>
              <a:buChar char="•"/>
            </a:pPr>
            <a:r>
              <a:rPr lang="vi-VN" altLang="ja-JP" sz="2000" dirty="0">
                <a:latin typeface="Tahoma" panose="020B0604030504040204" pitchFamily="34" charset="0"/>
                <a:ea typeface="Tahoma" panose="020B0604030504040204" pitchFamily="34" charset="0"/>
                <a:cs typeface="Tahoma" panose="020B0604030504040204" pitchFamily="34" charset="0"/>
              </a:rPr>
              <a:t>Giải quyết: Bộ đệm chuyển hóa địa chỉ</a:t>
            </a:r>
            <a:endParaRPr lang="ja-JP" altLang="en-US" sz="2000" dirty="0">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55207828"/>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bject 29"/>
          <p:cNvSpPr/>
          <p:nvPr/>
        </p:nvSpPr>
        <p:spPr>
          <a:xfrm>
            <a:off x="190411" y="1735494"/>
            <a:ext cx="5712532" cy="4335907"/>
          </a:xfrm>
          <a:prstGeom prst="rect">
            <a:avLst/>
          </a:prstGeom>
          <a:blipFill>
            <a:blip r:embed="rId2" cstate="print"/>
            <a:stretch>
              <a:fillRect/>
            </a:stretch>
          </a:blipFill>
        </p:spPr>
        <p:txBody>
          <a:bodyPr wrap="square" lIns="0" tIns="0" rIns="0" bIns="0" rtlCol="0"/>
          <a:lstStyle/>
          <a:p>
            <a:endParaRPr/>
          </a:p>
        </p:txBody>
      </p:sp>
      <p:sp>
        <p:nvSpPr>
          <p:cNvPr id="30" name="object 30"/>
          <p:cNvSpPr/>
          <p:nvPr/>
        </p:nvSpPr>
        <p:spPr>
          <a:xfrm>
            <a:off x="6014938" y="1532569"/>
            <a:ext cx="133482" cy="133359"/>
          </a:xfrm>
          <a:prstGeom prst="rect">
            <a:avLst/>
          </a:prstGeom>
          <a:blipFill>
            <a:blip r:embed="rId3" cstate="print"/>
            <a:stretch>
              <a:fillRect/>
            </a:stretch>
          </a:blipFill>
        </p:spPr>
        <p:txBody>
          <a:bodyPr wrap="square" lIns="0" tIns="0" rIns="0" bIns="0" rtlCol="0"/>
          <a:lstStyle/>
          <a:p>
            <a:endParaRPr/>
          </a:p>
        </p:txBody>
      </p:sp>
      <p:sp>
        <p:nvSpPr>
          <p:cNvPr id="31" name="object 31"/>
          <p:cNvSpPr/>
          <p:nvPr/>
        </p:nvSpPr>
        <p:spPr>
          <a:xfrm>
            <a:off x="6014938" y="2289768"/>
            <a:ext cx="133482" cy="133359"/>
          </a:xfrm>
          <a:prstGeom prst="rect">
            <a:avLst/>
          </a:prstGeom>
          <a:blipFill>
            <a:blip r:embed="rId3" cstate="print"/>
            <a:stretch>
              <a:fillRect/>
            </a:stretch>
          </a:blipFill>
        </p:spPr>
        <p:txBody>
          <a:bodyPr wrap="square" lIns="0" tIns="0" rIns="0" bIns="0" rtlCol="0"/>
          <a:lstStyle/>
          <a:p>
            <a:endParaRPr/>
          </a:p>
        </p:txBody>
      </p:sp>
      <p:sp>
        <p:nvSpPr>
          <p:cNvPr id="32" name="object 32"/>
          <p:cNvSpPr/>
          <p:nvPr/>
        </p:nvSpPr>
        <p:spPr>
          <a:xfrm>
            <a:off x="6014938" y="2701977"/>
            <a:ext cx="133482" cy="133359"/>
          </a:xfrm>
          <a:prstGeom prst="rect">
            <a:avLst/>
          </a:prstGeom>
          <a:blipFill>
            <a:blip r:embed="rId3" cstate="print"/>
            <a:stretch>
              <a:fillRect/>
            </a:stretch>
          </a:blipFill>
        </p:spPr>
        <p:txBody>
          <a:bodyPr wrap="square" lIns="0" tIns="0" rIns="0" bIns="0" rtlCol="0"/>
          <a:lstStyle/>
          <a:p>
            <a:endParaRPr/>
          </a:p>
        </p:txBody>
      </p:sp>
      <p:sp>
        <p:nvSpPr>
          <p:cNvPr id="33" name="object 33"/>
          <p:cNvSpPr/>
          <p:nvPr/>
        </p:nvSpPr>
        <p:spPr>
          <a:xfrm>
            <a:off x="6590481" y="3078928"/>
            <a:ext cx="107536" cy="107437"/>
          </a:xfrm>
          <a:prstGeom prst="rect">
            <a:avLst/>
          </a:prstGeom>
          <a:blipFill>
            <a:blip r:embed="rId4" cstate="print"/>
            <a:stretch>
              <a:fillRect/>
            </a:stretch>
          </a:blipFill>
        </p:spPr>
        <p:txBody>
          <a:bodyPr wrap="square" lIns="0" tIns="0" rIns="0" bIns="0" rtlCol="0"/>
          <a:lstStyle/>
          <a:p>
            <a:endParaRPr/>
          </a:p>
        </p:txBody>
      </p:sp>
      <p:sp>
        <p:nvSpPr>
          <p:cNvPr id="34" name="object 34"/>
          <p:cNvSpPr/>
          <p:nvPr/>
        </p:nvSpPr>
        <p:spPr>
          <a:xfrm>
            <a:off x="6590481" y="3379798"/>
            <a:ext cx="107536" cy="107437"/>
          </a:xfrm>
          <a:prstGeom prst="rect">
            <a:avLst/>
          </a:prstGeom>
          <a:blipFill>
            <a:blip r:embed="rId5" cstate="print"/>
            <a:stretch>
              <a:fillRect/>
            </a:stretch>
          </a:blipFill>
        </p:spPr>
        <p:txBody>
          <a:bodyPr wrap="square" lIns="0" tIns="0" rIns="0" bIns="0" rtlCol="0"/>
          <a:lstStyle/>
          <a:p>
            <a:endParaRPr/>
          </a:p>
        </p:txBody>
      </p:sp>
      <p:sp>
        <p:nvSpPr>
          <p:cNvPr id="35" name="object 35"/>
          <p:cNvSpPr/>
          <p:nvPr/>
        </p:nvSpPr>
        <p:spPr>
          <a:xfrm>
            <a:off x="6014938" y="3770089"/>
            <a:ext cx="133482" cy="133359"/>
          </a:xfrm>
          <a:prstGeom prst="rect">
            <a:avLst/>
          </a:prstGeom>
          <a:blipFill>
            <a:blip r:embed="rId3" cstate="print"/>
            <a:stretch>
              <a:fillRect/>
            </a:stretch>
          </a:blipFill>
        </p:spPr>
        <p:txBody>
          <a:bodyPr wrap="square" lIns="0" tIns="0" rIns="0" bIns="0" rtlCol="0"/>
          <a:lstStyle/>
          <a:p>
            <a:endParaRPr/>
          </a:p>
        </p:txBody>
      </p:sp>
      <p:sp>
        <p:nvSpPr>
          <p:cNvPr id="36" name="object 36"/>
          <p:cNvSpPr/>
          <p:nvPr/>
        </p:nvSpPr>
        <p:spPr>
          <a:xfrm>
            <a:off x="6014938" y="4523285"/>
            <a:ext cx="133482" cy="133359"/>
          </a:xfrm>
          <a:prstGeom prst="rect">
            <a:avLst/>
          </a:prstGeom>
          <a:blipFill>
            <a:blip r:embed="rId3" cstate="print"/>
            <a:stretch>
              <a:fillRect/>
            </a:stretch>
          </a:blipFill>
        </p:spPr>
        <p:txBody>
          <a:bodyPr wrap="square" lIns="0" tIns="0" rIns="0" bIns="0" rtlCol="0"/>
          <a:lstStyle/>
          <a:p>
            <a:endParaRPr/>
          </a:p>
        </p:txBody>
      </p:sp>
      <p:sp>
        <p:nvSpPr>
          <p:cNvPr id="37" name="object 37"/>
          <p:cNvSpPr/>
          <p:nvPr/>
        </p:nvSpPr>
        <p:spPr>
          <a:xfrm>
            <a:off x="6590481" y="4900236"/>
            <a:ext cx="107536" cy="107437"/>
          </a:xfrm>
          <a:prstGeom prst="rect">
            <a:avLst/>
          </a:prstGeom>
          <a:blipFill>
            <a:blip r:embed="rId4" cstate="print"/>
            <a:stretch>
              <a:fillRect/>
            </a:stretch>
          </a:blipFill>
        </p:spPr>
        <p:txBody>
          <a:bodyPr wrap="square" lIns="0" tIns="0" rIns="0" bIns="0" rtlCol="0"/>
          <a:lstStyle/>
          <a:p>
            <a:endParaRPr/>
          </a:p>
        </p:txBody>
      </p:sp>
      <p:sp>
        <p:nvSpPr>
          <p:cNvPr id="38" name="object 38"/>
          <p:cNvSpPr/>
          <p:nvPr/>
        </p:nvSpPr>
        <p:spPr>
          <a:xfrm>
            <a:off x="6590481" y="5201106"/>
            <a:ext cx="107536" cy="107437"/>
          </a:xfrm>
          <a:prstGeom prst="rect">
            <a:avLst/>
          </a:prstGeom>
          <a:blipFill>
            <a:blip r:embed="rId5" cstate="print"/>
            <a:stretch>
              <a:fillRect/>
            </a:stretch>
          </a:blipFill>
        </p:spPr>
        <p:txBody>
          <a:bodyPr wrap="square" lIns="0" tIns="0" rIns="0" bIns="0" rtlCol="0"/>
          <a:lstStyle/>
          <a:p>
            <a:endParaRPr/>
          </a:p>
        </p:txBody>
      </p:sp>
      <p:sp>
        <p:nvSpPr>
          <p:cNvPr id="39" name="object 39"/>
          <p:cNvSpPr/>
          <p:nvPr/>
        </p:nvSpPr>
        <p:spPr>
          <a:xfrm>
            <a:off x="992766" y="6236652"/>
            <a:ext cx="133482" cy="133359"/>
          </a:xfrm>
          <a:prstGeom prst="rect">
            <a:avLst/>
          </a:prstGeom>
          <a:blipFill>
            <a:blip r:embed="rId3" cstate="print"/>
            <a:stretch>
              <a:fillRect/>
            </a:stretch>
          </a:blipFill>
        </p:spPr>
        <p:txBody>
          <a:bodyPr wrap="square" lIns="0" tIns="0" rIns="0" bIns="0" rtlCol="0"/>
          <a:lstStyle/>
          <a:p>
            <a:endParaRPr/>
          </a:p>
        </p:txBody>
      </p:sp>
      <p:sp>
        <p:nvSpPr>
          <p:cNvPr id="42" name="Rectangle 41"/>
          <p:cNvSpPr/>
          <p:nvPr/>
        </p:nvSpPr>
        <p:spPr>
          <a:xfrm>
            <a:off x="248754" y="1026499"/>
            <a:ext cx="8686800" cy="334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vi-VN" altLang="ja-JP" sz="2300" dirty="0">
                <a:solidFill>
                  <a:schemeClr val="bg1"/>
                </a:solidFill>
              </a:rPr>
              <a:t>Bộ đệm chuyển hóa địa chỉ</a:t>
            </a:r>
            <a:endParaRPr lang="en-US" altLang="ja-JP" sz="2300" dirty="0">
              <a:solidFill>
                <a:schemeClr val="bg1"/>
              </a:solidFill>
            </a:endParaRPr>
          </a:p>
        </p:txBody>
      </p:sp>
      <p:sp>
        <p:nvSpPr>
          <p:cNvPr id="43" name="Rectangle 42"/>
          <p:cNvSpPr/>
          <p:nvPr/>
        </p:nvSpPr>
        <p:spPr>
          <a:xfrm>
            <a:off x="248754" y="168515"/>
            <a:ext cx="8740962" cy="923330"/>
          </a:xfrm>
          <a:prstGeom prst="rect">
            <a:avLst/>
          </a:prstGeom>
        </p:spPr>
        <p:txBody>
          <a:bodyPr wrap="square">
            <a:spAutoFit/>
          </a:bodyPr>
          <a:lstStyle/>
          <a:p>
            <a:r>
              <a:rPr lang="vi-VN" altLang="ja-JP" dirty="0">
                <a:latin typeface="+mj-lt"/>
              </a:rPr>
              <a:t>Chương  3:  Qu</a:t>
            </a:r>
            <a:r>
              <a:rPr lang="en-US" altLang="ja-JP" dirty="0">
                <a:latin typeface="+mj-lt"/>
              </a:rPr>
              <a:t>ản lý bộ nhớ</a:t>
            </a:r>
            <a:endParaRPr lang="vi-VN" altLang="ja-JP" dirty="0">
              <a:latin typeface="+mj-lt"/>
            </a:endParaRPr>
          </a:p>
          <a:p>
            <a:r>
              <a:rPr lang="vi-VN" altLang="ja-JP" dirty="0">
                <a:latin typeface="+mj-lt"/>
              </a:rPr>
              <a:t>2. Các chiến lược quản lý bộ nhớ </a:t>
            </a:r>
            <a:endParaRPr lang="en-US" altLang="ja-JP" dirty="0">
              <a:latin typeface="+mj-lt"/>
            </a:endParaRPr>
          </a:p>
          <a:p>
            <a:r>
              <a:rPr lang="vi-VN" altLang="ja-JP" dirty="0">
                <a:latin typeface="+mj-lt"/>
              </a:rPr>
              <a:t>2.</a:t>
            </a:r>
            <a:r>
              <a:rPr lang="en-US" altLang="ja-JP" dirty="0">
                <a:latin typeface="Tahoma" panose="020B0604030504040204" pitchFamily="34" charset="0"/>
                <a:ea typeface="Tahoma" panose="020B0604030504040204" pitchFamily="34" charset="0"/>
                <a:cs typeface="Tahoma" panose="020B0604030504040204" pitchFamily="34" charset="0"/>
              </a:rPr>
              <a:t>4</a:t>
            </a:r>
            <a:r>
              <a:rPr lang="vi-VN" altLang="ja-JP" dirty="0">
                <a:latin typeface="+mj-lt"/>
              </a:rPr>
              <a:t> Chiến lược </a:t>
            </a:r>
            <a:r>
              <a:rPr lang="vi-VN" altLang="ja-JP" dirty="0">
                <a:latin typeface="Tahoma" panose="020B0604030504040204" pitchFamily="34" charset="0"/>
                <a:ea typeface="Tahoma" panose="020B0604030504040204" pitchFamily="34" charset="0"/>
                <a:cs typeface="Tahoma" panose="020B0604030504040204" pitchFamily="34" charset="0"/>
              </a:rPr>
              <a:t>phân </a:t>
            </a:r>
            <a:r>
              <a:rPr lang="en-US" altLang="ja-JP" dirty="0">
                <a:latin typeface="Tahoma" panose="020B0604030504040204" pitchFamily="34" charset="0"/>
                <a:ea typeface="Tahoma" panose="020B0604030504040204" pitchFamily="34" charset="0"/>
                <a:cs typeface="Tahoma" panose="020B0604030504040204" pitchFamily="34" charset="0"/>
              </a:rPr>
              <a:t>trang</a:t>
            </a:r>
            <a:endParaRPr lang="vi-VN" altLang="ja-JP" dirty="0">
              <a:latin typeface="Tahoma" panose="020B0604030504040204" pitchFamily="34" charset="0"/>
              <a:ea typeface="Tahoma" panose="020B0604030504040204" pitchFamily="34" charset="0"/>
              <a:cs typeface="Tahoma" panose="020B0604030504040204" pitchFamily="34" charset="0"/>
            </a:endParaRPr>
          </a:p>
        </p:txBody>
      </p:sp>
      <p:sp>
        <p:nvSpPr>
          <p:cNvPr id="44" name="Rectangle 43"/>
          <p:cNvSpPr/>
          <p:nvPr/>
        </p:nvSpPr>
        <p:spPr>
          <a:xfrm>
            <a:off x="762000" y="1347903"/>
            <a:ext cx="3660361" cy="369332"/>
          </a:xfrm>
          <a:prstGeom prst="rect">
            <a:avLst/>
          </a:prstGeom>
        </p:spPr>
        <p:txBody>
          <a:bodyPr wrap="none">
            <a:spAutoFit/>
          </a:bodyPr>
          <a:lstStyle/>
          <a:p>
            <a:r>
              <a:rPr lang="vi-VN" altLang="ja-JP" dirty="0"/>
              <a:t>TLB: translation look-aside buffers</a:t>
            </a:r>
            <a:endParaRPr lang="ja-JP" altLang="en-US" dirty="0"/>
          </a:p>
        </p:txBody>
      </p:sp>
      <p:sp>
        <p:nvSpPr>
          <p:cNvPr id="45" name="Rectangle 44"/>
          <p:cNvSpPr/>
          <p:nvPr/>
        </p:nvSpPr>
        <p:spPr>
          <a:xfrm>
            <a:off x="6081678" y="1735494"/>
            <a:ext cx="3214721" cy="3693319"/>
          </a:xfrm>
          <a:prstGeom prst="rect">
            <a:avLst/>
          </a:prstGeom>
        </p:spPr>
        <p:txBody>
          <a:bodyPr wrap="square">
            <a:spAutoFit/>
          </a:bodyPr>
          <a:lstStyle/>
          <a:p>
            <a:pPr marL="285750" indent="-285750">
              <a:buFont typeface="Wingdings" panose="05000000000000000000" pitchFamily="2" charset="2"/>
              <a:buChar char="l"/>
            </a:pPr>
            <a:r>
              <a:rPr lang="vi-VN" altLang="ja-JP" dirty="0"/>
              <a:t>Tập thanh ghi liên kết (associative registers) </a:t>
            </a:r>
            <a:endParaRPr lang="en-US" altLang="ja-JP" dirty="0"/>
          </a:p>
          <a:p>
            <a:pPr marL="285750" indent="-285750">
              <a:buFont typeface="Wingdings" panose="05000000000000000000" pitchFamily="2" charset="2"/>
              <a:buChar char="l"/>
            </a:pPr>
            <a:r>
              <a:rPr lang="vi-VN" altLang="ja-JP" dirty="0"/>
              <a:t>Truy nhập song song </a:t>
            </a:r>
            <a:endParaRPr lang="en-US" altLang="ja-JP" dirty="0"/>
          </a:p>
          <a:p>
            <a:pPr marL="285750" indent="-285750">
              <a:buFont typeface="Wingdings" panose="05000000000000000000" pitchFamily="2" charset="2"/>
              <a:buChar char="l"/>
            </a:pPr>
            <a:r>
              <a:rPr lang="vi-VN" altLang="ja-JP" dirty="0"/>
              <a:t>Mỗi phần tử gồm </a:t>
            </a:r>
            <a:endParaRPr lang="en-US" altLang="ja-JP" dirty="0"/>
          </a:p>
          <a:p>
            <a:pPr marL="742950" lvl="1" indent="-285750">
              <a:buFont typeface="Arial" panose="020B0604020202020204" pitchFamily="34" charset="0"/>
              <a:buChar char="•"/>
            </a:pPr>
            <a:r>
              <a:rPr lang="vi-VN" altLang="ja-JP" dirty="0"/>
              <a:t>Khóa: Page number </a:t>
            </a:r>
            <a:endParaRPr lang="en-US" altLang="ja-JP" dirty="0"/>
          </a:p>
          <a:p>
            <a:pPr marL="742950" lvl="1" indent="-285750">
              <a:buFont typeface="Arial" panose="020B0604020202020204" pitchFamily="34" charset="0"/>
              <a:buChar char="•"/>
            </a:pPr>
            <a:r>
              <a:rPr lang="vi-VN" altLang="ja-JP" dirty="0"/>
              <a:t>Giá trị: </a:t>
            </a:r>
            <a:r>
              <a:rPr lang="vi-VN" altLang="ja-JP" dirty="0">
                <a:latin typeface="Tahoma" panose="020B0604030504040204" pitchFamily="34" charset="0"/>
                <a:ea typeface="Tahoma" panose="020B0604030504040204" pitchFamily="34" charset="0"/>
                <a:cs typeface="Tahoma" panose="020B0604030504040204" pitchFamily="34" charset="0"/>
              </a:rPr>
              <a:t>Frame n</a:t>
            </a:r>
            <a:r>
              <a:rPr lang="en-US" altLang="ja-JP" dirty="0">
                <a:latin typeface="Tahoma" panose="020B0604030504040204" pitchFamily="34" charset="0"/>
                <a:ea typeface="Tahoma" panose="020B0604030504040204" pitchFamily="34" charset="0"/>
                <a:cs typeface="Tahoma" panose="020B0604030504040204" pitchFamily="34" charset="0"/>
              </a:rPr>
              <a:t>um</a:t>
            </a:r>
            <a:r>
              <a:rPr lang="vi-VN" altLang="ja-JP" dirty="0">
                <a:latin typeface="Tahoma" panose="020B0604030504040204" pitchFamily="34" charset="0"/>
                <a:ea typeface="Tahoma" panose="020B0604030504040204" pitchFamily="34" charset="0"/>
                <a:cs typeface="Tahoma" panose="020B0604030504040204" pitchFamily="34" charset="0"/>
              </a:rPr>
              <a:t>b</a:t>
            </a:r>
            <a:r>
              <a:rPr lang="en-US" altLang="ja-JP" dirty="0">
                <a:latin typeface="Tahoma" panose="020B0604030504040204" pitchFamily="34" charset="0"/>
                <a:ea typeface="Tahoma" panose="020B0604030504040204" pitchFamily="34" charset="0"/>
                <a:cs typeface="Tahoma" panose="020B0604030504040204" pitchFamily="34" charset="0"/>
              </a:rPr>
              <a:t>e</a:t>
            </a:r>
            <a:r>
              <a:rPr lang="vi-VN" altLang="ja-JP" dirty="0">
                <a:latin typeface="Tahoma" panose="020B0604030504040204" pitchFamily="34" charset="0"/>
                <a:ea typeface="Tahoma" panose="020B0604030504040204" pitchFamily="34" charset="0"/>
                <a:cs typeface="Tahoma" panose="020B0604030504040204" pitchFamily="34" charset="0"/>
              </a:rPr>
              <a:t>r</a:t>
            </a:r>
          </a:p>
          <a:p>
            <a:pPr marL="285750" indent="-285750">
              <a:buFont typeface="Wingdings" panose="05000000000000000000" pitchFamily="2" charset="2"/>
              <a:buChar char="l"/>
            </a:pPr>
            <a:r>
              <a:rPr lang="vi-VN" altLang="ja-JP" dirty="0"/>
              <a:t>TLB chứa đ/chỉ những trang mới truy nhập </a:t>
            </a:r>
            <a:endParaRPr lang="en-US" altLang="ja-JP" dirty="0"/>
          </a:p>
          <a:p>
            <a:pPr marL="285750" indent="-285750">
              <a:buFont typeface="Wingdings" panose="05000000000000000000" pitchFamily="2" charset="2"/>
              <a:buChar char="l"/>
            </a:pPr>
            <a:r>
              <a:rPr lang="vi-VN" altLang="ja-JP" dirty="0"/>
              <a:t>Khi có y/cầu &lt;p,d&gt; </a:t>
            </a:r>
            <a:endParaRPr lang="en-US" altLang="ja-JP" dirty="0"/>
          </a:p>
          <a:p>
            <a:pPr marL="742950" lvl="1" indent="-285750">
              <a:buFont typeface="Arial" panose="020B0604020202020204" pitchFamily="34" charset="0"/>
              <a:buChar char="•"/>
            </a:pPr>
            <a:r>
              <a:rPr lang="vi-VN" altLang="ja-JP" dirty="0"/>
              <a:t>Tìm p trong TLB </a:t>
            </a:r>
            <a:endParaRPr lang="en-US" altLang="ja-JP" dirty="0"/>
          </a:p>
          <a:p>
            <a:pPr marL="742950" lvl="1" indent="-285750">
              <a:buFont typeface="Arial" panose="020B0604020202020204" pitchFamily="34" charset="0"/>
              <a:buChar char="•"/>
            </a:pPr>
            <a:r>
              <a:rPr lang="vi-VN" altLang="ja-JP" dirty="0"/>
              <a:t>Không có, tìm p trong PCB rồi đưa &lt; p, f &gt; vào TLB</a:t>
            </a:r>
            <a:endParaRPr lang="ja-JP" altLang="en-US" dirty="0"/>
          </a:p>
        </p:txBody>
      </p:sp>
      <p:sp>
        <p:nvSpPr>
          <p:cNvPr id="46" name="Rectangle 45"/>
          <p:cNvSpPr/>
          <p:nvPr/>
        </p:nvSpPr>
        <p:spPr>
          <a:xfrm>
            <a:off x="609600" y="6211669"/>
            <a:ext cx="5712532" cy="369332"/>
          </a:xfrm>
          <a:prstGeom prst="rect">
            <a:avLst/>
          </a:prstGeom>
        </p:spPr>
        <p:txBody>
          <a:bodyPr wrap="square">
            <a:spAutoFit/>
          </a:bodyPr>
          <a:lstStyle/>
          <a:p>
            <a:r>
              <a:rPr lang="vi-VN" altLang="ja-JP" dirty="0"/>
              <a:t>98% truy nhập bộ nhớ được thực hiện qua TLB</a:t>
            </a:r>
            <a:endParaRPr lang="ja-JP" altLang="en-US" dirty="0"/>
          </a:p>
        </p:txBody>
      </p:sp>
    </p:spTree>
    <p:extLst>
      <p:ext uri="{BB962C8B-B14F-4D97-AF65-F5344CB8AC3E}">
        <p14:creationId xmlns:p14="http://schemas.microsoft.com/office/powerpoint/2010/main" val="1147154868"/>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838200" y="2057400"/>
            <a:ext cx="7408333" cy="4449763"/>
          </a:xfrm>
        </p:spPr>
        <p:txBody>
          <a:bodyPr>
            <a:normAutofit/>
          </a:bodyPr>
          <a:lstStyle/>
          <a:p>
            <a:pPr>
              <a:buFont typeface="Wingdings" panose="05000000000000000000" pitchFamily="2" charset="2"/>
              <a:buChar char="l"/>
            </a:pPr>
            <a:r>
              <a:rPr lang="vi-VN" altLang="ja-JP" sz="2800" dirty="0">
                <a:solidFill>
                  <a:schemeClr val="bg1">
                    <a:lumMod val="75000"/>
                  </a:schemeClr>
                </a:solidFill>
                <a:latin typeface="Tahoma" panose="020B0604030504040204" pitchFamily="34" charset="0"/>
                <a:ea typeface="Tahoma" panose="020B0604030504040204" pitchFamily="34" charset="0"/>
                <a:cs typeface="Tahoma" panose="020B0604030504040204" pitchFamily="34" charset="0"/>
              </a:rPr>
              <a:t>Chiến lược phân chương cố định </a:t>
            </a:r>
            <a:endParaRPr lang="en-US" altLang="ja-JP" sz="2800" dirty="0">
              <a:solidFill>
                <a:schemeClr val="bg1">
                  <a:lumMod val="75000"/>
                </a:schemeClr>
              </a:solidFill>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l"/>
            </a:pPr>
            <a:r>
              <a:rPr lang="vi-VN" altLang="ja-JP" sz="2800" dirty="0">
                <a:solidFill>
                  <a:schemeClr val="bg1">
                    <a:lumMod val="75000"/>
                  </a:schemeClr>
                </a:solidFill>
                <a:latin typeface="Tahoma" panose="020B0604030504040204" pitchFamily="34" charset="0"/>
                <a:ea typeface="Tahoma" panose="020B0604030504040204" pitchFamily="34" charset="0"/>
                <a:cs typeface="Tahoma" panose="020B0604030504040204" pitchFamily="34" charset="0"/>
              </a:rPr>
              <a:t>Chiến lược phân chương động </a:t>
            </a:r>
            <a:endParaRPr lang="en-US" altLang="ja-JP" sz="2800" dirty="0">
              <a:solidFill>
                <a:schemeClr val="bg1">
                  <a:lumMod val="75000"/>
                </a:schemeClr>
              </a:solidFill>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l"/>
            </a:pPr>
            <a:r>
              <a:rPr lang="vi-VN" altLang="ja-JP" sz="2800" dirty="0">
                <a:solidFill>
                  <a:schemeClr val="bg1">
                    <a:lumMod val="75000"/>
                  </a:schemeClr>
                </a:solidFill>
                <a:latin typeface="Tahoma" panose="020B0604030504040204" pitchFamily="34" charset="0"/>
                <a:ea typeface="Tahoma" panose="020B0604030504040204" pitchFamily="34" charset="0"/>
                <a:cs typeface="Tahoma" panose="020B0604030504040204" pitchFamily="34" charset="0"/>
              </a:rPr>
              <a:t>Chiến lược phân đoạn </a:t>
            </a:r>
            <a:endParaRPr lang="en-US" altLang="ja-JP" sz="2800" dirty="0">
              <a:solidFill>
                <a:schemeClr val="bg1">
                  <a:lumMod val="75000"/>
                </a:schemeClr>
              </a:solidFill>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l"/>
            </a:pPr>
            <a:r>
              <a:rPr lang="vi-VN" altLang="ja-JP" sz="2800" dirty="0">
                <a:solidFill>
                  <a:schemeClr val="bg1">
                    <a:lumMod val="75000"/>
                  </a:schemeClr>
                </a:solidFill>
                <a:latin typeface="Tahoma" panose="020B0604030504040204" pitchFamily="34" charset="0"/>
                <a:ea typeface="Tahoma" panose="020B0604030504040204" pitchFamily="34" charset="0"/>
                <a:cs typeface="Tahoma" panose="020B0604030504040204" pitchFamily="34" charset="0"/>
              </a:rPr>
              <a:t>Chiến lược phân trang </a:t>
            </a:r>
            <a:endParaRPr lang="en-US" altLang="ja-JP" sz="2800" dirty="0">
              <a:solidFill>
                <a:schemeClr val="bg1">
                  <a:lumMod val="75000"/>
                </a:schemeClr>
              </a:solidFill>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l"/>
            </a:pPr>
            <a:r>
              <a:rPr lang="vi-VN" altLang="ja-JP" sz="2800" dirty="0">
                <a:solidFill>
                  <a:schemeClr val="tx2">
                    <a:lumMod val="50000"/>
                  </a:schemeClr>
                </a:solidFill>
                <a:latin typeface="Tahoma" panose="020B0604030504040204" pitchFamily="34" charset="0"/>
                <a:ea typeface="Tahoma" panose="020B0604030504040204" pitchFamily="34" charset="0"/>
                <a:cs typeface="Tahoma" panose="020B0604030504040204" pitchFamily="34" charset="0"/>
              </a:rPr>
              <a:t>Chiến lược kết hợp phân đoạn-phân trang</a:t>
            </a:r>
            <a:endParaRPr lang="vi-VN" altLang="ja-JP" sz="2600" dirty="0">
              <a:solidFill>
                <a:schemeClr val="tx2">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3" name="Title 2"/>
          <p:cNvSpPr>
            <a:spLocks noGrp="1"/>
          </p:cNvSpPr>
          <p:nvPr>
            <p:ph type="title"/>
          </p:nvPr>
        </p:nvSpPr>
        <p:spPr>
          <a:xfrm>
            <a:off x="457200" y="338328"/>
            <a:ext cx="8229600" cy="1185672"/>
          </a:xfrm>
        </p:spPr>
        <p:txBody>
          <a:bodyPr>
            <a:normAutofit/>
          </a:bodyPr>
          <a:lstStyle/>
          <a:p>
            <a:pPr algn="l"/>
            <a:r>
              <a:rPr lang="vi-VN" altLang="ja-JP" sz="1800" dirty="0">
                <a:latin typeface="Tahoma" panose="020B0604030504040204" pitchFamily="34" charset="0"/>
                <a:ea typeface="Tahoma" panose="020B0604030504040204" pitchFamily="34" charset="0"/>
                <a:cs typeface="Tahoma" panose="020B0604030504040204" pitchFamily="34" charset="0"/>
              </a:rPr>
              <a:t>Chương </a:t>
            </a:r>
            <a:r>
              <a:rPr lang="en-US" altLang="ja-JP" sz="1800" dirty="0">
                <a:latin typeface="Tahoma" panose="020B0604030504040204" pitchFamily="34" charset="0"/>
                <a:ea typeface="Tahoma" panose="020B0604030504040204" pitchFamily="34" charset="0"/>
                <a:cs typeface="Tahoma" panose="020B0604030504040204" pitchFamily="34" charset="0"/>
              </a:rPr>
              <a:t>3</a:t>
            </a:r>
            <a:r>
              <a:rPr lang="vi-VN" altLang="ja-JP" sz="1800" dirty="0">
                <a:latin typeface="Tahoma" panose="020B0604030504040204" pitchFamily="34" charset="0"/>
                <a:ea typeface="Tahoma" panose="020B0604030504040204" pitchFamily="34" charset="0"/>
                <a:cs typeface="Tahoma" panose="020B0604030504040204" pitchFamily="34" charset="0"/>
              </a:rPr>
              <a:t> Quản lý bộ nhớ</a:t>
            </a:r>
            <a:br>
              <a:rPr lang="en-US" altLang="ja-JP" sz="1800" dirty="0">
                <a:latin typeface="Tahoma" panose="020B0604030504040204" pitchFamily="34" charset="0"/>
                <a:ea typeface="Tahoma" panose="020B0604030504040204" pitchFamily="34" charset="0"/>
                <a:cs typeface="Tahoma" panose="020B0604030504040204" pitchFamily="34" charset="0"/>
              </a:rPr>
            </a:br>
            <a:r>
              <a:rPr lang="en-US" altLang="ja-JP" sz="1800" dirty="0">
                <a:latin typeface="Tahoma" panose="020B0604030504040204" pitchFamily="34" charset="0"/>
                <a:ea typeface="Tahoma" panose="020B0604030504040204" pitchFamily="34" charset="0"/>
                <a:cs typeface="Tahoma" panose="020B0604030504040204" pitchFamily="34" charset="0"/>
              </a:rPr>
              <a:t>         2. Các chiến lược quản lý bộ nhớ</a:t>
            </a:r>
            <a:endParaRPr kumimoji="1" lang="ja-JP" altLang="en-US" sz="1800" dirty="0">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2343924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bject 29"/>
          <p:cNvSpPr/>
          <p:nvPr/>
        </p:nvSpPr>
        <p:spPr>
          <a:xfrm>
            <a:off x="992766" y="1436003"/>
            <a:ext cx="133482" cy="133359"/>
          </a:xfrm>
          <a:prstGeom prst="rect">
            <a:avLst/>
          </a:prstGeom>
          <a:blipFill>
            <a:blip r:embed="rId2" cstate="print"/>
            <a:stretch>
              <a:fillRect/>
            </a:stretch>
          </a:blipFill>
        </p:spPr>
        <p:txBody>
          <a:bodyPr wrap="square" lIns="0" tIns="0" rIns="0" bIns="0" rtlCol="0"/>
          <a:lstStyle/>
          <a:p>
            <a:endParaRPr/>
          </a:p>
        </p:txBody>
      </p:sp>
      <p:sp>
        <p:nvSpPr>
          <p:cNvPr id="30" name="object 30"/>
          <p:cNvSpPr/>
          <p:nvPr/>
        </p:nvSpPr>
        <p:spPr>
          <a:xfrm>
            <a:off x="1568309" y="1767098"/>
            <a:ext cx="107536" cy="107437"/>
          </a:xfrm>
          <a:prstGeom prst="rect">
            <a:avLst/>
          </a:prstGeom>
          <a:blipFill>
            <a:blip r:embed="rId3" cstate="print"/>
            <a:stretch>
              <a:fillRect/>
            </a:stretch>
          </a:blipFill>
        </p:spPr>
        <p:txBody>
          <a:bodyPr wrap="square" lIns="0" tIns="0" rIns="0" bIns="0" rtlCol="0"/>
          <a:lstStyle/>
          <a:p>
            <a:endParaRPr/>
          </a:p>
        </p:txBody>
      </p:sp>
      <p:sp>
        <p:nvSpPr>
          <p:cNvPr id="31" name="object 31"/>
          <p:cNvSpPr/>
          <p:nvPr/>
        </p:nvSpPr>
        <p:spPr>
          <a:xfrm>
            <a:off x="1568309" y="2067970"/>
            <a:ext cx="107536" cy="107437"/>
          </a:xfrm>
          <a:prstGeom prst="rect">
            <a:avLst/>
          </a:prstGeom>
          <a:blipFill>
            <a:blip r:embed="rId4" cstate="print"/>
            <a:stretch>
              <a:fillRect/>
            </a:stretch>
          </a:blipFill>
        </p:spPr>
        <p:txBody>
          <a:bodyPr wrap="square" lIns="0" tIns="0" rIns="0" bIns="0" rtlCol="0"/>
          <a:lstStyle/>
          <a:p>
            <a:endParaRPr/>
          </a:p>
        </p:txBody>
      </p:sp>
      <p:sp>
        <p:nvSpPr>
          <p:cNvPr id="32" name="object 32"/>
          <p:cNvSpPr/>
          <p:nvPr/>
        </p:nvSpPr>
        <p:spPr>
          <a:xfrm>
            <a:off x="992766" y="2681742"/>
            <a:ext cx="133482" cy="133359"/>
          </a:xfrm>
          <a:prstGeom prst="rect">
            <a:avLst/>
          </a:prstGeom>
          <a:blipFill>
            <a:blip r:embed="rId2" cstate="print"/>
            <a:stretch>
              <a:fillRect/>
            </a:stretch>
          </a:blipFill>
        </p:spPr>
        <p:txBody>
          <a:bodyPr wrap="square" lIns="0" tIns="0" rIns="0" bIns="0" rtlCol="0"/>
          <a:lstStyle/>
          <a:p>
            <a:endParaRPr/>
          </a:p>
        </p:txBody>
      </p:sp>
      <p:sp>
        <p:nvSpPr>
          <p:cNvPr id="33" name="object 33"/>
          <p:cNvSpPr/>
          <p:nvPr/>
        </p:nvSpPr>
        <p:spPr>
          <a:xfrm>
            <a:off x="1568309" y="3012814"/>
            <a:ext cx="107536" cy="107437"/>
          </a:xfrm>
          <a:prstGeom prst="rect">
            <a:avLst/>
          </a:prstGeom>
          <a:blipFill>
            <a:blip r:embed="rId3" cstate="print"/>
            <a:stretch>
              <a:fillRect/>
            </a:stretch>
          </a:blipFill>
        </p:spPr>
        <p:txBody>
          <a:bodyPr wrap="square" lIns="0" tIns="0" rIns="0" bIns="0" rtlCol="0"/>
          <a:lstStyle/>
          <a:p>
            <a:endParaRPr/>
          </a:p>
        </p:txBody>
      </p:sp>
      <p:sp>
        <p:nvSpPr>
          <p:cNvPr id="34" name="object 34"/>
          <p:cNvSpPr/>
          <p:nvPr/>
        </p:nvSpPr>
        <p:spPr>
          <a:xfrm>
            <a:off x="992766" y="3334322"/>
            <a:ext cx="133482" cy="133359"/>
          </a:xfrm>
          <a:prstGeom prst="rect">
            <a:avLst/>
          </a:prstGeom>
          <a:blipFill>
            <a:blip r:embed="rId5" cstate="print"/>
            <a:stretch>
              <a:fillRect/>
            </a:stretch>
          </a:blipFill>
        </p:spPr>
        <p:txBody>
          <a:bodyPr wrap="square" lIns="0" tIns="0" rIns="0" bIns="0" rtlCol="0"/>
          <a:lstStyle/>
          <a:p>
            <a:endParaRPr/>
          </a:p>
        </p:txBody>
      </p:sp>
      <p:sp>
        <p:nvSpPr>
          <p:cNvPr id="35" name="object 35"/>
          <p:cNvSpPr/>
          <p:nvPr/>
        </p:nvSpPr>
        <p:spPr>
          <a:xfrm>
            <a:off x="992766" y="3641636"/>
            <a:ext cx="133482" cy="133359"/>
          </a:xfrm>
          <a:prstGeom prst="rect">
            <a:avLst/>
          </a:prstGeom>
          <a:blipFill>
            <a:blip r:embed="rId5" cstate="print"/>
            <a:stretch>
              <a:fillRect/>
            </a:stretch>
          </a:blipFill>
        </p:spPr>
        <p:txBody>
          <a:bodyPr wrap="square" lIns="0" tIns="0" rIns="0" bIns="0" rtlCol="0"/>
          <a:lstStyle/>
          <a:p>
            <a:endParaRPr/>
          </a:p>
        </p:txBody>
      </p:sp>
      <p:sp>
        <p:nvSpPr>
          <p:cNvPr id="36" name="object 36"/>
          <p:cNvSpPr/>
          <p:nvPr/>
        </p:nvSpPr>
        <p:spPr>
          <a:xfrm>
            <a:off x="1568309" y="3972732"/>
            <a:ext cx="107536" cy="107437"/>
          </a:xfrm>
          <a:prstGeom prst="rect">
            <a:avLst/>
          </a:prstGeom>
          <a:blipFill>
            <a:blip r:embed="rId4" cstate="print"/>
            <a:stretch>
              <a:fillRect/>
            </a:stretch>
          </a:blipFill>
        </p:spPr>
        <p:txBody>
          <a:bodyPr wrap="square" lIns="0" tIns="0" rIns="0" bIns="0" rtlCol="0"/>
          <a:lstStyle/>
          <a:p>
            <a:endParaRPr/>
          </a:p>
        </p:txBody>
      </p:sp>
      <p:sp>
        <p:nvSpPr>
          <p:cNvPr id="37" name="object 37"/>
          <p:cNvSpPr/>
          <p:nvPr/>
        </p:nvSpPr>
        <p:spPr>
          <a:xfrm>
            <a:off x="1568309" y="4273604"/>
            <a:ext cx="107536" cy="107437"/>
          </a:xfrm>
          <a:prstGeom prst="rect">
            <a:avLst/>
          </a:prstGeom>
          <a:blipFill>
            <a:blip r:embed="rId4" cstate="print"/>
            <a:stretch>
              <a:fillRect/>
            </a:stretch>
          </a:blipFill>
        </p:spPr>
        <p:txBody>
          <a:bodyPr wrap="square" lIns="0" tIns="0" rIns="0" bIns="0" rtlCol="0"/>
          <a:lstStyle/>
          <a:p>
            <a:endParaRPr/>
          </a:p>
        </p:txBody>
      </p:sp>
      <p:sp>
        <p:nvSpPr>
          <p:cNvPr id="38" name="object 38"/>
          <p:cNvSpPr/>
          <p:nvPr/>
        </p:nvSpPr>
        <p:spPr>
          <a:xfrm>
            <a:off x="1568309" y="4574474"/>
            <a:ext cx="107536" cy="107437"/>
          </a:xfrm>
          <a:prstGeom prst="rect">
            <a:avLst/>
          </a:prstGeom>
          <a:blipFill>
            <a:blip r:embed="rId3" cstate="print"/>
            <a:stretch>
              <a:fillRect/>
            </a:stretch>
          </a:blipFill>
        </p:spPr>
        <p:txBody>
          <a:bodyPr wrap="square" lIns="0" tIns="0" rIns="0" bIns="0" rtlCol="0"/>
          <a:lstStyle/>
          <a:p>
            <a:endParaRPr/>
          </a:p>
        </p:txBody>
      </p:sp>
      <p:sp>
        <p:nvSpPr>
          <p:cNvPr id="39" name="object 39"/>
          <p:cNvSpPr/>
          <p:nvPr/>
        </p:nvSpPr>
        <p:spPr>
          <a:xfrm>
            <a:off x="1568309" y="4875346"/>
            <a:ext cx="107536" cy="107437"/>
          </a:xfrm>
          <a:prstGeom prst="rect">
            <a:avLst/>
          </a:prstGeom>
          <a:blipFill>
            <a:blip r:embed="rId3" cstate="print"/>
            <a:stretch>
              <a:fillRect/>
            </a:stretch>
          </a:blipFill>
        </p:spPr>
        <p:txBody>
          <a:bodyPr wrap="square" lIns="0" tIns="0" rIns="0" bIns="0" rtlCol="0"/>
          <a:lstStyle/>
          <a:p>
            <a:endParaRPr/>
          </a:p>
        </p:txBody>
      </p:sp>
      <p:sp>
        <p:nvSpPr>
          <p:cNvPr id="40" name="object 40"/>
          <p:cNvSpPr/>
          <p:nvPr/>
        </p:nvSpPr>
        <p:spPr>
          <a:xfrm>
            <a:off x="1568309" y="5208279"/>
            <a:ext cx="107536" cy="107437"/>
          </a:xfrm>
          <a:prstGeom prst="rect">
            <a:avLst/>
          </a:prstGeom>
          <a:blipFill>
            <a:blip r:embed="rId4" cstate="print"/>
            <a:stretch>
              <a:fillRect/>
            </a:stretch>
          </a:blipFill>
        </p:spPr>
        <p:txBody>
          <a:bodyPr wrap="square" lIns="0" tIns="0" rIns="0" bIns="0" rtlCol="0"/>
          <a:lstStyle/>
          <a:p>
            <a:endParaRPr/>
          </a:p>
        </p:txBody>
      </p:sp>
      <p:sp>
        <p:nvSpPr>
          <p:cNvPr id="41" name="object 41"/>
          <p:cNvSpPr/>
          <p:nvPr/>
        </p:nvSpPr>
        <p:spPr>
          <a:xfrm>
            <a:off x="992766" y="5521030"/>
            <a:ext cx="133482" cy="133359"/>
          </a:xfrm>
          <a:prstGeom prst="rect">
            <a:avLst/>
          </a:prstGeom>
          <a:blipFill>
            <a:blip r:embed="rId5" cstate="print"/>
            <a:stretch>
              <a:fillRect/>
            </a:stretch>
          </a:blipFill>
        </p:spPr>
        <p:txBody>
          <a:bodyPr wrap="square" lIns="0" tIns="0" rIns="0" bIns="0" rtlCol="0"/>
          <a:lstStyle/>
          <a:p>
            <a:endParaRPr/>
          </a:p>
        </p:txBody>
      </p:sp>
      <p:sp>
        <p:nvSpPr>
          <p:cNvPr id="42" name="object 42"/>
          <p:cNvSpPr/>
          <p:nvPr/>
        </p:nvSpPr>
        <p:spPr>
          <a:xfrm>
            <a:off x="1568309" y="5827060"/>
            <a:ext cx="107536" cy="107437"/>
          </a:xfrm>
          <a:prstGeom prst="rect">
            <a:avLst/>
          </a:prstGeom>
          <a:blipFill>
            <a:blip r:embed="rId3" cstate="print"/>
            <a:stretch>
              <a:fillRect/>
            </a:stretch>
          </a:blipFill>
        </p:spPr>
        <p:txBody>
          <a:bodyPr wrap="square" lIns="0" tIns="0" rIns="0" bIns="0" rtlCol="0"/>
          <a:lstStyle/>
          <a:p>
            <a:endParaRPr/>
          </a:p>
        </p:txBody>
      </p:sp>
      <p:sp>
        <p:nvSpPr>
          <p:cNvPr id="43" name="object 43"/>
          <p:cNvSpPr/>
          <p:nvPr/>
        </p:nvSpPr>
        <p:spPr>
          <a:xfrm>
            <a:off x="2117931" y="6107142"/>
            <a:ext cx="107536" cy="107437"/>
          </a:xfrm>
          <a:prstGeom prst="rect">
            <a:avLst/>
          </a:prstGeom>
          <a:blipFill>
            <a:blip r:embed="rId6" cstate="print"/>
            <a:stretch>
              <a:fillRect/>
            </a:stretch>
          </a:blipFill>
        </p:spPr>
        <p:txBody>
          <a:bodyPr wrap="square" lIns="0" tIns="0" rIns="0" bIns="0" rtlCol="0"/>
          <a:lstStyle/>
          <a:p>
            <a:endParaRPr/>
          </a:p>
        </p:txBody>
      </p:sp>
      <p:sp>
        <p:nvSpPr>
          <p:cNvPr id="44" name="object 44"/>
          <p:cNvSpPr/>
          <p:nvPr/>
        </p:nvSpPr>
        <p:spPr>
          <a:xfrm>
            <a:off x="2117931" y="6382947"/>
            <a:ext cx="107536" cy="107437"/>
          </a:xfrm>
          <a:prstGeom prst="rect">
            <a:avLst/>
          </a:prstGeom>
          <a:blipFill>
            <a:blip r:embed="rId7" cstate="print"/>
            <a:stretch>
              <a:fillRect/>
            </a:stretch>
          </a:blipFill>
        </p:spPr>
        <p:txBody>
          <a:bodyPr wrap="square" lIns="0" tIns="0" rIns="0" bIns="0" rtlCol="0"/>
          <a:lstStyle/>
          <a:p>
            <a:endParaRPr/>
          </a:p>
        </p:txBody>
      </p:sp>
      <p:sp>
        <p:nvSpPr>
          <p:cNvPr id="47" name="Rectangle 46"/>
          <p:cNvSpPr/>
          <p:nvPr/>
        </p:nvSpPr>
        <p:spPr>
          <a:xfrm>
            <a:off x="248754" y="1026499"/>
            <a:ext cx="8686800" cy="334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vi-VN" altLang="ja-JP" sz="2300" dirty="0">
                <a:solidFill>
                  <a:schemeClr val="bg1"/>
                </a:solidFill>
              </a:rPr>
              <a:t>Nguyên tắc</a:t>
            </a:r>
            <a:r>
              <a:rPr lang="en-US" altLang="ja-JP" sz="2300" dirty="0">
                <a:solidFill>
                  <a:schemeClr val="bg1"/>
                </a:solidFill>
              </a:rPr>
              <a:t>							I</a:t>
            </a:r>
          </a:p>
        </p:txBody>
      </p:sp>
      <p:sp>
        <p:nvSpPr>
          <p:cNvPr id="48" name="Rectangle 47"/>
          <p:cNvSpPr/>
          <p:nvPr/>
        </p:nvSpPr>
        <p:spPr>
          <a:xfrm>
            <a:off x="248754" y="168515"/>
            <a:ext cx="8740962" cy="923330"/>
          </a:xfrm>
          <a:prstGeom prst="rect">
            <a:avLst/>
          </a:prstGeom>
        </p:spPr>
        <p:txBody>
          <a:bodyPr wrap="square">
            <a:spAutoFit/>
          </a:bodyPr>
          <a:lstStyle/>
          <a:p>
            <a:r>
              <a:rPr lang="vi-VN" altLang="ja-JP" dirty="0">
                <a:latin typeface="+mj-lt"/>
              </a:rPr>
              <a:t>Chương  3:  Qu</a:t>
            </a:r>
            <a:r>
              <a:rPr lang="en-US" altLang="ja-JP" dirty="0">
                <a:latin typeface="+mj-lt"/>
              </a:rPr>
              <a:t>ản lý bộ nhớ</a:t>
            </a:r>
            <a:endParaRPr lang="vi-VN" altLang="ja-JP" dirty="0">
              <a:latin typeface="+mj-lt"/>
            </a:endParaRPr>
          </a:p>
          <a:p>
            <a:r>
              <a:rPr lang="vi-VN" altLang="ja-JP" dirty="0">
                <a:latin typeface="+mj-lt"/>
              </a:rPr>
              <a:t>2. Các chiến lược quản lý bộ nhớ </a:t>
            </a:r>
            <a:endParaRPr lang="en-US" altLang="ja-JP" dirty="0">
              <a:latin typeface="+mj-lt"/>
            </a:endParaRPr>
          </a:p>
          <a:p>
            <a:r>
              <a:rPr lang="vi-VN" altLang="ja-JP" dirty="0">
                <a:latin typeface="+mj-lt"/>
              </a:rPr>
              <a:t>2.</a:t>
            </a:r>
            <a:r>
              <a:rPr lang="vi-VN" altLang="ja-JP" dirty="0">
                <a:latin typeface="Tahoma" panose="020B0604030504040204" pitchFamily="34" charset="0"/>
                <a:ea typeface="Tahoma" panose="020B0604030504040204" pitchFamily="34" charset="0"/>
                <a:cs typeface="Tahoma" panose="020B0604030504040204" pitchFamily="34" charset="0"/>
              </a:rPr>
              <a:t> 5 Chiến lược kết hợp phân đoạn-phân trang</a:t>
            </a:r>
          </a:p>
        </p:txBody>
      </p:sp>
      <p:sp>
        <p:nvSpPr>
          <p:cNvPr id="49" name="Rectangle 48"/>
          <p:cNvSpPr/>
          <p:nvPr/>
        </p:nvSpPr>
        <p:spPr>
          <a:xfrm>
            <a:off x="234698" y="2266222"/>
            <a:ext cx="8670428" cy="3416320"/>
          </a:xfrm>
          <a:prstGeom prst="rect">
            <a:avLst/>
          </a:prstGeom>
        </p:spPr>
        <p:txBody>
          <a:bodyPr wrap="square">
            <a:spAutoFit/>
          </a:bodyPr>
          <a:lstStyle/>
          <a:p>
            <a:pPr marL="342900" indent="-342900">
              <a:buFont typeface="Wingdings" panose="05000000000000000000" pitchFamily="2" charset="2"/>
              <a:buChar char="l"/>
            </a:pPr>
            <a:r>
              <a:rPr lang="vi-VN" altLang="ja-JP" sz="2400" dirty="0"/>
              <a:t>Chương trình được </a:t>
            </a:r>
            <a:r>
              <a:rPr lang="vi-VN" altLang="ja-JP" sz="2400" dirty="0">
                <a:solidFill>
                  <a:srgbClr val="7030A0"/>
                </a:solidFill>
              </a:rPr>
              <a:t>biên tập </a:t>
            </a:r>
            <a:r>
              <a:rPr lang="vi-VN" altLang="ja-JP" sz="2400" dirty="0"/>
              <a:t>theo chế độ </a:t>
            </a:r>
            <a:r>
              <a:rPr lang="vi-VN" altLang="ja-JP" sz="2400" dirty="0">
                <a:solidFill>
                  <a:srgbClr val="7030A0"/>
                </a:solidFill>
              </a:rPr>
              <a:t>phân đoạn </a:t>
            </a:r>
            <a:endParaRPr lang="en-US" altLang="ja-JP" sz="2400" dirty="0">
              <a:solidFill>
                <a:srgbClr val="7030A0"/>
              </a:solidFill>
            </a:endParaRPr>
          </a:p>
          <a:p>
            <a:pPr marL="800100" lvl="1" indent="-342900">
              <a:buFont typeface="Arial" panose="020B0604020202020204" pitchFamily="34" charset="0"/>
              <a:buChar char="•"/>
            </a:pPr>
            <a:r>
              <a:rPr lang="vi-VN" altLang="ja-JP" sz="2400" dirty="0"/>
              <a:t>Tạo ra bảng quản lý đoạn SCB </a:t>
            </a:r>
            <a:endParaRPr lang="en-US" altLang="ja-JP" sz="2400" dirty="0"/>
          </a:p>
          <a:p>
            <a:pPr marL="800100" lvl="1" indent="-342900">
              <a:buFont typeface="Arial" panose="020B0604020202020204" pitchFamily="34" charset="0"/>
              <a:buChar char="•"/>
            </a:pPr>
            <a:r>
              <a:rPr lang="vi-VN" altLang="ja-JP" sz="2400" dirty="0"/>
              <a:t>Mỗi phần tử của bảng quản lý đoạn ứng với </a:t>
            </a:r>
            <a:r>
              <a:rPr lang="en-US" altLang="ja-JP" sz="2400" dirty="0">
                <a:latin typeface="Tahoma" panose="020B0604030504040204" pitchFamily="34" charset="0"/>
                <a:ea typeface="Tahoma" panose="020B0604030504040204" pitchFamily="34" charset="0"/>
                <a:cs typeface="Tahoma" panose="020B0604030504040204" pitchFamily="34" charset="0"/>
              </a:rPr>
              <a:t>1</a:t>
            </a:r>
            <a:r>
              <a:rPr lang="vi-VN" altLang="ja-JP" sz="2400" dirty="0"/>
              <a:t> đoạn, gồm 3 trường </a:t>
            </a:r>
            <a:r>
              <a:rPr lang="vi-VN" altLang="ja-JP" sz="2400" dirty="0">
                <a:solidFill>
                  <a:srgbClr val="3C33F5"/>
                </a:solidFill>
              </a:rPr>
              <a:t>M, A, L</a:t>
            </a:r>
          </a:p>
          <a:p>
            <a:pPr marL="342900" indent="-342900">
              <a:buFont typeface="Wingdings" panose="05000000000000000000" pitchFamily="2" charset="2"/>
              <a:buChar char="l"/>
            </a:pPr>
            <a:endParaRPr lang="en-US" altLang="ja-JP" sz="2400" dirty="0">
              <a:solidFill>
                <a:srgbClr val="7030A0"/>
              </a:solidFill>
            </a:endParaRPr>
          </a:p>
          <a:p>
            <a:pPr marL="342900" indent="-342900">
              <a:buFont typeface="Wingdings" panose="05000000000000000000" pitchFamily="2" charset="2"/>
              <a:buChar char="l"/>
            </a:pPr>
            <a:r>
              <a:rPr lang="vi-VN" altLang="ja-JP" sz="2400" dirty="0">
                <a:solidFill>
                  <a:srgbClr val="7030A0"/>
                </a:solidFill>
              </a:rPr>
              <a:t>Mỗi đoạn </a:t>
            </a:r>
            <a:r>
              <a:rPr lang="vi-VN" altLang="ja-JP" sz="2400" dirty="0"/>
              <a:t>được biên tập riêng theo chế độ </a:t>
            </a:r>
            <a:r>
              <a:rPr lang="vi-VN" altLang="ja-JP" sz="2400" dirty="0">
                <a:solidFill>
                  <a:srgbClr val="7030A0"/>
                </a:solidFill>
              </a:rPr>
              <a:t>phân trang </a:t>
            </a:r>
            <a:endParaRPr lang="en-US" altLang="ja-JP" sz="2400" dirty="0">
              <a:solidFill>
                <a:srgbClr val="7030A0"/>
              </a:solidFill>
            </a:endParaRPr>
          </a:p>
          <a:p>
            <a:pPr marL="800100" lvl="1" indent="-342900">
              <a:buFont typeface="Arial" panose="020B0604020202020204" pitchFamily="34" charset="0"/>
              <a:buChar char="•"/>
            </a:pPr>
            <a:r>
              <a:rPr lang="vi-VN" altLang="ja-JP" sz="2400" dirty="0"/>
              <a:t>Tạo ra bảng quản lý trang cho từng đoạn</a:t>
            </a:r>
          </a:p>
          <a:p>
            <a:pPr marL="342900" indent="-342900">
              <a:buFont typeface="Wingdings" panose="05000000000000000000" pitchFamily="2" charset="2"/>
              <a:buChar char="l"/>
            </a:pPr>
            <a:endParaRPr lang="en-US" altLang="ja-JP" sz="2400" dirty="0"/>
          </a:p>
          <a:p>
            <a:pPr marL="342900" indent="-342900">
              <a:buFont typeface="Wingdings" panose="05000000000000000000" pitchFamily="2" charset="2"/>
              <a:buChar char="l"/>
            </a:pPr>
            <a:r>
              <a:rPr lang="vi-VN" altLang="ja-JP" sz="2400" dirty="0"/>
              <a:t>Địa chỉ truy nhập: bộ 3 &lt; </a:t>
            </a:r>
            <a:r>
              <a:rPr lang="vi-VN" altLang="ja-JP" sz="2400" dirty="0">
                <a:solidFill>
                  <a:srgbClr val="3C33F5"/>
                </a:solidFill>
              </a:rPr>
              <a:t>s, p, d </a:t>
            </a:r>
            <a:r>
              <a:rPr lang="vi-VN" altLang="ja-JP" sz="2400" dirty="0"/>
              <a:t>&gt; </a:t>
            </a:r>
            <a:endParaRPr lang="en-US" altLang="ja-JP" sz="2400" dirty="0"/>
          </a:p>
        </p:txBody>
      </p:sp>
    </p:spTree>
    <p:extLst>
      <p:ext uri="{BB962C8B-B14F-4D97-AF65-F5344CB8AC3E}">
        <p14:creationId xmlns:p14="http://schemas.microsoft.com/office/powerpoint/2010/main" val="1280724646"/>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bject 29"/>
          <p:cNvSpPr/>
          <p:nvPr/>
        </p:nvSpPr>
        <p:spPr>
          <a:xfrm>
            <a:off x="992766" y="1436003"/>
            <a:ext cx="133482" cy="133359"/>
          </a:xfrm>
          <a:prstGeom prst="rect">
            <a:avLst/>
          </a:prstGeom>
          <a:blipFill>
            <a:blip r:embed="rId2" cstate="print"/>
            <a:stretch>
              <a:fillRect/>
            </a:stretch>
          </a:blipFill>
        </p:spPr>
        <p:txBody>
          <a:bodyPr wrap="square" lIns="0" tIns="0" rIns="0" bIns="0" rtlCol="0"/>
          <a:lstStyle/>
          <a:p>
            <a:endParaRPr/>
          </a:p>
        </p:txBody>
      </p:sp>
      <p:sp>
        <p:nvSpPr>
          <p:cNvPr id="30" name="object 30"/>
          <p:cNvSpPr/>
          <p:nvPr/>
        </p:nvSpPr>
        <p:spPr>
          <a:xfrm>
            <a:off x="1568309" y="1767098"/>
            <a:ext cx="107536" cy="107437"/>
          </a:xfrm>
          <a:prstGeom prst="rect">
            <a:avLst/>
          </a:prstGeom>
          <a:blipFill>
            <a:blip r:embed="rId3" cstate="print"/>
            <a:stretch>
              <a:fillRect/>
            </a:stretch>
          </a:blipFill>
        </p:spPr>
        <p:txBody>
          <a:bodyPr wrap="square" lIns="0" tIns="0" rIns="0" bIns="0" rtlCol="0"/>
          <a:lstStyle/>
          <a:p>
            <a:endParaRPr/>
          </a:p>
        </p:txBody>
      </p:sp>
      <p:sp>
        <p:nvSpPr>
          <p:cNvPr id="31" name="object 31"/>
          <p:cNvSpPr/>
          <p:nvPr/>
        </p:nvSpPr>
        <p:spPr>
          <a:xfrm>
            <a:off x="1568309" y="2067970"/>
            <a:ext cx="107536" cy="107437"/>
          </a:xfrm>
          <a:prstGeom prst="rect">
            <a:avLst/>
          </a:prstGeom>
          <a:blipFill>
            <a:blip r:embed="rId4" cstate="print"/>
            <a:stretch>
              <a:fillRect/>
            </a:stretch>
          </a:blipFill>
        </p:spPr>
        <p:txBody>
          <a:bodyPr wrap="square" lIns="0" tIns="0" rIns="0" bIns="0" rtlCol="0"/>
          <a:lstStyle/>
          <a:p>
            <a:endParaRPr/>
          </a:p>
        </p:txBody>
      </p:sp>
      <p:sp>
        <p:nvSpPr>
          <p:cNvPr id="32" name="object 32"/>
          <p:cNvSpPr/>
          <p:nvPr/>
        </p:nvSpPr>
        <p:spPr>
          <a:xfrm>
            <a:off x="992766" y="2681742"/>
            <a:ext cx="133482" cy="133359"/>
          </a:xfrm>
          <a:prstGeom prst="rect">
            <a:avLst/>
          </a:prstGeom>
          <a:blipFill>
            <a:blip r:embed="rId2" cstate="print"/>
            <a:stretch>
              <a:fillRect/>
            </a:stretch>
          </a:blipFill>
        </p:spPr>
        <p:txBody>
          <a:bodyPr wrap="square" lIns="0" tIns="0" rIns="0" bIns="0" rtlCol="0"/>
          <a:lstStyle/>
          <a:p>
            <a:endParaRPr/>
          </a:p>
        </p:txBody>
      </p:sp>
      <p:sp>
        <p:nvSpPr>
          <p:cNvPr id="33" name="object 33"/>
          <p:cNvSpPr/>
          <p:nvPr/>
        </p:nvSpPr>
        <p:spPr>
          <a:xfrm>
            <a:off x="1568309" y="3012814"/>
            <a:ext cx="107536" cy="107437"/>
          </a:xfrm>
          <a:prstGeom prst="rect">
            <a:avLst/>
          </a:prstGeom>
          <a:blipFill>
            <a:blip r:embed="rId3" cstate="print"/>
            <a:stretch>
              <a:fillRect/>
            </a:stretch>
          </a:blipFill>
        </p:spPr>
        <p:txBody>
          <a:bodyPr wrap="square" lIns="0" tIns="0" rIns="0" bIns="0" rtlCol="0"/>
          <a:lstStyle/>
          <a:p>
            <a:endParaRPr/>
          </a:p>
        </p:txBody>
      </p:sp>
      <p:sp>
        <p:nvSpPr>
          <p:cNvPr id="34" name="object 34"/>
          <p:cNvSpPr/>
          <p:nvPr/>
        </p:nvSpPr>
        <p:spPr>
          <a:xfrm>
            <a:off x="992766" y="3334322"/>
            <a:ext cx="133482" cy="133359"/>
          </a:xfrm>
          <a:prstGeom prst="rect">
            <a:avLst/>
          </a:prstGeom>
          <a:blipFill>
            <a:blip r:embed="rId5" cstate="print"/>
            <a:stretch>
              <a:fillRect/>
            </a:stretch>
          </a:blipFill>
        </p:spPr>
        <p:txBody>
          <a:bodyPr wrap="square" lIns="0" tIns="0" rIns="0" bIns="0" rtlCol="0"/>
          <a:lstStyle/>
          <a:p>
            <a:endParaRPr/>
          </a:p>
        </p:txBody>
      </p:sp>
      <p:sp>
        <p:nvSpPr>
          <p:cNvPr id="35" name="object 35"/>
          <p:cNvSpPr/>
          <p:nvPr/>
        </p:nvSpPr>
        <p:spPr>
          <a:xfrm>
            <a:off x="992766" y="3641636"/>
            <a:ext cx="133482" cy="133359"/>
          </a:xfrm>
          <a:prstGeom prst="rect">
            <a:avLst/>
          </a:prstGeom>
          <a:blipFill>
            <a:blip r:embed="rId5" cstate="print"/>
            <a:stretch>
              <a:fillRect/>
            </a:stretch>
          </a:blipFill>
        </p:spPr>
        <p:txBody>
          <a:bodyPr wrap="square" lIns="0" tIns="0" rIns="0" bIns="0" rtlCol="0"/>
          <a:lstStyle/>
          <a:p>
            <a:endParaRPr/>
          </a:p>
        </p:txBody>
      </p:sp>
      <p:sp>
        <p:nvSpPr>
          <p:cNvPr id="36" name="object 36"/>
          <p:cNvSpPr/>
          <p:nvPr/>
        </p:nvSpPr>
        <p:spPr>
          <a:xfrm>
            <a:off x="1568309" y="3972732"/>
            <a:ext cx="107536" cy="107437"/>
          </a:xfrm>
          <a:prstGeom prst="rect">
            <a:avLst/>
          </a:prstGeom>
          <a:blipFill>
            <a:blip r:embed="rId4" cstate="print"/>
            <a:stretch>
              <a:fillRect/>
            </a:stretch>
          </a:blipFill>
        </p:spPr>
        <p:txBody>
          <a:bodyPr wrap="square" lIns="0" tIns="0" rIns="0" bIns="0" rtlCol="0"/>
          <a:lstStyle/>
          <a:p>
            <a:endParaRPr/>
          </a:p>
        </p:txBody>
      </p:sp>
      <p:sp>
        <p:nvSpPr>
          <p:cNvPr id="37" name="object 37"/>
          <p:cNvSpPr/>
          <p:nvPr/>
        </p:nvSpPr>
        <p:spPr>
          <a:xfrm>
            <a:off x="1568309" y="4273604"/>
            <a:ext cx="107536" cy="107437"/>
          </a:xfrm>
          <a:prstGeom prst="rect">
            <a:avLst/>
          </a:prstGeom>
          <a:blipFill>
            <a:blip r:embed="rId4" cstate="print"/>
            <a:stretch>
              <a:fillRect/>
            </a:stretch>
          </a:blipFill>
        </p:spPr>
        <p:txBody>
          <a:bodyPr wrap="square" lIns="0" tIns="0" rIns="0" bIns="0" rtlCol="0"/>
          <a:lstStyle/>
          <a:p>
            <a:endParaRPr/>
          </a:p>
        </p:txBody>
      </p:sp>
      <p:sp>
        <p:nvSpPr>
          <p:cNvPr id="38" name="object 38"/>
          <p:cNvSpPr/>
          <p:nvPr/>
        </p:nvSpPr>
        <p:spPr>
          <a:xfrm>
            <a:off x="1568309" y="4574474"/>
            <a:ext cx="107536" cy="107437"/>
          </a:xfrm>
          <a:prstGeom prst="rect">
            <a:avLst/>
          </a:prstGeom>
          <a:blipFill>
            <a:blip r:embed="rId3" cstate="print"/>
            <a:stretch>
              <a:fillRect/>
            </a:stretch>
          </a:blipFill>
        </p:spPr>
        <p:txBody>
          <a:bodyPr wrap="square" lIns="0" tIns="0" rIns="0" bIns="0" rtlCol="0"/>
          <a:lstStyle/>
          <a:p>
            <a:endParaRPr/>
          </a:p>
        </p:txBody>
      </p:sp>
      <p:sp>
        <p:nvSpPr>
          <p:cNvPr id="39" name="object 39"/>
          <p:cNvSpPr/>
          <p:nvPr/>
        </p:nvSpPr>
        <p:spPr>
          <a:xfrm>
            <a:off x="1568309" y="4875346"/>
            <a:ext cx="107536" cy="107437"/>
          </a:xfrm>
          <a:prstGeom prst="rect">
            <a:avLst/>
          </a:prstGeom>
          <a:blipFill>
            <a:blip r:embed="rId3" cstate="print"/>
            <a:stretch>
              <a:fillRect/>
            </a:stretch>
          </a:blipFill>
        </p:spPr>
        <p:txBody>
          <a:bodyPr wrap="square" lIns="0" tIns="0" rIns="0" bIns="0" rtlCol="0"/>
          <a:lstStyle/>
          <a:p>
            <a:endParaRPr/>
          </a:p>
        </p:txBody>
      </p:sp>
      <p:sp>
        <p:nvSpPr>
          <p:cNvPr id="40" name="object 40"/>
          <p:cNvSpPr/>
          <p:nvPr/>
        </p:nvSpPr>
        <p:spPr>
          <a:xfrm>
            <a:off x="1568309" y="5208279"/>
            <a:ext cx="107536" cy="107437"/>
          </a:xfrm>
          <a:prstGeom prst="rect">
            <a:avLst/>
          </a:prstGeom>
          <a:blipFill>
            <a:blip r:embed="rId4" cstate="print"/>
            <a:stretch>
              <a:fillRect/>
            </a:stretch>
          </a:blipFill>
        </p:spPr>
        <p:txBody>
          <a:bodyPr wrap="square" lIns="0" tIns="0" rIns="0" bIns="0" rtlCol="0"/>
          <a:lstStyle/>
          <a:p>
            <a:endParaRPr/>
          </a:p>
        </p:txBody>
      </p:sp>
      <p:sp>
        <p:nvSpPr>
          <p:cNvPr id="41" name="object 41"/>
          <p:cNvSpPr/>
          <p:nvPr/>
        </p:nvSpPr>
        <p:spPr>
          <a:xfrm>
            <a:off x="992766" y="5521030"/>
            <a:ext cx="133482" cy="133359"/>
          </a:xfrm>
          <a:prstGeom prst="rect">
            <a:avLst/>
          </a:prstGeom>
          <a:blipFill>
            <a:blip r:embed="rId5" cstate="print"/>
            <a:stretch>
              <a:fillRect/>
            </a:stretch>
          </a:blipFill>
        </p:spPr>
        <p:txBody>
          <a:bodyPr wrap="square" lIns="0" tIns="0" rIns="0" bIns="0" rtlCol="0"/>
          <a:lstStyle/>
          <a:p>
            <a:endParaRPr/>
          </a:p>
        </p:txBody>
      </p:sp>
      <p:sp>
        <p:nvSpPr>
          <p:cNvPr id="42" name="object 42"/>
          <p:cNvSpPr/>
          <p:nvPr/>
        </p:nvSpPr>
        <p:spPr>
          <a:xfrm>
            <a:off x="1568309" y="5827060"/>
            <a:ext cx="107536" cy="107437"/>
          </a:xfrm>
          <a:prstGeom prst="rect">
            <a:avLst/>
          </a:prstGeom>
          <a:blipFill>
            <a:blip r:embed="rId3" cstate="print"/>
            <a:stretch>
              <a:fillRect/>
            </a:stretch>
          </a:blipFill>
        </p:spPr>
        <p:txBody>
          <a:bodyPr wrap="square" lIns="0" tIns="0" rIns="0" bIns="0" rtlCol="0"/>
          <a:lstStyle/>
          <a:p>
            <a:endParaRPr/>
          </a:p>
        </p:txBody>
      </p:sp>
      <p:sp>
        <p:nvSpPr>
          <p:cNvPr id="43" name="object 43"/>
          <p:cNvSpPr/>
          <p:nvPr/>
        </p:nvSpPr>
        <p:spPr>
          <a:xfrm>
            <a:off x="2117931" y="6107142"/>
            <a:ext cx="107536" cy="107437"/>
          </a:xfrm>
          <a:prstGeom prst="rect">
            <a:avLst/>
          </a:prstGeom>
          <a:blipFill>
            <a:blip r:embed="rId6" cstate="print"/>
            <a:stretch>
              <a:fillRect/>
            </a:stretch>
          </a:blipFill>
        </p:spPr>
        <p:txBody>
          <a:bodyPr wrap="square" lIns="0" tIns="0" rIns="0" bIns="0" rtlCol="0"/>
          <a:lstStyle/>
          <a:p>
            <a:endParaRPr/>
          </a:p>
        </p:txBody>
      </p:sp>
      <p:sp>
        <p:nvSpPr>
          <p:cNvPr id="44" name="object 44"/>
          <p:cNvSpPr/>
          <p:nvPr/>
        </p:nvSpPr>
        <p:spPr>
          <a:xfrm>
            <a:off x="2117931" y="6382947"/>
            <a:ext cx="107536" cy="107437"/>
          </a:xfrm>
          <a:prstGeom prst="rect">
            <a:avLst/>
          </a:prstGeom>
          <a:blipFill>
            <a:blip r:embed="rId7" cstate="print"/>
            <a:stretch>
              <a:fillRect/>
            </a:stretch>
          </a:blipFill>
        </p:spPr>
        <p:txBody>
          <a:bodyPr wrap="square" lIns="0" tIns="0" rIns="0" bIns="0" rtlCol="0"/>
          <a:lstStyle/>
          <a:p>
            <a:endParaRPr/>
          </a:p>
        </p:txBody>
      </p:sp>
      <p:sp>
        <p:nvSpPr>
          <p:cNvPr id="47" name="Rectangle 46"/>
          <p:cNvSpPr/>
          <p:nvPr/>
        </p:nvSpPr>
        <p:spPr>
          <a:xfrm>
            <a:off x="248754" y="1026499"/>
            <a:ext cx="8686800" cy="334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vi-VN" altLang="ja-JP" sz="2300" dirty="0">
                <a:solidFill>
                  <a:schemeClr val="bg1"/>
                </a:solidFill>
              </a:rPr>
              <a:t>Nguyên tắc</a:t>
            </a:r>
            <a:r>
              <a:rPr lang="en-US" altLang="ja-JP" sz="2300" dirty="0">
                <a:solidFill>
                  <a:schemeClr val="bg1"/>
                </a:solidFill>
              </a:rPr>
              <a:t>							II</a:t>
            </a:r>
          </a:p>
        </p:txBody>
      </p:sp>
      <p:sp>
        <p:nvSpPr>
          <p:cNvPr id="48" name="Rectangle 47"/>
          <p:cNvSpPr/>
          <p:nvPr/>
        </p:nvSpPr>
        <p:spPr>
          <a:xfrm>
            <a:off x="248754" y="168515"/>
            <a:ext cx="8740962" cy="923330"/>
          </a:xfrm>
          <a:prstGeom prst="rect">
            <a:avLst/>
          </a:prstGeom>
        </p:spPr>
        <p:txBody>
          <a:bodyPr wrap="square">
            <a:spAutoFit/>
          </a:bodyPr>
          <a:lstStyle/>
          <a:p>
            <a:r>
              <a:rPr lang="vi-VN" altLang="ja-JP" dirty="0">
                <a:latin typeface="+mj-lt"/>
              </a:rPr>
              <a:t>Chương  3:  Qu</a:t>
            </a:r>
            <a:r>
              <a:rPr lang="en-US" altLang="ja-JP" dirty="0">
                <a:latin typeface="+mj-lt"/>
              </a:rPr>
              <a:t>ản lý bộ nhớ</a:t>
            </a:r>
            <a:endParaRPr lang="vi-VN" altLang="ja-JP" dirty="0">
              <a:latin typeface="+mj-lt"/>
            </a:endParaRPr>
          </a:p>
          <a:p>
            <a:r>
              <a:rPr lang="vi-VN" altLang="ja-JP" dirty="0">
                <a:latin typeface="+mj-lt"/>
              </a:rPr>
              <a:t>2. Các chiến lược quản lý bộ nhớ </a:t>
            </a:r>
            <a:endParaRPr lang="en-US" altLang="ja-JP" dirty="0">
              <a:latin typeface="+mj-lt"/>
            </a:endParaRPr>
          </a:p>
          <a:p>
            <a:r>
              <a:rPr lang="vi-VN" altLang="ja-JP" dirty="0">
                <a:latin typeface="+mj-lt"/>
              </a:rPr>
              <a:t>2.</a:t>
            </a:r>
            <a:r>
              <a:rPr lang="vi-VN" altLang="ja-JP" dirty="0">
                <a:latin typeface="Tahoma" panose="020B0604030504040204" pitchFamily="34" charset="0"/>
                <a:ea typeface="Tahoma" panose="020B0604030504040204" pitchFamily="34" charset="0"/>
                <a:cs typeface="Tahoma" panose="020B0604030504040204" pitchFamily="34" charset="0"/>
              </a:rPr>
              <a:t> 5 Chiến lược kết hợp phân đoạn-phân trang</a:t>
            </a:r>
          </a:p>
        </p:txBody>
      </p:sp>
      <p:sp>
        <p:nvSpPr>
          <p:cNvPr id="49" name="Rectangle 48"/>
          <p:cNvSpPr/>
          <p:nvPr/>
        </p:nvSpPr>
        <p:spPr>
          <a:xfrm>
            <a:off x="236786" y="1633345"/>
            <a:ext cx="8670428" cy="4893647"/>
          </a:xfrm>
          <a:prstGeom prst="rect">
            <a:avLst/>
          </a:prstGeom>
        </p:spPr>
        <p:txBody>
          <a:bodyPr wrap="square">
            <a:spAutoFit/>
          </a:bodyPr>
          <a:lstStyle/>
          <a:p>
            <a:pPr marL="342900" indent="-342900">
              <a:buFont typeface="Wingdings" panose="05000000000000000000" pitchFamily="2" charset="2"/>
              <a:buChar char="l"/>
            </a:pPr>
            <a:r>
              <a:rPr lang="vi-VN" altLang="ja-JP" sz="2400" dirty="0"/>
              <a:t>Địa chỉ truy nhập: bộ 3 &lt; </a:t>
            </a:r>
            <a:r>
              <a:rPr lang="vi-VN" altLang="ja-JP" sz="2400" dirty="0">
                <a:solidFill>
                  <a:srgbClr val="3C33F5"/>
                </a:solidFill>
              </a:rPr>
              <a:t>s, p, d </a:t>
            </a:r>
            <a:r>
              <a:rPr lang="vi-VN" altLang="ja-JP" sz="2400" dirty="0"/>
              <a:t>&gt; </a:t>
            </a:r>
            <a:endParaRPr lang="en-US" altLang="ja-JP" sz="2400" dirty="0"/>
          </a:p>
          <a:p>
            <a:pPr marL="342900" indent="-342900">
              <a:buFont typeface="Wingdings" panose="05000000000000000000" pitchFamily="2" charset="2"/>
              <a:buChar char="l"/>
            </a:pPr>
            <a:endParaRPr lang="en-US" altLang="ja-JP" sz="2400" dirty="0"/>
          </a:p>
          <a:p>
            <a:pPr marL="342900" indent="-342900">
              <a:buFont typeface="Wingdings" panose="05000000000000000000" pitchFamily="2" charset="2"/>
              <a:buChar char="l"/>
            </a:pPr>
            <a:r>
              <a:rPr lang="vi-VN" altLang="ja-JP" sz="2400" dirty="0"/>
              <a:t>Thực hiện truy nhập địa chỉ </a:t>
            </a:r>
            <a:endParaRPr lang="en-US" altLang="ja-JP" sz="2400" dirty="0"/>
          </a:p>
          <a:p>
            <a:pPr marL="800100" lvl="1" indent="-342900">
              <a:buFont typeface="Arial" panose="020B0604020202020204" pitchFamily="34" charset="0"/>
              <a:buChar char="•"/>
            </a:pPr>
            <a:r>
              <a:rPr lang="vi-VN" altLang="ja-JP" sz="2400" dirty="0">
                <a:solidFill>
                  <a:srgbClr val="3C33F5"/>
                </a:solidFill>
              </a:rPr>
              <a:t>STBR + s </a:t>
            </a:r>
            <a:r>
              <a:rPr lang="vi-VN" altLang="ja-JP" sz="2400" dirty="0"/>
              <a:t>⇒: địa chỉ phần tử </a:t>
            </a:r>
            <a:r>
              <a:rPr lang="vi-VN" altLang="ja-JP" sz="2400" dirty="0">
                <a:solidFill>
                  <a:srgbClr val="3C33F5"/>
                </a:solidFill>
              </a:rPr>
              <a:t>s</a:t>
            </a:r>
            <a:r>
              <a:rPr lang="vi-VN" altLang="ja-JP" sz="2400" dirty="0"/>
              <a:t> </a:t>
            </a:r>
            <a:endParaRPr lang="en-US" altLang="ja-JP" sz="2400" dirty="0"/>
          </a:p>
          <a:p>
            <a:pPr marL="800100" lvl="1" indent="-342900">
              <a:buFont typeface="Arial" panose="020B0604020202020204" pitchFamily="34" charset="0"/>
              <a:buChar char="•"/>
            </a:pPr>
            <a:r>
              <a:rPr lang="vi-VN" altLang="ja-JP" sz="2400" dirty="0"/>
              <a:t>Kiểm tra trường dấu hiệu </a:t>
            </a:r>
            <a:r>
              <a:rPr lang="vi-VN" altLang="ja-JP" sz="2400" dirty="0">
                <a:solidFill>
                  <a:srgbClr val="3C33F5"/>
                </a:solidFill>
              </a:rPr>
              <a:t>Ms</a:t>
            </a:r>
            <a:r>
              <a:rPr lang="vi-VN" altLang="ja-JP" sz="2400" dirty="0"/>
              <a:t>, nạp </a:t>
            </a:r>
            <a:r>
              <a:rPr lang="vi-VN" altLang="ja-JP" sz="2400" dirty="0">
                <a:solidFill>
                  <a:srgbClr val="3C33F5"/>
                </a:solidFill>
              </a:rPr>
              <a:t>PCBs</a:t>
            </a:r>
            <a:r>
              <a:rPr lang="vi-VN" altLang="ja-JP" sz="2400" dirty="0"/>
              <a:t> nếu cần </a:t>
            </a:r>
            <a:endParaRPr lang="en-US" altLang="ja-JP" sz="2400" dirty="0"/>
          </a:p>
          <a:p>
            <a:pPr marL="800100" lvl="1" indent="-342900">
              <a:buFont typeface="Arial" panose="020B0604020202020204" pitchFamily="34" charset="0"/>
              <a:buChar char="•"/>
            </a:pPr>
            <a:r>
              <a:rPr lang="vi-VN" altLang="ja-JP" sz="2400" dirty="0">
                <a:solidFill>
                  <a:srgbClr val="3C33F5"/>
                </a:solidFill>
              </a:rPr>
              <a:t>As + p </a:t>
            </a:r>
            <a:r>
              <a:rPr lang="vi-VN" altLang="ja-JP" sz="2400" dirty="0"/>
              <a:t>⇒ Địa chỉ phần tử </a:t>
            </a:r>
            <a:r>
              <a:rPr lang="vi-VN" altLang="ja-JP" sz="2400" dirty="0">
                <a:solidFill>
                  <a:srgbClr val="3C33F5"/>
                </a:solidFill>
              </a:rPr>
              <a:t>p</a:t>
            </a:r>
            <a:r>
              <a:rPr lang="vi-VN" altLang="ja-JP" sz="2400" dirty="0"/>
              <a:t> của </a:t>
            </a:r>
            <a:r>
              <a:rPr lang="vi-VN" altLang="ja-JP" sz="2400" dirty="0">
                <a:solidFill>
                  <a:srgbClr val="3C33F5"/>
                </a:solidFill>
              </a:rPr>
              <a:t>PCBs</a:t>
            </a:r>
            <a:r>
              <a:rPr lang="vi-VN" altLang="ja-JP" sz="2400" dirty="0"/>
              <a:t> </a:t>
            </a:r>
            <a:endParaRPr lang="en-US" altLang="ja-JP" sz="2400" dirty="0"/>
          </a:p>
          <a:p>
            <a:pPr marL="800100" lvl="1" indent="-342900">
              <a:buFont typeface="Arial" panose="020B0604020202020204" pitchFamily="34" charset="0"/>
              <a:buChar char="•"/>
            </a:pPr>
            <a:r>
              <a:rPr lang="vi-VN" altLang="ja-JP" sz="2400" dirty="0"/>
              <a:t>Kiểm tra trường dấu hiệu </a:t>
            </a:r>
            <a:r>
              <a:rPr lang="vi-VN" altLang="ja-JP" sz="2400" dirty="0">
                <a:solidFill>
                  <a:srgbClr val="3C33F5"/>
                </a:solidFill>
              </a:rPr>
              <a:t>Mp</a:t>
            </a:r>
            <a:r>
              <a:rPr lang="vi-VN" altLang="ja-JP" sz="2400" dirty="0"/>
              <a:t>, nạp </a:t>
            </a:r>
            <a:r>
              <a:rPr lang="en-US" altLang="ja-JP" sz="2400" dirty="0" err="1"/>
              <a:t>trang</a:t>
            </a:r>
            <a:r>
              <a:rPr lang="en-US" altLang="ja-JP" sz="2400" dirty="0"/>
              <a:t> </a:t>
            </a:r>
            <a:r>
              <a:rPr lang="en-US" altLang="ja-JP" sz="2400" dirty="0">
                <a:solidFill>
                  <a:srgbClr val="3C33F5"/>
                </a:solidFill>
              </a:rPr>
              <a:t>p</a:t>
            </a:r>
            <a:r>
              <a:rPr lang="vi-VN" altLang="ja-JP" sz="2400" dirty="0"/>
              <a:t> nếu cần </a:t>
            </a:r>
            <a:endParaRPr lang="en-US" altLang="ja-JP" sz="2400" dirty="0"/>
          </a:p>
          <a:p>
            <a:pPr marL="800100" lvl="1" indent="-342900">
              <a:buFont typeface="Arial" panose="020B0604020202020204" pitchFamily="34" charset="0"/>
              <a:buChar char="•"/>
            </a:pPr>
            <a:r>
              <a:rPr lang="vi-VN" altLang="ja-JP" sz="2400" dirty="0"/>
              <a:t>Ghép </a:t>
            </a:r>
            <a:r>
              <a:rPr lang="vi-VN" altLang="ja-JP" sz="2400" dirty="0">
                <a:solidFill>
                  <a:srgbClr val="3C33F5"/>
                </a:solidFill>
              </a:rPr>
              <a:t>Ap</a:t>
            </a:r>
            <a:r>
              <a:rPr lang="vi-VN" altLang="ja-JP" sz="2400" dirty="0"/>
              <a:t> với </a:t>
            </a:r>
            <a:r>
              <a:rPr lang="vi-VN" altLang="ja-JP" sz="2400" dirty="0">
                <a:solidFill>
                  <a:srgbClr val="3C33F5"/>
                </a:solidFill>
              </a:rPr>
              <a:t>d</a:t>
            </a:r>
            <a:r>
              <a:rPr lang="vi-VN" altLang="ja-JP" sz="2400" dirty="0"/>
              <a:t> ra được địa chỉ cần tìm</a:t>
            </a:r>
          </a:p>
          <a:p>
            <a:pPr marL="342900" indent="-342900">
              <a:buFont typeface="Wingdings" panose="05000000000000000000" pitchFamily="2" charset="2"/>
              <a:buChar char="l"/>
            </a:pPr>
            <a:endParaRPr lang="en-US" altLang="ja-JP" sz="2400" dirty="0"/>
          </a:p>
          <a:p>
            <a:pPr marL="342900" indent="-342900">
              <a:buFont typeface="Wingdings" panose="05000000000000000000" pitchFamily="2" charset="2"/>
              <a:buChar char="l"/>
            </a:pPr>
            <a:r>
              <a:rPr lang="vi-VN" altLang="ja-JP" sz="2400" dirty="0"/>
              <a:t>Được sử dụng trong VXL Intel 80386, MULTICS . . . </a:t>
            </a:r>
            <a:endParaRPr lang="en-US" altLang="ja-JP" sz="2400" dirty="0"/>
          </a:p>
          <a:p>
            <a:pPr marL="800100" lvl="1" indent="-342900">
              <a:buFont typeface="Arial" panose="020B0604020202020204" pitchFamily="34" charset="0"/>
              <a:buChar char="•"/>
            </a:pPr>
            <a:r>
              <a:rPr lang="vi-VN" altLang="ja-JP" sz="2400" dirty="0"/>
              <a:t>Quản lý bộ nhớ của VXL họ intel</a:t>
            </a:r>
            <a:endParaRPr lang="en-US" altLang="ja-JP" sz="2400" dirty="0"/>
          </a:p>
          <a:p>
            <a:pPr marL="1257300" lvl="2" indent="-342900">
              <a:buFont typeface="Arial" panose="020B0604020202020204" pitchFamily="34" charset="0"/>
              <a:buChar char="•"/>
            </a:pPr>
            <a:r>
              <a:rPr lang="vi-VN" altLang="ja-JP" sz="2400" dirty="0"/>
              <a:t>Chế độ thực </a:t>
            </a:r>
            <a:endParaRPr lang="en-US" altLang="ja-JP" sz="2400" dirty="0"/>
          </a:p>
          <a:p>
            <a:pPr marL="1257300" lvl="2" indent="-342900">
              <a:buFont typeface="Arial" panose="020B0604020202020204" pitchFamily="34" charset="0"/>
              <a:buChar char="•"/>
            </a:pPr>
            <a:r>
              <a:rPr lang="vi-VN" altLang="ja-JP" sz="2400" dirty="0"/>
              <a:t>Chế độ bảo vệ</a:t>
            </a:r>
            <a:endParaRPr lang="ja-JP" altLang="en-US" sz="2400" dirty="0"/>
          </a:p>
        </p:txBody>
      </p:sp>
    </p:spTree>
    <p:extLst>
      <p:ext uri="{BB962C8B-B14F-4D97-AF65-F5344CB8AC3E}">
        <p14:creationId xmlns:p14="http://schemas.microsoft.com/office/powerpoint/2010/main" val="3406637409"/>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9">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9">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9">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9">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bject 29"/>
          <p:cNvSpPr/>
          <p:nvPr/>
        </p:nvSpPr>
        <p:spPr>
          <a:xfrm>
            <a:off x="285631" y="2118175"/>
            <a:ext cx="8568827" cy="3165478"/>
          </a:xfrm>
          <a:prstGeom prst="rect">
            <a:avLst/>
          </a:prstGeom>
          <a:blipFill>
            <a:blip r:embed="rId2" cstate="print"/>
            <a:stretch>
              <a:fillRect/>
            </a:stretch>
          </a:blipFill>
        </p:spPr>
        <p:txBody>
          <a:bodyPr wrap="square" lIns="0" tIns="0" rIns="0" bIns="0" rtlCol="0"/>
          <a:lstStyle/>
          <a:p>
            <a:endParaRPr/>
          </a:p>
        </p:txBody>
      </p:sp>
      <p:sp>
        <p:nvSpPr>
          <p:cNvPr id="31" name="Rectangle 30"/>
          <p:cNvSpPr/>
          <p:nvPr/>
        </p:nvSpPr>
        <p:spPr>
          <a:xfrm>
            <a:off x="248754" y="1026499"/>
            <a:ext cx="8686800" cy="334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vi-VN" altLang="ja-JP" sz="2300" dirty="0">
                <a:solidFill>
                  <a:schemeClr val="bg1"/>
                </a:solidFill>
              </a:rPr>
              <a:t>Sơ đồ truy nhập bộ nhớ</a:t>
            </a:r>
            <a:endParaRPr lang="en-US" altLang="ja-JP" sz="2300" dirty="0">
              <a:solidFill>
                <a:schemeClr val="bg1"/>
              </a:solidFill>
            </a:endParaRPr>
          </a:p>
        </p:txBody>
      </p:sp>
      <p:sp>
        <p:nvSpPr>
          <p:cNvPr id="32" name="Rectangle 31"/>
          <p:cNvSpPr/>
          <p:nvPr/>
        </p:nvSpPr>
        <p:spPr>
          <a:xfrm>
            <a:off x="248754" y="168515"/>
            <a:ext cx="8740962" cy="923330"/>
          </a:xfrm>
          <a:prstGeom prst="rect">
            <a:avLst/>
          </a:prstGeom>
        </p:spPr>
        <p:txBody>
          <a:bodyPr wrap="square">
            <a:spAutoFit/>
          </a:bodyPr>
          <a:lstStyle/>
          <a:p>
            <a:r>
              <a:rPr lang="vi-VN" altLang="ja-JP" dirty="0">
                <a:latin typeface="+mj-lt"/>
              </a:rPr>
              <a:t>Chương  3:  Qu</a:t>
            </a:r>
            <a:r>
              <a:rPr lang="en-US" altLang="ja-JP" dirty="0">
                <a:latin typeface="+mj-lt"/>
              </a:rPr>
              <a:t>ản lý bộ nhớ</a:t>
            </a:r>
            <a:endParaRPr lang="vi-VN" altLang="ja-JP" dirty="0">
              <a:latin typeface="+mj-lt"/>
            </a:endParaRPr>
          </a:p>
          <a:p>
            <a:r>
              <a:rPr lang="vi-VN" altLang="ja-JP" dirty="0">
                <a:latin typeface="+mj-lt"/>
              </a:rPr>
              <a:t>2. Các chiến lược quản lý bộ nhớ </a:t>
            </a:r>
            <a:endParaRPr lang="en-US" altLang="ja-JP" dirty="0">
              <a:latin typeface="+mj-lt"/>
            </a:endParaRPr>
          </a:p>
          <a:p>
            <a:r>
              <a:rPr lang="vi-VN" altLang="ja-JP" dirty="0">
                <a:latin typeface="+mj-lt"/>
              </a:rPr>
              <a:t>2.</a:t>
            </a:r>
            <a:r>
              <a:rPr lang="vi-VN" altLang="ja-JP" dirty="0">
                <a:latin typeface="Tahoma" panose="020B0604030504040204" pitchFamily="34" charset="0"/>
                <a:ea typeface="Tahoma" panose="020B0604030504040204" pitchFamily="34" charset="0"/>
                <a:cs typeface="Tahoma" panose="020B0604030504040204" pitchFamily="34" charset="0"/>
              </a:rPr>
              <a:t> 5 Chiến lược kết hợp phân đoạn-phân trang</a:t>
            </a:r>
          </a:p>
        </p:txBody>
      </p:sp>
    </p:spTree>
    <p:extLst>
      <p:ext uri="{BB962C8B-B14F-4D97-AF65-F5344CB8AC3E}">
        <p14:creationId xmlns:p14="http://schemas.microsoft.com/office/powerpoint/2010/main" val="3947370265"/>
      </p:ext>
    </p:extLst>
  </p:cSld>
  <p:clrMapOvr>
    <a:masterClrMapping/>
  </p:clrMapOvr>
  <p:transition>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object 31"/>
          <p:cNvSpPr txBox="1"/>
          <p:nvPr/>
        </p:nvSpPr>
        <p:spPr>
          <a:xfrm>
            <a:off x="549622" y="2859644"/>
            <a:ext cx="1287213" cy="346048"/>
          </a:xfrm>
          <a:prstGeom prst="rect">
            <a:avLst/>
          </a:prstGeom>
        </p:spPr>
        <p:txBody>
          <a:bodyPr vert="horz" wrap="square" lIns="0" tIns="22661" rIns="0" bIns="0" rtlCol="0">
            <a:spAutoFit/>
          </a:bodyPr>
          <a:lstStyle/>
          <a:p>
            <a:pPr marL="25179">
              <a:spcBef>
                <a:spcPts val="178"/>
              </a:spcBef>
            </a:pPr>
            <a:r>
              <a:rPr sz="2100" spc="-119" dirty="0">
                <a:latin typeface="Arial"/>
                <a:cs typeface="Arial"/>
              </a:rPr>
              <a:t>Phân</a:t>
            </a:r>
            <a:r>
              <a:rPr sz="2100" spc="-30" dirty="0">
                <a:latin typeface="Arial"/>
                <a:cs typeface="Arial"/>
              </a:rPr>
              <a:t> </a:t>
            </a:r>
            <a:r>
              <a:rPr sz="2100" spc="-129" dirty="0">
                <a:latin typeface="Arial"/>
                <a:cs typeface="Arial"/>
              </a:rPr>
              <a:t>đo</a:t>
            </a:r>
            <a:r>
              <a:rPr lang="en-US" sz="2100" spc="-129" dirty="0">
                <a:latin typeface="Arial"/>
                <a:cs typeface="Arial"/>
              </a:rPr>
              <a:t>ạ</a:t>
            </a:r>
            <a:r>
              <a:rPr sz="2100" spc="-129" dirty="0">
                <a:latin typeface="Arial"/>
                <a:cs typeface="Arial"/>
              </a:rPr>
              <a:t>n</a:t>
            </a:r>
            <a:endParaRPr sz="2100" dirty="0">
              <a:latin typeface="Arial"/>
              <a:cs typeface="Arial"/>
            </a:endParaRPr>
          </a:p>
        </p:txBody>
      </p:sp>
      <p:graphicFrame>
        <p:nvGraphicFramePr>
          <p:cNvPr id="32" name="object 32"/>
          <p:cNvGraphicFramePr>
            <a:graphicFrameLocks noGrp="1"/>
          </p:cNvGraphicFramePr>
          <p:nvPr/>
        </p:nvGraphicFramePr>
        <p:xfrm>
          <a:off x="590883" y="3523124"/>
          <a:ext cx="2242771" cy="2063694"/>
        </p:xfrm>
        <a:graphic>
          <a:graphicData uri="http://schemas.openxmlformats.org/drawingml/2006/table">
            <a:tbl>
              <a:tblPr firstRow="1" bandRow="1">
                <a:tableStyleId>{2D5ABB26-0587-4C30-8999-92F81FD0307C}</a:tableStyleId>
              </a:tblPr>
              <a:tblGrid>
                <a:gridCol w="541535">
                  <a:extLst>
                    <a:ext uri="{9D8B030D-6E8A-4147-A177-3AD203B41FA5}">
                      <a16:colId xmlns:a16="http://schemas.microsoft.com/office/drawing/2014/main" val="20000"/>
                    </a:ext>
                  </a:extLst>
                </a:gridCol>
                <a:gridCol w="850618">
                  <a:extLst>
                    <a:ext uri="{9D8B030D-6E8A-4147-A177-3AD203B41FA5}">
                      <a16:colId xmlns:a16="http://schemas.microsoft.com/office/drawing/2014/main" val="20001"/>
                    </a:ext>
                  </a:extLst>
                </a:gridCol>
                <a:gridCol w="850618">
                  <a:extLst>
                    <a:ext uri="{9D8B030D-6E8A-4147-A177-3AD203B41FA5}">
                      <a16:colId xmlns:a16="http://schemas.microsoft.com/office/drawing/2014/main" val="20002"/>
                    </a:ext>
                  </a:extLst>
                </a:gridCol>
              </a:tblGrid>
              <a:tr h="427839">
                <a:tc>
                  <a:txBody>
                    <a:bodyPr/>
                    <a:lstStyle/>
                    <a:p>
                      <a:pPr marL="72390">
                        <a:lnSpc>
                          <a:spcPct val="100000"/>
                        </a:lnSpc>
                        <a:spcBef>
                          <a:spcPts val="30"/>
                        </a:spcBef>
                      </a:pPr>
                      <a:r>
                        <a:rPr sz="2100" dirty="0">
                          <a:latin typeface="Arial"/>
                          <a:cs typeface="Arial"/>
                        </a:rPr>
                        <a:t>M</a:t>
                      </a:r>
                      <a:endParaRPr sz="2100">
                        <a:latin typeface="Arial"/>
                        <a:cs typeface="Arial"/>
                      </a:endParaRPr>
                    </a:p>
                  </a:txBody>
                  <a:tcPr marL="0" marR="0" marT="75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30"/>
                        </a:spcBef>
                      </a:pPr>
                      <a:r>
                        <a:rPr sz="2100" dirty="0">
                          <a:latin typeface="Arial"/>
                          <a:cs typeface="Arial"/>
                        </a:rPr>
                        <a:t>A</a:t>
                      </a:r>
                      <a:endParaRPr sz="2100">
                        <a:latin typeface="Arial"/>
                        <a:cs typeface="Arial"/>
                      </a:endParaRPr>
                    </a:p>
                  </a:txBody>
                  <a:tcPr marL="0" marR="0" marT="75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30"/>
                        </a:spcBef>
                      </a:pPr>
                      <a:r>
                        <a:rPr sz="2100" dirty="0">
                          <a:latin typeface="Arial"/>
                          <a:cs typeface="Arial"/>
                        </a:rPr>
                        <a:t>L</a:t>
                      </a:r>
                      <a:endParaRPr sz="2100">
                        <a:latin typeface="Arial"/>
                        <a:cs typeface="Arial"/>
                      </a:endParaRPr>
                    </a:p>
                  </a:txBody>
                  <a:tcPr marL="0" marR="0" marT="75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427839">
                <a:tc>
                  <a:txBody>
                    <a:bodyPr/>
                    <a:lstStyle/>
                    <a:p>
                      <a:pPr marL="98425">
                        <a:lnSpc>
                          <a:spcPct val="100000"/>
                        </a:lnSpc>
                        <a:spcBef>
                          <a:spcPts val="130"/>
                        </a:spcBef>
                      </a:pPr>
                      <a:r>
                        <a:rPr sz="2100" dirty="0">
                          <a:latin typeface="Arial"/>
                          <a:cs typeface="Arial"/>
                        </a:rPr>
                        <a:t>0</a:t>
                      </a:r>
                      <a:endParaRPr sz="2100">
                        <a:latin typeface="Arial"/>
                        <a:cs typeface="Arial"/>
                      </a:endParaRPr>
                    </a:p>
                  </a:txBody>
                  <a:tcPr marL="0" marR="0" marT="32717"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130"/>
                        </a:spcBef>
                      </a:pPr>
                      <a:r>
                        <a:rPr sz="2100" i="1" dirty="0">
                          <a:latin typeface="DejaVu Sans"/>
                          <a:cs typeface="DejaVu Sans"/>
                        </a:rPr>
                        <a:t>−</a:t>
                      </a:r>
                      <a:endParaRPr sz="2100">
                        <a:latin typeface="DejaVu Sans"/>
                        <a:cs typeface="DejaVu Sans"/>
                      </a:endParaRPr>
                    </a:p>
                  </a:txBody>
                  <a:tcPr marL="0" marR="0" marT="32717"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130"/>
                        </a:spcBef>
                      </a:pPr>
                      <a:r>
                        <a:rPr sz="2100" spc="-70" dirty="0">
                          <a:latin typeface="Arial"/>
                          <a:cs typeface="Arial"/>
                        </a:rPr>
                        <a:t>2340</a:t>
                      </a:r>
                      <a:endParaRPr sz="2100">
                        <a:latin typeface="Arial"/>
                        <a:cs typeface="Arial"/>
                      </a:endParaRPr>
                    </a:p>
                  </a:txBody>
                  <a:tcPr marL="0" marR="0" marT="32717"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r h="402672">
                <a:tc>
                  <a:txBody>
                    <a:bodyPr/>
                    <a:lstStyle/>
                    <a:p>
                      <a:pPr marL="98425">
                        <a:lnSpc>
                          <a:spcPct val="100000"/>
                        </a:lnSpc>
                        <a:spcBef>
                          <a:spcPts val="30"/>
                        </a:spcBef>
                      </a:pPr>
                      <a:r>
                        <a:rPr sz="2100" dirty="0">
                          <a:latin typeface="Arial"/>
                          <a:cs typeface="Arial"/>
                        </a:rPr>
                        <a:t>1</a:t>
                      </a:r>
                      <a:endParaRPr sz="2100">
                        <a:latin typeface="Arial"/>
                        <a:cs typeface="Arial"/>
                      </a:endParaRPr>
                    </a:p>
                  </a:txBody>
                  <a:tcPr marL="0" marR="0" marT="75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30"/>
                        </a:spcBef>
                      </a:pPr>
                      <a:r>
                        <a:rPr sz="2100" spc="-70" dirty="0">
                          <a:latin typeface="Arial"/>
                          <a:cs typeface="Arial"/>
                        </a:rPr>
                        <a:t>2140</a:t>
                      </a:r>
                      <a:endParaRPr sz="2100">
                        <a:latin typeface="Arial"/>
                        <a:cs typeface="Arial"/>
                      </a:endParaRPr>
                    </a:p>
                  </a:txBody>
                  <a:tcPr marL="0" marR="0" marT="75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30"/>
                        </a:spcBef>
                      </a:pPr>
                      <a:r>
                        <a:rPr sz="2100" spc="-70" dirty="0">
                          <a:latin typeface="Arial"/>
                          <a:cs typeface="Arial"/>
                        </a:rPr>
                        <a:t>5730</a:t>
                      </a:r>
                      <a:endParaRPr sz="2100">
                        <a:latin typeface="Arial"/>
                        <a:cs typeface="Arial"/>
                      </a:endParaRPr>
                    </a:p>
                  </a:txBody>
                  <a:tcPr marL="0" marR="0" marT="75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2"/>
                  </a:ext>
                </a:extLst>
              </a:tr>
              <a:tr h="402672">
                <a:tc>
                  <a:txBody>
                    <a:bodyPr/>
                    <a:lstStyle/>
                    <a:p>
                      <a:pPr marL="98425">
                        <a:lnSpc>
                          <a:spcPct val="100000"/>
                        </a:lnSpc>
                        <a:spcBef>
                          <a:spcPts val="30"/>
                        </a:spcBef>
                      </a:pPr>
                      <a:r>
                        <a:rPr sz="2100" dirty="0">
                          <a:latin typeface="Arial"/>
                          <a:cs typeface="Arial"/>
                        </a:rPr>
                        <a:t>0</a:t>
                      </a:r>
                      <a:endParaRPr sz="2100">
                        <a:latin typeface="Arial"/>
                        <a:cs typeface="Arial"/>
                      </a:endParaRPr>
                    </a:p>
                  </a:txBody>
                  <a:tcPr marL="0" marR="0" marT="75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30"/>
                        </a:spcBef>
                      </a:pPr>
                      <a:r>
                        <a:rPr sz="2100" i="1" dirty="0">
                          <a:latin typeface="DejaVu Sans"/>
                          <a:cs typeface="DejaVu Sans"/>
                        </a:rPr>
                        <a:t>−</a:t>
                      </a:r>
                      <a:endParaRPr sz="2100">
                        <a:latin typeface="DejaVu Sans"/>
                        <a:cs typeface="DejaVu Sans"/>
                      </a:endParaRPr>
                    </a:p>
                  </a:txBody>
                  <a:tcPr marL="0" marR="0" marT="75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30"/>
                        </a:spcBef>
                      </a:pPr>
                      <a:r>
                        <a:rPr sz="2100" spc="-70" dirty="0">
                          <a:latin typeface="Arial"/>
                          <a:cs typeface="Arial"/>
                        </a:rPr>
                        <a:t>4264</a:t>
                      </a:r>
                      <a:endParaRPr sz="2100">
                        <a:latin typeface="Arial"/>
                        <a:cs typeface="Arial"/>
                      </a:endParaRPr>
                    </a:p>
                  </a:txBody>
                  <a:tcPr marL="0" marR="0" marT="75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3"/>
                  </a:ext>
                </a:extLst>
              </a:tr>
              <a:tr h="402672">
                <a:tc>
                  <a:txBody>
                    <a:bodyPr/>
                    <a:lstStyle/>
                    <a:p>
                      <a:pPr marL="98425">
                        <a:lnSpc>
                          <a:spcPct val="100000"/>
                        </a:lnSpc>
                        <a:spcBef>
                          <a:spcPts val="30"/>
                        </a:spcBef>
                      </a:pPr>
                      <a:r>
                        <a:rPr sz="2100" dirty="0">
                          <a:latin typeface="Arial"/>
                          <a:cs typeface="Arial"/>
                        </a:rPr>
                        <a:t>0</a:t>
                      </a:r>
                      <a:endParaRPr sz="2100">
                        <a:latin typeface="Arial"/>
                        <a:cs typeface="Arial"/>
                      </a:endParaRPr>
                    </a:p>
                  </a:txBody>
                  <a:tcPr marL="0" marR="0" marT="75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30"/>
                        </a:spcBef>
                      </a:pPr>
                      <a:r>
                        <a:rPr sz="2100" i="1" dirty="0">
                          <a:latin typeface="DejaVu Sans"/>
                          <a:cs typeface="DejaVu Sans"/>
                        </a:rPr>
                        <a:t>−</a:t>
                      </a:r>
                      <a:endParaRPr sz="2100">
                        <a:latin typeface="DejaVu Sans"/>
                        <a:cs typeface="DejaVu Sans"/>
                      </a:endParaRPr>
                    </a:p>
                  </a:txBody>
                  <a:tcPr marL="0" marR="0" marT="75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30"/>
                        </a:spcBef>
                      </a:pPr>
                      <a:r>
                        <a:rPr sz="2100" spc="-70" dirty="0">
                          <a:latin typeface="Arial"/>
                          <a:cs typeface="Arial"/>
                        </a:rPr>
                        <a:t>1766</a:t>
                      </a:r>
                      <a:endParaRPr sz="2100">
                        <a:latin typeface="Arial"/>
                        <a:cs typeface="Arial"/>
                      </a:endParaRPr>
                    </a:p>
                  </a:txBody>
                  <a:tcPr marL="0" marR="0" marT="75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4"/>
                  </a:ext>
                </a:extLst>
              </a:tr>
            </a:tbl>
          </a:graphicData>
        </a:graphic>
      </p:graphicFrame>
      <p:sp>
        <p:nvSpPr>
          <p:cNvPr id="33" name="object 33"/>
          <p:cNvSpPr txBox="1"/>
          <p:nvPr/>
        </p:nvSpPr>
        <p:spPr>
          <a:xfrm>
            <a:off x="1077051" y="5825811"/>
            <a:ext cx="1280916" cy="331930"/>
          </a:xfrm>
          <a:prstGeom prst="rect">
            <a:avLst/>
          </a:prstGeom>
        </p:spPr>
        <p:txBody>
          <a:bodyPr vert="horz" wrap="square" lIns="0" tIns="23920" rIns="0" bIns="0" rtlCol="0">
            <a:spAutoFit/>
          </a:bodyPr>
          <a:lstStyle/>
          <a:p>
            <a:pPr marL="25179">
              <a:spcBef>
                <a:spcPts val="188"/>
              </a:spcBef>
            </a:pPr>
            <a:r>
              <a:rPr sz="2000" b="1" spc="-69" dirty="0">
                <a:solidFill>
                  <a:srgbClr val="3333B2"/>
                </a:solidFill>
                <a:latin typeface="Arial"/>
                <a:cs typeface="Arial"/>
              </a:rPr>
              <a:t>B</a:t>
            </a:r>
            <a:r>
              <a:rPr lang="en-US" sz="2000" b="1" spc="-69" dirty="0">
                <a:solidFill>
                  <a:srgbClr val="3333B2"/>
                </a:solidFill>
                <a:latin typeface="Arial"/>
                <a:cs typeface="Arial"/>
              </a:rPr>
              <a:t>ả</a:t>
            </a:r>
            <a:r>
              <a:rPr sz="2000" b="1" spc="-69" dirty="0">
                <a:solidFill>
                  <a:srgbClr val="3333B2"/>
                </a:solidFill>
                <a:latin typeface="Arial"/>
                <a:cs typeface="Arial"/>
              </a:rPr>
              <a:t>ng:</a:t>
            </a:r>
            <a:r>
              <a:rPr sz="2000" b="1" dirty="0">
                <a:solidFill>
                  <a:srgbClr val="3333B2"/>
                </a:solidFill>
                <a:latin typeface="Arial"/>
                <a:cs typeface="Arial"/>
              </a:rPr>
              <a:t> </a:t>
            </a:r>
            <a:r>
              <a:rPr sz="2000" spc="-149" dirty="0">
                <a:latin typeface="Arial"/>
                <a:cs typeface="Arial"/>
              </a:rPr>
              <a:t>SCB</a:t>
            </a:r>
            <a:endParaRPr sz="2000" dirty="0">
              <a:latin typeface="Arial"/>
              <a:cs typeface="Arial"/>
            </a:endParaRPr>
          </a:p>
        </p:txBody>
      </p:sp>
      <p:sp>
        <p:nvSpPr>
          <p:cNvPr id="34" name="object 34"/>
          <p:cNvSpPr/>
          <p:nvPr/>
        </p:nvSpPr>
        <p:spPr>
          <a:xfrm>
            <a:off x="397902" y="2843666"/>
            <a:ext cx="2639921" cy="0"/>
          </a:xfrm>
          <a:custGeom>
            <a:avLst/>
            <a:gdLst/>
            <a:ahLst/>
            <a:cxnLst/>
            <a:rect l="l" t="t" r="r" b="b"/>
            <a:pathLst>
              <a:path w="1330960">
                <a:moveTo>
                  <a:pt x="0" y="0"/>
                </a:moveTo>
                <a:lnTo>
                  <a:pt x="1330375" y="0"/>
                </a:lnTo>
              </a:path>
            </a:pathLst>
          </a:custGeom>
          <a:ln w="5054">
            <a:solidFill>
              <a:srgbClr val="000000"/>
            </a:solidFill>
          </a:ln>
        </p:spPr>
        <p:txBody>
          <a:bodyPr wrap="square" lIns="0" tIns="0" rIns="0" bIns="0" rtlCol="0"/>
          <a:lstStyle/>
          <a:p>
            <a:endParaRPr/>
          </a:p>
        </p:txBody>
      </p:sp>
      <p:sp>
        <p:nvSpPr>
          <p:cNvPr id="35" name="object 35"/>
          <p:cNvSpPr/>
          <p:nvPr/>
        </p:nvSpPr>
        <p:spPr>
          <a:xfrm>
            <a:off x="402914" y="2843692"/>
            <a:ext cx="0" cy="3864389"/>
          </a:xfrm>
          <a:custGeom>
            <a:avLst/>
            <a:gdLst/>
            <a:ahLst/>
            <a:cxnLst/>
            <a:rect l="l" t="t" r="r" b="b"/>
            <a:pathLst>
              <a:path h="1950085">
                <a:moveTo>
                  <a:pt x="0" y="1949577"/>
                </a:moveTo>
                <a:lnTo>
                  <a:pt x="0" y="0"/>
                </a:lnTo>
              </a:path>
            </a:pathLst>
          </a:custGeom>
          <a:ln w="5054">
            <a:solidFill>
              <a:srgbClr val="000000"/>
            </a:solidFill>
          </a:ln>
        </p:spPr>
        <p:txBody>
          <a:bodyPr wrap="square" lIns="0" tIns="0" rIns="0" bIns="0" rtlCol="0"/>
          <a:lstStyle/>
          <a:p>
            <a:endParaRPr/>
          </a:p>
        </p:txBody>
      </p:sp>
      <p:sp>
        <p:nvSpPr>
          <p:cNvPr id="36" name="object 36"/>
          <p:cNvSpPr/>
          <p:nvPr/>
        </p:nvSpPr>
        <p:spPr>
          <a:xfrm>
            <a:off x="3031650" y="2843692"/>
            <a:ext cx="0" cy="3864389"/>
          </a:xfrm>
          <a:custGeom>
            <a:avLst/>
            <a:gdLst/>
            <a:ahLst/>
            <a:cxnLst/>
            <a:rect l="l" t="t" r="r" b="b"/>
            <a:pathLst>
              <a:path h="1950085">
                <a:moveTo>
                  <a:pt x="0" y="1949577"/>
                </a:moveTo>
                <a:lnTo>
                  <a:pt x="0" y="0"/>
                </a:lnTo>
              </a:path>
            </a:pathLst>
          </a:custGeom>
          <a:ln w="5054">
            <a:solidFill>
              <a:srgbClr val="000000"/>
            </a:solidFill>
          </a:ln>
        </p:spPr>
        <p:txBody>
          <a:bodyPr wrap="square" lIns="0" tIns="0" rIns="0" bIns="0" rtlCol="0"/>
          <a:lstStyle/>
          <a:p>
            <a:endParaRPr/>
          </a:p>
        </p:txBody>
      </p:sp>
      <p:sp>
        <p:nvSpPr>
          <p:cNvPr id="37" name="object 37"/>
          <p:cNvSpPr/>
          <p:nvPr/>
        </p:nvSpPr>
        <p:spPr>
          <a:xfrm>
            <a:off x="397902" y="6707073"/>
            <a:ext cx="2639921" cy="0"/>
          </a:xfrm>
          <a:custGeom>
            <a:avLst/>
            <a:gdLst/>
            <a:ahLst/>
            <a:cxnLst/>
            <a:rect l="l" t="t" r="r" b="b"/>
            <a:pathLst>
              <a:path w="1330960">
                <a:moveTo>
                  <a:pt x="0" y="0"/>
                </a:moveTo>
                <a:lnTo>
                  <a:pt x="1330375" y="0"/>
                </a:lnTo>
              </a:path>
            </a:pathLst>
          </a:custGeom>
          <a:ln w="5054">
            <a:solidFill>
              <a:srgbClr val="000000"/>
            </a:solidFill>
          </a:ln>
        </p:spPr>
        <p:txBody>
          <a:bodyPr wrap="square" lIns="0" tIns="0" rIns="0" bIns="0" rtlCol="0"/>
          <a:lstStyle/>
          <a:p>
            <a:endParaRPr/>
          </a:p>
        </p:txBody>
      </p:sp>
      <p:sp>
        <p:nvSpPr>
          <p:cNvPr id="38" name="object 38"/>
          <p:cNvSpPr/>
          <p:nvPr/>
        </p:nvSpPr>
        <p:spPr>
          <a:xfrm>
            <a:off x="3084349" y="2938949"/>
            <a:ext cx="0" cy="3768754"/>
          </a:xfrm>
          <a:custGeom>
            <a:avLst/>
            <a:gdLst/>
            <a:ahLst/>
            <a:cxnLst/>
            <a:rect l="l" t="t" r="r" b="b"/>
            <a:pathLst>
              <a:path h="1901825">
                <a:moveTo>
                  <a:pt x="0" y="0"/>
                </a:moveTo>
                <a:lnTo>
                  <a:pt x="0" y="1901507"/>
                </a:lnTo>
              </a:path>
            </a:pathLst>
          </a:custGeom>
          <a:ln w="53136">
            <a:solidFill>
              <a:srgbClr val="000000"/>
            </a:solidFill>
          </a:ln>
        </p:spPr>
        <p:txBody>
          <a:bodyPr wrap="square" lIns="0" tIns="0" rIns="0" bIns="0" rtlCol="0"/>
          <a:lstStyle/>
          <a:p>
            <a:endParaRPr/>
          </a:p>
        </p:txBody>
      </p:sp>
      <p:sp>
        <p:nvSpPr>
          <p:cNvPr id="39" name="object 39"/>
          <p:cNvSpPr/>
          <p:nvPr/>
        </p:nvSpPr>
        <p:spPr>
          <a:xfrm>
            <a:off x="498283" y="6759722"/>
            <a:ext cx="2639921" cy="0"/>
          </a:xfrm>
          <a:custGeom>
            <a:avLst/>
            <a:gdLst/>
            <a:ahLst/>
            <a:cxnLst/>
            <a:rect l="l" t="t" r="r" b="b"/>
            <a:pathLst>
              <a:path w="1330960">
                <a:moveTo>
                  <a:pt x="0" y="0"/>
                </a:moveTo>
                <a:lnTo>
                  <a:pt x="1330375" y="0"/>
                </a:lnTo>
              </a:path>
            </a:pathLst>
          </a:custGeom>
          <a:ln w="53136">
            <a:solidFill>
              <a:srgbClr val="000000"/>
            </a:solidFill>
          </a:ln>
        </p:spPr>
        <p:txBody>
          <a:bodyPr wrap="square" lIns="0" tIns="0" rIns="0" bIns="0" rtlCol="0"/>
          <a:lstStyle/>
          <a:p>
            <a:endParaRPr/>
          </a:p>
        </p:txBody>
      </p:sp>
      <p:graphicFrame>
        <p:nvGraphicFramePr>
          <p:cNvPr id="41" name="object 41"/>
          <p:cNvGraphicFramePr>
            <a:graphicFrameLocks noGrp="1"/>
          </p:cNvGraphicFramePr>
          <p:nvPr/>
        </p:nvGraphicFramePr>
        <p:xfrm>
          <a:off x="3828716" y="3336863"/>
          <a:ext cx="1506388" cy="2063694"/>
        </p:xfrm>
        <a:graphic>
          <a:graphicData uri="http://schemas.openxmlformats.org/drawingml/2006/table">
            <a:tbl>
              <a:tblPr firstRow="1" bandRow="1">
                <a:tableStyleId>{2D5ABB26-0587-4C30-8999-92F81FD0307C}</a:tableStyleId>
              </a:tblPr>
              <a:tblGrid>
                <a:gridCol w="541561">
                  <a:extLst>
                    <a:ext uri="{9D8B030D-6E8A-4147-A177-3AD203B41FA5}">
                      <a16:colId xmlns:a16="http://schemas.microsoft.com/office/drawing/2014/main" val="20000"/>
                    </a:ext>
                  </a:extLst>
                </a:gridCol>
                <a:gridCol w="514883">
                  <a:extLst>
                    <a:ext uri="{9D8B030D-6E8A-4147-A177-3AD203B41FA5}">
                      <a16:colId xmlns:a16="http://schemas.microsoft.com/office/drawing/2014/main" val="20001"/>
                    </a:ext>
                  </a:extLst>
                </a:gridCol>
                <a:gridCol w="449944">
                  <a:extLst>
                    <a:ext uri="{9D8B030D-6E8A-4147-A177-3AD203B41FA5}">
                      <a16:colId xmlns:a16="http://schemas.microsoft.com/office/drawing/2014/main" val="20002"/>
                    </a:ext>
                  </a:extLst>
                </a:gridCol>
              </a:tblGrid>
              <a:tr h="427839">
                <a:tc>
                  <a:txBody>
                    <a:bodyPr/>
                    <a:lstStyle/>
                    <a:p>
                      <a:pPr algn="ctr">
                        <a:lnSpc>
                          <a:spcPct val="100000"/>
                        </a:lnSpc>
                        <a:spcBef>
                          <a:spcPts val="80"/>
                        </a:spcBef>
                      </a:pPr>
                      <a:r>
                        <a:rPr sz="2100" dirty="0">
                          <a:latin typeface="Arial"/>
                          <a:cs typeface="Arial"/>
                        </a:rPr>
                        <a:t>M</a:t>
                      </a:r>
                      <a:endParaRPr sz="2100">
                        <a:latin typeface="Arial"/>
                        <a:cs typeface="Arial"/>
                      </a:endParaRPr>
                    </a:p>
                  </a:txBody>
                  <a:tcPr marL="0" marR="0" marT="20134"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80"/>
                        </a:spcBef>
                      </a:pPr>
                      <a:r>
                        <a:rPr sz="2100" dirty="0">
                          <a:latin typeface="Arial"/>
                          <a:cs typeface="Arial"/>
                        </a:rPr>
                        <a:t>A</a:t>
                      </a:r>
                      <a:endParaRPr sz="2100">
                        <a:latin typeface="Arial"/>
                        <a:cs typeface="Arial"/>
                      </a:endParaRPr>
                    </a:p>
                  </a:txBody>
                  <a:tcPr marL="0" marR="0" marT="20134"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2390">
                        <a:lnSpc>
                          <a:spcPct val="100000"/>
                        </a:lnSpc>
                        <a:spcBef>
                          <a:spcPts val="80"/>
                        </a:spcBef>
                      </a:pPr>
                      <a:r>
                        <a:rPr sz="2100" dirty="0">
                          <a:latin typeface="Arial"/>
                          <a:cs typeface="Arial"/>
                        </a:rPr>
                        <a:t>L</a:t>
                      </a:r>
                      <a:endParaRPr sz="2100">
                        <a:latin typeface="Arial"/>
                        <a:cs typeface="Arial"/>
                      </a:endParaRPr>
                    </a:p>
                  </a:txBody>
                  <a:tcPr marL="0" marR="0" marT="20134"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427839">
                <a:tc>
                  <a:txBody>
                    <a:bodyPr/>
                    <a:lstStyle/>
                    <a:p>
                      <a:pPr algn="ctr">
                        <a:lnSpc>
                          <a:spcPct val="100000"/>
                        </a:lnSpc>
                        <a:spcBef>
                          <a:spcPts val="180"/>
                        </a:spcBef>
                      </a:pPr>
                      <a:r>
                        <a:rPr sz="2100" dirty="0">
                          <a:latin typeface="Arial"/>
                          <a:cs typeface="Arial"/>
                        </a:rPr>
                        <a:t>0</a:t>
                      </a:r>
                      <a:endParaRPr sz="2100">
                        <a:latin typeface="Arial"/>
                        <a:cs typeface="Arial"/>
                      </a:endParaRPr>
                    </a:p>
                  </a:txBody>
                  <a:tcPr marL="0" marR="0" marT="45301"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180"/>
                        </a:spcBef>
                      </a:pPr>
                      <a:r>
                        <a:rPr sz="2100" i="1" dirty="0">
                          <a:latin typeface="DejaVu Sans"/>
                          <a:cs typeface="DejaVu Sans"/>
                        </a:rPr>
                        <a:t>−</a:t>
                      </a:r>
                      <a:endParaRPr sz="2100">
                        <a:latin typeface="DejaVu Sans"/>
                        <a:cs typeface="DejaVu Sans"/>
                      </a:endParaRPr>
                    </a:p>
                  </a:txBody>
                  <a:tcPr marL="0" marR="0" marT="45301"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ct val="100000"/>
                        </a:lnSpc>
                        <a:spcBef>
                          <a:spcPts val="180"/>
                        </a:spcBef>
                      </a:pPr>
                      <a:r>
                        <a:rPr sz="2100" dirty="0">
                          <a:latin typeface="Arial"/>
                          <a:cs typeface="Arial"/>
                        </a:rPr>
                        <a:t>3</a:t>
                      </a:r>
                      <a:endParaRPr sz="2100">
                        <a:latin typeface="Arial"/>
                        <a:cs typeface="Arial"/>
                      </a:endParaRPr>
                    </a:p>
                  </a:txBody>
                  <a:tcPr marL="0" marR="0" marT="45301"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r h="402672">
                <a:tc>
                  <a:txBody>
                    <a:bodyPr/>
                    <a:lstStyle/>
                    <a:p>
                      <a:pPr algn="ctr">
                        <a:lnSpc>
                          <a:spcPct val="100000"/>
                        </a:lnSpc>
                        <a:spcBef>
                          <a:spcPts val="80"/>
                        </a:spcBef>
                      </a:pPr>
                      <a:r>
                        <a:rPr sz="2100" dirty="0">
                          <a:latin typeface="Arial"/>
                          <a:cs typeface="Arial"/>
                        </a:rPr>
                        <a:t>0</a:t>
                      </a:r>
                      <a:endParaRPr sz="2100">
                        <a:latin typeface="Arial"/>
                        <a:cs typeface="Arial"/>
                      </a:endParaRPr>
                    </a:p>
                  </a:txBody>
                  <a:tcPr marL="0" marR="0" marT="20134"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80"/>
                        </a:spcBef>
                      </a:pPr>
                      <a:r>
                        <a:rPr sz="2100" dirty="0">
                          <a:latin typeface="Arial"/>
                          <a:cs typeface="Arial"/>
                        </a:rPr>
                        <a:t>5</a:t>
                      </a:r>
                      <a:endParaRPr sz="2100">
                        <a:latin typeface="Arial"/>
                        <a:cs typeface="Arial"/>
                      </a:endParaRPr>
                    </a:p>
                  </a:txBody>
                  <a:tcPr marL="0" marR="0" marT="20134"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ct val="100000"/>
                        </a:lnSpc>
                        <a:spcBef>
                          <a:spcPts val="80"/>
                        </a:spcBef>
                      </a:pPr>
                      <a:r>
                        <a:rPr sz="2100" dirty="0">
                          <a:latin typeface="Arial"/>
                          <a:cs typeface="Arial"/>
                        </a:rPr>
                        <a:t>6</a:t>
                      </a:r>
                      <a:endParaRPr sz="2100">
                        <a:latin typeface="Arial"/>
                        <a:cs typeface="Arial"/>
                      </a:endParaRPr>
                    </a:p>
                  </a:txBody>
                  <a:tcPr marL="0" marR="0" marT="20134"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2"/>
                  </a:ext>
                </a:extLst>
              </a:tr>
              <a:tr h="402672">
                <a:tc>
                  <a:txBody>
                    <a:bodyPr/>
                    <a:lstStyle/>
                    <a:p>
                      <a:pPr algn="ctr">
                        <a:lnSpc>
                          <a:spcPct val="100000"/>
                        </a:lnSpc>
                        <a:spcBef>
                          <a:spcPts val="80"/>
                        </a:spcBef>
                      </a:pPr>
                      <a:r>
                        <a:rPr sz="2100" dirty="0">
                          <a:latin typeface="Arial"/>
                          <a:cs typeface="Arial"/>
                        </a:rPr>
                        <a:t>0</a:t>
                      </a:r>
                      <a:endParaRPr sz="2100">
                        <a:latin typeface="Arial"/>
                        <a:cs typeface="Arial"/>
                      </a:endParaRPr>
                    </a:p>
                  </a:txBody>
                  <a:tcPr marL="0" marR="0" marT="20134"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80"/>
                        </a:spcBef>
                      </a:pPr>
                      <a:r>
                        <a:rPr sz="2100" i="1" dirty="0">
                          <a:latin typeface="DejaVu Sans"/>
                          <a:cs typeface="DejaVu Sans"/>
                        </a:rPr>
                        <a:t>−</a:t>
                      </a:r>
                      <a:endParaRPr sz="2100">
                        <a:latin typeface="DejaVu Sans"/>
                        <a:cs typeface="DejaVu Sans"/>
                      </a:endParaRPr>
                    </a:p>
                  </a:txBody>
                  <a:tcPr marL="0" marR="0" marT="20134"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ct val="100000"/>
                        </a:lnSpc>
                        <a:spcBef>
                          <a:spcPts val="80"/>
                        </a:spcBef>
                      </a:pPr>
                      <a:r>
                        <a:rPr sz="2100" dirty="0">
                          <a:latin typeface="Arial"/>
                          <a:cs typeface="Arial"/>
                        </a:rPr>
                        <a:t>5</a:t>
                      </a:r>
                      <a:endParaRPr sz="2100">
                        <a:latin typeface="Arial"/>
                        <a:cs typeface="Arial"/>
                      </a:endParaRPr>
                    </a:p>
                  </a:txBody>
                  <a:tcPr marL="0" marR="0" marT="20134"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3"/>
                  </a:ext>
                </a:extLst>
              </a:tr>
              <a:tr h="402672">
                <a:tc>
                  <a:txBody>
                    <a:bodyPr/>
                    <a:lstStyle/>
                    <a:p>
                      <a:pPr algn="ctr">
                        <a:lnSpc>
                          <a:spcPct val="100000"/>
                        </a:lnSpc>
                        <a:spcBef>
                          <a:spcPts val="80"/>
                        </a:spcBef>
                      </a:pPr>
                      <a:r>
                        <a:rPr sz="2100" dirty="0">
                          <a:latin typeface="Arial"/>
                          <a:cs typeface="Arial"/>
                        </a:rPr>
                        <a:t>0</a:t>
                      </a:r>
                      <a:endParaRPr sz="2100">
                        <a:latin typeface="Arial"/>
                        <a:cs typeface="Arial"/>
                      </a:endParaRPr>
                    </a:p>
                  </a:txBody>
                  <a:tcPr marL="0" marR="0" marT="20134"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80"/>
                        </a:spcBef>
                      </a:pPr>
                      <a:r>
                        <a:rPr sz="2100" i="1" dirty="0">
                          <a:latin typeface="DejaVu Sans"/>
                          <a:cs typeface="DejaVu Sans"/>
                        </a:rPr>
                        <a:t>−</a:t>
                      </a:r>
                      <a:endParaRPr sz="2100">
                        <a:latin typeface="DejaVu Sans"/>
                        <a:cs typeface="DejaVu Sans"/>
                      </a:endParaRPr>
                    </a:p>
                  </a:txBody>
                  <a:tcPr marL="0" marR="0" marT="20134"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ct val="100000"/>
                        </a:lnSpc>
                        <a:spcBef>
                          <a:spcPts val="80"/>
                        </a:spcBef>
                      </a:pPr>
                      <a:r>
                        <a:rPr sz="2100" dirty="0">
                          <a:latin typeface="Arial"/>
                          <a:cs typeface="Arial"/>
                        </a:rPr>
                        <a:t>2</a:t>
                      </a:r>
                      <a:endParaRPr sz="2100">
                        <a:latin typeface="Arial"/>
                        <a:cs typeface="Arial"/>
                      </a:endParaRPr>
                    </a:p>
                  </a:txBody>
                  <a:tcPr marL="0" marR="0" marT="20134"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4"/>
                  </a:ext>
                </a:extLst>
              </a:tr>
            </a:tbl>
          </a:graphicData>
        </a:graphic>
      </p:graphicFrame>
      <p:sp>
        <p:nvSpPr>
          <p:cNvPr id="42" name="object 42"/>
          <p:cNvSpPr txBox="1"/>
          <p:nvPr/>
        </p:nvSpPr>
        <p:spPr>
          <a:xfrm>
            <a:off x="3946706" y="5724790"/>
            <a:ext cx="1280916" cy="331930"/>
          </a:xfrm>
          <a:prstGeom prst="rect">
            <a:avLst/>
          </a:prstGeom>
        </p:spPr>
        <p:txBody>
          <a:bodyPr vert="horz" wrap="square" lIns="0" tIns="23920" rIns="0" bIns="0" rtlCol="0">
            <a:spAutoFit/>
          </a:bodyPr>
          <a:lstStyle/>
          <a:p>
            <a:pPr marL="25179">
              <a:spcBef>
                <a:spcPts val="188"/>
              </a:spcBef>
            </a:pPr>
            <a:r>
              <a:rPr sz="2000" b="1" spc="-69" dirty="0">
                <a:solidFill>
                  <a:srgbClr val="3333B2"/>
                </a:solidFill>
                <a:latin typeface="Arial"/>
                <a:cs typeface="Arial"/>
              </a:rPr>
              <a:t>B</a:t>
            </a:r>
            <a:r>
              <a:rPr lang="en-US" sz="2000" b="1" spc="-69" dirty="0">
                <a:solidFill>
                  <a:srgbClr val="3333B2"/>
                </a:solidFill>
                <a:latin typeface="Arial"/>
                <a:cs typeface="Arial"/>
              </a:rPr>
              <a:t>ả</a:t>
            </a:r>
            <a:r>
              <a:rPr sz="2000" b="1" spc="-69" dirty="0">
                <a:solidFill>
                  <a:srgbClr val="3333B2"/>
                </a:solidFill>
                <a:latin typeface="Arial"/>
                <a:cs typeface="Arial"/>
              </a:rPr>
              <a:t>ng:</a:t>
            </a:r>
            <a:r>
              <a:rPr sz="2000" b="1" dirty="0">
                <a:solidFill>
                  <a:srgbClr val="3333B2"/>
                </a:solidFill>
                <a:latin typeface="Arial"/>
                <a:cs typeface="Arial"/>
              </a:rPr>
              <a:t> </a:t>
            </a:r>
            <a:r>
              <a:rPr sz="2000" spc="-149" dirty="0">
                <a:latin typeface="Arial"/>
                <a:cs typeface="Arial"/>
              </a:rPr>
              <a:t>SCB</a:t>
            </a:r>
            <a:endParaRPr sz="2000" dirty="0">
              <a:latin typeface="Arial"/>
              <a:cs typeface="Arial"/>
            </a:endParaRPr>
          </a:p>
        </p:txBody>
      </p:sp>
      <p:graphicFrame>
        <p:nvGraphicFramePr>
          <p:cNvPr id="43" name="object 43"/>
          <p:cNvGraphicFramePr>
            <a:graphicFrameLocks noGrp="1"/>
          </p:cNvGraphicFramePr>
          <p:nvPr>
            <p:extLst>
              <p:ext uri="{D42A27DB-BD31-4B8C-83A1-F6EECF244321}">
                <p14:modId xmlns:p14="http://schemas.microsoft.com/office/powerpoint/2010/main" val="4013466124"/>
              </p:ext>
            </p:extLst>
          </p:nvPr>
        </p:nvGraphicFramePr>
        <p:xfrm>
          <a:off x="7005109" y="3198949"/>
          <a:ext cx="1056418" cy="2340531"/>
        </p:xfrm>
        <a:graphic>
          <a:graphicData uri="http://schemas.openxmlformats.org/drawingml/2006/table">
            <a:tbl>
              <a:tblPr firstRow="1" bandRow="1">
                <a:tableStyleId>{2D5ABB26-0587-4C30-8999-92F81FD0307C}</a:tableStyleId>
              </a:tblPr>
              <a:tblGrid>
                <a:gridCol w="541535">
                  <a:extLst>
                    <a:ext uri="{9D8B030D-6E8A-4147-A177-3AD203B41FA5}">
                      <a16:colId xmlns:a16="http://schemas.microsoft.com/office/drawing/2014/main" val="20000"/>
                    </a:ext>
                  </a:extLst>
                </a:gridCol>
                <a:gridCol w="514883">
                  <a:extLst>
                    <a:ext uri="{9D8B030D-6E8A-4147-A177-3AD203B41FA5}">
                      <a16:colId xmlns:a16="http://schemas.microsoft.com/office/drawing/2014/main" val="20001"/>
                    </a:ext>
                  </a:extLst>
                </a:gridCol>
              </a:tblGrid>
              <a:tr h="352338">
                <a:tc>
                  <a:txBody>
                    <a:bodyPr/>
                    <a:lstStyle/>
                    <a:p>
                      <a:pPr marL="72390">
                        <a:lnSpc>
                          <a:spcPts val="1165"/>
                        </a:lnSpc>
                      </a:pPr>
                      <a:r>
                        <a:rPr sz="2100" dirty="0">
                          <a:latin typeface="Arial"/>
                          <a:cs typeface="Arial"/>
                        </a:rPr>
                        <a:t>M</a:t>
                      </a: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80010">
                        <a:lnSpc>
                          <a:spcPts val="1165"/>
                        </a:lnSpc>
                      </a:pPr>
                      <a:r>
                        <a:rPr sz="2100" dirty="0">
                          <a:latin typeface="Arial"/>
                          <a:cs typeface="Arial"/>
                        </a:rPr>
                        <a:t>A</a:t>
                      </a:r>
                      <a:endParaRPr sz="2100">
                        <a:latin typeface="Arial"/>
                        <a:cs typeface="Arial"/>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352338">
                <a:tc>
                  <a:txBody>
                    <a:bodyPr/>
                    <a:lstStyle/>
                    <a:p>
                      <a:pPr marL="98425">
                        <a:lnSpc>
                          <a:spcPts val="1265"/>
                        </a:lnSpc>
                      </a:pPr>
                      <a:r>
                        <a:rPr sz="2100" dirty="0">
                          <a:latin typeface="Arial"/>
                          <a:cs typeface="Arial"/>
                        </a:rPr>
                        <a:t>0</a:t>
                      </a:r>
                      <a:endParaRPr sz="2100">
                        <a:latin typeface="Arial"/>
                        <a:cs typeface="Arial"/>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2390">
                        <a:lnSpc>
                          <a:spcPts val="1265"/>
                        </a:lnSpc>
                      </a:pPr>
                      <a:r>
                        <a:rPr sz="2100" i="1" dirty="0">
                          <a:latin typeface="DejaVu Sans"/>
                          <a:cs typeface="DejaVu Sans"/>
                        </a:rPr>
                        <a:t>−</a:t>
                      </a:r>
                      <a:endParaRPr sz="2100">
                        <a:latin typeface="DejaVu Sans"/>
                        <a:cs typeface="DejaVu Sans"/>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r h="327171">
                <a:tc>
                  <a:txBody>
                    <a:bodyPr/>
                    <a:lstStyle/>
                    <a:p>
                      <a:pPr marL="98425">
                        <a:lnSpc>
                          <a:spcPts val="1165"/>
                        </a:lnSpc>
                      </a:pPr>
                      <a:r>
                        <a:rPr sz="2100" dirty="0">
                          <a:latin typeface="Arial"/>
                          <a:cs typeface="Arial"/>
                        </a:rPr>
                        <a:t>1</a:t>
                      </a:r>
                      <a:endParaRPr sz="2100">
                        <a:latin typeface="Arial"/>
                        <a:cs typeface="Arial"/>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91440">
                        <a:lnSpc>
                          <a:spcPts val="1165"/>
                        </a:lnSpc>
                      </a:pPr>
                      <a:r>
                        <a:rPr sz="2100" dirty="0">
                          <a:latin typeface="Arial"/>
                          <a:cs typeface="Arial"/>
                        </a:rPr>
                        <a:t>8</a:t>
                      </a:r>
                      <a:endParaRPr sz="2100">
                        <a:latin typeface="Arial"/>
                        <a:cs typeface="Arial"/>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2"/>
                  </a:ext>
                </a:extLst>
              </a:tr>
              <a:tr h="327171">
                <a:tc>
                  <a:txBody>
                    <a:bodyPr/>
                    <a:lstStyle/>
                    <a:p>
                      <a:pPr marL="98425">
                        <a:lnSpc>
                          <a:spcPts val="1165"/>
                        </a:lnSpc>
                      </a:pPr>
                      <a:r>
                        <a:rPr sz="2100" dirty="0">
                          <a:latin typeface="Arial"/>
                          <a:cs typeface="Arial"/>
                        </a:rPr>
                        <a:t>0</a:t>
                      </a:r>
                      <a:endParaRPr sz="2100">
                        <a:latin typeface="Arial"/>
                        <a:cs typeface="Arial"/>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2390">
                        <a:lnSpc>
                          <a:spcPts val="1165"/>
                        </a:lnSpc>
                      </a:pPr>
                      <a:r>
                        <a:rPr sz="2100" i="1" dirty="0">
                          <a:latin typeface="DejaVu Sans"/>
                          <a:cs typeface="DejaVu Sans"/>
                        </a:rPr>
                        <a:t>−</a:t>
                      </a:r>
                      <a:endParaRPr sz="2100">
                        <a:latin typeface="DejaVu Sans"/>
                        <a:cs typeface="DejaVu Sans"/>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3"/>
                  </a:ext>
                </a:extLst>
              </a:tr>
              <a:tr h="327171">
                <a:tc>
                  <a:txBody>
                    <a:bodyPr/>
                    <a:lstStyle/>
                    <a:p>
                      <a:pPr marL="98425">
                        <a:lnSpc>
                          <a:spcPts val="1165"/>
                        </a:lnSpc>
                      </a:pPr>
                      <a:r>
                        <a:rPr sz="2100" dirty="0">
                          <a:latin typeface="Arial"/>
                          <a:cs typeface="Arial"/>
                        </a:rPr>
                        <a:t>0</a:t>
                      </a:r>
                      <a:endParaRPr sz="2100">
                        <a:latin typeface="Arial"/>
                        <a:cs typeface="Arial"/>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2390">
                        <a:lnSpc>
                          <a:spcPts val="1165"/>
                        </a:lnSpc>
                      </a:pPr>
                      <a:r>
                        <a:rPr sz="2100" i="1" dirty="0">
                          <a:latin typeface="DejaVu Sans"/>
                          <a:cs typeface="DejaVu Sans"/>
                        </a:rPr>
                        <a:t>−</a:t>
                      </a:r>
                      <a:endParaRPr sz="2100">
                        <a:latin typeface="DejaVu Sans"/>
                        <a:cs typeface="DejaVu Sans"/>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4"/>
                  </a:ext>
                </a:extLst>
              </a:tr>
              <a:tr h="327171">
                <a:tc>
                  <a:txBody>
                    <a:bodyPr/>
                    <a:lstStyle/>
                    <a:p>
                      <a:pPr marL="98425">
                        <a:lnSpc>
                          <a:spcPts val="1165"/>
                        </a:lnSpc>
                      </a:pPr>
                      <a:r>
                        <a:rPr sz="2100" dirty="0">
                          <a:latin typeface="Arial"/>
                          <a:cs typeface="Arial"/>
                        </a:rPr>
                        <a:t>0</a:t>
                      </a:r>
                      <a:endParaRPr sz="2100">
                        <a:latin typeface="Arial"/>
                        <a:cs typeface="Arial"/>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2390">
                        <a:lnSpc>
                          <a:spcPts val="1165"/>
                        </a:lnSpc>
                      </a:pPr>
                      <a:r>
                        <a:rPr sz="2100" i="1" dirty="0">
                          <a:latin typeface="DejaVu Sans"/>
                          <a:cs typeface="DejaVu Sans"/>
                        </a:rPr>
                        <a:t>−</a:t>
                      </a:r>
                      <a:endParaRPr sz="2100" dirty="0">
                        <a:latin typeface="DejaVu Sans"/>
                        <a:cs typeface="DejaVu Sans"/>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5"/>
                  </a:ext>
                </a:extLst>
              </a:tr>
              <a:tr h="327171">
                <a:tc>
                  <a:txBody>
                    <a:bodyPr/>
                    <a:lstStyle/>
                    <a:p>
                      <a:pPr marL="98425">
                        <a:lnSpc>
                          <a:spcPts val="1165"/>
                        </a:lnSpc>
                      </a:pPr>
                      <a:r>
                        <a:rPr sz="2100" dirty="0">
                          <a:latin typeface="Arial"/>
                          <a:cs typeface="Arial"/>
                        </a:rPr>
                        <a:t>0</a:t>
                      </a: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2390">
                        <a:lnSpc>
                          <a:spcPts val="1165"/>
                        </a:lnSpc>
                      </a:pPr>
                      <a:r>
                        <a:rPr sz="2100" i="1" dirty="0">
                          <a:latin typeface="DejaVu Sans"/>
                          <a:cs typeface="DejaVu Sans"/>
                        </a:rPr>
                        <a:t>−</a:t>
                      </a:r>
                      <a:endParaRPr sz="2100" dirty="0">
                        <a:latin typeface="DejaVu Sans"/>
                        <a:cs typeface="DejaVu Sans"/>
                      </a:endParaRPr>
                    </a:p>
                  </a:txBody>
                  <a:tcPr marL="0" marR="0" marT="0" marB="0" anchor="b">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6"/>
                  </a:ext>
                </a:extLst>
              </a:tr>
            </a:tbl>
          </a:graphicData>
        </a:graphic>
      </p:graphicFrame>
      <p:sp>
        <p:nvSpPr>
          <p:cNvPr id="44" name="object 44"/>
          <p:cNvSpPr txBox="1"/>
          <p:nvPr/>
        </p:nvSpPr>
        <p:spPr>
          <a:xfrm>
            <a:off x="6834648" y="5862680"/>
            <a:ext cx="1395531" cy="331930"/>
          </a:xfrm>
          <a:prstGeom prst="rect">
            <a:avLst/>
          </a:prstGeom>
        </p:spPr>
        <p:txBody>
          <a:bodyPr vert="horz" wrap="square" lIns="0" tIns="23920" rIns="0" bIns="0" rtlCol="0">
            <a:spAutoFit/>
          </a:bodyPr>
          <a:lstStyle/>
          <a:p>
            <a:pPr marL="25179">
              <a:spcBef>
                <a:spcPts val="188"/>
              </a:spcBef>
            </a:pPr>
            <a:r>
              <a:rPr sz="2000" b="1" spc="-69" dirty="0">
                <a:solidFill>
                  <a:srgbClr val="3333B2"/>
                </a:solidFill>
                <a:latin typeface="Arial"/>
                <a:cs typeface="Arial"/>
              </a:rPr>
              <a:t>B</a:t>
            </a:r>
            <a:r>
              <a:rPr lang="en-US" sz="2000" b="1" spc="-69" dirty="0">
                <a:solidFill>
                  <a:srgbClr val="3333B2"/>
                </a:solidFill>
                <a:latin typeface="Arial"/>
                <a:cs typeface="Arial"/>
              </a:rPr>
              <a:t>ả</a:t>
            </a:r>
            <a:r>
              <a:rPr sz="2000" b="1" spc="-69" dirty="0">
                <a:solidFill>
                  <a:srgbClr val="3333B2"/>
                </a:solidFill>
                <a:latin typeface="Arial"/>
                <a:cs typeface="Arial"/>
              </a:rPr>
              <a:t>ng:</a:t>
            </a:r>
            <a:r>
              <a:rPr sz="2000" b="1" spc="-10" dirty="0">
                <a:solidFill>
                  <a:srgbClr val="3333B2"/>
                </a:solidFill>
                <a:latin typeface="Arial"/>
                <a:cs typeface="Arial"/>
              </a:rPr>
              <a:t> </a:t>
            </a:r>
            <a:r>
              <a:rPr sz="2000" i="1" spc="20" dirty="0">
                <a:latin typeface="Lucida Sans"/>
                <a:cs typeface="Lucida Sans"/>
              </a:rPr>
              <a:t>PCB</a:t>
            </a:r>
            <a:r>
              <a:rPr sz="2100" spc="30" baseline="-11904" dirty="0">
                <a:latin typeface="Arial"/>
                <a:cs typeface="Arial"/>
              </a:rPr>
              <a:t>2</a:t>
            </a:r>
            <a:endParaRPr sz="2100" baseline="-11904" dirty="0">
              <a:latin typeface="Arial"/>
              <a:cs typeface="Arial"/>
            </a:endParaRPr>
          </a:p>
        </p:txBody>
      </p:sp>
      <p:sp>
        <p:nvSpPr>
          <p:cNvPr id="45" name="object 45"/>
          <p:cNvSpPr/>
          <p:nvPr/>
        </p:nvSpPr>
        <p:spPr>
          <a:xfrm>
            <a:off x="3386555" y="2781729"/>
            <a:ext cx="5495217" cy="0"/>
          </a:xfrm>
          <a:custGeom>
            <a:avLst/>
            <a:gdLst/>
            <a:ahLst/>
            <a:cxnLst/>
            <a:rect l="l" t="t" r="r" b="b"/>
            <a:pathLst>
              <a:path w="2770504">
                <a:moveTo>
                  <a:pt x="0" y="0"/>
                </a:moveTo>
                <a:lnTo>
                  <a:pt x="2770378" y="0"/>
                </a:lnTo>
              </a:path>
            </a:pathLst>
          </a:custGeom>
          <a:ln w="5054">
            <a:solidFill>
              <a:srgbClr val="000000"/>
            </a:solidFill>
          </a:ln>
        </p:spPr>
        <p:txBody>
          <a:bodyPr wrap="square" lIns="0" tIns="0" rIns="0" bIns="0" rtlCol="0"/>
          <a:lstStyle/>
          <a:p>
            <a:endParaRPr/>
          </a:p>
        </p:txBody>
      </p:sp>
      <p:sp>
        <p:nvSpPr>
          <p:cNvPr id="46" name="object 46"/>
          <p:cNvSpPr/>
          <p:nvPr/>
        </p:nvSpPr>
        <p:spPr>
          <a:xfrm>
            <a:off x="3391567" y="2781729"/>
            <a:ext cx="0" cy="3962538"/>
          </a:xfrm>
          <a:custGeom>
            <a:avLst/>
            <a:gdLst/>
            <a:ahLst/>
            <a:cxnLst/>
            <a:rect l="l" t="t" r="r" b="b"/>
            <a:pathLst>
              <a:path h="1999614">
                <a:moveTo>
                  <a:pt x="0" y="1999449"/>
                </a:moveTo>
                <a:lnTo>
                  <a:pt x="0" y="0"/>
                </a:lnTo>
              </a:path>
            </a:pathLst>
          </a:custGeom>
          <a:ln w="5054">
            <a:solidFill>
              <a:srgbClr val="000000"/>
            </a:solidFill>
          </a:ln>
        </p:spPr>
        <p:txBody>
          <a:bodyPr wrap="square" lIns="0" tIns="0" rIns="0" bIns="0" rtlCol="0"/>
          <a:lstStyle/>
          <a:p>
            <a:endParaRPr/>
          </a:p>
        </p:txBody>
      </p:sp>
      <p:sp>
        <p:nvSpPr>
          <p:cNvPr id="47" name="object 47"/>
          <p:cNvSpPr/>
          <p:nvPr/>
        </p:nvSpPr>
        <p:spPr>
          <a:xfrm>
            <a:off x="8876505" y="2781729"/>
            <a:ext cx="0" cy="3962538"/>
          </a:xfrm>
          <a:custGeom>
            <a:avLst/>
            <a:gdLst/>
            <a:ahLst/>
            <a:cxnLst/>
            <a:rect l="l" t="t" r="r" b="b"/>
            <a:pathLst>
              <a:path h="1999614">
                <a:moveTo>
                  <a:pt x="0" y="1999449"/>
                </a:moveTo>
                <a:lnTo>
                  <a:pt x="0" y="0"/>
                </a:lnTo>
              </a:path>
            </a:pathLst>
          </a:custGeom>
          <a:ln w="5054">
            <a:solidFill>
              <a:srgbClr val="000000"/>
            </a:solidFill>
          </a:ln>
        </p:spPr>
        <p:txBody>
          <a:bodyPr wrap="square" lIns="0" tIns="0" rIns="0" bIns="0" rtlCol="0"/>
          <a:lstStyle/>
          <a:p>
            <a:endParaRPr/>
          </a:p>
        </p:txBody>
      </p:sp>
      <p:sp>
        <p:nvSpPr>
          <p:cNvPr id="48" name="object 48"/>
          <p:cNvSpPr/>
          <p:nvPr/>
        </p:nvSpPr>
        <p:spPr>
          <a:xfrm>
            <a:off x="3386555" y="6743942"/>
            <a:ext cx="5495217" cy="0"/>
          </a:xfrm>
          <a:custGeom>
            <a:avLst/>
            <a:gdLst/>
            <a:ahLst/>
            <a:cxnLst/>
            <a:rect l="l" t="t" r="r" b="b"/>
            <a:pathLst>
              <a:path w="2770504">
                <a:moveTo>
                  <a:pt x="0" y="0"/>
                </a:moveTo>
                <a:lnTo>
                  <a:pt x="2770378" y="0"/>
                </a:lnTo>
              </a:path>
            </a:pathLst>
          </a:custGeom>
          <a:ln w="5054">
            <a:solidFill>
              <a:srgbClr val="000000"/>
            </a:solidFill>
          </a:ln>
        </p:spPr>
        <p:txBody>
          <a:bodyPr wrap="square" lIns="0" tIns="0" rIns="0" bIns="0" rtlCol="0"/>
          <a:lstStyle/>
          <a:p>
            <a:endParaRPr/>
          </a:p>
        </p:txBody>
      </p:sp>
      <p:sp>
        <p:nvSpPr>
          <p:cNvPr id="49" name="object 49"/>
          <p:cNvSpPr/>
          <p:nvPr/>
        </p:nvSpPr>
        <p:spPr>
          <a:xfrm>
            <a:off x="8929202" y="2876988"/>
            <a:ext cx="0" cy="3868162"/>
          </a:xfrm>
          <a:custGeom>
            <a:avLst/>
            <a:gdLst/>
            <a:ahLst/>
            <a:cxnLst/>
            <a:rect l="l" t="t" r="r" b="b"/>
            <a:pathLst>
              <a:path h="1951989">
                <a:moveTo>
                  <a:pt x="0" y="0"/>
                </a:moveTo>
                <a:lnTo>
                  <a:pt x="0" y="1951380"/>
                </a:lnTo>
              </a:path>
            </a:pathLst>
          </a:custGeom>
          <a:ln w="53136">
            <a:solidFill>
              <a:srgbClr val="000000"/>
            </a:solidFill>
          </a:ln>
        </p:spPr>
        <p:txBody>
          <a:bodyPr wrap="square" lIns="0" tIns="0" rIns="0" bIns="0" rtlCol="0"/>
          <a:lstStyle/>
          <a:p>
            <a:endParaRPr/>
          </a:p>
        </p:txBody>
      </p:sp>
      <p:sp>
        <p:nvSpPr>
          <p:cNvPr id="50" name="object 50"/>
          <p:cNvSpPr/>
          <p:nvPr/>
        </p:nvSpPr>
        <p:spPr>
          <a:xfrm>
            <a:off x="3486937" y="6796591"/>
            <a:ext cx="5495217" cy="0"/>
          </a:xfrm>
          <a:custGeom>
            <a:avLst/>
            <a:gdLst/>
            <a:ahLst/>
            <a:cxnLst/>
            <a:rect l="l" t="t" r="r" b="b"/>
            <a:pathLst>
              <a:path w="2770504">
                <a:moveTo>
                  <a:pt x="0" y="0"/>
                </a:moveTo>
                <a:lnTo>
                  <a:pt x="2770378" y="0"/>
                </a:lnTo>
              </a:path>
            </a:pathLst>
          </a:custGeom>
          <a:ln w="53136">
            <a:solidFill>
              <a:srgbClr val="000000"/>
            </a:solidFill>
          </a:ln>
        </p:spPr>
        <p:txBody>
          <a:bodyPr wrap="square" lIns="0" tIns="0" rIns="0" bIns="0" rtlCol="0"/>
          <a:lstStyle/>
          <a:p>
            <a:endParaRPr/>
          </a:p>
        </p:txBody>
      </p:sp>
      <p:sp>
        <p:nvSpPr>
          <p:cNvPr id="53" name="Rectangle 52"/>
          <p:cNvSpPr/>
          <p:nvPr/>
        </p:nvSpPr>
        <p:spPr>
          <a:xfrm>
            <a:off x="196627" y="1001437"/>
            <a:ext cx="8686800" cy="334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vi-VN" altLang="ja-JP" sz="2300" dirty="0">
                <a:solidFill>
                  <a:schemeClr val="bg1"/>
                </a:solidFill>
              </a:rPr>
              <a:t>Tổng kết</a:t>
            </a:r>
            <a:endParaRPr lang="en-US" altLang="ja-JP" sz="2300" dirty="0">
              <a:solidFill>
                <a:schemeClr val="bg1"/>
              </a:solidFill>
            </a:endParaRPr>
          </a:p>
        </p:txBody>
      </p:sp>
      <p:sp>
        <p:nvSpPr>
          <p:cNvPr id="54" name="Rectangle 53"/>
          <p:cNvSpPr/>
          <p:nvPr/>
        </p:nvSpPr>
        <p:spPr>
          <a:xfrm>
            <a:off x="196627" y="143453"/>
            <a:ext cx="8740962" cy="923330"/>
          </a:xfrm>
          <a:prstGeom prst="rect">
            <a:avLst/>
          </a:prstGeom>
        </p:spPr>
        <p:txBody>
          <a:bodyPr wrap="square">
            <a:spAutoFit/>
          </a:bodyPr>
          <a:lstStyle/>
          <a:p>
            <a:r>
              <a:rPr lang="vi-VN" altLang="ja-JP" dirty="0">
                <a:latin typeface="+mj-lt"/>
              </a:rPr>
              <a:t>Chương  3:  Qu</a:t>
            </a:r>
            <a:r>
              <a:rPr lang="en-US" altLang="ja-JP" dirty="0">
                <a:latin typeface="+mj-lt"/>
              </a:rPr>
              <a:t>ản lý bộ nhớ</a:t>
            </a:r>
            <a:endParaRPr lang="vi-VN" altLang="ja-JP" dirty="0">
              <a:latin typeface="+mj-lt"/>
            </a:endParaRPr>
          </a:p>
          <a:p>
            <a:r>
              <a:rPr lang="vi-VN" altLang="ja-JP" dirty="0">
                <a:latin typeface="+mj-lt"/>
              </a:rPr>
              <a:t>2. Các chiến lược quản lý bộ nhớ </a:t>
            </a:r>
            <a:endParaRPr lang="en-US" altLang="ja-JP" dirty="0">
              <a:latin typeface="+mj-lt"/>
            </a:endParaRPr>
          </a:p>
          <a:p>
            <a:r>
              <a:rPr lang="vi-VN" altLang="ja-JP" dirty="0">
                <a:latin typeface="+mj-lt"/>
              </a:rPr>
              <a:t>2.</a:t>
            </a:r>
            <a:r>
              <a:rPr lang="vi-VN" altLang="ja-JP" dirty="0">
                <a:latin typeface="Tahoma" panose="020B0604030504040204" pitchFamily="34" charset="0"/>
                <a:ea typeface="Tahoma" panose="020B0604030504040204" pitchFamily="34" charset="0"/>
                <a:cs typeface="Tahoma" panose="020B0604030504040204" pitchFamily="34" charset="0"/>
              </a:rPr>
              <a:t> 5 Chiến lược kết hợp phân đoạn-phân trang</a:t>
            </a:r>
          </a:p>
        </p:txBody>
      </p:sp>
      <p:sp>
        <p:nvSpPr>
          <p:cNvPr id="58" name="TextBox 57"/>
          <p:cNvSpPr txBox="1"/>
          <p:nvPr/>
        </p:nvSpPr>
        <p:spPr>
          <a:xfrm>
            <a:off x="4419599" y="2754283"/>
            <a:ext cx="3810579" cy="369332"/>
          </a:xfrm>
          <a:prstGeom prst="rect">
            <a:avLst/>
          </a:prstGeom>
          <a:noFill/>
        </p:spPr>
        <p:txBody>
          <a:bodyPr wrap="square" rtlCol="0">
            <a:spAutoFit/>
          </a:bodyPr>
          <a:lstStyle/>
          <a:p>
            <a:r>
              <a:rPr kumimoji="1" lang="en-US" altLang="ja-JP" dirty="0">
                <a:latin typeface="Tahoma" panose="020B0604030504040204" pitchFamily="34" charset="0"/>
                <a:ea typeface="Tahoma" panose="020B0604030504040204" pitchFamily="34" charset="0"/>
                <a:cs typeface="Tahoma" panose="020B0604030504040204" pitchFamily="34" charset="0"/>
              </a:rPr>
              <a:t>Kết hợp Phân đoạn – Phân trang</a:t>
            </a:r>
            <a:endParaRPr kumimoji="1" lang="ja-JP" altLang="en-US" dirty="0">
              <a:latin typeface="Tahoma" panose="020B0604030504040204" pitchFamily="34" charset="0"/>
              <a:cs typeface="Tahoma" panose="020B0604030504040204"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447800"/>
            <a:ext cx="6623050" cy="1028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1068856"/>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3" grpId="0"/>
      <p:bldP spid="34" grpId="0" animBg="1"/>
      <p:bldP spid="35" grpId="0" animBg="1"/>
      <p:bldP spid="36" grpId="0" animBg="1"/>
      <p:bldP spid="37" grpId="0" animBg="1"/>
      <p:bldP spid="38" grpId="0" animBg="1"/>
      <p:bldP spid="39" grpId="0" animBg="1"/>
      <p:bldP spid="42" grpId="0"/>
      <p:bldP spid="44" grpId="0"/>
      <p:bldP spid="45" grpId="0" animBg="1"/>
      <p:bldP spid="46" grpId="0" animBg="1"/>
      <p:bldP spid="47" grpId="0" animBg="1"/>
      <p:bldP spid="48" grpId="0" animBg="1"/>
      <p:bldP spid="49" grpId="0" animBg="1"/>
      <p:bldP spid="50" grpId="0" animBg="1"/>
      <p:bldP spid="5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p:cNvSpPr/>
          <p:nvPr/>
        </p:nvSpPr>
        <p:spPr>
          <a:xfrm>
            <a:off x="223420" y="1026499"/>
            <a:ext cx="8686800" cy="4816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vi-VN" altLang="ja-JP" sz="2300" dirty="0">
                <a:solidFill>
                  <a:schemeClr val="bg1"/>
                </a:solidFill>
              </a:rPr>
              <a:t>Nguyên tắc</a:t>
            </a:r>
            <a:endParaRPr lang="en-US" altLang="ja-JP" sz="2300" dirty="0">
              <a:solidFill>
                <a:schemeClr val="bg1"/>
              </a:solidFill>
            </a:endParaRPr>
          </a:p>
        </p:txBody>
      </p:sp>
      <p:sp>
        <p:nvSpPr>
          <p:cNvPr id="42" name="Rectangle 41"/>
          <p:cNvSpPr/>
          <p:nvPr/>
        </p:nvSpPr>
        <p:spPr>
          <a:xfrm>
            <a:off x="228600" y="168514"/>
            <a:ext cx="8740962" cy="923330"/>
          </a:xfrm>
          <a:prstGeom prst="rect">
            <a:avLst/>
          </a:prstGeom>
        </p:spPr>
        <p:txBody>
          <a:bodyPr wrap="square">
            <a:spAutoFit/>
          </a:bodyPr>
          <a:lstStyle/>
          <a:p>
            <a:r>
              <a:rPr lang="vi-VN" altLang="ja-JP" dirty="0">
                <a:latin typeface="+mj-lt"/>
              </a:rPr>
              <a:t>Chương  3:  Qu</a:t>
            </a:r>
            <a:r>
              <a:rPr lang="en-US" altLang="ja-JP" dirty="0">
                <a:latin typeface="+mj-lt"/>
              </a:rPr>
              <a:t>ản lý bộ nhớ</a:t>
            </a:r>
            <a:endParaRPr lang="vi-VN" altLang="ja-JP" dirty="0">
              <a:latin typeface="+mj-lt"/>
            </a:endParaRPr>
          </a:p>
          <a:p>
            <a:r>
              <a:rPr lang="vi-VN" altLang="ja-JP" dirty="0">
                <a:latin typeface="+mj-lt"/>
              </a:rPr>
              <a:t>2. Các chiến lược quản lý bộ nhớ </a:t>
            </a:r>
            <a:endParaRPr lang="en-US" altLang="ja-JP" dirty="0">
              <a:latin typeface="+mj-lt"/>
            </a:endParaRPr>
          </a:p>
          <a:p>
            <a:r>
              <a:rPr lang="vi-VN" altLang="ja-JP" dirty="0">
                <a:latin typeface="+mj-lt"/>
              </a:rPr>
              <a:t>2.</a:t>
            </a:r>
            <a:r>
              <a:rPr lang="en-US" altLang="ja-JP" dirty="0">
                <a:latin typeface="Tahoma" panose="020B0604030504040204" pitchFamily="34" charset="0"/>
                <a:ea typeface="Tahoma" panose="020B0604030504040204" pitchFamily="34" charset="0"/>
                <a:cs typeface="Tahoma" panose="020B0604030504040204" pitchFamily="34" charset="0"/>
              </a:rPr>
              <a:t>4</a:t>
            </a:r>
            <a:r>
              <a:rPr lang="vi-VN" altLang="ja-JP" dirty="0">
                <a:latin typeface="+mj-lt"/>
              </a:rPr>
              <a:t> Chiến lược </a:t>
            </a:r>
            <a:r>
              <a:rPr lang="vi-VN" altLang="ja-JP" dirty="0">
                <a:latin typeface="Tahoma" panose="020B0604030504040204" pitchFamily="34" charset="0"/>
                <a:ea typeface="Tahoma" panose="020B0604030504040204" pitchFamily="34" charset="0"/>
                <a:cs typeface="Tahoma" panose="020B0604030504040204" pitchFamily="34" charset="0"/>
              </a:rPr>
              <a:t>phân </a:t>
            </a:r>
            <a:r>
              <a:rPr lang="en-US" altLang="ja-JP" dirty="0">
                <a:latin typeface="Tahoma" panose="020B0604030504040204" pitchFamily="34" charset="0"/>
                <a:ea typeface="Tahoma" panose="020B0604030504040204" pitchFamily="34" charset="0"/>
                <a:cs typeface="Tahoma" panose="020B0604030504040204" pitchFamily="34" charset="0"/>
              </a:rPr>
              <a:t>trang</a:t>
            </a:r>
            <a:endParaRPr lang="vi-VN" altLang="ja-JP" dirty="0">
              <a:latin typeface="Tahoma" panose="020B0604030504040204" pitchFamily="34" charset="0"/>
              <a:ea typeface="Tahoma" panose="020B0604030504040204" pitchFamily="34" charset="0"/>
              <a:cs typeface="Tahoma" panose="020B0604030504040204" pitchFamily="34" charset="0"/>
            </a:endParaRPr>
          </a:p>
        </p:txBody>
      </p:sp>
      <p:sp>
        <p:nvSpPr>
          <p:cNvPr id="2" name="Rectangle 1"/>
          <p:cNvSpPr/>
          <p:nvPr/>
        </p:nvSpPr>
        <p:spPr>
          <a:xfrm>
            <a:off x="223420" y="1533465"/>
            <a:ext cx="8615780" cy="3046988"/>
          </a:xfrm>
          <a:prstGeom prst="rect">
            <a:avLst/>
          </a:prstGeom>
        </p:spPr>
        <p:txBody>
          <a:bodyPr wrap="square">
            <a:spAutoFit/>
          </a:bodyPr>
          <a:lstStyle/>
          <a:p>
            <a:pPr marL="342900" indent="-342900">
              <a:buFont typeface="Wingdings" panose="05000000000000000000" pitchFamily="2" charset="2"/>
              <a:buChar char="l"/>
            </a:pPr>
            <a:r>
              <a:rPr lang="vi-VN" altLang="ja-JP" sz="2400" dirty="0"/>
              <a:t>Bộ nhớ vật lý được chia thành từng khối có kích thước bằng nhau: trang vật lý (frames</a:t>
            </a:r>
            <a:r>
              <a:rPr lang="en-US" altLang="ja-JP" sz="2400" dirty="0"/>
              <a:t> – khung trang</a:t>
            </a:r>
            <a:r>
              <a:rPr lang="vi-VN" altLang="ja-JP" sz="2400" dirty="0"/>
              <a:t>) </a:t>
            </a:r>
            <a:endParaRPr lang="en-US" altLang="ja-JP" sz="2400" dirty="0"/>
          </a:p>
          <a:p>
            <a:pPr marL="800100" lvl="1" indent="-342900">
              <a:buFont typeface="Arial" panose="020B0604020202020204" pitchFamily="34" charset="0"/>
              <a:buChar char="•"/>
            </a:pPr>
            <a:r>
              <a:rPr lang="vi-VN" altLang="ja-JP" sz="2400" dirty="0"/>
              <a:t>Trang vật lý được đánh số 0, 1, 2, . . . : địa chỉ vật lý của trang </a:t>
            </a:r>
            <a:endParaRPr lang="en-US" altLang="ja-JP" sz="2400" dirty="0"/>
          </a:p>
          <a:p>
            <a:pPr marL="800100" lvl="1" indent="-342900">
              <a:buFont typeface="Arial" panose="020B0604020202020204" pitchFamily="34" charset="0"/>
              <a:buChar char="•"/>
            </a:pPr>
            <a:r>
              <a:rPr lang="vi-VN" altLang="ja-JP" sz="2400" dirty="0"/>
              <a:t>Trang được dùng làm đơn vị phân phối nhớ</a:t>
            </a:r>
          </a:p>
          <a:p>
            <a:pPr marL="342900" indent="-342900">
              <a:buFont typeface="Wingdings" panose="05000000000000000000" pitchFamily="2" charset="2"/>
              <a:buChar char="l"/>
            </a:pPr>
            <a:endParaRPr lang="vi-VN" altLang="ja-JP" sz="2400" dirty="0"/>
          </a:p>
          <a:p>
            <a:pPr marL="342900" indent="-342900">
              <a:buFont typeface="Wingdings" panose="05000000000000000000" pitchFamily="2" charset="2"/>
              <a:buChar char="l"/>
            </a:pPr>
            <a:r>
              <a:rPr lang="vi-VN" altLang="ja-JP" sz="2400" dirty="0"/>
              <a:t>Bộ nhớ logic (chương trình) được chia thành từng trang có kích thước bằng trang vật lý: trang logic (pages) </a:t>
            </a:r>
            <a:endParaRPr lang="en-US" altLang="ja-JP" sz="2400" dirty="0"/>
          </a:p>
        </p:txBody>
      </p:sp>
    </p:spTree>
    <p:extLst>
      <p:ext uri="{BB962C8B-B14F-4D97-AF65-F5344CB8AC3E}">
        <p14:creationId xmlns:p14="http://schemas.microsoft.com/office/powerpoint/2010/main" val="1756017011"/>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2743201"/>
            <a:ext cx="7408333" cy="2438400"/>
          </a:xfrm>
        </p:spPr>
        <p:txBody>
          <a:bodyPr>
            <a:normAutofit/>
          </a:bodyPr>
          <a:lstStyle/>
          <a:p>
            <a:pPr marL="457200" indent="-457200">
              <a:buFont typeface="+mj-ea"/>
              <a:buAutoNum type="circleNumDbPlain"/>
            </a:pPr>
            <a:r>
              <a:rPr lang="vi-VN" altLang="ja-JP" sz="2800" dirty="0">
                <a:solidFill>
                  <a:schemeClr val="bg1">
                    <a:lumMod val="75000"/>
                  </a:schemeClr>
                </a:solidFill>
                <a:latin typeface="Tahoma" panose="020B0604030504040204" pitchFamily="34" charset="0"/>
                <a:ea typeface="Tahoma" panose="020B0604030504040204" pitchFamily="34" charset="0"/>
                <a:cs typeface="Tahoma" panose="020B0604030504040204" pitchFamily="34" charset="0"/>
              </a:rPr>
              <a:t>Tổng quan </a:t>
            </a:r>
            <a:endParaRPr lang="en-US" altLang="ja-JP" sz="2800" dirty="0">
              <a:solidFill>
                <a:schemeClr val="bg1">
                  <a:lumMod val="75000"/>
                </a:schemeClr>
              </a:solidFill>
              <a:latin typeface="Tahoma" panose="020B0604030504040204" pitchFamily="34" charset="0"/>
              <a:ea typeface="Tahoma" panose="020B0604030504040204" pitchFamily="34" charset="0"/>
              <a:cs typeface="Tahoma" panose="020B0604030504040204" pitchFamily="34" charset="0"/>
            </a:endParaRPr>
          </a:p>
          <a:p>
            <a:pPr marL="457200" indent="-457200">
              <a:buFont typeface="+mj-ea"/>
              <a:buAutoNum type="circleNumDbPlain"/>
            </a:pPr>
            <a:r>
              <a:rPr lang="vi-VN" altLang="ja-JP" sz="2800" dirty="0">
                <a:solidFill>
                  <a:schemeClr val="bg1">
                    <a:lumMod val="75000"/>
                  </a:schemeClr>
                </a:solidFill>
                <a:latin typeface="Tahoma" panose="020B0604030504040204" pitchFamily="34" charset="0"/>
                <a:ea typeface="Tahoma" panose="020B0604030504040204" pitchFamily="34" charset="0"/>
                <a:cs typeface="Tahoma" panose="020B0604030504040204" pitchFamily="34" charset="0"/>
              </a:rPr>
              <a:t>Các chiến lược quản lý bộ nhớ </a:t>
            </a:r>
            <a:endParaRPr lang="en-US" altLang="ja-JP" sz="2800" dirty="0">
              <a:solidFill>
                <a:schemeClr val="bg1">
                  <a:lumMod val="75000"/>
                </a:schemeClr>
              </a:solidFill>
              <a:latin typeface="Tahoma" panose="020B0604030504040204" pitchFamily="34" charset="0"/>
              <a:ea typeface="Tahoma" panose="020B0604030504040204" pitchFamily="34" charset="0"/>
              <a:cs typeface="Tahoma" panose="020B0604030504040204" pitchFamily="34" charset="0"/>
            </a:endParaRPr>
          </a:p>
          <a:p>
            <a:pPr marL="457200" indent="-457200">
              <a:buFont typeface="+mj-ea"/>
              <a:buAutoNum type="circleNumDbPlain"/>
            </a:pPr>
            <a:r>
              <a:rPr lang="vi-VN" altLang="ja-JP" sz="2800"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rPr>
              <a:t>Bộ nhớ ảo  </a:t>
            </a:r>
            <a:endParaRPr lang="en-US" altLang="ja-JP" sz="2800"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endParaRPr>
          </a:p>
          <a:p>
            <a:pPr marL="457200" indent="-457200">
              <a:buFont typeface="+mj-ea"/>
              <a:buAutoNum type="circleNumDbPlain"/>
            </a:pPr>
            <a:r>
              <a:rPr lang="vi-VN" altLang="ja-JP" sz="2800" dirty="0">
                <a:solidFill>
                  <a:schemeClr val="bg1">
                    <a:lumMod val="65000"/>
                  </a:schemeClr>
                </a:solidFill>
                <a:latin typeface="Tahoma" panose="020B0604030504040204" pitchFamily="34" charset="0"/>
                <a:ea typeface="Tahoma" panose="020B0604030504040204" pitchFamily="34" charset="0"/>
                <a:cs typeface="Tahoma" panose="020B0604030504040204" pitchFamily="34" charset="0"/>
              </a:rPr>
              <a:t>Quản lý bộ nhớ trong VXL họ Intel</a:t>
            </a:r>
            <a:endParaRPr kumimoji="1" lang="ja-JP" altLang="en-US" sz="2800" dirty="0">
              <a:solidFill>
                <a:schemeClr val="bg1">
                  <a:lumMod val="65000"/>
                </a:schemeClr>
              </a:solidFill>
              <a:latin typeface="Tahoma" panose="020B0604030504040204" pitchFamily="34" charset="0"/>
              <a:cs typeface="Tahoma" panose="020B0604030504040204" pitchFamily="34" charset="0"/>
            </a:endParaRPr>
          </a:p>
        </p:txBody>
      </p:sp>
      <p:sp>
        <p:nvSpPr>
          <p:cNvPr id="2" name="Title 1"/>
          <p:cNvSpPr>
            <a:spLocks noGrp="1"/>
          </p:cNvSpPr>
          <p:nvPr>
            <p:ph type="title"/>
          </p:nvPr>
        </p:nvSpPr>
        <p:spPr/>
        <p:txBody>
          <a:bodyPr>
            <a:normAutofit/>
          </a:bodyPr>
          <a:lstStyle/>
          <a:p>
            <a:r>
              <a:rPr lang="en-US" altLang="ja-JP" dirty="0">
                <a:latin typeface="Tahoma" panose="020B0604030504040204" pitchFamily="34" charset="0"/>
                <a:ea typeface="Tahoma" panose="020B0604030504040204" pitchFamily="34" charset="0"/>
                <a:cs typeface="Tahoma" panose="020B0604030504040204" pitchFamily="34" charset="0"/>
              </a:rPr>
              <a:t>Chương 3 Quản lý bộ nhớ</a:t>
            </a:r>
            <a:endParaRPr kumimoji="1" lang="ja-JP" altLang="en-US" dirty="0">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0471182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2743201"/>
            <a:ext cx="7408333" cy="2438400"/>
          </a:xfrm>
        </p:spPr>
        <p:txBody>
          <a:bodyPr>
            <a:normAutofit/>
          </a:bodyPr>
          <a:lstStyle/>
          <a:p>
            <a:pPr marL="457200" indent="-457200">
              <a:buFont typeface="+mj-ea"/>
              <a:buAutoNum type="circleNumDbPlain"/>
            </a:pPr>
            <a:r>
              <a:rPr lang="vi-VN" altLang="ja-JP" sz="2800"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rPr>
              <a:t>Giới thiệu </a:t>
            </a:r>
            <a:endParaRPr lang="en-US" altLang="ja-JP" sz="2800"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endParaRPr>
          </a:p>
          <a:p>
            <a:pPr marL="457200" indent="-457200">
              <a:buFont typeface="+mj-ea"/>
              <a:buAutoNum type="circleNumDbPlain"/>
            </a:pPr>
            <a:endParaRPr lang="en-US" altLang="ja-JP" sz="2800"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endParaRPr>
          </a:p>
          <a:p>
            <a:pPr marL="457200" indent="-457200">
              <a:buFont typeface="+mj-ea"/>
              <a:buAutoNum type="circleNumDbPlain"/>
            </a:pPr>
            <a:r>
              <a:rPr lang="vi-VN" altLang="ja-JP" sz="2800"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rPr>
              <a:t>Các chiến lược đổi trang</a:t>
            </a:r>
            <a:endParaRPr kumimoji="1" lang="ja-JP" altLang="en-US" sz="2800" dirty="0">
              <a:solidFill>
                <a:schemeClr val="accent2">
                  <a:lumMod val="50000"/>
                </a:schemeClr>
              </a:solidFill>
              <a:latin typeface="Tahoma" panose="020B0604030504040204" pitchFamily="34" charset="0"/>
              <a:cs typeface="Tahoma" panose="020B0604030504040204" pitchFamily="34" charset="0"/>
            </a:endParaRPr>
          </a:p>
        </p:txBody>
      </p:sp>
      <p:sp>
        <p:nvSpPr>
          <p:cNvPr id="6" name="Rectangle 5"/>
          <p:cNvSpPr/>
          <p:nvPr/>
        </p:nvSpPr>
        <p:spPr>
          <a:xfrm>
            <a:off x="196627" y="143453"/>
            <a:ext cx="8740962" cy="923330"/>
          </a:xfrm>
          <a:prstGeom prst="rect">
            <a:avLst/>
          </a:prstGeom>
        </p:spPr>
        <p:txBody>
          <a:bodyPr wrap="square">
            <a:spAutoFit/>
          </a:bodyPr>
          <a:lstStyle/>
          <a:p>
            <a:r>
              <a:rPr lang="vi-VN" altLang="ja-JP" dirty="0">
                <a:latin typeface="+mj-lt"/>
              </a:rPr>
              <a:t>Chương  3:  Qu</a:t>
            </a:r>
            <a:r>
              <a:rPr lang="en-US" altLang="ja-JP" dirty="0">
                <a:latin typeface="+mj-lt"/>
              </a:rPr>
              <a:t>ản lý bộ nhớ</a:t>
            </a:r>
            <a:endParaRPr lang="vi-VN" altLang="ja-JP" dirty="0">
              <a:latin typeface="+mj-lt"/>
            </a:endParaRPr>
          </a:p>
          <a:p>
            <a:r>
              <a:rPr lang="en-US" altLang="ja-JP" dirty="0">
                <a:latin typeface="Tahoma" panose="020B0604030504040204" pitchFamily="34" charset="0"/>
                <a:ea typeface="Tahoma" panose="020B0604030504040204" pitchFamily="34" charset="0"/>
                <a:cs typeface="Tahoma" panose="020B0604030504040204" pitchFamily="34" charset="0"/>
              </a:rPr>
              <a:t>3. Bộ nhớ ảo</a:t>
            </a:r>
          </a:p>
          <a:p>
            <a:r>
              <a:rPr lang="en-US" altLang="ja-JP" dirty="0">
                <a:latin typeface="Tahoma" panose="020B0604030504040204" pitchFamily="34" charset="0"/>
                <a:ea typeface="Tahoma" panose="020B0604030504040204" pitchFamily="34" charset="0"/>
                <a:cs typeface="Tahoma" panose="020B0604030504040204" pitchFamily="34" charset="0"/>
              </a:rPr>
              <a:t>3.1 Giới thiệu</a:t>
            </a:r>
            <a:endParaRPr lang="vi-VN" altLang="ja-JP"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5630508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bject 29"/>
          <p:cNvSpPr/>
          <p:nvPr/>
        </p:nvSpPr>
        <p:spPr>
          <a:xfrm>
            <a:off x="992766" y="1517292"/>
            <a:ext cx="133482" cy="133359"/>
          </a:xfrm>
          <a:prstGeom prst="rect">
            <a:avLst/>
          </a:prstGeom>
          <a:blipFill>
            <a:blip r:embed="rId2" cstate="print"/>
            <a:stretch>
              <a:fillRect/>
            </a:stretch>
          </a:blipFill>
        </p:spPr>
        <p:txBody>
          <a:bodyPr wrap="square" lIns="0" tIns="0" rIns="0" bIns="0" rtlCol="0"/>
          <a:lstStyle/>
          <a:p>
            <a:endParaRPr/>
          </a:p>
        </p:txBody>
      </p:sp>
      <p:sp>
        <p:nvSpPr>
          <p:cNvPr id="30" name="object 30"/>
          <p:cNvSpPr/>
          <p:nvPr/>
        </p:nvSpPr>
        <p:spPr>
          <a:xfrm>
            <a:off x="992766" y="1884302"/>
            <a:ext cx="133482" cy="133359"/>
          </a:xfrm>
          <a:prstGeom prst="rect">
            <a:avLst/>
          </a:prstGeom>
          <a:blipFill>
            <a:blip r:embed="rId2" cstate="print"/>
            <a:stretch>
              <a:fillRect/>
            </a:stretch>
          </a:blipFill>
        </p:spPr>
        <p:txBody>
          <a:bodyPr wrap="square" lIns="0" tIns="0" rIns="0" bIns="0" rtlCol="0"/>
          <a:lstStyle/>
          <a:p>
            <a:endParaRPr/>
          </a:p>
        </p:txBody>
      </p:sp>
      <p:sp>
        <p:nvSpPr>
          <p:cNvPr id="31" name="object 31"/>
          <p:cNvSpPr/>
          <p:nvPr/>
        </p:nvSpPr>
        <p:spPr>
          <a:xfrm>
            <a:off x="1568309" y="2244793"/>
            <a:ext cx="107536" cy="107437"/>
          </a:xfrm>
          <a:prstGeom prst="rect">
            <a:avLst/>
          </a:prstGeom>
          <a:blipFill>
            <a:blip r:embed="rId3" cstate="print"/>
            <a:stretch>
              <a:fillRect/>
            </a:stretch>
          </a:blipFill>
        </p:spPr>
        <p:txBody>
          <a:bodyPr wrap="square" lIns="0" tIns="0" rIns="0" bIns="0" rtlCol="0"/>
          <a:lstStyle/>
          <a:p>
            <a:endParaRPr/>
          </a:p>
        </p:txBody>
      </p:sp>
      <p:sp>
        <p:nvSpPr>
          <p:cNvPr id="32" name="object 32"/>
          <p:cNvSpPr/>
          <p:nvPr/>
        </p:nvSpPr>
        <p:spPr>
          <a:xfrm>
            <a:off x="2117931" y="2540630"/>
            <a:ext cx="107536" cy="107437"/>
          </a:xfrm>
          <a:prstGeom prst="rect">
            <a:avLst/>
          </a:prstGeom>
          <a:blipFill>
            <a:blip r:embed="rId4" cstate="print"/>
            <a:stretch>
              <a:fillRect/>
            </a:stretch>
          </a:blipFill>
        </p:spPr>
        <p:txBody>
          <a:bodyPr wrap="square" lIns="0" tIns="0" rIns="0" bIns="0" rtlCol="0"/>
          <a:lstStyle/>
          <a:p>
            <a:endParaRPr/>
          </a:p>
        </p:txBody>
      </p:sp>
      <p:sp>
        <p:nvSpPr>
          <p:cNvPr id="33" name="object 33"/>
          <p:cNvSpPr/>
          <p:nvPr/>
        </p:nvSpPr>
        <p:spPr>
          <a:xfrm>
            <a:off x="1568309" y="3183949"/>
            <a:ext cx="107536" cy="107437"/>
          </a:xfrm>
          <a:prstGeom prst="rect">
            <a:avLst/>
          </a:prstGeom>
          <a:blipFill>
            <a:blip r:embed="rId5" cstate="print"/>
            <a:stretch>
              <a:fillRect/>
            </a:stretch>
          </a:blipFill>
        </p:spPr>
        <p:txBody>
          <a:bodyPr wrap="square" lIns="0" tIns="0" rIns="0" bIns="0" rtlCol="0"/>
          <a:lstStyle/>
          <a:p>
            <a:endParaRPr/>
          </a:p>
        </p:txBody>
      </p:sp>
      <p:sp>
        <p:nvSpPr>
          <p:cNvPr id="34" name="object 34"/>
          <p:cNvSpPr/>
          <p:nvPr/>
        </p:nvSpPr>
        <p:spPr>
          <a:xfrm>
            <a:off x="2117931" y="3479762"/>
            <a:ext cx="107536" cy="107437"/>
          </a:xfrm>
          <a:prstGeom prst="rect">
            <a:avLst/>
          </a:prstGeom>
          <a:blipFill>
            <a:blip r:embed="rId4" cstate="print"/>
            <a:stretch>
              <a:fillRect/>
            </a:stretch>
          </a:blipFill>
        </p:spPr>
        <p:txBody>
          <a:bodyPr wrap="square" lIns="0" tIns="0" rIns="0" bIns="0" rtlCol="0"/>
          <a:lstStyle/>
          <a:p>
            <a:endParaRPr/>
          </a:p>
        </p:txBody>
      </p:sp>
      <p:sp>
        <p:nvSpPr>
          <p:cNvPr id="35" name="object 35"/>
          <p:cNvSpPr/>
          <p:nvPr/>
        </p:nvSpPr>
        <p:spPr>
          <a:xfrm>
            <a:off x="1568309" y="3804842"/>
            <a:ext cx="107536" cy="107437"/>
          </a:xfrm>
          <a:prstGeom prst="rect">
            <a:avLst/>
          </a:prstGeom>
          <a:blipFill>
            <a:blip r:embed="rId3" cstate="print"/>
            <a:stretch>
              <a:fillRect/>
            </a:stretch>
          </a:blipFill>
        </p:spPr>
        <p:txBody>
          <a:bodyPr wrap="square" lIns="0" tIns="0" rIns="0" bIns="0" rtlCol="0"/>
          <a:lstStyle/>
          <a:p>
            <a:endParaRPr/>
          </a:p>
        </p:txBody>
      </p:sp>
      <p:sp>
        <p:nvSpPr>
          <p:cNvPr id="36" name="object 36"/>
          <p:cNvSpPr/>
          <p:nvPr/>
        </p:nvSpPr>
        <p:spPr>
          <a:xfrm>
            <a:off x="2117931" y="4100655"/>
            <a:ext cx="107536" cy="107437"/>
          </a:xfrm>
          <a:prstGeom prst="rect">
            <a:avLst/>
          </a:prstGeom>
          <a:blipFill>
            <a:blip r:embed="rId4" cstate="print"/>
            <a:stretch>
              <a:fillRect/>
            </a:stretch>
          </a:blipFill>
        </p:spPr>
        <p:txBody>
          <a:bodyPr wrap="square" lIns="0" tIns="0" rIns="0" bIns="0" rtlCol="0"/>
          <a:lstStyle/>
          <a:p>
            <a:endParaRPr/>
          </a:p>
        </p:txBody>
      </p:sp>
      <p:sp>
        <p:nvSpPr>
          <p:cNvPr id="37" name="object 37"/>
          <p:cNvSpPr/>
          <p:nvPr/>
        </p:nvSpPr>
        <p:spPr>
          <a:xfrm>
            <a:off x="992766" y="4432256"/>
            <a:ext cx="133482" cy="133359"/>
          </a:xfrm>
          <a:prstGeom prst="rect">
            <a:avLst/>
          </a:prstGeom>
          <a:blipFill>
            <a:blip r:embed="rId2" cstate="print"/>
            <a:stretch>
              <a:fillRect/>
            </a:stretch>
          </a:blipFill>
        </p:spPr>
        <p:txBody>
          <a:bodyPr wrap="square" lIns="0" tIns="0" rIns="0" bIns="0" rtlCol="0"/>
          <a:lstStyle/>
          <a:p>
            <a:endParaRPr/>
          </a:p>
        </p:txBody>
      </p:sp>
      <p:sp>
        <p:nvSpPr>
          <p:cNvPr id="38" name="object 38"/>
          <p:cNvSpPr/>
          <p:nvPr/>
        </p:nvSpPr>
        <p:spPr>
          <a:xfrm>
            <a:off x="1568309" y="4807998"/>
            <a:ext cx="107536" cy="107437"/>
          </a:xfrm>
          <a:prstGeom prst="rect">
            <a:avLst/>
          </a:prstGeom>
          <a:blipFill>
            <a:blip r:embed="rId5" cstate="print"/>
            <a:stretch>
              <a:fillRect/>
            </a:stretch>
          </a:blipFill>
        </p:spPr>
        <p:txBody>
          <a:bodyPr wrap="square" lIns="0" tIns="0" rIns="0" bIns="0" rtlCol="0"/>
          <a:lstStyle/>
          <a:p>
            <a:endParaRPr/>
          </a:p>
        </p:txBody>
      </p:sp>
      <p:sp>
        <p:nvSpPr>
          <p:cNvPr id="39" name="object 39"/>
          <p:cNvSpPr/>
          <p:nvPr/>
        </p:nvSpPr>
        <p:spPr>
          <a:xfrm>
            <a:off x="2117931" y="5103811"/>
            <a:ext cx="107536" cy="107437"/>
          </a:xfrm>
          <a:prstGeom prst="rect">
            <a:avLst/>
          </a:prstGeom>
          <a:blipFill>
            <a:blip r:embed="rId6" cstate="print"/>
            <a:stretch>
              <a:fillRect/>
            </a:stretch>
          </a:blipFill>
        </p:spPr>
        <p:txBody>
          <a:bodyPr wrap="square" lIns="0" tIns="0" rIns="0" bIns="0" rtlCol="0"/>
          <a:lstStyle/>
          <a:p>
            <a:endParaRPr/>
          </a:p>
        </p:txBody>
      </p:sp>
      <p:sp>
        <p:nvSpPr>
          <p:cNvPr id="40" name="object 40"/>
          <p:cNvSpPr/>
          <p:nvPr/>
        </p:nvSpPr>
        <p:spPr>
          <a:xfrm>
            <a:off x="1568309" y="5424715"/>
            <a:ext cx="107536" cy="107437"/>
          </a:xfrm>
          <a:prstGeom prst="rect">
            <a:avLst/>
          </a:prstGeom>
          <a:blipFill>
            <a:blip r:embed="rId3" cstate="print"/>
            <a:stretch>
              <a:fillRect/>
            </a:stretch>
          </a:blipFill>
        </p:spPr>
        <p:txBody>
          <a:bodyPr wrap="square" lIns="0" tIns="0" rIns="0" bIns="0" rtlCol="0"/>
          <a:lstStyle/>
          <a:p>
            <a:endParaRPr/>
          </a:p>
        </p:txBody>
      </p:sp>
      <p:sp>
        <p:nvSpPr>
          <p:cNvPr id="41" name="object 41"/>
          <p:cNvSpPr/>
          <p:nvPr/>
        </p:nvSpPr>
        <p:spPr>
          <a:xfrm>
            <a:off x="1568309" y="6035518"/>
            <a:ext cx="107536" cy="107437"/>
          </a:xfrm>
          <a:prstGeom prst="rect">
            <a:avLst/>
          </a:prstGeom>
          <a:blipFill>
            <a:blip r:embed="rId5" cstate="print"/>
            <a:stretch>
              <a:fillRect/>
            </a:stretch>
          </a:blipFill>
        </p:spPr>
        <p:txBody>
          <a:bodyPr wrap="square" lIns="0" tIns="0" rIns="0" bIns="0" rtlCol="0"/>
          <a:lstStyle/>
          <a:p>
            <a:endParaRPr/>
          </a:p>
        </p:txBody>
      </p:sp>
      <p:sp>
        <p:nvSpPr>
          <p:cNvPr id="42" name="object 42"/>
          <p:cNvSpPr/>
          <p:nvPr/>
        </p:nvSpPr>
        <p:spPr>
          <a:xfrm>
            <a:off x="2117931" y="6331331"/>
            <a:ext cx="107536" cy="107437"/>
          </a:xfrm>
          <a:prstGeom prst="rect">
            <a:avLst/>
          </a:prstGeom>
          <a:blipFill>
            <a:blip r:embed="rId6" cstate="print"/>
            <a:stretch>
              <a:fillRect/>
            </a:stretch>
          </a:blipFill>
        </p:spPr>
        <p:txBody>
          <a:bodyPr wrap="square" lIns="0" tIns="0" rIns="0" bIns="0" rtlCol="0"/>
          <a:lstStyle/>
          <a:p>
            <a:endParaRPr/>
          </a:p>
        </p:txBody>
      </p:sp>
      <p:sp>
        <p:nvSpPr>
          <p:cNvPr id="45" name="Rectangle 44"/>
          <p:cNvSpPr/>
          <p:nvPr/>
        </p:nvSpPr>
        <p:spPr>
          <a:xfrm>
            <a:off x="196627" y="1001437"/>
            <a:ext cx="8686800" cy="334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vi-VN" altLang="ja-JP" sz="2300" dirty="0">
                <a:solidFill>
                  <a:schemeClr val="bg1"/>
                </a:solidFill>
              </a:rPr>
              <a:t>Đặt vấn đề</a:t>
            </a:r>
            <a:endParaRPr lang="en-US" altLang="ja-JP" sz="2300" dirty="0">
              <a:solidFill>
                <a:schemeClr val="bg1"/>
              </a:solidFill>
            </a:endParaRPr>
          </a:p>
        </p:txBody>
      </p:sp>
      <p:sp>
        <p:nvSpPr>
          <p:cNvPr id="46" name="Rectangle 45"/>
          <p:cNvSpPr/>
          <p:nvPr/>
        </p:nvSpPr>
        <p:spPr>
          <a:xfrm>
            <a:off x="196627" y="143453"/>
            <a:ext cx="8740962" cy="923330"/>
          </a:xfrm>
          <a:prstGeom prst="rect">
            <a:avLst/>
          </a:prstGeom>
        </p:spPr>
        <p:txBody>
          <a:bodyPr wrap="square">
            <a:spAutoFit/>
          </a:bodyPr>
          <a:lstStyle/>
          <a:p>
            <a:r>
              <a:rPr lang="vi-VN" altLang="ja-JP" dirty="0">
                <a:latin typeface="+mj-lt"/>
              </a:rPr>
              <a:t>Chương  3:  Qu</a:t>
            </a:r>
            <a:r>
              <a:rPr lang="en-US" altLang="ja-JP" dirty="0">
                <a:latin typeface="+mj-lt"/>
              </a:rPr>
              <a:t>ản lý bộ nhớ</a:t>
            </a:r>
            <a:endParaRPr lang="vi-VN" altLang="ja-JP" dirty="0">
              <a:latin typeface="+mj-lt"/>
            </a:endParaRPr>
          </a:p>
          <a:p>
            <a:r>
              <a:rPr lang="vi-VN" altLang="ja-JP" dirty="0">
                <a:latin typeface="+mj-lt"/>
              </a:rPr>
              <a:t>3. Bộ nhớ ảo</a:t>
            </a:r>
          </a:p>
          <a:p>
            <a:r>
              <a:rPr lang="vi-VN" altLang="ja-JP" dirty="0">
                <a:latin typeface="+mj-lt"/>
              </a:rPr>
              <a:t>3.1 Giới thiệu</a:t>
            </a:r>
          </a:p>
        </p:txBody>
      </p:sp>
      <p:sp>
        <p:nvSpPr>
          <p:cNvPr id="47" name="Rectangle 46"/>
          <p:cNvSpPr/>
          <p:nvPr/>
        </p:nvSpPr>
        <p:spPr>
          <a:xfrm>
            <a:off x="304799" y="1532119"/>
            <a:ext cx="8684917" cy="5016758"/>
          </a:xfrm>
          <a:prstGeom prst="rect">
            <a:avLst/>
          </a:prstGeom>
        </p:spPr>
        <p:txBody>
          <a:bodyPr wrap="square">
            <a:spAutoFit/>
          </a:bodyPr>
          <a:lstStyle/>
          <a:p>
            <a:pPr marL="342900" indent="-342900">
              <a:buFont typeface="Wingdings" panose="05000000000000000000" pitchFamily="2" charset="2"/>
              <a:buChar char="l"/>
            </a:pPr>
            <a:r>
              <a:rPr lang="vi-VN" altLang="ja-JP" sz="2000" dirty="0"/>
              <a:t>Câu lệnh phải nằm trong bộ nhớ khi thực hiện ! </a:t>
            </a:r>
            <a:endParaRPr lang="en-US" altLang="ja-JP" sz="2000" dirty="0"/>
          </a:p>
          <a:p>
            <a:pPr marL="342900" indent="-342900">
              <a:buFont typeface="Wingdings" panose="05000000000000000000" pitchFamily="2" charset="2"/>
              <a:buChar char="l"/>
            </a:pPr>
            <a:r>
              <a:rPr lang="vi-VN" altLang="ja-JP" sz="2000" dirty="0"/>
              <a:t>Toàn bộ chương trình phải nằm trong bộ nhớ ? </a:t>
            </a:r>
            <a:endParaRPr lang="en-US" altLang="ja-JP" sz="2000" dirty="0"/>
          </a:p>
          <a:p>
            <a:pPr marL="800100" lvl="1" indent="-342900">
              <a:buFont typeface="Arial" panose="020B0604020202020204" pitchFamily="34" charset="0"/>
              <a:buChar char="•"/>
            </a:pPr>
            <a:r>
              <a:rPr lang="vi-VN" altLang="ja-JP" sz="2000" dirty="0"/>
              <a:t>Cấu trúc động; cấu trúc Overlays... : Nạp từng phần </a:t>
            </a:r>
            <a:endParaRPr lang="en-US" altLang="ja-JP" sz="2000" dirty="0"/>
          </a:p>
          <a:p>
            <a:pPr marL="1257300" lvl="2" indent="-342900">
              <a:buFont typeface="Arial" panose="020B0604020202020204" pitchFamily="34" charset="0"/>
              <a:buChar char="•"/>
            </a:pPr>
            <a:r>
              <a:rPr lang="vi-VN" altLang="ja-JP" sz="2000" dirty="0"/>
              <a:t>Đòi hỏi sự chú ý đặc biệt từ lập trình viên</a:t>
            </a:r>
          </a:p>
          <a:p>
            <a:pPr marL="800100" lvl="1" indent="-342900">
              <a:buFont typeface="Arial" panose="020B0604020202020204" pitchFamily="34" charset="0"/>
              <a:buChar char="•"/>
            </a:pPr>
            <a:r>
              <a:rPr lang="vi-VN" altLang="ja-JP" sz="2000" dirty="0"/>
              <a:t>⇒Không cần thiết </a:t>
            </a:r>
            <a:endParaRPr lang="en-US" altLang="ja-JP" sz="2000" dirty="0"/>
          </a:p>
          <a:p>
            <a:pPr marL="800100" lvl="1" indent="-342900">
              <a:buFont typeface="Arial" panose="020B0604020202020204" pitchFamily="34" charset="0"/>
              <a:buChar char="•"/>
            </a:pPr>
            <a:r>
              <a:rPr lang="vi-VN" altLang="ja-JP" sz="2000" dirty="0"/>
              <a:t>Đoạn chương trình xử lý báo lỗi </a:t>
            </a:r>
            <a:endParaRPr lang="en-US" altLang="ja-JP" sz="2000" dirty="0"/>
          </a:p>
          <a:p>
            <a:pPr marL="1257300" lvl="2" indent="-342900">
              <a:buFont typeface="Arial" panose="020B0604020202020204" pitchFamily="34" charset="0"/>
              <a:buChar char="•"/>
            </a:pPr>
            <a:r>
              <a:rPr lang="vi-VN" altLang="ja-JP" sz="2000" dirty="0"/>
              <a:t>Lỗi ít xảy tra, ít được thực hiện</a:t>
            </a:r>
          </a:p>
          <a:p>
            <a:pPr marL="800100" lvl="1" indent="-342900">
              <a:buFont typeface="Arial" panose="020B0604020202020204" pitchFamily="34" charset="0"/>
              <a:buChar char="•"/>
            </a:pPr>
            <a:r>
              <a:rPr lang="vi-VN" altLang="ja-JP" sz="2000" dirty="0"/>
              <a:t>Phần khai không dùng tới </a:t>
            </a:r>
            <a:endParaRPr lang="en-US" altLang="ja-JP" sz="2000" dirty="0"/>
          </a:p>
          <a:p>
            <a:pPr marL="1257300" lvl="2" indent="-342900">
              <a:buFont typeface="Arial" panose="020B0604020202020204" pitchFamily="34" charset="0"/>
              <a:buChar char="•"/>
            </a:pPr>
            <a:r>
              <a:rPr lang="vi-VN" altLang="ja-JP" sz="2000" dirty="0"/>
              <a:t>Khai báo ma trận 100x100, sử dụng 10x 10</a:t>
            </a:r>
          </a:p>
          <a:p>
            <a:pPr marL="342900" indent="-342900">
              <a:buFont typeface="Wingdings" panose="05000000000000000000" pitchFamily="2" charset="2"/>
              <a:buChar char="l"/>
            </a:pPr>
            <a:r>
              <a:rPr lang="vi-VN" altLang="ja-JP" sz="2000" dirty="0"/>
              <a:t>Thực hiện c/trình chỉ có 1 phần nằm trong bộ nhớ cho phép </a:t>
            </a:r>
            <a:endParaRPr lang="en-US" altLang="ja-JP" sz="2000" dirty="0"/>
          </a:p>
          <a:p>
            <a:pPr marL="800100" lvl="1" indent="-342900">
              <a:buFont typeface="Arial" panose="020B0604020202020204" pitchFamily="34" charset="0"/>
              <a:buChar char="•"/>
            </a:pPr>
            <a:r>
              <a:rPr lang="vi-VN" altLang="ja-JP" sz="2000" dirty="0"/>
              <a:t>Viết chương trình trong không gian địa chỉ áo</a:t>
            </a:r>
            <a:r>
              <a:rPr lang="en-US" altLang="ja-JP" sz="2000" dirty="0"/>
              <a:t> (</a:t>
            </a:r>
            <a:r>
              <a:rPr lang="vi-VN" altLang="ja-JP" sz="2000" dirty="0"/>
              <a:t>virtual address space</a:t>
            </a:r>
            <a:r>
              <a:rPr lang="en-US" altLang="ja-JP" sz="2000" dirty="0"/>
              <a:t>)</a:t>
            </a:r>
          </a:p>
          <a:p>
            <a:pPr marL="1257300" lvl="2" indent="-342900">
              <a:buFont typeface="Arial" panose="020B0604020202020204" pitchFamily="34" charset="0"/>
              <a:buChar char="•"/>
            </a:pPr>
            <a:r>
              <a:rPr lang="vi-VN" altLang="ja-JP" sz="2000" dirty="0"/>
              <a:t>lớn tùy ý</a:t>
            </a:r>
          </a:p>
          <a:p>
            <a:pPr marL="800100" lvl="1" indent="-342900">
              <a:buFont typeface="Arial" panose="020B0604020202020204" pitchFamily="34" charset="0"/>
              <a:buChar char="•"/>
            </a:pPr>
            <a:r>
              <a:rPr lang="vi-VN" altLang="ja-JP" sz="2000" dirty="0"/>
              <a:t>Nhiều chương trình đồng thời tồn tại </a:t>
            </a:r>
            <a:endParaRPr lang="en-US" altLang="ja-JP" sz="2000" dirty="0"/>
          </a:p>
          <a:p>
            <a:pPr marL="1257300" lvl="2" indent="-342900">
              <a:buFont typeface="Arial" panose="020B0604020202020204" pitchFamily="34" charset="0"/>
              <a:buChar char="•"/>
            </a:pPr>
            <a:r>
              <a:rPr lang="vi-VN" altLang="ja-JP" sz="2000" dirty="0"/>
              <a:t>⇒ tăng hiệu suất sử dụng CPU</a:t>
            </a:r>
          </a:p>
          <a:p>
            <a:pPr marL="800100" lvl="1" indent="-342900">
              <a:buFont typeface="Arial" panose="020B0604020202020204" pitchFamily="34" charset="0"/>
              <a:buChar char="•"/>
            </a:pPr>
            <a:r>
              <a:rPr lang="vi-VN" altLang="ja-JP" sz="2000" dirty="0"/>
              <a:t>Giảm yêu cầu vào/ra cho việc nạp và hoán đổi chương trình </a:t>
            </a:r>
            <a:endParaRPr lang="en-US" altLang="ja-JP" sz="2000" dirty="0"/>
          </a:p>
          <a:p>
            <a:pPr marL="1257300" lvl="2" indent="-342900">
              <a:buFont typeface="Arial" panose="020B0604020202020204" pitchFamily="34" charset="0"/>
              <a:buChar char="•"/>
            </a:pPr>
            <a:r>
              <a:rPr lang="vi-VN" altLang="ja-JP" sz="2000" dirty="0"/>
              <a:t>Kích thước phần hoán đổi (swap) nhỏ hơn</a:t>
            </a:r>
            <a:endParaRPr lang="ja-JP" altLang="en-US" sz="2000" dirty="0"/>
          </a:p>
        </p:txBody>
      </p:sp>
    </p:spTree>
    <p:extLst>
      <p:ext uri="{BB962C8B-B14F-4D97-AF65-F5344CB8AC3E}">
        <p14:creationId xmlns:p14="http://schemas.microsoft.com/office/powerpoint/2010/main" val="2198508747"/>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7">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7">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7">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7">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7">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7">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7">
                                            <p:txEl>
                                              <p:pRg st="12" end="1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7">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7">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7">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object 30"/>
          <p:cNvSpPr/>
          <p:nvPr/>
        </p:nvSpPr>
        <p:spPr>
          <a:xfrm>
            <a:off x="5991133" y="1790730"/>
            <a:ext cx="133482" cy="133359"/>
          </a:xfrm>
          <a:prstGeom prst="rect">
            <a:avLst/>
          </a:prstGeom>
          <a:blipFill>
            <a:blip r:embed="rId2" cstate="print"/>
            <a:stretch>
              <a:fillRect/>
            </a:stretch>
          </a:blipFill>
        </p:spPr>
        <p:txBody>
          <a:bodyPr wrap="square" lIns="0" tIns="0" rIns="0" bIns="0" rtlCol="0"/>
          <a:lstStyle/>
          <a:p>
            <a:endParaRPr/>
          </a:p>
        </p:txBody>
      </p:sp>
      <p:sp>
        <p:nvSpPr>
          <p:cNvPr id="31" name="object 31"/>
          <p:cNvSpPr/>
          <p:nvPr/>
        </p:nvSpPr>
        <p:spPr>
          <a:xfrm>
            <a:off x="5991133" y="3189814"/>
            <a:ext cx="133482" cy="133359"/>
          </a:xfrm>
          <a:prstGeom prst="rect">
            <a:avLst/>
          </a:prstGeom>
          <a:blipFill>
            <a:blip r:embed="rId2" cstate="print"/>
            <a:stretch>
              <a:fillRect/>
            </a:stretch>
          </a:blipFill>
        </p:spPr>
        <p:txBody>
          <a:bodyPr wrap="square" lIns="0" tIns="0" rIns="0" bIns="0" rtlCol="0"/>
          <a:lstStyle/>
          <a:p>
            <a:endParaRPr/>
          </a:p>
        </p:txBody>
      </p:sp>
      <p:sp>
        <p:nvSpPr>
          <p:cNvPr id="32" name="object 32"/>
          <p:cNvSpPr/>
          <p:nvPr/>
        </p:nvSpPr>
        <p:spPr>
          <a:xfrm>
            <a:off x="6566676" y="4196767"/>
            <a:ext cx="107536" cy="107437"/>
          </a:xfrm>
          <a:prstGeom prst="rect">
            <a:avLst/>
          </a:prstGeom>
          <a:blipFill>
            <a:blip r:embed="rId3" cstate="print"/>
            <a:stretch>
              <a:fillRect/>
            </a:stretch>
          </a:blipFill>
        </p:spPr>
        <p:txBody>
          <a:bodyPr wrap="square" lIns="0" tIns="0" rIns="0" bIns="0" rtlCol="0"/>
          <a:lstStyle/>
          <a:p>
            <a:endParaRPr/>
          </a:p>
        </p:txBody>
      </p:sp>
      <p:sp>
        <p:nvSpPr>
          <p:cNvPr id="33" name="object 33"/>
          <p:cNvSpPr/>
          <p:nvPr/>
        </p:nvSpPr>
        <p:spPr>
          <a:xfrm>
            <a:off x="5991133" y="5449580"/>
            <a:ext cx="133482" cy="133359"/>
          </a:xfrm>
          <a:prstGeom prst="rect">
            <a:avLst/>
          </a:prstGeom>
          <a:blipFill>
            <a:blip r:embed="rId2" cstate="print"/>
            <a:stretch>
              <a:fillRect/>
            </a:stretch>
          </a:blipFill>
        </p:spPr>
        <p:txBody>
          <a:bodyPr wrap="square" lIns="0" tIns="0" rIns="0" bIns="0" rtlCol="0"/>
          <a:lstStyle/>
          <a:p>
            <a:endParaRPr/>
          </a:p>
        </p:txBody>
      </p:sp>
      <p:sp>
        <p:nvSpPr>
          <p:cNvPr id="34" name="object 34"/>
          <p:cNvSpPr/>
          <p:nvPr/>
        </p:nvSpPr>
        <p:spPr>
          <a:xfrm>
            <a:off x="6566676" y="5826505"/>
            <a:ext cx="107536" cy="107437"/>
          </a:xfrm>
          <a:prstGeom prst="rect">
            <a:avLst/>
          </a:prstGeom>
          <a:blipFill>
            <a:blip r:embed="rId3" cstate="print"/>
            <a:stretch>
              <a:fillRect/>
            </a:stretch>
          </a:blipFill>
        </p:spPr>
        <p:txBody>
          <a:bodyPr wrap="square" lIns="0" tIns="0" rIns="0" bIns="0" rtlCol="0"/>
          <a:lstStyle/>
          <a:p>
            <a:endParaRPr/>
          </a:p>
        </p:txBody>
      </p:sp>
      <p:sp>
        <p:nvSpPr>
          <p:cNvPr id="35" name="object 35"/>
          <p:cNvSpPr/>
          <p:nvPr/>
        </p:nvSpPr>
        <p:spPr>
          <a:xfrm>
            <a:off x="6566676" y="6127377"/>
            <a:ext cx="107536" cy="107437"/>
          </a:xfrm>
          <a:prstGeom prst="rect">
            <a:avLst/>
          </a:prstGeom>
          <a:blipFill>
            <a:blip r:embed="rId3" cstate="print"/>
            <a:stretch>
              <a:fillRect/>
            </a:stretch>
          </a:blipFill>
        </p:spPr>
        <p:txBody>
          <a:bodyPr wrap="square" lIns="0" tIns="0" rIns="0" bIns="0" rtlCol="0"/>
          <a:lstStyle/>
          <a:p>
            <a:endParaRPr/>
          </a:p>
        </p:txBody>
      </p:sp>
      <p:sp>
        <p:nvSpPr>
          <p:cNvPr id="38" name="Rectangle 37"/>
          <p:cNvSpPr/>
          <p:nvPr/>
        </p:nvSpPr>
        <p:spPr>
          <a:xfrm>
            <a:off x="196627" y="1001437"/>
            <a:ext cx="8686800" cy="334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vi-VN" altLang="ja-JP" sz="2300" dirty="0">
                <a:solidFill>
                  <a:schemeClr val="bg1"/>
                </a:solidFill>
              </a:rPr>
              <a:t>Khái niệm bộ nhớ ảo</a:t>
            </a:r>
            <a:endParaRPr lang="en-US" altLang="ja-JP" sz="2300" dirty="0">
              <a:solidFill>
                <a:schemeClr val="bg1"/>
              </a:solidFill>
            </a:endParaRPr>
          </a:p>
        </p:txBody>
      </p:sp>
      <p:sp>
        <p:nvSpPr>
          <p:cNvPr id="39" name="Rectangle 38"/>
          <p:cNvSpPr/>
          <p:nvPr/>
        </p:nvSpPr>
        <p:spPr>
          <a:xfrm>
            <a:off x="196627" y="143453"/>
            <a:ext cx="8740962" cy="923330"/>
          </a:xfrm>
          <a:prstGeom prst="rect">
            <a:avLst/>
          </a:prstGeom>
        </p:spPr>
        <p:txBody>
          <a:bodyPr wrap="square">
            <a:spAutoFit/>
          </a:bodyPr>
          <a:lstStyle/>
          <a:p>
            <a:r>
              <a:rPr lang="vi-VN" altLang="ja-JP" dirty="0"/>
              <a:t>Chương  3:  Qu</a:t>
            </a:r>
            <a:r>
              <a:rPr lang="en-US" altLang="ja-JP" dirty="0"/>
              <a:t>ản lý bộ nhớ</a:t>
            </a:r>
            <a:endParaRPr lang="vi-VN" altLang="ja-JP" dirty="0"/>
          </a:p>
          <a:p>
            <a:r>
              <a:rPr lang="vi-VN" altLang="ja-JP" dirty="0">
                <a:latin typeface="+mj-lt"/>
              </a:rPr>
              <a:t>3. Bộ nhớ ảo</a:t>
            </a:r>
          </a:p>
          <a:p>
            <a:r>
              <a:rPr lang="vi-VN" altLang="ja-JP" dirty="0">
                <a:latin typeface="+mj-lt"/>
              </a:rPr>
              <a:t>3.1 Giới thiệu</a:t>
            </a:r>
          </a:p>
        </p:txBody>
      </p:sp>
      <p:sp>
        <p:nvSpPr>
          <p:cNvPr id="40" name="Rectangle 39"/>
          <p:cNvSpPr/>
          <p:nvPr/>
        </p:nvSpPr>
        <p:spPr>
          <a:xfrm>
            <a:off x="5749827" y="2038384"/>
            <a:ext cx="3187762" cy="1200329"/>
          </a:xfrm>
          <a:prstGeom prst="rect">
            <a:avLst/>
          </a:prstGeom>
        </p:spPr>
        <p:txBody>
          <a:bodyPr wrap="square">
            <a:spAutoFit/>
          </a:bodyPr>
          <a:lstStyle/>
          <a:p>
            <a:pPr marL="342900" indent="-342900">
              <a:buFont typeface="Wingdings" panose="05000000000000000000" pitchFamily="2" charset="2"/>
              <a:buChar char="l"/>
            </a:pPr>
            <a:r>
              <a:rPr lang="en-US" altLang="ja-JP" sz="2400" dirty="0" err="1"/>
              <a:t>Không</a:t>
            </a:r>
            <a:r>
              <a:rPr lang="en-US" altLang="ja-JP" sz="2400" dirty="0"/>
              <a:t> </a:t>
            </a:r>
            <a:r>
              <a:rPr lang="en-US" altLang="ja-JP" sz="2400" dirty="0" err="1"/>
              <a:t>đủ</a:t>
            </a:r>
            <a:r>
              <a:rPr lang="en-US" altLang="ja-JP" sz="2400" dirty="0"/>
              <a:t> </a:t>
            </a:r>
            <a:r>
              <a:rPr lang="en-US" altLang="ja-JP" sz="2400" dirty="0" err="1"/>
              <a:t>bộ</a:t>
            </a:r>
            <a:r>
              <a:rPr lang="en-US" altLang="ja-JP" sz="2400" dirty="0"/>
              <a:t> </a:t>
            </a:r>
            <a:r>
              <a:rPr lang="en-US" altLang="ja-JP" sz="2400" dirty="0" err="1"/>
              <a:t>nhớ</a:t>
            </a:r>
            <a:r>
              <a:rPr lang="en-US" altLang="ja-JP" sz="2400" dirty="0"/>
              <a:t> </a:t>
            </a:r>
            <a:r>
              <a:rPr lang="en-US" altLang="ja-JP" sz="2400" dirty="0" err="1"/>
              <a:t>vật</a:t>
            </a:r>
            <a:r>
              <a:rPr lang="en-US" altLang="ja-JP" sz="2400" dirty="0"/>
              <a:t> </a:t>
            </a:r>
            <a:r>
              <a:rPr lang="en-US" altLang="ja-JP" sz="2400" dirty="0" err="1"/>
              <a:t>lý</a:t>
            </a:r>
            <a:r>
              <a:rPr lang="en-US" altLang="ja-JP" sz="2400" dirty="0"/>
              <a:t> ?</a:t>
            </a:r>
          </a:p>
          <a:p>
            <a:pPr marL="342900" indent="-342900">
              <a:buFont typeface="Wingdings" panose="05000000000000000000" pitchFamily="2" charset="2"/>
              <a:buChar char="l"/>
            </a:pPr>
            <a:endParaRPr lang="en-US" altLang="ja-JP" sz="2400" dirty="0"/>
          </a:p>
        </p:txBody>
      </p:sp>
      <p:pic>
        <p:nvPicPr>
          <p:cNvPr id="2" name="Picture 1">
            <a:extLst>
              <a:ext uri="{FF2B5EF4-FFF2-40B4-BE49-F238E27FC236}">
                <a16:creationId xmlns:a16="http://schemas.microsoft.com/office/drawing/2014/main" id="{3E18A591-734C-40F7-8916-EAE4B58AF2F9}"/>
              </a:ext>
            </a:extLst>
          </p:cNvPr>
          <p:cNvPicPr>
            <a:picLocks noChangeAspect="1"/>
          </p:cNvPicPr>
          <p:nvPr/>
        </p:nvPicPr>
        <p:blipFill>
          <a:blip r:embed="rId4"/>
          <a:stretch>
            <a:fillRect/>
          </a:stretch>
        </p:blipFill>
        <p:spPr>
          <a:xfrm>
            <a:off x="333323" y="1865588"/>
            <a:ext cx="5276850" cy="3990975"/>
          </a:xfrm>
          <a:prstGeom prst="rect">
            <a:avLst/>
          </a:prstGeom>
        </p:spPr>
      </p:pic>
    </p:spTree>
    <p:extLst>
      <p:ext uri="{BB962C8B-B14F-4D97-AF65-F5344CB8AC3E}">
        <p14:creationId xmlns:p14="http://schemas.microsoft.com/office/powerpoint/2010/main" val="2607956623"/>
      </p:ext>
    </p:extLst>
  </p:cSld>
  <p:clrMapOvr>
    <a:masterClrMapping/>
  </p:clrMapOvr>
  <p:transition>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object 30"/>
          <p:cNvSpPr/>
          <p:nvPr/>
        </p:nvSpPr>
        <p:spPr>
          <a:xfrm>
            <a:off x="5991133" y="1790730"/>
            <a:ext cx="133482" cy="133359"/>
          </a:xfrm>
          <a:prstGeom prst="rect">
            <a:avLst/>
          </a:prstGeom>
          <a:blipFill>
            <a:blip r:embed="rId3" cstate="print"/>
            <a:stretch>
              <a:fillRect/>
            </a:stretch>
          </a:blipFill>
        </p:spPr>
        <p:txBody>
          <a:bodyPr wrap="square" lIns="0" tIns="0" rIns="0" bIns="0" rtlCol="0"/>
          <a:lstStyle/>
          <a:p>
            <a:endParaRPr/>
          </a:p>
        </p:txBody>
      </p:sp>
      <p:sp>
        <p:nvSpPr>
          <p:cNvPr id="31" name="object 31"/>
          <p:cNvSpPr/>
          <p:nvPr/>
        </p:nvSpPr>
        <p:spPr>
          <a:xfrm>
            <a:off x="5991133" y="3189814"/>
            <a:ext cx="133482" cy="133359"/>
          </a:xfrm>
          <a:prstGeom prst="rect">
            <a:avLst/>
          </a:prstGeom>
          <a:blipFill>
            <a:blip r:embed="rId3" cstate="print"/>
            <a:stretch>
              <a:fillRect/>
            </a:stretch>
          </a:blipFill>
        </p:spPr>
        <p:txBody>
          <a:bodyPr wrap="square" lIns="0" tIns="0" rIns="0" bIns="0" rtlCol="0"/>
          <a:lstStyle/>
          <a:p>
            <a:endParaRPr/>
          </a:p>
        </p:txBody>
      </p:sp>
      <p:sp>
        <p:nvSpPr>
          <p:cNvPr id="32" name="object 32"/>
          <p:cNvSpPr/>
          <p:nvPr/>
        </p:nvSpPr>
        <p:spPr>
          <a:xfrm>
            <a:off x="6566676" y="4196767"/>
            <a:ext cx="107536" cy="107437"/>
          </a:xfrm>
          <a:prstGeom prst="rect">
            <a:avLst/>
          </a:prstGeom>
          <a:blipFill>
            <a:blip r:embed="rId4" cstate="print"/>
            <a:stretch>
              <a:fillRect/>
            </a:stretch>
          </a:blipFill>
        </p:spPr>
        <p:txBody>
          <a:bodyPr wrap="square" lIns="0" tIns="0" rIns="0" bIns="0" rtlCol="0"/>
          <a:lstStyle/>
          <a:p>
            <a:endParaRPr/>
          </a:p>
        </p:txBody>
      </p:sp>
      <p:sp>
        <p:nvSpPr>
          <p:cNvPr id="33" name="object 33"/>
          <p:cNvSpPr/>
          <p:nvPr/>
        </p:nvSpPr>
        <p:spPr>
          <a:xfrm>
            <a:off x="5991133" y="5449580"/>
            <a:ext cx="133482" cy="133359"/>
          </a:xfrm>
          <a:prstGeom prst="rect">
            <a:avLst/>
          </a:prstGeom>
          <a:blipFill>
            <a:blip r:embed="rId3" cstate="print"/>
            <a:stretch>
              <a:fillRect/>
            </a:stretch>
          </a:blipFill>
        </p:spPr>
        <p:txBody>
          <a:bodyPr wrap="square" lIns="0" tIns="0" rIns="0" bIns="0" rtlCol="0"/>
          <a:lstStyle/>
          <a:p>
            <a:endParaRPr/>
          </a:p>
        </p:txBody>
      </p:sp>
      <p:sp>
        <p:nvSpPr>
          <p:cNvPr id="34" name="object 34"/>
          <p:cNvSpPr/>
          <p:nvPr/>
        </p:nvSpPr>
        <p:spPr>
          <a:xfrm>
            <a:off x="6566676" y="5826505"/>
            <a:ext cx="107536" cy="107437"/>
          </a:xfrm>
          <a:prstGeom prst="rect">
            <a:avLst/>
          </a:prstGeom>
          <a:blipFill>
            <a:blip r:embed="rId4" cstate="print"/>
            <a:stretch>
              <a:fillRect/>
            </a:stretch>
          </a:blipFill>
        </p:spPr>
        <p:txBody>
          <a:bodyPr wrap="square" lIns="0" tIns="0" rIns="0" bIns="0" rtlCol="0"/>
          <a:lstStyle/>
          <a:p>
            <a:endParaRPr/>
          </a:p>
        </p:txBody>
      </p:sp>
      <p:sp>
        <p:nvSpPr>
          <p:cNvPr id="35" name="object 35"/>
          <p:cNvSpPr/>
          <p:nvPr/>
        </p:nvSpPr>
        <p:spPr>
          <a:xfrm>
            <a:off x="6566676" y="6127377"/>
            <a:ext cx="107536" cy="107437"/>
          </a:xfrm>
          <a:prstGeom prst="rect">
            <a:avLst/>
          </a:prstGeom>
          <a:blipFill>
            <a:blip r:embed="rId4" cstate="print"/>
            <a:stretch>
              <a:fillRect/>
            </a:stretch>
          </a:blipFill>
        </p:spPr>
        <p:txBody>
          <a:bodyPr wrap="square" lIns="0" tIns="0" rIns="0" bIns="0" rtlCol="0"/>
          <a:lstStyle/>
          <a:p>
            <a:endParaRPr/>
          </a:p>
        </p:txBody>
      </p:sp>
      <p:sp>
        <p:nvSpPr>
          <p:cNvPr id="38" name="Rectangle 37"/>
          <p:cNvSpPr/>
          <p:nvPr/>
        </p:nvSpPr>
        <p:spPr>
          <a:xfrm>
            <a:off x="196627" y="1001437"/>
            <a:ext cx="8686800" cy="334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vi-VN" altLang="ja-JP" sz="2300" dirty="0">
                <a:solidFill>
                  <a:schemeClr val="bg1"/>
                </a:solidFill>
              </a:rPr>
              <a:t>Khái niệm bộ nhớ ảo</a:t>
            </a:r>
            <a:endParaRPr lang="en-US" altLang="ja-JP" sz="2300" dirty="0">
              <a:solidFill>
                <a:schemeClr val="bg1"/>
              </a:solidFill>
            </a:endParaRPr>
          </a:p>
        </p:txBody>
      </p:sp>
      <p:sp>
        <p:nvSpPr>
          <p:cNvPr id="39" name="Rectangle 38"/>
          <p:cNvSpPr/>
          <p:nvPr/>
        </p:nvSpPr>
        <p:spPr>
          <a:xfrm>
            <a:off x="196627" y="143453"/>
            <a:ext cx="8740962" cy="923330"/>
          </a:xfrm>
          <a:prstGeom prst="rect">
            <a:avLst/>
          </a:prstGeom>
        </p:spPr>
        <p:txBody>
          <a:bodyPr wrap="square">
            <a:spAutoFit/>
          </a:bodyPr>
          <a:lstStyle/>
          <a:p>
            <a:r>
              <a:rPr lang="vi-VN" altLang="ja-JP" dirty="0"/>
              <a:t>Chương  3:  Qu</a:t>
            </a:r>
            <a:r>
              <a:rPr lang="en-US" altLang="ja-JP" dirty="0"/>
              <a:t>ản lý bộ nhớ</a:t>
            </a:r>
            <a:endParaRPr lang="vi-VN" altLang="ja-JP" dirty="0"/>
          </a:p>
          <a:p>
            <a:r>
              <a:rPr lang="vi-VN" altLang="ja-JP" dirty="0">
                <a:latin typeface="+mj-lt"/>
              </a:rPr>
              <a:t>3. Bộ nhớ ảo</a:t>
            </a:r>
          </a:p>
          <a:p>
            <a:r>
              <a:rPr lang="vi-VN" altLang="ja-JP" dirty="0">
                <a:latin typeface="+mj-lt"/>
              </a:rPr>
              <a:t>3.1 Giới thiệu</a:t>
            </a:r>
          </a:p>
        </p:txBody>
      </p:sp>
      <p:sp>
        <p:nvSpPr>
          <p:cNvPr id="40" name="Rectangle 39"/>
          <p:cNvSpPr/>
          <p:nvPr/>
        </p:nvSpPr>
        <p:spPr>
          <a:xfrm>
            <a:off x="5956238" y="1978825"/>
            <a:ext cx="3187762" cy="2862322"/>
          </a:xfrm>
          <a:prstGeom prst="rect">
            <a:avLst/>
          </a:prstGeom>
        </p:spPr>
        <p:txBody>
          <a:bodyPr wrap="square">
            <a:spAutoFit/>
          </a:bodyPr>
          <a:lstStyle/>
          <a:p>
            <a:pPr marL="342900" indent="-342900">
              <a:buFont typeface="Wingdings" panose="05000000000000000000" pitchFamily="2" charset="2"/>
              <a:buChar char="l"/>
            </a:pPr>
            <a:r>
              <a:rPr lang="vi-VN" altLang="ja-JP" sz="2000" dirty="0"/>
              <a:t>Dùng bộ nhớ thứ cấp (</a:t>
            </a:r>
            <a:r>
              <a:rPr lang="vi-VN" altLang="ja-JP" sz="2000" i="1" dirty="0"/>
              <a:t>HardDisk</a:t>
            </a:r>
            <a:r>
              <a:rPr lang="vi-VN" altLang="ja-JP" sz="2000" dirty="0"/>
              <a:t>) lưu trữ phần chương trình chưa đưa vào bộ nhớ vật lý </a:t>
            </a:r>
            <a:endParaRPr lang="en-US" altLang="ja-JP" sz="2000" dirty="0"/>
          </a:p>
          <a:p>
            <a:pPr marL="342900" indent="-342900">
              <a:buFont typeface="Wingdings" panose="05000000000000000000" pitchFamily="2" charset="2"/>
              <a:buChar char="l"/>
            </a:pPr>
            <a:endParaRPr lang="en-US" altLang="ja-JP" sz="2000" dirty="0"/>
          </a:p>
          <a:p>
            <a:pPr marL="342900" indent="-342900">
              <a:buFont typeface="Wingdings" panose="05000000000000000000" pitchFamily="2" charset="2"/>
              <a:buChar char="l"/>
            </a:pPr>
            <a:r>
              <a:rPr lang="vi-VN" altLang="ja-JP" sz="2000" dirty="0"/>
              <a:t>Phân tách bộ nhớ logic (</a:t>
            </a:r>
            <a:r>
              <a:rPr lang="vi-VN" altLang="ja-JP" sz="2000" i="1" dirty="0"/>
              <a:t>của người dùng</a:t>
            </a:r>
            <a:r>
              <a:rPr lang="vi-VN" altLang="ja-JP" sz="2000" dirty="0"/>
              <a:t>) với bộ nhớ vật lý</a:t>
            </a:r>
            <a:endParaRPr lang="en-US" altLang="ja-JP" sz="2000" dirty="0"/>
          </a:p>
        </p:txBody>
      </p:sp>
      <p:pic>
        <p:nvPicPr>
          <p:cNvPr id="3" name="Picture 2">
            <a:extLst>
              <a:ext uri="{FF2B5EF4-FFF2-40B4-BE49-F238E27FC236}">
                <a16:creationId xmlns:a16="http://schemas.microsoft.com/office/drawing/2014/main" id="{F47BC227-01C6-4F0B-81CD-6EB131CA12F3}"/>
              </a:ext>
            </a:extLst>
          </p:cNvPr>
          <p:cNvPicPr>
            <a:picLocks noChangeAspect="1"/>
          </p:cNvPicPr>
          <p:nvPr/>
        </p:nvPicPr>
        <p:blipFill>
          <a:blip r:embed="rId5"/>
          <a:stretch>
            <a:fillRect/>
          </a:stretch>
        </p:blipFill>
        <p:spPr>
          <a:xfrm>
            <a:off x="362454" y="1924089"/>
            <a:ext cx="5610097" cy="3409911"/>
          </a:xfrm>
          <a:prstGeom prst="rect">
            <a:avLst/>
          </a:prstGeom>
        </p:spPr>
      </p:pic>
    </p:spTree>
    <p:extLst>
      <p:ext uri="{BB962C8B-B14F-4D97-AF65-F5344CB8AC3E}">
        <p14:creationId xmlns:p14="http://schemas.microsoft.com/office/powerpoint/2010/main" val="1787404945"/>
      </p:ext>
    </p:extLst>
  </p:cSld>
  <p:clrMapOvr>
    <a:masterClrMapping/>
  </p:clrMapOvr>
  <p:transition>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bject 29"/>
          <p:cNvSpPr/>
          <p:nvPr/>
        </p:nvSpPr>
        <p:spPr>
          <a:xfrm>
            <a:off x="142802" y="1973316"/>
            <a:ext cx="5712484" cy="4507557"/>
          </a:xfrm>
          <a:prstGeom prst="rect">
            <a:avLst/>
          </a:prstGeom>
          <a:blipFill>
            <a:blip r:embed="rId2" cstate="print"/>
            <a:stretch>
              <a:fillRect/>
            </a:stretch>
          </a:blipFill>
        </p:spPr>
        <p:txBody>
          <a:bodyPr wrap="square" lIns="0" tIns="0" rIns="0" bIns="0" rtlCol="0"/>
          <a:lstStyle/>
          <a:p>
            <a:endParaRPr/>
          </a:p>
        </p:txBody>
      </p:sp>
      <p:sp>
        <p:nvSpPr>
          <p:cNvPr id="30" name="object 30"/>
          <p:cNvSpPr/>
          <p:nvPr/>
        </p:nvSpPr>
        <p:spPr>
          <a:xfrm>
            <a:off x="5991133" y="1790730"/>
            <a:ext cx="133482" cy="133359"/>
          </a:xfrm>
          <a:prstGeom prst="rect">
            <a:avLst/>
          </a:prstGeom>
          <a:blipFill>
            <a:blip r:embed="rId3" cstate="print"/>
            <a:stretch>
              <a:fillRect/>
            </a:stretch>
          </a:blipFill>
        </p:spPr>
        <p:txBody>
          <a:bodyPr wrap="square" lIns="0" tIns="0" rIns="0" bIns="0" rtlCol="0"/>
          <a:lstStyle/>
          <a:p>
            <a:endParaRPr/>
          </a:p>
        </p:txBody>
      </p:sp>
      <p:sp>
        <p:nvSpPr>
          <p:cNvPr id="31" name="object 31"/>
          <p:cNvSpPr/>
          <p:nvPr/>
        </p:nvSpPr>
        <p:spPr>
          <a:xfrm>
            <a:off x="5991133" y="3189814"/>
            <a:ext cx="133482" cy="133359"/>
          </a:xfrm>
          <a:prstGeom prst="rect">
            <a:avLst/>
          </a:prstGeom>
          <a:blipFill>
            <a:blip r:embed="rId3" cstate="print"/>
            <a:stretch>
              <a:fillRect/>
            </a:stretch>
          </a:blipFill>
        </p:spPr>
        <p:txBody>
          <a:bodyPr wrap="square" lIns="0" tIns="0" rIns="0" bIns="0" rtlCol="0"/>
          <a:lstStyle/>
          <a:p>
            <a:endParaRPr/>
          </a:p>
        </p:txBody>
      </p:sp>
      <p:sp>
        <p:nvSpPr>
          <p:cNvPr id="32" name="object 32"/>
          <p:cNvSpPr/>
          <p:nvPr/>
        </p:nvSpPr>
        <p:spPr>
          <a:xfrm>
            <a:off x="6566676" y="4196767"/>
            <a:ext cx="107536" cy="107437"/>
          </a:xfrm>
          <a:prstGeom prst="rect">
            <a:avLst/>
          </a:prstGeom>
          <a:blipFill>
            <a:blip r:embed="rId4" cstate="print"/>
            <a:stretch>
              <a:fillRect/>
            </a:stretch>
          </a:blipFill>
        </p:spPr>
        <p:txBody>
          <a:bodyPr wrap="square" lIns="0" tIns="0" rIns="0" bIns="0" rtlCol="0"/>
          <a:lstStyle/>
          <a:p>
            <a:endParaRPr/>
          </a:p>
        </p:txBody>
      </p:sp>
      <p:sp>
        <p:nvSpPr>
          <p:cNvPr id="33" name="object 33"/>
          <p:cNvSpPr/>
          <p:nvPr/>
        </p:nvSpPr>
        <p:spPr>
          <a:xfrm>
            <a:off x="5991133" y="5449580"/>
            <a:ext cx="133482" cy="133359"/>
          </a:xfrm>
          <a:prstGeom prst="rect">
            <a:avLst/>
          </a:prstGeom>
          <a:blipFill>
            <a:blip r:embed="rId3" cstate="print"/>
            <a:stretch>
              <a:fillRect/>
            </a:stretch>
          </a:blipFill>
        </p:spPr>
        <p:txBody>
          <a:bodyPr wrap="square" lIns="0" tIns="0" rIns="0" bIns="0" rtlCol="0"/>
          <a:lstStyle/>
          <a:p>
            <a:endParaRPr/>
          </a:p>
        </p:txBody>
      </p:sp>
      <p:sp>
        <p:nvSpPr>
          <p:cNvPr id="34" name="object 34"/>
          <p:cNvSpPr/>
          <p:nvPr/>
        </p:nvSpPr>
        <p:spPr>
          <a:xfrm>
            <a:off x="6566676" y="5826505"/>
            <a:ext cx="107536" cy="107437"/>
          </a:xfrm>
          <a:prstGeom prst="rect">
            <a:avLst/>
          </a:prstGeom>
          <a:blipFill>
            <a:blip r:embed="rId4" cstate="print"/>
            <a:stretch>
              <a:fillRect/>
            </a:stretch>
          </a:blipFill>
        </p:spPr>
        <p:txBody>
          <a:bodyPr wrap="square" lIns="0" tIns="0" rIns="0" bIns="0" rtlCol="0"/>
          <a:lstStyle/>
          <a:p>
            <a:endParaRPr/>
          </a:p>
        </p:txBody>
      </p:sp>
      <p:sp>
        <p:nvSpPr>
          <p:cNvPr id="35" name="object 35"/>
          <p:cNvSpPr/>
          <p:nvPr/>
        </p:nvSpPr>
        <p:spPr>
          <a:xfrm>
            <a:off x="6566676" y="6127377"/>
            <a:ext cx="107536" cy="107437"/>
          </a:xfrm>
          <a:prstGeom prst="rect">
            <a:avLst/>
          </a:prstGeom>
          <a:blipFill>
            <a:blip r:embed="rId4" cstate="print"/>
            <a:stretch>
              <a:fillRect/>
            </a:stretch>
          </a:blipFill>
        </p:spPr>
        <p:txBody>
          <a:bodyPr wrap="square" lIns="0" tIns="0" rIns="0" bIns="0" rtlCol="0"/>
          <a:lstStyle/>
          <a:p>
            <a:endParaRPr/>
          </a:p>
        </p:txBody>
      </p:sp>
      <p:sp>
        <p:nvSpPr>
          <p:cNvPr id="38" name="Rectangle 37"/>
          <p:cNvSpPr/>
          <p:nvPr/>
        </p:nvSpPr>
        <p:spPr>
          <a:xfrm>
            <a:off x="196627" y="1001437"/>
            <a:ext cx="8686800" cy="334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vi-VN" altLang="ja-JP" sz="2300" dirty="0">
                <a:solidFill>
                  <a:schemeClr val="bg1"/>
                </a:solidFill>
              </a:rPr>
              <a:t>Khái niệm bộ nhớ ảo</a:t>
            </a:r>
            <a:endParaRPr lang="en-US" altLang="ja-JP" sz="2300" dirty="0">
              <a:solidFill>
                <a:schemeClr val="bg1"/>
              </a:solidFill>
            </a:endParaRPr>
          </a:p>
        </p:txBody>
      </p:sp>
      <p:sp>
        <p:nvSpPr>
          <p:cNvPr id="39" name="Rectangle 38"/>
          <p:cNvSpPr/>
          <p:nvPr/>
        </p:nvSpPr>
        <p:spPr>
          <a:xfrm>
            <a:off x="196627" y="143453"/>
            <a:ext cx="8740962" cy="923330"/>
          </a:xfrm>
          <a:prstGeom prst="rect">
            <a:avLst/>
          </a:prstGeom>
        </p:spPr>
        <p:txBody>
          <a:bodyPr wrap="square">
            <a:spAutoFit/>
          </a:bodyPr>
          <a:lstStyle/>
          <a:p>
            <a:r>
              <a:rPr lang="vi-VN" altLang="ja-JP" dirty="0"/>
              <a:t>Chương  3:  Qu</a:t>
            </a:r>
            <a:r>
              <a:rPr lang="en-US" altLang="ja-JP" dirty="0"/>
              <a:t>ản lý bộ nhớ</a:t>
            </a:r>
            <a:endParaRPr lang="vi-VN" altLang="ja-JP" dirty="0"/>
          </a:p>
          <a:p>
            <a:r>
              <a:rPr lang="vi-VN" altLang="ja-JP" dirty="0">
                <a:latin typeface="+mj-lt"/>
              </a:rPr>
              <a:t>3. Bộ nhớ ảo</a:t>
            </a:r>
          </a:p>
          <a:p>
            <a:r>
              <a:rPr lang="vi-VN" altLang="ja-JP" dirty="0">
                <a:latin typeface="+mj-lt"/>
              </a:rPr>
              <a:t>3.1 Giới thiệu</a:t>
            </a:r>
          </a:p>
        </p:txBody>
      </p:sp>
      <p:sp>
        <p:nvSpPr>
          <p:cNvPr id="40" name="Rectangle 39"/>
          <p:cNvSpPr/>
          <p:nvPr/>
        </p:nvSpPr>
        <p:spPr>
          <a:xfrm>
            <a:off x="5956238" y="1978825"/>
            <a:ext cx="3187762" cy="3477875"/>
          </a:xfrm>
          <a:prstGeom prst="rect">
            <a:avLst/>
          </a:prstGeom>
        </p:spPr>
        <p:txBody>
          <a:bodyPr wrap="square">
            <a:spAutoFit/>
          </a:bodyPr>
          <a:lstStyle/>
          <a:p>
            <a:pPr marL="342900" indent="-342900">
              <a:buFont typeface="Wingdings" panose="05000000000000000000" pitchFamily="2" charset="2"/>
              <a:buChar char="l"/>
            </a:pPr>
            <a:r>
              <a:rPr lang="en-US" altLang="ja-JP" sz="2000" dirty="0">
                <a:latin typeface="Tahoma" panose="020B0604030504040204" pitchFamily="34" charset="0"/>
                <a:ea typeface="Tahoma" panose="020B0604030504040204" pitchFamily="34" charset="0"/>
                <a:cs typeface="Tahoma" panose="020B0604030504040204" pitchFamily="34" charset="0"/>
              </a:rPr>
              <a:t>VM </a:t>
            </a:r>
            <a:r>
              <a:rPr lang="en-US" altLang="ja-JP" sz="2000" dirty="0" err="1">
                <a:latin typeface="Tahoma" panose="020B0604030504040204" pitchFamily="34" charset="0"/>
                <a:ea typeface="Tahoma" panose="020B0604030504040204" pitchFamily="34" charset="0"/>
                <a:cs typeface="Tahoma" panose="020B0604030504040204" pitchFamily="34" charset="0"/>
              </a:rPr>
              <a:t>ánh</a:t>
            </a:r>
            <a:r>
              <a:rPr lang="en-US" altLang="ja-JP" sz="2000" dirty="0">
                <a:latin typeface="Tahoma" panose="020B0604030504040204" pitchFamily="34" charset="0"/>
                <a:ea typeface="Tahoma" panose="020B0604030504040204" pitchFamily="34" charset="0"/>
                <a:cs typeface="Tahoma" panose="020B0604030504040204" pitchFamily="34" charset="0"/>
              </a:rPr>
              <a:t> </a:t>
            </a:r>
            <a:r>
              <a:rPr lang="en-US" altLang="ja-JP" sz="2000" dirty="0" err="1">
                <a:latin typeface="Tahoma" panose="020B0604030504040204" pitchFamily="34" charset="0"/>
                <a:ea typeface="Tahoma" panose="020B0604030504040204" pitchFamily="34" charset="0"/>
                <a:cs typeface="Tahoma" panose="020B0604030504040204" pitchFamily="34" charset="0"/>
              </a:rPr>
              <a:t>xạ</a:t>
            </a:r>
            <a:r>
              <a:rPr lang="en-US" altLang="ja-JP" sz="2000" dirty="0">
                <a:latin typeface="Tahoma" panose="020B0604030504040204" pitchFamily="34" charset="0"/>
                <a:ea typeface="Tahoma" panose="020B0604030504040204" pitchFamily="34" charset="0"/>
                <a:cs typeface="Tahoma" panose="020B0604030504040204" pitchFamily="34" charset="0"/>
              </a:rPr>
              <a:t> </a:t>
            </a:r>
            <a:r>
              <a:rPr lang="en-US" altLang="ja-JP" sz="2000" dirty="0" err="1">
                <a:latin typeface="Tahoma" panose="020B0604030504040204" pitchFamily="34" charset="0"/>
                <a:ea typeface="Tahoma" panose="020B0604030504040204" pitchFamily="34" charset="0"/>
                <a:cs typeface="Tahoma" panose="020B0604030504040204" pitchFamily="34" charset="0"/>
              </a:rPr>
              <a:t>địa</a:t>
            </a:r>
            <a:r>
              <a:rPr lang="en-US" altLang="ja-JP" sz="2000" dirty="0">
                <a:latin typeface="Tahoma" panose="020B0604030504040204" pitchFamily="34" charset="0"/>
                <a:ea typeface="Tahoma" panose="020B0604030504040204" pitchFamily="34" charset="0"/>
                <a:cs typeface="Tahoma" panose="020B0604030504040204" pitchFamily="34" charset="0"/>
              </a:rPr>
              <a:t> </a:t>
            </a:r>
            <a:r>
              <a:rPr lang="en-US" altLang="ja-JP" sz="2000" dirty="0" err="1">
                <a:latin typeface="Tahoma" panose="020B0604030504040204" pitchFamily="34" charset="0"/>
                <a:ea typeface="Tahoma" panose="020B0604030504040204" pitchFamily="34" charset="0"/>
                <a:cs typeface="Tahoma" panose="020B0604030504040204" pitchFamily="34" charset="0"/>
              </a:rPr>
              <a:t>chỉ</a:t>
            </a:r>
            <a:r>
              <a:rPr lang="en-US" altLang="ja-JP" sz="2000" dirty="0">
                <a:latin typeface="Tahoma" panose="020B0604030504040204" pitchFamily="34" charset="0"/>
                <a:ea typeface="Tahoma" panose="020B0604030504040204" pitchFamily="34" charset="0"/>
                <a:cs typeface="Tahoma" panose="020B0604030504040204" pitchFamily="34" charset="0"/>
              </a:rPr>
              <a:t> </a:t>
            </a:r>
            <a:r>
              <a:rPr lang="en-US" altLang="ja-JP" sz="2000" dirty="0" err="1">
                <a:latin typeface="Tahoma" panose="020B0604030504040204" pitchFamily="34" charset="0"/>
                <a:ea typeface="Tahoma" panose="020B0604030504040204" pitchFamily="34" charset="0"/>
                <a:cs typeface="Tahoma" panose="020B0604030504040204" pitchFamily="34" charset="0"/>
              </a:rPr>
              <a:t>trong</a:t>
            </a:r>
            <a:r>
              <a:rPr lang="en-US" altLang="ja-JP" sz="2000" dirty="0">
                <a:latin typeface="Tahoma" panose="020B0604030504040204" pitchFamily="34" charset="0"/>
                <a:ea typeface="Tahoma" panose="020B0604030504040204" pitchFamily="34" charset="0"/>
                <a:cs typeface="Tahoma" panose="020B0604030504040204" pitchFamily="34" charset="0"/>
              </a:rPr>
              <a:t> </a:t>
            </a:r>
            <a:r>
              <a:rPr lang="en-US" altLang="ja-JP" sz="2000" dirty="0" err="1">
                <a:latin typeface="Tahoma" panose="020B0604030504040204" pitchFamily="34" charset="0"/>
                <a:ea typeface="Tahoma" panose="020B0604030504040204" pitchFamily="34" charset="0"/>
                <a:cs typeface="Tahoma" panose="020B0604030504040204" pitchFamily="34" charset="0"/>
              </a:rPr>
              <a:t>ch</a:t>
            </a:r>
            <a:r>
              <a:rPr lang="vi-VN" altLang="ja-JP" sz="2000" dirty="0">
                <a:latin typeface="Tahoma" panose="020B0604030504040204" pitchFamily="34" charset="0"/>
                <a:ea typeface="Tahoma" panose="020B0604030504040204" pitchFamily="34" charset="0"/>
                <a:cs typeface="Tahoma" panose="020B0604030504040204" pitchFamily="34" charset="0"/>
              </a:rPr>
              <a:t>ư</a:t>
            </a:r>
            <a:r>
              <a:rPr lang="en-US" altLang="ja-JP" sz="2000" dirty="0" err="1">
                <a:latin typeface="Tahoma" panose="020B0604030504040204" pitchFamily="34" charset="0"/>
                <a:ea typeface="Tahoma" panose="020B0604030504040204" pitchFamily="34" charset="0"/>
                <a:cs typeface="Tahoma" panose="020B0604030504040204" pitchFamily="34" charset="0"/>
              </a:rPr>
              <a:t>ơng</a:t>
            </a:r>
            <a:r>
              <a:rPr lang="en-US" altLang="ja-JP" sz="2000" dirty="0">
                <a:latin typeface="Tahoma" panose="020B0604030504040204" pitchFamily="34" charset="0"/>
                <a:ea typeface="Tahoma" panose="020B0604030504040204" pitchFamily="34" charset="0"/>
                <a:cs typeface="Tahoma" panose="020B0604030504040204" pitchFamily="34" charset="0"/>
              </a:rPr>
              <a:t> </a:t>
            </a:r>
            <a:r>
              <a:rPr lang="en-US" altLang="ja-JP" sz="2000" dirty="0" err="1">
                <a:latin typeface="Tahoma" panose="020B0604030504040204" pitchFamily="34" charset="0"/>
                <a:ea typeface="Tahoma" panose="020B0604030504040204" pitchFamily="34" charset="0"/>
                <a:cs typeface="Tahoma" panose="020B0604030504040204" pitchFamily="34" charset="0"/>
              </a:rPr>
              <a:t>trình</a:t>
            </a:r>
            <a:r>
              <a:rPr lang="en-US" altLang="ja-JP" sz="2000" dirty="0">
                <a:latin typeface="Tahoma" panose="020B0604030504040204" pitchFamily="34" charset="0"/>
                <a:ea typeface="Tahoma" panose="020B0604030504040204" pitchFamily="34" charset="0"/>
                <a:cs typeface="Tahoma" panose="020B0604030504040204" pitchFamily="34" charset="0"/>
              </a:rPr>
              <a:t> </a:t>
            </a:r>
            <a:r>
              <a:rPr lang="en-US" altLang="ja-JP" sz="2000" dirty="0" err="1">
                <a:latin typeface="Tahoma" panose="020B0604030504040204" pitchFamily="34" charset="0"/>
                <a:ea typeface="Tahoma" panose="020B0604030504040204" pitchFamily="34" charset="0"/>
                <a:cs typeface="Tahoma" panose="020B0604030504040204" pitchFamily="34" charset="0"/>
              </a:rPr>
              <a:t>tới</a:t>
            </a:r>
            <a:r>
              <a:rPr lang="en-US" altLang="ja-JP" sz="2000" dirty="0">
                <a:latin typeface="Tahoma" panose="020B0604030504040204" pitchFamily="34" charset="0"/>
                <a:ea typeface="Tahoma" panose="020B0604030504040204" pitchFamily="34" charset="0"/>
                <a:cs typeface="Tahoma" panose="020B0604030504040204" pitchFamily="34" charset="0"/>
              </a:rPr>
              <a:t> </a:t>
            </a:r>
            <a:r>
              <a:rPr lang="en-US" altLang="ja-JP" sz="2000" dirty="0" err="1">
                <a:latin typeface="Tahoma" panose="020B0604030504040204" pitchFamily="34" charset="0"/>
                <a:ea typeface="Tahoma" panose="020B0604030504040204" pitchFamily="34" charset="0"/>
                <a:cs typeface="Tahoma" panose="020B0604030504040204" pitchFamily="34" charset="0"/>
              </a:rPr>
              <a:t>địa</a:t>
            </a:r>
            <a:r>
              <a:rPr lang="en-US" altLang="ja-JP" sz="2000" dirty="0">
                <a:latin typeface="Tahoma" panose="020B0604030504040204" pitchFamily="34" charset="0"/>
                <a:ea typeface="Tahoma" panose="020B0604030504040204" pitchFamily="34" charset="0"/>
                <a:cs typeface="Tahoma" panose="020B0604030504040204" pitchFamily="34" charset="0"/>
              </a:rPr>
              <a:t> </a:t>
            </a:r>
            <a:r>
              <a:rPr lang="en-US" altLang="ja-JP" sz="2000" dirty="0" err="1">
                <a:latin typeface="Tahoma" panose="020B0604030504040204" pitchFamily="34" charset="0"/>
                <a:ea typeface="Tahoma" panose="020B0604030504040204" pitchFamily="34" charset="0"/>
                <a:cs typeface="Tahoma" panose="020B0604030504040204" pitchFamily="34" charset="0"/>
              </a:rPr>
              <a:t>chỉ</a:t>
            </a:r>
            <a:r>
              <a:rPr lang="en-US" altLang="ja-JP" sz="2000" dirty="0">
                <a:latin typeface="Tahoma" panose="020B0604030504040204" pitchFamily="34" charset="0"/>
                <a:ea typeface="Tahoma" panose="020B0604030504040204" pitchFamily="34" charset="0"/>
                <a:cs typeface="Tahoma" panose="020B0604030504040204" pitchFamily="34" charset="0"/>
              </a:rPr>
              <a:t> </a:t>
            </a:r>
            <a:r>
              <a:rPr lang="en-US" altLang="ja-JP" sz="2000" dirty="0" err="1">
                <a:latin typeface="Tahoma" panose="020B0604030504040204" pitchFamily="34" charset="0"/>
                <a:ea typeface="Tahoma" panose="020B0604030504040204" pitchFamily="34" charset="0"/>
                <a:cs typeface="Tahoma" panose="020B0604030504040204" pitchFamily="34" charset="0"/>
              </a:rPr>
              <a:t>vật</a:t>
            </a:r>
            <a:r>
              <a:rPr lang="en-US" altLang="ja-JP" sz="2000" dirty="0">
                <a:latin typeface="Tahoma" panose="020B0604030504040204" pitchFamily="34" charset="0"/>
                <a:ea typeface="Tahoma" panose="020B0604030504040204" pitchFamily="34" charset="0"/>
                <a:cs typeface="Tahoma" panose="020B0604030504040204" pitchFamily="34" charset="0"/>
              </a:rPr>
              <a:t> </a:t>
            </a:r>
            <a:r>
              <a:rPr lang="en-US" altLang="ja-JP" sz="2000" dirty="0" err="1">
                <a:latin typeface="Tahoma" panose="020B0604030504040204" pitchFamily="34" charset="0"/>
                <a:ea typeface="Tahoma" panose="020B0604030504040204" pitchFamily="34" charset="0"/>
                <a:cs typeface="Tahoma" panose="020B0604030504040204" pitchFamily="34" charset="0"/>
              </a:rPr>
              <a:t>lý</a:t>
            </a:r>
            <a:r>
              <a:rPr lang="vi-VN" altLang="ja-JP" sz="2000" dirty="0">
                <a:latin typeface="Tahoma" panose="020B0604030504040204" pitchFamily="34" charset="0"/>
                <a:ea typeface="Tahoma" panose="020B0604030504040204" pitchFamily="34" charset="0"/>
                <a:cs typeface="Tahoma" panose="020B0604030504040204" pitchFamily="34" charset="0"/>
              </a:rPr>
              <a:t> </a:t>
            </a:r>
            <a:endParaRPr lang="en-US" altLang="ja-JP" sz="2000" dirty="0">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l"/>
            </a:pPr>
            <a:endParaRPr lang="en-US" altLang="ja-JP" sz="2000" dirty="0"/>
          </a:p>
          <a:p>
            <a:pPr marL="342900" indent="-342900">
              <a:buFont typeface="Wingdings" panose="05000000000000000000" pitchFamily="2" charset="2"/>
              <a:buChar char="l"/>
            </a:pPr>
            <a:r>
              <a:rPr lang="vi-VN" altLang="ja-JP" sz="2000" dirty="0"/>
              <a:t>Cho phép thể ánh xạ vùng nhớ logic lớn vào bộ nhớ vật lý nhỏ</a:t>
            </a:r>
            <a:endParaRPr lang="en-US" altLang="ja-JP" sz="2000" dirty="0"/>
          </a:p>
          <a:p>
            <a:pPr marL="342900" indent="-342900">
              <a:buFont typeface="Wingdings" panose="05000000000000000000" pitchFamily="2" charset="2"/>
              <a:buChar char="l"/>
            </a:pPr>
            <a:endParaRPr lang="vi-VN" altLang="ja-JP" sz="2000" dirty="0"/>
          </a:p>
          <a:p>
            <a:pPr marL="342900" indent="-342900">
              <a:buFont typeface="Wingdings" panose="05000000000000000000" pitchFamily="2" charset="2"/>
              <a:buChar char="l"/>
            </a:pPr>
            <a:r>
              <a:rPr lang="vi-VN" altLang="ja-JP" sz="2000" dirty="0"/>
              <a:t>Cài đặt theo </a:t>
            </a:r>
            <a:endParaRPr lang="en-US" altLang="ja-JP" sz="2000" dirty="0"/>
          </a:p>
          <a:p>
            <a:pPr marL="800100" lvl="1" indent="-342900">
              <a:buFont typeface="Wingdings" panose="05000000000000000000" pitchFamily="2" charset="2"/>
              <a:buChar char="l"/>
            </a:pPr>
            <a:r>
              <a:rPr lang="vi-VN" altLang="ja-JP" sz="2000" dirty="0"/>
              <a:t>Phân trang </a:t>
            </a:r>
            <a:endParaRPr lang="en-US" altLang="ja-JP" sz="2000" dirty="0"/>
          </a:p>
          <a:p>
            <a:pPr marL="800100" lvl="1" indent="-342900">
              <a:buFont typeface="Wingdings" panose="05000000000000000000" pitchFamily="2" charset="2"/>
              <a:buChar char="l"/>
            </a:pPr>
            <a:r>
              <a:rPr lang="vi-VN" altLang="ja-JP" sz="2000" dirty="0"/>
              <a:t>Phân đoạn</a:t>
            </a:r>
            <a:endParaRPr lang="ja-JP" altLang="en-US" sz="2000" dirty="0"/>
          </a:p>
        </p:txBody>
      </p:sp>
    </p:spTree>
    <p:extLst>
      <p:ext uri="{BB962C8B-B14F-4D97-AF65-F5344CB8AC3E}">
        <p14:creationId xmlns:p14="http://schemas.microsoft.com/office/powerpoint/2010/main" val="2352262209"/>
      </p:ext>
    </p:extLst>
  </p:cSld>
  <p:clrMapOvr>
    <a:masterClrMapping/>
  </p:clrMapOvr>
  <p:transition>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bject 29"/>
          <p:cNvSpPr/>
          <p:nvPr/>
        </p:nvSpPr>
        <p:spPr>
          <a:xfrm>
            <a:off x="190412" y="1567916"/>
            <a:ext cx="5712530" cy="5213903"/>
          </a:xfrm>
          <a:prstGeom prst="rect">
            <a:avLst/>
          </a:prstGeom>
          <a:blipFill>
            <a:blip r:embed="rId2" cstate="print"/>
            <a:stretch>
              <a:fillRect/>
            </a:stretch>
          </a:blipFill>
        </p:spPr>
        <p:txBody>
          <a:bodyPr wrap="square" lIns="0" tIns="0" rIns="0" bIns="0" rtlCol="0"/>
          <a:lstStyle/>
          <a:p>
            <a:endParaRPr/>
          </a:p>
        </p:txBody>
      </p:sp>
      <p:sp>
        <p:nvSpPr>
          <p:cNvPr id="30" name="object 30"/>
          <p:cNvSpPr/>
          <p:nvPr/>
        </p:nvSpPr>
        <p:spPr>
          <a:xfrm>
            <a:off x="6371957" y="2104287"/>
            <a:ext cx="133482" cy="133359"/>
          </a:xfrm>
          <a:prstGeom prst="rect">
            <a:avLst/>
          </a:prstGeom>
          <a:blipFill>
            <a:blip r:embed="rId3" cstate="print"/>
            <a:stretch>
              <a:fillRect/>
            </a:stretch>
          </a:blipFill>
        </p:spPr>
        <p:txBody>
          <a:bodyPr wrap="square" lIns="0" tIns="0" rIns="0" bIns="0" rtlCol="0"/>
          <a:lstStyle/>
          <a:p>
            <a:endParaRPr/>
          </a:p>
        </p:txBody>
      </p:sp>
      <p:sp>
        <p:nvSpPr>
          <p:cNvPr id="31" name="object 31"/>
          <p:cNvSpPr/>
          <p:nvPr/>
        </p:nvSpPr>
        <p:spPr>
          <a:xfrm>
            <a:off x="6371957" y="3884472"/>
            <a:ext cx="133482" cy="133359"/>
          </a:xfrm>
          <a:prstGeom prst="rect">
            <a:avLst/>
          </a:prstGeom>
          <a:blipFill>
            <a:blip r:embed="rId3" cstate="print"/>
            <a:stretch>
              <a:fillRect/>
            </a:stretch>
          </a:blipFill>
        </p:spPr>
        <p:txBody>
          <a:bodyPr wrap="square" lIns="0" tIns="0" rIns="0" bIns="0" rtlCol="0"/>
          <a:lstStyle/>
          <a:p>
            <a:endParaRPr/>
          </a:p>
        </p:txBody>
      </p:sp>
      <p:sp>
        <p:nvSpPr>
          <p:cNvPr id="32" name="object 32"/>
          <p:cNvSpPr/>
          <p:nvPr/>
        </p:nvSpPr>
        <p:spPr>
          <a:xfrm>
            <a:off x="6371957" y="4982657"/>
            <a:ext cx="133482" cy="133359"/>
          </a:xfrm>
          <a:prstGeom prst="rect">
            <a:avLst/>
          </a:prstGeom>
          <a:blipFill>
            <a:blip r:embed="rId3" cstate="print"/>
            <a:stretch>
              <a:fillRect/>
            </a:stretch>
          </a:blipFill>
        </p:spPr>
        <p:txBody>
          <a:bodyPr wrap="square" lIns="0" tIns="0" rIns="0" bIns="0" rtlCol="0"/>
          <a:lstStyle/>
          <a:p>
            <a:endParaRPr/>
          </a:p>
        </p:txBody>
      </p:sp>
      <p:sp>
        <p:nvSpPr>
          <p:cNvPr id="35" name="Rectangle 34"/>
          <p:cNvSpPr/>
          <p:nvPr/>
        </p:nvSpPr>
        <p:spPr>
          <a:xfrm>
            <a:off x="196627" y="1001437"/>
            <a:ext cx="8686800" cy="334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vi-VN" altLang="ja-JP" sz="2300" dirty="0">
                <a:solidFill>
                  <a:schemeClr val="bg1"/>
                </a:solidFill>
              </a:rPr>
              <a:t>Nạp từng phần của trang chương trình vào bộ nhớ</a:t>
            </a:r>
            <a:endParaRPr lang="en-US" altLang="ja-JP" sz="2300" dirty="0">
              <a:solidFill>
                <a:schemeClr val="bg1"/>
              </a:solidFill>
            </a:endParaRPr>
          </a:p>
        </p:txBody>
      </p:sp>
      <p:sp>
        <p:nvSpPr>
          <p:cNvPr id="36" name="Rectangle 35"/>
          <p:cNvSpPr/>
          <p:nvPr/>
        </p:nvSpPr>
        <p:spPr>
          <a:xfrm>
            <a:off x="196627" y="143453"/>
            <a:ext cx="8740962" cy="923330"/>
          </a:xfrm>
          <a:prstGeom prst="rect">
            <a:avLst/>
          </a:prstGeom>
        </p:spPr>
        <p:txBody>
          <a:bodyPr wrap="square">
            <a:spAutoFit/>
          </a:bodyPr>
          <a:lstStyle/>
          <a:p>
            <a:r>
              <a:rPr lang="vi-VN" altLang="ja-JP" dirty="0">
                <a:latin typeface="+mj-lt"/>
              </a:rPr>
              <a:t>Chương  3:  Qu</a:t>
            </a:r>
            <a:r>
              <a:rPr lang="en-US" altLang="ja-JP" dirty="0">
                <a:latin typeface="+mj-lt"/>
              </a:rPr>
              <a:t>ản lý bộ nhớ</a:t>
            </a:r>
            <a:endParaRPr lang="vi-VN" altLang="ja-JP" dirty="0">
              <a:latin typeface="+mj-lt"/>
            </a:endParaRPr>
          </a:p>
          <a:p>
            <a:r>
              <a:rPr lang="vi-VN" altLang="ja-JP" dirty="0">
                <a:latin typeface="+mj-lt"/>
              </a:rPr>
              <a:t>3. Bộ nhớ ảo</a:t>
            </a:r>
          </a:p>
          <a:p>
            <a:r>
              <a:rPr lang="vi-VN" altLang="ja-JP" dirty="0">
                <a:latin typeface="+mj-lt"/>
              </a:rPr>
              <a:t>3.1 Giới thiệu</a:t>
            </a:r>
          </a:p>
        </p:txBody>
      </p:sp>
      <p:sp>
        <p:nvSpPr>
          <p:cNvPr id="37" name="Rectangle 36"/>
          <p:cNvSpPr/>
          <p:nvPr/>
        </p:nvSpPr>
        <p:spPr>
          <a:xfrm>
            <a:off x="6096000" y="1571615"/>
            <a:ext cx="2971800" cy="3785652"/>
          </a:xfrm>
          <a:prstGeom prst="rect">
            <a:avLst/>
          </a:prstGeom>
        </p:spPr>
        <p:txBody>
          <a:bodyPr wrap="square">
            <a:spAutoFit/>
          </a:bodyPr>
          <a:lstStyle/>
          <a:p>
            <a:pPr marL="342900" indent="-342900">
              <a:buFont typeface="Wingdings" panose="05000000000000000000" pitchFamily="2" charset="2"/>
              <a:buChar char="l"/>
            </a:pPr>
            <a:r>
              <a:rPr lang="en-US" altLang="ja-JP" sz="2000" dirty="0">
                <a:latin typeface="Tahoma" panose="020B0604030504040204" pitchFamily="34" charset="0"/>
                <a:ea typeface="Tahoma" panose="020B0604030504040204" pitchFamily="34" charset="0"/>
                <a:cs typeface="Tahoma" panose="020B0604030504040204" pitchFamily="34" charset="0"/>
              </a:rPr>
              <a:t>T</a:t>
            </a:r>
            <a:r>
              <a:rPr lang="vi-VN" altLang="ja-JP" sz="2000" dirty="0"/>
              <a:t>rang của tiến trình</a:t>
            </a:r>
            <a:r>
              <a:rPr lang="en-US" altLang="ja-JP" sz="2000" dirty="0"/>
              <a:t>:</a:t>
            </a:r>
            <a:r>
              <a:rPr lang="vi-VN" altLang="ja-JP" sz="2000" dirty="0"/>
              <a:t> </a:t>
            </a:r>
            <a:endParaRPr lang="en-US" altLang="ja-JP" sz="2000" dirty="0"/>
          </a:p>
          <a:p>
            <a:pPr marL="800100" lvl="1" indent="-342900">
              <a:buFont typeface="Arial" panose="020B0604020202020204" pitchFamily="34" charset="0"/>
              <a:buChar char="•"/>
            </a:pPr>
            <a:r>
              <a:rPr lang="vi-VN" altLang="ja-JP" sz="2000" dirty="0"/>
              <a:t>bộ nhớ vật lý, </a:t>
            </a:r>
            <a:endParaRPr lang="en-US" altLang="ja-JP" sz="2000" dirty="0"/>
          </a:p>
          <a:p>
            <a:pPr marL="800100" lvl="1" indent="-342900">
              <a:buFont typeface="Arial" panose="020B0604020202020204" pitchFamily="34" charset="0"/>
              <a:buChar char="•"/>
            </a:pPr>
            <a:r>
              <a:rPr lang="vi-VN" altLang="ja-JP" sz="2000" dirty="0"/>
              <a:t>một số trang nằm trên đĩa(bộ nhớ ảo) </a:t>
            </a:r>
            <a:endParaRPr lang="en-US" altLang="ja-JP" sz="2000" dirty="0"/>
          </a:p>
          <a:p>
            <a:pPr marL="342900" indent="-342900">
              <a:buFont typeface="Wingdings" panose="05000000000000000000" pitchFamily="2" charset="2"/>
              <a:buChar char="l"/>
            </a:pPr>
            <a:r>
              <a:rPr lang="vi-VN" altLang="ja-JP" sz="2000" dirty="0"/>
              <a:t>Biểu diễn nhờ sử dụng </a:t>
            </a:r>
            <a:r>
              <a:rPr lang="en-US" altLang="ja-JP" sz="2000" dirty="0">
                <a:latin typeface="Tahoma" panose="020B0604030504040204" pitchFamily="34" charset="0"/>
                <a:ea typeface="Tahoma" panose="020B0604030504040204" pitchFamily="34" charset="0"/>
                <a:cs typeface="Tahoma" panose="020B0604030504040204" pitchFamily="34" charset="0"/>
              </a:rPr>
              <a:t>1</a:t>
            </a:r>
            <a:r>
              <a:rPr lang="vi-VN" altLang="ja-JP" sz="2000" dirty="0"/>
              <a:t> bit trong bảng quản lý trang </a:t>
            </a:r>
            <a:endParaRPr lang="en-US" altLang="ja-JP" sz="2000" dirty="0"/>
          </a:p>
          <a:p>
            <a:pPr marL="342900" indent="-342900">
              <a:buFont typeface="Wingdings" panose="05000000000000000000" pitchFamily="2" charset="2"/>
              <a:buChar char="l"/>
            </a:pPr>
            <a:r>
              <a:rPr lang="vi-VN" altLang="ja-JP" sz="2000" dirty="0"/>
              <a:t>Khi yêu cầu trang, đưa trang từ bộ nhớ thứ cấp </a:t>
            </a:r>
            <a:r>
              <a:rPr lang="en-US" altLang="ja-JP" sz="2000" dirty="0"/>
              <a:t>-&gt;</a:t>
            </a:r>
            <a:r>
              <a:rPr lang="vi-VN" altLang="ja-JP" sz="2000" dirty="0"/>
              <a:t> bộ nhớ vật lý</a:t>
            </a:r>
            <a:endParaRPr lang="ja-JP" altLang="en-US" sz="2000" dirty="0"/>
          </a:p>
        </p:txBody>
      </p:sp>
    </p:spTree>
    <p:extLst>
      <p:ext uri="{BB962C8B-B14F-4D97-AF65-F5344CB8AC3E}">
        <p14:creationId xmlns:p14="http://schemas.microsoft.com/office/powerpoint/2010/main" val="3238724266"/>
      </p:ext>
    </p:extLst>
  </p:cSld>
  <p:clrMapOvr>
    <a:masterClrMapping/>
  </p:clrMapOvr>
  <p:transition>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bject 29"/>
          <p:cNvSpPr/>
          <p:nvPr/>
        </p:nvSpPr>
        <p:spPr>
          <a:xfrm>
            <a:off x="1713731" y="1392422"/>
            <a:ext cx="5712532" cy="4767748"/>
          </a:xfrm>
          <a:prstGeom prst="rect">
            <a:avLst/>
          </a:prstGeom>
          <a:blipFill>
            <a:blip r:embed="rId2" cstate="print"/>
            <a:stretch>
              <a:fillRect/>
            </a:stretch>
          </a:blipFill>
        </p:spPr>
        <p:txBody>
          <a:bodyPr wrap="square" lIns="0" tIns="0" rIns="0" bIns="0" rtlCol="0"/>
          <a:lstStyle/>
          <a:p>
            <a:endParaRPr/>
          </a:p>
        </p:txBody>
      </p:sp>
      <p:sp>
        <p:nvSpPr>
          <p:cNvPr id="32" name="Rectangle 31"/>
          <p:cNvSpPr/>
          <p:nvPr/>
        </p:nvSpPr>
        <p:spPr>
          <a:xfrm>
            <a:off x="196627" y="1001437"/>
            <a:ext cx="8686800" cy="334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vi-VN" altLang="ja-JP" sz="2300" dirty="0">
                <a:solidFill>
                  <a:schemeClr val="bg1"/>
                </a:solidFill>
              </a:rPr>
              <a:t>Xử lý lỗi trang</a:t>
            </a:r>
            <a:endParaRPr lang="en-US" altLang="ja-JP" sz="2300" dirty="0">
              <a:solidFill>
                <a:schemeClr val="bg1"/>
              </a:solidFill>
            </a:endParaRPr>
          </a:p>
        </p:txBody>
      </p:sp>
      <p:sp>
        <p:nvSpPr>
          <p:cNvPr id="33" name="Rectangle 32"/>
          <p:cNvSpPr/>
          <p:nvPr/>
        </p:nvSpPr>
        <p:spPr>
          <a:xfrm>
            <a:off x="196627" y="143453"/>
            <a:ext cx="8740962" cy="923330"/>
          </a:xfrm>
          <a:prstGeom prst="rect">
            <a:avLst/>
          </a:prstGeom>
        </p:spPr>
        <p:txBody>
          <a:bodyPr wrap="square">
            <a:spAutoFit/>
          </a:bodyPr>
          <a:lstStyle/>
          <a:p>
            <a:r>
              <a:rPr lang="vi-VN" altLang="ja-JP" dirty="0">
                <a:latin typeface="+mj-lt"/>
              </a:rPr>
              <a:t>Chương  3:  Qu</a:t>
            </a:r>
            <a:r>
              <a:rPr lang="en-US" altLang="ja-JP" dirty="0">
                <a:latin typeface="+mj-lt"/>
              </a:rPr>
              <a:t>ản lý bộ nhớ</a:t>
            </a:r>
            <a:endParaRPr lang="vi-VN" altLang="ja-JP" dirty="0">
              <a:latin typeface="+mj-lt"/>
            </a:endParaRPr>
          </a:p>
          <a:p>
            <a:r>
              <a:rPr lang="vi-VN" altLang="ja-JP" dirty="0">
                <a:latin typeface="+mj-lt"/>
              </a:rPr>
              <a:t>3. Bộ nhớ ảo</a:t>
            </a:r>
          </a:p>
          <a:p>
            <a:r>
              <a:rPr lang="vi-VN" altLang="ja-JP" dirty="0">
                <a:latin typeface="+mj-lt"/>
              </a:rPr>
              <a:t>3.1 Giới thiệu</a:t>
            </a:r>
          </a:p>
        </p:txBody>
      </p:sp>
      <p:sp>
        <p:nvSpPr>
          <p:cNvPr id="34" name="Rectangle 33"/>
          <p:cNvSpPr/>
          <p:nvPr/>
        </p:nvSpPr>
        <p:spPr>
          <a:xfrm>
            <a:off x="1600200" y="6325096"/>
            <a:ext cx="5638800" cy="369332"/>
          </a:xfrm>
          <a:prstGeom prst="rect">
            <a:avLst/>
          </a:prstGeom>
        </p:spPr>
        <p:txBody>
          <a:bodyPr wrap="square">
            <a:spAutoFit/>
          </a:bodyPr>
          <a:lstStyle/>
          <a:p>
            <a:r>
              <a:rPr lang="vi-VN" altLang="ja-JP" dirty="0"/>
              <a:t>Nếu không có frames tự do, phải tiến hành đổi trang</a:t>
            </a:r>
            <a:endParaRPr lang="ja-JP" altLang="en-US" dirty="0"/>
          </a:p>
        </p:txBody>
      </p:sp>
    </p:spTree>
    <p:extLst>
      <p:ext uri="{BB962C8B-B14F-4D97-AF65-F5344CB8AC3E}">
        <p14:creationId xmlns:p14="http://schemas.microsoft.com/office/powerpoint/2010/main" val="512186590"/>
      </p:ext>
    </p:extLst>
  </p:cSld>
  <p:clrMapOvr>
    <a:masterClrMapping/>
  </p:clrMapOvr>
  <p:transition>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bject 29"/>
          <p:cNvSpPr/>
          <p:nvPr/>
        </p:nvSpPr>
        <p:spPr>
          <a:xfrm>
            <a:off x="142803" y="2092061"/>
            <a:ext cx="5712359" cy="4231139"/>
          </a:xfrm>
          <a:prstGeom prst="rect">
            <a:avLst/>
          </a:prstGeom>
          <a:blipFill>
            <a:blip r:embed="rId2" cstate="print"/>
            <a:stretch>
              <a:fillRect/>
            </a:stretch>
          </a:blipFill>
        </p:spPr>
        <p:txBody>
          <a:bodyPr wrap="square" lIns="0" tIns="0" rIns="0" bIns="0" rtlCol="0"/>
          <a:lstStyle/>
          <a:p>
            <a:endParaRPr/>
          </a:p>
        </p:txBody>
      </p:sp>
      <p:sp>
        <p:nvSpPr>
          <p:cNvPr id="30" name="object 30"/>
          <p:cNvSpPr/>
          <p:nvPr/>
        </p:nvSpPr>
        <p:spPr>
          <a:xfrm>
            <a:off x="5881884" y="2462178"/>
            <a:ext cx="233593" cy="233379"/>
          </a:xfrm>
          <a:prstGeom prst="rect">
            <a:avLst/>
          </a:prstGeom>
          <a:blipFill>
            <a:blip r:embed="rId3" cstate="print"/>
            <a:stretch>
              <a:fillRect/>
            </a:stretch>
          </a:blipFill>
        </p:spPr>
        <p:txBody>
          <a:bodyPr wrap="square" lIns="0" tIns="0" rIns="0" bIns="0" rtlCol="0"/>
          <a:lstStyle/>
          <a:p>
            <a:endParaRPr/>
          </a:p>
        </p:txBody>
      </p:sp>
      <p:sp>
        <p:nvSpPr>
          <p:cNvPr id="31" name="object 31"/>
          <p:cNvSpPr/>
          <p:nvPr/>
        </p:nvSpPr>
        <p:spPr>
          <a:xfrm>
            <a:off x="5881884" y="3179260"/>
            <a:ext cx="233593" cy="233379"/>
          </a:xfrm>
          <a:prstGeom prst="rect">
            <a:avLst/>
          </a:prstGeom>
          <a:blipFill>
            <a:blip r:embed="rId3" cstate="print"/>
            <a:stretch>
              <a:fillRect/>
            </a:stretch>
          </a:blipFill>
        </p:spPr>
        <p:txBody>
          <a:bodyPr wrap="square" lIns="0" tIns="0" rIns="0" bIns="0" rtlCol="0"/>
          <a:lstStyle/>
          <a:p>
            <a:endParaRPr/>
          </a:p>
        </p:txBody>
      </p:sp>
      <p:sp>
        <p:nvSpPr>
          <p:cNvPr id="32" name="object 32"/>
          <p:cNvSpPr/>
          <p:nvPr/>
        </p:nvSpPr>
        <p:spPr>
          <a:xfrm>
            <a:off x="6566676" y="3616292"/>
            <a:ext cx="107536" cy="107437"/>
          </a:xfrm>
          <a:prstGeom prst="rect">
            <a:avLst/>
          </a:prstGeom>
          <a:blipFill>
            <a:blip r:embed="rId4" cstate="print"/>
            <a:stretch>
              <a:fillRect/>
            </a:stretch>
          </a:blipFill>
        </p:spPr>
        <p:txBody>
          <a:bodyPr wrap="square" lIns="0" tIns="0" rIns="0" bIns="0" rtlCol="0"/>
          <a:lstStyle/>
          <a:p>
            <a:endParaRPr/>
          </a:p>
        </p:txBody>
      </p:sp>
      <p:sp>
        <p:nvSpPr>
          <p:cNvPr id="33" name="object 33"/>
          <p:cNvSpPr/>
          <p:nvPr/>
        </p:nvSpPr>
        <p:spPr>
          <a:xfrm>
            <a:off x="6566676" y="3917188"/>
            <a:ext cx="107536" cy="107437"/>
          </a:xfrm>
          <a:prstGeom prst="rect">
            <a:avLst/>
          </a:prstGeom>
          <a:blipFill>
            <a:blip r:embed="rId5" cstate="print"/>
            <a:stretch>
              <a:fillRect/>
            </a:stretch>
          </a:blipFill>
        </p:spPr>
        <p:txBody>
          <a:bodyPr wrap="square" lIns="0" tIns="0" rIns="0" bIns="0" rtlCol="0"/>
          <a:lstStyle/>
          <a:p>
            <a:endParaRPr/>
          </a:p>
        </p:txBody>
      </p:sp>
      <p:sp>
        <p:nvSpPr>
          <p:cNvPr id="34" name="object 34"/>
          <p:cNvSpPr/>
          <p:nvPr/>
        </p:nvSpPr>
        <p:spPr>
          <a:xfrm>
            <a:off x="5881884" y="4548245"/>
            <a:ext cx="233593" cy="233379"/>
          </a:xfrm>
          <a:prstGeom prst="rect">
            <a:avLst/>
          </a:prstGeom>
          <a:blipFill>
            <a:blip r:embed="rId3" cstate="print"/>
            <a:stretch>
              <a:fillRect/>
            </a:stretch>
          </a:blipFill>
        </p:spPr>
        <p:txBody>
          <a:bodyPr wrap="square" lIns="0" tIns="0" rIns="0" bIns="0" rtlCol="0"/>
          <a:lstStyle/>
          <a:p>
            <a:endParaRPr/>
          </a:p>
        </p:txBody>
      </p:sp>
      <p:sp>
        <p:nvSpPr>
          <p:cNvPr id="35" name="object 35"/>
          <p:cNvSpPr/>
          <p:nvPr/>
        </p:nvSpPr>
        <p:spPr>
          <a:xfrm>
            <a:off x="5881884" y="5305442"/>
            <a:ext cx="233593" cy="233379"/>
          </a:xfrm>
          <a:prstGeom prst="rect">
            <a:avLst/>
          </a:prstGeom>
          <a:blipFill>
            <a:blip r:embed="rId3" cstate="print"/>
            <a:stretch>
              <a:fillRect/>
            </a:stretch>
          </a:blipFill>
        </p:spPr>
        <p:txBody>
          <a:bodyPr wrap="square" lIns="0" tIns="0" rIns="0" bIns="0" rtlCol="0"/>
          <a:lstStyle/>
          <a:p>
            <a:endParaRPr/>
          </a:p>
        </p:txBody>
      </p:sp>
      <p:sp>
        <p:nvSpPr>
          <p:cNvPr id="38" name="Rectangle 37"/>
          <p:cNvSpPr/>
          <p:nvPr/>
        </p:nvSpPr>
        <p:spPr>
          <a:xfrm>
            <a:off x="196627" y="1001437"/>
            <a:ext cx="8686800" cy="334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vi-VN" altLang="ja-JP" sz="2300" dirty="0">
                <a:solidFill>
                  <a:schemeClr val="bg1"/>
                </a:solidFill>
              </a:rPr>
              <a:t>Đổi trang</a:t>
            </a:r>
            <a:endParaRPr lang="en-US" altLang="ja-JP" sz="2300" dirty="0">
              <a:solidFill>
                <a:schemeClr val="bg1"/>
              </a:solidFill>
            </a:endParaRPr>
          </a:p>
        </p:txBody>
      </p:sp>
      <p:sp>
        <p:nvSpPr>
          <p:cNvPr id="39" name="Rectangle 38"/>
          <p:cNvSpPr/>
          <p:nvPr/>
        </p:nvSpPr>
        <p:spPr>
          <a:xfrm>
            <a:off x="196627" y="143453"/>
            <a:ext cx="8740962" cy="923330"/>
          </a:xfrm>
          <a:prstGeom prst="rect">
            <a:avLst/>
          </a:prstGeom>
        </p:spPr>
        <p:txBody>
          <a:bodyPr wrap="square">
            <a:spAutoFit/>
          </a:bodyPr>
          <a:lstStyle/>
          <a:p>
            <a:r>
              <a:rPr lang="vi-VN" altLang="ja-JP" dirty="0">
                <a:latin typeface="+mj-lt"/>
              </a:rPr>
              <a:t>Chương  3:  Qu</a:t>
            </a:r>
            <a:r>
              <a:rPr lang="en-US" altLang="ja-JP" dirty="0">
                <a:latin typeface="+mj-lt"/>
              </a:rPr>
              <a:t>ản lý bộ nhớ</a:t>
            </a:r>
            <a:endParaRPr lang="vi-VN" altLang="ja-JP" dirty="0">
              <a:latin typeface="+mj-lt"/>
            </a:endParaRPr>
          </a:p>
          <a:p>
            <a:r>
              <a:rPr lang="vi-VN" altLang="ja-JP" dirty="0">
                <a:latin typeface="+mj-lt"/>
              </a:rPr>
              <a:t>3. Bộ nhớ ảo</a:t>
            </a:r>
          </a:p>
          <a:p>
            <a:r>
              <a:rPr lang="vi-VN" altLang="ja-JP" dirty="0">
                <a:latin typeface="+mj-lt"/>
              </a:rPr>
              <a:t>3.1 Giới thiệu</a:t>
            </a:r>
          </a:p>
        </p:txBody>
      </p:sp>
      <p:sp>
        <p:nvSpPr>
          <p:cNvPr id="40" name="Rectangle 39"/>
          <p:cNvSpPr/>
          <p:nvPr/>
        </p:nvSpPr>
        <p:spPr>
          <a:xfrm>
            <a:off x="5998680" y="2280285"/>
            <a:ext cx="2938909" cy="3477875"/>
          </a:xfrm>
          <a:prstGeom prst="rect">
            <a:avLst/>
          </a:prstGeom>
        </p:spPr>
        <p:txBody>
          <a:bodyPr wrap="square">
            <a:spAutoFit/>
          </a:bodyPr>
          <a:lstStyle/>
          <a:p>
            <a:pPr marL="457200" indent="-457200">
              <a:buFont typeface="+mj-ea"/>
              <a:buAutoNum type="circleNumDbPlain"/>
            </a:pPr>
            <a:r>
              <a:rPr lang="vi-VN" altLang="ja-JP" sz="2000" dirty="0"/>
              <a:t>Xác định vị trí trang logic trên đĩa</a:t>
            </a:r>
          </a:p>
          <a:p>
            <a:pPr marL="457200" indent="-457200">
              <a:buFont typeface="+mj-ea"/>
              <a:buAutoNum type="circleNumDbPlain"/>
            </a:pPr>
            <a:r>
              <a:rPr lang="vi-VN" altLang="ja-JP" sz="2000" dirty="0"/>
              <a:t>Lựa chọn trang vật lý </a:t>
            </a:r>
            <a:endParaRPr lang="en-US" altLang="ja-JP" sz="2000" dirty="0"/>
          </a:p>
          <a:p>
            <a:pPr marL="914400" lvl="1" indent="-457200">
              <a:buFont typeface="Wingdings" panose="05000000000000000000" pitchFamily="2" charset="2"/>
              <a:buChar char="l"/>
            </a:pPr>
            <a:r>
              <a:rPr lang="vi-VN" altLang="ja-JP" sz="2000" dirty="0"/>
              <a:t>Ghi ra đĩa </a:t>
            </a:r>
            <a:endParaRPr lang="en-US" altLang="ja-JP" sz="2000" dirty="0"/>
          </a:p>
          <a:p>
            <a:pPr marL="914400" lvl="1" indent="-457200">
              <a:buFont typeface="Wingdings" panose="05000000000000000000" pitchFamily="2" charset="2"/>
              <a:buChar char="l"/>
            </a:pPr>
            <a:r>
              <a:rPr lang="vi-VN" altLang="ja-JP" sz="2000" dirty="0"/>
              <a:t>Sửa lại bit </a:t>
            </a:r>
            <a:r>
              <a:rPr lang="vi-VN" altLang="ja-JP" sz="2000" dirty="0">
                <a:solidFill>
                  <a:srgbClr val="3C33F5"/>
                </a:solidFill>
              </a:rPr>
              <a:t>valid-invalid</a:t>
            </a:r>
          </a:p>
          <a:p>
            <a:pPr marL="457200" indent="-457200">
              <a:buFont typeface="+mj-ea"/>
              <a:buAutoNum type="circleNumDbPlain"/>
            </a:pPr>
            <a:r>
              <a:rPr lang="vi-VN" altLang="ja-JP" sz="2000" dirty="0"/>
              <a:t>Nạp trang logic vào trang vật lý được chọn </a:t>
            </a:r>
            <a:endParaRPr lang="en-US" altLang="ja-JP" sz="2000" dirty="0"/>
          </a:p>
          <a:p>
            <a:pPr marL="457200" indent="-457200">
              <a:buFont typeface="+mj-ea"/>
              <a:buAutoNum type="circleNumDbPlain"/>
            </a:pPr>
            <a:r>
              <a:rPr lang="vi-VN" altLang="ja-JP" sz="2000" dirty="0"/>
              <a:t>Restart tiến trình</a:t>
            </a:r>
            <a:endParaRPr lang="ja-JP" altLang="en-US" sz="2000" dirty="0"/>
          </a:p>
        </p:txBody>
      </p:sp>
    </p:spTree>
    <p:extLst>
      <p:ext uri="{BB962C8B-B14F-4D97-AF65-F5344CB8AC3E}">
        <p14:creationId xmlns:p14="http://schemas.microsoft.com/office/powerpoint/2010/main" val="2444669254"/>
      </p:ext>
    </p:extLst>
  </p:cSld>
  <p:clrMapOvr>
    <a:masterClrMapping/>
  </p:clrMapOvr>
  <p:transition>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2743201"/>
            <a:ext cx="7408333" cy="2438400"/>
          </a:xfrm>
        </p:spPr>
        <p:txBody>
          <a:bodyPr>
            <a:normAutofit/>
          </a:bodyPr>
          <a:lstStyle/>
          <a:p>
            <a:pPr marL="457200" indent="-457200">
              <a:buFont typeface="+mj-ea"/>
              <a:buAutoNum type="circleNumDbPlain"/>
            </a:pPr>
            <a:r>
              <a:rPr lang="vi-VN" altLang="ja-JP" sz="2800" dirty="0">
                <a:solidFill>
                  <a:schemeClr val="bg1">
                    <a:lumMod val="75000"/>
                  </a:schemeClr>
                </a:solidFill>
                <a:latin typeface="Tahoma" panose="020B0604030504040204" pitchFamily="34" charset="0"/>
                <a:ea typeface="Tahoma" panose="020B0604030504040204" pitchFamily="34" charset="0"/>
                <a:cs typeface="Tahoma" panose="020B0604030504040204" pitchFamily="34" charset="0"/>
              </a:rPr>
              <a:t>Giới thiệu </a:t>
            </a:r>
            <a:endParaRPr lang="en-US" altLang="ja-JP" sz="2800" dirty="0">
              <a:solidFill>
                <a:schemeClr val="bg1">
                  <a:lumMod val="75000"/>
                </a:schemeClr>
              </a:solidFill>
              <a:latin typeface="Tahoma" panose="020B0604030504040204" pitchFamily="34" charset="0"/>
              <a:ea typeface="Tahoma" panose="020B0604030504040204" pitchFamily="34" charset="0"/>
              <a:cs typeface="Tahoma" panose="020B0604030504040204" pitchFamily="34" charset="0"/>
            </a:endParaRPr>
          </a:p>
          <a:p>
            <a:pPr marL="457200" indent="-457200">
              <a:buFont typeface="+mj-ea"/>
              <a:buAutoNum type="circleNumDbPlain"/>
            </a:pPr>
            <a:endParaRPr lang="en-US" altLang="ja-JP" sz="2800"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endParaRPr>
          </a:p>
          <a:p>
            <a:pPr marL="457200" indent="-457200">
              <a:buFont typeface="+mj-ea"/>
              <a:buAutoNum type="circleNumDbPlain"/>
            </a:pPr>
            <a:r>
              <a:rPr lang="vi-VN" altLang="ja-JP" sz="2800"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rPr>
              <a:t>Các chiến lược đổi trang</a:t>
            </a:r>
            <a:endParaRPr kumimoji="1" lang="ja-JP" altLang="en-US" sz="2800" dirty="0">
              <a:solidFill>
                <a:schemeClr val="accent2">
                  <a:lumMod val="50000"/>
                </a:schemeClr>
              </a:solidFill>
              <a:latin typeface="Tahoma" panose="020B0604030504040204" pitchFamily="34" charset="0"/>
              <a:cs typeface="Tahoma" panose="020B0604030504040204" pitchFamily="34" charset="0"/>
            </a:endParaRPr>
          </a:p>
        </p:txBody>
      </p:sp>
      <p:sp>
        <p:nvSpPr>
          <p:cNvPr id="6" name="Rectangle 5"/>
          <p:cNvSpPr/>
          <p:nvPr/>
        </p:nvSpPr>
        <p:spPr>
          <a:xfrm>
            <a:off x="196627" y="143453"/>
            <a:ext cx="8740962" cy="923330"/>
          </a:xfrm>
          <a:prstGeom prst="rect">
            <a:avLst/>
          </a:prstGeom>
        </p:spPr>
        <p:txBody>
          <a:bodyPr wrap="square">
            <a:spAutoFit/>
          </a:bodyPr>
          <a:lstStyle/>
          <a:p>
            <a:r>
              <a:rPr lang="vi-VN" altLang="ja-JP" dirty="0">
                <a:latin typeface="+mj-lt"/>
              </a:rPr>
              <a:t>Chương  3:  Qu</a:t>
            </a:r>
            <a:r>
              <a:rPr lang="en-US" altLang="ja-JP" dirty="0">
                <a:latin typeface="+mj-lt"/>
              </a:rPr>
              <a:t>ản lý bộ nhớ</a:t>
            </a:r>
            <a:endParaRPr lang="vi-VN" altLang="ja-JP" dirty="0">
              <a:latin typeface="+mj-lt"/>
            </a:endParaRPr>
          </a:p>
          <a:p>
            <a:r>
              <a:rPr lang="en-US" altLang="ja-JP" dirty="0">
                <a:latin typeface="Tahoma" panose="020B0604030504040204" pitchFamily="34" charset="0"/>
                <a:ea typeface="Tahoma" panose="020B0604030504040204" pitchFamily="34" charset="0"/>
                <a:cs typeface="Tahoma" panose="020B0604030504040204" pitchFamily="34" charset="0"/>
              </a:rPr>
              <a:t>3. Bộ nhớ ảo</a:t>
            </a:r>
          </a:p>
          <a:p>
            <a:r>
              <a:rPr lang="en-US" altLang="ja-JP" dirty="0">
                <a:latin typeface="Tahoma" panose="020B0604030504040204" pitchFamily="34" charset="0"/>
                <a:ea typeface="Tahoma" panose="020B0604030504040204" pitchFamily="34" charset="0"/>
                <a:cs typeface="Tahoma" panose="020B0604030504040204" pitchFamily="34" charset="0"/>
              </a:rPr>
              <a:t>3.2 </a:t>
            </a:r>
            <a:r>
              <a:rPr lang="vi-VN" altLang="ja-JP" dirty="0">
                <a:latin typeface="Tahoma" panose="020B0604030504040204" pitchFamily="34" charset="0"/>
                <a:ea typeface="Tahoma" panose="020B0604030504040204" pitchFamily="34" charset="0"/>
                <a:cs typeface="Tahoma" panose="020B0604030504040204" pitchFamily="34" charset="0"/>
              </a:rPr>
              <a:t>Các chiến lược đổi trang</a:t>
            </a:r>
          </a:p>
        </p:txBody>
      </p:sp>
    </p:spTree>
    <p:extLst>
      <p:ext uri="{BB962C8B-B14F-4D97-AF65-F5344CB8AC3E}">
        <p14:creationId xmlns:p14="http://schemas.microsoft.com/office/powerpoint/2010/main" val="579845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p:cNvSpPr/>
          <p:nvPr/>
        </p:nvSpPr>
        <p:spPr>
          <a:xfrm>
            <a:off x="223420" y="1026499"/>
            <a:ext cx="8686800" cy="4816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vi-VN" altLang="ja-JP" sz="2300" dirty="0">
                <a:solidFill>
                  <a:schemeClr val="bg1"/>
                </a:solidFill>
              </a:rPr>
              <a:t>Nguyên tắc</a:t>
            </a:r>
            <a:endParaRPr lang="en-US" altLang="ja-JP" sz="2300" dirty="0">
              <a:solidFill>
                <a:schemeClr val="bg1"/>
              </a:solidFill>
            </a:endParaRPr>
          </a:p>
        </p:txBody>
      </p:sp>
      <p:sp>
        <p:nvSpPr>
          <p:cNvPr id="42" name="Rectangle 41"/>
          <p:cNvSpPr/>
          <p:nvPr/>
        </p:nvSpPr>
        <p:spPr>
          <a:xfrm>
            <a:off x="228600" y="168514"/>
            <a:ext cx="8740962" cy="923330"/>
          </a:xfrm>
          <a:prstGeom prst="rect">
            <a:avLst/>
          </a:prstGeom>
        </p:spPr>
        <p:txBody>
          <a:bodyPr wrap="square">
            <a:spAutoFit/>
          </a:bodyPr>
          <a:lstStyle/>
          <a:p>
            <a:r>
              <a:rPr lang="vi-VN" altLang="ja-JP" dirty="0">
                <a:latin typeface="+mj-lt"/>
              </a:rPr>
              <a:t>Chương  3:  Qu</a:t>
            </a:r>
            <a:r>
              <a:rPr lang="en-US" altLang="ja-JP" dirty="0">
                <a:latin typeface="+mj-lt"/>
              </a:rPr>
              <a:t>ản lý bộ nhớ</a:t>
            </a:r>
            <a:endParaRPr lang="vi-VN" altLang="ja-JP" dirty="0">
              <a:latin typeface="+mj-lt"/>
            </a:endParaRPr>
          </a:p>
          <a:p>
            <a:r>
              <a:rPr lang="vi-VN" altLang="ja-JP" dirty="0">
                <a:latin typeface="+mj-lt"/>
              </a:rPr>
              <a:t>2. Các chiến lược quản lý bộ nhớ </a:t>
            </a:r>
            <a:endParaRPr lang="en-US" altLang="ja-JP" dirty="0">
              <a:latin typeface="+mj-lt"/>
            </a:endParaRPr>
          </a:p>
          <a:p>
            <a:r>
              <a:rPr lang="vi-VN" altLang="ja-JP" dirty="0">
                <a:latin typeface="+mj-lt"/>
              </a:rPr>
              <a:t>2.</a:t>
            </a:r>
            <a:r>
              <a:rPr lang="en-US" altLang="ja-JP" dirty="0">
                <a:latin typeface="Tahoma" panose="020B0604030504040204" pitchFamily="34" charset="0"/>
                <a:ea typeface="Tahoma" panose="020B0604030504040204" pitchFamily="34" charset="0"/>
                <a:cs typeface="Tahoma" panose="020B0604030504040204" pitchFamily="34" charset="0"/>
              </a:rPr>
              <a:t>4</a:t>
            </a:r>
            <a:r>
              <a:rPr lang="vi-VN" altLang="ja-JP" dirty="0">
                <a:latin typeface="+mj-lt"/>
              </a:rPr>
              <a:t> Chiến lược </a:t>
            </a:r>
            <a:r>
              <a:rPr lang="vi-VN" altLang="ja-JP" dirty="0">
                <a:latin typeface="Tahoma" panose="020B0604030504040204" pitchFamily="34" charset="0"/>
                <a:ea typeface="Tahoma" panose="020B0604030504040204" pitchFamily="34" charset="0"/>
                <a:cs typeface="Tahoma" panose="020B0604030504040204" pitchFamily="34" charset="0"/>
              </a:rPr>
              <a:t>phân </a:t>
            </a:r>
            <a:r>
              <a:rPr lang="en-US" altLang="ja-JP" dirty="0">
                <a:latin typeface="Tahoma" panose="020B0604030504040204" pitchFamily="34" charset="0"/>
                <a:ea typeface="Tahoma" panose="020B0604030504040204" pitchFamily="34" charset="0"/>
                <a:cs typeface="Tahoma" panose="020B0604030504040204" pitchFamily="34" charset="0"/>
              </a:rPr>
              <a:t>trang</a:t>
            </a:r>
            <a:endParaRPr lang="vi-VN" altLang="ja-JP" dirty="0">
              <a:latin typeface="Tahoma" panose="020B0604030504040204" pitchFamily="34" charset="0"/>
              <a:ea typeface="Tahoma" panose="020B0604030504040204" pitchFamily="34" charset="0"/>
              <a:cs typeface="Tahoma" panose="020B0604030504040204" pitchFamily="34" charset="0"/>
            </a:endParaRPr>
          </a:p>
        </p:txBody>
      </p:sp>
      <p:sp>
        <p:nvSpPr>
          <p:cNvPr id="2" name="Rectangle 1"/>
          <p:cNvSpPr/>
          <p:nvPr/>
        </p:nvSpPr>
        <p:spPr>
          <a:xfrm>
            <a:off x="223420" y="1533465"/>
            <a:ext cx="8615780" cy="4401205"/>
          </a:xfrm>
          <a:prstGeom prst="rect">
            <a:avLst/>
          </a:prstGeom>
        </p:spPr>
        <p:txBody>
          <a:bodyPr wrap="square">
            <a:spAutoFit/>
          </a:bodyPr>
          <a:lstStyle/>
          <a:p>
            <a:pPr marL="342900" indent="-342900">
              <a:buFont typeface="Wingdings" panose="05000000000000000000" pitchFamily="2" charset="2"/>
              <a:buChar char="l"/>
            </a:pPr>
            <a:endParaRPr lang="vi-VN" altLang="ja-JP" sz="2000" dirty="0"/>
          </a:p>
          <a:p>
            <a:pPr marL="342900" indent="-342900">
              <a:buFont typeface="Wingdings" panose="05000000000000000000" pitchFamily="2" charset="2"/>
              <a:buChar char="l"/>
            </a:pPr>
            <a:r>
              <a:rPr lang="vi-VN" altLang="ja-JP" sz="2000" dirty="0"/>
              <a:t>Khi thực hiện chương trình </a:t>
            </a:r>
            <a:endParaRPr lang="en-US" altLang="ja-JP" sz="2000" dirty="0"/>
          </a:p>
          <a:p>
            <a:pPr marL="800100" lvl="1" indent="-342900">
              <a:buFont typeface="Arial" panose="020B0604020202020204" pitchFamily="34" charset="0"/>
              <a:buChar char="•"/>
            </a:pPr>
            <a:r>
              <a:rPr lang="vi-VN" altLang="ja-JP" sz="2000" dirty="0"/>
              <a:t>Nạp trang logic (từ bộ nhớ ngoài) vào trang vật lý </a:t>
            </a:r>
            <a:endParaRPr lang="en-US" altLang="ja-JP" sz="2000" dirty="0"/>
          </a:p>
          <a:p>
            <a:pPr marL="800100" lvl="1" indent="-342900">
              <a:buFont typeface="Arial" panose="020B0604020202020204" pitchFamily="34" charset="0"/>
              <a:buChar char="•"/>
            </a:pPr>
            <a:r>
              <a:rPr lang="vi-VN" altLang="ja-JP" sz="2000" dirty="0"/>
              <a:t>Xây dựng một bảng quản lý trang (PCB: Page Control Block) dùng để xác định mối quan hệ giữa trang vật lý và trang logic </a:t>
            </a:r>
            <a:endParaRPr lang="en-US" altLang="ja-JP" sz="2000" dirty="0"/>
          </a:p>
          <a:p>
            <a:pPr marL="800100" lvl="1" indent="-342900">
              <a:buFont typeface="Arial" panose="020B0604020202020204" pitchFamily="34" charset="0"/>
              <a:buChar char="•"/>
            </a:pPr>
            <a:endParaRPr lang="en-US" altLang="ja-JP" sz="2000" dirty="0"/>
          </a:p>
          <a:p>
            <a:pPr marL="800100" lvl="1" indent="-342900">
              <a:buFont typeface="Arial" panose="020B0604020202020204" pitchFamily="34" charset="0"/>
              <a:buChar char="•"/>
            </a:pPr>
            <a:r>
              <a:rPr lang="vi-VN" altLang="ja-JP" sz="2000" dirty="0" err="1"/>
              <a:t>Mỗi</a:t>
            </a:r>
            <a:r>
              <a:rPr lang="vi-VN" altLang="ja-JP" sz="2000" dirty="0"/>
              <a:t> phần tử của PCB ứng với một trang chương trình </a:t>
            </a:r>
            <a:endParaRPr lang="en-US" altLang="ja-JP" sz="2000" dirty="0"/>
          </a:p>
          <a:p>
            <a:pPr marL="1257300" lvl="2" indent="-342900">
              <a:buFont typeface="Arial" panose="020B0604020202020204" pitchFamily="34" charset="0"/>
              <a:buChar char="•"/>
            </a:pPr>
            <a:r>
              <a:rPr lang="vi-VN" altLang="ja-JP" sz="2000" dirty="0"/>
              <a:t>Cho biết trang vật lý chứa trang logic tương ứng </a:t>
            </a:r>
            <a:endParaRPr lang="en-US" altLang="ja-JP" sz="2000" dirty="0"/>
          </a:p>
          <a:p>
            <a:pPr marL="1257300" lvl="2" indent="-342900">
              <a:buFont typeface="Arial" panose="020B0604020202020204" pitchFamily="34" charset="0"/>
              <a:buChar char="•"/>
            </a:pPr>
            <a:r>
              <a:rPr lang="vi-VN" altLang="ja-JP" sz="2000" dirty="0"/>
              <a:t>Ví dụ PCB[8] = 4 ⇒ ?</a:t>
            </a:r>
          </a:p>
          <a:p>
            <a:pPr marL="800100" lvl="1" indent="-342900">
              <a:buFont typeface="Arial" panose="020B0604020202020204" pitchFamily="34" charset="0"/>
              <a:buChar char="•"/>
            </a:pPr>
            <a:endParaRPr lang="en-US" altLang="ja-JP" sz="2000" dirty="0"/>
          </a:p>
          <a:p>
            <a:pPr marL="800100" lvl="1" indent="-342900">
              <a:buFont typeface="Arial" panose="020B0604020202020204" pitchFamily="34" charset="0"/>
              <a:buChar char="•"/>
            </a:pPr>
            <a:r>
              <a:rPr lang="vi-VN" altLang="ja-JP" sz="2000" dirty="0" err="1"/>
              <a:t>Địa</a:t>
            </a:r>
            <a:r>
              <a:rPr lang="vi-VN" altLang="ja-JP" sz="2000" dirty="0"/>
              <a:t> chỉ truy nhập được chia thành </a:t>
            </a:r>
            <a:endParaRPr lang="en-US" altLang="ja-JP" sz="2000" dirty="0"/>
          </a:p>
          <a:p>
            <a:pPr marL="1257300" lvl="2" indent="-342900">
              <a:buFont typeface="Arial" panose="020B0604020202020204" pitchFamily="34" charset="0"/>
              <a:buChar char="•"/>
            </a:pPr>
            <a:r>
              <a:rPr lang="vi-VN" altLang="ja-JP" sz="2000" dirty="0"/>
              <a:t>Số hiệu trang (p) : Chỉ số trong PCB để tìm đ/chỉ cơ sở trang </a:t>
            </a:r>
            <a:endParaRPr lang="en-US" altLang="ja-JP" sz="2000" dirty="0"/>
          </a:p>
          <a:p>
            <a:pPr marL="1257300" lvl="2" indent="-342900">
              <a:buFont typeface="Arial" panose="020B0604020202020204" pitchFamily="34" charset="0"/>
              <a:buChar char="•"/>
            </a:pPr>
            <a:r>
              <a:rPr lang="vi-VN" altLang="ja-JP" sz="2000" dirty="0"/>
              <a:t>Độ lệch trong trang (d): Kết hợp địa chỉ cơ sở của trang để tìm ra đ/chỉ vật lý</a:t>
            </a:r>
            <a:endParaRPr lang="ja-JP" altLang="en-US" sz="2000" dirty="0"/>
          </a:p>
        </p:txBody>
      </p:sp>
    </p:spTree>
    <p:extLst>
      <p:ext uri="{BB962C8B-B14F-4D97-AF65-F5344CB8AC3E}">
        <p14:creationId xmlns:p14="http://schemas.microsoft.com/office/powerpoint/2010/main" val="806085289"/>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bject 29"/>
          <p:cNvSpPr/>
          <p:nvPr/>
        </p:nvSpPr>
        <p:spPr>
          <a:xfrm>
            <a:off x="992766" y="2083876"/>
            <a:ext cx="133482" cy="133359"/>
          </a:xfrm>
          <a:prstGeom prst="rect">
            <a:avLst/>
          </a:prstGeom>
          <a:blipFill>
            <a:blip r:embed="rId2" cstate="print"/>
            <a:stretch>
              <a:fillRect/>
            </a:stretch>
          </a:blipFill>
        </p:spPr>
        <p:txBody>
          <a:bodyPr wrap="square" lIns="0" tIns="0" rIns="0" bIns="0" rtlCol="0"/>
          <a:lstStyle/>
          <a:p>
            <a:endParaRPr/>
          </a:p>
        </p:txBody>
      </p:sp>
      <p:sp>
        <p:nvSpPr>
          <p:cNvPr id="30" name="object 30"/>
          <p:cNvSpPr/>
          <p:nvPr/>
        </p:nvSpPr>
        <p:spPr>
          <a:xfrm>
            <a:off x="992766" y="2756916"/>
            <a:ext cx="133482" cy="133359"/>
          </a:xfrm>
          <a:prstGeom prst="rect">
            <a:avLst/>
          </a:prstGeom>
          <a:blipFill>
            <a:blip r:embed="rId3" cstate="print"/>
            <a:stretch>
              <a:fillRect/>
            </a:stretch>
          </a:blipFill>
        </p:spPr>
        <p:txBody>
          <a:bodyPr wrap="square" lIns="0" tIns="0" rIns="0" bIns="0" rtlCol="0"/>
          <a:lstStyle/>
          <a:p>
            <a:endParaRPr/>
          </a:p>
        </p:txBody>
      </p:sp>
      <p:sp>
        <p:nvSpPr>
          <p:cNvPr id="31" name="object 31"/>
          <p:cNvSpPr/>
          <p:nvPr/>
        </p:nvSpPr>
        <p:spPr>
          <a:xfrm>
            <a:off x="992766" y="3429982"/>
            <a:ext cx="133482" cy="133359"/>
          </a:xfrm>
          <a:prstGeom prst="rect">
            <a:avLst/>
          </a:prstGeom>
          <a:blipFill>
            <a:blip r:embed="rId2" cstate="print"/>
            <a:stretch>
              <a:fillRect/>
            </a:stretch>
          </a:blipFill>
        </p:spPr>
        <p:txBody>
          <a:bodyPr wrap="square" lIns="0" tIns="0" rIns="0" bIns="0" rtlCol="0"/>
          <a:lstStyle/>
          <a:p>
            <a:endParaRPr/>
          </a:p>
        </p:txBody>
      </p:sp>
      <p:sp>
        <p:nvSpPr>
          <p:cNvPr id="32" name="object 32"/>
          <p:cNvSpPr/>
          <p:nvPr/>
        </p:nvSpPr>
        <p:spPr>
          <a:xfrm>
            <a:off x="992766" y="4454052"/>
            <a:ext cx="133482" cy="133359"/>
          </a:xfrm>
          <a:prstGeom prst="rect">
            <a:avLst/>
          </a:prstGeom>
          <a:blipFill>
            <a:blip r:embed="rId2" cstate="print"/>
            <a:stretch>
              <a:fillRect/>
            </a:stretch>
          </a:blipFill>
        </p:spPr>
        <p:txBody>
          <a:bodyPr wrap="square" lIns="0" tIns="0" rIns="0" bIns="0" rtlCol="0"/>
          <a:lstStyle/>
          <a:p>
            <a:endParaRPr/>
          </a:p>
        </p:txBody>
      </p:sp>
      <p:sp>
        <p:nvSpPr>
          <p:cNvPr id="33" name="object 33"/>
          <p:cNvSpPr/>
          <p:nvPr/>
        </p:nvSpPr>
        <p:spPr>
          <a:xfrm>
            <a:off x="992766" y="5127092"/>
            <a:ext cx="133482" cy="133359"/>
          </a:xfrm>
          <a:prstGeom prst="rect">
            <a:avLst/>
          </a:prstGeom>
          <a:blipFill>
            <a:blip r:embed="rId2" cstate="print"/>
            <a:stretch>
              <a:fillRect/>
            </a:stretch>
          </a:blipFill>
        </p:spPr>
        <p:txBody>
          <a:bodyPr wrap="square" lIns="0" tIns="0" rIns="0" bIns="0" rtlCol="0"/>
          <a:lstStyle/>
          <a:p>
            <a:endParaRPr/>
          </a:p>
        </p:txBody>
      </p:sp>
      <p:sp>
        <p:nvSpPr>
          <p:cNvPr id="34" name="object 34"/>
          <p:cNvSpPr/>
          <p:nvPr/>
        </p:nvSpPr>
        <p:spPr>
          <a:xfrm>
            <a:off x="992766" y="5553345"/>
            <a:ext cx="133482" cy="133359"/>
          </a:xfrm>
          <a:prstGeom prst="rect">
            <a:avLst/>
          </a:prstGeom>
          <a:blipFill>
            <a:blip r:embed="rId2" cstate="print"/>
            <a:stretch>
              <a:fillRect/>
            </a:stretch>
          </a:blipFill>
        </p:spPr>
        <p:txBody>
          <a:bodyPr wrap="square" lIns="0" tIns="0" rIns="0" bIns="0" rtlCol="0"/>
          <a:lstStyle/>
          <a:p>
            <a:endParaRPr/>
          </a:p>
        </p:txBody>
      </p:sp>
      <p:sp>
        <p:nvSpPr>
          <p:cNvPr id="37" name="Rectangle 36"/>
          <p:cNvSpPr/>
          <p:nvPr/>
        </p:nvSpPr>
        <p:spPr>
          <a:xfrm>
            <a:off x="196627" y="1001437"/>
            <a:ext cx="8686800" cy="334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vi-VN" altLang="ja-JP" sz="2300" dirty="0">
                <a:solidFill>
                  <a:schemeClr val="bg1"/>
                </a:solidFill>
              </a:rPr>
              <a:t>Các chiến lược</a:t>
            </a:r>
            <a:endParaRPr lang="en-US" altLang="ja-JP" sz="2300" dirty="0">
              <a:solidFill>
                <a:schemeClr val="bg1"/>
              </a:solidFill>
            </a:endParaRPr>
          </a:p>
        </p:txBody>
      </p:sp>
      <p:sp>
        <p:nvSpPr>
          <p:cNvPr id="38" name="Rectangle 37"/>
          <p:cNvSpPr/>
          <p:nvPr/>
        </p:nvSpPr>
        <p:spPr>
          <a:xfrm>
            <a:off x="196627" y="143453"/>
            <a:ext cx="8740962" cy="923330"/>
          </a:xfrm>
          <a:prstGeom prst="rect">
            <a:avLst/>
          </a:prstGeom>
        </p:spPr>
        <p:txBody>
          <a:bodyPr wrap="square">
            <a:spAutoFit/>
          </a:bodyPr>
          <a:lstStyle/>
          <a:p>
            <a:r>
              <a:rPr lang="vi-VN" altLang="ja-JP" dirty="0">
                <a:latin typeface="+mj-lt"/>
              </a:rPr>
              <a:t>Chương  3:  Qu</a:t>
            </a:r>
            <a:r>
              <a:rPr lang="en-US" altLang="ja-JP" dirty="0">
                <a:latin typeface="+mj-lt"/>
              </a:rPr>
              <a:t>ản lý bộ nhớ</a:t>
            </a:r>
            <a:endParaRPr lang="vi-VN" altLang="ja-JP" dirty="0">
              <a:latin typeface="+mj-lt"/>
            </a:endParaRPr>
          </a:p>
          <a:p>
            <a:r>
              <a:rPr lang="en-US" altLang="ja-JP" dirty="0">
                <a:latin typeface="+mj-lt"/>
              </a:rPr>
              <a:t>3. Bộ nhớ ảo</a:t>
            </a:r>
          </a:p>
          <a:p>
            <a:r>
              <a:rPr lang="en-US" altLang="ja-JP" dirty="0">
                <a:latin typeface="+mj-lt"/>
                <a:ea typeface="Tahoma" panose="020B0604030504040204" pitchFamily="34" charset="0"/>
                <a:cs typeface="Tahoma" panose="020B0604030504040204" pitchFamily="34" charset="0"/>
              </a:rPr>
              <a:t>3.2 Các chiến lược đổi trang</a:t>
            </a:r>
            <a:endParaRPr lang="vi-VN" altLang="ja-JP" dirty="0">
              <a:latin typeface="Tahoma" panose="020B0604030504040204" pitchFamily="34" charset="0"/>
              <a:ea typeface="Tahoma" panose="020B0604030504040204" pitchFamily="34" charset="0"/>
              <a:cs typeface="Tahoma" panose="020B0604030504040204" pitchFamily="34" charset="0"/>
            </a:endParaRPr>
          </a:p>
        </p:txBody>
      </p:sp>
      <p:sp>
        <p:nvSpPr>
          <p:cNvPr id="39" name="Rectangle 38"/>
          <p:cNvSpPr/>
          <p:nvPr/>
        </p:nvSpPr>
        <p:spPr>
          <a:xfrm>
            <a:off x="685800" y="1600200"/>
            <a:ext cx="8458200" cy="4154984"/>
          </a:xfrm>
          <a:prstGeom prst="rect">
            <a:avLst/>
          </a:prstGeom>
        </p:spPr>
        <p:txBody>
          <a:bodyPr wrap="square">
            <a:spAutoFit/>
          </a:bodyPr>
          <a:lstStyle/>
          <a:p>
            <a:pPr marL="342900" indent="-342900">
              <a:buFont typeface="Wingdings" panose="05000000000000000000" pitchFamily="2" charset="2"/>
              <a:buChar char="l"/>
            </a:pPr>
            <a:r>
              <a:rPr lang="vi-VN" altLang="ja-JP" sz="2400" dirty="0"/>
              <a:t>FIFO (First In First Out): Vào trước ra trước </a:t>
            </a:r>
            <a:endParaRPr lang="en-US" altLang="ja-JP" sz="2400" dirty="0"/>
          </a:p>
          <a:p>
            <a:pPr marL="342900" indent="-342900">
              <a:buFont typeface="Wingdings" panose="05000000000000000000" pitchFamily="2" charset="2"/>
              <a:buChar char="l"/>
            </a:pPr>
            <a:endParaRPr lang="en-US" altLang="ja-JP" sz="2400" dirty="0"/>
          </a:p>
          <a:p>
            <a:pPr marL="342900" indent="-342900">
              <a:buFont typeface="Wingdings" panose="05000000000000000000" pitchFamily="2" charset="2"/>
              <a:buChar char="l"/>
            </a:pPr>
            <a:r>
              <a:rPr lang="vi-VN" altLang="ja-JP" sz="2400" dirty="0"/>
              <a:t>OPT/MIN</a:t>
            </a:r>
            <a:r>
              <a:rPr lang="en-US" altLang="ja-JP" sz="2400" dirty="0"/>
              <a:t>:</a:t>
            </a:r>
            <a:r>
              <a:rPr lang="vi-VN" altLang="ja-JP" sz="2400" dirty="0"/>
              <a:t> Thuật toán thay thế trang tối ưu</a:t>
            </a:r>
            <a:endParaRPr lang="en-US" altLang="ja-JP" sz="2400" dirty="0"/>
          </a:p>
          <a:p>
            <a:pPr marL="342900" indent="-342900">
              <a:buFont typeface="Wingdings" panose="05000000000000000000" pitchFamily="2" charset="2"/>
              <a:buChar char="l"/>
            </a:pPr>
            <a:endParaRPr lang="vi-VN" altLang="ja-JP" sz="2400" dirty="0"/>
          </a:p>
          <a:p>
            <a:pPr marL="342900" indent="-342900">
              <a:buFont typeface="Wingdings" panose="05000000000000000000" pitchFamily="2" charset="2"/>
              <a:buChar char="l"/>
            </a:pPr>
            <a:r>
              <a:rPr lang="vi-VN" altLang="ja-JP" sz="2400" dirty="0"/>
              <a:t>LRU (Least Recently Used): Trang có lần sử dụng cuối cách </a:t>
            </a:r>
            <a:r>
              <a:rPr lang="en-US" altLang="ja-JP" sz="2400" dirty="0">
                <a:latin typeface="Tahoma" panose="020B0604030504040204" pitchFamily="34" charset="0"/>
                <a:ea typeface="Tahoma" panose="020B0604030504040204" pitchFamily="34" charset="0"/>
                <a:cs typeface="Tahoma" panose="020B0604030504040204" pitchFamily="34" charset="0"/>
              </a:rPr>
              <a:t>đây </a:t>
            </a:r>
            <a:r>
              <a:rPr lang="vi-VN" altLang="ja-JP" sz="2400" dirty="0"/>
              <a:t>lâu nhất </a:t>
            </a:r>
            <a:endParaRPr lang="en-US" altLang="ja-JP" sz="2400" dirty="0"/>
          </a:p>
          <a:p>
            <a:pPr marL="342900" indent="-342900">
              <a:buFont typeface="Wingdings" panose="05000000000000000000" pitchFamily="2" charset="2"/>
              <a:buChar char="l"/>
            </a:pPr>
            <a:endParaRPr lang="en-US" altLang="ja-JP" sz="2400" dirty="0"/>
          </a:p>
          <a:p>
            <a:pPr marL="342900" indent="-342900">
              <a:buFont typeface="Wingdings" panose="05000000000000000000" pitchFamily="2" charset="2"/>
              <a:buChar char="l"/>
            </a:pPr>
            <a:r>
              <a:rPr lang="vi-VN" altLang="ja-JP" sz="2400" dirty="0"/>
              <a:t>LFU (Least Frequently used):Tần xuất sử dụng thấp nhất</a:t>
            </a:r>
            <a:endParaRPr lang="en-US" altLang="ja-JP" sz="2400" dirty="0"/>
          </a:p>
          <a:p>
            <a:pPr marL="342900" indent="-342900">
              <a:buFont typeface="Wingdings" panose="05000000000000000000" pitchFamily="2" charset="2"/>
              <a:buChar char="l"/>
            </a:pPr>
            <a:endParaRPr lang="vi-VN" altLang="ja-JP" sz="2400" dirty="0"/>
          </a:p>
          <a:p>
            <a:pPr marL="342900" indent="-342900">
              <a:buFont typeface="Wingdings" panose="05000000000000000000" pitchFamily="2" charset="2"/>
              <a:buChar char="l"/>
            </a:pPr>
            <a:r>
              <a:rPr lang="vi-VN" altLang="ja-JP" sz="2400" dirty="0"/>
              <a:t>MFU (Most Frequently used): Tần xuất sử dụng cao nhất</a:t>
            </a:r>
            <a:endParaRPr lang="en-US" altLang="ja-JP" sz="2400" dirty="0"/>
          </a:p>
          <a:p>
            <a:pPr marL="342900" indent="-342900">
              <a:buFont typeface="Wingdings" panose="05000000000000000000" pitchFamily="2" charset="2"/>
              <a:buChar char="l"/>
            </a:pPr>
            <a:r>
              <a:rPr lang="vi-VN" altLang="ja-JP" sz="2400" dirty="0"/>
              <a:t> . . .</a:t>
            </a:r>
            <a:endParaRPr lang="ja-JP" altLang="en-US" sz="2400" dirty="0"/>
          </a:p>
        </p:txBody>
      </p:sp>
    </p:spTree>
    <p:extLst>
      <p:ext uri="{BB962C8B-B14F-4D97-AF65-F5344CB8AC3E}">
        <p14:creationId xmlns:p14="http://schemas.microsoft.com/office/powerpoint/2010/main" val="2553199652"/>
      </p:ext>
    </p:extLst>
  </p:cSld>
  <p:clrMapOvr>
    <a:masterClrMapping/>
  </p:clrMapOvr>
  <p:transition>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bject 29"/>
          <p:cNvSpPr txBox="1"/>
          <p:nvPr/>
        </p:nvSpPr>
        <p:spPr>
          <a:xfrm>
            <a:off x="688848" y="1240476"/>
            <a:ext cx="675094" cy="346048"/>
          </a:xfrm>
          <a:prstGeom prst="rect">
            <a:avLst/>
          </a:prstGeom>
        </p:spPr>
        <p:txBody>
          <a:bodyPr vert="horz" wrap="square" lIns="0" tIns="22661" rIns="0" bIns="0" rtlCol="0">
            <a:spAutoFit/>
          </a:bodyPr>
          <a:lstStyle/>
          <a:p>
            <a:pPr marL="25179">
              <a:spcBef>
                <a:spcPts val="178"/>
              </a:spcBef>
            </a:pPr>
            <a:r>
              <a:rPr lang="en-US" sz="2100" spc="-59" dirty="0">
                <a:latin typeface="Arial"/>
                <a:cs typeface="Arial"/>
              </a:rPr>
              <a:t>Ví dụ</a:t>
            </a:r>
            <a:endParaRPr sz="2100" dirty="0">
              <a:latin typeface="Arial"/>
              <a:cs typeface="Arial"/>
            </a:endParaRPr>
          </a:p>
        </p:txBody>
      </p:sp>
      <p:sp>
        <p:nvSpPr>
          <p:cNvPr id="30" name="object 30"/>
          <p:cNvSpPr/>
          <p:nvPr/>
        </p:nvSpPr>
        <p:spPr>
          <a:xfrm>
            <a:off x="714039" y="1603077"/>
            <a:ext cx="7854904" cy="2218879"/>
          </a:xfrm>
          <a:prstGeom prst="rect">
            <a:avLst/>
          </a:prstGeom>
          <a:blipFill>
            <a:blip r:embed="rId2" cstate="print"/>
            <a:stretch>
              <a:fillRect/>
            </a:stretch>
          </a:blipFill>
        </p:spPr>
        <p:txBody>
          <a:bodyPr wrap="square" lIns="0" tIns="0" rIns="0" bIns="0" rtlCol="0"/>
          <a:lstStyle/>
          <a:p>
            <a:endParaRPr/>
          </a:p>
        </p:txBody>
      </p:sp>
      <p:sp>
        <p:nvSpPr>
          <p:cNvPr id="31" name="object 31"/>
          <p:cNvSpPr/>
          <p:nvPr/>
        </p:nvSpPr>
        <p:spPr>
          <a:xfrm>
            <a:off x="992766" y="4378097"/>
            <a:ext cx="133482" cy="133359"/>
          </a:xfrm>
          <a:prstGeom prst="rect">
            <a:avLst/>
          </a:prstGeom>
          <a:blipFill>
            <a:blip r:embed="rId3" cstate="print"/>
            <a:stretch>
              <a:fillRect/>
            </a:stretch>
          </a:blipFill>
        </p:spPr>
        <p:txBody>
          <a:bodyPr wrap="square" lIns="0" tIns="0" rIns="0" bIns="0" rtlCol="0"/>
          <a:lstStyle/>
          <a:p>
            <a:endParaRPr/>
          </a:p>
        </p:txBody>
      </p:sp>
      <p:sp>
        <p:nvSpPr>
          <p:cNvPr id="32" name="object 32"/>
          <p:cNvSpPr/>
          <p:nvPr/>
        </p:nvSpPr>
        <p:spPr>
          <a:xfrm>
            <a:off x="992766" y="5019982"/>
            <a:ext cx="133482" cy="133359"/>
          </a:xfrm>
          <a:prstGeom prst="rect">
            <a:avLst/>
          </a:prstGeom>
          <a:blipFill>
            <a:blip r:embed="rId3" cstate="print"/>
            <a:stretch>
              <a:fillRect/>
            </a:stretch>
          </a:blipFill>
        </p:spPr>
        <p:txBody>
          <a:bodyPr wrap="square" lIns="0" tIns="0" rIns="0" bIns="0" rtlCol="0"/>
          <a:lstStyle/>
          <a:p>
            <a:endParaRPr/>
          </a:p>
        </p:txBody>
      </p:sp>
      <p:sp>
        <p:nvSpPr>
          <p:cNvPr id="33" name="object 33"/>
          <p:cNvSpPr/>
          <p:nvPr/>
        </p:nvSpPr>
        <p:spPr>
          <a:xfrm>
            <a:off x="1568309" y="5346773"/>
            <a:ext cx="107536" cy="107437"/>
          </a:xfrm>
          <a:prstGeom prst="rect">
            <a:avLst/>
          </a:prstGeom>
          <a:blipFill>
            <a:blip r:embed="rId4" cstate="print"/>
            <a:stretch>
              <a:fillRect/>
            </a:stretch>
          </a:blipFill>
        </p:spPr>
        <p:txBody>
          <a:bodyPr wrap="square" lIns="0" tIns="0" rIns="0" bIns="0" rtlCol="0"/>
          <a:lstStyle/>
          <a:p>
            <a:endParaRPr/>
          </a:p>
        </p:txBody>
      </p:sp>
      <p:sp>
        <p:nvSpPr>
          <p:cNvPr id="34" name="object 34"/>
          <p:cNvSpPr/>
          <p:nvPr/>
        </p:nvSpPr>
        <p:spPr>
          <a:xfrm>
            <a:off x="1568309" y="5647645"/>
            <a:ext cx="107536" cy="107437"/>
          </a:xfrm>
          <a:prstGeom prst="rect">
            <a:avLst/>
          </a:prstGeom>
          <a:blipFill>
            <a:blip r:embed="rId4" cstate="print"/>
            <a:stretch>
              <a:fillRect/>
            </a:stretch>
          </a:blipFill>
        </p:spPr>
        <p:txBody>
          <a:bodyPr wrap="square" lIns="0" tIns="0" rIns="0" bIns="0" rtlCol="0"/>
          <a:lstStyle/>
          <a:p>
            <a:endParaRPr/>
          </a:p>
        </p:txBody>
      </p:sp>
      <p:sp>
        <p:nvSpPr>
          <p:cNvPr id="35" name="object 35"/>
          <p:cNvSpPr/>
          <p:nvPr/>
        </p:nvSpPr>
        <p:spPr>
          <a:xfrm>
            <a:off x="992766" y="5954079"/>
            <a:ext cx="133482" cy="133359"/>
          </a:xfrm>
          <a:prstGeom prst="rect">
            <a:avLst/>
          </a:prstGeom>
          <a:blipFill>
            <a:blip r:embed="rId3" cstate="print"/>
            <a:stretch>
              <a:fillRect/>
            </a:stretch>
          </a:blipFill>
        </p:spPr>
        <p:txBody>
          <a:bodyPr wrap="square" lIns="0" tIns="0" rIns="0" bIns="0" rtlCol="0"/>
          <a:lstStyle/>
          <a:p>
            <a:endParaRPr/>
          </a:p>
        </p:txBody>
      </p:sp>
      <p:sp>
        <p:nvSpPr>
          <p:cNvPr id="36" name="object 36"/>
          <p:cNvSpPr/>
          <p:nvPr/>
        </p:nvSpPr>
        <p:spPr>
          <a:xfrm>
            <a:off x="1568309" y="6280870"/>
            <a:ext cx="107536" cy="107437"/>
          </a:xfrm>
          <a:prstGeom prst="rect">
            <a:avLst/>
          </a:prstGeom>
          <a:blipFill>
            <a:blip r:embed="rId4" cstate="print"/>
            <a:stretch>
              <a:fillRect/>
            </a:stretch>
          </a:blipFill>
        </p:spPr>
        <p:txBody>
          <a:bodyPr wrap="square" lIns="0" tIns="0" rIns="0" bIns="0" rtlCol="0"/>
          <a:lstStyle/>
          <a:p>
            <a:endParaRPr/>
          </a:p>
        </p:txBody>
      </p:sp>
      <p:sp>
        <p:nvSpPr>
          <p:cNvPr id="37" name="object 37"/>
          <p:cNvSpPr/>
          <p:nvPr/>
        </p:nvSpPr>
        <p:spPr>
          <a:xfrm>
            <a:off x="1568309" y="6581768"/>
            <a:ext cx="107536" cy="107437"/>
          </a:xfrm>
          <a:prstGeom prst="rect">
            <a:avLst/>
          </a:prstGeom>
          <a:blipFill>
            <a:blip r:embed="rId4" cstate="print"/>
            <a:stretch>
              <a:fillRect/>
            </a:stretch>
          </a:blipFill>
        </p:spPr>
        <p:txBody>
          <a:bodyPr wrap="square" lIns="0" tIns="0" rIns="0" bIns="0" rtlCol="0"/>
          <a:lstStyle/>
          <a:p>
            <a:endParaRPr/>
          </a:p>
        </p:txBody>
      </p:sp>
      <p:sp>
        <p:nvSpPr>
          <p:cNvPr id="40" name="Rectangle 39"/>
          <p:cNvSpPr/>
          <p:nvPr/>
        </p:nvSpPr>
        <p:spPr>
          <a:xfrm>
            <a:off x="196627" y="1001437"/>
            <a:ext cx="8686800" cy="334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vi-VN" altLang="ja-JP" sz="2300" dirty="0">
                <a:solidFill>
                  <a:schemeClr val="bg1"/>
                </a:solidFill>
              </a:rPr>
              <a:t>FIFO</a:t>
            </a:r>
            <a:endParaRPr lang="en-US" altLang="ja-JP" sz="2300" dirty="0">
              <a:solidFill>
                <a:schemeClr val="bg1"/>
              </a:solidFill>
            </a:endParaRPr>
          </a:p>
        </p:txBody>
      </p:sp>
      <p:sp>
        <p:nvSpPr>
          <p:cNvPr id="41" name="Rectangle 40"/>
          <p:cNvSpPr/>
          <p:nvPr/>
        </p:nvSpPr>
        <p:spPr>
          <a:xfrm>
            <a:off x="196627" y="143453"/>
            <a:ext cx="8740962" cy="923330"/>
          </a:xfrm>
          <a:prstGeom prst="rect">
            <a:avLst/>
          </a:prstGeom>
        </p:spPr>
        <p:txBody>
          <a:bodyPr wrap="square">
            <a:spAutoFit/>
          </a:bodyPr>
          <a:lstStyle/>
          <a:p>
            <a:r>
              <a:rPr lang="vi-VN" altLang="ja-JP" dirty="0">
                <a:latin typeface="+mj-lt"/>
              </a:rPr>
              <a:t>Chương  3:  Qu</a:t>
            </a:r>
            <a:r>
              <a:rPr lang="en-US" altLang="ja-JP" dirty="0">
                <a:latin typeface="+mj-lt"/>
              </a:rPr>
              <a:t>ản lý bộ nhớ</a:t>
            </a:r>
            <a:endParaRPr lang="vi-VN" altLang="ja-JP" dirty="0">
              <a:latin typeface="+mj-lt"/>
            </a:endParaRPr>
          </a:p>
          <a:p>
            <a:r>
              <a:rPr lang="en-US" altLang="ja-JP" dirty="0">
                <a:latin typeface="+mj-lt"/>
              </a:rPr>
              <a:t>3. Bộ nhớ ảo</a:t>
            </a:r>
          </a:p>
          <a:p>
            <a:r>
              <a:rPr lang="en-US" altLang="ja-JP" dirty="0">
                <a:latin typeface="+mj-lt"/>
                <a:ea typeface="Tahoma" panose="020B0604030504040204" pitchFamily="34" charset="0"/>
                <a:cs typeface="Tahoma" panose="020B0604030504040204" pitchFamily="34" charset="0"/>
              </a:rPr>
              <a:t>3.2 Các chiến lược đổi trang</a:t>
            </a:r>
            <a:endParaRPr lang="vi-VN" altLang="ja-JP" dirty="0">
              <a:latin typeface="Tahoma" panose="020B0604030504040204" pitchFamily="34" charset="0"/>
              <a:ea typeface="Tahoma" panose="020B0604030504040204" pitchFamily="34" charset="0"/>
              <a:cs typeface="Tahoma" panose="020B0604030504040204" pitchFamily="34" charset="0"/>
            </a:endParaRPr>
          </a:p>
        </p:txBody>
      </p:sp>
      <p:sp>
        <p:nvSpPr>
          <p:cNvPr id="42" name="Rectangle 41"/>
          <p:cNvSpPr/>
          <p:nvPr/>
        </p:nvSpPr>
        <p:spPr>
          <a:xfrm>
            <a:off x="457200" y="3915612"/>
            <a:ext cx="8305800" cy="2862322"/>
          </a:xfrm>
          <a:prstGeom prst="rect">
            <a:avLst/>
          </a:prstGeom>
        </p:spPr>
        <p:txBody>
          <a:bodyPr wrap="square">
            <a:spAutoFit/>
          </a:bodyPr>
          <a:lstStyle/>
          <a:p>
            <a:r>
              <a:rPr lang="vi-VN" altLang="ja-JP" sz="2000" dirty="0"/>
              <a:t>Nhận xét </a:t>
            </a:r>
            <a:endParaRPr lang="en-US" altLang="ja-JP" sz="2000" dirty="0"/>
          </a:p>
          <a:p>
            <a:pPr marL="342900" indent="-342900">
              <a:buFont typeface="Wingdings" panose="05000000000000000000" pitchFamily="2" charset="2"/>
              <a:buChar char="l"/>
            </a:pPr>
            <a:r>
              <a:rPr lang="vi-VN" altLang="ja-JP" sz="2000" dirty="0">
                <a:solidFill>
                  <a:srgbClr val="00B050"/>
                </a:solidFill>
              </a:rPr>
              <a:t>Hiệu quả </a:t>
            </a:r>
            <a:r>
              <a:rPr lang="vi-VN" altLang="ja-JP" sz="2000" dirty="0"/>
              <a:t>khi c</a:t>
            </a:r>
            <a:r>
              <a:rPr lang="en-US" altLang="ja-JP" sz="2000" dirty="0"/>
              <a:t>/</a:t>
            </a:r>
            <a:r>
              <a:rPr lang="vi-VN" altLang="ja-JP" sz="2000" dirty="0"/>
              <a:t>trình có </a:t>
            </a:r>
            <a:r>
              <a:rPr lang="vi-VN" altLang="ja-JP" sz="2000" dirty="0">
                <a:solidFill>
                  <a:srgbClr val="00B050"/>
                </a:solidFill>
              </a:rPr>
              <a:t>cấu trúc tuyến tính</a:t>
            </a:r>
            <a:r>
              <a:rPr lang="vi-VN" altLang="ja-JP" sz="2000" dirty="0"/>
              <a:t>. </a:t>
            </a:r>
            <a:endParaRPr lang="en-US" altLang="ja-JP" sz="2000" dirty="0"/>
          </a:p>
          <a:p>
            <a:pPr marL="342900" indent="-342900">
              <a:buFont typeface="Wingdings" panose="05000000000000000000" pitchFamily="2" charset="2"/>
              <a:buChar char="l"/>
            </a:pPr>
            <a:r>
              <a:rPr lang="vi-VN" altLang="ja-JP" sz="2000" dirty="0">
                <a:solidFill>
                  <a:srgbClr val="00B050"/>
                </a:solidFill>
              </a:rPr>
              <a:t>Kém hiểu quả </a:t>
            </a:r>
            <a:r>
              <a:rPr lang="vi-VN" altLang="ja-JP" sz="2000" dirty="0"/>
              <a:t>khi c</a:t>
            </a:r>
            <a:r>
              <a:rPr lang="en-US" altLang="ja-JP" sz="2000" dirty="0"/>
              <a:t>/</a:t>
            </a:r>
            <a:r>
              <a:rPr lang="vi-VN" altLang="ja-JP" sz="2000" dirty="0"/>
              <a:t>trình theo nguyên tắc lập trình cấu trúc </a:t>
            </a:r>
            <a:endParaRPr lang="en-US" altLang="ja-JP" sz="2000" dirty="0"/>
          </a:p>
          <a:p>
            <a:pPr marL="342900" indent="-342900">
              <a:buFont typeface="Wingdings" panose="05000000000000000000" pitchFamily="2" charset="2"/>
              <a:buChar char="l"/>
            </a:pPr>
            <a:r>
              <a:rPr lang="vi-VN" altLang="ja-JP" sz="2000" dirty="0"/>
              <a:t>Đơn giản dễ thực hiện </a:t>
            </a:r>
            <a:endParaRPr lang="en-US" altLang="ja-JP" sz="2000" dirty="0"/>
          </a:p>
          <a:p>
            <a:pPr marL="800100" lvl="1" indent="-342900">
              <a:buFont typeface="Arial" panose="020B0604020202020204" pitchFamily="34" charset="0"/>
              <a:buChar char="•"/>
            </a:pPr>
            <a:r>
              <a:rPr lang="vi-VN" altLang="ja-JP" sz="2000" dirty="0"/>
              <a:t>Dùng hàng đợi lưu các trang của chương trình trong bộ nhớ </a:t>
            </a:r>
            <a:endParaRPr lang="en-US" altLang="ja-JP" sz="2000" dirty="0"/>
          </a:p>
          <a:p>
            <a:pPr marL="800100" lvl="1" indent="-342900">
              <a:buFont typeface="Arial" panose="020B0604020202020204" pitchFamily="34" charset="0"/>
              <a:buChar char="•"/>
            </a:pPr>
            <a:r>
              <a:rPr lang="vi-VN" altLang="ja-JP" sz="2000" dirty="0"/>
              <a:t>Chèn ở cuối hàng, Thay thế trang ở đầu hàng</a:t>
            </a:r>
          </a:p>
          <a:p>
            <a:pPr marL="342900" indent="-342900">
              <a:buFont typeface="Wingdings" panose="05000000000000000000" pitchFamily="2" charset="2"/>
              <a:buChar char="l"/>
            </a:pPr>
            <a:r>
              <a:rPr lang="vi-VN" altLang="ja-JP" sz="2000" dirty="0"/>
              <a:t>Tăng trang vật lý, không đảm bảo giảm số lần gặp lỗi trang </a:t>
            </a:r>
            <a:endParaRPr lang="en-US" altLang="ja-JP" sz="2000" dirty="0"/>
          </a:p>
          <a:p>
            <a:pPr marL="800100" lvl="1" indent="-342900">
              <a:buFont typeface="Arial" panose="020B0604020202020204" pitchFamily="34" charset="0"/>
              <a:buChar char="•"/>
            </a:pPr>
            <a:r>
              <a:rPr lang="vi-VN" altLang="ja-JP" sz="2000" dirty="0"/>
              <a:t>Dãy truy nhập: 1 2 3 4 1 2 5 1 2 3 4 5 </a:t>
            </a:r>
            <a:endParaRPr lang="en-US" altLang="ja-JP" sz="2000" dirty="0"/>
          </a:p>
          <a:p>
            <a:pPr marL="800100" lvl="1" indent="-342900">
              <a:buFont typeface="Arial" panose="020B0604020202020204" pitchFamily="34" charset="0"/>
              <a:buChar char="•"/>
            </a:pPr>
            <a:r>
              <a:rPr lang="vi-VN" altLang="ja-JP" sz="2000" dirty="0"/>
              <a:t>3 frames: 9 lỗi trang; 4 frames: 10 lỗi trang</a:t>
            </a:r>
            <a:endParaRPr lang="ja-JP" altLang="en-US" sz="2000" dirty="0"/>
          </a:p>
        </p:txBody>
      </p:sp>
    </p:spTree>
    <p:extLst>
      <p:ext uri="{BB962C8B-B14F-4D97-AF65-F5344CB8AC3E}">
        <p14:creationId xmlns:p14="http://schemas.microsoft.com/office/powerpoint/2010/main" val="3424157213"/>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bject 28"/>
          <p:cNvSpPr txBox="1"/>
          <p:nvPr/>
        </p:nvSpPr>
        <p:spPr>
          <a:xfrm>
            <a:off x="642447" y="659648"/>
            <a:ext cx="663759" cy="346048"/>
          </a:xfrm>
          <a:prstGeom prst="rect">
            <a:avLst/>
          </a:prstGeom>
        </p:spPr>
        <p:txBody>
          <a:bodyPr vert="horz" wrap="square" lIns="0" tIns="22661" rIns="0" bIns="0" rtlCol="0">
            <a:spAutoFit/>
          </a:bodyPr>
          <a:lstStyle/>
          <a:p>
            <a:pPr marL="25179">
              <a:spcBef>
                <a:spcPts val="178"/>
              </a:spcBef>
            </a:pPr>
            <a:r>
              <a:rPr sz="2100" b="1" spc="99" dirty="0">
                <a:solidFill>
                  <a:srgbClr val="FFFFFF"/>
                </a:solidFill>
                <a:latin typeface="Arial"/>
                <a:cs typeface="Arial"/>
              </a:rPr>
              <a:t>OPT</a:t>
            </a:r>
            <a:endParaRPr sz="2100">
              <a:latin typeface="Arial"/>
              <a:cs typeface="Arial"/>
            </a:endParaRPr>
          </a:p>
        </p:txBody>
      </p:sp>
      <p:sp>
        <p:nvSpPr>
          <p:cNvPr id="34" name="object 34"/>
          <p:cNvSpPr/>
          <p:nvPr/>
        </p:nvSpPr>
        <p:spPr>
          <a:xfrm>
            <a:off x="688403" y="2480257"/>
            <a:ext cx="8140092" cy="2320135"/>
          </a:xfrm>
          <a:prstGeom prst="rect">
            <a:avLst/>
          </a:prstGeom>
          <a:blipFill>
            <a:blip r:embed="rId2" cstate="print"/>
            <a:stretch>
              <a:fillRect/>
            </a:stretch>
          </a:blipFill>
        </p:spPr>
        <p:txBody>
          <a:bodyPr wrap="square" lIns="0" tIns="0" rIns="0" bIns="0" rtlCol="0"/>
          <a:lstStyle/>
          <a:p>
            <a:endParaRPr/>
          </a:p>
        </p:txBody>
      </p:sp>
      <p:sp>
        <p:nvSpPr>
          <p:cNvPr id="35" name="object 35"/>
          <p:cNvSpPr/>
          <p:nvPr/>
        </p:nvSpPr>
        <p:spPr>
          <a:xfrm>
            <a:off x="992766" y="5476233"/>
            <a:ext cx="133482" cy="133359"/>
          </a:xfrm>
          <a:prstGeom prst="rect">
            <a:avLst/>
          </a:prstGeom>
          <a:blipFill>
            <a:blip r:embed="rId3" cstate="print"/>
            <a:stretch>
              <a:fillRect/>
            </a:stretch>
          </a:blipFill>
        </p:spPr>
        <p:txBody>
          <a:bodyPr wrap="square" lIns="0" tIns="0" rIns="0" bIns="0" rtlCol="0"/>
          <a:lstStyle/>
          <a:p>
            <a:endParaRPr/>
          </a:p>
        </p:txBody>
      </p:sp>
      <p:sp>
        <p:nvSpPr>
          <p:cNvPr id="36" name="object 36"/>
          <p:cNvSpPr/>
          <p:nvPr/>
        </p:nvSpPr>
        <p:spPr>
          <a:xfrm>
            <a:off x="992766" y="5892443"/>
            <a:ext cx="133482" cy="133359"/>
          </a:xfrm>
          <a:prstGeom prst="rect">
            <a:avLst/>
          </a:prstGeom>
          <a:blipFill>
            <a:blip r:embed="rId3" cstate="print"/>
            <a:stretch>
              <a:fillRect/>
            </a:stretch>
          </a:blipFill>
        </p:spPr>
        <p:txBody>
          <a:bodyPr wrap="square" lIns="0" tIns="0" rIns="0" bIns="0" rtlCol="0"/>
          <a:lstStyle/>
          <a:p>
            <a:endParaRPr/>
          </a:p>
        </p:txBody>
      </p:sp>
      <p:sp>
        <p:nvSpPr>
          <p:cNvPr id="39" name="Rectangle 38"/>
          <p:cNvSpPr/>
          <p:nvPr/>
        </p:nvSpPr>
        <p:spPr>
          <a:xfrm>
            <a:off x="196627" y="1001437"/>
            <a:ext cx="8686800" cy="334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vi-VN" altLang="ja-JP" sz="2300" dirty="0">
                <a:solidFill>
                  <a:schemeClr val="bg1"/>
                </a:solidFill>
              </a:rPr>
              <a:t>OPT</a:t>
            </a:r>
            <a:endParaRPr lang="en-US" altLang="ja-JP" sz="2300" dirty="0">
              <a:solidFill>
                <a:schemeClr val="bg1"/>
              </a:solidFill>
            </a:endParaRPr>
          </a:p>
        </p:txBody>
      </p:sp>
      <p:sp>
        <p:nvSpPr>
          <p:cNvPr id="40" name="Rectangle 39"/>
          <p:cNvSpPr/>
          <p:nvPr/>
        </p:nvSpPr>
        <p:spPr>
          <a:xfrm>
            <a:off x="196627" y="143453"/>
            <a:ext cx="8740962" cy="923330"/>
          </a:xfrm>
          <a:prstGeom prst="rect">
            <a:avLst/>
          </a:prstGeom>
        </p:spPr>
        <p:txBody>
          <a:bodyPr wrap="square">
            <a:spAutoFit/>
          </a:bodyPr>
          <a:lstStyle/>
          <a:p>
            <a:r>
              <a:rPr lang="vi-VN" altLang="ja-JP" dirty="0">
                <a:latin typeface="+mj-lt"/>
              </a:rPr>
              <a:t>Chương  3:  Qu</a:t>
            </a:r>
            <a:r>
              <a:rPr lang="en-US" altLang="ja-JP" dirty="0">
                <a:latin typeface="+mj-lt"/>
              </a:rPr>
              <a:t>ản lý bộ nhớ</a:t>
            </a:r>
            <a:endParaRPr lang="vi-VN" altLang="ja-JP" dirty="0">
              <a:latin typeface="+mj-lt"/>
            </a:endParaRPr>
          </a:p>
          <a:p>
            <a:r>
              <a:rPr lang="en-US" altLang="ja-JP" dirty="0">
                <a:latin typeface="+mj-lt"/>
              </a:rPr>
              <a:t>3. Bộ nhớ ảo</a:t>
            </a:r>
          </a:p>
          <a:p>
            <a:r>
              <a:rPr lang="en-US" altLang="ja-JP" dirty="0">
                <a:latin typeface="+mj-lt"/>
                <a:ea typeface="Tahoma" panose="020B0604030504040204" pitchFamily="34" charset="0"/>
                <a:cs typeface="Tahoma" panose="020B0604030504040204" pitchFamily="34" charset="0"/>
              </a:rPr>
              <a:t>3.2 Các chiến lược đổi trang</a:t>
            </a:r>
            <a:endParaRPr lang="vi-VN" altLang="ja-JP" dirty="0">
              <a:latin typeface="Tahoma" panose="020B0604030504040204" pitchFamily="34" charset="0"/>
              <a:ea typeface="Tahoma" panose="020B0604030504040204" pitchFamily="34" charset="0"/>
              <a:cs typeface="Tahoma" panose="020B0604030504040204" pitchFamily="34" charset="0"/>
            </a:endParaRPr>
          </a:p>
        </p:txBody>
      </p:sp>
      <p:sp>
        <p:nvSpPr>
          <p:cNvPr id="41" name="Rectangle 40"/>
          <p:cNvSpPr/>
          <p:nvPr/>
        </p:nvSpPr>
        <p:spPr>
          <a:xfrm>
            <a:off x="608976" y="1399612"/>
            <a:ext cx="7773024" cy="400110"/>
          </a:xfrm>
          <a:prstGeom prst="rect">
            <a:avLst/>
          </a:prstGeom>
        </p:spPr>
        <p:txBody>
          <a:bodyPr wrap="square">
            <a:spAutoFit/>
          </a:bodyPr>
          <a:lstStyle/>
          <a:p>
            <a:r>
              <a:rPr lang="vi-VN" altLang="ja-JP" sz="2000" dirty="0">
                <a:solidFill>
                  <a:srgbClr val="3C33F5"/>
                </a:solidFill>
              </a:rPr>
              <a:t>Nguyên tắc: Đưa ra trang có lần sử dụng tiếp theo cách xa nhất</a:t>
            </a:r>
            <a:endParaRPr lang="ja-JP" altLang="en-US" sz="2000" dirty="0">
              <a:solidFill>
                <a:srgbClr val="3C33F5"/>
              </a:solidFill>
            </a:endParaRPr>
          </a:p>
        </p:txBody>
      </p:sp>
      <p:sp>
        <p:nvSpPr>
          <p:cNvPr id="42" name="Rectangle 41"/>
          <p:cNvSpPr/>
          <p:nvPr/>
        </p:nvSpPr>
        <p:spPr>
          <a:xfrm>
            <a:off x="669451" y="5083243"/>
            <a:ext cx="6970653" cy="830997"/>
          </a:xfrm>
          <a:prstGeom prst="rect">
            <a:avLst/>
          </a:prstGeom>
        </p:spPr>
        <p:txBody>
          <a:bodyPr wrap="square">
            <a:spAutoFit/>
          </a:bodyPr>
          <a:lstStyle/>
          <a:p>
            <a:pPr marL="285750" indent="-285750">
              <a:buFont typeface="Wingdings" panose="05000000000000000000" pitchFamily="2" charset="2"/>
              <a:buChar char="l"/>
            </a:pPr>
            <a:r>
              <a:rPr lang="vi-VN" altLang="ja-JP" sz="2400" dirty="0"/>
              <a:t>Số lần gặp lỗi trang ít nhất </a:t>
            </a:r>
            <a:endParaRPr lang="en-US" altLang="ja-JP" sz="2400" dirty="0"/>
          </a:p>
          <a:p>
            <a:pPr marL="285750" indent="-285750">
              <a:buFont typeface="Wingdings" panose="05000000000000000000" pitchFamily="2" charset="2"/>
              <a:buChar char="l"/>
            </a:pPr>
            <a:r>
              <a:rPr lang="vi-VN" altLang="ja-JP" sz="2400" dirty="0"/>
              <a:t>Khó dự báo được diễn biến của chương trình</a:t>
            </a:r>
            <a:endParaRPr lang="ja-JP" altLang="en-US" sz="2400" dirty="0"/>
          </a:p>
        </p:txBody>
      </p:sp>
    </p:spTree>
    <p:extLst>
      <p:ext uri="{BB962C8B-B14F-4D97-AF65-F5344CB8AC3E}">
        <p14:creationId xmlns:p14="http://schemas.microsoft.com/office/powerpoint/2010/main" val="3885403435"/>
      </p:ext>
    </p:extLst>
  </p:cSld>
  <p:clrMapOvr>
    <a:masterClrMapping/>
  </p:clrMapOvr>
  <p:transition>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180838" y="6534929"/>
            <a:ext cx="7557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 name="object 3"/>
          <p:cNvSpPr/>
          <p:nvPr/>
        </p:nvSpPr>
        <p:spPr>
          <a:xfrm>
            <a:off x="7004506" y="6522346"/>
            <a:ext cx="404301" cy="75501"/>
          </a:xfrm>
          <a:custGeom>
            <a:avLst/>
            <a:gdLst/>
            <a:ahLst/>
            <a:cxnLst/>
            <a:rect l="l" t="t" r="r" b="b"/>
            <a:pathLst>
              <a:path w="203835" h="38100">
                <a:moveTo>
                  <a:pt x="25400" y="0"/>
                </a:moveTo>
                <a:lnTo>
                  <a:pt x="0" y="19050"/>
                </a:lnTo>
                <a:lnTo>
                  <a:pt x="25400" y="38100"/>
                </a:lnTo>
                <a:lnTo>
                  <a:pt x="25400" y="0"/>
                </a:lnTo>
                <a:close/>
              </a:path>
              <a:path w="203835"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4" name="object 4"/>
          <p:cNvSpPr/>
          <p:nvPr/>
        </p:nvSpPr>
        <p:spPr>
          <a:xfrm>
            <a:off x="7155648" y="6509762"/>
            <a:ext cx="7557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5" name="object 5"/>
          <p:cNvSpPr/>
          <p:nvPr/>
        </p:nvSpPr>
        <p:spPr>
          <a:xfrm>
            <a:off x="7180838" y="6560098"/>
            <a:ext cx="7557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6" name="object 6"/>
          <p:cNvSpPr/>
          <p:nvPr/>
        </p:nvSpPr>
        <p:spPr>
          <a:xfrm>
            <a:off x="7155648" y="6585265"/>
            <a:ext cx="7557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7" name="object 7"/>
          <p:cNvSpPr/>
          <p:nvPr/>
        </p:nvSpPr>
        <p:spPr>
          <a:xfrm>
            <a:off x="7180838" y="6610432"/>
            <a:ext cx="7557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8" name="object 8"/>
          <p:cNvSpPr/>
          <p:nvPr/>
        </p:nvSpPr>
        <p:spPr>
          <a:xfrm>
            <a:off x="7693103" y="6509762"/>
            <a:ext cx="7557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9" name="object 9"/>
          <p:cNvSpPr/>
          <p:nvPr/>
        </p:nvSpPr>
        <p:spPr>
          <a:xfrm>
            <a:off x="7718293" y="6534929"/>
            <a:ext cx="7557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10" name="object 10"/>
          <p:cNvSpPr/>
          <p:nvPr/>
        </p:nvSpPr>
        <p:spPr>
          <a:xfrm>
            <a:off x="7718293" y="6560098"/>
            <a:ext cx="7557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11" name="object 11"/>
          <p:cNvSpPr/>
          <p:nvPr/>
        </p:nvSpPr>
        <p:spPr>
          <a:xfrm>
            <a:off x="7541961" y="6522346"/>
            <a:ext cx="404301" cy="75501"/>
          </a:xfrm>
          <a:custGeom>
            <a:avLst/>
            <a:gdLst/>
            <a:ahLst/>
            <a:cxnLst/>
            <a:rect l="l" t="t" r="r" b="b"/>
            <a:pathLst>
              <a:path w="203835" h="38100">
                <a:moveTo>
                  <a:pt x="25400" y="0"/>
                </a:moveTo>
                <a:lnTo>
                  <a:pt x="0" y="19050"/>
                </a:lnTo>
                <a:lnTo>
                  <a:pt x="25400" y="38100"/>
                </a:lnTo>
                <a:lnTo>
                  <a:pt x="25400" y="0"/>
                </a:lnTo>
                <a:close/>
              </a:path>
              <a:path w="203835"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2" name="object 12"/>
          <p:cNvSpPr/>
          <p:nvPr/>
        </p:nvSpPr>
        <p:spPr>
          <a:xfrm>
            <a:off x="7693103" y="6585265"/>
            <a:ext cx="7557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13" name="object 13"/>
          <p:cNvSpPr/>
          <p:nvPr/>
        </p:nvSpPr>
        <p:spPr>
          <a:xfrm>
            <a:off x="7718293" y="6610432"/>
            <a:ext cx="7557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14" name="object 14"/>
          <p:cNvSpPr/>
          <p:nvPr/>
        </p:nvSpPr>
        <p:spPr>
          <a:xfrm>
            <a:off x="8230558" y="6509762"/>
            <a:ext cx="7557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15" name="object 15"/>
          <p:cNvSpPr/>
          <p:nvPr/>
        </p:nvSpPr>
        <p:spPr>
          <a:xfrm>
            <a:off x="8255748" y="6534929"/>
            <a:ext cx="7557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16" name="object 16"/>
          <p:cNvSpPr/>
          <p:nvPr/>
        </p:nvSpPr>
        <p:spPr>
          <a:xfrm>
            <a:off x="8255748" y="6560098"/>
            <a:ext cx="7557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17" name="object 17"/>
          <p:cNvSpPr/>
          <p:nvPr/>
        </p:nvSpPr>
        <p:spPr>
          <a:xfrm>
            <a:off x="8230558" y="6585265"/>
            <a:ext cx="7557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18" name="object 18"/>
          <p:cNvSpPr/>
          <p:nvPr/>
        </p:nvSpPr>
        <p:spPr>
          <a:xfrm>
            <a:off x="8255748" y="6610432"/>
            <a:ext cx="7557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19" name="object 19"/>
          <p:cNvSpPr/>
          <p:nvPr/>
        </p:nvSpPr>
        <p:spPr>
          <a:xfrm>
            <a:off x="8828495" y="6570163"/>
            <a:ext cx="40304" cy="40267"/>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lstStyle/>
          <a:p>
            <a:endParaRPr/>
          </a:p>
        </p:txBody>
      </p:sp>
      <p:sp>
        <p:nvSpPr>
          <p:cNvPr id="20" name="object 20"/>
          <p:cNvSpPr/>
          <p:nvPr/>
        </p:nvSpPr>
        <p:spPr>
          <a:xfrm>
            <a:off x="8774815" y="6517661"/>
            <a:ext cx="60456" cy="60401"/>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lstStyle/>
          <a:p>
            <a:endParaRPr/>
          </a:p>
        </p:txBody>
      </p:sp>
      <p:sp>
        <p:nvSpPr>
          <p:cNvPr id="21" name="object 21"/>
          <p:cNvSpPr/>
          <p:nvPr/>
        </p:nvSpPr>
        <p:spPr>
          <a:xfrm>
            <a:off x="8616897" y="6509762"/>
            <a:ext cx="100760" cy="100668"/>
          </a:xfrm>
          <a:custGeom>
            <a:avLst/>
            <a:gdLst/>
            <a:ahLst/>
            <a:cxn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ln w="5060">
            <a:solidFill>
              <a:srgbClr val="ADADE0"/>
            </a:solidFill>
          </a:ln>
        </p:spPr>
        <p:txBody>
          <a:bodyPr wrap="square" lIns="0" tIns="0" rIns="0" bIns="0" rtlCol="0"/>
          <a:lstStyle/>
          <a:p>
            <a:endParaRPr/>
          </a:p>
        </p:txBody>
      </p:sp>
      <p:sp>
        <p:nvSpPr>
          <p:cNvPr id="22" name="object 22"/>
          <p:cNvSpPr/>
          <p:nvPr/>
        </p:nvSpPr>
        <p:spPr>
          <a:xfrm>
            <a:off x="8586669" y="6544996"/>
            <a:ext cx="60456" cy="25167"/>
          </a:xfrm>
          <a:custGeom>
            <a:avLst/>
            <a:gdLst/>
            <a:ahLst/>
            <a:cxnLst/>
            <a:rect l="l" t="t" r="r" b="b"/>
            <a:pathLst>
              <a:path w="30479" h="12700">
                <a:moveTo>
                  <a:pt x="30480" y="0"/>
                </a:moveTo>
                <a:lnTo>
                  <a:pt x="15240" y="12699"/>
                </a:lnTo>
                <a:lnTo>
                  <a:pt x="0" y="0"/>
                </a:lnTo>
              </a:path>
            </a:pathLst>
          </a:custGeom>
          <a:ln w="5060">
            <a:solidFill>
              <a:srgbClr val="ADADE0"/>
            </a:solidFill>
          </a:ln>
        </p:spPr>
        <p:txBody>
          <a:bodyPr wrap="square" lIns="0" tIns="0" rIns="0" bIns="0" rtlCol="0"/>
          <a:lstStyle/>
          <a:p>
            <a:endParaRPr/>
          </a:p>
        </p:txBody>
      </p:sp>
      <p:sp>
        <p:nvSpPr>
          <p:cNvPr id="23" name="object 23"/>
          <p:cNvSpPr/>
          <p:nvPr/>
        </p:nvSpPr>
        <p:spPr>
          <a:xfrm>
            <a:off x="8919182" y="6509762"/>
            <a:ext cx="100760" cy="100668"/>
          </a:xfrm>
          <a:custGeom>
            <a:avLst/>
            <a:gdLst/>
            <a:ahLst/>
            <a:cxnLst/>
            <a:rect l="l" t="t" r="r" b="b"/>
            <a:pathLst>
              <a:path w="50800" h="50800">
                <a:moveTo>
                  <a:pt x="25400" y="50800"/>
                </a:moveTo>
                <a:lnTo>
                  <a:pt x="15537" y="48796"/>
                </a:lnTo>
                <a:lnTo>
                  <a:pt x="7461" y="43339"/>
                </a:lnTo>
                <a:lnTo>
                  <a:pt x="2004" y="35262"/>
                </a:lnTo>
                <a:lnTo>
                  <a:pt x="0" y="25400"/>
                </a:lnTo>
                <a:lnTo>
                  <a:pt x="2004" y="15537"/>
                </a:lnTo>
                <a:lnTo>
                  <a:pt x="7461" y="7461"/>
                </a:lnTo>
                <a:lnTo>
                  <a:pt x="15537" y="2004"/>
                </a:lnTo>
                <a:lnTo>
                  <a:pt x="25400" y="0"/>
                </a:lnTo>
                <a:lnTo>
                  <a:pt x="35262" y="2004"/>
                </a:lnTo>
                <a:lnTo>
                  <a:pt x="43339" y="7461"/>
                </a:lnTo>
                <a:lnTo>
                  <a:pt x="48796" y="15537"/>
                </a:lnTo>
                <a:lnTo>
                  <a:pt x="50800" y="25400"/>
                </a:lnTo>
              </a:path>
            </a:pathLst>
          </a:custGeom>
          <a:ln w="5060">
            <a:solidFill>
              <a:srgbClr val="ADADE0"/>
            </a:solidFill>
          </a:ln>
        </p:spPr>
        <p:txBody>
          <a:bodyPr wrap="square" lIns="0" tIns="0" rIns="0" bIns="0" rtlCol="0"/>
          <a:lstStyle/>
          <a:p>
            <a:endParaRPr/>
          </a:p>
        </p:txBody>
      </p:sp>
      <p:sp>
        <p:nvSpPr>
          <p:cNvPr id="24" name="object 24"/>
          <p:cNvSpPr/>
          <p:nvPr/>
        </p:nvSpPr>
        <p:spPr>
          <a:xfrm>
            <a:off x="8989716" y="6544996"/>
            <a:ext cx="60456" cy="25167"/>
          </a:xfrm>
          <a:custGeom>
            <a:avLst/>
            <a:gdLst/>
            <a:ahLst/>
            <a:cxnLst/>
            <a:rect l="l" t="t" r="r" b="b"/>
            <a:pathLst>
              <a:path w="30479" h="12700">
                <a:moveTo>
                  <a:pt x="30480" y="0"/>
                </a:moveTo>
                <a:lnTo>
                  <a:pt x="15240" y="12699"/>
                </a:lnTo>
                <a:lnTo>
                  <a:pt x="0" y="0"/>
                </a:lnTo>
              </a:path>
            </a:pathLst>
          </a:custGeom>
          <a:ln w="5060">
            <a:solidFill>
              <a:srgbClr val="ADADE0"/>
            </a:solidFill>
          </a:ln>
        </p:spPr>
        <p:txBody>
          <a:bodyPr wrap="square" lIns="0" tIns="0" rIns="0" bIns="0" rtlCol="0"/>
          <a:lstStyle/>
          <a:p>
            <a:endParaRPr/>
          </a:p>
        </p:txBody>
      </p:sp>
      <p:sp>
        <p:nvSpPr>
          <p:cNvPr id="29" name="object 29"/>
          <p:cNvSpPr txBox="1"/>
          <p:nvPr/>
        </p:nvSpPr>
        <p:spPr>
          <a:xfrm>
            <a:off x="642447" y="659648"/>
            <a:ext cx="613379" cy="346048"/>
          </a:xfrm>
          <a:prstGeom prst="rect">
            <a:avLst/>
          </a:prstGeom>
        </p:spPr>
        <p:txBody>
          <a:bodyPr vert="horz" wrap="square" lIns="0" tIns="22661" rIns="0" bIns="0" rtlCol="0">
            <a:spAutoFit/>
          </a:bodyPr>
          <a:lstStyle/>
          <a:p>
            <a:pPr marL="25179">
              <a:spcBef>
                <a:spcPts val="178"/>
              </a:spcBef>
            </a:pPr>
            <a:r>
              <a:rPr sz="2100" b="1" spc="-297" dirty="0">
                <a:solidFill>
                  <a:srgbClr val="FFFFFF"/>
                </a:solidFill>
                <a:latin typeface="Arial"/>
                <a:cs typeface="Arial"/>
              </a:rPr>
              <a:t>L</a:t>
            </a:r>
            <a:r>
              <a:rPr sz="3000" spc="-446" baseline="-61111" dirty="0">
                <a:latin typeface="Arial Unicode MS"/>
                <a:cs typeface="Arial Unicode MS"/>
              </a:rPr>
              <a:t>✞</a:t>
            </a:r>
            <a:r>
              <a:rPr sz="2100" b="1" spc="-297" dirty="0">
                <a:solidFill>
                  <a:srgbClr val="FFFFFF"/>
                </a:solidFill>
                <a:latin typeface="Arial"/>
                <a:cs typeface="Arial"/>
              </a:rPr>
              <a:t>RU</a:t>
            </a:r>
            <a:endParaRPr sz="2100">
              <a:latin typeface="Arial"/>
              <a:cs typeface="Arial"/>
            </a:endParaRPr>
          </a:p>
        </p:txBody>
      </p:sp>
      <p:sp>
        <p:nvSpPr>
          <p:cNvPr id="33" name="object 33"/>
          <p:cNvSpPr/>
          <p:nvPr/>
        </p:nvSpPr>
        <p:spPr>
          <a:xfrm>
            <a:off x="819458" y="1229306"/>
            <a:ext cx="7291269" cy="0"/>
          </a:xfrm>
          <a:custGeom>
            <a:avLst/>
            <a:gdLst/>
            <a:ahLst/>
            <a:cxnLst/>
            <a:rect l="l" t="t" r="r" b="b"/>
            <a:pathLst>
              <a:path w="3676015">
                <a:moveTo>
                  <a:pt x="0" y="0"/>
                </a:moveTo>
                <a:lnTo>
                  <a:pt x="3675824" y="0"/>
                </a:lnTo>
              </a:path>
            </a:pathLst>
          </a:custGeom>
          <a:ln w="5054">
            <a:solidFill>
              <a:srgbClr val="000000"/>
            </a:solidFill>
          </a:ln>
        </p:spPr>
        <p:txBody>
          <a:bodyPr wrap="square" lIns="0" tIns="0" rIns="0" bIns="0" rtlCol="0"/>
          <a:lstStyle/>
          <a:p>
            <a:endParaRPr/>
          </a:p>
        </p:txBody>
      </p:sp>
      <p:sp>
        <p:nvSpPr>
          <p:cNvPr id="35" name="object 35"/>
          <p:cNvSpPr/>
          <p:nvPr/>
        </p:nvSpPr>
        <p:spPr>
          <a:xfrm>
            <a:off x="714039" y="2109562"/>
            <a:ext cx="8140211" cy="2313457"/>
          </a:xfrm>
          <a:prstGeom prst="rect">
            <a:avLst/>
          </a:prstGeom>
          <a:blipFill>
            <a:blip r:embed="rId2" cstate="print"/>
            <a:stretch>
              <a:fillRect/>
            </a:stretch>
          </a:blipFill>
        </p:spPr>
        <p:txBody>
          <a:bodyPr wrap="square" lIns="0" tIns="0" rIns="0" bIns="0" rtlCol="0"/>
          <a:lstStyle/>
          <a:p>
            <a:endParaRPr/>
          </a:p>
        </p:txBody>
      </p:sp>
      <p:sp>
        <p:nvSpPr>
          <p:cNvPr id="36" name="object 36"/>
          <p:cNvSpPr/>
          <p:nvPr/>
        </p:nvSpPr>
        <p:spPr>
          <a:xfrm>
            <a:off x="992766" y="4838754"/>
            <a:ext cx="133482" cy="133359"/>
          </a:xfrm>
          <a:prstGeom prst="rect">
            <a:avLst/>
          </a:prstGeom>
          <a:blipFill>
            <a:blip r:embed="rId3" cstate="print"/>
            <a:stretch>
              <a:fillRect/>
            </a:stretch>
          </a:blipFill>
        </p:spPr>
        <p:txBody>
          <a:bodyPr wrap="square" lIns="0" tIns="0" rIns="0" bIns="0" rtlCol="0"/>
          <a:lstStyle/>
          <a:p>
            <a:endParaRPr/>
          </a:p>
        </p:txBody>
      </p:sp>
      <p:sp>
        <p:nvSpPr>
          <p:cNvPr id="37" name="object 37"/>
          <p:cNvSpPr/>
          <p:nvPr/>
        </p:nvSpPr>
        <p:spPr>
          <a:xfrm>
            <a:off x="992766" y="5175740"/>
            <a:ext cx="133482" cy="133359"/>
          </a:xfrm>
          <a:prstGeom prst="rect">
            <a:avLst/>
          </a:prstGeom>
          <a:blipFill>
            <a:blip r:embed="rId3" cstate="print"/>
            <a:stretch>
              <a:fillRect/>
            </a:stretch>
          </a:blipFill>
        </p:spPr>
        <p:txBody>
          <a:bodyPr wrap="square" lIns="0" tIns="0" rIns="0" bIns="0" rtlCol="0"/>
          <a:lstStyle/>
          <a:p>
            <a:endParaRPr/>
          </a:p>
        </p:txBody>
      </p:sp>
      <p:sp>
        <p:nvSpPr>
          <p:cNvPr id="38" name="object 38"/>
          <p:cNvSpPr/>
          <p:nvPr/>
        </p:nvSpPr>
        <p:spPr>
          <a:xfrm>
            <a:off x="1568309" y="5502531"/>
            <a:ext cx="107536" cy="107437"/>
          </a:xfrm>
          <a:prstGeom prst="rect">
            <a:avLst/>
          </a:prstGeom>
          <a:blipFill>
            <a:blip r:embed="rId4" cstate="print"/>
            <a:stretch>
              <a:fillRect/>
            </a:stretch>
          </a:blipFill>
        </p:spPr>
        <p:txBody>
          <a:bodyPr wrap="square" lIns="0" tIns="0" rIns="0" bIns="0" rtlCol="0"/>
          <a:lstStyle/>
          <a:p>
            <a:endParaRPr/>
          </a:p>
        </p:txBody>
      </p:sp>
      <p:sp>
        <p:nvSpPr>
          <p:cNvPr id="39" name="object 39"/>
          <p:cNvSpPr/>
          <p:nvPr/>
        </p:nvSpPr>
        <p:spPr>
          <a:xfrm>
            <a:off x="992766" y="6118494"/>
            <a:ext cx="133482" cy="133359"/>
          </a:xfrm>
          <a:prstGeom prst="rect">
            <a:avLst/>
          </a:prstGeom>
          <a:blipFill>
            <a:blip r:embed="rId3" cstate="print"/>
            <a:stretch>
              <a:fillRect/>
            </a:stretch>
          </a:blipFill>
        </p:spPr>
        <p:txBody>
          <a:bodyPr wrap="square" lIns="0" tIns="0" rIns="0" bIns="0" rtlCol="0"/>
          <a:lstStyle/>
          <a:p>
            <a:endParaRPr/>
          </a:p>
        </p:txBody>
      </p:sp>
      <p:sp>
        <p:nvSpPr>
          <p:cNvPr id="40" name="object 40"/>
          <p:cNvSpPr/>
          <p:nvPr/>
        </p:nvSpPr>
        <p:spPr>
          <a:xfrm>
            <a:off x="992766" y="6459481"/>
            <a:ext cx="133482" cy="133359"/>
          </a:xfrm>
          <a:prstGeom prst="rect">
            <a:avLst/>
          </a:prstGeom>
          <a:blipFill>
            <a:blip r:embed="rId3" cstate="print"/>
            <a:stretch>
              <a:fillRect/>
            </a:stretch>
          </a:blipFill>
        </p:spPr>
        <p:txBody>
          <a:bodyPr wrap="square" lIns="0" tIns="0" rIns="0" bIns="0" rtlCol="0"/>
          <a:lstStyle/>
          <a:p>
            <a:endParaRPr/>
          </a:p>
        </p:txBody>
      </p:sp>
      <p:sp>
        <p:nvSpPr>
          <p:cNvPr id="43" name="Rectangle 42"/>
          <p:cNvSpPr/>
          <p:nvPr/>
        </p:nvSpPr>
        <p:spPr>
          <a:xfrm>
            <a:off x="196627" y="1001437"/>
            <a:ext cx="8686800" cy="334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vi-VN" altLang="ja-JP" sz="2300" dirty="0">
                <a:solidFill>
                  <a:schemeClr val="bg1"/>
                </a:solidFill>
              </a:rPr>
              <a:t>LRU</a:t>
            </a:r>
            <a:endParaRPr lang="en-US" altLang="ja-JP" sz="2300" dirty="0">
              <a:solidFill>
                <a:schemeClr val="bg1"/>
              </a:solidFill>
            </a:endParaRPr>
          </a:p>
        </p:txBody>
      </p:sp>
      <p:sp>
        <p:nvSpPr>
          <p:cNvPr id="44" name="Rectangle 43"/>
          <p:cNvSpPr/>
          <p:nvPr/>
        </p:nvSpPr>
        <p:spPr>
          <a:xfrm>
            <a:off x="196627" y="143453"/>
            <a:ext cx="8740962" cy="923330"/>
          </a:xfrm>
          <a:prstGeom prst="rect">
            <a:avLst/>
          </a:prstGeom>
        </p:spPr>
        <p:txBody>
          <a:bodyPr wrap="square">
            <a:spAutoFit/>
          </a:bodyPr>
          <a:lstStyle/>
          <a:p>
            <a:r>
              <a:rPr lang="vi-VN" altLang="ja-JP" dirty="0">
                <a:latin typeface="+mj-lt"/>
              </a:rPr>
              <a:t>Chương  3:  Qu</a:t>
            </a:r>
            <a:r>
              <a:rPr lang="en-US" altLang="ja-JP" dirty="0">
                <a:latin typeface="+mj-lt"/>
              </a:rPr>
              <a:t>ản lý bộ nhớ</a:t>
            </a:r>
            <a:endParaRPr lang="vi-VN" altLang="ja-JP" dirty="0">
              <a:latin typeface="+mj-lt"/>
            </a:endParaRPr>
          </a:p>
          <a:p>
            <a:r>
              <a:rPr lang="en-US" altLang="ja-JP" dirty="0">
                <a:latin typeface="+mj-lt"/>
              </a:rPr>
              <a:t>3. Bộ nhớ ảo</a:t>
            </a:r>
          </a:p>
          <a:p>
            <a:r>
              <a:rPr lang="en-US" altLang="ja-JP" dirty="0">
                <a:latin typeface="+mj-lt"/>
                <a:ea typeface="Tahoma" panose="020B0604030504040204" pitchFamily="34" charset="0"/>
                <a:cs typeface="Tahoma" panose="020B0604030504040204" pitchFamily="34" charset="0"/>
              </a:rPr>
              <a:t>3.2 Các chiến lược đổi trang</a:t>
            </a:r>
            <a:endParaRPr lang="vi-VN" altLang="ja-JP" dirty="0">
              <a:latin typeface="Tahoma" panose="020B0604030504040204" pitchFamily="34" charset="0"/>
              <a:ea typeface="Tahoma" panose="020B0604030504040204" pitchFamily="34" charset="0"/>
              <a:cs typeface="Tahoma" panose="020B0604030504040204" pitchFamily="34" charset="0"/>
            </a:endParaRPr>
          </a:p>
        </p:txBody>
      </p:sp>
      <p:sp>
        <p:nvSpPr>
          <p:cNvPr id="45" name="Rectangle 44"/>
          <p:cNvSpPr/>
          <p:nvPr/>
        </p:nvSpPr>
        <p:spPr>
          <a:xfrm>
            <a:off x="624643" y="1463231"/>
            <a:ext cx="8022482" cy="400110"/>
          </a:xfrm>
          <a:prstGeom prst="rect">
            <a:avLst/>
          </a:prstGeom>
        </p:spPr>
        <p:txBody>
          <a:bodyPr wrap="square">
            <a:spAutoFit/>
          </a:bodyPr>
          <a:lstStyle/>
          <a:p>
            <a:r>
              <a:rPr lang="vi-VN" altLang="ja-JP" sz="2000" dirty="0">
                <a:solidFill>
                  <a:srgbClr val="3C33F5"/>
                </a:solidFill>
              </a:rPr>
              <a:t>Nguyên tắc: Đưa ra trang có lần sử dụng cuối cách xa nhất</a:t>
            </a:r>
            <a:endParaRPr lang="ja-JP" altLang="en-US" sz="2000" dirty="0">
              <a:solidFill>
                <a:srgbClr val="3C33F5"/>
              </a:solidFill>
            </a:endParaRPr>
          </a:p>
        </p:txBody>
      </p:sp>
      <p:sp>
        <p:nvSpPr>
          <p:cNvPr id="46" name="Rectangle 45"/>
          <p:cNvSpPr/>
          <p:nvPr/>
        </p:nvSpPr>
        <p:spPr>
          <a:xfrm>
            <a:off x="752959" y="4615322"/>
            <a:ext cx="8052083" cy="1754326"/>
          </a:xfrm>
          <a:prstGeom prst="rect">
            <a:avLst/>
          </a:prstGeom>
        </p:spPr>
        <p:txBody>
          <a:bodyPr wrap="square">
            <a:spAutoFit/>
          </a:bodyPr>
          <a:lstStyle/>
          <a:p>
            <a:pPr marL="285750" indent="-285750">
              <a:buFont typeface="Wingdings" panose="05000000000000000000" pitchFamily="2" charset="2"/>
              <a:buChar char="l"/>
            </a:pPr>
            <a:r>
              <a:rPr lang="vi-VN" altLang="ja-JP" dirty="0"/>
              <a:t>Hiệu quả cho chiến lược thay thế trang </a:t>
            </a:r>
            <a:endParaRPr lang="en-US" altLang="ja-JP" dirty="0"/>
          </a:p>
          <a:p>
            <a:pPr marL="285750" indent="-285750">
              <a:buFont typeface="Wingdings" panose="05000000000000000000" pitchFamily="2" charset="2"/>
              <a:buChar char="l"/>
            </a:pPr>
            <a:r>
              <a:rPr lang="vi-VN" altLang="ja-JP" dirty="0"/>
              <a:t>Đảm bảo </a:t>
            </a:r>
            <a:r>
              <a:rPr lang="vi-VN" altLang="ja-JP" dirty="0">
                <a:solidFill>
                  <a:srgbClr val="00B050"/>
                </a:solidFill>
              </a:rPr>
              <a:t>giảm số lỗi trang </a:t>
            </a:r>
            <a:r>
              <a:rPr lang="vi-VN" altLang="ja-JP" dirty="0"/>
              <a:t>khi </a:t>
            </a:r>
            <a:r>
              <a:rPr lang="vi-VN" altLang="ja-JP" dirty="0">
                <a:solidFill>
                  <a:srgbClr val="7030A0"/>
                </a:solidFill>
              </a:rPr>
              <a:t>tăng số trang vật lý </a:t>
            </a:r>
            <a:endParaRPr lang="en-US" altLang="ja-JP" dirty="0">
              <a:solidFill>
                <a:srgbClr val="7030A0"/>
              </a:solidFill>
            </a:endParaRPr>
          </a:p>
          <a:p>
            <a:pPr marL="742950" lvl="1" indent="-285750">
              <a:buFont typeface="Arial" panose="020B0604020202020204" pitchFamily="34" charset="0"/>
              <a:buChar char="•"/>
            </a:pPr>
            <a:r>
              <a:rPr lang="vi-VN" altLang="ja-JP" dirty="0"/>
              <a:t>Tập các trang trong bộ nhớ có </a:t>
            </a:r>
            <a:r>
              <a:rPr lang="vi-VN" altLang="ja-JP" i="1" dirty="0">
                <a:solidFill>
                  <a:srgbClr val="7030A0"/>
                </a:solidFill>
              </a:rPr>
              <a:t>n</a:t>
            </a:r>
            <a:r>
              <a:rPr lang="vi-VN" altLang="ja-JP" dirty="0"/>
              <a:t> frames luôn là tập con của các trang trong bộ nhớ có </a:t>
            </a:r>
            <a:r>
              <a:rPr lang="vi-VN" altLang="ja-JP" i="1" dirty="0">
                <a:solidFill>
                  <a:srgbClr val="7030A0"/>
                </a:solidFill>
              </a:rPr>
              <a:t>n + 1 </a:t>
            </a:r>
            <a:r>
              <a:rPr lang="vi-VN" altLang="ja-JP" dirty="0"/>
              <a:t>frames</a:t>
            </a:r>
          </a:p>
          <a:p>
            <a:pPr marL="285750" indent="-285750">
              <a:buFont typeface="Wingdings" panose="05000000000000000000" pitchFamily="2" charset="2"/>
              <a:buChar char="l"/>
            </a:pPr>
            <a:r>
              <a:rPr lang="vi-VN" altLang="ja-JP" dirty="0"/>
              <a:t>Y/cầu sự trợ giúp kỹ thuật để chỉ ra thời điểm truy nhập cuối </a:t>
            </a:r>
            <a:endParaRPr lang="en-US" altLang="ja-JP" dirty="0"/>
          </a:p>
          <a:p>
            <a:pPr marL="285750" indent="-285750">
              <a:buFont typeface="Wingdings" panose="05000000000000000000" pitchFamily="2" charset="2"/>
              <a:buChar char="l"/>
            </a:pPr>
            <a:r>
              <a:rPr lang="vi-VN" altLang="ja-JP" dirty="0"/>
              <a:t>Cài đặt như thế nào?</a:t>
            </a:r>
            <a:endParaRPr lang="ja-JP" altLang="en-US" dirty="0"/>
          </a:p>
        </p:txBody>
      </p:sp>
    </p:spTree>
    <p:extLst>
      <p:ext uri="{BB962C8B-B14F-4D97-AF65-F5344CB8AC3E}">
        <p14:creationId xmlns:p14="http://schemas.microsoft.com/office/powerpoint/2010/main" val="392273868"/>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bject 27"/>
          <p:cNvSpPr/>
          <p:nvPr/>
        </p:nvSpPr>
        <p:spPr>
          <a:xfrm>
            <a:off x="992766" y="1451632"/>
            <a:ext cx="133482" cy="133359"/>
          </a:xfrm>
          <a:prstGeom prst="rect">
            <a:avLst/>
          </a:prstGeom>
          <a:blipFill>
            <a:blip r:embed="rId3" cstate="print"/>
            <a:stretch>
              <a:fillRect/>
            </a:stretch>
          </a:blipFill>
        </p:spPr>
        <p:txBody>
          <a:bodyPr wrap="square" lIns="0" tIns="0" rIns="0" bIns="0" rtlCol="0"/>
          <a:lstStyle/>
          <a:p>
            <a:endParaRPr/>
          </a:p>
        </p:txBody>
      </p:sp>
      <p:sp>
        <p:nvSpPr>
          <p:cNvPr id="28" name="object 28"/>
          <p:cNvSpPr/>
          <p:nvPr/>
        </p:nvSpPr>
        <p:spPr>
          <a:xfrm>
            <a:off x="1568309" y="1791661"/>
            <a:ext cx="107536" cy="107437"/>
          </a:xfrm>
          <a:prstGeom prst="rect">
            <a:avLst/>
          </a:prstGeom>
          <a:blipFill>
            <a:blip r:embed="rId4" cstate="print"/>
            <a:stretch>
              <a:fillRect/>
            </a:stretch>
          </a:blipFill>
        </p:spPr>
        <p:txBody>
          <a:bodyPr wrap="square" lIns="0" tIns="0" rIns="0" bIns="0" rtlCol="0"/>
          <a:lstStyle/>
          <a:p>
            <a:endParaRPr/>
          </a:p>
        </p:txBody>
      </p:sp>
      <p:sp>
        <p:nvSpPr>
          <p:cNvPr id="29" name="object 29"/>
          <p:cNvSpPr/>
          <p:nvPr/>
        </p:nvSpPr>
        <p:spPr>
          <a:xfrm>
            <a:off x="1568309" y="2393403"/>
            <a:ext cx="107536" cy="107437"/>
          </a:xfrm>
          <a:prstGeom prst="rect">
            <a:avLst/>
          </a:prstGeom>
          <a:blipFill>
            <a:blip r:embed="rId5" cstate="print"/>
            <a:stretch>
              <a:fillRect/>
            </a:stretch>
          </a:blipFill>
        </p:spPr>
        <p:txBody>
          <a:bodyPr wrap="square" lIns="0" tIns="0" rIns="0" bIns="0" rtlCol="0"/>
          <a:lstStyle/>
          <a:p>
            <a:endParaRPr/>
          </a:p>
        </p:txBody>
      </p:sp>
      <p:sp>
        <p:nvSpPr>
          <p:cNvPr id="30" name="object 30"/>
          <p:cNvSpPr/>
          <p:nvPr/>
        </p:nvSpPr>
        <p:spPr>
          <a:xfrm>
            <a:off x="1568309" y="2717252"/>
            <a:ext cx="107536" cy="107437"/>
          </a:xfrm>
          <a:prstGeom prst="rect">
            <a:avLst/>
          </a:prstGeom>
          <a:blipFill>
            <a:blip r:embed="rId4" cstate="print"/>
            <a:stretch>
              <a:fillRect/>
            </a:stretch>
          </a:blipFill>
        </p:spPr>
        <p:txBody>
          <a:bodyPr wrap="square" lIns="0" tIns="0" rIns="0" bIns="0" rtlCol="0"/>
          <a:lstStyle/>
          <a:p>
            <a:endParaRPr/>
          </a:p>
        </p:txBody>
      </p:sp>
      <p:sp>
        <p:nvSpPr>
          <p:cNvPr id="31" name="object 31"/>
          <p:cNvSpPr/>
          <p:nvPr/>
        </p:nvSpPr>
        <p:spPr>
          <a:xfrm>
            <a:off x="2117931" y="3006270"/>
            <a:ext cx="107536" cy="107437"/>
          </a:xfrm>
          <a:prstGeom prst="rect">
            <a:avLst/>
          </a:prstGeom>
          <a:blipFill>
            <a:blip r:embed="rId6" cstate="print"/>
            <a:stretch>
              <a:fillRect/>
            </a:stretch>
          </a:blipFill>
        </p:spPr>
        <p:txBody>
          <a:bodyPr wrap="square" lIns="0" tIns="0" rIns="0" bIns="0" rtlCol="0"/>
          <a:lstStyle/>
          <a:p>
            <a:endParaRPr/>
          </a:p>
        </p:txBody>
      </p:sp>
      <p:sp>
        <p:nvSpPr>
          <p:cNvPr id="32" name="object 32"/>
          <p:cNvSpPr/>
          <p:nvPr/>
        </p:nvSpPr>
        <p:spPr>
          <a:xfrm>
            <a:off x="2117931" y="3282075"/>
            <a:ext cx="107536" cy="107437"/>
          </a:xfrm>
          <a:prstGeom prst="rect">
            <a:avLst/>
          </a:prstGeom>
          <a:blipFill>
            <a:blip r:embed="rId6" cstate="print"/>
            <a:stretch>
              <a:fillRect/>
            </a:stretch>
          </a:blipFill>
        </p:spPr>
        <p:txBody>
          <a:bodyPr wrap="square" lIns="0" tIns="0" rIns="0" bIns="0" rtlCol="0"/>
          <a:lstStyle/>
          <a:p>
            <a:endParaRPr/>
          </a:p>
        </p:txBody>
      </p:sp>
      <p:sp>
        <p:nvSpPr>
          <p:cNvPr id="33" name="object 33"/>
          <p:cNvSpPr/>
          <p:nvPr/>
        </p:nvSpPr>
        <p:spPr>
          <a:xfrm>
            <a:off x="1568309" y="3871988"/>
            <a:ext cx="107536" cy="107437"/>
          </a:xfrm>
          <a:prstGeom prst="rect">
            <a:avLst/>
          </a:prstGeom>
          <a:blipFill>
            <a:blip r:embed="rId5" cstate="print"/>
            <a:stretch>
              <a:fillRect/>
            </a:stretch>
          </a:blipFill>
        </p:spPr>
        <p:txBody>
          <a:bodyPr wrap="square" lIns="0" tIns="0" rIns="0" bIns="0" rtlCol="0"/>
          <a:lstStyle/>
          <a:p>
            <a:endParaRPr/>
          </a:p>
        </p:txBody>
      </p:sp>
      <p:sp>
        <p:nvSpPr>
          <p:cNvPr id="34" name="object 34"/>
          <p:cNvSpPr/>
          <p:nvPr/>
        </p:nvSpPr>
        <p:spPr>
          <a:xfrm>
            <a:off x="1568309" y="4473731"/>
            <a:ext cx="107536" cy="107437"/>
          </a:xfrm>
          <a:prstGeom prst="rect">
            <a:avLst/>
          </a:prstGeom>
          <a:blipFill>
            <a:blip r:embed="rId4" cstate="print"/>
            <a:stretch>
              <a:fillRect/>
            </a:stretch>
          </a:blipFill>
        </p:spPr>
        <p:txBody>
          <a:bodyPr wrap="square" lIns="0" tIns="0" rIns="0" bIns="0" rtlCol="0"/>
          <a:lstStyle/>
          <a:p>
            <a:endParaRPr/>
          </a:p>
        </p:txBody>
      </p:sp>
      <p:sp>
        <p:nvSpPr>
          <p:cNvPr id="35" name="object 35"/>
          <p:cNvSpPr/>
          <p:nvPr/>
        </p:nvSpPr>
        <p:spPr>
          <a:xfrm>
            <a:off x="992766" y="4799997"/>
            <a:ext cx="133482" cy="133359"/>
          </a:xfrm>
          <a:prstGeom prst="rect">
            <a:avLst/>
          </a:prstGeom>
          <a:blipFill>
            <a:blip r:embed="rId3" cstate="print"/>
            <a:stretch>
              <a:fillRect/>
            </a:stretch>
          </a:blipFill>
        </p:spPr>
        <p:txBody>
          <a:bodyPr wrap="square" lIns="0" tIns="0" rIns="0" bIns="0" rtlCol="0"/>
          <a:lstStyle/>
          <a:p>
            <a:endParaRPr/>
          </a:p>
        </p:txBody>
      </p:sp>
      <p:sp>
        <p:nvSpPr>
          <p:cNvPr id="36" name="object 36"/>
          <p:cNvSpPr/>
          <p:nvPr/>
        </p:nvSpPr>
        <p:spPr>
          <a:xfrm>
            <a:off x="1568309" y="5153693"/>
            <a:ext cx="107536" cy="107437"/>
          </a:xfrm>
          <a:prstGeom prst="rect">
            <a:avLst/>
          </a:prstGeom>
          <a:blipFill>
            <a:blip r:embed="rId4" cstate="print"/>
            <a:stretch>
              <a:fillRect/>
            </a:stretch>
          </a:blipFill>
        </p:spPr>
        <p:txBody>
          <a:bodyPr wrap="square" lIns="0" tIns="0" rIns="0" bIns="0" rtlCol="0"/>
          <a:lstStyle/>
          <a:p>
            <a:endParaRPr/>
          </a:p>
        </p:txBody>
      </p:sp>
      <p:sp>
        <p:nvSpPr>
          <p:cNvPr id="37" name="object 37"/>
          <p:cNvSpPr/>
          <p:nvPr/>
        </p:nvSpPr>
        <p:spPr>
          <a:xfrm>
            <a:off x="2117931" y="5442709"/>
            <a:ext cx="107536" cy="107437"/>
          </a:xfrm>
          <a:prstGeom prst="rect">
            <a:avLst/>
          </a:prstGeom>
          <a:blipFill>
            <a:blip r:embed="rId6" cstate="print"/>
            <a:stretch>
              <a:fillRect/>
            </a:stretch>
          </a:blipFill>
        </p:spPr>
        <p:txBody>
          <a:bodyPr wrap="square" lIns="0" tIns="0" rIns="0" bIns="0" rtlCol="0"/>
          <a:lstStyle/>
          <a:p>
            <a:endParaRPr/>
          </a:p>
        </p:txBody>
      </p:sp>
      <p:sp>
        <p:nvSpPr>
          <p:cNvPr id="38" name="object 38"/>
          <p:cNvSpPr/>
          <p:nvPr/>
        </p:nvSpPr>
        <p:spPr>
          <a:xfrm>
            <a:off x="1568309" y="5756818"/>
            <a:ext cx="107536" cy="107437"/>
          </a:xfrm>
          <a:prstGeom prst="rect">
            <a:avLst/>
          </a:prstGeom>
          <a:blipFill>
            <a:blip r:embed="rId4" cstate="print"/>
            <a:stretch>
              <a:fillRect/>
            </a:stretch>
          </a:blipFill>
        </p:spPr>
        <p:txBody>
          <a:bodyPr wrap="square" lIns="0" tIns="0" rIns="0" bIns="0" rtlCol="0"/>
          <a:lstStyle/>
          <a:p>
            <a:endParaRPr/>
          </a:p>
        </p:txBody>
      </p:sp>
      <p:sp>
        <p:nvSpPr>
          <p:cNvPr id="39" name="object 39"/>
          <p:cNvSpPr/>
          <p:nvPr/>
        </p:nvSpPr>
        <p:spPr>
          <a:xfrm>
            <a:off x="1568309" y="6066750"/>
            <a:ext cx="107536" cy="107437"/>
          </a:xfrm>
          <a:prstGeom prst="rect">
            <a:avLst/>
          </a:prstGeom>
          <a:blipFill>
            <a:blip r:embed="rId4" cstate="print"/>
            <a:stretch>
              <a:fillRect/>
            </a:stretch>
          </a:blipFill>
        </p:spPr>
        <p:txBody>
          <a:bodyPr wrap="square" lIns="0" tIns="0" rIns="0" bIns="0" rtlCol="0"/>
          <a:lstStyle/>
          <a:p>
            <a:endParaRPr/>
          </a:p>
        </p:txBody>
      </p:sp>
      <p:sp>
        <p:nvSpPr>
          <p:cNvPr id="41" name="object 41"/>
          <p:cNvSpPr/>
          <p:nvPr/>
        </p:nvSpPr>
        <p:spPr>
          <a:xfrm>
            <a:off x="2117931" y="6355766"/>
            <a:ext cx="107536" cy="107437"/>
          </a:xfrm>
          <a:prstGeom prst="rect">
            <a:avLst/>
          </a:prstGeom>
          <a:blipFill>
            <a:blip r:embed="rId6" cstate="print"/>
            <a:stretch>
              <a:fillRect/>
            </a:stretch>
          </a:blipFill>
        </p:spPr>
        <p:txBody>
          <a:bodyPr wrap="square" lIns="0" tIns="0" rIns="0" bIns="0" rtlCol="0"/>
          <a:lstStyle/>
          <a:p>
            <a:endParaRPr/>
          </a:p>
        </p:txBody>
      </p:sp>
      <p:sp>
        <p:nvSpPr>
          <p:cNvPr id="45" name="Rectangle 44"/>
          <p:cNvSpPr/>
          <p:nvPr/>
        </p:nvSpPr>
        <p:spPr>
          <a:xfrm>
            <a:off x="196627" y="1001437"/>
            <a:ext cx="8686800" cy="334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vi-VN" altLang="ja-JP" sz="2300" dirty="0">
                <a:solidFill>
                  <a:schemeClr val="bg1"/>
                </a:solidFill>
              </a:rPr>
              <a:t>LRU: Cài đặt</a:t>
            </a:r>
            <a:endParaRPr lang="en-US" altLang="ja-JP" sz="2300" dirty="0">
              <a:solidFill>
                <a:schemeClr val="bg1"/>
              </a:solidFill>
            </a:endParaRPr>
          </a:p>
        </p:txBody>
      </p:sp>
      <p:sp>
        <p:nvSpPr>
          <p:cNvPr id="46" name="Rectangle 45"/>
          <p:cNvSpPr/>
          <p:nvPr/>
        </p:nvSpPr>
        <p:spPr>
          <a:xfrm>
            <a:off x="196627" y="143453"/>
            <a:ext cx="8740962" cy="923330"/>
          </a:xfrm>
          <a:prstGeom prst="rect">
            <a:avLst/>
          </a:prstGeom>
        </p:spPr>
        <p:txBody>
          <a:bodyPr wrap="square">
            <a:spAutoFit/>
          </a:bodyPr>
          <a:lstStyle/>
          <a:p>
            <a:r>
              <a:rPr lang="vi-VN" altLang="ja-JP" dirty="0">
                <a:latin typeface="+mj-lt"/>
              </a:rPr>
              <a:t>Chương  3:  Qu</a:t>
            </a:r>
            <a:r>
              <a:rPr lang="en-US" altLang="ja-JP" dirty="0">
                <a:latin typeface="+mj-lt"/>
              </a:rPr>
              <a:t>ản lý bộ nhớ</a:t>
            </a:r>
            <a:endParaRPr lang="vi-VN" altLang="ja-JP" dirty="0">
              <a:latin typeface="+mj-lt"/>
            </a:endParaRPr>
          </a:p>
          <a:p>
            <a:r>
              <a:rPr lang="en-US" altLang="ja-JP" dirty="0">
                <a:latin typeface="+mj-lt"/>
              </a:rPr>
              <a:t>3. Bộ nhớ ảo</a:t>
            </a:r>
          </a:p>
          <a:p>
            <a:r>
              <a:rPr lang="en-US" altLang="ja-JP" dirty="0">
                <a:latin typeface="+mj-lt"/>
                <a:ea typeface="Tahoma" panose="020B0604030504040204" pitchFamily="34" charset="0"/>
                <a:cs typeface="Tahoma" panose="020B0604030504040204" pitchFamily="34" charset="0"/>
              </a:rPr>
              <a:t>3.2 Các chiến lược đổi trang</a:t>
            </a:r>
            <a:endParaRPr lang="vi-VN" altLang="ja-JP" dirty="0">
              <a:latin typeface="Tahoma" panose="020B0604030504040204" pitchFamily="34" charset="0"/>
              <a:ea typeface="Tahoma" panose="020B0604030504040204" pitchFamily="34" charset="0"/>
              <a:cs typeface="Tahoma" panose="020B0604030504040204" pitchFamily="34" charset="0"/>
            </a:endParaRPr>
          </a:p>
        </p:txBody>
      </p:sp>
      <p:sp>
        <p:nvSpPr>
          <p:cNvPr id="47" name="Rectangle 46"/>
          <p:cNvSpPr/>
          <p:nvPr/>
        </p:nvSpPr>
        <p:spPr>
          <a:xfrm>
            <a:off x="457199" y="1502688"/>
            <a:ext cx="8426227" cy="5016758"/>
          </a:xfrm>
          <a:prstGeom prst="rect">
            <a:avLst/>
          </a:prstGeom>
        </p:spPr>
        <p:txBody>
          <a:bodyPr wrap="square">
            <a:spAutoFit/>
          </a:bodyPr>
          <a:lstStyle/>
          <a:p>
            <a:pPr marL="342900" indent="-342900">
              <a:buFont typeface="Wingdings" panose="05000000000000000000" pitchFamily="2" charset="2"/>
              <a:buChar char="l"/>
            </a:pPr>
            <a:r>
              <a:rPr lang="vi-VN" altLang="ja-JP" sz="2000" dirty="0"/>
              <a:t>Bộ đếm</a:t>
            </a:r>
          </a:p>
          <a:p>
            <a:pPr marL="800100" lvl="1" indent="-342900">
              <a:buFont typeface="Arial" panose="020B0604020202020204" pitchFamily="34" charset="0"/>
              <a:buChar char="•"/>
            </a:pPr>
            <a:r>
              <a:rPr lang="vi-VN" altLang="ja-JP" sz="2000" dirty="0"/>
              <a:t>Thêm </a:t>
            </a:r>
            <a:r>
              <a:rPr lang="en-US" altLang="ja-JP" sz="2000" dirty="0">
                <a:latin typeface="Tahoma" panose="020B0604030504040204" pitchFamily="34" charset="0"/>
                <a:ea typeface="Tahoma" panose="020B0604030504040204" pitchFamily="34" charset="0"/>
                <a:cs typeface="Tahoma" panose="020B0604030504040204" pitchFamily="34" charset="0"/>
              </a:rPr>
              <a:t>1</a:t>
            </a:r>
            <a:r>
              <a:rPr lang="vi-VN" altLang="ja-JP" sz="2000" dirty="0"/>
              <a:t> trường ghi thời điểm truy nhập vào mỗi phần tử của PCB </a:t>
            </a:r>
            <a:endParaRPr lang="en-US" altLang="ja-JP" sz="2000" dirty="0"/>
          </a:p>
          <a:p>
            <a:pPr marL="800100" lvl="1" indent="-342900">
              <a:buFont typeface="Arial" panose="020B0604020202020204" pitchFamily="34" charset="0"/>
              <a:buChar char="•"/>
            </a:pPr>
            <a:r>
              <a:rPr lang="vi-VN" altLang="ja-JP" sz="2000" dirty="0"/>
              <a:t>Thêm vào khối điều khiển (C.U) đồng hồ/bộ đếm </a:t>
            </a:r>
            <a:endParaRPr lang="en-US" altLang="ja-JP" sz="2000" dirty="0"/>
          </a:p>
          <a:p>
            <a:pPr marL="800100" lvl="1" indent="-342900">
              <a:buFont typeface="Arial" panose="020B0604020202020204" pitchFamily="34" charset="0"/>
              <a:buChar char="•"/>
            </a:pPr>
            <a:r>
              <a:rPr lang="vi-VN" altLang="ja-JP" sz="2000" dirty="0"/>
              <a:t>Khi có yêu cầu truy nh</a:t>
            </a:r>
            <a:r>
              <a:rPr lang="en-US" altLang="ja-JP" sz="2000" dirty="0"/>
              <a:t>ậ</a:t>
            </a:r>
            <a:r>
              <a:rPr lang="vi-VN" altLang="ja-JP" sz="2000" dirty="0"/>
              <a:t>p trang </a:t>
            </a:r>
            <a:endParaRPr lang="en-US" altLang="ja-JP" sz="2000" dirty="0"/>
          </a:p>
          <a:p>
            <a:pPr marL="1257300" lvl="2" indent="-342900">
              <a:buFont typeface="Arial" panose="020B0604020202020204" pitchFamily="34" charset="0"/>
              <a:buChar char="•"/>
            </a:pPr>
            <a:r>
              <a:rPr lang="vi-VN" altLang="ja-JP" sz="2000" dirty="0"/>
              <a:t>Tăng bộ đếm </a:t>
            </a:r>
            <a:endParaRPr lang="en-US" altLang="ja-JP" sz="2000" dirty="0"/>
          </a:p>
          <a:p>
            <a:pPr marL="1257300" lvl="2" indent="-342900">
              <a:buFont typeface="Arial" panose="020B0604020202020204" pitchFamily="34" charset="0"/>
              <a:buChar char="•"/>
            </a:pPr>
            <a:r>
              <a:rPr lang="vi-VN" altLang="ja-JP" sz="2000" dirty="0"/>
              <a:t>Chép nội dung bộ đếm vào trường thời điểm truy nhập tại phần tử tương ứng trong PCB</a:t>
            </a:r>
          </a:p>
          <a:p>
            <a:pPr marL="800100" lvl="1" indent="-342900">
              <a:buFont typeface="Arial" panose="020B0604020202020204" pitchFamily="34" charset="0"/>
              <a:buChar char="•"/>
            </a:pPr>
            <a:r>
              <a:rPr lang="vi-VN" altLang="ja-JP" sz="2000" dirty="0"/>
              <a:t>Cần có thủ tục cập nhật PCB (ghi vào trường thời điểm) và thủ tục tìm kiếm trang có giá trị trường thời điểm nhỏ nhất </a:t>
            </a:r>
            <a:endParaRPr lang="en-US" altLang="ja-JP" sz="2000" dirty="0"/>
          </a:p>
          <a:p>
            <a:pPr marL="800100" lvl="1" indent="-342900">
              <a:buFont typeface="Arial" panose="020B0604020202020204" pitchFamily="34" charset="0"/>
              <a:buChar char="•"/>
            </a:pPr>
            <a:r>
              <a:rPr lang="vi-VN" altLang="ja-JP" sz="2000" dirty="0"/>
              <a:t>Hiện tượng tràn số !?</a:t>
            </a:r>
          </a:p>
          <a:p>
            <a:pPr marL="342900" indent="-342900">
              <a:buFont typeface="Wingdings" panose="05000000000000000000" pitchFamily="2" charset="2"/>
              <a:buChar char="l"/>
            </a:pPr>
            <a:r>
              <a:rPr lang="vi-VN" altLang="ja-JP" sz="2000" dirty="0"/>
              <a:t>Dãy số</a:t>
            </a:r>
            <a:r>
              <a:rPr lang="en-US" altLang="ja-JP" sz="2000" dirty="0"/>
              <a:t> (Stack)</a:t>
            </a:r>
            <a:endParaRPr lang="vi-VN" altLang="ja-JP" sz="2000" dirty="0"/>
          </a:p>
          <a:p>
            <a:pPr marL="800100" lvl="1" indent="-342900">
              <a:buFont typeface="Arial" panose="020B0604020202020204" pitchFamily="34" charset="0"/>
              <a:buChar char="•"/>
            </a:pPr>
            <a:r>
              <a:rPr lang="vi-VN" altLang="ja-JP" sz="2000" dirty="0"/>
              <a:t>Dùng dãy số ghi số trang </a:t>
            </a:r>
            <a:endParaRPr lang="en-US" altLang="ja-JP" sz="2000" dirty="0"/>
          </a:p>
          <a:p>
            <a:pPr marL="1257300" lvl="2" indent="-342900">
              <a:buFont typeface="Arial" panose="020B0604020202020204" pitchFamily="34" charset="0"/>
              <a:buChar char="•"/>
            </a:pPr>
            <a:r>
              <a:rPr lang="vi-VN" altLang="ja-JP" sz="2000" dirty="0"/>
              <a:t>Truy nhập tới một trang, cho phần tử tương ứng lên đầu dãy</a:t>
            </a:r>
          </a:p>
          <a:p>
            <a:pPr marL="800100" lvl="1" indent="-342900">
              <a:buFont typeface="Arial" panose="020B0604020202020204" pitchFamily="34" charset="0"/>
              <a:buChar char="•"/>
            </a:pPr>
            <a:r>
              <a:rPr lang="vi-VN" altLang="ja-JP" sz="2000" dirty="0"/>
              <a:t>Thay thế trang: Phần tử cuối dãy </a:t>
            </a:r>
            <a:endParaRPr lang="en-US" altLang="ja-JP" sz="2000" dirty="0"/>
          </a:p>
          <a:p>
            <a:pPr marL="800100" lvl="1" indent="-342900">
              <a:buFont typeface="Arial" panose="020B0604020202020204" pitchFamily="34" charset="0"/>
              <a:buChar char="•"/>
            </a:pPr>
            <a:r>
              <a:rPr lang="vi-VN" altLang="ja-JP" sz="2000" dirty="0"/>
              <a:t>Thường cài đặt dưới dạng DSLK 2 chiều </a:t>
            </a:r>
            <a:endParaRPr lang="en-US" altLang="ja-JP" sz="2000" dirty="0"/>
          </a:p>
          <a:p>
            <a:pPr marL="1257300" lvl="2" indent="-342900">
              <a:buFont typeface="Arial" panose="020B0604020202020204" pitchFamily="34" charset="0"/>
              <a:buChar char="•"/>
            </a:pPr>
            <a:r>
              <a:rPr lang="vi-VN" altLang="ja-JP" sz="2000" dirty="0"/>
              <a:t>4 phép gán con trỏ ⇒ tốn thời gian</a:t>
            </a:r>
            <a:endParaRPr lang="ja-JP" altLang="en-US" sz="2000" dirty="0"/>
          </a:p>
        </p:txBody>
      </p:sp>
    </p:spTree>
    <p:extLst>
      <p:ext uri="{BB962C8B-B14F-4D97-AF65-F5344CB8AC3E}">
        <p14:creationId xmlns:p14="http://schemas.microsoft.com/office/powerpoint/2010/main" val="2077368610"/>
      </p:ext>
    </p:extLst>
  </p:cSld>
  <p:clrMapOvr>
    <a:masterClrMapping/>
  </p:clrMapOvr>
  <p:transition>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bject 29"/>
          <p:cNvSpPr/>
          <p:nvPr/>
        </p:nvSpPr>
        <p:spPr>
          <a:xfrm>
            <a:off x="992766" y="2914134"/>
            <a:ext cx="133482" cy="133359"/>
          </a:xfrm>
          <a:prstGeom prst="rect">
            <a:avLst/>
          </a:prstGeom>
          <a:blipFill>
            <a:blip r:embed="rId2" cstate="print"/>
            <a:stretch>
              <a:fillRect/>
            </a:stretch>
          </a:blipFill>
        </p:spPr>
        <p:txBody>
          <a:bodyPr wrap="square" lIns="0" tIns="0" rIns="0" bIns="0" rtlCol="0"/>
          <a:lstStyle/>
          <a:p>
            <a:endParaRPr/>
          </a:p>
        </p:txBody>
      </p:sp>
      <p:sp>
        <p:nvSpPr>
          <p:cNvPr id="30" name="object 30"/>
          <p:cNvSpPr/>
          <p:nvPr/>
        </p:nvSpPr>
        <p:spPr>
          <a:xfrm>
            <a:off x="1568309" y="3304751"/>
            <a:ext cx="107536" cy="107437"/>
          </a:xfrm>
          <a:prstGeom prst="rect">
            <a:avLst/>
          </a:prstGeom>
          <a:blipFill>
            <a:blip r:embed="rId3" cstate="print"/>
            <a:stretch>
              <a:fillRect/>
            </a:stretch>
          </a:blipFill>
        </p:spPr>
        <p:txBody>
          <a:bodyPr wrap="square" lIns="0" tIns="0" rIns="0" bIns="0" rtlCol="0"/>
          <a:lstStyle/>
          <a:p>
            <a:endParaRPr/>
          </a:p>
        </p:txBody>
      </p:sp>
      <p:sp>
        <p:nvSpPr>
          <p:cNvPr id="31" name="object 31"/>
          <p:cNvSpPr/>
          <p:nvPr/>
        </p:nvSpPr>
        <p:spPr>
          <a:xfrm>
            <a:off x="2117931" y="3630712"/>
            <a:ext cx="107536" cy="107437"/>
          </a:xfrm>
          <a:prstGeom prst="rect">
            <a:avLst/>
          </a:prstGeom>
          <a:blipFill>
            <a:blip r:embed="rId4" cstate="print"/>
            <a:stretch>
              <a:fillRect/>
            </a:stretch>
          </a:blipFill>
        </p:spPr>
        <p:txBody>
          <a:bodyPr wrap="square" lIns="0" tIns="0" rIns="0" bIns="0" rtlCol="0"/>
          <a:lstStyle/>
          <a:p>
            <a:endParaRPr/>
          </a:p>
        </p:txBody>
      </p:sp>
      <p:sp>
        <p:nvSpPr>
          <p:cNvPr id="32" name="object 32"/>
          <p:cNvSpPr/>
          <p:nvPr/>
        </p:nvSpPr>
        <p:spPr>
          <a:xfrm>
            <a:off x="2117931" y="3906517"/>
            <a:ext cx="107536" cy="107437"/>
          </a:xfrm>
          <a:prstGeom prst="rect">
            <a:avLst/>
          </a:prstGeom>
          <a:blipFill>
            <a:blip r:embed="rId5" cstate="print"/>
            <a:stretch>
              <a:fillRect/>
            </a:stretch>
          </a:blipFill>
        </p:spPr>
        <p:txBody>
          <a:bodyPr wrap="square" lIns="0" tIns="0" rIns="0" bIns="0" rtlCol="0"/>
          <a:lstStyle/>
          <a:p>
            <a:endParaRPr/>
          </a:p>
        </p:txBody>
      </p:sp>
      <p:sp>
        <p:nvSpPr>
          <p:cNvPr id="33" name="object 33"/>
          <p:cNvSpPr/>
          <p:nvPr/>
        </p:nvSpPr>
        <p:spPr>
          <a:xfrm>
            <a:off x="992766" y="4571631"/>
            <a:ext cx="133482" cy="133359"/>
          </a:xfrm>
          <a:prstGeom prst="rect">
            <a:avLst/>
          </a:prstGeom>
          <a:blipFill>
            <a:blip r:embed="rId2" cstate="print"/>
            <a:stretch>
              <a:fillRect/>
            </a:stretch>
          </a:blipFill>
        </p:spPr>
        <p:txBody>
          <a:bodyPr wrap="square" lIns="0" tIns="0" rIns="0" bIns="0" rtlCol="0"/>
          <a:lstStyle/>
          <a:p>
            <a:endParaRPr/>
          </a:p>
        </p:txBody>
      </p:sp>
      <p:sp>
        <p:nvSpPr>
          <p:cNvPr id="34" name="object 34"/>
          <p:cNvSpPr/>
          <p:nvPr/>
        </p:nvSpPr>
        <p:spPr>
          <a:xfrm>
            <a:off x="1568309" y="4948556"/>
            <a:ext cx="107536" cy="107437"/>
          </a:xfrm>
          <a:prstGeom prst="rect">
            <a:avLst/>
          </a:prstGeom>
          <a:blipFill>
            <a:blip r:embed="rId6" cstate="print"/>
            <a:stretch>
              <a:fillRect/>
            </a:stretch>
          </a:blipFill>
        </p:spPr>
        <p:txBody>
          <a:bodyPr wrap="square" lIns="0" tIns="0" rIns="0" bIns="0" rtlCol="0"/>
          <a:lstStyle/>
          <a:p>
            <a:endParaRPr/>
          </a:p>
        </p:txBody>
      </p:sp>
      <p:sp>
        <p:nvSpPr>
          <p:cNvPr id="37" name="Rectangle 36"/>
          <p:cNvSpPr/>
          <p:nvPr/>
        </p:nvSpPr>
        <p:spPr>
          <a:xfrm>
            <a:off x="196627" y="1001437"/>
            <a:ext cx="8686800" cy="334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vi-VN" altLang="ja-JP" sz="2300" dirty="0">
                <a:solidFill>
                  <a:schemeClr val="bg1"/>
                </a:solidFill>
              </a:rPr>
              <a:t>Thuật toán dựa trên bộ đếm</a:t>
            </a:r>
            <a:endParaRPr lang="en-US" altLang="ja-JP" sz="2300" dirty="0">
              <a:solidFill>
                <a:schemeClr val="bg1"/>
              </a:solidFill>
            </a:endParaRPr>
          </a:p>
        </p:txBody>
      </p:sp>
      <p:sp>
        <p:nvSpPr>
          <p:cNvPr id="38" name="Rectangle 37"/>
          <p:cNvSpPr/>
          <p:nvPr/>
        </p:nvSpPr>
        <p:spPr>
          <a:xfrm>
            <a:off x="196627" y="143453"/>
            <a:ext cx="8740962" cy="923330"/>
          </a:xfrm>
          <a:prstGeom prst="rect">
            <a:avLst/>
          </a:prstGeom>
        </p:spPr>
        <p:txBody>
          <a:bodyPr wrap="square">
            <a:spAutoFit/>
          </a:bodyPr>
          <a:lstStyle/>
          <a:p>
            <a:r>
              <a:rPr lang="vi-VN" altLang="ja-JP" dirty="0">
                <a:latin typeface="+mj-lt"/>
              </a:rPr>
              <a:t>Chương  3:  Qu</a:t>
            </a:r>
            <a:r>
              <a:rPr lang="en-US" altLang="ja-JP" dirty="0">
                <a:latin typeface="+mj-lt"/>
              </a:rPr>
              <a:t>ản lý bộ nhớ</a:t>
            </a:r>
            <a:endParaRPr lang="vi-VN" altLang="ja-JP" dirty="0">
              <a:latin typeface="+mj-lt"/>
            </a:endParaRPr>
          </a:p>
          <a:p>
            <a:r>
              <a:rPr lang="en-US" altLang="ja-JP" dirty="0">
                <a:latin typeface="+mj-lt"/>
              </a:rPr>
              <a:t>3. Bộ nhớ ảo</a:t>
            </a:r>
          </a:p>
          <a:p>
            <a:r>
              <a:rPr lang="en-US" altLang="ja-JP" dirty="0">
                <a:latin typeface="+mj-lt"/>
                <a:ea typeface="Tahoma" panose="020B0604030504040204" pitchFamily="34" charset="0"/>
                <a:cs typeface="Tahoma" panose="020B0604030504040204" pitchFamily="34" charset="0"/>
              </a:rPr>
              <a:t>3.2 Các chiến lược đổi trang</a:t>
            </a:r>
            <a:endParaRPr lang="vi-VN" altLang="ja-JP" dirty="0">
              <a:latin typeface="Tahoma" panose="020B0604030504040204" pitchFamily="34" charset="0"/>
              <a:ea typeface="Tahoma" panose="020B0604030504040204" pitchFamily="34" charset="0"/>
              <a:cs typeface="Tahoma" panose="020B0604030504040204" pitchFamily="34" charset="0"/>
            </a:endParaRPr>
          </a:p>
        </p:txBody>
      </p:sp>
      <p:sp>
        <p:nvSpPr>
          <p:cNvPr id="39" name="Rectangle 38"/>
          <p:cNvSpPr/>
          <p:nvPr/>
        </p:nvSpPr>
        <p:spPr>
          <a:xfrm>
            <a:off x="304801" y="1842668"/>
            <a:ext cx="8523694" cy="3477875"/>
          </a:xfrm>
          <a:prstGeom prst="rect">
            <a:avLst/>
          </a:prstGeom>
        </p:spPr>
        <p:txBody>
          <a:bodyPr wrap="square">
            <a:spAutoFit/>
          </a:bodyPr>
          <a:lstStyle/>
          <a:p>
            <a:r>
              <a:rPr lang="vi-VN" altLang="ja-JP" sz="2200" dirty="0">
                <a:latin typeface="Tahoma" panose="020B0604030504040204" pitchFamily="34" charset="0"/>
                <a:ea typeface="Tahoma" panose="020B0604030504040204" pitchFamily="34" charset="0"/>
                <a:cs typeface="Tahoma" panose="020B0604030504040204" pitchFamily="34" charset="0"/>
              </a:rPr>
              <a:t>Sử dụng bộ </a:t>
            </a:r>
            <a:r>
              <a:rPr lang="vi-VN" altLang="ja-JP" sz="2200" dirty="0" err="1">
                <a:latin typeface="Tahoma" panose="020B0604030504040204" pitchFamily="34" charset="0"/>
                <a:ea typeface="Tahoma" panose="020B0604030504040204" pitchFamily="34" charset="0"/>
                <a:cs typeface="Tahoma" panose="020B0604030504040204" pitchFamily="34" charset="0"/>
              </a:rPr>
              <a:t>đếm</a:t>
            </a:r>
            <a:r>
              <a:rPr lang="vi-VN" altLang="ja-JP" sz="2200" dirty="0">
                <a:latin typeface="Tahoma" panose="020B0604030504040204" pitchFamily="34" charset="0"/>
                <a:ea typeface="Tahoma" panose="020B0604030504040204" pitchFamily="34" charset="0"/>
                <a:cs typeface="Tahoma" panose="020B0604030504040204" pitchFamily="34" charset="0"/>
              </a:rPr>
              <a:t> (</a:t>
            </a:r>
            <a:r>
              <a:rPr lang="en-US" altLang="ja-JP" sz="2200" dirty="0">
                <a:latin typeface="Tahoma" panose="020B0604030504040204" pitchFamily="34" charset="0"/>
                <a:ea typeface="Tahoma" panose="020B0604030504040204" pitchFamily="34" charset="0"/>
                <a:cs typeface="Tahoma" panose="020B0604030504040204" pitchFamily="34" charset="0"/>
              </a:rPr>
              <a:t>1</a:t>
            </a:r>
            <a:r>
              <a:rPr lang="vi-VN" altLang="ja-JP" sz="2200" dirty="0">
                <a:latin typeface="Tahoma" panose="020B0604030504040204" pitchFamily="34" charset="0"/>
                <a:ea typeface="Tahoma" panose="020B0604030504040204" pitchFamily="34" charset="0"/>
                <a:cs typeface="Tahoma" panose="020B0604030504040204" pitchFamily="34" charset="0"/>
              </a:rPr>
              <a:t> trường của PCB) ghi nhận số lần truy nhập tới trang </a:t>
            </a:r>
            <a:endParaRPr lang="en-US" altLang="ja-JP" sz="2200" dirty="0">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l"/>
            </a:pPr>
            <a:r>
              <a:rPr lang="vi-VN" altLang="ja-JP" sz="2200" dirty="0">
                <a:latin typeface="Tahoma" panose="020B0604030504040204" pitchFamily="34" charset="0"/>
                <a:ea typeface="Tahoma" panose="020B0604030504040204" pitchFamily="34" charset="0"/>
                <a:cs typeface="Tahoma" panose="020B0604030504040204" pitchFamily="34" charset="0"/>
              </a:rPr>
              <a:t>LFU: Trang có bộ đếm nhỏ nhất bị thay thế </a:t>
            </a:r>
            <a:endParaRPr lang="en-US" altLang="ja-JP" sz="2200" dirty="0">
              <a:latin typeface="Tahoma" panose="020B0604030504040204" pitchFamily="34" charset="0"/>
              <a:ea typeface="Tahoma" panose="020B0604030504040204" pitchFamily="34" charset="0"/>
              <a:cs typeface="Tahoma" panose="020B0604030504040204" pitchFamily="34" charset="0"/>
            </a:endParaRPr>
          </a:p>
          <a:p>
            <a:pPr marL="800100" lvl="1" indent="-342900">
              <a:buFont typeface="Arial" panose="020B0604020202020204" pitchFamily="34" charset="0"/>
              <a:buChar char="•"/>
            </a:pPr>
            <a:r>
              <a:rPr lang="vi-VN" altLang="ja-JP" sz="2200" dirty="0">
                <a:latin typeface="Tahoma" panose="020B0604030504040204" pitchFamily="34" charset="0"/>
                <a:ea typeface="Tahoma" panose="020B0604030504040204" pitchFamily="34" charset="0"/>
                <a:cs typeface="Tahoma" panose="020B0604030504040204" pitchFamily="34" charset="0"/>
              </a:rPr>
              <a:t>Trang truy nhập nhiều đến </a:t>
            </a:r>
            <a:endParaRPr lang="en-US" altLang="ja-JP" sz="2200" dirty="0">
              <a:latin typeface="Tahoma" panose="020B0604030504040204" pitchFamily="34" charset="0"/>
              <a:ea typeface="Tahoma" panose="020B0604030504040204" pitchFamily="34" charset="0"/>
              <a:cs typeface="Tahoma" panose="020B0604030504040204" pitchFamily="34" charset="0"/>
            </a:endParaRPr>
          </a:p>
          <a:p>
            <a:pPr marL="1257300" lvl="2" indent="-342900">
              <a:buFont typeface="Arial" panose="020B0604020202020204" pitchFamily="34" charset="0"/>
              <a:buChar char="•"/>
            </a:pPr>
            <a:r>
              <a:rPr lang="vi-VN" altLang="ja-JP" sz="2200" dirty="0">
                <a:latin typeface="Tahoma" panose="020B0604030504040204" pitchFamily="34" charset="0"/>
                <a:ea typeface="Tahoma" panose="020B0604030504040204" pitchFamily="34" charset="0"/>
                <a:cs typeface="Tahoma" panose="020B0604030504040204" pitchFamily="34" charset="0"/>
              </a:rPr>
              <a:t>Trang quan trọng ⇒ hợp lý </a:t>
            </a:r>
            <a:endParaRPr lang="en-US" altLang="ja-JP" sz="2200" dirty="0">
              <a:latin typeface="Tahoma" panose="020B0604030504040204" pitchFamily="34" charset="0"/>
              <a:ea typeface="Tahoma" panose="020B0604030504040204" pitchFamily="34" charset="0"/>
              <a:cs typeface="Tahoma" panose="020B0604030504040204" pitchFamily="34" charset="0"/>
            </a:endParaRPr>
          </a:p>
          <a:p>
            <a:pPr marL="1257300" lvl="2" indent="-342900">
              <a:buFont typeface="Arial" panose="020B0604020202020204" pitchFamily="34" charset="0"/>
              <a:buChar char="•"/>
            </a:pPr>
            <a:r>
              <a:rPr lang="vi-VN" altLang="ja-JP" sz="2200" dirty="0">
                <a:latin typeface="Tahoma" panose="020B0604030504040204" pitchFamily="34" charset="0"/>
                <a:ea typeface="Tahoma" panose="020B0604030504040204" pitchFamily="34" charset="0"/>
                <a:cs typeface="Tahoma" panose="020B0604030504040204" pitchFamily="34" charset="0"/>
              </a:rPr>
              <a:t>Trang khởi tạo, chỉ được dùng ở giai đoạn đầu ⇒ không hợp lý ⇒Dịch bộ </a:t>
            </a:r>
            <a:r>
              <a:rPr lang="vi-VN" altLang="ja-JP" sz="2200" dirty="0" err="1">
                <a:latin typeface="Tahoma" panose="020B0604030504040204" pitchFamily="34" charset="0"/>
                <a:ea typeface="Tahoma" panose="020B0604030504040204" pitchFamily="34" charset="0"/>
                <a:cs typeface="Tahoma" panose="020B0604030504040204" pitchFamily="34" charset="0"/>
              </a:rPr>
              <a:t>đếm</a:t>
            </a:r>
            <a:r>
              <a:rPr lang="vi-VN" altLang="ja-JP" sz="2200" dirty="0">
                <a:latin typeface="Tahoma" panose="020B0604030504040204" pitchFamily="34" charset="0"/>
                <a:ea typeface="Tahoma" panose="020B0604030504040204" pitchFamily="34" charset="0"/>
                <a:cs typeface="Tahoma" panose="020B0604030504040204" pitchFamily="34" charset="0"/>
              </a:rPr>
              <a:t> </a:t>
            </a:r>
            <a:r>
              <a:rPr lang="en-US" altLang="ja-JP" sz="2200" dirty="0">
                <a:latin typeface="Tahoma" panose="020B0604030504040204" pitchFamily="34" charset="0"/>
                <a:ea typeface="Tahoma" panose="020B0604030504040204" pitchFamily="34" charset="0"/>
                <a:cs typeface="Tahoma" panose="020B0604030504040204" pitchFamily="34" charset="0"/>
              </a:rPr>
              <a:t>1</a:t>
            </a:r>
            <a:r>
              <a:rPr lang="vi-VN" altLang="ja-JP" sz="2200" dirty="0">
                <a:latin typeface="Tahoma" panose="020B0604030504040204" pitchFamily="34" charset="0"/>
                <a:ea typeface="Tahoma" panose="020B0604030504040204" pitchFamily="34" charset="0"/>
                <a:cs typeface="Tahoma" panose="020B0604030504040204" pitchFamily="34" charset="0"/>
              </a:rPr>
              <a:t> bit (chia đôi) theo thời gian</a:t>
            </a:r>
          </a:p>
          <a:p>
            <a:pPr marL="342900" indent="-342900">
              <a:buFont typeface="Wingdings" panose="05000000000000000000" pitchFamily="2" charset="2"/>
              <a:buChar char="l"/>
            </a:pPr>
            <a:r>
              <a:rPr lang="vi-VN" altLang="ja-JP" sz="2200" dirty="0">
                <a:latin typeface="Tahoma" panose="020B0604030504040204" pitchFamily="34" charset="0"/>
                <a:ea typeface="Tahoma" panose="020B0604030504040204" pitchFamily="34" charset="0"/>
                <a:cs typeface="Tahoma" panose="020B0604030504040204" pitchFamily="34" charset="0"/>
              </a:rPr>
              <a:t>MFU: Trang có bộ đếm lớn nh</a:t>
            </a:r>
            <a:r>
              <a:rPr lang="en-US" altLang="ja-JP" sz="2200" dirty="0">
                <a:latin typeface="Tahoma" panose="020B0604030504040204" pitchFamily="34" charset="0"/>
                <a:ea typeface="Tahoma" panose="020B0604030504040204" pitchFamily="34" charset="0"/>
                <a:cs typeface="Tahoma" panose="020B0604030504040204" pitchFamily="34" charset="0"/>
              </a:rPr>
              <a:t>ấ</a:t>
            </a:r>
            <a:r>
              <a:rPr lang="vi-VN" altLang="ja-JP" sz="2200" dirty="0">
                <a:latin typeface="Tahoma" panose="020B0604030504040204" pitchFamily="34" charset="0"/>
                <a:ea typeface="Tahoma" panose="020B0604030504040204" pitchFamily="34" charset="0"/>
                <a:cs typeface="Tahoma" panose="020B0604030504040204" pitchFamily="34" charset="0"/>
              </a:rPr>
              <a:t>t </a:t>
            </a:r>
            <a:endParaRPr lang="en-US" altLang="ja-JP" sz="2200" dirty="0">
              <a:latin typeface="Tahoma" panose="020B0604030504040204" pitchFamily="34" charset="0"/>
              <a:ea typeface="Tahoma" panose="020B0604030504040204" pitchFamily="34" charset="0"/>
              <a:cs typeface="Tahoma" panose="020B0604030504040204" pitchFamily="34" charset="0"/>
            </a:endParaRPr>
          </a:p>
          <a:p>
            <a:pPr marL="800100" lvl="1" indent="-342900">
              <a:buFont typeface="Arial" panose="020B0604020202020204" pitchFamily="34" charset="0"/>
              <a:buChar char="•"/>
            </a:pPr>
            <a:r>
              <a:rPr lang="vi-VN" altLang="ja-JP" sz="2200" dirty="0">
                <a:latin typeface="Tahoma" panose="020B0604030504040204" pitchFamily="34" charset="0"/>
                <a:ea typeface="Tahoma" panose="020B0604030504040204" pitchFamily="34" charset="0"/>
                <a:cs typeface="Tahoma" panose="020B0604030504040204" pitchFamily="34" charset="0"/>
              </a:rPr>
              <a:t>Trang có </a:t>
            </a:r>
            <a:r>
              <a:rPr lang="vi-VN" altLang="ja-JP" sz="2200" dirty="0"/>
              <a:t>bộ đếm nhỏ nhất, vừa mới được nạp vào và vẫn chưa được sử dụng nhiều</a:t>
            </a:r>
            <a:endParaRPr lang="ja-JP" altLang="en-US" sz="2200" dirty="0"/>
          </a:p>
        </p:txBody>
      </p:sp>
    </p:spTree>
    <p:extLst>
      <p:ext uri="{BB962C8B-B14F-4D97-AF65-F5344CB8AC3E}">
        <p14:creationId xmlns:p14="http://schemas.microsoft.com/office/powerpoint/2010/main" val="1352202354"/>
      </p:ext>
    </p:extLst>
  </p:cSld>
  <p:clrMapOvr>
    <a:masterClrMapping/>
  </p:clrMapOvr>
  <p:transition>
    <p:cu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2743201"/>
            <a:ext cx="7408333" cy="2438400"/>
          </a:xfrm>
        </p:spPr>
        <p:txBody>
          <a:bodyPr>
            <a:normAutofit/>
          </a:bodyPr>
          <a:lstStyle/>
          <a:p>
            <a:pPr marL="457200" indent="-457200">
              <a:buFont typeface="+mj-ea"/>
              <a:buAutoNum type="circleNumDbPlain"/>
            </a:pPr>
            <a:r>
              <a:rPr lang="vi-VN" altLang="ja-JP" sz="2800" dirty="0">
                <a:solidFill>
                  <a:schemeClr val="bg1">
                    <a:lumMod val="75000"/>
                  </a:schemeClr>
                </a:solidFill>
                <a:latin typeface="Tahoma" panose="020B0604030504040204" pitchFamily="34" charset="0"/>
                <a:ea typeface="Tahoma" panose="020B0604030504040204" pitchFamily="34" charset="0"/>
                <a:cs typeface="Tahoma" panose="020B0604030504040204" pitchFamily="34" charset="0"/>
              </a:rPr>
              <a:t>Tổng quan </a:t>
            </a:r>
            <a:endParaRPr lang="en-US" altLang="ja-JP" sz="2800" dirty="0">
              <a:solidFill>
                <a:schemeClr val="bg1">
                  <a:lumMod val="75000"/>
                </a:schemeClr>
              </a:solidFill>
              <a:latin typeface="Tahoma" panose="020B0604030504040204" pitchFamily="34" charset="0"/>
              <a:ea typeface="Tahoma" panose="020B0604030504040204" pitchFamily="34" charset="0"/>
              <a:cs typeface="Tahoma" panose="020B0604030504040204" pitchFamily="34" charset="0"/>
            </a:endParaRPr>
          </a:p>
          <a:p>
            <a:pPr marL="457200" indent="-457200">
              <a:buFont typeface="+mj-ea"/>
              <a:buAutoNum type="circleNumDbPlain"/>
            </a:pPr>
            <a:r>
              <a:rPr lang="vi-VN" altLang="ja-JP" sz="2800" dirty="0">
                <a:solidFill>
                  <a:schemeClr val="bg1">
                    <a:lumMod val="75000"/>
                  </a:schemeClr>
                </a:solidFill>
                <a:latin typeface="Tahoma" panose="020B0604030504040204" pitchFamily="34" charset="0"/>
                <a:ea typeface="Tahoma" panose="020B0604030504040204" pitchFamily="34" charset="0"/>
                <a:cs typeface="Tahoma" panose="020B0604030504040204" pitchFamily="34" charset="0"/>
              </a:rPr>
              <a:t>Các chiến lược quản lý bộ nhớ </a:t>
            </a:r>
            <a:endParaRPr lang="en-US" altLang="ja-JP" sz="2800" dirty="0">
              <a:solidFill>
                <a:schemeClr val="bg1">
                  <a:lumMod val="75000"/>
                </a:schemeClr>
              </a:solidFill>
              <a:latin typeface="Tahoma" panose="020B0604030504040204" pitchFamily="34" charset="0"/>
              <a:ea typeface="Tahoma" panose="020B0604030504040204" pitchFamily="34" charset="0"/>
              <a:cs typeface="Tahoma" panose="020B0604030504040204" pitchFamily="34" charset="0"/>
            </a:endParaRPr>
          </a:p>
          <a:p>
            <a:pPr marL="457200" indent="-457200">
              <a:buFont typeface="+mj-ea"/>
              <a:buAutoNum type="circleNumDbPlain"/>
            </a:pPr>
            <a:r>
              <a:rPr lang="vi-VN" altLang="ja-JP" sz="2800" dirty="0">
                <a:solidFill>
                  <a:schemeClr val="bg1">
                    <a:lumMod val="75000"/>
                  </a:schemeClr>
                </a:solidFill>
                <a:latin typeface="Tahoma" panose="020B0604030504040204" pitchFamily="34" charset="0"/>
                <a:ea typeface="Tahoma" panose="020B0604030504040204" pitchFamily="34" charset="0"/>
                <a:cs typeface="Tahoma" panose="020B0604030504040204" pitchFamily="34" charset="0"/>
              </a:rPr>
              <a:t>Bộ nhớ ảo  </a:t>
            </a:r>
            <a:endParaRPr lang="en-US" altLang="ja-JP" sz="2800" dirty="0">
              <a:solidFill>
                <a:schemeClr val="bg1">
                  <a:lumMod val="75000"/>
                </a:schemeClr>
              </a:solidFill>
              <a:latin typeface="Tahoma" panose="020B0604030504040204" pitchFamily="34" charset="0"/>
              <a:ea typeface="Tahoma" panose="020B0604030504040204" pitchFamily="34" charset="0"/>
              <a:cs typeface="Tahoma" panose="020B0604030504040204" pitchFamily="34" charset="0"/>
            </a:endParaRPr>
          </a:p>
          <a:p>
            <a:pPr marL="457200" indent="-457200">
              <a:buFont typeface="+mj-ea"/>
              <a:buAutoNum type="circleNumDbPlain"/>
            </a:pPr>
            <a:r>
              <a:rPr lang="vi-VN" altLang="ja-JP" sz="2800"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rPr>
              <a:t>Quản lý bộ nhớ trong VXL họ Intel</a:t>
            </a:r>
            <a:endParaRPr kumimoji="1" lang="ja-JP" altLang="en-US" sz="2800" dirty="0">
              <a:solidFill>
                <a:schemeClr val="accent2">
                  <a:lumMod val="50000"/>
                </a:schemeClr>
              </a:solidFill>
              <a:latin typeface="Tahoma" panose="020B0604030504040204" pitchFamily="34" charset="0"/>
              <a:cs typeface="Tahoma" panose="020B0604030504040204" pitchFamily="34" charset="0"/>
            </a:endParaRPr>
          </a:p>
        </p:txBody>
      </p:sp>
      <p:sp>
        <p:nvSpPr>
          <p:cNvPr id="2" name="Title 1"/>
          <p:cNvSpPr>
            <a:spLocks noGrp="1"/>
          </p:cNvSpPr>
          <p:nvPr>
            <p:ph type="title"/>
          </p:nvPr>
        </p:nvSpPr>
        <p:spPr/>
        <p:txBody>
          <a:bodyPr>
            <a:normAutofit/>
          </a:bodyPr>
          <a:lstStyle/>
          <a:p>
            <a:r>
              <a:rPr lang="en-US" altLang="ja-JP" dirty="0">
                <a:latin typeface="Tahoma" panose="020B0604030504040204" pitchFamily="34" charset="0"/>
                <a:ea typeface="Tahoma" panose="020B0604030504040204" pitchFamily="34" charset="0"/>
                <a:cs typeface="Tahoma" panose="020B0604030504040204" pitchFamily="34" charset="0"/>
              </a:rPr>
              <a:t>Chương 3 Quản lý bộ nhớ</a:t>
            </a:r>
            <a:endParaRPr kumimoji="1" lang="ja-JP" altLang="en-US" dirty="0">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8353096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bject 29"/>
          <p:cNvSpPr/>
          <p:nvPr/>
        </p:nvSpPr>
        <p:spPr>
          <a:xfrm>
            <a:off x="992766" y="1471011"/>
            <a:ext cx="133482" cy="133359"/>
          </a:xfrm>
          <a:prstGeom prst="rect">
            <a:avLst/>
          </a:prstGeom>
          <a:blipFill>
            <a:blip r:embed="rId3" cstate="print"/>
            <a:stretch>
              <a:fillRect/>
            </a:stretch>
          </a:blipFill>
        </p:spPr>
        <p:txBody>
          <a:bodyPr wrap="square" lIns="0" tIns="0" rIns="0" bIns="0" rtlCol="0"/>
          <a:lstStyle/>
          <a:p>
            <a:endParaRPr/>
          </a:p>
        </p:txBody>
      </p:sp>
      <p:sp>
        <p:nvSpPr>
          <p:cNvPr id="30" name="object 30"/>
          <p:cNvSpPr/>
          <p:nvPr/>
        </p:nvSpPr>
        <p:spPr>
          <a:xfrm>
            <a:off x="1568309" y="1814287"/>
            <a:ext cx="107536" cy="107437"/>
          </a:xfrm>
          <a:prstGeom prst="rect">
            <a:avLst/>
          </a:prstGeom>
          <a:blipFill>
            <a:blip r:embed="rId4" cstate="print"/>
            <a:stretch>
              <a:fillRect/>
            </a:stretch>
          </a:blipFill>
        </p:spPr>
        <p:txBody>
          <a:bodyPr wrap="square" lIns="0" tIns="0" rIns="0" bIns="0" rtlCol="0"/>
          <a:lstStyle/>
          <a:p>
            <a:endParaRPr/>
          </a:p>
        </p:txBody>
      </p:sp>
      <p:sp>
        <p:nvSpPr>
          <p:cNvPr id="31" name="object 31"/>
          <p:cNvSpPr/>
          <p:nvPr/>
        </p:nvSpPr>
        <p:spPr>
          <a:xfrm>
            <a:off x="1568309" y="2115157"/>
            <a:ext cx="107536" cy="107437"/>
          </a:xfrm>
          <a:prstGeom prst="rect">
            <a:avLst/>
          </a:prstGeom>
          <a:blipFill>
            <a:blip r:embed="rId5" cstate="print"/>
            <a:stretch>
              <a:fillRect/>
            </a:stretch>
          </a:blipFill>
        </p:spPr>
        <p:txBody>
          <a:bodyPr wrap="square" lIns="0" tIns="0" rIns="0" bIns="0" rtlCol="0"/>
          <a:lstStyle/>
          <a:p>
            <a:endParaRPr/>
          </a:p>
        </p:txBody>
      </p:sp>
      <p:sp>
        <p:nvSpPr>
          <p:cNvPr id="32" name="object 32"/>
          <p:cNvSpPr/>
          <p:nvPr/>
        </p:nvSpPr>
        <p:spPr>
          <a:xfrm>
            <a:off x="1568309" y="2439030"/>
            <a:ext cx="107536" cy="107437"/>
          </a:xfrm>
          <a:prstGeom prst="rect">
            <a:avLst/>
          </a:prstGeom>
          <a:blipFill>
            <a:blip r:embed="rId4" cstate="print"/>
            <a:stretch>
              <a:fillRect/>
            </a:stretch>
          </a:blipFill>
        </p:spPr>
        <p:txBody>
          <a:bodyPr wrap="square" lIns="0" tIns="0" rIns="0" bIns="0" rtlCol="0"/>
          <a:lstStyle/>
          <a:p>
            <a:endParaRPr/>
          </a:p>
        </p:txBody>
      </p:sp>
      <p:sp>
        <p:nvSpPr>
          <p:cNvPr id="33" name="object 33"/>
          <p:cNvSpPr/>
          <p:nvPr/>
        </p:nvSpPr>
        <p:spPr>
          <a:xfrm>
            <a:off x="2117931" y="2731320"/>
            <a:ext cx="107536" cy="107437"/>
          </a:xfrm>
          <a:prstGeom prst="rect">
            <a:avLst/>
          </a:prstGeom>
          <a:blipFill>
            <a:blip r:embed="rId6" cstate="print"/>
            <a:stretch>
              <a:fillRect/>
            </a:stretch>
          </a:blipFill>
        </p:spPr>
        <p:txBody>
          <a:bodyPr wrap="square" lIns="0" tIns="0" rIns="0" bIns="0" rtlCol="0"/>
          <a:lstStyle/>
          <a:p>
            <a:endParaRPr/>
          </a:p>
        </p:txBody>
      </p:sp>
      <p:sp>
        <p:nvSpPr>
          <p:cNvPr id="34" name="object 34"/>
          <p:cNvSpPr/>
          <p:nvPr/>
        </p:nvSpPr>
        <p:spPr>
          <a:xfrm>
            <a:off x="2117931" y="3007124"/>
            <a:ext cx="107536" cy="107437"/>
          </a:xfrm>
          <a:prstGeom prst="rect">
            <a:avLst/>
          </a:prstGeom>
          <a:blipFill>
            <a:blip r:embed="rId6" cstate="print"/>
            <a:stretch>
              <a:fillRect/>
            </a:stretch>
          </a:blipFill>
        </p:spPr>
        <p:txBody>
          <a:bodyPr wrap="square" lIns="0" tIns="0" rIns="0" bIns="0" rtlCol="0"/>
          <a:lstStyle/>
          <a:p>
            <a:endParaRPr/>
          </a:p>
        </p:txBody>
      </p:sp>
      <p:sp>
        <p:nvSpPr>
          <p:cNvPr id="35" name="object 35"/>
          <p:cNvSpPr/>
          <p:nvPr/>
        </p:nvSpPr>
        <p:spPr>
          <a:xfrm>
            <a:off x="2117931" y="3282931"/>
            <a:ext cx="107536" cy="107437"/>
          </a:xfrm>
          <a:prstGeom prst="rect">
            <a:avLst/>
          </a:prstGeom>
          <a:blipFill>
            <a:blip r:embed="rId7" cstate="print"/>
            <a:stretch>
              <a:fillRect/>
            </a:stretch>
          </a:blipFill>
        </p:spPr>
        <p:txBody>
          <a:bodyPr wrap="square" lIns="0" tIns="0" rIns="0" bIns="0" rtlCol="0"/>
          <a:lstStyle/>
          <a:p>
            <a:endParaRPr/>
          </a:p>
        </p:txBody>
      </p:sp>
      <p:sp>
        <p:nvSpPr>
          <p:cNvPr id="36" name="object 36"/>
          <p:cNvSpPr/>
          <p:nvPr/>
        </p:nvSpPr>
        <p:spPr>
          <a:xfrm>
            <a:off x="992766" y="3582619"/>
            <a:ext cx="133482" cy="133359"/>
          </a:xfrm>
          <a:prstGeom prst="rect">
            <a:avLst/>
          </a:prstGeom>
          <a:blipFill>
            <a:blip r:embed="rId3" cstate="print"/>
            <a:stretch>
              <a:fillRect/>
            </a:stretch>
          </a:blipFill>
        </p:spPr>
        <p:txBody>
          <a:bodyPr wrap="square" lIns="0" tIns="0" rIns="0" bIns="0" rtlCol="0"/>
          <a:lstStyle/>
          <a:p>
            <a:endParaRPr/>
          </a:p>
        </p:txBody>
      </p:sp>
      <p:sp>
        <p:nvSpPr>
          <p:cNvPr id="37" name="object 37"/>
          <p:cNvSpPr/>
          <p:nvPr/>
        </p:nvSpPr>
        <p:spPr>
          <a:xfrm>
            <a:off x="1568309" y="3925921"/>
            <a:ext cx="107536" cy="107437"/>
          </a:xfrm>
          <a:prstGeom prst="rect">
            <a:avLst/>
          </a:prstGeom>
          <a:blipFill>
            <a:blip r:embed="rId5" cstate="print"/>
            <a:stretch>
              <a:fillRect/>
            </a:stretch>
          </a:blipFill>
        </p:spPr>
        <p:txBody>
          <a:bodyPr wrap="square" lIns="0" tIns="0" rIns="0" bIns="0" rtlCol="0"/>
          <a:lstStyle/>
          <a:p>
            <a:endParaRPr/>
          </a:p>
        </p:txBody>
      </p:sp>
      <p:sp>
        <p:nvSpPr>
          <p:cNvPr id="38" name="object 38"/>
          <p:cNvSpPr/>
          <p:nvPr/>
        </p:nvSpPr>
        <p:spPr>
          <a:xfrm>
            <a:off x="1568309" y="4235827"/>
            <a:ext cx="107536" cy="107437"/>
          </a:xfrm>
          <a:prstGeom prst="rect">
            <a:avLst/>
          </a:prstGeom>
          <a:blipFill>
            <a:blip r:embed="rId5" cstate="print"/>
            <a:stretch>
              <a:fillRect/>
            </a:stretch>
          </a:blipFill>
        </p:spPr>
        <p:txBody>
          <a:bodyPr wrap="square" lIns="0" tIns="0" rIns="0" bIns="0" rtlCol="0"/>
          <a:lstStyle/>
          <a:p>
            <a:endParaRPr/>
          </a:p>
        </p:txBody>
      </p:sp>
      <p:sp>
        <p:nvSpPr>
          <p:cNvPr id="39" name="object 39"/>
          <p:cNvSpPr/>
          <p:nvPr/>
        </p:nvSpPr>
        <p:spPr>
          <a:xfrm>
            <a:off x="2117931" y="4528141"/>
            <a:ext cx="107536" cy="107437"/>
          </a:xfrm>
          <a:prstGeom prst="rect">
            <a:avLst/>
          </a:prstGeom>
          <a:blipFill>
            <a:blip r:embed="rId7" cstate="print"/>
            <a:stretch>
              <a:fillRect/>
            </a:stretch>
          </a:blipFill>
        </p:spPr>
        <p:txBody>
          <a:bodyPr wrap="square" lIns="0" tIns="0" rIns="0" bIns="0" rtlCol="0"/>
          <a:lstStyle/>
          <a:p>
            <a:endParaRPr/>
          </a:p>
        </p:txBody>
      </p:sp>
      <p:sp>
        <p:nvSpPr>
          <p:cNvPr id="40" name="object 40"/>
          <p:cNvSpPr/>
          <p:nvPr/>
        </p:nvSpPr>
        <p:spPr>
          <a:xfrm>
            <a:off x="2117931" y="4803947"/>
            <a:ext cx="107536" cy="107437"/>
          </a:xfrm>
          <a:prstGeom prst="rect">
            <a:avLst/>
          </a:prstGeom>
          <a:blipFill>
            <a:blip r:embed="rId7" cstate="print"/>
            <a:stretch>
              <a:fillRect/>
            </a:stretch>
          </a:blipFill>
        </p:spPr>
        <p:txBody>
          <a:bodyPr wrap="square" lIns="0" tIns="0" rIns="0" bIns="0" rtlCol="0"/>
          <a:lstStyle/>
          <a:p>
            <a:endParaRPr/>
          </a:p>
        </p:txBody>
      </p:sp>
      <p:sp>
        <p:nvSpPr>
          <p:cNvPr id="41" name="object 41"/>
          <p:cNvSpPr/>
          <p:nvPr/>
        </p:nvSpPr>
        <p:spPr>
          <a:xfrm>
            <a:off x="992766" y="5103635"/>
            <a:ext cx="133482" cy="133359"/>
          </a:xfrm>
          <a:prstGeom prst="rect">
            <a:avLst/>
          </a:prstGeom>
          <a:blipFill>
            <a:blip r:embed="rId3" cstate="print"/>
            <a:stretch>
              <a:fillRect/>
            </a:stretch>
          </a:blipFill>
        </p:spPr>
        <p:txBody>
          <a:bodyPr wrap="square" lIns="0" tIns="0" rIns="0" bIns="0" rtlCol="0"/>
          <a:lstStyle/>
          <a:p>
            <a:endParaRPr/>
          </a:p>
        </p:txBody>
      </p:sp>
      <p:sp>
        <p:nvSpPr>
          <p:cNvPr id="42" name="object 42"/>
          <p:cNvSpPr/>
          <p:nvPr/>
        </p:nvSpPr>
        <p:spPr>
          <a:xfrm>
            <a:off x="1568309" y="5446938"/>
            <a:ext cx="107536" cy="107437"/>
          </a:xfrm>
          <a:prstGeom prst="rect">
            <a:avLst/>
          </a:prstGeom>
          <a:blipFill>
            <a:blip r:embed="rId5" cstate="print"/>
            <a:stretch>
              <a:fillRect/>
            </a:stretch>
          </a:blipFill>
        </p:spPr>
        <p:txBody>
          <a:bodyPr wrap="square" lIns="0" tIns="0" rIns="0" bIns="0" rtlCol="0"/>
          <a:lstStyle/>
          <a:p>
            <a:endParaRPr/>
          </a:p>
        </p:txBody>
      </p:sp>
      <p:sp>
        <p:nvSpPr>
          <p:cNvPr id="43" name="object 43"/>
          <p:cNvSpPr/>
          <p:nvPr/>
        </p:nvSpPr>
        <p:spPr>
          <a:xfrm>
            <a:off x="1568309" y="5747810"/>
            <a:ext cx="107536" cy="107437"/>
          </a:xfrm>
          <a:prstGeom prst="rect">
            <a:avLst/>
          </a:prstGeom>
          <a:blipFill>
            <a:blip r:embed="rId5" cstate="print"/>
            <a:stretch>
              <a:fillRect/>
            </a:stretch>
          </a:blipFill>
        </p:spPr>
        <p:txBody>
          <a:bodyPr wrap="square" lIns="0" tIns="0" rIns="0" bIns="0" rtlCol="0"/>
          <a:lstStyle/>
          <a:p>
            <a:endParaRPr/>
          </a:p>
        </p:txBody>
      </p:sp>
      <p:sp>
        <p:nvSpPr>
          <p:cNvPr id="44" name="object 44"/>
          <p:cNvSpPr/>
          <p:nvPr/>
        </p:nvSpPr>
        <p:spPr>
          <a:xfrm>
            <a:off x="1568309" y="6057740"/>
            <a:ext cx="107536" cy="107437"/>
          </a:xfrm>
          <a:prstGeom prst="rect">
            <a:avLst/>
          </a:prstGeom>
          <a:blipFill>
            <a:blip r:embed="rId5" cstate="print"/>
            <a:stretch>
              <a:fillRect/>
            </a:stretch>
          </a:blipFill>
        </p:spPr>
        <p:txBody>
          <a:bodyPr wrap="square" lIns="0" tIns="0" rIns="0" bIns="0" rtlCol="0"/>
          <a:lstStyle/>
          <a:p>
            <a:endParaRPr/>
          </a:p>
        </p:txBody>
      </p:sp>
      <p:sp>
        <p:nvSpPr>
          <p:cNvPr id="45" name="object 45"/>
          <p:cNvSpPr/>
          <p:nvPr/>
        </p:nvSpPr>
        <p:spPr>
          <a:xfrm>
            <a:off x="2117931" y="6350030"/>
            <a:ext cx="107536" cy="107437"/>
          </a:xfrm>
          <a:prstGeom prst="rect">
            <a:avLst/>
          </a:prstGeom>
          <a:blipFill>
            <a:blip r:embed="rId7" cstate="print"/>
            <a:stretch>
              <a:fillRect/>
            </a:stretch>
          </a:blipFill>
        </p:spPr>
        <p:txBody>
          <a:bodyPr wrap="square" lIns="0" tIns="0" rIns="0" bIns="0" rtlCol="0"/>
          <a:lstStyle/>
          <a:p>
            <a:endParaRPr/>
          </a:p>
        </p:txBody>
      </p:sp>
      <p:sp>
        <p:nvSpPr>
          <p:cNvPr id="48" name="Rectangle 47"/>
          <p:cNvSpPr/>
          <p:nvPr/>
        </p:nvSpPr>
        <p:spPr>
          <a:xfrm>
            <a:off x="196627" y="1001437"/>
            <a:ext cx="8686800" cy="334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vi-VN" altLang="ja-JP" sz="2300" dirty="0">
                <a:solidFill>
                  <a:schemeClr val="bg1"/>
                </a:solidFill>
              </a:rPr>
              <a:t>Các chế độ</a:t>
            </a:r>
            <a:endParaRPr lang="en-US" altLang="ja-JP" sz="2300" dirty="0">
              <a:solidFill>
                <a:schemeClr val="bg1"/>
              </a:solidFill>
            </a:endParaRPr>
          </a:p>
        </p:txBody>
      </p:sp>
      <p:sp>
        <p:nvSpPr>
          <p:cNvPr id="49" name="Rectangle 48"/>
          <p:cNvSpPr/>
          <p:nvPr/>
        </p:nvSpPr>
        <p:spPr>
          <a:xfrm>
            <a:off x="196627" y="143453"/>
            <a:ext cx="8740962" cy="646331"/>
          </a:xfrm>
          <a:prstGeom prst="rect">
            <a:avLst/>
          </a:prstGeom>
        </p:spPr>
        <p:txBody>
          <a:bodyPr wrap="square">
            <a:spAutoFit/>
          </a:bodyPr>
          <a:lstStyle/>
          <a:p>
            <a:r>
              <a:rPr lang="vi-VN" altLang="ja-JP" dirty="0">
                <a:latin typeface="+mj-lt"/>
              </a:rPr>
              <a:t>Chương  3:  Qu</a:t>
            </a:r>
            <a:r>
              <a:rPr lang="en-US" altLang="ja-JP" dirty="0">
                <a:latin typeface="+mj-lt"/>
              </a:rPr>
              <a:t>ản lý bộ nhớ</a:t>
            </a:r>
            <a:endParaRPr lang="vi-VN" altLang="ja-JP" dirty="0">
              <a:latin typeface="+mj-lt"/>
            </a:endParaRPr>
          </a:p>
          <a:p>
            <a:r>
              <a:rPr lang="en-US" altLang="ja-JP" dirty="0">
                <a:latin typeface="+mj-lt"/>
              </a:rPr>
              <a:t>4. Quản lý bộ nhớ trong vi xử lý họ Intel</a:t>
            </a:r>
            <a:endParaRPr lang="vi-VN" altLang="ja-JP" dirty="0">
              <a:latin typeface="Tahoma" panose="020B0604030504040204" pitchFamily="34" charset="0"/>
              <a:ea typeface="Tahoma" panose="020B0604030504040204" pitchFamily="34" charset="0"/>
              <a:cs typeface="Tahoma" panose="020B0604030504040204" pitchFamily="34" charset="0"/>
            </a:endParaRPr>
          </a:p>
        </p:txBody>
      </p:sp>
      <p:sp>
        <p:nvSpPr>
          <p:cNvPr id="50" name="Rectangle 49"/>
          <p:cNvSpPr/>
          <p:nvPr/>
        </p:nvSpPr>
        <p:spPr>
          <a:xfrm>
            <a:off x="380999" y="1471011"/>
            <a:ext cx="8556589" cy="5324535"/>
          </a:xfrm>
          <a:prstGeom prst="rect">
            <a:avLst/>
          </a:prstGeom>
        </p:spPr>
        <p:txBody>
          <a:bodyPr wrap="square">
            <a:spAutoFit/>
          </a:bodyPr>
          <a:lstStyle/>
          <a:p>
            <a:pPr marL="342900" indent="-342900">
              <a:buFont typeface="Wingdings" panose="05000000000000000000" pitchFamily="2" charset="2"/>
              <a:buChar char="l"/>
            </a:pPr>
            <a:r>
              <a:rPr lang="vi-VN" altLang="ja-JP" sz="2000" dirty="0">
                <a:latin typeface="Times New Roman" pitchFamily="18" charset="0"/>
                <a:cs typeface="Times New Roman" pitchFamily="18" charset="0"/>
              </a:rPr>
              <a:t>Intel 8086, 8088 </a:t>
            </a:r>
            <a:endParaRPr lang="en-US" altLang="ja-JP" sz="2000" dirty="0">
              <a:latin typeface="Times New Roman" pitchFamily="18" charset="0"/>
              <a:cs typeface="Times New Roman" pitchFamily="18" charset="0"/>
            </a:endParaRPr>
          </a:p>
          <a:p>
            <a:pPr marL="800100" lvl="1" indent="-342900">
              <a:buFont typeface="Wingdings" panose="05000000000000000000" pitchFamily="2" charset="2"/>
              <a:buChar char="l"/>
            </a:pPr>
            <a:r>
              <a:rPr lang="vi-VN" altLang="ja-JP" sz="2000" dirty="0">
                <a:latin typeface="Times New Roman" pitchFamily="18" charset="0"/>
                <a:cs typeface="Times New Roman" pitchFamily="18" charset="0"/>
              </a:rPr>
              <a:t>Chỉ có một chế độ quản lý: Chế độ thực (Real Mode) </a:t>
            </a:r>
            <a:endParaRPr lang="en-US" altLang="ja-JP" sz="2000" dirty="0">
              <a:latin typeface="Times New Roman" pitchFamily="18" charset="0"/>
              <a:cs typeface="Times New Roman" pitchFamily="18" charset="0"/>
            </a:endParaRPr>
          </a:p>
          <a:p>
            <a:pPr marL="800100" lvl="1" indent="-342900">
              <a:buFont typeface="Wingdings" panose="05000000000000000000" pitchFamily="2" charset="2"/>
              <a:buChar char="l"/>
            </a:pPr>
            <a:r>
              <a:rPr lang="vi-VN" altLang="ja-JP" sz="2000" dirty="0">
                <a:latin typeface="Times New Roman" pitchFamily="18" charset="0"/>
                <a:cs typeface="Times New Roman" pitchFamily="18" charset="0"/>
              </a:rPr>
              <a:t>Quản lý vùng nhớ lên đến 1MB ( 20bit ) </a:t>
            </a:r>
            <a:endParaRPr lang="en-US" altLang="ja-JP" sz="2000" dirty="0">
              <a:latin typeface="Times New Roman" pitchFamily="18" charset="0"/>
              <a:cs typeface="Times New Roman" pitchFamily="18" charset="0"/>
            </a:endParaRPr>
          </a:p>
          <a:p>
            <a:pPr marL="800100" lvl="1" indent="-342900">
              <a:buFont typeface="Wingdings" panose="05000000000000000000" pitchFamily="2" charset="2"/>
              <a:buChar char="l"/>
            </a:pPr>
            <a:r>
              <a:rPr lang="vi-VN" altLang="ja-JP" sz="2000" dirty="0">
                <a:latin typeface="Times New Roman" pitchFamily="18" charset="0"/>
                <a:cs typeface="Times New Roman" pitchFamily="18" charset="0"/>
              </a:rPr>
              <a:t>Xác định địa chỉ ô nhớ bằng 2 giá trị 16 bit: Segment, Offset </a:t>
            </a:r>
            <a:endParaRPr lang="en-US" altLang="ja-JP" sz="2000" dirty="0">
              <a:latin typeface="Times New Roman" pitchFamily="18" charset="0"/>
              <a:cs typeface="Times New Roman" pitchFamily="18" charset="0"/>
            </a:endParaRPr>
          </a:p>
          <a:p>
            <a:pPr marL="1257300" lvl="2" indent="-342900">
              <a:buFont typeface="Wingdings" panose="05000000000000000000" pitchFamily="2" charset="2"/>
              <a:buChar char="l"/>
            </a:pPr>
            <a:r>
              <a:rPr lang="vi-VN" altLang="ja-JP" sz="2000" dirty="0">
                <a:latin typeface="Times New Roman" pitchFamily="18" charset="0"/>
                <a:cs typeface="Times New Roman" pitchFamily="18" charset="0"/>
              </a:rPr>
              <a:t>Thanh ghi đoạn: CS, SS, DS, ES, </a:t>
            </a:r>
            <a:endParaRPr lang="en-US" altLang="ja-JP" sz="2000" dirty="0">
              <a:latin typeface="Times New Roman" pitchFamily="18" charset="0"/>
              <a:cs typeface="Times New Roman" pitchFamily="18" charset="0"/>
            </a:endParaRPr>
          </a:p>
          <a:p>
            <a:pPr marL="1257300" lvl="2" indent="-342900">
              <a:buFont typeface="Wingdings" panose="05000000000000000000" pitchFamily="2" charset="2"/>
              <a:buChar char="l"/>
            </a:pPr>
            <a:r>
              <a:rPr lang="vi-VN" altLang="ja-JP" sz="2000" dirty="0">
                <a:latin typeface="Times New Roman" pitchFamily="18" charset="0"/>
                <a:cs typeface="Times New Roman" pitchFamily="18" charset="0"/>
              </a:rPr>
              <a:t>Thanh ghi độ lệch: IP, SP, BP... </a:t>
            </a:r>
            <a:endParaRPr lang="en-US" altLang="ja-JP" sz="2000" dirty="0">
              <a:latin typeface="Times New Roman" pitchFamily="18" charset="0"/>
              <a:cs typeface="Times New Roman" pitchFamily="18" charset="0"/>
            </a:endParaRPr>
          </a:p>
          <a:p>
            <a:pPr marL="1257300" lvl="2" indent="-342900">
              <a:buFont typeface="Wingdings" panose="05000000000000000000" pitchFamily="2" charset="2"/>
              <a:buChar char="l"/>
            </a:pPr>
            <a:r>
              <a:rPr lang="vi-VN" altLang="ja-JP" sz="2000" dirty="0">
                <a:latin typeface="Times New Roman" pitchFamily="18" charset="0"/>
                <a:cs typeface="Times New Roman" pitchFamily="18" charset="0"/>
              </a:rPr>
              <a:t>Địa chỉ vật lý: Seg SH</a:t>
            </a:r>
            <a:r>
              <a:rPr lang="en-US" altLang="ja-JP" sz="2000" dirty="0">
                <a:latin typeface="Times New Roman" pitchFamily="18" charset="0"/>
                <a:cs typeface="Times New Roman" pitchFamily="18" charset="0"/>
              </a:rPr>
              <a:t>L</a:t>
            </a:r>
            <a:r>
              <a:rPr lang="vi-VN" altLang="ja-JP" sz="2000" dirty="0">
                <a:latin typeface="Times New Roman" pitchFamily="18" charset="0"/>
                <a:cs typeface="Times New Roman" pitchFamily="18" charset="0"/>
              </a:rPr>
              <a:t> 4 +</a:t>
            </a:r>
            <a:r>
              <a:rPr lang="en-US" altLang="ja-JP" sz="2000" dirty="0">
                <a:latin typeface="Times New Roman" pitchFamily="18" charset="0"/>
                <a:cs typeface="Times New Roman" pitchFamily="18" charset="0"/>
              </a:rPr>
              <a:t> </a:t>
            </a:r>
            <a:r>
              <a:rPr lang="vi-VN" altLang="ja-JP" sz="2000" dirty="0">
                <a:latin typeface="Times New Roman" pitchFamily="18" charset="0"/>
                <a:cs typeface="Times New Roman" pitchFamily="18" charset="0"/>
              </a:rPr>
              <a:t>Ofs</a:t>
            </a:r>
          </a:p>
          <a:p>
            <a:pPr marL="342900" indent="-342900">
              <a:buFont typeface="Wingdings" panose="05000000000000000000" pitchFamily="2" charset="2"/>
              <a:buChar char="l"/>
            </a:pPr>
            <a:r>
              <a:rPr lang="vi-VN" altLang="ja-JP" sz="2000" dirty="0">
                <a:latin typeface="Times New Roman" pitchFamily="18" charset="0"/>
                <a:cs typeface="Times New Roman" pitchFamily="18" charset="0"/>
              </a:rPr>
              <a:t>Intel 80286 </a:t>
            </a:r>
            <a:endParaRPr lang="en-US" altLang="ja-JP" sz="2000" dirty="0">
              <a:latin typeface="Times New Roman" pitchFamily="18" charset="0"/>
              <a:cs typeface="Times New Roman" pitchFamily="18" charset="0"/>
            </a:endParaRPr>
          </a:p>
          <a:p>
            <a:pPr marL="800100" lvl="1" indent="-342900">
              <a:buFont typeface="Wingdings" panose="05000000000000000000" pitchFamily="2" charset="2"/>
              <a:buChar char="l"/>
            </a:pPr>
            <a:r>
              <a:rPr lang="vi-VN" altLang="ja-JP" sz="2000" dirty="0">
                <a:latin typeface="Times New Roman" pitchFamily="18" charset="0"/>
                <a:cs typeface="Times New Roman" pitchFamily="18" charset="0"/>
              </a:rPr>
              <a:t>Chế độ thực, tương thích với 8086 </a:t>
            </a:r>
            <a:endParaRPr lang="en-US" altLang="ja-JP" sz="2000" dirty="0">
              <a:latin typeface="Times New Roman" pitchFamily="18" charset="0"/>
              <a:cs typeface="Times New Roman" pitchFamily="18" charset="0"/>
            </a:endParaRPr>
          </a:p>
          <a:p>
            <a:pPr marL="800100" lvl="1" indent="-342900">
              <a:buFont typeface="Wingdings" panose="05000000000000000000" pitchFamily="2" charset="2"/>
              <a:buChar char="l"/>
            </a:pPr>
            <a:r>
              <a:rPr lang="vi-VN" altLang="ja-JP" sz="2000" dirty="0">
                <a:latin typeface="Times New Roman" pitchFamily="18" charset="0"/>
                <a:cs typeface="Times New Roman" pitchFamily="18" charset="0"/>
              </a:rPr>
              <a:t>Chế độ bảo vệ (Protected mode), </a:t>
            </a:r>
            <a:endParaRPr lang="en-US" altLang="ja-JP" sz="2000" dirty="0">
              <a:latin typeface="Times New Roman" pitchFamily="18" charset="0"/>
              <a:cs typeface="Times New Roman" pitchFamily="18" charset="0"/>
            </a:endParaRPr>
          </a:p>
          <a:p>
            <a:pPr marL="1257300" lvl="2" indent="-342900">
              <a:buFont typeface="Wingdings" panose="05000000000000000000" pitchFamily="2" charset="2"/>
              <a:buChar char="l"/>
            </a:pPr>
            <a:r>
              <a:rPr lang="vi-VN" altLang="ja-JP" sz="2000" dirty="0">
                <a:latin typeface="Times New Roman" pitchFamily="18" charset="0"/>
                <a:cs typeface="Times New Roman" pitchFamily="18" charset="0"/>
              </a:rPr>
              <a:t>Sử dụng phương pháp phân đoạn </a:t>
            </a:r>
            <a:endParaRPr lang="en-US" altLang="ja-JP" sz="2000" dirty="0">
              <a:latin typeface="Times New Roman" pitchFamily="18" charset="0"/>
              <a:cs typeface="Times New Roman" pitchFamily="18" charset="0"/>
            </a:endParaRPr>
          </a:p>
          <a:p>
            <a:pPr marL="1257300" lvl="2" indent="-342900">
              <a:buFont typeface="Wingdings" panose="05000000000000000000" pitchFamily="2" charset="2"/>
              <a:buChar char="l"/>
            </a:pPr>
            <a:r>
              <a:rPr lang="vi-VN" altLang="ja-JP" sz="2000" dirty="0">
                <a:latin typeface="Times New Roman" pitchFamily="18" charset="0"/>
                <a:cs typeface="Times New Roman" pitchFamily="18" charset="0"/>
              </a:rPr>
              <a:t>Khai thác được bộ nhớ vật lý 16M (24bit )</a:t>
            </a:r>
          </a:p>
          <a:p>
            <a:pPr marL="342900" indent="-342900">
              <a:buFont typeface="Wingdings" panose="05000000000000000000" pitchFamily="2" charset="2"/>
              <a:buChar char="l"/>
            </a:pPr>
            <a:r>
              <a:rPr lang="vi-VN" altLang="ja-JP" sz="2000" dirty="0">
                <a:latin typeface="Times New Roman" pitchFamily="18" charset="0"/>
                <a:cs typeface="Times New Roman" pitchFamily="18" charset="0"/>
              </a:rPr>
              <a:t>Intel 80386, Intel 80486, Pentium,.. </a:t>
            </a:r>
            <a:endParaRPr lang="en-US" altLang="ja-JP" sz="2000" dirty="0">
              <a:latin typeface="Times New Roman" pitchFamily="18" charset="0"/>
              <a:cs typeface="Times New Roman" pitchFamily="18" charset="0"/>
            </a:endParaRPr>
          </a:p>
          <a:p>
            <a:pPr marL="800100" lvl="1" indent="-342900">
              <a:buFont typeface="Wingdings" panose="05000000000000000000" pitchFamily="2" charset="2"/>
              <a:buChar char="l"/>
            </a:pPr>
            <a:r>
              <a:rPr lang="vi-VN" altLang="ja-JP" sz="2000" dirty="0">
                <a:latin typeface="Times New Roman" pitchFamily="18" charset="0"/>
                <a:cs typeface="Times New Roman" pitchFamily="18" charset="0"/>
              </a:rPr>
              <a:t>Chế độ thực, tương thích với 8086 </a:t>
            </a:r>
            <a:endParaRPr lang="en-US" altLang="ja-JP" sz="2000" dirty="0">
              <a:latin typeface="Times New Roman" pitchFamily="18" charset="0"/>
              <a:cs typeface="Times New Roman" pitchFamily="18" charset="0"/>
            </a:endParaRPr>
          </a:p>
          <a:p>
            <a:pPr marL="800100" lvl="1" indent="-342900">
              <a:buFont typeface="Wingdings" panose="05000000000000000000" pitchFamily="2" charset="2"/>
              <a:buChar char="l"/>
            </a:pPr>
            <a:r>
              <a:rPr lang="vi-VN" altLang="ja-JP" sz="2000" dirty="0">
                <a:latin typeface="Times New Roman" pitchFamily="18" charset="0"/>
                <a:cs typeface="Times New Roman" pitchFamily="18" charset="0"/>
              </a:rPr>
              <a:t>Chế độ bảo vệ :Kết hợp phân đoạn, phân trang </a:t>
            </a:r>
            <a:endParaRPr lang="en-US" altLang="ja-JP" sz="2000" dirty="0">
              <a:latin typeface="Times New Roman" pitchFamily="18" charset="0"/>
              <a:cs typeface="Times New Roman" pitchFamily="18" charset="0"/>
            </a:endParaRPr>
          </a:p>
          <a:p>
            <a:pPr marL="800100" lvl="1" indent="-342900">
              <a:buFont typeface="Wingdings" panose="05000000000000000000" pitchFamily="2" charset="2"/>
              <a:buChar char="l"/>
            </a:pPr>
            <a:r>
              <a:rPr lang="vi-VN" altLang="ja-JP" sz="2000" dirty="0">
                <a:latin typeface="Times New Roman" pitchFamily="18" charset="0"/>
                <a:cs typeface="Times New Roman" pitchFamily="18" charset="0"/>
              </a:rPr>
              <a:t>Chế độ ảo (Virtual mode) </a:t>
            </a:r>
            <a:endParaRPr lang="en-US" altLang="ja-JP" sz="2000" dirty="0">
              <a:latin typeface="Times New Roman" pitchFamily="18" charset="0"/>
              <a:cs typeface="Times New Roman" pitchFamily="18" charset="0"/>
            </a:endParaRPr>
          </a:p>
          <a:p>
            <a:pPr marL="1257300" lvl="2" indent="-342900">
              <a:buFont typeface="Wingdings" panose="05000000000000000000" pitchFamily="2" charset="2"/>
              <a:buChar char="l"/>
            </a:pPr>
            <a:r>
              <a:rPr lang="vi-VN" altLang="ja-JP" sz="2000" dirty="0">
                <a:latin typeface="Times New Roman" pitchFamily="18" charset="0"/>
                <a:cs typeface="Times New Roman" pitchFamily="18" charset="0"/>
              </a:rPr>
              <a:t>Cho phép thực hiện mã 8086 trong chế độ bảo vệ</a:t>
            </a:r>
            <a:endParaRPr lang="ja-JP" alt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734173980"/>
      </p:ext>
    </p:extLst>
  </p:cSld>
  <p:clrMapOvr>
    <a:masterClrMapping/>
  </p:clrMapOvr>
  <p:transition>
    <p:cu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180838" y="6534929"/>
            <a:ext cx="7557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 name="object 3"/>
          <p:cNvSpPr/>
          <p:nvPr/>
        </p:nvSpPr>
        <p:spPr>
          <a:xfrm>
            <a:off x="7004506" y="6522346"/>
            <a:ext cx="404301" cy="75501"/>
          </a:xfrm>
          <a:custGeom>
            <a:avLst/>
            <a:gdLst/>
            <a:ahLst/>
            <a:cxnLst/>
            <a:rect l="l" t="t" r="r" b="b"/>
            <a:pathLst>
              <a:path w="203835" h="38100">
                <a:moveTo>
                  <a:pt x="25400" y="0"/>
                </a:moveTo>
                <a:lnTo>
                  <a:pt x="0" y="19050"/>
                </a:lnTo>
                <a:lnTo>
                  <a:pt x="25400" y="38100"/>
                </a:lnTo>
                <a:lnTo>
                  <a:pt x="25400" y="0"/>
                </a:lnTo>
                <a:close/>
              </a:path>
              <a:path w="203835"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4" name="object 4"/>
          <p:cNvSpPr/>
          <p:nvPr/>
        </p:nvSpPr>
        <p:spPr>
          <a:xfrm>
            <a:off x="7155648" y="6509762"/>
            <a:ext cx="7557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5" name="object 5"/>
          <p:cNvSpPr/>
          <p:nvPr/>
        </p:nvSpPr>
        <p:spPr>
          <a:xfrm>
            <a:off x="7180838" y="6560098"/>
            <a:ext cx="7557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6" name="object 6"/>
          <p:cNvSpPr/>
          <p:nvPr/>
        </p:nvSpPr>
        <p:spPr>
          <a:xfrm>
            <a:off x="7155648" y="6585265"/>
            <a:ext cx="7557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7" name="object 7"/>
          <p:cNvSpPr/>
          <p:nvPr/>
        </p:nvSpPr>
        <p:spPr>
          <a:xfrm>
            <a:off x="7180838" y="6610432"/>
            <a:ext cx="7557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11" name="object 11"/>
          <p:cNvSpPr/>
          <p:nvPr/>
        </p:nvSpPr>
        <p:spPr>
          <a:xfrm>
            <a:off x="7541961" y="6522346"/>
            <a:ext cx="404301" cy="75501"/>
          </a:xfrm>
          <a:custGeom>
            <a:avLst/>
            <a:gdLst/>
            <a:ahLst/>
            <a:cxnLst/>
            <a:rect l="l" t="t" r="r" b="b"/>
            <a:pathLst>
              <a:path w="203835" h="38100">
                <a:moveTo>
                  <a:pt x="25400" y="0"/>
                </a:moveTo>
                <a:lnTo>
                  <a:pt x="0" y="19050"/>
                </a:lnTo>
                <a:lnTo>
                  <a:pt x="25400" y="38100"/>
                </a:lnTo>
                <a:lnTo>
                  <a:pt x="25400" y="0"/>
                </a:lnTo>
                <a:close/>
              </a:path>
              <a:path w="203835"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9" name="object 29"/>
          <p:cNvSpPr/>
          <p:nvPr/>
        </p:nvSpPr>
        <p:spPr>
          <a:xfrm>
            <a:off x="1356687" y="1392392"/>
            <a:ext cx="6426674" cy="5365997"/>
          </a:xfrm>
          <a:prstGeom prst="rect">
            <a:avLst/>
          </a:prstGeom>
          <a:blipFill>
            <a:blip r:embed="rId2" cstate="print"/>
            <a:stretch>
              <a:fillRect/>
            </a:stretch>
          </a:blipFill>
        </p:spPr>
        <p:txBody>
          <a:bodyPr wrap="square" lIns="0" tIns="0" rIns="0" bIns="0" rtlCol="0"/>
          <a:lstStyle/>
          <a:p>
            <a:endParaRPr/>
          </a:p>
        </p:txBody>
      </p:sp>
      <p:sp>
        <p:nvSpPr>
          <p:cNvPr id="31" name="Rectangle 30"/>
          <p:cNvSpPr/>
          <p:nvPr/>
        </p:nvSpPr>
        <p:spPr>
          <a:xfrm>
            <a:off x="196627" y="1001437"/>
            <a:ext cx="8686800" cy="334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vi-VN" altLang="ja-JP" sz="2300" dirty="0">
                <a:solidFill>
                  <a:schemeClr val="bg1"/>
                </a:solidFill>
              </a:rPr>
              <a:t>Chế độ bảo vệ trong Intel 386, 486, Pentium,..</a:t>
            </a:r>
            <a:endParaRPr lang="en-US" altLang="ja-JP" sz="2300" dirty="0">
              <a:solidFill>
                <a:schemeClr val="bg1"/>
              </a:solidFill>
            </a:endParaRPr>
          </a:p>
        </p:txBody>
      </p:sp>
      <p:sp>
        <p:nvSpPr>
          <p:cNvPr id="32" name="Rectangle 31"/>
          <p:cNvSpPr/>
          <p:nvPr/>
        </p:nvSpPr>
        <p:spPr>
          <a:xfrm>
            <a:off x="196627" y="143453"/>
            <a:ext cx="8740962" cy="646331"/>
          </a:xfrm>
          <a:prstGeom prst="rect">
            <a:avLst/>
          </a:prstGeom>
        </p:spPr>
        <p:txBody>
          <a:bodyPr wrap="square">
            <a:spAutoFit/>
          </a:bodyPr>
          <a:lstStyle/>
          <a:p>
            <a:r>
              <a:rPr lang="vi-VN" altLang="ja-JP" dirty="0">
                <a:latin typeface="+mj-lt"/>
              </a:rPr>
              <a:t>Chương  3:  Qu</a:t>
            </a:r>
            <a:r>
              <a:rPr lang="en-US" altLang="ja-JP" dirty="0">
                <a:latin typeface="+mj-lt"/>
              </a:rPr>
              <a:t>ản lý bộ nhớ</a:t>
            </a:r>
            <a:endParaRPr lang="vi-VN" altLang="ja-JP" dirty="0">
              <a:latin typeface="+mj-lt"/>
            </a:endParaRPr>
          </a:p>
          <a:p>
            <a:r>
              <a:rPr lang="en-US" altLang="ja-JP" dirty="0"/>
              <a:t>4. Quản lý bộ nhớ trong vi xử lý họ Intel</a:t>
            </a:r>
            <a:endParaRPr lang="vi-VN" altLang="ja-JP"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212734834"/>
      </p:ext>
    </p:extLst>
  </p:cSld>
  <p:clrMapOvr>
    <a:masterClrMapping/>
  </p:clrMapOvr>
  <p:transition>
    <p:cu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13302" y="1262400"/>
            <a:ext cx="327394" cy="327093"/>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1073020" y="1713492"/>
            <a:ext cx="129425" cy="129307"/>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1073020" y="2054505"/>
            <a:ext cx="129425" cy="129307"/>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1073020" y="2395491"/>
            <a:ext cx="129425" cy="129307"/>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1073020" y="2736480"/>
            <a:ext cx="129425" cy="129307"/>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613302" y="3014022"/>
            <a:ext cx="327394" cy="327093"/>
          </a:xfrm>
          <a:prstGeom prst="rect">
            <a:avLst/>
          </a:prstGeom>
          <a:blipFill>
            <a:blip r:embed="rId4" cstate="print"/>
            <a:stretch>
              <a:fillRect/>
            </a:stretch>
          </a:blipFill>
        </p:spPr>
        <p:txBody>
          <a:bodyPr wrap="square" lIns="0" tIns="0" rIns="0" bIns="0" rtlCol="0"/>
          <a:lstStyle/>
          <a:p>
            <a:endParaRPr/>
          </a:p>
        </p:txBody>
      </p:sp>
      <p:sp>
        <p:nvSpPr>
          <p:cNvPr id="13" name="object 13"/>
          <p:cNvSpPr txBox="1"/>
          <p:nvPr/>
        </p:nvSpPr>
        <p:spPr>
          <a:xfrm>
            <a:off x="696631" y="3021444"/>
            <a:ext cx="161217" cy="270375"/>
          </a:xfrm>
          <a:prstGeom prst="rect">
            <a:avLst/>
          </a:prstGeom>
        </p:spPr>
        <p:txBody>
          <a:bodyPr vert="horz" wrap="square" lIns="0" tIns="23920" rIns="0" bIns="0" rtlCol="0">
            <a:spAutoFit/>
          </a:bodyPr>
          <a:lstStyle/>
          <a:p>
            <a:pPr marL="25179">
              <a:spcBef>
                <a:spcPts val="188"/>
              </a:spcBef>
            </a:pPr>
            <a:r>
              <a:rPr sz="1600" b="1" spc="-20" dirty="0">
                <a:solidFill>
                  <a:srgbClr val="EAEAF7"/>
                </a:solidFill>
                <a:latin typeface="Arial"/>
                <a:cs typeface="Arial"/>
              </a:rPr>
              <a:t>2</a:t>
            </a:r>
            <a:endParaRPr sz="1600">
              <a:latin typeface="Arial"/>
              <a:cs typeface="Arial"/>
            </a:endParaRPr>
          </a:p>
        </p:txBody>
      </p:sp>
      <p:sp>
        <p:nvSpPr>
          <p:cNvPr id="14" name="object 14"/>
          <p:cNvSpPr/>
          <p:nvPr/>
        </p:nvSpPr>
        <p:spPr>
          <a:xfrm>
            <a:off x="1073046" y="3465113"/>
            <a:ext cx="129425" cy="129307"/>
          </a:xfrm>
          <a:prstGeom prst="rect">
            <a:avLst/>
          </a:prstGeom>
          <a:blipFill>
            <a:blip r:embed="rId3" cstate="print"/>
            <a:stretch>
              <a:fillRect/>
            </a:stretch>
          </a:blipFill>
        </p:spPr>
        <p:txBody>
          <a:bodyPr wrap="square" lIns="0" tIns="0" rIns="0" bIns="0" rtlCol="0"/>
          <a:lstStyle/>
          <a:p>
            <a:endParaRPr/>
          </a:p>
        </p:txBody>
      </p:sp>
      <p:sp>
        <p:nvSpPr>
          <p:cNvPr id="15" name="object 15"/>
          <p:cNvSpPr/>
          <p:nvPr/>
        </p:nvSpPr>
        <p:spPr>
          <a:xfrm>
            <a:off x="1073046" y="3806100"/>
            <a:ext cx="129425" cy="129307"/>
          </a:xfrm>
          <a:prstGeom prst="rect">
            <a:avLst/>
          </a:prstGeom>
          <a:blipFill>
            <a:blip r:embed="rId5" cstate="print"/>
            <a:stretch>
              <a:fillRect/>
            </a:stretch>
          </a:blipFill>
        </p:spPr>
        <p:txBody>
          <a:bodyPr wrap="square" lIns="0" tIns="0" rIns="0" bIns="0" rtlCol="0"/>
          <a:lstStyle/>
          <a:p>
            <a:endParaRPr/>
          </a:p>
        </p:txBody>
      </p:sp>
      <p:sp>
        <p:nvSpPr>
          <p:cNvPr id="16" name="object 16"/>
          <p:cNvSpPr/>
          <p:nvPr/>
        </p:nvSpPr>
        <p:spPr>
          <a:xfrm>
            <a:off x="1073046" y="4147113"/>
            <a:ext cx="129425" cy="129307"/>
          </a:xfrm>
          <a:prstGeom prst="rect">
            <a:avLst/>
          </a:prstGeom>
          <a:blipFill>
            <a:blip r:embed="rId5" cstate="print"/>
            <a:stretch>
              <a:fillRect/>
            </a:stretch>
          </a:blipFill>
        </p:spPr>
        <p:txBody>
          <a:bodyPr wrap="square" lIns="0" tIns="0" rIns="0" bIns="0" rtlCol="0"/>
          <a:lstStyle/>
          <a:p>
            <a:endParaRPr/>
          </a:p>
        </p:txBody>
      </p:sp>
      <p:sp>
        <p:nvSpPr>
          <p:cNvPr id="17" name="object 17"/>
          <p:cNvSpPr/>
          <p:nvPr/>
        </p:nvSpPr>
        <p:spPr>
          <a:xfrm>
            <a:off x="1073046" y="4488101"/>
            <a:ext cx="129425" cy="129307"/>
          </a:xfrm>
          <a:prstGeom prst="rect">
            <a:avLst/>
          </a:prstGeom>
          <a:blipFill>
            <a:blip r:embed="rId3" cstate="print"/>
            <a:stretch>
              <a:fillRect/>
            </a:stretch>
          </a:blipFill>
        </p:spPr>
        <p:txBody>
          <a:bodyPr wrap="square" lIns="0" tIns="0" rIns="0" bIns="0" rtlCol="0"/>
          <a:lstStyle/>
          <a:p>
            <a:endParaRPr/>
          </a:p>
        </p:txBody>
      </p:sp>
      <p:sp>
        <p:nvSpPr>
          <p:cNvPr id="18" name="object 18"/>
          <p:cNvSpPr/>
          <p:nvPr/>
        </p:nvSpPr>
        <p:spPr>
          <a:xfrm>
            <a:off x="1073046" y="4829088"/>
            <a:ext cx="129425" cy="129307"/>
          </a:xfrm>
          <a:prstGeom prst="rect">
            <a:avLst/>
          </a:prstGeom>
          <a:blipFill>
            <a:blip r:embed="rId3" cstate="print"/>
            <a:stretch>
              <a:fillRect/>
            </a:stretch>
          </a:blipFill>
        </p:spPr>
        <p:txBody>
          <a:bodyPr wrap="square" lIns="0" tIns="0" rIns="0" bIns="0" rtlCol="0"/>
          <a:lstStyle/>
          <a:p>
            <a:endParaRPr/>
          </a:p>
        </p:txBody>
      </p:sp>
      <p:sp>
        <p:nvSpPr>
          <p:cNvPr id="19" name="object 19"/>
          <p:cNvSpPr/>
          <p:nvPr/>
        </p:nvSpPr>
        <p:spPr>
          <a:xfrm>
            <a:off x="613302" y="5106632"/>
            <a:ext cx="327394" cy="327093"/>
          </a:xfrm>
          <a:prstGeom prst="rect">
            <a:avLst/>
          </a:prstGeom>
          <a:blipFill>
            <a:blip r:embed="rId2" cstate="print"/>
            <a:stretch>
              <a:fillRect/>
            </a:stretch>
          </a:blipFill>
        </p:spPr>
        <p:txBody>
          <a:bodyPr wrap="square" lIns="0" tIns="0" rIns="0" bIns="0" rtlCol="0"/>
          <a:lstStyle/>
          <a:p>
            <a:endParaRPr/>
          </a:p>
        </p:txBody>
      </p:sp>
      <p:sp>
        <p:nvSpPr>
          <p:cNvPr id="20" name="object 20"/>
          <p:cNvSpPr/>
          <p:nvPr/>
        </p:nvSpPr>
        <p:spPr>
          <a:xfrm>
            <a:off x="1073046" y="5557721"/>
            <a:ext cx="129425" cy="129307"/>
          </a:xfrm>
          <a:prstGeom prst="rect">
            <a:avLst/>
          </a:prstGeom>
          <a:blipFill>
            <a:blip r:embed="rId3" cstate="print"/>
            <a:stretch>
              <a:fillRect/>
            </a:stretch>
          </a:blipFill>
        </p:spPr>
        <p:txBody>
          <a:bodyPr wrap="square" lIns="0" tIns="0" rIns="0" bIns="0" rtlCol="0"/>
          <a:lstStyle/>
          <a:p>
            <a:endParaRPr/>
          </a:p>
        </p:txBody>
      </p:sp>
      <p:sp>
        <p:nvSpPr>
          <p:cNvPr id="27" name="Rectangle 26"/>
          <p:cNvSpPr/>
          <p:nvPr/>
        </p:nvSpPr>
        <p:spPr>
          <a:xfrm>
            <a:off x="232948" y="849027"/>
            <a:ext cx="8686800" cy="334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altLang="ja-JP" sz="2300" dirty="0">
                <a:solidFill>
                  <a:schemeClr val="bg1"/>
                </a:solidFill>
              </a:rPr>
              <a:t>Kết luận</a:t>
            </a:r>
          </a:p>
        </p:txBody>
      </p:sp>
      <p:sp>
        <p:nvSpPr>
          <p:cNvPr id="28" name="Rectangle 27"/>
          <p:cNvSpPr/>
          <p:nvPr/>
        </p:nvSpPr>
        <p:spPr>
          <a:xfrm>
            <a:off x="196627" y="143453"/>
            <a:ext cx="8740962" cy="369332"/>
          </a:xfrm>
          <a:prstGeom prst="rect">
            <a:avLst/>
          </a:prstGeom>
        </p:spPr>
        <p:txBody>
          <a:bodyPr wrap="square">
            <a:spAutoFit/>
          </a:bodyPr>
          <a:lstStyle/>
          <a:p>
            <a:r>
              <a:rPr lang="vi-VN" altLang="ja-JP" dirty="0">
                <a:latin typeface="+mj-lt"/>
              </a:rPr>
              <a:t>Chương  3:  Qu</a:t>
            </a:r>
            <a:r>
              <a:rPr lang="en-US" altLang="ja-JP" dirty="0">
                <a:latin typeface="+mj-lt"/>
              </a:rPr>
              <a:t>ản lý bộ nhớ</a:t>
            </a:r>
            <a:endParaRPr lang="vi-VN" altLang="ja-JP" dirty="0">
              <a:latin typeface="+mj-lt"/>
            </a:endParaRPr>
          </a:p>
        </p:txBody>
      </p:sp>
      <p:sp>
        <p:nvSpPr>
          <p:cNvPr id="29" name="Rectangle 28"/>
          <p:cNvSpPr/>
          <p:nvPr/>
        </p:nvSpPr>
        <p:spPr>
          <a:xfrm>
            <a:off x="304800" y="1262400"/>
            <a:ext cx="5867400" cy="4708981"/>
          </a:xfrm>
          <a:prstGeom prst="rect">
            <a:avLst/>
          </a:prstGeom>
        </p:spPr>
        <p:txBody>
          <a:bodyPr wrap="square">
            <a:spAutoFit/>
          </a:bodyPr>
          <a:lstStyle/>
          <a:p>
            <a:pPr marL="457200" indent="-457200">
              <a:buFont typeface="+mj-ea"/>
              <a:buAutoNum type="circleNumDbPlain"/>
            </a:pPr>
            <a:r>
              <a:rPr lang="vi-VN" altLang="ja-JP" sz="2000" dirty="0">
                <a:latin typeface="Tahoma" panose="020B0604030504040204" pitchFamily="34" charset="0"/>
                <a:ea typeface="Tahoma" panose="020B0604030504040204" pitchFamily="34" charset="0"/>
                <a:cs typeface="Tahoma" panose="020B0604030504040204" pitchFamily="34" charset="0"/>
              </a:rPr>
              <a:t>Tổng quan </a:t>
            </a:r>
            <a:endParaRPr lang="en-US" altLang="ja-JP" sz="2000" dirty="0">
              <a:latin typeface="Tahoma" panose="020B0604030504040204" pitchFamily="34" charset="0"/>
              <a:ea typeface="Tahoma" panose="020B0604030504040204" pitchFamily="34" charset="0"/>
              <a:cs typeface="Tahoma" panose="020B0604030504040204" pitchFamily="34" charset="0"/>
            </a:endParaRPr>
          </a:p>
          <a:p>
            <a:pPr marL="914400" lvl="1" indent="-457200">
              <a:buFont typeface="+mj-lt"/>
              <a:buAutoNum type="arabicPeriod"/>
            </a:pPr>
            <a:r>
              <a:rPr lang="vi-VN" altLang="ja-JP" sz="2000" dirty="0">
                <a:latin typeface="Tahoma" panose="020B0604030504040204" pitchFamily="34" charset="0"/>
                <a:ea typeface="Tahoma" panose="020B0604030504040204" pitchFamily="34" charset="0"/>
                <a:cs typeface="Tahoma" panose="020B0604030504040204" pitchFamily="34" charset="0"/>
              </a:rPr>
              <a:t>Ví dụ </a:t>
            </a:r>
            <a:endParaRPr lang="en-US" altLang="ja-JP" sz="2000" dirty="0">
              <a:latin typeface="Tahoma" panose="020B0604030504040204" pitchFamily="34" charset="0"/>
              <a:ea typeface="Tahoma" panose="020B0604030504040204" pitchFamily="34" charset="0"/>
              <a:cs typeface="Tahoma" panose="020B0604030504040204" pitchFamily="34" charset="0"/>
            </a:endParaRPr>
          </a:p>
          <a:p>
            <a:pPr marL="914400" lvl="1" indent="-457200">
              <a:buFont typeface="+mj-lt"/>
              <a:buAutoNum type="arabicPeriod"/>
            </a:pPr>
            <a:r>
              <a:rPr lang="vi-VN" altLang="ja-JP" sz="2000" dirty="0">
                <a:latin typeface="Tahoma" panose="020B0604030504040204" pitchFamily="34" charset="0"/>
                <a:ea typeface="Tahoma" panose="020B0604030504040204" pitchFamily="34" charset="0"/>
                <a:cs typeface="Tahoma" panose="020B0604030504040204" pitchFamily="34" charset="0"/>
              </a:rPr>
              <a:t>Bộ nhớ và chương trình </a:t>
            </a:r>
            <a:endParaRPr lang="en-US" altLang="ja-JP" sz="2000" dirty="0">
              <a:latin typeface="Tahoma" panose="020B0604030504040204" pitchFamily="34" charset="0"/>
              <a:ea typeface="Tahoma" panose="020B0604030504040204" pitchFamily="34" charset="0"/>
              <a:cs typeface="Tahoma" panose="020B0604030504040204" pitchFamily="34" charset="0"/>
            </a:endParaRPr>
          </a:p>
          <a:p>
            <a:pPr marL="914400" lvl="1" indent="-457200">
              <a:buFont typeface="+mj-lt"/>
              <a:buAutoNum type="arabicPeriod"/>
            </a:pPr>
            <a:r>
              <a:rPr lang="vi-VN" altLang="ja-JP" sz="2000" dirty="0">
                <a:latin typeface="Tahoma" panose="020B0604030504040204" pitchFamily="34" charset="0"/>
                <a:ea typeface="Tahoma" panose="020B0604030504040204" pitchFamily="34" charset="0"/>
                <a:cs typeface="Tahoma" panose="020B0604030504040204" pitchFamily="34" charset="0"/>
              </a:rPr>
              <a:t>Liên kết địa chỉ </a:t>
            </a:r>
            <a:endParaRPr lang="en-US" altLang="ja-JP" sz="2000" dirty="0">
              <a:latin typeface="Tahoma" panose="020B0604030504040204" pitchFamily="34" charset="0"/>
              <a:ea typeface="Tahoma" panose="020B0604030504040204" pitchFamily="34" charset="0"/>
              <a:cs typeface="Tahoma" panose="020B0604030504040204" pitchFamily="34" charset="0"/>
            </a:endParaRPr>
          </a:p>
          <a:p>
            <a:pPr marL="914400" lvl="1" indent="-457200">
              <a:buFont typeface="+mj-lt"/>
              <a:buAutoNum type="arabicPeriod"/>
            </a:pPr>
            <a:r>
              <a:rPr lang="vi-VN" altLang="ja-JP" sz="2000" dirty="0">
                <a:latin typeface="Tahoma" panose="020B0604030504040204" pitchFamily="34" charset="0"/>
                <a:ea typeface="Tahoma" panose="020B0604030504040204" pitchFamily="34" charset="0"/>
                <a:cs typeface="Tahoma" panose="020B0604030504040204" pitchFamily="34" charset="0"/>
              </a:rPr>
              <a:t>Các cấu trúc chương trình</a:t>
            </a:r>
          </a:p>
          <a:p>
            <a:pPr marL="457200" indent="-457200">
              <a:buFont typeface="+mj-ea"/>
              <a:buAutoNum type="circleNumDbPlain"/>
            </a:pPr>
            <a:r>
              <a:rPr lang="vi-VN" altLang="ja-JP" sz="2000" dirty="0">
                <a:latin typeface="Tahoma" panose="020B0604030504040204" pitchFamily="34" charset="0"/>
                <a:ea typeface="Tahoma" panose="020B0604030504040204" pitchFamily="34" charset="0"/>
                <a:cs typeface="Tahoma" panose="020B0604030504040204" pitchFamily="34" charset="0"/>
              </a:rPr>
              <a:t>Các chiến lược quản lý bộ nhớ </a:t>
            </a:r>
            <a:endParaRPr lang="en-US" altLang="ja-JP" sz="2000" dirty="0">
              <a:latin typeface="Tahoma" panose="020B0604030504040204" pitchFamily="34" charset="0"/>
              <a:ea typeface="Tahoma" panose="020B0604030504040204" pitchFamily="34" charset="0"/>
              <a:cs typeface="Tahoma" panose="020B0604030504040204" pitchFamily="34" charset="0"/>
            </a:endParaRPr>
          </a:p>
          <a:p>
            <a:pPr marL="914400" lvl="1" indent="-457200">
              <a:buFont typeface="+mj-lt"/>
              <a:buAutoNum type="arabicPeriod"/>
            </a:pPr>
            <a:r>
              <a:rPr lang="vi-VN" altLang="ja-JP" sz="2000" dirty="0">
                <a:latin typeface="Tahoma" panose="020B0604030504040204" pitchFamily="34" charset="0"/>
                <a:ea typeface="Tahoma" panose="020B0604030504040204" pitchFamily="34" charset="0"/>
                <a:cs typeface="Tahoma" panose="020B0604030504040204" pitchFamily="34" charset="0"/>
              </a:rPr>
              <a:t>Chiến lược phân chương cố định </a:t>
            </a:r>
            <a:endParaRPr lang="en-US" altLang="ja-JP" sz="2000" dirty="0">
              <a:latin typeface="Tahoma" panose="020B0604030504040204" pitchFamily="34" charset="0"/>
              <a:ea typeface="Tahoma" panose="020B0604030504040204" pitchFamily="34" charset="0"/>
              <a:cs typeface="Tahoma" panose="020B0604030504040204" pitchFamily="34" charset="0"/>
            </a:endParaRPr>
          </a:p>
          <a:p>
            <a:pPr marL="914400" lvl="1" indent="-457200">
              <a:buFont typeface="+mj-lt"/>
              <a:buAutoNum type="arabicPeriod"/>
            </a:pPr>
            <a:r>
              <a:rPr lang="vi-VN" altLang="ja-JP" sz="2000" dirty="0">
                <a:latin typeface="Tahoma" panose="020B0604030504040204" pitchFamily="34" charset="0"/>
                <a:ea typeface="Tahoma" panose="020B0604030504040204" pitchFamily="34" charset="0"/>
                <a:cs typeface="Tahoma" panose="020B0604030504040204" pitchFamily="34" charset="0"/>
              </a:rPr>
              <a:t>Chiến lược phân chương động </a:t>
            </a:r>
            <a:endParaRPr lang="en-US" altLang="ja-JP" sz="2000" dirty="0">
              <a:latin typeface="Tahoma" panose="020B0604030504040204" pitchFamily="34" charset="0"/>
              <a:ea typeface="Tahoma" panose="020B0604030504040204" pitchFamily="34" charset="0"/>
              <a:cs typeface="Tahoma" panose="020B0604030504040204" pitchFamily="34" charset="0"/>
            </a:endParaRPr>
          </a:p>
          <a:p>
            <a:pPr marL="914400" lvl="1" indent="-457200">
              <a:buFont typeface="+mj-lt"/>
              <a:buAutoNum type="arabicPeriod"/>
            </a:pPr>
            <a:r>
              <a:rPr lang="vi-VN" altLang="ja-JP" sz="2000" dirty="0">
                <a:latin typeface="Tahoma" panose="020B0604030504040204" pitchFamily="34" charset="0"/>
                <a:ea typeface="Tahoma" panose="020B0604030504040204" pitchFamily="34" charset="0"/>
                <a:cs typeface="Tahoma" panose="020B0604030504040204" pitchFamily="34" charset="0"/>
              </a:rPr>
              <a:t>Chiến lược phân đoạn </a:t>
            </a:r>
            <a:endParaRPr lang="en-US" altLang="ja-JP" sz="2000" dirty="0">
              <a:latin typeface="Tahoma" panose="020B0604030504040204" pitchFamily="34" charset="0"/>
              <a:ea typeface="Tahoma" panose="020B0604030504040204" pitchFamily="34" charset="0"/>
              <a:cs typeface="Tahoma" panose="020B0604030504040204" pitchFamily="34" charset="0"/>
            </a:endParaRPr>
          </a:p>
          <a:p>
            <a:pPr marL="914400" lvl="1" indent="-457200">
              <a:buFont typeface="+mj-lt"/>
              <a:buAutoNum type="arabicPeriod"/>
            </a:pPr>
            <a:r>
              <a:rPr lang="vi-VN" altLang="ja-JP" sz="2000" dirty="0">
                <a:latin typeface="Tahoma" panose="020B0604030504040204" pitchFamily="34" charset="0"/>
                <a:ea typeface="Tahoma" panose="020B0604030504040204" pitchFamily="34" charset="0"/>
                <a:cs typeface="Tahoma" panose="020B0604030504040204" pitchFamily="34" charset="0"/>
              </a:rPr>
              <a:t>Chiến lược phân trang </a:t>
            </a:r>
            <a:endParaRPr lang="en-US" altLang="ja-JP" sz="2000" dirty="0">
              <a:latin typeface="Tahoma" panose="020B0604030504040204" pitchFamily="34" charset="0"/>
              <a:ea typeface="Tahoma" panose="020B0604030504040204" pitchFamily="34" charset="0"/>
              <a:cs typeface="Tahoma" panose="020B0604030504040204" pitchFamily="34" charset="0"/>
            </a:endParaRPr>
          </a:p>
          <a:p>
            <a:pPr marL="914400" lvl="1" indent="-457200">
              <a:buFont typeface="+mj-lt"/>
              <a:buAutoNum type="arabicPeriod"/>
            </a:pPr>
            <a:r>
              <a:rPr lang="vi-VN" altLang="ja-JP" sz="2000" dirty="0">
                <a:latin typeface="Tahoma" panose="020B0604030504040204" pitchFamily="34" charset="0"/>
                <a:ea typeface="Tahoma" panose="020B0604030504040204" pitchFamily="34" charset="0"/>
                <a:cs typeface="Tahoma" panose="020B0604030504040204" pitchFamily="34" charset="0"/>
              </a:rPr>
              <a:t>Chiến lược kết hợp phân đoạn-phân trang</a:t>
            </a:r>
          </a:p>
          <a:p>
            <a:pPr marL="457200" indent="-457200">
              <a:buFont typeface="+mj-ea"/>
              <a:buAutoNum type="circleNumDbPlain"/>
            </a:pPr>
            <a:r>
              <a:rPr lang="vi-VN" altLang="ja-JP" sz="2000" dirty="0">
                <a:latin typeface="Tahoma" panose="020B0604030504040204" pitchFamily="34" charset="0"/>
                <a:ea typeface="Tahoma" panose="020B0604030504040204" pitchFamily="34" charset="0"/>
                <a:cs typeface="Tahoma" panose="020B0604030504040204" pitchFamily="34" charset="0"/>
              </a:rPr>
              <a:t>Bộ nhớ ảo </a:t>
            </a:r>
            <a:endParaRPr lang="en-US" altLang="ja-JP" sz="2000" dirty="0">
              <a:latin typeface="Tahoma" panose="020B0604030504040204" pitchFamily="34" charset="0"/>
              <a:ea typeface="Tahoma" panose="020B0604030504040204" pitchFamily="34" charset="0"/>
              <a:cs typeface="Tahoma" panose="020B0604030504040204" pitchFamily="34" charset="0"/>
            </a:endParaRPr>
          </a:p>
          <a:p>
            <a:pPr marL="914400" lvl="1" indent="-457200">
              <a:buFont typeface="+mj-lt"/>
              <a:buAutoNum type="arabicPeriod"/>
            </a:pPr>
            <a:r>
              <a:rPr lang="vi-VN" altLang="ja-JP" sz="2000" dirty="0">
                <a:latin typeface="Tahoma" panose="020B0604030504040204" pitchFamily="34" charset="0"/>
                <a:ea typeface="Tahoma" panose="020B0604030504040204" pitchFamily="34" charset="0"/>
                <a:cs typeface="Tahoma" panose="020B0604030504040204" pitchFamily="34" charset="0"/>
              </a:rPr>
              <a:t>Giới thiệu </a:t>
            </a:r>
            <a:endParaRPr lang="en-US" altLang="ja-JP" sz="2000" dirty="0">
              <a:latin typeface="Tahoma" panose="020B0604030504040204" pitchFamily="34" charset="0"/>
              <a:ea typeface="Tahoma" panose="020B0604030504040204" pitchFamily="34" charset="0"/>
              <a:cs typeface="Tahoma" panose="020B0604030504040204" pitchFamily="34" charset="0"/>
            </a:endParaRPr>
          </a:p>
          <a:p>
            <a:pPr marL="914400" lvl="1" indent="-457200">
              <a:buFont typeface="+mj-lt"/>
              <a:buAutoNum type="arabicPeriod"/>
            </a:pPr>
            <a:r>
              <a:rPr lang="vi-VN" altLang="ja-JP" sz="2000" dirty="0">
                <a:latin typeface="Tahoma" panose="020B0604030504040204" pitchFamily="34" charset="0"/>
                <a:ea typeface="Tahoma" panose="020B0604030504040204" pitchFamily="34" charset="0"/>
                <a:cs typeface="Tahoma" panose="020B0604030504040204" pitchFamily="34" charset="0"/>
              </a:rPr>
              <a:t>Các chiến lược đổi trang</a:t>
            </a:r>
          </a:p>
          <a:p>
            <a:pPr marL="457200" indent="-457200">
              <a:buFont typeface="+mj-ea"/>
              <a:buAutoNum type="circleNumDbPlain"/>
            </a:pPr>
            <a:r>
              <a:rPr lang="vi-VN" altLang="ja-JP" sz="2000" dirty="0">
                <a:latin typeface="Tahoma" panose="020B0604030504040204" pitchFamily="34" charset="0"/>
                <a:ea typeface="Tahoma" panose="020B0604030504040204" pitchFamily="34" charset="0"/>
                <a:cs typeface="Tahoma" panose="020B0604030504040204" pitchFamily="34" charset="0"/>
              </a:rPr>
              <a:t>Quản lý bộ nhớ trong VXL họ Intel</a:t>
            </a:r>
            <a:endParaRPr lang="ja-JP" altLang="en-US" sz="2000" dirty="0">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089681331"/>
      </p:ext>
    </p:extLst>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object 29"/>
          <p:cNvGraphicFramePr>
            <a:graphicFrameLocks noGrp="1"/>
          </p:cNvGraphicFramePr>
          <p:nvPr>
            <p:extLst>
              <p:ext uri="{D42A27DB-BD31-4B8C-83A1-F6EECF244321}">
                <p14:modId xmlns:p14="http://schemas.microsoft.com/office/powerpoint/2010/main" val="1595534579"/>
              </p:ext>
            </p:extLst>
          </p:nvPr>
        </p:nvGraphicFramePr>
        <p:xfrm>
          <a:off x="6182263" y="1378792"/>
          <a:ext cx="1428109" cy="4228048"/>
        </p:xfrm>
        <a:graphic>
          <a:graphicData uri="http://schemas.openxmlformats.org/drawingml/2006/table">
            <a:tbl>
              <a:tblPr firstRow="1" bandRow="1">
                <a:tableStyleId>{2D5ABB26-0587-4C30-8999-92F81FD0307C}</a:tableStyleId>
              </a:tblPr>
              <a:tblGrid>
                <a:gridCol w="1428109">
                  <a:extLst>
                    <a:ext uri="{9D8B030D-6E8A-4147-A177-3AD203B41FA5}">
                      <a16:colId xmlns:a16="http://schemas.microsoft.com/office/drawing/2014/main" val="20000"/>
                    </a:ext>
                  </a:extLst>
                </a:gridCol>
              </a:tblGrid>
              <a:tr h="528506">
                <a:tc>
                  <a:txBody>
                    <a:bodyPr/>
                    <a:lstStyle/>
                    <a:p>
                      <a:pPr>
                        <a:lnSpc>
                          <a:spcPct val="100000"/>
                        </a:lnSpc>
                      </a:pPr>
                      <a:endParaRPr sz="1400" dirty="0">
                        <a:latin typeface="Times New Roman"/>
                        <a:cs typeface="Times New Roman"/>
                      </a:endParaRPr>
                    </a:p>
                  </a:txBody>
                  <a:tcPr marL="0" marR="0" marT="0" marB="0">
                    <a:lnL w="12700">
                      <a:solidFill>
                        <a:srgbClr val="0000FF"/>
                      </a:solidFill>
                      <a:prstDash val="solid"/>
                    </a:lnL>
                    <a:lnR w="12700">
                      <a:solidFill>
                        <a:srgbClr val="0000FF"/>
                      </a:solidFill>
                      <a:prstDash val="solid"/>
                    </a:lnR>
                    <a:lnT w="12700">
                      <a:solidFill>
                        <a:srgbClr val="0000FF"/>
                      </a:solidFill>
                      <a:prstDash val="solid"/>
                    </a:lnT>
                    <a:lnB w="12700">
                      <a:solidFill>
                        <a:srgbClr val="0000FF"/>
                      </a:solidFill>
                      <a:prstDash val="solid"/>
                    </a:lnB>
                    <a:solidFill>
                      <a:schemeClr val="bg1"/>
                    </a:solidFill>
                  </a:tcPr>
                </a:tc>
                <a:extLst>
                  <a:ext uri="{0D108BD9-81ED-4DB2-BD59-A6C34878D82A}">
                    <a16:rowId xmlns:a16="http://schemas.microsoft.com/office/drawing/2014/main" val="10000"/>
                  </a:ext>
                </a:extLst>
              </a:tr>
              <a:tr h="528506">
                <a:tc>
                  <a:txBody>
                    <a:bodyPr/>
                    <a:lstStyle/>
                    <a:p>
                      <a:pPr>
                        <a:lnSpc>
                          <a:spcPct val="100000"/>
                        </a:lnSpc>
                      </a:pPr>
                      <a:endParaRPr sz="1400" dirty="0">
                        <a:latin typeface="Times New Roman"/>
                        <a:cs typeface="Times New Roman"/>
                      </a:endParaRPr>
                    </a:p>
                  </a:txBody>
                  <a:tcPr marL="0" marR="0" marT="0" marB="0">
                    <a:lnL w="12700">
                      <a:solidFill>
                        <a:srgbClr val="0000FF"/>
                      </a:solidFill>
                      <a:prstDash val="solid"/>
                    </a:lnL>
                    <a:lnR w="12700">
                      <a:solidFill>
                        <a:srgbClr val="0000FF"/>
                      </a:solidFill>
                      <a:prstDash val="solid"/>
                    </a:lnR>
                    <a:lnT w="12700">
                      <a:solidFill>
                        <a:srgbClr val="0000FF"/>
                      </a:solidFill>
                      <a:prstDash val="solid"/>
                    </a:lnT>
                    <a:lnB w="12700">
                      <a:solidFill>
                        <a:srgbClr val="0000FF"/>
                      </a:solidFill>
                      <a:prstDash val="solid"/>
                    </a:lnB>
                    <a:solidFill>
                      <a:schemeClr val="bg1"/>
                    </a:solidFill>
                  </a:tcPr>
                </a:tc>
                <a:extLst>
                  <a:ext uri="{0D108BD9-81ED-4DB2-BD59-A6C34878D82A}">
                    <a16:rowId xmlns:a16="http://schemas.microsoft.com/office/drawing/2014/main" val="10001"/>
                  </a:ext>
                </a:extLst>
              </a:tr>
              <a:tr h="528506">
                <a:tc>
                  <a:txBody>
                    <a:bodyPr/>
                    <a:lstStyle/>
                    <a:p>
                      <a:pPr>
                        <a:lnSpc>
                          <a:spcPct val="100000"/>
                        </a:lnSpc>
                      </a:pPr>
                      <a:endParaRPr sz="1400" dirty="0">
                        <a:latin typeface="Times New Roman"/>
                        <a:cs typeface="Times New Roman"/>
                      </a:endParaRPr>
                    </a:p>
                  </a:txBody>
                  <a:tcPr marL="0" marR="0" marT="0" marB="0">
                    <a:lnL w="12700">
                      <a:solidFill>
                        <a:srgbClr val="0000FF"/>
                      </a:solidFill>
                      <a:prstDash val="solid"/>
                    </a:lnL>
                    <a:lnR w="12700">
                      <a:solidFill>
                        <a:srgbClr val="0000FF"/>
                      </a:solidFill>
                      <a:prstDash val="solid"/>
                    </a:lnR>
                    <a:lnT w="12700">
                      <a:solidFill>
                        <a:srgbClr val="0000FF"/>
                      </a:solidFill>
                      <a:prstDash val="solid"/>
                    </a:lnT>
                    <a:lnB w="12700">
                      <a:solidFill>
                        <a:srgbClr val="0000FF"/>
                      </a:solidFill>
                      <a:prstDash val="solid"/>
                    </a:lnB>
                    <a:solidFill>
                      <a:schemeClr val="bg1"/>
                    </a:solidFill>
                  </a:tcPr>
                </a:tc>
                <a:extLst>
                  <a:ext uri="{0D108BD9-81ED-4DB2-BD59-A6C34878D82A}">
                    <a16:rowId xmlns:a16="http://schemas.microsoft.com/office/drawing/2014/main" val="10002"/>
                  </a:ext>
                </a:extLst>
              </a:tr>
              <a:tr h="528506">
                <a:tc>
                  <a:txBody>
                    <a:bodyPr/>
                    <a:lstStyle/>
                    <a:p>
                      <a:pPr>
                        <a:lnSpc>
                          <a:spcPct val="100000"/>
                        </a:lnSpc>
                      </a:pPr>
                      <a:endParaRPr sz="1400" dirty="0">
                        <a:latin typeface="Times New Roman"/>
                        <a:cs typeface="Times New Roman"/>
                      </a:endParaRPr>
                    </a:p>
                  </a:txBody>
                  <a:tcPr marL="0" marR="0" marT="0" marB="0">
                    <a:lnL w="12700">
                      <a:solidFill>
                        <a:srgbClr val="0000FF"/>
                      </a:solidFill>
                      <a:prstDash val="solid"/>
                    </a:lnL>
                    <a:lnR w="12700">
                      <a:solidFill>
                        <a:srgbClr val="0000FF"/>
                      </a:solidFill>
                      <a:prstDash val="solid"/>
                    </a:lnR>
                    <a:lnT w="12700">
                      <a:solidFill>
                        <a:srgbClr val="0000FF"/>
                      </a:solidFill>
                      <a:prstDash val="solid"/>
                    </a:lnT>
                    <a:lnB w="12700">
                      <a:solidFill>
                        <a:srgbClr val="0000FF"/>
                      </a:solidFill>
                      <a:prstDash val="solid"/>
                    </a:lnB>
                    <a:solidFill>
                      <a:schemeClr val="bg1"/>
                    </a:solidFill>
                  </a:tcPr>
                </a:tc>
                <a:extLst>
                  <a:ext uri="{0D108BD9-81ED-4DB2-BD59-A6C34878D82A}">
                    <a16:rowId xmlns:a16="http://schemas.microsoft.com/office/drawing/2014/main" val="10003"/>
                  </a:ext>
                </a:extLst>
              </a:tr>
              <a:tr h="528506">
                <a:tc>
                  <a:txBody>
                    <a:bodyPr/>
                    <a:lstStyle/>
                    <a:p>
                      <a:pPr>
                        <a:lnSpc>
                          <a:spcPct val="100000"/>
                        </a:lnSpc>
                      </a:pPr>
                      <a:endParaRPr sz="1400" dirty="0">
                        <a:latin typeface="Times New Roman"/>
                        <a:cs typeface="Times New Roman"/>
                      </a:endParaRPr>
                    </a:p>
                  </a:txBody>
                  <a:tcPr marL="0" marR="0" marT="0" marB="0">
                    <a:lnL w="12700">
                      <a:solidFill>
                        <a:srgbClr val="0000FF"/>
                      </a:solidFill>
                      <a:prstDash val="solid"/>
                    </a:lnL>
                    <a:lnR w="12700">
                      <a:solidFill>
                        <a:srgbClr val="0000FF"/>
                      </a:solidFill>
                      <a:prstDash val="solid"/>
                    </a:lnR>
                    <a:lnT w="12700">
                      <a:solidFill>
                        <a:srgbClr val="0000FF"/>
                      </a:solidFill>
                      <a:prstDash val="solid"/>
                    </a:lnT>
                    <a:lnB w="12700">
                      <a:solidFill>
                        <a:srgbClr val="0000FF"/>
                      </a:solidFill>
                      <a:prstDash val="solid"/>
                    </a:lnB>
                    <a:solidFill>
                      <a:schemeClr val="bg1"/>
                    </a:solidFill>
                  </a:tcPr>
                </a:tc>
                <a:extLst>
                  <a:ext uri="{0D108BD9-81ED-4DB2-BD59-A6C34878D82A}">
                    <a16:rowId xmlns:a16="http://schemas.microsoft.com/office/drawing/2014/main" val="10004"/>
                  </a:ext>
                </a:extLst>
              </a:tr>
              <a:tr h="528506">
                <a:tc>
                  <a:txBody>
                    <a:bodyPr/>
                    <a:lstStyle/>
                    <a:p>
                      <a:pPr>
                        <a:lnSpc>
                          <a:spcPct val="100000"/>
                        </a:lnSpc>
                      </a:pPr>
                      <a:endParaRPr sz="1400" dirty="0">
                        <a:latin typeface="Times New Roman"/>
                        <a:cs typeface="Times New Roman"/>
                      </a:endParaRPr>
                    </a:p>
                  </a:txBody>
                  <a:tcPr marL="0" marR="0" marT="0" marB="0">
                    <a:lnL w="12700">
                      <a:solidFill>
                        <a:srgbClr val="0000FF"/>
                      </a:solidFill>
                      <a:prstDash val="solid"/>
                    </a:lnL>
                    <a:lnR w="12700">
                      <a:solidFill>
                        <a:srgbClr val="0000FF"/>
                      </a:solidFill>
                      <a:prstDash val="solid"/>
                    </a:lnR>
                    <a:lnT w="12700">
                      <a:solidFill>
                        <a:srgbClr val="0000FF"/>
                      </a:solidFill>
                      <a:prstDash val="solid"/>
                    </a:lnT>
                    <a:lnB w="12700">
                      <a:solidFill>
                        <a:srgbClr val="0000FF"/>
                      </a:solidFill>
                      <a:prstDash val="solid"/>
                    </a:lnB>
                    <a:solidFill>
                      <a:schemeClr val="bg1"/>
                    </a:solidFill>
                  </a:tcPr>
                </a:tc>
                <a:extLst>
                  <a:ext uri="{0D108BD9-81ED-4DB2-BD59-A6C34878D82A}">
                    <a16:rowId xmlns:a16="http://schemas.microsoft.com/office/drawing/2014/main" val="10005"/>
                  </a:ext>
                </a:extLst>
              </a:tr>
              <a:tr h="528506">
                <a:tc>
                  <a:txBody>
                    <a:bodyPr/>
                    <a:lstStyle/>
                    <a:p>
                      <a:pPr>
                        <a:lnSpc>
                          <a:spcPct val="100000"/>
                        </a:lnSpc>
                      </a:pPr>
                      <a:endParaRPr sz="1400" dirty="0">
                        <a:latin typeface="Times New Roman"/>
                        <a:cs typeface="Times New Roman"/>
                      </a:endParaRPr>
                    </a:p>
                  </a:txBody>
                  <a:tcPr marL="0" marR="0" marT="0" marB="0">
                    <a:lnL w="12700">
                      <a:solidFill>
                        <a:srgbClr val="0000FF"/>
                      </a:solidFill>
                      <a:prstDash val="solid"/>
                    </a:lnL>
                    <a:lnR w="12700">
                      <a:solidFill>
                        <a:srgbClr val="0000FF"/>
                      </a:solidFill>
                      <a:prstDash val="solid"/>
                    </a:lnR>
                    <a:lnT w="12700">
                      <a:solidFill>
                        <a:srgbClr val="0000FF"/>
                      </a:solidFill>
                      <a:prstDash val="solid"/>
                    </a:lnT>
                    <a:lnB w="12700">
                      <a:solidFill>
                        <a:srgbClr val="0000FF"/>
                      </a:solidFill>
                      <a:prstDash val="solid"/>
                    </a:lnB>
                    <a:solidFill>
                      <a:schemeClr val="bg1"/>
                    </a:solidFill>
                  </a:tcPr>
                </a:tc>
                <a:extLst>
                  <a:ext uri="{0D108BD9-81ED-4DB2-BD59-A6C34878D82A}">
                    <a16:rowId xmlns:a16="http://schemas.microsoft.com/office/drawing/2014/main" val="10006"/>
                  </a:ext>
                </a:extLst>
              </a:tr>
              <a:tr h="528506">
                <a:tc>
                  <a:txBody>
                    <a:bodyPr/>
                    <a:lstStyle/>
                    <a:p>
                      <a:pPr>
                        <a:lnSpc>
                          <a:spcPct val="100000"/>
                        </a:lnSpc>
                      </a:pPr>
                      <a:endParaRPr sz="1400" dirty="0">
                        <a:latin typeface="Times New Roman"/>
                        <a:cs typeface="Times New Roman"/>
                      </a:endParaRPr>
                    </a:p>
                  </a:txBody>
                  <a:tcPr marL="0" marR="0" marT="0" marB="0">
                    <a:lnL w="12700">
                      <a:solidFill>
                        <a:srgbClr val="0000FF"/>
                      </a:solidFill>
                      <a:prstDash val="solid"/>
                    </a:lnL>
                    <a:lnR w="12700">
                      <a:solidFill>
                        <a:srgbClr val="0000FF"/>
                      </a:solidFill>
                      <a:prstDash val="solid"/>
                    </a:lnR>
                    <a:lnT w="12700">
                      <a:solidFill>
                        <a:srgbClr val="0000FF"/>
                      </a:solidFill>
                      <a:prstDash val="solid"/>
                    </a:lnT>
                    <a:lnB w="12700">
                      <a:solidFill>
                        <a:srgbClr val="0000FF"/>
                      </a:solidFill>
                      <a:prstDash val="solid"/>
                    </a:lnB>
                    <a:solidFill>
                      <a:schemeClr val="bg1"/>
                    </a:solidFill>
                  </a:tcPr>
                </a:tc>
                <a:extLst>
                  <a:ext uri="{0D108BD9-81ED-4DB2-BD59-A6C34878D82A}">
                    <a16:rowId xmlns:a16="http://schemas.microsoft.com/office/drawing/2014/main" val="10007"/>
                  </a:ext>
                </a:extLst>
              </a:tr>
            </a:tbl>
          </a:graphicData>
        </a:graphic>
      </p:graphicFrame>
      <p:sp>
        <p:nvSpPr>
          <p:cNvPr id="30" name="object 30"/>
          <p:cNvSpPr txBox="1"/>
          <p:nvPr/>
        </p:nvSpPr>
        <p:spPr>
          <a:xfrm>
            <a:off x="7696778" y="4633353"/>
            <a:ext cx="188926" cy="346048"/>
          </a:xfrm>
          <a:prstGeom prst="rect">
            <a:avLst/>
          </a:prstGeom>
        </p:spPr>
        <p:txBody>
          <a:bodyPr vert="horz" wrap="square" lIns="0" tIns="22661" rIns="0" bIns="0" rtlCol="0">
            <a:spAutoFit/>
          </a:bodyPr>
          <a:lstStyle/>
          <a:p>
            <a:pPr marL="25179">
              <a:spcBef>
                <a:spcPts val="178"/>
              </a:spcBef>
            </a:pPr>
            <a:r>
              <a:rPr sz="2100" spc="-129" dirty="0">
                <a:solidFill>
                  <a:srgbClr val="0000FF"/>
                </a:solidFill>
                <a:latin typeface="Arial"/>
                <a:cs typeface="Arial"/>
              </a:rPr>
              <a:t>6</a:t>
            </a:r>
            <a:endParaRPr sz="2100" dirty="0">
              <a:latin typeface="Arial"/>
              <a:cs typeface="Arial"/>
            </a:endParaRPr>
          </a:p>
        </p:txBody>
      </p:sp>
      <p:sp>
        <p:nvSpPr>
          <p:cNvPr id="31" name="object 31"/>
          <p:cNvSpPr txBox="1"/>
          <p:nvPr/>
        </p:nvSpPr>
        <p:spPr>
          <a:xfrm>
            <a:off x="7696778" y="4143317"/>
            <a:ext cx="188926" cy="346048"/>
          </a:xfrm>
          <a:prstGeom prst="rect">
            <a:avLst/>
          </a:prstGeom>
        </p:spPr>
        <p:txBody>
          <a:bodyPr vert="horz" wrap="square" lIns="0" tIns="22661" rIns="0" bIns="0" rtlCol="0">
            <a:spAutoFit/>
          </a:bodyPr>
          <a:lstStyle/>
          <a:p>
            <a:pPr marL="25179">
              <a:spcBef>
                <a:spcPts val="178"/>
              </a:spcBef>
            </a:pPr>
            <a:r>
              <a:rPr sz="2100" spc="-129" dirty="0">
                <a:solidFill>
                  <a:srgbClr val="0000FF"/>
                </a:solidFill>
                <a:latin typeface="Arial"/>
                <a:cs typeface="Arial"/>
              </a:rPr>
              <a:t>5</a:t>
            </a:r>
            <a:endParaRPr sz="2100" dirty="0">
              <a:latin typeface="Arial"/>
              <a:cs typeface="Arial"/>
            </a:endParaRPr>
          </a:p>
        </p:txBody>
      </p:sp>
      <p:sp>
        <p:nvSpPr>
          <p:cNvPr id="32" name="object 32"/>
          <p:cNvSpPr txBox="1"/>
          <p:nvPr/>
        </p:nvSpPr>
        <p:spPr>
          <a:xfrm>
            <a:off x="7679043" y="3605259"/>
            <a:ext cx="188926" cy="346048"/>
          </a:xfrm>
          <a:prstGeom prst="rect">
            <a:avLst/>
          </a:prstGeom>
        </p:spPr>
        <p:txBody>
          <a:bodyPr vert="horz" wrap="square" lIns="0" tIns="22661" rIns="0" bIns="0" rtlCol="0">
            <a:spAutoFit/>
          </a:bodyPr>
          <a:lstStyle/>
          <a:p>
            <a:pPr marL="25179">
              <a:spcBef>
                <a:spcPts val="178"/>
              </a:spcBef>
            </a:pPr>
            <a:r>
              <a:rPr sz="2100" spc="-129" dirty="0">
                <a:solidFill>
                  <a:srgbClr val="0000FF"/>
                </a:solidFill>
                <a:latin typeface="Arial"/>
                <a:cs typeface="Arial"/>
              </a:rPr>
              <a:t>4</a:t>
            </a:r>
            <a:endParaRPr sz="2100" dirty="0">
              <a:latin typeface="Arial"/>
              <a:cs typeface="Arial"/>
            </a:endParaRPr>
          </a:p>
        </p:txBody>
      </p:sp>
      <p:sp>
        <p:nvSpPr>
          <p:cNvPr id="33" name="object 33"/>
          <p:cNvSpPr txBox="1"/>
          <p:nvPr/>
        </p:nvSpPr>
        <p:spPr>
          <a:xfrm>
            <a:off x="7696778" y="3074880"/>
            <a:ext cx="185804" cy="346048"/>
          </a:xfrm>
          <a:prstGeom prst="rect">
            <a:avLst/>
          </a:prstGeom>
        </p:spPr>
        <p:txBody>
          <a:bodyPr vert="horz" wrap="square" lIns="0" tIns="22661" rIns="0" bIns="0" rtlCol="0">
            <a:spAutoFit/>
          </a:bodyPr>
          <a:lstStyle/>
          <a:p>
            <a:pPr marL="25179">
              <a:spcBef>
                <a:spcPts val="178"/>
              </a:spcBef>
            </a:pPr>
            <a:r>
              <a:rPr sz="2100" spc="-129" dirty="0">
                <a:solidFill>
                  <a:srgbClr val="0000FF"/>
                </a:solidFill>
                <a:latin typeface="Arial"/>
                <a:cs typeface="Arial"/>
              </a:rPr>
              <a:t>3</a:t>
            </a:r>
            <a:endParaRPr sz="2100" dirty="0">
              <a:latin typeface="Arial"/>
              <a:cs typeface="Arial"/>
            </a:endParaRPr>
          </a:p>
        </p:txBody>
      </p:sp>
      <p:sp>
        <p:nvSpPr>
          <p:cNvPr id="34" name="object 34"/>
          <p:cNvSpPr txBox="1"/>
          <p:nvPr/>
        </p:nvSpPr>
        <p:spPr>
          <a:xfrm>
            <a:off x="7696778" y="2604754"/>
            <a:ext cx="188926" cy="346048"/>
          </a:xfrm>
          <a:prstGeom prst="rect">
            <a:avLst/>
          </a:prstGeom>
        </p:spPr>
        <p:txBody>
          <a:bodyPr vert="horz" wrap="square" lIns="0" tIns="22661" rIns="0" bIns="0" rtlCol="0">
            <a:spAutoFit/>
          </a:bodyPr>
          <a:lstStyle/>
          <a:p>
            <a:pPr marL="25179">
              <a:spcBef>
                <a:spcPts val="178"/>
              </a:spcBef>
            </a:pPr>
            <a:r>
              <a:rPr sz="2100" spc="-129" dirty="0">
                <a:solidFill>
                  <a:srgbClr val="0000FF"/>
                </a:solidFill>
                <a:latin typeface="Arial"/>
                <a:cs typeface="Arial"/>
              </a:rPr>
              <a:t>2</a:t>
            </a:r>
            <a:endParaRPr sz="2100">
              <a:latin typeface="Arial"/>
              <a:cs typeface="Arial"/>
            </a:endParaRPr>
          </a:p>
        </p:txBody>
      </p:sp>
      <p:sp>
        <p:nvSpPr>
          <p:cNvPr id="35" name="object 35"/>
          <p:cNvSpPr txBox="1"/>
          <p:nvPr/>
        </p:nvSpPr>
        <p:spPr>
          <a:xfrm>
            <a:off x="7696778" y="2034042"/>
            <a:ext cx="188926" cy="346048"/>
          </a:xfrm>
          <a:prstGeom prst="rect">
            <a:avLst/>
          </a:prstGeom>
        </p:spPr>
        <p:txBody>
          <a:bodyPr vert="horz" wrap="square" lIns="0" tIns="22661" rIns="0" bIns="0" rtlCol="0">
            <a:spAutoFit/>
          </a:bodyPr>
          <a:lstStyle/>
          <a:p>
            <a:pPr marL="25179">
              <a:spcBef>
                <a:spcPts val="178"/>
              </a:spcBef>
            </a:pPr>
            <a:r>
              <a:rPr sz="2100" spc="-129" dirty="0">
                <a:solidFill>
                  <a:srgbClr val="0000FF"/>
                </a:solidFill>
                <a:latin typeface="Arial"/>
                <a:cs typeface="Arial"/>
              </a:rPr>
              <a:t>1</a:t>
            </a:r>
            <a:endParaRPr sz="2100">
              <a:latin typeface="Arial"/>
              <a:cs typeface="Arial"/>
            </a:endParaRPr>
          </a:p>
        </p:txBody>
      </p:sp>
      <p:sp>
        <p:nvSpPr>
          <p:cNvPr id="36" name="object 36"/>
          <p:cNvSpPr txBox="1"/>
          <p:nvPr/>
        </p:nvSpPr>
        <p:spPr>
          <a:xfrm>
            <a:off x="7696778" y="1463331"/>
            <a:ext cx="188926" cy="346048"/>
          </a:xfrm>
          <a:prstGeom prst="rect">
            <a:avLst/>
          </a:prstGeom>
        </p:spPr>
        <p:txBody>
          <a:bodyPr vert="horz" wrap="square" lIns="0" tIns="22661" rIns="0" bIns="0" rtlCol="0">
            <a:spAutoFit/>
          </a:bodyPr>
          <a:lstStyle/>
          <a:p>
            <a:pPr marL="25179">
              <a:spcBef>
                <a:spcPts val="178"/>
              </a:spcBef>
            </a:pPr>
            <a:r>
              <a:rPr sz="2100" spc="-129" dirty="0">
                <a:solidFill>
                  <a:srgbClr val="0000FF"/>
                </a:solidFill>
                <a:latin typeface="Arial"/>
                <a:cs typeface="Arial"/>
              </a:rPr>
              <a:t>0</a:t>
            </a:r>
            <a:endParaRPr sz="2100">
              <a:latin typeface="Arial"/>
              <a:cs typeface="Arial"/>
            </a:endParaRPr>
          </a:p>
        </p:txBody>
      </p:sp>
      <p:sp>
        <p:nvSpPr>
          <p:cNvPr id="38" name="object 38"/>
          <p:cNvSpPr txBox="1"/>
          <p:nvPr/>
        </p:nvSpPr>
        <p:spPr>
          <a:xfrm>
            <a:off x="1643827" y="4245540"/>
            <a:ext cx="188926" cy="346048"/>
          </a:xfrm>
          <a:prstGeom prst="rect">
            <a:avLst/>
          </a:prstGeom>
        </p:spPr>
        <p:txBody>
          <a:bodyPr vert="horz" wrap="square" lIns="0" tIns="22661" rIns="0" bIns="0" rtlCol="0">
            <a:spAutoFit/>
          </a:bodyPr>
          <a:lstStyle/>
          <a:p>
            <a:pPr marL="25179">
              <a:spcBef>
                <a:spcPts val="178"/>
              </a:spcBef>
            </a:pPr>
            <a:r>
              <a:rPr sz="2100" spc="-129" dirty="0">
                <a:solidFill>
                  <a:srgbClr val="0000FF"/>
                </a:solidFill>
                <a:latin typeface="Arial"/>
                <a:cs typeface="Arial"/>
              </a:rPr>
              <a:t>3</a:t>
            </a:r>
            <a:endParaRPr sz="2100">
              <a:latin typeface="Arial"/>
              <a:cs typeface="Arial"/>
            </a:endParaRPr>
          </a:p>
        </p:txBody>
      </p:sp>
      <p:sp>
        <p:nvSpPr>
          <p:cNvPr id="39" name="object 39"/>
          <p:cNvSpPr txBox="1"/>
          <p:nvPr/>
        </p:nvSpPr>
        <p:spPr>
          <a:xfrm>
            <a:off x="1643827" y="3389484"/>
            <a:ext cx="188926" cy="346048"/>
          </a:xfrm>
          <a:prstGeom prst="rect">
            <a:avLst/>
          </a:prstGeom>
        </p:spPr>
        <p:txBody>
          <a:bodyPr vert="horz" wrap="square" lIns="0" tIns="22661" rIns="0" bIns="0" rtlCol="0">
            <a:spAutoFit/>
          </a:bodyPr>
          <a:lstStyle/>
          <a:p>
            <a:pPr marL="25179">
              <a:spcBef>
                <a:spcPts val="178"/>
              </a:spcBef>
            </a:pPr>
            <a:r>
              <a:rPr sz="2100" spc="-129" dirty="0">
                <a:solidFill>
                  <a:srgbClr val="0000FF"/>
                </a:solidFill>
                <a:latin typeface="Arial"/>
                <a:cs typeface="Arial"/>
              </a:rPr>
              <a:t>2</a:t>
            </a:r>
            <a:endParaRPr sz="2100">
              <a:latin typeface="Arial"/>
              <a:cs typeface="Arial"/>
            </a:endParaRPr>
          </a:p>
        </p:txBody>
      </p:sp>
      <p:sp>
        <p:nvSpPr>
          <p:cNvPr id="40" name="object 40"/>
          <p:cNvSpPr txBox="1"/>
          <p:nvPr/>
        </p:nvSpPr>
        <p:spPr>
          <a:xfrm>
            <a:off x="1643827" y="2533405"/>
            <a:ext cx="188926" cy="346048"/>
          </a:xfrm>
          <a:prstGeom prst="rect">
            <a:avLst/>
          </a:prstGeom>
        </p:spPr>
        <p:txBody>
          <a:bodyPr vert="horz" wrap="square" lIns="0" tIns="22661" rIns="0" bIns="0" rtlCol="0">
            <a:spAutoFit/>
          </a:bodyPr>
          <a:lstStyle/>
          <a:p>
            <a:pPr marL="25179">
              <a:spcBef>
                <a:spcPts val="178"/>
              </a:spcBef>
            </a:pPr>
            <a:r>
              <a:rPr sz="2100" spc="-129" dirty="0">
                <a:solidFill>
                  <a:srgbClr val="0000FF"/>
                </a:solidFill>
                <a:latin typeface="Arial"/>
                <a:cs typeface="Arial"/>
              </a:rPr>
              <a:t>1</a:t>
            </a:r>
            <a:endParaRPr sz="2100">
              <a:latin typeface="Arial"/>
              <a:cs typeface="Arial"/>
            </a:endParaRPr>
          </a:p>
        </p:txBody>
      </p:sp>
      <p:sp>
        <p:nvSpPr>
          <p:cNvPr id="41" name="object 41"/>
          <p:cNvSpPr txBox="1"/>
          <p:nvPr/>
        </p:nvSpPr>
        <p:spPr>
          <a:xfrm>
            <a:off x="1643827" y="1677351"/>
            <a:ext cx="188926" cy="346048"/>
          </a:xfrm>
          <a:prstGeom prst="rect">
            <a:avLst/>
          </a:prstGeom>
        </p:spPr>
        <p:txBody>
          <a:bodyPr vert="horz" wrap="square" lIns="0" tIns="22661" rIns="0" bIns="0" rtlCol="0">
            <a:spAutoFit/>
          </a:bodyPr>
          <a:lstStyle/>
          <a:p>
            <a:pPr marL="25179">
              <a:spcBef>
                <a:spcPts val="178"/>
              </a:spcBef>
            </a:pPr>
            <a:r>
              <a:rPr sz="2100" spc="-129" dirty="0">
                <a:solidFill>
                  <a:srgbClr val="0000FF"/>
                </a:solidFill>
                <a:latin typeface="Arial"/>
                <a:cs typeface="Arial"/>
              </a:rPr>
              <a:t>0</a:t>
            </a:r>
            <a:endParaRPr sz="2100">
              <a:latin typeface="Arial"/>
              <a:cs typeface="Arial"/>
            </a:endParaRPr>
          </a:p>
        </p:txBody>
      </p:sp>
      <p:graphicFrame>
        <p:nvGraphicFramePr>
          <p:cNvPr id="43" name="object 43"/>
          <p:cNvGraphicFramePr>
            <a:graphicFrameLocks noGrp="1"/>
          </p:cNvGraphicFramePr>
          <p:nvPr/>
        </p:nvGraphicFramePr>
        <p:xfrm>
          <a:off x="1897932" y="1450133"/>
          <a:ext cx="1428107" cy="3322040"/>
        </p:xfrm>
        <a:graphic>
          <a:graphicData uri="http://schemas.openxmlformats.org/drawingml/2006/table">
            <a:tbl>
              <a:tblPr firstRow="1" bandRow="1">
                <a:tableStyleId>{2D5ABB26-0587-4C30-8999-92F81FD0307C}</a:tableStyleId>
              </a:tblPr>
              <a:tblGrid>
                <a:gridCol w="980118">
                  <a:extLst>
                    <a:ext uri="{9D8B030D-6E8A-4147-A177-3AD203B41FA5}">
                      <a16:colId xmlns:a16="http://schemas.microsoft.com/office/drawing/2014/main" val="20000"/>
                    </a:ext>
                  </a:extLst>
                </a:gridCol>
                <a:gridCol w="447989">
                  <a:extLst>
                    <a:ext uri="{9D8B030D-6E8A-4147-A177-3AD203B41FA5}">
                      <a16:colId xmlns:a16="http://schemas.microsoft.com/office/drawing/2014/main" val="20001"/>
                    </a:ext>
                  </a:extLst>
                </a:gridCol>
              </a:tblGrid>
              <a:tr h="830510">
                <a:tc>
                  <a:txBody>
                    <a:bodyPr/>
                    <a:lstStyle/>
                    <a:p>
                      <a:pPr marR="15240" algn="r">
                        <a:lnSpc>
                          <a:spcPct val="100000"/>
                        </a:lnSpc>
                        <a:spcBef>
                          <a:spcPts val="820"/>
                        </a:spcBef>
                      </a:pPr>
                      <a:r>
                        <a:rPr sz="2100" spc="-95" dirty="0">
                          <a:solidFill>
                            <a:srgbClr val="0000FF"/>
                          </a:solidFill>
                          <a:latin typeface="Arial"/>
                          <a:cs typeface="Arial"/>
                        </a:rPr>
                        <a:t>T</a:t>
                      </a:r>
                      <a:r>
                        <a:rPr sz="2100" spc="-5" dirty="0">
                          <a:solidFill>
                            <a:srgbClr val="0000FF"/>
                          </a:solidFill>
                          <a:latin typeface="Arial"/>
                          <a:cs typeface="Arial"/>
                        </a:rPr>
                        <a:t>rang</a:t>
                      </a:r>
                      <a:endParaRPr sz="2100">
                        <a:latin typeface="Arial"/>
                        <a:cs typeface="Arial"/>
                      </a:endParaRPr>
                    </a:p>
                  </a:txBody>
                  <a:tcPr marL="0" marR="0" marT="206369" marB="0">
                    <a:lnL w="12700">
                      <a:solidFill>
                        <a:srgbClr val="0000FF"/>
                      </a:solidFill>
                      <a:prstDash val="solid"/>
                    </a:lnL>
                    <a:lnT w="12700">
                      <a:solidFill>
                        <a:srgbClr val="0000FF"/>
                      </a:solidFill>
                      <a:prstDash val="solid"/>
                    </a:lnT>
                    <a:lnB w="12700">
                      <a:solidFill>
                        <a:srgbClr val="0000FF"/>
                      </a:solidFill>
                      <a:prstDash val="solid"/>
                    </a:lnB>
                    <a:solidFill>
                      <a:srgbClr val="E5CCB2"/>
                    </a:solidFill>
                  </a:tcPr>
                </a:tc>
                <a:tc>
                  <a:txBody>
                    <a:bodyPr/>
                    <a:lstStyle/>
                    <a:p>
                      <a:pPr marL="22860">
                        <a:lnSpc>
                          <a:spcPct val="100000"/>
                        </a:lnSpc>
                        <a:spcBef>
                          <a:spcPts val="820"/>
                        </a:spcBef>
                      </a:pPr>
                      <a:r>
                        <a:rPr sz="2100" dirty="0">
                          <a:solidFill>
                            <a:srgbClr val="0000FF"/>
                          </a:solidFill>
                          <a:latin typeface="Arial"/>
                          <a:cs typeface="Arial"/>
                        </a:rPr>
                        <a:t>0</a:t>
                      </a:r>
                      <a:endParaRPr sz="2100">
                        <a:latin typeface="Arial"/>
                        <a:cs typeface="Arial"/>
                      </a:endParaRPr>
                    </a:p>
                  </a:txBody>
                  <a:tcPr marL="0" marR="0" marT="206369" marB="0">
                    <a:lnR w="12700">
                      <a:solidFill>
                        <a:srgbClr val="0000FF"/>
                      </a:solidFill>
                      <a:prstDash val="solid"/>
                    </a:lnR>
                    <a:lnT w="12700">
                      <a:solidFill>
                        <a:srgbClr val="0000FF"/>
                      </a:solidFill>
                      <a:prstDash val="solid"/>
                    </a:lnT>
                    <a:lnB w="12700">
                      <a:solidFill>
                        <a:srgbClr val="0000FF"/>
                      </a:solidFill>
                      <a:prstDash val="solid"/>
                    </a:lnB>
                    <a:solidFill>
                      <a:srgbClr val="E5CCB2"/>
                    </a:solidFill>
                  </a:tcPr>
                </a:tc>
                <a:extLst>
                  <a:ext uri="{0D108BD9-81ED-4DB2-BD59-A6C34878D82A}">
                    <a16:rowId xmlns:a16="http://schemas.microsoft.com/office/drawing/2014/main" val="10000"/>
                  </a:ext>
                </a:extLst>
              </a:tr>
              <a:tr h="830510">
                <a:tc>
                  <a:txBody>
                    <a:bodyPr/>
                    <a:lstStyle/>
                    <a:p>
                      <a:pPr marR="15240" algn="r">
                        <a:lnSpc>
                          <a:spcPct val="100000"/>
                        </a:lnSpc>
                        <a:spcBef>
                          <a:spcPts val="820"/>
                        </a:spcBef>
                      </a:pPr>
                      <a:r>
                        <a:rPr sz="2100" spc="-95" dirty="0">
                          <a:solidFill>
                            <a:srgbClr val="0000FF"/>
                          </a:solidFill>
                          <a:latin typeface="Arial"/>
                          <a:cs typeface="Arial"/>
                        </a:rPr>
                        <a:t>T</a:t>
                      </a:r>
                      <a:r>
                        <a:rPr sz="2100" spc="-5" dirty="0">
                          <a:solidFill>
                            <a:srgbClr val="0000FF"/>
                          </a:solidFill>
                          <a:latin typeface="Arial"/>
                          <a:cs typeface="Arial"/>
                        </a:rPr>
                        <a:t>rang</a:t>
                      </a:r>
                      <a:endParaRPr sz="2100">
                        <a:latin typeface="Arial"/>
                        <a:cs typeface="Arial"/>
                      </a:endParaRPr>
                    </a:p>
                  </a:txBody>
                  <a:tcPr marL="0" marR="0" marT="206369" marB="0">
                    <a:lnL w="12700">
                      <a:solidFill>
                        <a:srgbClr val="0000FF"/>
                      </a:solidFill>
                      <a:prstDash val="solid"/>
                    </a:lnL>
                    <a:lnT w="12700">
                      <a:solidFill>
                        <a:srgbClr val="0000FF"/>
                      </a:solidFill>
                      <a:prstDash val="solid"/>
                    </a:lnT>
                    <a:lnB w="12700">
                      <a:solidFill>
                        <a:srgbClr val="0000FF"/>
                      </a:solidFill>
                      <a:prstDash val="solid"/>
                    </a:lnB>
                    <a:solidFill>
                      <a:srgbClr val="E5CCB2"/>
                    </a:solidFill>
                  </a:tcPr>
                </a:tc>
                <a:tc>
                  <a:txBody>
                    <a:bodyPr/>
                    <a:lstStyle/>
                    <a:p>
                      <a:pPr marL="22860">
                        <a:lnSpc>
                          <a:spcPct val="100000"/>
                        </a:lnSpc>
                        <a:spcBef>
                          <a:spcPts val="820"/>
                        </a:spcBef>
                      </a:pPr>
                      <a:r>
                        <a:rPr sz="2100" dirty="0">
                          <a:solidFill>
                            <a:srgbClr val="0000FF"/>
                          </a:solidFill>
                          <a:latin typeface="Arial"/>
                          <a:cs typeface="Arial"/>
                        </a:rPr>
                        <a:t>1</a:t>
                      </a:r>
                      <a:endParaRPr sz="2100">
                        <a:latin typeface="Arial"/>
                        <a:cs typeface="Arial"/>
                      </a:endParaRPr>
                    </a:p>
                  </a:txBody>
                  <a:tcPr marL="0" marR="0" marT="206369" marB="0">
                    <a:lnR w="12700">
                      <a:solidFill>
                        <a:srgbClr val="0000FF"/>
                      </a:solidFill>
                      <a:prstDash val="solid"/>
                    </a:lnR>
                    <a:lnT w="12700">
                      <a:solidFill>
                        <a:srgbClr val="0000FF"/>
                      </a:solidFill>
                      <a:prstDash val="solid"/>
                    </a:lnT>
                    <a:lnB w="12700">
                      <a:solidFill>
                        <a:srgbClr val="0000FF"/>
                      </a:solidFill>
                      <a:prstDash val="solid"/>
                    </a:lnB>
                    <a:solidFill>
                      <a:srgbClr val="E5CCB2"/>
                    </a:solidFill>
                  </a:tcPr>
                </a:tc>
                <a:extLst>
                  <a:ext uri="{0D108BD9-81ED-4DB2-BD59-A6C34878D82A}">
                    <a16:rowId xmlns:a16="http://schemas.microsoft.com/office/drawing/2014/main" val="10001"/>
                  </a:ext>
                </a:extLst>
              </a:tr>
              <a:tr h="830510">
                <a:tc>
                  <a:txBody>
                    <a:bodyPr/>
                    <a:lstStyle/>
                    <a:p>
                      <a:pPr marR="15240" algn="r">
                        <a:lnSpc>
                          <a:spcPct val="100000"/>
                        </a:lnSpc>
                        <a:spcBef>
                          <a:spcPts val="820"/>
                        </a:spcBef>
                      </a:pPr>
                      <a:r>
                        <a:rPr sz="2100" spc="-95" dirty="0">
                          <a:solidFill>
                            <a:srgbClr val="0000FF"/>
                          </a:solidFill>
                          <a:latin typeface="Arial"/>
                          <a:cs typeface="Arial"/>
                        </a:rPr>
                        <a:t>T</a:t>
                      </a:r>
                      <a:r>
                        <a:rPr sz="2100" spc="-5" dirty="0">
                          <a:solidFill>
                            <a:srgbClr val="0000FF"/>
                          </a:solidFill>
                          <a:latin typeface="Arial"/>
                          <a:cs typeface="Arial"/>
                        </a:rPr>
                        <a:t>rang</a:t>
                      </a:r>
                      <a:endParaRPr sz="2100">
                        <a:latin typeface="Arial"/>
                        <a:cs typeface="Arial"/>
                      </a:endParaRPr>
                    </a:p>
                  </a:txBody>
                  <a:tcPr marL="0" marR="0" marT="206369" marB="0">
                    <a:lnL w="12700">
                      <a:solidFill>
                        <a:srgbClr val="0000FF"/>
                      </a:solidFill>
                      <a:prstDash val="solid"/>
                    </a:lnL>
                    <a:lnT w="12700">
                      <a:solidFill>
                        <a:srgbClr val="0000FF"/>
                      </a:solidFill>
                      <a:prstDash val="solid"/>
                    </a:lnT>
                    <a:lnB w="12700">
                      <a:solidFill>
                        <a:srgbClr val="0000FF"/>
                      </a:solidFill>
                      <a:prstDash val="solid"/>
                    </a:lnB>
                    <a:solidFill>
                      <a:srgbClr val="E5CCB2"/>
                    </a:solidFill>
                  </a:tcPr>
                </a:tc>
                <a:tc>
                  <a:txBody>
                    <a:bodyPr/>
                    <a:lstStyle/>
                    <a:p>
                      <a:pPr marL="22860">
                        <a:lnSpc>
                          <a:spcPct val="100000"/>
                        </a:lnSpc>
                        <a:spcBef>
                          <a:spcPts val="820"/>
                        </a:spcBef>
                      </a:pPr>
                      <a:r>
                        <a:rPr sz="2100" dirty="0">
                          <a:solidFill>
                            <a:srgbClr val="0000FF"/>
                          </a:solidFill>
                          <a:latin typeface="Arial"/>
                          <a:cs typeface="Arial"/>
                        </a:rPr>
                        <a:t>2</a:t>
                      </a:r>
                      <a:endParaRPr sz="2100">
                        <a:latin typeface="Arial"/>
                        <a:cs typeface="Arial"/>
                      </a:endParaRPr>
                    </a:p>
                  </a:txBody>
                  <a:tcPr marL="0" marR="0" marT="206369" marB="0">
                    <a:lnR w="12700">
                      <a:solidFill>
                        <a:srgbClr val="0000FF"/>
                      </a:solidFill>
                      <a:prstDash val="solid"/>
                    </a:lnR>
                    <a:lnT w="12700">
                      <a:solidFill>
                        <a:srgbClr val="0000FF"/>
                      </a:solidFill>
                      <a:prstDash val="solid"/>
                    </a:lnT>
                    <a:lnB w="12700">
                      <a:solidFill>
                        <a:srgbClr val="0000FF"/>
                      </a:solidFill>
                      <a:prstDash val="solid"/>
                    </a:lnB>
                    <a:solidFill>
                      <a:srgbClr val="E5CCB2"/>
                    </a:solidFill>
                  </a:tcPr>
                </a:tc>
                <a:extLst>
                  <a:ext uri="{0D108BD9-81ED-4DB2-BD59-A6C34878D82A}">
                    <a16:rowId xmlns:a16="http://schemas.microsoft.com/office/drawing/2014/main" val="10002"/>
                  </a:ext>
                </a:extLst>
              </a:tr>
              <a:tr h="830510">
                <a:tc>
                  <a:txBody>
                    <a:bodyPr/>
                    <a:lstStyle/>
                    <a:p>
                      <a:pPr marR="15240" algn="r">
                        <a:lnSpc>
                          <a:spcPct val="100000"/>
                        </a:lnSpc>
                        <a:spcBef>
                          <a:spcPts val="820"/>
                        </a:spcBef>
                      </a:pPr>
                      <a:r>
                        <a:rPr sz="2100" spc="-95" dirty="0">
                          <a:solidFill>
                            <a:srgbClr val="0000FF"/>
                          </a:solidFill>
                          <a:latin typeface="Arial"/>
                          <a:cs typeface="Arial"/>
                        </a:rPr>
                        <a:t>T</a:t>
                      </a:r>
                      <a:r>
                        <a:rPr sz="2100" spc="-5" dirty="0">
                          <a:solidFill>
                            <a:srgbClr val="0000FF"/>
                          </a:solidFill>
                          <a:latin typeface="Arial"/>
                          <a:cs typeface="Arial"/>
                        </a:rPr>
                        <a:t>rang</a:t>
                      </a:r>
                      <a:endParaRPr sz="2100">
                        <a:latin typeface="Arial"/>
                        <a:cs typeface="Arial"/>
                      </a:endParaRPr>
                    </a:p>
                  </a:txBody>
                  <a:tcPr marL="0" marR="0" marT="206369" marB="0">
                    <a:lnL w="12700">
                      <a:solidFill>
                        <a:srgbClr val="0000FF"/>
                      </a:solidFill>
                      <a:prstDash val="solid"/>
                    </a:lnL>
                    <a:lnT w="12700">
                      <a:solidFill>
                        <a:srgbClr val="0000FF"/>
                      </a:solidFill>
                      <a:prstDash val="solid"/>
                    </a:lnT>
                    <a:lnB w="12700">
                      <a:solidFill>
                        <a:srgbClr val="0000FF"/>
                      </a:solidFill>
                      <a:prstDash val="solid"/>
                    </a:lnB>
                    <a:solidFill>
                      <a:srgbClr val="E5CCB2"/>
                    </a:solidFill>
                  </a:tcPr>
                </a:tc>
                <a:tc>
                  <a:txBody>
                    <a:bodyPr/>
                    <a:lstStyle/>
                    <a:p>
                      <a:pPr marL="22860">
                        <a:lnSpc>
                          <a:spcPct val="100000"/>
                        </a:lnSpc>
                        <a:spcBef>
                          <a:spcPts val="820"/>
                        </a:spcBef>
                      </a:pPr>
                      <a:r>
                        <a:rPr sz="2100" dirty="0">
                          <a:solidFill>
                            <a:srgbClr val="0000FF"/>
                          </a:solidFill>
                          <a:latin typeface="Arial"/>
                          <a:cs typeface="Arial"/>
                        </a:rPr>
                        <a:t>3</a:t>
                      </a:r>
                      <a:endParaRPr sz="2100">
                        <a:latin typeface="Arial"/>
                        <a:cs typeface="Arial"/>
                      </a:endParaRPr>
                    </a:p>
                  </a:txBody>
                  <a:tcPr marL="0" marR="0" marT="206369" marB="0">
                    <a:lnR w="12700">
                      <a:solidFill>
                        <a:srgbClr val="0000FF"/>
                      </a:solidFill>
                      <a:prstDash val="solid"/>
                    </a:lnR>
                    <a:lnT w="12700">
                      <a:solidFill>
                        <a:srgbClr val="0000FF"/>
                      </a:solidFill>
                      <a:prstDash val="solid"/>
                    </a:lnT>
                    <a:lnB w="12700">
                      <a:solidFill>
                        <a:srgbClr val="0000FF"/>
                      </a:solidFill>
                      <a:prstDash val="solid"/>
                    </a:lnB>
                    <a:solidFill>
                      <a:srgbClr val="E5CCB2"/>
                    </a:solidFill>
                  </a:tcPr>
                </a:tc>
                <a:extLst>
                  <a:ext uri="{0D108BD9-81ED-4DB2-BD59-A6C34878D82A}">
                    <a16:rowId xmlns:a16="http://schemas.microsoft.com/office/drawing/2014/main" val="10003"/>
                  </a:ext>
                </a:extLst>
              </a:tr>
            </a:tbl>
          </a:graphicData>
        </a:graphic>
      </p:graphicFrame>
      <p:sp>
        <p:nvSpPr>
          <p:cNvPr id="45" name="Rectangle 44"/>
          <p:cNvSpPr/>
          <p:nvPr/>
        </p:nvSpPr>
        <p:spPr>
          <a:xfrm>
            <a:off x="248754" y="961153"/>
            <a:ext cx="8686800" cy="334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altLang="ja-JP" sz="2300" dirty="0">
                <a:solidFill>
                  <a:schemeClr val="bg1"/>
                </a:solidFill>
              </a:rPr>
              <a:t>Ví dụ</a:t>
            </a:r>
          </a:p>
        </p:txBody>
      </p:sp>
      <p:sp>
        <p:nvSpPr>
          <p:cNvPr id="46" name="Rectangle 45"/>
          <p:cNvSpPr/>
          <p:nvPr/>
        </p:nvSpPr>
        <p:spPr>
          <a:xfrm>
            <a:off x="248754" y="103169"/>
            <a:ext cx="8740962" cy="923330"/>
          </a:xfrm>
          <a:prstGeom prst="rect">
            <a:avLst/>
          </a:prstGeom>
        </p:spPr>
        <p:txBody>
          <a:bodyPr wrap="square">
            <a:spAutoFit/>
          </a:bodyPr>
          <a:lstStyle/>
          <a:p>
            <a:r>
              <a:rPr lang="vi-VN" altLang="ja-JP" dirty="0">
                <a:latin typeface="+mj-lt"/>
              </a:rPr>
              <a:t>Chương  3:  Qu</a:t>
            </a:r>
            <a:r>
              <a:rPr lang="en-US" altLang="ja-JP" dirty="0">
                <a:latin typeface="+mj-lt"/>
              </a:rPr>
              <a:t>ản lý bộ nhớ</a:t>
            </a:r>
            <a:endParaRPr lang="vi-VN" altLang="ja-JP" dirty="0">
              <a:latin typeface="+mj-lt"/>
            </a:endParaRPr>
          </a:p>
          <a:p>
            <a:r>
              <a:rPr lang="vi-VN" altLang="ja-JP" dirty="0">
                <a:latin typeface="+mj-lt"/>
              </a:rPr>
              <a:t>2. Các chiến lược quản lý bộ nhớ </a:t>
            </a:r>
            <a:endParaRPr lang="en-US" altLang="ja-JP" dirty="0">
              <a:latin typeface="+mj-lt"/>
            </a:endParaRPr>
          </a:p>
          <a:p>
            <a:r>
              <a:rPr lang="vi-VN" altLang="ja-JP" dirty="0">
                <a:latin typeface="+mj-lt"/>
              </a:rPr>
              <a:t>2.</a:t>
            </a:r>
            <a:r>
              <a:rPr lang="en-US" altLang="ja-JP" dirty="0">
                <a:latin typeface="Tahoma" panose="020B0604030504040204" pitchFamily="34" charset="0"/>
                <a:ea typeface="Tahoma" panose="020B0604030504040204" pitchFamily="34" charset="0"/>
                <a:cs typeface="Tahoma" panose="020B0604030504040204" pitchFamily="34" charset="0"/>
              </a:rPr>
              <a:t>4</a:t>
            </a:r>
            <a:r>
              <a:rPr lang="vi-VN" altLang="ja-JP" dirty="0">
                <a:latin typeface="+mj-lt"/>
              </a:rPr>
              <a:t> Chiến lược </a:t>
            </a:r>
            <a:r>
              <a:rPr lang="vi-VN" altLang="ja-JP" dirty="0">
                <a:latin typeface="Tahoma" panose="020B0604030504040204" pitchFamily="34" charset="0"/>
                <a:ea typeface="Tahoma" panose="020B0604030504040204" pitchFamily="34" charset="0"/>
                <a:cs typeface="Tahoma" panose="020B0604030504040204" pitchFamily="34" charset="0"/>
              </a:rPr>
              <a:t>phân </a:t>
            </a:r>
            <a:r>
              <a:rPr lang="en-US" altLang="ja-JP" dirty="0">
                <a:latin typeface="Tahoma" panose="020B0604030504040204" pitchFamily="34" charset="0"/>
                <a:ea typeface="Tahoma" panose="020B0604030504040204" pitchFamily="34" charset="0"/>
                <a:cs typeface="Tahoma" panose="020B0604030504040204" pitchFamily="34" charset="0"/>
              </a:rPr>
              <a:t>trang</a:t>
            </a:r>
            <a:endParaRPr lang="vi-VN" altLang="ja-JP" dirty="0">
              <a:latin typeface="Tahoma" panose="020B0604030504040204" pitchFamily="34" charset="0"/>
              <a:ea typeface="Tahoma" panose="020B0604030504040204" pitchFamily="34" charset="0"/>
              <a:cs typeface="Tahoma" panose="020B0604030504040204" pitchFamily="34" charset="0"/>
            </a:endParaRPr>
          </a:p>
        </p:txBody>
      </p:sp>
      <p:sp>
        <p:nvSpPr>
          <p:cNvPr id="47" name="object 30"/>
          <p:cNvSpPr txBox="1"/>
          <p:nvPr/>
        </p:nvSpPr>
        <p:spPr>
          <a:xfrm>
            <a:off x="7696778" y="5169932"/>
            <a:ext cx="188926" cy="346048"/>
          </a:xfrm>
          <a:prstGeom prst="rect">
            <a:avLst/>
          </a:prstGeom>
        </p:spPr>
        <p:txBody>
          <a:bodyPr vert="horz" wrap="square" lIns="0" tIns="22661" rIns="0" bIns="0" rtlCol="0">
            <a:spAutoFit/>
          </a:bodyPr>
          <a:lstStyle/>
          <a:p>
            <a:pPr marL="25179">
              <a:spcBef>
                <a:spcPts val="178"/>
              </a:spcBef>
            </a:pPr>
            <a:r>
              <a:rPr lang="en-US" sz="2100" spc="-129" dirty="0">
                <a:solidFill>
                  <a:srgbClr val="0000FF"/>
                </a:solidFill>
                <a:latin typeface="Arial"/>
                <a:cs typeface="Arial"/>
              </a:rPr>
              <a:t>7</a:t>
            </a:r>
            <a:endParaRPr sz="2100" dirty="0">
              <a:latin typeface="Arial"/>
              <a:cs typeface="Arial"/>
            </a:endParaRPr>
          </a:p>
        </p:txBody>
      </p:sp>
      <p:sp>
        <p:nvSpPr>
          <p:cNvPr id="48" name="TextBox 47"/>
          <p:cNvSpPr txBox="1"/>
          <p:nvPr/>
        </p:nvSpPr>
        <p:spPr>
          <a:xfrm>
            <a:off x="1981200" y="4800600"/>
            <a:ext cx="1434703" cy="369332"/>
          </a:xfrm>
          <a:prstGeom prst="rect">
            <a:avLst/>
          </a:prstGeom>
          <a:noFill/>
        </p:spPr>
        <p:txBody>
          <a:bodyPr wrap="square" rtlCol="0">
            <a:spAutoFit/>
          </a:bodyPr>
          <a:lstStyle/>
          <a:p>
            <a:r>
              <a:rPr kumimoji="1" lang="en-US" altLang="ja-JP" dirty="0">
                <a:solidFill>
                  <a:srgbClr val="3C33F5"/>
                </a:solidFill>
                <a:latin typeface="Tahoma" panose="020B0604030504040204" pitchFamily="34" charset="0"/>
                <a:ea typeface="Tahoma" panose="020B0604030504040204" pitchFamily="34" charset="0"/>
                <a:cs typeface="Tahoma" panose="020B0604030504040204" pitchFamily="34" charset="0"/>
              </a:rPr>
              <a:t>Bộ nhớ logic</a:t>
            </a:r>
            <a:endParaRPr kumimoji="1" lang="ja-JP" altLang="en-US" dirty="0">
              <a:solidFill>
                <a:srgbClr val="3C33F5"/>
              </a:solidFill>
              <a:latin typeface="Tahoma" panose="020B0604030504040204" pitchFamily="34" charset="0"/>
              <a:cs typeface="Tahoma" panose="020B0604030504040204" pitchFamily="34" charset="0"/>
            </a:endParaRPr>
          </a:p>
        </p:txBody>
      </p:sp>
      <p:sp>
        <p:nvSpPr>
          <p:cNvPr id="49" name="TextBox 48"/>
          <p:cNvSpPr txBox="1"/>
          <p:nvPr/>
        </p:nvSpPr>
        <p:spPr>
          <a:xfrm>
            <a:off x="6107258" y="5577883"/>
            <a:ext cx="1775324" cy="369332"/>
          </a:xfrm>
          <a:prstGeom prst="rect">
            <a:avLst/>
          </a:prstGeom>
          <a:noFill/>
        </p:spPr>
        <p:txBody>
          <a:bodyPr wrap="square" rtlCol="0">
            <a:spAutoFit/>
          </a:bodyPr>
          <a:lstStyle/>
          <a:p>
            <a:r>
              <a:rPr kumimoji="1" lang="en-US" altLang="ja-JP" dirty="0">
                <a:solidFill>
                  <a:srgbClr val="3C33F5"/>
                </a:solidFill>
                <a:latin typeface="Tahoma" panose="020B0604030504040204" pitchFamily="34" charset="0"/>
                <a:ea typeface="Tahoma" panose="020B0604030504040204" pitchFamily="34" charset="0"/>
                <a:cs typeface="Tahoma" panose="020B0604030504040204" pitchFamily="34" charset="0"/>
              </a:rPr>
              <a:t>Bộ nhớ vật lý</a:t>
            </a:r>
            <a:endParaRPr kumimoji="1" lang="ja-JP" altLang="en-US" dirty="0">
              <a:solidFill>
                <a:srgbClr val="3C33F5"/>
              </a:solidFill>
              <a:latin typeface="Tahoma" panose="020B0604030504040204" pitchFamily="34" charset="0"/>
              <a:cs typeface="Tahoma" panose="020B0604030504040204" pitchFamily="34" charset="0"/>
            </a:endParaRPr>
          </a:p>
        </p:txBody>
      </p:sp>
      <p:sp>
        <p:nvSpPr>
          <p:cNvPr id="50" name="object 44"/>
          <p:cNvSpPr/>
          <p:nvPr/>
        </p:nvSpPr>
        <p:spPr>
          <a:xfrm>
            <a:off x="4407165" y="2387581"/>
            <a:ext cx="429491" cy="1426967"/>
          </a:xfrm>
          <a:custGeom>
            <a:avLst/>
            <a:gdLst/>
            <a:ahLst/>
            <a:cxnLst/>
            <a:rect l="l" t="t" r="r" b="b"/>
            <a:pathLst>
              <a:path w="216535" h="720089">
                <a:moveTo>
                  <a:pt x="216001" y="0"/>
                </a:moveTo>
                <a:lnTo>
                  <a:pt x="0" y="0"/>
                </a:lnTo>
                <a:lnTo>
                  <a:pt x="0" y="720005"/>
                </a:lnTo>
                <a:lnTo>
                  <a:pt x="216001" y="720005"/>
                </a:lnTo>
                <a:lnTo>
                  <a:pt x="216001" y="0"/>
                </a:lnTo>
                <a:close/>
              </a:path>
            </a:pathLst>
          </a:custGeom>
          <a:solidFill>
            <a:srgbClr val="8ED8F8"/>
          </a:solidFill>
        </p:spPr>
        <p:txBody>
          <a:bodyPr wrap="square" lIns="0" tIns="0" rIns="0" bIns="0" rtlCol="0"/>
          <a:lstStyle/>
          <a:p>
            <a:endParaRPr/>
          </a:p>
        </p:txBody>
      </p:sp>
      <p:sp>
        <p:nvSpPr>
          <p:cNvPr id="51" name="object 45"/>
          <p:cNvSpPr txBox="1"/>
          <p:nvPr/>
        </p:nvSpPr>
        <p:spPr>
          <a:xfrm>
            <a:off x="4407165" y="3457682"/>
            <a:ext cx="429491" cy="320601"/>
          </a:xfrm>
          <a:prstGeom prst="rect">
            <a:avLst/>
          </a:prstGeom>
          <a:solidFill>
            <a:srgbClr val="8ED8F8"/>
          </a:solidFill>
          <a:ln w="25400">
            <a:solidFill>
              <a:srgbClr val="0000FF"/>
            </a:solidFill>
          </a:ln>
        </p:spPr>
        <p:txBody>
          <a:bodyPr vert="horz" wrap="square" lIns="0" tIns="0" rIns="0" bIns="0" rtlCol="0">
            <a:spAutoFit/>
          </a:bodyPr>
          <a:lstStyle/>
          <a:p>
            <a:pPr marL="134708">
              <a:lnSpc>
                <a:spcPts val="2458"/>
              </a:lnSpc>
            </a:pPr>
            <a:r>
              <a:rPr sz="2100" spc="-129" dirty="0">
                <a:solidFill>
                  <a:srgbClr val="0000FF"/>
                </a:solidFill>
                <a:latin typeface="Arial"/>
                <a:cs typeface="Arial"/>
              </a:rPr>
              <a:t>2</a:t>
            </a:r>
            <a:endParaRPr sz="2100">
              <a:latin typeface="Arial"/>
              <a:cs typeface="Arial"/>
            </a:endParaRPr>
          </a:p>
        </p:txBody>
      </p:sp>
      <p:sp>
        <p:nvSpPr>
          <p:cNvPr id="52" name="object 46"/>
          <p:cNvSpPr txBox="1"/>
          <p:nvPr/>
        </p:nvSpPr>
        <p:spPr>
          <a:xfrm>
            <a:off x="4407165" y="3100981"/>
            <a:ext cx="429491" cy="320601"/>
          </a:xfrm>
          <a:prstGeom prst="rect">
            <a:avLst/>
          </a:prstGeom>
          <a:solidFill>
            <a:srgbClr val="8ED8F8"/>
          </a:solidFill>
          <a:ln w="25400">
            <a:solidFill>
              <a:srgbClr val="0000FF"/>
            </a:solidFill>
          </a:ln>
        </p:spPr>
        <p:txBody>
          <a:bodyPr vert="horz" wrap="square" lIns="0" tIns="0" rIns="0" bIns="0" rtlCol="0">
            <a:spAutoFit/>
          </a:bodyPr>
          <a:lstStyle/>
          <a:p>
            <a:pPr marL="134708">
              <a:lnSpc>
                <a:spcPts val="2458"/>
              </a:lnSpc>
            </a:pPr>
            <a:r>
              <a:rPr sz="2100" spc="-129" dirty="0">
                <a:solidFill>
                  <a:srgbClr val="0000FF"/>
                </a:solidFill>
                <a:latin typeface="Arial"/>
                <a:cs typeface="Arial"/>
              </a:rPr>
              <a:t>1</a:t>
            </a:r>
            <a:endParaRPr sz="2100">
              <a:latin typeface="Arial"/>
              <a:cs typeface="Arial"/>
            </a:endParaRPr>
          </a:p>
        </p:txBody>
      </p:sp>
      <p:sp>
        <p:nvSpPr>
          <p:cNvPr id="53" name="object 47"/>
          <p:cNvSpPr txBox="1"/>
          <p:nvPr/>
        </p:nvSpPr>
        <p:spPr>
          <a:xfrm>
            <a:off x="4407165" y="2744282"/>
            <a:ext cx="429491" cy="320601"/>
          </a:xfrm>
          <a:prstGeom prst="rect">
            <a:avLst/>
          </a:prstGeom>
          <a:solidFill>
            <a:srgbClr val="8ED8F8"/>
          </a:solidFill>
          <a:ln w="25400">
            <a:solidFill>
              <a:srgbClr val="0000FF"/>
            </a:solidFill>
          </a:ln>
        </p:spPr>
        <p:txBody>
          <a:bodyPr vert="horz" wrap="square" lIns="0" tIns="0" rIns="0" bIns="0" rtlCol="0">
            <a:spAutoFit/>
          </a:bodyPr>
          <a:lstStyle/>
          <a:p>
            <a:pPr marL="134708">
              <a:lnSpc>
                <a:spcPts val="2458"/>
              </a:lnSpc>
            </a:pPr>
            <a:r>
              <a:rPr sz="2100" spc="-129" dirty="0">
                <a:solidFill>
                  <a:srgbClr val="0000FF"/>
                </a:solidFill>
                <a:latin typeface="Arial"/>
                <a:cs typeface="Arial"/>
              </a:rPr>
              <a:t>6</a:t>
            </a:r>
            <a:endParaRPr sz="2100">
              <a:latin typeface="Arial"/>
              <a:cs typeface="Arial"/>
            </a:endParaRPr>
          </a:p>
        </p:txBody>
      </p:sp>
      <p:sp>
        <p:nvSpPr>
          <p:cNvPr id="54" name="object 48"/>
          <p:cNvSpPr txBox="1"/>
          <p:nvPr/>
        </p:nvSpPr>
        <p:spPr>
          <a:xfrm>
            <a:off x="4407165" y="2387581"/>
            <a:ext cx="429491" cy="320601"/>
          </a:xfrm>
          <a:prstGeom prst="rect">
            <a:avLst/>
          </a:prstGeom>
          <a:solidFill>
            <a:srgbClr val="8ED8F8"/>
          </a:solidFill>
          <a:ln w="25400">
            <a:solidFill>
              <a:srgbClr val="0000FF"/>
            </a:solidFill>
          </a:ln>
        </p:spPr>
        <p:txBody>
          <a:bodyPr vert="horz" wrap="square" lIns="0" tIns="0" rIns="0" bIns="0" rtlCol="0">
            <a:spAutoFit/>
          </a:bodyPr>
          <a:lstStyle/>
          <a:p>
            <a:pPr marL="134708">
              <a:lnSpc>
                <a:spcPts val="2458"/>
              </a:lnSpc>
            </a:pPr>
            <a:r>
              <a:rPr sz="2100" spc="-129" dirty="0">
                <a:solidFill>
                  <a:srgbClr val="0000FF"/>
                </a:solidFill>
                <a:latin typeface="Arial"/>
                <a:cs typeface="Arial"/>
              </a:rPr>
              <a:t>5</a:t>
            </a:r>
            <a:endParaRPr sz="2100">
              <a:latin typeface="Arial"/>
              <a:cs typeface="Arial"/>
            </a:endParaRPr>
          </a:p>
        </p:txBody>
      </p:sp>
      <p:sp>
        <p:nvSpPr>
          <p:cNvPr id="55" name="object 49"/>
          <p:cNvSpPr txBox="1"/>
          <p:nvPr/>
        </p:nvSpPr>
        <p:spPr>
          <a:xfrm>
            <a:off x="4170468" y="2327838"/>
            <a:ext cx="188926" cy="1420455"/>
          </a:xfrm>
          <a:prstGeom prst="rect">
            <a:avLst/>
          </a:prstGeom>
        </p:spPr>
        <p:txBody>
          <a:bodyPr vert="horz" wrap="square" lIns="0" tIns="50358" rIns="0" bIns="0" rtlCol="0">
            <a:spAutoFit/>
          </a:bodyPr>
          <a:lstStyle/>
          <a:p>
            <a:pPr marL="25179">
              <a:spcBef>
                <a:spcPts val="397"/>
              </a:spcBef>
            </a:pPr>
            <a:r>
              <a:rPr sz="2100" spc="-129" dirty="0">
                <a:solidFill>
                  <a:srgbClr val="0000FF"/>
                </a:solidFill>
                <a:latin typeface="Arial"/>
                <a:cs typeface="Arial"/>
              </a:rPr>
              <a:t>0</a:t>
            </a:r>
            <a:endParaRPr sz="2100">
              <a:latin typeface="Arial"/>
              <a:cs typeface="Arial"/>
            </a:endParaRPr>
          </a:p>
          <a:p>
            <a:pPr marL="25179">
              <a:spcBef>
                <a:spcPts val="188"/>
              </a:spcBef>
            </a:pPr>
            <a:r>
              <a:rPr sz="2100" spc="-129" dirty="0">
                <a:solidFill>
                  <a:srgbClr val="0000FF"/>
                </a:solidFill>
                <a:latin typeface="Arial"/>
                <a:cs typeface="Arial"/>
              </a:rPr>
              <a:t>1</a:t>
            </a:r>
            <a:endParaRPr sz="2100">
              <a:latin typeface="Arial"/>
              <a:cs typeface="Arial"/>
            </a:endParaRPr>
          </a:p>
          <a:p>
            <a:pPr marL="25179">
              <a:spcBef>
                <a:spcPts val="188"/>
              </a:spcBef>
            </a:pPr>
            <a:r>
              <a:rPr sz="2100" spc="-129" dirty="0">
                <a:solidFill>
                  <a:srgbClr val="0000FF"/>
                </a:solidFill>
                <a:latin typeface="Arial"/>
                <a:cs typeface="Arial"/>
              </a:rPr>
              <a:t>2</a:t>
            </a:r>
            <a:endParaRPr sz="2100">
              <a:latin typeface="Arial"/>
              <a:cs typeface="Arial"/>
            </a:endParaRPr>
          </a:p>
          <a:p>
            <a:pPr marL="25179">
              <a:spcBef>
                <a:spcPts val="188"/>
              </a:spcBef>
            </a:pPr>
            <a:r>
              <a:rPr sz="2100" spc="-129" dirty="0">
                <a:solidFill>
                  <a:srgbClr val="0000FF"/>
                </a:solidFill>
                <a:latin typeface="Arial"/>
                <a:cs typeface="Arial"/>
              </a:rPr>
              <a:t>3</a:t>
            </a:r>
            <a:endParaRPr sz="2100">
              <a:latin typeface="Arial"/>
              <a:cs typeface="Arial"/>
            </a:endParaRPr>
          </a:p>
        </p:txBody>
      </p:sp>
      <p:sp>
        <p:nvSpPr>
          <p:cNvPr id="56" name="object 50"/>
          <p:cNvSpPr txBox="1"/>
          <p:nvPr/>
        </p:nvSpPr>
        <p:spPr>
          <a:xfrm>
            <a:off x="4329091" y="3751613"/>
            <a:ext cx="585669" cy="346048"/>
          </a:xfrm>
          <a:prstGeom prst="rect">
            <a:avLst/>
          </a:prstGeom>
        </p:spPr>
        <p:txBody>
          <a:bodyPr vert="horz" wrap="square" lIns="0" tIns="22661" rIns="0" bIns="0" rtlCol="0">
            <a:spAutoFit/>
          </a:bodyPr>
          <a:lstStyle/>
          <a:p>
            <a:pPr marL="25179">
              <a:spcBef>
                <a:spcPts val="178"/>
              </a:spcBef>
            </a:pPr>
            <a:r>
              <a:rPr sz="2100" spc="-99" dirty="0">
                <a:solidFill>
                  <a:srgbClr val="0000FF"/>
                </a:solidFill>
                <a:latin typeface="Arial"/>
                <a:cs typeface="Arial"/>
              </a:rPr>
              <a:t>PCB</a:t>
            </a:r>
            <a:endParaRPr sz="2100" dirty="0">
              <a:latin typeface="Arial"/>
              <a:cs typeface="Arial"/>
            </a:endParaRPr>
          </a:p>
        </p:txBody>
      </p:sp>
      <p:sp>
        <p:nvSpPr>
          <p:cNvPr id="59" name="object 50"/>
          <p:cNvSpPr/>
          <p:nvPr/>
        </p:nvSpPr>
        <p:spPr>
          <a:xfrm>
            <a:off x="3336082" y="1674183"/>
            <a:ext cx="1055464" cy="897203"/>
          </a:xfrm>
          <a:custGeom>
            <a:avLst/>
            <a:gdLst/>
            <a:ahLst/>
            <a:cxnLst/>
            <a:rect l="l" t="t" r="r" b="b"/>
            <a:pathLst>
              <a:path w="532130" h="452755">
                <a:moveTo>
                  <a:pt x="0" y="0"/>
                </a:moveTo>
                <a:lnTo>
                  <a:pt x="531914" y="452127"/>
                </a:lnTo>
              </a:path>
            </a:pathLst>
          </a:custGeom>
          <a:ln w="25400">
            <a:solidFill>
              <a:srgbClr val="CF9F6F"/>
            </a:solidFill>
            <a:tailEnd type="arrow"/>
          </a:ln>
        </p:spPr>
        <p:txBody>
          <a:bodyPr wrap="square" lIns="0" tIns="0" rIns="0" bIns="0" rtlCol="0"/>
          <a:lstStyle/>
          <a:p>
            <a:endParaRPr/>
          </a:p>
        </p:txBody>
      </p:sp>
      <p:sp>
        <p:nvSpPr>
          <p:cNvPr id="60" name="object 52"/>
          <p:cNvSpPr/>
          <p:nvPr/>
        </p:nvSpPr>
        <p:spPr>
          <a:xfrm>
            <a:off x="4835598" y="2583768"/>
            <a:ext cx="1346410" cy="1559550"/>
          </a:xfrm>
          <a:custGeom>
            <a:avLst/>
            <a:gdLst/>
            <a:ahLst/>
            <a:cxnLst/>
            <a:rect l="l" t="t" r="r" b="b"/>
            <a:pathLst>
              <a:path w="678814" h="1044575">
                <a:moveTo>
                  <a:pt x="0" y="0"/>
                </a:moveTo>
                <a:lnTo>
                  <a:pt x="678224" y="1044109"/>
                </a:lnTo>
              </a:path>
            </a:pathLst>
          </a:custGeom>
          <a:ln w="25400">
            <a:solidFill>
              <a:srgbClr val="CF9F6F"/>
            </a:solidFill>
            <a:tailEnd type="arrow"/>
          </a:ln>
        </p:spPr>
        <p:txBody>
          <a:bodyPr wrap="square" lIns="0" tIns="0" rIns="0" bIns="0" rtlCol="0"/>
          <a:lstStyle/>
          <a:p>
            <a:endParaRPr/>
          </a:p>
        </p:txBody>
      </p:sp>
      <p:sp>
        <p:nvSpPr>
          <p:cNvPr id="61" name="Rectangle 60"/>
          <p:cNvSpPr/>
          <p:nvPr/>
        </p:nvSpPr>
        <p:spPr>
          <a:xfrm>
            <a:off x="6182007" y="4035152"/>
            <a:ext cx="1437993" cy="4939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Trang 0</a:t>
            </a:r>
            <a:endParaRPr kumimoji="1" lang="ja-JP" altLang="en-US" dirty="0"/>
          </a:p>
        </p:txBody>
      </p:sp>
    </p:spTree>
    <p:extLst>
      <p:ext uri="{BB962C8B-B14F-4D97-AF65-F5344CB8AC3E}">
        <p14:creationId xmlns:p14="http://schemas.microsoft.com/office/powerpoint/2010/main" val="4159704594"/>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P spid="52" grpId="0" animBg="1"/>
      <p:bldP spid="53" grpId="0" animBg="1"/>
      <p:bldP spid="54" grpId="0" animBg="1"/>
      <p:bldP spid="55" grpId="0"/>
      <p:bldP spid="56" grpId="0"/>
      <p:bldP spid="59" grpId="0" animBg="1"/>
      <p:bldP spid="60" grpId="0" animBg="1"/>
      <p:bldP spid="6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object 29"/>
          <p:cNvGraphicFramePr>
            <a:graphicFrameLocks noGrp="1"/>
          </p:cNvGraphicFramePr>
          <p:nvPr>
            <p:extLst>
              <p:ext uri="{D42A27DB-BD31-4B8C-83A1-F6EECF244321}">
                <p14:modId xmlns:p14="http://schemas.microsoft.com/office/powerpoint/2010/main" val="827006550"/>
              </p:ext>
            </p:extLst>
          </p:nvPr>
        </p:nvGraphicFramePr>
        <p:xfrm>
          <a:off x="6182263" y="1378792"/>
          <a:ext cx="1428109" cy="4228048"/>
        </p:xfrm>
        <a:graphic>
          <a:graphicData uri="http://schemas.openxmlformats.org/drawingml/2006/table">
            <a:tbl>
              <a:tblPr firstRow="1" bandRow="1">
                <a:tableStyleId>{2D5ABB26-0587-4C30-8999-92F81FD0307C}</a:tableStyleId>
              </a:tblPr>
              <a:tblGrid>
                <a:gridCol w="1428109">
                  <a:extLst>
                    <a:ext uri="{9D8B030D-6E8A-4147-A177-3AD203B41FA5}">
                      <a16:colId xmlns:a16="http://schemas.microsoft.com/office/drawing/2014/main" val="20000"/>
                    </a:ext>
                  </a:extLst>
                </a:gridCol>
              </a:tblGrid>
              <a:tr h="528506">
                <a:tc>
                  <a:txBody>
                    <a:bodyPr/>
                    <a:lstStyle/>
                    <a:p>
                      <a:pPr>
                        <a:lnSpc>
                          <a:spcPct val="100000"/>
                        </a:lnSpc>
                      </a:pPr>
                      <a:endParaRPr sz="1400" dirty="0">
                        <a:latin typeface="Times New Roman"/>
                        <a:cs typeface="Times New Roman"/>
                      </a:endParaRPr>
                    </a:p>
                  </a:txBody>
                  <a:tcPr marL="0" marR="0" marT="0" marB="0">
                    <a:lnL w="12700">
                      <a:solidFill>
                        <a:srgbClr val="0000FF"/>
                      </a:solidFill>
                      <a:prstDash val="solid"/>
                    </a:lnL>
                    <a:lnR w="12700">
                      <a:solidFill>
                        <a:srgbClr val="0000FF"/>
                      </a:solidFill>
                      <a:prstDash val="solid"/>
                    </a:lnR>
                    <a:lnT w="12700">
                      <a:solidFill>
                        <a:srgbClr val="0000FF"/>
                      </a:solidFill>
                      <a:prstDash val="solid"/>
                    </a:lnT>
                    <a:lnB w="12700">
                      <a:solidFill>
                        <a:srgbClr val="0000FF"/>
                      </a:solidFill>
                      <a:prstDash val="solid"/>
                    </a:lnB>
                    <a:solidFill>
                      <a:schemeClr val="bg1"/>
                    </a:solidFill>
                  </a:tcPr>
                </a:tc>
                <a:extLst>
                  <a:ext uri="{0D108BD9-81ED-4DB2-BD59-A6C34878D82A}">
                    <a16:rowId xmlns:a16="http://schemas.microsoft.com/office/drawing/2014/main" val="10000"/>
                  </a:ext>
                </a:extLst>
              </a:tr>
              <a:tr h="528506">
                <a:tc>
                  <a:txBody>
                    <a:bodyPr/>
                    <a:lstStyle/>
                    <a:p>
                      <a:pPr>
                        <a:lnSpc>
                          <a:spcPct val="100000"/>
                        </a:lnSpc>
                      </a:pPr>
                      <a:endParaRPr sz="1400" dirty="0">
                        <a:latin typeface="Times New Roman"/>
                        <a:cs typeface="Times New Roman"/>
                      </a:endParaRPr>
                    </a:p>
                  </a:txBody>
                  <a:tcPr marL="0" marR="0" marT="0" marB="0">
                    <a:lnL w="12700">
                      <a:solidFill>
                        <a:srgbClr val="0000FF"/>
                      </a:solidFill>
                      <a:prstDash val="solid"/>
                    </a:lnL>
                    <a:lnR w="12700">
                      <a:solidFill>
                        <a:srgbClr val="0000FF"/>
                      </a:solidFill>
                      <a:prstDash val="solid"/>
                    </a:lnR>
                    <a:lnT w="12700">
                      <a:solidFill>
                        <a:srgbClr val="0000FF"/>
                      </a:solidFill>
                      <a:prstDash val="solid"/>
                    </a:lnT>
                    <a:lnB w="12700">
                      <a:solidFill>
                        <a:srgbClr val="0000FF"/>
                      </a:solidFill>
                      <a:prstDash val="solid"/>
                    </a:lnB>
                    <a:solidFill>
                      <a:schemeClr val="bg1"/>
                    </a:solidFill>
                  </a:tcPr>
                </a:tc>
                <a:extLst>
                  <a:ext uri="{0D108BD9-81ED-4DB2-BD59-A6C34878D82A}">
                    <a16:rowId xmlns:a16="http://schemas.microsoft.com/office/drawing/2014/main" val="10001"/>
                  </a:ext>
                </a:extLst>
              </a:tr>
              <a:tr h="528506">
                <a:tc>
                  <a:txBody>
                    <a:bodyPr/>
                    <a:lstStyle/>
                    <a:p>
                      <a:pPr>
                        <a:lnSpc>
                          <a:spcPct val="100000"/>
                        </a:lnSpc>
                      </a:pPr>
                      <a:endParaRPr sz="1400" dirty="0">
                        <a:latin typeface="Times New Roman"/>
                        <a:cs typeface="Times New Roman"/>
                      </a:endParaRPr>
                    </a:p>
                  </a:txBody>
                  <a:tcPr marL="0" marR="0" marT="0" marB="0">
                    <a:lnL w="12700">
                      <a:solidFill>
                        <a:srgbClr val="0000FF"/>
                      </a:solidFill>
                      <a:prstDash val="solid"/>
                    </a:lnL>
                    <a:lnR w="12700">
                      <a:solidFill>
                        <a:srgbClr val="0000FF"/>
                      </a:solidFill>
                      <a:prstDash val="solid"/>
                    </a:lnR>
                    <a:lnT w="12700">
                      <a:solidFill>
                        <a:srgbClr val="0000FF"/>
                      </a:solidFill>
                      <a:prstDash val="solid"/>
                    </a:lnT>
                    <a:lnB w="12700">
                      <a:solidFill>
                        <a:srgbClr val="0000FF"/>
                      </a:solidFill>
                      <a:prstDash val="solid"/>
                    </a:lnB>
                    <a:solidFill>
                      <a:schemeClr val="bg1"/>
                    </a:solidFill>
                  </a:tcPr>
                </a:tc>
                <a:extLst>
                  <a:ext uri="{0D108BD9-81ED-4DB2-BD59-A6C34878D82A}">
                    <a16:rowId xmlns:a16="http://schemas.microsoft.com/office/drawing/2014/main" val="10002"/>
                  </a:ext>
                </a:extLst>
              </a:tr>
              <a:tr h="528506">
                <a:tc>
                  <a:txBody>
                    <a:bodyPr/>
                    <a:lstStyle/>
                    <a:p>
                      <a:pPr>
                        <a:lnSpc>
                          <a:spcPct val="100000"/>
                        </a:lnSpc>
                      </a:pPr>
                      <a:endParaRPr sz="1400" dirty="0">
                        <a:latin typeface="Times New Roman"/>
                        <a:cs typeface="Times New Roman"/>
                      </a:endParaRPr>
                    </a:p>
                  </a:txBody>
                  <a:tcPr marL="0" marR="0" marT="0" marB="0">
                    <a:lnL w="12700">
                      <a:solidFill>
                        <a:srgbClr val="0000FF"/>
                      </a:solidFill>
                      <a:prstDash val="solid"/>
                    </a:lnL>
                    <a:lnR w="12700">
                      <a:solidFill>
                        <a:srgbClr val="0000FF"/>
                      </a:solidFill>
                      <a:prstDash val="solid"/>
                    </a:lnR>
                    <a:lnT w="12700">
                      <a:solidFill>
                        <a:srgbClr val="0000FF"/>
                      </a:solidFill>
                      <a:prstDash val="solid"/>
                    </a:lnT>
                    <a:lnB w="12700">
                      <a:solidFill>
                        <a:srgbClr val="0000FF"/>
                      </a:solidFill>
                      <a:prstDash val="solid"/>
                    </a:lnB>
                    <a:solidFill>
                      <a:schemeClr val="bg1"/>
                    </a:solidFill>
                  </a:tcPr>
                </a:tc>
                <a:extLst>
                  <a:ext uri="{0D108BD9-81ED-4DB2-BD59-A6C34878D82A}">
                    <a16:rowId xmlns:a16="http://schemas.microsoft.com/office/drawing/2014/main" val="10003"/>
                  </a:ext>
                </a:extLst>
              </a:tr>
              <a:tr h="528506">
                <a:tc>
                  <a:txBody>
                    <a:bodyPr/>
                    <a:lstStyle/>
                    <a:p>
                      <a:pPr>
                        <a:lnSpc>
                          <a:spcPct val="100000"/>
                        </a:lnSpc>
                      </a:pPr>
                      <a:endParaRPr sz="1400" dirty="0">
                        <a:latin typeface="Times New Roman"/>
                        <a:cs typeface="Times New Roman"/>
                      </a:endParaRPr>
                    </a:p>
                  </a:txBody>
                  <a:tcPr marL="0" marR="0" marT="0" marB="0">
                    <a:lnL w="12700">
                      <a:solidFill>
                        <a:srgbClr val="0000FF"/>
                      </a:solidFill>
                      <a:prstDash val="solid"/>
                    </a:lnL>
                    <a:lnR w="12700">
                      <a:solidFill>
                        <a:srgbClr val="0000FF"/>
                      </a:solidFill>
                      <a:prstDash val="solid"/>
                    </a:lnR>
                    <a:lnT w="12700">
                      <a:solidFill>
                        <a:srgbClr val="0000FF"/>
                      </a:solidFill>
                      <a:prstDash val="solid"/>
                    </a:lnT>
                    <a:lnB w="12700">
                      <a:solidFill>
                        <a:srgbClr val="0000FF"/>
                      </a:solidFill>
                      <a:prstDash val="solid"/>
                    </a:lnB>
                    <a:solidFill>
                      <a:schemeClr val="bg1"/>
                    </a:solidFill>
                  </a:tcPr>
                </a:tc>
                <a:extLst>
                  <a:ext uri="{0D108BD9-81ED-4DB2-BD59-A6C34878D82A}">
                    <a16:rowId xmlns:a16="http://schemas.microsoft.com/office/drawing/2014/main" val="10004"/>
                  </a:ext>
                </a:extLst>
              </a:tr>
              <a:tr h="528506">
                <a:tc>
                  <a:txBody>
                    <a:bodyPr/>
                    <a:lstStyle/>
                    <a:p>
                      <a:pPr>
                        <a:lnSpc>
                          <a:spcPct val="100000"/>
                        </a:lnSpc>
                      </a:pPr>
                      <a:endParaRPr sz="1400" dirty="0">
                        <a:latin typeface="Times New Roman"/>
                        <a:cs typeface="Times New Roman"/>
                      </a:endParaRPr>
                    </a:p>
                  </a:txBody>
                  <a:tcPr marL="0" marR="0" marT="0" marB="0">
                    <a:lnL w="12700">
                      <a:solidFill>
                        <a:srgbClr val="0000FF"/>
                      </a:solidFill>
                      <a:prstDash val="solid"/>
                    </a:lnL>
                    <a:lnR w="12700">
                      <a:solidFill>
                        <a:srgbClr val="0000FF"/>
                      </a:solidFill>
                      <a:prstDash val="solid"/>
                    </a:lnR>
                    <a:lnT w="12700">
                      <a:solidFill>
                        <a:srgbClr val="0000FF"/>
                      </a:solidFill>
                      <a:prstDash val="solid"/>
                    </a:lnT>
                    <a:lnB w="12700">
                      <a:solidFill>
                        <a:srgbClr val="0000FF"/>
                      </a:solidFill>
                      <a:prstDash val="solid"/>
                    </a:lnB>
                    <a:solidFill>
                      <a:schemeClr val="bg1"/>
                    </a:solidFill>
                  </a:tcPr>
                </a:tc>
                <a:extLst>
                  <a:ext uri="{0D108BD9-81ED-4DB2-BD59-A6C34878D82A}">
                    <a16:rowId xmlns:a16="http://schemas.microsoft.com/office/drawing/2014/main" val="10005"/>
                  </a:ext>
                </a:extLst>
              </a:tr>
              <a:tr h="528506">
                <a:tc>
                  <a:txBody>
                    <a:bodyPr/>
                    <a:lstStyle/>
                    <a:p>
                      <a:pPr>
                        <a:lnSpc>
                          <a:spcPct val="100000"/>
                        </a:lnSpc>
                      </a:pPr>
                      <a:endParaRPr sz="1400" dirty="0">
                        <a:latin typeface="Times New Roman"/>
                        <a:cs typeface="Times New Roman"/>
                      </a:endParaRPr>
                    </a:p>
                  </a:txBody>
                  <a:tcPr marL="0" marR="0" marT="0" marB="0">
                    <a:lnL w="12700">
                      <a:solidFill>
                        <a:srgbClr val="0000FF"/>
                      </a:solidFill>
                      <a:prstDash val="solid"/>
                    </a:lnL>
                    <a:lnR w="12700">
                      <a:solidFill>
                        <a:srgbClr val="0000FF"/>
                      </a:solidFill>
                      <a:prstDash val="solid"/>
                    </a:lnR>
                    <a:lnT w="12700">
                      <a:solidFill>
                        <a:srgbClr val="0000FF"/>
                      </a:solidFill>
                      <a:prstDash val="solid"/>
                    </a:lnT>
                    <a:lnB w="12700">
                      <a:solidFill>
                        <a:srgbClr val="0000FF"/>
                      </a:solidFill>
                      <a:prstDash val="solid"/>
                    </a:lnB>
                    <a:solidFill>
                      <a:schemeClr val="bg1"/>
                    </a:solidFill>
                  </a:tcPr>
                </a:tc>
                <a:extLst>
                  <a:ext uri="{0D108BD9-81ED-4DB2-BD59-A6C34878D82A}">
                    <a16:rowId xmlns:a16="http://schemas.microsoft.com/office/drawing/2014/main" val="10006"/>
                  </a:ext>
                </a:extLst>
              </a:tr>
              <a:tr h="528506">
                <a:tc>
                  <a:txBody>
                    <a:bodyPr/>
                    <a:lstStyle/>
                    <a:p>
                      <a:pPr>
                        <a:lnSpc>
                          <a:spcPct val="100000"/>
                        </a:lnSpc>
                      </a:pPr>
                      <a:endParaRPr sz="1400" dirty="0">
                        <a:latin typeface="Times New Roman"/>
                        <a:cs typeface="Times New Roman"/>
                      </a:endParaRPr>
                    </a:p>
                  </a:txBody>
                  <a:tcPr marL="0" marR="0" marT="0" marB="0">
                    <a:lnL w="12700">
                      <a:solidFill>
                        <a:srgbClr val="0000FF"/>
                      </a:solidFill>
                      <a:prstDash val="solid"/>
                    </a:lnL>
                    <a:lnR w="12700">
                      <a:solidFill>
                        <a:srgbClr val="0000FF"/>
                      </a:solidFill>
                      <a:prstDash val="solid"/>
                    </a:lnR>
                    <a:lnT w="12700">
                      <a:solidFill>
                        <a:srgbClr val="0000FF"/>
                      </a:solidFill>
                      <a:prstDash val="solid"/>
                    </a:lnT>
                    <a:lnB w="12700">
                      <a:solidFill>
                        <a:srgbClr val="0000FF"/>
                      </a:solidFill>
                      <a:prstDash val="solid"/>
                    </a:lnB>
                    <a:solidFill>
                      <a:schemeClr val="bg1"/>
                    </a:solidFill>
                  </a:tcPr>
                </a:tc>
                <a:extLst>
                  <a:ext uri="{0D108BD9-81ED-4DB2-BD59-A6C34878D82A}">
                    <a16:rowId xmlns:a16="http://schemas.microsoft.com/office/drawing/2014/main" val="10007"/>
                  </a:ext>
                </a:extLst>
              </a:tr>
            </a:tbl>
          </a:graphicData>
        </a:graphic>
      </p:graphicFrame>
      <p:sp>
        <p:nvSpPr>
          <p:cNvPr id="30" name="object 30"/>
          <p:cNvSpPr txBox="1"/>
          <p:nvPr/>
        </p:nvSpPr>
        <p:spPr>
          <a:xfrm>
            <a:off x="7696778" y="4633353"/>
            <a:ext cx="188926" cy="346048"/>
          </a:xfrm>
          <a:prstGeom prst="rect">
            <a:avLst/>
          </a:prstGeom>
        </p:spPr>
        <p:txBody>
          <a:bodyPr vert="horz" wrap="square" lIns="0" tIns="22661" rIns="0" bIns="0" rtlCol="0">
            <a:spAutoFit/>
          </a:bodyPr>
          <a:lstStyle/>
          <a:p>
            <a:pPr marL="25179">
              <a:spcBef>
                <a:spcPts val="178"/>
              </a:spcBef>
            </a:pPr>
            <a:r>
              <a:rPr sz="2100" spc="-129" dirty="0">
                <a:solidFill>
                  <a:srgbClr val="0000FF"/>
                </a:solidFill>
                <a:latin typeface="Arial"/>
                <a:cs typeface="Arial"/>
              </a:rPr>
              <a:t>6</a:t>
            </a:r>
            <a:endParaRPr sz="2100" dirty="0">
              <a:latin typeface="Arial"/>
              <a:cs typeface="Arial"/>
            </a:endParaRPr>
          </a:p>
        </p:txBody>
      </p:sp>
      <p:sp>
        <p:nvSpPr>
          <p:cNvPr id="31" name="object 31"/>
          <p:cNvSpPr txBox="1"/>
          <p:nvPr/>
        </p:nvSpPr>
        <p:spPr>
          <a:xfrm>
            <a:off x="7696778" y="4143317"/>
            <a:ext cx="188926" cy="346048"/>
          </a:xfrm>
          <a:prstGeom prst="rect">
            <a:avLst/>
          </a:prstGeom>
        </p:spPr>
        <p:txBody>
          <a:bodyPr vert="horz" wrap="square" lIns="0" tIns="22661" rIns="0" bIns="0" rtlCol="0">
            <a:spAutoFit/>
          </a:bodyPr>
          <a:lstStyle/>
          <a:p>
            <a:pPr marL="25179">
              <a:spcBef>
                <a:spcPts val="178"/>
              </a:spcBef>
            </a:pPr>
            <a:r>
              <a:rPr sz="2100" spc="-129" dirty="0">
                <a:solidFill>
                  <a:srgbClr val="0000FF"/>
                </a:solidFill>
                <a:latin typeface="Arial"/>
                <a:cs typeface="Arial"/>
              </a:rPr>
              <a:t>5</a:t>
            </a:r>
            <a:endParaRPr sz="2100" dirty="0">
              <a:latin typeface="Arial"/>
              <a:cs typeface="Arial"/>
            </a:endParaRPr>
          </a:p>
        </p:txBody>
      </p:sp>
      <p:sp>
        <p:nvSpPr>
          <p:cNvPr id="32" name="object 32"/>
          <p:cNvSpPr txBox="1"/>
          <p:nvPr/>
        </p:nvSpPr>
        <p:spPr>
          <a:xfrm>
            <a:off x="7679043" y="3605259"/>
            <a:ext cx="188926" cy="346048"/>
          </a:xfrm>
          <a:prstGeom prst="rect">
            <a:avLst/>
          </a:prstGeom>
        </p:spPr>
        <p:txBody>
          <a:bodyPr vert="horz" wrap="square" lIns="0" tIns="22661" rIns="0" bIns="0" rtlCol="0">
            <a:spAutoFit/>
          </a:bodyPr>
          <a:lstStyle/>
          <a:p>
            <a:pPr marL="25179">
              <a:spcBef>
                <a:spcPts val="178"/>
              </a:spcBef>
            </a:pPr>
            <a:r>
              <a:rPr sz="2100" spc="-129" dirty="0">
                <a:solidFill>
                  <a:srgbClr val="0000FF"/>
                </a:solidFill>
                <a:latin typeface="Arial"/>
                <a:cs typeface="Arial"/>
              </a:rPr>
              <a:t>4</a:t>
            </a:r>
            <a:endParaRPr sz="2100" dirty="0">
              <a:latin typeface="Arial"/>
              <a:cs typeface="Arial"/>
            </a:endParaRPr>
          </a:p>
        </p:txBody>
      </p:sp>
      <p:sp>
        <p:nvSpPr>
          <p:cNvPr id="33" name="object 33"/>
          <p:cNvSpPr txBox="1"/>
          <p:nvPr/>
        </p:nvSpPr>
        <p:spPr>
          <a:xfrm>
            <a:off x="7696778" y="3074880"/>
            <a:ext cx="185804" cy="346048"/>
          </a:xfrm>
          <a:prstGeom prst="rect">
            <a:avLst/>
          </a:prstGeom>
        </p:spPr>
        <p:txBody>
          <a:bodyPr vert="horz" wrap="square" lIns="0" tIns="22661" rIns="0" bIns="0" rtlCol="0">
            <a:spAutoFit/>
          </a:bodyPr>
          <a:lstStyle/>
          <a:p>
            <a:pPr marL="25179">
              <a:spcBef>
                <a:spcPts val="178"/>
              </a:spcBef>
            </a:pPr>
            <a:r>
              <a:rPr sz="2100" spc="-129" dirty="0">
                <a:solidFill>
                  <a:srgbClr val="0000FF"/>
                </a:solidFill>
                <a:latin typeface="Arial"/>
                <a:cs typeface="Arial"/>
              </a:rPr>
              <a:t>3</a:t>
            </a:r>
            <a:endParaRPr sz="2100" dirty="0">
              <a:latin typeface="Arial"/>
              <a:cs typeface="Arial"/>
            </a:endParaRPr>
          </a:p>
        </p:txBody>
      </p:sp>
      <p:sp>
        <p:nvSpPr>
          <p:cNvPr id="34" name="object 34"/>
          <p:cNvSpPr txBox="1"/>
          <p:nvPr/>
        </p:nvSpPr>
        <p:spPr>
          <a:xfrm>
            <a:off x="7696778" y="2604754"/>
            <a:ext cx="188926" cy="346048"/>
          </a:xfrm>
          <a:prstGeom prst="rect">
            <a:avLst/>
          </a:prstGeom>
        </p:spPr>
        <p:txBody>
          <a:bodyPr vert="horz" wrap="square" lIns="0" tIns="22661" rIns="0" bIns="0" rtlCol="0">
            <a:spAutoFit/>
          </a:bodyPr>
          <a:lstStyle/>
          <a:p>
            <a:pPr marL="25179">
              <a:spcBef>
                <a:spcPts val="178"/>
              </a:spcBef>
            </a:pPr>
            <a:r>
              <a:rPr sz="2100" spc="-129" dirty="0">
                <a:solidFill>
                  <a:srgbClr val="0000FF"/>
                </a:solidFill>
                <a:latin typeface="Arial"/>
                <a:cs typeface="Arial"/>
              </a:rPr>
              <a:t>2</a:t>
            </a:r>
            <a:endParaRPr sz="2100">
              <a:latin typeface="Arial"/>
              <a:cs typeface="Arial"/>
            </a:endParaRPr>
          </a:p>
        </p:txBody>
      </p:sp>
      <p:sp>
        <p:nvSpPr>
          <p:cNvPr id="35" name="object 35"/>
          <p:cNvSpPr txBox="1"/>
          <p:nvPr/>
        </p:nvSpPr>
        <p:spPr>
          <a:xfrm>
            <a:off x="7696778" y="2034042"/>
            <a:ext cx="188926" cy="346048"/>
          </a:xfrm>
          <a:prstGeom prst="rect">
            <a:avLst/>
          </a:prstGeom>
        </p:spPr>
        <p:txBody>
          <a:bodyPr vert="horz" wrap="square" lIns="0" tIns="22661" rIns="0" bIns="0" rtlCol="0">
            <a:spAutoFit/>
          </a:bodyPr>
          <a:lstStyle/>
          <a:p>
            <a:pPr marL="25179">
              <a:spcBef>
                <a:spcPts val="178"/>
              </a:spcBef>
            </a:pPr>
            <a:r>
              <a:rPr sz="2100" spc="-129" dirty="0">
                <a:solidFill>
                  <a:srgbClr val="0000FF"/>
                </a:solidFill>
                <a:latin typeface="Arial"/>
                <a:cs typeface="Arial"/>
              </a:rPr>
              <a:t>1</a:t>
            </a:r>
            <a:endParaRPr sz="2100">
              <a:latin typeface="Arial"/>
              <a:cs typeface="Arial"/>
            </a:endParaRPr>
          </a:p>
        </p:txBody>
      </p:sp>
      <p:sp>
        <p:nvSpPr>
          <p:cNvPr id="36" name="object 36"/>
          <p:cNvSpPr txBox="1"/>
          <p:nvPr/>
        </p:nvSpPr>
        <p:spPr>
          <a:xfrm>
            <a:off x="7696778" y="1463331"/>
            <a:ext cx="188926" cy="346048"/>
          </a:xfrm>
          <a:prstGeom prst="rect">
            <a:avLst/>
          </a:prstGeom>
        </p:spPr>
        <p:txBody>
          <a:bodyPr vert="horz" wrap="square" lIns="0" tIns="22661" rIns="0" bIns="0" rtlCol="0">
            <a:spAutoFit/>
          </a:bodyPr>
          <a:lstStyle/>
          <a:p>
            <a:pPr marL="25179">
              <a:spcBef>
                <a:spcPts val="178"/>
              </a:spcBef>
            </a:pPr>
            <a:r>
              <a:rPr sz="2100" spc="-129" dirty="0">
                <a:solidFill>
                  <a:srgbClr val="0000FF"/>
                </a:solidFill>
                <a:latin typeface="Arial"/>
                <a:cs typeface="Arial"/>
              </a:rPr>
              <a:t>0</a:t>
            </a:r>
            <a:endParaRPr sz="2100">
              <a:latin typeface="Arial"/>
              <a:cs typeface="Arial"/>
            </a:endParaRPr>
          </a:p>
        </p:txBody>
      </p:sp>
      <p:sp>
        <p:nvSpPr>
          <p:cNvPr id="38" name="object 38"/>
          <p:cNvSpPr txBox="1"/>
          <p:nvPr/>
        </p:nvSpPr>
        <p:spPr>
          <a:xfrm>
            <a:off x="1643827" y="4245540"/>
            <a:ext cx="188926" cy="346048"/>
          </a:xfrm>
          <a:prstGeom prst="rect">
            <a:avLst/>
          </a:prstGeom>
        </p:spPr>
        <p:txBody>
          <a:bodyPr vert="horz" wrap="square" lIns="0" tIns="22661" rIns="0" bIns="0" rtlCol="0">
            <a:spAutoFit/>
          </a:bodyPr>
          <a:lstStyle/>
          <a:p>
            <a:pPr marL="25179">
              <a:spcBef>
                <a:spcPts val="178"/>
              </a:spcBef>
            </a:pPr>
            <a:r>
              <a:rPr sz="2100" spc="-129" dirty="0">
                <a:solidFill>
                  <a:srgbClr val="0000FF"/>
                </a:solidFill>
                <a:latin typeface="Arial"/>
                <a:cs typeface="Arial"/>
              </a:rPr>
              <a:t>3</a:t>
            </a:r>
            <a:endParaRPr sz="2100">
              <a:latin typeface="Arial"/>
              <a:cs typeface="Arial"/>
            </a:endParaRPr>
          </a:p>
        </p:txBody>
      </p:sp>
      <p:sp>
        <p:nvSpPr>
          <p:cNvPr id="39" name="object 39"/>
          <p:cNvSpPr txBox="1"/>
          <p:nvPr/>
        </p:nvSpPr>
        <p:spPr>
          <a:xfrm>
            <a:off x="1643827" y="3389484"/>
            <a:ext cx="188926" cy="346048"/>
          </a:xfrm>
          <a:prstGeom prst="rect">
            <a:avLst/>
          </a:prstGeom>
        </p:spPr>
        <p:txBody>
          <a:bodyPr vert="horz" wrap="square" lIns="0" tIns="22661" rIns="0" bIns="0" rtlCol="0">
            <a:spAutoFit/>
          </a:bodyPr>
          <a:lstStyle/>
          <a:p>
            <a:pPr marL="25179">
              <a:spcBef>
                <a:spcPts val="178"/>
              </a:spcBef>
            </a:pPr>
            <a:r>
              <a:rPr sz="2100" spc="-129" dirty="0">
                <a:solidFill>
                  <a:srgbClr val="0000FF"/>
                </a:solidFill>
                <a:latin typeface="Arial"/>
                <a:cs typeface="Arial"/>
              </a:rPr>
              <a:t>2</a:t>
            </a:r>
            <a:endParaRPr sz="2100">
              <a:latin typeface="Arial"/>
              <a:cs typeface="Arial"/>
            </a:endParaRPr>
          </a:p>
        </p:txBody>
      </p:sp>
      <p:sp>
        <p:nvSpPr>
          <p:cNvPr id="40" name="object 40"/>
          <p:cNvSpPr txBox="1"/>
          <p:nvPr/>
        </p:nvSpPr>
        <p:spPr>
          <a:xfrm>
            <a:off x="1643827" y="2533405"/>
            <a:ext cx="188926" cy="346048"/>
          </a:xfrm>
          <a:prstGeom prst="rect">
            <a:avLst/>
          </a:prstGeom>
        </p:spPr>
        <p:txBody>
          <a:bodyPr vert="horz" wrap="square" lIns="0" tIns="22661" rIns="0" bIns="0" rtlCol="0">
            <a:spAutoFit/>
          </a:bodyPr>
          <a:lstStyle/>
          <a:p>
            <a:pPr marL="25179">
              <a:spcBef>
                <a:spcPts val="178"/>
              </a:spcBef>
            </a:pPr>
            <a:r>
              <a:rPr sz="2100" spc="-129" dirty="0">
                <a:solidFill>
                  <a:srgbClr val="0000FF"/>
                </a:solidFill>
                <a:latin typeface="Arial"/>
                <a:cs typeface="Arial"/>
              </a:rPr>
              <a:t>1</a:t>
            </a:r>
            <a:endParaRPr sz="2100">
              <a:latin typeface="Arial"/>
              <a:cs typeface="Arial"/>
            </a:endParaRPr>
          </a:p>
        </p:txBody>
      </p:sp>
      <p:sp>
        <p:nvSpPr>
          <p:cNvPr id="41" name="object 41"/>
          <p:cNvSpPr txBox="1"/>
          <p:nvPr/>
        </p:nvSpPr>
        <p:spPr>
          <a:xfrm>
            <a:off x="1643827" y="1677351"/>
            <a:ext cx="188926" cy="346048"/>
          </a:xfrm>
          <a:prstGeom prst="rect">
            <a:avLst/>
          </a:prstGeom>
        </p:spPr>
        <p:txBody>
          <a:bodyPr vert="horz" wrap="square" lIns="0" tIns="22661" rIns="0" bIns="0" rtlCol="0">
            <a:spAutoFit/>
          </a:bodyPr>
          <a:lstStyle/>
          <a:p>
            <a:pPr marL="25179">
              <a:spcBef>
                <a:spcPts val="178"/>
              </a:spcBef>
            </a:pPr>
            <a:r>
              <a:rPr sz="2100" spc="-129" dirty="0">
                <a:solidFill>
                  <a:srgbClr val="0000FF"/>
                </a:solidFill>
                <a:latin typeface="Arial"/>
                <a:cs typeface="Arial"/>
              </a:rPr>
              <a:t>0</a:t>
            </a:r>
            <a:endParaRPr sz="2100">
              <a:latin typeface="Arial"/>
              <a:cs typeface="Arial"/>
            </a:endParaRPr>
          </a:p>
        </p:txBody>
      </p:sp>
      <p:graphicFrame>
        <p:nvGraphicFramePr>
          <p:cNvPr id="43" name="object 43"/>
          <p:cNvGraphicFramePr>
            <a:graphicFrameLocks noGrp="1"/>
          </p:cNvGraphicFramePr>
          <p:nvPr/>
        </p:nvGraphicFramePr>
        <p:xfrm>
          <a:off x="1897932" y="1450133"/>
          <a:ext cx="1428107" cy="3322040"/>
        </p:xfrm>
        <a:graphic>
          <a:graphicData uri="http://schemas.openxmlformats.org/drawingml/2006/table">
            <a:tbl>
              <a:tblPr firstRow="1" bandRow="1">
                <a:tableStyleId>{2D5ABB26-0587-4C30-8999-92F81FD0307C}</a:tableStyleId>
              </a:tblPr>
              <a:tblGrid>
                <a:gridCol w="980118">
                  <a:extLst>
                    <a:ext uri="{9D8B030D-6E8A-4147-A177-3AD203B41FA5}">
                      <a16:colId xmlns:a16="http://schemas.microsoft.com/office/drawing/2014/main" val="20000"/>
                    </a:ext>
                  </a:extLst>
                </a:gridCol>
                <a:gridCol w="447989">
                  <a:extLst>
                    <a:ext uri="{9D8B030D-6E8A-4147-A177-3AD203B41FA5}">
                      <a16:colId xmlns:a16="http://schemas.microsoft.com/office/drawing/2014/main" val="20001"/>
                    </a:ext>
                  </a:extLst>
                </a:gridCol>
              </a:tblGrid>
              <a:tr h="830510">
                <a:tc>
                  <a:txBody>
                    <a:bodyPr/>
                    <a:lstStyle/>
                    <a:p>
                      <a:pPr marR="15240" algn="r">
                        <a:lnSpc>
                          <a:spcPct val="100000"/>
                        </a:lnSpc>
                        <a:spcBef>
                          <a:spcPts val="820"/>
                        </a:spcBef>
                      </a:pPr>
                      <a:r>
                        <a:rPr sz="2100" spc="-95" dirty="0">
                          <a:solidFill>
                            <a:srgbClr val="0000FF"/>
                          </a:solidFill>
                          <a:latin typeface="Arial"/>
                          <a:cs typeface="Arial"/>
                        </a:rPr>
                        <a:t>T</a:t>
                      </a:r>
                      <a:r>
                        <a:rPr sz="2100" spc="-5" dirty="0">
                          <a:solidFill>
                            <a:srgbClr val="0000FF"/>
                          </a:solidFill>
                          <a:latin typeface="Arial"/>
                          <a:cs typeface="Arial"/>
                        </a:rPr>
                        <a:t>rang</a:t>
                      </a:r>
                      <a:endParaRPr sz="2100">
                        <a:latin typeface="Arial"/>
                        <a:cs typeface="Arial"/>
                      </a:endParaRPr>
                    </a:p>
                  </a:txBody>
                  <a:tcPr marL="0" marR="0" marT="206369" marB="0">
                    <a:lnL w="12700">
                      <a:solidFill>
                        <a:srgbClr val="0000FF"/>
                      </a:solidFill>
                      <a:prstDash val="solid"/>
                    </a:lnL>
                    <a:lnT w="12700">
                      <a:solidFill>
                        <a:srgbClr val="0000FF"/>
                      </a:solidFill>
                      <a:prstDash val="solid"/>
                    </a:lnT>
                    <a:lnB w="12700">
                      <a:solidFill>
                        <a:srgbClr val="0000FF"/>
                      </a:solidFill>
                      <a:prstDash val="solid"/>
                    </a:lnB>
                    <a:solidFill>
                      <a:srgbClr val="E5CCB2"/>
                    </a:solidFill>
                  </a:tcPr>
                </a:tc>
                <a:tc>
                  <a:txBody>
                    <a:bodyPr/>
                    <a:lstStyle/>
                    <a:p>
                      <a:pPr marL="22860">
                        <a:lnSpc>
                          <a:spcPct val="100000"/>
                        </a:lnSpc>
                        <a:spcBef>
                          <a:spcPts val="820"/>
                        </a:spcBef>
                      </a:pPr>
                      <a:r>
                        <a:rPr sz="2100" dirty="0">
                          <a:solidFill>
                            <a:srgbClr val="0000FF"/>
                          </a:solidFill>
                          <a:latin typeface="Arial"/>
                          <a:cs typeface="Arial"/>
                        </a:rPr>
                        <a:t>0</a:t>
                      </a:r>
                      <a:endParaRPr sz="2100">
                        <a:latin typeface="Arial"/>
                        <a:cs typeface="Arial"/>
                      </a:endParaRPr>
                    </a:p>
                  </a:txBody>
                  <a:tcPr marL="0" marR="0" marT="206369" marB="0">
                    <a:lnR w="12700">
                      <a:solidFill>
                        <a:srgbClr val="0000FF"/>
                      </a:solidFill>
                      <a:prstDash val="solid"/>
                    </a:lnR>
                    <a:lnT w="12700">
                      <a:solidFill>
                        <a:srgbClr val="0000FF"/>
                      </a:solidFill>
                      <a:prstDash val="solid"/>
                    </a:lnT>
                    <a:lnB w="12700">
                      <a:solidFill>
                        <a:srgbClr val="0000FF"/>
                      </a:solidFill>
                      <a:prstDash val="solid"/>
                    </a:lnB>
                    <a:solidFill>
                      <a:srgbClr val="E5CCB2"/>
                    </a:solidFill>
                  </a:tcPr>
                </a:tc>
                <a:extLst>
                  <a:ext uri="{0D108BD9-81ED-4DB2-BD59-A6C34878D82A}">
                    <a16:rowId xmlns:a16="http://schemas.microsoft.com/office/drawing/2014/main" val="10000"/>
                  </a:ext>
                </a:extLst>
              </a:tr>
              <a:tr h="830510">
                <a:tc>
                  <a:txBody>
                    <a:bodyPr/>
                    <a:lstStyle/>
                    <a:p>
                      <a:pPr marR="15240" algn="r">
                        <a:lnSpc>
                          <a:spcPct val="100000"/>
                        </a:lnSpc>
                        <a:spcBef>
                          <a:spcPts val="820"/>
                        </a:spcBef>
                      </a:pPr>
                      <a:r>
                        <a:rPr sz="2100" spc="-95" dirty="0">
                          <a:solidFill>
                            <a:srgbClr val="0000FF"/>
                          </a:solidFill>
                          <a:latin typeface="Arial"/>
                          <a:cs typeface="Arial"/>
                        </a:rPr>
                        <a:t>T</a:t>
                      </a:r>
                      <a:r>
                        <a:rPr sz="2100" spc="-5" dirty="0">
                          <a:solidFill>
                            <a:srgbClr val="0000FF"/>
                          </a:solidFill>
                          <a:latin typeface="Arial"/>
                          <a:cs typeface="Arial"/>
                        </a:rPr>
                        <a:t>rang</a:t>
                      </a:r>
                      <a:endParaRPr sz="2100">
                        <a:latin typeface="Arial"/>
                        <a:cs typeface="Arial"/>
                      </a:endParaRPr>
                    </a:p>
                  </a:txBody>
                  <a:tcPr marL="0" marR="0" marT="206369" marB="0">
                    <a:lnL w="12700">
                      <a:solidFill>
                        <a:srgbClr val="0000FF"/>
                      </a:solidFill>
                      <a:prstDash val="solid"/>
                    </a:lnL>
                    <a:lnT w="12700">
                      <a:solidFill>
                        <a:srgbClr val="0000FF"/>
                      </a:solidFill>
                      <a:prstDash val="solid"/>
                    </a:lnT>
                    <a:lnB w="12700">
                      <a:solidFill>
                        <a:srgbClr val="0000FF"/>
                      </a:solidFill>
                      <a:prstDash val="solid"/>
                    </a:lnB>
                    <a:solidFill>
                      <a:srgbClr val="E5CCB2"/>
                    </a:solidFill>
                  </a:tcPr>
                </a:tc>
                <a:tc>
                  <a:txBody>
                    <a:bodyPr/>
                    <a:lstStyle/>
                    <a:p>
                      <a:pPr marL="22860">
                        <a:lnSpc>
                          <a:spcPct val="100000"/>
                        </a:lnSpc>
                        <a:spcBef>
                          <a:spcPts val="820"/>
                        </a:spcBef>
                      </a:pPr>
                      <a:r>
                        <a:rPr sz="2100" dirty="0">
                          <a:solidFill>
                            <a:srgbClr val="0000FF"/>
                          </a:solidFill>
                          <a:latin typeface="Arial"/>
                          <a:cs typeface="Arial"/>
                        </a:rPr>
                        <a:t>1</a:t>
                      </a:r>
                      <a:endParaRPr sz="2100">
                        <a:latin typeface="Arial"/>
                        <a:cs typeface="Arial"/>
                      </a:endParaRPr>
                    </a:p>
                  </a:txBody>
                  <a:tcPr marL="0" marR="0" marT="206369" marB="0">
                    <a:lnR w="12700">
                      <a:solidFill>
                        <a:srgbClr val="0000FF"/>
                      </a:solidFill>
                      <a:prstDash val="solid"/>
                    </a:lnR>
                    <a:lnT w="12700">
                      <a:solidFill>
                        <a:srgbClr val="0000FF"/>
                      </a:solidFill>
                      <a:prstDash val="solid"/>
                    </a:lnT>
                    <a:lnB w="12700">
                      <a:solidFill>
                        <a:srgbClr val="0000FF"/>
                      </a:solidFill>
                      <a:prstDash val="solid"/>
                    </a:lnB>
                    <a:solidFill>
                      <a:srgbClr val="E5CCB2"/>
                    </a:solidFill>
                  </a:tcPr>
                </a:tc>
                <a:extLst>
                  <a:ext uri="{0D108BD9-81ED-4DB2-BD59-A6C34878D82A}">
                    <a16:rowId xmlns:a16="http://schemas.microsoft.com/office/drawing/2014/main" val="10001"/>
                  </a:ext>
                </a:extLst>
              </a:tr>
              <a:tr h="830510">
                <a:tc>
                  <a:txBody>
                    <a:bodyPr/>
                    <a:lstStyle/>
                    <a:p>
                      <a:pPr marR="15240" algn="r">
                        <a:lnSpc>
                          <a:spcPct val="100000"/>
                        </a:lnSpc>
                        <a:spcBef>
                          <a:spcPts val="820"/>
                        </a:spcBef>
                      </a:pPr>
                      <a:r>
                        <a:rPr sz="2100" spc="-95" dirty="0">
                          <a:solidFill>
                            <a:srgbClr val="0000FF"/>
                          </a:solidFill>
                          <a:latin typeface="Arial"/>
                          <a:cs typeface="Arial"/>
                        </a:rPr>
                        <a:t>T</a:t>
                      </a:r>
                      <a:r>
                        <a:rPr sz="2100" spc="-5" dirty="0">
                          <a:solidFill>
                            <a:srgbClr val="0000FF"/>
                          </a:solidFill>
                          <a:latin typeface="Arial"/>
                          <a:cs typeface="Arial"/>
                        </a:rPr>
                        <a:t>rang</a:t>
                      </a:r>
                      <a:endParaRPr sz="2100">
                        <a:latin typeface="Arial"/>
                        <a:cs typeface="Arial"/>
                      </a:endParaRPr>
                    </a:p>
                  </a:txBody>
                  <a:tcPr marL="0" marR="0" marT="206369" marB="0">
                    <a:lnL w="12700">
                      <a:solidFill>
                        <a:srgbClr val="0000FF"/>
                      </a:solidFill>
                      <a:prstDash val="solid"/>
                    </a:lnL>
                    <a:lnT w="12700">
                      <a:solidFill>
                        <a:srgbClr val="0000FF"/>
                      </a:solidFill>
                      <a:prstDash val="solid"/>
                    </a:lnT>
                    <a:lnB w="12700">
                      <a:solidFill>
                        <a:srgbClr val="0000FF"/>
                      </a:solidFill>
                      <a:prstDash val="solid"/>
                    </a:lnB>
                    <a:solidFill>
                      <a:srgbClr val="E5CCB2"/>
                    </a:solidFill>
                  </a:tcPr>
                </a:tc>
                <a:tc>
                  <a:txBody>
                    <a:bodyPr/>
                    <a:lstStyle/>
                    <a:p>
                      <a:pPr marL="22860">
                        <a:lnSpc>
                          <a:spcPct val="100000"/>
                        </a:lnSpc>
                        <a:spcBef>
                          <a:spcPts val="820"/>
                        </a:spcBef>
                      </a:pPr>
                      <a:r>
                        <a:rPr sz="2100" dirty="0">
                          <a:solidFill>
                            <a:srgbClr val="0000FF"/>
                          </a:solidFill>
                          <a:latin typeface="Arial"/>
                          <a:cs typeface="Arial"/>
                        </a:rPr>
                        <a:t>2</a:t>
                      </a:r>
                      <a:endParaRPr sz="2100">
                        <a:latin typeface="Arial"/>
                        <a:cs typeface="Arial"/>
                      </a:endParaRPr>
                    </a:p>
                  </a:txBody>
                  <a:tcPr marL="0" marR="0" marT="206369" marB="0">
                    <a:lnR w="12700">
                      <a:solidFill>
                        <a:srgbClr val="0000FF"/>
                      </a:solidFill>
                      <a:prstDash val="solid"/>
                    </a:lnR>
                    <a:lnT w="12700">
                      <a:solidFill>
                        <a:srgbClr val="0000FF"/>
                      </a:solidFill>
                      <a:prstDash val="solid"/>
                    </a:lnT>
                    <a:lnB w="12700">
                      <a:solidFill>
                        <a:srgbClr val="0000FF"/>
                      </a:solidFill>
                      <a:prstDash val="solid"/>
                    </a:lnB>
                    <a:solidFill>
                      <a:srgbClr val="E5CCB2"/>
                    </a:solidFill>
                  </a:tcPr>
                </a:tc>
                <a:extLst>
                  <a:ext uri="{0D108BD9-81ED-4DB2-BD59-A6C34878D82A}">
                    <a16:rowId xmlns:a16="http://schemas.microsoft.com/office/drawing/2014/main" val="10002"/>
                  </a:ext>
                </a:extLst>
              </a:tr>
              <a:tr h="830510">
                <a:tc>
                  <a:txBody>
                    <a:bodyPr/>
                    <a:lstStyle/>
                    <a:p>
                      <a:pPr marR="15240" algn="r">
                        <a:lnSpc>
                          <a:spcPct val="100000"/>
                        </a:lnSpc>
                        <a:spcBef>
                          <a:spcPts val="820"/>
                        </a:spcBef>
                      </a:pPr>
                      <a:r>
                        <a:rPr sz="2100" spc="-95" dirty="0">
                          <a:solidFill>
                            <a:srgbClr val="0000FF"/>
                          </a:solidFill>
                          <a:latin typeface="Arial"/>
                          <a:cs typeface="Arial"/>
                        </a:rPr>
                        <a:t>T</a:t>
                      </a:r>
                      <a:r>
                        <a:rPr sz="2100" spc="-5" dirty="0">
                          <a:solidFill>
                            <a:srgbClr val="0000FF"/>
                          </a:solidFill>
                          <a:latin typeface="Arial"/>
                          <a:cs typeface="Arial"/>
                        </a:rPr>
                        <a:t>rang</a:t>
                      </a:r>
                      <a:endParaRPr sz="2100">
                        <a:latin typeface="Arial"/>
                        <a:cs typeface="Arial"/>
                      </a:endParaRPr>
                    </a:p>
                  </a:txBody>
                  <a:tcPr marL="0" marR="0" marT="206369" marB="0">
                    <a:lnL w="12700">
                      <a:solidFill>
                        <a:srgbClr val="0000FF"/>
                      </a:solidFill>
                      <a:prstDash val="solid"/>
                    </a:lnL>
                    <a:lnT w="12700">
                      <a:solidFill>
                        <a:srgbClr val="0000FF"/>
                      </a:solidFill>
                      <a:prstDash val="solid"/>
                    </a:lnT>
                    <a:lnB w="12700">
                      <a:solidFill>
                        <a:srgbClr val="0000FF"/>
                      </a:solidFill>
                      <a:prstDash val="solid"/>
                    </a:lnB>
                    <a:solidFill>
                      <a:srgbClr val="E5CCB2"/>
                    </a:solidFill>
                  </a:tcPr>
                </a:tc>
                <a:tc>
                  <a:txBody>
                    <a:bodyPr/>
                    <a:lstStyle/>
                    <a:p>
                      <a:pPr marL="22860">
                        <a:lnSpc>
                          <a:spcPct val="100000"/>
                        </a:lnSpc>
                        <a:spcBef>
                          <a:spcPts val="820"/>
                        </a:spcBef>
                      </a:pPr>
                      <a:r>
                        <a:rPr sz="2100" dirty="0">
                          <a:solidFill>
                            <a:srgbClr val="0000FF"/>
                          </a:solidFill>
                          <a:latin typeface="Arial"/>
                          <a:cs typeface="Arial"/>
                        </a:rPr>
                        <a:t>3</a:t>
                      </a:r>
                      <a:endParaRPr sz="2100">
                        <a:latin typeface="Arial"/>
                        <a:cs typeface="Arial"/>
                      </a:endParaRPr>
                    </a:p>
                  </a:txBody>
                  <a:tcPr marL="0" marR="0" marT="206369" marB="0">
                    <a:lnR w="12700">
                      <a:solidFill>
                        <a:srgbClr val="0000FF"/>
                      </a:solidFill>
                      <a:prstDash val="solid"/>
                    </a:lnR>
                    <a:lnT w="12700">
                      <a:solidFill>
                        <a:srgbClr val="0000FF"/>
                      </a:solidFill>
                      <a:prstDash val="solid"/>
                    </a:lnT>
                    <a:lnB w="12700">
                      <a:solidFill>
                        <a:srgbClr val="0000FF"/>
                      </a:solidFill>
                      <a:prstDash val="solid"/>
                    </a:lnB>
                    <a:solidFill>
                      <a:srgbClr val="E5CCB2"/>
                    </a:solidFill>
                  </a:tcPr>
                </a:tc>
                <a:extLst>
                  <a:ext uri="{0D108BD9-81ED-4DB2-BD59-A6C34878D82A}">
                    <a16:rowId xmlns:a16="http://schemas.microsoft.com/office/drawing/2014/main" val="10003"/>
                  </a:ext>
                </a:extLst>
              </a:tr>
            </a:tbl>
          </a:graphicData>
        </a:graphic>
      </p:graphicFrame>
      <p:sp>
        <p:nvSpPr>
          <p:cNvPr id="45" name="Rectangle 44"/>
          <p:cNvSpPr/>
          <p:nvPr/>
        </p:nvSpPr>
        <p:spPr>
          <a:xfrm>
            <a:off x="248754" y="961153"/>
            <a:ext cx="8686800" cy="334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altLang="ja-JP" sz="2300" dirty="0">
                <a:solidFill>
                  <a:schemeClr val="bg1"/>
                </a:solidFill>
              </a:rPr>
              <a:t>Ví dụ</a:t>
            </a:r>
          </a:p>
        </p:txBody>
      </p:sp>
      <p:sp>
        <p:nvSpPr>
          <p:cNvPr id="46" name="Rectangle 45"/>
          <p:cNvSpPr/>
          <p:nvPr/>
        </p:nvSpPr>
        <p:spPr>
          <a:xfrm>
            <a:off x="248754" y="103169"/>
            <a:ext cx="8740962" cy="923330"/>
          </a:xfrm>
          <a:prstGeom prst="rect">
            <a:avLst/>
          </a:prstGeom>
        </p:spPr>
        <p:txBody>
          <a:bodyPr wrap="square">
            <a:spAutoFit/>
          </a:bodyPr>
          <a:lstStyle/>
          <a:p>
            <a:r>
              <a:rPr lang="vi-VN" altLang="ja-JP" dirty="0">
                <a:latin typeface="+mj-lt"/>
              </a:rPr>
              <a:t>Chương  3:  Qu</a:t>
            </a:r>
            <a:r>
              <a:rPr lang="en-US" altLang="ja-JP" dirty="0">
                <a:latin typeface="+mj-lt"/>
              </a:rPr>
              <a:t>ản lý bộ nhớ</a:t>
            </a:r>
            <a:endParaRPr lang="vi-VN" altLang="ja-JP" dirty="0">
              <a:latin typeface="+mj-lt"/>
            </a:endParaRPr>
          </a:p>
          <a:p>
            <a:r>
              <a:rPr lang="vi-VN" altLang="ja-JP" dirty="0">
                <a:latin typeface="+mj-lt"/>
              </a:rPr>
              <a:t>2. Các chiến lược quản lý bộ nhớ </a:t>
            </a:r>
            <a:endParaRPr lang="en-US" altLang="ja-JP" dirty="0">
              <a:latin typeface="+mj-lt"/>
            </a:endParaRPr>
          </a:p>
          <a:p>
            <a:r>
              <a:rPr lang="vi-VN" altLang="ja-JP" dirty="0">
                <a:latin typeface="+mj-lt"/>
              </a:rPr>
              <a:t>2.</a:t>
            </a:r>
            <a:r>
              <a:rPr lang="en-US" altLang="ja-JP" dirty="0">
                <a:latin typeface="Tahoma" panose="020B0604030504040204" pitchFamily="34" charset="0"/>
                <a:ea typeface="Tahoma" panose="020B0604030504040204" pitchFamily="34" charset="0"/>
                <a:cs typeface="Tahoma" panose="020B0604030504040204" pitchFamily="34" charset="0"/>
              </a:rPr>
              <a:t>4</a:t>
            </a:r>
            <a:r>
              <a:rPr lang="vi-VN" altLang="ja-JP" dirty="0">
                <a:latin typeface="Tahoma" panose="020B0604030504040204" pitchFamily="34" charset="0"/>
                <a:ea typeface="Tahoma" panose="020B0604030504040204" pitchFamily="34" charset="0"/>
                <a:cs typeface="Tahoma" panose="020B0604030504040204" pitchFamily="34" charset="0"/>
              </a:rPr>
              <a:t> </a:t>
            </a:r>
            <a:r>
              <a:rPr lang="vi-VN" altLang="ja-JP" dirty="0">
                <a:latin typeface="+mj-lt"/>
              </a:rPr>
              <a:t>Chiến lược </a:t>
            </a:r>
            <a:r>
              <a:rPr lang="vi-VN" altLang="ja-JP" dirty="0">
                <a:latin typeface="Tahoma" panose="020B0604030504040204" pitchFamily="34" charset="0"/>
                <a:ea typeface="Tahoma" panose="020B0604030504040204" pitchFamily="34" charset="0"/>
                <a:cs typeface="Tahoma" panose="020B0604030504040204" pitchFamily="34" charset="0"/>
              </a:rPr>
              <a:t>phân </a:t>
            </a:r>
            <a:r>
              <a:rPr lang="en-US" altLang="ja-JP" dirty="0">
                <a:latin typeface="Tahoma" panose="020B0604030504040204" pitchFamily="34" charset="0"/>
                <a:ea typeface="Tahoma" panose="020B0604030504040204" pitchFamily="34" charset="0"/>
                <a:cs typeface="Tahoma" panose="020B0604030504040204" pitchFamily="34" charset="0"/>
              </a:rPr>
              <a:t>trang</a:t>
            </a:r>
            <a:endParaRPr lang="vi-VN" altLang="ja-JP" dirty="0">
              <a:latin typeface="Tahoma" panose="020B0604030504040204" pitchFamily="34" charset="0"/>
              <a:ea typeface="Tahoma" panose="020B0604030504040204" pitchFamily="34" charset="0"/>
              <a:cs typeface="Tahoma" panose="020B0604030504040204" pitchFamily="34" charset="0"/>
            </a:endParaRPr>
          </a:p>
        </p:txBody>
      </p:sp>
      <p:sp>
        <p:nvSpPr>
          <p:cNvPr id="47" name="object 30"/>
          <p:cNvSpPr txBox="1"/>
          <p:nvPr/>
        </p:nvSpPr>
        <p:spPr>
          <a:xfrm>
            <a:off x="7696778" y="5169932"/>
            <a:ext cx="188926" cy="346048"/>
          </a:xfrm>
          <a:prstGeom prst="rect">
            <a:avLst/>
          </a:prstGeom>
        </p:spPr>
        <p:txBody>
          <a:bodyPr vert="horz" wrap="square" lIns="0" tIns="22661" rIns="0" bIns="0" rtlCol="0">
            <a:spAutoFit/>
          </a:bodyPr>
          <a:lstStyle/>
          <a:p>
            <a:pPr marL="25179">
              <a:spcBef>
                <a:spcPts val="178"/>
              </a:spcBef>
            </a:pPr>
            <a:r>
              <a:rPr lang="en-US" sz="2100" spc="-129" dirty="0">
                <a:solidFill>
                  <a:srgbClr val="0000FF"/>
                </a:solidFill>
                <a:latin typeface="Arial"/>
                <a:cs typeface="Arial"/>
              </a:rPr>
              <a:t>7</a:t>
            </a:r>
            <a:endParaRPr sz="2100" dirty="0">
              <a:latin typeface="Arial"/>
              <a:cs typeface="Arial"/>
            </a:endParaRPr>
          </a:p>
        </p:txBody>
      </p:sp>
      <p:sp>
        <p:nvSpPr>
          <p:cNvPr id="48" name="TextBox 47"/>
          <p:cNvSpPr txBox="1"/>
          <p:nvPr/>
        </p:nvSpPr>
        <p:spPr>
          <a:xfrm>
            <a:off x="1981200" y="4800600"/>
            <a:ext cx="1434703" cy="369332"/>
          </a:xfrm>
          <a:prstGeom prst="rect">
            <a:avLst/>
          </a:prstGeom>
          <a:noFill/>
        </p:spPr>
        <p:txBody>
          <a:bodyPr wrap="square" rtlCol="0">
            <a:spAutoFit/>
          </a:bodyPr>
          <a:lstStyle/>
          <a:p>
            <a:r>
              <a:rPr kumimoji="1" lang="en-US" altLang="ja-JP" dirty="0">
                <a:solidFill>
                  <a:srgbClr val="3C33F5"/>
                </a:solidFill>
                <a:latin typeface="Tahoma" panose="020B0604030504040204" pitchFamily="34" charset="0"/>
                <a:ea typeface="Tahoma" panose="020B0604030504040204" pitchFamily="34" charset="0"/>
                <a:cs typeface="Tahoma" panose="020B0604030504040204" pitchFamily="34" charset="0"/>
              </a:rPr>
              <a:t>Bộ nhớ logic</a:t>
            </a:r>
            <a:endParaRPr kumimoji="1" lang="ja-JP" altLang="en-US" dirty="0">
              <a:solidFill>
                <a:srgbClr val="3C33F5"/>
              </a:solidFill>
              <a:latin typeface="Tahoma" panose="020B0604030504040204" pitchFamily="34" charset="0"/>
              <a:cs typeface="Tahoma" panose="020B0604030504040204" pitchFamily="34" charset="0"/>
            </a:endParaRPr>
          </a:p>
        </p:txBody>
      </p:sp>
      <p:sp>
        <p:nvSpPr>
          <p:cNvPr id="49" name="TextBox 48"/>
          <p:cNvSpPr txBox="1"/>
          <p:nvPr/>
        </p:nvSpPr>
        <p:spPr>
          <a:xfrm>
            <a:off x="6107258" y="5577883"/>
            <a:ext cx="1775324" cy="369332"/>
          </a:xfrm>
          <a:prstGeom prst="rect">
            <a:avLst/>
          </a:prstGeom>
          <a:noFill/>
        </p:spPr>
        <p:txBody>
          <a:bodyPr wrap="square" rtlCol="0">
            <a:spAutoFit/>
          </a:bodyPr>
          <a:lstStyle/>
          <a:p>
            <a:r>
              <a:rPr kumimoji="1" lang="en-US" altLang="ja-JP" dirty="0">
                <a:solidFill>
                  <a:srgbClr val="3C33F5"/>
                </a:solidFill>
                <a:latin typeface="Tahoma" panose="020B0604030504040204" pitchFamily="34" charset="0"/>
                <a:ea typeface="Tahoma" panose="020B0604030504040204" pitchFamily="34" charset="0"/>
                <a:cs typeface="Tahoma" panose="020B0604030504040204" pitchFamily="34" charset="0"/>
              </a:rPr>
              <a:t>Bộ nhớ vật lý</a:t>
            </a:r>
            <a:endParaRPr kumimoji="1" lang="ja-JP" altLang="en-US" dirty="0">
              <a:solidFill>
                <a:srgbClr val="3C33F5"/>
              </a:solidFill>
              <a:latin typeface="Tahoma" panose="020B0604030504040204" pitchFamily="34" charset="0"/>
              <a:cs typeface="Tahoma" panose="020B0604030504040204" pitchFamily="34" charset="0"/>
            </a:endParaRPr>
          </a:p>
        </p:txBody>
      </p:sp>
      <p:sp>
        <p:nvSpPr>
          <p:cNvPr id="50" name="object 44"/>
          <p:cNvSpPr/>
          <p:nvPr/>
        </p:nvSpPr>
        <p:spPr>
          <a:xfrm>
            <a:off x="4407165" y="2387581"/>
            <a:ext cx="429491" cy="1426967"/>
          </a:xfrm>
          <a:custGeom>
            <a:avLst/>
            <a:gdLst/>
            <a:ahLst/>
            <a:cxnLst/>
            <a:rect l="l" t="t" r="r" b="b"/>
            <a:pathLst>
              <a:path w="216535" h="720089">
                <a:moveTo>
                  <a:pt x="216001" y="0"/>
                </a:moveTo>
                <a:lnTo>
                  <a:pt x="0" y="0"/>
                </a:lnTo>
                <a:lnTo>
                  <a:pt x="0" y="720005"/>
                </a:lnTo>
                <a:lnTo>
                  <a:pt x="216001" y="720005"/>
                </a:lnTo>
                <a:lnTo>
                  <a:pt x="216001" y="0"/>
                </a:lnTo>
                <a:close/>
              </a:path>
            </a:pathLst>
          </a:custGeom>
          <a:solidFill>
            <a:srgbClr val="8ED8F8"/>
          </a:solidFill>
        </p:spPr>
        <p:txBody>
          <a:bodyPr wrap="square" lIns="0" tIns="0" rIns="0" bIns="0" rtlCol="0"/>
          <a:lstStyle/>
          <a:p>
            <a:endParaRPr/>
          </a:p>
        </p:txBody>
      </p:sp>
      <p:sp>
        <p:nvSpPr>
          <p:cNvPr id="51" name="object 45"/>
          <p:cNvSpPr txBox="1"/>
          <p:nvPr/>
        </p:nvSpPr>
        <p:spPr>
          <a:xfrm>
            <a:off x="4407165" y="3457682"/>
            <a:ext cx="429491" cy="320601"/>
          </a:xfrm>
          <a:prstGeom prst="rect">
            <a:avLst/>
          </a:prstGeom>
          <a:solidFill>
            <a:srgbClr val="8ED8F8"/>
          </a:solidFill>
          <a:ln w="25400">
            <a:solidFill>
              <a:srgbClr val="0000FF"/>
            </a:solidFill>
          </a:ln>
        </p:spPr>
        <p:txBody>
          <a:bodyPr vert="horz" wrap="square" lIns="0" tIns="0" rIns="0" bIns="0" rtlCol="0">
            <a:spAutoFit/>
          </a:bodyPr>
          <a:lstStyle/>
          <a:p>
            <a:pPr marL="134708">
              <a:lnSpc>
                <a:spcPts val="2458"/>
              </a:lnSpc>
            </a:pPr>
            <a:r>
              <a:rPr sz="2100" spc="-129" dirty="0">
                <a:solidFill>
                  <a:srgbClr val="0000FF"/>
                </a:solidFill>
                <a:latin typeface="Arial"/>
                <a:cs typeface="Arial"/>
              </a:rPr>
              <a:t>2</a:t>
            </a:r>
            <a:endParaRPr sz="2100">
              <a:latin typeface="Arial"/>
              <a:cs typeface="Arial"/>
            </a:endParaRPr>
          </a:p>
        </p:txBody>
      </p:sp>
      <p:sp>
        <p:nvSpPr>
          <p:cNvPr id="52" name="object 46"/>
          <p:cNvSpPr txBox="1"/>
          <p:nvPr/>
        </p:nvSpPr>
        <p:spPr>
          <a:xfrm>
            <a:off x="4407165" y="3100981"/>
            <a:ext cx="429491" cy="320601"/>
          </a:xfrm>
          <a:prstGeom prst="rect">
            <a:avLst/>
          </a:prstGeom>
          <a:solidFill>
            <a:srgbClr val="8ED8F8"/>
          </a:solidFill>
          <a:ln w="25400">
            <a:solidFill>
              <a:srgbClr val="0000FF"/>
            </a:solidFill>
          </a:ln>
        </p:spPr>
        <p:txBody>
          <a:bodyPr vert="horz" wrap="square" lIns="0" tIns="0" rIns="0" bIns="0" rtlCol="0">
            <a:spAutoFit/>
          </a:bodyPr>
          <a:lstStyle/>
          <a:p>
            <a:pPr marL="134708">
              <a:lnSpc>
                <a:spcPts val="2458"/>
              </a:lnSpc>
            </a:pPr>
            <a:r>
              <a:rPr sz="2100" spc="-129" dirty="0">
                <a:solidFill>
                  <a:srgbClr val="0000FF"/>
                </a:solidFill>
                <a:latin typeface="Arial"/>
                <a:cs typeface="Arial"/>
              </a:rPr>
              <a:t>1</a:t>
            </a:r>
            <a:endParaRPr sz="2100">
              <a:latin typeface="Arial"/>
              <a:cs typeface="Arial"/>
            </a:endParaRPr>
          </a:p>
        </p:txBody>
      </p:sp>
      <p:sp>
        <p:nvSpPr>
          <p:cNvPr id="53" name="object 47"/>
          <p:cNvSpPr txBox="1"/>
          <p:nvPr/>
        </p:nvSpPr>
        <p:spPr>
          <a:xfrm>
            <a:off x="4407165" y="2744282"/>
            <a:ext cx="429491" cy="320601"/>
          </a:xfrm>
          <a:prstGeom prst="rect">
            <a:avLst/>
          </a:prstGeom>
          <a:solidFill>
            <a:srgbClr val="8ED8F8"/>
          </a:solidFill>
          <a:ln w="25400">
            <a:solidFill>
              <a:srgbClr val="0000FF"/>
            </a:solidFill>
          </a:ln>
        </p:spPr>
        <p:txBody>
          <a:bodyPr vert="horz" wrap="square" lIns="0" tIns="0" rIns="0" bIns="0" rtlCol="0">
            <a:spAutoFit/>
          </a:bodyPr>
          <a:lstStyle/>
          <a:p>
            <a:pPr marL="134708">
              <a:lnSpc>
                <a:spcPts val="2458"/>
              </a:lnSpc>
            </a:pPr>
            <a:r>
              <a:rPr sz="2100" spc="-129" dirty="0">
                <a:solidFill>
                  <a:srgbClr val="0000FF"/>
                </a:solidFill>
                <a:latin typeface="Arial"/>
                <a:cs typeface="Arial"/>
              </a:rPr>
              <a:t>6</a:t>
            </a:r>
            <a:endParaRPr sz="2100">
              <a:latin typeface="Arial"/>
              <a:cs typeface="Arial"/>
            </a:endParaRPr>
          </a:p>
        </p:txBody>
      </p:sp>
      <p:sp>
        <p:nvSpPr>
          <p:cNvPr id="54" name="object 48"/>
          <p:cNvSpPr txBox="1"/>
          <p:nvPr/>
        </p:nvSpPr>
        <p:spPr>
          <a:xfrm>
            <a:off x="4407165" y="2387581"/>
            <a:ext cx="429491" cy="320601"/>
          </a:xfrm>
          <a:prstGeom prst="rect">
            <a:avLst/>
          </a:prstGeom>
          <a:solidFill>
            <a:srgbClr val="8ED8F8"/>
          </a:solidFill>
          <a:ln w="25400">
            <a:solidFill>
              <a:srgbClr val="0000FF"/>
            </a:solidFill>
          </a:ln>
        </p:spPr>
        <p:txBody>
          <a:bodyPr vert="horz" wrap="square" lIns="0" tIns="0" rIns="0" bIns="0" rtlCol="0">
            <a:spAutoFit/>
          </a:bodyPr>
          <a:lstStyle/>
          <a:p>
            <a:pPr marL="134708">
              <a:lnSpc>
                <a:spcPts val="2458"/>
              </a:lnSpc>
            </a:pPr>
            <a:r>
              <a:rPr sz="2100" spc="-129" dirty="0">
                <a:solidFill>
                  <a:srgbClr val="0000FF"/>
                </a:solidFill>
                <a:latin typeface="Arial"/>
                <a:cs typeface="Arial"/>
              </a:rPr>
              <a:t>5</a:t>
            </a:r>
            <a:endParaRPr sz="2100">
              <a:latin typeface="Arial"/>
              <a:cs typeface="Arial"/>
            </a:endParaRPr>
          </a:p>
        </p:txBody>
      </p:sp>
      <p:sp>
        <p:nvSpPr>
          <p:cNvPr id="55" name="object 49"/>
          <p:cNvSpPr txBox="1"/>
          <p:nvPr/>
        </p:nvSpPr>
        <p:spPr>
          <a:xfrm>
            <a:off x="4170468" y="2327838"/>
            <a:ext cx="188926" cy="1420455"/>
          </a:xfrm>
          <a:prstGeom prst="rect">
            <a:avLst/>
          </a:prstGeom>
        </p:spPr>
        <p:txBody>
          <a:bodyPr vert="horz" wrap="square" lIns="0" tIns="50358" rIns="0" bIns="0" rtlCol="0">
            <a:spAutoFit/>
          </a:bodyPr>
          <a:lstStyle/>
          <a:p>
            <a:pPr marL="25179">
              <a:spcBef>
                <a:spcPts val="397"/>
              </a:spcBef>
            </a:pPr>
            <a:r>
              <a:rPr sz="2100" spc="-129" dirty="0">
                <a:solidFill>
                  <a:srgbClr val="0000FF"/>
                </a:solidFill>
                <a:latin typeface="Arial"/>
                <a:cs typeface="Arial"/>
              </a:rPr>
              <a:t>0</a:t>
            </a:r>
            <a:endParaRPr sz="2100">
              <a:latin typeface="Arial"/>
              <a:cs typeface="Arial"/>
            </a:endParaRPr>
          </a:p>
          <a:p>
            <a:pPr marL="25179">
              <a:spcBef>
                <a:spcPts val="188"/>
              </a:spcBef>
            </a:pPr>
            <a:r>
              <a:rPr sz="2100" spc="-129" dirty="0">
                <a:solidFill>
                  <a:srgbClr val="0000FF"/>
                </a:solidFill>
                <a:latin typeface="Arial"/>
                <a:cs typeface="Arial"/>
              </a:rPr>
              <a:t>1</a:t>
            </a:r>
            <a:endParaRPr sz="2100">
              <a:latin typeface="Arial"/>
              <a:cs typeface="Arial"/>
            </a:endParaRPr>
          </a:p>
          <a:p>
            <a:pPr marL="25179">
              <a:spcBef>
                <a:spcPts val="188"/>
              </a:spcBef>
            </a:pPr>
            <a:r>
              <a:rPr sz="2100" spc="-129" dirty="0">
                <a:solidFill>
                  <a:srgbClr val="0000FF"/>
                </a:solidFill>
                <a:latin typeface="Arial"/>
                <a:cs typeface="Arial"/>
              </a:rPr>
              <a:t>2</a:t>
            </a:r>
            <a:endParaRPr sz="2100">
              <a:latin typeface="Arial"/>
              <a:cs typeface="Arial"/>
            </a:endParaRPr>
          </a:p>
          <a:p>
            <a:pPr marL="25179">
              <a:spcBef>
                <a:spcPts val="188"/>
              </a:spcBef>
            </a:pPr>
            <a:r>
              <a:rPr sz="2100" spc="-129" dirty="0">
                <a:solidFill>
                  <a:srgbClr val="0000FF"/>
                </a:solidFill>
                <a:latin typeface="Arial"/>
                <a:cs typeface="Arial"/>
              </a:rPr>
              <a:t>3</a:t>
            </a:r>
            <a:endParaRPr sz="2100">
              <a:latin typeface="Arial"/>
              <a:cs typeface="Arial"/>
            </a:endParaRPr>
          </a:p>
        </p:txBody>
      </p:sp>
      <p:sp>
        <p:nvSpPr>
          <p:cNvPr id="56" name="object 50"/>
          <p:cNvSpPr txBox="1"/>
          <p:nvPr/>
        </p:nvSpPr>
        <p:spPr>
          <a:xfrm>
            <a:off x="4329091" y="3751613"/>
            <a:ext cx="585669" cy="346048"/>
          </a:xfrm>
          <a:prstGeom prst="rect">
            <a:avLst/>
          </a:prstGeom>
        </p:spPr>
        <p:txBody>
          <a:bodyPr vert="horz" wrap="square" lIns="0" tIns="22661" rIns="0" bIns="0" rtlCol="0">
            <a:spAutoFit/>
          </a:bodyPr>
          <a:lstStyle/>
          <a:p>
            <a:pPr marL="25179">
              <a:spcBef>
                <a:spcPts val="178"/>
              </a:spcBef>
            </a:pPr>
            <a:r>
              <a:rPr sz="2100" spc="-99" dirty="0">
                <a:solidFill>
                  <a:srgbClr val="0000FF"/>
                </a:solidFill>
                <a:latin typeface="Arial"/>
                <a:cs typeface="Arial"/>
              </a:rPr>
              <a:t>PCB</a:t>
            </a:r>
            <a:endParaRPr sz="2100" dirty="0">
              <a:latin typeface="Arial"/>
              <a:cs typeface="Arial"/>
            </a:endParaRPr>
          </a:p>
        </p:txBody>
      </p:sp>
      <p:sp>
        <p:nvSpPr>
          <p:cNvPr id="59" name="object 50"/>
          <p:cNvSpPr/>
          <p:nvPr/>
        </p:nvSpPr>
        <p:spPr>
          <a:xfrm>
            <a:off x="3351701" y="2560479"/>
            <a:ext cx="1007693" cy="344103"/>
          </a:xfrm>
          <a:custGeom>
            <a:avLst/>
            <a:gdLst/>
            <a:ahLst/>
            <a:cxnLst/>
            <a:rect l="l" t="t" r="r" b="b"/>
            <a:pathLst>
              <a:path w="532130" h="452755">
                <a:moveTo>
                  <a:pt x="0" y="0"/>
                </a:moveTo>
                <a:lnTo>
                  <a:pt x="531914" y="452127"/>
                </a:lnTo>
              </a:path>
            </a:pathLst>
          </a:custGeom>
          <a:ln w="25400">
            <a:solidFill>
              <a:srgbClr val="CF9F6F"/>
            </a:solidFill>
            <a:tailEnd type="arrow"/>
          </a:ln>
        </p:spPr>
        <p:txBody>
          <a:bodyPr wrap="square" lIns="0" tIns="0" rIns="0" bIns="0" rtlCol="0"/>
          <a:lstStyle/>
          <a:p>
            <a:endParaRPr/>
          </a:p>
        </p:txBody>
      </p:sp>
      <p:sp>
        <p:nvSpPr>
          <p:cNvPr id="60" name="object 52"/>
          <p:cNvSpPr/>
          <p:nvPr/>
        </p:nvSpPr>
        <p:spPr>
          <a:xfrm>
            <a:off x="4835598" y="2879452"/>
            <a:ext cx="1346410" cy="1844947"/>
          </a:xfrm>
          <a:custGeom>
            <a:avLst/>
            <a:gdLst/>
            <a:ahLst/>
            <a:cxnLst/>
            <a:rect l="l" t="t" r="r" b="b"/>
            <a:pathLst>
              <a:path w="678814" h="1044575">
                <a:moveTo>
                  <a:pt x="0" y="0"/>
                </a:moveTo>
                <a:lnTo>
                  <a:pt x="678224" y="1044109"/>
                </a:lnTo>
              </a:path>
            </a:pathLst>
          </a:custGeom>
          <a:ln w="25400">
            <a:solidFill>
              <a:srgbClr val="CF9F6F"/>
            </a:solidFill>
            <a:tailEnd type="arrow"/>
          </a:ln>
        </p:spPr>
        <p:txBody>
          <a:bodyPr wrap="square" lIns="0" tIns="0" rIns="0" bIns="0" rtlCol="0"/>
          <a:lstStyle/>
          <a:p>
            <a:endParaRPr/>
          </a:p>
        </p:txBody>
      </p:sp>
      <p:sp>
        <p:nvSpPr>
          <p:cNvPr id="61" name="Rectangle 60"/>
          <p:cNvSpPr/>
          <p:nvPr/>
        </p:nvSpPr>
        <p:spPr>
          <a:xfrm>
            <a:off x="6182006" y="4571924"/>
            <a:ext cx="1437993" cy="4939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Trang 1</a:t>
            </a:r>
            <a:endParaRPr kumimoji="1" lang="ja-JP" altLang="en-US" dirty="0"/>
          </a:p>
        </p:txBody>
      </p:sp>
    </p:spTree>
    <p:extLst>
      <p:ext uri="{BB962C8B-B14F-4D97-AF65-F5344CB8AC3E}">
        <p14:creationId xmlns:p14="http://schemas.microsoft.com/office/powerpoint/2010/main" val="2414229676"/>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0" grpId="0" animBg="1"/>
      <p:bldP spid="6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object 29"/>
          <p:cNvGraphicFramePr>
            <a:graphicFrameLocks noGrp="1"/>
          </p:cNvGraphicFramePr>
          <p:nvPr>
            <p:extLst>
              <p:ext uri="{D42A27DB-BD31-4B8C-83A1-F6EECF244321}">
                <p14:modId xmlns:p14="http://schemas.microsoft.com/office/powerpoint/2010/main" val="832015573"/>
              </p:ext>
            </p:extLst>
          </p:nvPr>
        </p:nvGraphicFramePr>
        <p:xfrm>
          <a:off x="6182263" y="1378792"/>
          <a:ext cx="1428109" cy="4228048"/>
        </p:xfrm>
        <a:graphic>
          <a:graphicData uri="http://schemas.openxmlformats.org/drawingml/2006/table">
            <a:tbl>
              <a:tblPr firstRow="1" bandRow="1">
                <a:tableStyleId>{2D5ABB26-0587-4C30-8999-92F81FD0307C}</a:tableStyleId>
              </a:tblPr>
              <a:tblGrid>
                <a:gridCol w="1428109">
                  <a:extLst>
                    <a:ext uri="{9D8B030D-6E8A-4147-A177-3AD203B41FA5}">
                      <a16:colId xmlns:a16="http://schemas.microsoft.com/office/drawing/2014/main" val="20000"/>
                    </a:ext>
                  </a:extLst>
                </a:gridCol>
              </a:tblGrid>
              <a:tr h="528506">
                <a:tc>
                  <a:txBody>
                    <a:bodyPr/>
                    <a:lstStyle/>
                    <a:p>
                      <a:pPr>
                        <a:lnSpc>
                          <a:spcPct val="100000"/>
                        </a:lnSpc>
                      </a:pPr>
                      <a:endParaRPr sz="1400" dirty="0">
                        <a:latin typeface="Times New Roman"/>
                        <a:cs typeface="Times New Roman"/>
                      </a:endParaRPr>
                    </a:p>
                  </a:txBody>
                  <a:tcPr marL="0" marR="0" marT="0" marB="0">
                    <a:lnL w="12700">
                      <a:solidFill>
                        <a:srgbClr val="0000FF"/>
                      </a:solidFill>
                      <a:prstDash val="solid"/>
                    </a:lnL>
                    <a:lnR w="12700">
                      <a:solidFill>
                        <a:srgbClr val="0000FF"/>
                      </a:solidFill>
                      <a:prstDash val="solid"/>
                    </a:lnR>
                    <a:lnT w="12700">
                      <a:solidFill>
                        <a:srgbClr val="0000FF"/>
                      </a:solidFill>
                      <a:prstDash val="solid"/>
                    </a:lnT>
                    <a:lnB w="12700">
                      <a:solidFill>
                        <a:srgbClr val="0000FF"/>
                      </a:solidFill>
                      <a:prstDash val="solid"/>
                    </a:lnB>
                    <a:solidFill>
                      <a:schemeClr val="bg1"/>
                    </a:solidFill>
                  </a:tcPr>
                </a:tc>
                <a:extLst>
                  <a:ext uri="{0D108BD9-81ED-4DB2-BD59-A6C34878D82A}">
                    <a16:rowId xmlns:a16="http://schemas.microsoft.com/office/drawing/2014/main" val="10000"/>
                  </a:ext>
                </a:extLst>
              </a:tr>
              <a:tr h="528506">
                <a:tc>
                  <a:txBody>
                    <a:bodyPr/>
                    <a:lstStyle/>
                    <a:p>
                      <a:pPr>
                        <a:lnSpc>
                          <a:spcPct val="100000"/>
                        </a:lnSpc>
                      </a:pPr>
                      <a:endParaRPr sz="1400" dirty="0">
                        <a:latin typeface="Times New Roman"/>
                        <a:cs typeface="Times New Roman"/>
                      </a:endParaRPr>
                    </a:p>
                  </a:txBody>
                  <a:tcPr marL="0" marR="0" marT="0" marB="0">
                    <a:lnL w="12700">
                      <a:solidFill>
                        <a:srgbClr val="0000FF"/>
                      </a:solidFill>
                      <a:prstDash val="solid"/>
                    </a:lnL>
                    <a:lnR w="12700">
                      <a:solidFill>
                        <a:srgbClr val="0000FF"/>
                      </a:solidFill>
                      <a:prstDash val="solid"/>
                    </a:lnR>
                    <a:lnT w="12700">
                      <a:solidFill>
                        <a:srgbClr val="0000FF"/>
                      </a:solidFill>
                      <a:prstDash val="solid"/>
                    </a:lnT>
                    <a:lnB w="12700">
                      <a:solidFill>
                        <a:srgbClr val="0000FF"/>
                      </a:solidFill>
                      <a:prstDash val="solid"/>
                    </a:lnB>
                    <a:solidFill>
                      <a:schemeClr val="bg1"/>
                    </a:solidFill>
                  </a:tcPr>
                </a:tc>
                <a:extLst>
                  <a:ext uri="{0D108BD9-81ED-4DB2-BD59-A6C34878D82A}">
                    <a16:rowId xmlns:a16="http://schemas.microsoft.com/office/drawing/2014/main" val="10001"/>
                  </a:ext>
                </a:extLst>
              </a:tr>
              <a:tr h="528506">
                <a:tc>
                  <a:txBody>
                    <a:bodyPr/>
                    <a:lstStyle/>
                    <a:p>
                      <a:pPr>
                        <a:lnSpc>
                          <a:spcPct val="100000"/>
                        </a:lnSpc>
                      </a:pPr>
                      <a:endParaRPr sz="1400" dirty="0">
                        <a:latin typeface="Times New Roman"/>
                        <a:cs typeface="Times New Roman"/>
                      </a:endParaRPr>
                    </a:p>
                  </a:txBody>
                  <a:tcPr marL="0" marR="0" marT="0" marB="0">
                    <a:lnL w="12700">
                      <a:solidFill>
                        <a:srgbClr val="0000FF"/>
                      </a:solidFill>
                      <a:prstDash val="solid"/>
                    </a:lnL>
                    <a:lnR w="12700">
                      <a:solidFill>
                        <a:srgbClr val="0000FF"/>
                      </a:solidFill>
                      <a:prstDash val="solid"/>
                    </a:lnR>
                    <a:lnT w="12700">
                      <a:solidFill>
                        <a:srgbClr val="0000FF"/>
                      </a:solidFill>
                      <a:prstDash val="solid"/>
                    </a:lnT>
                    <a:lnB w="12700">
                      <a:solidFill>
                        <a:srgbClr val="0000FF"/>
                      </a:solidFill>
                      <a:prstDash val="solid"/>
                    </a:lnB>
                    <a:solidFill>
                      <a:schemeClr val="bg1"/>
                    </a:solidFill>
                  </a:tcPr>
                </a:tc>
                <a:extLst>
                  <a:ext uri="{0D108BD9-81ED-4DB2-BD59-A6C34878D82A}">
                    <a16:rowId xmlns:a16="http://schemas.microsoft.com/office/drawing/2014/main" val="10002"/>
                  </a:ext>
                </a:extLst>
              </a:tr>
              <a:tr h="528506">
                <a:tc>
                  <a:txBody>
                    <a:bodyPr/>
                    <a:lstStyle/>
                    <a:p>
                      <a:pPr>
                        <a:lnSpc>
                          <a:spcPct val="100000"/>
                        </a:lnSpc>
                      </a:pPr>
                      <a:endParaRPr sz="1400" dirty="0">
                        <a:latin typeface="Times New Roman"/>
                        <a:cs typeface="Times New Roman"/>
                      </a:endParaRPr>
                    </a:p>
                  </a:txBody>
                  <a:tcPr marL="0" marR="0" marT="0" marB="0">
                    <a:lnL w="12700">
                      <a:solidFill>
                        <a:srgbClr val="0000FF"/>
                      </a:solidFill>
                      <a:prstDash val="solid"/>
                    </a:lnL>
                    <a:lnR w="12700">
                      <a:solidFill>
                        <a:srgbClr val="0000FF"/>
                      </a:solidFill>
                      <a:prstDash val="solid"/>
                    </a:lnR>
                    <a:lnT w="12700">
                      <a:solidFill>
                        <a:srgbClr val="0000FF"/>
                      </a:solidFill>
                      <a:prstDash val="solid"/>
                    </a:lnT>
                    <a:lnB w="12700">
                      <a:solidFill>
                        <a:srgbClr val="0000FF"/>
                      </a:solidFill>
                      <a:prstDash val="solid"/>
                    </a:lnB>
                    <a:solidFill>
                      <a:schemeClr val="bg1"/>
                    </a:solidFill>
                  </a:tcPr>
                </a:tc>
                <a:extLst>
                  <a:ext uri="{0D108BD9-81ED-4DB2-BD59-A6C34878D82A}">
                    <a16:rowId xmlns:a16="http://schemas.microsoft.com/office/drawing/2014/main" val="10003"/>
                  </a:ext>
                </a:extLst>
              </a:tr>
              <a:tr h="528506">
                <a:tc>
                  <a:txBody>
                    <a:bodyPr/>
                    <a:lstStyle/>
                    <a:p>
                      <a:pPr>
                        <a:lnSpc>
                          <a:spcPct val="100000"/>
                        </a:lnSpc>
                      </a:pPr>
                      <a:endParaRPr sz="1400" dirty="0">
                        <a:latin typeface="Times New Roman"/>
                        <a:cs typeface="Times New Roman"/>
                      </a:endParaRPr>
                    </a:p>
                  </a:txBody>
                  <a:tcPr marL="0" marR="0" marT="0" marB="0">
                    <a:lnL w="12700">
                      <a:solidFill>
                        <a:srgbClr val="0000FF"/>
                      </a:solidFill>
                      <a:prstDash val="solid"/>
                    </a:lnL>
                    <a:lnR w="12700">
                      <a:solidFill>
                        <a:srgbClr val="0000FF"/>
                      </a:solidFill>
                      <a:prstDash val="solid"/>
                    </a:lnR>
                    <a:lnT w="12700">
                      <a:solidFill>
                        <a:srgbClr val="0000FF"/>
                      </a:solidFill>
                      <a:prstDash val="solid"/>
                    </a:lnT>
                    <a:lnB w="12700">
                      <a:solidFill>
                        <a:srgbClr val="0000FF"/>
                      </a:solidFill>
                      <a:prstDash val="solid"/>
                    </a:lnB>
                    <a:solidFill>
                      <a:schemeClr val="bg1"/>
                    </a:solidFill>
                  </a:tcPr>
                </a:tc>
                <a:extLst>
                  <a:ext uri="{0D108BD9-81ED-4DB2-BD59-A6C34878D82A}">
                    <a16:rowId xmlns:a16="http://schemas.microsoft.com/office/drawing/2014/main" val="10004"/>
                  </a:ext>
                </a:extLst>
              </a:tr>
              <a:tr h="528506">
                <a:tc>
                  <a:txBody>
                    <a:bodyPr/>
                    <a:lstStyle/>
                    <a:p>
                      <a:pPr>
                        <a:lnSpc>
                          <a:spcPct val="100000"/>
                        </a:lnSpc>
                      </a:pPr>
                      <a:endParaRPr sz="1400" dirty="0">
                        <a:latin typeface="Times New Roman"/>
                        <a:cs typeface="Times New Roman"/>
                      </a:endParaRPr>
                    </a:p>
                  </a:txBody>
                  <a:tcPr marL="0" marR="0" marT="0" marB="0">
                    <a:lnL w="12700">
                      <a:solidFill>
                        <a:srgbClr val="0000FF"/>
                      </a:solidFill>
                      <a:prstDash val="solid"/>
                    </a:lnL>
                    <a:lnR w="12700">
                      <a:solidFill>
                        <a:srgbClr val="0000FF"/>
                      </a:solidFill>
                      <a:prstDash val="solid"/>
                    </a:lnR>
                    <a:lnT w="12700">
                      <a:solidFill>
                        <a:srgbClr val="0000FF"/>
                      </a:solidFill>
                      <a:prstDash val="solid"/>
                    </a:lnT>
                    <a:lnB w="12700">
                      <a:solidFill>
                        <a:srgbClr val="0000FF"/>
                      </a:solidFill>
                      <a:prstDash val="solid"/>
                    </a:lnB>
                    <a:solidFill>
                      <a:schemeClr val="bg1"/>
                    </a:solidFill>
                  </a:tcPr>
                </a:tc>
                <a:extLst>
                  <a:ext uri="{0D108BD9-81ED-4DB2-BD59-A6C34878D82A}">
                    <a16:rowId xmlns:a16="http://schemas.microsoft.com/office/drawing/2014/main" val="10005"/>
                  </a:ext>
                </a:extLst>
              </a:tr>
              <a:tr h="528506">
                <a:tc>
                  <a:txBody>
                    <a:bodyPr/>
                    <a:lstStyle/>
                    <a:p>
                      <a:pPr>
                        <a:lnSpc>
                          <a:spcPct val="100000"/>
                        </a:lnSpc>
                      </a:pPr>
                      <a:endParaRPr sz="1400" dirty="0">
                        <a:latin typeface="Times New Roman"/>
                        <a:cs typeface="Times New Roman"/>
                      </a:endParaRPr>
                    </a:p>
                  </a:txBody>
                  <a:tcPr marL="0" marR="0" marT="0" marB="0">
                    <a:lnL w="12700">
                      <a:solidFill>
                        <a:srgbClr val="0000FF"/>
                      </a:solidFill>
                      <a:prstDash val="solid"/>
                    </a:lnL>
                    <a:lnR w="12700">
                      <a:solidFill>
                        <a:srgbClr val="0000FF"/>
                      </a:solidFill>
                      <a:prstDash val="solid"/>
                    </a:lnR>
                    <a:lnT w="12700">
                      <a:solidFill>
                        <a:srgbClr val="0000FF"/>
                      </a:solidFill>
                      <a:prstDash val="solid"/>
                    </a:lnT>
                    <a:lnB w="12700">
                      <a:solidFill>
                        <a:srgbClr val="0000FF"/>
                      </a:solidFill>
                      <a:prstDash val="solid"/>
                    </a:lnB>
                    <a:solidFill>
                      <a:schemeClr val="bg1"/>
                    </a:solidFill>
                  </a:tcPr>
                </a:tc>
                <a:extLst>
                  <a:ext uri="{0D108BD9-81ED-4DB2-BD59-A6C34878D82A}">
                    <a16:rowId xmlns:a16="http://schemas.microsoft.com/office/drawing/2014/main" val="10006"/>
                  </a:ext>
                </a:extLst>
              </a:tr>
              <a:tr h="528506">
                <a:tc>
                  <a:txBody>
                    <a:bodyPr/>
                    <a:lstStyle/>
                    <a:p>
                      <a:pPr>
                        <a:lnSpc>
                          <a:spcPct val="100000"/>
                        </a:lnSpc>
                      </a:pPr>
                      <a:endParaRPr sz="1400" dirty="0">
                        <a:latin typeface="Times New Roman"/>
                        <a:cs typeface="Times New Roman"/>
                      </a:endParaRPr>
                    </a:p>
                  </a:txBody>
                  <a:tcPr marL="0" marR="0" marT="0" marB="0">
                    <a:lnL w="12700">
                      <a:solidFill>
                        <a:srgbClr val="0000FF"/>
                      </a:solidFill>
                      <a:prstDash val="solid"/>
                    </a:lnL>
                    <a:lnR w="12700">
                      <a:solidFill>
                        <a:srgbClr val="0000FF"/>
                      </a:solidFill>
                      <a:prstDash val="solid"/>
                    </a:lnR>
                    <a:lnT w="12700">
                      <a:solidFill>
                        <a:srgbClr val="0000FF"/>
                      </a:solidFill>
                      <a:prstDash val="solid"/>
                    </a:lnT>
                    <a:lnB w="12700">
                      <a:solidFill>
                        <a:srgbClr val="0000FF"/>
                      </a:solidFill>
                      <a:prstDash val="solid"/>
                    </a:lnB>
                    <a:solidFill>
                      <a:schemeClr val="bg1"/>
                    </a:solidFill>
                  </a:tcPr>
                </a:tc>
                <a:extLst>
                  <a:ext uri="{0D108BD9-81ED-4DB2-BD59-A6C34878D82A}">
                    <a16:rowId xmlns:a16="http://schemas.microsoft.com/office/drawing/2014/main" val="10007"/>
                  </a:ext>
                </a:extLst>
              </a:tr>
            </a:tbl>
          </a:graphicData>
        </a:graphic>
      </p:graphicFrame>
      <p:sp>
        <p:nvSpPr>
          <p:cNvPr id="30" name="object 30"/>
          <p:cNvSpPr txBox="1"/>
          <p:nvPr/>
        </p:nvSpPr>
        <p:spPr>
          <a:xfrm>
            <a:off x="7696778" y="4633353"/>
            <a:ext cx="188926" cy="346048"/>
          </a:xfrm>
          <a:prstGeom prst="rect">
            <a:avLst/>
          </a:prstGeom>
        </p:spPr>
        <p:txBody>
          <a:bodyPr vert="horz" wrap="square" lIns="0" tIns="22661" rIns="0" bIns="0" rtlCol="0">
            <a:spAutoFit/>
          </a:bodyPr>
          <a:lstStyle/>
          <a:p>
            <a:pPr marL="25179">
              <a:spcBef>
                <a:spcPts val="178"/>
              </a:spcBef>
            </a:pPr>
            <a:r>
              <a:rPr sz="2100" spc="-129" dirty="0">
                <a:solidFill>
                  <a:srgbClr val="0000FF"/>
                </a:solidFill>
                <a:latin typeface="Arial"/>
                <a:cs typeface="Arial"/>
              </a:rPr>
              <a:t>6</a:t>
            </a:r>
            <a:endParaRPr sz="2100" dirty="0">
              <a:latin typeface="Arial"/>
              <a:cs typeface="Arial"/>
            </a:endParaRPr>
          </a:p>
        </p:txBody>
      </p:sp>
      <p:sp>
        <p:nvSpPr>
          <p:cNvPr id="31" name="object 31"/>
          <p:cNvSpPr txBox="1"/>
          <p:nvPr/>
        </p:nvSpPr>
        <p:spPr>
          <a:xfrm>
            <a:off x="7696778" y="4143317"/>
            <a:ext cx="188926" cy="346048"/>
          </a:xfrm>
          <a:prstGeom prst="rect">
            <a:avLst/>
          </a:prstGeom>
        </p:spPr>
        <p:txBody>
          <a:bodyPr vert="horz" wrap="square" lIns="0" tIns="22661" rIns="0" bIns="0" rtlCol="0">
            <a:spAutoFit/>
          </a:bodyPr>
          <a:lstStyle/>
          <a:p>
            <a:pPr marL="25179">
              <a:spcBef>
                <a:spcPts val="178"/>
              </a:spcBef>
            </a:pPr>
            <a:r>
              <a:rPr sz="2100" spc="-129" dirty="0">
                <a:solidFill>
                  <a:srgbClr val="0000FF"/>
                </a:solidFill>
                <a:latin typeface="Arial"/>
                <a:cs typeface="Arial"/>
              </a:rPr>
              <a:t>5</a:t>
            </a:r>
            <a:endParaRPr sz="2100" dirty="0">
              <a:latin typeface="Arial"/>
              <a:cs typeface="Arial"/>
            </a:endParaRPr>
          </a:p>
        </p:txBody>
      </p:sp>
      <p:sp>
        <p:nvSpPr>
          <p:cNvPr id="32" name="object 32"/>
          <p:cNvSpPr txBox="1"/>
          <p:nvPr/>
        </p:nvSpPr>
        <p:spPr>
          <a:xfrm>
            <a:off x="7679043" y="3605259"/>
            <a:ext cx="188926" cy="346048"/>
          </a:xfrm>
          <a:prstGeom prst="rect">
            <a:avLst/>
          </a:prstGeom>
        </p:spPr>
        <p:txBody>
          <a:bodyPr vert="horz" wrap="square" lIns="0" tIns="22661" rIns="0" bIns="0" rtlCol="0">
            <a:spAutoFit/>
          </a:bodyPr>
          <a:lstStyle/>
          <a:p>
            <a:pPr marL="25179">
              <a:spcBef>
                <a:spcPts val="178"/>
              </a:spcBef>
            </a:pPr>
            <a:r>
              <a:rPr sz="2100" spc="-129" dirty="0">
                <a:solidFill>
                  <a:srgbClr val="0000FF"/>
                </a:solidFill>
                <a:latin typeface="Arial"/>
                <a:cs typeface="Arial"/>
              </a:rPr>
              <a:t>4</a:t>
            </a:r>
            <a:endParaRPr sz="2100" dirty="0">
              <a:latin typeface="Arial"/>
              <a:cs typeface="Arial"/>
            </a:endParaRPr>
          </a:p>
        </p:txBody>
      </p:sp>
      <p:sp>
        <p:nvSpPr>
          <p:cNvPr id="33" name="object 33"/>
          <p:cNvSpPr txBox="1"/>
          <p:nvPr/>
        </p:nvSpPr>
        <p:spPr>
          <a:xfrm>
            <a:off x="7696778" y="3074880"/>
            <a:ext cx="185804" cy="346048"/>
          </a:xfrm>
          <a:prstGeom prst="rect">
            <a:avLst/>
          </a:prstGeom>
        </p:spPr>
        <p:txBody>
          <a:bodyPr vert="horz" wrap="square" lIns="0" tIns="22661" rIns="0" bIns="0" rtlCol="0">
            <a:spAutoFit/>
          </a:bodyPr>
          <a:lstStyle/>
          <a:p>
            <a:pPr marL="25179">
              <a:spcBef>
                <a:spcPts val="178"/>
              </a:spcBef>
            </a:pPr>
            <a:r>
              <a:rPr sz="2100" spc="-129" dirty="0">
                <a:solidFill>
                  <a:srgbClr val="0000FF"/>
                </a:solidFill>
                <a:latin typeface="Arial"/>
                <a:cs typeface="Arial"/>
              </a:rPr>
              <a:t>3</a:t>
            </a:r>
            <a:endParaRPr sz="2100" dirty="0">
              <a:latin typeface="Arial"/>
              <a:cs typeface="Arial"/>
            </a:endParaRPr>
          </a:p>
        </p:txBody>
      </p:sp>
      <p:sp>
        <p:nvSpPr>
          <p:cNvPr id="34" name="object 34"/>
          <p:cNvSpPr txBox="1"/>
          <p:nvPr/>
        </p:nvSpPr>
        <p:spPr>
          <a:xfrm>
            <a:off x="7696778" y="2604754"/>
            <a:ext cx="188926" cy="346048"/>
          </a:xfrm>
          <a:prstGeom prst="rect">
            <a:avLst/>
          </a:prstGeom>
        </p:spPr>
        <p:txBody>
          <a:bodyPr vert="horz" wrap="square" lIns="0" tIns="22661" rIns="0" bIns="0" rtlCol="0">
            <a:spAutoFit/>
          </a:bodyPr>
          <a:lstStyle/>
          <a:p>
            <a:pPr marL="25179">
              <a:spcBef>
                <a:spcPts val="178"/>
              </a:spcBef>
            </a:pPr>
            <a:r>
              <a:rPr sz="2100" spc="-129" dirty="0">
                <a:solidFill>
                  <a:srgbClr val="0000FF"/>
                </a:solidFill>
                <a:latin typeface="Arial"/>
                <a:cs typeface="Arial"/>
              </a:rPr>
              <a:t>2</a:t>
            </a:r>
            <a:endParaRPr sz="2100">
              <a:latin typeface="Arial"/>
              <a:cs typeface="Arial"/>
            </a:endParaRPr>
          </a:p>
        </p:txBody>
      </p:sp>
      <p:sp>
        <p:nvSpPr>
          <p:cNvPr id="35" name="object 35"/>
          <p:cNvSpPr txBox="1"/>
          <p:nvPr/>
        </p:nvSpPr>
        <p:spPr>
          <a:xfrm>
            <a:off x="7696778" y="2034042"/>
            <a:ext cx="188926" cy="346048"/>
          </a:xfrm>
          <a:prstGeom prst="rect">
            <a:avLst/>
          </a:prstGeom>
        </p:spPr>
        <p:txBody>
          <a:bodyPr vert="horz" wrap="square" lIns="0" tIns="22661" rIns="0" bIns="0" rtlCol="0">
            <a:spAutoFit/>
          </a:bodyPr>
          <a:lstStyle/>
          <a:p>
            <a:pPr marL="25179">
              <a:spcBef>
                <a:spcPts val="178"/>
              </a:spcBef>
            </a:pPr>
            <a:r>
              <a:rPr sz="2100" spc="-129" dirty="0">
                <a:solidFill>
                  <a:srgbClr val="0000FF"/>
                </a:solidFill>
                <a:latin typeface="Arial"/>
                <a:cs typeface="Arial"/>
              </a:rPr>
              <a:t>1</a:t>
            </a:r>
            <a:endParaRPr sz="2100">
              <a:latin typeface="Arial"/>
              <a:cs typeface="Arial"/>
            </a:endParaRPr>
          </a:p>
        </p:txBody>
      </p:sp>
      <p:sp>
        <p:nvSpPr>
          <p:cNvPr id="36" name="object 36"/>
          <p:cNvSpPr txBox="1"/>
          <p:nvPr/>
        </p:nvSpPr>
        <p:spPr>
          <a:xfrm>
            <a:off x="7696778" y="1463331"/>
            <a:ext cx="188926" cy="346048"/>
          </a:xfrm>
          <a:prstGeom prst="rect">
            <a:avLst/>
          </a:prstGeom>
        </p:spPr>
        <p:txBody>
          <a:bodyPr vert="horz" wrap="square" lIns="0" tIns="22661" rIns="0" bIns="0" rtlCol="0">
            <a:spAutoFit/>
          </a:bodyPr>
          <a:lstStyle/>
          <a:p>
            <a:pPr marL="25179">
              <a:spcBef>
                <a:spcPts val="178"/>
              </a:spcBef>
            </a:pPr>
            <a:r>
              <a:rPr sz="2100" spc="-129" dirty="0">
                <a:solidFill>
                  <a:srgbClr val="0000FF"/>
                </a:solidFill>
                <a:latin typeface="Arial"/>
                <a:cs typeface="Arial"/>
              </a:rPr>
              <a:t>0</a:t>
            </a:r>
            <a:endParaRPr sz="2100">
              <a:latin typeface="Arial"/>
              <a:cs typeface="Arial"/>
            </a:endParaRPr>
          </a:p>
        </p:txBody>
      </p:sp>
      <p:sp>
        <p:nvSpPr>
          <p:cNvPr id="38" name="object 38"/>
          <p:cNvSpPr txBox="1"/>
          <p:nvPr/>
        </p:nvSpPr>
        <p:spPr>
          <a:xfrm>
            <a:off x="1643827" y="4245540"/>
            <a:ext cx="188926" cy="346048"/>
          </a:xfrm>
          <a:prstGeom prst="rect">
            <a:avLst/>
          </a:prstGeom>
        </p:spPr>
        <p:txBody>
          <a:bodyPr vert="horz" wrap="square" lIns="0" tIns="22661" rIns="0" bIns="0" rtlCol="0">
            <a:spAutoFit/>
          </a:bodyPr>
          <a:lstStyle/>
          <a:p>
            <a:pPr marL="25179">
              <a:spcBef>
                <a:spcPts val="178"/>
              </a:spcBef>
            </a:pPr>
            <a:r>
              <a:rPr sz="2100" spc="-129" dirty="0">
                <a:solidFill>
                  <a:srgbClr val="0000FF"/>
                </a:solidFill>
                <a:latin typeface="Arial"/>
                <a:cs typeface="Arial"/>
              </a:rPr>
              <a:t>3</a:t>
            </a:r>
            <a:endParaRPr sz="2100">
              <a:latin typeface="Arial"/>
              <a:cs typeface="Arial"/>
            </a:endParaRPr>
          </a:p>
        </p:txBody>
      </p:sp>
      <p:sp>
        <p:nvSpPr>
          <p:cNvPr id="39" name="object 39"/>
          <p:cNvSpPr txBox="1"/>
          <p:nvPr/>
        </p:nvSpPr>
        <p:spPr>
          <a:xfrm>
            <a:off x="1643827" y="3389484"/>
            <a:ext cx="188926" cy="346048"/>
          </a:xfrm>
          <a:prstGeom prst="rect">
            <a:avLst/>
          </a:prstGeom>
        </p:spPr>
        <p:txBody>
          <a:bodyPr vert="horz" wrap="square" lIns="0" tIns="22661" rIns="0" bIns="0" rtlCol="0">
            <a:spAutoFit/>
          </a:bodyPr>
          <a:lstStyle/>
          <a:p>
            <a:pPr marL="25179">
              <a:spcBef>
                <a:spcPts val="178"/>
              </a:spcBef>
            </a:pPr>
            <a:r>
              <a:rPr sz="2100" spc="-129" dirty="0">
                <a:solidFill>
                  <a:srgbClr val="0000FF"/>
                </a:solidFill>
                <a:latin typeface="Arial"/>
                <a:cs typeface="Arial"/>
              </a:rPr>
              <a:t>2</a:t>
            </a:r>
            <a:endParaRPr sz="2100">
              <a:latin typeface="Arial"/>
              <a:cs typeface="Arial"/>
            </a:endParaRPr>
          </a:p>
        </p:txBody>
      </p:sp>
      <p:sp>
        <p:nvSpPr>
          <p:cNvPr id="40" name="object 40"/>
          <p:cNvSpPr txBox="1"/>
          <p:nvPr/>
        </p:nvSpPr>
        <p:spPr>
          <a:xfrm>
            <a:off x="1643827" y="2533405"/>
            <a:ext cx="188926" cy="346048"/>
          </a:xfrm>
          <a:prstGeom prst="rect">
            <a:avLst/>
          </a:prstGeom>
        </p:spPr>
        <p:txBody>
          <a:bodyPr vert="horz" wrap="square" lIns="0" tIns="22661" rIns="0" bIns="0" rtlCol="0">
            <a:spAutoFit/>
          </a:bodyPr>
          <a:lstStyle/>
          <a:p>
            <a:pPr marL="25179">
              <a:spcBef>
                <a:spcPts val="178"/>
              </a:spcBef>
            </a:pPr>
            <a:r>
              <a:rPr sz="2100" spc="-129" dirty="0">
                <a:solidFill>
                  <a:srgbClr val="0000FF"/>
                </a:solidFill>
                <a:latin typeface="Arial"/>
                <a:cs typeface="Arial"/>
              </a:rPr>
              <a:t>1</a:t>
            </a:r>
            <a:endParaRPr sz="2100">
              <a:latin typeface="Arial"/>
              <a:cs typeface="Arial"/>
            </a:endParaRPr>
          </a:p>
        </p:txBody>
      </p:sp>
      <p:sp>
        <p:nvSpPr>
          <p:cNvPr id="41" name="object 41"/>
          <p:cNvSpPr txBox="1"/>
          <p:nvPr/>
        </p:nvSpPr>
        <p:spPr>
          <a:xfrm>
            <a:off x="1643827" y="1677351"/>
            <a:ext cx="188926" cy="346048"/>
          </a:xfrm>
          <a:prstGeom prst="rect">
            <a:avLst/>
          </a:prstGeom>
        </p:spPr>
        <p:txBody>
          <a:bodyPr vert="horz" wrap="square" lIns="0" tIns="22661" rIns="0" bIns="0" rtlCol="0">
            <a:spAutoFit/>
          </a:bodyPr>
          <a:lstStyle/>
          <a:p>
            <a:pPr marL="25179">
              <a:spcBef>
                <a:spcPts val="178"/>
              </a:spcBef>
            </a:pPr>
            <a:r>
              <a:rPr sz="2100" spc="-129" dirty="0">
                <a:solidFill>
                  <a:srgbClr val="0000FF"/>
                </a:solidFill>
                <a:latin typeface="Arial"/>
                <a:cs typeface="Arial"/>
              </a:rPr>
              <a:t>0</a:t>
            </a:r>
            <a:endParaRPr sz="2100">
              <a:latin typeface="Arial"/>
              <a:cs typeface="Arial"/>
            </a:endParaRPr>
          </a:p>
        </p:txBody>
      </p:sp>
      <p:graphicFrame>
        <p:nvGraphicFramePr>
          <p:cNvPr id="43" name="object 43"/>
          <p:cNvGraphicFramePr>
            <a:graphicFrameLocks noGrp="1"/>
          </p:cNvGraphicFramePr>
          <p:nvPr/>
        </p:nvGraphicFramePr>
        <p:xfrm>
          <a:off x="1897932" y="1450133"/>
          <a:ext cx="1428107" cy="3322040"/>
        </p:xfrm>
        <a:graphic>
          <a:graphicData uri="http://schemas.openxmlformats.org/drawingml/2006/table">
            <a:tbl>
              <a:tblPr firstRow="1" bandRow="1">
                <a:tableStyleId>{2D5ABB26-0587-4C30-8999-92F81FD0307C}</a:tableStyleId>
              </a:tblPr>
              <a:tblGrid>
                <a:gridCol w="980118">
                  <a:extLst>
                    <a:ext uri="{9D8B030D-6E8A-4147-A177-3AD203B41FA5}">
                      <a16:colId xmlns:a16="http://schemas.microsoft.com/office/drawing/2014/main" val="20000"/>
                    </a:ext>
                  </a:extLst>
                </a:gridCol>
                <a:gridCol w="447989">
                  <a:extLst>
                    <a:ext uri="{9D8B030D-6E8A-4147-A177-3AD203B41FA5}">
                      <a16:colId xmlns:a16="http://schemas.microsoft.com/office/drawing/2014/main" val="20001"/>
                    </a:ext>
                  </a:extLst>
                </a:gridCol>
              </a:tblGrid>
              <a:tr h="830510">
                <a:tc>
                  <a:txBody>
                    <a:bodyPr/>
                    <a:lstStyle/>
                    <a:p>
                      <a:pPr marR="15240" algn="r">
                        <a:lnSpc>
                          <a:spcPct val="100000"/>
                        </a:lnSpc>
                        <a:spcBef>
                          <a:spcPts val="820"/>
                        </a:spcBef>
                      </a:pPr>
                      <a:r>
                        <a:rPr sz="2100" spc="-95" dirty="0">
                          <a:solidFill>
                            <a:srgbClr val="0000FF"/>
                          </a:solidFill>
                          <a:latin typeface="Arial"/>
                          <a:cs typeface="Arial"/>
                        </a:rPr>
                        <a:t>T</a:t>
                      </a:r>
                      <a:r>
                        <a:rPr sz="2100" spc="-5" dirty="0">
                          <a:solidFill>
                            <a:srgbClr val="0000FF"/>
                          </a:solidFill>
                          <a:latin typeface="Arial"/>
                          <a:cs typeface="Arial"/>
                        </a:rPr>
                        <a:t>rang</a:t>
                      </a:r>
                      <a:endParaRPr sz="2100">
                        <a:latin typeface="Arial"/>
                        <a:cs typeface="Arial"/>
                      </a:endParaRPr>
                    </a:p>
                  </a:txBody>
                  <a:tcPr marL="0" marR="0" marT="206369" marB="0">
                    <a:lnL w="12700">
                      <a:solidFill>
                        <a:srgbClr val="0000FF"/>
                      </a:solidFill>
                      <a:prstDash val="solid"/>
                    </a:lnL>
                    <a:lnT w="12700">
                      <a:solidFill>
                        <a:srgbClr val="0000FF"/>
                      </a:solidFill>
                      <a:prstDash val="solid"/>
                    </a:lnT>
                    <a:lnB w="12700">
                      <a:solidFill>
                        <a:srgbClr val="0000FF"/>
                      </a:solidFill>
                      <a:prstDash val="solid"/>
                    </a:lnB>
                    <a:solidFill>
                      <a:srgbClr val="E5CCB2"/>
                    </a:solidFill>
                  </a:tcPr>
                </a:tc>
                <a:tc>
                  <a:txBody>
                    <a:bodyPr/>
                    <a:lstStyle/>
                    <a:p>
                      <a:pPr marL="22860">
                        <a:lnSpc>
                          <a:spcPct val="100000"/>
                        </a:lnSpc>
                        <a:spcBef>
                          <a:spcPts val="820"/>
                        </a:spcBef>
                      </a:pPr>
                      <a:r>
                        <a:rPr sz="2100" dirty="0">
                          <a:solidFill>
                            <a:srgbClr val="0000FF"/>
                          </a:solidFill>
                          <a:latin typeface="Arial"/>
                          <a:cs typeface="Arial"/>
                        </a:rPr>
                        <a:t>0</a:t>
                      </a:r>
                      <a:endParaRPr sz="2100">
                        <a:latin typeface="Arial"/>
                        <a:cs typeface="Arial"/>
                      </a:endParaRPr>
                    </a:p>
                  </a:txBody>
                  <a:tcPr marL="0" marR="0" marT="206369" marB="0">
                    <a:lnR w="12700">
                      <a:solidFill>
                        <a:srgbClr val="0000FF"/>
                      </a:solidFill>
                      <a:prstDash val="solid"/>
                    </a:lnR>
                    <a:lnT w="12700">
                      <a:solidFill>
                        <a:srgbClr val="0000FF"/>
                      </a:solidFill>
                      <a:prstDash val="solid"/>
                    </a:lnT>
                    <a:lnB w="12700">
                      <a:solidFill>
                        <a:srgbClr val="0000FF"/>
                      </a:solidFill>
                      <a:prstDash val="solid"/>
                    </a:lnB>
                    <a:solidFill>
                      <a:srgbClr val="E5CCB2"/>
                    </a:solidFill>
                  </a:tcPr>
                </a:tc>
                <a:extLst>
                  <a:ext uri="{0D108BD9-81ED-4DB2-BD59-A6C34878D82A}">
                    <a16:rowId xmlns:a16="http://schemas.microsoft.com/office/drawing/2014/main" val="10000"/>
                  </a:ext>
                </a:extLst>
              </a:tr>
              <a:tr h="830510">
                <a:tc>
                  <a:txBody>
                    <a:bodyPr/>
                    <a:lstStyle/>
                    <a:p>
                      <a:pPr marR="15240" algn="r">
                        <a:lnSpc>
                          <a:spcPct val="100000"/>
                        </a:lnSpc>
                        <a:spcBef>
                          <a:spcPts val="820"/>
                        </a:spcBef>
                      </a:pPr>
                      <a:r>
                        <a:rPr sz="2100" spc="-95" dirty="0">
                          <a:solidFill>
                            <a:srgbClr val="0000FF"/>
                          </a:solidFill>
                          <a:latin typeface="Arial"/>
                          <a:cs typeface="Arial"/>
                        </a:rPr>
                        <a:t>T</a:t>
                      </a:r>
                      <a:r>
                        <a:rPr sz="2100" spc="-5" dirty="0">
                          <a:solidFill>
                            <a:srgbClr val="0000FF"/>
                          </a:solidFill>
                          <a:latin typeface="Arial"/>
                          <a:cs typeface="Arial"/>
                        </a:rPr>
                        <a:t>rang</a:t>
                      </a:r>
                      <a:endParaRPr sz="2100">
                        <a:latin typeface="Arial"/>
                        <a:cs typeface="Arial"/>
                      </a:endParaRPr>
                    </a:p>
                  </a:txBody>
                  <a:tcPr marL="0" marR="0" marT="206369" marB="0">
                    <a:lnL w="12700">
                      <a:solidFill>
                        <a:srgbClr val="0000FF"/>
                      </a:solidFill>
                      <a:prstDash val="solid"/>
                    </a:lnL>
                    <a:lnT w="12700">
                      <a:solidFill>
                        <a:srgbClr val="0000FF"/>
                      </a:solidFill>
                      <a:prstDash val="solid"/>
                    </a:lnT>
                    <a:lnB w="12700">
                      <a:solidFill>
                        <a:srgbClr val="0000FF"/>
                      </a:solidFill>
                      <a:prstDash val="solid"/>
                    </a:lnB>
                    <a:solidFill>
                      <a:srgbClr val="E5CCB2"/>
                    </a:solidFill>
                  </a:tcPr>
                </a:tc>
                <a:tc>
                  <a:txBody>
                    <a:bodyPr/>
                    <a:lstStyle/>
                    <a:p>
                      <a:pPr marL="22860">
                        <a:lnSpc>
                          <a:spcPct val="100000"/>
                        </a:lnSpc>
                        <a:spcBef>
                          <a:spcPts val="820"/>
                        </a:spcBef>
                      </a:pPr>
                      <a:r>
                        <a:rPr sz="2100" dirty="0">
                          <a:solidFill>
                            <a:srgbClr val="0000FF"/>
                          </a:solidFill>
                          <a:latin typeface="Arial"/>
                          <a:cs typeface="Arial"/>
                        </a:rPr>
                        <a:t>1</a:t>
                      </a:r>
                      <a:endParaRPr sz="2100">
                        <a:latin typeface="Arial"/>
                        <a:cs typeface="Arial"/>
                      </a:endParaRPr>
                    </a:p>
                  </a:txBody>
                  <a:tcPr marL="0" marR="0" marT="206369" marB="0">
                    <a:lnR w="12700">
                      <a:solidFill>
                        <a:srgbClr val="0000FF"/>
                      </a:solidFill>
                      <a:prstDash val="solid"/>
                    </a:lnR>
                    <a:lnT w="12700">
                      <a:solidFill>
                        <a:srgbClr val="0000FF"/>
                      </a:solidFill>
                      <a:prstDash val="solid"/>
                    </a:lnT>
                    <a:lnB w="12700">
                      <a:solidFill>
                        <a:srgbClr val="0000FF"/>
                      </a:solidFill>
                      <a:prstDash val="solid"/>
                    </a:lnB>
                    <a:solidFill>
                      <a:srgbClr val="E5CCB2"/>
                    </a:solidFill>
                  </a:tcPr>
                </a:tc>
                <a:extLst>
                  <a:ext uri="{0D108BD9-81ED-4DB2-BD59-A6C34878D82A}">
                    <a16:rowId xmlns:a16="http://schemas.microsoft.com/office/drawing/2014/main" val="10001"/>
                  </a:ext>
                </a:extLst>
              </a:tr>
              <a:tr h="830510">
                <a:tc>
                  <a:txBody>
                    <a:bodyPr/>
                    <a:lstStyle/>
                    <a:p>
                      <a:pPr marR="15240" algn="r">
                        <a:lnSpc>
                          <a:spcPct val="100000"/>
                        </a:lnSpc>
                        <a:spcBef>
                          <a:spcPts val="820"/>
                        </a:spcBef>
                      </a:pPr>
                      <a:r>
                        <a:rPr sz="2100" spc="-95" dirty="0">
                          <a:solidFill>
                            <a:srgbClr val="0000FF"/>
                          </a:solidFill>
                          <a:latin typeface="Arial"/>
                          <a:cs typeface="Arial"/>
                        </a:rPr>
                        <a:t>T</a:t>
                      </a:r>
                      <a:r>
                        <a:rPr sz="2100" spc="-5" dirty="0">
                          <a:solidFill>
                            <a:srgbClr val="0000FF"/>
                          </a:solidFill>
                          <a:latin typeface="Arial"/>
                          <a:cs typeface="Arial"/>
                        </a:rPr>
                        <a:t>rang</a:t>
                      </a:r>
                      <a:endParaRPr sz="2100">
                        <a:latin typeface="Arial"/>
                        <a:cs typeface="Arial"/>
                      </a:endParaRPr>
                    </a:p>
                  </a:txBody>
                  <a:tcPr marL="0" marR="0" marT="206369" marB="0">
                    <a:lnL w="12700">
                      <a:solidFill>
                        <a:srgbClr val="0000FF"/>
                      </a:solidFill>
                      <a:prstDash val="solid"/>
                    </a:lnL>
                    <a:lnT w="12700">
                      <a:solidFill>
                        <a:srgbClr val="0000FF"/>
                      </a:solidFill>
                      <a:prstDash val="solid"/>
                    </a:lnT>
                    <a:lnB w="12700">
                      <a:solidFill>
                        <a:srgbClr val="0000FF"/>
                      </a:solidFill>
                      <a:prstDash val="solid"/>
                    </a:lnB>
                    <a:solidFill>
                      <a:srgbClr val="E5CCB2"/>
                    </a:solidFill>
                  </a:tcPr>
                </a:tc>
                <a:tc>
                  <a:txBody>
                    <a:bodyPr/>
                    <a:lstStyle/>
                    <a:p>
                      <a:pPr marL="22860">
                        <a:lnSpc>
                          <a:spcPct val="100000"/>
                        </a:lnSpc>
                        <a:spcBef>
                          <a:spcPts val="820"/>
                        </a:spcBef>
                      </a:pPr>
                      <a:r>
                        <a:rPr sz="2100" dirty="0">
                          <a:solidFill>
                            <a:srgbClr val="0000FF"/>
                          </a:solidFill>
                          <a:latin typeface="Arial"/>
                          <a:cs typeface="Arial"/>
                        </a:rPr>
                        <a:t>2</a:t>
                      </a:r>
                      <a:endParaRPr sz="2100">
                        <a:latin typeface="Arial"/>
                        <a:cs typeface="Arial"/>
                      </a:endParaRPr>
                    </a:p>
                  </a:txBody>
                  <a:tcPr marL="0" marR="0" marT="206369" marB="0">
                    <a:lnR w="12700">
                      <a:solidFill>
                        <a:srgbClr val="0000FF"/>
                      </a:solidFill>
                      <a:prstDash val="solid"/>
                    </a:lnR>
                    <a:lnT w="12700">
                      <a:solidFill>
                        <a:srgbClr val="0000FF"/>
                      </a:solidFill>
                      <a:prstDash val="solid"/>
                    </a:lnT>
                    <a:lnB w="12700">
                      <a:solidFill>
                        <a:srgbClr val="0000FF"/>
                      </a:solidFill>
                      <a:prstDash val="solid"/>
                    </a:lnB>
                    <a:solidFill>
                      <a:srgbClr val="E5CCB2"/>
                    </a:solidFill>
                  </a:tcPr>
                </a:tc>
                <a:extLst>
                  <a:ext uri="{0D108BD9-81ED-4DB2-BD59-A6C34878D82A}">
                    <a16:rowId xmlns:a16="http://schemas.microsoft.com/office/drawing/2014/main" val="10002"/>
                  </a:ext>
                </a:extLst>
              </a:tr>
              <a:tr h="830510">
                <a:tc>
                  <a:txBody>
                    <a:bodyPr/>
                    <a:lstStyle/>
                    <a:p>
                      <a:pPr marR="15240" algn="r">
                        <a:lnSpc>
                          <a:spcPct val="100000"/>
                        </a:lnSpc>
                        <a:spcBef>
                          <a:spcPts val="820"/>
                        </a:spcBef>
                      </a:pPr>
                      <a:r>
                        <a:rPr sz="2100" spc="-95" dirty="0">
                          <a:solidFill>
                            <a:srgbClr val="0000FF"/>
                          </a:solidFill>
                          <a:latin typeface="Arial"/>
                          <a:cs typeface="Arial"/>
                        </a:rPr>
                        <a:t>T</a:t>
                      </a:r>
                      <a:r>
                        <a:rPr sz="2100" spc="-5" dirty="0">
                          <a:solidFill>
                            <a:srgbClr val="0000FF"/>
                          </a:solidFill>
                          <a:latin typeface="Arial"/>
                          <a:cs typeface="Arial"/>
                        </a:rPr>
                        <a:t>rang</a:t>
                      </a:r>
                      <a:endParaRPr sz="2100">
                        <a:latin typeface="Arial"/>
                        <a:cs typeface="Arial"/>
                      </a:endParaRPr>
                    </a:p>
                  </a:txBody>
                  <a:tcPr marL="0" marR="0" marT="206369" marB="0">
                    <a:lnL w="12700">
                      <a:solidFill>
                        <a:srgbClr val="0000FF"/>
                      </a:solidFill>
                      <a:prstDash val="solid"/>
                    </a:lnL>
                    <a:lnT w="12700">
                      <a:solidFill>
                        <a:srgbClr val="0000FF"/>
                      </a:solidFill>
                      <a:prstDash val="solid"/>
                    </a:lnT>
                    <a:lnB w="12700">
                      <a:solidFill>
                        <a:srgbClr val="0000FF"/>
                      </a:solidFill>
                      <a:prstDash val="solid"/>
                    </a:lnB>
                    <a:solidFill>
                      <a:srgbClr val="E5CCB2"/>
                    </a:solidFill>
                  </a:tcPr>
                </a:tc>
                <a:tc>
                  <a:txBody>
                    <a:bodyPr/>
                    <a:lstStyle/>
                    <a:p>
                      <a:pPr marL="22860">
                        <a:lnSpc>
                          <a:spcPct val="100000"/>
                        </a:lnSpc>
                        <a:spcBef>
                          <a:spcPts val="820"/>
                        </a:spcBef>
                      </a:pPr>
                      <a:r>
                        <a:rPr sz="2100" dirty="0">
                          <a:solidFill>
                            <a:srgbClr val="0000FF"/>
                          </a:solidFill>
                          <a:latin typeface="Arial"/>
                          <a:cs typeface="Arial"/>
                        </a:rPr>
                        <a:t>3</a:t>
                      </a:r>
                      <a:endParaRPr sz="2100">
                        <a:latin typeface="Arial"/>
                        <a:cs typeface="Arial"/>
                      </a:endParaRPr>
                    </a:p>
                  </a:txBody>
                  <a:tcPr marL="0" marR="0" marT="206369" marB="0">
                    <a:lnR w="12700">
                      <a:solidFill>
                        <a:srgbClr val="0000FF"/>
                      </a:solidFill>
                      <a:prstDash val="solid"/>
                    </a:lnR>
                    <a:lnT w="12700">
                      <a:solidFill>
                        <a:srgbClr val="0000FF"/>
                      </a:solidFill>
                      <a:prstDash val="solid"/>
                    </a:lnT>
                    <a:lnB w="12700">
                      <a:solidFill>
                        <a:srgbClr val="0000FF"/>
                      </a:solidFill>
                      <a:prstDash val="solid"/>
                    </a:lnB>
                    <a:solidFill>
                      <a:srgbClr val="E5CCB2"/>
                    </a:solidFill>
                  </a:tcPr>
                </a:tc>
                <a:extLst>
                  <a:ext uri="{0D108BD9-81ED-4DB2-BD59-A6C34878D82A}">
                    <a16:rowId xmlns:a16="http://schemas.microsoft.com/office/drawing/2014/main" val="10003"/>
                  </a:ext>
                </a:extLst>
              </a:tr>
            </a:tbl>
          </a:graphicData>
        </a:graphic>
      </p:graphicFrame>
      <p:sp>
        <p:nvSpPr>
          <p:cNvPr id="45" name="Rectangle 44"/>
          <p:cNvSpPr/>
          <p:nvPr/>
        </p:nvSpPr>
        <p:spPr>
          <a:xfrm>
            <a:off x="248754" y="961153"/>
            <a:ext cx="8686800" cy="334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altLang="ja-JP" sz="2300" dirty="0">
                <a:solidFill>
                  <a:schemeClr val="bg1"/>
                </a:solidFill>
              </a:rPr>
              <a:t>Ví dụ</a:t>
            </a:r>
          </a:p>
        </p:txBody>
      </p:sp>
      <p:sp>
        <p:nvSpPr>
          <p:cNvPr id="46" name="Rectangle 45"/>
          <p:cNvSpPr/>
          <p:nvPr/>
        </p:nvSpPr>
        <p:spPr>
          <a:xfrm>
            <a:off x="248754" y="103169"/>
            <a:ext cx="8740962" cy="923330"/>
          </a:xfrm>
          <a:prstGeom prst="rect">
            <a:avLst/>
          </a:prstGeom>
        </p:spPr>
        <p:txBody>
          <a:bodyPr wrap="square">
            <a:spAutoFit/>
          </a:bodyPr>
          <a:lstStyle/>
          <a:p>
            <a:r>
              <a:rPr lang="vi-VN" altLang="ja-JP" dirty="0">
                <a:latin typeface="+mj-lt"/>
              </a:rPr>
              <a:t>Chương  3:  Qu</a:t>
            </a:r>
            <a:r>
              <a:rPr lang="en-US" altLang="ja-JP" dirty="0">
                <a:latin typeface="+mj-lt"/>
              </a:rPr>
              <a:t>ản lý bộ nhớ</a:t>
            </a:r>
            <a:endParaRPr lang="vi-VN" altLang="ja-JP" dirty="0">
              <a:latin typeface="+mj-lt"/>
            </a:endParaRPr>
          </a:p>
          <a:p>
            <a:r>
              <a:rPr lang="vi-VN" altLang="ja-JP" dirty="0">
                <a:latin typeface="+mj-lt"/>
              </a:rPr>
              <a:t>2. Các chiến lược quản lý bộ nhớ </a:t>
            </a:r>
            <a:endParaRPr lang="en-US" altLang="ja-JP" dirty="0">
              <a:latin typeface="+mj-lt"/>
            </a:endParaRPr>
          </a:p>
          <a:p>
            <a:r>
              <a:rPr lang="vi-VN" altLang="ja-JP" dirty="0">
                <a:latin typeface="+mj-lt"/>
              </a:rPr>
              <a:t>2.</a:t>
            </a:r>
            <a:r>
              <a:rPr lang="en-US" altLang="ja-JP" dirty="0">
                <a:latin typeface="Tahoma" panose="020B0604030504040204" pitchFamily="34" charset="0"/>
                <a:ea typeface="Tahoma" panose="020B0604030504040204" pitchFamily="34" charset="0"/>
                <a:cs typeface="Tahoma" panose="020B0604030504040204" pitchFamily="34" charset="0"/>
              </a:rPr>
              <a:t>4</a:t>
            </a:r>
            <a:r>
              <a:rPr lang="vi-VN" altLang="ja-JP" dirty="0">
                <a:latin typeface="+mj-lt"/>
              </a:rPr>
              <a:t> Chiến lược </a:t>
            </a:r>
            <a:r>
              <a:rPr lang="vi-VN" altLang="ja-JP" dirty="0">
                <a:latin typeface="Tahoma" panose="020B0604030504040204" pitchFamily="34" charset="0"/>
                <a:ea typeface="Tahoma" panose="020B0604030504040204" pitchFamily="34" charset="0"/>
                <a:cs typeface="Tahoma" panose="020B0604030504040204" pitchFamily="34" charset="0"/>
              </a:rPr>
              <a:t>phân </a:t>
            </a:r>
            <a:r>
              <a:rPr lang="en-US" altLang="ja-JP" dirty="0">
                <a:latin typeface="Tahoma" panose="020B0604030504040204" pitchFamily="34" charset="0"/>
                <a:ea typeface="Tahoma" panose="020B0604030504040204" pitchFamily="34" charset="0"/>
                <a:cs typeface="Tahoma" panose="020B0604030504040204" pitchFamily="34" charset="0"/>
              </a:rPr>
              <a:t>trang</a:t>
            </a:r>
            <a:endParaRPr lang="vi-VN" altLang="ja-JP" dirty="0">
              <a:latin typeface="Tahoma" panose="020B0604030504040204" pitchFamily="34" charset="0"/>
              <a:ea typeface="Tahoma" panose="020B0604030504040204" pitchFamily="34" charset="0"/>
              <a:cs typeface="Tahoma" panose="020B0604030504040204" pitchFamily="34" charset="0"/>
            </a:endParaRPr>
          </a:p>
        </p:txBody>
      </p:sp>
      <p:sp>
        <p:nvSpPr>
          <p:cNvPr id="47" name="object 30"/>
          <p:cNvSpPr txBox="1"/>
          <p:nvPr/>
        </p:nvSpPr>
        <p:spPr>
          <a:xfrm>
            <a:off x="7696778" y="5169932"/>
            <a:ext cx="188926" cy="346048"/>
          </a:xfrm>
          <a:prstGeom prst="rect">
            <a:avLst/>
          </a:prstGeom>
        </p:spPr>
        <p:txBody>
          <a:bodyPr vert="horz" wrap="square" lIns="0" tIns="22661" rIns="0" bIns="0" rtlCol="0">
            <a:spAutoFit/>
          </a:bodyPr>
          <a:lstStyle/>
          <a:p>
            <a:pPr marL="25179">
              <a:spcBef>
                <a:spcPts val="178"/>
              </a:spcBef>
            </a:pPr>
            <a:r>
              <a:rPr lang="en-US" sz="2100" spc="-129" dirty="0">
                <a:solidFill>
                  <a:srgbClr val="0000FF"/>
                </a:solidFill>
                <a:latin typeface="Arial"/>
                <a:cs typeface="Arial"/>
              </a:rPr>
              <a:t>7</a:t>
            </a:r>
            <a:endParaRPr sz="2100" dirty="0">
              <a:latin typeface="Arial"/>
              <a:cs typeface="Arial"/>
            </a:endParaRPr>
          </a:p>
        </p:txBody>
      </p:sp>
      <p:sp>
        <p:nvSpPr>
          <p:cNvPr id="48" name="TextBox 47"/>
          <p:cNvSpPr txBox="1"/>
          <p:nvPr/>
        </p:nvSpPr>
        <p:spPr>
          <a:xfrm>
            <a:off x="1981200" y="4800600"/>
            <a:ext cx="1434703" cy="369332"/>
          </a:xfrm>
          <a:prstGeom prst="rect">
            <a:avLst/>
          </a:prstGeom>
          <a:noFill/>
        </p:spPr>
        <p:txBody>
          <a:bodyPr wrap="square" rtlCol="0">
            <a:spAutoFit/>
          </a:bodyPr>
          <a:lstStyle/>
          <a:p>
            <a:r>
              <a:rPr kumimoji="1" lang="en-US" altLang="ja-JP" dirty="0">
                <a:solidFill>
                  <a:srgbClr val="3C33F5"/>
                </a:solidFill>
                <a:latin typeface="Tahoma" panose="020B0604030504040204" pitchFamily="34" charset="0"/>
                <a:ea typeface="Tahoma" panose="020B0604030504040204" pitchFamily="34" charset="0"/>
                <a:cs typeface="Tahoma" panose="020B0604030504040204" pitchFamily="34" charset="0"/>
              </a:rPr>
              <a:t>Bộ nhớ logic</a:t>
            </a:r>
            <a:endParaRPr kumimoji="1" lang="ja-JP" altLang="en-US" dirty="0">
              <a:solidFill>
                <a:srgbClr val="3C33F5"/>
              </a:solidFill>
              <a:latin typeface="Tahoma" panose="020B0604030504040204" pitchFamily="34" charset="0"/>
              <a:cs typeface="Tahoma" panose="020B0604030504040204" pitchFamily="34" charset="0"/>
            </a:endParaRPr>
          </a:p>
        </p:txBody>
      </p:sp>
      <p:sp>
        <p:nvSpPr>
          <p:cNvPr id="49" name="TextBox 48"/>
          <p:cNvSpPr txBox="1"/>
          <p:nvPr/>
        </p:nvSpPr>
        <p:spPr>
          <a:xfrm>
            <a:off x="6107258" y="5577883"/>
            <a:ext cx="1775324" cy="369332"/>
          </a:xfrm>
          <a:prstGeom prst="rect">
            <a:avLst/>
          </a:prstGeom>
          <a:noFill/>
        </p:spPr>
        <p:txBody>
          <a:bodyPr wrap="square" rtlCol="0">
            <a:spAutoFit/>
          </a:bodyPr>
          <a:lstStyle/>
          <a:p>
            <a:r>
              <a:rPr kumimoji="1" lang="en-US" altLang="ja-JP" dirty="0">
                <a:solidFill>
                  <a:srgbClr val="3C33F5"/>
                </a:solidFill>
                <a:latin typeface="Tahoma" panose="020B0604030504040204" pitchFamily="34" charset="0"/>
                <a:ea typeface="Tahoma" panose="020B0604030504040204" pitchFamily="34" charset="0"/>
                <a:cs typeface="Tahoma" panose="020B0604030504040204" pitchFamily="34" charset="0"/>
              </a:rPr>
              <a:t>Bộ nhớ vật lý</a:t>
            </a:r>
            <a:endParaRPr kumimoji="1" lang="ja-JP" altLang="en-US" dirty="0">
              <a:solidFill>
                <a:srgbClr val="3C33F5"/>
              </a:solidFill>
              <a:latin typeface="Tahoma" panose="020B0604030504040204" pitchFamily="34" charset="0"/>
              <a:cs typeface="Tahoma" panose="020B0604030504040204" pitchFamily="34" charset="0"/>
            </a:endParaRPr>
          </a:p>
        </p:txBody>
      </p:sp>
      <p:sp>
        <p:nvSpPr>
          <p:cNvPr id="50" name="object 44"/>
          <p:cNvSpPr/>
          <p:nvPr/>
        </p:nvSpPr>
        <p:spPr>
          <a:xfrm>
            <a:off x="4407165" y="2387581"/>
            <a:ext cx="429491" cy="1426967"/>
          </a:xfrm>
          <a:custGeom>
            <a:avLst/>
            <a:gdLst/>
            <a:ahLst/>
            <a:cxnLst/>
            <a:rect l="l" t="t" r="r" b="b"/>
            <a:pathLst>
              <a:path w="216535" h="720089">
                <a:moveTo>
                  <a:pt x="216001" y="0"/>
                </a:moveTo>
                <a:lnTo>
                  <a:pt x="0" y="0"/>
                </a:lnTo>
                <a:lnTo>
                  <a:pt x="0" y="720005"/>
                </a:lnTo>
                <a:lnTo>
                  <a:pt x="216001" y="720005"/>
                </a:lnTo>
                <a:lnTo>
                  <a:pt x="216001" y="0"/>
                </a:lnTo>
                <a:close/>
              </a:path>
            </a:pathLst>
          </a:custGeom>
          <a:solidFill>
            <a:srgbClr val="8ED8F8"/>
          </a:solidFill>
        </p:spPr>
        <p:txBody>
          <a:bodyPr wrap="square" lIns="0" tIns="0" rIns="0" bIns="0" rtlCol="0"/>
          <a:lstStyle/>
          <a:p>
            <a:endParaRPr/>
          </a:p>
        </p:txBody>
      </p:sp>
      <p:sp>
        <p:nvSpPr>
          <p:cNvPr id="51" name="object 45"/>
          <p:cNvSpPr txBox="1"/>
          <p:nvPr/>
        </p:nvSpPr>
        <p:spPr>
          <a:xfrm>
            <a:off x="4407165" y="3457682"/>
            <a:ext cx="429491" cy="320601"/>
          </a:xfrm>
          <a:prstGeom prst="rect">
            <a:avLst/>
          </a:prstGeom>
          <a:solidFill>
            <a:srgbClr val="8ED8F8"/>
          </a:solidFill>
          <a:ln w="25400">
            <a:solidFill>
              <a:srgbClr val="0000FF"/>
            </a:solidFill>
          </a:ln>
        </p:spPr>
        <p:txBody>
          <a:bodyPr vert="horz" wrap="square" lIns="0" tIns="0" rIns="0" bIns="0" rtlCol="0">
            <a:spAutoFit/>
          </a:bodyPr>
          <a:lstStyle/>
          <a:p>
            <a:pPr marL="134708">
              <a:lnSpc>
                <a:spcPts val="2458"/>
              </a:lnSpc>
            </a:pPr>
            <a:r>
              <a:rPr sz="2100" spc="-129" dirty="0">
                <a:solidFill>
                  <a:srgbClr val="0000FF"/>
                </a:solidFill>
                <a:latin typeface="Arial"/>
                <a:cs typeface="Arial"/>
              </a:rPr>
              <a:t>2</a:t>
            </a:r>
            <a:endParaRPr sz="2100">
              <a:latin typeface="Arial"/>
              <a:cs typeface="Arial"/>
            </a:endParaRPr>
          </a:p>
        </p:txBody>
      </p:sp>
      <p:sp>
        <p:nvSpPr>
          <p:cNvPr id="52" name="object 46"/>
          <p:cNvSpPr txBox="1"/>
          <p:nvPr/>
        </p:nvSpPr>
        <p:spPr>
          <a:xfrm>
            <a:off x="4407165" y="3100981"/>
            <a:ext cx="429491" cy="320601"/>
          </a:xfrm>
          <a:prstGeom prst="rect">
            <a:avLst/>
          </a:prstGeom>
          <a:solidFill>
            <a:srgbClr val="8ED8F8"/>
          </a:solidFill>
          <a:ln w="25400">
            <a:solidFill>
              <a:srgbClr val="0000FF"/>
            </a:solidFill>
          </a:ln>
        </p:spPr>
        <p:txBody>
          <a:bodyPr vert="horz" wrap="square" lIns="0" tIns="0" rIns="0" bIns="0" rtlCol="0">
            <a:spAutoFit/>
          </a:bodyPr>
          <a:lstStyle/>
          <a:p>
            <a:pPr marL="134708">
              <a:lnSpc>
                <a:spcPts val="2458"/>
              </a:lnSpc>
            </a:pPr>
            <a:r>
              <a:rPr sz="2100" spc="-129" dirty="0">
                <a:solidFill>
                  <a:srgbClr val="0000FF"/>
                </a:solidFill>
                <a:latin typeface="Arial"/>
                <a:cs typeface="Arial"/>
              </a:rPr>
              <a:t>1</a:t>
            </a:r>
            <a:endParaRPr sz="2100">
              <a:latin typeface="Arial"/>
              <a:cs typeface="Arial"/>
            </a:endParaRPr>
          </a:p>
        </p:txBody>
      </p:sp>
      <p:sp>
        <p:nvSpPr>
          <p:cNvPr id="53" name="object 47"/>
          <p:cNvSpPr txBox="1"/>
          <p:nvPr/>
        </p:nvSpPr>
        <p:spPr>
          <a:xfrm>
            <a:off x="4407165" y="2744282"/>
            <a:ext cx="429491" cy="320601"/>
          </a:xfrm>
          <a:prstGeom prst="rect">
            <a:avLst/>
          </a:prstGeom>
          <a:solidFill>
            <a:srgbClr val="8ED8F8"/>
          </a:solidFill>
          <a:ln w="25400">
            <a:solidFill>
              <a:srgbClr val="0000FF"/>
            </a:solidFill>
          </a:ln>
        </p:spPr>
        <p:txBody>
          <a:bodyPr vert="horz" wrap="square" lIns="0" tIns="0" rIns="0" bIns="0" rtlCol="0">
            <a:spAutoFit/>
          </a:bodyPr>
          <a:lstStyle/>
          <a:p>
            <a:pPr marL="134708">
              <a:lnSpc>
                <a:spcPts val="2458"/>
              </a:lnSpc>
            </a:pPr>
            <a:r>
              <a:rPr sz="2100" spc="-129" dirty="0">
                <a:solidFill>
                  <a:srgbClr val="0000FF"/>
                </a:solidFill>
                <a:latin typeface="Arial"/>
                <a:cs typeface="Arial"/>
              </a:rPr>
              <a:t>6</a:t>
            </a:r>
            <a:endParaRPr sz="2100">
              <a:latin typeface="Arial"/>
              <a:cs typeface="Arial"/>
            </a:endParaRPr>
          </a:p>
        </p:txBody>
      </p:sp>
      <p:sp>
        <p:nvSpPr>
          <p:cNvPr id="54" name="object 48"/>
          <p:cNvSpPr txBox="1"/>
          <p:nvPr/>
        </p:nvSpPr>
        <p:spPr>
          <a:xfrm>
            <a:off x="4407165" y="2387581"/>
            <a:ext cx="429491" cy="320601"/>
          </a:xfrm>
          <a:prstGeom prst="rect">
            <a:avLst/>
          </a:prstGeom>
          <a:solidFill>
            <a:srgbClr val="8ED8F8"/>
          </a:solidFill>
          <a:ln w="25400">
            <a:solidFill>
              <a:srgbClr val="0000FF"/>
            </a:solidFill>
          </a:ln>
        </p:spPr>
        <p:txBody>
          <a:bodyPr vert="horz" wrap="square" lIns="0" tIns="0" rIns="0" bIns="0" rtlCol="0">
            <a:spAutoFit/>
          </a:bodyPr>
          <a:lstStyle/>
          <a:p>
            <a:pPr marL="134708">
              <a:lnSpc>
                <a:spcPts val="2458"/>
              </a:lnSpc>
            </a:pPr>
            <a:r>
              <a:rPr sz="2100" spc="-129" dirty="0">
                <a:solidFill>
                  <a:srgbClr val="0000FF"/>
                </a:solidFill>
                <a:latin typeface="Arial"/>
                <a:cs typeface="Arial"/>
              </a:rPr>
              <a:t>5</a:t>
            </a:r>
            <a:endParaRPr sz="2100">
              <a:latin typeface="Arial"/>
              <a:cs typeface="Arial"/>
            </a:endParaRPr>
          </a:p>
        </p:txBody>
      </p:sp>
      <p:sp>
        <p:nvSpPr>
          <p:cNvPr id="55" name="object 49"/>
          <p:cNvSpPr txBox="1"/>
          <p:nvPr/>
        </p:nvSpPr>
        <p:spPr>
          <a:xfrm>
            <a:off x="4170468" y="2327838"/>
            <a:ext cx="188926" cy="1420455"/>
          </a:xfrm>
          <a:prstGeom prst="rect">
            <a:avLst/>
          </a:prstGeom>
        </p:spPr>
        <p:txBody>
          <a:bodyPr vert="horz" wrap="square" lIns="0" tIns="50358" rIns="0" bIns="0" rtlCol="0">
            <a:spAutoFit/>
          </a:bodyPr>
          <a:lstStyle/>
          <a:p>
            <a:pPr marL="25179">
              <a:spcBef>
                <a:spcPts val="397"/>
              </a:spcBef>
            </a:pPr>
            <a:r>
              <a:rPr sz="2100" spc="-129" dirty="0">
                <a:solidFill>
                  <a:srgbClr val="0000FF"/>
                </a:solidFill>
                <a:latin typeface="Arial"/>
                <a:cs typeface="Arial"/>
              </a:rPr>
              <a:t>0</a:t>
            </a:r>
            <a:endParaRPr sz="2100">
              <a:latin typeface="Arial"/>
              <a:cs typeface="Arial"/>
            </a:endParaRPr>
          </a:p>
          <a:p>
            <a:pPr marL="25179">
              <a:spcBef>
                <a:spcPts val="188"/>
              </a:spcBef>
            </a:pPr>
            <a:r>
              <a:rPr sz="2100" spc="-129" dirty="0">
                <a:solidFill>
                  <a:srgbClr val="0000FF"/>
                </a:solidFill>
                <a:latin typeface="Arial"/>
                <a:cs typeface="Arial"/>
              </a:rPr>
              <a:t>1</a:t>
            </a:r>
            <a:endParaRPr sz="2100">
              <a:latin typeface="Arial"/>
              <a:cs typeface="Arial"/>
            </a:endParaRPr>
          </a:p>
          <a:p>
            <a:pPr marL="25179">
              <a:spcBef>
                <a:spcPts val="188"/>
              </a:spcBef>
            </a:pPr>
            <a:r>
              <a:rPr sz="2100" spc="-129" dirty="0">
                <a:solidFill>
                  <a:srgbClr val="0000FF"/>
                </a:solidFill>
                <a:latin typeface="Arial"/>
                <a:cs typeface="Arial"/>
              </a:rPr>
              <a:t>2</a:t>
            </a:r>
            <a:endParaRPr sz="2100">
              <a:latin typeface="Arial"/>
              <a:cs typeface="Arial"/>
            </a:endParaRPr>
          </a:p>
          <a:p>
            <a:pPr marL="25179">
              <a:spcBef>
                <a:spcPts val="188"/>
              </a:spcBef>
            </a:pPr>
            <a:r>
              <a:rPr sz="2100" spc="-129" dirty="0">
                <a:solidFill>
                  <a:srgbClr val="0000FF"/>
                </a:solidFill>
                <a:latin typeface="Arial"/>
                <a:cs typeface="Arial"/>
              </a:rPr>
              <a:t>3</a:t>
            </a:r>
            <a:endParaRPr sz="2100">
              <a:latin typeface="Arial"/>
              <a:cs typeface="Arial"/>
            </a:endParaRPr>
          </a:p>
        </p:txBody>
      </p:sp>
      <p:sp>
        <p:nvSpPr>
          <p:cNvPr id="56" name="object 50"/>
          <p:cNvSpPr txBox="1"/>
          <p:nvPr/>
        </p:nvSpPr>
        <p:spPr>
          <a:xfrm>
            <a:off x="4329091" y="3751613"/>
            <a:ext cx="585669" cy="346048"/>
          </a:xfrm>
          <a:prstGeom prst="rect">
            <a:avLst/>
          </a:prstGeom>
        </p:spPr>
        <p:txBody>
          <a:bodyPr vert="horz" wrap="square" lIns="0" tIns="22661" rIns="0" bIns="0" rtlCol="0">
            <a:spAutoFit/>
          </a:bodyPr>
          <a:lstStyle/>
          <a:p>
            <a:pPr marL="25179">
              <a:spcBef>
                <a:spcPts val="178"/>
              </a:spcBef>
            </a:pPr>
            <a:r>
              <a:rPr sz="2100" spc="-99" dirty="0">
                <a:solidFill>
                  <a:srgbClr val="0000FF"/>
                </a:solidFill>
                <a:latin typeface="Arial"/>
                <a:cs typeface="Arial"/>
              </a:rPr>
              <a:t>PCB</a:t>
            </a:r>
            <a:endParaRPr sz="2100" dirty="0">
              <a:latin typeface="Arial"/>
              <a:cs typeface="Arial"/>
            </a:endParaRPr>
          </a:p>
        </p:txBody>
      </p:sp>
      <p:sp>
        <p:nvSpPr>
          <p:cNvPr id="59" name="object 50"/>
          <p:cNvSpPr/>
          <p:nvPr/>
        </p:nvSpPr>
        <p:spPr>
          <a:xfrm flipV="1">
            <a:off x="3339509" y="3247904"/>
            <a:ext cx="1007693" cy="516346"/>
          </a:xfrm>
          <a:custGeom>
            <a:avLst/>
            <a:gdLst/>
            <a:ahLst/>
            <a:cxnLst/>
            <a:rect l="l" t="t" r="r" b="b"/>
            <a:pathLst>
              <a:path w="532130" h="452755">
                <a:moveTo>
                  <a:pt x="0" y="0"/>
                </a:moveTo>
                <a:lnTo>
                  <a:pt x="531914" y="452127"/>
                </a:lnTo>
              </a:path>
            </a:pathLst>
          </a:custGeom>
          <a:ln w="25400">
            <a:solidFill>
              <a:srgbClr val="CF9F6F"/>
            </a:solidFill>
            <a:tailEnd type="arrow"/>
          </a:ln>
        </p:spPr>
        <p:txBody>
          <a:bodyPr wrap="square" lIns="0" tIns="0" rIns="0" bIns="0" rtlCol="0"/>
          <a:lstStyle/>
          <a:p>
            <a:endParaRPr/>
          </a:p>
        </p:txBody>
      </p:sp>
      <p:sp>
        <p:nvSpPr>
          <p:cNvPr id="60" name="object 52"/>
          <p:cNvSpPr/>
          <p:nvPr/>
        </p:nvSpPr>
        <p:spPr>
          <a:xfrm flipV="1">
            <a:off x="4836656" y="2207066"/>
            <a:ext cx="1345350" cy="1040837"/>
          </a:xfrm>
          <a:custGeom>
            <a:avLst/>
            <a:gdLst/>
            <a:ahLst/>
            <a:cxnLst/>
            <a:rect l="l" t="t" r="r" b="b"/>
            <a:pathLst>
              <a:path w="678814" h="1044575">
                <a:moveTo>
                  <a:pt x="0" y="0"/>
                </a:moveTo>
                <a:lnTo>
                  <a:pt x="678224" y="1044109"/>
                </a:lnTo>
              </a:path>
            </a:pathLst>
          </a:custGeom>
          <a:ln w="25400">
            <a:solidFill>
              <a:srgbClr val="CF9F6F"/>
            </a:solidFill>
            <a:tailEnd type="arrow"/>
          </a:ln>
        </p:spPr>
        <p:txBody>
          <a:bodyPr wrap="square" lIns="0" tIns="0" rIns="0" bIns="0" rtlCol="0"/>
          <a:lstStyle/>
          <a:p>
            <a:endParaRPr/>
          </a:p>
        </p:txBody>
      </p:sp>
      <p:sp>
        <p:nvSpPr>
          <p:cNvPr id="61" name="Rectangle 60"/>
          <p:cNvSpPr/>
          <p:nvPr/>
        </p:nvSpPr>
        <p:spPr>
          <a:xfrm>
            <a:off x="6182006" y="1921086"/>
            <a:ext cx="1437993" cy="4939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Tahoma" panose="020B0604030504040204" pitchFamily="34" charset="0"/>
                <a:ea typeface="Tahoma" panose="020B0604030504040204" pitchFamily="34" charset="0"/>
                <a:cs typeface="Tahoma" panose="020B0604030504040204" pitchFamily="34" charset="0"/>
              </a:rPr>
              <a:t>Trang 2</a:t>
            </a:r>
            <a:endParaRPr kumimoji="1" lang="ja-JP" altLang="en-US" dirty="0">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992918696"/>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0" grpId="0" animBg="1"/>
      <p:bldP spid="6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object 29"/>
          <p:cNvGraphicFramePr>
            <a:graphicFrameLocks noGrp="1"/>
          </p:cNvGraphicFramePr>
          <p:nvPr>
            <p:extLst>
              <p:ext uri="{D42A27DB-BD31-4B8C-83A1-F6EECF244321}">
                <p14:modId xmlns:p14="http://schemas.microsoft.com/office/powerpoint/2010/main" val="463393234"/>
              </p:ext>
            </p:extLst>
          </p:nvPr>
        </p:nvGraphicFramePr>
        <p:xfrm>
          <a:off x="6182263" y="1378792"/>
          <a:ext cx="1428109" cy="4228048"/>
        </p:xfrm>
        <a:graphic>
          <a:graphicData uri="http://schemas.openxmlformats.org/drawingml/2006/table">
            <a:tbl>
              <a:tblPr firstRow="1" bandRow="1">
                <a:tableStyleId>{2D5ABB26-0587-4C30-8999-92F81FD0307C}</a:tableStyleId>
              </a:tblPr>
              <a:tblGrid>
                <a:gridCol w="1428109">
                  <a:extLst>
                    <a:ext uri="{9D8B030D-6E8A-4147-A177-3AD203B41FA5}">
                      <a16:colId xmlns:a16="http://schemas.microsoft.com/office/drawing/2014/main" val="20000"/>
                    </a:ext>
                  </a:extLst>
                </a:gridCol>
              </a:tblGrid>
              <a:tr h="528506">
                <a:tc>
                  <a:txBody>
                    <a:bodyPr/>
                    <a:lstStyle/>
                    <a:p>
                      <a:pPr>
                        <a:lnSpc>
                          <a:spcPct val="100000"/>
                        </a:lnSpc>
                      </a:pPr>
                      <a:endParaRPr sz="1400" dirty="0">
                        <a:latin typeface="Times New Roman"/>
                        <a:cs typeface="Times New Roman"/>
                      </a:endParaRPr>
                    </a:p>
                  </a:txBody>
                  <a:tcPr marL="0" marR="0" marT="0" marB="0">
                    <a:lnL w="12700">
                      <a:solidFill>
                        <a:srgbClr val="0000FF"/>
                      </a:solidFill>
                      <a:prstDash val="solid"/>
                    </a:lnL>
                    <a:lnR w="12700">
                      <a:solidFill>
                        <a:srgbClr val="0000FF"/>
                      </a:solidFill>
                      <a:prstDash val="solid"/>
                    </a:lnR>
                    <a:lnT w="12700">
                      <a:solidFill>
                        <a:srgbClr val="0000FF"/>
                      </a:solidFill>
                      <a:prstDash val="solid"/>
                    </a:lnT>
                    <a:lnB w="12700">
                      <a:solidFill>
                        <a:srgbClr val="0000FF"/>
                      </a:solidFill>
                      <a:prstDash val="solid"/>
                    </a:lnB>
                    <a:solidFill>
                      <a:schemeClr val="bg1"/>
                    </a:solidFill>
                  </a:tcPr>
                </a:tc>
                <a:extLst>
                  <a:ext uri="{0D108BD9-81ED-4DB2-BD59-A6C34878D82A}">
                    <a16:rowId xmlns:a16="http://schemas.microsoft.com/office/drawing/2014/main" val="10000"/>
                  </a:ext>
                </a:extLst>
              </a:tr>
              <a:tr h="528506">
                <a:tc>
                  <a:txBody>
                    <a:bodyPr/>
                    <a:lstStyle/>
                    <a:p>
                      <a:pPr>
                        <a:lnSpc>
                          <a:spcPct val="100000"/>
                        </a:lnSpc>
                      </a:pPr>
                      <a:endParaRPr sz="1400" dirty="0">
                        <a:latin typeface="Times New Roman"/>
                        <a:cs typeface="Times New Roman"/>
                      </a:endParaRPr>
                    </a:p>
                  </a:txBody>
                  <a:tcPr marL="0" marR="0" marT="0" marB="0">
                    <a:lnL w="12700">
                      <a:solidFill>
                        <a:srgbClr val="0000FF"/>
                      </a:solidFill>
                      <a:prstDash val="solid"/>
                    </a:lnL>
                    <a:lnR w="12700">
                      <a:solidFill>
                        <a:srgbClr val="0000FF"/>
                      </a:solidFill>
                      <a:prstDash val="solid"/>
                    </a:lnR>
                    <a:lnT w="12700">
                      <a:solidFill>
                        <a:srgbClr val="0000FF"/>
                      </a:solidFill>
                      <a:prstDash val="solid"/>
                    </a:lnT>
                    <a:lnB w="12700">
                      <a:solidFill>
                        <a:srgbClr val="0000FF"/>
                      </a:solidFill>
                      <a:prstDash val="solid"/>
                    </a:lnB>
                    <a:solidFill>
                      <a:schemeClr val="bg1"/>
                    </a:solidFill>
                  </a:tcPr>
                </a:tc>
                <a:extLst>
                  <a:ext uri="{0D108BD9-81ED-4DB2-BD59-A6C34878D82A}">
                    <a16:rowId xmlns:a16="http://schemas.microsoft.com/office/drawing/2014/main" val="10001"/>
                  </a:ext>
                </a:extLst>
              </a:tr>
              <a:tr h="528506">
                <a:tc>
                  <a:txBody>
                    <a:bodyPr/>
                    <a:lstStyle/>
                    <a:p>
                      <a:pPr>
                        <a:lnSpc>
                          <a:spcPct val="100000"/>
                        </a:lnSpc>
                      </a:pPr>
                      <a:endParaRPr sz="1400" dirty="0">
                        <a:latin typeface="Times New Roman"/>
                        <a:cs typeface="Times New Roman"/>
                      </a:endParaRPr>
                    </a:p>
                  </a:txBody>
                  <a:tcPr marL="0" marR="0" marT="0" marB="0">
                    <a:lnL w="12700">
                      <a:solidFill>
                        <a:srgbClr val="0000FF"/>
                      </a:solidFill>
                      <a:prstDash val="solid"/>
                    </a:lnL>
                    <a:lnR w="12700">
                      <a:solidFill>
                        <a:srgbClr val="0000FF"/>
                      </a:solidFill>
                      <a:prstDash val="solid"/>
                    </a:lnR>
                    <a:lnT w="12700">
                      <a:solidFill>
                        <a:srgbClr val="0000FF"/>
                      </a:solidFill>
                      <a:prstDash val="solid"/>
                    </a:lnT>
                    <a:lnB w="12700">
                      <a:solidFill>
                        <a:srgbClr val="0000FF"/>
                      </a:solidFill>
                      <a:prstDash val="solid"/>
                    </a:lnB>
                    <a:solidFill>
                      <a:schemeClr val="bg1"/>
                    </a:solidFill>
                  </a:tcPr>
                </a:tc>
                <a:extLst>
                  <a:ext uri="{0D108BD9-81ED-4DB2-BD59-A6C34878D82A}">
                    <a16:rowId xmlns:a16="http://schemas.microsoft.com/office/drawing/2014/main" val="10002"/>
                  </a:ext>
                </a:extLst>
              </a:tr>
              <a:tr h="528506">
                <a:tc>
                  <a:txBody>
                    <a:bodyPr/>
                    <a:lstStyle/>
                    <a:p>
                      <a:pPr>
                        <a:lnSpc>
                          <a:spcPct val="100000"/>
                        </a:lnSpc>
                      </a:pPr>
                      <a:endParaRPr sz="1400" dirty="0">
                        <a:latin typeface="Times New Roman"/>
                        <a:cs typeface="Times New Roman"/>
                      </a:endParaRPr>
                    </a:p>
                  </a:txBody>
                  <a:tcPr marL="0" marR="0" marT="0" marB="0">
                    <a:lnL w="12700">
                      <a:solidFill>
                        <a:srgbClr val="0000FF"/>
                      </a:solidFill>
                      <a:prstDash val="solid"/>
                    </a:lnL>
                    <a:lnR w="12700">
                      <a:solidFill>
                        <a:srgbClr val="0000FF"/>
                      </a:solidFill>
                      <a:prstDash val="solid"/>
                    </a:lnR>
                    <a:lnT w="12700">
                      <a:solidFill>
                        <a:srgbClr val="0000FF"/>
                      </a:solidFill>
                      <a:prstDash val="solid"/>
                    </a:lnT>
                    <a:lnB w="12700">
                      <a:solidFill>
                        <a:srgbClr val="0000FF"/>
                      </a:solidFill>
                      <a:prstDash val="solid"/>
                    </a:lnB>
                    <a:solidFill>
                      <a:schemeClr val="bg1"/>
                    </a:solidFill>
                  </a:tcPr>
                </a:tc>
                <a:extLst>
                  <a:ext uri="{0D108BD9-81ED-4DB2-BD59-A6C34878D82A}">
                    <a16:rowId xmlns:a16="http://schemas.microsoft.com/office/drawing/2014/main" val="10003"/>
                  </a:ext>
                </a:extLst>
              </a:tr>
              <a:tr h="528506">
                <a:tc>
                  <a:txBody>
                    <a:bodyPr/>
                    <a:lstStyle/>
                    <a:p>
                      <a:pPr>
                        <a:lnSpc>
                          <a:spcPct val="100000"/>
                        </a:lnSpc>
                      </a:pPr>
                      <a:endParaRPr sz="1400" dirty="0">
                        <a:latin typeface="Times New Roman"/>
                        <a:cs typeface="Times New Roman"/>
                      </a:endParaRPr>
                    </a:p>
                  </a:txBody>
                  <a:tcPr marL="0" marR="0" marT="0" marB="0">
                    <a:lnL w="12700">
                      <a:solidFill>
                        <a:srgbClr val="0000FF"/>
                      </a:solidFill>
                      <a:prstDash val="solid"/>
                    </a:lnL>
                    <a:lnR w="12700">
                      <a:solidFill>
                        <a:srgbClr val="0000FF"/>
                      </a:solidFill>
                      <a:prstDash val="solid"/>
                    </a:lnR>
                    <a:lnT w="12700">
                      <a:solidFill>
                        <a:srgbClr val="0000FF"/>
                      </a:solidFill>
                      <a:prstDash val="solid"/>
                    </a:lnT>
                    <a:lnB w="12700">
                      <a:solidFill>
                        <a:srgbClr val="0000FF"/>
                      </a:solidFill>
                      <a:prstDash val="solid"/>
                    </a:lnB>
                    <a:solidFill>
                      <a:schemeClr val="bg1"/>
                    </a:solidFill>
                  </a:tcPr>
                </a:tc>
                <a:extLst>
                  <a:ext uri="{0D108BD9-81ED-4DB2-BD59-A6C34878D82A}">
                    <a16:rowId xmlns:a16="http://schemas.microsoft.com/office/drawing/2014/main" val="10004"/>
                  </a:ext>
                </a:extLst>
              </a:tr>
              <a:tr h="528506">
                <a:tc>
                  <a:txBody>
                    <a:bodyPr/>
                    <a:lstStyle/>
                    <a:p>
                      <a:pPr>
                        <a:lnSpc>
                          <a:spcPct val="100000"/>
                        </a:lnSpc>
                      </a:pPr>
                      <a:endParaRPr sz="1400" dirty="0">
                        <a:latin typeface="Times New Roman"/>
                        <a:cs typeface="Times New Roman"/>
                      </a:endParaRPr>
                    </a:p>
                  </a:txBody>
                  <a:tcPr marL="0" marR="0" marT="0" marB="0">
                    <a:lnL w="12700">
                      <a:solidFill>
                        <a:srgbClr val="0000FF"/>
                      </a:solidFill>
                      <a:prstDash val="solid"/>
                    </a:lnL>
                    <a:lnR w="12700">
                      <a:solidFill>
                        <a:srgbClr val="0000FF"/>
                      </a:solidFill>
                      <a:prstDash val="solid"/>
                    </a:lnR>
                    <a:lnT w="12700">
                      <a:solidFill>
                        <a:srgbClr val="0000FF"/>
                      </a:solidFill>
                      <a:prstDash val="solid"/>
                    </a:lnT>
                    <a:lnB w="12700">
                      <a:solidFill>
                        <a:srgbClr val="0000FF"/>
                      </a:solidFill>
                      <a:prstDash val="solid"/>
                    </a:lnB>
                    <a:solidFill>
                      <a:schemeClr val="bg1"/>
                    </a:solidFill>
                  </a:tcPr>
                </a:tc>
                <a:extLst>
                  <a:ext uri="{0D108BD9-81ED-4DB2-BD59-A6C34878D82A}">
                    <a16:rowId xmlns:a16="http://schemas.microsoft.com/office/drawing/2014/main" val="10005"/>
                  </a:ext>
                </a:extLst>
              </a:tr>
              <a:tr h="528506">
                <a:tc>
                  <a:txBody>
                    <a:bodyPr/>
                    <a:lstStyle/>
                    <a:p>
                      <a:pPr>
                        <a:lnSpc>
                          <a:spcPct val="100000"/>
                        </a:lnSpc>
                      </a:pPr>
                      <a:endParaRPr sz="1400" dirty="0">
                        <a:latin typeface="Times New Roman"/>
                        <a:cs typeface="Times New Roman"/>
                      </a:endParaRPr>
                    </a:p>
                  </a:txBody>
                  <a:tcPr marL="0" marR="0" marT="0" marB="0">
                    <a:lnL w="12700">
                      <a:solidFill>
                        <a:srgbClr val="0000FF"/>
                      </a:solidFill>
                      <a:prstDash val="solid"/>
                    </a:lnL>
                    <a:lnR w="12700">
                      <a:solidFill>
                        <a:srgbClr val="0000FF"/>
                      </a:solidFill>
                      <a:prstDash val="solid"/>
                    </a:lnR>
                    <a:lnT w="12700">
                      <a:solidFill>
                        <a:srgbClr val="0000FF"/>
                      </a:solidFill>
                      <a:prstDash val="solid"/>
                    </a:lnT>
                    <a:lnB w="12700">
                      <a:solidFill>
                        <a:srgbClr val="0000FF"/>
                      </a:solidFill>
                      <a:prstDash val="solid"/>
                    </a:lnB>
                    <a:solidFill>
                      <a:schemeClr val="bg1"/>
                    </a:solidFill>
                  </a:tcPr>
                </a:tc>
                <a:extLst>
                  <a:ext uri="{0D108BD9-81ED-4DB2-BD59-A6C34878D82A}">
                    <a16:rowId xmlns:a16="http://schemas.microsoft.com/office/drawing/2014/main" val="10006"/>
                  </a:ext>
                </a:extLst>
              </a:tr>
              <a:tr h="528506">
                <a:tc>
                  <a:txBody>
                    <a:bodyPr/>
                    <a:lstStyle/>
                    <a:p>
                      <a:pPr>
                        <a:lnSpc>
                          <a:spcPct val="100000"/>
                        </a:lnSpc>
                      </a:pPr>
                      <a:endParaRPr sz="1400" dirty="0">
                        <a:latin typeface="Times New Roman"/>
                        <a:cs typeface="Times New Roman"/>
                      </a:endParaRPr>
                    </a:p>
                  </a:txBody>
                  <a:tcPr marL="0" marR="0" marT="0" marB="0">
                    <a:lnL w="12700">
                      <a:solidFill>
                        <a:srgbClr val="0000FF"/>
                      </a:solidFill>
                      <a:prstDash val="solid"/>
                    </a:lnL>
                    <a:lnR w="12700">
                      <a:solidFill>
                        <a:srgbClr val="0000FF"/>
                      </a:solidFill>
                      <a:prstDash val="solid"/>
                    </a:lnR>
                    <a:lnT w="12700">
                      <a:solidFill>
                        <a:srgbClr val="0000FF"/>
                      </a:solidFill>
                      <a:prstDash val="solid"/>
                    </a:lnT>
                    <a:lnB w="12700">
                      <a:solidFill>
                        <a:srgbClr val="0000FF"/>
                      </a:solidFill>
                      <a:prstDash val="solid"/>
                    </a:lnB>
                    <a:solidFill>
                      <a:schemeClr val="bg1"/>
                    </a:solidFill>
                  </a:tcPr>
                </a:tc>
                <a:extLst>
                  <a:ext uri="{0D108BD9-81ED-4DB2-BD59-A6C34878D82A}">
                    <a16:rowId xmlns:a16="http://schemas.microsoft.com/office/drawing/2014/main" val="10007"/>
                  </a:ext>
                </a:extLst>
              </a:tr>
            </a:tbl>
          </a:graphicData>
        </a:graphic>
      </p:graphicFrame>
      <p:sp>
        <p:nvSpPr>
          <p:cNvPr id="30" name="object 30"/>
          <p:cNvSpPr txBox="1"/>
          <p:nvPr/>
        </p:nvSpPr>
        <p:spPr>
          <a:xfrm>
            <a:off x="7696778" y="4633353"/>
            <a:ext cx="188926" cy="346048"/>
          </a:xfrm>
          <a:prstGeom prst="rect">
            <a:avLst/>
          </a:prstGeom>
        </p:spPr>
        <p:txBody>
          <a:bodyPr vert="horz" wrap="square" lIns="0" tIns="22661" rIns="0" bIns="0" rtlCol="0">
            <a:spAutoFit/>
          </a:bodyPr>
          <a:lstStyle/>
          <a:p>
            <a:pPr marL="25179">
              <a:spcBef>
                <a:spcPts val="178"/>
              </a:spcBef>
            </a:pPr>
            <a:r>
              <a:rPr sz="2100" spc="-129" dirty="0">
                <a:solidFill>
                  <a:srgbClr val="0000FF"/>
                </a:solidFill>
                <a:latin typeface="Arial"/>
                <a:cs typeface="Arial"/>
              </a:rPr>
              <a:t>6</a:t>
            </a:r>
            <a:endParaRPr sz="2100" dirty="0">
              <a:latin typeface="Arial"/>
              <a:cs typeface="Arial"/>
            </a:endParaRPr>
          </a:p>
        </p:txBody>
      </p:sp>
      <p:sp>
        <p:nvSpPr>
          <p:cNvPr id="31" name="object 31"/>
          <p:cNvSpPr txBox="1"/>
          <p:nvPr/>
        </p:nvSpPr>
        <p:spPr>
          <a:xfrm>
            <a:off x="7696778" y="4143317"/>
            <a:ext cx="188926" cy="346048"/>
          </a:xfrm>
          <a:prstGeom prst="rect">
            <a:avLst/>
          </a:prstGeom>
        </p:spPr>
        <p:txBody>
          <a:bodyPr vert="horz" wrap="square" lIns="0" tIns="22661" rIns="0" bIns="0" rtlCol="0">
            <a:spAutoFit/>
          </a:bodyPr>
          <a:lstStyle/>
          <a:p>
            <a:pPr marL="25179">
              <a:spcBef>
                <a:spcPts val="178"/>
              </a:spcBef>
            </a:pPr>
            <a:r>
              <a:rPr sz="2100" spc="-129" dirty="0">
                <a:solidFill>
                  <a:srgbClr val="0000FF"/>
                </a:solidFill>
                <a:latin typeface="Arial"/>
                <a:cs typeface="Arial"/>
              </a:rPr>
              <a:t>5</a:t>
            </a:r>
            <a:endParaRPr sz="2100" dirty="0">
              <a:latin typeface="Arial"/>
              <a:cs typeface="Arial"/>
            </a:endParaRPr>
          </a:p>
        </p:txBody>
      </p:sp>
      <p:sp>
        <p:nvSpPr>
          <p:cNvPr id="32" name="object 32"/>
          <p:cNvSpPr txBox="1"/>
          <p:nvPr/>
        </p:nvSpPr>
        <p:spPr>
          <a:xfrm>
            <a:off x="7679043" y="3605259"/>
            <a:ext cx="188926" cy="346048"/>
          </a:xfrm>
          <a:prstGeom prst="rect">
            <a:avLst/>
          </a:prstGeom>
        </p:spPr>
        <p:txBody>
          <a:bodyPr vert="horz" wrap="square" lIns="0" tIns="22661" rIns="0" bIns="0" rtlCol="0">
            <a:spAutoFit/>
          </a:bodyPr>
          <a:lstStyle/>
          <a:p>
            <a:pPr marL="25179">
              <a:spcBef>
                <a:spcPts val="178"/>
              </a:spcBef>
            </a:pPr>
            <a:r>
              <a:rPr sz="2100" spc="-129" dirty="0">
                <a:solidFill>
                  <a:srgbClr val="0000FF"/>
                </a:solidFill>
                <a:latin typeface="Arial"/>
                <a:cs typeface="Arial"/>
              </a:rPr>
              <a:t>4</a:t>
            </a:r>
            <a:endParaRPr sz="2100" dirty="0">
              <a:latin typeface="Arial"/>
              <a:cs typeface="Arial"/>
            </a:endParaRPr>
          </a:p>
        </p:txBody>
      </p:sp>
      <p:sp>
        <p:nvSpPr>
          <p:cNvPr id="33" name="object 33"/>
          <p:cNvSpPr txBox="1"/>
          <p:nvPr/>
        </p:nvSpPr>
        <p:spPr>
          <a:xfrm>
            <a:off x="7696778" y="3074880"/>
            <a:ext cx="185804" cy="346048"/>
          </a:xfrm>
          <a:prstGeom prst="rect">
            <a:avLst/>
          </a:prstGeom>
        </p:spPr>
        <p:txBody>
          <a:bodyPr vert="horz" wrap="square" lIns="0" tIns="22661" rIns="0" bIns="0" rtlCol="0">
            <a:spAutoFit/>
          </a:bodyPr>
          <a:lstStyle/>
          <a:p>
            <a:pPr marL="25179">
              <a:spcBef>
                <a:spcPts val="178"/>
              </a:spcBef>
            </a:pPr>
            <a:r>
              <a:rPr sz="2100" spc="-129" dirty="0">
                <a:solidFill>
                  <a:srgbClr val="0000FF"/>
                </a:solidFill>
                <a:latin typeface="Arial"/>
                <a:cs typeface="Arial"/>
              </a:rPr>
              <a:t>3</a:t>
            </a:r>
            <a:endParaRPr sz="2100" dirty="0">
              <a:latin typeface="Arial"/>
              <a:cs typeface="Arial"/>
            </a:endParaRPr>
          </a:p>
        </p:txBody>
      </p:sp>
      <p:sp>
        <p:nvSpPr>
          <p:cNvPr id="34" name="object 34"/>
          <p:cNvSpPr txBox="1"/>
          <p:nvPr/>
        </p:nvSpPr>
        <p:spPr>
          <a:xfrm>
            <a:off x="7696778" y="2604754"/>
            <a:ext cx="188926" cy="346048"/>
          </a:xfrm>
          <a:prstGeom prst="rect">
            <a:avLst/>
          </a:prstGeom>
        </p:spPr>
        <p:txBody>
          <a:bodyPr vert="horz" wrap="square" lIns="0" tIns="22661" rIns="0" bIns="0" rtlCol="0">
            <a:spAutoFit/>
          </a:bodyPr>
          <a:lstStyle/>
          <a:p>
            <a:pPr marL="25179">
              <a:spcBef>
                <a:spcPts val="178"/>
              </a:spcBef>
            </a:pPr>
            <a:r>
              <a:rPr sz="2100" spc="-129" dirty="0">
                <a:solidFill>
                  <a:srgbClr val="0000FF"/>
                </a:solidFill>
                <a:latin typeface="Arial"/>
                <a:cs typeface="Arial"/>
              </a:rPr>
              <a:t>2</a:t>
            </a:r>
            <a:endParaRPr sz="2100">
              <a:latin typeface="Arial"/>
              <a:cs typeface="Arial"/>
            </a:endParaRPr>
          </a:p>
        </p:txBody>
      </p:sp>
      <p:sp>
        <p:nvSpPr>
          <p:cNvPr id="35" name="object 35"/>
          <p:cNvSpPr txBox="1"/>
          <p:nvPr/>
        </p:nvSpPr>
        <p:spPr>
          <a:xfrm>
            <a:off x="7696778" y="2034042"/>
            <a:ext cx="188926" cy="346048"/>
          </a:xfrm>
          <a:prstGeom prst="rect">
            <a:avLst/>
          </a:prstGeom>
        </p:spPr>
        <p:txBody>
          <a:bodyPr vert="horz" wrap="square" lIns="0" tIns="22661" rIns="0" bIns="0" rtlCol="0">
            <a:spAutoFit/>
          </a:bodyPr>
          <a:lstStyle/>
          <a:p>
            <a:pPr marL="25179">
              <a:spcBef>
                <a:spcPts val="178"/>
              </a:spcBef>
            </a:pPr>
            <a:r>
              <a:rPr sz="2100" spc="-129" dirty="0">
                <a:solidFill>
                  <a:srgbClr val="0000FF"/>
                </a:solidFill>
                <a:latin typeface="Arial"/>
                <a:cs typeface="Arial"/>
              </a:rPr>
              <a:t>1</a:t>
            </a:r>
            <a:endParaRPr sz="2100">
              <a:latin typeface="Arial"/>
              <a:cs typeface="Arial"/>
            </a:endParaRPr>
          </a:p>
        </p:txBody>
      </p:sp>
      <p:sp>
        <p:nvSpPr>
          <p:cNvPr id="36" name="object 36"/>
          <p:cNvSpPr txBox="1"/>
          <p:nvPr/>
        </p:nvSpPr>
        <p:spPr>
          <a:xfrm>
            <a:off x="7696778" y="1463331"/>
            <a:ext cx="188926" cy="346048"/>
          </a:xfrm>
          <a:prstGeom prst="rect">
            <a:avLst/>
          </a:prstGeom>
        </p:spPr>
        <p:txBody>
          <a:bodyPr vert="horz" wrap="square" lIns="0" tIns="22661" rIns="0" bIns="0" rtlCol="0">
            <a:spAutoFit/>
          </a:bodyPr>
          <a:lstStyle/>
          <a:p>
            <a:pPr marL="25179">
              <a:spcBef>
                <a:spcPts val="178"/>
              </a:spcBef>
            </a:pPr>
            <a:r>
              <a:rPr sz="2100" spc="-129" dirty="0">
                <a:solidFill>
                  <a:srgbClr val="0000FF"/>
                </a:solidFill>
                <a:latin typeface="Arial"/>
                <a:cs typeface="Arial"/>
              </a:rPr>
              <a:t>0</a:t>
            </a:r>
            <a:endParaRPr sz="2100">
              <a:latin typeface="Arial"/>
              <a:cs typeface="Arial"/>
            </a:endParaRPr>
          </a:p>
        </p:txBody>
      </p:sp>
      <p:sp>
        <p:nvSpPr>
          <p:cNvPr id="38" name="object 38"/>
          <p:cNvSpPr txBox="1"/>
          <p:nvPr/>
        </p:nvSpPr>
        <p:spPr>
          <a:xfrm>
            <a:off x="1643827" y="4245540"/>
            <a:ext cx="188926" cy="346048"/>
          </a:xfrm>
          <a:prstGeom prst="rect">
            <a:avLst/>
          </a:prstGeom>
        </p:spPr>
        <p:txBody>
          <a:bodyPr vert="horz" wrap="square" lIns="0" tIns="22661" rIns="0" bIns="0" rtlCol="0">
            <a:spAutoFit/>
          </a:bodyPr>
          <a:lstStyle/>
          <a:p>
            <a:pPr marL="25179">
              <a:spcBef>
                <a:spcPts val="178"/>
              </a:spcBef>
            </a:pPr>
            <a:r>
              <a:rPr sz="2100" spc="-129" dirty="0">
                <a:solidFill>
                  <a:srgbClr val="0000FF"/>
                </a:solidFill>
                <a:latin typeface="Arial"/>
                <a:cs typeface="Arial"/>
              </a:rPr>
              <a:t>3</a:t>
            </a:r>
            <a:endParaRPr sz="2100">
              <a:latin typeface="Arial"/>
              <a:cs typeface="Arial"/>
            </a:endParaRPr>
          </a:p>
        </p:txBody>
      </p:sp>
      <p:sp>
        <p:nvSpPr>
          <p:cNvPr id="39" name="object 39"/>
          <p:cNvSpPr txBox="1"/>
          <p:nvPr/>
        </p:nvSpPr>
        <p:spPr>
          <a:xfrm>
            <a:off x="1643827" y="3389484"/>
            <a:ext cx="188926" cy="346048"/>
          </a:xfrm>
          <a:prstGeom prst="rect">
            <a:avLst/>
          </a:prstGeom>
        </p:spPr>
        <p:txBody>
          <a:bodyPr vert="horz" wrap="square" lIns="0" tIns="22661" rIns="0" bIns="0" rtlCol="0">
            <a:spAutoFit/>
          </a:bodyPr>
          <a:lstStyle/>
          <a:p>
            <a:pPr marL="25179">
              <a:spcBef>
                <a:spcPts val="178"/>
              </a:spcBef>
            </a:pPr>
            <a:r>
              <a:rPr sz="2100" spc="-129" dirty="0">
                <a:solidFill>
                  <a:srgbClr val="0000FF"/>
                </a:solidFill>
                <a:latin typeface="Arial"/>
                <a:cs typeface="Arial"/>
              </a:rPr>
              <a:t>2</a:t>
            </a:r>
            <a:endParaRPr sz="2100">
              <a:latin typeface="Arial"/>
              <a:cs typeface="Arial"/>
            </a:endParaRPr>
          </a:p>
        </p:txBody>
      </p:sp>
      <p:sp>
        <p:nvSpPr>
          <p:cNvPr id="40" name="object 40"/>
          <p:cNvSpPr txBox="1"/>
          <p:nvPr/>
        </p:nvSpPr>
        <p:spPr>
          <a:xfrm>
            <a:off x="1643827" y="2533405"/>
            <a:ext cx="188926" cy="346048"/>
          </a:xfrm>
          <a:prstGeom prst="rect">
            <a:avLst/>
          </a:prstGeom>
        </p:spPr>
        <p:txBody>
          <a:bodyPr vert="horz" wrap="square" lIns="0" tIns="22661" rIns="0" bIns="0" rtlCol="0">
            <a:spAutoFit/>
          </a:bodyPr>
          <a:lstStyle/>
          <a:p>
            <a:pPr marL="25179">
              <a:spcBef>
                <a:spcPts val="178"/>
              </a:spcBef>
            </a:pPr>
            <a:r>
              <a:rPr sz="2100" spc="-129" dirty="0">
                <a:solidFill>
                  <a:srgbClr val="0000FF"/>
                </a:solidFill>
                <a:latin typeface="Arial"/>
                <a:cs typeface="Arial"/>
              </a:rPr>
              <a:t>1</a:t>
            </a:r>
            <a:endParaRPr sz="2100">
              <a:latin typeface="Arial"/>
              <a:cs typeface="Arial"/>
            </a:endParaRPr>
          </a:p>
        </p:txBody>
      </p:sp>
      <p:sp>
        <p:nvSpPr>
          <p:cNvPr id="41" name="object 41"/>
          <p:cNvSpPr txBox="1"/>
          <p:nvPr/>
        </p:nvSpPr>
        <p:spPr>
          <a:xfrm>
            <a:off x="1643827" y="1677351"/>
            <a:ext cx="188926" cy="346048"/>
          </a:xfrm>
          <a:prstGeom prst="rect">
            <a:avLst/>
          </a:prstGeom>
        </p:spPr>
        <p:txBody>
          <a:bodyPr vert="horz" wrap="square" lIns="0" tIns="22661" rIns="0" bIns="0" rtlCol="0">
            <a:spAutoFit/>
          </a:bodyPr>
          <a:lstStyle/>
          <a:p>
            <a:pPr marL="25179">
              <a:spcBef>
                <a:spcPts val="178"/>
              </a:spcBef>
            </a:pPr>
            <a:r>
              <a:rPr sz="2100" spc="-129" dirty="0">
                <a:solidFill>
                  <a:srgbClr val="0000FF"/>
                </a:solidFill>
                <a:latin typeface="Arial"/>
                <a:cs typeface="Arial"/>
              </a:rPr>
              <a:t>0</a:t>
            </a:r>
            <a:endParaRPr sz="2100">
              <a:latin typeface="Arial"/>
              <a:cs typeface="Arial"/>
            </a:endParaRPr>
          </a:p>
        </p:txBody>
      </p:sp>
      <p:graphicFrame>
        <p:nvGraphicFramePr>
          <p:cNvPr id="43" name="object 43"/>
          <p:cNvGraphicFramePr>
            <a:graphicFrameLocks noGrp="1"/>
          </p:cNvGraphicFramePr>
          <p:nvPr/>
        </p:nvGraphicFramePr>
        <p:xfrm>
          <a:off x="1897932" y="1450133"/>
          <a:ext cx="1428107" cy="3322040"/>
        </p:xfrm>
        <a:graphic>
          <a:graphicData uri="http://schemas.openxmlformats.org/drawingml/2006/table">
            <a:tbl>
              <a:tblPr firstRow="1" bandRow="1">
                <a:tableStyleId>{2D5ABB26-0587-4C30-8999-92F81FD0307C}</a:tableStyleId>
              </a:tblPr>
              <a:tblGrid>
                <a:gridCol w="980118">
                  <a:extLst>
                    <a:ext uri="{9D8B030D-6E8A-4147-A177-3AD203B41FA5}">
                      <a16:colId xmlns:a16="http://schemas.microsoft.com/office/drawing/2014/main" val="20000"/>
                    </a:ext>
                  </a:extLst>
                </a:gridCol>
                <a:gridCol w="447989">
                  <a:extLst>
                    <a:ext uri="{9D8B030D-6E8A-4147-A177-3AD203B41FA5}">
                      <a16:colId xmlns:a16="http://schemas.microsoft.com/office/drawing/2014/main" val="20001"/>
                    </a:ext>
                  </a:extLst>
                </a:gridCol>
              </a:tblGrid>
              <a:tr h="830510">
                <a:tc>
                  <a:txBody>
                    <a:bodyPr/>
                    <a:lstStyle/>
                    <a:p>
                      <a:pPr marR="15240" algn="r">
                        <a:lnSpc>
                          <a:spcPct val="100000"/>
                        </a:lnSpc>
                        <a:spcBef>
                          <a:spcPts val="820"/>
                        </a:spcBef>
                      </a:pPr>
                      <a:r>
                        <a:rPr sz="2100" spc="-95" dirty="0">
                          <a:solidFill>
                            <a:srgbClr val="0000FF"/>
                          </a:solidFill>
                          <a:latin typeface="Arial"/>
                          <a:cs typeface="Arial"/>
                        </a:rPr>
                        <a:t>T</a:t>
                      </a:r>
                      <a:r>
                        <a:rPr sz="2100" spc="-5" dirty="0">
                          <a:solidFill>
                            <a:srgbClr val="0000FF"/>
                          </a:solidFill>
                          <a:latin typeface="Arial"/>
                          <a:cs typeface="Arial"/>
                        </a:rPr>
                        <a:t>rang</a:t>
                      </a:r>
                      <a:endParaRPr sz="2100">
                        <a:latin typeface="Arial"/>
                        <a:cs typeface="Arial"/>
                      </a:endParaRPr>
                    </a:p>
                  </a:txBody>
                  <a:tcPr marL="0" marR="0" marT="206369" marB="0">
                    <a:lnL w="12700">
                      <a:solidFill>
                        <a:srgbClr val="0000FF"/>
                      </a:solidFill>
                      <a:prstDash val="solid"/>
                    </a:lnL>
                    <a:lnT w="12700">
                      <a:solidFill>
                        <a:srgbClr val="0000FF"/>
                      </a:solidFill>
                      <a:prstDash val="solid"/>
                    </a:lnT>
                    <a:lnB w="12700">
                      <a:solidFill>
                        <a:srgbClr val="0000FF"/>
                      </a:solidFill>
                      <a:prstDash val="solid"/>
                    </a:lnB>
                    <a:solidFill>
                      <a:srgbClr val="E5CCB2"/>
                    </a:solidFill>
                  </a:tcPr>
                </a:tc>
                <a:tc>
                  <a:txBody>
                    <a:bodyPr/>
                    <a:lstStyle/>
                    <a:p>
                      <a:pPr marL="22860">
                        <a:lnSpc>
                          <a:spcPct val="100000"/>
                        </a:lnSpc>
                        <a:spcBef>
                          <a:spcPts val="820"/>
                        </a:spcBef>
                      </a:pPr>
                      <a:r>
                        <a:rPr sz="2100" dirty="0">
                          <a:solidFill>
                            <a:srgbClr val="0000FF"/>
                          </a:solidFill>
                          <a:latin typeface="Arial"/>
                          <a:cs typeface="Arial"/>
                        </a:rPr>
                        <a:t>0</a:t>
                      </a:r>
                      <a:endParaRPr sz="2100">
                        <a:latin typeface="Arial"/>
                        <a:cs typeface="Arial"/>
                      </a:endParaRPr>
                    </a:p>
                  </a:txBody>
                  <a:tcPr marL="0" marR="0" marT="206369" marB="0">
                    <a:lnR w="12700">
                      <a:solidFill>
                        <a:srgbClr val="0000FF"/>
                      </a:solidFill>
                      <a:prstDash val="solid"/>
                    </a:lnR>
                    <a:lnT w="12700">
                      <a:solidFill>
                        <a:srgbClr val="0000FF"/>
                      </a:solidFill>
                      <a:prstDash val="solid"/>
                    </a:lnT>
                    <a:lnB w="12700">
                      <a:solidFill>
                        <a:srgbClr val="0000FF"/>
                      </a:solidFill>
                      <a:prstDash val="solid"/>
                    </a:lnB>
                    <a:solidFill>
                      <a:srgbClr val="E5CCB2"/>
                    </a:solidFill>
                  </a:tcPr>
                </a:tc>
                <a:extLst>
                  <a:ext uri="{0D108BD9-81ED-4DB2-BD59-A6C34878D82A}">
                    <a16:rowId xmlns:a16="http://schemas.microsoft.com/office/drawing/2014/main" val="10000"/>
                  </a:ext>
                </a:extLst>
              </a:tr>
              <a:tr h="830510">
                <a:tc>
                  <a:txBody>
                    <a:bodyPr/>
                    <a:lstStyle/>
                    <a:p>
                      <a:pPr marR="15240" algn="r">
                        <a:lnSpc>
                          <a:spcPct val="100000"/>
                        </a:lnSpc>
                        <a:spcBef>
                          <a:spcPts val="820"/>
                        </a:spcBef>
                      </a:pPr>
                      <a:r>
                        <a:rPr sz="2100" spc="-95" dirty="0">
                          <a:solidFill>
                            <a:srgbClr val="0000FF"/>
                          </a:solidFill>
                          <a:latin typeface="Arial"/>
                          <a:cs typeface="Arial"/>
                        </a:rPr>
                        <a:t>T</a:t>
                      </a:r>
                      <a:r>
                        <a:rPr sz="2100" spc="-5" dirty="0">
                          <a:solidFill>
                            <a:srgbClr val="0000FF"/>
                          </a:solidFill>
                          <a:latin typeface="Arial"/>
                          <a:cs typeface="Arial"/>
                        </a:rPr>
                        <a:t>rang</a:t>
                      </a:r>
                      <a:endParaRPr sz="2100">
                        <a:latin typeface="Arial"/>
                        <a:cs typeface="Arial"/>
                      </a:endParaRPr>
                    </a:p>
                  </a:txBody>
                  <a:tcPr marL="0" marR="0" marT="206369" marB="0">
                    <a:lnL w="12700">
                      <a:solidFill>
                        <a:srgbClr val="0000FF"/>
                      </a:solidFill>
                      <a:prstDash val="solid"/>
                    </a:lnL>
                    <a:lnT w="12700">
                      <a:solidFill>
                        <a:srgbClr val="0000FF"/>
                      </a:solidFill>
                      <a:prstDash val="solid"/>
                    </a:lnT>
                    <a:lnB w="12700">
                      <a:solidFill>
                        <a:srgbClr val="0000FF"/>
                      </a:solidFill>
                      <a:prstDash val="solid"/>
                    </a:lnB>
                    <a:solidFill>
                      <a:srgbClr val="E5CCB2"/>
                    </a:solidFill>
                  </a:tcPr>
                </a:tc>
                <a:tc>
                  <a:txBody>
                    <a:bodyPr/>
                    <a:lstStyle/>
                    <a:p>
                      <a:pPr marL="22860">
                        <a:lnSpc>
                          <a:spcPct val="100000"/>
                        </a:lnSpc>
                        <a:spcBef>
                          <a:spcPts val="820"/>
                        </a:spcBef>
                      </a:pPr>
                      <a:r>
                        <a:rPr sz="2100" dirty="0">
                          <a:solidFill>
                            <a:srgbClr val="0000FF"/>
                          </a:solidFill>
                          <a:latin typeface="Arial"/>
                          <a:cs typeface="Arial"/>
                        </a:rPr>
                        <a:t>1</a:t>
                      </a:r>
                      <a:endParaRPr sz="2100">
                        <a:latin typeface="Arial"/>
                        <a:cs typeface="Arial"/>
                      </a:endParaRPr>
                    </a:p>
                  </a:txBody>
                  <a:tcPr marL="0" marR="0" marT="206369" marB="0">
                    <a:lnR w="12700">
                      <a:solidFill>
                        <a:srgbClr val="0000FF"/>
                      </a:solidFill>
                      <a:prstDash val="solid"/>
                    </a:lnR>
                    <a:lnT w="12700">
                      <a:solidFill>
                        <a:srgbClr val="0000FF"/>
                      </a:solidFill>
                      <a:prstDash val="solid"/>
                    </a:lnT>
                    <a:lnB w="12700">
                      <a:solidFill>
                        <a:srgbClr val="0000FF"/>
                      </a:solidFill>
                      <a:prstDash val="solid"/>
                    </a:lnB>
                    <a:solidFill>
                      <a:srgbClr val="E5CCB2"/>
                    </a:solidFill>
                  </a:tcPr>
                </a:tc>
                <a:extLst>
                  <a:ext uri="{0D108BD9-81ED-4DB2-BD59-A6C34878D82A}">
                    <a16:rowId xmlns:a16="http://schemas.microsoft.com/office/drawing/2014/main" val="10001"/>
                  </a:ext>
                </a:extLst>
              </a:tr>
              <a:tr h="830510">
                <a:tc>
                  <a:txBody>
                    <a:bodyPr/>
                    <a:lstStyle/>
                    <a:p>
                      <a:pPr marR="15240" algn="r">
                        <a:lnSpc>
                          <a:spcPct val="100000"/>
                        </a:lnSpc>
                        <a:spcBef>
                          <a:spcPts val="820"/>
                        </a:spcBef>
                      </a:pPr>
                      <a:r>
                        <a:rPr sz="2100" spc="-95" dirty="0">
                          <a:solidFill>
                            <a:srgbClr val="0000FF"/>
                          </a:solidFill>
                          <a:latin typeface="Arial"/>
                          <a:cs typeface="Arial"/>
                        </a:rPr>
                        <a:t>T</a:t>
                      </a:r>
                      <a:r>
                        <a:rPr sz="2100" spc="-5" dirty="0">
                          <a:solidFill>
                            <a:srgbClr val="0000FF"/>
                          </a:solidFill>
                          <a:latin typeface="Arial"/>
                          <a:cs typeface="Arial"/>
                        </a:rPr>
                        <a:t>rang</a:t>
                      </a:r>
                      <a:endParaRPr sz="2100">
                        <a:latin typeface="Arial"/>
                        <a:cs typeface="Arial"/>
                      </a:endParaRPr>
                    </a:p>
                  </a:txBody>
                  <a:tcPr marL="0" marR="0" marT="206369" marB="0">
                    <a:lnL w="12700">
                      <a:solidFill>
                        <a:srgbClr val="0000FF"/>
                      </a:solidFill>
                      <a:prstDash val="solid"/>
                    </a:lnL>
                    <a:lnT w="12700">
                      <a:solidFill>
                        <a:srgbClr val="0000FF"/>
                      </a:solidFill>
                      <a:prstDash val="solid"/>
                    </a:lnT>
                    <a:lnB w="12700">
                      <a:solidFill>
                        <a:srgbClr val="0000FF"/>
                      </a:solidFill>
                      <a:prstDash val="solid"/>
                    </a:lnB>
                    <a:solidFill>
                      <a:srgbClr val="E5CCB2"/>
                    </a:solidFill>
                  </a:tcPr>
                </a:tc>
                <a:tc>
                  <a:txBody>
                    <a:bodyPr/>
                    <a:lstStyle/>
                    <a:p>
                      <a:pPr marL="22860">
                        <a:lnSpc>
                          <a:spcPct val="100000"/>
                        </a:lnSpc>
                        <a:spcBef>
                          <a:spcPts val="820"/>
                        </a:spcBef>
                      </a:pPr>
                      <a:r>
                        <a:rPr sz="2100" dirty="0">
                          <a:solidFill>
                            <a:srgbClr val="0000FF"/>
                          </a:solidFill>
                          <a:latin typeface="Arial"/>
                          <a:cs typeface="Arial"/>
                        </a:rPr>
                        <a:t>2</a:t>
                      </a:r>
                      <a:endParaRPr sz="2100">
                        <a:latin typeface="Arial"/>
                        <a:cs typeface="Arial"/>
                      </a:endParaRPr>
                    </a:p>
                  </a:txBody>
                  <a:tcPr marL="0" marR="0" marT="206369" marB="0">
                    <a:lnR w="12700">
                      <a:solidFill>
                        <a:srgbClr val="0000FF"/>
                      </a:solidFill>
                      <a:prstDash val="solid"/>
                    </a:lnR>
                    <a:lnT w="12700">
                      <a:solidFill>
                        <a:srgbClr val="0000FF"/>
                      </a:solidFill>
                      <a:prstDash val="solid"/>
                    </a:lnT>
                    <a:lnB w="12700">
                      <a:solidFill>
                        <a:srgbClr val="0000FF"/>
                      </a:solidFill>
                      <a:prstDash val="solid"/>
                    </a:lnB>
                    <a:solidFill>
                      <a:srgbClr val="E5CCB2"/>
                    </a:solidFill>
                  </a:tcPr>
                </a:tc>
                <a:extLst>
                  <a:ext uri="{0D108BD9-81ED-4DB2-BD59-A6C34878D82A}">
                    <a16:rowId xmlns:a16="http://schemas.microsoft.com/office/drawing/2014/main" val="10002"/>
                  </a:ext>
                </a:extLst>
              </a:tr>
              <a:tr h="830510">
                <a:tc>
                  <a:txBody>
                    <a:bodyPr/>
                    <a:lstStyle/>
                    <a:p>
                      <a:pPr marR="15240" algn="r">
                        <a:lnSpc>
                          <a:spcPct val="100000"/>
                        </a:lnSpc>
                        <a:spcBef>
                          <a:spcPts val="820"/>
                        </a:spcBef>
                      </a:pPr>
                      <a:r>
                        <a:rPr sz="2100" spc="-95" dirty="0">
                          <a:solidFill>
                            <a:srgbClr val="0000FF"/>
                          </a:solidFill>
                          <a:latin typeface="Arial"/>
                          <a:cs typeface="Arial"/>
                        </a:rPr>
                        <a:t>T</a:t>
                      </a:r>
                      <a:r>
                        <a:rPr sz="2100" spc="-5" dirty="0">
                          <a:solidFill>
                            <a:srgbClr val="0000FF"/>
                          </a:solidFill>
                          <a:latin typeface="Arial"/>
                          <a:cs typeface="Arial"/>
                        </a:rPr>
                        <a:t>rang</a:t>
                      </a:r>
                      <a:endParaRPr sz="2100">
                        <a:latin typeface="Arial"/>
                        <a:cs typeface="Arial"/>
                      </a:endParaRPr>
                    </a:p>
                  </a:txBody>
                  <a:tcPr marL="0" marR="0" marT="206369" marB="0">
                    <a:lnL w="12700">
                      <a:solidFill>
                        <a:srgbClr val="0000FF"/>
                      </a:solidFill>
                      <a:prstDash val="solid"/>
                    </a:lnL>
                    <a:lnT w="12700">
                      <a:solidFill>
                        <a:srgbClr val="0000FF"/>
                      </a:solidFill>
                      <a:prstDash val="solid"/>
                    </a:lnT>
                    <a:lnB w="12700">
                      <a:solidFill>
                        <a:srgbClr val="0000FF"/>
                      </a:solidFill>
                      <a:prstDash val="solid"/>
                    </a:lnB>
                    <a:solidFill>
                      <a:srgbClr val="E5CCB2"/>
                    </a:solidFill>
                  </a:tcPr>
                </a:tc>
                <a:tc>
                  <a:txBody>
                    <a:bodyPr/>
                    <a:lstStyle/>
                    <a:p>
                      <a:pPr marL="22860">
                        <a:lnSpc>
                          <a:spcPct val="100000"/>
                        </a:lnSpc>
                        <a:spcBef>
                          <a:spcPts val="820"/>
                        </a:spcBef>
                      </a:pPr>
                      <a:r>
                        <a:rPr sz="2100" dirty="0">
                          <a:solidFill>
                            <a:srgbClr val="0000FF"/>
                          </a:solidFill>
                          <a:latin typeface="Arial"/>
                          <a:cs typeface="Arial"/>
                        </a:rPr>
                        <a:t>3</a:t>
                      </a:r>
                      <a:endParaRPr sz="2100">
                        <a:latin typeface="Arial"/>
                        <a:cs typeface="Arial"/>
                      </a:endParaRPr>
                    </a:p>
                  </a:txBody>
                  <a:tcPr marL="0" marR="0" marT="206369" marB="0">
                    <a:lnR w="12700">
                      <a:solidFill>
                        <a:srgbClr val="0000FF"/>
                      </a:solidFill>
                      <a:prstDash val="solid"/>
                    </a:lnR>
                    <a:lnT w="12700">
                      <a:solidFill>
                        <a:srgbClr val="0000FF"/>
                      </a:solidFill>
                      <a:prstDash val="solid"/>
                    </a:lnT>
                    <a:lnB w="12700">
                      <a:solidFill>
                        <a:srgbClr val="0000FF"/>
                      </a:solidFill>
                      <a:prstDash val="solid"/>
                    </a:lnB>
                    <a:solidFill>
                      <a:srgbClr val="E5CCB2"/>
                    </a:solidFill>
                  </a:tcPr>
                </a:tc>
                <a:extLst>
                  <a:ext uri="{0D108BD9-81ED-4DB2-BD59-A6C34878D82A}">
                    <a16:rowId xmlns:a16="http://schemas.microsoft.com/office/drawing/2014/main" val="10003"/>
                  </a:ext>
                </a:extLst>
              </a:tr>
            </a:tbl>
          </a:graphicData>
        </a:graphic>
      </p:graphicFrame>
      <p:sp>
        <p:nvSpPr>
          <p:cNvPr id="45" name="Rectangle 44"/>
          <p:cNvSpPr/>
          <p:nvPr/>
        </p:nvSpPr>
        <p:spPr>
          <a:xfrm>
            <a:off x="248754" y="961153"/>
            <a:ext cx="8686800" cy="334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altLang="ja-JP" sz="2300" dirty="0">
                <a:solidFill>
                  <a:schemeClr val="bg1"/>
                </a:solidFill>
              </a:rPr>
              <a:t>Ví dụ</a:t>
            </a:r>
          </a:p>
        </p:txBody>
      </p:sp>
      <p:sp>
        <p:nvSpPr>
          <p:cNvPr id="46" name="Rectangle 45"/>
          <p:cNvSpPr/>
          <p:nvPr/>
        </p:nvSpPr>
        <p:spPr>
          <a:xfrm>
            <a:off x="248754" y="103169"/>
            <a:ext cx="8740962" cy="923330"/>
          </a:xfrm>
          <a:prstGeom prst="rect">
            <a:avLst/>
          </a:prstGeom>
        </p:spPr>
        <p:txBody>
          <a:bodyPr wrap="square">
            <a:spAutoFit/>
          </a:bodyPr>
          <a:lstStyle/>
          <a:p>
            <a:r>
              <a:rPr lang="vi-VN" altLang="ja-JP" dirty="0">
                <a:latin typeface="+mj-lt"/>
              </a:rPr>
              <a:t>Chương  3:  Qu</a:t>
            </a:r>
            <a:r>
              <a:rPr lang="en-US" altLang="ja-JP" dirty="0">
                <a:latin typeface="+mj-lt"/>
              </a:rPr>
              <a:t>ản lý bộ nhớ</a:t>
            </a:r>
            <a:endParaRPr lang="vi-VN" altLang="ja-JP" dirty="0">
              <a:latin typeface="+mj-lt"/>
            </a:endParaRPr>
          </a:p>
          <a:p>
            <a:r>
              <a:rPr lang="vi-VN" altLang="ja-JP" dirty="0">
                <a:latin typeface="+mj-lt"/>
              </a:rPr>
              <a:t>2. Các chiến lược quản lý bộ nhớ </a:t>
            </a:r>
            <a:endParaRPr lang="en-US" altLang="ja-JP" dirty="0">
              <a:latin typeface="+mj-lt"/>
            </a:endParaRPr>
          </a:p>
          <a:p>
            <a:r>
              <a:rPr lang="vi-VN" altLang="ja-JP" dirty="0">
                <a:latin typeface="+mj-lt"/>
              </a:rPr>
              <a:t>2.</a:t>
            </a:r>
            <a:r>
              <a:rPr lang="en-US" altLang="ja-JP" dirty="0">
                <a:latin typeface="Tahoma" panose="020B0604030504040204" pitchFamily="34" charset="0"/>
                <a:ea typeface="Tahoma" panose="020B0604030504040204" pitchFamily="34" charset="0"/>
                <a:cs typeface="Tahoma" panose="020B0604030504040204" pitchFamily="34" charset="0"/>
              </a:rPr>
              <a:t>4</a:t>
            </a:r>
            <a:r>
              <a:rPr lang="vi-VN" altLang="ja-JP" dirty="0">
                <a:latin typeface="+mj-lt"/>
              </a:rPr>
              <a:t> Chiến lược </a:t>
            </a:r>
            <a:r>
              <a:rPr lang="vi-VN" altLang="ja-JP" dirty="0">
                <a:latin typeface="Tahoma" panose="020B0604030504040204" pitchFamily="34" charset="0"/>
                <a:ea typeface="Tahoma" panose="020B0604030504040204" pitchFamily="34" charset="0"/>
                <a:cs typeface="Tahoma" panose="020B0604030504040204" pitchFamily="34" charset="0"/>
              </a:rPr>
              <a:t>phân </a:t>
            </a:r>
            <a:r>
              <a:rPr lang="en-US" altLang="ja-JP" dirty="0">
                <a:latin typeface="Tahoma" panose="020B0604030504040204" pitchFamily="34" charset="0"/>
                <a:ea typeface="Tahoma" panose="020B0604030504040204" pitchFamily="34" charset="0"/>
                <a:cs typeface="Tahoma" panose="020B0604030504040204" pitchFamily="34" charset="0"/>
              </a:rPr>
              <a:t>trang</a:t>
            </a:r>
            <a:endParaRPr lang="vi-VN" altLang="ja-JP" dirty="0">
              <a:latin typeface="Tahoma" panose="020B0604030504040204" pitchFamily="34" charset="0"/>
              <a:ea typeface="Tahoma" panose="020B0604030504040204" pitchFamily="34" charset="0"/>
              <a:cs typeface="Tahoma" panose="020B0604030504040204" pitchFamily="34" charset="0"/>
            </a:endParaRPr>
          </a:p>
        </p:txBody>
      </p:sp>
      <p:sp>
        <p:nvSpPr>
          <p:cNvPr id="47" name="object 30"/>
          <p:cNvSpPr txBox="1"/>
          <p:nvPr/>
        </p:nvSpPr>
        <p:spPr>
          <a:xfrm>
            <a:off x="7696778" y="5169932"/>
            <a:ext cx="188926" cy="346048"/>
          </a:xfrm>
          <a:prstGeom prst="rect">
            <a:avLst/>
          </a:prstGeom>
        </p:spPr>
        <p:txBody>
          <a:bodyPr vert="horz" wrap="square" lIns="0" tIns="22661" rIns="0" bIns="0" rtlCol="0">
            <a:spAutoFit/>
          </a:bodyPr>
          <a:lstStyle/>
          <a:p>
            <a:pPr marL="25179">
              <a:spcBef>
                <a:spcPts val="178"/>
              </a:spcBef>
            </a:pPr>
            <a:r>
              <a:rPr lang="en-US" sz="2100" spc="-129" dirty="0">
                <a:solidFill>
                  <a:srgbClr val="0000FF"/>
                </a:solidFill>
                <a:latin typeface="Arial"/>
                <a:cs typeface="Arial"/>
              </a:rPr>
              <a:t>7</a:t>
            </a:r>
            <a:endParaRPr sz="2100" dirty="0">
              <a:latin typeface="Arial"/>
              <a:cs typeface="Arial"/>
            </a:endParaRPr>
          </a:p>
        </p:txBody>
      </p:sp>
      <p:sp>
        <p:nvSpPr>
          <p:cNvPr id="48" name="TextBox 47"/>
          <p:cNvSpPr txBox="1"/>
          <p:nvPr/>
        </p:nvSpPr>
        <p:spPr>
          <a:xfrm>
            <a:off x="1981200" y="4800600"/>
            <a:ext cx="1434703" cy="369332"/>
          </a:xfrm>
          <a:prstGeom prst="rect">
            <a:avLst/>
          </a:prstGeom>
          <a:noFill/>
        </p:spPr>
        <p:txBody>
          <a:bodyPr wrap="square" rtlCol="0">
            <a:spAutoFit/>
          </a:bodyPr>
          <a:lstStyle/>
          <a:p>
            <a:r>
              <a:rPr kumimoji="1" lang="en-US" altLang="ja-JP" dirty="0">
                <a:solidFill>
                  <a:srgbClr val="3C33F5"/>
                </a:solidFill>
                <a:latin typeface="Tahoma" panose="020B0604030504040204" pitchFamily="34" charset="0"/>
                <a:ea typeface="Tahoma" panose="020B0604030504040204" pitchFamily="34" charset="0"/>
                <a:cs typeface="Tahoma" panose="020B0604030504040204" pitchFamily="34" charset="0"/>
              </a:rPr>
              <a:t>Bộ nhớ logic</a:t>
            </a:r>
            <a:endParaRPr kumimoji="1" lang="ja-JP" altLang="en-US" dirty="0">
              <a:solidFill>
                <a:srgbClr val="3C33F5"/>
              </a:solidFill>
              <a:latin typeface="Tahoma" panose="020B0604030504040204" pitchFamily="34" charset="0"/>
              <a:cs typeface="Tahoma" panose="020B0604030504040204" pitchFamily="34" charset="0"/>
            </a:endParaRPr>
          </a:p>
        </p:txBody>
      </p:sp>
      <p:sp>
        <p:nvSpPr>
          <p:cNvPr id="49" name="TextBox 48"/>
          <p:cNvSpPr txBox="1"/>
          <p:nvPr/>
        </p:nvSpPr>
        <p:spPr>
          <a:xfrm>
            <a:off x="6107258" y="5577883"/>
            <a:ext cx="1775324" cy="369332"/>
          </a:xfrm>
          <a:prstGeom prst="rect">
            <a:avLst/>
          </a:prstGeom>
          <a:noFill/>
        </p:spPr>
        <p:txBody>
          <a:bodyPr wrap="square" rtlCol="0">
            <a:spAutoFit/>
          </a:bodyPr>
          <a:lstStyle/>
          <a:p>
            <a:r>
              <a:rPr kumimoji="1" lang="en-US" altLang="ja-JP" dirty="0">
                <a:solidFill>
                  <a:srgbClr val="3C33F5"/>
                </a:solidFill>
                <a:latin typeface="Tahoma" panose="020B0604030504040204" pitchFamily="34" charset="0"/>
                <a:ea typeface="Tahoma" panose="020B0604030504040204" pitchFamily="34" charset="0"/>
                <a:cs typeface="Tahoma" panose="020B0604030504040204" pitchFamily="34" charset="0"/>
              </a:rPr>
              <a:t>Bộ nhớ vật lý</a:t>
            </a:r>
            <a:endParaRPr kumimoji="1" lang="ja-JP" altLang="en-US" dirty="0">
              <a:solidFill>
                <a:srgbClr val="3C33F5"/>
              </a:solidFill>
              <a:latin typeface="Tahoma" panose="020B0604030504040204" pitchFamily="34" charset="0"/>
              <a:cs typeface="Tahoma" panose="020B0604030504040204" pitchFamily="34" charset="0"/>
            </a:endParaRPr>
          </a:p>
        </p:txBody>
      </p:sp>
      <p:sp>
        <p:nvSpPr>
          <p:cNvPr id="50" name="object 44"/>
          <p:cNvSpPr/>
          <p:nvPr/>
        </p:nvSpPr>
        <p:spPr>
          <a:xfrm>
            <a:off x="4407165" y="2387581"/>
            <a:ext cx="429491" cy="1426967"/>
          </a:xfrm>
          <a:custGeom>
            <a:avLst/>
            <a:gdLst/>
            <a:ahLst/>
            <a:cxnLst/>
            <a:rect l="l" t="t" r="r" b="b"/>
            <a:pathLst>
              <a:path w="216535" h="720089">
                <a:moveTo>
                  <a:pt x="216001" y="0"/>
                </a:moveTo>
                <a:lnTo>
                  <a:pt x="0" y="0"/>
                </a:lnTo>
                <a:lnTo>
                  <a:pt x="0" y="720005"/>
                </a:lnTo>
                <a:lnTo>
                  <a:pt x="216001" y="720005"/>
                </a:lnTo>
                <a:lnTo>
                  <a:pt x="216001" y="0"/>
                </a:lnTo>
                <a:close/>
              </a:path>
            </a:pathLst>
          </a:custGeom>
          <a:solidFill>
            <a:srgbClr val="8ED8F8"/>
          </a:solidFill>
        </p:spPr>
        <p:txBody>
          <a:bodyPr wrap="square" lIns="0" tIns="0" rIns="0" bIns="0" rtlCol="0"/>
          <a:lstStyle/>
          <a:p>
            <a:endParaRPr/>
          </a:p>
        </p:txBody>
      </p:sp>
      <p:sp>
        <p:nvSpPr>
          <p:cNvPr id="51" name="object 45"/>
          <p:cNvSpPr txBox="1"/>
          <p:nvPr/>
        </p:nvSpPr>
        <p:spPr>
          <a:xfrm>
            <a:off x="4407165" y="3457682"/>
            <a:ext cx="429491" cy="320601"/>
          </a:xfrm>
          <a:prstGeom prst="rect">
            <a:avLst/>
          </a:prstGeom>
          <a:solidFill>
            <a:srgbClr val="8ED8F8"/>
          </a:solidFill>
          <a:ln w="25400">
            <a:solidFill>
              <a:srgbClr val="0000FF"/>
            </a:solidFill>
          </a:ln>
        </p:spPr>
        <p:txBody>
          <a:bodyPr vert="horz" wrap="square" lIns="0" tIns="0" rIns="0" bIns="0" rtlCol="0">
            <a:spAutoFit/>
          </a:bodyPr>
          <a:lstStyle/>
          <a:p>
            <a:pPr marL="134708">
              <a:lnSpc>
                <a:spcPts val="2458"/>
              </a:lnSpc>
            </a:pPr>
            <a:r>
              <a:rPr sz="2100" spc="-129" dirty="0">
                <a:solidFill>
                  <a:srgbClr val="0000FF"/>
                </a:solidFill>
                <a:latin typeface="Arial"/>
                <a:cs typeface="Arial"/>
              </a:rPr>
              <a:t>2</a:t>
            </a:r>
            <a:endParaRPr sz="2100">
              <a:latin typeface="Arial"/>
              <a:cs typeface="Arial"/>
            </a:endParaRPr>
          </a:p>
        </p:txBody>
      </p:sp>
      <p:sp>
        <p:nvSpPr>
          <p:cNvPr id="52" name="object 46"/>
          <p:cNvSpPr txBox="1"/>
          <p:nvPr/>
        </p:nvSpPr>
        <p:spPr>
          <a:xfrm>
            <a:off x="4407165" y="3100981"/>
            <a:ext cx="429491" cy="320601"/>
          </a:xfrm>
          <a:prstGeom prst="rect">
            <a:avLst/>
          </a:prstGeom>
          <a:solidFill>
            <a:srgbClr val="8ED8F8"/>
          </a:solidFill>
          <a:ln w="25400">
            <a:solidFill>
              <a:srgbClr val="0000FF"/>
            </a:solidFill>
          </a:ln>
        </p:spPr>
        <p:txBody>
          <a:bodyPr vert="horz" wrap="square" lIns="0" tIns="0" rIns="0" bIns="0" rtlCol="0">
            <a:spAutoFit/>
          </a:bodyPr>
          <a:lstStyle/>
          <a:p>
            <a:pPr marL="134708">
              <a:lnSpc>
                <a:spcPts val="2458"/>
              </a:lnSpc>
            </a:pPr>
            <a:r>
              <a:rPr sz="2100" spc="-129" dirty="0">
                <a:solidFill>
                  <a:srgbClr val="0000FF"/>
                </a:solidFill>
                <a:latin typeface="Arial"/>
                <a:cs typeface="Arial"/>
              </a:rPr>
              <a:t>1</a:t>
            </a:r>
            <a:endParaRPr sz="2100">
              <a:latin typeface="Arial"/>
              <a:cs typeface="Arial"/>
            </a:endParaRPr>
          </a:p>
        </p:txBody>
      </p:sp>
      <p:sp>
        <p:nvSpPr>
          <p:cNvPr id="53" name="object 47"/>
          <p:cNvSpPr txBox="1"/>
          <p:nvPr/>
        </p:nvSpPr>
        <p:spPr>
          <a:xfrm>
            <a:off x="4407165" y="2744282"/>
            <a:ext cx="429491" cy="320601"/>
          </a:xfrm>
          <a:prstGeom prst="rect">
            <a:avLst/>
          </a:prstGeom>
          <a:solidFill>
            <a:srgbClr val="8ED8F8"/>
          </a:solidFill>
          <a:ln w="25400">
            <a:solidFill>
              <a:srgbClr val="0000FF"/>
            </a:solidFill>
          </a:ln>
        </p:spPr>
        <p:txBody>
          <a:bodyPr vert="horz" wrap="square" lIns="0" tIns="0" rIns="0" bIns="0" rtlCol="0">
            <a:spAutoFit/>
          </a:bodyPr>
          <a:lstStyle/>
          <a:p>
            <a:pPr marL="134708">
              <a:lnSpc>
                <a:spcPts val="2458"/>
              </a:lnSpc>
            </a:pPr>
            <a:r>
              <a:rPr sz="2100" spc="-129" dirty="0">
                <a:solidFill>
                  <a:srgbClr val="0000FF"/>
                </a:solidFill>
                <a:latin typeface="Arial"/>
                <a:cs typeface="Arial"/>
              </a:rPr>
              <a:t>6</a:t>
            </a:r>
            <a:endParaRPr sz="2100">
              <a:latin typeface="Arial"/>
              <a:cs typeface="Arial"/>
            </a:endParaRPr>
          </a:p>
        </p:txBody>
      </p:sp>
      <p:sp>
        <p:nvSpPr>
          <p:cNvPr id="54" name="object 48"/>
          <p:cNvSpPr txBox="1"/>
          <p:nvPr/>
        </p:nvSpPr>
        <p:spPr>
          <a:xfrm>
            <a:off x="4407165" y="2387581"/>
            <a:ext cx="429491" cy="320601"/>
          </a:xfrm>
          <a:prstGeom prst="rect">
            <a:avLst/>
          </a:prstGeom>
          <a:solidFill>
            <a:srgbClr val="8ED8F8"/>
          </a:solidFill>
          <a:ln w="25400">
            <a:solidFill>
              <a:srgbClr val="0000FF"/>
            </a:solidFill>
          </a:ln>
        </p:spPr>
        <p:txBody>
          <a:bodyPr vert="horz" wrap="square" lIns="0" tIns="0" rIns="0" bIns="0" rtlCol="0">
            <a:spAutoFit/>
          </a:bodyPr>
          <a:lstStyle/>
          <a:p>
            <a:pPr marL="134708">
              <a:lnSpc>
                <a:spcPts val="2458"/>
              </a:lnSpc>
            </a:pPr>
            <a:r>
              <a:rPr sz="2100" spc="-129" dirty="0">
                <a:solidFill>
                  <a:srgbClr val="0000FF"/>
                </a:solidFill>
                <a:latin typeface="Arial"/>
                <a:cs typeface="Arial"/>
              </a:rPr>
              <a:t>5</a:t>
            </a:r>
            <a:endParaRPr sz="2100">
              <a:latin typeface="Arial"/>
              <a:cs typeface="Arial"/>
            </a:endParaRPr>
          </a:p>
        </p:txBody>
      </p:sp>
      <p:sp>
        <p:nvSpPr>
          <p:cNvPr id="55" name="object 49"/>
          <p:cNvSpPr txBox="1"/>
          <p:nvPr/>
        </p:nvSpPr>
        <p:spPr>
          <a:xfrm>
            <a:off x="4170468" y="2327838"/>
            <a:ext cx="188926" cy="1420455"/>
          </a:xfrm>
          <a:prstGeom prst="rect">
            <a:avLst/>
          </a:prstGeom>
        </p:spPr>
        <p:txBody>
          <a:bodyPr vert="horz" wrap="square" lIns="0" tIns="50358" rIns="0" bIns="0" rtlCol="0">
            <a:spAutoFit/>
          </a:bodyPr>
          <a:lstStyle/>
          <a:p>
            <a:pPr marL="25179">
              <a:spcBef>
                <a:spcPts val="397"/>
              </a:spcBef>
            </a:pPr>
            <a:r>
              <a:rPr sz="2100" spc="-129" dirty="0">
                <a:solidFill>
                  <a:srgbClr val="0000FF"/>
                </a:solidFill>
                <a:latin typeface="Arial"/>
                <a:cs typeface="Arial"/>
              </a:rPr>
              <a:t>0</a:t>
            </a:r>
            <a:endParaRPr sz="2100">
              <a:latin typeface="Arial"/>
              <a:cs typeface="Arial"/>
            </a:endParaRPr>
          </a:p>
          <a:p>
            <a:pPr marL="25179">
              <a:spcBef>
                <a:spcPts val="188"/>
              </a:spcBef>
            </a:pPr>
            <a:r>
              <a:rPr sz="2100" spc="-129" dirty="0">
                <a:solidFill>
                  <a:srgbClr val="0000FF"/>
                </a:solidFill>
                <a:latin typeface="Arial"/>
                <a:cs typeface="Arial"/>
              </a:rPr>
              <a:t>1</a:t>
            </a:r>
            <a:endParaRPr sz="2100">
              <a:latin typeface="Arial"/>
              <a:cs typeface="Arial"/>
            </a:endParaRPr>
          </a:p>
          <a:p>
            <a:pPr marL="25179">
              <a:spcBef>
                <a:spcPts val="188"/>
              </a:spcBef>
            </a:pPr>
            <a:r>
              <a:rPr sz="2100" spc="-129" dirty="0">
                <a:solidFill>
                  <a:srgbClr val="0000FF"/>
                </a:solidFill>
                <a:latin typeface="Arial"/>
                <a:cs typeface="Arial"/>
              </a:rPr>
              <a:t>2</a:t>
            </a:r>
            <a:endParaRPr sz="2100">
              <a:latin typeface="Arial"/>
              <a:cs typeface="Arial"/>
            </a:endParaRPr>
          </a:p>
          <a:p>
            <a:pPr marL="25179">
              <a:spcBef>
                <a:spcPts val="188"/>
              </a:spcBef>
            </a:pPr>
            <a:r>
              <a:rPr sz="2100" spc="-129" dirty="0">
                <a:solidFill>
                  <a:srgbClr val="0000FF"/>
                </a:solidFill>
                <a:latin typeface="Arial"/>
                <a:cs typeface="Arial"/>
              </a:rPr>
              <a:t>3</a:t>
            </a:r>
            <a:endParaRPr sz="2100">
              <a:latin typeface="Arial"/>
              <a:cs typeface="Arial"/>
            </a:endParaRPr>
          </a:p>
        </p:txBody>
      </p:sp>
      <p:sp>
        <p:nvSpPr>
          <p:cNvPr id="56" name="object 50"/>
          <p:cNvSpPr txBox="1"/>
          <p:nvPr/>
        </p:nvSpPr>
        <p:spPr>
          <a:xfrm>
            <a:off x="4329091" y="3751613"/>
            <a:ext cx="585669" cy="346048"/>
          </a:xfrm>
          <a:prstGeom prst="rect">
            <a:avLst/>
          </a:prstGeom>
        </p:spPr>
        <p:txBody>
          <a:bodyPr vert="horz" wrap="square" lIns="0" tIns="22661" rIns="0" bIns="0" rtlCol="0">
            <a:spAutoFit/>
          </a:bodyPr>
          <a:lstStyle/>
          <a:p>
            <a:pPr marL="25179">
              <a:spcBef>
                <a:spcPts val="178"/>
              </a:spcBef>
            </a:pPr>
            <a:r>
              <a:rPr sz="2100" spc="-99" dirty="0">
                <a:solidFill>
                  <a:srgbClr val="0000FF"/>
                </a:solidFill>
                <a:latin typeface="Arial"/>
                <a:cs typeface="Arial"/>
              </a:rPr>
              <a:t>PCB</a:t>
            </a:r>
            <a:endParaRPr sz="2100" dirty="0">
              <a:latin typeface="Arial"/>
              <a:cs typeface="Arial"/>
            </a:endParaRPr>
          </a:p>
        </p:txBody>
      </p:sp>
      <p:sp>
        <p:nvSpPr>
          <p:cNvPr id="59" name="object 50"/>
          <p:cNvSpPr/>
          <p:nvPr/>
        </p:nvSpPr>
        <p:spPr>
          <a:xfrm flipV="1">
            <a:off x="3321398" y="3747212"/>
            <a:ext cx="1007693" cy="516346"/>
          </a:xfrm>
          <a:custGeom>
            <a:avLst/>
            <a:gdLst/>
            <a:ahLst/>
            <a:cxnLst/>
            <a:rect l="l" t="t" r="r" b="b"/>
            <a:pathLst>
              <a:path w="532130" h="452755">
                <a:moveTo>
                  <a:pt x="0" y="0"/>
                </a:moveTo>
                <a:lnTo>
                  <a:pt x="531914" y="452127"/>
                </a:lnTo>
              </a:path>
            </a:pathLst>
          </a:custGeom>
          <a:ln w="25400">
            <a:solidFill>
              <a:srgbClr val="CF9F6F"/>
            </a:solidFill>
            <a:tailEnd type="arrow"/>
          </a:ln>
        </p:spPr>
        <p:txBody>
          <a:bodyPr wrap="square" lIns="0" tIns="0" rIns="0" bIns="0" rtlCol="0"/>
          <a:lstStyle/>
          <a:p>
            <a:endParaRPr/>
          </a:p>
        </p:txBody>
      </p:sp>
      <p:sp>
        <p:nvSpPr>
          <p:cNvPr id="60" name="object 52"/>
          <p:cNvSpPr/>
          <p:nvPr/>
        </p:nvSpPr>
        <p:spPr>
          <a:xfrm flipV="1">
            <a:off x="4836656" y="2596692"/>
            <a:ext cx="1345350" cy="1040837"/>
          </a:xfrm>
          <a:custGeom>
            <a:avLst/>
            <a:gdLst/>
            <a:ahLst/>
            <a:cxnLst/>
            <a:rect l="l" t="t" r="r" b="b"/>
            <a:pathLst>
              <a:path w="678814" h="1044575">
                <a:moveTo>
                  <a:pt x="0" y="0"/>
                </a:moveTo>
                <a:lnTo>
                  <a:pt x="678224" y="1044109"/>
                </a:lnTo>
              </a:path>
            </a:pathLst>
          </a:custGeom>
          <a:ln w="25400">
            <a:solidFill>
              <a:srgbClr val="CF9F6F"/>
            </a:solidFill>
            <a:tailEnd type="arrow"/>
          </a:ln>
        </p:spPr>
        <p:txBody>
          <a:bodyPr wrap="square" lIns="0" tIns="0" rIns="0" bIns="0" rtlCol="0"/>
          <a:lstStyle/>
          <a:p>
            <a:endParaRPr/>
          </a:p>
        </p:txBody>
      </p:sp>
      <p:sp>
        <p:nvSpPr>
          <p:cNvPr id="61" name="Rectangle 60"/>
          <p:cNvSpPr/>
          <p:nvPr/>
        </p:nvSpPr>
        <p:spPr>
          <a:xfrm>
            <a:off x="6182006" y="2461218"/>
            <a:ext cx="1437993" cy="4939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Tahoma" panose="020B0604030504040204" pitchFamily="34" charset="0"/>
                <a:ea typeface="Tahoma" panose="020B0604030504040204" pitchFamily="34" charset="0"/>
                <a:cs typeface="Tahoma" panose="020B0604030504040204" pitchFamily="34" charset="0"/>
              </a:rPr>
              <a:t>Trang 3</a:t>
            </a:r>
            <a:endParaRPr kumimoji="1" lang="ja-JP" altLang="en-US" dirty="0">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63425607"/>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0" grpId="0" animBg="1"/>
      <p:bldP spid="6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p:cNvSpPr/>
          <p:nvPr/>
        </p:nvSpPr>
        <p:spPr>
          <a:xfrm>
            <a:off x="248754" y="961153"/>
            <a:ext cx="8686800" cy="334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altLang="ja-JP" sz="2300" dirty="0">
                <a:solidFill>
                  <a:schemeClr val="bg1"/>
                </a:solidFill>
              </a:rPr>
              <a:t>Ghi chú</a:t>
            </a:r>
          </a:p>
        </p:txBody>
      </p:sp>
      <p:sp>
        <p:nvSpPr>
          <p:cNvPr id="46" name="Rectangle 45"/>
          <p:cNvSpPr/>
          <p:nvPr/>
        </p:nvSpPr>
        <p:spPr>
          <a:xfrm>
            <a:off x="248754" y="103169"/>
            <a:ext cx="8740962" cy="923330"/>
          </a:xfrm>
          <a:prstGeom prst="rect">
            <a:avLst/>
          </a:prstGeom>
        </p:spPr>
        <p:txBody>
          <a:bodyPr wrap="square">
            <a:spAutoFit/>
          </a:bodyPr>
          <a:lstStyle/>
          <a:p>
            <a:r>
              <a:rPr lang="vi-VN" altLang="ja-JP" dirty="0">
                <a:latin typeface="+mj-lt"/>
              </a:rPr>
              <a:t>Chương  3:  Qu</a:t>
            </a:r>
            <a:r>
              <a:rPr lang="en-US" altLang="ja-JP" dirty="0">
                <a:latin typeface="+mj-lt"/>
              </a:rPr>
              <a:t>ản lý bộ nhớ</a:t>
            </a:r>
            <a:endParaRPr lang="vi-VN" altLang="ja-JP" dirty="0">
              <a:latin typeface="+mj-lt"/>
            </a:endParaRPr>
          </a:p>
          <a:p>
            <a:r>
              <a:rPr lang="vi-VN" altLang="ja-JP" dirty="0">
                <a:latin typeface="+mj-lt"/>
              </a:rPr>
              <a:t>2. Các chiến lược quản lý bộ nhớ </a:t>
            </a:r>
            <a:endParaRPr lang="en-US" altLang="ja-JP" dirty="0">
              <a:latin typeface="+mj-lt"/>
            </a:endParaRPr>
          </a:p>
          <a:p>
            <a:r>
              <a:rPr lang="vi-VN" altLang="ja-JP" dirty="0">
                <a:latin typeface="+mj-lt"/>
              </a:rPr>
              <a:t>2.</a:t>
            </a:r>
            <a:r>
              <a:rPr lang="en-US" altLang="ja-JP" dirty="0">
                <a:latin typeface="Tahoma" panose="020B0604030504040204" pitchFamily="34" charset="0"/>
                <a:ea typeface="Tahoma" panose="020B0604030504040204" pitchFamily="34" charset="0"/>
                <a:cs typeface="Tahoma" panose="020B0604030504040204" pitchFamily="34" charset="0"/>
              </a:rPr>
              <a:t>4</a:t>
            </a:r>
            <a:r>
              <a:rPr lang="vi-VN" altLang="ja-JP" dirty="0">
                <a:latin typeface="+mj-lt"/>
              </a:rPr>
              <a:t> Chiến lược </a:t>
            </a:r>
            <a:r>
              <a:rPr lang="vi-VN" altLang="ja-JP" dirty="0">
                <a:latin typeface="Tahoma" panose="020B0604030504040204" pitchFamily="34" charset="0"/>
                <a:ea typeface="Tahoma" panose="020B0604030504040204" pitchFamily="34" charset="0"/>
                <a:cs typeface="Tahoma" panose="020B0604030504040204" pitchFamily="34" charset="0"/>
              </a:rPr>
              <a:t>phân </a:t>
            </a:r>
            <a:r>
              <a:rPr lang="en-US" altLang="ja-JP" dirty="0">
                <a:latin typeface="Tahoma" panose="020B0604030504040204" pitchFamily="34" charset="0"/>
                <a:ea typeface="Tahoma" panose="020B0604030504040204" pitchFamily="34" charset="0"/>
                <a:cs typeface="Tahoma" panose="020B0604030504040204" pitchFamily="34" charset="0"/>
              </a:rPr>
              <a:t>trang</a:t>
            </a:r>
            <a:endParaRPr lang="vi-VN" altLang="ja-JP" dirty="0">
              <a:latin typeface="Tahoma" panose="020B0604030504040204" pitchFamily="34" charset="0"/>
              <a:ea typeface="Tahoma" panose="020B0604030504040204" pitchFamily="34" charset="0"/>
              <a:cs typeface="Tahoma" panose="020B0604030504040204" pitchFamily="34" charset="0"/>
            </a:endParaRPr>
          </a:p>
        </p:txBody>
      </p:sp>
      <p:sp>
        <p:nvSpPr>
          <p:cNvPr id="2" name="Rectangle 1"/>
          <p:cNvSpPr/>
          <p:nvPr/>
        </p:nvSpPr>
        <p:spPr>
          <a:xfrm>
            <a:off x="228600" y="1490008"/>
            <a:ext cx="8686800" cy="2308324"/>
          </a:xfrm>
          <a:prstGeom prst="rect">
            <a:avLst/>
          </a:prstGeom>
        </p:spPr>
        <p:txBody>
          <a:bodyPr wrap="square">
            <a:spAutoFit/>
          </a:bodyPr>
          <a:lstStyle/>
          <a:p>
            <a:pPr marL="342900" indent="-342900">
              <a:buFont typeface="Wingdings" panose="05000000000000000000" pitchFamily="2" charset="2"/>
              <a:buChar char="l"/>
            </a:pPr>
            <a:r>
              <a:rPr lang="vi-VN" altLang="ja-JP" sz="2400" dirty="0"/>
              <a:t>Dung lượng trang luôn là lũy thừa của 2 </a:t>
            </a:r>
            <a:endParaRPr lang="en-US" altLang="ja-JP" sz="2400" dirty="0"/>
          </a:p>
          <a:p>
            <a:pPr marL="800100" lvl="1" indent="-342900">
              <a:buFont typeface="Wingdings" panose="05000000000000000000" pitchFamily="2" charset="2"/>
              <a:buChar char="l"/>
            </a:pPr>
            <a:r>
              <a:rPr lang="vi-VN" altLang="ja-JP" sz="2400" dirty="0"/>
              <a:t>Cho phép ghép giữa số hiệu trang vật lý và độ lệch trong trang </a:t>
            </a:r>
            <a:endParaRPr lang="en-US" altLang="ja-JP" sz="2400" dirty="0"/>
          </a:p>
          <a:p>
            <a:pPr marL="800100" lvl="1" indent="-342900">
              <a:buFont typeface="Wingdings" panose="05000000000000000000" pitchFamily="2" charset="2"/>
              <a:buChar char="l"/>
            </a:pPr>
            <a:r>
              <a:rPr lang="vi-VN" altLang="ja-JP" sz="2400" dirty="0"/>
              <a:t>Ví dụ: Bộ nhớ n bit, kích thước trang 2</a:t>
            </a:r>
            <a:r>
              <a:rPr lang="vi-VN" altLang="ja-JP" sz="2400" baseline="30000" dirty="0"/>
              <a:t>k</a:t>
            </a:r>
            <a:endParaRPr lang="en-US" altLang="ja-JP" sz="2400" baseline="30000" dirty="0"/>
          </a:p>
          <a:p>
            <a:r>
              <a:rPr lang="vi-VN" altLang="ja-JP" sz="2400" dirty="0"/>
              <a:t> </a:t>
            </a:r>
            <a:r>
              <a:rPr lang="en-US" altLang="ja-JP" sz="2400" dirty="0"/>
              <a:t>                 </a:t>
            </a:r>
          </a:p>
          <a:p>
            <a:r>
              <a:rPr lang="en-US" altLang="ja-JP" sz="2400" dirty="0"/>
              <a:t>                                    </a:t>
            </a:r>
            <a:r>
              <a:rPr lang="vi-VN" altLang="ja-JP" sz="2400" dirty="0"/>
              <a:t>số hiệu trang </a:t>
            </a:r>
            <a:r>
              <a:rPr lang="en-US" altLang="ja-JP" sz="2400" dirty="0"/>
              <a:t>     </a:t>
            </a:r>
            <a:r>
              <a:rPr lang="vi-VN" altLang="ja-JP" sz="2400" dirty="0"/>
              <a:t>độ lệch</a:t>
            </a:r>
          </a:p>
        </p:txBody>
      </p:sp>
      <p:sp>
        <p:nvSpPr>
          <p:cNvPr id="5" name="Rectangle 4"/>
          <p:cNvSpPr/>
          <p:nvPr/>
        </p:nvSpPr>
        <p:spPr>
          <a:xfrm>
            <a:off x="2743201" y="3845474"/>
            <a:ext cx="1828800" cy="3576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Rectangle 6"/>
          <p:cNvSpPr/>
          <p:nvPr/>
        </p:nvSpPr>
        <p:spPr>
          <a:xfrm>
            <a:off x="3389132" y="3855287"/>
            <a:ext cx="740908" cy="369332"/>
          </a:xfrm>
          <a:prstGeom prst="rect">
            <a:avLst/>
          </a:prstGeom>
        </p:spPr>
        <p:txBody>
          <a:bodyPr wrap="none">
            <a:spAutoFit/>
          </a:bodyPr>
          <a:lstStyle/>
          <a:p>
            <a:pPr lvl="0"/>
            <a:r>
              <a:rPr lang="vi-VN" altLang="ja-JP" dirty="0">
                <a:solidFill>
                  <a:prstClr val="black"/>
                </a:solidFill>
              </a:rPr>
              <a:t>n − k</a:t>
            </a:r>
          </a:p>
        </p:txBody>
      </p:sp>
      <p:sp>
        <p:nvSpPr>
          <p:cNvPr id="23" name="Rectangle 22"/>
          <p:cNvSpPr/>
          <p:nvPr/>
        </p:nvSpPr>
        <p:spPr>
          <a:xfrm>
            <a:off x="4575048" y="3845473"/>
            <a:ext cx="1216152" cy="3576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Rectangle 7"/>
          <p:cNvSpPr/>
          <p:nvPr/>
        </p:nvSpPr>
        <p:spPr>
          <a:xfrm>
            <a:off x="4956883" y="3870354"/>
            <a:ext cx="300082" cy="369332"/>
          </a:xfrm>
          <a:prstGeom prst="rect">
            <a:avLst/>
          </a:prstGeom>
        </p:spPr>
        <p:txBody>
          <a:bodyPr wrap="none">
            <a:spAutoFit/>
          </a:bodyPr>
          <a:lstStyle/>
          <a:p>
            <a:r>
              <a:rPr lang="vi-VN" altLang="ja-JP" dirty="0"/>
              <a:t>k</a:t>
            </a:r>
            <a:endParaRPr lang="ja-JP" altLang="en-US" dirty="0"/>
          </a:p>
        </p:txBody>
      </p:sp>
      <p:sp>
        <p:nvSpPr>
          <p:cNvPr id="3" name="TextBox 2">
            <a:extLst>
              <a:ext uri="{FF2B5EF4-FFF2-40B4-BE49-F238E27FC236}">
                <a16:creationId xmlns:a16="http://schemas.microsoft.com/office/drawing/2014/main" id="{00EFF221-0ED7-4E8F-8E46-800EDDFB3931}"/>
              </a:ext>
            </a:extLst>
          </p:cNvPr>
          <p:cNvSpPr txBox="1"/>
          <p:nvPr/>
        </p:nvSpPr>
        <p:spPr>
          <a:xfrm>
            <a:off x="3389132" y="4710499"/>
            <a:ext cx="2309793" cy="461665"/>
          </a:xfrm>
          <a:prstGeom prst="rect">
            <a:avLst/>
          </a:prstGeom>
          <a:noFill/>
        </p:spPr>
        <p:txBody>
          <a:bodyPr wrap="square" rtlCol="0">
            <a:spAutoFit/>
          </a:bodyPr>
          <a:lstStyle/>
          <a:p>
            <a:r>
              <a:rPr lang="en-US" sz="2400" dirty="0" err="1">
                <a:latin typeface="Tahoma" panose="020B0604030504040204" pitchFamily="34" charset="0"/>
                <a:ea typeface="Tahoma" panose="020B0604030504040204" pitchFamily="34" charset="0"/>
                <a:cs typeface="Tahoma" panose="020B0604030504040204" pitchFamily="34" charset="0"/>
              </a:rPr>
              <a:t>Địa</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chỉ</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vật</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lý</a:t>
            </a:r>
            <a:endParaRPr lang="en-US" sz="2400" dirty="0">
              <a:latin typeface="Tahoma" panose="020B0604030504040204" pitchFamily="34" charset="0"/>
              <a:ea typeface="Tahoma" panose="020B0604030504040204" pitchFamily="34" charset="0"/>
              <a:cs typeface="Tahoma" panose="020B0604030504040204" pitchFamily="34" charset="0"/>
            </a:endParaRPr>
          </a:p>
        </p:txBody>
      </p:sp>
      <p:sp>
        <p:nvSpPr>
          <p:cNvPr id="6" name="Right Brace 5">
            <a:extLst>
              <a:ext uri="{FF2B5EF4-FFF2-40B4-BE49-F238E27FC236}">
                <a16:creationId xmlns:a16="http://schemas.microsoft.com/office/drawing/2014/main" id="{7DD895BF-D467-4F08-BCB9-629969B59C37}"/>
              </a:ext>
            </a:extLst>
          </p:cNvPr>
          <p:cNvSpPr/>
          <p:nvPr/>
        </p:nvSpPr>
        <p:spPr>
          <a:xfrm rot="5400000">
            <a:off x="4126094" y="3082171"/>
            <a:ext cx="402264" cy="276010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652213604"/>
      </p:ext>
    </p:extLst>
  </p:cSld>
  <p:clrMapOvr>
    <a:masterClrMapping/>
  </p:clrMapOvr>
  <p:transition>
    <p:cu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72283F28EC1DB449696E2F29AE54265" ma:contentTypeVersion="10" ma:contentTypeDescription="Create a new document." ma:contentTypeScope="" ma:versionID="47864ffbcb0e162ec0e24379c533fd48">
  <xsd:schema xmlns:xsd="http://www.w3.org/2001/XMLSchema" xmlns:xs="http://www.w3.org/2001/XMLSchema" xmlns:p="http://schemas.microsoft.com/office/2006/metadata/properties" xmlns:ns2="049b0f24-08d8-4edb-bd43-4c9b8d234f39" xmlns:ns3="e88a3939-53e8-4fe4-a153-578d3936af64" targetNamespace="http://schemas.microsoft.com/office/2006/metadata/properties" ma:root="true" ma:fieldsID="9b63d593db19dab1eeb770ce2df1a62d" ns2:_="" ns3:_="">
    <xsd:import namespace="049b0f24-08d8-4edb-bd43-4c9b8d234f39"/>
    <xsd:import namespace="e88a3939-53e8-4fe4-a153-578d3936af6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9b0f24-08d8-4edb-bd43-4c9b8d234f3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88a3939-53e8-4fe4-a153-578d3936af6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0FF4E09-59ED-447C-AE43-FED3F1422627}"/>
</file>

<file path=customXml/itemProps2.xml><?xml version="1.0" encoding="utf-8"?>
<ds:datastoreItem xmlns:ds="http://schemas.openxmlformats.org/officeDocument/2006/customXml" ds:itemID="{4973184A-D0E8-4BCA-AE42-6A022D5825ED}"/>
</file>

<file path=customXml/itemProps3.xml><?xml version="1.0" encoding="utf-8"?>
<ds:datastoreItem xmlns:ds="http://schemas.openxmlformats.org/officeDocument/2006/customXml" ds:itemID="{74FC7778-8792-46EB-A6DE-FF052C19E59F}"/>
</file>

<file path=docProps/app.xml><?xml version="1.0" encoding="utf-8"?>
<Properties xmlns="http://schemas.openxmlformats.org/officeDocument/2006/extended-properties" xmlns:vt="http://schemas.openxmlformats.org/officeDocument/2006/docPropsVTypes">
  <Template/>
  <TotalTime>9967</TotalTime>
  <Words>4209</Words>
  <Application>Microsoft Office PowerPoint</Application>
  <PresentationFormat>On-screen Show (4:3)</PresentationFormat>
  <Paragraphs>704</Paragraphs>
  <Slides>49</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49</vt:i4>
      </vt:variant>
    </vt:vector>
  </HeadingPairs>
  <TitlesOfParts>
    <vt:vector size="60" baseType="lpstr">
      <vt:lpstr>Arial</vt:lpstr>
      <vt:lpstr>Arial Unicode MS</vt:lpstr>
      <vt:lpstr>Calibri</vt:lpstr>
      <vt:lpstr>Candara</vt:lpstr>
      <vt:lpstr>DejaVu Sans</vt:lpstr>
      <vt:lpstr>Lucida Sans</vt:lpstr>
      <vt:lpstr>Symbol</vt:lpstr>
      <vt:lpstr>Tahoma</vt:lpstr>
      <vt:lpstr>Times New Roman</vt:lpstr>
      <vt:lpstr>Wingdings</vt:lpstr>
      <vt:lpstr>Waveform</vt:lpstr>
      <vt:lpstr>Hệ Điều Hành (Nguyên lý các hệ điều hành)</vt:lpstr>
      <vt:lpstr>Chương 3 Quản lý bộ nhớ          2. Các chiến lược quản lý bộ nhớ</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Chương 3 Quản lý bộ nhớ          2. Các chiến lược quản lý bộ nhớ</vt:lpstr>
      <vt:lpstr>PowerPoint Presentation</vt:lpstr>
      <vt:lpstr>PowerPoint Presentation</vt:lpstr>
      <vt:lpstr>PowerPoint Presentation</vt:lpstr>
      <vt:lpstr>PowerPoint Presentation</vt:lpstr>
      <vt:lpstr>Chương 3 Quản lý bộ nhớ</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Chương 3 Quản lý bộ nhớ</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Hệ Điều Hành (Nguyên lý các hệ điều hành)</dc:title>
  <dc:creator>Quoc Huy</dc:creator>
  <cp:lastModifiedBy>Do Quoc Huy</cp:lastModifiedBy>
  <cp:revision>161</cp:revision>
  <dcterms:created xsi:type="dcterms:W3CDTF">2017-07-20T03:10:05Z</dcterms:created>
  <dcterms:modified xsi:type="dcterms:W3CDTF">2021-05-06T05:28:03Z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0x010100F72283F28EC1DB449696E2F29AE54265</vt:lpwstr>
  </property>
</Properties>
</file>