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67" r:id="rId2"/>
    <p:sldId id="326" r:id="rId3"/>
    <p:sldId id="327" r:id="rId4"/>
    <p:sldId id="328" r:id="rId5"/>
    <p:sldId id="329" r:id="rId6"/>
    <p:sldId id="330" r:id="rId7"/>
    <p:sldId id="320" r:id="rId8"/>
    <p:sldId id="331" r:id="rId9"/>
    <p:sldId id="332" r:id="rId10"/>
    <p:sldId id="333" r:id="rId11"/>
    <p:sldId id="334" r:id="rId12"/>
    <p:sldId id="322" r:id="rId13"/>
    <p:sldId id="335" r:id="rId14"/>
    <p:sldId id="336" r:id="rId15"/>
    <p:sldId id="337" r:id="rId16"/>
    <p:sldId id="304"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832"/>
    <a:srgbClr val="0066FF"/>
    <a:srgbClr val="3399FF"/>
    <a:srgbClr val="0099FF"/>
    <a:srgbClr val="00CC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82000" autoAdjust="0"/>
  </p:normalViewPr>
  <p:slideViewPr>
    <p:cSldViewPr>
      <p:cViewPr>
        <p:scale>
          <a:sx n="50" d="100"/>
          <a:sy n="50" d="100"/>
        </p:scale>
        <p:origin x="-1950"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449CC-481A-4465-8620-8AAA59496930}" type="doc">
      <dgm:prSet loTypeId="urn:microsoft.com/office/officeart/2005/8/layout/hList1" loCatId="list" qsTypeId="urn:microsoft.com/office/officeart/2005/8/quickstyle/3d3" qsCatId="3D" csTypeId="urn:microsoft.com/office/officeart/2005/8/colors/colorful1#1" csCatId="colorful" phldr="1"/>
      <dgm:spPr/>
      <dgm:t>
        <a:bodyPr/>
        <a:lstStyle/>
        <a:p>
          <a:endParaRPr lang="en-US"/>
        </a:p>
      </dgm:t>
    </dgm:pt>
    <dgm:pt modelId="{89BBB9F8-2970-46E3-A384-2FFC7198C575}">
      <dgm:prSet phldrT="[Text]"/>
      <dgm:spPr/>
      <dgm:t>
        <a:bodyPr/>
        <a:lstStyle/>
        <a:p>
          <a:r>
            <a:rPr lang="en-US" smtClean="0"/>
            <a:t>Nhà nước XHCN</a:t>
          </a:r>
          <a:endParaRPr lang="en-US"/>
        </a:p>
      </dgm:t>
    </dgm:pt>
    <dgm:pt modelId="{90671291-30D6-4C41-9C07-12227EF90D18}" type="parTrans" cxnId="{A82430E9-BA94-469F-8A7A-0EFECB315D4F}">
      <dgm:prSet/>
      <dgm:spPr/>
      <dgm:t>
        <a:bodyPr/>
        <a:lstStyle/>
        <a:p>
          <a:endParaRPr lang="en-US"/>
        </a:p>
      </dgm:t>
    </dgm:pt>
    <dgm:pt modelId="{3D1E2B5D-9DA3-4D68-8A24-292B7A937DCB}" type="sibTrans" cxnId="{A82430E9-BA94-469F-8A7A-0EFECB315D4F}">
      <dgm:prSet/>
      <dgm:spPr/>
      <dgm:t>
        <a:bodyPr/>
        <a:lstStyle/>
        <a:p>
          <a:endParaRPr lang="en-US"/>
        </a:p>
      </dgm:t>
    </dgm:pt>
    <dgm:pt modelId="{E43A56DA-AB3D-4326-93D6-E4856ABC2329}">
      <dgm:prSet phldrT="[Text]"/>
      <dgm:spPr/>
      <dgm:t>
        <a:bodyPr/>
        <a:lstStyle/>
        <a:p>
          <a:r>
            <a:rPr lang="en-US" smtClean="0">
              <a:solidFill>
                <a:schemeClr val="accent2"/>
              </a:solidFill>
            </a:rPr>
            <a:t>Cơ sở kinh tế: chế độ công hữu</a:t>
          </a:r>
          <a:endParaRPr lang="en-US">
            <a:solidFill>
              <a:schemeClr val="accent2"/>
            </a:solidFill>
          </a:endParaRPr>
        </a:p>
      </dgm:t>
    </dgm:pt>
    <dgm:pt modelId="{30DEF42B-2CC7-4E7D-AD11-A5B9961D6EEF}" type="parTrans" cxnId="{254DA47E-AA25-44F8-AC56-EC48370FBF66}">
      <dgm:prSet/>
      <dgm:spPr/>
      <dgm:t>
        <a:bodyPr/>
        <a:lstStyle/>
        <a:p>
          <a:endParaRPr lang="en-US"/>
        </a:p>
      </dgm:t>
    </dgm:pt>
    <dgm:pt modelId="{13EA5C6A-525A-4D67-9272-3A7F8F1B21FF}" type="sibTrans" cxnId="{254DA47E-AA25-44F8-AC56-EC48370FBF66}">
      <dgm:prSet/>
      <dgm:spPr/>
      <dgm:t>
        <a:bodyPr/>
        <a:lstStyle/>
        <a:p>
          <a:endParaRPr lang="en-US"/>
        </a:p>
      </dgm:t>
    </dgm:pt>
    <dgm:pt modelId="{1A4EC766-3072-4827-8E43-70122BE6F452}">
      <dgm:prSet phldrT="[Text]"/>
      <dgm:spPr/>
      <dgm:t>
        <a:bodyPr/>
        <a:lstStyle/>
        <a:p>
          <a:r>
            <a:rPr lang="en-US" smtClean="0"/>
            <a:t>Nhà nước Việt Nam</a:t>
          </a:r>
          <a:endParaRPr lang="en-US"/>
        </a:p>
      </dgm:t>
    </dgm:pt>
    <dgm:pt modelId="{FAAF5D8B-A467-4CE7-86AE-9ACFD05A887E}" type="parTrans" cxnId="{66EBC490-309A-44D8-BDC9-FE6D668A9841}">
      <dgm:prSet/>
      <dgm:spPr/>
      <dgm:t>
        <a:bodyPr/>
        <a:lstStyle/>
        <a:p>
          <a:endParaRPr lang="en-US"/>
        </a:p>
      </dgm:t>
    </dgm:pt>
    <dgm:pt modelId="{186F92EA-6CA3-425D-9B9C-007AC9081C69}" type="sibTrans" cxnId="{66EBC490-309A-44D8-BDC9-FE6D668A9841}">
      <dgm:prSet/>
      <dgm:spPr/>
      <dgm:t>
        <a:bodyPr/>
        <a:lstStyle/>
        <a:p>
          <a:endParaRPr lang="en-US"/>
        </a:p>
      </dgm:t>
    </dgm:pt>
    <dgm:pt modelId="{CD31FB1E-07A3-450F-9629-14E9D580E4FB}">
      <dgm:prSet phldrT="[Text]"/>
      <dgm:spPr/>
      <dgm:t>
        <a:bodyPr/>
        <a:lstStyle/>
        <a:p>
          <a:r>
            <a:rPr lang="en-US" smtClean="0">
              <a:solidFill>
                <a:schemeClr val="accent3">
                  <a:lumMod val="50000"/>
                </a:schemeClr>
              </a:solidFill>
            </a:rPr>
            <a:t>Cơ sở kinh tế:đa thành phần</a:t>
          </a:r>
          <a:endParaRPr lang="en-US">
            <a:solidFill>
              <a:schemeClr val="accent3">
                <a:lumMod val="50000"/>
              </a:schemeClr>
            </a:solidFill>
          </a:endParaRPr>
        </a:p>
      </dgm:t>
    </dgm:pt>
    <dgm:pt modelId="{63B7FAFA-92C1-4A32-8ED6-4DC6E3DC551F}" type="parTrans" cxnId="{162AD0A0-DCB1-4F7F-A940-B6983847F668}">
      <dgm:prSet/>
      <dgm:spPr/>
      <dgm:t>
        <a:bodyPr/>
        <a:lstStyle/>
        <a:p>
          <a:endParaRPr lang="en-US"/>
        </a:p>
      </dgm:t>
    </dgm:pt>
    <dgm:pt modelId="{21810437-BF4D-4303-ACD0-8AFEA12CA294}" type="sibTrans" cxnId="{162AD0A0-DCB1-4F7F-A940-B6983847F668}">
      <dgm:prSet/>
      <dgm:spPr/>
      <dgm:t>
        <a:bodyPr/>
        <a:lstStyle/>
        <a:p>
          <a:endParaRPr lang="en-US"/>
        </a:p>
      </dgm:t>
    </dgm:pt>
    <dgm:pt modelId="{63236B1C-4132-4591-8872-E05467A0CA11}">
      <dgm:prSet/>
      <dgm:spPr/>
      <dgm:t>
        <a:bodyPr/>
        <a:lstStyle/>
        <a:p>
          <a:r>
            <a:rPr lang="en-US" smtClean="0">
              <a:solidFill>
                <a:schemeClr val="accent2"/>
              </a:solidFill>
            </a:rPr>
            <a:t>Cơ sở xã hội: liên minh giai cấp</a:t>
          </a:r>
          <a:endParaRPr lang="en-US">
            <a:solidFill>
              <a:schemeClr val="accent2"/>
            </a:solidFill>
          </a:endParaRPr>
        </a:p>
      </dgm:t>
    </dgm:pt>
    <dgm:pt modelId="{767042F3-97D2-4527-91C9-D9A074E47E5C}" type="parTrans" cxnId="{496E281E-DF51-4295-8F9E-F6B23A8BB0C6}">
      <dgm:prSet/>
      <dgm:spPr/>
      <dgm:t>
        <a:bodyPr/>
        <a:lstStyle/>
        <a:p>
          <a:endParaRPr lang="en-US"/>
        </a:p>
      </dgm:t>
    </dgm:pt>
    <dgm:pt modelId="{F98B9C2C-C213-4B98-8419-79C6C5F7EDD6}" type="sibTrans" cxnId="{496E281E-DF51-4295-8F9E-F6B23A8BB0C6}">
      <dgm:prSet/>
      <dgm:spPr/>
      <dgm:t>
        <a:bodyPr/>
        <a:lstStyle/>
        <a:p>
          <a:endParaRPr lang="en-US"/>
        </a:p>
      </dgm:t>
    </dgm:pt>
    <dgm:pt modelId="{C399022F-03D8-4B8E-BA78-7A96D70845B8}">
      <dgm:prSet/>
      <dgm:spPr/>
      <dgm:t>
        <a:bodyPr/>
        <a:lstStyle/>
        <a:p>
          <a:r>
            <a:rPr lang="en-US" smtClean="0">
              <a:solidFill>
                <a:schemeClr val="accent2"/>
              </a:solidFill>
            </a:rPr>
            <a:t>Cơ sở tư tưởng: Chủ nghĩa Mac Lenin</a:t>
          </a:r>
          <a:endParaRPr lang="en-US">
            <a:solidFill>
              <a:schemeClr val="accent2"/>
            </a:solidFill>
          </a:endParaRPr>
        </a:p>
      </dgm:t>
    </dgm:pt>
    <dgm:pt modelId="{7F392B4D-5322-4B0F-85A0-D651737CD3FD}" type="parTrans" cxnId="{99D298A0-BFED-4A3E-BFA9-DD7C0DE43569}">
      <dgm:prSet/>
      <dgm:spPr/>
      <dgm:t>
        <a:bodyPr/>
        <a:lstStyle/>
        <a:p>
          <a:endParaRPr lang="en-US"/>
        </a:p>
      </dgm:t>
    </dgm:pt>
    <dgm:pt modelId="{41E66794-7DD5-4483-B921-50B407F885EC}" type="sibTrans" cxnId="{99D298A0-BFED-4A3E-BFA9-DD7C0DE43569}">
      <dgm:prSet/>
      <dgm:spPr/>
      <dgm:t>
        <a:bodyPr/>
        <a:lstStyle/>
        <a:p>
          <a:endParaRPr lang="en-US"/>
        </a:p>
      </dgm:t>
    </dgm:pt>
    <dgm:pt modelId="{245D9E9E-5E5A-4062-92C4-E1C7FCF8AE7B}">
      <dgm:prSet/>
      <dgm:spPr/>
      <dgm:t>
        <a:bodyPr/>
        <a:lstStyle/>
        <a:p>
          <a:r>
            <a:rPr lang="en-US" smtClean="0">
              <a:solidFill>
                <a:schemeClr val="accent3">
                  <a:lumMod val="50000"/>
                </a:schemeClr>
              </a:solidFill>
            </a:rPr>
            <a:t>Cơ sở tư tưởng: Chủ nghĩa Mac Lenin, tư tưởng HCM</a:t>
          </a:r>
          <a:endParaRPr lang="en-US">
            <a:solidFill>
              <a:schemeClr val="accent3">
                <a:lumMod val="50000"/>
              </a:schemeClr>
            </a:solidFill>
          </a:endParaRPr>
        </a:p>
      </dgm:t>
    </dgm:pt>
    <dgm:pt modelId="{18D0D9F0-1200-4412-8151-7EBF299E8C08}" type="parTrans" cxnId="{4BE84234-2C82-4BEE-9800-22C2D46A872C}">
      <dgm:prSet/>
      <dgm:spPr/>
      <dgm:t>
        <a:bodyPr/>
        <a:lstStyle/>
        <a:p>
          <a:endParaRPr lang="en-US"/>
        </a:p>
      </dgm:t>
    </dgm:pt>
    <dgm:pt modelId="{776BDB5A-A43B-474D-BD15-C771162E614E}" type="sibTrans" cxnId="{4BE84234-2C82-4BEE-9800-22C2D46A872C}">
      <dgm:prSet/>
      <dgm:spPr/>
      <dgm:t>
        <a:bodyPr/>
        <a:lstStyle/>
        <a:p>
          <a:endParaRPr lang="en-US"/>
        </a:p>
      </dgm:t>
    </dgm:pt>
    <dgm:pt modelId="{A4442316-D963-4C21-9148-1468D68D6DD5}">
      <dgm:prSet phldrT="[Text]"/>
      <dgm:spPr/>
      <dgm:t>
        <a:bodyPr/>
        <a:lstStyle/>
        <a:p>
          <a:r>
            <a:rPr lang="en-US" smtClean="0">
              <a:solidFill>
                <a:schemeClr val="accent3">
                  <a:lumMod val="50000"/>
                </a:schemeClr>
              </a:solidFill>
            </a:rPr>
            <a:t>Cơ sở xã hội: đại đoàn kết toàn dân</a:t>
          </a:r>
          <a:endParaRPr lang="en-US">
            <a:solidFill>
              <a:schemeClr val="accent3">
                <a:lumMod val="50000"/>
              </a:schemeClr>
            </a:solidFill>
          </a:endParaRPr>
        </a:p>
      </dgm:t>
    </dgm:pt>
    <dgm:pt modelId="{1BA2314C-FBBB-469D-844F-C7A62C257672}" type="parTrans" cxnId="{1B59F50F-6C04-4005-A641-DA0D43C69AF7}">
      <dgm:prSet/>
      <dgm:spPr/>
    </dgm:pt>
    <dgm:pt modelId="{DBFF8A4C-7900-4805-82D7-E989D25C91BE}" type="sibTrans" cxnId="{1B59F50F-6C04-4005-A641-DA0D43C69AF7}">
      <dgm:prSet/>
      <dgm:spPr/>
    </dgm:pt>
    <dgm:pt modelId="{768294D4-65DF-45D9-8909-6F4D112D91EE}" type="pres">
      <dgm:prSet presAssocID="{086449CC-481A-4465-8620-8AAA59496930}" presName="Name0" presStyleCnt="0">
        <dgm:presLayoutVars>
          <dgm:dir/>
          <dgm:animLvl val="lvl"/>
          <dgm:resizeHandles val="exact"/>
        </dgm:presLayoutVars>
      </dgm:prSet>
      <dgm:spPr/>
      <dgm:t>
        <a:bodyPr/>
        <a:lstStyle/>
        <a:p>
          <a:endParaRPr lang="en-US"/>
        </a:p>
      </dgm:t>
    </dgm:pt>
    <dgm:pt modelId="{9B559924-3FA9-4E7A-9F1E-0EFDBC7E6DD3}" type="pres">
      <dgm:prSet presAssocID="{89BBB9F8-2970-46E3-A384-2FFC7198C575}" presName="composite" presStyleCnt="0"/>
      <dgm:spPr/>
    </dgm:pt>
    <dgm:pt modelId="{01F6BFA4-7199-45A8-A795-CC3A22F3CFC3}" type="pres">
      <dgm:prSet presAssocID="{89BBB9F8-2970-46E3-A384-2FFC7198C575}" presName="parTx" presStyleLbl="alignNode1" presStyleIdx="0" presStyleCnt="2">
        <dgm:presLayoutVars>
          <dgm:chMax val="0"/>
          <dgm:chPref val="0"/>
          <dgm:bulletEnabled val="1"/>
        </dgm:presLayoutVars>
      </dgm:prSet>
      <dgm:spPr/>
      <dgm:t>
        <a:bodyPr/>
        <a:lstStyle/>
        <a:p>
          <a:endParaRPr lang="en-US"/>
        </a:p>
      </dgm:t>
    </dgm:pt>
    <dgm:pt modelId="{57FDD77D-F2D6-4799-BF1F-962BE7062240}" type="pres">
      <dgm:prSet presAssocID="{89BBB9F8-2970-46E3-A384-2FFC7198C575}" presName="desTx" presStyleLbl="alignAccFollowNode1" presStyleIdx="0" presStyleCnt="2">
        <dgm:presLayoutVars>
          <dgm:bulletEnabled val="1"/>
        </dgm:presLayoutVars>
      </dgm:prSet>
      <dgm:spPr/>
      <dgm:t>
        <a:bodyPr/>
        <a:lstStyle/>
        <a:p>
          <a:endParaRPr lang="en-US"/>
        </a:p>
      </dgm:t>
    </dgm:pt>
    <dgm:pt modelId="{4F0F1A04-7EA3-4CCB-B33F-C385E7FB1250}" type="pres">
      <dgm:prSet presAssocID="{3D1E2B5D-9DA3-4D68-8A24-292B7A937DCB}" presName="space" presStyleCnt="0"/>
      <dgm:spPr/>
    </dgm:pt>
    <dgm:pt modelId="{DA88EEA1-3C30-4FEF-B726-D331734A003E}" type="pres">
      <dgm:prSet presAssocID="{1A4EC766-3072-4827-8E43-70122BE6F452}" presName="composite" presStyleCnt="0"/>
      <dgm:spPr/>
    </dgm:pt>
    <dgm:pt modelId="{F261E016-2BF5-4DB5-B6B4-E0C2B059A56D}" type="pres">
      <dgm:prSet presAssocID="{1A4EC766-3072-4827-8E43-70122BE6F452}" presName="parTx" presStyleLbl="alignNode1" presStyleIdx="1" presStyleCnt="2">
        <dgm:presLayoutVars>
          <dgm:chMax val="0"/>
          <dgm:chPref val="0"/>
          <dgm:bulletEnabled val="1"/>
        </dgm:presLayoutVars>
      </dgm:prSet>
      <dgm:spPr/>
      <dgm:t>
        <a:bodyPr/>
        <a:lstStyle/>
        <a:p>
          <a:endParaRPr lang="en-US"/>
        </a:p>
      </dgm:t>
    </dgm:pt>
    <dgm:pt modelId="{390D2BF3-21EA-4FC7-B944-71C6D66104FB}" type="pres">
      <dgm:prSet presAssocID="{1A4EC766-3072-4827-8E43-70122BE6F452}" presName="desTx" presStyleLbl="alignAccFollowNode1" presStyleIdx="1" presStyleCnt="2">
        <dgm:presLayoutVars>
          <dgm:bulletEnabled val="1"/>
        </dgm:presLayoutVars>
      </dgm:prSet>
      <dgm:spPr/>
      <dgm:t>
        <a:bodyPr/>
        <a:lstStyle/>
        <a:p>
          <a:endParaRPr lang="en-US"/>
        </a:p>
      </dgm:t>
    </dgm:pt>
  </dgm:ptLst>
  <dgm:cxnLst>
    <dgm:cxn modelId="{DCFFA076-FCA6-408D-9CF4-B415F1D548D2}" type="presOf" srcId="{C399022F-03D8-4B8E-BA78-7A96D70845B8}" destId="{57FDD77D-F2D6-4799-BF1F-962BE7062240}" srcOrd="0" destOrd="2" presId="urn:microsoft.com/office/officeart/2005/8/layout/hList1"/>
    <dgm:cxn modelId="{41460C35-F80F-4B9B-BB2A-AC175C15E233}" type="presOf" srcId="{086449CC-481A-4465-8620-8AAA59496930}" destId="{768294D4-65DF-45D9-8909-6F4D112D91EE}" srcOrd="0" destOrd="0" presId="urn:microsoft.com/office/officeart/2005/8/layout/hList1"/>
    <dgm:cxn modelId="{59BF15D1-F4FB-4110-8AFA-CA7A41724ED9}" type="presOf" srcId="{63236B1C-4132-4591-8872-E05467A0CA11}" destId="{57FDD77D-F2D6-4799-BF1F-962BE7062240}" srcOrd="0" destOrd="1" presId="urn:microsoft.com/office/officeart/2005/8/layout/hList1"/>
    <dgm:cxn modelId="{66EBC490-309A-44D8-BDC9-FE6D668A9841}" srcId="{086449CC-481A-4465-8620-8AAA59496930}" destId="{1A4EC766-3072-4827-8E43-70122BE6F452}" srcOrd="1" destOrd="0" parTransId="{FAAF5D8B-A467-4CE7-86AE-9ACFD05A887E}" sibTransId="{186F92EA-6CA3-425D-9B9C-007AC9081C69}"/>
    <dgm:cxn modelId="{D5A4F1A0-87D0-4240-BD0E-0251E1A77FA3}" type="presOf" srcId="{CD31FB1E-07A3-450F-9629-14E9D580E4FB}" destId="{390D2BF3-21EA-4FC7-B944-71C6D66104FB}" srcOrd="0" destOrd="0" presId="urn:microsoft.com/office/officeart/2005/8/layout/hList1"/>
    <dgm:cxn modelId="{1B59F50F-6C04-4005-A641-DA0D43C69AF7}" srcId="{1A4EC766-3072-4827-8E43-70122BE6F452}" destId="{A4442316-D963-4C21-9148-1468D68D6DD5}" srcOrd="1" destOrd="0" parTransId="{1BA2314C-FBBB-469D-844F-C7A62C257672}" sibTransId="{DBFF8A4C-7900-4805-82D7-E989D25C91BE}"/>
    <dgm:cxn modelId="{416777B9-4CE3-47C7-9F9B-49AA3497DF1E}" type="presOf" srcId="{245D9E9E-5E5A-4062-92C4-E1C7FCF8AE7B}" destId="{390D2BF3-21EA-4FC7-B944-71C6D66104FB}" srcOrd="0" destOrd="2" presId="urn:microsoft.com/office/officeart/2005/8/layout/hList1"/>
    <dgm:cxn modelId="{A82430E9-BA94-469F-8A7A-0EFECB315D4F}" srcId="{086449CC-481A-4465-8620-8AAA59496930}" destId="{89BBB9F8-2970-46E3-A384-2FFC7198C575}" srcOrd="0" destOrd="0" parTransId="{90671291-30D6-4C41-9C07-12227EF90D18}" sibTransId="{3D1E2B5D-9DA3-4D68-8A24-292B7A937DCB}"/>
    <dgm:cxn modelId="{496E281E-DF51-4295-8F9E-F6B23A8BB0C6}" srcId="{89BBB9F8-2970-46E3-A384-2FFC7198C575}" destId="{63236B1C-4132-4591-8872-E05467A0CA11}" srcOrd="1" destOrd="0" parTransId="{767042F3-97D2-4527-91C9-D9A074E47E5C}" sibTransId="{F98B9C2C-C213-4B98-8419-79C6C5F7EDD6}"/>
    <dgm:cxn modelId="{45A058C4-DE6B-483A-9CF6-C8F6596805B4}" type="presOf" srcId="{1A4EC766-3072-4827-8E43-70122BE6F452}" destId="{F261E016-2BF5-4DB5-B6B4-E0C2B059A56D}" srcOrd="0" destOrd="0" presId="urn:microsoft.com/office/officeart/2005/8/layout/hList1"/>
    <dgm:cxn modelId="{58EB8D6F-B49B-471D-9205-3B6617318429}" type="presOf" srcId="{89BBB9F8-2970-46E3-A384-2FFC7198C575}" destId="{01F6BFA4-7199-45A8-A795-CC3A22F3CFC3}" srcOrd="0" destOrd="0" presId="urn:microsoft.com/office/officeart/2005/8/layout/hList1"/>
    <dgm:cxn modelId="{254DA47E-AA25-44F8-AC56-EC48370FBF66}" srcId="{89BBB9F8-2970-46E3-A384-2FFC7198C575}" destId="{E43A56DA-AB3D-4326-93D6-E4856ABC2329}" srcOrd="0" destOrd="0" parTransId="{30DEF42B-2CC7-4E7D-AD11-A5B9961D6EEF}" sibTransId="{13EA5C6A-525A-4D67-9272-3A7F8F1B21FF}"/>
    <dgm:cxn modelId="{70E0AC1F-4EB1-4BB1-822A-F8DC21015319}" type="presOf" srcId="{E43A56DA-AB3D-4326-93D6-E4856ABC2329}" destId="{57FDD77D-F2D6-4799-BF1F-962BE7062240}" srcOrd="0" destOrd="0" presId="urn:microsoft.com/office/officeart/2005/8/layout/hList1"/>
    <dgm:cxn modelId="{99D298A0-BFED-4A3E-BFA9-DD7C0DE43569}" srcId="{89BBB9F8-2970-46E3-A384-2FFC7198C575}" destId="{C399022F-03D8-4B8E-BA78-7A96D70845B8}" srcOrd="2" destOrd="0" parTransId="{7F392B4D-5322-4B0F-85A0-D651737CD3FD}" sibTransId="{41E66794-7DD5-4483-B921-50B407F885EC}"/>
    <dgm:cxn modelId="{4BE84234-2C82-4BEE-9800-22C2D46A872C}" srcId="{1A4EC766-3072-4827-8E43-70122BE6F452}" destId="{245D9E9E-5E5A-4062-92C4-E1C7FCF8AE7B}" srcOrd="2" destOrd="0" parTransId="{18D0D9F0-1200-4412-8151-7EBF299E8C08}" sibTransId="{776BDB5A-A43B-474D-BD15-C771162E614E}"/>
    <dgm:cxn modelId="{162AD0A0-DCB1-4F7F-A940-B6983847F668}" srcId="{1A4EC766-3072-4827-8E43-70122BE6F452}" destId="{CD31FB1E-07A3-450F-9629-14E9D580E4FB}" srcOrd="0" destOrd="0" parTransId="{63B7FAFA-92C1-4A32-8ED6-4DC6E3DC551F}" sibTransId="{21810437-BF4D-4303-ACD0-8AFEA12CA294}"/>
    <dgm:cxn modelId="{739EC853-0BFB-4F6F-947E-917FA0D1261C}" type="presOf" srcId="{A4442316-D963-4C21-9148-1468D68D6DD5}" destId="{390D2BF3-21EA-4FC7-B944-71C6D66104FB}" srcOrd="0" destOrd="1" presId="urn:microsoft.com/office/officeart/2005/8/layout/hList1"/>
    <dgm:cxn modelId="{8FBB1B36-76A7-4906-80F9-07A58FE251BB}" type="presParOf" srcId="{768294D4-65DF-45D9-8909-6F4D112D91EE}" destId="{9B559924-3FA9-4E7A-9F1E-0EFDBC7E6DD3}" srcOrd="0" destOrd="0" presId="urn:microsoft.com/office/officeart/2005/8/layout/hList1"/>
    <dgm:cxn modelId="{81B9C99D-B471-4412-AC67-AC2974853750}" type="presParOf" srcId="{9B559924-3FA9-4E7A-9F1E-0EFDBC7E6DD3}" destId="{01F6BFA4-7199-45A8-A795-CC3A22F3CFC3}" srcOrd="0" destOrd="0" presId="urn:microsoft.com/office/officeart/2005/8/layout/hList1"/>
    <dgm:cxn modelId="{DEBBCFAF-639E-4A81-81F3-1B5647580C13}" type="presParOf" srcId="{9B559924-3FA9-4E7A-9F1E-0EFDBC7E6DD3}" destId="{57FDD77D-F2D6-4799-BF1F-962BE7062240}" srcOrd="1" destOrd="0" presId="urn:microsoft.com/office/officeart/2005/8/layout/hList1"/>
    <dgm:cxn modelId="{134AE6CF-5CD1-4BF4-B883-CDB53C798D34}" type="presParOf" srcId="{768294D4-65DF-45D9-8909-6F4D112D91EE}" destId="{4F0F1A04-7EA3-4CCB-B33F-C385E7FB1250}" srcOrd="1" destOrd="0" presId="urn:microsoft.com/office/officeart/2005/8/layout/hList1"/>
    <dgm:cxn modelId="{C775EAE1-9D90-4735-AE86-14ECBDB840B8}" type="presParOf" srcId="{768294D4-65DF-45D9-8909-6F4D112D91EE}" destId="{DA88EEA1-3C30-4FEF-B726-D331734A003E}" srcOrd="2" destOrd="0" presId="urn:microsoft.com/office/officeart/2005/8/layout/hList1"/>
    <dgm:cxn modelId="{24464170-D38D-4002-A3C6-45FA94026AF7}" type="presParOf" srcId="{DA88EEA1-3C30-4FEF-B726-D331734A003E}" destId="{F261E016-2BF5-4DB5-B6B4-E0C2B059A56D}" srcOrd="0" destOrd="0" presId="urn:microsoft.com/office/officeart/2005/8/layout/hList1"/>
    <dgm:cxn modelId="{1D8D8A6B-3CFD-45EB-A372-53EBF5FF16E3}" type="presParOf" srcId="{DA88EEA1-3C30-4FEF-B726-D331734A003E}" destId="{390D2BF3-21EA-4FC7-B944-71C6D66104F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D2417A-6F8F-4FC4-8888-64213F26629B}" type="doc">
      <dgm:prSet loTypeId="urn:microsoft.com/office/officeart/2005/8/layout/hProcess4" loCatId="process" qsTypeId="urn:microsoft.com/office/officeart/2005/8/quickstyle/3d3" qsCatId="3D" csTypeId="urn:microsoft.com/office/officeart/2005/8/colors/colorful1#2" csCatId="colorful" phldr="1"/>
      <dgm:spPr/>
      <dgm:t>
        <a:bodyPr/>
        <a:lstStyle/>
        <a:p>
          <a:endParaRPr lang="en-US"/>
        </a:p>
      </dgm:t>
    </dgm:pt>
    <dgm:pt modelId="{1667A172-796B-45EE-A71F-4B621987CBE2}">
      <dgm:prSet phldrT="[Text]"/>
      <dgm:spPr/>
      <dgm:t>
        <a:bodyPr/>
        <a:lstStyle/>
        <a:p>
          <a:r>
            <a:rPr lang="en-US" smtClean="0"/>
            <a:t>Bộ máy nhà nước</a:t>
          </a:r>
          <a:endParaRPr lang="en-US"/>
        </a:p>
      </dgm:t>
    </dgm:pt>
    <dgm:pt modelId="{DD2BF1CE-4498-4BE3-9C63-BC5A8280DAAA}" type="parTrans" cxnId="{6DDF772F-B8F7-4BB4-8E28-BF116F7E21A4}">
      <dgm:prSet/>
      <dgm:spPr/>
      <dgm:t>
        <a:bodyPr/>
        <a:lstStyle/>
        <a:p>
          <a:endParaRPr lang="en-US"/>
        </a:p>
      </dgm:t>
    </dgm:pt>
    <dgm:pt modelId="{ECE4DD9F-5BAE-4B3D-8787-B5FA0CED9FAD}" type="sibTrans" cxnId="{6DDF772F-B8F7-4BB4-8E28-BF116F7E21A4}">
      <dgm:prSet/>
      <dgm:spPr/>
      <dgm:t>
        <a:bodyPr/>
        <a:lstStyle/>
        <a:p>
          <a:endParaRPr lang="en-US"/>
        </a:p>
      </dgm:t>
    </dgm:pt>
    <dgm:pt modelId="{E7481122-6269-41E1-AE5B-E16A9686C9D2}">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000" i="0" smtClean="0">
              <a:solidFill>
                <a:srgbClr val="339933"/>
              </a:solidFill>
              <a:latin typeface="Arial" pitchFamily="34" charset="0"/>
              <a:cs typeface="Arial" pitchFamily="34" charset="0"/>
            </a:rPr>
            <a:t>Là </a:t>
          </a:r>
          <a:r>
            <a:rPr lang="en-US" sz="2000" i="0" smtClean="0">
              <a:solidFill>
                <a:srgbClr val="FF0066"/>
              </a:solidFill>
              <a:latin typeface="Arial" pitchFamily="34" charset="0"/>
              <a:cs typeface="Arial" pitchFamily="34" charset="0"/>
            </a:rPr>
            <a:t>hệ thống các cơ quan nhà nước</a:t>
          </a:r>
          <a:r>
            <a:rPr lang="en-US" sz="2000" i="0" smtClean="0">
              <a:solidFill>
                <a:srgbClr val="339933"/>
              </a:solidFill>
              <a:latin typeface="Arial" pitchFamily="34" charset="0"/>
              <a:cs typeface="Arial" pitchFamily="34" charset="0"/>
            </a:rPr>
            <a:t> từ trung ương đến địa phương được tổ chức theo những nguyên tắc chung thống nhất, tạo thành một cơ chế đồng bộ thực hiện các chức năng và nhiệm vụ của nhà nước</a:t>
          </a:r>
          <a:endParaRPr lang="en-US" sz="2000" i="0">
            <a:latin typeface="Arial" pitchFamily="34" charset="0"/>
            <a:cs typeface="Arial" pitchFamily="34" charset="0"/>
          </a:endParaRPr>
        </a:p>
      </dgm:t>
    </dgm:pt>
    <dgm:pt modelId="{854CD2DF-D4FB-4EAE-B496-EA554DC89A82}" type="parTrans" cxnId="{43B8F668-270B-4233-9BF4-B76D1C9050B9}">
      <dgm:prSet/>
      <dgm:spPr/>
      <dgm:t>
        <a:bodyPr/>
        <a:lstStyle/>
        <a:p>
          <a:endParaRPr lang="en-US"/>
        </a:p>
      </dgm:t>
    </dgm:pt>
    <dgm:pt modelId="{5302CCBB-F0CA-4F6E-9955-68C6F85C256C}" type="sibTrans" cxnId="{43B8F668-270B-4233-9BF4-B76D1C9050B9}">
      <dgm:prSet/>
      <dgm:spPr/>
      <dgm:t>
        <a:bodyPr/>
        <a:lstStyle/>
        <a:p>
          <a:endParaRPr lang="en-US"/>
        </a:p>
      </dgm:t>
    </dgm:pt>
    <dgm:pt modelId="{9D6C206E-F073-4137-99EB-B4674E23CD52}">
      <dgm:prSet phldrT="[Text]"/>
      <dgm:spPr/>
      <dgm:t>
        <a:bodyPr/>
        <a:lstStyle/>
        <a:p>
          <a:r>
            <a:rPr lang="en-US" smtClean="0"/>
            <a:t>Cơ quan nhà nước</a:t>
          </a:r>
          <a:endParaRPr lang="en-US"/>
        </a:p>
      </dgm:t>
    </dgm:pt>
    <dgm:pt modelId="{125E89BF-CE10-4B0D-BE15-3B313D9B7FD1}" type="parTrans" cxnId="{3C6C6689-6935-4459-98BE-1D2F44B9811B}">
      <dgm:prSet/>
      <dgm:spPr/>
      <dgm:t>
        <a:bodyPr/>
        <a:lstStyle/>
        <a:p>
          <a:endParaRPr lang="en-US"/>
        </a:p>
      </dgm:t>
    </dgm:pt>
    <dgm:pt modelId="{34F194C0-83FF-4783-B945-EA4A4E848A94}" type="sibTrans" cxnId="{3C6C6689-6935-4459-98BE-1D2F44B9811B}">
      <dgm:prSet/>
      <dgm:spPr/>
      <dgm:t>
        <a:bodyPr/>
        <a:lstStyle/>
        <a:p>
          <a:endParaRPr lang="en-US"/>
        </a:p>
      </dgm:t>
    </dgm:pt>
    <dgm:pt modelId="{6975A3C1-339B-420E-A011-E44F4559F24F}">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000" i="0" smtClean="0">
              <a:latin typeface="Arial" pitchFamily="34" charset="0"/>
              <a:cs typeface="Arial" pitchFamily="34" charset="0"/>
            </a:rPr>
            <a:t>Là tổ chức có tính độc lập tương đối, có thẩm quyền và được thành lập theo quy định của pháp luật, </a:t>
          </a:r>
          <a:r>
            <a:rPr lang="en-US" sz="2000" i="0" smtClean="0">
              <a:solidFill>
                <a:srgbClr val="FF0066"/>
              </a:solidFill>
              <a:latin typeface="Arial" pitchFamily="34" charset="0"/>
              <a:cs typeface="Arial" pitchFamily="34" charset="0"/>
            </a:rPr>
            <a:t>nhân danh nhà nước</a:t>
          </a:r>
          <a:r>
            <a:rPr lang="en-US" sz="2000" i="0" smtClean="0">
              <a:latin typeface="Arial" pitchFamily="34" charset="0"/>
              <a:cs typeface="Arial" pitchFamily="34" charset="0"/>
            </a:rPr>
            <a:t> thực hiện nhiệm vụ và chức năng của nhà nước bằng những hình thức và phương thức đặc thù</a:t>
          </a:r>
          <a:endParaRPr lang="en-US" sz="2000" i="0">
            <a:latin typeface="Arial" pitchFamily="34" charset="0"/>
            <a:cs typeface="Arial" pitchFamily="34" charset="0"/>
          </a:endParaRPr>
        </a:p>
      </dgm:t>
    </dgm:pt>
    <dgm:pt modelId="{A0366333-A689-4447-BCC1-9E828BCFB618}" type="parTrans" cxnId="{CE629870-E668-4562-9768-84AE468B83D4}">
      <dgm:prSet/>
      <dgm:spPr/>
      <dgm:t>
        <a:bodyPr/>
        <a:lstStyle/>
        <a:p>
          <a:endParaRPr lang="en-US"/>
        </a:p>
      </dgm:t>
    </dgm:pt>
    <dgm:pt modelId="{E2B6C36F-F28E-41BE-A5C5-815E6D3127E2}" type="sibTrans" cxnId="{CE629870-E668-4562-9768-84AE468B83D4}">
      <dgm:prSet/>
      <dgm:spPr/>
      <dgm:t>
        <a:bodyPr/>
        <a:lstStyle/>
        <a:p>
          <a:endParaRPr lang="en-US"/>
        </a:p>
      </dgm:t>
    </dgm:pt>
    <dgm:pt modelId="{4ABE8719-4049-4720-8BEE-2280235EA168}" type="pres">
      <dgm:prSet presAssocID="{ADD2417A-6F8F-4FC4-8888-64213F26629B}" presName="Name0" presStyleCnt="0">
        <dgm:presLayoutVars>
          <dgm:dir/>
          <dgm:animLvl val="lvl"/>
          <dgm:resizeHandles val="exact"/>
        </dgm:presLayoutVars>
      </dgm:prSet>
      <dgm:spPr/>
      <dgm:t>
        <a:bodyPr/>
        <a:lstStyle/>
        <a:p>
          <a:endParaRPr lang="en-US"/>
        </a:p>
      </dgm:t>
    </dgm:pt>
    <dgm:pt modelId="{B563C59C-72D3-4927-8918-487334C07042}" type="pres">
      <dgm:prSet presAssocID="{ADD2417A-6F8F-4FC4-8888-64213F26629B}" presName="tSp" presStyleCnt="0"/>
      <dgm:spPr/>
    </dgm:pt>
    <dgm:pt modelId="{A982B0D4-FBBF-4AE2-B3BE-399B5BD73805}" type="pres">
      <dgm:prSet presAssocID="{ADD2417A-6F8F-4FC4-8888-64213F26629B}" presName="bSp" presStyleCnt="0"/>
      <dgm:spPr/>
    </dgm:pt>
    <dgm:pt modelId="{C3FB9DEE-130D-48D5-B105-65CB4A98246E}" type="pres">
      <dgm:prSet presAssocID="{ADD2417A-6F8F-4FC4-8888-64213F26629B}" presName="process" presStyleCnt="0"/>
      <dgm:spPr/>
    </dgm:pt>
    <dgm:pt modelId="{75C2AF32-ACD3-4181-BA04-BF33E0FA0C4C}" type="pres">
      <dgm:prSet presAssocID="{1667A172-796B-45EE-A71F-4B621987CBE2}" presName="composite1" presStyleCnt="0"/>
      <dgm:spPr/>
    </dgm:pt>
    <dgm:pt modelId="{3783ADE2-1F21-4308-A2EB-7D6E9A00BFD8}" type="pres">
      <dgm:prSet presAssocID="{1667A172-796B-45EE-A71F-4B621987CBE2}" presName="dummyNode1" presStyleLbl="node1" presStyleIdx="0" presStyleCnt="2"/>
      <dgm:spPr/>
    </dgm:pt>
    <dgm:pt modelId="{F573D5FE-DD2B-4449-873A-A72AA7BEEE27}" type="pres">
      <dgm:prSet presAssocID="{1667A172-796B-45EE-A71F-4B621987CBE2}" presName="childNode1" presStyleLbl="bgAcc1" presStyleIdx="0" presStyleCnt="2" custScaleY="145326">
        <dgm:presLayoutVars>
          <dgm:bulletEnabled val="1"/>
        </dgm:presLayoutVars>
      </dgm:prSet>
      <dgm:spPr/>
      <dgm:t>
        <a:bodyPr/>
        <a:lstStyle/>
        <a:p>
          <a:endParaRPr lang="en-US"/>
        </a:p>
      </dgm:t>
    </dgm:pt>
    <dgm:pt modelId="{1B71CA52-97CD-4305-9BE8-81C3AD1618D6}" type="pres">
      <dgm:prSet presAssocID="{1667A172-796B-45EE-A71F-4B621987CBE2}" presName="childNode1tx" presStyleLbl="bgAcc1" presStyleIdx="0" presStyleCnt="2">
        <dgm:presLayoutVars>
          <dgm:bulletEnabled val="1"/>
        </dgm:presLayoutVars>
      </dgm:prSet>
      <dgm:spPr/>
      <dgm:t>
        <a:bodyPr/>
        <a:lstStyle/>
        <a:p>
          <a:endParaRPr lang="en-US"/>
        </a:p>
      </dgm:t>
    </dgm:pt>
    <dgm:pt modelId="{2DFECBCD-ADC9-4411-9802-CD5F7DCC0923}" type="pres">
      <dgm:prSet presAssocID="{1667A172-796B-45EE-A71F-4B621987CBE2}" presName="parentNode1" presStyleLbl="node1" presStyleIdx="0" presStyleCnt="2" custLinFactNeighborY="33626">
        <dgm:presLayoutVars>
          <dgm:chMax val="1"/>
          <dgm:bulletEnabled val="1"/>
        </dgm:presLayoutVars>
      </dgm:prSet>
      <dgm:spPr/>
      <dgm:t>
        <a:bodyPr/>
        <a:lstStyle/>
        <a:p>
          <a:endParaRPr lang="en-US"/>
        </a:p>
      </dgm:t>
    </dgm:pt>
    <dgm:pt modelId="{81C08F8D-32F9-4BFC-A5F9-C9D3A2C88454}" type="pres">
      <dgm:prSet presAssocID="{1667A172-796B-45EE-A71F-4B621987CBE2}" presName="connSite1" presStyleCnt="0"/>
      <dgm:spPr/>
    </dgm:pt>
    <dgm:pt modelId="{EFD29482-7892-4D26-A0A0-C203BD6D83AB}" type="pres">
      <dgm:prSet presAssocID="{ECE4DD9F-5BAE-4B3D-8787-B5FA0CED9FAD}" presName="Name9" presStyleLbl="sibTrans2D1" presStyleIdx="0" presStyleCnt="1"/>
      <dgm:spPr/>
      <dgm:t>
        <a:bodyPr/>
        <a:lstStyle/>
        <a:p>
          <a:endParaRPr lang="en-US"/>
        </a:p>
      </dgm:t>
    </dgm:pt>
    <dgm:pt modelId="{831F8EEB-6CF3-48F0-94E7-DFF39F47DF65}" type="pres">
      <dgm:prSet presAssocID="{9D6C206E-F073-4137-99EB-B4674E23CD52}" presName="composite2" presStyleCnt="0"/>
      <dgm:spPr/>
    </dgm:pt>
    <dgm:pt modelId="{3255C735-F0C0-4E0D-99CF-22BEB3A760E0}" type="pres">
      <dgm:prSet presAssocID="{9D6C206E-F073-4137-99EB-B4674E23CD52}" presName="dummyNode2" presStyleLbl="node1" presStyleIdx="0" presStyleCnt="2"/>
      <dgm:spPr/>
    </dgm:pt>
    <dgm:pt modelId="{F0B880C7-61AB-4477-AC38-0C5D2078570E}" type="pres">
      <dgm:prSet presAssocID="{9D6C206E-F073-4137-99EB-B4674E23CD52}" presName="childNode2" presStyleLbl="bgAcc1" presStyleIdx="1" presStyleCnt="2" custScaleY="145326">
        <dgm:presLayoutVars>
          <dgm:bulletEnabled val="1"/>
        </dgm:presLayoutVars>
      </dgm:prSet>
      <dgm:spPr/>
      <dgm:t>
        <a:bodyPr/>
        <a:lstStyle/>
        <a:p>
          <a:endParaRPr lang="en-US"/>
        </a:p>
      </dgm:t>
    </dgm:pt>
    <dgm:pt modelId="{260EB791-57C8-4292-BD49-EBDD3BD0A630}" type="pres">
      <dgm:prSet presAssocID="{9D6C206E-F073-4137-99EB-B4674E23CD52}" presName="childNode2tx" presStyleLbl="bgAcc1" presStyleIdx="1" presStyleCnt="2">
        <dgm:presLayoutVars>
          <dgm:bulletEnabled val="1"/>
        </dgm:presLayoutVars>
      </dgm:prSet>
      <dgm:spPr/>
      <dgm:t>
        <a:bodyPr/>
        <a:lstStyle/>
        <a:p>
          <a:endParaRPr lang="en-US"/>
        </a:p>
      </dgm:t>
    </dgm:pt>
    <dgm:pt modelId="{EB322708-04AB-411F-809D-414E2FF35F6C}" type="pres">
      <dgm:prSet presAssocID="{9D6C206E-F073-4137-99EB-B4674E23CD52}" presName="parentNode2" presStyleLbl="node1" presStyleIdx="1" presStyleCnt="2" custLinFactNeighborY="-46366">
        <dgm:presLayoutVars>
          <dgm:chMax val="0"/>
          <dgm:bulletEnabled val="1"/>
        </dgm:presLayoutVars>
      </dgm:prSet>
      <dgm:spPr/>
      <dgm:t>
        <a:bodyPr/>
        <a:lstStyle/>
        <a:p>
          <a:endParaRPr lang="en-US"/>
        </a:p>
      </dgm:t>
    </dgm:pt>
    <dgm:pt modelId="{E6EB2793-78F9-4C01-9D98-F83F7B86C172}" type="pres">
      <dgm:prSet presAssocID="{9D6C206E-F073-4137-99EB-B4674E23CD52}" presName="connSite2" presStyleCnt="0"/>
      <dgm:spPr/>
    </dgm:pt>
  </dgm:ptLst>
  <dgm:cxnLst>
    <dgm:cxn modelId="{6DDF772F-B8F7-4BB4-8E28-BF116F7E21A4}" srcId="{ADD2417A-6F8F-4FC4-8888-64213F26629B}" destId="{1667A172-796B-45EE-A71F-4B621987CBE2}" srcOrd="0" destOrd="0" parTransId="{DD2BF1CE-4498-4BE3-9C63-BC5A8280DAAA}" sibTransId="{ECE4DD9F-5BAE-4B3D-8787-B5FA0CED9FAD}"/>
    <dgm:cxn modelId="{C5570049-32F6-4D3B-86E6-C0F58A5EBBFD}" type="presOf" srcId="{6975A3C1-339B-420E-A011-E44F4559F24F}" destId="{F0B880C7-61AB-4477-AC38-0C5D2078570E}" srcOrd="0" destOrd="0" presId="urn:microsoft.com/office/officeart/2005/8/layout/hProcess4"/>
    <dgm:cxn modelId="{4B640457-C057-45FA-AF23-ED900E9D9D21}" type="presOf" srcId="{E7481122-6269-41E1-AE5B-E16A9686C9D2}" destId="{1B71CA52-97CD-4305-9BE8-81C3AD1618D6}" srcOrd="1" destOrd="0" presId="urn:microsoft.com/office/officeart/2005/8/layout/hProcess4"/>
    <dgm:cxn modelId="{151D9819-2254-4193-99FE-9DB3B1C88B10}" type="presOf" srcId="{6975A3C1-339B-420E-A011-E44F4559F24F}" destId="{260EB791-57C8-4292-BD49-EBDD3BD0A630}" srcOrd="1" destOrd="0" presId="urn:microsoft.com/office/officeart/2005/8/layout/hProcess4"/>
    <dgm:cxn modelId="{CE629870-E668-4562-9768-84AE468B83D4}" srcId="{9D6C206E-F073-4137-99EB-B4674E23CD52}" destId="{6975A3C1-339B-420E-A011-E44F4559F24F}" srcOrd="0" destOrd="0" parTransId="{A0366333-A689-4447-BCC1-9E828BCFB618}" sibTransId="{E2B6C36F-F28E-41BE-A5C5-815E6D3127E2}"/>
    <dgm:cxn modelId="{1F25F481-D393-4FE9-9B1A-B81D9B249D1A}" type="presOf" srcId="{1667A172-796B-45EE-A71F-4B621987CBE2}" destId="{2DFECBCD-ADC9-4411-9802-CD5F7DCC0923}" srcOrd="0" destOrd="0" presId="urn:microsoft.com/office/officeart/2005/8/layout/hProcess4"/>
    <dgm:cxn modelId="{3C6C6689-6935-4459-98BE-1D2F44B9811B}" srcId="{ADD2417A-6F8F-4FC4-8888-64213F26629B}" destId="{9D6C206E-F073-4137-99EB-B4674E23CD52}" srcOrd="1" destOrd="0" parTransId="{125E89BF-CE10-4B0D-BE15-3B313D9B7FD1}" sibTransId="{34F194C0-83FF-4783-B945-EA4A4E848A94}"/>
    <dgm:cxn modelId="{463CDFB8-E943-4172-95CA-789D84AB5B7F}" type="presOf" srcId="{E7481122-6269-41E1-AE5B-E16A9686C9D2}" destId="{F573D5FE-DD2B-4449-873A-A72AA7BEEE27}" srcOrd="0" destOrd="0" presId="urn:microsoft.com/office/officeart/2005/8/layout/hProcess4"/>
    <dgm:cxn modelId="{43B8F668-270B-4233-9BF4-B76D1C9050B9}" srcId="{1667A172-796B-45EE-A71F-4B621987CBE2}" destId="{E7481122-6269-41E1-AE5B-E16A9686C9D2}" srcOrd="0" destOrd="0" parTransId="{854CD2DF-D4FB-4EAE-B496-EA554DC89A82}" sibTransId="{5302CCBB-F0CA-4F6E-9955-68C6F85C256C}"/>
    <dgm:cxn modelId="{2345E3EA-810B-4D45-9D0F-449F03426814}" type="presOf" srcId="{9D6C206E-F073-4137-99EB-B4674E23CD52}" destId="{EB322708-04AB-411F-809D-414E2FF35F6C}" srcOrd="0" destOrd="0" presId="urn:microsoft.com/office/officeart/2005/8/layout/hProcess4"/>
    <dgm:cxn modelId="{7B072EE0-4C41-4D11-AE59-319CC46383A7}" type="presOf" srcId="{ADD2417A-6F8F-4FC4-8888-64213F26629B}" destId="{4ABE8719-4049-4720-8BEE-2280235EA168}" srcOrd="0" destOrd="0" presId="urn:microsoft.com/office/officeart/2005/8/layout/hProcess4"/>
    <dgm:cxn modelId="{19CFA1CB-38D5-48C7-88DB-2CB97EAB612B}" type="presOf" srcId="{ECE4DD9F-5BAE-4B3D-8787-B5FA0CED9FAD}" destId="{EFD29482-7892-4D26-A0A0-C203BD6D83AB}" srcOrd="0" destOrd="0" presId="urn:microsoft.com/office/officeart/2005/8/layout/hProcess4"/>
    <dgm:cxn modelId="{1D0B4F68-DA39-48EB-B5B4-3A31A3F793C6}" type="presParOf" srcId="{4ABE8719-4049-4720-8BEE-2280235EA168}" destId="{B563C59C-72D3-4927-8918-487334C07042}" srcOrd="0" destOrd="0" presId="urn:microsoft.com/office/officeart/2005/8/layout/hProcess4"/>
    <dgm:cxn modelId="{C292ABDB-2C14-489B-83E7-226086A2A2FC}" type="presParOf" srcId="{4ABE8719-4049-4720-8BEE-2280235EA168}" destId="{A982B0D4-FBBF-4AE2-B3BE-399B5BD73805}" srcOrd="1" destOrd="0" presId="urn:microsoft.com/office/officeart/2005/8/layout/hProcess4"/>
    <dgm:cxn modelId="{4A115A06-4472-4CC1-9DBF-42C6C05FAC8E}" type="presParOf" srcId="{4ABE8719-4049-4720-8BEE-2280235EA168}" destId="{C3FB9DEE-130D-48D5-B105-65CB4A98246E}" srcOrd="2" destOrd="0" presId="urn:microsoft.com/office/officeart/2005/8/layout/hProcess4"/>
    <dgm:cxn modelId="{6E597CFB-79BC-4A73-846F-083C1D33B42C}" type="presParOf" srcId="{C3FB9DEE-130D-48D5-B105-65CB4A98246E}" destId="{75C2AF32-ACD3-4181-BA04-BF33E0FA0C4C}" srcOrd="0" destOrd="0" presId="urn:microsoft.com/office/officeart/2005/8/layout/hProcess4"/>
    <dgm:cxn modelId="{8F77B557-4843-43CF-944D-C6E68E6CF009}" type="presParOf" srcId="{75C2AF32-ACD3-4181-BA04-BF33E0FA0C4C}" destId="{3783ADE2-1F21-4308-A2EB-7D6E9A00BFD8}" srcOrd="0" destOrd="0" presId="urn:microsoft.com/office/officeart/2005/8/layout/hProcess4"/>
    <dgm:cxn modelId="{E6DDA5FD-5EAB-4A15-94D7-06D96D13F8FF}" type="presParOf" srcId="{75C2AF32-ACD3-4181-BA04-BF33E0FA0C4C}" destId="{F573D5FE-DD2B-4449-873A-A72AA7BEEE27}" srcOrd="1" destOrd="0" presId="urn:microsoft.com/office/officeart/2005/8/layout/hProcess4"/>
    <dgm:cxn modelId="{F89F6029-BA79-4AAB-B46B-4B7E8FE85EAA}" type="presParOf" srcId="{75C2AF32-ACD3-4181-BA04-BF33E0FA0C4C}" destId="{1B71CA52-97CD-4305-9BE8-81C3AD1618D6}" srcOrd="2" destOrd="0" presId="urn:microsoft.com/office/officeart/2005/8/layout/hProcess4"/>
    <dgm:cxn modelId="{FB1FDEE0-67B6-4F0E-BF90-18AB5D991F2A}" type="presParOf" srcId="{75C2AF32-ACD3-4181-BA04-BF33E0FA0C4C}" destId="{2DFECBCD-ADC9-4411-9802-CD5F7DCC0923}" srcOrd="3" destOrd="0" presId="urn:microsoft.com/office/officeart/2005/8/layout/hProcess4"/>
    <dgm:cxn modelId="{7994DD7D-4086-40AD-9909-C1EF9F637895}" type="presParOf" srcId="{75C2AF32-ACD3-4181-BA04-BF33E0FA0C4C}" destId="{81C08F8D-32F9-4BFC-A5F9-C9D3A2C88454}" srcOrd="4" destOrd="0" presId="urn:microsoft.com/office/officeart/2005/8/layout/hProcess4"/>
    <dgm:cxn modelId="{74A26B2B-D5B6-47C4-9BD6-820C21A7D3BA}" type="presParOf" srcId="{C3FB9DEE-130D-48D5-B105-65CB4A98246E}" destId="{EFD29482-7892-4D26-A0A0-C203BD6D83AB}" srcOrd="1" destOrd="0" presId="urn:microsoft.com/office/officeart/2005/8/layout/hProcess4"/>
    <dgm:cxn modelId="{6CEA6963-6ABD-4C76-8112-45675E69CC5D}" type="presParOf" srcId="{C3FB9DEE-130D-48D5-B105-65CB4A98246E}" destId="{831F8EEB-6CF3-48F0-94E7-DFF39F47DF65}" srcOrd="2" destOrd="0" presId="urn:microsoft.com/office/officeart/2005/8/layout/hProcess4"/>
    <dgm:cxn modelId="{C654C4F4-AD74-4942-86C1-5F033A2F6E3A}" type="presParOf" srcId="{831F8EEB-6CF3-48F0-94E7-DFF39F47DF65}" destId="{3255C735-F0C0-4E0D-99CF-22BEB3A760E0}" srcOrd="0" destOrd="0" presId="urn:microsoft.com/office/officeart/2005/8/layout/hProcess4"/>
    <dgm:cxn modelId="{EABB895F-D157-40DF-945A-3911935EC5C9}" type="presParOf" srcId="{831F8EEB-6CF3-48F0-94E7-DFF39F47DF65}" destId="{F0B880C7-61AB-4477-AC38-0C5D2078570E}" srcOrd="1" destOrd="0" presId="urn:microsoft.com/office/officeart/2005/8/layout/hProcess4"/>
    <dgm:cxn modelId="{0946F960-7A49-4E83-9B98-C80D906FB815}" type="presParOf" srcId="{831F8EEB-6CF3-48F0-94E7-DFF39F47DF65}" destId="{260EB791-57C8-4292-BD49-EBDD3BD0A630}" srcOrd="2" destOrd="0" presId="urn:microsoft.com/office/officeart/2005/8/layout/hProcess4"/>
    <dgm:cxn modelId="{0AFEA2E0-0057-4986-BF9E-1E8A3DC7C8D5}" type="presParOf" srcId="{831F8EEB-6CF3-48F0-94E7-DFF39F47DF65}" destId="{EB322708-04AB-411F-809D-414E2FF35F6C}" srcOrd="3" destOrd="0" presId="urn:microsoft.com/office/officeart/2005/8/layout/hProcess4"/>
    <dgm:cxn modelId="{4DB49063-A390-4B8A-9BF1-7540EC19A5DE}" type="presParOf" srcId="{831F8EEB-6CF3-48F0-94E7-DFF39F47DF65}" destId="{E6EB2793-78F9-4C01-9D98-F83F7B86C172}"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6BFA4-7199-45A8-A795-CC3A22F3CFC3}">
      <dsp:nvSpPr>
        <dsp:cNvPr id="0" name=""/>
        <dsp:cNvSpPr/>
      </dsp:nvSpPr>
      <dsp:spPr>
        <a:xfrm>
          <a:off x="41" y="175181"/>
          <a:ext cx="3952391" cy="864000"/>
        </a:xfrm>
        <a:prstGeom prst="rect">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smtClean="0"/>
            <a:t>Nhà nước XHCN</a:t>
          </a:r>
          <a:endParaRPr lang="en-US" sz="3000" kern="1200"/>
        </a:p>
      </dsp:txBody>
      <dsp:txXfrm>
        <a:off x="41" y="175181"/>
        <a:ext cx="3952391" cy="864000"/>
      </dsp:txXfrm>
    </dsp:sp>
    <dsp:sp modelId="{57FDD77D-F2D6-4799-BF1F-962BE7062240}">
      <dsp:nvSpPr>
        <dsp:cNvPr id="0" name=""/>
        <dsp:cNvSpPr/>
      </dsp:nvSpPr>
      <dsp:spPr>
        <a:xfrm>
          <a:off x="41" y="1039181"/>
          <a:ext cx="3952391" cy="3891037"/>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smtClean="0">
              <a:solidFill>
                <a:schemeClr val="accent2"/>
              </a:solidFill>
            </a:rPr>
            <a:t>Cơ sở kinh tế: chế độ công hữu</a:t>
          </a:r>
          <a:endParaRPr lang="en-US" sz="3000" kern="1200">
            <a:solidFill>
              <a:schemeClr val="accent2"/>
            </a:solidFill>
          </a:endParaRPr>
        </a:p>
        <a:p>
          <a:pPr marL="285750" lvl="1" indent="-285750" algn="l" defTabSz="1333500">
            <a:lnSpc>
              <a:spcPct val="90000"/>
            </a:lnSpc>
            <a:spcBef>
              <a:spcPct val="0"/>
            </a:spcBef>
            <a:spcAft>
              <a:spcPct val="15000"/>
            </a:spcAft>
            <a:buChar char="••"/>
          </a:pPr>
          <a:r>
            <a:rPr lang="en-US" sz="3000" kern="1200" smtClean="0">
              <a:solidFill>
                <a:schemeClr val="accent2"/>
              </a:solidFill>
            </a:rPr>
            <a:t>Cơ sở xã hội: liên minh giai cấp</a:t>
          </a:r>
          <a:endParaRPr lang="en-US" sz="3000" kern="1200">
            <a:solidFill>
              <a:schemeClr val="accent2"/>
            </a:solidFill>
          </a:endParaRPr>
        </a:p>
        <a:p>
          <a:pPr marL="285750" lvl="1" indent="-285750" algn="l" defTabSz="1333500">
            <a:lnSpc>
              <a:spcPct val="90000"/>
            </a:lnSpc>
            <a:spcBef>
              <a:spcPct val="0"/>
            </a:spcBef>
            <a:spcAft>
              <a:spcPct val="15000"/>
            </a:spcAft>
            <a:buChar char="••"/>
          </a:pPr>
          <a:r>
            <a:rPr lang="en-US" sz="3000" kern="1200" smtClean="0">
              <a:solidFill>
                <a:schemeClr val="accent2"/>
              </a:solidFill>
            </a:rPr>
            <a:t>Cơ sở tư tưởng: Chủ nghĩa Mac Lenin</a:t>
          </a:r>
          <a:endParaRPr lang="en-US" sz="3000" kern="1200">
            <a:solidFill>
              <a:schemeClr val="accent2"/>
            </a:solidFill>
          </a:endParaRPr>
        </a:p>
      </dsp:txBody>
      <dsp:txXfrm>
        <a:off x="41" y="1039181"/>
        <a:ext cx="3952391" cy="3891037"/>
      </dsp:txXfrm>
    </dsp:sp>
    <dsp:sp modelId="{F261E016-2BF5-4DB5-B6B4-E0C2B059A56D}">
      <dsp:nvSpPr>
        <dsp:cNvPr id="0" name=""/>
        <dsp:cNvSpPr/>
      </dsp:nvSpPr>
      <dsp:spPr>
        <a:xfrm>
          <a:off x="4505767" y="175181"/>
          <a:ext cx="3952391" cy="864000"/>
        </a:xfrm>
        <a:prstGeom prst="rect">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smtClean="0"/>
            <a:t>Nhà nước Việt Nam</a:t>
          </a:r>
          <a:endParaRPr lang="en-US" sz="3000" kern="1200"/>
        </a:p>
      </dsp:txBody>
      <dsp:txXfrm>
        <a:off x="4505767" y="175181"/>
        <a:ext cx="3952391" cy="864000"/>
      </dsp:txXfrm>
    </dsp:sp>
    <dsp:sp modelId="{390D2BF3-21EA-4FC7-B944-71C6D66104FB}">
      <dsp:nvSpPr>
        <dsp:cNvPr id="0" name=""/>
        <dsp:cNvSpPr/>
      </dsp:nvSpPr>
      <dsp:spPr>
        <a:xfrm>
          <a:off x="4505767" y="1039181"/>
          <a:ext cx="3952391" cy="3891037"/>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smtClean="0">
              <a:solidFill>
                <a:schemeClr val="accent3">
                  <a:lumMod val="50000"/>
                </a:schemeClr>
              </a:solidFill>
            </a:rPr>
            <a:t>Cơ sở kinh tế:đa thành phần</a:t>
          </a:r>
          <a:endParaRPr lang="en-US" sz="3000" kern="1200">
            <a:solidFill>
              <a:schemeClr val="accent3">
                <a:lumMod val="50000"/>
              </a:schemeClr>
            </a:solidFill>
          </a:endParaRPr>
        </a:p>
        <a:p>
          <a:pPr marL="285750" lvl="1" indent="-285750" algn="l" defTabSz="1333500">
            <a:lnSpc>
              <a:spcPct val="90000"/>
            </a:lnSpc>
            <a:spcBef>
              <a:spcPct val="0"/>
            </a:spcBef>
            <a:spcAft>
              <a:spcPct val="15000"/>
            </a:spcAft>
            <a:buChar char="••"/>
          </a:pPr>
          <a:r>
            <a:rPr lang="en-US" sz="3000" kern="1200" smtClean="0">
              <a:solidFill>
                <a:schemeClr val="accent3">
                  <a:lumMod val="50000"/>
                </a:schemeClr>
              </a:solidFill>
            </a:rPr>
            <a:t>Cơ sở xã hội: đại đoàn kết toàn dân</a:t>
          </a:r>
          <a:endParaRPr lang="en-US" sz="3000" kern="1200">
            <a:solidFill>
              <a:schemeClr val="accent3">
                <a:lumMod val="50000"/>
              </a:schemeClr>
            </a:solidFill>
          </a:endParaRPr>
        </a:p>
        <a:p>
          <a:pPr marL="285750" lvl="1" indent="-285750" algn="l" defTabSz="1333500">
            <a:lnSpc>
              <a:spcPct val="90000"/>
            </a:lnSpc>
            <a:spcBef>
              <a:spcPct val="0"/>
            </a:spcBef>
            <a:spcAft>
              <a:spcPct val="15000"/>
            </a:spcAft>
            <a:buChar char="••"/>
          </a:pPr>
          <a:r>
            <a:rPr lang="en-US" sz="3000" kern="1200" smtClean="0">
              <a:solidFill>
                <a:schemeClr val="accent3">
                  <a:lumMod val="50000"/>
                </a:schemeClr>
              </a:solidFill>
            </a:rPr>
            <a:t>Cơ sở tư tưởng: Chủ nghĩa Mac Lenin, tư tưởng HCM</a:t>
          </a:r>
          <a:endParaRPr lang="en-US" sz="3000" kern="1200">
            <a:solidFill>
              <a:schemeClr val="accent3">
                <a:lumMod val="50000"/>
              </a:schemeClr>
            </a:solidFill>
          </a:endParaRPr>
        </a:p>
      </dsp:txBody>
      <dsp:txXfrm>
        <a:off x="4505767" y="1039181"/>
        <a:ext cx="3952391" cy="38910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3D5FE-DD2B-4449-873A-A72AA7BEEE27}">
      <dsp:nvSpPr>
        <dsp:cNvPr id="0" name=""/>
        <dsp:cNvSpPr/>
      </dsp:nvSpPr>
      <dsp:spPr>
        <a:xfrm>
          <a:off x="231068" y="833650"/>
          <a:ext cx="3440494" cy="4123898"/>
        </a:xfrm>
        <a:prstGeom prst="roundRect">
          <a:avLst>
            <a:gd name="adj" fmla="val 10000"/>
          </a:avLst>
        </a:prstGeom>
        <a:gradFill rotWithShape="1">
          <a:gsLst>
            <a:gs pos="0">
              <a:schemeClr val="accent2">
                <a:tint val="35000"/>
                <a:satMod val="253000"/>
              </a:schemeClr>
            </a:gs>
            <a:gs pos="50000">
              <a:schemeClr val="accent2">
                <a:tint val="42000"/>
                <a:satMod val="255000"/>
              </a:schemeClr>
            </a:gs>
            <a:gs pos="97000">
              <a:schemeClr val="accent2">
                <a:tint val="53000"/>
                <a:satMod val="260000"/>
              </a:schemeClr>
            </a:gs>
            <a:gs pos="100000">
              <a:schemeClr val="accent2">
                <a:tint val="56000"/>
                <a:satMod val="275000"/>
              </a:schemeClr>
            </a:gs>
          </a:gsLst>
          <a:path path="circle">
            <a:fillToRect l="50000" t="50000" r="50000" b="50000"/>
          </a:path>
        </a:gradFill>
        <a:ln w="9525" cap="flat" cmpd="sng" algn="ctr">
          <a:solidFill>
            <a:schemeClr val="accent2"/>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z="-300000"/>
      </dsp:spPr>
      <dsp:style>
        <a:lnRef idx="1">
          <a:schemeClr val="accent2"/>
        </a:lnRef>
        <a:fillRef idx="2">
          <a:schemeClr val="accent2"/>
        </a:fillRef>
        <a:effectRef idx="1">
          <a:schemeClr val="accent2"/>
        </a:effectRef>
        <a:fontRef idx="minor">
          <a:schemeClr val="dk1"/>
        </a:fontRef>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i="0" kern="1200" smtClean="0">
              <a:solidFill>
                <a:srgbClr val="339933"/>
              </a:solidFill>
              <a:latin typeface="Arial" pitchFamily="34" charset="0"/>
              <a:cs typeface="Arial" pitchFamily="34" charset="0"/>
            </a:rPr>
            <a:t>Là </a:t>
          </a:r>
          <a:r>
            <a:rPr lang="en-US" sz="2000" i="0" kern="1200" smtClean="0">
              <a:solidFill>
                <a:srgbClr val="FF0066"/>
              </a:solidFill>
              <a:latin typeface="Arial" pitchFamily="34" charset="0"/>
              <a:cs typeface="Arial" pitchFamily="34" charset="0"/>
            </a:rPr>
            <a:t>hệ thống các cơ quan nhà nước</a:t>
          </a:r>
          <a:r>
            <a:rPr lang="en-US" sz="2000" i="0" kern="1200" smtClean="0">
              <a:solidFill>
                <a:srgbClr val="339933"/>
              </a:solidFill>
              <a:latin typeface="Arial" pitchFamily="34" charset="0"/>
              <a:cs typeface="Arial" pitchFamily="34" charset="0"/>
            </a:rPr>
            <a:t> từ trung ương đến địa phương được tổ chức theo những nguyên tắc chung thống nhất, tạo thành một cơ chế đồng bộ thực hiện các chức năng và nhiệm vụ của nhà nước</a:t>
          </a:r>
          <a:endParaRPr lang="en-US" sz="2000" i="0" kern="1200">
            <a:latin typeface="Arial" pitchFamily="34" charset="0"/>
            <a:cs typeface="Arial" pitchFamily="34" charset="0"/>
          </a:endParaRPr>
        </a:p>
      </dsp:txBody>
      <dsp:txXfrm>
        <a:off x="325970" y="928552"/>
        <a:ext cx="3250690" cy="3050401"/>
      </dsp:txXfrm>
    </dsp:sp>
    <dsp:sp modelId="{EFD29482-7892-4D26-A0A0-C203BD6D83AB}">
      <dsp:nvSpPr>
        <dsp:cNvPr id="0" name=""/>
        <dsp:cNvSpPr/>
      </dsp:nvSpPr>
      <dsp:spPr>
        <a:xfrm>
          <a:off x="2078741" y="2501646"/>
          <a:ext cx="3595597" cy="3595597"/>
        </a:xfrm>
        <a:prstGeom prst="leftCircularArrow">
          <a:avLst>
            <a:gd name="adj1" fmla="val 2492"/>
            <a:gd name="adj2" fmla="val 301989"/>
            <a:gd name="adj3" fmla="val 1611447"/>
            <a:gd name="adj4" fmla="val 8558436"/>
            <a:gd name="adj5" fmla="val 2908"/>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DFECBCD-ADC9-4411-9802-CD5F7DCC0923}">
      <dsp:nvSpPr>
        <dsp:cNvPr id="0" name=""/>
        <dsp:cNvSpPr/>
      </dsp:nvSpPr>
      <dsp:spPr>
        <a:xfrm>
          <a:off x="995623" y="4115311"/>
          <a:ext cx="3058216" cy="1216152"/>
        </a:xfrm>
        <a:prstGeom prst="roundRect">
          <a:avLst>
            <a:gd name="adj" fmla="val 10000"/>
          </a:avLst>
        </a:prstGeom>
        <a:solidFill>
          <a:schemeClr val="accent2">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en-US" sz="3800" kern="1200" smtClean="0"/>
            <a:t>Bộ máy nhà nước</a:t>
          </a:r>
          <a:endParaRPr lang="en-US" sz="3800" kern="1200"/>
        </a:p>
      </dsp:txBody>
      <dsp:txXfrm>
        <a:off x="1031243" y="4150931"/>
        <a:ext cx="2986976" cy="1144912"/>
      </dsp:txXfrm>
    </dsp:sp>
    <dsp:sp modelId="{F0B880C7-61AB-4477-AC38-0C5D2078570E}">
      <dsp:nvSpPr>
        <dsp:cNvPr id="0" name=""/>
        <dsp:cNvSpPr/>
      </dsp:nvSpPr>
      <dsp:spPr>
        <a:xfrm>
          <a:off x="4480560" y="833650"/>
          <a:ext cx="3440494" cy="4123898"/>
        </a:xfrm>
        <a:prstGeom prst="roundRect">
          <a:avLst>
            <a:gd name="adj" fmla="val 10000"/>
          </a:avLst>
        </a:prstGeom>
        <a:gradFill rotWithShape="1">
          <a:gsLst>
            <a:gs pos="0">
              <a:schemeClr val="accent3">
                <a:tint val="35000"/>
                <a:satMod val="253000"/>
              </a:schemeClr>
            </a:gs>
            <a:gs pos="50000">
              <a:schemeClr val="accent3">
                <a:tint val="42000"/>
                <a:satMod val="255000"/>
              </a:schemeClr>
            </a:gs>
            <a:gs pos="97000">
              <a:schemeClr val="accent3">
                <a:tint val="53000"/>
                <a:satMod val="260000"/>
              </a:schemeClr>
            </a:gs>
            <a:gs pos="100000">
              <a:schemeClr val="accent3">
                <a:tint val="56000"/>
                <a:satMod val="275000"/>
              </a:schemeClr>
            </a:gs>
          </a:gsLst>
          <a:path path="circle">
            <a:fillToRect l="50000" t="50000" r="50000" b="50000"/>
          </a:path>
        </a:gradFill>
        <a:ln w="9525" cap="flat" cmpd="sng" algn="ctr">
          <a:solidFill>
            <a:schemeClr val="accent3"/>
          </a:solidFill>
          <a:prstDash val="solid"/>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z="-300000"/>
      </dsp:spPr>
      <dsp:style>
        <a:lnRef idx="1">
          <a:schemeClr val="accent3"/>
        </a:lnRef>
        <a:fillRef idx="2">
          <a:schemeClr val="accent3"/>
        </a:fillRef>
        <a:effectRef idx="1">
          <a:schemeClr val="accent3"/>
        </a:effectRef>
        <a:fontRef idx="minor">
          <a:schemeClr val="dk1"/>
        </a:fontRef>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i="0" kern="1200" smtClean="0">
              <a:latin typeface="Arial" pitchFamily="34" charset="0"/>
              <a:cs typeface="Arial" pitchFamily="34" charset="0"/>
            </a:rPr>
            <a:t>Là tổ chức có tính độc lập tương đối, có thẩm quyền và được thành lập theo quy định của pháp luật, </a:t>
          </a:r>
          <a:r>
            <a:rPr lang="en-US" sz="2000" i="0" kern="1200" smtClean="0">
              <a:solidFill>
                <a:srgbClr val="FF0066"/>
              </a:solidFill>
              <a:latin typeface="Arial" pitchFamily="34" charset="0"/>
              <a:cs typeface="Arial" pitchFamily="34" charset="0"/>
            </a:rPr>
            <a:t>nhân danh nhà nước</a:t>
          </a:r>
          <a:r>
            <a:rPr lang="en-US" sz="2000" i="0" kern="1200" smtClean="0">
              <a:latin typeface="Arial" pitchFamily="34" charset="0"/>
              <a:cs typeface="Arial" pitchFamily="34" charset="0"/>
            </a:rPr>
            <a:t> thực hiện nhiệm vụ và chức năng của nhà nước bằng những hình thức và phương thức đặc thù</a:t>
          </a:r>
          <a:endParaRPr lang="en-US" sz="2000" i="0" kern="1200">
            <a:latin typeface="Arial" pitchFamily="34" charset="0"/>
            <a:cs typeface="Arial" pitchFamily="34" charset="0"/>
          </a:endParaRPr>
        </a:p>
      </dsp:txBody>
      <dsp:txXfrm>
        <a:off x="4575462" y="1812245"/>
        <a:ext cx="3250690" cy="3050401"/>
      </dsp:txXfrm>
    </dsp:sp>
    <dsp:sp modelId="{EB322708-04AB-411F-809D-414E2FF35F6C}">
      <dsp:nvSpPr>
        <dsp:cNvPr id="0" name=""/>
        <dsp:cNvSpPr/>
      </dsp:nvSpPr>
      <dsp:spPr>
        <a:xfrm>
          <a:off x="5245114" y="304798"/>
          <a:ext cx="3058216" cy="1216152"/>
        </a:xfrm>
        <a:prstGeom prst="roundRect">
          <a:avLst>
            <a:gd name="adj" fmla="val 10000"/>
          </a:avLst>
        </a:prstGeom>
        <a:solidFill>
          <a:schemeClr val="accent3">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en-US" sz="3800" kern="1200" smtClean="0"/>
            <a:t>Cơ quan nhà nước</a:t>
          </a:r>
          <a:endParaRPr lang="en-US" sz="3800" kern="1200"/>
        </a:p>
      </dsp:txBody>
      <dsp:txXfrm>
        <a:off x="5280734" y="340418"/>
        <a:ext cx="2986976" cy="11449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2C7E84A-5FA2-4C88-B3DC-C30093B19050}" type="datetimeFigureOut">
              <a:rPr lang="en-US"/>
              <a:pPr>
                <a:defRPr/>
              </a:pPr>
              <a:t>06/11/2013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C2F5FCF-AB53-4A36-A59C-CDF2082E2C2F}" type="slidenum">
              <a:rPr lang="en-US"/>
              <a:pPr>
                <a:defRPr/>
              </a:pPr>
              <a:t>‹#›</a:t>
            </a:fld>
            <a:endParaRPr lang="en-US"/>
          </a:p>
        </p:txBody>
      </p:sp>
    </p:spTree>
    <p:extLst>
      <p:ext uri="{BB962C8B-B14F-4D97-AF65-F5344CB8AC3E}">
        <p14:creationId xmlns:p14="http://schemas.microsoft.com/office/powerpoint/2010/main" val="4014012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41CDEF-1397-47C5-88CE-B9B31AF2121F}"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smtClean="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smtClean="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dirty="0" smtClean="0">
              <a:latin typeface="Calibri" pitchFamily="34" charset="0"/>
            </a:endParaRP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76819C-777A-4344-A0A1-5DF693CBCE2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smtClean="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smtClean="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smtClean="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A7F7EE-DC2A-454D-B056-9DF339D2E455}"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smtClean="0">
              <a:latin typeface="Calibri" pitchFamily="34" charset="0"/>
            </a:endParaRP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C496C1-7154-4E29-9F0A-6CCCCACD015D}"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smtClean="0">
              <a:latin typeface="Calibri" pitchFamily="34" charset="0"/>
            </a:endParaRP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AAE6C2-E600-4A51-98D9-C8BB8A03EDAC}"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smtClean="0">
              <a:latin typeface="Calibri" pitchFamily="34" charset="0"/>
            </a:endParaRP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E84DDE-2EA8-467B-87C8-F531D9B3CB60}"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smtClean="0">
              <a:latin typeface="Calibri" pitchFamily="34" charset="0"/>
            </a:endParaRP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4997B7-96D2-4EB2-ACDC-53C9202DCA81}"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smtClean="0">
              <a:latin typeface="Calibri" pitchFamily="34" charset="0"/>
            </a:endParaRP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2A8179-2F79-4BF2-A289-518861EC6552}"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dirty="0" smtClean="0">
              <a:latin typeface="Calibri" pitchFamily="34" charset="0"/>
            </a:endParaRP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971B25-0D7F-4538-B502-BC4DE1A711FC}"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smtClean="0">
              <a:latin typeface="Calibri" pitchFamily="34" charset="0"/>
            </a:endParaRP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BBFE27-3A21-47D9-A4D4-ED84C3227000}"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689B0F-B306-4F6E-8403-E99E53E05A0A}" type="datetimeFigureOut">
              <a:rPr lang="en-US"/>
              <a:pPr>
                <a:defRPr/>
              </a:pPr>
              <a:t>06/11/2013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357AEE-4200-4FE2-9D91-75AABC395386}" type="slidenum">
              <a:rPr lang="en-US"/>
              <a:pPr>
                <a:defRPr/>
              </a:pPr>
              <a:t>‹#›</a:t>
            </a:fld>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A48C12A-4B4B-4128-9B94-A74ABD1EC64E}" type="datetimeFigureOut">
              <a:rPr lang="en-US"/>
              <a:pPr>
                <a:defRPr/>
              </a:pPr>
              <a:t>06/11/2013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45E6BB-9294-4292-A436-94B64D600F2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3B8055-E6DB-43EE-8C63-CCD240E69BF7}" type="datetimeFigureOut">
              <a:rPr lang="en-US"/>
              <a:pPr>
                <a:defRPr/>
              </a:pPr>
              <a:t>06/11/2013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3D252C-72E8-42B8-A16F-A2D752BF4B41}"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C9CE01E-9EAA-4FBA-B14E-336975A75352}" type="datetimeFigureOut">
              <a:rPr lang="en-US"/>
              <a:pPr>
                <a:defRPr/>
              </a:pPr>
              <a:t>06/11/2013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C4AA55-A61D-48FA-903E-F56AA4BE6189}"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7DD15C5-C676-4E93-AF09-0F4A19CFC45E}" type="datetimeFigureOut">
              <a:rPr lang="en-US"/>
              <a:pPr>
                <a:defRPr/>
              </a:pPr>
              <a:t>06/11/2013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A58F2C-9F11-41FB-B415-E51FCC1CB80D}"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8A0166A-F03E-4D6C-A4F4-86133BA6CAC0}" type="datetimeFigureOut">
              <a:rPr lang="en-US"/>
              <a:pPr>
                <a:defRPr/>
              </a:pPr>
              <a:t>06/11/2013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4B676D-D9CA-4597-9358-EE6E8B522870}"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DE546C8-EA13-412E-A47D-3D723374B4D3}" type="datetimeFigureOut">
              <a:rPr lang="en-US"/>
              <a:pPr>
                <a:defRPr/>
              </a:pPr>
              <a:t>06/11/2013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752D289-0105-4516-B11C-08465BDAF9B2}"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2A5FE2E-E41F-4B9E-8827-4D726330918F}" type="datetimeFigureOut">
              <a:rPr lang="en-US"/>
              <a:pPr>
                <a:defRPr/>
              </a:pPr>
              <a:t>06/11/2013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D3D2004-1FE5-42D5-873D-3A72609181EE}"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F97F842-EE85-435D-A6EE-B2737BA15F4A}" type="datetimeFigureOut">
              <a:rPr lang="en-US"/>
              <a:pPr>
                <a:defRPr/>
              </a:pPr>
              <a:t>06/11/2013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1ACAA6C-8527-44F9-85FB-9A6CD9547A71}"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949759A-EC28-4536-A5A2-9B55D538073B}" type="datetimeFigureOut">
              <a:rPr lang="en-US"/>
              <a:pPr>
                <a:defRPr/>
              </a:pPr>
              <a:t>06/11/2013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C1BF89E-6158-42EF-BDB7-6FA12BA25459}"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0C524E4-2366-4015-9736-5C37A1040F9E}" type="datetimeFigureOut">
              <a:rPr lang="en-US"/>
              <a:pPr>
                <a:defRPr/>
              </a:pPr>
              <a:t>06/11/2013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2C52B8-5132-46F0-B770-41418E018CC9}"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77FEEF0-037D-45A4-9B01-366FB2B13A1C}" type="datetimeFigureOut">
              <a:rPr lang="en-US"/>
              <a:pPr>
                <a:defRPr/>
              </a:pPr>
              <a:t>06/11/2013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92CD72C-5518-42E9-9136-A38990C746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r"/>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Perpetua Titling MT" pitchFamily="18" charset="0"/>
        </a:defRPr>
      </a:lvl2pPr>
      <a:lvl3pPr algn="ctr" rtl="0" eaLnBrk="0" fontAlgn="base" hangingPunct="0">
        <a:spcBef>
          <a:spcPct val="0"/>
        </a:spcBef>
        <a:spcAft>
          <a:spcPct val="0"/>
        </a:spcAft>
        <a:defRPr sz="4400">
          <a:solidFill>
            <a:schemeClr val="tx1"/>
          </a:solidFill>
          <a:latin typeface="Perpetua Titling MT" pitchFamily="18" charset="0"/>
        </a:defRPr>
      </a:lvl3pPr>
      <a:lvl4pPr algn="ctr" rtl="0" eaLnBrk="0" fontAlgn="base" hangingPunct="0">
        <a:spcBef>
          <a:spcPct val="0"/>
        </a:spcBef>
        <a:spcAft>
          <a:spcPct val="0"/>
        </a:spcAft>
        <a:defRPr sz="4400">
          <a:solidFill>
            <a:schemeClr val="tx1"/>
          </a:solidFill>
          <a:latin typeface="Perpetua Titling MT" pitchFamily="18" charset="0"/>
        </a:defRPr>
      </a:lvl4pPr>
      <a:lvl5pPr algn="ctr" rtl="0" eaLnBrk="0" fontAlgn="base" hangingPunct="0">
        <a:spcBef>
          <a:spcPct val="0"/>
        </a:spcBef>
        <a:spcAft>
          <a:spcPct val="0"/>
        </a:spcAft>
        <a:defRPr sz="4400">
          <a:solidFill>
            <a:schemeClr val="tx1"/>
          </a:solidFill>
          <a:latin typeface="Perpetua Titling MT" pitchFamily="18" charset="0"/>
        </a:defRPr>
      </a:lvl5pPr>
      <a:lvl6pPr marL="457200" algn="ctr" rtl="0" fontAlgn="base">
        <a:spcBef>
          <a:spcPct val="0"/>
        </a:spcBef>
        <a:spcAft>
          <a:spcPct val="0"/>
        </a:spcAft>
        <a:defRPr sz="4400">
          <a:solidFill>
            <a:schemeClr val="tx1"/>
          </a:solidFill>
          <a:latin typeface="Perpetua Titling MT" pitchFamily="18" charset="0"/>
        </a:defRPr>
      </a:lvl6pPr>
      <a:lvl7pPr marL="914400" algn="ctr" rtl="0" fontAlgn="base">
        <a:spcBef>
          <a:spcPct val="0"/>
        </a:spcBef>
        <a:spcAft>
          <a:spcPct val="0"/>
        </a:spcAft>
        <a:defRPr sz="4400">
          <a:solidFill>
            <a:schemeClr val="tx1"/>
          </a:solidFill>
          <a:latin typeface="Perpetua Titling MT" pitchFamily="18" charset="0"/>
        </a:defRPr>
      </a:lvl7pPr>
      <a:lvl8pPr marL="1371600" algn="ctr" rtl="0" fontAlgn="base">
        <a:spcBef>
          <a:spcPct val="0"/>
        </a:spcBef>
        <a:spcAft>
          <a:spcPct val="0"/>
        </a:spcAft>
        <a:defRPr sz="4400">
          <a:solidFill>
            <a:schemeClr val="tx1"/>
          </a:solidFill>
          <a:latin typeface="Perpetua Titling MT" pitchFamily="18" charset="0"/>
        </a:defRPr>
      </a:lvl8pPr>
      <a:lvl9pPr marL="1828800" algn="ctr" rtl="0" fontAlgn="base">
        <a:spcBef>
          <a:spcPct val="0"/>
        </a:spcBef>
        <a:spcAft>
          <a:spcPct val="0"/>
        </a:spcAft>
        <a:defRPr sz="4400">
          <a:solidFill>
            <a:schemeClr val="tx1"/>
          </a:solidFill>
          <a:latin typeface="Perpetua Titling MT"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0" y="304800"/>
            <a:ext cx="9144000" cy="1143000"/>
          </a:xfrm>
        </p:spPr>
        <p:txBody>
          <a:bodyPr/>
          <a:lstStyle/>
          <a:p>
            <a:pPr eaLnBrk="1" hangingPunct="1"/>
            <a:r>
              <a:rPr lang="en-US" sz="3600" b="1" smtClean="0">
                <a:solidFill>
                  <a:srgbClr val="00B0F0"/>
                </a:solidFill>
                <a:latin typeface="Arial" charset="0"/>
                <a:cs typeface="Arial" charset="0"/>
              </a:rPr>
              <a:t>CH</a:t>
            </a:r>
            <a:r>
              <a:rPr lang="vi-VN" sz="3600" b="1" smtClean="0">
                <a:solidFill>
                  <a:srgbClr val="00B0F0"/>
                </a:solidFill>
                <a:latin typeface="Arial" charset="0"/>
                <a:cs typeface="Arial" charset="0"/>
              </a:rPr>
              <a:t>ƯƠ</a:t>
            </a:r>
            <a:r>
              <a:rPr lang="en-US" sz="3600" b="1" smtClean="0">
                <a:solidFill>
                  <a:srgbClr val="00B0F0"/>
                </a:solidFill>
                <a:latin typeface="Arial" charset="0"/>
                <a:cs typeface="Arial" charset="0"/>
              </a:rPr>
              <a:t>NG 2</a:t>
            </a:r>
            <a:br>
              <a:rPr lang="en-US" sz="3600" b="1" smtClean="0">
                <a:solidFill>
                  <a:srgbClr val="00B0F0"/>
                </a:solidFill>
                <a:latin typeface="Arial" charset="0"/>
                <a:cs typeface="Arial" charset="0"/>
              </a:rPr>
            </a:br>
            <a:r>
              <a:rPr lang="en-US" sz="3600" b="1" smtClean="0">
                <a:solidFill>
                  <a:srgbClr val="00B0F0"/>
                </a:solidFill>
                <a:latin typeface="Arial" charset="0"/>
                <a:cs typeface="Arial" charset="0"/>
              </a:rPr>
              <a:t>Khái quát về nhà nước </a:t>
            </a:r>
          </a:p>
        </p:txBody>
      </p:sp>
      <p:grpSp>
        <p:nvGrpSpPr>
          <p:cNvPr id="2051" name="Group 6"/>
          <p:cNvGrpSpPr>
            <a:grpSpLocks/>
          </p:cNvGrpSpPr>
          <p:nvPr/>
        </p:nvGrpSpPr>
        <p:grpSpPr bwMode="auto">
          <a:xfrm>
            <a:off x="0" y="0"/>
            <a:ext cx="9067800" cy="6705600"/>
            <a:chOff x="76200" y="0"/>
            <a:chExt cx="9067800" cy="6858000"/>
          </a:xfrm>
        </p:grpSpPr>
        <p:pic>
          <p:nvPicPr>
            <p:cNvPr id="2056"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2057" name="Picture 10"/>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2058"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2059"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23" name="Right Arrow 22"/>
          <p:cNvSpPr/>
          <p:nvPr/>
        </p:nvSpPr>
        <p:spPr>
          <a:xfrm>
            <a:off x="1066800" y="1371600"/>
            <a:ext cx="7059930" cy="5422876"/>
          </a:xfrm>
          <a:prstGeom prst="rightArrow">
            <a:avLst/>
          </a:prstGeom>
        </p:spPr>
        <p:style>
          <a:lnRef idx="0">
            <a:schemeClr val="accent5"/>
          </a:lnRef>
          <a:fillRef idx="3">
            <a:schemeClr val="accent5"/>
          </a:fillRef>
          <a:effectRef idx="3">
            <a:schemeClr val="accent5"/>
          </a:effectRef>
          <a:fontRef idx="minor">
            <a:schemeClr val="lt1"/>
          </a:fontRef>
        </p:style>
      </p:sp>
      <p:sp>
        <p:nvSpPr>
          <p:cNvPr id="24" name="Rounded Rectangle 5"/>
          <p:cNvSpPr/>
          <p:nvPr/>
        </p:nvSpPr>
        <p:spPr>
          <a:xfrm>
            <a:off x="541606" y="2971800"/>
            <a:ext cx="2507051" cy="2133600"/>
          </a:xfrm>
          <a:prstGeom prst="roundRect">
            <a:avLst/>
          </a:prstGeom>
        </p:spPr>
        <p:style>
          <a:lnRef idx="0">
            <a:schemeClr val="accent6"/>
          </a:lnRef>
          <a:fillRef idx="3">
            <a:schemeClr val="accent6"/>
          </a:fillRef>
          <a:effectRef idx="3">
            <a:schemeClr val="accent6"/>
          </a:effectRef>
          <a:fontRef idx="minor">
            <a:schemeClr val="lt1"/>
          </a:fontRef>
        </p:style>
        <p:txBody>
          <a:bodyPr lIns="106680" tIns="106680" rIns="106680" bIns="106680" spcCol="1270" anchor="ctr"/>
          <a:lstStyle/>
          <a:p>
            <a:pPr algn="ctr" defTabSz="1244600" fontAlgn="auto">
              <a:lnSpc>
                <a:spcPct val="90000"/>
              </a:lnSpc>
              <a:spcAft>
                <a:spcPct val="35000"/>
              </a:spcAft>
              <a:defRPr/>
            </a:pPr>
            <a:r>
              <a:rPr lang="en-US" sz="2800" b="1">
                <a:solidFill>
                  <a:schemeClr val="accent6">
                    <a:lumMod val="20000"/>
                    <a:lumOff val="80000"/>
                  </a:schemeClr>
                </a:solidFill>
                <a:latin typeface="Arial" pitchFamily="34" charset="0"/>
                <a:cs typeface="Arial" pitchFamily="34" charset="0"/>
              </a:rPr>
              <a:t>Nguồn gốc, bản chất nhà nước</a:t>
            </a:r>
            <a:endParaRPr lang="en-US" sz="2800" b="1" dirty="0">
              <a:solidFill>
                <a:schemeClr val="accent6">
                  <a:lumMod val="20000"/>
                  <a:lumOff val="80000"/>
                </a:schemeClr>
              </a:solidFill>
              <a:latin typeface="Arial" pitchFamily="34" charset="0"/>
              <a:cs typeface="Arial" pitchFamily="34" charset="0"/>
            </a:endParaRPr>
          </a:p>
        </p:txBody>
      </p:sp>
      <p:sp>
        <p:nvSpPr>
          <p:cNvPr id="25" name="Rounded Rectangle 7"/>
          <p:cNvSpPr/>
          <p:nvPr/>
        </p:nvSpPr>
        <p:spPr>
          <a:xfrm>
            <a:off x="3284836" y="2964903"/>
            <a:ext cx="2507051" cy="2133600"/>
          </a:xfrm>
          <a:prstGeom prst="roundRect">
            <a:avLst/>
          </a:prstGeom>
        </p:spPr>
        <p:style>
          <a:lnRef idx="0">
            <a:schemeClr val="accent6"/>
          </a:lnRef>
          <a:fillRef idx="3">
            <a:schemeClr val="accent6"/>
          </a:fillRef>
          <a:effectRef idx="3">
            <a:schemeClr val="accent6"/>
          </a:effectRef>
          <a:fontRef idx="minor">
            <a:schemeClr val="lt1"/>
          </a:fontRef>
        </p:style>
        <p:txBody>
          <a:bodyPr lIns="121920" tIns="121920" rIns="121920" bIns="121920" spcCol="1270" anchor="ctr"/>
          <a:lstStyle/>
          <a:p>
            <a:pPr algn="ctr" defTabSz="1422400" fontAlgn="auto">
              <a:lnSpc>
                <a:spcPct val="90000"/>
              </a:lnSpc>
              <a:spcAft>
                <a:spcPct val="35000"/>
              </a:spcAft>
              <a:defRPr/>
            </a:pPr>
            <a:r>
              <a:rPr lang="en-US" sz="2800" b="1">
                <a:solidFill>
                  <a:schemeClr val="accent6">
                    <a:lumMod val="20000"/>
                    <a:lumOff val="80000"/>
                  </a:schemeClr>
                </a:solidFill>
                <a:latin typeface="Arial" pitchFamily="34" charset="0"/>
                <a:cs typeface="Arial" pitchFamily="34" charset="0"/>
              </a:rPr>
              <a:t>Các kiểu, hình thức nhà nước</a:t>
            </a:r>
            <a:endParaRPr lang="en-US" sz="2800" b="1" dirty="0">
              <a:solidFill>
                <a:schemeClr val="accent6">
                  <a:lumMod val="20000"/>
                  <a:lumOff val="80000"/>
                </a:schemeClr>
              </a:solidFill>
              <a:latin typeface="Arial" pitchFamily="34" charset="0"/>
              <a:cs typeface="Arial" pitchFamily="34" charset="0"/>
            </a:endParaRPr>
          </a:p>
        </p:txBody>
      </p:sp>
      <p:sp>
        <p:nvSpPr>
          <p:cNvPr id="26" name="Rounded Rectangle 9"/>
          <p:cNvSpPr/>
          <p:nvPr/>
        </p:nvSpPr>
        <p:spPr>
          <a:xfrm>
            <a:off x="6095343" y="2964903"/>
            <a:ext cx="2507051" cy="2133600"/>
          </a:xfrm>
          <a:prstGeom prst="roundRect">
            <a:avLst/>
          </a:prstGeom>
        </p:spPr>
        <p:style>
          <a:lnRef idx="0">
            <a:schemeClr val="accent6"/>
          </a:lnRef>
          <a:fillRef idx="3">
            <a:schemeClr val="accent6"/>
          </a:fillRef>
          <a:effectRef idx="3">
            <a:schemeClr val="accent6"/>
          </a:effectRef>
          <a:fontRef idx="minor">
            <a:schemeClr val="lt1"/>
          </a:fontRef>
        </p:style>
        <p:txBody>
          <a:bodyPr lIns="106680" tIns="106680" rIns="106680" bIns="106680" spcCol="1270" anchor="ctr"/>
          <a:lstStyle/>
          <a:p>
            <a:pPr algn="ctr" defTabSz="1244600" fontAlgn="auto">
              <a:lnSpc>
                <a:spcPct val="90000"/>
              </a:lnSpc>
              <a:spcAft>
                <a:spcPct val="35000"/>
              </a:spcAft>
              <a:defRPr/>
            </a:pPr>
            <a:r>
              <a:rPr lang="en-US" sz="2800" b="1">
                <a:solidFill>
                  <a:schemeClr val="accent6">
                    <a:lumMod val="20000"/>
                    <a:lumOff val="80000"/>
                  </a:schemeClr>
                </a:solidFill>
                <a:latin typeface="Arial" pitchFamily="34" charset="0"/>
                <a:cs typeface="Arial" pitchFamily="34" charset="0"/>
              </a:rPr>
              <a:t>Bộ máy nhà nước</a:t>
            </a:r>
            <a:endParaRPr lang="en-US" sz="2800" b="1" dirty="0">
              <a:solidFill>
                <a:schemeClr val="accent6">
                  <a:lumMod val="20000"/>
                  <a:lumOff val="80000"/>
                </a:schemeClr>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9"/>
          <p:cNvGrpSpPr>
            <a:grpSpLocks/>
          </p:cNvGrpSpPr>
          <p:nvPr/>
        </p:nvGrpSpPr>
        <p:grpSpPr bwMode="auto">
          <a:xfrm>
            <a:off x="0" y="0"/>
            <a:ext cx="9067800" cy="6705600"/>
            <a:chOff x="76200" y="0"/>
            <a:chExt cx="9067800" cy="6858000"/>
          </a:xfrm>
        </p:grpSpPr>
        <p:pic>
          <p:nvPicPr>
            <p:cNvPr id="11284"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1285"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1286"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1287"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36"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Sự thay thế các kiểu nhà nước</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35" name="Oval 34"/>
          <p:cNvSpPr/>
          <p:nvPr/>
        </p:nvSpPr>
        <p:spPr>
          <a:xfrm>
            <a:off x="2133600" y="2895600"/>
            <a:ext cx="3581400" cy="152400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400">
                <a:latin typeface="Arial" pitchFamily="34" charset="0"/>
                <a:cs typeface="Arial" pitchFamily="34" charset="0"/>
              </a:rPr>
              <a:t>Hình thái kinh tế xã hội</a:t>
            </a:r>
          </a:p>
        </p:txBody>
      </p:sp>
      <p:sp>
        <p:nvSpPr>
          <p:cNvPr id="37" name="Rectangle 36"/>
          <p:cNvSpPr/>
          <p:nvPr/>
        </p:nvSpPr>
        <p:spPr>
          <a:xfrm>
            <a:off x="2895600" y="4724400"/>
            <a:ext cx="2743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latin typeface="Arial" pitchFamily="34" charset="0"/>
                <a:cs typeface="Arial" pitchFamily="34" charset="0"/>
              </a:rPr>
              <a:t>Phương thức </a:t>
            </a:r>
          </a:p>
          <a:p>
            <a:pPr algn="ctr">
              <a:defRPr/>
            </a:pPr>
            <a:r>
              <a:rPr lang="en-US" sz="2400">
                <a:latin typeface="Arial" pitchFamily="34" charset="0"/>
                <a:cs typeface="Arial" pitchFamily="34" charset="0"/>
              </a:rPr>
              <a:t>sản xuất</a:t>
            </a:r>
          </a:p>
        </p:txBody>
      </p:sp>
      <p:sp>
        <p:nvSpPr>
          <p:cNvPr id="39" name="Pentagon 38"/>
          <p:cNvSpPr/>
          <p:nvPr/>
        </p:nvSpPr>
        <p:spPr>
          <a:xfrm>
            <a:off x="228600" y="4724400"/>
            <a:ext cx="2590800" cy="1143000"/>
          </a:xfrm>
          <a:prstGeom prst="homePlate">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sz="2400">
                <a:latin typeface="Arial" pitchFamily="34" charset="0"/>
                <a:cs typeface="Arial" pitchFamily="34" charset="0"/>
              </a:rPr>
              <a:t>Lực lượng </a:t>
            </a:r>
          </a:p>
          <a:p>
            <a:pPr algn="ctr">
              <a:defRPr/>
            </a:pPr>
            <a:r>
              <a:rPr lang="en-US" sz="2400">
                <a:latin typeface="Arial" pitchFamily="34" charset="0"/>
                <a:cs typeface="Arial" pitchFamily="34" charset="0"/>
              </a:rPr>
              <a:t>sản xuất</a:t>
            </a:r>
          </a:p>
        </p:txBody>
      </p:sp>
      <p:sp>
        <p:nvSpPr>
          <p:cNvPr id="41" name="AutoShape 26"/>
          <p:cNvSpPr>
            <a:spLocks noChangeArrowheads="1"/>
          </p:cNvSpPr>
          <p:nvPr/>
        </p:nvSpPr>
        <p:spPr bwMode="auto">
          <a:xfrm>
            <a:off x="5715000" y="4724400"/>
            <a:ext cx="2895600" cy="1143000"/>
          </a:xfrm>
          <a:prstGeom prst="leftArrow">
            <a:avLst>
              <a:gd name="adj1" fmla="val 100000"/>
              <a:gd name="adj2" fmla="val 3491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sz="2400">
                <a:latin typeface="Arial" pitchFamily="34" charset="0"/>
                <a:cs typeface="Arial" pitchFamily="34" charset="0"/>
              </a:rPr>
              <a:t>Quan hệ </a:t>
            </a:r>
          </a:p>
          <a:p>
            <a:pPr algn="ctr">
              <a:defRPr/>
            </a:pPr>
            <a:r>
              <a:rPr lang="en-US" sz="2400">
                <a:latin typeface="Arial" pitchFamily="34" charset="0"/>
                <a:cs typeface="Arial" pitchFamily="34" charset="0"/>
              </a:rPr>
              <a:t>sản xuất</a:t>
            </a:r>
          </a:p>
        </p:txBody>
      </p:sp>
      <p:sp>
        <p:nvSpPr>
          <p:cNvPr id="45" name="Rectangle 44"/>
          <p:cNvSpPr/>
          <p:nvPr/>
        </p:nvSpPr>
        <p:spPr>
          <a:xfrm>
            <a:off x="6096000" y="2895600"/>
            <a:ext cx="2438400" cy="1143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a:latin typeface="Arial" pitchFamily="34" charset="0"/>
                <a:cs typeface="Arial" pitchFamily="34" charset="0"/>
              </a:rPr>
              <a:t>Cơ sở </a:t>
            </a:r>
          </a:p>
          <a:p>
            <a:pPr algn="ctr">
              <a:defRPr/>
            </a:pPr>
            <a:r>
              <a:rPr lang="en-US" sz="2400">
                <a:latin typeface="Arial" pitchFamily="34" charset="0"/>
                <a:cs typeface="Arial" pitchFamily="34" charset="0"/>
              </a:rPr>
              <a:t>hạ tầng</a:t>
            </a:r>
          </a:p>
        </p:txBody>
      </p:sp>
      <p:sp>
        <p:nvSpPr>
          <p:cNvPr id="46" name="Rectangle 45"/>
          <p:cNvSpPr/>
          <p:nvPr/>
        </p:nvSpPr>
        <p:spPr>
          <a:xfrm>
            <a:off x="6096000" y="1295400"/>
            <a:ext cx="2438400" cy="11430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400">
                <a:latin typeface="Arial" pitchFamily="34" charset="0"/>
                <a:cs typeface="Arial" pitchFamily="34" charset="0"/>
              </a:rPr>
              <a:t>Kiến trúc thượng tầng</a:t>
            </a:r>
          </a:p>
        </p:txBody>
      </p:sp>
      <p:sp>
        <p:nvSpPr>
          <p:cNvPr id="47" name="Flowchart: Decision 46"/>
          <p:cNvSpPr/>
          <p:nvPr/>
        </p:nvSpPr>
        <p:spPr>
          <a:xfrm>
            <a:off x="2133600" y="990600"/>
            <a:ext cx="3581400" cy="1676400"/>
          </a:xfrm>
          <a:prstGeom prst="flowChartDecision">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2400">
                <a:latin typeface="Arial" pitchFamily="34" charset="0"/>
                <a:cs typeface="Arial" pitchFamily="34" charset="0"/>
              </a:rPr>
              <a:t>NHÀ NƯỚC</a:t>
            </a:r>
          </a:p>
        </p:txBody>
      </p:sp>
      <p:sp>
        <p:nvSpPr>
          <p:cNvPr id="50" name="Down Arrow 49"/>
          <p:cNvSpPr/>
          <p:nvPr/>
        </p:nvSpPr>
        <p:spPr>
          <a:xfrm>
            <a:off x="3810000" y="4495800"/>
            <a:ext cx="3810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Down Arrow 50"/>
          <p:cNvSpPr/>
          <p:nvPr/>
        </p:nvSpPr>
        <p:spPr>
          <a:xfrm>
            <a:off x="3733800" y="2667000"/>
            <a:ext cx="3810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Left Arrow 51"/>
          <p:cNvSpPr/>
          <p:nvPr/>
        </p:nvSpPr>
        <p:spPr>
          <a:xfrm>
            <a:off x="5715000" y="1676400"/>
            <a:ext cx="381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Up Arrow 52"/>
          <p:cNvSpPr/>
          <p:nvPr/>
        </p:nvSpPr>
        <p:spPr>
          <a:xfrm>
            <a:off x="7010400" y="4083050"/>
            <a:ext cx="5334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Up Arrow 53"/>
          <p:cNvSpPr/>
          <p:nvPr/>
        </p:nvSpPr>
        <p:spPr>
          <a:xfrm>
            <a:off x="7086600" y="2498725"/>
            <a:ext cx="3810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9"/>
          <p:cNvGrpSpPr>
            <a:grpSpLocks/>
          </p:cNvGrpSpPr>
          <p:nvPr/>
        </p:nvGrpSpPr>
        <p:grpSpPr bwMode="auto">
          <a:xfrm>
            <a:off x="0" y="0"/>
            <a:ext cx="9067800" cy="6705600"/>
            <a:chOff x="76200" y="0"/>
            <a:chExt cx="9067800" cy="6858000"/>
          </a:xfrm>
        </p:grpSpPr>
        <p:pic>
          <p:nvPicPr>
            <p:cNvPr id="12353"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2354"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2355"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2356"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pSp>
        <p:nvGrpSpPr>
          <p:cNvPr id="3" name="Group 13"/>
          <p:cNvGrpSpPr>
            <a:grpSpLocks/>
          </p:cNvGrpSpPr>
          <p:nvPr/>
        </p:nvGrpSpPr>
        <p:grpSpPr bwMode="auto">
          <a:xfrm>
            <a:off x="1893888" y="609600"/>
            <a:ext cx="5314950" cy="5486400"/>
            <a:chOff x="1893094" y="1371600"/>
            <a:chExt cx="5314951" cy="5486400"/>
          </a:xfrm>
        </p:grpSpPr>
        <p:grpSp>
          <p:nvGrpSpPr>
            <p:cNvPr id="12341" name="Group 3"/>
            <p:cNvGrpSpPr>
              <a:grpSpLocks/>
            </p:cNvGrpSpPr>
            <p:nvPr/>
          </p:nvGrpSpPr>
          <p:grpSpPr bwMode="auto">
            <a:xfrm>
              <a:off x="1893094" y="1371600"/>
              <a:ext cx="5314951" cy="5486400"/>
              <a:chOff x="4071" y="1584"/>
              <a:chExt cx="1092" cy="1097"/>
            </a:xfrm>
          </p:grpSpPr>
          <p:sp>
            <p:nvSpPr>
              <p:cNvPr id="12343" name="Oval 4"/>
              <p:cNvSpPr>
                <a:spLocks noChangeArrowheads="1"/>
              </p:cNvSpPr>
              <p:nvPr/>
            </p:nvSpPr>
            <p:spPr bwMode="gray">
              <a:xfrm>
                <a:off x="4071" y="1584"/>
                <a:ext cx="1090" cy="1088"/>
              </a:xfrm>
              <a:prstGeom prst="ellipse">
                <a:avLst/>
              </a:prstGeom>
              <a:gradFill rotWithShape="1">
                <a:gsLst>
                  <a:gs pos="0">
                    <a:srgbClr val="FFFFFF"/>
                  </a:gs>
                  <a:gs pos="50000">
                    <a:srgbClr val="D8755A"/>
                  </a:gs>
                  <a:gs pos="100000">
                    <a:srgbClr val="FFFFFF"/>
                  </a:gs>
                </a:gsLst>
                <a:lin ang="2700000" scaled="1"/>
              </a:gradFill>
              <a:ln w="38100" algn="ctr">
                <a:noFill/>
                <a:round/>
                <a:headEnd/>
                <a:tailEnd/>
              </a:ln>
            </p:spPr>
            <p:txBody>
              <a:bodyPr wrap="none" anchor="ctr">
                <a:spAutoFit/>
              </a:bodyPr>
              <a:lstStyle/>
              <a:p>
                <a:endParaRPr lang="vi-VN"/>
              </a:p>
            </p:txBody>
          </p:sp>
          <p:sp>
            <p:nvSpPr>
              <p:cNvPr id="12344" name="Oval 5"/>
              <p:cNvSpPr>
                <a:spLocks noChangeArrowheads="1"/>
              </p:cNvSpPr>
              <p:nvPr/>
            </p:nvSpPr>
            <p:spPr bwMode="gray">
              <a:xfrm>
                <a:off x="4073" y="1593"/>
                <a:ext cx="1090" cy="1088"/>
              </a:xfrm>
              <a:prstGeom prst="ellipse">
                <a:avLst/>
              </a:prstGeom>
              <a:gradFill rotWithShape="1">
                <a:gsLst>
                  <a:gs pos="0">
                    <a:srgbClr val="D8755A">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2345" name="Oval 6"/>
              <p:cNvSpPr>
                <a:spLocks noChangeArrowheads="1"/>
              </p:cNvSpPr>
              <p:nvPr/>
            </p:nvSpPr>
            <p:spPr bwMode="gray">
              <a:xfrm>
                <a:off x="4131" y="1655"/>
                <a:ext cx="946" cy="945"/>
              </a:xfrm>
              <a:prstGeom prst="ellipse">
                <a:avLst/>
              </a:prstGeom>
              <a:gradFill rotWithShape="1">
                <a:gsLst>
                  <a:gs pos="0">
                    <a:srgbClr val="753F31"/>
                  </a:gs>
                  <a:gs pos="50000">
                    <a:srgbClr val="D8755A"/>
                  </a:gs>
                  <a:gs pos="100000">
                    <a:srgbClr val="753F31"/>
                  </a:gs>
                </a:gsLst>
                <a:lin ang="18900000" scaled="1"/>
              </a:gradFill>
              <a:ln w="38100" algn="ctr">
                <a:noFill/>
                <a:round/>
                <a:headEnd/>
                <a:tailEnd/>
              </a:ln>
            </p:spPr>
            <p:txBody>
              <a:bodyPr anchor="ctr">
                <a:spAutoFit/>
              </a:bodyPr>
              <a:lstStyle/>
              <a:p>
                <a:endParaRPr lang="vi-VN"/>
              </a:p>
            </p:txBody>
          </p:sp>
          <p:sp>
            <p:nvSpPr>
              <p:cNvPr id="12346" name="Oval 7"/>
              <p:cNvSpPr>
                <a:spLocks noChangeArrowheads="1"/>
              </p:cNvSpPr>
              <p:nvPr/>
            </p:nvSpPr>
            <p:spPr bwMode="gray">
              <a:xfrm>
                <a:off x="4128" y="1650"/>
                <a:ext cx="946" cy="945"/>
              </a:xfrm>
              <a:prstGeom prst="ellipse">
                <a:avLst/>
              </a:prstGeom>
              <a:gradFill rotWithShape="1">
                <a:gsLst>
                  <a:gs pos="0">
                    <a:srgbClr val="894A39"/>
                  </a:gs>
                  <a:gs pos="100000">
                    <a:srgbClr val="D8755A">
                      <a:alpha val="0"/>
                    </a:srgbClr>
                  </a:gs>
                </a:gsLst>
                <a:lin ang="2700000" scaled="1"/>
              </a:gradFill>
              <a:ln w="38100" algn="ctr">
                <a:noFill/>
                <a:round/>
                <a:headEnd/>
                <a:tailEnd/>
              </a:ln>
            </p:spPr>
            <p:txBody>
              <a:bodyPr anchor="ctr">
                <a:spAutoFit/>
              </a:bodyPr>
              <a:lstStyle/>
              <a:p>
                <a:endParaRPr lang="vi-VN"/>
              </a:p>
            </p:txBody>
          </p:sp>
          <p:sp>
            <p:nvSpPr>
              <p:cNvPr id="12347" name="Oval 8"/>
              <p:cNvSpPr>
                <a:spLocks noChangeArrowheads="1"/>
              </p:cNvSpPr>
              <p:nvPr/>
            </p:nvSpPr>
            <p:spPr bwMode="gray">
              <a:xfrm>
                <a:off x="4178" y="1703"/>
                <a:ext cx="852" cy="850"/>
              </a:xfrm>
              <a:prstGeom prst="ellipse">
                <a:avLst/>
              </a:prstGeom>
              <a:solidFill>
                <a:srgbClr val="000000"/>
              </a:solidFill>
              <a:ln w="38100" algn="ctr">
                <a:noFill/>
                <a:round/>
                <a:headEnd/>
                <a:tailEnd/>
              </a:ln>
            </p:spPr>
            <p:txBody>
              <a:bodyPr anchor="ctr">
                <a:spAutoFit/>
              </a:bodyPr>
              <a:lstStyle/>
              <a:p>
                <a:endParaRPr lang="vi-VN"/>
              </a:p>
            </p:txBody>
          </p:sp>
          <p:grpSp>
            <p:nvGrpSpPr>
              <p:cNvPr id="12348" name="Group 22"/>
              <p:cNvGrpSpPr>
                <a:grpSpLocks/>
              </p:cNvGrpSpPr>
              <p:nvPr/>
            </p:nvGrpSpPr>
            <p:grpSpPr bwMode="auto">
              <a:xfrm>
                <a:off x="4197" y="1716"/>
                <a:ext cx="826" cy="825"/>
                <a:chOff x="4166" y="1706"/>
                <a:chExt cx="1252" cy="1252"/>
              </a:xfrm>
            </p:grpSpPr>
            <p:sp>
              <p:nvSpPr>
                <p:cNvPr id="12349" name="Oval 1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a:p>
              </p:txBody>
            </p:sp>
            <p:sp>
              <p:nvSpPr>
                <p:cNvPr id="12350" name="Oval 1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a:p>
              </p:txBody>
            </p:sp>
            <p:sp>
              <p:nvSpPr>
                <p:cNvPr id="12351" name="Oval 1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a:p>
              </p:txBody>
            </p:sp>
            <p:sp>
              <p:nvSpPr>
                <p:cNvPr id="12352" name="Oval 1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a:p>
              </p:txBody>
            </p:sp>
          </p:grpSp>
        </p:grpSp>
        <p:sp>
          <p:nvSpPr>
            <p:cNvPr id="12342" name="Text Box 19"/>
            <p:cNvSpPr txBox="1">
              <a:spLocks noChangeArrowheads="1"/>
            </p:cNvSpPr>
            <p:nvPr/>
          </p:nvSpPr>
          <p:spPr bwMode="gray">
            <a:xfrm>
              <a:off x="3407569" y="3200400"/>
              <a:ext cx="2314576" cy="1495425"/>
            </a:xfrm>
            <a:prstGeom prst="rect">
              <a:avLst/>
            </a:prstGeom>
            <a:noFill/>
            <a:ln w="9525" algn="ctr">
              <a:noFill/>
              <a:miter lim="800000"/>
              <a:headEnd/>
              <a:tailEnd/>
            </a:ln>
          </p:spPr>
          <p:txBody>
            <a:bodyPr wrap="none">
              <a:spAutoFit/>
            </a:bodyPr>
            <a:lstStyle/>
            <a:p>
              <a:pPr algn="ctr" eaLnBrk="0" hangingPunct="0"/>
              <a:endParaRPr lang="en-US" b="1"/>
            </a:p>
            <a:p>
              <a:pPr algn="ctr" eaLnBrk="0" hangingPunct="0"/>
              <a:r>
                <a:rPr lang="en-US" sz="3600" b="1"/>
                <a:t>Các kiểu </a:t>
              </a:r>
            </a:p>
            <a:p>
              <a:pPr algn="ctr" eaLnBrk="0" hangingPunct="0"/>
              <a:r>
                <a:rPr lang="en-US" sz="3600" b="1"/>
                <a:t>nhà nước</a:t>
              </a:r>
            </a:p>
          </p:txBody>
        </p:sp>
      </p:grpSp>
      <p:grpSp>
        <p:nvGrpSpPr>
          <p:cNvPr id="6" name="Group 27"/>
          <p:cNvGrpSpPr>
            <a:grpSpLocks/>
          </p:cNvGrpSpPr>
          <p:nvPr/>
        </p:nvGrpSpPr>
        <p:grpSpPr bwMode="auto">
          <a:xfrm>
            <a:off x="5715000" y="2362200"/>
            <a:ext cx="1905000" cy="1905000"/>
            <a:chOff x="7924800" y="1905000"/>
            <a:chExt cx="1439862" cy="1439863"/>
          </a:xfrm>
        </p:grpSpPr>
        <p:grpSp>
          <p:nvGrpSpPr>
            <p:cNvPr id="12329" name="Group 20"/>
            <p:cNvGrpSpPr>
              <a:grpSpLocks/>
            </p:cNvGrpSpPr>
            <p:nvPr/>
          </p:nvGrpSpPr>
          <p:grpSpPr bwMode="auto">
            <a:xfrm>
              <a:off x="7924800" y="1905000"/>
              <a:ext cx="1439862" cy="1439863"/>
              <a:chOff x="2789" y="1625"/>
              <a:chExt cx="907" cy="907"/>
            </a:xfrm>
          </p:grpSpPr>
          <p:sp>
            <p:nvSpPr>
              <p:cNvPr id="12331" name="Oval 21"/>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endParaRPr lang="vi-VN"/>
              </a:p>
            </p:txBody>
          </p:sp>
          <p:sp>
            <p:nvSpPr>
              <p:cNvPr id="12332"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2333" name="Oval 23"/>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endParaRPr lang="vi-VN"/>
              </a:p>
            </p:txBody>
          </p:sp>
          <p:sp>
            <p:nvSpPr>
              <p:cNvPr id="12334" name="Oval 24"/>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endParaRPr lang="vi-VN"/>
              </a:p>
            </p:txBody>
          </p:sp>
          <p:sp>
            <p:nvSpPr>
              <p:cNvPr id="12335" name="Oval 25"/>
              <p:cNvSpPr>
                <a:spLocks noChangeArrowheads="1"/>
              </p:cNvSpPr>
              <p:nvPr/>
            </p:nvSpPr>
            <p:spPr bwMode="gray">
              <a:xfrm>
                <a:off x="2888" y="1724"/>
                <a:ext cx="709" cy="709"/>
              </a:xfrm>
              <a:prstGeom prst="ellipse">
                <a:avLst/>
              </a:prstGeom>
              <a:solidFill>
                <a:srgbClr val="000000"/>
              </a:solidFill>
              <a:ln w="38100" algn="ctr">
                <a:noFill/>
                <a:round/>
                <a:headEnd/>
                <a:tailEnd/>
              </a:ln>
            </p:spPr>
            <p:txBody>
              <a:bodyPr anchor="ctr">
                <a:spAutoFit/>
              </a:bodyPr>
              <a:lstStyle/>
              <a:p>
                <a:endParaRPr lang="vi-VN"/>
              </a:p>
            </p:txBody>
          </p:sp>
          <p:grpSp>
            <p:nvGrpSpPr>
              <p:cNvPr id="12336" name="Group 26"/>
              <p:cNvGrpSpPr>
                <a:grpSpLocks/>
              </p:cNvGrpSpPr>
              <p:nvPr/>
            </p:nvGrpSpPr>
            <p:grpSpPr bwMode="auto">
              <a:xfrm>
                <a:off x="2899" y="1735"/>
                <a:ext cx="687" cy="688"/>
                <a:chOff x="4166" y="1706"/>
                <a:chExt cx="1252" cy="1252"/>
              </a:xfrm>
            </p:grpSpPr>
            <p:sp>
              <p:nvSpPr>
                <p:cNvPr id="12337"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a:p>
              </p:txBody>
            </p:sp>
            <p:sp>
              <p:nvSpPr>
                <p:cNvPr id="12338"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a:p>
              </p:txBody>
            </p:sp>
            <p:sp>
              <p:nvSpPr>
                <p:cNvPr id="12339"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a:p>
              </p:txBody>
            </p:sp>
            <p:sp>
              <p:nvSpPr>
                <p:cNvPr id="12340"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a:p>
              </p:txBody>
            </p:sp>
          </p:grpSp>
        </p:grpSp>
        <p:sp>
          <p:nvSpPr>
            <p:cNvPr id="12330" name="Text Box 31"/>
            <p:cNvSpPr txBox="1">
              <a:spLocks noChangeArrowheads="1"/>
            </p:cNvSpPr>
            <p:nvPr/>
          </p:nvSpPr>
          <p:spPr bwMode="gray">
            <a:xfrm>
              <a:off x="8037589" y="2365756"/>
              <a:ext cx="1269479" cy="575945"/>
            </a:xfrm>
            <a:prstGeom prst="rect">
              <a:avLst/>
            </a:prstGeom>
            <a:noFill/>
            <a:ln w="9525" algn="ctr">
              <a:noFill/>
              <a:miter lim="800000"/>
              <a:headEnd/>
              <a:tailEnd/>
            </a:ln>
          </p:spPr>
          <p:txBody>
            <a:bodyPr wrap="none">
              <a:spAutoFit/>
            </a:bodyPr>
            <a:lstStyle/>
            <a:p>
              <a:pPr algn="ctr" eaLnBrk="0" hangingPunct="0"/>
              <a:r>
                <a:rPr lang="en-US" sz="2200" b="1">
                  <a:solidFill>
                    <a:schemeClr val="accent2"/>
                  </a:solidFill>
                </a:rPr>
                <a:t>Nhà nước</a:t>
              </a:r>
            </a:p>
            <a:p>
              <a:pPr algn="ctr" eaLnBrk="0" hangingPunct="0"/>
              <a:r>
                <a:rPr lang="en-US" sz="2200" b="1">
                  <a:solidFill>
                    <a:schemeClr val="accent2"/>
                  </a:solidFill>
                </a:rPr>
                <a:t>phong kiến</a:t>
              </a:r>
            </a:p>
          </p:txBody>
        </p:sp>
      </p:grpSp>
      <p:grpSp>
        <p:nvGrpSpPr>
          <p:cNvPr id="9" name="Group 32"/>
          <p:cNvGrpSpPr>
            <a:grpSpLocks/>
          </p:cNvGrpSpPr>
          <p:nvPr/>
        </p:nvGrpSpPr>
        <p:grpSpPr bwMode="auto">
          <a:xfrm>
            <a:off x="3657600" y="4086225"/>
            <a:ext cx="1905000" cy="2009775"/>
            <a:chOff x="864" y="1680"/>
            <a:chExt cx="910" cy="960"/>
          </a:xfrm>
        </p:grpSpPr>
        <p:sp>
          <p:nvSpPr>
            <p:cNvPr id="12319" name="Oval 33"/>
            <p:cNvSpPr>
              <a:spLocks noChangeArrowheads="1"/>
            </p:cNvSpPr>
            <p:nvPr/>
          </p:nvSpPr>
          <p:spPr bwMode="gray">
            <a:xfrm>
              <a:off x="864" y="1680"/>
              <a:ext cx="910" cy="960"/>
            </a:xfrm>
            <a:prstGeom prst="ellipse">
              <a:avLst/>
            </a:prstGeom>
            <a:gradFill rotWithShape="1">
              <a:gsLst>
                <a:gs pos="0">
                  <a:srgbClr val="FFFFFF"/>
                </a:gs>
                <a:gs pos="50000">
                  <a:srgbClr val="FF6699"/>
                </a:gs>
                <a:gs pos="100000">
                  <a:srgbClr val="FFFFFF"/>
                </a:gs>
              </a:gsLst>
              <a:lin ang="2700000" scaled="1"/>
            </a:gradFill>
            <a:ln w="38100" algn="ctr">
              <a:noFill/>
              <a:round/>
              <a:headEnd/>
              <a:tailEnd/>
            </a:ln>
          </p:spPr>
          <p:txBody>
            <a:bodyPr wrap="none" anchor="ctr">
              <a:spAutoFit/>
            </a:bodyPr>
            <a:lstStyle/>
            <a:p>
              <a:endParaRPr lang="vi-VN"/>
            </a:p>
          </p:txBody>
        </p:sp>
        <p:sp>
          <p:nvSpPr>
            <p:cNvPr id="12320" name="Oval 34"/>
            <p:cNvSpPr>
              <a:spLocks noChangeArrowheads="1"/>
            </p:cNvSpPr>
            <p:nvPr/>
          </p:nvSpPr>
          <p:spPr bwMode="gray">
            <a:xfrm>
              <a:off x="864" y="1680"/>
              <a:ext cx="910" cy="960"/>
            </a:xfrm>
            <a:prstGeom prst="ellipse">
              <a:avLst/>
            </a:prstGeom>
            <a:gradFill rotWithShape="1">
              <a:gsLst>
                <a:gs pos="0">
                  <a:srgbClr val="FF6699">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2321" name="Oval 35"/>
            <p:cNvSpPr>
              <a:spLocks noChangeArrowheads="1"/>
            </p:cNvSpPr>
            <p:nvPr/>
          </p:nvSpPr>
          <p:spPr bwMode="gray">
            <a:xfrm>
              <a:off x="923" y="1742"/>
              <a:ext cx="792" cy="836"/>
            </a:xfrm>
            <a:prstGeom prst="ellipse">
              <a:avLst/>
            </a:prstGeom>
            <a:gradFill rotWithShape="1">
              <a:gsLst>
                <a:gs pos="0">
                  <a:srgbClr val="8A3753"/>
                </a:gs>
                <a:gs pos="50000">
                  <a:srgbClr val="FF6699"/>
                </a:gs>
                <a:gs pos="100000">
                  <a:srgbClr val="8A3753"/>
                </a:gs>
              </a:gsLst>
              <a:lin ang="18900000" scaled="1"/>
            </a:gradFill>
            <a:ln w="38100" algn="ctr">
              <a:noFill/>
              <a:round/>
              <a:headEnd/>
              <a:tailEnd/>
            </a:ln>
          </p:spPr>
          <p:txBody>
            <a:bodyPr anchor="ctr">
              <a:spAutoFit/>
            </a:bodyPr>
            <a:lstStyle/>
            <a:p>
              <a:endParaRPr lang="vi-VN"/>
            </a:p>
          </p:txBody>
        </p:sp>
        <p:sp>
          <p:nvSpPr>
            <p:cNvPr id="12322" name="Oval 36"/>
            <p:cNvSpPr>
              <a:spLocks noChangeArrowheads="1"/>
            </p:cNvSpPr>
            <p:nvPr/>
          </p:nvSpPr>
          <p:spPr bwMode="gray">
            <a:xfrm>
              <a:off x="912" y="1728"/>
              <a:ext cx="791" cy="836"/>
            </a:xfrm>
            <a:prstGeom prst="ellipse">
              <a:avLst/>
            </a:prstGeom>
            <a:gradFill rotWithShape="1">
              <a:gsLst>
                <a:gs pos="0">
                  <a:srgbClr val="A24161"/>
                </a:gs>
                <a:gs pos="100000">
                  <a:srgbClr val="FF6699">
                    <a:alpha val="0"/>
                  </a:srgbClr>
                </a:gs>
              </a:gsLst>
              <a:lin ang="2700000" scaled="1"/>
            </a:gradFill>
            <a:ln w="38100" algn="ctr">
              <a:noFill/>
              <a:round/>
              <a:headEnd/>
              <a:tailEnd/>
            </a:ln>
          </p:spPr>
          <p:txBody>
            <a:bodyPr anchor="ctr">
              <a:spAutoFit/>
            </a:bodyPr>
            <a:lstStyle/>
            <a:p>
              <a:endParaRPr lang="vi-VN"/>
            </a:p>
          </p:txBody>
        </p:sp>
        <p:sp>
          <p:nvSpPr>
            <p:cNvPr id="12323" name="Oval 37"/>
            <p:cNvSpPr>
              <a:spLocks noChangeArrowheads="1"/>
            </p:cNvSpPr>
            <p:nvPr/>
          </p:nvSpPr>
          <p:spPr bwMode="gray">
            <a:xfrm>
              <a:off x="966" y="1785"/>
              <a:ext cx="712" cy="750"/>
            </a:xfrm>
            <a:prstGeom prst="ellipse">
              <a:avLst/>
            </a:prstGeom>
            <a:solidFill>
              <a:srgbClr val="333333"/>
            </a:solidFill>
            <a:ln w="38100" algn="ctr">
              <a:noFill/>
              <a:round/>
              <a:headEnd/>
              <a:tailEnd/>
            </a:ln>
          </p:spPr>
          <p:txBody>
            <a:bodyPr anchor="ctr">
              <a:spAutoFit/>
            </a:bodyPr>
            <a:lstStyle/>
            <a:p>
              <a:endParaRPr lang="vi-VN"/>
            </a:p>
          </p:txBody>
        </p:sp>
        <p:sp>
          <p:nvSpPr>
            <p:cNvPr id="12324" name="Oval 38"/>
            <p:cNvSpPr>
              <a:spLocks noChangeArrowheads="1"/>
            </p:cNvSpPr>
            <p:nvPr/>
          </p:nvSpPr>
          <p:spPr bwMode="gray">
            <a:xfrm>
              <a:off x="960" y="1776"/>
              <a:ext cx="689" cy="727"/>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vi-VN"/>
            </a:p>
          </p:txBody>
        </p:sp>
        <p:sp>
          <p:nvSpPr>
            <p:cNvPr id="12325" name="Oval 39"/>
            <p:cNvSpPr>
              <a:spLocks noChangeArrowheads="1"/>
            </p:cNvSpPr>
            <p:nvPr/>
          </p:nvSpPr>
          <p:spPr bwMode="gray">
            <a:xfrm>
              <a:off x="986" y="1801"/>
              <a:ext cx="673" cy="709"/>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vi-VN"/>
            </a:p>
          </p:txBody>
        </p:sp>
        <p:sp>
          <p:nvSpPr>
            <p:cNvPr id="12326" name="Oval 40"/>
            <p:cNvSpPr>
              <a:spLocks noChangeArrowheads="1"/>
            </p:cNvSpPr>
            <p:nvPr/>
          </p:nvSpPr>
          <p:spPr bwMode="gray">
            <a:xfrm>
              <a:off x="994" y="1808"/>
              <a:ext cx="640" cy="663"/>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vi-VN"/>
            </a:p>
          </p:txBody>
        </p:sp>
        <p:sp>
          <p:nvSpPr>
            <p:cNvPr id="12327" name="Oval 41"/>
            <p:cNvSpPr>
              <a:spLocks noChangeArrowheads="1"/>
            </p:cNvSpPr>
            <p:nvPr/>
          </p:nvSpPr>
          <p:spPr bwMode="gray">
            <a:xfrm>
              <a:off x="1031" y="1827"/>
              <a:ext cx="569" cy="538"/>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vi-VN"/>
            </a:p>
          </p:txBody>
        </p:sp>
        <p:sp>
          <p:nvSpPr>
            <p:cNvPr id="12328" name="Text Box 42"/>
            <p:cNvSpPr txBox="1">
              <a:spLocks noChangeArrowheads="1"/>
            </p:cNvSpPr>
            <p:nvPr/>
          </p:nvSpPr>
          <p:spPr bwMode="gray">
            <a:xfrm>
              <a:off x="950" y="1971"/>
              <a:ext cx="725" cy="364"/>
            </a:xfrm>
            <a:prstGeom prst="rect">
              <a:avLst/>
            </a:prstGeom>
            <a:noFill/>
            <a:ln w="9525" algn="ctr">
              <a:noFill/>
              <a:miter lim="800000"/>
              <a:headEnd/>
              <a:tailEnd/>
            </a:ln>
          </p:spPr>
          <p:txBody>
            <a:bodyPr wrap="none">
              <a:spAutoFit/>
            </a:bodyPr>
            <a:lstStyle/>
            <a:p>
              <a:pPr algn="ctr" eaLnBrk="0" hangingPunct="0"/>
              <a:r>
                <a:rPr lang="en-US" sz="2200" b="1">
                  <a:solidFill>
                    <a:srgbClr val="FF0066"/>
                  </a:solidFill>
                </a:rPr>
                <a:t>Nhà nước</a:t>
              </a:r>
            </a:p>
            <a:p>
              <a:pPr algn="ctr" eaLnBrk="0" hangingPunct="0"/>
              <a:r>
                <a:rPr lang="en-US" sz="2200" b="1">
                  <a:solidFill>
                    <a:srgbClr val="FF0066"/>
                  </a:solidFill>
                </a:rPr>
                <a:t>tư bản</a:t>
              </a:r>
            </a:p>
          </p:txBody>
        </p:sp>
      </p:grpSp>
      <p:grpSp>
        <p:nvGrpSpPr>
          <p:cNvPr id="10" name="Group 56"/>
          <p:cNvGrpSpPr>
            <a:grpSpLocks/>
          </p:cNvGrpSpPr>
          <p:nvPr/>
        </p:nvGrpSpPr>
        <p:grpSpPr bwMode="auto">
          <a:xfrm>
            <a:off x="3505200" y="609600"/>
            <a:ext cx="1828800" cy="1927225"/>
            <a:chOff x="304800" y="1676400"/>
            <a:chExt cx="1446213" cy="1524000"/>
          </a:xfrm>
        </p:grpSpPr>
        <p:grpSp>
          <p:nvGrpSpPr>
            <p:cNvPr id="12308" name="Group 43"/>
            <p:cNvGrpSpPr>
              <a:grpSpLocks/>
            </p:cNvGrpSpPr>
            <p:nvPr/>
          </p:nvGrpSpPr>
          <p:grpSpPr bwMode="auto">
            <a:xfrm>
              <a:off x="304800" y="1676400"/>
              <a:ext cx="1446213" cy="1524000"/>
              <a:chOff x="884" y="2523"/>
              <a:chExt cx="862" cy="862"/>
            </a:xfrm>
          </p:grpSpPr>
          <p:sp>
            <p:nvSpPr>
              <p:cNvPr id="12310" name="Oval 44"/>
              <p:cNvSpPr>
                <a:spLocks noChangeArrowheads="1"/>
              </p:cNvSpPr>
              <p:nvPr/>
            </p:nvSpPr>
            <p:spPr bwMode="gray">
              <a:xfrm>
                <a:off x="884" y="2523"/>
                <a:ext cx="862" cy="862"/>
              </a:xfrm>
              <a:prstGeom prst="ellipse">
                <a:avLst/>
              </a:prstGeom>
              <a:gradFill rotWithShape="1">
                <a:gsLst>
                  <a:gs pos="0">
                    <a:srgbClr val="FFFFFF"/>
                  </a:gs>
                  <a:gs pos="50000">
                    <a:srgbClr val="00CC66"/>
                  </a:gs>
                  <a:gs pos="100000">
                    <a:srgbClr val="FFFFFF"/>
                  </a:gs>
                </a:gsLst>
                <a:lin ang="2700000" scaled="1"/>
              </a:gradFill>
              <a:ln w="38100" algn="ctr">
                <a:noFill/>
                <a:round/>
                <a:headEnd/>
                <a:tailEnd/>
              </a:ln>
            </p:spPr>
            <p:txBody>
              <a:bodyPr wrap="none" anchor="ctr">
                <a:spAutoFit/>
              </a:bodyPr>
              <a:lstStyle/>
              <a:p>
                <a:endParaRPr lang="vi-VN"/>
              </a:p>
            </p:txBody>
          </p:sp>
          <p:sp>
            <p:nvSpPr>
              <p:cNvPr id="12311" name="Oval 45"/>
              <p:cNvSpPr>
                <a:spLocks noChangeArrowheads="1"/>
              </p:cNvSpPr>
              <p:nvPr/>
            </p:nvSpPr>
            <p:spPr bwMode="gray">
              <a:xfrm>
                <a:off x="884" y="2523"/>
                <a:ext cx="862" cy="862"/>
              </a:xfrm>
              <a:prstGeom prst="ellipse">
                <a:avLst/>
              </a:prstGeom>
              <a:gradFill rotWithShape="1">
                <a:gsLst>
                  <a:gs pos="0">
                    <a:srgbClr val="00CC66">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2312" name="Oval 46"/>
              <p:cNvSpPr>
                <a:spLocks noChangeArrowheads="1"/>
              </p:cNvSpPr>
              <p:nvPr/>
            </p:nvSpPr>
            <p:spPr bwMode="gray">
              <a:xfrm>
                <a:off x="940" y="2579"/>
                <a:ext cx="750" cy="750"/>
              </a:xfrm>
              <a:prstGeom prst="ellipse">
                <a:avLst/>
              </a:prstGeom>
              <a:gradFill rotWithShape="1">
                <a:gsLst>
                  <a:gs pos="0">
                    <a:srgbClr val="006E37"/>
                  </a:gs>
                  <a:gs pos="50000">
                    <a:srgbClr val="00CC66"/>
                  </a:gs>
                  <a:gs pos="100000">
                    <a:srgbClr val="006E37"/>
                  </a:gs>
                </a:gsLst>
                <a:lin ang="18900000" scaled="1"/>
              </a:gradFill>
              <a:ln w="38100" algn="ctr">
                <a:noFill/>
                <a:round/>
                <a:headEnd/>
                <a:tailEnd/>
              </a:ln>
            </p:spPr>
            <p:txBody>
              <a:bodyPr anchor="ctr">
                <a:spAutoFit/>
              </a:bodyPr>
              <a:lstStyle/>
              <a:p>
                <a:endParaRPr lang="vi-VN"/>
              </a:p>
            </p:txBody>
          </p:sp>
          <p:sp>
            <p:nvSpPr>
              <p:cNvPr id="12313" name="Oval 47"/>
              <p:cNvSpPr>
                <a:spLocks noChangeArrowheads="1"/>
              </p:cNvSpPr>
              <p:nvPr/>
            </p:nvSpPr>
            <p:spPr bwMode="gray">
              <a:xfrm>
                <a:off x="941" y="2579"/>
                <a:ext cx="749" cy="750"/>
              </a:xfrm>
              <a:prstGeom prst="ellipse">
                <a:avLst/>
              </a:prstGeom>
              <a:gradFill rotWithShape="1">
                <a:gsLst>
                  <a:gs pos="0">
                    <a:srgbClr val="008241"/>
                  </a:gs>
                  <a:gs pos="100000">
                    <a:srgbClr val="00CC66">
                      <a:alpha val="0"/>
                    </a:srgbClr>
                  </a:gs>
                </a:gsLst>
                <a:lin ang="2700000" scaled="1"/>
              </a:gradFill>
              <a:ln w="38100" algn="ctr">
                <a:noFill/>
                <a:round/>
                <a:headEnd/>
                <a:tailEnd/>
              </a:ln>
            </p:spPr>
            <p:txBody>
              <a:bodyPr anchor="ctr">
                <a:spAutoFit/>
              </a:bodyPr>
              <a:lstStyle/>
              <a:p>
                <a:endParaRPr lang="vi-VN"/>
              </a:p>
            </p:txBody>
          </p:sp>
          <p:sp>
            <p:nvSpPr>
              <p:cNvPr id="12314" name="Oval 48"/>
              <p:cNvSpPr>
                <a:spLocks noChangeArrowheads="1"/>
              </p:cNvSpPr>
              <p:nvPr/>
            </p:nvSpPr>
            <p:spPr bwMode="gray">
              <a:xfrm>
                <a:off x="981" y="2617"/>
                <a:ext cx="674" cy="674"/>
              </a:xfrm>
              <a:prstGeom prst="ellipse">
                <a:avLst/>
              </a:prstGeom>
              <a:solidFill>
                <a:srgbClr val="333333"/>
              </a:solidFill>
              <a:ln w="38100" algn="ctr">
                <a:noFill/>
                <a:round/>
                <a:headEnd/>
                <a:tailEnd/>
              </a:ln>
            </p:spPr>
            <p:txBody>
              <a:bodyPr anchor="ctr">
                <a:spAutoFit/>
              </a:bodyPr>
              <a:lstStyle/>
              <a:p>
                <a:endParaRPr lang="vi-VN"/>
              </a:p>
            </p:txBody>
          </p:sp>
          <p:sp>
            <p:nvSpPr>
              <p:cNvPr id="12315" name="Oval 49"/>
              <p:cNvSpPr>
                <a:spLocks noChangeArrowheads="1"/>
              </p:cNvSpPr>
              <p:nvPr/>
            </p:nvSpPr>
            <p:spPr bwMode="gray">
              <a:xfrm>
                <a:off x="992" y="2628"/>
                <a:ext cx="653" cy="653"/>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vi-VN"/>
              </a:p>
            </p:txBody>
          </p:sp>
          <p:sp>
            <p:nvSpPr>
              <p:cNvPr id="12316" name="Oval 50"/>
              <p:cNvSpPr>
                <a:spLocks noChangeArrowheads="1"/>
              </p:cNvSpPr>
              <p:nvPr/>
            </p:nvSpPr>
            <p:spPr bwMode="gray">
              <a:xfrm>
                <a:off x="1000" y="2632"/>
                <a:ext cx="637" cy="636"/>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vi-VN"/>
              </a:p>
            </p:txBody>
          </p:sp>
          <p:sp>
            <p:nvSpPr>
              <p:cNvPr id="12317" name="Oval 51"/>
              <p:cNvSpPr>
                <a:spLocks noChangeArrowheads="1"/>
              </p:cNvSpPr>
              <p:nvPr/>
            </p:nvSpPr>
            <p:spPr bwMode="gray">
              <a:xfrm>
                <a:off x="1007" y="2638"/>
                <a:ext cx="606" cy="59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vi-VN"/>
              </a:p>
            </p:txBody>
          </p:sp>
          <p:sp>
            <p:nvSpPr>
              <p:cNvPr id="12318" name="Oval 52"/>
              <p:cNvSpPr>
                <a:spLocks noChangeArrowheads="1"/>
              </p:cNvSpPr>
              <p:nvPr/>
            </p:nvSpPr>
            <p:spPr bwMode="gray">
              <a:xfrm>
                <a:off x="1042" y="2655"/>
                <a:ext cx="539" cy="483"/>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vi-VN"/>
              </a:p>
            </p:txBody>
          </p:sp>
        </p:grpSp>
        <p:sp>
          <p:nvSpPr>
            <p:cNvPr id="12309" name="Text Box 53"/>
            <p:cNvSpPr txBox="1">
              <a:spLocks noChangeArrowheads="1"/>
            </p:cNvSpPr>
            <p:nvPr/>
          </p:nvSpPr>
          <p:spPr bwMode="gray">
            <a:xfrm>
              <a:off x="400210" y="2058028"/>
              <a:ext cx="1200156" cy="723084"/>
            </a:xfrm>
            <a:prstGeom prst="rect">
              <a:avLst/>
            </a:prstGeom>
            <a:noFill/>
            <a:ln w="9525" algn="ctr">
              <a:noFill/>
              <a:miter lim="800000"/>
              <a:headEnd/>
              <a:tailEnd/>
            </a:ln>
          </p:spPr>
          <p:txBody>
            <a:bodyPr wrap="none">
              <a:spAutoFit/>
            </a:bodyPr>
            <a:lstStyle/>
            <a:p>
              <a:pPr algn="ctr" eaLnBrk="0" hangingPunct="0"/>
              <a:endParaRPr lang="en-US" sz="1000" b="1">
                <a:solidFill>
                  <a:schemeClr val="hlink"/>
                </a:solidFill>
              </a:endParaRPr>
            </a:p>
            <a:p>
              <a:pPr algn="ctr" eaLnBrk="0" hangingPunct="0"/>
              <a:r>
                <a:rPr lang="en-US" sz="2200" b="1">
                  <a:solidFill>
                    <a:schemeClr val="hlink"/>
                  </a:solidFill>
                </a:rPr>
                <a:t>Nhà nước</a:t>
              </a:r>
            </a:p>
            <a:p>
              <a:pPr algn="ctr" eaLnBrk="0" hangingPunct="0"/>
              <a:r>
                <a:rPr lang="en-US" sz="2200" b="1">
                  <a:solidFill>
                    <a:schemeClr val="hlink"/>
                  </a:solidFill>
                </a:rPr>
                <a:t>CHNL</a:t>
              </a:r>
            </a:p>
          </p:txBody>
        </p:sp>
      </p:grpSp>
      <p:grpSp>
        <p:nvGrpSpPr>
          <p:cNvPr id="12" name="Group 54"/>
          <p:cNvGrpSpPr>
            <a:grpSpLocks/>
          </p:cNvGrpSpPr>
          <p:nvPr/>
        </p:nvGrpSpPr>
        <p:grpSpPr bwMode="auto">
          <a:xfrm>
            <a:off x="1447800" y="2438400"/>
            <a:ext cx="1828800" cy="1828800"/>
            <a:chOff x="1685" y="3125"/>
            <a:chExt cx="907" cy="907"/>
          </a:xfrm>
        </p:grpSpPr>
        <p:grpSp>
          <p:nvGrpSpPr>
            <p:cNvPr id="12296" name="Group 55"/>
            <p:cNvGrpSpPr>
              <a:grpSpLocks/>
            </p:cNvGrpSpPr>
            <p:nvPr/>
          </p:nvGrpSpPr>
          <p:grpSpPr bwMode="auto">
            <a:xfrm>
              <a:off x="1685" y="3125"/>
              <a:ext cx="907" cy="907"/>
              <a:chOff x="2832" y="1728"/>
              <a:chExt cx="907" cy="907"/>
            </a:xfrm>
          </p:grpSpPr>
          <p:sp>
            <p:nvSpPr>
              <p:cNvPr id="12298" name="Oval 56"/>
              <p:cNvSpPr>
                <a:spLocks noChangeArrowheads="1"/>
              </p:cNvSpPr>
              <p:nvPr/>
            </p:nvSpPr>
            <p:spPr bwMode="gray">
              <a:xfrm>
                <a:off x="2832" y="1728"/>
                <a:ext cx="907" cy="907"/>
              </a:xfrm>
              <a:prstGeom prst="ellipse">
                <a:avLst/>
              </a:prstGeom>
              <a:gradFill rotWithShape="1">
                <a:gsLst>
                  <a:gs pos="0">
                    <a:srgbClr val="FFFFFF"/>
                  </a:gs>
                  <a:gs pos="50000">
                    <a:srgbClr val="3965E1"/>
                  </a:gs>
                  <a:gs pos="100000">
                    <a:srgbClr val="FFFFFF"/>
                  </a:gs>
                </a:gsLst>
                <a:lin ang="2700000" scaled="1"/>
              </a:gradFill>
              <a:ln w="38100" algn="ctr">
                <a:noFill/>
                <a:round/>
                <a:headEnd/>
                <a:tailEnd/>
              </a:ln>
            </p:spPr>
            <p:txBody>
              <a:bodyPr wrap="none" anchor="ctr">
                <a:spAutoFit/>
              </a:bodyPr>
              <a:lstStyle/>
              <a:p>
                <a:endParaRPr lang="vi-VN"/>
              </a:p>
            </p:txBody>
          </p:sp>
          <p:sp>
            <p:nvSpPr>
              <p:cNvPr id="12299" name="Oval 57"/>
              <p:cNvSpPr>
                <a:spLocks noChangeArrowheads="1"/>
              </p:cNvSpPr>
              <p:nvPr/>
            </p:nvSpPr>
            <p:spPr bwMode="gray">
              <a:xfrm>
                <a:off x="2832" y="1728"/>
                <a:ext cx="907" cy="907"/>
              </a:xfrm>
              <a:prstGeom prst="ellipse">
                <a:avLst/>
              </a:prstGeom>
              <a:gradFill rotWithShape="1">
                <a:gsLst>
                  <a:gs pos="0">
                    <a:srgbClr val="3965E1">
                      <a:alpha val="32001"/>
                    </a:srgbClr>
                  </a:gs>
                  <a:gs pos="100000">
                    <a:srgbClr val="000000">
                      <a:alpha val="89998"/>
                    </a:srgbClr>
                  </a:gs>
                </a:gsLst>
                <a:lin ang="2700000" scaled="1"/>
              </a:gradFill>
              <a:ln w="38100" algn="ctr">
                <a:noFill/>
                <a:round/>
                <a:headEnd/>
                <a:tailEnd/>
              </a:ln>
            </p:spPr>
            <p:txBody>
              <a:bodyPr wrap="none" anchor="ctr">
                <a:spAutoFit/>
              </a:bodyPr>
              <a:lstStyle/>
              <a:p>
                <a:endParaRPr lang="vi-VN"/>
              </a:p>
            </p:txBody>
          </p:sp>
          <p:sp>
            <p:nvSpPr>
              <p:cNvPr id="12300" name="Oval 58"/>
              <p:cNvSpPr>
                <a:spLocks noChangeArrowheads="1"/>
              </p:cNvSpPr>
              <p:nvPr/>
            </p:nvSpPr>
            <p:spPr bwMode="gray">
              <a:xfrm>
                <a:off x="2889" y="1788"/>
                <a:ext cx="787" cy="788"/>
              </a:xfrm>
              <a:prstGeom prst="ellipse">
                <a:avLst/>
              </a:prstGeom>
              <a:gradFill rotWithShape="1">
                <a:gsLst>
                  <a:gs pos="0">
                    <a:srgbClr val="1F377A"/>
                  </a:gs>
                  <a:gs pos="50000">
                    <a:srgbClr val="3965E1"/>
                  </a:gs>
                  <a:gs pos="100000">
                    <a:srgbClr val="1F377A"/>
                  </a:gs>
                </a:gsLst>
                <a:lin ang="18900000" scaled="1"/>
              </a:gradFill>
              <a:ln w="38100" algn="ctr">
                <a:noFill/>
                <a:round/>
                <a:headEnd/>
                <a:tailEnd/>
              </a:ln>
            </p:spPr>
            <p:txBody>
              <a:bodyPr anchor="ctr">
                <a:spAutoFit/>
              </a:bodyPr>
              <a:lstStyle/>
              <a:p>
                <a:endParaRPr lang="vi-VN"/>
              </a:p>
            </p:txBody>
          </p:sp>
          <p:sp>
            <p:nvSpPr>
              <p:cNvPr id="12301" name="Oval 59"/>
              <p:cNvSpPr>
                <a:spLocks noChangeArrowheads="1"/>
              </p:cNvSpPr>
              <p:nvPr/>
            </p:nvSpPr>
            <p:spPr bwMode="gray">
              <a:xfrm>
                <a:off x="2889" y="1794"/>
                <a:ext cx="787" cy="788"/>
              </a:xfrm>
              <a:prstGeom prst="ellipse">
                <a:avLst/>
              </a:prstGeom>
              <a:gradFill rotWithShape="1">
                <a:gsLst>
                  <a:gs pos="0">
                    <a:srgbClr val="264396"/>
                  </a:gs>
                  <a:gs pos="100000">
                    <a:srgbClr val="3965E1">
                      <a:alpha val="0"/>
                    </a:srgbClr>
                  </a:gs>
                </a:gsLst>
                <a:lin ang="2700000" scaled="1"/>
              </a:gradFill>
              <a:ln w="38100" algn="ctr">
                <a:noFill/>
                <a:round/>
                <a:headEnd/>
                <a:tailEnd/>
              </a:ln>
            </p:spPr>
            <p:txBody>
              <a:bodyPr anchor="ctr">
                <a:spAutoFit/>
              </a:bodyPr>
              <a:lstStyle/>
              <a:p>
                <a:endParaRPr lang="vi-VN"/>
              </a:p>
            </p:txBody>
          </p:sp>
          <p:sp>
            <p:nvSpPr>
              <p:cNvPr id="12302" name="Oval 60"/>
              <p:cNvSpPr>
                <a:spLocks noChangeArrowheads="1"/>
              </p:cNvSpPr>
              <p:nvPr/>
            </p:nvSpPr>
            <p:spPr bwMode="gray">
              <a:xfrm>
                <a:off x="2928" y="1833"/>
                <a:ext cx="709" cy="709"/>
              </a:xfrm>
              <a:prstGeom prst="ellipse">
                <a:avLst/>
              </a:prstGeom>
              <a:gradFill rotWithShape="1">
                <a:gsLst>
                  <a:gs pos="0">
                    <a:srgbClr val="3965E1"/>
                  </a:gs>
                  <a:gs pos="100000">
                    <a:srgbClr val="03060D"/>
                  </a:gs>
                </a:gsLst>
                <a:lin ang="5400000" scaled="1"/>
              </a:gradFill>
              <a:ln w="38100" algn="ctr">
                <a:noFill/>
                <a:round/>
                <a:headEnd/>
                <a:tailEnd/>
              </a:ln>
            </p:spPr>
            <p:txBody>
              <a:bodyPr anchor="ctr">
                <a:spAutoFit/>
              </a:bodyPr>
              <a:lstStyle/>
              <a:p>
                <a:endParaRPr lang="vi-VN"/>
              </a:p>
            </p:txBody>
          </p:sp>
          <p:grpSp>
            <p:nvGrpSpPr>
              <p:cNvPr id="12303" name="Group 61"/>
              <p:cNvGrpSpPr>
                <a:grpSpLocks/>
              </p:cNvGrpSpPr>
              <p:nvPr/>
            </p:nvGrpSpPr>
            <p:grpSpPr bwMode="auto">
              <a:xfrm>
                <a:off x="2946" y="1842"/>
                <a:ext cx="687" cy="688"/>
                <a:chOff x="4166" y="1706"/>
                <a:chExt cx="1252" cy="1252"/>
              </a:xfrm>
            </p:grpSpPr>
            <p:sp>
              <p:nvSpPr>
                <p:cNvPr id="12304" name="Oval 6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a:p>
              </p:txBody>
            </p:sp>
            <p:sp>
              <p:nvSpPr>
                <p:cNvPr id="12305"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a:p>
              </p:txBody>
            </p:sp>
            <p:sp>
              <p:nvSpPr>
                <p:cNvPr id="12306" name="Oval 6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a:p>
              </p:txBody>
            </p:sp>
            <p:sp>
              <p:nvSpPr>
                <p:cNvPr id="12307" name="Oval 6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a:p>
              </p:txBody>
            </p:sp>
          </p:grpSp>
        </p:grpSp>
        <p:sp>
          <p:nvSpPr>
            <p:cNvPr id="12297" name="Text Box 66"/>
            <p:cNvSpPr txBox="1">
              <a:spLocks noChangeArrowheads="1"/>
            </p:cNvSpPr>
            <p:nvPr/>
          </p:nvSpPr>
          <p:spPr bwMode="gray">
            <a:xfrm>
              <a:off x="1765" y="3431"/>
              <a:ext cx="753" cy="378"/>
            </a:xfrm>
            <a:prstGeom prst="rect">
              <a:avLst/>
            </a:prstGeom>
            <a:noFill/>
            <a:ln w="9525" algn="ctr">
              <a:noFill/>
              <a:miter lim="800000"/>
              <a:headEnd/>
              <a:tailEnd/>
            </a:ln>
          </p:spPr>
          <p:txBody>
            <a:bodyPr wrap="none">
              <a:spAutoFit/>
            </a:bodyPr>
            <a:lstStyle/>
            <a:p>
              <a:pPr algn="ctr" eaLnBrk="0" hangingPunct="0"/>
              <a:r>
                <a:rPr lang="en-US" sz="2200" b="1">
                  <a:solidFill>
                    <a:schemeClr val="accent1"/>
                  </a:solidFill>
                </a:rPr>
                <a:t>Nhà nước</a:t>
              </a:r>
            </a:p>
            <a:p>
              <a:pPr algn="ctr" eaLnBrk="0" hangingPunct="0"/>
              <a:r>
                <a:rPr lang="en-US" sz="2200" b="1">
                  <a:solidFill>
                    <a:schemeClr val="accent1"/>
                  </a:solidFill>
                </a:rPr>
                <a:t>XHCN</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style.rotation</p:attrName>
                                        </p:attrNameLst>
                                      </p:cBhvr>
                                      <p:tavLst>
                                        <p:tav tm="0">
                                          <p:val>
                                            <p:fltVal val="720"/>
                                          </p:val>
                                        </p:tav>
                                        <p:tav tm="100000">
                                          <p:val>
                                            <p:fltVal val="0"/>
                                          </p:val>
                                        </p:tav>
                                      </p:tavLst>
                                    </p:anim>
                                    <p:anim calcmode="lin" valueType="num">
                                      <p:cBhvr>
                                        <p:cTn id="9" dur="500" fill="hold"/>
                                        <p:tgtEl>
                                          <p:spTgt spid="10"/>
                                        </p:tgtEl>
                                        <p:attrNameLst>
                                          <p:attrName>ppt_h</p:attrName>
                                        </p:attrNameLst>
                                      </p:cBhvr>
                                      <p:tavLst>
                                        <p:tav tm="0">
                                          <p:val>
                                            <p:fltVal val="0"/>
                                          </p:val>
                                        </p:tav>
                                        <p:tav tm="100000">
                                          <p:val>
                                            <p:strVal val="#ppt_h"/>
                                          </p:val>
                                        </p:tav>
                                      </p:tavLst>
                                    </p:anim>
                                    <p:anim calcmode="lin" valueType="num">
                                      <p:cBhvr>
                                        <p:cTn id="10" dur="500" fill="hold"/>
                                        <p:tgtEl>
                                          <p:spTgt spid="10"/>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35"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style.rotation</p:attrName>
                                        </p:attrNameLst>
                                      </p:cBhvr>
                                      <p:tavLst>
                                        <p:tav tm="0">
                                          <p:val>
                                            <p:fltVal val="720"/>
                                          </p:val>
                                        </p:tav>
                                        <p:tav tm="100000">
                                          <p:val>
                                            <p:fltVal val="0"/>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ppt_w</p:attrName>
                                        </p:attrNameLst>
                                      </p:cBhvr>
                                      <p:tavLst>
                                        <p:tav tm="0">
                                          <p:val>
                                            <p:fltVal val="0"/>
                                          </p:val>
                                        </p:tav>
                                        <p:tav tm="100000">
                                          <p:val>
                                            <p:strVal val="#ppt_w"/>
                                          </p:val>
                                        </p:tav>
                                      </p:tavLst>
                                    </p:anim>
                                  </p:childTnLst>
                                </p:cTn>
                              </p:par>
                            </p:childTnLst>
                          </p:cTn>
                        </p:par>
                        <p:par>
                          <p:cTn id="18" fill="hold">
                            <p:stCondLst>
                              <p:cond delay="1000"/>
                            </p:stCondLst>
                            <p:childTnLst>
                              <p:par>
                                <p:cTn id="19" presetID="35"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style.rotation</p:attrName>
                                        </p:attrNameLst>
                                      </p:cBhvr>
                                      <p:tavLst>
                                        <p:tav tm="0">
                                          <p:val>
                                            <p:fltVal val="720"/>
                                          </p:val>
                                        </p:tav>
                                        <p:tav tm="100000">
                                          <p:val>
                                            <p:fltVal val="0"/>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 calcmode="lin" valueType="num">
                                      <p:cBhvr>
                                        <p:cTn id="24" dur="500" fill="hold"/>
                                        <p:tgtEl>
                                          <p:spTgt spid="9"/>
                                        </p:tgtEl>
                                        <p:attrNameLst>
                                          <p:attrName>ppt_w</p:attrName>
                                        </p:attrNameLst>
                                      </p:cBhvr>
                                      <p:tavLst>
                                        <p:tav tm="0">
                                          <p:val>
                                            <p:fltVal val="0"/>
                                          </p:val>
                                        </p:tav>
                                        <p:tav tm="100000">
                                          <p:val>
                                            <p:strVal val="#ppt_w"/>
                                          </p:val>
                                        </p:tav>
                                      </p:tavLst>
                                    </p:anim>
                                  </p:childTnLst>
                                </p:cTn>
                              </p:par>
                            </p:childTnLst>
                          </p:cTn>
                        </p:par>
                        <p:par>
                          <p:cTn id="25" fill="hold">
                            <p:stCondLst>
                              <p:cond delay="1500"/>
                            </p:stCondLst>
                            <p:childTnLst>
                              <p:par>
                                <p:cTn id="26" presetID="35"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anim calcmode="lin" valueType="num">
                                      <p:cBhvr>
                                        <p:cTn id="29" dur="500" fill="hold"/>
                                        <p:tgtEl>
                                          <p:spTgt spid="12"/>
                                        </p:tgtEl>
                                        <p:attrNameLst>
                                          <p:attrName>style.rotation</p:attrName>
                                        </p:attrNameLst>
                                      </p:cBhvr>
                                      <p:tavLst>
                                        <p:tav tm="0">
                                          <p:val>
                                            <p:fltVal val="720"/>
                                          </p:val>
                                        </p:tav>
                                        <p:tav tm="100000">
                                          <p:val>
                                            <p:fltVal val="0"/>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 calcmode="lin" valueType="num">
                                      <p:cBhvr>
                                        <p:cTn id="31" dur="500" fill="hold"/>
                                        <p:tgtEl>
                                          <p:spTgt spid="12"/>
                                        </p:tgtEl>
                                        <p:attrNameLst>
                                          <p:attrName>ppt_w</p:attrName>
                                        </p:attrNameLst>
                                      </p:cBhvr>
                                      <p:tavLst>
                                        <p:tav tm="0">
                                          <p:val>
                                            <p:fltVal val="0"/>
                                          </p:val>
                                        </p:tav>
                                        <p:tav tm="100000">
                                          <p:val>
                                            <p:strVal val="#ppt_w"/>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2000" fill="hold"/>
                                        <p:tgtEl>
                                          <p:spTgt spid="3"/>
                                        </p:tgtEl>
                                        <p:attrNameLst>
                                          <p:attrName>ppt_w</p:attrName>
                                        </p:attrNameLst>
                                      </p:cBhvr>
                                      <p:tavLst>
                                        <p:tav tm="0">
                                          <p:val>
                                            <p:fltVal val="0"/>
                                          </p:val>
                                        </p:tav>
                                        <p:tav tm="100000">
                                          <p:val>
                                            <p:strVal val="#ppt_w"/>
                                          </p:val>
                                        </p:tav>
                                      </p:tavLst>
                                    </p:anim>
                                    <p:anim calcmode="lin" valueType="num">
                                      <p:cBhvr>
                                        <p:cTn id="37" dur="2000" fill="hold"/>
                                        <p:tgtEl>
                                          <p:spTgt spid="3"/>
                                        </p:tgtEl>
                                        <p:attrNameLst>
                                          <p:attrName>ppt_h</p:attrName>
                                        </p:attrNameLst>
                                      </p:cBhvr>
                                      <p:tavLst>
                                        <p:tav tm="0">
                                          <p:val>
                                            <p:fltVal val="0"/>
                                          </p:val>
                                        </p:tav>
                                        <p:tav tm="100000">
                                          <p:val>
                                            <p:strVal val="#ppt_h"/>
                                          </p:val>
                                        </p:tav>
                                      </p:tavLst>
                                    </p:anim>
                                  </p:childTnLst>
                                </p:cTn>
                              </p:par>
                              <p:par>
                                <p:cTn id="38" presetID="1" presetClass="path" presetSubtype="0" repeatCount="indefinite" accel="50000" decel="50000" fill="hold" nodeType="withEffect">
                                  <p:stCondLst>
                                    <p:cond delay="0"/>
                                  </p:stCondLst>
                                  <p:childTnLst>
                                    <p:animMotion origin="layout" path="M 3.33333E-6 -4.44444E-6 C 3.33333E-6 0.16482 -0.10365 0.3 -0.23125 0.3 C -0.35851 0.3 -0.4625 0.16482 -0.4625 -4.44444E-6 C -0.4625 -0.16597 -0.35851 -0.3 -0.23125 -0.3 C -0.10365 -0.3 3.33333E-6 -0.16597 3.33333E-6 -4.44444E-6 Z " pathEditMode="relative" rAng="5400000" ptsTypes="fffff">
                                      <p:cBhvr>
                                        <p:cTn id="39" dur="5000" fill="hold"/>
                                        <p:tgtEl>
                                          <p:spTgt spid="6"/>
                                        </p:tgtEl>
                                        <p:attrNameLst>
                                          <p:attrName>ppt_x</p:attrName>
                                          <p:attrName>ppt_y</p:attrName>
                                        </p:attrNameLst>
                                      </p:cBhvr>
                                      <p:rCtr x="-231" y="0"/>
                                    </p:animMotion>
                                  </p:childTnLst>
                                </p:cTn>
                              </p:par>
                              <p:par>
                                <p:cTn id="40" presetID="1" presetClass="path" presetSubtype="0" repeatCount="indefinite" accel="50000" decel="50000" fill="hold" nodeType="withEffect">
                                  <p:stCondLst>
                                    <p:cond delay="0"/>
                                  </p:stCondLst>
                                  <p:childTnLst>
                                    <p:animMotion origin="layout" path="M -3.33333E-6 -0.01829 C 0.125 -0.01829 0.22709 0.10602 0.22709 0.25926 C 0.22709 0.4125 0.125 0.53727 -3.33333E-6 0.53727 C -0.12569 0.53727 -0.22708 0.4125 -0.22708 0.25926 C -0.22708 0.10602 -0.12569 -0.01829 -3.33333E-6 -0.01829 Z " pathEditMode="relative" rAng="0" ptsTypes="fffff">
                                      <p:cBhvr>
                                        <p:cTn id="41" dur="5000" fill="hold"/>
                                        <p:tgtEl>
                                          <p:spTgt spid="10"/>
                                        </p:tgtEl>
                                        <p:attrNameLst>
                                          <p:attrName>ppt_x</p:attrName>
                                          <p:attrName>ppt_y</p:attrName>
                                        </p:attrNameLst>
                                      </p:cBhvr>
                                      <p:rCtr x="0" y="278"/>
                                    </p:animMotion>
                                  </p:childTnLst>
                                </p:cTn>
                              </p:par>
                              <p:par>
                                <p:cTn id="42" presetID="1" presetClass="path" presetSubtype="0" repeatCount="indefinite" accel="50000" decel="50000" fill="hold" nodeType="withEffect">
                                  <p:stCondLst>
                                    <p:cond delay="0"/>
                                  </p:stCondLst>
                                  <p:childTnLst>
                                    <p:animMotion origin="layout" path="M 5.55556E-7 -1.48148E-6 C -0.00347 -0.15648 0.0934 -0.28912 0.21875 -0.29491 C 0.34462 -0.30185 0.44948 -0.18032 0.45417 -0.02361 C 0.45885 0.13241 0.36128 0.26412 0.23559 0.2706 C 0.11094 0.27685 0.00608 0.15579 5.55556E-7 -1.48148E-6 Z " pathEditMode="relative" rAng="-5531882" ptsTypes="fffff">
                                      <p:cBhvr>
                                        <p:cTn id="43" dur="5000" fill="hold"/>
                                        <p:tgtEl>
                                          <p:spTgt spid="12"/>
                                        </p:tgtEl>
                                        <p:attrNameLst>
                                          <p:attrName>ppt_x</p:attrName>
                                          <p:attrName>ppt_y</p:attrName>
                                        </p:attrNameLst>
                                      </p:cBhvr>
                                      <p:rCtr x="227" y="-13"/>
                                    </p:animMotion>
                                  </p:childTnLst>
                                </p:cTn>
                              </p:par>
                              <p:par>
                                <p:cTn id="44" presetID="1" presetClass="path" presetSubtype="0" repeatCount="indefinite" accel="50000" decel="50000" fill="hold" nodeType="withEffect">
                                  <p:stCondLst>
                                    <p:cond delay="0"/>
                                  </p:stCondLst>
                                  <p:childTnLst>
                                    <p:animMotion origin="layout" path="M 0.00086 0.03426 C -0.125 0.04468 -0.23403 -0.08356 -0.24167 -0.25231 C -0.24948 -0.42129 -0.15313 -0.5669 -0.02726 -0.57708 C 0.09896 -0.5875 0.20764 -0.45856 0.21527 -0.28981 C 0.22326 -0.12083 0.12708 0.02408 0.00086 0.03426 Z " pathEditMode="relative" rAng="10590406" ptsTypes="fffff">
                                      <p:cBhvr>
                                        <p:cTn id="45" dur="5000" fill="hold"/>
                                        <p:tgtEl>
                                          <p:spTgt spid="9"/>
                                        </p:tgtEl>
                                        <p:attrNameLst>
                                          <p:attrName>ppt_x</p:attrName>
                                          <p:attrName>ppt_y</p:attrName>
                                        </p:attrNameLst>
                                      </p:cBhvr>
                                      <p:rCtr x="-1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9"/>
          <p:cNvGrpSpPr>
            <a:grpSpLocks/>
          </p:cNvGrpSpPr>
          <p:nvPr/>
        </p:nvGrpSpPr>
        <p:grpSpPr bwMode="auto">
          <a:xfrm>
            <a:off x="0" y="0"/>
            <a:ext cx="9067800" cy="6705600"/>
            <a:chOff x="76200" y="0"/>
            <a:chExt cx="9067800" cy="6858000"/>
          </a:xfrm>
        </p:grpSpPr>
        <p:pic>
          <p:nvPicPr>
            <p:cNvPr id="13325"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3326"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3327"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3328"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75"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1.1.3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Các</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hoạt</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động</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chủ</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yếu</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a:t>
            </a:r>
            <a:r>
              <a:rPr lang="en-US" sz="3200" dirty="0" err="1">
                <a:solidFill>
                  <a:srgbClr val="0070C0"/>
                </a:solidFill>
                <a:effectLst>
                  <a:reflection blurRad="6350" stA="55000" endA="300" endPos="45500" dir="5400000" sy="-100000" algn="bl" rotWithShape="0"/>
                </a:effectLst>
                <a:latin typeface="Arial" pitchFamily="34" charset="0"/>
                <a:ea typeface="+mj-ea"/>
                <a:cs typeface="Arial" pitchFamily="34" charset="0"/>
              </a:rPr>
              <a:t>của</a:t>
            </a:r>
            <a:r>
              <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rPr>
              <a:t> QTNL</a:t>
            </a:r>
          </a:p>
        </p:txBody>
      </p:sp>
      <p:sp>
        <p:nvSpPr>
          <p:cNvPr id="14" name="Rectangle 13"/>
          <p:cNvSpPr/>
          <p:nvPr/>
        </p:nvSpPr>
        <p:spPr>
          <a:xfrm>
            <a:off x="323850" y="1709738"/>
            <a:ext cx="2514600" cy="1447800"/>
          </a:xfrm>
          <a:prstGeom prst="rect">
            <a:avLst/>
          </a:prstGeom>
          <a:ln/>
        </p:spPr>
        <p:style>
          <a:lnRef idx="3">
            <a:schemeClr val="lt1"/>
          </a:lnRef>
          <a:fillRef idx="1">
            <a:schemeClr val="accent4"/>
          </a:fillRef>
          <a:effectRef idx="1">
            <a:schemeClr val="accent4"/>
          </a:effectRef>
          <a:fontRef idx="minor">
            <a:schemeClr val="lt1"/>
          </a:fontRef>
        </p:style>
        <p:txBody>
          <a:bodyPr anchor="ctr"/>
          <a:lstStyle/>
          <a:p>
            <a:pPr algn="ctr">
              <a:defRPr/>
            </a:pPr>
            <a:endParaRPr lang="en-US">
              <a:solidFill>
                <a:schemeClr val="bg1"/>
              </a:solidFill>
            </a:endParaRPr>
          </a:p>
        </p:txBody>
      </p:sp>
      <p:sp>
        <p:nvSpPr>
          <p:cNvPr id="19" name="Rectangle 18"/>
          <p:cNvSpPr/>
          <p:nvPr/>
        </p:nvSpPr>
        <p:spPr>
          <a:xfrm>
            <a:off x="3181350" y="1622425"/>
            <a:ext cx="2514600" cy="1447800"/>
          </a:xfrm>
          <a:prstGeom prst="rect">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2800" b="1" dirty="0" err="1">
                <a:solidFill>
                  <a:schemeClr val="bg1"/>
                </a:solidFill>
              </a:rPr>
              <a:t>Nhà</a:t>
            </a:r>
            <a:r>
              <a:rPr lang="en-US" sz="2800" b="1" dirty="0">
                <a:solidFill>
                  <a:schemeClr val="bg1"/>
                </a:solidFill>
              </a:rPr>
              <a:t> </a:t>
            </a:r>
            <a:r>
              <a:rPr lang="en-US" sz="2800" b="1" dirty="0" err="1">
                <a:solidFill>
                  <a:schemeClr val="bg1"/>
                </a:solidFill>
              </a:rPr>
              <a:t>nước</a:t>
            </a:r>
            <a:r>
              <a:rPr lang="en-US" sz="2800" b="1" dirty="0">
                <a:solidFill>
                  <a:schemeClr val="bg1"/>
                </a:solidFill>
              </a:rPr>
              <a:t> </a:t>
            </a:r>
            <a:r>
              <a:rPr lang="en-US" sz="2800" b="1" dirty="0" err="1">
                <a:solidFill>
                  <a:schemeClr val="bg1"/>
                </a:solidFill>
              </a:rPr>
              <a:t>phong</a:t>
            </a:r>
            <a:r>
              <a:rPr lang="en-US" sz="2800" b="1" dirty="0">
                <a:solidFill>
                  <a:schemeClr val="bg1"/>
                </a:solidFill>
              </a:rPr>
              <a:t> </a:t>
            </a:r>
            <a:r>
              <a:rPr lang="en-US" sz="2800" b="1" dirty="0" err="1">
                <a:solidFill>
                  <a:schemeClr val="bg1"/>
                </a:solidFill>
              </a:rPr>
              <a:t>kiến</a:t>
            </a:r>
            <a:endParaRPr lang="en-US" sz="2800" b="1" dirty="0">
              <a:solidFill>
                <a:schemeClr val="bg1"/>
              </a:solidFill>
            </a:endParaRPr>
          </a:p>
          <a:p>
            <a:pPr algn="ctr">
              <a:defRPr/>
            </a:pPr>
            <a:endParaRPr lang="en-US" dirty="0">
              <a:solidFill>
                <a:schemeClr val="bg1"/>
              </a:solidFill>
            </a:endParaRPr>
          </a:p>
        </p:txBody>
      </p:sp>
      <p:sp>
        <p:nvSpPr>
          <p:cNvPr id="20" name="Rectangle 19"/>
          <p:cNvSpPr/>
          <p:nvPr/>
        </p:nvSpPr>
        <p:spPr>
          <a:xfrm>
            <a:off x="6248400" y="1638300"/>
            <a:ext cx="2514600" cy="1447800"/>
          </a:xfrm>
          <a:prstGeom prst="rect">
            <a:avLst/>
          </a:prstGeom>
          <a:ln/>
        </p:spPr>
        <p:style>
          <a:lnRef idx="3">
            <a:schemeClr val="lt1"/>
          </a:lnRef>
          <a:fillRef idx="1">
            <a:schemeClr val="accent6"/>
          </a:fillRef>
          <a:effectRef idx="1">
            <a:schemeClr val="accent6"/>
          </a:effectRef>
          <a:fontRef idx="minor">
            <a:schemeClr val="lt1"/>
          </a:fontRef>
        </p:style>
        <p:txBody>
          <a:bodyPr anchor="ctr"/>
          <a:lstStyle/>
          <a:p>
            <a:pPr algn="ctr">
              <a:defRPr/>
            </a:pPr>
            <a:endParaRPr lang="en-US">
              <a:solidFill>
                <a:schemeClr val="bg1"/>
              </a:solidFill>
            </a:endParaRPr>
          </a:p>
        </p:txBody>
      </p:sp>
      <p:sp>
        <p:nvSpPr>
          <p:cNvPr id="21" name="TextBox 20"/>
          <p:cNvSpPr txBox="1">
            <a:spLocks noChangeArrowheads="1"/>
          </p:cNvSpPr>
          <p:nvPr/>
        </p:nvSpPr>
        <p:spPr bwMode="auto">
          <a:xfrm>
            <a:off x="476250" y="2031107"/>
            <a:ext cx="2209800" cy="1077218"/>
          </a:xfrm>
          <a:prstGeom prst="rect">
            <a:avLst/>
          </a:prstGeom>
          <a:noFill/>
          <a:ln w="9525">
            <a:noFill/>
            <a:miter lim="800000"/>
            <a:headEnd/>
            <a:tailEnd/>
          </a:ln>
        </p:spPr>
        <p:txBody>
          <a:bodyPr>
            <a:spAutoFit/>
          </a:bodyPr>
          <a:lstStyle/>
          <a:p>
            <a:pPr algn="ctr"/>
            <a:r>
              <a:rPr lang="en-US" sz="3200" b="1" dirty="0" err="1">
                <a:solidFill>
                  <a:schemeClr val="bg1"/>
                </a:solidFill>
              </a:rPr>
              <a:t>Nhà</a:t>
            </a:r>
            <a:r>
              <a:rPr lang="en-US" sz="3200" b="1" dirty="0">
                <a:solidFill>
                  <a:schemeClr val="bg1"/>
                </a:solidFill>
              </a:rPr>
              <a:t> </a:t>
            </a:r>
            <a:r>
              <a:rPr lang="en-US" sz="3200" b="1" dirty="0" err="1">
                <a:solidFill>
                  <a:schemeClr val="bg1"/>
                </a:solidFill>
              </a:rPr>
              <a:t>nước</a:t>
            </a:r>
            <a:r>
              <a:rPr lang="en-US" sz="3200" b="1" dirty="0">
                <a:solidFill>
                  <a:schemeClr val="bg1"/>
                </a:solidFill>
              </a:rPr>
              <a:t> CHNL</a:t>
            </a:r>
          </a:p>
        </p:txBody>
      </p:sp>
      <p:sp>
        <p:nvSpPr>
          <p:cNvPr id="13321" name="TextBox 22"/>
          <p:cNvSpPr txBox="1">
            <a:spLocks noChangeArrowheads="1"/>
          </p:cNvSpPr>
          <p:nvPr/>
        </p:nvSpPr>
        <p:spPr bwMode="auto">
          <a:xfrm>
            <a:off x="6400800" y="2079625"/>
            <a:ext cx="2209800" cy="830997"/>
          </a:xfrm>
          <a:prstGeom prst="rect">
            <a:avLst/>
          </a:prstGeom>
          <a:noFill/>
          <a:ln w="9525">
            <a:noFill/>
            <a:miter lim="800000"/>
            <a:headEnd/>
            <a:tailEnd/>
          </a:ln>
        </p:spPr>
        <p:txBody>
          <a:bodyPr>
            <a:spAutoFit/>
          </a:bodyPr>
          <a:lstStyle/>
          <a:p>
            <a:pPr algn="ctr"/>
            <a:r>
              <a:rPr lang="en-US" sz="2400" b="1" dirty="0" err="1">
                <a:solidFill>
                  <a:schemeClr val="bg1"/>
                </a:solidFill>
              </a:rPr>
              <a:t>Nhà</a:t>
            </a:r>
            <a:r>
              <a:rPr lang="en-US" sz="2400" b="1" dirty="0">
                <a:solidFill>
                  <a:schemeClr val="bg1"/>
                </a:solidFill>
              </a:rPr>
              <a:t> </a:t>
            </a:r>
            <a:r>
              <a:rPr lang="en-US" sz="2400" b="1" dirty="0" err="1">
                <a:solidFill>
                  <a:schemeClr val="bg1"/>
                </a:solidFill>
              </a:rPr>
              <a:t>nước</a:t>
            </a:r>
            <a:r>
              <a:rPr lang="en-US" sz="2400" b="1" dirty="0">
                <a:solidFill>
                  <a:schemeClr val="bg1"/>
                </a:solidFill>
              </a:rPr>
              <a:t>  </a:t>
            </a:r>
            <a:r>
              <a:rPr lang="en-US" sz="2400" b="1" dirty="0" err="1">
                <a:solidFill>
                  <a:schemeClr val="bg1"/>
                </a:solidFill>
              </a:rPr>
              <a:t>tư</a:t>
            </a:r>
            <a:r>
              <a:rPr lang="en-US" sz="2400" b="1" dirty="0">
                <a:solidFill>
                  <a:schemeClr val="bg1"/>
                </a:solidFill>
              </a:rPr>
              <a:t> </a:t>
            </a:r>
            <a:r>
              <a:rPr lang="en-US" sz="2400" b="1" dirty="0" err="1">
                <a:solidFill>
                  <a:schemeClr val="bg1"/>
                </a:solidFill>
              </a:rPr>
              <a:t>bản</a:t>
            </a:r>
            <a:endParaRPr lang="en-US" sz="2400" b="1" dirty="0">
              <a:solidFill>
                <a:schemeClr val="bg1"/>
              </a:solidFill>
            </a:endParaRPr>
          </a:p>
        </p:txBody>
      </p:sp>
      <p:sp>
        <p:nvSpPr>
          <p:cNvPr id="24" name="TextBox 23"/>
          <p:cNvSpPr txBox="1">
            <a:spLocks noChangeArrowheads="1"/>
          </p:cNvSpPr>
          <p:nvPr/>
        </p:nvSpPr>
        <p:spPr bwMode="auto">
          <a:xfrm>
            <a:off x="381000" y="3157538"/>
            <a:ext cx="2362200" cy="2832100"/>
          </a:xfrm>
          <a:prstGeom prst="rect">
            <a:avLst/>
          </a:prstGeom>
          <a:noFill/>
          <a:ln w="9525">
            <a:noFill/>
            <a:miter lim="800000"/>
            <a:headEnd/>
            <a:tailEnd/>
          </a:ln>
        </p:spPr>
        <p:txBody>
          <a:bodyPr>
            <a:spAutoFit/>
          </a:bodyPr>
          <a:lstStyle/>
          <a:p>
            <a:pPr>
              <a:buFontTx/>
              <a:buChar char="•"/>
            </a:pPr>
            <a:r>
              <a:rPr lang="en-US" dirty="0"/>
              <a:t> </a:t>
            </a:r>
            <a:r>
              <a:rPr lang="en-US" sz="2000" dirty="0" err="1"/>
              <a:t>Cơ</a:t>
            </a:r>
            <a:r>
              <a:rPr lang="en-US" sz="2000" dirty="0"/>
              <a:t> </a:t>
            </a:r>
            <a:r>
              <a:rPr lang="en-US" sz="2000" dirty="0" err="1"/>
              <a:t>sở</a:t>
            </a:r>
            <a:r>
              <a:rPr lang="en-US" sz="2000" dirty="0"/>
              <a:t> </a:t>
            </a:r>
            <a:r>
              <a:rPr lang="en-US" sz="2000" dirty="0" err="1"/>
              <a:t>kinh</a:t>
            </a:r>
            <a:r>
              <a:rPr lang="en-US" sz="2000" dirty="0"/>
              <a:t> </a:t>
            </a:r>
            <a:r>
              <a:rPr lang="en-US" sz="2000" dirty="0" err="1"/>
              <a:t>tế</a:t>
            </a:r>
            <a:r>
              <a:rPr lang="en-US" sz="2000" dirty="0"/>
              <a:t>: </a:t>
            </a:r>
            <a:r>
              <a:rPr lang="en-US" sz="2000" dirty="0" err="1"/>
              <a:t>tư</a:t>
            </a:r>
            <a:r>
              <a:rPr lang="en-US" sz="2000" dirty="0"/>
              <a:t> </a:t>
            </a:r>
            <a:r>
              <a:rPr lang="en-US" sz="2000" dirty="0" err="1"/>
              <a:t>hữu</a:t>
            </a:r>
            <a:r>
              <a:rPr lang="en-US" sz="2000" dirty="0"/>
              <a:t> </a:t>
            </a:r>
            <a:r>
              <a:rPr lang="en-US" sz="2000" dirty="0" err="1"/>
              <a:t>chủ</a:t>
            </a:r>
            <a:r>
              <a:rPr lang="en-US" sz="2000" dirty="0"/>
              <a:t> </a:t>
            </a:r>
            <a:r>
              <a:rPr lang="en-US" sz="2000" dirty="0" err="1"/>
              <a:t>nô</a:t>
            </a:r>
            <a:endParaRPr lang="en-US" sz="2000" dirty="0"/>
          </a:p>
          <a:p>
            <a:pPr eaLnBrk="0" hangingPunct="0">
              <a:spcBef>
                <a:spcPct val="50000"/>
              </a:spcBef>
              <a:buFontTx/>
              <a:buChar char="•"/>
            </a:pPr>
            <a:r>
              <a:rPr lang="en-US" sz="2000" dirty="0"/>
              <a:t> </a:t>
            </a:r>
            <a:r>
              <a:rPr lang="en-US" sz="2000" dirty="0" err="1"/>
              <a:t>Cấu</a:t>
            </a:r>
            <a:r>
              <a:rPr lang="en-US" sz="2000" dirty="0"/>
              <a:t> </a:t>
            </a:r>
            <a:r>
              <a:rPr lang="en-US" sz="2000" dirty="0" err="1"/>
              <a:t>trúc</a:t>
            </a:r>
            <a:r>
              <a:rPr lang="en-US" sz="2000" dirty="0"/>
              <a:t> </a:t>
            </a:r>
            <a:r>
              <a:rPr lang="en-US" sz="2000" dirty="0" err="1"/>
              <a:t>xã</a:t>
            </a:r>
            <a:r>
              <a:rPr lang="en-US" sz="2000" dirty="0"/>
              <a:t> </a:t>
            </a:r>
            <a:r>
              <a:rPr lang="en-US" sz="2000" dirty="0" err="1"/>
              <a:t>hội</a:t>
            </a:r>
            <a:r>
              <a:rPr lang="en-US" sz="2000" dirty="0"/>
              <a:t>: </a:t>
            </a:r>
            <a:r>
              <a:rPr lang="en-US" sz="2000" dirty="0" err="1"/>
              <a:t>giai</a:t>
            </a:r>
            <a:r>
              <a:rPr lang="en-US" sz="2000" dirty="0"/>
              <a:t> </a:t>
            </a:r>
            <a:r>
              <a:rPr lang="en-US" sz="2000" dirty="0" err="1"/>
              <a:t>cấp</a:t>
            </a:r>
            <a:r>
              <a:rPr lang="en-US" sz="2000" dirty="0"/>
              <a:t> </a:t>
            </a:r>
            <a:r>
              <a:rPr lang="en-US" sz="2000" dirty="0" err="1"/>
              <a:t>chủ</a:t>
            </a:r>
            <a:r>
              <a:rPr lang="en-US" sz="2000" dirty="0"/>
              <a:t> </a:t>
            </a:r>
            <a:r>
              <a:rPr lang="en-US" sz="2000" dirty="0" err="1"/>
              <a:t>nô</a:t>
            </a:r>
            <a:r>
              <a:rPr lang="en-US" sz="2000" dirty="0"/>
              <a:t> &gt;&lt; </a:t>
            </a:r>
            <a:r>
              <a:rPr lang="en-US" sz="2000" dirty="0" err="1"/>
              <a:t>giai</a:t>
            </a:r>
            <a:r>
              <a:rPr lang="en-US" sz="2000" dirty="0"/>
              <a:t> </a:t>
            </a:r>
            <a:r>
              <a:rPr lang="en-US" sz="2000" dirty="0" err="1"/>
              <a:t>cấp</a:t>
            </a:r>
            <a:r>
              <a:rPr lang="en-US" sz="2000" dirty="0"/>
              <a:t> </a:t>
            </a:r>
            <a:r>
              <a:rPr lang="en-US" sz="2000" dirty="0" err="1"/>
              <a:t>nô</a:t>
            </a:r>
            <a:r>
              <a:rPr lang="en-US" sz="2000" dirty="0"/>
              <a:t> </a:t>
            </a:r>
            <a:r>
              <a:rPr lang="en-US" sz="2000" dirty="0" err="1"/>
              <a:t>lệ</a:t>
            </a:r>
            <a:endParaRPr lang="en-US" sz="2000" dirty="0"/>
          </a:p>
          <a:p>
            <a:pPr eaLnBrk="0" hangingPunct="0">
              <a:spcBef>
                <a:spcPct val="50000"/>
              </a:spcBef>
              <a:buFontTx/>
              <a:buChar char="•"/>
            </a:pPr>
            <a:r>
              <a:rPr lang="en-US" sz="2000" dirty="0"/>
              <a:t> </a:t>
            </a:r>
            <a:r>
              <a:rPr lang="en-US" sz="2000" dirty="0" err="1"/>
              <a:t>Cơ</a:t>
            </a:r>
            <a:r>
              <a:rPr lang="en-US" sz="2000" dirty="0"/>
              <a:t> </a:t>
            </a:r>
            <a:r>
              <a:rPr lang="en-US" sz="2000" dirty="0" err="1"/>
              <a:t>sở</a:t>
            </a:r>
            <a:r>
              <a:rPr lang="en-US" sz="2000" dirty="0"/>
              <a:t> </a:t>
            </a:r>
            <a:r>
              <a:rPr lang="en-US" sz="2000" dirty="0" err="1"/>
              <a:t>tư</a:t>
            </a:r>
            <a:r>
              <a:rPr lang="en-US" sz="2000" dirty="0"/>
              <a:t> </a:t>
            </a:r>
            <a:r>
              <a:rPr lang="en-US" sz="2000" dirty="0" err="1"/>
              <a:t>tưởng</a:t>
            </a:r>
            <a:r>
              <a:rPr lang="en-US" sz="2000" dirty="0"/>
              <a:t>: </a:t>
            </a:r>
            <a:r>
              <a:rPr lang="en-US" sz="2000" dirty="0" err="1"/>
              <a:t>đa</a:t>
            </a:r>
            <a:r>
              <a:rPr lang="en-US" sz="2000" dirty="0"/>
              <a:t> </a:t>
            </a:r>
            <a:r>
              <a:rPr lang="en-US" sz="2000" dirty="0" err="1"/>
              <a:t>thần</a:t>
            </a:r>
            <a:r>
              <a:rPr lang="en-US" sz="2000" dirty="0"/>
              <a:t> </a:t>
            </a:r>
            <a:r>
              <a:rPr lang="en-US" sz="2000" dirty="0" err="1"/>
              <a:t>đa</a:t>
            </a:r>
            <a:r>
              <a:rPr lang="en-US" sz="2000" dirty="0"/>
              <a:t> </a:t>
            </a:r>
            <a:r>
              <a:rPr lang="en-US" sz="2000" dirty="0" err="1"/>
              <a:t>giáo</a:t>
            </a:r>
            <a:endParaRPr lang="en-US" sz="2000" dirty="0"/>
          </a:p>
          <a:p>
            <a:pPr algn="just">
              <a:buFontTx/>
              <a:buChar char="-"/>
            </a:pPr>
            <a:endParaRPr lang="en-US" dirty="0"/>
          </a:p>
        </p:txBody>
      </p:sp>
      <p:sp>
        <p:nvSpPr>
          <p:cNvPr id="25" name="TextBox 24"/>
          <p:cNvSpPr txBox="1">
            <a:spLocks noChangeArrowheads="1"/>
          </p:cNvSpPr>
          <p:nvPr/>
        </p:nvSpPr>
        <p:spPr bwMode="auto">
          <a:xfrm>
            <a:off x="6324600" y="3108325"/>
            <a:ext cx="2362200" cy="2554288"/>
          </a:xfrm>
          <a:prstGeom prst="rect">
            <a:avLst/>
          </a:prstGeom>
          <a:noFill/>
          <a:ln w="9525">
            <a:noFill/>
            <a:miter lim="800000"/>
            <a:headEnd/>
            <a:tailEnd/>
          </a:ln>
        </p:spPr>
        <p:txBody>
          <a:bodyPr>
            <a:spAutoFit/>
          </a:bodyPr>
          <a:lstStyle/>
          <a:p>
            <a:pPr eaLnBrk="0" hangingPunct="0">
              <a:spcBef>
                <a:spcPct val="50000"/>
              </a:spcBef>
              <a:buClr>
                <a:schemeClr val="tx2"/>
              </a:buClr>
              <a:buFontTx/>
              <a:buChar char="•"/>
            </a:pPr>
            <a:r>
              <a:rPr lang="en-US" sz="2000" dirty="0"/>
              <a:t> </a:t>
            </a:r>
            <a:r>
              <a:rPr lang="en-US" sz="2000" dirty="0" err="1"/>
              <a:t>Cơ</a:t>
            </a:r>
            <a:r>
              <a:rPr lang="en-US" sz="2000" dirty="0"/>
              <a:t> </a:t>
            </a:r>
            <a:r>
              <a:rPr lang="en-US" sz="2000" dirty="0" err="1"/>
              <a:t>sở</a:t>
            </a:r>
            <a:r>
              <a:rPr lang="en-US" sz="2000" dirty="0"/>
              <a:t> </a:t>
            </a:r>
            <a:r>
              <a:rPr lang="en-US" sz="2000" dirty="0" err="1"/>
              <a:t>kinh</a:t>
            </a:r>
            <a:r>
              <a:rPr lang="en-US" sz="2000" dirty="0"/>
              <a:t> </a:t>
            </a:r>
            <a:r>
              <a:rPr lang="en-US" sz="2000" dirty="0" err="1"/>
              <a:t>tế</a:t>
            </a:r>
            <a:r>
              <a:rPr lang="en-US" sz="2000" dirty="0"/>
              <a:t>: </a:t>
            </a:r>
            <a:r>
              <a:rPr lang="en-US" sz="2000" dirty="0" err="1"/>
              <a:t>tư</a:t>
            </a:r>
            <a:r>
              <a:rPr lang="en-US" sz="2000" dirty="0"/>
              <a:t> </a:t>
            </a:r>
            <a:r>
              <a:rPr lang="en-US" sz="2000" dirty="0" err="1"/>
              <a:t>hữu</a:t>
            </a:r>
            <a:r>
              <a:rPr lang="en-US" sz="2000" dirty="0"/>
              <a:t> </a:t>
            </a:r>
            <a:r>
              <a:rPr lang="en-US" sz="2000" dirty="0" err="1"/>
              <a:t>tư</a:t>
            </a:r>
            <a:r>
              <a:rPr lang="en-US" sz="2000" dirty="0"/>
              <a:t> </a:t>
            </a:r>
            <a:r>
              <a:rPr lang="en-US" sz="2000" dirty="0" err="1"/>
              <a:t>sản</a:t>
            </a:r>
            <a:endParaRPr lang="en-US" sz="2000" dirty="0"/>
          </a:p>
          <a:p>
            <a:pPr eaLnBrk="0" hangingPunct="0">
              <a:spcBef>
                <a:spcPct val="50000"/>
              </a:spcBef>
              <a:buClr>
                <a:schemeClr val="tx2"/>
              </a:buClr>
              <a:buFontTx/>
              <a:buChar char="•"/>
            </a:pPr>
            <a:r>
              <a:rPr lang="en-US" sz="2000" b="1" dirty="0"/>
              <a:t> </a:t>
            </a:r>
            <a:r>
              <a:rPr lang="en-US" sz="2000" dirty="0" err="1"/>
              <a:t>Cấu</a:t>
            </a:r>
            <a:r>
              <a:rPr lang="en-US" sz="2000" dirty="0"/>
              <a:t> </a:t>
            </a:r>
            <a:r>
              <a:rPr lang="en-US" sz="2000" dirty="0" err="1"/>
              <a:t>trúc</a:t>
            </a:r>
            <a:r>
              <a:rPr lang="en-US" sz="2000" dirty="0"/>
              <a:t> </a:t>
            </a:r>
            <a:r>
              <a:rPr lang="en-US" sz="2000" dirty="0" err="1"/>
              <a:t>xã</a:t>
            </a:r>
            <a:r>
              <a:rPr lang="en-US" sz="2000" dirty="0"/>
              <a:t> </a:t>
            </a:r>
            <a:r>
              <a:rPr lang="en-US" sz="2000" dirty="0" err="1"/>
              <a:t>hội</a:t>
            </a:r>
            <a:r>
              <a:rPr lang="en-US" sz="2000" dirty="0"/>
              <a:t>: </a:t>
            </a:r>
            <a:r>
              <a:rPr lang="en-US" sz="2000" dirty="0" err="1"/>
              <a:t>giai</a:t>
            </a:r>
            <a:r>
              <a:rPr lang="en-US" sz="2000" dirty="0"/>
              <a:t> </a:t>
            </a:r>
            <a:r>
              <a:rPr lang="en-US" sz="2000" dirty="0" err="1"/>
              <a:t>cấp</a:t>
            </a:r>
            <a:r>
              <a:rPr lang="en-US" sz="2000" dirty="0"/>
              <a:t> </a:t>
            </a:r>
            <a:r>
              <a:rPr lang="en-US" sz="2000" dirty="0" err="1"/>
              <a:t>tư</a:t>
            </a:r>
            <a:r>
              <a:rPr lang="en-US" sz="2000" dirty="0"/>
              <a:t> </a:t>
            </a:r>
            <a:r>
              <a:rPr lang="en-US" sz="2000" dirty="0" err="1"/>
              <a:t>sản</a:t>
            </a:r>
            <a:r>
              <a:rPr lang="en-US" sz="2000" dirty="0"/>
              <a:t> &gt;&lt; </a:t>
            </a:r>
            <a:r>
              <a:rPr lang="en-US" sz="2000" dirty="0" err="1"/>
              <a:t>giai</a:t>
            </a:r>
            <a:r>
              <a:rPr lang="en-US" sz="2000" dirty="0"/>
              <a:t> </a:t>
            </a:r>
            <a:r>
              <a:rPr lang="en-US" sz="2000" dirty="0" err="1"/>
              <a:t>cấp</a:t>
            </a:r>
            <a:r>
              <a:rPr lang="en-US" sz="2000" dirty="0"/>
              <a:t> </a:t>
            </a:r>
            <a:r>
              <a:rPr lang="en-US" sz="2000" dirty="0" err="1"/>
              <a:t>vô</a:t>
            </a:r>
            <a:r>
              <a:rPr lang="en-US" sz="2000" dirty="0"/>
              <a:t> </a:t>
            </a:r>
            <a:r>
              <a:rPr lang="en-US" sz="2000" dirty="0" err="1"/>
              <a:t>sản</a:t>
            </a:r>
            <a:endParaRPr lang="en-US" sz="2000" dirty="0"/>
          </a:p>
          <a:p>
            <a:pPr eaLnBrk="0" hangingPunct="0">
              <a:spcBef>
                <a:spcPct val="50000"/>
              </a:spcBef>
              <a:buClr>
                <a:schemeClr val="tx2"/>
              </a:buClr>
              <a:buFontTx/>
              <a:buChar char="•"/>
            </a:pPr>
            <a:r>
              <a:rPr lang="en-US" sz="2000" dirty="0" err="1"/>
              <a:t>Cơ</a:t>
            </a:r>
            <a:r>
              <a:rPr lang="en-US" sz="2000" dirty="0"/>
              <a:t> </a:t>
            </a:r>
            <a:r>
              <a:rPr lang="en-US" sz="2000" dirty="0" err="1"/>
              <a:t>sở</a:t>
            </a:r>
            <a:r>
              <a:rPr lang="en-US" sz="2000" dirty="0"/>
              <a:t> </a:t>
            </a:r>
            <a:r>
              <a:rPr lang="en-US" sz="2000" dirty="0" err="1"/>
              <a:t>tư</a:t>
            </a:r>
            <a:r>
              <a:rPr lang="en-US" sz="2000" dirty="0"/>
              <a:t> </a:t>
            </a:r>
            <a:r>
              <a:rPr lang="en-US" sz="2000" dirty="0" err="1"/>
              <a:t>tưởng</a:t>
            </a:r>
            <a:r>
              <a:rPr lang="en-US" sz="2000" dirty="0"/>
              <a:t>: </a:t>
            </a:r>
            <a:r>
              <a:rPr lang="en-US" sz="2000" dirty="0" err="1"/>
              <a:t>đa</a:t>
            </a:r>
            <a:r>
              <a:rPr lang="en-US" sz="2000" dirty="0"/>
              <a:t> </a:t>
            </a:r>
            <a:r>
              <a:rPr lang="en-US" sz="2000" dirty="0" err="1"/>
              <a:t>nguyên</a:t>
            </a:r>
            <a:r>
              <a:rPr lang="en-US" sz="2000" b="1" dirty="0"/>
              <a:t> </a:t>
            </a:r>
          </a:p>
        </p:txBody>
      </p:sp>
      <p:sp>
        <p:nvSpPr>
          <p:cNvPr id="26" name="TextBox 25"/>
          <p:cNvSpPr txBox="1">
            <a:spLocks noChangeArrowheads="1"/>
          </p:cNvSpPr>
          <p:nvPr/>
        </p:nvSpPr>
        <p:spPr bwMode="auto">
          <a:xfrm>
            <a:off x="3352800" y="3070225"/>
            <a:ext cx="2362200" cy="2554545"/>
          </a:xfrm>
          <a:prstGeom prst="rect">
            <a:avLst/>
          </a:prstGeom>
          <a:noFill/>
          <a:ln w="9525">
            <a:noFill/>
            <a:miter lim="800000"/>
            <a:headEnd/>
            <a:tailEnd/>
          </a:ln>
        </p:spPr>
        <p:txBody>
          <a:bodyPr>
            <a:spAutoFit/>
          </a:bodyPr>
          <a:lstStyle/>
          <a:p>
            <a:pPr>
              <a:buClr>
                <a:schemeClr val="bg2"/>
              </a:buClr>
              <a:buFontTx/>
              <a:buChar char="•"/>
            </a:pPr>
            <a:r>
              <a:rPr lang="en-US" sz="2000" dirty="0" err="1"/>
              <a:t>Cơ</a:t>
            </a:r>
            <a:r>
              <a:rPr lang="en-US" sz="2000" dirty="0"/>
              <a:t> </a:t>
            </a:r>
            <a:r>
              <a:rPr lang="en-US" sz="2000" dirty="0" err="1"/>
              <a:t>sở</a:t>
            </a:r>
            <a:r>
              <a:rPr lang="en-US" sz="2000" dirty="0"/>
              <a:t> </a:t>
            </a:r>
            <a:r>
              <a:rPr lang="en-US" sz="2000" dirty="0" err="1"/>
              <a:t>kinh</a:t>
            </a:r>
            <a:r>
              <a:rPr lang="en-US" sz="2000" dirty="0"/>
              <a:t> </a:t>
            </a:r>
            <a:r>
              <a:rPr lang="en-US" sz="2000" dirty="0" err="1"/>
              <a:t>tế</a:t>
            </a:r>
            <a:r>
              <a:rPr lang="en-US" sz="2000" dirty="0"/>
              <a:t>: </a:t>
            </a:r>
            <a:r>
              <a:rPr lang="en-US" sz="2000" dirty="0" err="1"/>
              <a:t>tư</a:t>
            </a:r>
            <a:r>
              <a:rPr lang="en-US" sz="2000" dirty="0"/>
              <a:t> </a:t>
            </a:r>
            <a:r>
              <a:rPr lang="en-US" sz="2000" dirty="0" err="1"/>
              <a:t>hữu</a:t>
            </a:r>
            <a:r>
              <a:rPr lang="en-US" sz="2000" dirty="0"/>
              <a:t> </a:t>
            </a:r>
            <a:r>
              <a:rPr lang="en-US" sz="2000" dirty="0" err="1"/>
              <a:t>phong</a:t>
            </a:r>
            <a:r>
              <a:rPr lang="en-US" sz="2000" dirty="0"/>
              <a:t> </a:t>
            </a:r>
            <a:r>
              <a:rPr lang="en-US" sz="2000" dirty="0" err="1"/>
              <a:t>kiến</a:t>
            </a:r>
            <a:endParaRPr lang="en-US" sz="2000" dirty="0"/>
          </a:p>
          <a:p>
            <a:pPr eaLnBrk="0" hangingPunct="0">
              <a:spcBef>
                <a:spcPct val="50000"/>
              </a:spcBef>
              <a:buClr>
                <a:schemeClr val="bg2"/>
              </a:buClr>
              <a:buFontTx/>
              <a:buChar char="•"/>
            </a:pPr>
            <a:r>
              <a:rPr lang="en-US" sz="2000" dirty="0"/>
              <a:t> </a:t>
            </a:r>
            <a:r>
              <a:rPr lang="en-US" sz="2000" dirty="0" err="1"/>
              <a:t>Cấu</a:t>
            </a:r>
            <a:r>
              <a:rPr lang="en-US" sz="2000" dirty="0"/>
              <a:t> </a:t>
            </a:r>
            <a:r>
              <a:rPr lang="en-US" sz="2000" dirty="0" err="1"/>
              <a:t>trúc</a:t>
            </a:r>
            <a:r>
              <a:rPr lang="en-US" sz="2000" dirty="0"/>
              <a:t> </a:t>
            </a:r>
            <a:r>
              <a:rPr lang="en-US" sz="2000" dirty="0" err="1"/>
              <a:t>xã</a:t>
            </a:r>
            <a:r>
              <a:rPr lang="en-US" sz="2000" dirty="0"/>
              <a:t> </a:t>
            </a:r>
            <a:r>
              <a:rPr lang="en-US" sz="2000" dirty="0" err="1"/>
              <a:t>hội</a:t>
            </a:r>
            <a:r>
              <a:rPr lang="en-US" sz="2000" dirty="0"/>
              <a:t>: </a:t>
            </a:r>
            <a:r>
              <a:rPr lang="en-US" sz="2000" dirty="0" err="1"/>
              <a:t>giai</a:t>
            </a:r>
            <a:r>
              <a:rPr lang="en-US" sz="2000" dirty="0"/>
              <a:t> </a:t>
            </a:r>
            <a:r>
              <a:rPr lang="en-US" sz="2000" dirty="0" err="1"/>
              <a:t>cấp</a:t>
            </a:r>
            <a:r>
              <a:rPr lang="en-US" sz="2000" dirty="0"/>
              <a:t> </a:t>
            </a:r>
            <a:r>
              <a:rPr lang="en-US" sz="2000" dirty="0" err="1"/>
              <a:t>địa</a:t>
            </a:r>
            <a:r>
              <a:rPr lang="en-US" sz="2000" dirty="0"/>
              <a:t> </a:t>
            </a:r>
            <a:r>
              <a:rPr lang="en-US" sz="2000" dirty="0" err="1"/>
              <a:t>chủ</a:t>
            </a:r>
            <a:r>
              <a:rPr lang="en-US" sz="2000" dirty="0"/>
              <a:t> &gt;&lt; </a:t>
            </a:r>
            <a:r>
              <a:rPr lang="en-US" sz="2000" dirty="0" err="1"/>
              <a:t>giai</a:t>
            </a:r>
            <a:r>
              <a:rPr lang="en-US" sz="2000" dirty="0"/>
              <a:t> </a:t>
            </a:r>
            <a:r>
              <a:rPr lang="en-US" sz="2000" dirty="0" err="1"/>
              <a:t>cấp</a:t>
            </a:r>
            <a:r>
              <a:rPr lang="en-US" sz="2000" dirty="0"/>
              <a:t> </a:t>
            </a:r>
            <a:r>
              <a:rPr lang="en-US" sz="2000" dirty="0" err="1"/>
              <a:t>tá</a:t>
            </a:r>
            <a:r>
              <a:rPr lang="en-US" sz="2000" dirty="0"/>
              <a:t> </a:t>
            </a:r>
            <a:r>
              <a:rPr lang="en-US" sz="2000" dirty="0" err="1"/>
              <a:t>điền</a:t>
            </a:r>
            <a:r>
              <a:rPr lang="en-US" sz="2000" dirty="0"/>
              <a:t> </a:t>
            </a:r>
          </a:p>
          <a:p>
            <a:pPr eaLnBrk="0" hangingPunct="0">
              <a:spcBef>
                <a:spcPct val="50000"/>
              </a:spcBef>
              <a:buClr>
                <a:schemeClr val="bg2"/>
              </a:buClr>
              <a:buFontTx/>
              <a:buChar char="•"/>
            </a:pPr>
            <a:r>
              <a:rPr lang="en-US" sz="2000" dirty="0"/>
              <a:t> </a:t>
            </a:r>
            <a:r>
              <a:rPr lang="en-US" sz="2000" dirty="0" err="1"/>
              <a:t>Cơ</a:t>
            </a:r>
            <a:r>
              <a:rPr lang="en-US" sz="2000" dirty="0"/>
              <a:t> </a:t>
            </a:r>
            <a:r>
              <a:rPr lang="en-US" sz="2000" dirty="0" err="1"/>
              <a:t>sở</a:t>
            </a:r>
            <a:r>
              <a:rPr lang="en-US" sz="2000" dirty="0"/>
              <a:t> </a:t>
            </a:r>
            <a:r>
              <a:rPr lang="en-US" sz="2000" dirty="0" err="1"/>
              <a:t>tư</a:t>
            </a:r>
            <a:r>
              <a:rPr lang="en-US" sz="2000" dirty="0"/>
              <a:t> </a:t>
            </a:r>
            <a:r>
              <a:rPr lang="en-US" sz="2000" dirty="0" err="1"/>
              <a:t>tưởng</a:t>
            </a:r>
            <a:r>
              <a:rPr lang="en-US" sz="2000" dirty="0"/>
              <a:t>: </a:t>
            </a:r>
            <a:r>
              <a:rPr lang="en-US" sz="2000" dirty="0" err="1"/>
              <a:t>quốc</a:t>
            </a:r>
            <a:r>
              <a:rPr lang="en-US" sz="2000" dirty="0"/>
              <a:t> </a:t>
            </a:r>
            <a:r>
              <a:rPr lang="en-US" sz="2000" dirty="0" err="1"/>
              <a:t>đạo</a:t>
            </a:r>
            <a:endParaRPr 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4"/>
                                        </p:tgtEl>
                                      </p:cBhvr>
                                      <p:by x="100000" y="300000"/>
                                    </p:animScale>
                                  </p:childTnLst>
                                </p:cTn>
                              </p:par>
                              <p:par>
                                <p:cTn id="7" presetID="42" presetClass="path" presetSubtype="0" accel="50000" decel="50000" fill="hold" nodeType="withEffect">
                                  <p:stCondLst>
                                    <p:cond delay="0"/>
                                  </p:stCondLst>
                                  <p:childTnLst>
                                    <p:animMotion origin="layout" path="M -3.33333E-6 -2.22222E-6 L -3.33333E-6 0.2 " pathEditMode="relative" rAng="0" ptsTypes="AA">
                                      <p:cBhvr>
                                        <p:cTn id="8" dur="500" fill="hold"/>
                                        <p:tgtEl>
                                          <p:spTgt spid="14"/>
                                        </p:tgtEl>
                                        <p:attrNameLst>
                                          <p:attrName>ppt_x</p:attrName>
                                          <p:attrName>ppt_y</p:attrName>
                                        </p:attrNameLst>
                                      </p:cBhvr>
                                      <p:rCtr x="0" y="10000"/>
                                    </p:animMotion>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2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xit" presetSubtype="0" fill="hold" nodeType="clickEffect">
                                  <p:stCondLst>
                                    <p:cond delay="0"/>
                                  </p:stCondLst>
                                  <p:childTnLst>
                                    <p:animEffect transition="out" filter="fade">
                                      <p:cBhvr>
                                        <p:cTn id="16" dur="1000"/>
                                        <p:tgtEl>
                                          <p:spTgt spid="14"/>
                                        </p:tgtEl>
                                      </p:cBhvr>
                                    </p:animEffect>
                                    <p:anim calcmode="lin" valueType="num">
                                      <p:cBhvr>
                                        <p:cTn id="17" dur="1000"/>
                                        <p:tgtEl>
                                          <p:spTgt spid="14"/>
                                        </p:tgtEl>
                                        <p:attrNameLst>
                                          <p:attrName>ppt_x</p:attrName>
                                        </p:attrNameLst>
                                      </p:cBhvr>
                                      <p:tavLst>
                                        <p:tav tm="0">
                                          <p:val>
                                            <p:strVal val="ppt_x"/>
                                          </p:val>
                                        </p:tav>
                                        <p:tav tm="100000">
                                          <p:val>
                                            <p:strVal val="ppt_x"/>
                                          </p:val>
                                        </p:tav>
                                      </p:tavLst>
                                    </p:anim>
                                    <p:anim calcmode="lin" valueType="num">
                                      <p:cBhvr>
                                        <p:cTn id="18" dur="100" decel="100000"/>
                                        <p:tgtEl>
                                          <p:spTgt spid="14"/>
                                        </p:tgtEl>
                                        <p:attrNameLst>
                                          <p:attrName>ppt_y</p:attrName>
                                        </p:attrNameLst>
                                      </p:cBhvr>
                                      <p:tavLst>
                                        <p:tav tm="0">
                                          <p:val>
                                            <p:strVal val="ppt_y"/>
                                          </p:val>
                                        </p:tav>
                                        <p:tav tm="100000">
                                          <p:val>
                                            <p:strVal val="ppt_y-.03"/>
                                          </p:val>
                                        </p:tav>
                                      </p:tavLst>
                                    </p:anim>
                                    <p:anim calcmode="lin" valueType="num">
                                      <p:cBhvr>
                                        <p:cTn id="19" dur="900" accel="100000">
                                          <p:stCondLst>
                                            <p:cond delay="100"/>
                                          </p:stCondLst>
                                        </p:cTn>
                                        <p:tgtEl>
                                          <p:spTgt spid="14"/>
                                        </p:tgtEl>
                                        <p:attrNameLst>
                                          <p:attrName>ppt_y</p:attrName>
                                        </p:attrNameLst>
                                      </p:cBhvr>
                                      <p:tavLst>
                                        <p:tav tm="0">
                                          <p:val>
                                            <p:strVal val="ppt_y"/>
                                          </p:val>
                                        </p:tav>
                                        <p:tav tm="100000">
                                          <p:val>
                                            <p:strVal val="ppt_y+1"/>
                                          </p:val>
                                        </p:tav>
                                      </p:tavLst>
                                    </p:anim>
                                    <p:set>
                                      <p:cBhvr>
                                        <p:cTn id="20" dur="1" fill="hold">
                                          <p:stCondLst>
                                            <p:cond delay="999"/>
                                          </p:stCondLst>
                                        </p:cTn>
                                        <p:tgtEl>
                                          <p:spTgt spid="14"/>
                                        </p:tgtEl>
                                        <p:attrNameLst>
                                          <p:attrName>style.visibility</p:attrName>
                                        </p:attrNameLst>
                                      </p:cBhvr>
                                      <p:to>
                                        <p:strVal val="hidden"/>
                                      </p:to>
                                    </p:set>
                                  </p:childTnLst>
                                </p:cTn>
                              </p:par>
                              <p:par>
                                <p:cTn id="21" presetID="37" presetClass="exit" presetSubtype="0" fill="hold" grpId="1" nodeType="withEffect">
                                  <p:stCondLst>
                                    <p:cond delay="0"/>
                                  </p:stCondLst>
                                  <p:childTnLst>
                                    <p:animEffect transition="out" filter="fade">
                                      <p:cBhvr>
                                        <p:cTn id="22" dur="1000"/>
                                        <p:tgtEl>
                                          <p:spTgt spid="24"/>
                                        </p:tgtEl>
                                      </p:cBhvr>
                                    </p:animEffect>
                                    <p:anim calcmode="lin" valueType="num">
                                      <p:cBhvr>
                                        <p:cTn id="23" dur="1000"/>
                                        <p:tgtEl>
                                          <p:spTgt spid="24"/>
                                        </p:tgtEl>
                                        <p:attrNameLst>
                                          <p:attrName>ppt_x</p:attrName>
                                        </p:attrNameLst>
                                      </p:cBhvr>
                                      <p:tavLst>
                                        <p:tav tm="0">
                                          <p:val>
                                            <p:strVal val="ppt_x"/>
                                          </p:val>
                                        </p:tav>
                                        <p:tav tm="100000">
                                          <p:val>
                                            <p:strVal val="ppt_x"/>
                                          </p:val>
                                        </p:tav>
                                      </p:tavLst>
                                    </p:anim>
                                    <p:anim calcmode="lin" valueType="num">
                                      <p:cBhvr>
                                        <p:cTn id="24" dur="100" decel="100000"/>
                                        <p:tgtEl>
                                          <p:spTgt spid="24"/>
                                        </p:tgtEl>
                                        <p:attrNameLst>
                                          <p:attrName>ppt_y</p:attrName>
                                        </p:attrNameLst>
                                      </p:cBhvr>
                                      <p:tavLst>
                                        <p:tav tm="0">
                                          <p:val>
                                            <p:strVal val="ppt_y"/>
                                          </p:val>
                                        </p:tav>
                                        <p:tav tm="100000">
                                          <p:val>
                                            <p:strVal val="ppt_y-.03"/>
                                          </p:val>
                                        </p:tav>
                                      </p:tavLst>
                                    </p:anim>
                                    <p:anim calcmode="lin" valueType="num">
                                      <p:cBhvr>
                                        <p:cTn id="25" dur="900" accel="100000">
                                          <p:stCondLst>
                                            <p:cond delay="100"/>
                                          </p:stCondLst>
                                        </p:cTn>
                                        <p:tgtEl>
                                          <p:spTgt spid="24"/>
                                        </p:tgtEl>
                                        <p:attrNameLst>
                                          <p:attrName>ppt_y</p:attrName>
                                        </p:attrNameLst>
                                      </p:cBhvr>
                                      <p:tavLst>
                                        <p:tav tm="0">
                                          <p:val>
                                            <p:strVal val="ppt_y"/>
                                          </p:val>
                                        </p:tav>
                                        <p:tav tm="100000">
                                          <p:val>
                                            <p:strVal val="ppt_y+1"/>
                                          </p:val>
                                        </p:tav>
                                      </p:tavLst>
                                    </p:anim>
                                    <p:set>
                                      <p:cBhvr>
                                        <p:cTn id="26" dur="1" fill="hold">
                                          <p:stCondLst>
                                            <p:cond delay="999"/>
                                          </p:stCondLst>
                                        </p:cTn>
                                        <p:tgtEl>
                                          <p:spTgt spid="24"/>
                                        </p:tgtEl>
                                        <p:attrNameLst>
                                          <p:attrName>style.visibility</p:attrName>
                                        </p:attrNameLst>
                                      </p:cBhvr>
                                      <p:to>
                                        <p:strVal val="hidden"/>
                                      </p:to>
                                    </p:set>
                                  </p:childTnLst>
                                </p:cTn>
                              </p:par>
                              <p:par>
                                <p:cTn id="27" presetID="37" presetClass="exit" presetSubtype="0" fill="hold" grpId="0" nodeType="withEffect">
                                  <p:stCondLst>
                                    <p:cond delay="0"/>
                                  </p:stCondLst>
                                  <p:childTnLst>
                                    <p:animEffect transition="out" filter="fade">
                                      <p:cBhvr>
                                        <p:cTn id="28" dur="1000"/>
                                        <p:tgtEl>
                                          <p:spTgt spid="21"/>
                                        </p:tgtEl>
                                      </p:cBhvr>
                                    </p:animEffect>
                                    <p:anim calcmode="lin" valueType="num">
                                      <p:cBhvr>
                                        <p:cTn id="29" dur="1000"/>
                                        <p:tgtEl>
                                          <p:spTgt spid="21"/>
                                        </p:tgtEl>
                                        <p:attrNameLst>
                                          <p:attrName>ppt_x</p:attrName>
                                        </p:attrNameLst>
                                      </p:cBhvr>
                                      <p:tavLst>
                                        <p:tav tm="0">
                                          <p:val>
                                            <p:strVal val="ppt_x"/>
                                          </p:val>
                                        </p:tav>
                                        <p:tav tm="100000">
                                          <p:val>
                                            <p:strVal val="ppt_x"/>
                                          </p:val>
                                        </p:tav>
                                      </p:tavLst>
                                    </p:anim>
                                    <p:anim calcmode="lin" valueType="num">
                                      <p:cBhvr>
                                        <p:cTn id="30" dur="100" decel="100000"/>
                                        <p:tgtEl>
                                          <p:spTgt spid="21"/>
                                        </p:tgtEl>
                                        <p:attrNameLst>
                                          <p:attrName>ppt_y</p:attrName>
                                        </p:attrNameLst>
                                      </p:cBhvr>
                                      <p:tavLst>
                                        <p:tav tm="0">
                                          <p:val>
                                            <p:strVal val="ppt_y"/>
                                          </p:val>
                                        </p:tav>
                                        <p:tav tm="100000">
                                          <p:val>
                                            <p:strVal val="ppt_y-.03"/>
                                          </p:val>
                                        </p:tav>
                                      </p:tavLst>
                                    </p:anim>
                                    <p:anim calcmode="lin" valueType="num">
                                      <p:cBhvr>
                                        <p:cTn id="31" dur="900" accel="100000">
                                          <p:stCondLst>
                                            <p:cond delay="100"/>
                                          </p:stCondLst>
                                        </p:cTn>
                                        <p:tgtEl>
                                          <p:spTgt spid="21"/>
                                        </p:tgtEl>
                                        <p:attrNameLst>
                                          <p:attrName>ppt_y</p:attrName>
                                        </p:attrNameLst>
                                      </p:cBhvr>
                                      <p:tavLst>
                                        <p:tav tm="0">
                                          <p:val>
                                            <p:strVal val="ppt_y"/>
                                          </p:val>
                                        </p:tav>
                                        <p:tav tm="100000">
                                          <p:val>
                                            <p:strVal val="ppt_y+1"/>
                                          </p:val>
                                        </p:tav>
                                      </p:tavLst>
                                    </p:anim>
                                    <p:set>
                                      <p:cBhvr>
                                        <p:cTn id="32" dur="1" fill="hold">
                                          <p:stCondLst>
                                            <p:cond delay="999"/>
                                          </p:stCondLst>
                                        </p:cTn>
                                        <p:tgtEl>
                                          <p:spTgt spid="21"/>
                                        </p:tgtEl>
                                        <p:attrNameLst>
                                          <p:attrName>style.visibility</p:attrName>
                                        </p:attrNameLst>
                                      </p:cBhvr>
                                      <p:to>
                                        <p:strVal val="hidden"/>
                                      </p:to>
                                    </p:set>
                                  </p:childTnLst>
                                </p:cTn>
                              </p:par>
                              <p:par>
                                <p:cTn id="33" presetID="6" presetClass="emph" presetSubtype="0" fill="hold" nodeType="withEffect">
                                  <p:stCondLst>
                                    <p:cond delay="0"/>
                                  </p:stCondLst>
                                  <p:childTnLst>
                                    <p:animScale>
                                      <p:cBhvr>
                                        <p:cTn id="34" dur="500" fill="hold"/>
                                        <p:tgtEl>
                                          <p:spTgt spid="19"/>
                                        </p:tgtEl>
                                      </p:cBhvr>
                                      <p:by x="100000" y="300000"/>
                                    </p:animScale>
                                  </p:childTnLst>
                                </p:cTn>
                              </p:par>
                              <p:par>
                                <p:cTn id="35" presetID="42" presetClass="path" presetSubtype="0" accel="50000" decel="50000" fill="hold" nodeType="withEffect">
                                  <p:stCondLst>
                                    <p:cond delay="0"/>
                                  </p:stCondLst>
                                  <p:childTnLst>
                                    <p:animMotion origin="layout" path="M -3.33333E-6 -2.22222E-6 L -3.33333E-6 0.2 " pathEditMode="relative" rAng="0" ptsTypes="AA">
                                      <p:cBhvr>
                                        <p:cTn id="36" dur="500" fill="hold"/>
                                        <p:tgtEl>
                                          <p:spTgt spid="19"/>
                                        </p:tgtEl>
                                        <p:attrNameLst>
                                          <p:attrName>ppt_x</p:attrName>
                                          <p:attrName>ppt_y</p:attrName>
                                        </p:attrNameLst>
                                      </p:cBhvr>
                                      <p:rCtr x="0" y="10000"/>
                                    </p:animMotion>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2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37" presetClass="exit" presetSubtype="0" fill="hold" nodeType="clickEffect">
                                  <p:stCondLst>
                                    <p:cond delay="0"/>
                                  </p:stCondLst>
                                  <p:childTnLst>
                                    <p:animEffect transition="out" filter="fade">
                                      <p:cBhvr>
                                        <p:cTn id="43" dur="1000"/>
                                        <p:tgtEl>
                                          <p:spTgt spid="19"/>
                                        </p:tgtEl>
                                      </p:cBhvr>
                                    </p:animEffect>
                                    <p:anim calcmode="lin" valueType="num">
                                      <p:cBhvr>
                                        <p:cTn id="44" dur="1000"/>
                                        <p:tgtEl>
                                          <p:spTgt spid="19"/>
                                        </p:tgtEl>
                                        <p:attrNameLst>
                                          <p:attrName>ppt_x</p:attrName>
                                        </p:attrNameLst>
                                      </p:cBhvr>
                                      <p:tavLst>
                                        <p:tav tm="0">
                                          <p:val>
                                            <p:strVal val="ppt_x"/>
                                          </p:val>
                                        </p:tav>
                                        <p:tav tm="100000">
                                          <p:val>
                                            <p:strVal val="ppt_x"/>
                                          </p:val>
                                        </p:tav>
                                      </p:tavLst>
                                    </p:anim>
                                    <p:anim calcmode="lin" valueType="num">
                                      <p:cBhvr>
                                        <p:cTn id="45" dur="100" decel="100000"/>
                                        <p:tgtEl>
                                          <p:spTgt spid="19"/>
                                        </p:tgtEl>
                                        <p:attrNameLst>
                                          <p:attrName>ppt_y</p:attrName>
                                        </p:attrNameLst>
                                      </p:cBhvr>
                                      <p:tavLst>
                                        <p:tav tm="0">
                                          <p:val>
                                            <p:strVal val="ppt_y"/>
                                          </p:val>
                                        </p:tav>
                                        <p:tav tm="100000">
                                          <p:val>
                                            <p:strVal val="ppt_y-.03"/>
                                          </p:val>
                                        </p:tav>
                                      </p:tavLst>
                                    </p:anim>
                                    <p:anim calcmode="lin" valueType="num">
                                      <p:cBhvr>
                                        <p:cTn id="46" dur="900" accel="100000">
                                          <p:stCondLst>
                                            <p:cond delay="100"/>
                                          </p:stCondLst>
                                        </p:cTn>
                                        <p:tgtEl>
                                          <p:spTgt spid="19"/>
                                        </p:tgtEl>
                                        <p:attrNameLst>
                                          <p:attrName>ppt_y</p:attrName>
                                        </p:attrNameLst>
                                      </p:cBhvr>
                                      <p:tavLst>
                                        <p:tav tm="0">
                                          <p:val>
                                            <p:strVal val="ppt_y"/>
                                          </p:val>
                                        </p:tav>
                                        <p:tav tm="100000">
                                          <p:val>
                                            <p:strVal val="ppt_y+1"/>
                                          </p:val>
                                        </p:tav>
                                      </p:tavLst>
                                    </p:anim>
                                    <p:set>
                                      <p:cBhvr>
                                        <p:cTn id="47" dur="1" fill="hold">
                                          <p:stCondLst>
                                            <p:cond delay="999"/>
                                          </p:stCondLst>
                                        </p:cTn>
                                        <p:tgtEl>
                                          <p:spTgt spid="19"/>
                                        </p:tgtEl>
                                        <p:attrNameLst>
                                          <p:attrName>style.visibility</p:attrName>
                                        </p:attrNameLst>
                                      </p:cBhvr>
                                      <p:to>
                                        <p:strVal val="hidden"/>
                                      </p:to>
                                    </p:set>
                                  </p:childTnLst>
                                </p:cTn>
                              </p:par>
                              <p:par>
                                <p:cTn id="48" presetID="37" presetClass="exit" presetSubtype="0" fill="hold" grpId="1" nodeType="withEffect">
                                  <p:stCondLst>
                                    <p:cond delay="0"/>
                                  </p:stCondLst>
                                  <p:childTnLst>
                                    <p:animEffect transition="out" filter="fade">
                                      <p:cBhvr>
                                        <p:cTn id="49" dur="1000"/>
                                        <p:tgtEl>
                                          <p:spTgt spid="26"/>
                                        </p:tgtEl>
                                      </p:cBhvr>
                                    </p:animEffect>
                                    <p:anim calcmode="lin" valueType="num">
                                      <p:cBhvr>
                                        <p:cTn id="50" dur="1000"/>
                                        <p:tgtEl>
                                          <p:spTgt spid="26"/>
                                        </p:tgtEl>
                                        <p:attrNameLst>
                                          <p:attrName>ppt_x</p:attrName>
                                        </p:attrNameLst>
                                      </p:cBhvr>
                                      <p:tavLst>
                                        <p:tav tm="0">
                                          <p:val>
                                            <p:strVal val="ppt_x"/>
                                          </p:val>
                                        </p:tav>
                                        <p:tav tm="100000">
                                          <p:val>
                                            <p:strVal val="ppt_x"/>
                                          </p:val>
                                        </p:tav>
                                      </p:tavLst>
                                    </p:anim>
                                    <p:anim calcmode="lin" valueType="num">
                                      <p:cBhvr>
                                        <p:cTn id="51" dur="100" decel="100000"/>
                                        <p:tgtEl>
                                          <p:spTgt spid="26"/>
                                        </p:tgtEl>
                                        <p:attrNameLst>
                                          <p:attrName>ppt_y</p:attrName>
                                        </p:attrNameLst>
                                      </p:cBhvr>
                                      <p:tavLst>
                                        <p:tav tm="0">
                                          <p:val>
                                            <p:strVal val="ppt_y"/>
                                          </p:val>
                                        </p:tav>
                                        <p:tav tm="100000">
                                          <p:val>
                                            <p:strVal val="ppt_y-.03"/>
                                          </p:val>
                                        </p:tav>
                                      </p:tavLst>
                                    </p:anim>
                                    <p:anim calcmode="lin" valueType="num">
                                      <p:cBhvr>
                                        <p:cTn id="52" dur="900" accel="100000">
                                          <p:stCondLst>
                                            <p:cond delay="100"/>
                                          </p:stCondLst>
                                        </p:cTn>
                                        <p:tgtEl>
                                          <p:spTgt spid="26"/>
                                        </p:tgtEl>
                                        <p:attrNameLst>
                                          <p:attrName>ppt_y</p:attrName>
                                        </p:attrNameLst>
                                      </p:cBhvr>
                                      <p:tavLst>
                                        <p:tav tm="0">
                                          <p:val>
                                            <p:strVal val="ppt_y"/>
                                          </p:val>
                                        </p:tav>
                                        <p:tav tm="100000">
                                          <p:val>
                                            <p:strVal val="ppt_y+1"/>
                                          </p:val>
                                        </p:tav>
                                      </p:tavLst>
                                    </p:anim>
                                    <p:set>
                                      <p:cBhvr>
                                        <p:cTn id="53" dur="1" fill="hold">
                                          <p:stCondLst>
                                            <p:cond delay="999"/>
                                          </p:stCondLst>
                                        </p:cTn>
                                        <p:tgtEl>
                                          <p:spTgt spid="26"/>
                                        </p:tgtEl>
                                        <p:attrNameLst>
                                          <p:attrName>style.visibility</p:attrName>
                                        </p:attrNameLst>
                                      </p:cBhvr>
                                      <p:to>
                                        <p:strVal val="hidden"/>
                                      </p:to>
                                    </p:set>
                                  </p:childTnLst>
                                </p:cTn>
                              </p:par>
                              <p:par>
                                <p:cTn id="54" presetID="6" presetClass="emph" presetSubtype="0" fill="hold" nodeType="withEffect">
                                  <p:stCondLst>
                                    <p:cond delay="0"/>
                                  </p:stCondLst>
                                  <p:childTnLst>
                                    <p:animScale>
                                      <p:cBhvr>
                                        <p:cTn id="55" dur="500" fill="hold"/>
                                        <p:tgtEl>
                                          <p:spTgt spid="20"/>
                                        </p:tgtEl>
                                      </p:cBhvr>
                                      <p:by x="100000" y="315000"/>
                                    </p:animScale>
                                  </p:childTnLst>
                                </p:cTn>
                              </p:par>
                              <p:par>
                                <p:cTn id="56" presetID="42" presetClass="path" presetSubtype="0" accel="50000" decel="50000" fill="hold" nodeType="withEffect">
                                  <p:stCondLst>
                                    <p:cond delay="0"/>
                                  </p:stCondLst>
                                  <p:childTnLst>
                                    <p:animMotion origin="layout" path="M -3.33333E-6 -1.63737E-6 L -3.33333E-6 0.22202 " pathEditMode="relative" rAng="0" ptsTypes="AA">
                                      <p:cBhvr>
                                        <p:cTn id="57" dur="500" fill="hold"/>
                                        <p:tgtEl>
                                          <p:spTgt spid="20"/>
                                        </p:tgtEl>
                                        <p:attrNameLst>
                                          <p:attrName>ppt_x</p:attrName>
                                          <p:attrName>ppt_y</p:attrName>
                                        </p:attrNameLst>
                                      </p:cBhvr>
                                      <p:rCtr x="0" y="11101"/>
                                    </p:animMotion>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2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4" grpId="1"/>
      <p:bldP spid="25" grpId="0"/>
      <p:bldP spid="26" grpId="0"/>
      <p:bldP spid="2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9"/>
          <p:cNvGrpSpPr>
            <a:grpSpLocks/>
          </p:cNvGrpSpPr>
          <p:nvPr/>
        </p:nvGrpSpPr>
        <p:grpSpPr bwMode="auto">
          <a:xfrm>
            <a:off x="0" y="0"/>
            <a:ext cx="9067800" cy="6705600"/>
            <a:chOff x="76200" y="0"/>
            <a:chExt cx="9067800" cy="6858000"/>
          </a:xfrm>
        </p:grpSpPr>
        <p:pic>
          <p:nvPicPr>
            <p:cNvPr id="1434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434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434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434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aphicFrame>
        <p:nvGraphicFramePr>
          <p:cNvPr id="14" name="Diagram 13"/>
          <p:cNvGraphicFramePr/>
          <p:nvPr/>
        </p:nvGraphicFramePr>
        <p:xfrm>
          <a:off x="381000" y="990600"/>
          <a:ext cx="84582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9"/>
          <p:cNvGrpSpPr>
            <a:grpSpLocks/>
          </p:cNvGrpSpPr>
          <p:nvPr/>
        </p:nvGrpSpPr>
        <p:grpSpPr bwMode="auto">
          <a:xfrm>
            <a:off x="0" y="0"/>
            <a:ext cx="9067800" cy="6705600"/>
            <a:chOff x="76200" y="0"/>
            <a:chExt cx="9067800" cy="6858000"/>
          </a:xfrm>
        </p:grpSpPr>
        <p:pic>
          <p:nvPicPr>
            <p:cNvPr id="1538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538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538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538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36"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Hình thức nhà nước</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6" name="AutoShape 7"/>
          <p:cNvSpPr>
            <a:spLocks noChangeArrowheads="1"/>
          </p:cNvSpPr>
          <p:nvPr/>
        </p:nvSpPr>
        <p:spPr bwMode="gray">
          <a:xfrm>
            <a:off x="0" y="1371600"/>
            <a:ext cx="3292475" cy="1060450"/>
          </a:xfrm>
          <a:prstGeom prst="roundRect">
            <a:avLst>
              <a:gd name="adj" fmla="val 50000"/>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eaLnBrk="0" hangingPunct="0">
              <a:defRPr/>
            </a:pPr>
            <a:r>
              <a:rPr lang="en-US" sz="2400">
                <a:solidFill>
                  <a:schemeClr val="bg2"/>
                </a:solidFill>
                <a:latin typeface="Arial" pitchFamily="34" charset="0"/>
                <a:cs typeface="Arial" pitchFamily="34" charset="0"/>
              </a:rPr>
              <a:t>Hình thức </a:t>
            </a:r>
          </a:p>
          <a:p>
            <a:pPr algn="ctr" eaLnBrk="0" hangingPunct="0">
              <a:defRPr/>
            </a:pPr>
            <a:r>
              <a:rPr lang="en-US" sz="2400">
                <a:solidFill>
                  <a:schemeClr val="bg2"/>
                </a:solidFill>
                <a:latin typeface="Arial" pitchFamily="34" charset="0"/>
                <a:cs typeface="Arial" pitchFamily="34" charset="0"/>
              </a:rPr>
              <a:t>chính thể</a:t>
            </a:r>
          </a:p>
        </p:txBody>
      </p:sp>
      <p:sp>
        <p:nvSpPr>
          <p:cNvPr id="17" name="AutoShape 8"/>
          <p:cNvSpPr>
            <a:spLocks noChangeArrowheads="1"/>
          </p:cNvSpPr>
          <p:nvPr/>
        </p:nvSpPr>
        <p:spPr bwMode="gray">
          <a:xfrm>
            <a:off x="2800350" y="1371600"/>
            <a:ext cx="3290888" cy="1060450"/>
          </a:xfrm>
          <a:prstGeom prst="roundRect">
            <a:avLst>
              <a:gd name="adj" fmla="val 50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eaLnBrk="0" hangingPunct="0">
              <a:defRPr/>
            </a:pPr>
            <a:r>
              <a:rPr lang="en-US" sz="2400">
                <a:solidFill>
                  <a:schemeClr val="bg2"/>
                </a:solidFill>
                <a:latin typeface="Arial" pitchFamily="34" charset="0"/>
                <a:cs typeface="Arial" pitchFamily="34" charset="0"/>
              </a:rPr>
              <a:t>Hình thức cấu </a:t>
            </a:r>
          </a:p>
          <a:p>
            <a:pPr algn="ctr" eaLnBrk="0" hangingPunct="0">
              <a:defRPr/>
            </a:pPr>
            <a:r>
              <a:rPr lang="en-US" sz="2400">
                <a:solidFill>
                  <a:schemeClr val="bg2"/>
                </a:solidFill>
                <a:latin typeface="Arial" pitchFamily="34" charset="0"/>
                <a:cs typeface="Arial" pitchFamily="34" charset="0"/>
              </a:rPr>
              <a:t>trúc nhà nước</a:t>
            </a:r>
          </a:p>
        </p:txBody>
      </p:sp>
      <p:sp>
        <p:nvSpPr>
          <p:cNvPr id="18" name="AutoShape 9"/>
          <p:cNvSpPr>
            <a:spLocks noChangeArrowheads="1"/>
          </p:cNvSpPr>
          <p:nvPr/>
        </p:nvSpPr>
        <p:spPr bwMode="gray">
          <a:xfrm>
            <a:off x="5449888" y="1371600"/>
            <a:ext cx="3292475" cy="1060450"/>
          </a:xfrm>
          <a:prstGeom prst="roundRect">
            <a:avLst>
              <a:gd name="adj" fmla="val 50000"/>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a:solidFill>
                  <a:schemeClr val="bg2"/>
                </a:solidFill>
                <a:latin typeface="Arial" pitchFamily="34" charset="0"/>
                <a:cs typeface="Arial" pitchFamily="34" charset="0"/>
              </a:rPr>
              <a:t>Chế độ chính trị</a:t>
            </a:r>
          </a:p>
        </p:txBody>
      </p:sp>
      <p:grpSp>
        <p:nvGrpSpPr>
          <p:cNvPr id="3" name="Group 25"/>
          <p:cNvGrpSpPr>
            <a:grpSpLocks/>
          </p:cNvGrpSpPr>
          <p:nvPr/>
        </p:nvGrpSpPr>
        <p:grpSpPr bwMode="auto">
          <a:xfrm>
            <a:off x="152400" y="2514600"/>
            <a:ext cx="3200400" cy="3602038"/>
            <a:chOff x="96" y="1584"/>
            <a:chExt cx="2016" cy="2269"/>
          </a:xfrm>
        </p:grpSpPr>
        <p:sp>
          <p:nvSpPr>
            <p:cNvPr id="20" name="AutoShape 5"/>
            <p:cNvSpPr>
              <a:spLocks noChangeArrowheads="1"/>
            </p:cNvSpPr>
            <p:nvPr/>
          </p:nvSpPr>
          <p:spPr bwMode="gray">
            <a:xfrm>
              <a:off x="96" y="1584"/>
              <a:ext cx="2016" cy="2269"/>
            </a:xfrm>
            <a:prstGeom prst="chevron">
              <a:avLst>
                <a:gd name="adj" fmla="val 15236"/>
              </a:avLst>
            </a:prstGeom>
            <a:gradFill rotWithShape="1">
              <a:gsLst>
                <a:gs pos="0">
                  <a:srgbClr val="1F63AD"/>
                </a:gs>
                <a:gs pos="100000">
                  <a:srgbClr val="6392C6"/>
                </a:gs>
              </a:gsLst>
              <a:lin ang="0" scaled="1"/>
            </a:gradFill>
            <a:ln w="38100">
              <a:noFill/>
              <a:miter lim="800000"/>
              <a:headEnd/>
              <a:tailEnd/>
            </a:ln>
            <a:effectLst>
              <a:outerShdw dist="109250" dir="3267739" algn="ctr" rotWithShape="0">
                <a:srgbClr val="333333">
                  <a:alpha val="50000"/>
                </a:srgbClr>
              </a:outerShdw>
            </a:effectLst>
          </p:spPr>
          <p:txBody>
            <a:bodyPr anchor="ctr"/>
            <a:lstStyle/>
            <a:p>
              <a:pPr>
                <a:defRPr/>
              </a:pPr>
              <a:endParaRPr lang="en-US" sz="2000">
                <a:latin typeface="Arial" pitchFamily="34" charset="0"/>
                <a:cs typeface="Arial" pitchFamily="34" charset="0"/>
              </a:endParaRPr>
            </a:p>
          </p:txBody>
        </p:sp>
        <p:sp>
          <p:nvSpPr>
            <p:cNvPr id="15379" name="TextBox 12"/>
            <p:cNvSpPr txBox="1">
              <a:spLocks noChangeArrowheads="1"/>
            </p:cNvSpPr>
            <p:nvPr/>
          </p:nvSpPr>
          <p:spPr bwMode="auto">
            <a:xfrm>
              <a:off x="545" y="1584"/>
              <a:ext cx="1264" cy="2191"/>
            </a:xfrm>
            <a:prstGeom prst="rect">
              <a:avLst/>
            </a:prstGeom>
            <a:noFill/>
            <a:ln w="9525">
              <a:noFill/>
              <a:miter lim="800000"/>
              <a:headEnd/>
              <a:tailEnd/>
            </a:ln>
          </p:spPr>
          <p:txBody>
            <a:bodyPr>
              <a:spAutoFit/>
            </a:bodyPr>
            <a:lstStyle/>
            <a:p>
              <a:pPr>
                <a:buClr>
                  <a:schemeClr val="bg2"/>
                </a:buClr>
                <a:buFontTx/>
                <a:buChar char="•"/>
              </a:pPr>
              <a:r>
                <a:rPr lang="en-US" sz="2000">
                  <a:solidFill>
                    <a:schemeClr val="bg2"/>
                  </a:solidFill>
                  <a:cs typeface="Arial" charset="0"/>
                </a:rPr>
                <a:t> </a:t>
              </a:r>
              <a:r>
                <a:rPr lang="en-US" sz="2000" i="1">
                  <a:solidFill>
                    <a:schemeClr val="bg2"/>
                  </a:solidFill>
                  <a:cs typeface="Arial" charset="0"/>
                </a:rPr>
                <a:t>Là hình thức tổ chức các cơ quan quyền lực tối cao, cơ cấu trình tự thành lập và mối quan hệ giữa chúng</a:t>
              </a:r>
            </a:p>
            <a:p>
              <a:pPr>
                <a:buClr>
                  <a:schemeClr val="bg2"/>
                </a:buClr>
                <a:buFontTx/>
                <a:buChar char="•"/>
              </a:pPr>
              <a:r>
                <a:rPr lang="en-US" sz="2000">
                  <a:solidFill>
                    <a:schemeClr val="bg2"/>
                  </a:solidFill>
                  <a:cs typeface="Arial" charset="0"/>
                </a:rPr>
                <a:t> Gồm: Chính thể quân chủ, chính thể cộng hoà</a:t>
              </a:r>
            </a:p>
          </p:txBody>
        </p:sp>
      </p:grpSp>
      <p:grpSp>
        <p:nvGrpSpPr>
          <p:cNvPr id="4" name="Group 26"/>
          <p:cNvGrpSpPr>
            <a:grpSpLocks/>
          </p:cNvGrpSpPr>
          <p:nvPr/>
        </p:nvGrpSpPr>
        <p:grpSpPr bwMode="auto">
          <a:xfrm>
            <a:off x="2895600" y="2493963"/>
            <a:ext cx="3200400" cy="3602037"/>
            <a:chOff x="1824" y="1571"/>
            <a:chExt cx="2016" cy="2269"/>
          </a:xfrm>
        </p:grpSpPr>
        <p:sp>
          <p:nvSpPr>
            <p:cNvPr id="23" name="AutoShape 5"/>
            <p:cNvSpPr>
              <a:spLocks noChangeArrowheads="1"/>
            </p:cNvSpPr>
            <p:nvPr/>
          </p:nvSpPr>
          <p:spPr bwMode="gray">
            <a:xfrm>
              <a:off x="1824" y="1571"/>
              <a:ext cx="2016" cy="2269"/>
            </a:xfrm>
            <a:prstGeom prst="chevron">
              <a:avLst>
                <a:gd name="adj" fmla="val 15236"/>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defRPr/>
              </a:pPr>
              <a:endParaRPr lang="en-US" sz="2000">
                <a:latin typeface="Arial" pitchFamily="34" charset="0"/>
                <a:cs typeface="Arial" pitchFamily="34" charset="0"/>
              </a:endParaRPr>
            </a:p>
          </p:txBody>
        </p:sp>
        <p:sp>
          <p:nvSpPr>
            <p:cNvPr id="24" name="TextBox 12"/>
            <p:cNvSpPr txBox="1">
              <a:spLocks noChangeArrowheads="1"/>
            </p:cNvSpPr>
            <p:nvPr/>
          </p:nvSpPr>
          <p:spPr bwMode="auto">
            <a:xfrm>
              <a:off x="2160" y="1651"/>
              <a:ext cx="1471" cy="2094"/>
            </a:xfrm>
            <a:prstGeom prst="rect">
              <a:avLst/>
            </a:prstGeom>
            <a:noFill/>
            <a:ln w="9525">
              <a:noFill/>
              <a:miter lim="800000"/>
              <a:headEnd/>
              <a:tailEnd/>
            </a:ln>
          </p:spPr>
          <p:txBody>
            <a:bodyPr>
              <a:spAutoFit/>
            </a:bodyPr>
            <a:lstStyle/>
            <a:p>
              <a:pPr>
                <a:buClr>
                  <a:schemeClr val="bg2"/>
                </a:buClr>
                <a:buFont typeface="Arial" pitchFamily="34" charset="0"/>
                <a:buChar char="•"/>
                <a:defRPr/>
              </a:pPr>
              <a:r>
                <a:rPr lang="en-US" sz="2000" i="1">
                  <a:solidFill>
                    <a:schemeClr val="accent3">
                      <a:lumMod val="50000"/>
                    </a:schemeClr>
                  </a:solidFill>
                  <a:latin typeface="Arial" pitchFamily="34" charset="0"/>
                  <a:cs typeface="Arial" pitchFamily="34" charset="0"/>
                </a:rPr>
                <a:t>- Là sự tổ chức nhà nước theo đơn vị hành chính lãnh thổ, mối quan hệ giữa cơ quan nhà nước ở trung ương với địa phương</a:t>
              </a:r>
            </a:p>
            <a:p>
              <a:pPr eaLnBrk="0" hangingPunct="0">
                <a:spcBef>
                  <a:spcPct val="50000"/>
                </a:spcBef>
                <a:buClr>
                  <a:schemeClr val="bg2"/>
                </a:buClr>
                <a:buFontTx/>
                <a:buChar char="•"/>
                <a:defRPr/>
              </a:pPr>
              <a:r>
                <a:rPr lang="en-US" sz="2000" b="1" i="1">
                  <a:solidFill>
                    <a:schemeClr val="accent3">
                      <a:lumMod val="50000"/>
                    </a:schemeClr>
                  </a:solidFill>
                  <a:latin typeface="Arial" pitchFamily="34" charset="0"/>
                  <a:cs typeface="Arial" pitchFamily="34" charset="0"/>
                </a:rPr>
                <a:t>- </a:t>
              </a:r>
              <a:r>
                <a:rPr lang="en-US" sz="2000">
                  <a:solidFill>
                    <a:schemeClr val="accent3">
                      <a:lumMod val="50000"/>
                    </a:schemeClr>
                  </a:solidFill>
                  <a:latin typeface="Arial" pitchFamily="34" charset="0"/>
                  <a:cs typeface="Arial" pitchFamily="34" charset="0"/>
                </a:rPr>
                <a:t>Gồm: Nhà nước đơn nhất, Nhà nước liên bang</a:t>
              </a:r>
            </a:p>
          </p:txBody>
        </p:sp>
      </p:grpSp>
      <p:grpSp>
        <p:nvGrpSpPr>
          <p:cNvPr id="5" name="Group 27"/>
          <p:cNvGrpSpPr>
            <a:grpSpLocks/>
          </p:cNvGrpSpPr>
          <p:nvPr/>
        </p:nvGrpSpPr>
        <p:grpSpPr bwMode="auto">
          <a:xfrm>
            <a:off x="5638800" y="2514600"/>
            <a:ext cx="3505200" cy="3600450"/>
            <a:chOff x="3552" y="1584"/>
            <a:chExt cx="2208" cy="2268"/>
          </a:xfrm>
        </p:grpSpPr>
        <p:sp>
          <p:nvSpPr>
            <p:cNvPr id="26" name="AutoShape 5"/>
            <p:cNvSpPr>
              <a:spLocks noChangeArrowheads="1"/>
            </p:cNvSpPr>
            <p:nvPr/>
          </p:nvSpPr>
          <p:spPr bwMode="gray">
            <a:xfrm>
              <a:off x="3552" y="1584"/>
              <a:ext cx="2208" cy="2268"/>
            </a:xfrm>
            <a:prstGeom prst="chevron">
              <a:avLst>
                <a:gd name="adj" fmla="val 15236"/>
              </a:avLst>
            </a:prstGeom>
            <a:ln>
              <a:noFill/>
              <a:headEnd/>
              <a:tailEnd/>
            </a:ln>
          </p:spPr>
          <p:style>
            <a:lnRef idx="1">
              <a:schemeClr val="accent2"/>
            </a:lnRef>
            <a:fillRef idx="2">
              <a:schemeClr val="accent2"/>
            </a:fillRef>
            <a:effectRef idx="1">
              <a:schemeClr val="accent2"/>
            </a:effectRef>
            <a:fontRef idx="minor">
              <a:schemeClr val="dk1"/>
            </a:fontRef>
          </p:style>
          <p:txBody>
            <a:bodyPr anchor="ctr"/>
            <a:lstStyle/>
            <a:p>
              <a:pPr>
                <a:defRPr/>
              </a:pPr>
              <a:endParaRPr lang="en-US" sz="2000">
                <a:solidFill>
                  <a:srgbClr val="C00000"/>
                </a:solidFill>
                <a:latin typeface="Arial" pitchFamily="34" charset="0"/>
                <a:cs typeface="Arial" pitchFamily="34" charset="0"/>
              </a:endParaRPr>
            </a:p>
          </p:txBody>
        </p:sp>
        <p:sp>
          <p:nvSpPr>
            <p:cNvPr id="27" name="TextBox 12"/>
            <p:cNvSpPr txBox="1">
              <a:spLocks noChangeArrowheads="1"/>
            </p:cNvSpPr>
            <p:nvPr/>
          </p:nvSpPr>
          <p:spPr bwMode="auto">
            <a:xfrm>
              <a:off x="3936" y="1624"/>
              <a:ext cx="1488" cy="2094"/>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spcBef>
                  <a:spcPct val="50000"/>
                </a:spcBef>
                <a:buClr>
                  <a:schemeClr val="bg2"/>
                </a:buClr>
                <a:buFontTx/>
                <a:buChar char="•"/>
                <a:defRPr/>
              </a:pPr>
              <a:r>
                <a:rPr lang="en-US" sz="2000">
                  <a:solidFill>
                    <a:srgbClr val="C00000"/>
                  </a:solidFill>
                  <a:latin typeface="Arial" pitchFamily="34" charset="0"/>
                  <a:cs typeface="Arial" pitchFamily="34" charset="0"/>
                </a:rPr>
                <a:t> Là tổng thể các phương pháp, cách thức, phương tiện mà co quan nhà nước sử dụng để thực hiện quyền lực nhà nước</a:t>
              </a:r>
            </a:p>
            <a:p>
              <a:pPr eaLnBrk="0" hangingPunct="0">
                <a:spcBef>
                  <a:spcPct val="50000"/>
                </a:spcBef>
                <a:buClr>
                  <a:schemeClr val="bg2"/>
                </a:buClr>
                <a:buFontTx/>
                <a:buChar char="•"/>
                <a:defRPr/>
              </a:pPr>
              <a:r>
                <a:rPr lang="en-US" sz="2000">
                  <a:solidFill>
                    <a:srgbClr val="C00000"/>
                  </a:solidFill>
                  <a:latin typeface="Arial" pitchFamily="34" charset="0"/>
                  <a:cs typeface="Arial" pitchFamily="34" charset="0"/>
                </a:rPr>
                <a:t> Gồm: Nhà nước dân chủ, nhà nước phản dân chủ</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
          <p:cNvGrpSpPr>
            <a:grpSpLocks/>
          </p:cNvGrpSpPr>
          <p:nvPr/>
        </p:nvGrpSpPr>
        <p:grpSpPr bwMode="auto">
          <a:xfrm>
            <a:off x="0" y="0"/>
            <a:ext cx="9067800" cy="6705600"/>
            <a:chOff x="76200" y="0"/>
            <a:chExt cx="9067800" cy="6858000"/>
          </a:xfrm>
        </p:grpSpPr>
        <p:pic>
          <p:nvPicPr>
            <p:cNvPr id="1638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639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639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639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36"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1.1.3 Bộ máy nhà nước</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aphicFrame>
        <p:nvGraphicFramePr>
          <p:cNvPr id="14" name="Diagram 13"/>
          <p:cNvGraphicFramePr/>
          <p:nvPr/>
        </p:nvGraphicFramePr>
        <p:xfrm>
          <a:off x="381000" y="685800"/>
          <a:ext cx="8534400" cy="579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9"/>
          <p:cNvGrpSpPr>
            <a:grpSpLocks/>
          </p:cNvGrpSpPr>
          <p:nvPr/>
        </p:nvGrpSpPr>
        <p:grpSpPr bwMode="auto">
          <a:xfrm>
            <a:off x="0" y="0"/>
            <a:ext cx="9067800" cy="6705600"/>
            <a:chOff x="76200" y="0"/>
            <a:chExt cx="9067800" cy="6858000"/>
          </a:xfrm>
        </p:grpSpPr>
        <p:pic>
          <p:nvPicPr>
            <p:cNvPr id="17427"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7428"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7429"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7430"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grpSp>
        <p:nvGrpSpPr>
          <p:cNvPr id="3" name="Group 13"/>
          <p:cNvGrpSpPr>
            <a:grpSpLocks/>
          </p:cNvGrpSpPr>
          <p:nvPr/>
        </p:nvGrpSpPr>
        <p:grpSpPr bwMode="auto">
          <a:xfrm>
            <a:off x="3502025" y="990600"/>
            <a:ext cx="4725988" cy="1644650"/>
            <a:chOff x="3681091" y="1677327"/>
            <a:chExt cx="4726608" cy="1644878"/>
          </a:xfrm>
        </p:grpSpPr>
        <p:sp>
          <p:nvSpPr>
            <p:cNvPr id="17424" name="Freeform 20"/>
            <p:cNvSpPr>
              <a:spLocks/>
            </p:cNvSpPr>
            <p:nvPr/>
          </p:nvSpPr>
          <p:spPr bwMode="gray">
            <a:xfrm rot="-7471624">
              <a:off x="4945338" y="413080"/>
              <a:ext cx="1342972" cy="3871465"/>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8A00"/>
                </a:gs>
              </a:gsLst>
              <a:lin ang="0" scaled="1"/>
            </a:gradFill>
            <a:ln w="6350">
              <a:noFill/>
              <a:round/>
              <a:headEnd/>
              <a:tailEnd/>
            </a:ln>
          </p:spPr>
          <p:txBody>
            <a:bodyPr vert="eaVert"/>
            <a:lstStyle/>
            <a:p>
              <a:endParaRPr lang="vi-VN"/>
            </a:p>
          </p:txBody>
        </p:sp>
        <p:sp>
          <p:nvSpPr>
            <p:cNvPr id="17425" name="Freeform 24"/>
            <p:cNvSpPr>
              <a:spLocks/>
            </p:cNvSpPr>
            <p:nvPr/>
          </p:nvSpPr>
          <p:spPr bwMode="gray">
            <a:xfrm rot="-6677128">
              <a:off x="5095227" y="679241"/>
              <a:ext cx="1342542" cy="3870349"/>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vert="eaVert"/>
            <a:lstStyle/>
            <a:p>
              <a:endParaRPr lang="vi-VN"/>
            </a:p>
          </p:txBody>
        </p:sp>
        <p:sp>
          <p:nvSpPr>
            <p:cNvPr id="17426" name="Text Box 30"/>
            <p:cNvSpPr txBox="1">
              <a:spLocks noChangeArrowheads="1"/>
            </p:cNvSpPr>
            <p:nvPr/>
          </p:nvSpPr>
          <p:spPr bwMode="auto">
            <a:xfrm>
              <a:off x="5638735" y="1950415"/>
              <a:ext cx="2768964" cy="1371790"/>
            </a:xfrm>
            <a:prstGeom prst="rect">
              <a:avLst/>
            </a:prstGeom>
            <a:noFill/>
            <a:ln w="9525" algn="ctr">
              <a:noFill/>
              <a:miter lim="800000"/>
              <a:headEnd/>
              <a:tailEnd/>
            </a:ln>
          </p:spPr>
          <p:txBody>
            <a:bodyPr wrap="none">
              <a:spAutoFit/>
            </a:bodyPr>
            <a:lstStyle/>
            <a:p>
              <a:pPr eaLnBrk="0" hangingPunct="0"/>
              <a:r>
                <a:rPr lang="en-US" sz="2400" b="1"/>
                <a:t>Cơ quan lập pháp</a:t>
              </a:r>
            </a:p>
            <a:p>
              <a:pPr eaLnBrk="0" hangingPunct="0"/>
              <a:r>
                <a:rPr lang="en-US"/>
                <a:t>- Quốc hội</a:t>
              </a:r>
            </a:p>
            <a:p>
              <a:pPr eaLnBrk="0" hangingPunct="0"/>
              <a:r>
                <a:rPr lang="en-US"/>
                <a:t>- Hội đồng nhân dân </a:t>
              </a:r>
            </a:p>
            <a:p>
              <a:pPr eaLnBrk="0" hangingPunct="0"/>
              <a:r>
                <a:rPr lang="en-US"/>
                <a:t>các cấp</a:t>
              </a:r>
            </a:p>
          </p:txBody>
        </p:sp>
      </p:grpSp>
      <p:grpSp>
        <p:nvGrpSpPr>
          <p:cNvPr id="4" name="Group 18"/>
          <p:cNvGrpSpPr>
            <a:grpSpLocks/>
          </p:cNvGrpSpPr>
          <p:nvPr/>
        </p:nvGrpSpPr>
        <p:grpSpPr bwMode="auto">
          <a:xfrm>
            <a:off x="2473325" y="2032000"/>
            <a:ext cx="3570288" cy="3986213"/>
            <a:chOff x="2652628" y="2719288"/>
            <a:chExt cx="3570849" cy="3986316"/>
          </a:xfrm>
        </p:grpSpPr>
        <p:sp>
          <p:nvSpPr>
            <p:cNvPr id="17421" name="Freeform 18"/>
            <p:cNvSpPr>
              <a:spLocks/>
            </p:cNvSpPr>
            <p:nvPr/>
          </p:nvSpPr>
          <p:spPr bwMode="gray">
            <a:xfrm rot="-794496">
              <a:off x="4880505" y="2719288"/>
              <a:ext cx="1342972" cy="3869613"/>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3399"/>
                </a:gs>
              </a:gsLst>
              <a:lin ang="0" scaled="1"/>
            </a:gradFill>
            <a:ln w="6350">
              <a:noFill/>
              <a:round/>
              <a:headEnd/>
              <a:tailEnd/>
            </a:ln>
          </p:spPr>
          <p:txBody>
            <a:bodyPr/>
            <a:lstStyle/>
            <a:p>
              <a:endParaRPr lang="vi-VN"/>
            </a:p>
          </p:txBody>
        </p:sp>
        <p:sp>
          <p:nvSpPr>
            <p:cNvPr id="17422" name="Freeform 22"/>
            <p:cNvSpPr>
              <a:spLocks/>
            </p:cNvSpPr>
            <p:nvPr/>
          </p:nvSpPr>
          <p:spPr bwMode="gray">
            <a:xfrm>
              <a:off x="4650051" y="2836105"/>
              <a:ext cx="1342838" cy="3869499"/>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a:lstStyle/>
            <a:p>
              <a:endParaRPr lang="vi-VN"/>
            </a:p>
          </p:txBody>
        </p:sp>
        <p:sp>
          <p:nvSpPr>
            <p:cNvPr id="17423" name="Text Box 31"/>
            <p:cNvSpPr txBox="1">
              <a:spLocks noChangeArrowheads="1"/>
            </p:cNvSpPr>
            <p:nvPr/>
          </p:nvSpPr>
          <p:spPr bwMode="auto">
            <a:xfrm>
              <a:off x="2652628" y="5025985"/>
              <a:ext cx="3056418" cy="1371636"/>
            </a:xfrm>
            <a:prstGeom prst="rect">
              <a:avLst/>
            </a:prstGeom>
            <a:noFill/>
            <a:ln w="9525" algn="ctr">
              <a:noFill/>
              <a:miter lim="800000"/>
              <a:headEnd/>
              <a:tailEnd/>
            </a:ln>
          </p:spPr>
          <p:txBody>
            <a:bodyPr wrap="none">
              <a:spAutoFit/>
            </a:bodyPr>
            <a:lstStyle/>
            <a:p>
              <a:pPr eaLnBrk="0" hangingPunct="0"/>
              <a:r>
                <a:rPr lang="en-US" sz="2400" b="1"/>
                <a:t>Cơ quan hành pháp</a:t>
              </a:r>
            </a:p>
            <a:p>
              <a:pPr eaLnBrk="0" hangingPunct="0"/>
              <a:r>
                <a:rPr lang="en-US"/>
                <a:t>- Chính phủ: các Bộ</a:t>
              </a:r>
            </a:p>
            <a:p>
              <a:pPr eaLnBrk="0" hangingPunct="0"/>
              <a:r>
                <a:rPr lang="en-US"/>
                <a:t>- Ủy ban nhân dân các </a:t>
              </a:r>
            </a:p>
            <a:p>
              <a:pPr eaLnBrk="0" hangingPunct="0"/>
              <a:r>
                <a:rPr lang="en-US"/>
                <a:t>cấp: Sở, phòng, ban</a:t>
              </a:r>
            </a:p>
          </p:txBody>
        </p:sp>
      </p:grpSp>
      <p:grpSp>
        <p:nvGrpSpPr>
          <p:cNvPr id="5" name="Group 22"/>
          <p:cNvGrpSpPr>
            <a:grpSpLocks/>
          </p:cNvGrpSpPr>
          <p:nvPr/>
        </p:nvGrpSpPr>
        <p:grpSpPr bwMode="auto">
          <a:xfrm>
            <a:off x="811213" y="1952625"/>
            <a:ext cx="4403725" cy="2163763"/>
            <a:chOff x="990516" y="2639635"/>
            <a:chExt cx="4403832" cy="2163575"/>
          </a:xfrm>
        </p:grpSpPr>
        <p:sp>
          <p:nvSpPr>
            <p:cNvPr id="17418" name="Freeform 19"/>
            <p:cNvSpPr>
              <a:spLocks/>
            </p:cNvSpPr>
            <p:nvPr/>
          </p:nvSpPr>
          <p:spPr bwMode="gray">
            <a:xfrm rot="5461794">
              <a:off x="2787320" y="2196918"/>
              <a:ext cx="1342972" cy="3869612"/>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6699"/>
                </a:gs>
              </a:gsLst>
              <a:lin ang="0" scaled="1"/>
            </a:gradFill>
            <a:ln w="6350">
              <a:noFill/>
              <a:round/>
              <a:headEnd/>
              <a:tailEnd/>
            </a:ln>
          </p:spPr>
          <p:txBody>
            <a:bodyPr rot="10800000" vert="eaVert"/>
            <a:lstStyle/>
            <a:p>
              <a:endParaRPr lang="vi-VN"/>
            </a:p>
          </p:txBody>
        </p:sp>
        <p:sp>
          <p:nvSpPr>
            <p:cNvPr id="17419" name="Freeform 23"/>
            <p:cNvSpPr>
              <a:spLocks/>
            </p:cNvSpPr>
            <p:nvPr/>
          </p:nvSpPr>
          <p:spPr bwMode="gray">
            <a:xfrm rot="6256290">
              <a:off x="2787903" y="2018682"/>
              <a:ext cx="1342542" cy="3870349"/>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rot="10800000" vert="eaVert"/>
            <a:lstStyle/>
            <a:p>
              <a:endParaRPr lang="vi-VN"/>
            </a:p>
          </p:txBody>
        </p:sp>
        <p:sp>
          <p:nvSpPr>
            <p:cNvPr id="17420" name="Text Box 29"/>
            <p:cNvSpPr txBox="1">
              <a:spLocks noChangeArrowheads="1"/>
            </p:cNvSpPr>
            <p:nvPr/>
          </p:nvSpPr>
          <p:spPr bwMode="auto">
            <a:xfrm>
              <a:off x="990516" y="2639635"/>
              <a:ext cx="3008386" cy="1066708"/>
            </a:xfrm>
            <a:prstGeom prst="rect">
              <a:avLst/>
            </a:prstGeom>
            <a:noFill/>
            <a:ln w="9525" algn="ctr">
              <a:noFill/>
              <a:miter lim="800000"/>
              <a:headEnd/>
              <a:tailEnd/>
            </a:ln>
          </p:spPr>
          <p:txBody>
            <a:bodyPr>
              <a:spAutoFit/>
            </a:bodyPr>
            <a:lstStyle/>
            <a:p>
              <a:pPr algn="r" eaLnBrk="0" hangingPunct="0"/>
              <a:r>
                <a:rPr lang="en-US" sz="2400" b="1"/>
                <a:t>Cơ quan tư pháp</a:t>
              </a:r>
            </a:p>
            <a:p>
              <a:pPr algn="r" eaLnBrk="0" hangingPunct="0">
                <a:buFontTx/>
                <a:buChar char="-"/>
              </a:pPr>
              <a:r>
                <a:rPr lang="en-US"/>
                <a:t>Toà án</a:t>
              </a:r>
            </a:p>
            <a:p>
              <a:pPr algn="r" eaLnBrk="0" hangingPunct="0">
                <a:buFontTx/>
                <a:buChar char="-"/>
              </a:pPr>
              <a:r>
                <a:rPr lang="en-US"/>
                <a:t> Viện kiểm sát</a:t>
              </a:r>
            </a:p>
          </p:txBody>
        </p:sp>
      </p:grpSp>
      <p:grpSp>
        <p:nvGrpSpPr>
          <p:cNvPr id="17414" name="Group 25"/>
          <p:cNvGrpSpPr>
            <a:grpSpLocks/>
          </p:cNvGrpSpPr>
          <p:nvPr/>
        </p:nvGrpSpPr>
        <p:grpSpPr bwMode="auto">
          <a:xfrm>
            <a:off x="3875088" y="2106613"/>
            <a:ext cx="1563687" cy="1560512"/>
            <a:chOff x="2016" y="1920"/>
            <a:chExt cx="1680" cy="1680"/>
          </a:xfrm>
        </p:grpSpPr>
        <p:sp>
          <p:nvSpPr>
            <p:cNvPr id="17416" name="Oval 26"/>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p:spPr>
          <p:txBody>
            <a:bodyPr wrap="none" anchor="ctr"/>
            <a:lstStyle/>
            <a:p>
              <a:endParaRPr lang="vi-VN"/>
            </a:p>
          </p:txBody>
        </p:sp>
        <p:sp>
          <p:nvSpPr>
            <p:cNvPr id="17417" name="Freeform 27"/>
            <p:cNvSpPr>
              <a:spLocks/>
            </p:cNvSpPr>
            <p:nvPr/>
          </p:nvSpPr>
          <p:spPr bwMode="gray">
            <a:xfrm>
              <a:off x="2208" y="1948"/>
              <a:ext cx="1296" cy="634"/>
            </a:xfrm>
            <a:custGeom>
              <a:avLst/>
              <a:gdLst>
                <a:gd name="T0" fmla="*/ 1160 w 1321"/>
                <a:gd name="T1" fmla="*/ 199 h 712"/>
                <a:gd name="T2" fmla="*/ 1174 w 1321"/>
                <a:gd name="T3" fmla="*/ 221 h 712"/>
                <a:gd name="T4" fmla="*/ 1177 w 1321"/>
                <a:gd name="T5" fmla="*/ 240 h 712"/>
                <a:gd name="T6" fmla="*/ 1172 w 1321"/>
                <a:gd name="T7" fmla="*/ 257 h 712"/>
                <a:gd name="T8" fmla="*/ 1157 w 1321"/>
                <a:gd name="T9" fmla="*/ 273 h 712"/>
                <a:gd name="T10" fmla="*/ 1134 w 1321"/>
                <a:gd name="T11" fmla="*/ 289 h 712"/>
                <a:gd name="T12" fmla="*/ 1105 w 1321"/>
                <a:gd name="T13" fmla="*/ 301 h 712"/>
                <a:gd name="T14" fmla="*/ 1066 w 1321"/>
                <a:gd name="T15" fmla="*/ 313 h 712"/>
                <a:gd name="T16" fmla="*/ 1023 w 1321"/>
                <a:gd name="T17" fmla="*/ 324 h 712"/>
                <a:gd name="T18" fmla="*/ 973 w 1321"/>
                <a:gd name="T19" fmla="*/ 332 h 712"/>
                <a:gd name="T20" fmla="*/ 919 w 1321"/>
                <a:gd name="T21" fmla="*/ 340 h 712"/>
                <a:gd name="T22" fmla="*/ 862 w 1321"/>
                <a:gd name="T23" fmla="*/ 345 h 712"/>
                <a:gd name="T24" fmla="*/ 799 w 1321"/>
                <a:gd name="T25" fmla="*/ 351 h 712"/>
                <a:gd name="T26" fmla="*/ 735 w 1321"/>
                <a:gd name="T27" fmla="*/ 354 h 712"/>
                <a:gd name="T28" fmla="*/ 709 w 1321"/>
                <a:gd name="T29" fmla="*/ 355 h 712"/>
                <a:gd name="T30" fmla="*/ 425 w 1321"/>
                <a:gd name="T31" fmla="*/ 355 h 712"/>
                <a:gd name="T32" fmla="*/ 421 w 1321"/>
                <a:gd name="T33" fmla="*/ 355 h 712"/>
                <a:gd name="T34" fmla="*/ 365 w 1321"/>
                <a:gd name="T35" fmla="*/ 353 h 712"/>
                <a:gd name="T36" fmla="*/ 311 w 1321"/>
                <a:gd name="T37" fmla="*/ 351 h 712"/>
                <a:gd name="T38" fmla="*/ 260 w 1321"/>
                <a:gd name="T39" fmla="*/ 347 h 712"/>
                <a:gd name="T40" fmla="*/ 211 w 1321"/>
                <a:gd name="T41" fmla="*/ 344 h 712"/>
                <a:gd name="T42" fmla="*/ 167 w 1321"/>
                <a:gd name="T43" fmla="*/ 337 h 712"/>
                <a:gd name="T44" fmla="*/ 126 w 1321"/>
                <a:gd name="T45" fmla="*/ 329 h 712"/>
                <a:gd name="T46" fmla="*/ 90 w 1321"/>
                <a:gd name="T47" fmla="*/ 323 h 712"/>
                <a:gd name="T48" fmla="*/ 61 w 1321"/>
                <a:gd name="T49" fmla="*/ 314 h 712"/>
                <a:gd name="T50" fmla="*/ 33 w 1321"/>
                <a:gd name="T51" fmla="*/ 303 h 712"/>
                <a:gd name="T52" fmla="*/ 18 w 1321"/>
                <a:gd name="T53" fmla="*/ 290 h 712"/>
                <a:gd name="T54" fmla="*/ 6 w 1321"/>
                <a:gd name="T55" fmla="*/ 276 h 712"/>
                <a:gd name="T56" fmla="*/ 0 w 1321"/>
                <a:gd name="T57" fmla="*/ 261 h 712"/>
                <a:gd name="T58" fmla="*/ 0 w 1321"/>
                <a:gd name="T59" fmla="*/ 259 h 712"/>
                <a:gd name="T60" fmla="*/ 4 w 1321"/>
                <a:gd name="T61" fmla="*/ 242 h 712"/>
                <a:gd name="T62" fmla="*/ 16 w 1321"/>
                <a:gd name="T63" fmla="*/ 222 h 712"/>
                <a:gd name="T64" fmla="*/ 45 w 1321"/>
                <a:gd name="T65" fmla="*/ 184 h 712"/>
                <a:gd name="T66" fmla="*/ 82 w 1321"/>
                <a:gd name="T67" fmla="*/ 149 h 712"/>
                <a:gd name="T68" fmla="*/ 130 w 1321"/>
                <a:gd name="T69" fmla="*/ 118 h 712"/>
                <a:gd name="T70" fmla="*/ 181 w 1321"/>
                <a:gd name="T71" fmla="*/ 88 h 712"/>
                <a:gd name="T72" fmla="*/ 240 w 1321"/>
                <a:gd name="T73" fmla="*/ 61 h 712"/>
                <a:gd name="T74" fmla="*/ 305 w 1321"/>
                <a:gd name="T75" fmla="*/ 41 h 712"/>
                <a:gd name="T76" fmla="*/ 370 w 1321"/>
                <a:gd name="T77" fmla="*/ 23 h 712"/>
                <a:gd name="T78" fmla="*/ 443 w 1321"/>
                <a:gd name="T79" fmla="*/ 11 h 712"/>
                <a:gd name="T80" fmla="*/ 518 w 1321"/>
                <a:gd name="T81" fmla="*/ 4 h 712"/>
                <a:gd name="T82" fmla="*/ 595 w 1321"/>
                <a:gd name="T83" fmla="*/ 0 h 712"/>
                <a:gd name="T84" fmla="*/ 595 w 1321"/>
                <a:gd name="T85" fmla="*/ 0 h 712"/>
                <a:gd name="T86" fmla="*/ 677 w 1321"/>
                <a:gd name="T87" fmla="*/ 4 h 712"/>
                <a:gd name="T88" fmla="*/ 755 w 1321"/>
                <a:gd name="T89" fmla="*/ 11 h 712"/>
                <a:gd name="T90" fmla="*/ 831 w 1321"/>
                <a:gd name="T91" fmla="*/ 26 h 712"/>
                <a:gd name="T92" fmla="*/ 901 w 1321"/>
                <a:gd name="T93" fmla="*/ 45 h 712"/>
                <a:gd name="T94" fmla="*/ 965 w 1321"/>
                <a:gd name="T95" fmla="*/ 69 h 712"/>
                <a:gd name="T96" fmla="*/ 1024 w 1321"/>
                <a:gd name="T97" fmla="*/ 97 h 712"/>
                <a:gd name="T98" fmla="*/ 1077 w 1321"/>
                <a:gd name="T99" fmla="*/ 127 h 712"/>
                <a:gd name="T100" fmla="*/ 1122 w 1321"/>
                <a:gd name="T101" fmla="*/ 162 h 712"/>
                <a:gd name="T102" fmla="*/ 1160 w 1321"/>
                <a:gd name="T103" fmla="*/ 199 h 712"/>
                <a:gd name="T104" fmla="*/ 1160 w 1321"/>
                <a:gd name="T105" fmla="*/ 19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w="0">
              <a:noFill/>
              <a:round/>
              <a:headEnd/>
              <a:tailEnd/>
            </a:ln>
          </p:spPr>
          <p:txBody>
            <a:bodyPr/>
            <a:lstStyle/>
            <a:p>
              <a:endParaRPr lang="vi-VN"/>
            </a:p>
          </p:txBody>
        </p:sp>
      </p:grpSp>
      <p:sp>
        <p:nvSpPr>
          <p:cNvPr id="34" name="Text Box 28"/>
          <p:cNvSpPr txBox="1">
            <a:spLocks noChangeArrowheads="1"/>
          </p:cNvSpPr>
          <p:nvPr/>
        </p:nvSpPr>
        <p:spPr bwMode="gray">
          <a:xfrm>
            <a:off x="3862388" y="2678113"/>
            <a:ext cx="1555750" cy="641350"/>
          </a:xfrm>
          <a:prstGeom prst="rect">
            <a:avLst/>
          </a:prstGeom>
          <a:noFill/>
          <a:ln w="9525" algn="ctr">
            <a:noFill/>
            <a:miter lim="800000"/>
            <a:headEnd/>
            <a:tailEnd/>
          </a:ln>
          <a:effectLst/>
        </p:spPr>
        <p:txBody>
          <a:bodyPr wrap="none">
            <a:spAutoFit/>
          </a:bodyPr>
          <a:lstStyle/>
          <a:p>
            <a:pPr algn="ctr" eaLnBrk="0" hangingPunct="0">
              <a:defRPr/>
            </a:pPr>
            <a:r>
              <a:rPr lang="en-US" sz="3600" b="1">
                <a:solidFill>
                  <a:schemeClr val="bg1"/>
                </a:solidFill>
                <a:effectLst>
                  <a:outerShdw blurRad="38100" dist="38100" dir="2700000" algn="tl">
                    <a:srgbClr val="C0C0C0"/>
                  </a:outerShdw>
                </a:effectLst>
              </a:rPr>
              <a:t>BMNN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524000" y="228600"/>
            <a:ext cx="5943600" cy="1143000"/>
          </a:xfrm>
        </p:spPr>
        <p:txBody>
          <a:bodyPr/>
          <a:lstStyle/>
          <a:p>
            <a:pPr eaLnBrk="1" hangingPunct="1"/>
            <a:r>
              <a:rPr lang="en-US" sz="3200" b="1" smtClean="0">
                <a:solidFill>
                  <a:srgbClr val="00B0F0"/>
                </a:solidFill>
                <a:latin typeface="Arial" charset="0"/>
                <a:cs typeface="Arial" charset="0"/>
              </a:rPr>
              <a:t>2.1 Nguồn gốc, bản chất của nhà nước </a:t>
            </a:r>
          </a:p>
        </p:txBody>
      </p:sp>
      <p:grpSp>
        <p:nvGrpSpPr>
          <p:cNvPr id="3075" name="Group 6"/>
          <p:cNvGrpSpPr>
            <a:grpSpLocks/>
          </p:cNvGrpSpPr>
          <p:nvPr/>
        </p:nvGrpSpPr>
        <p:grpSpPr bwMode="auto">
          <a:xfrm>
            <a:off x="0" y="0"/>
            <a:ext cx="9067800" cy="6705600"/>
            <a:chOff x="76200" y="0"/>
            <a:chExt cx="9067800" cy="6858000"/>
          </a:xfrm>
        </p:grpSpPr>
        <p:pic>
          <p:nvPicPr>
            <p:cNvPr id="310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3101" name="Picture 10"/>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310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310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41" name="Rectangle 4"/>
          <p:cNvSpPr>
            <a:spLocks noChangeArrowheads="1"/>
          </p:cNvSpPr>
          <p:nvPr/>
        </p:nvSpPr>
        <p:spPr bwMode="auto">
          <a:xfrm>
            <a:off x="2819400" y="1524000"/>
            <a:ext cx="5257800" cy="822325"/>
          </a:xfrm>
          <a:prstGeom prst="rect">
            <a:avLst/>
          </a:prstGeom>
          <a:noFill/>
          <a:ln w="9525">
            <a:noFill/>
            <a:miter lim="800000"/>
            <a:headEnd/>
            <a:tailEnd/>
          </a:ln>
        </p:spPr>
        <p:txBody>
          <a:bodyPr>
            <a:spAutoFit/>
          </a:bodyPr>
          <a:lstStyle/>
          <a:p>
            <a:pPr algn="ctr">
              <a:buClr>
                <a:schemeClr val="hlink"/>
              </a:buClr>
              <a:buFont typeface="Wingdings" pitchFamily="2" charset="2"/>
              <a:buNone/>
            </a:pPr>
            <a:r>
              <a:rPr lang="en-US" sz="2400" b="1" i="1"/>
              <a:t>Nhà nước xuất hiện khi nào và bởi những điều kiện gì?</a:t>
            </a:r>
          </a:p>
        </p:txBody>
      </p:sp>
      <p:pic>
        <p:nvPicPr>
          <p:cNvPr id="42" name="Picture 2" descr="C:\Documents and Settings\anh re\My Documents\My Pictures\danger-zone.jpg"/>
          <p:cNvPicPr>
            <a:picLocks noChangeAspect="1" noChangeArrowheads="1"/>
          </p:cNvPicPr>
          <p:nvPr/>
        </p:nvPicPr>
        <p:blipFill>
          <a:blip r:embed="rId4"/>
          <a:srcRect/>
          <a:stretch>
            <a:fillRect/>
          </a:stretch>
        </p:blipFill>
        <p:spPr bwMode="auto">
          <a:xfrm>
            <a:off x="457200" y="1447800"/>
            <a:ext cx="1752600" cy="914400"/>
          </a:xfrm>
          <a:prstGeom prst="rect">
            <a:avLst/>
          </a:prstGeom>
          <a:noFill/>
          <a:ln w="9525">
            <a:noFill/>
            <a:miter lim="800000"/>
            <a:headEnd/>
            <a:tailEnd/>
          </a:ln>
        </p:spPr>
      </p:pic>
      <p:sp>
        <p:nvSpPr>
          <p:cNvPr id="43" name="AutoShape 5"/>
          <p:cNvSpPr>
            <a:spLocks noChangeArrowheads="1"/>
          </p:cNvSpPr>
          <p:nvPr/>
        </p:nvSpPr>
        <p:spPr bwMode="auto">
          <a:xfrm>
            <a:off x="2590800" y="1371600"/>
            <a:ext cx="5715000" cy="1066800"/>
          </a:xfrm>
          <a:prstGeom prst="roundRect">
            <a:avLst>
              <a:gd name="adj" fmla="val 16667"/>
            </a:avLst>
          </a:prstGeom>
          <a:noFill/>
          <a:ln w="38100">
            <a:solidFill>
              <a:srgbClr val="C71444"/>
            </a:solidFill>
            <a:round/>
            <a:headEnd/>
            <a:tailEnd/>
          </a:ln>
        </p:spPr>
        <p:txBody>
          <a:bodyPr wrap="none" anchor="ctr"/>
          <a:lstStyle/>
          <a:p>
            <a:pPr algn="ctr" eaLnBrk="0" hangingPunct="0"/>
            <a:endParaRPr lang="vi-VN">
              <a:latin typeface="Verdana" pitchFamily="34" charset="0"/>
            </a:endParaRPr>
          </a:p>
        </p:txBody>
      </p:sp>
      <p:sp>
        <p:nvSpPr>
          <p:cNvPr id="44" name="Oval 7"/>
          <p:cNvSpPr>
            <a:spLocks noChangeArrowheads="1"/>
          </p:cNvSpPr>
          <p:nvPr/>
        </p:nvSpPr>
        <p:spPr bwMode="auto">
          <a:xfrm>
            <a:off x="1146175" y="3352800"/>
            <a:ext cx="1981200" cy="1004888"/>
          </a:xfrm>
          <a:prstGeom prst="ellipse">
            <a:avLst/>
          </a:prstGeom>
          <a:solidFill>
            <a:srgbClr val="006699"/>
          </a:solidFill>
          <a:ln w="50800">
            <a:solidFill>
              <a:srgbClr val="0073A9"/>
            </a:solidFill>
            <a:round/>
            <a:headEnd/>
            <a:tailEnd/>
          </a:ln>
        </p:spPr>
        <p:txBody>
          <a:bodyPr anchor="b" anchorCtr="1">
            <a:spAutoFit/>
          </a:bodyPr>
          <a:lstStyle/>
          <a:p>
            <a:pPr algn="ctr"/>
            <a:r>
              <a:rPr lang="en-US" b="1">
                <a:solidFill>
                  <a:schemeClr val="bg2"/>
                </a:solidFill>
              </a:rPr>
              <a:t>1. Thuyết thần học</a:t>
            </a:r>
          </a:p>
        </p:txBody>
      </p:sp>
      <p:sp>
        <p:nvSpPr>
          <p:cNvPr id="45" name="Oval 8"/>
          <p:cNvSpPr>
            <a:spLocks noChangeArrowheads="1"/>
          </p:cNvSpPr>
          <p:nvPr/>
        </p:nvSpPr>
        <p:spPr bwMode="auto">
          <a:xfrm>
            <a:off x="3355975" y="3352800"/>
            <a:ext cx="2363788" cy="1004888"/>
          </a:xfrm>
          <a:prstGeom prst="ellipse">
            <a:avLst/>
          </a:prstGeom>
          <a:solidFill>
            <a:srgbClr val="FF6600"/>
          </a:solidFill>
          <a:ln w="50800">
            <a:solidFill>
              <a:srgbClr val="EF741D"/>
            </a:solidFill>
            <a:round/>
            <a:headEnd/>
            <a:tailEnd/>
          </a:ln>
        </p:spPr>
        <p:txBody>
          <a:bodyPr anchor="ctr">
            <a:spAutoFit/>
          </a:bodyPr>
          <a:lstStyle/>
          <a:p>
            <a:pPr marL="342900" indent="-342900" algn="just"/>
            <a:r>
              <a:rPr lang="en-GB" b="1">
                <a:solidFill>
                  <a:schemeClr val="bg2"/>
                </a:solidFill>
              </a:rPr>
              <a:t>2.Thuyết gia trưởng</a:t>
            </a:r>
          </a:p>
        </p:txBody>
      </p:sp>
      <p:sp>
        <p:nvSpPr>
          <p:cNvPr id="46" name="Oval 9"/>
          <p:cNvSpPr>
            <a:spLocks noChangeArrowheads="1"/>
          </p:cNvSpPr>
          <p:nvPr/>
        </p:nvSpPr>
        <p:spPr bwMode="auto">
          <a:xfrm>
            <a:off x="5870575" y="3276600"/>
            <a:ext cx="2816225" cy="1004888"/>
          </a:xfrm>
          <a:prstGeom prst="ellipse">
            <a:avLst/>
          </a:prstGeom>
          <a:solidFill>
            <a:srgbClr val="993366"/>
          </a:solidFill>
          <a:ln w="50800">
            <a:solidFill>
              <a:srgbClr val="C71444"/>
            </a:solidFill>
            <a:round/>
            <a:headEnd/>
            <a:tailEnd/>
          </a:ln>
        </p:spPr>
        <p:txBody>
          <a:bodyPr anchor="ctr">
            <a:spAutoFit/>
          </a:bodyPr>
          <a:lstStyle/>
          <a:p>
            <a:pPr marL="342900" indent="-342900" algn="ctr"/>
            <a:r>
              <a:rPr lang="en-US" b="1">
                <a:solidFill>
                  <a:schemeClr val="bg2"/>
                </a:solidFill>
              </a:rPr>
              <a:t>3. Thuyết kh</a:t>
            </a:r>
            <a:r>
              <a:rPr lang="en-GB" b="1">
                <a:solidFill>
                  <a:schemeClr val="bg2"/>
                </a:solidFill>
              </a:rPr>
              <a:t>ế ước XH</a:t>
            </a:r>
          </a:p>
        </p:txBody>
      </p:sp>
      <p:grpSp>
        <p:nvGrpSpPr>
          <p:cNvPr id="3" name="Down Arrow 68"/>
          <p:cNvGrpSpPr>
            <a:grpSpLocks/>
          </p:cNvGrpSpPr>
          <p:nvPr/>
        </p:nvGrpSpPr>
        <p:grpSpPr bwMode="auto">
          <a:xfrm rot="5622858">
            <a:off x="1908175" y="2819400"/>
            <a:ext cx="493713" cy="493713"/>
            <a:chOff x="1693" y="1421"/>
            <a:chExt cx="503" cy="311"/>
          </a:xfrm>
        </p:grpSpPr>
        <p:pic>
          <p:nvPicPr>
            <p:cNvPr id="3098" name="Down Arrow 68"/>
            <p:cNvPicPr>
              <a:picLocks noChangeArrowheads="1"/>
            </p:cNvPicPr>
            <p:nvPr/>
          </p:nvPicPr>
          <p:blipFill>
            <a:blip r:embed="rId5"/>
            <a:srcRect/>
            <a:stretch>
              <a:fillRect/>
            </a:stretch>
          </p:blipFill>
          <p:spPr bwMode="auto">
            <a:xfrm>
              <a:off x="1693" y="1421"/>
              <a:ext cx="503" cy="311"/>
            </a:xfrm>
            <a:prstGeom prst="rect">
              <a:avLst/>
            </a:prstGeom>
            <a:noFill/>
            <a:ln w="9525">
              <a:noFill/>
              <a:miter lim="800000"/>
              <a:headEnd/>
              <a:tailEnd/>
            </a:ln>
          </p:spPr>
        </p:pic>
        <p:sp>
          <p:nvSpPr>
            <p:cNvPr id="3099" name="Text Box 12"/>
            <p:cNvSpPr txBox="1">
              <a:spLocks noChangeArrowheads="1"/>
            </p:cNvSpPr>
            <p:nvPr/>
          </p:nvSpPr>
          <p:spPr bwMode="auto">
            <a:xfrm rot="5229608">
              <a:off x="1914" y="1373"/>
              <a:ext cx="120" cy="372"/>
            </a:xfrm>
            <a:prstGeom prst="rect">
              <a:avLst/>
            </a:prstGeom>
            <a:noFill/>
            <a:ln w="9525">
              <a:noFill/>
              <a:miter lim="800000"/>
              <a:headEnd/>
              <a:tailEnd/>
            </a:ln>
          </p:spPr>
          <p:txBody>
            <a:bodyPr rot="10800000" anchor="ctr"/>
            <a:lstStyle/>
            <a:p>
              <a:pPr algn="ctr"/>
              <a:endParaRPr lang="vi-VN">
                <a:solidFill>
                  <a:srgbClr val="FFFFFF"/>
                </a:solidFill>
                <a:latin typeface="Verdana" pitchFamily="34" charset="0"/>
              </a:endParaRPr>
            </a:p>
          </p:txBody>
        </p:sp>
      </p:grpSp>
      <p:grpSp>
        <p:nvGrpSpPr>
          <p:cNvPr id="4" name="Group 35"/>
          <p:cNvGrpSpPr>
            <a:grpSpLocks/>
          </p:cNvGrpSpPr>
          <p:nvPr/>
        </p:nvGrpSpPr>
        <p:grpSpPr bwMode="auto">
          <a:xfrm>
            <a:off x="841375" y="1600200"/>
            <a:ext cx="2514600" cy="1219200"/>
            <a:chOff x="144" y="1296"/>
            <a:chExt cx="1584" cy="768"/>
          </a:xfrm>
        </p:grpSpPr>
        <p:sp>
          <p:nvSpPr>
            <p:cNvPr id="3096" name="AutoShape 4"/>
            <p:cNvSpPr>
              <a:spLocks noChangeArrowheads="1"/>
            </p:cNvSpPr>
            <p:nvPr/>
          </p:nvSpPr>
          <p:spPr bwMode="gray">
            <a:xfrm>
              <a:off x="144" y="1296"/>
              <a:ext cx="1584" cy="768"/>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vi-VN" b="1">
                <a:solidFill>
                  <a:srgbClr val="003366"/>
                </a:solidFill>
              </a:endParaRPr>
            </a:p>
          </p:txBody>
        </p:sp>
        <p:sp>
          <p:nvSpPr>
            <p:cNvPr id="3097" name="Text Box 17"/>
            <p:cNvSpPr txBox="1">
              <a:spLocks noChangeArrowheads="1"/>
            </p:cNvSpPr>
            <p:nvPr/>
          </p:nvSpPr>
          <p:spPr bwMode="gray">
            <a:xfrm>
              <a:off x="192" y="1391"/>
              <a:ext cx="1512" cy="577"/>
            </a:xfrm>
            <a:prstGeom prst="rect">
              <a:avLst/>
            </a:prstGeom>
            <a:noFill/>
            <a:ln w="9525" algn="ctr">
              <a:noFill/>
              <a:miter lim="800000"/>
              <a:headEnd/>
              <a:tailEnd/>
            </a:ln>
          </p:spPr>
          <p:txBody>
            <a:bodyPr>
              <a:spAutoFit/>
            </a:bodyPr>
            <a:lstStyle/>
            <a:p>
              <a:pPr algn="just">
                <a:buClr>
                  <a:srgbClr val="CC6600"/>
                </a:buClr>
                <a:buFont typeface="Wingdings" pitchFamily="2" charset="2"/>
                <a:buNone/>
              </a:pPr>
              <a:r>
                <a:rPr lang="en-US" b="1" dirty="0">
                  <a:solidFill>
                    <a:srgbClr val="003366"/>
                  </a:solidFill>
                  <a:latin typeface="Times New Roman" pitchFamily="18" charset="0"/>
                </a:rPr>
                <a:t> </a:t>
              </a:r>
              <a:r>
                <a:rPr lang="en-US" i="1" dirty="0" err="1">
                  <a:solidFill>
                    <a:srgbClr val="003366"/>
                  </a:solidFill>
                </a:rPr>
                <a:t>Nh</a:t>
              </a:r>
              <a:r>
                <a:rPr lang="en-US" i="1" dirty="0" err="1"/>
                <a:t>à</a:t>
              </a:r>
              <a:r>
                <a:rPr lang="en-US" i="1" dirty="0"/>
                <a:t> </a:t>
              </a:r>
              <a:r>
                <a:rPr lang="en-US" i="1" dirty="0" err="1"/>
                <a:t>nước</a:t>
              </a:r>
              <a:r>
                <a:rPr lang="en-US" i="1" dirty="0"/>
                <a:t> do </a:t>
              </a:r>
              <a:r>
                <a:rPr lang="en-US" i="1" dirty="0" err="1"/>
                <a:t>thượng</a:t>
              </a:r>
              <a:r>
                <a:rPr lang="en-US" i="1" dirty="0"/>
                <a:t> </a:t>
              </a:r>
              <a:r>
                <a:rPr lang="en-US" i="1" dirty="0" err="1"/>
                <a:t>đế</a:t>
              </a:r>
              <a:r>
                <a:rPr lang="en-US" i="1" dirty="0"/>
                <a:t> </a:t>
              </a:r>
              <a:r>
                <a:rPr lang="en-US" i="1" dirty="0" err="1"/>
                <a:t>sáng</a:t>
              </a:r>
              <a:r>
                <a:rPr lang="en-US" i="1" dirty="0"/>
                <a:t> </a:t>
              </a:r>
              <a:r>
                <a:rPr lang="en-US" i="1" dirty="0" err="1"/>
                <a:t>tạo</a:t>
              </a:r>
              <a:r>
                <a:rPr lang="en-US" i="1" dirty="0"/>
                <a:t> </a:t>
              </a:r>
              <a:r>
                <a:rPr lang="en-US" i="1" dirty="0" err="1"/>
                <a:t>ra</a:t>
              </a:r>
              <a:r>
                <a:rPr lang="en-US" i="1" dirty="0"/>
                <a:t> </a:t>
              </a:r>
              <a:r>
                <a:rPr lang="en-US" i="1" dirty="0" err="1"/>
                <a:t>để</a:t>
              </a:r>
              <a:r>
                <a:rPr lang="en-US" i="1" dirty="0"/>
                <a:t> </a:t>
              </a:r>
              <a:r>
                <a:rPr lang="en-US" i="1" dirty="0" err="1"/>
                <a:t>bảo</a:t>
              </a:r>
              <a:r>
                <a:rPr lang="en-US" i="1" dirty="0"/>
                <a:t> </a:t>
              </a:r>
              <a:r>
                <a:rPr lang="en-US" i="1" dirty="0" err="1"/>
                <a:t>vệ</a:t>
              </a:r>
              <a:r>
                <a:rPr lang="en-US" i="1" dirty="0"/>
                <a:t> </a:t>
              </a:r>
              <a:r>
                <a:rPr lang="en-US" i="1" dirty="0" err="1"/>
                <a:t>trật</a:t>
              </a:r>
              <a:r>
                <a:rPr lang="en-US" i="1" dirty="0"/>
                <a:t> </a:t>
              </a:r>
              <a:r>
                <a:rPr lang="en-US" i="1" dirty="0" err="1"/>
                <a:t>tự</a:t>
              </a:r>
              <a:r>
                <a:rPr lang="en-US" i="1" dirty="0"/>
                <a:t> </a:t>
              </a:r>
              <a:r>
                <a:rPr lang="en-US" i="1" dirty="0" err="1"/>
                <a:t>chung</a:t>
              </a:r>
              <a:endParaRPr lang="en-US" i="1" dirty="0"/>
            </a:p>
          </p:txBody>
        </p:sp>
      </p:grpSp>
      <p:grpSp>
        <p:nvGrpSpPr>
          <p:cNvPr id="5" name="Down Arrow 68"/>
          <p:cNvGrpSpPr>
            <a:grpSpLocks/>
          </p:cNvGrpSpPr>
          <p:nvPr/>
        </p:nvGrpSpPr>
        <p:grpSpPr bwMode="auto">
          <a:xfrm rot="5622858">
            <a:off x="4270375" y="2743200"/>
            <a:ext cx="493713" cy="493713"/>
            <a:chOff x="1693" y="1421"/>
            <a:chExt cx="503" cy="311"/>
          </a:xfrm>
        </p:grpSpPr>
        <p:pic>
          <p:nvPicPr>
            <p:cNvPr id="3094" name="Down Arrow 68"/>
            <p:cNvPicPr>
              <a:picLocks noChangeArrowheads="1"/>
            </p:cNvPicPr>
            <p:nvPr/>
          </p:nvPicPr>
          <p:blipFill>
            <a:blip r:embed="rId5"/>
            <a:srcRect/>
            <a:stretch>
              <a:fillRect/>
            </a:stretch>
          </p:blipFill>
          <p:spPr bwMode="auto">
            <a:xfrm>
              <a:off x="1693" y="1421"/>
              <a:ext cx="503" cy="311"/>
            </a:xfrm>
            <a:prstGeom prst="rect">
              <a:avLst/>
            </a:prstGeom>
            <a:noFill/>
            <a:ln w="9525">
              <a:noFill/>
              <a:miter lim="800000"/>
              <a:headEnd/>
              <a:tailEnd/>
            </a:ln>
          </p:spPr>
        </p:pic>
        <p:sp>
          <p:nvSpPr>
            <p:cNvPr id="3095" name="Text Box 21"/>
            <p:cNvSpPr txBox="1">
              <a:spLocks noChangeArrowheads="1"/>
            </p:cNvSpPr>
            <p:nvPr/>
          </p:nvSpPr>
          <p:spPr bwMode="auto">
            <a:xfrm rot="5229608">
              <a:off x="1914" y="1373"/>
              <a:ext cx="120" cy="372"/>
            </a:xfrm>
            <a:prstGeom prst="rect">
              <a:avLst/>
            </a:prstGeom>
            <a:noFill/>
            <a:ln w="9525">
              <a:noFill/>
              <a:miter lim="800000"/>
              <a:headEnd/>
              <a:tailEnd/>
            </a:ln>
          </p:spPr>
          <p:txBody>
            <a:bodyPr rot="10800000" anchor="ctr"/>
            <a:lstStyle/>
            <a:p>
              <a:pPr algn="ctr"/>
              <a:endParaRPr lang="vi-VN">
                <a:solidFill>
                  <a:srgbClr val="FFFFFF"/>
                </a:solidFill>
                <a:latin typeface="Verdana" pitchFamily="34" charset="0"/>
              </a:endParaRPr>
            </a:p>
          </p:txBody>
        </p:sp>
      </p:grpSp>
      <p:sp>
        <p:nvSpPr>
          <p:cNvPr id="56" name="AutoShape 4"/>
          <p:cNvSpPr>
            <a:spLocks noChangeArrowheads="1"/>
          </p:cNvSpPr>
          <p:nvPr/>
        </p:nvSpPr>
        <p:spPr bwMode="gray">
          <a:xfrm>
            <a:off x="2898775" y="1676400"/>
            <a:ext cx="3352800" cy="990600"/>
          </a:xfrm>
          <a:prstGeom prst="roundRect">
            <a:avLst>
              <a:gd name="adj" fmla="val 17509"/>
            </a:avLst>
          </a:prstGeom>
          <a:solidFill>
            <a:srgbClr val="FFFF66"/>
          </a:solidFill>
          <a:ln w="9525">
            <a:noFill/>
            <a:round/>
            <a:headEnd/>
            <a:tailEnd/>
          </a:ln>
        </p:spPr>
        <p:txBody>
          <a:bodyPr wrap="none" anchor="ctr"/>
          <a:lstStyle/>
          <a:p>
            <a:endParaRPr lang="vi-VN" b="1">
              <a:solidFill>
                <a:srgbClr val="003366"/>
              </a:solidFill>
            </a:endParaRPr>
          </a:p>
        </p:txBody>
      </p:sp>
      <p:sp>
        <p:nvSpPr>
          <p:cNvPr id="57" name="Text Box 17"/>
          <p:cNvSpPr txBox="1">
            <a:spLocks noChangeArrowheads="1"/>
          </p:cNvSpPr>
          <p:nvPr/>
        </p:nvSpPr>
        <p:spPr bwMode="gray">
          <a:xfrm>
            <a:off x="3138488" y="1873250"/>
            <a:ext cx="2854325" cy="641350"/>
          </a:xfrm>
          <a:prstGeom prst="rect">
            <a:avLst/>
          </a:prstGeom>
          <a:solidFill>
            <a:srgbClr val="FFFF66"/>
          </a:solidFill>
          <a:ln w="9525" algn="ctr">
            <a:noFill/>
            <a:miter lim="800000"/>
            <a:headEnd/>
            <a:tailEnd/>
          </a:ln>
        </p:spPr>
        <p:txBody>
          <a:bodyPr>
            <a:spAutoFit/>
          </a:bodyPr>
          <a:lstStyle/>
          <a:p>
            <a:pPr algn="just">
              <a:buClr>
                <a:srgbClr val="CC6600"/>
              </a:buClr>
              <a:buFont typeface="Wingdings" pitchFamily="2" charset="2"/>
              <a:buNone/>
            </a:pPr>
            <a:r>
              <a:rPr lang="en-US">
                <a:solidFill>
                  <a:srgbClr val="003366"/>
                </a:solidFill>
                <a:latin typeface="Times New Roman" pitchFamily="18" charset="0"/>
              </a:rPr>
              <a:t> </a:t>
            </a:r>
            <a:r>
              <a:rPr lang="en-US" i="1"/>
              <a:t>Nhà nước là kết quả sự phát triển của gia đình</a:t>
            </a:r>
          </a:p>
        </p:txBody>
      </p:sp>
      <p:grpSp>
        <p:nvGrpSpPr>
          <p:cNvPr id="6" name="Down Arrow 68"/>
          <p:cNvGrpSpPr>
            <a:grpSpLocks/>
          </p:cNvGrpSpPr>
          <p:nvPr/>
        </p:nvGrpSpPr>
        <p:grpSpPr bwMode="auto">
          <a:xfrm rot="5622858">
            <a:off x="6977062" y="2743201"/>
            <a:ext cx="493713" cy="493712"/>
            <a:chOff x="1693" y="1421"/>
            <a:chExt cx="503" cy="311"/>
          </a:xfrm>
        </p:grpSpPr>
        <p:pic>
          <p:nvPicPr>
            <p:cNvPr id="3092" name="Down Arrow 68"/>
            <p:cNvPicPr>
              <a:picLocks noChangeArrowheads="1"/>
            </p:cNvPicPr>
            <p:nvPr/>
          </p:nvPicPr>
          <p:blipFill>
            <a:blip r:embed="rId5"/>
            <a:srcRect/>
            <a:stretch>
              <a:fillRect/>
            </a:stretch>
          </p:blipFill>
          <p:spPr bwMode="auto">
            <a:xfrm>
              <a:off x="1693" y="1421"/>
              <a:ext cx="503" cy="311"/>
            </a:xfrm>
            <a:prstGeom prst="rect">
              <a:avLst/>
            </a:prstGeom>
            <a:noFill/>
            <a:ln w="9525">
              <a:noFill/>
              <a:miter lim="800000"/>
              <a:headEnd/>
              <a:tailEnd/>
            </a:ln>
          </p:spPr>
        </p:pic>
        <p:sp>
          <p:nvSpPr>
            <p:cNvPr id="3093" name="Text Box 30"/>
            <p:cNvSpPr txBox="1">
              <a:spLocks noChangeArrowheads="1"/>
            </p:cNvSpPr>
            <p:nvPr/>
          </p:nvSpPr>
          <p:spPr bwMode="auto">
            <a:xfrm rot="5229608">
              <a:off x="1914" y="1373"/>
              <a:ext cx="120" cy="372"/>
            </a:xfrm>
            <a:prstGeom prst="rect">
              <a:avLst/>
            </a:prstGeom>
            <a:noFill/>
            <a:ln w="9525">
              <a:noFill/>
              <a:miter lim="800000"/>
              <a:headEnd/>
              <a:tailEnd/>
            </a:ln>
          </p:spPr>
          <p:txBody>
            <a:bodyPr rot="10800000" anchor="ctr"/>
            <a:lstStyle/>
            <a:p>
              <a:pPr algn="ctr"/>
              <a:endParaRPr lang="vi-VN">
                <a:solidFill>
                  <a:srgbClr val="FFFFFF"/>
                </a:solidFill>
                <a:latin typeface="Verdana" pitchFamily="34" charset="0"/>
              </a:endParaRPr>
            </a:p>
          </p:txBody>
        </p:sp>
      </p:grpSp>
      <p:sp>
        <p:nvSpPr>
          <p:cNvPr id="61" name="AutoShape 19"/>
          <p:cNvSpPr>
            <a:spLocks noChangeArrowheads="1"/>
          </p:cNvSpPr>
          <p:nvPr/>
        </p:nvSpPr>
        <p:spPr bwMode="gray">
          <a:xfrm>
            <a:off x="5718175" y="1600200"/>
            <a:ext cx="2819400" cy="1219200"/>
          </a:xfrm>
          <a:prstGeom prst="roundRect">
            <a:avLst>
              <a:gd name="adj" fmla="val 17509"/>
            </a:avLst>
          </a:prstGeom>
          <a:solidFill>
            <a:srgbClr val="FFCCFF"/>
          </a:solidFill>
          <a:ln w="9525">
            <a:noFill/>
            <a:round/>
            <a:headEnd/>
            <a:tailEnd/>
          </a:ln>
        </p:spPr>
        <p:txBody>
          <a:bodyPr wrap="none" anchor="ctr"/>
          <a:lstStyle/>
          <a:p>
            <a:endParaRPr lang="vi-VN">
              <a:solidFill>
                <a:srgbClr val="FF9933"/>
              </a:solidFill>
            </a:endParaRPr>
          </a:p>
        </p:txBody>
      </p:sp>
      <p:sp>
        <p:nvSpPr>
          <p:cNvPr id="62" name="Text Box 29"/>
          <p:cNvSpPr txBox="1">
            <a:spLocks noChangeArrowheads="1"/>
          </p:cNvSpPr>
          <p:nvPr/>
        </p:nvSpPr>
        <p:spPr bwMode="gray">
          <a:xfrm>
            <a:off x="5870575" y="1828800"/>
            <a:ext cx="2444750" cy="835025"/>
          </a:xfrm>
          <a:prstGeom prst="rect">
            <a:avLst/>
          </a:prstGeom>
          <a:solidFill>
            <a:srgbClr val="FFCCFF"/>
          </a:solidFill>
          <a:ln w="9525" algn="ctr">
            <a:noFill/>
            <a:miter lim="800000"/>
            <a:headEnd/>
            <a:tailEnd/>
          </a:ln>
        </p:spPr>
        <p:txBody>
          <a:bodyPr>
            <a:spAutoFit/>
          </a:bodyPr>
          <a:lstStyle/>
          <a:p>
            <a:pPr algn="just">
              <a:buClr>
                <a:srgbClr val="FF0066"/>
              </a:buClr>
              <a:buFont typeface="Wingdings" pitchFamily="2" charset="2"/>
              <a:buNone/>
            </a:pPr>
            <a:r>
              <a:rPr lang="en-US" sz="1600" b="1">
                <a:latin typeface="Times New Roman" pitchFamily="18" charset="0"/>
              </a:rPr>
              <a:t> </a:t>
            </a:r>
            <a:r>
              <a:rPr lang="en-US" i="1"/>
              <a:t>Nhà nước là sản phẩm của một khế ước</a:t>
            </a:r>
          </a:p>
        </p:txBody>
      </p:sp>
      <p:sp>
        <p:nvSpPr>
          <p:cNvPr id="63" name="Content Placeholder 2"/>
          <p:cNvSpPr>
            <a:spLocks/>
          </p:cNvSpPr>
          <p:nvPr/>
        </p:nvSpPr>
        <p:spPr bwMode="auto">
          <a:xfrm>
            <a:off x="3505200" y="4724400"/>
            <a:ext cx="5334000" cy="1676400"/>
          </a:xfrm>
          <a:prstGeom prst="rect">
            <a:avLst/>
          </a:prstGeom>
          <a:noFill/>
          <a:ln w="9525">
            <a:noFill/>
            <a:miter lim="800000"/>
            <a:headEnd/>
            <a:tailEnd/>
          </a:ln>
        </p:spPr>
        <p:txBody>
          <a:bodyPr/>
          <a:lstStyle/>
          <a:p>
            <a:pPr marL="342900" indent="-342900" algn="just" eaLnBrk="0" hangingPunct="0">
              <a:spcBef>
                <a:spcPct val="50000"/>
              </a:spcBef>
              <a:buFont typeface="Wingdings" pitchFamily="2" charset="2"/>
              <a:buChar char="v"/>
            </a:pPr>
            <a:r>
              <a:rPr lang="en-US" sz="2200" i="1">
                <a:solidFill>
                  <a:srgbClr val="0000FF"/>
                </a:solidFill>
              </a:rPr>
              <a:t>Xem xét sự ra đời của nhà nước tách rời khỏi điều kiện vật chất của xã hội</a:t>
            </a:r>
          </a:p>
          <a:p>
            <a:pPr marL="342900" indent="-342900" algn="just" eaLnBrk="0" hangingPunct="0">
              <a:spcBef>
                <a:spcPct val="50000"/>
              </a:spcBef>
              <a:buFont typeface="Wingdings" pitchFamily="2" charset="2"/>
              <a:buChar char="v"/>
            </a:pPr>
            <a:r>
              <a:rPr lang="en-US" sz="2200" i="1">
                <a:solidFill>
                  <a:srgbClr val="0000FF"/>
                </a:solidFill>
              </a:rPr>
              <a:t>Coi nhà nước là một lực lượng từ bên ngoài áp đặt vào XH, đứng trên XH</a:t>
            </a:r>
          </a:p>
          <a:p>
            <a:pPr marL="342900" indent="-342900" algn="just">
              <a:buClr>
                <a:schemeClr val="hlink"/>
              </a:buClr>
              <a:buFont typeface="Wingdings" pitchFamily="2" charset="2"/>
              <a:buNone/>
            </a:pPr>
            <a:endParaRPr lang="en-US" sz="2200" b="1"/>
          </a:p>
        </p:txBody>
      </p:sp>
      <p:sp>
        <p:nvSpPr>
          <p:cNvPr id="64" name="AutoShape 21"/>
          <p:cNvSpPr>
            <a:spLocks noChangeArrowheads="1"/>
          </p:cNvSpPr>
          <p:nvPr/>
        </p:nvSpPr>
        <p:spPr bwMode="auto">
          <a:xfrm>
            <a:off x="-3352800" y="4879975"/>
            <a:ext cx="3352800" cy="762000"/>
          </a:xfrm>
          <a:prstGeom prst="round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defRPr/>
            </a:pPr>
            <a:r>
              <a:rPr lang="en-US" sz="2800" b="1">
                <a:solidFill>
                  <a:schemeClr val="bg2"/>
                </a:solidFill>
                <a:latin typeface="Arial" charset="0"/>
              </a:rPr>
              <a:t>H</a:t>
            </a:r>
            <a:r>
              <a:rPr lang="en-US" sz="2800" b="1">
                <a:solidFill>
                  <a:schemeClr val="bg2"/>
                </a:solidFill>
                <a:latin typeface="Arial" charset="0"/>
                <a:cs typeface="Arial" charset="0"/>
              </a:rPr>
              <a:t>ạn chế</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blinds(horizontal)">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4"/>
                                        </p:tgtEl>
                                        <p:attrNameLst>
                                          <p:attrName>ppt_x</p:attrName>
                                        </p:attrNameLst>
                                      </p:cBhvr>
                                      <p:tavLst>
                                        <p:tav tm="0">
                                          <p:val>
                                            <p:strVal val="ppt_x"/>
                                          </p:val>
                                        </p:tav>
                                        <p:tav tm="100000">
                                          <p:val>
                                            <p:strVal val="ppt_x"/>
                                          </p:val>
                                        </p:tav>
                                      </p:tavLst>
                                    </p:anim>
                                    <p:anim calcmode="lin" valueType="num">
                                      <p:cBhvr additive="base">
                                        <p:cTn id="33" dur="500"/>
                                        <p:tgtEl>
                                          <p:spTgt spid="4"/>
                                        </p:tgtEl>
                                        <p:attrNameLst>
                                          <p:attrName>ppt_y</p:attrName>
                                        </p:attrNameLst>
                                      </p:cBhvr>
                                      <p:tavLst>
                                        <p:tav tm="0">
                                          <p:val>
                                            <p:strVal val="ppt_y"/>
                                          </p:val>
                                        </p:tav>
                                        <p:tav tm="100000">
                                          <p:val>
                                            <p:strVal val="1+ppt_h/2"/>
                                          </p:val>
                                        </p:tav>
                                      </p:tavLst>
                                    </p:anim>
                                    <p:set>
                                      <p:cBhvr>
                                        <p:cTn id="34" dur="1" fill="hold">
                                          <p:stCondLst>
                                            <p:cond delay="499"/>
                                          </p:stCondLst>
                                        </p:cTn>
                                        <p:tgtEl>
                                          <p:spTgt spid="4"/>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
                                        </p:tgtEl>
                                        <p:attrNameLst>
                                          <p:attrName>ppt_x</p:attrName>
                                        </p:attrNameLst>
                                      </p:cBhvr>
                                      <p:tavLst>
                                        <p:tav tm="0">
                                          <p:val>
                                            <p:strVal val="ppt_x"/>
                                          </p:val>
                                        </p:tav>
                                        <p:tav tm="100000">
                                          <p:val>
                                            <p:strVal val="ppt_x"/>
                                          </p:val>
                                        </p:tav>
                                      </p:tavLst>
                                    </p:anim>
                                    <p:anim calcmode="lin" valueType="num">
                                      <p:cBhvr additive="base">
                                        <p:cTn id="37" dur="500"/>
                                        <p:tgtEl>
                                          <p:spTgt spid="3"/>
                                        </p:tgtEl>
                                        <p:attrNameLst>
                                          <p:attrName>ppt_y</p:attrName>
                                        </p:attrNameLst>
                                      </p:cBhvr>
                                      <p:tavLst>
                                        <p:tav tm="0">
                                          <p:val>
                                            <p:strVal val="ppt_y"/>
                                          </p:val>
                                        </p:tav>
                                        <p:tav tm="100000">
                                          <p:val>
                                            <p:strVal val="1+ppt_h/2"/>
                                          </p:val>
                                        </p:tav>
                                      </p:tavLst>
                                    </p:anim>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linds(horizontal)">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 calcmode="lin" valueType="num">
                                      <p:cBhvr additive="base">
                                        <p:cTn id="52" dur="500" fill="hold"/>
                                        <p:tgtEl>
                                          <p:spTgt spid="56"/>
                                        </p:tgtEl>
                                        <p:attrNameLst>
                                          <p:attrName>ppt_x</p:attrName>
                                        </p:attrNameLst>
                                      </p:cBhvr>
                                      <p:tavLst>
                                        <p:tav tm="0">
                                          <p:val>
                                            <p:strVal val="#ppt_x"/>
                                          </p:val>
                                        </p:tav>
                                        <p:tav tm="100000">
                                          <p:val>
                                            <p:strVal val="#ppt_x"/>
                                          </p:val>
                                        </p:tav>
                                      </p:tavLst>
                                    </p:anim>
                                    <p:anim calcmode="lin" valueType="num">
                                      <p:cBhvr additive="base">
                                        <p:cTn id="53" dur="500" fill="hold"/>
                                        <p:tgtEl>
                                          <p:spTgt spid="56"/>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 calcmode="lin" valueType="num">
                                      <p:cBhvr additive="base">
                                        <p:cTn id="56" dur="500" fill="hold"/>
                                        <p:tgtEl>
                                          <p:spTgt spid="57"/>
                                        </p:tgtEl>
                                        <p:attrNameLst>
                                          <p:attrName>ppt_x</p:attrName>
                                        </p:attrNameLst>
                                      </p:cBhvr>
                                      <p:tavLst>
                                        <p:tav tm="0">
                                          <p:val>
                                            <p:strVal val="#ppt_x"/>
                                          </p:val>
                                        </p:tav>
                                        <p:tav tm="100000">
                                          <p:val>
                                            <p:strVal val="#ppt_x"/>
                                          </p:val>
                                        </p:tav>
                                      </p:tavLst>
                                    </p:anim>
                                    <p:anim calcmode="lin" valueType="num">
                                      <p:cBhvr additive="base">
                                        <p:cTn id="5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5"/>
                                        </p:tgtEl>
                                        <p:attrNameLst>
                                          <p:attrName>ppt_x</p:attrName>
                                        </p:attrNameLst>
                                      </p:cBhvr>
                                      <p:tavLst>
                                        <p:tav tm="0">
                                          <p:val>
                                            <p:strVal val="ppt_x"/>
                                          </p:val>
                                        </p:tav>
                                        <p:tav tm="100000">
                                          <p:val>
                                            <p:strVal val="ppt_x"/>
                                          </p:val>
                                        </p:tav>
                                      </p:tavLst>
                                    </p:anim>
                                    <p:anim calcmode="lin" valueType="num">
                                      <p:cBhvr additive="base">
                                        <p:cTn id="62" dur="500"/>
                                        <p:tgtEl>
                                          <p:spTgt spid="5"/>
                                        </p:tgtEl>
                                        <p:attrNameLst>
                                          <p:attrName>ppt_y</p:attrName>
                                        </p:attrNameLst>
                                      </p:cBhvr>
                                      <p:tavLst>
                                        <p:tav tm="0">
                                          <p:val>
                                            <p:strVal val="ppt_y"/>
                                          </p:val>
                                        </p:tav>
                                        <p:tav tm="100000">
                                          <p:val>
                                            <p:strVal val="1+ppt_h/2"/>
                                          </p:val>
                                        </p:tav>
                                      </p:tavLst>
                                    </p:anim>
                                    <p:set>
                                      <p:cBhvr>
                                        <p:cTn id="63" dur="1" fill="hold">
                                          <p:stCondLst>
                                            <p:cond delay="499"/>
                                          </p:stCondLst>
                                        </p:cTn>
                                        <p:tgtEl>
                                          <p:spTgt spid="5"/>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56"/>
                                        </p:tgtEl>
                                        <p:attrNameLst>
                                          <p:attrName>ppt_x</p:attrName>
                                        </p:attrNameLst>
                                      </p:cBhvr>
                                      <p:tavLst>
                                        <p:tav tm="0">
                                          <p:val>
                                            <p:strVal val="ppt_x"/>
                                          </p:val>
                                        </p:tav>
                                        <p:tav tm="100000">
                                          <p:val>
                                            <p:strVal val="ppt_x"/>
                                          </p:val>
                                        </p:tav>
                                      </p:tavLst>
                                    </p:anim>
                                    <p:anim calcmode="lin" valueType="num">
                                      <p:cBhvr additive="base">
                                        <p:cTn id="66" dur="500"/>
                                        <p:tgtEl>
                                          <p:spTgt spid="56"/>
                                        </p:tgtEl>
                                        <p:attrNameLst>
                                          <p:attrName>ppt_y</p:attrName>
                                        </p:attrNameLst>
                                      </p:cBhvr>
                                      <p:tavLst>
                                        <p:tav tm="0">
                                          <p:val>
                                            <p:strVal val="ppt_y"/>
                                          </p:val>
                                        </p:tav>
                                        <p:tav tm="100000">
                                          <p:val>
                                            <p:strVal val="1+ppt_h/2"/>
                                          </p:val>
                                        </p:tav>
                                      </p:tavLst>
                                    </p:anim>
                                    <p:set>
                                      <p:cBhvr>
                                        <p:cTn id="67" dur="1" fill="hold">
                                          <p:stCondLst>
                                            <p:cond delay="499"/>
                                          </p:stCondLst>
                                        </p:cTn>
                                        <p:tgtEl>
                                          <p:spTgt spid="56"/>
                                        </p:tgtEl>
                                        <p:attrNameLst>
                                          <p:attrName>style.visibility</p:attrName>
                                        </p:attrNameLst>
                                      </p:cBhvr>
                                      <p:to>
                                        <p:strVal val="hidden"/>
                                      </p:to>
                                    </p:set>
                                  </p:childTnLst>
                                </p:cTn>
                              </p:par>
                              <p:par>
                                <p:cTn id="68" presetID="2" presetClass="exit" presetSubtype="4" fill="hold" grpId="1" nodeType="withEffect">
                                  <p:stCondLst>
                                    <p:cond delay="0"/>
                                  </p:stCondLst>
                                  <p:childTnLst>
                                    <p:anim calcmode="lin" valueType="num">
                                      <p:cBhvr additive="base">
                                        <p:cTn id="69" dur="500"/>
                                        <p:tgtEl>
                                          <p:spTgt spid="57"/>
                                        </p:tgtEl>
                                        <p:attrNameLst>
                                          <p:attrName>ppt_x</p:attrName>
                                        </p:attrNameLst>
                                      </p:cBhvr>
                                      <p:tavLst>
                                        <p:tav tm="0">
                                          <p:val>
                                            <p:strVal val="ppt_x"/>
                                          </p:val>
                                        </p:tav>
                                        <p:tav tm="100000">
                                          <p:val>
                                            <p:strVal val="ppt_x"/>
                                          </p:val>
                                        </p:tav>
                                      </p:tavLst>
                                    </p:anim>
                                    <p:anim calcmode="lin" valueType="num">
                                      <p:cBhvr additive="base">
                                        <p:cTn id="70" dur="500"/>
                                        <p:tgtEl>
                                          <p:spTgt spid="57"/>
                                        </p:tgtEl>
                                        <p:attrNameLst>
                                          <p:attrName>ppt_y</p:attrName>
                                        </p:attrNameLst>
                                      </p:cBhvr>
                                      <p:tavLst>
                                        <p:tav tm="0">
                                          <p:val>
                                            <p:strVal val="ppt_y"/>
                                          </p:val>
                                        </p:tav>
                                        <p:tav tm="100000">
                                          <p:val>
                                            <p:strVal val="1+ppt_h/2"/>
                                          </p:val>
                                        </p:tav>
                                      </p:tavLst>
                                    </p:anim>
                                    <p:set>
                                      <p:cBhvr>
                                        <p:cTn id="71" dur="1" fill="hold">
                                          <p:stCondLst>
                                            <p:cond delay="499"/>
                                          </p:stCondLst>
                                        </p:cTn>
                                        <p:tgtEl>
                                          <p:spTgt spid="5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blinds(horizontal)">
                                      <p:cBhvr>
                                        <p:cTn id="76" dur="500"/>
                                        <p:tgtEl>
                                          <p:spTgt spid="46"/>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anim calcmode="lin" valueType="num">
                                      <p:cBhvr additive="base">
                                        <p:cTn id="85" dur="500" fill="hold"/>
                                        <p:tgtEl>
                                          <p:spTgt spid="61"/>
                                        </p:tgtEl>
                                        <p:attrNameLst>
                                          <p:attrName>ppt_x</p:attrName>
                                        </p:attrNameLst>
                                      </p:cBhvr>
                                      <p:tavLst>
                                        <p:tav tm="0">
                                          <p:val>
                                            <p:strVal val="#ppt_x"/>
                                          </p:val>
                                        </p:tav>
                                        <p:tav tm="100000">
                                          <p:val>
                                            <p:strVal val="#ppt_x"/>
                                          </p:val>
                                        </p:tav>
                                      </p:tavLst>
                                    </p:anim>
                                    <p:anim calcmode="lin" valueType="num">
                                      <p:cBhvr additive="base">
                                        <p:cTn id="86" dur="500" fill="hold"/>
                                        <p:tgtEl>
                                          <p:spTgt spid="6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anim calcmode="lin" valueType="num">
                                      <p:cBhvr additive="base">
                                        <p:cTn id="89" dur="500" fill="hold"/>
                                        <p:tgtEl>
                                          <p:spTgt spid="62"/>
                                        </p:tgtEl>
                                        <p:attrNameLst>
                                          <p:attrName>ppt_x</p:attrName>
                                        </p:attrNameLst>
                                      </p:cBhvr>
                                      <p:tavLst>
                                        <p:tav tm="0">
                                          <p:val>
                                            <p:strVal val="#ppt_x"/>
                                          </p:val>
                                        </p:tav>
                                        <p:tav tm="100000">
                                          <p:val>
                                            <p:strVal val="#ppt_x"/>
                                          </p:val>
                                        </p:tav>
                                      </p:tavLst>
                                    </p:anim>
                                    <p:anim calcmode="lin" valueType="num">
                                      <p:cBhvr additive="base">
                                        <p:cTn id="9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nodeType="clickEffect">
                                  <p:stCondLst>
                                    <p:cond delay="0"/>
                                  </p:stCondLst>
                                  <p:childTnLst>
                                    <p:anim calcmode="lin" valueType="num">
                                      <p:cBhvr additive="base">
                                        <p:cTn id="94" dur="500"/>
                                        <p:tgtEl>
                                          <p:spTgt spid="6"/>
                                        </p:tgtEl>
                                        <p:attrNameLst>
                                          <p:attrName>ppt_x</p:attrName>
                                        </p:attrNameLst>
                                      </p:cBhvr>
                                      <p:tavLst>
                                        <p:tav tm="0">
                                          <p:val>
                                            <p:strVal val="ppt_x"/>
                                          </p:val>
                                        </p:tav>
                                        <p:tav tm="100000">
                                          <p:val>
                                            <p:strVal val="ppt_x"/>
                                          </p:val>
                                        </p:tav>
                                      </p:tavLst>
                                    </p:anim>
                                    <p:anim calcmode="lin" valueType="num">
                                      <p:cBhvr additive="base">
                                        <p:cTn id="95" dur="500"/>
                                        <p:tgtEl>
                                          <p:spTgt spid="6"/>
                                        </p:tgtEl>
                                        <p:attrNameLst>
                                          <p:attrName>ppt_y</p:attrName>
                                        </p:attrNameLst>
                                      </p:cBhvr>
                                      <p:tavLst>
                                        <p:tav tm="0">
                                          <p:val>
                                            <p:strVal val="ppt_y"/>
                                          </p:val>
                                        </p:tav>
                                        <p:tav tm="100000">
                                          <p:val>
                                            <p:strVal val="1+ppt_h/2"/>
                                          </p:val>
                                        </p:tav>
                                      </p:tavLst>
                                    </p:anim>
                                    <p:set>
                                      <p:cBhvr>
                                        <p:cTn id="96" dur="1" fill="hold">
                                          <p:stCondLst>
                                            <p:cond delay="499"/>
                                          </p:stCondLst>
                                        </p:cTn>
                                        <p:tgtEl>
                                          <p:spTgt spid="6"/>
                                        </p:tgtEl>
                                        <p:attrNameLst>
                                          <p:attrName>style.visibility</p:attrName>
                                        </p:attrNameLst>
                                      </p:cBhvr>
                                      <p:to>
                                        <p:strVal val="hidden"/>
                                      </p:to>
                                    </p:set>
                                  </p:childTnLst>
                                </p:cTn>
                              </p:par>
                              <p:par>
                                <p:cTn id="97" presetID="2" presetClass="exit" presetSubtype="4" fill="hold" grpId="1" nodeType="withEffect">
                                  <p:stCondLst>
                                    <p:cond delay="0"/>
                                  </p:stCondLst>
                                  <p:childTnLst>
                                    <p:anim calcmode="lin" valueType="num">
                                      <p:cBhvr additive="base">
                                        <p:cTn id="98" dur="500"/>
                                        <p:tgtEl>
                                          <p:spTgt spid="61"/>
                                        </p:tgtEl>
                                        <p:attrNameLst>
                                          <p:attrName>ppt_x</p:attrName>
                                        </p:attrNameLst>
                                      </p:cBhvr>
                                      <p:tavLst>
                                        <p:tav tm="0">
                                          <p:val>
                                            <p:strVal val="ppt_x"/>
                                          </p:val>
                                        </p:tav>
                                        <p:tav tm="100000">
                                          <p:val>
                                            <p:strVal val="ppt_x"/>
                                          </p:val>
                                        </p:tav>
                                      </p:tavLst>
                                    </p:anim>
                                    <p:anim calcmode="lin" valueType="num">
                                      <p:cBhvr additive="base">
                                        <p:cTn id="99" dur="500"/>
                                        <p:tgtEl>
                                          <p:spTgt spid="61"/>
                                        </p:tgtEl>
                                        <p:attrNameLst>
                                          <p:attrName>ppt_y</p:attrName>
                                        </p:attrNameLst>
                                      </p:cBhvr>
                                      <p:tavLst>
                                        <p:tav tm="0">
                                          <p:val>
                                            <p:strVal val="ppt_y"/>
                                          </p:val>
                                        </p:tav>
                                        <p:tav tm="100000">
                                          <p:val>
                                            <p:strVal val="1+ppt_h/2"/>
                                          </p:val>
                                        </p:tav>
                                      </p:tavLst>
                                    </p:anim>
                                    <p:set>
                                      <p:cBhvr>
                                        <p:cTn id="100" dur="1" fill="hold">
                                          <p:stCondLst>
                                            <p:cond delay="499"/>
                                          </p:stCondLst>
                                        </p:cTn>
                                        <p:tgtEl>
                                          <p:spTgt spid="61"/>
                                        </p:tgtEl>
                                        <p:attrNameLst>
                                          <p:attrName>style.visibility</p:attrName>
                                        </p:attrNameLst>
                                      </p:cBhvr>
                                      <p:to>
                                        <p:strVal val="hidden"/>
                                      </p:to>
                                    </p:set>
                                  </p:childTnLst>
                                </p:cTn>
                              </p:par>
                              <p:par>
                                <p:cTn id="101" presetID="2" presetClass="exit" presetSubtype="4" fill="hold" grpId="1" nodeType="withEffect">
                                  <p:stCondLst>
                                    <p:cond delay="0"/>
                                  </p:stCondLst>
                                  <p:childTnLst>
                                    <p:anim calcmode="lin" valueType="num">
                                      <p:cBhvr additive="base">
                                        <p:cTn id="102" dur="500"/>
                                        <p:tgtEl>
                                          <p:spTgt spid="62"/>
                                        </p:tgtEl>
                                        <p:attrNameLst>
                                          <p:attrName>ppt_x</p:attrName>
                                        </p:attrNameLst>
                                      </p:cBhvr>
                                      <p:tavLst>
                                        <p:tav tm="0">
                                          <p:val>
                                            <p:strVal val="ppt_x"/>
                                          </p:val>
                                        </p:tav>
                                        <p:tav tm="100000">
                                          <p:val>
                                            <p:strVal val="ppt_x"/>
                                          </p:val>
                                        </p:tav>
                                      </p:tavLst>
                                    </p:anim>
                                    <p:anim calcmode="lin" valueType="num">
                                      <p:cBhvr additive="base">
                                        <p:cTn id="103" dur="500"/>
                                        <p:tgtEl>
                                          <p:spTgt spid="62"/>
                                        </p:tgtEl>
                                        <p:attrNameLst>
                                          <p:attrName>ppt_y</p:attrName>
                                        </p:attrNameLst>
                                      </p:cBhvr>
                                      <p:tavLst>
                                        <p:tav tm="0">
                                          <p:val>
                                            <p:strVal val="ppt_y"/>
                                          </p:val>
                                        </p:tav>
                                        <p:tav tm="100000">
                                          <p:val>
                                            <p:strVal val="1+ppt_h/2"/>
                                          </p:val>
                                        </p:tav>
                                      </p:tavLst>
                                    </p:anim>
                                    <p:set>
                                      <p:cBhvr>
                                        <p:cTn id="104" dur="1" fill="hold">
                                          <p:stCondLst>
                                            <p:cond delay="499"/>
                                          </p:stCondLst>
                                        </p:cTn>
                                        <p:tgtEl>
                                          <p:spTgt spid="6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63" presetClass="path" presetSubtype="0" accel="50000" decel="50000" fill="hold" nodeType="clickEffect">
                                  <p:stCondLst>
                                    <p:cond delay="0"/>
                                  </p:stCondLst>
                                  <p:childTnLst>
                                    <p:animMotion origin="layout" path="M 3.33333E-6 4.44444E-6 L 0.38333 4.44444E-6 " pathEditMode="relative" rAng="0" ptsTypes="AA">
                                      <p:cBhvr>
                                        <p:cTn id="108" dur="2000" fill="hold"/>
                                        <p:tgtEl>
                                          <p:spTgt spid="64"/>
                                        </p:tgtEl>
                                        <p:attrNameLst>
                                          <p:attrName>ppt_x</p:attrName>
                                          <p:attrName>ppt_y</p:attrName>
                                        </p:attrNameLst>
                                      </p:cBhvr>
                                      <p:rCtr x="192" y="0"/>
                                    </p:animMotion>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63">
                                            <p:txEl>
                                              <p:pRg st="0" end="0"/>
                                            </p:txEl>
                                          </p:spTgt>
                                        </p:tgtEl>
                                        <p:attrNameLst>
                                          <p:attrName>style.visibility</p:attrName>
                                        </p:attrNameLst>
                                      </p:cBhvr>
                                      <p:to>
                                        <p:strVal val="visible"/>
                                      </p:to>
                                    </p:set>
                                    <p:animEffect transition="in" filter="blinds(horizontal)">
                                      <p:cBhvr>
                                        <p:cTn id="113" dur="500"/>
                                        <p:tgtEl>
                                          <p:spTgt spid="63">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63">
                                            <p:txEl>
                                              <p:pRg st="1" end="1"/>
                                            </p:txEl>
                                          </p:spTgt>
                                        </p:tgtEl>
                                        <p:attrNameLst>
                                          <p:attrName>style.visibility</p:attrName>
                                        </p:attrNameLst>
                                      </p:cBhvr>
                                      <p:to>
                                        <p:strVal val="visible"/>
                                      </p:to>
                                    </p:set>
                                    <p:animEffect transition="in" filter="blinds(horizontal)">
                                      <p:cBhvr>
                                        <p:cTn id="118" dur="500"/>
                                        <p:tgtEl>
                                          <p:spTgt spid="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animBg="1"/>
      <p:bldP spid="44" grpId="0" animBg="1"/>
      <p:bldP spid="45" grpId="0" animBg="1"/>
      <p:bldP spid="46" grpId="0" animBg="1"/>
      <p:bldP spid="56" grpId="0" animBg="1"/>
      <p:bldP spid="56" grpId="1" animBg="1"/>
      <p:bldP spid="57" grpId="0" animBg="1"/>
      <p:bldP spid="57" grpId="1" animBg="1"/>
      <p:bldP spid="61" grpId="0" animBg="1"/>
      <p:bldP spid="61" grpId="1" animBg="1"/>
      <p:bldP spid="62" grpId="0" animBg="1"/>
      <p:bldP spid="6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9"/>
          <p:cNvGrpSpPr>
            <a:grpSpLocks/>
          </p:cNvGrpSpPr>
          <p:nvPr/>
        </p:nvGrpSpPr>
        <p:grpSpPr bwMode="auto">
          <a:xfrm>
            <a:off x="0" y="0"/>
            <a:ext cx="9067800" cy="6705600"/>
            <a:chOff x="76200" y="0"/>
            <a:chExt cx="9067800" cy="6858000"/>
          </a:xfrm>
        </p:grpSpPr>
        <p:pic>
          <p:nvPicPr>
            <p:cNvPr id="4130"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4131"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4132"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4133"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24" name="Title 1"/>
          <p:cNvSpPr>
            <a:spLocks noGrp="1"/>
          </p:cNvSpPr>
          <p:nvPr>
            <p:ph type="title"/>
          </p:nvPr>
        </p:nvSpPr>
        <p:spPr>
          <a:xfrm>
            <a:off x="1371600" y="228600"/>
            <a:ext cx="6553200" cy="685800"/>
          </a:xfrm>
        </p:spPr>
        <p:txBody>
          <a:bodyPr rtlCol="0">
            <a:noAutofit/>
          </a:bodyPr>
          <a:lstStyle/>
          <a:p>
            <a:pPr eaLnBrk="1" fontAlgn="auto" hangingPunct="1">
              <a:spcAft>
                <a:spcPts val="0"/>
              </a:spcAft>
              <a:defRPr/>
            </a:pPr>
            <a:r>
              <a:rPr lang="en-US" sz="3200" smtClean="0">
                <a:solidFill>
                  <a:srgbClr val="0070C0"/>
                </a:solidFill>
                <a:effectLst>
                  <a:reflection blurRad="6350" stA="55000" endA="300" endPos="45500" dir="5400000" sy="-100000" algn="bl" rotWithShape="0"/>
                </a:effectLst>
                <a:latin typeface="Arial" pitchFamily="34" charset="0"/>
                <a:cs typeface="Arial" pitchFamily="34" charset="0"/>
              </a:rPr>
              <a:t>Quan điểm của chủ nghĩa Mac</a:t>
            </a:r>
            <a:endParaRPr lang="en-US" sz="3200" dirty="0">
              <a:solidFill>
                <a:srgbClr val="0070C0"/>
              </a:solidFill>
              <a:effectLst>
                <a:reflection blurRad="6350" stA="55000" endA="300" endPos="45500" dir="5400000" sy="-100000" algn="bl" rotWithShape="0"/>
              </a:effectLst>
              <a:latin typeface="Arial" pitchFamily="34" charset="0"/>
              <a:cs typeface="Arial" pitchFamily="34" charset="0"/>
            </a:endParaRPr>
          </a:p>
        </p:txBody>
      </p:sp>
      <p:grpSp>
        <p:nvGrpSpPr>
          <p:cNvPr id="3" name="AutoShape 5"/>
          <p:cNvGrpSpPr>
            <a:grpSpLocks/>
          </p:cNvGrpSpPr>
          <p:nvPr/>
        </p:nvGrpSpPr>
        <p:grpSpPr bwMode="auto">
          <a:xfrm>
            <a:off x="2951163" y="1730375"/>
            <a:ext cx="407987" cy="568325"/>
            <a:chOff x="1859" y="1981"/>
            <a:chExt cx="257" cy="358"/>
          </a:xfrm>
        </p:grpSpPr>
        <p:pic>
          <p:nvPicPr>
            <p:cNvPr id="4128" name="AutoShape 5"/>
            <p:cNvPicPr>
              <a:picLocks noChangeArrowheads="1"/>
            </p:cNvPicPr>
            <p:nvPr/>
          </p:nvPicPr>
          <p:blipFill>
            <a:blip r:embed="rId4"/>
            <a:srcRect/>
            <a:stretch>
              <a:fillRect/>
            </a:stretch>
          </p:blipFill>
          <p:spPr bwMode="gray">
            <a:xfrm>
              <a:off x="1859" y="1981"/>
              <a:ext cx="257" cy="358"/>
            </a:xfrm>
            <a:prstGeom prst="rect">
              <a:avLst/>
            </a:prstGeom>
            <a:noFill/>
            <a:ln w="9525">
              <a:noFill/>
              <a:miter lim="800000"/>
              <a:headEnd/>
              <a:tailEnd/>
            </a:ln>
          </p:spPr>
        </p:pic>
        <p:sp>
          <p:nvSpPr>
            <p:cNvPr id="4129" name="Text Box 6"/>
            <p:cNvSpPr txBox="1">
              <a:spLocks noChangeArrowheads="1"/>
            </p:cNvSpPr>
            <p:nvPr/>
          </p:nvSpPr>
          <p:spPr bwMode="auto">
            <a:xfrm rot="-5400000">
              <a:off x="1962" y="2102"/>
              <a:ext cx="150" cy="91"/>
            </a:xfrm>
            <a:prstGeom prst="rect">
              <a:avLst/>
            </a:prstGeom>
            <a:noFill/>
            <a:ln w="9525">
              <a:noFill/>
              <a:miter lim="800000"/>
              <a:headEnd/>
              <a:tailEnd/>
            </a:ln>
          </p:spPr>
          <p:txBody>
            <a:bodyPr vert="eaVert" wrap="none" anchor="ctr"/>
            <a:lstStyle/>
            <a:p>
              <a:endParaRPr lang="vi-VN">
                <a:solidFill>
                  <a:srgbClr val="FFFFFF"/>
                </a:solidFill>
                <a:latin typeface="Verdana" pitchFamily="34" charset="0"/>
              </a:endParaRPr>
            </a:p>
          </p:txBody>
        </p:sp>
      </p:grpSp>
      <p:grpSp>
        <p:nvGrpSpPr>
          <p:cNvPr id="4" name="AutoShape 6"/>
          <p:cNvGrpSpPr>
            <a:grpSpLocks/>
          </p:cNvGrpSpPr>
          <p:nvPr/>
        </p:nvGrpSpPr>
        <p:grpSpPr bwMode="auto">
          <a:xfrm>
            <a:off x="5553075" y="1676400"/>
            <a:ext cx="409575" cy="573088"/>
            <a:chOff x="3498" y="1947"/>
            <a:chExt cx="258" cy="361"/>
          </a:xfrm>
        </p:grpSpPr>
        <p:pic>
          <p:nvPicPr>
            <p:cNvPr id="4126" name="AutoShape 6"/>
            <p:cNvPicPr>
              <a:picLocks noChangeArrowheads="1"/>
            </p:cNvPicPr>
            <p:nvPr/>
          </p:nvPicPr>
          <p:blipFill>
            <a:blip r:embed="rId5"/>
            <a:srcRect/>
            <a:stretch>
              <a:fillRect/>
            </a:stretch>
          </p:blipFill>
          <p:spPr bwMode="gray">
            <a:xfrm>
              <a:off x="3498" y="1947"/>
              <a:ext cx="258" cy="361"/>
            </a:xfrm>
            <a:prstGeom prst="rect">
              <a:avLst/>
            </a:prstGeom>
            <a:noFill/>
            <a:ln w="9525">
              <a:noFill/>
              <a:miter lim="800000"/>
              <a:headEnd/>
              <a:tailEnd/>
            </a:ln>
          </p:spPr>
        </p:pic>
        <p:sp>
          <p:nvSpPr>
            <p:cNvPr id="4127" name="Text Box 9"/>
            <p:cNvSpPr txBox="1">
              <a:spLocks noChangeArrowheads="1"/>
            </p:cNvSpPr>
            <p:nvPr/>
          </p:nvSpPr>
          <p:spPr bwMode="auto">
            <a:xfrm rot="5400000">
              <a:off x="3506" y="2071"/>
              <a:ext cx="149" cy="90"/>
            </a:xfrm>
            <a:prstGeom prst="rect">
              <a:avLst/>
            </a:prstGeom>
            <a:noFill/>
            <a:ln w="9525">
              <a:noFill/>
              <a:miter lim="800000"/>
              <a:headEnd/>
              <a:tailEnd/>
            </a:ln>
          </p:spPr>
          <p:txBody>
            <a:bodyPr rot="10800000" vert="eaVert" wrap="none" anchor="ctr"/>
            <a:lstStyle/>
            <a:p>
              <a:endParaRPr lang="vi-VN">
                <a:solidFill>
                  <a:srgbClr val="FFFFFF"/>
                </a:solidFill>
                <a:latin typeface="Verdana" pitchFamily="34" charset="0"/>
              </a:endParaRPr>
            </a:p>
          </p:txBody>
        </p:sp>
      </p:grpSp>
      <p:sp>
        <p:nvSpPr>
          <p:cNvPr id="45" name="AutoShape 16"/>
          <p:cNvSpPr>
            <a:spLocks noChangeArrowheads="1"/>
          </p:cNvSpPr>
          <p:nvPr/>
        </p:nvSpPr>
        <p:spPr bwMode="gray">
          <a:xfrm>
            <a:off x="228600" y="1371224"/>
            <a:ext cx="2573518" cy="1101223"/>
          </a:xfrm>
          <a:prstGeom prst="can">
            <a:avLst>
              <a:gd name="adj" fmla="val 25000"/>
            </a:avLst>
          </a:prstGeom>
          <a:solidFill>
            <a:schemeClr val="accent4"/>
          </a:solidFill>
          <a:ln>
            <a:headEnd/>
            <a:tailEnd/>
          </a:ln>
        </p:spPr>
        <p:style>
          <a:lnRef idx="1">
            <a:schemeClr val="accent1"/>
          </a:lnRef>
          <a:fillRef idx="1003">
            <a:schemeClr val="dk1"/>
          </a:fillRef>
          <a:effectRef idx="2">
            <a:schemeClr val="accent1"/>
          </a:effectRef>
          <a:fontRef idx="minor">
            <a:schemeClr val="lt1"/>
          </a:fontRef>
        </p:style>
        <p:txBody>
          <a:bodyPr wrap="none" anchor="ctr"/>
          <a:lstStyle/>
          <a:p>
            <a:pPr>
              <a:defRPr/>
            </a:pPr>
            <a:endParaRPr lang="en-US"/>
          </a:p>
        </p:txBody>
      </p:sp>
      <p:sp>
        <p:nvSpPr>
          <p:cNvPr id="46" name="AutoShape 19"/>
          <p:cNvSpPr>
            <a:spLocks noChangeArrowheads="1"/>
          </p:cNvSpPr>
          <p:nvPr/>
        </p:nvSpPr>
        <p:spPr bwMode="gray">
          <a:xfrm>
            <a:off x="6107113" y="1371600"/>
            <a:ext cx="2719387" cy="1100138"/>
          </a:xfrm>
          <a:prstGeom prst="can">
            <a:avLst>
              <a:gd name="adj" fmla="val 25000"/>
            </a:avLst>
          </a:prstGeom>
          <a:solidFill>
            <a:schemeClr val="accent2"/>
          </a:solidFill>
          <a:ln w="9525">
            <a:noFill/>
            <a:round/>
            <a:headEnd/>
            <a:tailEnd/>
          </a:ln>
        </p:spPr>
        <p:txBody>
          <a:bodyPr wrap="none" anchor="ctr"/>
          <a:lstStyle/>
          <a:p>
            <a:endParaRPr lang="vi-VN"/>
          </a:p>
        </p:txBody>
      </p:sp>
      <p:grpSp>
        <p:nvGrpSpPr>
          <p:cNvPr id="5" name="Group 60"/>
          <p:cNvGrpSpPr>
            <a:grpSpLocks/>
          </p:cNvGrpSpPr>
          <p:nvPr/>
        </p:nvGrpSpPr>
        <p:grpSpPr bwMode="auto">
          <a:xfrm>
            <a:off x="3200400" y="990600"/>
            <a:ext cx="2484438" cy="2400300"/>
            <a:chOff x="3185525" y="2209800"/>
            <a:chExt cx="2484702" cy="2400165"/>
          </a:xfrm>
        </p:grpSpPr>
        <p:sp>
          <p:nvSpPr>
            <p:cNvPr id="4115" name="Oval 8"/>
            <p:cNvSpPr>
              <a:spLocks noChangeArrowheads="1"/>
            </p:cNvSpPr>
            <p:nvPr/>
          </p:nvSpPr>
          <p:spPr bwMode="gray">
            <a:xfrm>
              <a:off x="3306189" y="2209800"/>
              <a:ext cx="2325933" cy="2400165"/>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headEnd/>
              <a:tailEnd/>
            </a:ln>
          </p:spPr>
          <p:txBody>
            <a:bodyPr wrap="none" anchor="ctr"/>
            <a:lstStyle/>
            <a:p>
              <a:endParaRPr lang="vi-VN"/>
            </a:p>
          </p:txBody>
        </p:sp>
        <p:sp>
          <p:nvSpPr>
            <p:cNvPr id="4116" name="Oval 9"/>
            <p:cNvSpPr>
              <a:spLocks noChangeArrowheads="1"/>
            </p:cNvSpPr>
            <p:nvPr/>
          </p:nvSpPr>
          <p:spPr bwMode="gray">
            <a:xfrm>
              <a:off x="3438688" y="2345041"/>
              <a:ext cx="2059495" cy="2125223"/>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vi-VN"/>
            </a:p>
          </p:txBody>
        </p:sp>
        <p:sp>
          <p:nvSpPr>
            <p:cNvPr id="50" name="Oval 10"/>
            <p:cNvSpPr>
              <a:spLocks noChangeArrowheads="1"/>
            </p:cNvSpPr>
            <p:nvPr/>
          </p:nvSpPr>
          <p:spPr bwMode="gray">
            <a:xfrm>
              <a:off x="3799953" y="3170184"/>
              <a:ext cx="184170" cy="4809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pitchFamily="34" charset="0"/>
              </a:endParaRPr>
            </a:p>
          </p:txBody>
        </p:sp>
        <p:sp>
          <p:nvSpPr>
            <p:cNvPr id="51" name="Oval 11"/>
            <p:cNvSpPr>
              <a:spLocks noChangeArrowheads="1"/>
            </p:cNvSpPr>
            <p:nvPr/>
          </p:nvSpPr>
          <p:spPr bwMode="gray">
            <a:xfrm>
              <a:off x="3798365" y="3165421"/>
              <a:ext cx="193696" cy="49051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a:defRPr/>
              </a:pPr>
              <a:endParaRPr lang="en-US"/>
            </a:p>
          </p:txBody>
        </p:sp>
        <p:sp>
          <p:nvSpPr>
            <p:cNvPr id="52" name="Oval 12"/>
            <p:cNvSpPr>
              <a:spLocks noChangeArrowheads="1"/>
            </p:cNvSpPr>
            <p:nvPr/>
          </p:nvSpPr>
          <p:spPr bwMode="gray">
            <a:xfrm>
              <a:off x="3679290" y="3168596"/>
              <a:ext cx="1578143" cy="48098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pitchFamily="34" charset="0"/>
              </a:endParaRPr>
            </a:p>
          </p:txBody>
        </p:sp>
        <p:sp>
          <p:nvSpPr>
            <p:cNvPr id="53" name="Oval 13"/>
            <p:cNvSpPr>
              <a:spLocks noChangeArrowheads="1"/>
            </p:cNvSpPr>
            <p:nvPr/>
          </p:nvSpPr>
          <p:spPr bwMode="gray">
            <a:xfrm>
              <a:off x="3679203" y="2594718"/>
              <a:ext cx="1578466" cy="1631815"/>
            </a:xfrm>
            <a:prstGeom prst="ellipse">
              <a:avLst/>
            </a:prstGeom>
            <a:ln w="38100" algn="ctr">
              <a:noFill/>
              <a:round/>
              <a:headEnd/>
              <a:tailEn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anchor="ctr">
              <a:spAutoFit/>
            </a:bodyPr>
            <a:lstStyle/>
            <a:p>
              <a:pPr>
                <a:defRPr/>
              </a:pPr>
              <a:endParaRPr lang="en-US"/>
            </a:p>
          </p:txBody>
        </p:sp>
        <p:sp>
          <p:nvSpPr>
            <p:cNvPr id="4125" name="Text Box 20"/>
            <p:cNvSpPr txBox="1">
              <a:spLocks noChangeArrowheads="1"/>
            </p:cNvSpPr>
            <p:nvPr/>
          </p:nvSpPr>
          <p:spPr bwMode="gray">
            <a:xfrm>
              <a:off x="3185525" y="2819366"/>
              <a:ext cx="2484702" cy="1446469"/>
            </a:xfrm>
            <a:prstGeom prst="rect">
              <a:avLst/>
            </a:prstGeom>
            <a:noFill/>
            <a:ln w="9525">
              <a:noFill/>
              <a:miter lim="800000"/>
              <a:headEnd/>
              <a:tailEnd/>
            </a:ln>
          </p:spPr>
          <p:txBody>
            <a:bodyPr>
              <a:spAutoFit/>
            </a:bodyPr>
            <a:lstStyle/>
            <a:p>
              <a:pPr algn="ctr" eaLnBrk="0" hangingPunct="0"/>
              <a:r>
                <a:rPr lang="en-US" sz="3200" b="1">
                  <a:solidFill>
                    <a:schemeClr val="bg2"/>
                  </a:solidFill>
                </a:rPr>
                <a:t>Nguồn </a:t>
              </a:r>
            </a:p>
            <a:p>
              <a:pPr algn="ctr" eaLnBrk="0" hangingPunct="0"/>
              <a:r>
                <a:rPr lang="en-US" sz="3200" b="1">
                  <a:solidFill>
                    <a:schemeClr val="bg2"/>
                  </a:solidFill>
                </a:rPr>
                <a:t>gốc</a:t>
              </a:r>
            </a:p>
            <a:p>
              <a:pPr algn="ctr" eaLnBrk="0" hangingPunct="0"/>
              <a:endParaRPr lang="en-US" sz="2400" b="1">
                <a:solidFill>
                  <a:schemeClr val="bg2"/>
                </a:solidFill>
              </a:endParaRPr>
            </a:p>
          </p:txBody>
        </p:sp>
      </p:grpSp>
      <p:sp>
        <p:nvSpPr>
          <p:cNvPr id="55" name="Text Box 22"/>
          <p:cNvSpPr txBox="1">
            <a:spLocks noChangeArrowheads="1"/>
          </p:cNvSpPr>
          <p:nvPr/>
        </p:nvSpPr>
        <p:spPr bwMode="gray">
          <a:xfrm>
            <a:off x="457200" y="1673225"/>
            <a:ext cx="2209800" cy="461963"/>
          </a:xfrm>
          <a:prstGeom prst="rect">
            <a:avLst/>
          </a:prstGeom>
          <a:noFill/>
          <a:ln w="9525">
            <a:noFill/>
            <a:miter lim="800000"/>
            <a:headEnd/>
            <a:tailEnd/>
          </a:ln>
        </p:spPr>
        <p:txBody>
          <a:bodyPr>
            <a:spAutoFit/>
          </a:bodyPr>
          <a:lstStyle/>
          <a:p>
            <a:pPr algn="ctr" eaLnBrk="0" hangingPunct="0"/>
            <a:r>
              <a:rPr lang="en-US" sz="2400" b="1">
                <a:solidFill>
                  <a:schemeClr val="bg2"/>
                </a:solidFill>
              </a:rPr>
              <a:t>Nhà nước</a:t>
            </a:r>
          </a:p>
        </p:txBody>
      </p:sp>
      <p:sp>
        <p:nvSpPr>
          <p:cNvPr id="56" name="Text Box 25"/>
          <p:cNvSpPr txBox="1">
            <a:spLocks noChangeArrowheads="1"/>
          </p:cNvSpPr>
          <p:nvPr/>
        </p:nvSpPr>
        <p:spPr bwMode="gray">
          <a:xfrm>
            <a:off x="6311900" y="1676400"/>
            <a:ext cx="2438400" cy="461963"/>
          </a:xfrm>
          <a:prstGeom prst="rect">
            <a:avLst/>
          </a:prstGeom>
          <a:noFill/>
          <a:ln w="9525">
            <a:noFill/>
            <a:miter lim="800000"/>
            <a:headEnd/>
            <a:tailEnd/>
          </a:ln>
        </p:spPr>
        <p:txBody>
          <a:bodyPr>
            <a:spAutoFit/>
          </a:bodyPr>
          <a:lstStyle/>
          <a:p>
            <a:pPr algn="ctr" eaLnBrk="0" hangingPunct="0"/>
            <a:r>
              <a:rPr lang="en-US" sz="2400" b="1">
                <a:solidFill>
                  <a:schemeClr val="bg2"/>
                </a:solidFill>
              </a:rPr>
              <a:t>Nhà nước</a:t>
            </a:r>
          </a:p>
        </p:txBody>
      </p:sp>
      <p:sp>
        <p:nvSpPr>
          <p:cNvPr id="57" name="AutoShape 7"/>
          <p:cNvSpPr>
            <a:spLocks noChangeArrowheads="1"/>
          </p:cNvSpPr>
          <p:nvPr/>
        </p:nvSpPr>
        <p:spPr bwMode="gray">
          <a:xfrm flipH="1">
            <a:off x="4267200" y="3496440"/>
            <a:ext cx="443583" cy="925492"/>
          </a:xfrm>
          <a:prstGeom prst="upArrow">
            <a:avLst>
              <a:gd name="adj1" fmla="val 51676"/>
              <a:gd name="adj2" fmla="val 100000"/>
            </a:avLst>
          </a:prstGeom>
          <a:solidFill>
            <a:schemeClr val="accent1"/>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a:p>
        </p:txBody>
      </p:sp>
      <p:sp>
        <p:nvSpPr>
          <p:cNvPr id="58" name="AutoShape 21"/>
          <p:cNvSpPr>
            <a:spLocks noChangeArrowheads="1"/>
          </p:cNvSpPr>
          <p:nvPr/>
        </p:nvSpPr>
        <p:spPr bwMode="auto">
          <a:xfrm>
            <a:off x="1141413" y="5308600"/>
            <a:ext cx="7164387" cy="1168400"/>
          </a:xfrm>
          <a:prstGeom prst="roundRect">
            <a:avLst>
              <a:gd name="adj" fmla="val 50000"/>
            </a:avLst>
          </a:prstGeom>
          <a:solidFill>
            <a:schemeClr val="bg1"/>
          </a:solidFill>
          <a:ln w="38100">
            <a:solidFill>
              <a:srgbClr val="FF0066"/>
            </a:solidFill>
            <a:round/>
            <a:headEnd/>
            <a:tailEnd/>
          </a:ln>
        </p:spPr>
        <p:txBody>
          <a:bodyPr anchor="ctr">
            <a:spAutoFit/>
          </a:bodyPr>
          <a:lstStyle/>
          <a:p>
            <a:pPr algn="ctr" eaLnBrk="0" hangingPunct="0"/>
            <a:r>
              <a:rPr lang="en-US" sz="2400" b="1" i="1">
                <a:solidFill>
                  <a:schemeClr val="accent2"/>
                </a:solidFill>
              </a:rPr>
              <a:t>Nhà nước xuất hiện khi nào và bởi những điều kiện gì?</a:t>
            </a:r>
          </a:p>
        </p:txBody>
      </p:sp>
      <p:grpSp>
        <p:nvGrpSpPr>
          <p:cNvPr id="6" name="Group 61"/>
          <p:cNvGrpSpPr>
            <a:grpSpLocks/>
          </p:cNvGrpSpPr>
          <p:nvPr/>
        </p:nvGrpSpPr>
        <p:grpSpPr bwMode="auto">
          <a:xfrm>
            <a:off x="304800" y="2667000"/>
            <a:ext cx="2493963" cy="2514600"/>
            <a:chOff x="304800" y="3886200"/>
            <a:chExt cx="2286000" cy="2868668"/>
          </a:xfrm>
        </p:grpSpPr>
        <p:sp>
          <p:nvSpPr>
            <p:cNvPr id="4113" name="AutoShape 5"/>
            <p:cNvSpPr>
              <a:spLocks noChangeArrowheads="1"/>
            </p:cNvSpPr>
            <p:nvPr/>
          </p:nvSpPr>
          <p:spPr bwMode="auto">
            <a:xfrm>
              <a:off x="304800" y="3886200"/>
              <a:ext cx="2286000" cy="2819400"/>
            </a:xfrm>
            <a:prstGeom prst="roundRect">
              <a:avLst>
                <a:gd name="adj" fmla="val 16667"/>
              </a:avLst>
            </a:prstGeom>
            <a:noFill/>
            <a:ln w="38100">
              <a:solidFill>
                <a:schemeClr val="tx1"/>
              </a:solidFill>
              <a:round/>
              <a:headEnd/>
              <a:tailEnd/>
            </a:ln>
          </p:spPr>
          <p:txBody>
            <a:bodyPr wrap="none" anchor="ctr"/>
            <a:lstStyle/>
            <a:p>
              <a:pPr algn="ctr" eaLnBrk="0" hangingPunct="0"/>
              <a:endParaRPr lang="vi-VN">
                <a:latin typeface="Verdana" pitchFamily="34" charset="0"/>
              </a:endParaRPr>
            </a:p>
          </p:txBody>
        </p:sp>
        <p:sp>
          <p:nvSpPr>
            <p:cNvPr id="4114" name="Text Box 6"/>
            <p:cNvSpPr txBox="1">
              <a:spLocks noChangeArrowheads="1"/>
            </p:cNvSpPr>
            <p:nvPr/>
          </p:nvSpPr>
          <p:spPr bwMode="auto">
            <a:xfrm>
              <a:off x="400050" y="3994637"/>
              <a:ext cx="2139950" cy="2760231"/>
            </a:xfrm>
            <a:prstGeom prst="rect">
              <a:avLst/>
            </a:prstGeom>
            <a:noFill/>
            <a:ln w="9525">
              <a:noFill/>
              <a:miter lim="800000"/>
              <a:headEnd/>
              <a:tailEnd/>
            </a:ln>
          </p:spPr>
          <p:txBody>
            <a:bodyPr>
              <a:spAutoFit/>
            </a:bodyPr>
            <a:lstStyle/>
            <a:p>
              <a:pPr eaLnBrk="0" hangingPunct="0"/>
              <a:r>
                <a:rPr lang="en-US" sz="2000"/>
                <a:t> </a:t>
              </a:r>
              <a:r>
                <a:rPr lang="en-US" sz="2000">
                  <a:solidFill>
                    <a:schemeClr val="accent1"/>
                  </a:solidFill>
                </a:rPr>
                <a:t>Không phải là hiện tượng vĩnh cửu, bất biến: có quá trình phát sinh, phát triển, tiêu vong</a:t>
              </a:r>
            </a:p>
          </p:txBody>
        </p:sp>
      </p:grpSp>
      <p:grpSp>
        <p:nvGrpSpPr>
          <p:cNvPr id="7" name="Group 62"/>
          <p:cNvGrpSpPr>
            <a:grpSpLocks/>
          </p:cNvGrpSpPr>
          <p:nvPr/>
        </p:nvGrpSpPr>
        <p:grpSpPr bwMode="auto">
          <a:xfrm>
            <a:off x="6323013" y="2667000"/>
            <a:ext cx="2508250" cy="2898775"/>
            <a:chOff x="6323526" y="3810000"/>
            <a:chExt cx="2508429" cy="3183327"/>
          </a:xfrm>
        </p:grpSpPr>
        <p:sp>
          <p:nvSpPr>
            <p:cNvPr id="4111" name="AutoShape 5"/>
            <p:cNvSpPr>
              <a:spLocks noChangeArrowheads="1"/>
            </p:cNvSpPr>
            <p:nvPr/>
          </p:nvSpPr>
          <p:spPr bwMode="auto">
            <a:xfrm>
              <a:off x="6323526" y="3810000"/>
              <a:ext cx="2438400" cy="2819400"/>
            </a:xfrm>
            <a:prstGeom prst="roundRect">
              <a:avLst>
                <a:gd name="adj" fmla="val 16667"/>
              </a:avLst>
            </a:prstGeom>
            <a:noFill/>
            <a:ln w="38100">
              <a:solidFill>
                <a:schemeClr val="tx1"/>
              </a:solidFill>
              <a:round/>
              <a:headEnd/>
              <a:tailEnd/>
            </a:ln>
          </p:spPr>
          <p:txBody>
            <a:bodyPr wrap="none" anchor="ctr"/>
            <a:lstStyle/>
            <a:p>
              <a:pPr algn="ctr" eaLnBrk="0" hangingPunct="0"/>
              <a:endParaRPr lang="vi-VN">
                <a:latin typeface="Verdana" pitchFamily="34" charset="0"/>
              </a:endParaRPr>
            </a:p>
          </p:txBody>
        </p:sp>
        <p:sp>
          <p:nvSpPr>
            <p:cNvPr id="4112" name="Text Box 6"/>
            <p:cNvSpPr txBox="1">
              <a:spLocks noChangeArrowheads="1"/>
            </p:cNvSpPr>
            <p:nvPr/>
          </p:nvSpPr>
          <p:spPr bwMode="auto">
            <a:xfrm>
              <a:off x="6336227" y="3914421"/>
              <a:ext cx="2495728" cy="3078906"/>
            </a:xfrm>
            <a:prstGeom prst="rect">
              <a:avLst/>
            </a:prstGeom>
            <a:noFill/>
            <a:ln w="9525">
              <a:noFill/>
              <a:miter lim="800000"/>
              <a:headEnd/>
              <a:tailEnd/>
            </a:ln>
          </p:spPr>
          <p:txBody>
            <a:bodyPr>
              <a:spAutoFit/>
            </a:bodyPr>
            <a:lstStyle/>
            <a:p>
              <a:pPr eaLnBrk="0" hangingPunct="0"/>
              <a:r>
                <a:rPr lang="en-US" sz="2000">
                  <a:solidFill>
                    <a:schemeClr val="accent1"/>
                  </a:solidFill>
                </a:rPr>
                <a:t>chỉ xuất hiện khi XH phát triển đến một mức độ nhất định và tiêu vong khi những điều kiện KQ cho sự tồn tại của nó mất đi.</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par>
                                <p:cTn id="16" presetID="3" presetClass="entr" presetSubtype="1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linds(horizontal)">
                                      <p:cBhvr>
                                        <p:cTn id="18" dur="500"/>
                                        <p:tgtEl>
                                          <p:spTgt spid="45"/>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linds(horizontal)">
                                      <p:cBhvr>
                                        <p:cTn id="29" dur="500"/>
                                        <p:tgtEl>
                                          <p:spTgt spid="5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blinds(horizontal)">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blinds(horizontal)">
                                      <p:cBhvr>
                                        <p:cTn id="47" dur="500"/>
                                        <p:tgtEl>
                                          <p:spTgt spid="5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blinds(horizontal)">
                                      <p:cBhvr>
                                        <p:cTn id="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5" grpId="0"/>
      <p:bldP spid="56" grpId="0"/>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9"/>
          <p:cNvGrpSpPr>
            <a:grpSpLocks/>
          </p:cNvGrpSpPr>
          <p:nvPr/>
        </p:nvGrpSpPr>
        <p:grpSpPr bwMode="auto">
          <a:xfrm>
            <a:off x="0" y="0"/>
            <a:ext cx="9067800" cy="6705600"/>
            <a:chOff x="76200" y="0"/>
            <a:chExt cx="9067800" cy="6858000"/>
          </a:xfrm>
        </p:grpSpPr>
        <p:pic>
          <p:nvPicPr>
            <p:cNvPr id="5134"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5135"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5136"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5137"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75"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4" name="Title 1"/>
          <p:cNvSpPr>
            <a:spLocks noGrp="1"/>
          </p:cNvSpPr>
          <p:nvPr>
            <p:ph type="title"/>
          </p:nvPr>
        </p:nvSpPr>
        <p:spPr>
          <a:xfrm>
            <a:off x="1447800" y="76200"/>
            <a:ext cx="6553200" cy="685800"/>
          </a:xfrm>
        </p:spPr>
        <p:txBody>
          <a:bodyPr rtlCol="0">
            <a:noAutofit/>
          </a:bodyPr>
          <a:lstStyle/>
          <a:p>
            <a:pPr eaLnBrk="1" fontAlgn="auto" hangingPunct="1">
              <a:spcAft>
                <a:spcPts val="0"/>
              </a:spcAft>
              <a:defRPr/>
            </a:pPr>
            <a:r>
              <a:rPr lang="en-US" sz="2800" smtClean="0">
                <a:solidFill>
                  <a:srgbClr val="0070C0"/>
                </a:solidFill>
                <a:effectLst>
                  <a:reflection blurRad="6350" stA="55000" endA="300" endPos="45500" dir="5400000" sy="-100000" algn="bl" rotWithShape="0"/>
                </a:effectLst>
                <a:latin typeface="Arial" pitchFamily="34" charset="0"/>
                <a:cs typeface="Arial" pitchFamily="34" charset="0"/>
              </a:rPr>
              <a:t>Quan điểm của chủ nghĩa Mac</a:t>
            </a:r>
            <a:endParaRPr lang="en-US" sz="2800" dirty="0">
              <a:solidFill>
                <a:srgbClr val="0070C0"/>
              </a:solidFill>
              <a:effectLst>
                <a:reflection blurRad="6350" stA="55000" endA="300" endPos="45500" dir="5400000" sy="-100000" algn="bl" rotWithShape="0"/>
              </a:effectLst>
              <a:latin typeface="Arial" pitchFamily="34" charset="0"/>
              <a:cs typeface="Arial" pitchFamily="34" charset="0"/>
            </a:endParaRPr>
          </a:p>
        </p:txBody>
      </p:sp>
      <p:sp>
        <p:nvSpPr>
          <p:cNvPr id="26" name="AutoShape 21"/>
          <p:cNvSpPr>
            <a:spLocks noChangeArrowheads="1"/>
          </p:cNvSpPr>
          <p:nvPr/>
        </p:nvSpPr>
        <p:spPr bwMode="auto">
          <a:xfrm>
            <a:off x="-3352800" y="822325"/>
            <a:ext cx="3352800" cy="762000"/>
          </a:xfrm>
          <a:prstGeom prst="round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defRPr/>
            </a:pPr>
            <a:r>
              <a:rPr lang="en-US" sz="2200" b="1">
                <a:solidFill>
                  <a:schemeClr val="bg2"/>
                </a:solidFill>
                <a:latin typeface="Arial" charset="0"/>
              </a:rPr>
              <a:t>Th</a:t>
            </a:r>
            <a:r>
              <a:rPr lang="en-US" sz="2200" b="1">
                <a:solidFill>
                  <a:schemeClr val="bg2"/>
                </a:solidFill>
                <a:latin typeface="Arial" charset="0"/>
                <a:cs typeface="Arial" charset="0"/>
              </a:rPr>
              <a:t>ời kỳ tiền nhà nước</a:t>
            </a:r>
          </a:p>
        </p:txBody>
      </p:sp>
      <p:sp>
        <p:nvSpPr>
          <p:cNvPr id="27" name="AutoShape 7"/>
          <p:cNvSpPr>
            <a:spLocks noChangeArrowheads="1"/>
          </p:cNvSpPr>
          <p:nvPr/>
        </p:nvSpPr>
        <p:spPr bwMode="auto">
          <a:xfrm rot="-5400000">
            <a:off x="-266700" y="2133600"/>
            <a:ext cx="4648200" cy="3657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FF"/>
          </a:solidFill>
          <a:ln w="9525" algn="ctr">
            <a:noFill/>
            <a:miter lim="800000"/>
            <a:headEnd/>
            <a:tailEnd/>
          </a:ln>
        </p:spPr>
        <p:txBody>
          <a:bodyPr wrap="none" anchor="ctr">
            <a:spAutoFit/>
          </a:bodyPr>
          <a:lstStyle/>
          <a:p>
            <a:endParaRPr lang="vi-VN"/>
          </a:p>
        </p:txBody>
      </p:sp>
      <p:sp>
        <p:nvSpPr>
          <p:cNvPr id="28" name="Text Box 8"/>
          <p:cNvSpPr txBox="1">
            <a:spLocks noChangeArrowheads="1"/>
          </p:cNvSpPr>
          <p:nvPr/>
        </p:nvSpPr>
        <p:spPr bwMode="auto">
          <a:xfrm>
            <a:off x="381000" y="2590800"/>
            <a:ext cx="3200400" cy="3170238"/>
          </a:xfrm>
          <a:prstGeom prst="rect">
            <a:avLst/>
          </a:prstGeom>
          <a:noFill/>
          <a:ln w="9525">
            <a:noFill/>
            <a:miter lim="800000"/>
            <a:headEnd/>
            <a:tailEnd/>
          </a:ln>
        </p:spPr>
        <p:txBody>
          <a:bodyPr lIns="0" rIns="0">
            <a:spAutoFit/>
          </a:bodyPr>
          <a:lstStyle/>
          <a:p>
            <a:pPr marL="371475" indent="-371475" eaLnBrk="0" hangingPunct="0"/>
            <a:r>
              <a:rPr lang="en-US" sz="2000">
                <a:solidFill>
                  <a:srgbClr val="0000FF"/>
                </a:solidFill>
              </a:rPr>
              <a:t>(i) Cơ sở tồn tại: nền kinh tế tự nhiên, không có sở hữu</a:t>
            </a:r>
          </a:p>
          <a:p>
            <a:pPr marL="371475" indent="-371475" eaLnBrk="0" hangingPunct="0"/>
            <a:r>
              <a:rPr lang="en-US" sz="2000">
                <a:solidFill>
                  <a:srgbClr val="0000FF"/>
                </a:solidFill>
              </a:rPr>
              <a:t>(ii) Cấu trúc xã hội: không có giai cấp, không có bóc lột</a:t>
            </a:r>
          </a:p>
          <a:p>
            <a:pPr marL="371475" indent="-371475" eaLnBrk="0" hangingPunct="0"/>
            <a:r>
              <a:rPr lang="en-US" sz="2000">
                <a:solidFill>
                  <a:srgbClr val="0000FF"/>
                </a:solidFill>
              </a:rPr>
              <a:t>(iii) Chế độ mẫu hệ: quyền lực thuộc về đàn bà</a:t>
            </a:r>
          </a:p>
          <a:p>
            <a:pPr marL="371475" indent="-371475" eaLnBrk="0" hangingPunct="0"/>
            <a:r>
              <a:rPr lang="en-US" sz="2000">
                <a:solidFill>
                  <a:srgbClr val="0000FF"/>
                </a:solidFill>
              </a:rPr>
              <a:t>(iv) Hình thức tổ chức XH: bộ lạc, thị tộc</a:t>
            </a:r>
          </a:p>
        </p:txBody>
      </p:sp>
      <p:sp>
        <p:nvSpPr>
          <p:cNvPr id="29" name="AutoShape 21"/>
          <p:cNvSpPr>
            <a:spLocks noChangeArrowheads="1"/>
          </p:cNvSpPr>
          <p:nvPr/>
        </p:nvSpPr>
        <p:spPr bwMode="auto">
          <a:xfrm>
            <a:off x="9210261" y="822325"/>
            <a:ext cx="3682709" cy="762000"/>
          </a:xfrm>
          <a:prstGeom prst="round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defRPr/>
            </a:pPr>
            <a:r>
              <a:rPr lang="en-US" sz="2200" b="1">
                <a:solidFill>
                  <a:schemeClr val="bg2"/>
                </a:solidFill>
                <a:latin typeface="Arial" charset="0"/>
              </a:rPr>
              <a:t>3 b</a:t>
            </a:r>
            <a:r>
              <a:rPr lang="en-US" sz="2200" b="1">
                <a:solidFill>
                  <a:schemeClr val="bg2"/>
                </a:solidFill>
                <a:latin typeface="Arial" charset="0"/>
                <a:cs typeface="Arial" charset="0"/>
              </a:rPr>
              <a:t>ước phân công LĐ</a:t>
            </a:r>
          </a:p>
        </p:txBody>
      </p:sp>
      <p:sp>
        <p:nvSpPr>
          <p:cNvPr id="30" name="AutoShape 12"/>
          <p:cNvSpPr>
            <a:spLocks noChangeArrowheads="1"/>
          </p:cNvSpPr>
          <p:nvPr/>
        </p:nvSpPr>
        <p:spPr bwMode="auto">
          <a:xfrm rot="5400000">
            <a:off x="4914900" y="2171700"/>
            <a:ext cx="4648200" cy="3657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FF"/>
          </a:solidFill>
          <a:ln w="9525" algn="ctr">
            <a:noFill/>
            <a:miter lim="800000"/>
            <a:headEnd/>
            <a:tailEnd/>
          </a:ln>
        </p:spPr>
        <p:txBody>
          <a:bodyPr wrap="none" anchor="ctr">
            <a:spAutoFit/>
          </a:bodyPr>
          <a:lstStyle/>
          <a:p>
            <a:endParaRPr lang="vi-VN"/>
          </a:p>
        </p:txBody>
      </p:sp>
      <p:sp>
        <p:nvSpPr>
          <p:cNvPr id="31" name="Text Box 13"/>
          <p:cNvSpPr txBox="1">
            <a:spLocks noChangeArrowheads="1"/>
          </p:cNvSpPr>
          <p:nvPr/>
        </p:nvSpPr>
        <p:spPr bwMode="auto">
          <a:xfrm>
            <a:off x="5562600" y="3059113"/>
            <a:ext cx="3352800" cy="1938337"/>
          </a:xfrm>
          <a:prstGeom prst="rect">
            <a:avLst/>
          </a:prstGeom>
          <a:noFill/>
          <a:ln w="9525">
            <a:noFill/>
            <a:miter lim="800000"/>
            <a:headEnd/>
            <a:tailEnd/>
          </a:ln>
        </p:spPr>
        <p:txBody>
          <a:bodyPr lIns="0" rIns="0">
            <a:spAutoFit/>
          </a:bodyPr>
          <a:lstStyle/>
          <a:p>
            <a:pPr eaLnBrk="0" hangingPunct="0">
              <a:spcBef>
                <a:spcPct val="50000"/>
              </a:spcBef>
            </a:pPr>
            <a:r>
              <a:rPr lang="en-US" sz="2000">
                <a:solidFill>
                  <a:srgbClr val="0000FF"/>
                </a:solidFill>
              </a:rPr>
              <a:t>(1) Chăn nuôi tách khỏi trồng trọt</a:t>
            </a:r>
          </a:p>
          <a:p>
            <a:pPr eaLnBrk="0" hangingPunct="0">
              <a:spcBef>
                <a:spcPct val="50000"/>
              </a:spcBef>
            </a:pPr>
            <a:r>
              <a:rPr lang="en-US" sz="2000">
                <a:solidFill>
                  <a:srgbClr val="0000FF"/>
                </a:solidFill>
              </a:rPr>
              <a:t>(2) Thủ công nghiệp tách khỏi nông nghiệp</a:t>
            </a:r>
          </a:p>
          <a:p>
            <a:pPr eaLnBrk="0" hangingPunct="0">
              <a:spcBef>
                <a:spcPct val="50000"/>
              </a:spcBef>
            </a:pPr>
            <a:r>
              <a:rPr lang="en-US" sz="2000">
                <a:solidFill>
                  <a:srgbClr val="0000FF"/>
                </a:solidFill>
              </a:rPr>
              <a:t>(3) Thương mại xuất hiện</a:t>
            </a:r>
          </a:p>
        </p:txBody>
      </p:sp>
      <p:sp>
        <p:nvSpPr>
          <p:cNvPr id="32" name="Text Box 14"/>
          <p:cNvSpPr txBox="1">
            <a:spLocks noChangeArrowheads="1"/>
          </p:cNvSpPr>
          <p:nvPr/>
        </p:nvSpPr>
        <p:spPr bwMode="auto">
          <a:xfrm>
            <a:off x="3581400" y="1997075"/>
            <a:ext cx="2209800" cy="822325"/>
          </a:xfrm>
          <a:prstGeom prst="rect">
            <a:avLst/>
          </a:prstGeom>
          <a:noFill/>
          <a:ln w="9525">
            <a:noFill/>
            <a:miter lim="800000"/>
            <a:headEnd/>
            <a:tailEnd/>
          </a:ln>
        </p:spPr>
        <p:txBody>
          <a:bodyPr>
            <a:spAutoFit/>
          </a:bodyPr>
          <a:lstStyle/>
          <a:p>
            <a:pPr algn="ctr" eaLnBrk="0" hangingPunct="0">
              <a:spcBef>
                <a:spcPct val="50000"/>
              </a:spcBef>
            </a:pPr>
            <a:r>
              <a:rPr lang="en-US" sz="2400" b="1" i="1">
                <a:solidFill>
                  <a:srgbClr val="FF0000"/>
                </a:solidFill>
              </a:rPr>
              <a:t>Nền kinh tế tự nhiên</a:t>
            </a:r>
          </a:p>
        </p:txBody>
      </p:sp>
      <p:sp>
        <p:nvSpPr>
          <p:cNvPr id="33" name="Text Box 15"/>
          <p:cNvSpPr txBox="1">
            <a:spLocks noChangeArrowheads="1"/>
          </p:cNvSpPr>
          <p:nvPr/>
        </p:nvSpPr>
        <p:spPr bwMode="auto">
          <a:xfrm>
            <a:off x="3581400" y="5121275"/>
            <a:ext cx="2209800" cy="822325"/>
          </a:xfrm>
          <a:prstGeom prst="rect">
            <a:avLst/>
          </a:prstGeom>
          <a:noFill/>
          <a:ln w="9525">
            <a:noFill/>
            <a:miter lim="800000"/>
            <a:headEnd/>
            <a:tailEnd/>
          </a:ln>
        </p:spPr>
        <p:txBody>
          <a:bodyPr>
            <a:spAutoFit/>
          </a:bodyPr>
          <a:lstStyle/>
          <a:p>
            <a:pPr algn="ctr" eaLnBrk="0" hangingPunct="0">
              <a:spcBef>
                <a:spcPct val="50000"/>
              </a:spcBef>
            </a:pPr>
            <a:r>
              <a:rPr lang="en-US" sz="2400" b="1" i="1">
                <a:solidFill>
                  <a:srgbClr val="FF0000"/>
                </a:solidFill>
              </a:rPr>
              <a:t>Nền kinh tế Sản xuất</a:t>
            </a:r>
          </a:p>
        </p:txBody>
      </p:sp>
      <p:sp>
        <p:nvSpPr>
          <p:cNvPr id="34" name="AutoShape 16"/>
          <p:cNvSpPr>
            <a:spLocks noChangeArrowheads="1"/>
          </p:cNvSpPr>
          <p:nvPr/>
        </p:nvSpPr>
        <p:spPr bwMode="auto">
          <a:xfrm>
            <a:off x="4114800" y="2895600"/>
            <a:ext cx="914400" cy="2057400"/>
          </a:xfrm>
          <a:prstGeom prst="downArrow">
            <a:avLst>
              <a:gd name="adj1" fmla="val 50000"/>
              <a:gd name="adj2" fmla="val 56250"/>
            </a:avLst>
          </a:prstGeom>
          <a:noFill/>
          <a:ln w="28575">
            <a:solidFill>
              <a:schemeClr val="tx1"/>
            </a:solidFill>
            <a:miter lim="800000"/>
            <a:headEnd/>
            <a:tailEnd/>
          </a:ln>
        </p:spPr>
        <p:txBody>
          <a:bodyPr wrap="none" anchor="ctr"/>
          <a:lstStyle/>
          <a:p>
            <a:endParaRPr lang="vi-V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4.44444E-6 L 0.38333 4.44444E-6 " pathEditMode="relative" rAng="0" ptsTypes="AA">
                                      <p:cBhvr>
                                        <p:cTn id="6" dur="2000" fill="hold"/>
                                        <p:tgtEl>
                                          <p:spTgt spid="26"/>
                                        </p:tgtEl>
                                        <p:attrNameLst>
                                          <p:attrName>ppt_x</p:attrName>
                                          <p:attrName>ppt_y</p:attrName>
                                        </p:attrNameLst>
                                      </p:cBhvr>
                                      <p:rCtr x="192" y="0"/>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linds(horizontal)">
                                      <p:cBhvr>
                                        <p:cTn id="11" dur="500"/>
                                        <p:tgtEl>
                                          <p:spTgt spid="2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blinds(horizontal)">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3.33333E-6 -4.56647E-6 L -0.41666 0.00139 " pathEditMode="relative" rAng="0" ptsTypes="AA">
                                      <p:cBhvr>
                                        <p:cTn id="18" dur="2000" fill="hold"/>
                                        <p:tgtEl>
                                          <p:spTgt spid="29"/>
                                        </p:tgtEl>
                                        <p:attrNameLst>
                                          <p:attrName>ppt_x</p:attrName>
                                          <p:attrName>ppt_y</p:attrName>
                                        </p:attrNameLst>
                                      </p:cBhvr>
                                      <p:rCtr x="-208" y="1"/>
                                    </p:animMotion>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linds(horizontal)">
                                      <p:cBhvr>
                                        <p:cTn id="23" dur="500"/>
                                        <p:tgtEl>
                                          <p:spTgt spid="3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linds(horizontal)">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0" grpId="0" animBg="1"/>
      <p:bldP spid="31" grpId="0"/>
      <p:bldP spid="32" grpId="0"/>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9"/>
          <p:cNvGrpSpPr>
            <a:grpSpLocks/>
          </p:cNvGrpSpPr>
          <p:nvPr/>
        </p:nvGrpSpPr>
        <p:grpSpPr bwMode="auto">
          <a:xfrm>
            <a:off x="0" y="0"/>
            <a:ext cx="9067800" cy="6705600"/>
            <a:chOff x="76200" y="0"/>
            <a:chExt cx="9067800" cy="6858000"/>
          </a:xfrm>
        </p:grpSpPr>
        <p:pic>
          <p:nvPicPr>
            <p:cNvPr id="6172"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6173"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6174"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6175"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4" name="Title 1"/>
          <p:cNvSpPr>
            <a:spLocks noGrp="1"/>
          </p:cNvSpPr>
          <p:nvPr>
            <p:ph type="title"/>
          </p:nvPr>
        </p:nvSpPr>
        <p:spPr>
          <a:xfrm>
            <a:off x="1447800" y="76200"/>
            <a:ext cx="6553200" cy="685800"/>
          </a:xfrm>
        </p:spPr>
        <p:txBody>
          <a:bodyPr rtlCol="0">
            <a:noAutofit/>
          </a:bodyPr>
          <a:lstStyle/>
          <a:p>
            <a:pPr eaLnBrk="1" fontAlgn="auto" hangingPunct="1">
              <a:spcAft>
                <a:spcPts val="0"/>
              </a:spcAft>
              <a:defRPr/>
            </a:pPr>
            <a:r>
              <a:rPr lang="en-US" sz="2800" smtClean="0">
                <a:solidFill>
                  <a:srgbClr val="0070C0"/>
                </a:solidFill>
                <a:effectLst>
                  <a:reflection blurRad="6350" stA="55000" endA="300" endPos="45500" dir="5400000" sy="-100000" algn="bl" rotWithShape="0"/>
                </a:effectLst>
                <a:latin typeface="Arial" pitchFamily="34" charset="0"/>
                <a:cs typeface="Arial" pitchFamily="34" charset="0"/>
              </a:rPr>
              <a:t>Quan điểm của chủ nghĩa Mac</a:t>
            </a:r>
            <a:endParaRPr lang="en-US" sz="2800" dirty="0">
              <a:solidFill>
                <a:srgbClr val="0070C0"/>
              </a:solidFill>
              <a:effectLst>
                <a:reflection blurRad="6350" stA="55000" endA="300" endPos="45500" dir="5400000" sy="-100000" algn="bl" rotWithShape="0"/>
              </a:effectLst>
              <a:latin typeface="Arial" pitchFamily="34" charset="0"/>
              <a:cs typeface="Arial" pitchFamily="34" charset="0"/>
            </a:endParaRPr>
          </a:p>
        </p:txBody>
      </p:sp>
      <p:sp>
        <p:nvSpPr>
          <p:cNvPr id="19" name="AutoShape 14"/>
          <p:cNvSpPr>
            <a:spLocks noChangeArrowheads="1"/>
          </p:cNvSpPr>
          <p:nvPr/>
        </p:nvSpPr>
        <p:spPr bwMode="auto">
          <a:xfrm>
            <a:off x="381000" y="914400"/>
            <a:ext cx="2743200" cy="1250950"/>
          </a:xfrm>
          <a:prstGeom prst="rightArrow">
            <a:avLst>
              <a:gd name="adj1" fmla="val 95296"/>
              <a:gd name="adj2" fmla="val 588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p>
        </p:txBody>
      </p:sp>
      <p:sp>
        <p:nvSpPr>
          <p:cNvPr id="20" name="Text Box 15"/>
          <p:cNvSpPr txBox="1">
            <a:spLocks noChangeArrowheads="1"/>
          </p:cNvSpPr>
          <p:nvPr/>
        </p:nvSpPr>
        <p:spPr bwMode="auto">
          <a:xfrm>
            <a:off x="381000" y="1250950"/>
            <a:ext cx="2590800" cy="457200"/>
          </a:xfrm>
          <a:prstGeom prst="rect">
            <a:avLst/>
          </a:prstGeom>
          <a:noFill/>
          <a:ln w="9525">
            <a:noFill/>
            <a:miter lim="800000"/>
            <a:headEnd/>
            <a:tailEnd/>
          </a:ln>
        </p:spPr>
        <p:txBody>
          <a:bodyPr>
            <a:spAutoFit/>
          </a:bodyPr>
          <a:lstStyle/>
          <a:p>
            <a:pPr eaLnBrk="0" hangingPunct="0">
              <a:spcBef>
                <a:spcPct val="50000"/>
              </a:spcBef>
            </a:pPr>
            <a:r>
              <a:rPr lang="en-US" sz="2400" dirty="0" err="1">
                <a:solidFill>
                  <a:schemeClr val="tx2"/>
                </a:solidFill>
              </a:rPr>
              <a:t>Nền</a:t>
            </a:r>
            <a:r>
              <a:rPr lang="en-US" sz="2400" dirty="0">
                <a:solidFill>
                  <a:schemeClr val="tx2"/>
                </a:solidFill>
              </a:rPr>
              <a:t> KT </a:t>
            </a:r>
            <a:r>
              <a:rPr lang="en-US" sz="2400" dirty="0" err="1">
                <a:solidFill>
                  <a:schemeClr val="tx2"/>
                </a:solidFill>
              </a:rPr>
              <a:t>sản</a:t>
            </a:r>
            <a:r>
              <a:rPr lang="en-US" sz="2400" dirty="0">
                <a:solidFill>
                  <a:schemeClr val="tx2"/>
                </a:solidFill>
              </a:rPr>
              <a:t> </a:t>
            </a:r>
            <a:r>
              <a:rPr lang="en-US" sz="2400" dirty="0" err="1">
                <a:solidFill>
                  <a:schemeClr val="tx2"/>
                </a:solidFill>
              </a:rPr>
              <a:t>xuất</a:t>
            </a:r>
            <a:endParaRPr lang="en-US" sz="2400" dirty="0">
              <a:solidFill>
                <a:schemeClr val="tx2"/>
              </a:solidFill>
            </a:endParaRPr>
          </a:p>
        </p:txBody>
      </p:sp>
      <p:sp>
        <p:nvSpPr>
          <p:cNvPr id="21" name="AutoShape 16"/>
          <p:cNvSpPr>
            <a:spLocks noChangeArrowheads="1"/>
          </p:cNvSpPr>
          <p:nvPr/>
        </p:nvSpPr>
        <p:spPr bwMode="auto">
          <a:xfrm>
            <a:off x="3276600" y="914400"/>
            <a:ext cx="2743200" cy="1250950"/>
          </a:xfrm>
          <a:prstGeom prst="rightArrow">
            <a:avLst>
              <a:gd name="adj1" fmla="val 96778"/>
              <a:gd name="adj2" fmla="val 56213"/>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22" name="Text Box 17"/>
          <p:cNvSpPr txBox="1">
            <a:spLocks noChangeArrowheads="1"/>
          </p:cNvSpPr>
          <p:nvPr/>
        </p:nvSpPr>
        <p:spPr bwMode="auto">
          <a:xfrm>
            <a:off x="3276600" y="1250950"/>
            <a:ext cx="2514600" cy="457200"/>
          </a:xfrm>
          <a:prstGeom prst="rect">
            <a:avLst/>
          </a:prstGeom>
          <a:noFill/>
          <a:ln w="9525">
            <a:noFill/>
            <a:miter lim="800000"/>
            <a:headEnd/>
            <a:tailEnd/>
          </a:ln>
        </p:spPr>
        <p:txBody>
          <a:bodyPr>
            <a:spAutoFit/>
          </a:bodyPr>
          <a:lstStyle/>
          <a:p>
            <a:pPr eaLnBrk="0" hangingPunct="0">
              <a:spcBef>
                <a:spcPct val="50000"/>
              </a:spcBef>
            </a:pPr>
            <a:r>
              <a:rPr lang="en-US" sz="2400">
                <a:solidFill>
                  <a:srgbClr val="FF33CC"/>
                </a:solidFill>
              </a:rPr>
              <a:t>Chế độ tư hữu</a:t>
            </a:r>
          </a:p>
        </p:txBody>
      </p:sp>
      <p:sp>
        <p:nvSpPr>
          <p:cNvPr id="23" name="AutoShape 18"/>
          <p:cNvSpPr>
            <a:spLocks noChangeArrowheads="1"/>
          </p:cNvSpPr>
          <p:nvPr/>
        </p:nvSpPr>
        <p:spPr bwMode="auto">
          <a:xfrm>
            <a:off x="6172200" y="914400"/>
            <a:ext cx="2743200" cy="1250950"/>
          </a:xfrm>
          <a:prstGeom prst="rightArrow">
            <a:avLst>
              <a:gd name="adj1" fmla="val 96639"/>
              <a:gd name="adj2" fmla="val 6585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en-US"/>
          </a:p>
        </p:txBody>
      </p:sp>
      <p:sp>
        <p:nvSpPr>
          <p:cNvPr id="24" name="Text Box 19"/>
          <p:cNvSpPr txBox="1">
            <a:spLocks noChangeArrowheads="1"/>
          </p:cNvSpPr>
          <p:nvPr/>
        </p:nvSpPr>
        <p:spPr bwMode="auto">
          <a:xfrm>
            <a:off x="6253163" y="1257300"/>
            <a:ext cx="2590800" cy="457200"/>
          </a:xfrm>
          <a:prstGeom prst="rect">
            <a:avLst/>
          </a:prstGeom>
          <a:noFill/>
          <a:ln w="9525">
            <a:noFill/>
            <a:miter lim="800000"/>
            <a:headEnd/>
            <a:tailEnd/>
          </a:ln>
        </p:spPr>
        <p:txBody>
          <a:bodyPr>
            <a:spAutoFit/>
          </a:bodyPr>
          <a:lstStyle/>
          <a:p>
            <a:pPr eaLnBrk="0" hangingPunct="0">
              <a:spcBef>
                <a:spcPct val="50000"/>
              </a:spcBef>
            </a:pPr>
            <a:r>
              <a:rPr lang="en-US" sz="2400">
                <a:solidFill>
                  <a:srgbClr val="339933"/>
                </a:solidFill>
              </a:rPr>
              <a:t>Xung đột giai cấp</a:t>
            </a:r>
          </a:p>
        </p:txBody>
      </p:sp>
      <p:sp>
        <p:nvSpPr>
          <p:cNvPr id="25" name="AutoShape 20"/>
          <p:cNvSpPr>
            <a:spLocks noChangeArrowheads="1"/>
          </p:cNvSpPr>
          <p:nvPr/>
        </p:nvSpPr>
        <p:spPr bwMode="auto">
          <a:xfrm>
            <a:off x="381000" y="2241550"/>
            <a:ext cx="8458200" cy="1447800"/>
          </a:xfrm>
          <a:prstGeom prst="upArrowCallout">
            <a:avLst>
              <a:gd name="adj1" fmla="val 157899"/>
              <a:gd name="adj2" fmla="val 157899"/>
              <a:gd name="adj3" fmla="val 16667"/>
              <a:gd name="adj4" fmla="val 66667"/>
            </a:avLst>
          </a:prstGeom>
          <a:solidFill>
            <a:schemeClr val="accent1"/>
          </a:solidFill>
          <a:ln w="9525">
            <a:solidFill>
              <a:schemeClr val="tx1"/>
            </a:solidFill>
            <a:miter lim="800000"/>
            <a:headEnd/>
            <a:tailEnd/>
          </a:ln>
        </p:spPr>
        <p:txBody>
          <a:bodyPr wrap="none" anchor="ctr"/>
          <a:lstStyle/>
          <a:p>
            <a:endParaRPr lang="vi-VN"/>
          </a:p>
        </p:txBody>
      </p:sp>
      <p:sp>
        <p:nvSpPr>
          <p:cNvPr id="26" name="Text Box 21"/>
          <p:cNvSpPr txBox="1">
            <a:spLocks noChangeArrowheads="1"/>
          </p:cNvSpPr>
          <p:nvPr/>
        </p:nvSpPr>
        <p:spPr bwMode="auto">
          <a:xfrm>
            <a:off x="76200" y="2851150"/>
            <a:ext cx="8839200" cy="457200"/>
          </a:xfrm>
          <a:prstGeom prst="rect">
            <a:avLst/>
          </a:prstGeom>
          <a:noFill/>
          <a:ln w="9525">
            <a:noFill/>
            <a:miter lim="800000"/>
            <a:headEnd/>
            <a:tailEnd/>
          </a:ln>
        </p:spPr>
        <p:txBody>
          <a:bodyPr>
            <a:spAutoFit/>
          </a:bodyPr>
          <a:lstStyle/>
          <a:p>
            <a:pPr algn="ctr" eaLnBrk="0" hangingPunct="0">
              <a:spcBef>
                <a:spcPct val="50000"/>
              </a:spcBef>
            </a:pPr>
            <a:r>
              <a:rPr lang="en-US" sz="2400">
                <a:solidFill>
                  <a:schemeClr val="bg2"/>
                </a:solidFill>
              </a:rPr>
              <a:t>Chế độ CSNT hoàn toàn bất lực trước nền kinh tế sản xuất</a:t>
            </a:r>
          </a:p>
        </p:txBody>
      </p:sp>
      <p:sp>
        <p:nvSpPr>
          <p:cNvPr id="27" name="Oval 22"/>
          <p:cNvSpPr>
            <a:spLocks noChangeArrowheads="1"/>
          </p:cNvSpPr>
          <p:nvPr/>
        </p:nvSpPr>
        <p:spPr bwMode="auto">
          <a:xfrm>
            <a:off x="2286000" y="4527550"/>
            <a:ext cx="4572000" cy="1219200"/>
          </a:xfrm>
          <a:prstGeom prst="ellipse">
            <a:avLst/>
          </a:prstGeom>
          <a:solidFill>
            <a:schemeClr val="accent1">
              <a:alpha val="25098"/>
            </a:schemeClr>
          </a:solidFill>
          <a:ln w="28575">
            <a:solidFill>
              <a:srgbClr val="FF0000"/>
            </a:solidFill>
            <a:round/>
            <a:headEnd/>
            <a:tailEnd/>
          </a:ln>
        </p:spPr>
        <p:txBody>
          <a:bodyPr wrap="none" anchor="ctr"/>
          <a:lstStyle/>
          <a:p>
            <a:pPr algn="ctr" eaLnBrk="0" hangingPunct="0">
              <a:spcBef>
                <a:spcPct val="50000"/>
              </a:spcBef>
            </a:pPr>
            <a:r>
              <a:rPr lang="en-US" sz="3200" b="1" i="1">
                <a:solidFill>
                  <a:srgbClr val="FF3300"/>
                </a:solidFill>
              </a:rPr>
              <a:t>Nhà nước xuất hiện</a:t>
            </a:r>
          </a:p>
        </p:txBody>
      </p:sp>
      <p:sp>
        <p:nvSpPr>
          <p:cNvPr id="28" name="AutoShape 23"/>
          <p:cNvSpPr>
            <a:spLocks noChangeArrowheads="1"/>
          </p:cNvSpPr>
          <p:nvPr/>
        </p:nvSpPr>
        <p:spPr bwMode="auto">
          <a:xfrm>
            <a:off x="4267200" y="3765550"/>
            <a:ext cx="685800" cy="685800"/>
          </a:xfrm>
          <a:prstGeom prst="downArrow">
            <a:avLst>
              <a:gd name="adj1" fmla="val 50000"/>
              <a:gd name="adj2" fmla="val 25000"/>
            </a:avLst>
          </a:prstGeom>
          <a:solidFill>
            <a:schemeClr val="hlink"/>
          </a:solidFill>
          <a:ln w="9525">
            <a:solidFill>
              <a:schemeClr val="bg1"/>
            </a:solidFill>
            <a:miter lim="800000"/>
            <a:headEnd/>
            <a:tailEnd/>
          </a:ln>
        </p:spPr>
        <p:txBody>
          <a:bodyPr wrap="none" anchor="ctr"/>
          <a:lstStyle/>
          <a:p>
            <a:endParaRPr lang="vi-VN"/>
          </a:p>
        </p:txBody>
      </p:sp>
      <p:sp>
        <p:nvSpPr>
          <p:cNvPr id="29" name="AutoShape 24"/>
          <p:cNvSpPr>
            <a:spLocks noChangeArrowheads="1"/>
          </p:cNvSpPr>
          <p:nvPr/>
        </p:nvSpPr>
        <p:spPr bwMode="auto">
          <a:xfrm>
            <a:off x="304800" y="4070350"/>
            <a:ext cx="1981200" cy="2057400"/>
          </a:xfrm>
          <a:prstGeom prst="rightArrow">
            <a:avLst>
              <a:gd name="adj1" fmla="val 98176"/>
              <a:gd name="adj2" fmla="val 2588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endParaRPr lang="en-US"/>
          </a:p>
        </p:txBody>
      </p:sp>
      <p:sp>
        <p:nvSpPr>
          <p:cNvPr id="30" name="Text Box 25"/>
          <p:cNvSpPr txBox="1">
            <a:spLocks noChangeArrowheads="1"/>
          </p:cNvSpPr>
          <p:nvPr/>
        </p:nvSpPr>
        <p:spPr bwMode="auto">
          <a:xfrm>
            <a:off x="304800" y="4559300"/>
            <a:ext cx="1981200" cy="1200150"/>
          </a:xfrm>
          <a:prstGeom prst="rect">
            <a:avLst/>
          </a:prstGeom>
          <a:noFill/>
          <a:ln w="9525">
            <a:noFill/>
            <a:miter lim="800000"/>
            <a:headEnd/>
            <a:tailEnd/>
          </a:ln>
        </p:spPr>
        <p:txBody>
          <a:bodyPr>
            <a:spAutoFit/>
          </a:bodyPr>
          <a:lstStyle/>
          <a:p>
            <a:pPr eaLnBrk="0" hangingPunct="0">
              <a:spcBef>
                <a:spcPct val="50000"/>
              </a:spcBef>
            </a:pPr>
            <a:r>
              <a:rPr lang="en-US" sz="2400">
                <a:solidFill>
                  <a:schemeClr val="tx2"/>
                </a:solidFill>
              </a:rPr>
              <a:t>Về KT: chế độ tư hữu ra đời</a:t>
            </a:r>
          </a:p>
        </p:txBody>
      </p:sp>
      <p:sp>
        <p:nvSpPr>
          <p:cNvPr id="31" name="AutoShape 26"/>
          <p:cNvSpPr>
            <a:spLocks noChangeArrowheads="1"/>
          </p:cNvSpPr>
          <p:nvPr/>
        </p:nvSpPr>
        <p:spPr bwMode="auto">
          <a:xfrm>
            <a:off x="6858000" y="4070350"/>
            <a:ext cx="2057400" cy="2057400"/>
          </a:xfrm>
          <a:prstGeom prst="leftArrow">
            <a:avLst>
              <a:gd name="adj1" fmla="val 100000"/>
              <a:gd name="adj2" fmla="val 3491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endParaRPr lang="en-US"/>
          </a:p>
        </p:txBody>
      </p:sp>
      <p:sp>
        <p:nvSpPr>
          <p:cNvPr id="32" name="Text Box 27"/>
          <p:cNvSpPr txBox="1">
            <a:spLocks noChangeArrowheads="1"/>
          </p:cNvSpPr>
          <p:nvPr/>
        </p:nvSpPr>
        <p:spPr bwMode="auto">
          <a:xfrm>
            <a:off x="7391400" y="4483100"/>
            <a:ext cx="1676400" cy="1200150"/>
          </a:xfrm>
          <a:prstGeom prst="rect">
            <a:avLst/>
          </a:prstGeom>
          <a:noFill/>
          <a:ln w="9525">
            <a:noFill/>
            <a:miter lim="800000"/>
            <a:headEnd/>
            <a:tailEnd/>
          </a:ln>
        </p:spPr>
        <p:txBody>
          <a:bodyPr>
            <a:spAutoFit/>
          </a:bodyPr>
          <a:lstStyle/>
          <a:p>
            <a:pPr eaLnBrk="0" hangingPunct="0">
              <a:spcBef>
                <a:spcPct val="50000"/>
              </a:spcBef>
            </a:pPr>
            <a:r>
              <a:rPr lang="en-US" sz="2400">
                <a:solidFill>
                  <a:schemeClr val="tx2"/>
                </a:solidFill>
              </a:rPr>
              <a:t>Về XH: xung đột giai cấp</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0-#ppt_w/2"/>
                                          </p:val>
                                        </p:tav>
                                        <p:tav tm="100000">
                                          <p:val>
                                            <p:strVal val="#ppt_x"/>
                                          </p:val>
                                        </p:tav>
                                      </p:tavLst>
                                    </p:anim>
                                    <p:anim calcmode="lin" valueType="num">
                                      <p:cBhvr additive="base">
                                        <p:cTn id="6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0-#ppt_w/2"/>
                                          </p:val>
                                        </p:tav>
                                        <p:tav tm="100000">
                                          <p:val>
                                            <p:strVal val="#ppt_x"/>
                                          </p:val>
                                        </p:tav>
                                      </p:tavLst>
                                    </p:anim>
                                    <p:anim calcmode="lin" valueType="num">
                                      <p:cBhvr additive="base">
                                        <p:cTn id="7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additive="base">
                                        <p:cTn id="79" dur="500" fill="hold"/>
                                        <p:tgtEl>
                                          <p:spTgt spid="31"/>
                                        </p:tgtEl>
                                        <p:attrNameLst>
                                          <p:attrName>ppt_x</p:attrName>
                                        </p:attrNameLst>
                                      </p:cBhvr>
                                      <p:tavLst>
                                        <p:tav tm="0">
                                          <p:val>
                                            <p:strVal val="0-#ppt_w/2"/>
                                          </p:val>
                                        </p:tav>
                                        <p:tav tm="100000">
                                          <p:val>
                                            <p:strVal val="#ppt_x"/>
                                          </p:val>
                                        </p:tav>
                                      </p:tavLst>
                                    </p:anim>
                                    <p:anim calcmode="lin" valueType="num">
                                      <p:cBhvr additive="base">
                                        <p:cTn id="8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0-#ppt_w/2"/>
                                          </p:val>
                                        </p:tav>
                                        <p:tav tm="100000">
                                          <p:val>
                                            <p:strVal val="#ppt_x"/>
                                          </p:val>
                                        </p:tav>
                                      </p:tavLst>
                                    </p:anim>
                                    <p:anim calcmode="lin" valueType="num">
                                      <p:cBhvr additive="base">
                                        <p:cTn id="8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2" grpId="0" autoUpdateAnimBg="0"/>
      <p:bldP spid="24" grpId="0" autoUpdateAnimBg="0"/>
      <p:bldP spid="25" grpId="0" animBg="1"/>
      <p:bldP spid="26" grpId="0" autoUpdateAnimBg="0"/>
      <p:bldP spid="27" grpId="0" animBg="1" autoUpdateAnimBg="0"/>
      <p:bldP spid="28" grpId="0" animBg="1"/>
      <p:bldP spid="30" grpId="0" autoUpdateAnimBg="0"/>
      <p:bldP spid="3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9"/>
          <p:cNvGrpSpPr>
            <a:grpSpLocks/>
          </p:cNvGrpSpPr>
          <p:nvPr/>
        </p:nvGrpSpPr>
        <p:grpSpPr bwMode="auto">
          <a:xfrm>
            <a:off x="0" y="0"/>
            <a:ext cx="9067800" cy="6705600"/>
            <a:chOff x="76200" y="0"/>
            <a:chExt cx="9067800" cy="6858000"/>
          </a:xfrm>
        </p:grpSpPr>
        <p:pic>
          <p:nvPicPr>
            <p:cNvPr id="7214"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7215"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7216"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7217"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75"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Bản chất của nhà nước</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sp>
        <p:nvSpPr>
          <p:cNvPr id="14" name="Oval 4"/>
          <p:cNvSpPr>
            <a:spLocks noChangeArrowheads="1"/>
          </p:cNvSpPr>
          <p:nvPr/>
        </p:nvSpPr>
        <p:spPr bwMode="auto">
          <a:xfrm>
            <a:off x="533400" y="990600"/>
            <a:ext cx="8229600" cy="1676400"/>
          </a:xfrm>
          <a:prstGeom prst="ellipse">
            <a:avLst/>
          </a:prstGeom>
          <a:solidFill>
            <a:schemeClr val="accent1">
              <a:alpha val="25098"/>
            </a:schemeClr>
          </a:solidFill>
          <a:ln w="28575">
            <a:solidFill>
              <a:srgbClr val="FF0000"/>
            </a:solidFill>
            <a:round/>
            <a:headEnd/>
            <a:tailEnd/>
          </a:ln>
        </p:spPr>
        <p:txBody>
          <a:bodyPr wrap="none" anchor="ctr"/>
          <a:lstStyle/>
          <a:p>
            <a:pPr algn="ctr" eaLnBrk="0" hangingPunct="0">
              <a:spcBef>
                <a:spcPct val="50000"/>
              </a:spcBef>
            </a:pPr>
            <a:r>
              <a:rPr lang="en-US" sz="2200" b="1" i="1">
                <a:solidFill>
                  <a:srgbClr val="FF0000"/>
                </a:solidFill>
              </a:rPr>
              <a:t>Nhà nước đó của ai, do giai cấp nào lãnh đạo, phục vụ </a:t>
            </a:r>
          </a:p>
          <a:p>
            <a:pPr algn="ctr" eaLnBrk="0" hangingPunct="0">
              <a:spcBef>
                <a:spcPct val="50000"/>
              </a:spcBef>
            </a:pPr>
            <a:r>
              <a:rPr lang="en-US" sz="2200" b="1" i="1">
                <a:solidFill>
                  <a:srgbClr val="FF0000"/>
                </a:solidFill>
              </a:rPr>
              <a:t>lợi ích của giai cấp nào</a:t>
            </a:r>
          </a:p>
        </p:txBody>
      </p:sp>
      <p:grpSp>
        <p:nvGrpSpPr>
          <p:cNvPr id="3" name="Group 65"/>
          <p:cNvGrpSpPr>
            <a:grpSpLocks/>
          </p:cNvGrpSpPr>
          <p:nvPr/>
        </p:nvGrpSpPr>
        <p:grpSpPr bwMode="auto">
          <a:xfrm>
            <a:off x="457200" y="3349625"/>
            <a:ext cx="2163763" cy="2333625"/>
            <a:chOff x="720" y="1602"/>
            <a:chExt cx="1363" cy="1800"/>
          </a:xfrm>
        </p:grpSpPr>
        <p:sp>
          <p:nvSpPr>
            <p:cNvPr id="7211" name="AutoShape 4"/>
            <p:cNvSpPr>
              <a:spLocks noChangeArrowheads="1"/>
            </p:cNvSpPr>
            <p:nvPr/>
          </p:nvSpPr>
          <p:spPr bwMode="gray">
            <a:xfrm>
              <a:off x="720" y="1602"/>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vi-VN" b="1"/>
            </a:p>
          </p:txBody>
        </p:sp>
        <p:sp>
          <p:nvSpPr>
            <p:cNvPr id="7212" name="AutoShape 5"/>
            <p:cNvSpPr>
              <a:spLocks noChangeArrowheads="1"/>
            </p:cNvSpPr>
            <p:nvPr/>
          </p:nvSpPr>
          <p:spPr bwMode="gray">
            <a:xfrm>
              <a:off x="741" y="1607"/>
              <a:ext cx="1322" cy="1766"/>
            </a:xfrm>
            <a:prstGeom prst="roundRect">
              <a:avLst>
                <a:gd name="adj" fmla="val 16667"/>
              </a:avLst>
            </a:prstGeom>
            <a:solidFill>
              <a:srgbClr val="3CA1E6"/>
            </a:solidFill>
            <a:ln w="9525">
              <a:noFill/>
              <a:round/>
              <a:headEnd/>
              <a:tailEnd/>
            </a:ln>
          </p:spPr>
          <p:txBody>
            <a:bodyPr wrap="none" anchor="ctr"/>
            <a:lstStyle/>
            <a:p>
              <a:endParaRPr lang="vi-VN" b="1"/>
            </a:p>
          </p:txBody>
        </p:sp>
        <p:sp>
          <p:nvSpPr>
            <p:cNvPr id="7213" name="AutoShape 6"/>
            <p:cNvSpPr>
              <a:spLocks noChangeArrowheads="1"/>
            </p:cNvSpPr>
            <p:nvPr/>
          </p:nvSpPr>
          <p:spPr bwMode="gray">
            <a:xfrm>
              <a:off x="752" y="2907"/>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p:spPr>
          <p:txBody>
            <a:bodyPr wrap="none" anchor="ctr"/>
            <a:lstStyle/>
            <a:p>
              <a:endParaRPr lang="vi-VN" b="1"/>
            </a:p>
          </p:txBody>
        </p:sp>
      </p:grpSp>
      <p:sp>
        <p:nvSpPr>
          <p:cNvPr id="23" name="AutoShape 9"/>
          <p:cNvSpPr>
            <a:spLocks noChangeArrowheads="1"/>
          </p:cNvSpPr>
          <p:nvPr/>
        </p:nvSpPr>
        <p:spPr bwMode="gray">
          <a:xfrm>
            <a:off x="501650" y="5707063"/>
            <a:ext cx="2070100" cy="617537"/>
          </a:xfrm>
          <a:prstGeom prst="roundRect">
            <a:avLst>
              <a:gd name="adj" fmla="val 50000"/>
            </a:avLst>
          </a:prstGeom>
          <a:gradFill rotWithShape="1">
            <a:gsLst>
              <a:gs pos="0">
                <a:srgbClr val="FFFF00"/>
              </a:gs>
              <a:gs pos="100000">
                <a:schemeClr val="tx1"/>
              </a:gs>
            </a:gsLst>
            <a:lin ang="5400000" scaled="1"/>
          </a:gradFill>
          <a:ln w="9525">
            <a:noFill/>
            <a:round/>
            <a:headEnd/>
            <a:tailEnd/>
          </a:ln>
        </p:spPr>
        <p:txBody>
          <a:bodyPr wrap="none" anchor="ctr"/>
          <a:lstStyle/>
          <a:p>
            <a:endParaRPr lang="vi-VN" b="1"/>
          </a:p>
        </p:txBody>
      </p:sp>
      <p:grpSp>
        <p:nvGrpSpPr>
          <p:cNvPr id="4" name="Group 10"/>
          <p:cNvGrpSpPr>
            <a:grpSpLocks/>
          </p:cNvGrpSpPr>
          <p:nvPr/>
        </p:nvGrpSpPr>
        <p:grpSpPr bwMode="auto">
          <a:xfrm>
            <a:off x="800100" y="2836863"/>
            <a:ext cx="1447800" cy="1014412"/>
            <a:chOff x="1289" y="587"/>
            <a:chExt cx="668" cy="647"/>
          </a:xfrm>
        </p:grpSpPr>
        <p:sp>
          <p:nvSpPr>
            <p:cNvPr id="7206" name="Oval 11"/>
            <p:cNvSpPr>
              <a:spLocks noChangeArrowheads="1"/>
            </p:cNvSpPr>
            <p:nvPr/>
          </p:nvSpPr>
          <p:spPr bwMode="gray">
            <a:xfrm>
              <a:off x="1289" y="762"/>
              <a:ext cx="668" cy="307"/>
            </a:xfrm>
            <a:prstGeom prst="ellipse">
              <a:avLst/>
            </a:prstGeom>
            <a:solidFill>
              <a:srgbClr val="333333"/>
            </a:solidFill>
            <a:ln w="38100" algn="ctr">
              <a:noFill/>
              <a:round/>
              <a:headEnd/>
              <a:tailEnd/>
            </a:ln>
          </p:spPr>
          <p:txBody>
            <a:bodyPr anchor="ctr">
              <a:spAutoFit/>
            </a:bodyPr>
            <a:lstStyle/>
            <a:p>
              <a:endParaRPr lang="vi-VN" b="1"/>
            </a:p>
          </p:txBody>
        </p:sp>
        <p:sp>
          <p:nvSpPr>
            <p:cNvPr id="7207"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b="1"/>
            </a:p>
          </p:txBody>
        </p:sp>
        <p:sp>
          <p:nvSpPr>
            <p:cNvPr id="7208"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b="1"/>
            </a:p>
          </p:txBody>
        </p:sp>
        <p:sp>
          <p:nvSpPr>
            <p:cNvPr id="7209"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b="1"/>
            </a:p>
          </p:txBody>
        </p:sp>
        <p:sp>
          <p:nvSpPr>
            <p:cNvPr id="7210"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b="1"/>
            </a:p>
          </p:txBody>
        </p:sp>
      </p:grpSp>
      <p:sp>
        <p:nvSpPr>
          <p:cNvPr id="30" name="Text Box 16"/>
          <p:cNvSpPr txBox="1">
            <a:spLocks noChangeArrowheads="1"/>
          </p:cNvSpPr>
          <p:nvPr/>
        </p:nvSpPr>
        <p:spPr bwMode="gray">
          <a:xfrm>
            <a:off x="711200" y="2990850"/>
            <a:ext cx="1600200" cy="701675"/>
          </a:xfrm>
          <a:prstGeom prst="rect">
            <a:avLst/>
          </a:prstGeom>
          <a:noFill/>
          <a:ln w="9525" algn="ctr">
            <a:noFill/>
            <a:miter lim="800000"/>
            <a:headEnd/>
            <a:tailEnd/>
          </a:ln>
          <a:effectLst/>
        </p:spPr>
        <p:txBody>
          <a:bodyPr>
            <a:spAutoFit/>
          </a:bodyPr>
          <a:lstStyle/>
          <a:p>
            <a:pPr algn="ctr">
              <a:defRPr/>
            </a:pPr>
            <a:r>
              <a:rPr lang="en-US" b="1">
                <a:solidFill>
                  <a:schemeClr val="tx2"/>
                </a:solidFill>
                <a:effectLst>
                  <a:outerShdw blurRad="38100" dist="38100" dir="2700000" algn="tl">
                    <a:srgbClr val="C0C0C0"/>
                  </a:outerShdw>
                </a:effectLst>
              </a:rPr>
              <a:t>2 nguyên nhân</a:t>
            </a:r>
          </a:p>
        </p:txBody>
      </p:sp>
      <p:sp>
        <p:nvSpPr>
          <p:cNvPr id="31" name="Text Box 17"/>
          <p:cNvSpPr txBox="1">
            <a:spLocks noChangeArrowheads="1"/>
          </p:cNvSpPr>
          <p:nvPr/>
        </p:nvSpPr>
        <p:spPr bwMode="gray">
          <a:xfrm>
            <a:off x="533400" y="3930650"/>
            <a:ext cx="2057400" cy="1465263"/>
          </a:xfrm>
          <a:prstGeom prst="rect">
            <a:avLst/>
          </a:prstGeom>
          <a:noFill/>
          <a:ln w="9525" algn="ctr">
            <a:noFill/>
            <a:miter lim="800000"/>
            <a:headEnd/>
            <a:tailEnd/>
          </a:ln>
        </p:spPr>
        <p:txBody>
          <a:bodyPr>
            <a:spAutoFit/>
          </a:bodyPr>
          <a:lstStyle/>
          <a:p>
            <a:pPr algn="just">
              <a:buFontTx/>
              <a:buChar char="•"/>
            </a:pPr>
            <a:r>
              <a:rPr lang="en-US" b="1">
                <a:solidFill>
                  <a:srgbClr val="000000"/>
                </a:solidFill>
              </a:rPr>
              <a:t> Do nhu cầu của xã hội</a:t>
            </a:r>
          </a:p>
          <a:p>
            <a:pPr algn="just">
              <a:buFontTx/>
              <a:buChar char="•"/>
            </a:pPr>
            <a:r>
              <a:rPr lang="en-US" b="1">
                <a:solidFill>
                  <a:srgbClr val="000000"/>
                </a:solidFill>
              </a:rPr>
              <a:t>Do xung đột giai cấp không thể điều hoà được</a:t>
            </a:r>
          </a:p>
        </p:txBody>
      </p:sp>
      <p:grpSp>
        <p:nvGrpSpPr>
          <p:cNvPr id="5" name="Group 67"/>
          <p:cNvGrpSpPr>
            <a:grpSpLocks/>
          </p:cNvGrpSpPr>
          <p:nvPr/>
        </p:nvGrpSpPr>
        <p:grpSpPr bwMode="auto">
          <a:xfrm>
            <a:off x="3429000" y="3349625"/>
            <a:ext cx="2163763" cy="2333625"/>
            <a:chOff x="2208" y="1602"/>
            <a:chExt cx="1363" cy="1800"/>
          </a:xfrm>
        </p:grpSpPr>
        <p:sp>
          <p:nvSpPr>
            <p:cNvPr id="7203" name="AutoShape 18"/>
            <p:cNvSpPr>
              <a:spLocks noChangeArrowheads="1"/>
            </p:cNvSpPr>
            <p:nvPr/>
          </p:nvSpPr>
          <p:spPr bwMode="gray">
            <a:xfrm>
              <a:off x="2208" y="1602"/>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vi-VN" b="1"/>
            </a:p>
          </p:txBody>
        </p:sp>
        <p:sp>
          <p:nvSpPr>
            <p:cNvPr id="7204" name="AutoShape 19"/>
            <p:cNvSpPr>
              <a:spLocks noChangeArrowheads="1"/>
            </p:cNvSpPr>
            <p:nvPr/>
          </p:nvSpPr>
          <p:spPr bwMode="gray">
            <a:xfrm>
              <a:off x="2229" y="1607"/>
              <a:ext cx="1322" cy="1766"/>
            </a:xfrm>
            <a:prstGeom prst="roundRect">
              <a:avLst>
                <a:gd name="adj" fmla="val 16667"/>
              </a:avLst>
            </a:prstGeom>
            <a:solidFill>
              <a:srgbClr val="73E77E"/>
            </a:solidFill>
            <a:ln w="9525">
              <a:noFill/>
              <a:round/>
              <a:headEnd/>
              <a:tailEnd/>
            </a:ln>
          </p:spPr>
          <p:txBody>
            <a:bodyPr wrap="none" anchor="ctr"/>
            <a:lstStyle/>
            <a:p>
              <a:endParaRPr lang="vi-VN" b="1"/>
            </a:p>
          </p:txBody>
        </p:sp>
        <p:sp>
          <p:nvSpPr>
            <p:cNvPr id="7205" name="AutoShape 20"/>
            <p:cNvSpPr>
              <a:spLocks noChangeArrowheads="1"/>
            </p:cNvSpPr>
            <p:nvPr/>
          </p:nvSpPr>
          <p:spPr bwMode="gray">
            <a:xfrm>
              <a:off x="2240" y="2907"/>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vi-VN" b="1"/>
            </a:p>
          </p:txBody>
        </p:sp>
      </p:grpSp>
      <p:sp>
        <p:nvSpPr>
          <p:cNvPr id="36" name="AutoShape 30"/>
          <p:cNvSpPr>
            <a:spLocks noChangeArrowheads="1"/>
          </p:cNvSpPr>
          <p:nvPr/>
        </p:nvSpPr>
        <p:spPr bwMode="gray">
          <a:xfrm>
            <a:off x="3476625" y="5707063"/>
            <a:ext cx="2070100" cy="617537"/>
          </a:xfrm>
          <a:prstGeom prst="roundRect">
            <a:avLst>
              <a:gd name="adj" fmla="val 50000"/>
            </a:avLst>
          </a:prstGeom>
          <a:gradFill rotWithShape="1">
            <a:gsLst>
              <a:gs pos="0">
                <a:srgbClr val="3399FF"/>
              </a:gs>
              <a:gs pos="100000">
                <a:schemeClr val="tx1"/>
              </a:gs>
            </a:gsLst>
            <a:lin ang="5400000" scaled="1"/>
          </a:gradFill>
          <a:ln w="9525">
            <a:noFill/>
            <a:round/>
            <a:headEnd/>
            <a:tailEnd/>
          </a:ln>
        </p:spPr>
        <p:txBody>
          <a:bodyPr wrap="none" anchor="ctr"/>
          <a:lstStyle/>
          <a:p>
            <a:endParaRPr lang="vi-VN" b="1"/>
          </a:p>
        </p:txBody>
      </p:sp>
      <p:grpSp>
        <p:nvGrpSpPr>
          <p:cNvPr id="6" name="Group 69"/>
          <p:cNvGrpSpPr>
            <a:grpSpLocks/>
          </p:cNvGrpSpPr>
          <p:nvPr/>
        </p:nvGrpSpPr>
        <p:grpSpPr bwMode="auto">
          <a:xfrm>
            <a:off x="6489700" y="3349625"/>
            <a:ext cx="2163763" cy="2333625"/>
            <a:chOff x="3696" y="1602"/>
            <a:chExt cx="1363" cy="1800"/>
          </a:xfrm>
        </p:grpSpPr>
        <p:sp>
          <p:nvSpPr>
            <p:cNvPr id="7200" name="AutoShape 31"/>
            <p:cNvSpPr>
              <a:spLocks noChangeArrowheads="1"/>
            </p:cNvSpPr>
            <p:nvPr/>
          </p:nvSpPr>
          <p:spPr bwMode="gray">
            <a:xfrm>
              <a:off x="3696" y="1602"/>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p:spPr>
          <p:txBody>
            <a:bodyPr wrap="none" anchor="ctr"/>
            <a:lstStyle/>
            <a:p>
              <a:endParaRPr lang="vi-VN" b="1"/>
            </a:p>
          </p:txBody>
        </p:sp>
        <p:sp>
          <p:nvSpPr>
            <p:cNvPr id="7201" name="AutoShape 32"/>
            <p:cNvSpPr>
              <a:spLocks noChangeArrowheads="1"/>
            </p:cNvSpPr>
            <p:nvPr/>
          </p:nvSpPr>
          <p:spPr bwMode="gray">
            <a:xfrm>
              <a:off x="3717" y="1607"/>
              <a:ext cx="1322" cy="1766"/>
            </a:xfrm>
            <a:prstGeom prst="roundRect">
              <a:avLst>
                <a:gd name="adj" fmla="val 16667"/>
              </a:avLst>
            </a:prstGeom>
            <a:solidFill>
              <a:srgbClr val="E9E065"/>
            </a:solidFill>
            <a:ln w="9525">
              <a:noFill/>
              <a:round/>
              <a:headEnd/>
              <a:tailEnd/>
            </a:ln>
          </p:spPr>
          <p:txBody>
            <a:bodyPr wrap="none" anchor="ctr"/>
            <a:lstStyle/>
            <a:p>
              <a:endParaRPr lang="vi-VN" b="1"/>
            </a:p>
          </p:txBody>
        </p:sp>
        <p:sp>
          <p:nvSpPr>
            <p:cNvPr id="7202" name="AutoShape 33"/>
            <p:cNvSpPr>
              <a:spLocks noChangeArrowheads="1"/>
            </p:cNvSpPr>
            <p:nvPr/>
          </p:nvSpPr>
          <p:spPr bwMode="gray">
            <a:xfrm>
              <a:off x="3728" y="2907"/>
              <a:ext cx="1304" cy="447"/>
            </a:xfrm>
            <a:prstGeom prst="roundRect">
              <a:avLst>
                <a:gd name="adj" fmla="val 50000"/>
              </a:avLst>
            </a:prstGeom>
            <a:gradFill rotWithShape="1">
              <a:gsLst>
                <a:gs pos="0">
                  <a:srgbClr val="E9E065"/>
                </a:gs>
                <a:gs pos="100000">
                  <a:srgbClr val="F2EDA6"/>
                </a:gs>
              </a:gsLst>
              <a:lin ang="5400000" scaled="1"/>
            </a:gradFill>
            <a:ln w="9525">
              <a:noFill/>
              <a:round/>
              <a:headEnd/>
              <a:tailEnd/>
            </a:ln>
          </p:spPr>
          <p:txBody>
            <a:bodyPr wrap="none" anchor="ctr"/>
            <a:lstStyle/>
            <a:p>
              <a:endParaRPr lang="vi-VN" b="1"/>
            </a:p>
          </p:txBody>
        </p:sp>
      </p:grpSp>
      <p:sp>
        <p:nvSpPr>
          <p:cNvPr id="41" name="AutoShape 44"/>
          <p:cNvSpPr>
            <a:spLocks noChangeArrowheads="1"/>
          </p:cNvSpPr>
          <p:nvPr/>
        </p:nvSpPr>
        <p:spPr bwMode="gray">
          <a:xfrm>
            <a:off x="6567488" y="5707063"/>
            <a:ext cx="2070100" cy="617537"/>
          </a:xfrm>
          <a:prstGeom prst="roundRect">
            <a:avLst>
              <a:gd name="adj" fmla="val 50000"/>
            </a:avLst>
          </a:prstGeom>
          <a:gradFill rotWithShape="1">
            <a:gsLst>
              <a:gs pos="0">
                <a:srgbClr val="FF0066"/>
              </a:gs>
              <a:gs pos="100000">
                <a:schemeClr val="tx1"/>
              </a:gs>
            </a:gsLst>
            <a:lin ang="5400000" scaled="1"/>
          </a:gradFill>
          <a:ln w="9525">
            <a:noFill/>
            <a:round/>
            <a:headEnd/>
            <a:tailEnd/>
          </a:ln>
        </p:spPr>
        <p:txBody>
          <a:bodyPr wrap="none" anchor="ctr"/>
          <a:lstStyle/>
          <a:p>
            <a:endParaRPr lang="vi-VN" b="1"/>
          </a:p>
        </p:txBody>
      </p:sp>
      <p:grpSp>
        <p:nvGrpSpPr>
          <p:cNvPr id="7" name="Group 45"/>
          <p:cNvGrpSpPr>
            <a:grpSpLocks/>
          </p:cNvGrpSpPr>
          <p:nvPr/>
        </p:nvGrpSpPr>
        <p:grpSpPr bwMode="auto">
          <a:xfrm>
            <a:off x="3771900" y="2817813"/>
            <a:ext cx="1447800" cy="1014412"/>
            <a:chOff x="1289" y="587"/>
            <a:chExt cx="668" cy="647"/>
          </a:xfrm>
        </p:grpSpPr>
        <p:sp>
          <p:nvSpPr>
            <p:cNvPr id="7195" name="Oval 46"/>
            <p:cNvSpPr>
              <a:spLocks noChangeArrowheads="1"/>
            </p:cNvSpPr>
            <p:nvPr/>
          </p:nvSpPr>
          <p:spPr bwMode="gray">
            <a:xfrm>
              <a:off x="1289" y="762"/>
              <a:ext cx="668" cy="307"/>
            </a:xfrm>
            <a:prstGeom prst="ellipse">
              <a:avLst/>
            </a:prstGeom>
            <a:solidFill>
              <a:srgbClr val="333333"/>
            </a:solidFill>
            <a:ln w="38100" algn="ctr">
              <a:noFill/>
              <a:round/>
              <a:headEnd/>
              <a:tailEnd/>
            </a:ln>
          </p:spPr>
          <p:txBody>
            <a:bodyPr anchor="ctr">
              <a:spAutoFit/>
            </a:bodyPr>
            <a:lstStyle/>
            <a:p>
              <a:endParaRPr lang="vi-VN" b="1"/>
            </a:p>
          </p:txBody>
        </p:sp>
        <p:sp>
          <p:nvSpPr>
            <p:cNvPr id="7196" name="Oval 47"/>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b="1"/>
            </a:p>
          </p:txBody>
        </p:sp>
        <p:sp>
          <p:nvSpPr>
            <p:cNvPr id="7197" name="Oval 48"/>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b="1"/>
            </a:p>
          </p:txBody>
        </p:sp>
        <p:sp>
          <p:nvSpPr>
            <p:cNvPr id="7198" name="Oval 49"/>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b="1"/>
            </a:p>
          </p:txBody>
        </p:sp>
        <p:sp>
          <p:nvSpPr>
            <p:cNvPr id="7199" name="Oval 50"/>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b="1"/>
            </a:p>
          </p:txBody>
        </p:sp>
      </p:grpSp>
      <p:sp>
        <p:nvSpPr>
          <p:cNvPr id="48" name="Text Box 51"/>
          <p:cNvSpPr txBox="1">
            <a:spLocks noChangeArrowheads="1"/>
          </p:cNvSpPr>
          <p:nvPr/>
        </p:nvSpPr>
        <p:spPr bwMode="gray">
          <a:xfrm>
            <a:off x="3683000" y="2971800"/>
            <a:ext cx="1600200" cy="701675"/>
          </a:xfrm>
          <a:prstGeom prst="rect">
            <a:avLst/>
          </a:prstGeom>
          <a:noFill/>
          <a:ln w="9525" algn="ctr">
            <a:noFill/>
            <a:miter lim="800000"/>
            <a:headEnd/>
            <a:tailEnd/>
          </a:ln>
          <a:effectLst/>
        </p:spPr>
        <p:txBody>
          <a:bodyPr>
            <a:spAutoFit/>
          </a:bodyPr>
          <a:lstStyle/>
          <a:p>
            <a:pPr algn="ctr">
              <a:defRPr/>
            </a:pPr>
            <a:r>
              <a:rPr lang="en-US" b="1">
                <a:solidFill>
                  <a:srgbClr val="CC00FF"/>
                </a:solidFill>
                <a:effectLst>
                  <a:outerShdw blurRad="38100" dist="38100" dir="2700000" algn="tl">
                    <a:srgbClr val="C0C0C0"/>
                  </a:outerShdw>
                </a:effectLst>
              </a:rPr>
              <a:t>2 bản </a:t>
            </a:r>
          </a:p>
          <a:p>
            <a:pPr algn="ctr">
              <a:defRPr/>
            </a:pPr>
            <a:r>
              <a:rPr lang="en-US" b="1">
                <a:solidFill>
                  <a:srgbClr val="CC00FF"/>
                </a:solidFill>
                <a:effectLst>
                  <a:outerShdw blurRad="38100" dist="38100" dir="2700000" algn="tl">
                    <a:srgbClr val="C0C0C0"/>
                  </a:outerShdw>
                </a:effectLst>
              </a:rPr>
              <a:t>chất </a:t>
            </a:r>
            <a:endParaRPr lang="en-US" b="1">
              <a:effectLst>
                <a:outerShdw blurRad="38100" dist="38100" dir="2700000" algn="tl">
                  <a:srgbClr val="C0C0C0"/>
                </a:outerShdw>
              </a:effectLst>
            </a:endParaRPr>
          </a:p>
        </p:txBody>
      </p:sp>
      <p:grpSp>
        <p:nvGrpSpPr>
          <p:cNvPr id="8" name="Group 52"/>
          <p:cNvGrpSpPr>
            <a:grpSpLocks/>
          </p:cNvGrpSpPr>
          <p:nvPr/>
        </p:nvGrpSpPr>
        <p:grpSpPr bwMode="auto">
          <a:xfrm>
            <a:off x="6870700" y="2817813"/>
            <a:ext cx="1447800" cy="1014412"/>
            <a:chOff x="1289" y="587"/>
            <a:chExt cx="668" cy="647"/>
          </a:xfrm>
        </p:grpSpPr>
        <p:sp>
          <p:nvSpPr>
            <p:cNvPr id="7190" name="Oval 53"/>
            <p:cNvSpPr>
              <a:spLocks noChangeArrowheads="1"/>
            </p:cNvSpPr>
            <p:nvPr/>
          </p:nvSpPr>
          <p:spPr bwMode="gray">
            <a:xfrm>
              <a:off x="1289" y="762"/>
              <a:ext cx="668" cy="307"/>
            </a:xfrm>
            <a:prstGeom prst="ellipse">
              <a:avLst/>
            </a:prstGeom>
            <a:solidFill>
              <a:srgbClr val="333333"/>
            </a:solidFill>
            <a:ln w="38100" algn="ctr">
              <a:noFill/>
              <a:round/>
              <a:headEnd/>
              <a:tailEnd/>
            </a:ln>
          </p:spPr>
          <p:txBody>
            <a:bodyPr anchor="ctr">
              <a:spAutoFit/>
            </a:bodyPr>
            <a:lstStyle/>
            <a:p>
              <a:endParaRPr lang="vi-VN" b="1"/>
            </a:p>
          </p:txBody>
        </p:sp>
        <p:sp>
          <p:nvSpPr>
            <p:cNvPr id="7191" name="Oval 54"/>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vi-VN" b="1"/>
            </a:p>
          </p:txBody>
        </p:sp>
        <p:sp>
          <p:nvSpPr>
            <p:cNvPr id="7192" name="Oval 55"/>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vi-VN" b="1"/>
            </a:p>
          </p:txBody>
        </p:sp>
        <p:sp>
          <p:nvSpPr>
            <p:cNvPr id="7193" name="Oval 56"/>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vi-VN" b="1"/>
            </a:p>
          </p:txBody>
        </p:sp>
        <p:sp>
          <p:nvSpPr>
            <p:cNvPr id="7194" name="Oval 57"/>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vi-VN" b="1"/>
            </a:p>
          </p:txBody>
        </p:sp>
      </p:grpSp>
      <p:sp>
        <p:nvSpPr>
          <p:cNvPr id="55" name="Text Box 58"/>
          <p:cNvSpPr txBox="1">
            <a:spLocks noChangeArrowheads="1"/>
          </p:cNvSpPr>
          <p:nvPr/>
        </p:nvSpPr>
        <p:spPr bwMode="gray">
          <a:xfrm>
            <a:off x="6781800" y="2971800"/>
            <a:ext cx="1600200" cy="701675"/>
          </a:xfrm>
          <a:prstGeom prst="rect">
            <a:avLst/>
          </a:prstGeom>
          <a:noFill/>
          <a:ln w="9525" algn="ctr">
            <a:noFill/>
            <a:miter lim="800000"/>
            <a:headEnd/>
            <a:tailEnd/>
          </a:ln>
        </p:spPr>
        <p:txBody>
          <a:bodyPr>
            <a:spAutoFit/>
          </a:bodyPr>
          <a:lstStyle/>
          <a:p>
            <a:pPr algn="ctr"/>
            <a:r>
              <a:rPr lang="en-US" b="1">
                <a:solidFill>
                  <a:srgbClr val="0000CC"/>
                </a:solidFill>
              </a:rPr>
              <a:t>2 xứ </a:t>
            </a:r>
          </a:p>
          <a:p>
            <a:pPr algn="ctr"/>
            <a:r>
              <a:rPr lang="en-US" b="1">
                <a:solidFill>
                  <a:srgbClr val="0000CC"/>
                </a:solidFill>
              </a:rPr>
              <a:t>mệnh</a:t>
            </a:r>
          </a:p>
        </p:txBody>
      </p:sp>
      <p:sp>
        <p:nvSpPr>
          <p:cNvPr id="56" name="Text Box 66"/>
          <p:cNvSpPr txBox="1">
            <a:spLocks noChangeArrowheads="1"/>
          </p:cNvSpPr>
          <p:nvPr/>
        </p:nvSpPr>
        <p:spPr bwMode="gray">
          <a:xfrm>
            <a:off x="3492500" y="3930650"/>
            <a:ext cx="2133600" cy="1190625"/>
          </a:xfrm>
          <a:prstGeom prst="rect">
            <a:avLst/>
          </a:prstGeom>
          <a:noFill/>
          <a:ln w="9525" algn="ctr">
            <a:noFill/>
            <a:miter lim="800000"/>
            <a:headEnd/>
            <a:tailEnd/>
          </a:ln>
        </p:spPr>
        <p:txBody>
          <a:bodyPr>
            <a:spAutoFit/>
          </a:bodyPr>
          <a:lstStyle/>
          <a:p>
            <a:pPr>
              <a:buFontTx/>
              <a:buChar char="•"/>
            </a:pPr>
            <a:r>
              <a:rPr lang="en-US" b="1">
                <a:solidFill>
                  <a:schemeClr val="accent1"/>
                </a:solidFill>
              </a:rPr>
              <a:t>Bản chất xã hội</a:t>
            </a:r>
          </a:p>
          <a:p>
            <a:pPr>
              <a:buFontTx/>
              <a:buChar char="•"/>
            </a:pPr>
            <a:endParaRPr lang="en-US" b="1">
              <a:solidFill>
                <a:schemeClr val="accent1"/>
              </a:solidFill>
            </a:endParaRPr>
          </a:p>
          <a:p>
            <a:pPr>
              <a:buFontTx/>
              <a:buChar char="•"/>
            </a:pPr>
            <a:r>
              <a:rPr lang="en-US" b="1">
                <a:solidFill>
                  <a:schemeClr val="accent1"/>
                </a:solidFill>
              </a:rPr>
              <a:t>Bản chất giai cấp</a:t>
            </a:r>
          </a:p>
        </p:txBody>
      </p:sp>
      <p:sp>
        <p:nvSpPr>
          <p:cNvPr id="57" name="Text Box 68"/>
          <p:cNvSpPr txBox="1">
            <a:spLocks noChangeArrowheads="1"/>
          </p:cNvSpPr>
          <p:nvPr/>
        </p:nvSpPr>
        <p:spPr bwMode="gray">
          <a:xfrm>
            <a:off x="6477000" y="3854450"/>
            <a:ext cx="2209800" cy="1465263"/>
          </a:xfrm>
          <a:prstGeom prst="rect">
            <a:avLst/>
          </a:prstGeom>
          <a:noFill/>
          <a:ln w="9525" algn="ctr">
            <a:noFill/>
            <a:miter lim="800000"/>
            <a:headEnd/>
            <a:tailEnd/>
          </a:ln>
        </p:spPr>
        <p:txBody>
          <a:bodyPr>
            <a:spAutoFit/>
          </a:bodyPr>
          <a:lstStyle/>
          <a:p>
            <a:pPr>
              <a:buFontTx/>
              <a:buChar char="•"/>
            </a:pPr>
            <a:r>
              <a:rPr lang="en-US" b="1">
                <a:solidFill>
                  <a:schemeClr val="tx2"/>
                </a:solidFill>
              </a:rPr>
              <a:t> Tổ chức xây dựng xã hội </a:t>
            </a:r>
          </a:p>
          <a:p>
            <a:pPr>
              <a:buFontTx/>
              <a:buChar char="•"/>
            </a:pPr>
            <a:endParaRPr lang="en-US" b="1">
              <a:solidFill>
                <a:schemeClr val="tx2"/>
              </a:solidFill>
            </a:endParaRPr>
          </a:p>
          <a:p>
            <a:pPr>
              <a:buFontTx/>
              <a:buChar char="•"/>
            </a:pPr>
            <a:r>
              <a:rPr lang="en-US" b="1">
                <a:solidFill>
                  <a:schemeClr val="tx2"/>
                </a:solidFill>
              </a:rPr>
              <a:t> Chuyên chính giai cấp</a:t>
            </a:r>
          </a:p>
        </p:txBody>
      </p:sp>
      <p:sp>
        <p:nvSpPr>
          <p:cNvPr id="58" name="AutoShape 72"/>
          <p:cNvSpPr>
            <a:spLocks noChangeArrowheads="1"/>
          </p:cNvSpPr>
          <p:nvPr/>
        </p:nvSpPr>
        <p:spPr bwMode="gray">
          <a:xfrm>
            <a:off x="2819400" y="4322763"/>
            <a:ext cx="465138" cy="531812"/>
          </a:xfrm>
          <a:prstGeom prst="chevron">
            <a:avLst>
              <a:gd name="adj" fmla="val 52514"/>
            </a:avLst>
          </a:prstGeom>
          <a:solidFill>
            <a:srgbClr val="FF0000"/>
          </a:solidFill>
          <a:ln w="0" algn="ctr">
            <a:noFill/>
            <a:miter lim="800000"/>
            <a:headEnd/>
            <a:tailEnd/>
          </a:ln>
          <a:effectLst>
            <a:outerShdw dist="107763" dir="2700000" algn="ctr" rotWithShape="0">
              <a:srgbClr val="808080">
                <a:alpha val="50000"/>
              </a:srgbClr>
            </a:outerShdw>
          </a:effectLst>
        </p:spPr>
        <p:txBody>
          <a:bodyPr wrap="none" anchor="ctr"/>
          <a:lstStyle/>
          <a:p>
            <a:pPr>
              <a:defRPr/>
            </a:pPr>
            <a:endParaRPr lang="en-US" b="1"/>
          </a:p>
        </p:txBody>
      </p:sp>
      <p:sp>
        <p:nvSpPr>
          <p:cNvPr id="59" name="AutoShape 73"/>
          <p:cNvSpPr>
            <a:spLocks noChangeArrowheads="1"/>
          </p:cNvSpPr>
          <p:nvPr/>
        </p:nvSpPr>
        <p:spPr bwMode="gray">
          <a:xfrm>
            <a:off x="5783263" y="4397375"/>
            <a:ext cx="465137" cy="531813"/>
          </a:xfrm>
          <a:prstGeom prst="chevron">
            <a:avLst>
              <a:gd name="adj" fmla="val 52514"/>
            </a:avLst>
          </a:prstGeom>
          <a:solidFill>
            <a:srgbClr val="800080"/>
          </a:solidFill>
          <a:ln w="0" algn="ctr">
            <a:noFill/>
            <a:miter lim="800000"/>
            <a:headEnd/>
            <a:tailEnd/>
          </a:ln>
          <a:effectLst>
            <a:outerShdw dist="107763" dir="2700000" algn="ctr" rotWithShape="0">
              <a:srgbClr val="808080">
                <a:alpha val="50000"/>
              </a:srgbClr>
            </a:outerShdw>
          </a:effectLst>
        </p:spPr>
        <p:txBody>
          <a:bodyPr wrap="none" anchor="ctr"/>
          <a:lstStyle/>
          <a:p>
            <a:pPr>
              <a:defRPr/>
            </a:pPr>
            <a:endParaRPr lang="en-US" b="1"/>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ox(in)">
                                      <p:cBhvr>
                                        <p:cTn id="16" dur="500"/>
                                        <p:tgtEl>
                                          <p:spTgt spid="23"/>
                                        </p:tgtEl>
                                      </p:cBhvr>
                                    </p:animEffect>
                                  </p:childTnLst>
                                </p:cTn>
                              </p:par>
                              <p:par>
                                <p:cTn id="17" presetID="4"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in)">
                                      <p:cBhvr>
                                        <p:cTn id="22" dur="500"/>
                                        <p:tgtEl>
                                          <p:spTgt spid="3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ox(in)">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0-#ppt_w/2"/>
                                          </p:val>
                                        </p:tav>
                                        <p:tav tm="100000">
                                          <p:val>
                                            <p:strVal val="#ppt_x"/>
                                          </p:val>
                                        </p:tav>
                                      </p:tavLst>
                                    </p:anim>
                                    <p:anim calcmode="lin" valueType="num">
                                      <p:cBhvr additive="base">
                                        <p:cTn id="31" dur="500" fill="hold"/>
                                        <p:tgtEl>
                                          <p:spTgt spid="58"/>
                                        </p:tgtEl>
                                        <p:attrNameLst>
                                          <p:attrName>ppt_y</p:attrName>
                                        </p:attrNameLst>
                                      </p:cBhvr>
                                      <p:tavLst>
                                        <p:tav tm="0">
                                          <p:val>
                                            <p:strVal val="#ppt_y"/>
                                          </p:val>
                                        </p:tav>
                                        <p:tav tm="100000">
                                          <p:val>
                                            <p:strVal val="#ppt_y"/>
                                          </p:val>
                                        </p:tav>
                                      </p:tavLst>
                                    </p:anim>
                                  </p:childTnLst>
                                </p:cTn>
                              </p:par>
                              <p:par>
                                <p:cTn id="32" presetID="4" presetClass="entr" presetSubtype="16"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ox(in)">
                                      <p:cBhvr>
                                        <p:cTn id="37" dur="500"/>
                                        <p:tgtEl>
                                          <p:spTgt spid="36"/>
                                        </p:tgtEl>
                                      </p:cBhvr>
                                    </p:animEffect>
                                  </p:childTnLst>
                                </p:cTn>
                              </p:par>
                              <p:par>
                                <p:cTn id="38" presetID="4" presetClass="entr" presetSubtype="16"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ox(in)">
                                      <p:cBhvr>
                                        <p:cTn id="40" dur="500"/>
                                        <p:tgtEl>
                                          <p:spTgt spid="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ox(in)">
                                      <p:cBhvr>
                                        <p:cTn id="43" dur="500"/>
                                        <p:tgtEl>
                                          <p:spTgt spid="48"/>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box(in)">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500" fill="hold"/>
                                        <p:tgtEl>
                                          <p:spTgt spid="59"/>
                                        </p:tgtEl>
                                        <p:attrNameLst>
                                          <p:attrName>ppt_x</p:attrName>
                                        </p:attrNameLst>
                                      </p:cBhvr>
                                      <p:tavLst>
                                        <p:tav tm="0">
                                          <p:val>
                                            <p:strVal val="0-#ppt_w/2"/>
                                          </p:val>
                                        </p:tav>
                                        <p:tav tm="100000">
                                          <p:val>
                                            <p:strVal val="#ppt_x"/>
                                          </p:val>
                                        </p:tav>
                                      </p:tavLst>
                                    </p:anim>
                                    <p:anim calcmode="lin" valueType="num">
                                      <p:cBhvr additive="base">
                                        <p:cTn id="52" dur="500" fill="hold"/>
                                        <p:tgtEl>
                                          <p:spTgt spid="59"/>
                                        </p:tgtEl>
                                        <p:attrNameLst>
                                          <p:attrName>ppt_y</p:attrName>
                                        </p:attrNameLst>
                                      </p:cBhvr>
                                      <p:tavLst>
                                        <p:tav tm="0">
                                          <p:val>
                                            <p:strVal val="#ppt_y"/>
                                          </p:val>
                                        </p:tav>
                                        <p:tav tm="100000">
                                          <p:val>
                                            <p:strVal val="#ppt_y"/>
                                          </p:val>
                                        </p:tav>
                                      </p:tavLst>
                                    </p:anim>
                                  </p:childTnLst>
                                </p:cTn>
                              </p:par>
                              <p:par>
                                <p:cTn id="53" presetID="4" presetClass="entr" presetSubtype="16"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ox(in)">
                                      <p:cBhvr>
                                        <p:cTn id="55" dur="500"/>
                                        <p:tgtEl>
                                          <p:spTgt spid="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ox(in)">
                                      <p:cBhvr>
                                        <p:cTn id="58" dur="500"/>
                                        <p:tgtEl>
                                          <p:spTgt spid="41"/>
                                        </p:tgtEl>
                                      </p:cBhvr>
                                    </p:animEffect>
                                  </p:childTnLst>
                                </p:cTn>
                              </p:par>
                              <p:par>
                                <p:cTn id="59" presetID="4" presetClass="entr" presetSubtype="16"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ox(in)">
                                      <p:cBhvr>
                                        <p:cTn id="61" dur="500"/>
                                        <p:tgtEl>
                                          <p:spTgt spid="8"/>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box(in)">
                                      <p:cBhvr>
                                        <p:cTn id="64" dur="500"/>
                                        <p:tgtEl>
                                          <p:spTgt spid="55"/>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box(in)">
                                      <p:cBhvr>
                                        <p:cTn id="6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23" grpId="0" animBg="1"/>
      <p:bldP spid="30" grpId="0"/>
      <p:bldP spid="31" grpId="0"/>
      <p:bldP spid="36" grpId="0" animBg="1"/>
      <p:bldP spid="41" grpId="0" animBg="1"/>
      <p:bldP spid="48" grpId="0"/>
      <p:bldP spid="55" grpId="0"/>
      <p:bldP spid="56" grpId="0"/>
      <p:bldP spid="57" grpId="0"/>
      <p:bldP spid="58" grpId="0"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9"/>
          <p:cNvGrpSpPr>
            <a:grpSpLocks/>
          </p:cNvGrpSpPr>
          <p:nvPr/>
        </p:nvGrpSpPr>
        <p:grpSpPr bwMode="auto">
          <a:xfrm>
            <a:off x="0" y="0"/>
            <a:ext cx="9067800" cy="6705600"/>
            <a:chOff x="76200" y="0"/>
            <a:chExt cx="9067800" cy="6858000"/>
          </a:xfrm>
        </p:grpSpPr>
        <p:pic>
          <p:nvPicPr>
            <p:cNvPr id="8238"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8239"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8240"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8241"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75" name="Title 1"/>
          <p:cNvSpPr txBox="1">
            <a:spLocks/>
          </p:cNvSpPr>
          <p:nvPr/>
        </p:nvSpPr>
        <p:spPr bwMode="auto">
          <a:xfrm>
            <a:off x="1371600" y="228600"/>
            <a:ext cx="6553200" cy="685800"/>
          </a:xfrm>
          <a:prstGeom prst="rect">
            <a:avLst/>
          </a:prstGeom>
          <a:noFill/>
          <a:ln w="9525">
            <a:noFill/>
            <a:miter lim="800000"/>
            <a:headEnd/>
            <a:tailEnd/>
          </a:ln>
        </p:spPr>
        <p:txBody>
          <a:bodyPr anchor="ctr"/>
          <a:lstStyle/>
          <a:p>
            <a:pPr algn="ctr" fontAlgn="auto">
              <a:spcAft>
                <a:spcPts val="0"/>
              </a:spcAft>
              <a:defRPr/>
            </a:pPr>
            <a:r>
              <a:rPr lang="en-US" sz="3200">
                <a:solidFill>
                  <a:srgbClr val="0070C0"/>
                </a:solidFill>
                <a:effectLst>
                  <a:reflection blurRad="6350" stA="55000" endA="300" endPos="45500" dir="5400000" sy="-100000" algn="bl" rotWithShape="0"/>
                </a:effectLst>
                <a:latin typeface="Arial" pitchFamily="34" charset="0"/>
                <a:ea typeface="+mj-ea"/>
                <a:cs typeface="Arial" pitchFamily="34" charset="0"/>
              </a:rPr>
              <a:t>Đặc trưng của nhà nước</a:t>
            </a:r>
            <a:endParaRPr lang="en-US" sz="3200" dirty="0">
              <a:solidFill>
                <a:srgbClr val="0070C0"/>
              </a:solidFill>
              <a:effectLst>
                <a:reflection blurRad="6350" stA="55000" endA="300" endPos="45500" dir="5400000" sy="-100000" algn="bl" rotWithShape="0"/>
              </a:effectLst>
              <a:latin typeface="Arial" pitchFamily="34" charset="0"/>
              <a:ea typeface="+mj-ea"/>
              <a:cs typeface="Arial" pitchFamily="34" charset="0"/>
            </a:endParaRPr>
          </a:p>
        </p:txBody>
      </p:sp>
      <p:grpSp>
        <p:nvGrpSpPr>
          <p:cNvPr id="3" name="Group 56"/>
          <p:cNvGrpSpPr>
            <a:grpSpLocks/>
          </p:cNvGrpSpPr>
          <p:nvPr/>
        </p:nvGrpSpPr>
        <p:grpSpPr bwMode="auto">
          <a:xfrm>
            <a:off x="457200" y="1393825"/>
            <a:ext cx="2108200" cy="4533900"/>
            <a:chOff x="288" y="1032"/>
            <a:chExt cx="1328" cy="2856"/>
          </a:xfrm>
        </p:grpSpPr>
        <p:sp>
          <p:nvSpPr>
            <p:cNvPr id="8229" name="AutoShape 6"/>
            <p:cNvSpPr>
              <a:spLocks noChangeArrowheads="1"/>
            </p:cNvSpPr>
            <p:nvPr/>
          </p:nvSpPr>
          <p:spPr bwMode="auto">
            <a:xfrm>
              <a:off x="288" y="2163"/>
              <a:ext cx="1021" cy="1725"/>
            </a:xfrm>
            <a:prstGeom prst="roundRect">
              <a:avLst>
                <a:gd name="adj" fmla="val 13745"/>
              </a:avLst>
            </a:prstGeom>
            <a:noFill/>
            <a:ln w="38100">
              <a:solidFill>
                <a:schemeClr val="bg2"/>
              </a:solidFill>
              <a:round/>
              <a:headEnd/>
              <a:tailEnd/>
            </a:ln>
          </p:spPr>
          <p:txBody>
            <a:bodyPr wrap="none" anchor="ctr"/>
            <a:lstStyle/>
            <a:p>
              <a:endParaRPr lang="vi-VN"/>
            </a:p>
          </p:txBody>
        </p:sp>
        <p:sp>
          <p:nvSpPr>
            <p:cNvPr id="8230" name="Rectangle 31"/>
            <p:cNvSpPr>
              <a:spLocks noChangeArrowheads="1"/>
            </p:cNvSpPr>
            <p:nvPr/>
          </p:nvSpPr>
          <p:spPr bwMode="auto">
            <a:xfrm>
              <a:off x="303" y="2256"/>
              <a:ext cx="993" cy="1454"/>
            </a:xfrm>
            <a:prstGeom prst="rect">
              <a:avLst/>
            </a:prstGeom>
            <a:noFill/>
            <a:ln w="9525">
              <a:noFill/>
              <a:miter lim="800000"/>
              <a:headEnd/>
              <a:tailEnd/>
            </a:ln>
          </p:spPr>
          <p:txBody>
            <a:bodyPr>
              <a:spAutoFit/>
            </a:bodyPr>
            <a:lstStyle/>
            <a:p>
              <a:pPr eaLnBrk="0" hangingPunct="0"/>
              <a:r>
                <a:rPr lang="en-US">
                  <a:solidFill>
                    <a:schemeClr val="tx2"/>
                  </a:solidFill>
                </a:rPr>
                <a:t>Nhà nước là một tổ chức quyền lực chính trị công, có bộ máy chuyên thực hiện cưỡng chế</a:t>
              </a:r>
            </a:p>
          </p:txBody>
        </p:sp>
        <p:sp>
          <p:nvSpPr>
            <p:cNvPr id="8231" name="Rectangle 8"/>
            <p:cNvSpPr>
              <a:spLocks noChangeArrowheads="1"/>
            </p:cNvSpPr>
            <p:nvPr/>
          </p:nvSpPr>
          <p:spPr bwMode="gray">
            <a:xfrm rot="3419336">
              <a:off x="246" y="1218"/>
              <a:ext cx="984" cy="611"/>
            </a:xfrm>
            <a:prstGeom prst="rect">
              <a:avLst/>
            </a:prstGeom>
            <a:gradFill rotWithShape="1">
              <a:gsLst>
                <a:gs pos="0">
                  <a:schemeClr val="hlink"/>
                </a:gs>
                <a:gs pos="100000">
                  <a:srgbClr val="0C3561"/>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rot="10800000" vert="eaVert" wrap="none" anchor="ctr">
              <a:flatTx/>
            </a:bodyPr>
            <a:lstStyle/>
            <a:p>
              <a:endParaRPr lang="vi-VN"/>
            </a:p>
          </p:txBody>
        </p:sp>
        <p:sp>
          <p:nvSpPr>
            <p:cNvPr id="8232" name="Rectangle 27"/>
            <p:cNvSpPr>
              <a:spLocks noChangeArrowheads="1"/>
            </p:cNvSpPr>
            <p:nvPr/>
          </p:nvSpPr>
          <p:spPr bwMode="gray">
            <a:xfrm>
              <a:off x="456" y="1248"/>
              <a:ext cx="676" cy="442"/>
            </a:xfrm>
            <a:prstGeom prst="rect">
              <a:avLst/>
            </a:prstGeom>
            <a:noFill/>
            <a:ln w="9525">
              <a:noFill/>
              <a:miter lim="800000"/>
              <a:headEnd/>
              <a:tailEnd/>
            </a:ln>
          </p:spPr>
          <p:txBody>
            <a:bodyPr wrap="none">
              <a:spAutoFit/>
            </a:bodyPr>
            <a:lstStyle/>
            <a:p>
              <a:r>
                <a:rPr lang="en-US" b="1">
                  <a:solidFill>
                    <a:schemeClr val="bg2"/>
                  </a:solidFill>
                </a:rPr>
                <a:t>Đặc </a:t>
              </a:r>
            </a:p>
            <a:p>
              <a:r>
                <a:rPr lang="en-US" b="1">
                  <a:solidFill>
                    <a:schemeClr val="bg2"/>
                  </a:solidFill>
                </a:rPr>
                <a:t>trưng 1</a:t>
              </a:r>
            </a:p>
          </p:txBody>
        </p:sp>
        <p:grpSp>
          <p:nvGrpSpPr>
            <p:cNvPr id="8233" name="Group 9"/>
            <p:cNvGrpSpPr>
              <a:grpSpLocks/>
            </p:cNvGrpSpPr>
            <p:nvPr/>
          </p:nvGrpSpPr>
          <p:grpSpPr bwMode="auto">
            <a:xfrm>
              <a:off x="1047" y="1173"/>
              <a:ext cx="569" cy="140"/>
              <a:chOff x="2003" y="3439"/>
              <a:chExt cx="468" cy="244"/>
            </a:xfrm>
          </p:grpSpPr>
          <p:sp>
            <p:nvSpPr>
              <p:cNvPr id="8234" name="Oval 10"/>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vi-VN"/>
              </a:p>
            </p:txBody>
          </p:sp>
          <p:sp>
            <p:nvSpPr>
              <p:cNvPr id="8235" name="Rectangle 11"/>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vi-VN"/>
              </a:p>
            </p:txBody>
          </p:sp>
          <p:sp>
            <p:nvSpPr>
              <p:cNvPr id="109" name="Oval 12"/>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en-US"/>
              </a:p>
            </p:txBody>
          </p:sp>
          <p:sp>
            <p:nvSpPr>
              <p:cNvPr id="110" name="Oval 13"/>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en-US"/>
              </a:p>
            </p:txBody>
          </p:sp>
        </p:grpSp>
      </p:grpSp>
      <p:grpSp>
        <p:nvGrpSpPr>
          <p:cNvPr id="5" name="Group 57"/>
          <p:cNvGrpSpPr>
            <a:grpSpLocks/>
          </p:cNvGrpSpPr>
          <p:nvPr/>
        </p:nvGrpSpPr>
        <p:grpSpPr bwMode="auto">
          <a:xfrm>
            <a:off x="2133600" y="1282700"/>
            <a:ext cx="1600200" cy="4645025"/>
            <a:chOff x="1344" y="962"/>
            <a:chExt cx="1008" cy="2926"/>
          </a:xfrm>
        </p:grpSpPr>
        <p:sp>
          <p:nvSpPr>
            <p:cNvPr id="8225" name="AutoShape 5"/>
            <p:cNvSpPr>
              <a:spLocks noChangeArrowheads="1"/>
            </p:cNvSpPr>
            <p:nvPr/>
          </p:nvSpPr>
          <p:spPr bwMode="auto">
            <a:xfrm>
              <a:off x="1363" y="2163"/>
              <a:ext cx="985" cy="1725"/>
            </a:xfrm>
            <a:prstGeom prst="roundRect">
              <a:avLst>
                <a:gd name="adj" fmla="val 13745"/>
              </a:avLst>
            </a:prstGeom>
            <a:noFill/>
            <a:ln w="38100">
              <a:solidFill>
                <a:schemeClr val="bg2"/>
              </a:solidFill>
              <a:round/>
              <a:headEnd/>
              <a:tailEnd/>
            </a:ln>
          </p:spPr>
          <p:txBody>
            <a:bodyPr wrap="none" anchor="ctr"/>
            <a:lstStyle/>
            <a:p>
              <a:endParaRPr lang="vi-VN"/>
            </a:p>
          </p:txBody>
        </p:sp>
        <p:sp>
          <p:nvSpPr>
            <p:cNvPr id="8226" name="Rectangle 32"/>
            <p:cNvSpPr>
              <a:spLocks noChangeArrowheads="1"/>
            </p:cNvSpPr>
            <p:nvPr/>
          </p:nvSpPr>
          <p:spPr bwMode="auto">
            <a:xfrm>
              <a:off x="1344" y="2256"/>
              <a:ext cx="1008" cy="1210"/>
            </a:xfrm>
            <a:prstGeom prst="rect">
              <a:avLst/>
            </a:prstGeom>
            <a:noFill/>
            <a:ln w="9525">
              <a:noFill/>
              <a:miter lim="800000"/>
              <a:headEnd/>
              <a:tailEnd/>
            </a:ln>
          </p:spPr>
          <p:txBody>
            <a:bodyPr>
              <a:spAutoFit/>
            </a:bodyPr>
            <a:lstStyle/>
            <a:p>
              <a:pPr eaLnBrk="0" hangingPunct="0"/>
              <a:r>
                <a:rPr lang="en-US">
                  <a:solidFill>
                    <a:schemeClr val="tx2"/>
                  </a:solidFill>
                </a:rPr>
                <a:t>Nhà nước phân chia dân cư theo đơn vị hành chính lãnh thổ  </a:t>
              </a:r>
            </a:p>
          </p:txBody>
        </p:sp>
        <p:sp>
          <p:nvSpPr>
            <p:cNvPr id="8227" name="Rectangle 14"/>
            <p:cNvSpPr>
              <a:spLocks noChangeArrowheads="1"/>
            </p:cNvSpPr>
            <p:nvPr/>
          </p:nvSpPr>
          <p:spPr bwMode="gray">
            <a:xfrm rot="3419336">
              <a:off x="1294" y="1148"/>
              <a:ext cx="984" cy="61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rot="10800000" vert="eaVert" wrap="none" anchor="ctr">
              <a:flatTx/>
            </a:bodyPr>
            <a:lstStyle/>
            <a:p>
              <a:endParaRPr lang="vi-VN"/>
            </a:p>
          </p:txBody>
        </p:sp>
        <p:sp>
          <p:nvSpPr>
            <p:cNvPr id="8228" name="Rectangle 28"/>
            <p:cNvSpPr>
              <a:spLocks noChangeArrowheads="1"/>
            </p:cNvSpPr>
            <p:nvPr/>
          </p:nvSpPr>
          <p:spPr bwMode="gray">
            <a:xfrm>
              <a:off x="1478" y="1190"/>
              <a:ext cx="676" cy="442"/>
            </a:xfrm>
            <a:prstGeom prst="rect">
              <a:avLst/>
            </a:prstGeom>
            <a:noFill/>
            <a:ln w="9525">
              <a:noFill/>
              <a:miter lim="800000"/>
              <a:headEnd/>
              <a:tailEnd/>
            </a:ln>
          </p:spPr>
          <p:txBody>
            <a:bodyPr wrap="none">
              <a:spAutoFit/>
            </a:bodyPr>
            <a:lstStyle/>
            <a:p>
              <a:r>
                <a:rPr lang="en-US" b="1">
                  <a:solidFill>
                    <a:schemeClr val="bg2"/>
                  </a:solidFill>
                </a:rPr>
                <a:t>Đặc</a:t>
              </a:r>
            </a:p>
            <a:p>
              <a:r>
                <a:rPr lang="en-US" b="1">
                  <a:solidFill>
                    <a:schemeClr val="bg2"/>
                  </a:solidFill>
                </a:rPr>
                <a:t>trưng 2</a:t>
              </a:r>
            </a:p>
          </p:txBody>
        </p:sp>
      </p:grpSp>
      <p:grpSp>
        <p:nvGrpSpPr>
          <p:cNvPr id="8198" name="Group 15"/>
          <p:cNvGrpSpPr>
            <a:grpSpLocks/>
          </p:cNvGrpSpPr>
          <p:nvPr/>
        </p:nvGrpSpPr>
        <p:grpSpPr bwMode="auto">
          <a:xfrm>
            <a:off x="3321050" y="1617663"/>
            <a:ext cx="901700" cy="222250"/>
            <a:chOff x="2003" y="3439"/>
            <a:chExt cx="468" cy="244"/>
          </a:xfrm>
        </p:grpSpPr>
        <p:sp>
          <p:nvSpPr>
            <p:cNvPr id="8221" name="Oval 1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vi-VN">
                <a:solidFill>
                  <a:schemeClr val="tx2"/>
                </a:solidFill>
              </a:endParaRPr>
            </a:p>
          </p:txBody>
        </p:sp>
        <p:sp>
          <p:nvSpPr>
            <p:cNvPr id="8222" name="Rectangle 1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vi-VN">
                <a:solidFill>
                  <a:schemeClr val="tx2"/>
                </a:solidFill>
              </a:endParaRPr>
            </a:p>
          </p:txBody>
        </p:sp>
        <p:sp>
          <p:nvSpPr>
            <p:cNvPr id="119" name="Oval 18"/>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en-US">
                <a:solidFill>
                  <a:schemeClr val="tx2"/>
                </a:solidFill>
              </a:endParaRPr>
            </a:p>
          </p:txBody>
        </p:sp>
        <p:sp>
          <p:nvSpPr>
            <p:cNvPr id="120" name="Oval 19"/>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en-US">
                <a:solidFill>
                  <a:schemeClr val="tx2"/>
                </a:solidFill>
              </a:endParaRPr>
            </a:p>
          </p:txBody>
        </p:sp>
      </p:grpSp>
      <p:grpSp>
        <p:nvGrpSpPr>
          <p:cNvPr id="7" name="Group 60"/>
          <p:cNvGrpSpPr>
            <a:grpSpLocks/>
          </p:cNvGrpSpPr>
          <p:nvPr/>
        </p:nvGrpSpPr>
        <p:grpSpPr bwMode="auto">
          <a:xfrm>
            <a:off x="3846513" y="1282700"/>
            <a:ext cx="2230437" cy="4645025"/>
            <a:chOff x="2423" y="962"/>
            <a:chExt cx="1405" cy="2926"/>
          </a:xfrm>
        </p:grpSpPr>
        <p:sp>
          <p:nvSpPr>
            <p:cNvPr id="8215" name="AutoShape 4"/>
            <p:cNvSpPr>
              <a:spLocks noChangeArrowheads="1"/>
            </p:cNvSpPr>
            <p:nvPr/>
          </p:nvSpPr>
          <p:spPr bwMode="auto">
            <a:xfrm>
              <a:off x="2423" y="2163"/>
              <a:ext cx="1015" cy="1725"/>
            </a:xfrm>
            <a:prstGeom prst="roundRect">
              <a:avLst>
                <a:gd name="adj" fmla="val 13745"/>
              </a:avLst>
            </a:prstGeom>
            <a:noFill/>
            <a:ln w="38100">
              <a:solidFill>
                <a:schemeClr val="bg2"/>
              </a:solidFill>
              <a:round/>
              <a:headEnd/>
              <a:tailEnd/>
            </a:ln>
          </p:spPr>
          <p:txBody>
            <a:bodyPr wrap="none" anchor="ctr"/>
            <a:lstStyle/>
            <a:p>
              <a:endParaRPr lang="vi-VN">
                <a:solidFill>
                  <a:schemeClr val="tx2"/>
                </a:solidFill>
              </a:endParaRPr>
            </a:p>
          </p:txBody>
        </p:sp>
        <p:sp>
          <p:nvSpPr>
            <p:cNvPr id="8216" name="Rectangle 33"/>
            <p:cNvSpPr>
              <a:spLocks noChangeArrowheads="1"/>
            </p:cNvSpPr>
            <p:nvPr/>
          </p:nvSpPr>
          <p:spPr bwMode="auto">
            <a:xfrm>
              <a:off x="2448" y="2256"/>
              <a:ext cx="960" cy="826"/>
            </a:xfrm>
            <a:prstGeom prst="rect">
              <a:avLst/>
            </a:prstGeom>
            <a:noFill/>
            <a:ln w="9525">
              <a:noFill/>
              <a:miter lim="800000"/>
              <a:headEnd/>
              <a:tailEnd/>
            </a:ln>
          </p:spPr>
          <p:txBody>
            <a:bodyPr>
              <a:spAutoFit/>
            </a:bodyPr>
            <a:lstStyle/>
            <a:p>
              <a:pPr eaLnBrk="0" hangingPunct="0"/>
              <a:r>
                <a:rPr lang="en-US">
                  <a:solidFill>
                    <a:schemeClr val="tx2"/>
                  </a:solidFill>
                </a:rPr>
                <a:t>Nhà nước có chủ quyền quốc gia  </a:t>
              </a:r>
            </a:p>
          </p:txBody>
        </p:sp>
        <p:sp>
          <p:nvSpPr>
            <p:cNvPr id="8217" name="Rectangle 20"/>
            <p:cNvSpPr>
              <a:spLocks noChangeArrowheads="1"/>
            </p:cNvSpPr>
            <p:nvPr/>
          </p:nvSpPr>
          <p:spPr bwMode="gray">
            <a:xfrm rot="3419336">
              <a:off x="2299" y="1148"/>
              <a:ext cx="984" cy="612"/>
            </a:xfrm>
            <a:prstGeom prst="rect">
              <a:avLst/>
            </a:prstGeom>
            <a:gradFill rotWithShape="1">
              <a:gsLst>
                <a:gs pos="0">
                  <a:schemeClr val="hlink"/>
                </a:gs>
                <a:gs pos="100000">
                  <a:srgbClr val="0C3561"/>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rot="10800000" vert="eaVert" wrap="none" anchor="ctr">
              <a:flatTx/>
            </a:bodyPr>
            <a:lstStyle/>
            <a:p>
              <a:endParaRPr lang="vi-VN">
                <a:solidFill>
                  <a:schemeClr val="tx2"/>
                </a:solidFill>
              </a:endParaRPr>
            </a:p>
          </p:txBody>
        </p:sp>
        <p:sp>
          <p:nvSpPr>
            <p:cNvPr id="8218" name="Rectangle 29"/>
            <p:cNvSpPr>
              <a:spLocks noChangeArrowheads="1"/>
            </p:cNvSpPr>
            <p:nvPr/>
          </p:nvSpPr>
          <p:spPr bwMode="gray">
            <a:xfrm>
              <a:off x="2493" y="1008"/>
              <a:ext cx="404" cy="265"/>
            </a:xfrm>
            <a:prstGeom prst="rect">
              <a:avLst/>
            </a:prstGeom>
            <a:noFill/>
            <a:ln w="9525">
              <a:noFill/>
              <a:miter lim="800000"/>
              <a:headEnd/>
              <a:tailEnd/>
            </a:ln>
          </p:spPr>
          <p:txBody>
            <a:bodyPr wrap="none">
              <a:spAutoFit/>
            </a:bodyPr>
            <a:lstStyle/>
            <a:p>
              <a:endParaRPr lang="vi-VN" sz="2400" b="1">
                <a:solidFill>
                  <a:schemeClr val="tx2"/>
                </a:solidFill>
              </a:endParaRPr>
            </a:p>
          </p:txBody>
        </p:sp>
        <p:sp>
          <p:nvSpPr>
            <p:cNvPr id="8219" name="Rectangle 23"/>
            <p:cNvSpPr>
              <a:spLocks noChangeArrowheads="1"/>
            </p:cNvSpPr>
            <p:nvPr/>
          </p:nvSpPr>
          <p:spPr bwMode="gray">
            <a:xfrm>
              <a:off x="3212" y="1174"/>
              <a:ext cx="616" cy="139"/>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vi-VN"/>
            </a:p>
          </p:txBody>
        </p:sp>
        <p:sp>
          <p:nvSpPr>
            <p:cNvPr id="8220" name="Rectangle 27"/>
            <p:cNvSpPr>
              <a:spLocks noChangeArrowheads="1"/>
            </p:cNvSpPr>
            <p:nvPr/>
          </p:nvSpPr>
          <p:spPr bwMode="gray">
            <a:xfrm>
              <a:off x="2540" y="1200"/>
              <a:ext cx="676" cy="442"/>
            </a:xfrm>
            <a:prstGeom prst="rect">
              <a:avLst/>
            </a:prstGeom>
            <a:noFill/>
            <a:ln w="9525">
              <a:noFill/>
              <a:miter lim="800000"/>
              <a:headEnd/>
              <a:tailEnd/>
            </a:ln>
          </p:spPr>
          <p:txBody>
            <a:bodyPr wrap="none">
              <a:spAutoFit/>
            </a:bodyPr>
            <a:lstStyle/>
            <a:p>
              <a:r>
                <a:rPr lang="en-US" b="1">
                  <a:solidFill>
                    <a:schemeClr val="bg2"/>
                  </a:solidFill>
                </a:rPr>
                <a:t>Đặc </a:t>
              </a:r>
            </a:p>
            <a:p>
              <a:r>
                <a:rPr lang="en-US" b="1">
                  <a:solidFill>
                    <a:schemeClr val="bg2"/>
                  </a:solidFill>
                </a:rPr>
                <a:t>trưng 3</a:t>
              </a:r>
            </a:p>
          </p:txBody>
        </p:sp>
      </p:grpSp>
      <p:grpSp>
        <p:nvGrpSpPr>
          <p:cNvPr id="8" name="Group 58"/>
          <p:cNvGrpSpPr>
            <a:grpSpLocks/>
          </p:cNvGrpSpPr>
          <p:nvPr/>
        </p:nvGrpSpPr>
        <p:grpSpPr bwMode="auto">
          <a:xfrm>
            <a:off x="5541963" y="1282700"/>
            <a:ext cx="1620837" cy="4889500"/>
            <a:chOff x="3491" y="962"/>
            <a:chExt cx="1021" cy="3080"/>
          </a:xfrm>
        </p:grpSpPr>
        <p:sp>
          <p:nvSpPr>
            <p:cNvPr id="8211" name="AutoShape 3"/>
            <p:cNvSpPr>
              <a:spLocks noChangeArrowheads="1"/>
            </p:cNvSpPr>
            <p:nvPr/>
          </p:nvSpPr>
          <p:spPr bwMode="auto">
            <a:xfrm>
              <a:off x="3491" y="2163"/>
              <a:ext cx="1021" cy="1725"/>
            </a:xfrm>
            <a:prstGeom prst="roundRect">
              <a:avLst>
                <a:gd name="adj" fmla="val 13745"/>
              </a:avLst>
            </a:prstGeom>
            <a:noFill/>
            <a:ln w="38100">
              <a:solidFill>
                <a:schemeClr val="bg2"/>
              </a:solidFill>
              <a:round/>
              <a:headEnd/>
              <a:tailEnd/>
            </a:ln>
          </p:spPr>
          <p:txBody>
            <a:bodyPr wrap="none" anchor="ctr"/>
            <a:lstStyle/>
            <a:p>
              <a:endParaRPr lang="vi-VN"/>
            </a:p>
          </p:txBody>
        </p:sp>
        <p:sp>
          <p:nvSpPr>
            <p:cNvPr id="8212" name="Rectangle 26"/>
            <p:cNvSpPr>
              <a:spLocks noChangeArrowheads="1"/>
            </p:cNvSpPr>
            <p:nvPr/>
          </p:nvSpPr>
          <p:spPr bwMode="gray">
            <a:xfrm rot="3419336">
              <a:off x="3348" y="1148"/>
              <a:ext cx="984" cy="61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rot="10800000" vert="eaVert" wrap="none" anchor="ctr">
              <a:flatTx/>
            </a:bodyPr>
            <a:lstStyle/>
            <a:p>
              <a:endParaRPr lang="vi-VN"/>
            </a:p>
          </p:txBody>
        </p:sp>
        <p:sp>
          <p:nvSpPr>
            <p:cNvPr id="8213" name="Rectangle 27"/>
            <p:cNvSpPr>
              <a:spLocks noChangeArrowheads="1"/>
            </p:cNvSpPr>
            <p:nvPr/>
          </p:nvSpPr>
          <p:spPr bwMode="gray">
            <a:xfrm>
              <a:off x="3548" y="1200"/>
              <a:ext cx="676" cy="442"/>
            </a:xfrm>
            <a:prstGeom prst="rect">
              <a:avLst/>
            </a:prstGeom>
            <a:noFill/>
            <a:ln w="9525">
              <a:noFill/>
              <a:miter lim="800000"/>
              <a:headEnd/>
              <a:tailEnd/>
            </a:ln>
          </p:spPr>
          <p:txBody>
            <a:bodyPr wrap="none">
              <a:spAutoFit/>
            </a:bodyPr>
            <a:lstStyle/>
            <a:p>
              <a:r>
                <a:rPr lang="en-US" b="1">
                  <a:solidFill>
                    <a:schemeClr val="bg2"/>
                  </a:solidFill>
                </a:rPr>
                <a:t>Đặc </a:t>
              </a:r>
            </a:p>
            <a:p>
              <a:r>
                <a:rPr lang="en-US" b="1">
                  <a:solidFill>
                    <a:schemeClr val="bg2"/>
                  </a:solidFill>
                </a:rPr>
                <a:t>trưng 4</a:t>
              </a:r>
            </a:p>
          </p:txBody>
        </p:sp>
        <p:sp>
          <p:nvSpPr>
            <p:cNvPr id="8214" name="Rectangle 32"/>
            <p:cNvSpPr>
              <a:spLocks noChangeArrowheads="1"/>
            </p:cNvSpPr>
            <p:nvPr/>
          </p:nvSpPr>
          <p:spPr bwMode="auto">
            <a:xfrm>
              <a:off x="3504" y="2256"/>
              <a:ext cx="1008" cy="1786"/>
            </a:xfrm>
            <a:prstGeom prst="rect">
              <a:avLst/>
            </a:prstGeom>
            <a:noFill/>
            <a:ln w="9525">
              <a:noFill/>
              <a:miter lim="800000"/>
              <a:headEnd/>
              <a:tailEnd/>
            </a:ln>
          </p:spPr>
          <p:txBody>
            <a:bodyPr>
              <a:spAutoFit/>
            </a:bodyPr>
            <a:lstStyle/>
            <a:p>
              <a:pPr eaLnBrk="0" hangingPunct="0"/>
              <a:r>
                <a:rPr lang="en-US">
                  <a:solidFill>
                    <a:schemeClr val="tx2"/>
                  </a:solidFill>
                </a:rPr>
                <a:t>Nhà nước ban hành pháp luật và thực hiện sự quản lý bắt buộc đối với mọi công dân</a:t>
              </a:r>
            </a:p>
            <a:p>
              <a:pPr eaLnBrk="0" hangingPunct="0"/>
              <a:endParaRPr lang="en-US">
                <a:solidFill>
                  <a:schemeClr val="tx2"/>
                </a:solidFill>
              </a:endParaRPr>
            </a:p>
          </p:txBody>
        </p:sp>
      </p:grpSp>
      <p:grpSp>
        <p:nvGrpSpPr>
          <p:cNvPr id="9" name="Group 59"/>
          <p:cNvGrpSpPr>
            <a:grpSpLocks/>
          </p:cNvGrpSpPr>
          <p:nvPr/>
        </p:nvGrpSpPr>
        <p:grpSpPr bwMode="auto">
          <a:xfrm>
            <a:off x="6710363" y="1279525"/>
            <a:ext cx="2149475" cy="4643438"/>
            <a:chOff x="4227" y="960"/>
            <a:chExt cx="1354" cy="2925"/>
          </a:xfrm>
        </p:grpSpPr>
        <p:sp>
          <p:nvSpPr>
            <p:cNvPr id="8202" name="AutoShape 3"/>
            <p:cNvSpPr>
              <a:spLocks noChangeArrowheads="1"/>
            </p:cNvSpPr>
            <p:nvPr/>
          </p:nvSpPr>
          <p:spPr bwMode="auto">
            <a:xfrm>
              <a:off x="4560" y="2160"/>
              <a:ext cx="1021" cy="1725"/>
            </a:xfrm>
            <a:prstGeom prst="roundRect">
              <a:avLst>
                <a:gd name="adj" fmla="val 13745"/>
              </a:avLst>
            </a:prstGeom>
            <a:noFill/>
            <a:ln w="38100">
              <a:solidFill>
                <a:schemeClr val="bg2"/>
              </a:solidFill>
              <a:round/>
              <a:headEnd/>
              <a:tailEnd/>
            </a:ln>
          </p:spPr>
          <p:txBody>
            <a:bodyPr wrap="none" anchor="ctr"/>
            <a:lstStyle/>
            <a:p>
              <a:endParaRPr lang="vi-VN"/>
            </a:p>
          </p:txBody>
        </p:sp>
        <p:grpSp>
          <p:nvGrpSpPr>
            <p:cNvPr id="8203" name="Group 15"/>
            <p:cNvGrpSpPr>
              <a:grpSpLocks/>
            </p:cNvGrpSpPr>
            <p:nvPr/>
          </p:nvGrpSpPr>
          <p:grpSpPr bwMode="auto">
            <a:xfrm>
              <a:off x="4231" y="1171"/>
              <a:ext cx="569" cy="140"/>
              <a:chOff x="2003" y="3439"/>
              <a:chExt cx="468" cy="244"/>
            </a:xfrm>
          </p:grpSpPr>
          <p:sp>
            <p:nvSpPr>
              <p:cNvPr id="8207" name="Oval 1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vi-VN"/>
              </a:p>
            </p:txBody>
          </p:sp>
          <p:sp>
            <p:nvSpPr>
              <p:cNvPr id="8208" name="Rectangle 1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vi-VN"/>
              </a:p>
            </p:txBody>
          </p:sp>
          <p:sp>
            <p:nvSpPr>
              <p:cNvPr id="141" name="Oval 18"/>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en-US"/>
              </a:p>
            </p:txBody>
          </p:sp>
          <p:sp>
            <p:nvSpPr>
              <p:cNvPr id="142" name="Oval 19"/>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en-US"/>
              </a:p>
            </p:txBody>
          </p:sp>
        </p:grpSp>
        <p:sp>
          <p:nvSpPr>
            <p:cNvPr id="8204" name="Rectangle 20"/>
            <p:cNvSpPr>
              <a:spLocks noChangeArrowheads="1"/>
            </p:cNvSpPr>
            <p:nvPr/>
          </p:nvSpPr>
          <p:spPr bwMode="gray">
            <a:xfrm rot="3419336">
              <a:off x="4434" y="1146"/>
              <a:ext cx="984" cy="612"/>
            </a:xfrm>
            <a:prstGeom prst="rect">
              <a:avLst/>
            </a:prstGeom>
            <a:gradFill rotWithShape="1">
              <a:gsLst>
                <a:gs pos="0">
                  <a:schemeClr val="hlink"/>
                </a:gs>
                <a:gs pos="100000">
                  <a:srgbClr val="0C3561"/>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rot="10800000" vert="eaVert" wrap="none" anchor="ctr">
              <a:flatTx/>
            </a:bodyPr>
            <a:lstStyle/>
            <a:p>
              <a:endParaRPr lang="vi-VN"/>
            </a:p>
          </p:txBody>
        </p:sp>
        <p:sp>
          <p:nvSpPr>
            <p:cNvPr id="8205" name="Rectangle 27"/>
            <p:cNvSpPr>
              <a:spLocks noChangeArrowheads="1"/>
            </p:cNvSpPr>
            <p:nvPr/>
          </p:nvSpPr>
          <p:spPr bwMode="gray">
            <a:xfrm>
              <a:off x="4652" y="1200"/>
              <a:ext cx="676" cy="442"/>
            </a:xfrm>
            <a:prstGeom prst="rect">
              <a:avLst/>
            </a:prstGeom>
            <a:noFill/>
            <a:ln w="9525">
              <a:noFill/>
              <a:miter lim="800000"/>
              <a:headEnd/>
              <a:tailEnd/>
            </a:ln>
          </p:spPr>
          <p:txBody>
            <a:bodyPr wrap="none">
              <a:spAutoFit/>
            </a:bodyPr>
            <a:lstStyle/>
            <a:p>
              <a:r>
                <a:rPr lang="en-US" b="1">
                  <a:solidFill>
                    <a:schemeClr val="bg2"/>
                  </a:solidFill>
                </a:rPr>
                <a:t>Đặc </a:t>
              </a:r>
            </a:p>
            <a:p>
              <a:r>
                <a:rPr lang="en-US" b="1">
                  <a:solidFill>
                    <a:schemeClr val="bg2"/>
                  </a:solidFill>
                </a:rPr>
                <a:t>trưng 5</a:t>
              </a:r>
            </a:p>
          </p:txBody>
        </p:sp>
        <p:sp>
          <p:nvSpPr>
            <p:cNvPr id="8206" name="Rectangle 32"/>
            <p:cNvSpPr>
              <a:spLocks noChangeArrowheads="1"/>
            </p:cNvSpPr>
            <p:nvPr/>
          </p:nvSpPr>
          <p:spPr bwMode="auto">
            <a:xfrm>
              <a:off x="4560" y="2256"/>
              <a:ext cx="1008" cy="1210"/>
            </a:xfrm>
            <a:prstGeom prst="rect">
              <a:avLst/>
            </a:prstGeom>
            <a:noFill/>
            <a:ln w="9525">
              <a:noFill/>
              <a:miter lim="800000"/>
              <a:headEnd/>
              <a:tailEnd/>
            </a:ln>
          </p:spPr>
          <p:txBody>
            <a:bodyPr>
              <a:spAutoFit/>
            </a:bodyPr>
            <a:lstStyle/>
            <a:p>
              <a:pPr eaLnBrk="0" hangingPunct="0"/>
              <a:r>
                <a:rPr lang="en-US">
                  <a:solidFill>
                    <a:schemeClr val="tx2"/>
                  </a:solidFill>
                </a:rPr>
                <a:t>Nhà nước ban hành  và thực hiện việc thu các loại thuế</a:t>
              </a:r>
            </a:p>
            <a:p>
              <a:pPr eaLnBrk="0" hangingPunct="0"/>
              <a:endParaRPr lang="en-US">
                <a:solidFill>
                  <a:schemeClr val="tx2"/>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9"/>
          <p:cNvGrpSpPr>
            <a:grpSpLocks/>
          </p:cNvGrpSpPr>
          <p:nvPr/>
        </p:nvGrpSpPr>
        <p:grpSpPr bwMode="auto">
          <a:xfrm>
            <a:off x="0" y="0"/>
            <a:ext cx="9067800" cy="6705600"/>
            <a:chOff x="76200" y="0"/>
            <a:chExt cx="9067800" cy="6858000"/>
          </a:xfrm>
        </p:grpSpPr>
        <p:pic>
          <p:nvPicPr>
            <p:cNvPr id="9222"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9223"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9224"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9225"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20" name="Content Placeholder 2"/>
          <p:cNvSpPr txBox="1">
            <a:spLocks/>
          </p:cNvSpPr>
          <p:nvPr/>
        </p:nvSpPr>
        <p:spPr>
          <a:xfrm>
            <a:off x="1600200" y="304800"/>
            <a:ext cx="59436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marL="342900" indent="-342900" algn="ctr" fontAlgn="auto">
              <a:spcBef>
                <a:spcPct val="20000"/>
              </a:spcBef>
              <a:spcAft>
                <a:spcPts val="0"/>
              </a:spcAft>
              <a:buFont typeface="Arial" pitchFamily="34" charset="0"/>
              <a:buNone/>
              <a:defRPr/>
            </a:pPr>
            <a:r>
              <a:rPr lang="en-US" sz="4400" dirty="0" err="1" smtClean="0">
                <a:solidFill>
                  <a:schemeClr val="bg1"/>
                </a:solidFill>
              </a:rPr>
              <a:t>Định</a:t>
            </a:r>
            <a:r>
              <a:rPr lang="en-US" sz="4400" dirty="0" smtClean="0">
                <a:solidFill>
                  <a:schemeClr val="bg1"/>
                </a:solidFill>
              </a:rPr>
              <a:t> </a:t>
            </a:r>
            <a:r>
              <a:rPr lang="en-US" sz="4400" dirty="0" err="1" smtClean="0">
                <a:solidFill>
                  <a:schemeClr val="bg1"/>
                </a:solidFill>
              </a:rPr>
              <a:t>nghĩa</a:t>
            </a:r>
            <a:r>
              <a:rPr lang="en-US" sz="4400" dirty="0" smtClean="0">
                <a:solidFill>
                  <a:schemeClr val="bg1"/>
                </a:solidFill>
              </a:rPr>
              <a:t> </a:t>
            </a:r>
            <a:r>
              <a:rPr lang="en-US" sz="4400" dirty="0" err="1" smtClean="0">
                <a:solidFill>
                  <a:schemeClr val="bg1"/>
                </a:solidFill>
              </a:rPr>
              <a:t>nhà</a:t>
            </a:r>
            <a:r>
              <a:rPr lang="en-US" sz="4400" dirty="0" smtClean="0">
                <a:solidFill>
                  <a:schemeClr val="bg1"/>
                </a:solidFill>
              </a:rPr>
              <a:t> </a:t>
            </a:r>
            <a:r>
              <a:rPr lang="en-US" sz="4400" dirty="0" err="1" smtClean="0">
                <a:solidFill>
                  <a:schemeClr val="bg1"/>
                </a:solidFill>
              </a:rPr>
              <a:t>nước</a:t>
            </a:r>
            <a:endParaRPr lang="vi-VN" sz="4400" dirty="0">
              <a:solidFill>
                <a:schemeClr val="bg1"/>
              </a:solidFill>
            </a:endParaRPr>
          </a:p>
        </p:txBody>
      </p:sp>
      <p:sp>
        <p:nvSpPr>
          <p:cNvPr id="2" name="Rectangle 1"/>
          <p:cNvSpPr/>
          <p:nvPr/>
        </p:nvSpPr>
        <p:spPr>
          <a:xfrm>
            <a:off x="1066800" y="1828800"/>
            <a:ext cx="7391400" cy="3970318"/>
          </a:xfrm>
          <a:prstGeom prst="rect">
            <a:avLst/>
          </a:prstGeom>
        </p:spPr>
        <p:txBody>
          <a:bodyPr wrap="square">
            <a:spAutoFit/>
          </a:bodyPr>
          <a:lstStyle/>
          <a:p>
            <a:pPr>
              <a:defRPr/>
            </a:pPr>
            <a:r>
              <a:rPr lang="en-US" sz="3600" i="1" dirty="0" err="1">
                <a:solidFill>
                  <a:schemeClr val="tx2"/>
                </a:solidFill>
                <a:cs typeface="Arial" charset="0"/>
              </a:rPr>
              <a:t>Nhà</a:t>
            </a:r>
            <a:r>
              <a:rPr lang="en-US" sz="3600" i="1" dirty="0">
                <a:solidFill>
                  <a:schemeClr val="tx2"/>
                </a:solidFill>
                <a:cs typeface="Arial" charset="0"/>
              </a:rPr>
              <a:t> </a:t>
            </a:r>
            <a:r>
              <a:rPr lang="en-US" sz="3600" i="1" dirty="0" err="1">
                <a:solidFill>
                  <a:schemeClr val="tx2"/>
                </a:solidFill>
                <a:cs typeface="Arial" charset="0"/>
              </a:rPr>
              <a:t>nước</a:t>
            </a:r>
            <a:r>
              <a:rPr lang="en-US" sz="3600" i="1" dirty="0">
                <a:solidFill>
                  <a:schemeClr val="tx2"/>
                </a:solidFill>
                <a:cs typeface="Arial" charset="0"/>
              </a:rPr>
              <a:t> </a:t>
            </a:r>
            <a:r>
              <a:rPr lang="en-US" sz="3600" i="1" dirty="0" err="1">
                <a:solidFill>
                  <a:schemeClr val="tx2"/>
                </a:solidFill>
                <a:cs typeface="Arial" charset="0"/>
              </a:rPr>
              <a:t>là</a:t>
            </a:r>
            <a:r>
              <a:rPr lang="en-US" sz="3600" i="1" dirty="0">
                <a:solidFill>
                  <a:schemeClr val="tx2"/>
                </a:solidFill>
                <a:cs typeface="Arial" charset="0"/>
              </a:rPr>
              <a:t> </a:t>
            </a:r>
            <a:r>
              <a:rPr lang="en-US" sz="3600" i="1" dirty="0" err="1">
                <a:solidFill>
                  <a:schemeClr val="tx2"/>
                </a:solidFill>
                <a:cs typeface="Arial" charset="0"/>
              </a:rPr>
              <a:t>một</a:t>
            </a:r>
            <a:r>
              <a:rPr lang="en-US" sz="3600" i="1" dirty="0">
                <a:solidFill>
                  <a:schemeClr val="tx2"/>
                </a:solidFill>
                <a:cs typeface="Arial" charset="0"/>
              </a:rPr>
              <a:t> </a:t>
            </a:r>
            <a:r>
              <a:rPr lang="en-US" sz="3600" i="1" dirty="0" err="1">
                <a:solidFill>
                  <a:srgbClr val="FF0000"/>
                </a:solidFill>
                <a:cs typeface="Arial" charset="0"/>
              </a:rPr>
              <a:t>tổ</a:t>
            </a:r>
            <a:r>
              <a:rPr lang="en-US" sz="3600" i="1" dirty="0">
                <a:solidFill>
                  <a:srgbClr val="FF0000"/>
                </a:solidFill>
                <a:cs typeface="Arial" charset="0"/>
              </a:rPr>
              <a:t> </a:t>
            </a:r>
            <a:r>
              <a:rPr lang="en-US" sz="3600" i="1" dirty="0" err="1">
                <a:solidFill>
                  <a:srgbClr val="FF0000"/>
                </a:solidFill>
                <a:cs typeface="Arial" charset="0"/>
              </a:rPr>
              <a:t>chức</a:t>
            </a:r>
            <a:r>
              <a:rPr lang="en-US" sz="3600" i="1" dirty="0">
                <a:solidFill>
                  <a:srgbClr val="FF0000"/>
                </a:solidFill>
                <a:cs typeface="Arial" charset="0"/>
              </a:rPr>
              <a:t> </a:t>
            </a:r>
            <a:r>
              <a:rPr lang="en-US" sz="3600" i="1" dirty="0" err="1">
                <a:solidFill>
                  <a:srgbClr val="FF0000"/>
                </a:solidFill>
                <a:cs typeface="Arial" charset="0"/>
              </a:rPr>
              <a:t>đặc</a:t>
            </a:r>
            <a:r>
              <a:rPr lang="en-US" sz="3600" i="1" dirty="0">
                <a:solidFill>
                  <a:srgbClr val="FF0000"/>
                </a:solidFill>
                <a:cs typeface="Arial" charset="0"/>
              </a:rPr>
              <a:t> </a:t>
            </a:r>
            <a:r>
              <a:rPr lang="en-US" sz="3600" i="1" dirty="0" err="1">
                <a:solidFill>
                  <a:srgbClr val="FF0000"/>
                </a:solidFill>
                <a:cs typeface="Arial" charset="0"/>
              </a:rPr>
              <a:t>biệt</a:t>
            </a:r>
            <a:r>
              <a:rPr lang="en-US" sz="3600" i="1" dirty="0">
                <a:solidFill>
                  <a:srgbClr val="FF0000"/>
                </a:solidFill>
                <a:cs typeface="Arial" charset="0"/>
              </a:rPr>
              <a:t> </a:t>
            </a:r>
            <a:r>
              <a:rPr lang="en-US" sz="3600" i="1" dirty="0" err="1">
                <a:solidFill>
                  <a:srgbClr val="FF0000"/>
                </a:solidFill>
                <a:cs typeface="Arial" charset="0"/>
              </a:rPr>
              <a:t>của</a:t>
            </a:r>
            <a:r>
              <a:rPr lang="en-US" sz="3600" i="1" dirty="0">
                <a:solidFill>
                  <a:srgbClr val="FF0000"/>
                </a:solidFill>
                <a:cs typeface="Arial" charset="0"/>
              </a:rPr>
              <a:t> </a:t>
            </a:r>
            <a:r>
              <a:rPr lang="en-US" sz="3600" i="1" dirty="0" err="1">
                <a:solidFill>
                  <a:srgbClr val="FF0000"/>
                </a:solidFill>
                <a:cs typeface="Arial" charset="0"/>
              </a:rPr>
              <a:t>quyền</a:t>
            </a:r>
            <a:r>
              <a:rPr lang="en-US" sz="3600" i="1" dirty="0">
                <a:solidFill>
                  <a:srgbClr val="FF0000"/>
                </a:solidFill>
                <a:cs typeface="Arial" charset="0"/>
              </a:rPr>
              <a:t> </a:t>
            </a:r>
            <a:r>
              <a:rPr lang="en-US" sz="3600" i="1" dirty="0" err="1">
                <a:solidFill>
                  <a:srgbClr val="FF0000"/>
                </a:solidFill>
                <a:cs typeface="Arial" charset="0"/>
              </a:rPr>
              <a:t>lực</a:t>
            </a:r>
            <a:r>
              <a:rPr lang="en-US" sz="3600" i="1" dirty="0">
                <a:solidFill>
                  <a:srgbClr val="FF0000"/>
                </a:solidFill>
                <a:cs typeface="Arial" charset="0"/>
              </a:rPr>
              <a:t> </a:t>
            </a:r>
            <a:r>
              <a:rPr lang="en-US" sz="3600" i="1" dirty="0" err="1">
                <a:solidFill>
                  <a:srgbClr val="FF0000"/>
                </a:solidFill>
                <a:cs typeface="Arial" charset="0"/>
              </a:rPr>
              <a:t>chính</a:t>
            </a:r>
            <a:r>
              <a:rPr lang="en-US" sz="3600" i="1" dirty="0">
                <a:solidFill>
                  <a:srgbClr val="FF0000"/>
                </a:solidFill>
                <a:cs typeface="Arial" charset="0"/>
              </a:rPr>
              <a:t> </a:t>
            </a:r>
            <a:r>
              <a:rPr lang="en-US" sz="3600" i="1" dirty="0" err="1">
                <a:solidFill>
                  <a:srgbClr val="FF0000"/>
                </a:solidFill>
                <a:cs typeface="Arial" charset="0"/>
              </a:rPr>
              <a:t>trị</a:t>
            </a:r>
            <a:r>
              <a:rPr lang="en-US" sz="3600" i="1" dirty="0">
                <a:solidFill>
                  <a:schemeClr val="tx2"/>
                </a:solidFill>
                <a:cs typeface="Arial" charset="0"/>
              </a:rPr>
              <a:t>, </a:t>
            </a:r>
            <a:r>
              <a:rPr lang="en-US" sz="3600" i="1" dirty="0" err="1">
                <a:solidFill>
                  <a:schemeClr val="tx2"/>
                </a:solidFill>
                <a:cs typeface="Arial" charset="0"/>
              </a:rPr>
              <a:t>có</a:t>
            </a:r>
            <a:r>
              <a:rPr lang="en-US" sz="3600" i="1" dirty="0">
                <a:solidFill>
                  <a:schemeClr val="tx2"/>
                </a:solidFill>
                <a:cs typeface="Arial" charset="0"/>
              </a:rPr>
              <a:t> </a:t>
            </a:r>
            <a:r>
              <a:rPr lang="en-US" sz="3600" i="1" dirty="0" err="1">
                <a:solidFill>
                  <a:schemeClr val="tx2"/>
                </a:solidFill>
                <a:cs typeface="Arial" charset="0"/>
              </a:rPr>
              <a:t>bộ</a:t>
            </a:r>
            <a:r>
              <a:rPr lang="en-US" sz="3600" i="1" dirty="0">
                <a:solidFill>
                  <a:schemeClr val="tx2"/>
                </a:solidFill>
                <a:cs typeface="Arial" charset="0"/>
              </a:rPr>
              <a:t> </a:t>
            </a:r>
            <a:r>
              <a:rPr lang="en-US" sz="3600" i="1" dirty="0" err="1">
                <a:solidFill>
                  <a:schemeClr val="tx2"/>
                </a:solidFill>
                <a:cs typeface="Arial" charset="0"/>
              </a:rPr>
              <a:t>máy</a:t>
            </a:r>
            <a:r>
              <a:rPr lang="en-US" sz="3600" i="1" dirty="0">
                <a:solidFill>
                  <a:schemeClr val="tx2"/>
                </a:solidFill>
                <a:cs typeface="Arial" charset="0"/>
              </a:rPr>
              <a:t> </a:t>
            </a:r>
            <a:r>
              <a:rPr lang="en-US" sz="3600" i="1" dirty="0" err="1">
                <a:solidFill>
                  <a:schemeClr val="tx2"/>
                </a:solidFill>
                <a:cs typeface="Arial" charset="0"/>
              </a:rPr>
              <a:t>chuyên</a:t>
            </a:r>
            <a:r>
              <a:rPr lang="en-US" sz="3600" i="1" dirty="0">
                <a:solidFill>
                  <a:schemeClr val="tx2"/>
                </a:solidFill>
                <a:cs typeface="Arial" charset="0"/>
              </a:rPr>
              <a:t> </a:t>
            </a:r>
            <a:r>
              <a:rPr lang="en-US" sz="3600" i="1" dirty="0" err="1">
                <a:solidFill>
                  <a:schemeClr val="tx2"/>
                </a:solidFill>
                <a:cs typeface="Arial" charset="0"/>
              </a:rPr>
              <a:t>làm</a:t>
            </a:r>
            <a:r>
              <a:rPr lang="en-US" sz="3600" i="1" dirty="0">
                <a:solidFill>
                  <a:schemeClr val="tx2"/>
                </a:solidFill>
                <a:cs typeface="Arial" charset="0"/>
              </a:rPr>
              <a:t> </a:t>
            </a:r>
            <a:r>
              <a:rPr lang="en-US" sz="3600" i="1" dirty="0" err="1">
                <a:solidFill>
                  <a:schemeClr val="tx2"/>
                </a:solidFill>
                <a:cs typeface="Arial" charset="0"/>
              </a:rPr>
              <a:t>nhiệm</a:t>
            </a:r>
            <a:r>
              <a:rPr lang="en-US" sz="3600" i="1" dirty="0">
                <a:solidFill>
                  <a:schemeClr val="tx2"/>
                </a:solidFill>
                <a:cs typeface="Arial" charset="0"/>
              </a:rPr>
              <a:t> </a:t>
            </a:r>
            <a:r>
              <a:rPr lang="en-US" sz="3600" i="1" dirty="0" err="1">
                <a:solidFill>
                  <a:schemeClr val="tx2"/>
                </a:solidFill>
                <a:cs typeface="Arial" charset="0"/>
              </a:rPr>
              <a:t>vụ</a:t>
            </a:r>
            <a:r>
              <a:rPr lang="en-US" sz="3600" i="1" dirty="0">
                <a:solidFill>
                  <a:schemeClr val="tx2"/>
                </a:solidFill>
                <a:cs typeface="Arial" charset="0"/>
              </a:rPr>
              <a:t> </a:t>
            </a:r>
            <a:r>
              <a:rPr lang="en-US" sz="3600" i="1" dirty="0" err="1">
                <a:solidFill>
                  <a:schemeClr val="tx2"/>
                </a:solidFill>
                <a:cs typeface="Arial" charset="0"/>
              </a:rPr>
              <a:t>cưỡng</a:t>
            </a:r>
            <a:r>
              <a:rPr lang="en-US" sz="3600" i="1" dirty="0">
                <a:solidFill>
                  <a:schemeClr val="tx2"/>
                </a:solidFill>
                <a:cs typeface="Arial" charset="0"/>
              </a:rPr>
              <a:t> </a:t>
            </a:r>
            <a:r>
              <a:rPr lang="en-US" sz="3600" i="1" dirty="0" err="1">
                <a:solidFill>
                  <a:schemeClr val="tx2"/>
                </a:solidFill>
                <a:cs typeface="Arial" charset="0"/>
              </a:rPr>
              <a:t>chế</a:t>
            </a:r>
            <a:r>
              <a:rPr lang="en-US" sz="3600" i="1" dirty="0">
                <a:solidFill>
                  <a:schemeClr val="tx2"/>
                </a:solidFill>
                <a:cs typeface="Arial" charset="0"/>
              </a:rPr>
              <a:t> </a:t>
            </a:r>
            <a:r>
              <a:rPr lang="en-US" sz="3600" i="1" dirty="0" err="1">
                <a:solidFill>
                  <a:schemeClr val="tx2"/>
                </a:solidFill>
                <a:cs typeface="Arial" charset="0"/>
              </a:rPr>
              <a:t>và</a:t>
            </a:r>
            <a:r>
              <a:rPr lang="en-US" sz="3600" i="1" dirty="0">
                <a:solidFill>
                  <a:schemeClr val="tx2"/>
                </a:solidFill>
                <a:cs typeface="Arial" charset="0"/>
              </a:rPr>
              <a:t> </a:t>
            </a:r>
            <a:r>
              <a:rPr lang="en-US" sz="3600" i="1" dirty="0" err="1">
                <a:solidFill>
                  <a:schemeClr val="tx2"/>
                </a:solidFill>
                <a:cs typeface="Arial" charset="0"/>
              </a:rPr>
              <a:t>thực</a:t>
            </a:r>
            <a:r>
              <a:rPr lang="en-US" sz="3600" i="1" dirty="0">
                <a:solidFill>
                  <a:schemeClr val="tx2"/>
                </a:solidFill>
                <a:cs typeface="Arial" charset="0"/>
              </a:rPr>
              <a:t> </a:t>
            </a:r>
            <a:r>
              <a:rPr lang="en-US" sz="3600" i="1" dirty="0" err="1">
                <a:solidFill>
                  <a:schemeClr val="tx2"/>
                </a:solidFill>
                <a:cs typeface="Arial" charset="0"/>
              </a:rPr>
              <a:t>hiện</a:t>
            </a:r>
            <a:r>
              <a:rPr lang="en-US" sz="3600" i="1" dirty="0">
                <a:solidFill>
                  <a:schemeClr val="tx2"/>
                </a:solidFill>
                <a:cs typeface="Arial" charset="0"/>
              </a:rPr>
              <a:t> </a:t>
            </a:r>
            <a:r>
              <a:rPr lang="en-US" sz="3600" i="1" dirty="0" err="1">
                <a:solidFill>
                  <a:schemeClr val="tx2"/>
                </a:solidFill>
                <a:cs typeface="Arial" charset="0"/>
              </a:rPr>
              <a:t>chức</a:t>
            </a:r>
            <a:r>
              <a:rPr lang="en-US" sz="3600" i="1" dirty="0">
                <a:solidFill>
                  <a:schemeClr val="tx2"/>
                </a:solidFill>
                <a:cs typeface="Arial" charset="0"/>
              </a:rPr>
              <a:t> </a:t>
            </a:r>
            <a:r>
              <a:rPr lang="en-US" sz="3600" i="1" dirty="0" err="1">
                <a:solidFill>
                  <a:schemeClr val="tx2"/>
                </a:solidFill>
                <a:cs typeface="Arial" charset="0"/>
              </a:rPr>
              <a:t>năng</a:t>
            </a:r>
            <a:r>
              <a:rPr lang="en-US" sz="3600" i="1" dirty="0">
                <a:solidFill>
                  <a:schemeClr val="tx2"/>
                </a:solidFill>
                <a:cs typeface="Arial" charset="0"/>
              </a:rPr>
              <a:t> </a:t>
            </a:r>
            <a:r>
              <a:rPr lang="en-US" sz="3600" i="1" dirty="0" err="1">
                <a:solidFill>
                  <a:schemeClr val="tx2"/>
                </a:solidFill>
                <a:cs typeface="Arial" charset="0"/>
              </a:rPr>
              <a:t>quản</a:t>
            </a:r>
            <a:r>
              <a:rPr lang="en-US" sz="3600" i="1" dirty="0">
                <a:solidFill>
                  <a:schemeClr val="tx2"/>
                </a:solidFill>
                <a:cs typeface="Arial" charset="0"/>
              </a:rPr>
              <a:t> </a:t>
            </a:r>
            <a:r>
              <a:rPr lang="en-US" sz="3600" i="1" dirty="0" err="1">
                <a:solidFill>
                  <a:schemeClr val="tx2"/>
                </a:solidFill>
                <a:cs typeface="Arial" charset="0"/>
              </a:rPr>
              <a:t>lý</a:t>
            </a:r>
            <a:r>
              <a:rPr lang="en-US" sz="3600" i="1" dirty="0">
                <a:solidFill>
                  <a:schemeClr val="tx2"/>
                </a:solidFill>
                <a:cs typeface="Arial" charset="0"/>
              </a:rPr>
              <a:t> </a:t>
            </a:r>
            <a:r>
              <a:rPr lang="en-US" sz="3600" i="1" dirty="0" err="1">
                <a:solidFill>
                  <a:schemeClr val="tx2"/>
                </a:solidFill>
                <a:cs typeface="Arial" charset="0"/>
              </a:rPr>
              <a:t>xã</a:t>
            </a:r>
            <a:r>
              <a:rPr lang="en-US" sz="3600" i="1" dirty="0">
                <a:solidFill>
                  <a:schemeClr val="tx2"/>
                </a:solidFill>
                <a:cs typeface="Arial" charset="0"/>
              </a:rPr>
              <a:t> </a:t>
            </a:r>
            <a:r>
              <a:rPr lang="en-US" sz="3600" i="1" dirty="0" err="1">
                <a:solidFill>
                  <a:schemeClr val="tx2"/>
                </a:solidFill>
                <a:cs typeface="Arial" charset="0"/>
              </a:rPr>
              <a:t>hội</a:t>
            </a:r>
            <a:r>
              <a:rPr lang="en-US" sz="3600" i="1" dirty="0">
                <a:solidFill>
                  <a:schemeClr val="tx2"/>
                </a:solidFill>
                <a:cs typeface="Arial" charset="0"/>
              </a:rPr>
              <a:t> </a:t>
            </a:r>
            <a:r>
              <a:rPr lang="en-US" sz="3600" i="1" dirty="0" err="1">
                <a:solidFill>
                  <a:schemeClr val="tx2"/>
                </a:solidFill>
                <a:cs typeface="Arial" charset="0"/>
              </a:rPr>
              <a:t>nhằm</a:t>
            </a:r>
            <a:r>
              <a:rPr lang="en-US" sz="3600" i="1" dirty="0">
                <a:solidFill>
                  <a:schemeClr val="tx2"/>
                </a:solidFill>
                <a:cs typeface="Arial" charset="0"/>
              </a:rPr>
              <a:t> </a:t>
            </a:r>
            <a:r>
              <a:rPr lang="en-US" sz="3600" i="1" dirty="0" err="1">
                <a:solidFill>
                  <a:srgbClr val="FF0000"/>
                </a:solidFill>
                <a:cs typeface="Arial" charset="0"/>
              </a:rPr>
              <a:t>thể</a:t>
            </a:r>
            <a:r>
              <a:rPr lang="en-US" sz="3600" i="1" dirty="0">
                <a:solidFill>
                  <a:srgbClr val="FF0000"/>
                </a:solidFill>
                <a:cs typeface="Arial" charset="0"/>
              </a:rPr>
              <a:t> </a:t>
            </a:r>
            <a:r>
              <a:rPr lang="en-US" sz="3600" i="1" dirty="0" err="1">
                <a:solidFill>
                  <a:srgbClr val="FF0000"/>
                </a:solidFill>
                <a:cs typeface="Arial" charset="0"/>
              </a:rPr>
              <a:t>hiện</a:t>
            </a:r>
            <a:r>
              <a:rPr lang="en-US" sz="3600" i="1" dirty="0">
                <a:solidFill>
                  <a:srgbClr val="FF0000"/>
                </a:solidFill>
                <a:cs typeface="Arial" charset="0"/>
              </a:rPr>
              <a:t> </a:t>
            </a:r>
            <a:r>
              <a:rPr lang="en-US" sz="3600" i="1" dirty="0" err="1">
                <a:solidFill>
                  <a:srgbClr val="FF0000"/>
                </a:solidFill>
                <a:cs typeface="Arial" charset="0"/>
              </a:rPr>
              <a:t>và</a:t>
            </a:r>
            <a:r>
              <a:rPr lang="en-US" sz="3600" i="1" dirty="0">
                <a:solidFill>
                  <a:srgbClr val="FF0000"/>
                </a:solidFill>
                <a:cs typeface="Arial" charset="0"/>
              </a:rPr>
              <a:t> </a:t>
            </a:r>
            <a:r>
              <a:rPr lang="en-US" sz="3600" i="1" dirty="0" err="1">
                <a:solidFill>
                  <a:srgbClr val="FF0000"/>
                </a:solidFill>
                <a:cs typeface="Arial" charset="0"/>
              </a:rPr>
              <a:t>bảo</a:t>
            </a:r>
            <a:r>
              <a:rPr lang="en-US" sz="3600" i="1" dirty="0">
                <a:solidFill>
                  <a:srgbClr val="FF0000"/>
                </a:solidFill>
                <a:cs typeface="Arial" charset="0"/>
              </a:rPr>
              <a:t> </a:t>
            </a:r>
            <a:r>
              <a:rPr lang="en-US" sz="3600" i="1" dirty="0" err="1">
                <a:solidFill>
                  <a:srgbClr val="FF0000"/>
                </a:solidFill>
                <a:cs typeface="Arial" charset="0"/>
              </a:rPr>
              <a:t>vệ</a:t>
            </a:r>
            <a:r>
              <a:rPr lang="en-US" sz="3600" i="1" dirty="0">
                <a:solidFill>
                  <a:srgbClr val="FF0000"/>
                </a:solidFill>
                <a:cs typeface="Arial" charset="0"/>
              </a:rPr>
              <a:t> </a:t>
            </a:r>
            <a:r>
              <a:rPr lang="en-US" sz="3600" i="1" dirty="0" err="1">
                <a:solidFill>
                  <a:srgbClr val="FF0000"/>
                </a:solidFill>
                <a:cs typeface="Arial" charset="0"/>
              </a:rPr>
              <a:t>trước</a:t>
            </a:r>
            <a:r>
              <a:rPr lang="en-US" sz="3600" i="1" dirty="0">
                <a:solidFill>
                  <a:srgbClr val="FF0000"/>
                </a:solidFill>
                <a:cs typeface="Arial" charset="0"/>
              </a:rPr>
              <a:t> </a:t>
            </a:r>
            <a:r>
              <a:rPr lang="en-US" sz="3600" i="1" dirty="0" err="1">
                <a:solidFill>
                  <a:srgbClr val="FF0000"/>
                </a:solidFill>
                <a:cs typeface="Arial" charset="0"/>
              </a:rPr>
              <a:t>hết</a:t>
            </a:r>
            <a:r>
              <a:rPr lang="en-US" sz="3600" i="1" dirty="0">
                <a:solidFill>
                  <a:srgbClr val="FF0000"/>
                </a:solidFill>
                <a:cs typeface="Arial" charset="0"/>
              </a:rPr>
              <a:t> </a:t>
            </a:r>
            <a:r>
              <a:rPr lang="en-US" sz="3600" i="1" dirty="0" err="1">
                <a:solidFill>
                  <a:srgbClr val="FF0000"/>
                </a:solidFill>
                <a:cs typeface="Arial" charset="0"/>
              </a:rPr>
              <a:t>lợi</a:t>
            </a:r>
            <a:r>
              <a:rPr lang="en-US" sz="3600" i="1" dirty="0">
                <a:solidFill>
                  <a:srgbClr val="FF0000"/>
                </a:solidFill>
                <a:cs typeface="Arial" charset="0"/>
              </a:rPr>
              <a:t> </a:t>
            </a:r>
            <a:r>
              <a:rPr lang="en-US" sz="3600" i="1" dirty="0" err="1">
                <a:solidFill>
                  <a:srgbClr val="FF0000"/>
                </a:solidFill>
                <a:cs typeface="Arial" charset="0"/>
              </a:rPr>
              <a:t>ích</a:t>
            </a:r>
            <a:r>
              <a:rPr lang="en-US" sz="3600" i="1" dirty="0">
                <a:solidFill>
                  <a:srgbClr val="FF0000"/>
                </a:solidFill>
                <a:cs typeface="Arial" charset="0"/>
              </a:rPr>
              <a:t> </a:t>
            </a:r>
            <a:r>
              <a:rPr lang="en-US" sz="3600" i="1" dirty="0" err="1">
                <a:solidFill>
                  <a:srgbClr val="FF0000"/>
                </a:solidFill>
                <a:cs typeface="Arial" charset="0"/>
              </a:rPr>
              <a:t>của</a:t>
            </a:r>
            <a:r>
              <a:rPr lang="en-US" sz="3600" i="1" dirty="0">
                <a:solidFill>
                  <a:srgbClr val="FF0000"/>
                </a:solidFill>
                <a:cs typeface="Arial" charset="0"/>
              </a:rPr>
              <a:t> </a:t>
            </a:r>
            <a:r>
              <a:rPr lang="en-US" sz="3600" i="1" dirty="0" err="1">
                <a:solidFill>
                  <a:srgbClr val="FF0000"/>
                </a:solidFill>
                <a:cs typeface="Arial" charset="0"/>
              </a:rPr>
              <a:t>giai</a:t>
            </a:r>
            <a:r>
              <a:rPr lang="en-US" sz="3600" i="1" dirty="0">
                <a:solidFill>
                  <a:srgbClr val="FF0000"/>
                </a:solidFill>
                <a:cs typeface="Arial" charset="0"/>
              </a:rPr>
              <a:t> </a:t>
            </a:r>
            <a:r>
              <a:rPr lang="en-US" sz="3600" i="1" dirty="0" err="1">
                <a:solidFill>
                  <a:srgbClr val="FF0000"/>
                </a:solidFill>
                <a:cs typeface="Arial" charset="0"/>
              </a:rPr>
              <a:t>cấp</a:t>
            </a:r>
            <a:r>
              <a:rPr lang="en-US" sz="3600" i="1" dirty="0">
                <a:solidFill>
                  <a:srgbClr val="FF0000"/>
                </a:solidFill>
                <a:cs typeface="Arial" charset="0"/>
              </a:rPr>
              <a:t> </a:t>
            </a:r>
            <a:r>
              <a:rPr lang="en-US" sz="3600" i="1" dirty="0" err="1">
                <a:solidFill>
                  <a:srgbClr val="FF0000"/>
                </a:solidFill>
                <a:cs typeface="Arial" charset="0"/>
              </a:rPr>
              <a:t>thống</a:t>
            </a:r>
            <a:r>
              <a:rPr lang="en-US" sz="3600" i="1" dirty="0">
                <a:solidFill>
                  <a:srgbClr val="FF0000"/>
                </a:solidFill>
                <a:cs typeface="Arial" charset="0"/>
              </a:rPr>
              <a:t> </a:t>
            </a:r>
            <a:r>
              <a:rPr lang="en-US" sz="3600" i="1" dirty="0" err="1">
                <a:solidFill>
                  <a:srgbClr val="FF0000"/>
                </a:solidFill>
                <a:cs typeface="Arial" charset="0"/>
              </a:rPr>
              <a:t>trị</a:t>
            </a:r>
            <a:r>
              <a:rPr lang="en-US" sz="3600" i="1" dirty="0">
                <a:solidFill>
                  <a:srgbClr val="FF0000"/>
                </a:solidFill>
                <a:cs typeface="Arial" charset="0"/>
              </a:rPr>
              <a:t> </a:t>
            </a:r>
            <a:r>
              <a:rPr lang="en-US" sz="3600" i="1" dirty="0" err="1">
                <a:solidFill>
                  <a:schemeClr val="tx2"/>
                </a:solidFill>
                <a:cs typeface="Arial" charset="0"/>
              </a:rPr>
              <a:t>trong</a:t>
            </a:r>
            <a:r>
              <a:rPr lang="en-US" sz="3600" i="1" dirty="0">
                <a:solidFill>
                  <a:schemeClr val="tx2"/>
                </a:solidFill>
                <a:cs typeface="Arial" charset="0"/>
              </a:rPr>
              <a:t> </a:t>
            </a:r>
            <a:r>
              <a:rPr lang="en-US" sz="3600" i="1" dirty="0" err="1">
                <a:solidFill>
                  <a:schemeClr val="tx2"/>
                </a:solidFill>
                <a:cs typeface="Arial" charset="0"/>
              </a:rPr>
              <a:t>xã</a:t>
            </a:r>
            <a:r>
              <a:rPr lang="en-US" sz="3600" i="1" dirty="0">
                <a:solidFill>
                  <a:schemeClr val="tx2"/>
                </a:solidFill>
                <a:cs typeface="Arial" charset="0"/>
              </a:rPr>
              <a:t> </a:t>
            </a:r>
            <a:r>
              <a:rPr lang="en-US" sz="3600" i="1" dirty="0" err="1">
                <a:solidFill>
                  <a:schemeClr val="tx2"/>
                </a:solidFill>
                <a:cs typeface="Arial" charset="0"/>
              </a:rPr>
              <a:t>hội</a:t>
            </a:r>
            <a:endParaRPr lang="en-US" sz="3600" i="1" u="sng" dirty="0">
              <a:solidFill>
                <a:schemeClr val="tx2"/>
              </a:solidFill>
              <a:cs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animEffect transition="in" filter="blinds(horizontal)">
                                      <p:cBhvr>
                                        <p:cTn id="7" dur="500"/>
                                        <p:tgtEl>
                                          <p:spTgt spid="20">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blinds(horizontal)">
                                      <p:cBhvr>
                                        <p:cTn id="1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9"/>
          <p:cNvGrpSpPr>
            <a:grpSpLocks/>
          </p:cNvGrpSpPr>
          <p:nvPr/>
        </p:nvGrpSpPr>
        <p:grpSpPr bwMode="auto">
          <a:xfrm>
            <a:off x="0" y="0"/>
            <a:ext cx="9067800" cy="6705600"/>
            <a:chOff x="76200" y="0"/>
            <a:chExt cx="9067800" cy="6858000"/>
          </a:xfrm>
        </p:grpSpPr>
        <p:pic>
          <p:nvPicPr>
            <p:cNvPr id="10249" name="Picture 2"/>
            <p:cNvPicPr>
              <a:picLocks noChangeAspect="1" noChangeArrowheads="1"/>
            </p:cNvPicPr>
            <p:nvPr/>
          </p:nvPicPr>
          <p:blipFill>
            <a:blip r:embed="rId3"/>
            <a:srcRect/>
            <a:stretch>
              <a:fillRect/>
            </a:stretch>
          </p:blipFill>
          <p:spPr bwMode="auto">
            <a:xfrm>
              <a:off x="7391400" y="0"/>
              <a:ext cx="1752600" cy="983527"/>
            </a:xfrm>
            <a:prstGeom prst="rect">
              <a:avLst/>
            </a:prstGeom>
            <a:noFill/>
            <a:ln w="9525">
              <a:noFill/>
              <a:miter lim="800000"/>
              <a:headEnd/>
              <a:tailEnd/>
            </a:ln>
          </p:spPr>
        </p:pic>
        <p:pic>
          <p:nvPicPr>
            <p:cNvPr id="10250" name="Picture 11"/>
            <p:cNvPicPr>
              <a:picLocks noChangeAspect="1" noChangeArrowheads="1"/>
            </p:cNvPicPr>
            <p:nvPr/>
          </p:nvPicPr>
          <p:blipFill>
            <a:blip r:embed="rId3"/>
            <a:srcRect/>
            <a:stretch>
              <a:fillRect/>
            </a:stretch>
          </p:blipFill>
          <p:spPr bwMode="auto">
            <a:xfrm>
              <a:off x="7391400" y="5874473"/>
              <a:ext cx="1752600" cy="983527"/>
            </a:xfrm>
            <a:prstGeom prst="rect">
              <a:avLst/>
            </a:prstGeom>
            <a:noFill/>
            <a:ln w="9525">
              <a:noFill/>
              <a:miter lim="800000"/>
              <a:headEnd/>
              <a:tailEnd/>
            </a:ln>
          </p:spPr>
        </p:pic>
        <p:pic>
          <p:nvPicPr>
            <p:cNvPr id="10251" name="Picture 2"/>
            <p:cNvPicPr>
              <a:picLocks noChangeAspect="1" noChangeArrowheads="1"/>
            </p:cNvPicPr>
            <p:nvPr/>
          </p:nvPicPr>
          <p:blipFill>
            <a:blip r:embed="rId3"/>
            <a:srcRect/>
            <a:stretch>
              <a:fillRect/>
            </a:stretch>
          </p:blipFill>
          <p:spPr bwMode="auto">
            <a:xfrm>
              <a:off x="76200" y="0"/>
              <a:ext cx="1676400" cy="983527"/>
            </a:xfrm>
            <a:prstGeom prst="rect">
              <a:avLst/>
            </a:prstGeom>
            <a:noFill/>
            <a:ln w="9525">
              <a:noFill/>
              <a:miter lim="800000"/>
              <a:headEnd/>
              <a:tailEnd/>
            </a:ln>
          </p:spPr>
        </p:pic>
        <p:pic>
          <p:nvPicPr>
            <p:cNvPr id="10252" name="Picture 2"/>
            <p:cNvPicPr>
              <a:picLocks noChangeAspect="1" noChangeArrowheads="1"/>
            </p:cNvPicPr>
            <p:nvPr/>
          </p:nvPicPr>
          <p:blipFill>
            <a:blip r:embed="rId3"/>
            <a:srcRect/>
            <a:stretch>
              <a:fillRect/>
            </a:stretch>
          </p:blipFill>
          <p:spPr bwMode="auto">
            <a:xfrm>
              <a:off x="76200" y="5874473"/>
              <a:ext cx="1676400" cy="983527"/>
            </a:xfrm>
            <a:prstGeom prst="rect">
              <a:avLst/>
            </a:prstGeom>
            <a:noFill/>
            <a:ln w="9525">
              <a:noFill/>
              <a:miter lim="800000"/>
              <a:headEnd/>
              <a:tailEnd/>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9" name="Content Placeholder 2"/>
          <p:cNvSpPr txBox="1">
            <a:spLocks/>
          </p:cNvSpPr>
          <p:nvPr/>
        </p:nvSpPr>
        <p:spPr>
          <a:xfrm>
            <a:off x="1676400" y="304800"/>
            <a:ext cx="59436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sz="4800" b="1" dirty="0"/>
              <a:t>1.1.2 </a:t>
            </a:r>
            <a:r>
              <a:rPr lang="en-US" sz="4800" b="1" dirty="0" err="1"/>
              <a:t>Kiểu</a:t>
            </a:r>
            <a:r>
              <a:rPr lang="en-US" sz="4800" b="1" dirty="0"/>
              <a:t> </a:t>
            </a:r>
            <a:r>
              <a:rPr lang="en-US" sz="4800" b="1" dirty="0" err="1"/>
              <a:t>nhà</a:t>
            </a:r>
            <a:r>
              <a:rPr lang="en-US" sz="4800" b="1" dirty="0"/>
              <a:t> </a:t>
            </a:r>
            <a:r>
              <a:rPr lang="en-US" sz="4800" b="1" dirty="0" err="1"/>
              <a:t>nước</a:t>
            </a:r>
            <a:endParaRPr lang="en-US" sz="4800" b="1" dirty="0"/>
          </a:p>
        </p:txBody>
      </p:sp>
      <p:pic>
        <p:nvPicPr>
          <p:cNvPr id="10244" name="Picture 2" descr="C:\Documents and Settings\anh re\My Documents\My Pictures\trust1_400.jpg"/>
          <p:cNvPicPr>
            <a:picLocks noChangeAspect="1" noChangeArrowheads="1"/>
          </p:cNvPicPr>
          <p:nvPr/>
        </p:nvPicPr>
        <p:blipFill>
          <a:blip r:embed="rId4"/>
          <a:srcRect/>
          <a:stretch>
            <a:fillRect/>
          </a:stretch>
        </p:blipFill>
        <p:spPr bwMode="auto">
          <a:xfrm>
            <a:off x="228600" y="3557588"/>
            <a:ext cx="3200400" cy="3071812"/>
          </a:xfrm>
          <a:prstGeom prst="rect">
            <a:avLst/>
          </a:prstGeom>
          <a:noFill/>
          <a:ln w="9525">
            <a:noFill/>
            <a:miter lim="800000"/>
            <a:headEnd/>
            <a:tailEnd/>
          </a:ln>
        </p:spPr>
      </p:pic>
      <p:sp>
        <p:nvSpPr>
          <p:cNvPr id="23" name="Content Placeholder 2"/>
          <p:cNvSpPr>
            <a:spLocks/>
          </p:cNvSpPr>
          <p:nvPr/>
        </p:nvSpPr>
        <p:spPr bwMode="auto">
          <a:xfrm>
            <a:off x="0" y="1371600"/>
            <a:ext cx="6781800" cy="2209800"/>
          </a:xfrm>
          <a:prstGeom prst="rect">
            <a:avLst/>
          </a:prstGeom>
          <a:noFill/>
          <a:ln w="9525">
            <a:noFill/>
            <a:miter lim="800000"/>
            <a:headEnd/>
            <a:tailEnd/>
          </a:ln>
        </p:spPr>
        <p:txBody>
          <a:bodyPr/>
          <a:lstStyle/>
          <a:p>
            <a:pPr marL="342900" indent="-342900" algn="just">
              <a:spcBef>
                <a:spcPct val="50000"/>
              </a:spcBef>
              <a:buClr>
                <a:schemeClr val="hlink"/>
              </a:buClr>
              <a:buFont typeface="Wingdings" pitchFamily="2" charset="2"/>
              <a:buNone/>
            </a:pPr>
            <a:r>
              <a:rPr lang="en-US" sz="2800">
                <a:solidFill>
                  <a:srgbClr val="4D0D06"/>
                </a:solidFill>
              </a:rPr>
              <a:t>    </a:t>
            </a:r>
            <a:r>
              <a:rPr lang="en-US">
                <a:solidFill>
                  <a:srgbClr val="339933"/>
                </a:solidFill>
              </a:rPr>
              <a:t>Là tổng thể các </a:t>
            </a:r>
            <a:r>
              <a:rPr lang="en-US" i="1" u="sng">
                <a:solidFill>
                  <a:srgbClr val="FF0066"/>
                </a:solidFill>
              </a:rPr>
              <a:t>dấu hiệu cơ bản</a:t>
            </a:r>
            <a:r>
              <a:rPr lang="en-US">
                <a:solidFill>
                  <a:srgbClr val="339933"/>
                </a:solidFill>
              </a:rPr>
              <a:t> của nhà nước thể hiện </a:t>
            </a:r>
            <a:r>
              <a:rPr lang="en-US" i="1" u="sng">
                <a:solidFill>
                  <a:srgbClr val="FF0066"/>
                </a:solidFill>
              </a:rPr>
              <a:t>bản chất giai cấp, vai trò xã hội</a:t>
            </a:r>
            <a:r>
              <a:rPr lang="en-US">
                <a:solidFill>
                  <a:srgbClr val="339933"/>
                </a:solidFill>
              </a:rPr>
              <a:t> và những </a:t>
            </a:r>
            <a:r>
              <a:rPr lang="en-US" i="1" u="sng">
                <a:solidFill>
                  <a:srgbClr val="FF0066"/>
                </a:solidFill>
              </a:rPr>
              <a:t>điều kiện phát sinh, tồn tại và phát triển</a:t>
            </a:r>
            <a:r>
              <a:rPr lang="en-US">
                <a:solidFill>
                  <a:srgbClr val="339933"/>
                </a:solidFill>
              </a:rPr>
              <a:t> của nhà nước trong một hình thái kinh tế xã hội nhất định</a:t>
            </a:r>
          </a:p>
          <a:p>
            <a:pPr marL="342900" indent="-342900" algn="just">
              <a:spcBef>
                <a:spcPct val="50000"/>
              </a:spcBef>
              <a:buClr>
                <a:schemeClr val="hlink"/>
              </a:buClr>
              <a:buFont typeface="Wingdings" pitchFamily="2" charset="2"/>
              <a:buNone/>
            </a:pPr>
            <a:r>
              <a:rPr lang="en-US">
                <a:solidFill>
                  <a:srgbClr val="339933"/>
                </a:solidFill>
              </a:rPr>
              <a:t>     Học thuyết Mac Lenin về hình thái kinh tế xã hội là cơ sở khoa học để phân chia các kiểu nhà nước</a:t>
            </a:r>
          </a:p>
          <a:p>
            <a:pPr marL="342900" indent="-342900" algn="just">
              <a:spcBef>
                <a:spcPct val="50000"/>
              </a:spcBef>
              <a:buClr>
                <a:schemeClr val="hlink"/>
              </a:buClr>
              <a:buFont typeface="Wingdings" pitchFamily="2" charset="2"/>
              <a:buNone/>
            </a:pPr>
            <a:endParaRPr lang="en-US">
              <a:solidFill>
                <a:srgbClr val="339933"/>
              </a:solidFill>
            </a:endParaRPr>
          </a:p>
        </p:txBody>
      </p:sp>
      <p:pic>
        <p:nvPicPr>
          <p:cNvPr id="24" name="Picture 3"/>
          <p:cNvPicPr>
            <a:picLocks noChangeAspect="1" noChangeArrowheads="1"/>
          </p:cNvPicPr>
          <p:nvPr/>
        </p:nvPicPr>
        <p:blipFill>
          <a:blip r:embed="rId5"/>
          <a:srcRect/>
          <a:stretch>
            <a:fillRect/>
          </a:stretch>
        </p:blipFill>
        <p:spPr bwMode="auto">
          <a:xfrm>
            <a:off x="6858000" y="1219200"/>
            <a:ext cx="1781175" cy="1790700"/>
          </a:xfrm>
          <a:prstGeom prst="rect">
            <a:avLst/>
          </a:prstGeom>
          <a:noFill/>
          <a:ln w="9525">
            <a:noFill/>
            <a:miter lim="800000"/>
            <a:headEnd/>
            <a:tailEnd/>
          </a:ln>
        </p:spPr>
      </p:pic>
      <p:sp>
        <p:nvSpPr>
          <p:cNvPr id="25" name="Rectangle 24"/>
          <p:cNvSpPr>
            <a:spLocks noChangeArrowheads="1"/>
          </p:cNvSpPr>
          <p:nvPr/>
        </p:nvSpPr>
        <p:spPr bwMode="auto">
          <a:xfrm>
            <a:off x="2895600" y="3946525"/>
            <a:ext cx="6172200" cy="2378075"/>
          </a:xfrm>
          <a:prstGeom prst="rect">
            <a:avLst/>
          </a:prstGeom>
          <a:noFill/>
          <a:ln w="9525">
            <a:noFill/>
            <a:miter lim="800000"/>
            <a:headEnd/>
            <a:tailEnd/>
          </a:ln>
        </p:spPr>
        <p:txBody>
          <a:bodyPr>
            <a:spAutoFit/>
          </a:bodyPr>
          <a:lstStyle/>
          <a:p>
            <a:pPr eaLnBrk="0" hangingPunct="0">
              <a:spcBef>
                <a:spcPct val="50000"/>
              </a:spcBef>
            </a:pPr>
            <a:r>
              <a:rPr lang="en-US" b="1">
                <a:solidFill>
                  <a:srgbClr val="FF0066"/>
                </a:solidFill>
              </a:rPr>
              <a:t>Sự thay thế các kiểu nhà nước</a:t>
            </a:r>
          </a:p>
          <a:p>
            <a:pPr lvl="2">
              <a:spcBef>
                <a:spcPct val="50000"/>
              </a:spcBef>
              <a:buFont typeface="Arial" charset="0"/>
              <a:buChar char="•"/>
            </a:pPr>
            <a:r>
              <a:rPr lang="en-US">
                <a:solidFill>
                  <a:schemeClr val="tx2"/>
                </a:solidFill>
              </a:rPr>
              <a:t> Là một quá trình lịch sử tự nhiên, mang tính tất yếu khách quan</a:t>
            </a:r>
          </a:p>
          <a:p>
            <a:pPr lvl="2">
              <a:spcBef>
                <a:spcPct val="50000"/>
              </a:spcBef>
              <a:buFont typeface="Arial" charset="0"/>
              <a:buChar char="•"/>
            </a:pPr>
            <a:r>
              <a:rPr lang="en-US">
                <a:solidFill>
                  <a:schemeClr val="tx2"/>
                </a:solidFill>
              </a:rPr>
              <a:t> Được thực hiện bằng một cuộc cách mạng</a:t>
            </a:r>
          </a:p>
          <a:p>
            <a:pPr lvl="2">
              <a:spcBef>
                <a:spcPct val="50000"/>
              </a:spcBef>
              <a:buFont typeface="Arial" charset="0"/>
              <a:buChar char="•"/>
            </a:pPr>
            <a:r>
              <a:rPr lang="en-US">
                <a:solidFill>
                  <a:schemeClr val="tx2"/>
                </a:solidFill>
              </a:rPr>
              <a:t> Kiểu nhà nước sau bao giờ cũng tiến bộ, hoàn thiện hơn kiểu nhà nước cũ</a:t>
            </a:r>
          </a:p>
        </p:txBody>
      </p:sp>
      <p:sp>
        <p:nvSpPr>
          <p:cNvPr id="26" name="Title 1"/>
          <p:cNvSpPr txBox="1">
            <a:spLocks/>
          </p:cNvSpPr>
          <p:nvPr/>
        </p:nvSpPr>
        <p:spPr bwMode="white">
          <a:xfrm>
            <a:off x="0" y="3276600"/>
            <a:ext cx="9144000" cy="2133600"/>
          </a:xfrm>
          <a:prstGeom prst="rect">
            <a:avLst/>
          </a:prstGeom>
          <a:noFill/>
          <a:ln w="9525">
            <a:noFill/>
            <a:miter lim="800000"/>
            <a:headEnd/>
            <a:tailEnd/>
          </a:ln>
        </p:spPr>
        <p:txBody>
          <a:bodyPr anchor="ctr"/>
          <a:lstStyle/>
          <a:p>
            <a:pPr algn="ctr"/>
            <a:endParaRPr lang="en-US" sz="6600" b="1"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blinds(horizontal)">
                                      <p:cBhvr>
                                        <p:cTn id="7" dur="500"/>
                                        <p:tgtEl>
                                          <p:spTgt spid="1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blinds(horizontal)">
                                      <p:cBhvr>
                                        <p:cTn id="12" dur="500"/>
                                        <p:tgtEl>
                                          <p:spTgt spid="19">
                                            <p:txEl>
                                              <p:pRg st="0" end="0"/>
                                            </p:txEl>
                                          </p:spTgt>
                                        </p:tgtEl>
                                      </p:cBhvr>
                                    </p:animEffect>
                                  </p:childTnLst>
                                </p:cTn>
                              </p:par>
                              <p:par>
                                <p:cTn id="13" presetID="35" presetClass="entr" presetSubtype="0" fill="hold" grpId="0" nodeType="withEffect" nodePh="1">
                                  <p:stCondLst>
                                    <p:cond delay="0"/>
                                  </p:stCondLst>
                                  <p:endCondLst>
                                    <p:cond evt="begin" delay="0">
                                      <p:tn val="13"/>
                                    </p:cond>
                                  </p:end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anim calcmode="lin" valueType="num">
                                      <p:cBhvr>
                                        <p:cTn id="16" dur="1000" fill="hold"/>
                                        <p:tgtEl>
                                          <p:spTgt spid="26"/>
                                        </p:tgtEl>
                                        <p:attrNameLst>
                                          <p:attrName>style.rotation</p:attrName>
                                        </p:attrNameLst>
                                      </p:cBhvr>
                                      <p:tavLst>
                                        <p:tav tm="0">
                                          <p:val>
                                            <p:fltVal val="720"/>
                                          </p:val>
                                        </p:tav>
                                        <p:tav tm="100000">
                                          <p:val>
                                            <p:fltVal val="0"/>
                                          </p:val>
                                        </p:tav>
                                      </p:tavLst>
                                    </p:anim>
                                    <p:anim calcmode="lin" valueType="num">
                                      <p:cBhvr>
                                        <p:cTn id="17" dur="1000" fill="hold"/>
                                        <p:tgtEl>
                                          <p:spTgt spid="26"/>
                                        </p:tgtEl>
                                        <p:attrNameLst>
                                          <p:attrName>ppt_h</p:attrName>
                                        </p:attrNameLst>
                                      </p:cBhvr>
                                      <p:tavLst>
                                        <p:tav tm="0">
                                          <p:val>
                                            <p:fltVal val="0"/>
                                          </p:val>
                                        </p:tav>
                                        <p:tav tm="100000">
                                          <p:val>
                                            <p:strVal val="#ppt_h"/>
                                          </p:val>
                                        </p:tav>
                                      </p:tavLst>
                                    </p:anim>
                                    <p:anim calcmode="lin" valueType="num">
                                      <p:cBhvr>
                                        <p:cTn id="18" dur="1000" fill="hold"/>
                                        <p:tgtEl>
                                          <p:spTgt spid="26"/>
                                        </p:tgtEl>
                                        <p:attrNameLst>
                                          <p:attrName>ppt_w</p:attrName>
                                        </p:attrNameLst>
                                      </p:cBhvr>
                                      <p:tavLst>
                                        <p:tav tm="0">
                                          <p:val>
                                            <p:fltVal val="0"/>
                                          </p:val>
                                        </p:tav>
                                        <p:tav tm="100000">
                                          <p:val>
                                            <p:strVal val="#ppt_w"/>
                                          </p:val>
                                        </p:tav>
                                      </p:tavLst>
                                    </p:anim>
                                  </p:childTnLst>
                                </p:cTn>
                              </p:par>
                            </p:childTnLst>
                          </p:cTn>
                        </p:par>
                        <p:par>
                          <p:cTn id="19" fill="hold">
                            <p:stCondLst>
                              <p:cond delay="1000"/>
                            </p:stCondLst>
                            <p:childTnLst>
                              <p:par>
                                <p:cTn id="20" presetID="64" presetClass="path" presetSubtype="0" accel="50000" decel="50000" fill="hold" grpId="1" nodeType="afterEffect" nodePh="1">
                                  <p:stCondLst>
                                    <p:cond delay="0"/>
                                  </p:stCondLst>
                                  <p:endCondLst>
                                    <p:cond evt="begin" delay="0">
                                      <p:tn val="20"/>
                                    </p:cond>
                                  </p:endCondLst>
                                  <p:childTnLst>
                                    <p:animMotion origin="layout" path="M 0 4.68208E-6 L 0 -0.51099 " pathEditMode="relative" rAng="0" ptsTypes="AA">
                                      <p:cBhvr>
                                        <p:cTn id="21" dur="500" fill="hold"/>
                                        <p:tgtEl>
                                          <p:spTgt spid="26"/>
                                        </p:tgtEl>
                                        <p:attrNameLst>
                                          <p:attrName>ppt_x</p:attrName>
                                          <p:attrName>ppt_y</p:attrName>
                                        </p:attrNameLst>
                                      </p:cBhvr>
                                      <p:rCtr x="0" y="-255"/>
                                    </p:animMotion>
                                  </p:childTnLst>
                                </p:cTn>
                              </p:par>
                            </p:childTnLst>
                          </p:cTn>
                        </p:par>
                        <p:par>
                          <p:cTn id="22" fill="hold">
                            <p:stCondLst>
                              <p:cond delay="1500"/>
                            </p:stCondLst>
                            <p:childTnLst>
                              <p:par>
                                <p:cTn id="23" presetID="4" presetClass="emph" presetSubtype="2" fill="hold" grpId="2" nodeType="afterEffect" nodePh="1">
                                  <p:stCondLst>
                                    <p:cond delay="0"/>
                                  </p:stCondLst>
                                  <p:endCondLst>
                                    <p:cond evt="begin" delay="0">
                                      <p:tn val="23"/>
                                    </p:cond>
                                  </p:endCondLst>
                                  <p:childTnLst>
                                    <p:anim to="0.5" calcmode="lin" valueType="num">
                                      <p:cBhvr override="childStyle">
                                        <p:cTn id="24" dur="500" fill="hold"/>
                                        <p:tgtEl>
                                          <p:spTgt spid="26"/>
                                        </p:tgtEl>
                                        <p:attrNameLst>
                                          <p:attrName>style.fontSize</p:attrName>
                                        </p:attrNameLst>
                                      </p:cBhvr>
                                    </p:anim>
                                  </p:childTnLst>
                                </p:cTn>
                              </p:par>
                            </p:childTnLst>
                          </p:cTn>
                        </p:par>
                        <p:par>
                          <p:cTn id="25" fill="hold">
                            <p:stCondLst>
                              <p:cond delay="2000"/>
                            </p:stCondLst>
                            <p:childTnLst>
                              <p:par>
                                <p:cTn id="26" presetID="3" presetClass="emph" presetSubtype="2" fill="hold" grpId="3" nodeType="afterEffect" nodePh="1">
                                  <p:stCondLst>
                                    <p:cond delay="0"/>
                                  </p:stCondLst>
                                  <p:endCondLst>
                                    <p:cond evt="begin" delay="0">
                                      <p:tn val="26"/>
                                    </p:cond>
                                  </p:endCondLst>
                                  <p:childTnLst>
                                    <p:animClr clrSpc="rgb" dir="cw">
                                      <p:cBhvr override="childStyle">
                                        <p:cTn id="27" dur="500" fill="hold"/>
                                        <p:tgtEl>
                                          <p:spTgt spid="26"/>
                                        </p:tgtEl>
                                        <p:attrNameLst>
                                          <p:attrName>style.color</p:attrName>
                                        </p:attrNameLst>
                                      </p:cBhvr>
                                      <p:to>
                                        <a:schemeClr val="bg1"/>
                                      </p:to>
                                    </p:animClr>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blinds(horizontal)">
                                      <p:cBhvr>
                                        <p:cTn id="36" dur="500"/>
                                        <p:tgtEl>
                                          <p:spTgt spid="23">
                                            <p:txEl>
                                              <p:pRg st="0" end="0"/>
                                            </p:txEl>
                                          </p:spTgt>
                                        </p:tgtEl>
                                      </p:cBhvr>
                                    </p:animEffect>
                                  </p:childTnLst>
                                </p:cTn>
                              </p:par>
                            </p:childTnLst>
                          </p:cTn>
                        </p:par>
                        <p:par>
                          <p:cTn id="37" fill="hold">
                            <p:stCondLst>
                              <p:cond delay="1000"/>
                            </p:stCondLst>
                            <p:childTnLst>
                              <p:par>
                                <p:cTn id="38" presetID="3" presetClass="entr" presetSubtype="10" fill="hold" nodeType="afterEffect">
                                  <p:stCondLst>
                                    <p:cond delay="0"/>
                                  </p:stCondLst>
                                  <p:childTnLst>
                                    <p:set>
                                      <p:cBhvr>
                                        <p:cTn id="39" dur="1" fill="hold">
                                          <p:stCondLst>
                                            <p:cond delay="0"/>
                                          </p:stCondLst>
                                        </p:cTn>
                                        <p:tgtEl>
                                          <p:spTgt spid="23">
                                            <p:txEl>
                                              <p:pRg st="1" end="1"/>
                                            </p:txEl>
                                          </p:spTgt>
                                        </p:tgtEl>
                                        <p:attrNameLst>
                                          <p:attrName>style.visibility</p:attrName>
                                        </p:attrNameLst>
                                      </p:cBhvr>
                                      <p:to>
                                        <p:strVal val="visible"/>
                                      </p:to>
                                    </p:set>
                                    <p:animEffect transition="in" filter="blinds(horizontal)">
                                      <p:cBhvr>
                                        <p:cTn id="40" dur="500"/>
                                        <p:tgtEl>
                                          <p:spTgt spid="23">
                                            <p:txEl>
                                              <p:pRg st="1" end="1"/>
                                            </p:txEl>
                                          </p:spTgt>
                                        </p:tgtEl>
                                      </p:cBhvr>
                                    </p:animEffect>
                                  </p:childTnLst>
                                </p:cTn>
                              </p:par>
                            </p:childTnLst>
                          </p:cTn>
                        </p:par>
                        <p:par>
                          <p:cTn id="41" fill="hold">
                            <p:stCondLst>
                              <p:cond delay="1500"/>
                            </p:stCondLst>
                            <p:childTnLst>
                              <p:par>
                                <p:cTn id="42" presetID="4" presetClass="entr" presetSubtype="16" fill="hold"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Effect transition="in" filter="box(in)">
                                      <p:cBhvr>
                                        <p:cTn id="44" dur="500"/>
                                        <p:tgtEl>
                                          <p:spTgt spid="25">
                                            <p:txEl>
                                              <p:pRg st="0" end="0"/>
                                            </p:txEl>
                                          </p:spTgt>
                                        </p:tgtEl>
                                      </p:cBhvr>
                                    </p:animEffect>
                                  </p:childTnLst>
                                </p:cTn>
                              </p:par>
                            </p:childTnLst>
                          </p:cTn>
                        </p:par>
                        <p:par>
                          <p:cTn id="45" fill="hold">
                            <p:stCondLst>
                              <p:cond delay="2000"/>
                            </p:stCondLst>
                            <p:childTnLst>
                              <p:par>
                                <p:cTn id="46" presetID="4" presetClass="entr" presetSubtype="16" fill="hold" nodeType="afterEffect">
                                  <p:stCondLst>
                                    <p:cond delay="0"/>
                                  </p:stCondLst>
                                  <p:childTnLst>
                                    <p:set>
                                      <p:cBhvr>
                                        <p:cTn id="47" dur="1" fill="hold">
                                          <p:stCondLst>
                                            <p:cond delay="0"/>
                                          </p:stCondLst>
                                        </p:cTn>
                                        <p:tgtEl>
                                          <p:spTgt spid="25">
                                            <p:txEl>
                                              <p:pRg st="1" end="1"/>
                                            </p:txEl>
                                          </p:spTgt>
                                        </p:tgtEl>
                                        <p:attrNameLst>
                                          <p:attrName>style.visibility</p:attrName>
                                        </p:attrNameLst>
                                      </p:cBhvr>
                                      <p:to>
                                        <p:strVal val="visible"/>
                                      </p:to>
                                    </p:set>
                                    <p:animEffect transition="in" filter="box(in)">
                                      <p:cBhvr>
                                        <p:cTn id="48" dur="500"/>
                                        <p:tgtEl>
                                          <p:spTgt spid="25">
                                            <p:txEl>
                                              <p:pRg st="1" end="1"/>
                                            </p:txEl>
                                          </p:spTgt>
                                        </p:tgtEl>
                                      </p:cBhvr>
                                    </p:animEffect>
                                  </p:childTnLst>
                                </p:cTn>
                              </p:par>
                            </p:childTnLst>
                          </p:cTn>
                        </p:par>
                        <p:par>
                          <p:cTn id="49" fill="hold">
                            <p:stCondLst>
                              <p:cond delay="2500"/>
                            </p:stCondLst>
                            <p:childTnLst>
                              <p:par>
                                <p:cTn id="50" presetID="4" presetClass="entr" presetSubtype="16" fill="hold" nodeType="afterEffect">
                                  <p:stCondLst>
                                    <p:cond delay="0"/>
                                  </p:stCondLst>
                                  <p:childTnLst>
                                    <p:set>
                                      <p:cBhvr>
                                        <p:cTn id="51" dur="1" fill="hold">
                                          <p:stCondLst>
                                            <p:cond delay="0"/>
                                          </p:stCondLst>
                                        </p:cTn>
                                        <p:tgtEl>
                                          <p:spTgt spid="25">
                                            <p:txEl>
                                              <p:pRg st="2" end="2"/>
                                            </p:txEl>
                                          </p:spTgt>
                                        </p:tgtEl>
                                        <p:attrNameLst>
                                          <p:attrName>style.visibility</p:attrName>
                                        </p:attrNameLst>
                                      </p:cBhvr>
                                      <p:to>
                                        <p:strVal val="visible"/>
                                      </p:to>
                                    </p:set>
                                    <p:animEffect transition="in" filter="box(in)">
                                      <p:cBhvr>
                                        <p:cTn id="52" dur="500"/>
                                        <p:tgtEl>
                                          <p:spTgt spid="25">
                                            <p:txEl>
                                              <p:pRg st="2" end="2"/>
                                            </p:txEl>
                                          </p:spTgt>
                                        </p:tgtEl>
                                      </p:cBhvr>
                                    </p:animEffect>
                                  </p:childTnLst>
                                </p:cTn>
                              </p:par>
                            </p:childTnLst>
                          </p:cTn>
                        </p:par>
                        <p:par>
                          <p:cTn id="53" fill="hold">
                            <p:stCondLst>
                              <p:cond delay="3000"/>
                            </p:stCondLst>
                            <p:childTnLst>
                              <p:par>
                                <p:cTn id="54" presetID="4" presetClass="entr" presetSubtype="16" fill="hold" nodeType="afterEffect">
                                  <p:stCondLst>
                                    <p:cond delay="0"/>
                                  </p:stCondLst>
                                  <p:childTnLst>
                                    <p:set>
                                      <p:cBhvr>
                                        <p:cTn id="55" dur="1" fill="hold">
                                          <p:stCondLst>
                                            <p:cond delay="0"/>
                                          </p:stCondLst>
                                        </p:cTn>
                                        <p:tgtEl>
                                          <p:spTgt spid="25">
                                            <p:txEl>
                                              <p:pRg st="3" end="3"/>
                                            </p:txEl>
                                          </p:spTgt>
                                        </p:tgtEl>
                                        <p:attrNameLst>
                                          <p:attrName>style.visibility</p:attrName>
                                        </p:attrNameLst>
                                      </p:cBhvr>
                                      <p:to>
                                        <p:strVal val="visible"/>
                                      </p:to>
                                    </p:set>
                                    <p:animEffect transition="in" filter="box(in)">
                                      <p:cBhvr>
                                        <p:cTn id="56"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nimBg="1"/>
      <p:bldP spid="26" grpId="0"/>
      <p:bldP spid="26" grpId="1"/>
      <p:bldP spid="26" grpId="2"/>
      <p:bldP spid="26" grpId="3"/>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Perpetua Titling MT"/>
        <a:ea typeface=""/>
        <a:cs typeface=""/>
      </a:majorFont>
      <a:minorFont>
        <a:latin typeface="Century"/>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3141</TotalTime>
  <Words>1253</Words>
  <Application>Microsoft Office PowerPoint</Application>
  <PresentationFormat>On-screen Show (4:3)</PresentationFormat>
  <Paragraphs>172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CHƯƠNG 2 Khái quát về nhà nước </vt:lpstr>
      <vt:lpstr>2.1 Nguồn gốc, bản chất của nhà nước </vt:lpstr>
      <vt:lpstr>Quan điểm của chủ nghĩa Mac</vt:lpstr>
      <vt:lpstr>Quan điểm của chủ nghĩa Mac</vt:lpstr>
      <vt:lpstr>Quan điểm của chủ nghĩa Mac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Pinky</dc:creator>
  <cp:lastModifiedBy>Pho Tien Phuc</cp:lastModifiedBy>
  <cp:revision>1898</cp:revision>
  <dcterms:created xsi:type="dcterms:W3CDTF">2006-08-16T00:00:00Z</dcterms:created>
  <dcterms:modified xsi:type="dcterms:W3CDTF">2013-11-06T03:19:13Z</dcterms:modified>
</cp:coreProperties>
</file>