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tric/trick2013" TargetMode="Externa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TRICK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@jimmynguyc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6 Ent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ies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No. 6</a:t>
            </a:r>
            <a:r>
              <a:t> - “Best way to return true”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No. 5</a:t>
            </a:r>
            <a:r>
              <a:t> - “Most Competitive”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No. 4 </a:t>
            </a:r>
            <a:r>
              <a:t>- “Worst abuse of constants”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Bronze</a:t>
            </a:r>
            <a:r>
              <a:t> - “Most Classical”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Silver</a:t>
            </a:r>
            <a:r>
              <a:t> - “Most Readable”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Gold</a:t>
            </a:r>
            <a:r>
              <a:t> - “Best Pangram”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6800"/>
            </a:pPr>
            <a:r>
              <a:t>“Best way to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eturn true”</a:t>
            </a:r>
          </a:p>
        </p:txBody>
      </p:sp>
      <p:sp>
        <p:nvSpPr>
          <p:cNvPr id="149" name="Shape 149"/>
          <p:cNvSpPr/>
          <p:nvPr/>
        </p:nvSpPr>
        <p:spPr>
          <a:xfrm>
            <a:off x="1026616" y="5055790"/>
            <a:ext cx="10951568" cy="139462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$ruby.is_a?(Object){|oriented| language}</a:t>
            </a:r>
          </a:p>
        </p:txBody>
      </p:sp>
      <p:sp>
        <p:nvSpPr>
          <p:cNvPr id="150" name="Shape 150"/>
          <p:cNvSpPr/>
          <p:nvPr/>
        </p:nvSpPr>
        <p:spPr>
          <a:xfrm>
            <a:off x="4159935" y="7378700"/>
            <a:ext cx="468493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 Nakamura Usaku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</a:t>
            </a:r>
            <a:r>
              <a:rPr>
                <a:solidFill>
                  <a:schemeClr val="accent5"/>
                </a:solidFill>
              </a:rPr>
              <a:t>TRICK</a:t>
            </a:r>
            <a:r>
              <a:t>s / Exploits</a:t>
            </a:r>
          </a:p>
        </p:txBody>
      </p:sp>
      <p:sp>
        <p:nvSpPr>
          <p:cNvPr id="153" name="Shape 153"/>
          <p:cNvSpPr/>
          <p:nvPr>
            <p:ph type="body" sz="half" idx="1"/>
          </p:nvPr>
        </p:nvSpPr>
        <p:spPr>
          <a:xfrm>
            <a:off x="952500" y="5557440"/>
            <a:ext cx="11099800" cy="3332560"/>
          </a:xfrm>
          <a:prstGeom prst="rect">
            <a:avLst/>
          </a:prstGeom>
        </p:spPr>
        <p:txBody>
          <a:bodyPr anchor="t"/>
          <a:lstStyle/>
          <a:p>
            <a:pPr marL="358069" indent="-358069">
              <a:spcBef>
                <a:spcPts val="1200"/>
              </a:spcBef>
              <a:defRPr sz="2900"/>
            </a:pPr>
            <a:r>
              <a:t>nil (like almost everything in </a:t>
            </a:r>
            <a:r>
              <a:rPr>
                <a:solidFill>
                  <a:schemeClr val="accent5"/>
                </a:solidFill>
              </a:rPr>
              <a:t>R</a:t>
            </a:r>
            <a:r>
              <a:t>uby) is an </a:t>
            </a:r>
            <a:r>
              <a:t>Object </a:t>
            </a:r>
          </a:p>
          <a:p>
            <a:pPr marL="358069" indent="-358069">
              <a:spcBef>
                <a:spcPts val="1200"/>
              </a:spcBef>
              <a:defRPr sz="2900"/>
            </a:pPr>
            <a:r>
              <a:t>methods don’t check if it accept blocks</a:t>
            </a:r>
          </a:p>
          <a:p>
            <a:pPr marL="358069" indent="-358069">
              <a:spcBef>
                <a:spcPts val="1200"/>
              </a:spcBef>
              <a:defRPr sz="2900"/>
            </a:pPr>
            <a:r>
              <a:t>codes that are not evaluated until needed</a:t>
            </a:r>
          </a:p>
        </p:txBody>
      </p:sp>
      <p:sp>
        <p:nvSpPr>
          <p:cNvPr id="154" name="Shape 154"/>
          <p:cNvSpPr/>
          <p:nvPr/>
        </p:nvSpPr>
        <p:spPr>
          <a:xfrm>
            <a:off x="1969049" y="3828760"/>
            <a:ext cx="9066702" cy="11545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$ruby.is_a?(Object){|oriented| language}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“Most Competitive”</a:t>
            </a:r>
          </a:p>
        </p:txBody>
      </p:sp>
      <p:sp>
        <p:nvSpPr>
          <p:cNvPr id="157" name="Shape 157"/>
          <p:cNvSpPr/>
          <p:nvPr/>
        </p:nvSpPr>
        <p:spPr>
          <a:xfrm>
            <a:off x="2791126" y="4079734"/>
            <a:ext cx="7422548" cy="303940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eval$s        =(%q(;eval((%w(Z="  \s"*2;V="1sj6w3u1i  kfyikb6y01xsjdceda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j4".to        _i(36);R=0..9;a,b=  [[*$s.lines],[*$&lt;]  ].map{|s|n=0;1.ste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p(w=s.        map{|l|l.chomp.siz  e}.max,2+3*m=48/(w  -70)){|x|n=n*10+R.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find{|n|R.al        l?{|i|              V[n*15      +i]&lt;1=  =Z&lt;(s[      i/3*3+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1][i%3*m+x]|        |Z)}}}              ;n};d=      10**((  b-a)/4      e2);[[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STDOUT,a+d=d        *32/(d              +1)],[      $stdou  t,b-d]      ].map{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|o,n|;        s="eval$s=(%q("+$s  [/(.*?      ~){3}/  m];15.      times{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|y|l="        %d"%(n+0.5);l=(l.b  ytes.m      ap{|c|  (0..2)      .map{|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x|"x\s        "[V[c*15-720+y/3*3  +x]]*(      24/l.s  ize)}*      "";}*Z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).rstr                    ip.gsu  b(?x){      s&lt;&lt;V.t  o_s(20      );s.sl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ice!(/                    \S/)};  o.puts      (y&lt;14?  l:l[0.      .-4]+"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~))")}                    ;o.put  s})*""      ));;%~  7h7hhf      1j626e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0dh6392fa6b6b45iid  c59c7h7hhf1j626e0d  h6392fa6b6b45iidc5  9c7h7hhf1j626e0dh6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392fa6b6b45iidc59c  7h7hhf1j626e0dh639  2fa6b6b45iidc59c7h  7hhf1j626e0dh6392f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a6b6b45iidc59c7h7h  hf1j626e0dh6392fa6  b6b45iidc59c7h7hhf  1j626e0dh6392fa~))</a:t>
            </a:r>
          </a:p>
        </p:txBody>
      </p:sp>
      <p:sp>
        <p:nvSpPr>
          <p:cNvPr id="158" name="Shape 158"/>
          <p:cNvSpPr/>
          <p:nvPr/>
        </p:nvSpPr>
        <p:spPr>
          <a:xfrm>
            <a:off x="4488662" y="7378700"/>
            <a:ext cx="402747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 Yusuke Endoh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</a:t>
            </a:r>
            <a:r>
              <a:rPr>
                <a:solidFill>
                  <a:schemeClr val="accent5"/>
                </a:solidFill>
              </a:rPr>
              <a:t>TRICK</a:t>
            </a:r>
            <a:r>
              <a:t>s / Exploits</a:t>
            </a:r>
          </a:p>
        </p:txBody>
      </p:sp>
      <p:sp>
        <p:nvSpPr>
          <p:cNvPr id="163" name="Shape 163"/>
          <p:cNvSpPr/>
          <p:nvPr>
            <p:ph type="body" sz="half" idx="1"/>
          </p:nvPr>
        </p:nvSpPr>
        <p:spPr>
          <a:xfrm>
            <a:off x="952500" y="6731000"/>
            <a:ext cx="11099800" cy="2532261"/>
          </a:xfrm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400"/>
              </a:spcBef>
              <a:defRPr sz="2484"/>
            </a:pPr>
            <a:r>
              <a:t>Quine</a:t>
            </a:r>
          </a:p>
          <a:p>
            <a:pPr marL="306704" indent="-306704" defTabSz="403097">
              <a:spcBef>
                <a:spcPts val="400"/>
              </a:spcBef>
              <a:defRPr sz="2484"/>
            </a:pPr>
            <a:r>
              <a:t>formatting code</a:t>
            </a:r>
          </a:p>
          <a:p>
            <a:pPr marL="306704" indent="-306704" defTabSz="403097">
              <a:spcBef>
                <a:spcPts val="400"/>
              </a:spcBef>
              <a:defRPr sz="2484"/>
            </a:pPr>
            <a:r>
              <a:t>cheat OCR</a:t>
            </a:r>
          </a:p>
          <a:p>
            <a:pPr marL="306704" indent="-306704" defTabSz="403097">
              <a:spcBef>
                <a:spcPts val="400"/>
              </a:spcBef>
              <a:defRPr sz="2484"/>
            </a:pPr>
            <a:r>
              <a:t>calculating Elo Rating</a:t>
            </a:r>
          </a:p>
          <a:p>
            <a:pPr marL="306704" indent="-306704" defTabSz="403097">
              <a:spcBef>
                <a:spcPts val="400"/>
              </a:spcBef>
              <a:defRPr sz="2484"/>
            </a:pPr>
            <a:r>
              <a:t>abuse of -i</a:t>
            </a:r>
          </a:p>
        </p:txBody>
      </p:sp>
      <p:sp>
        <p:nvSpPr>
          <p:cNvPr id="164" name="Shape 164"/>
          <p:cNvSpPr/>
          <p:nvPr/>
        </p:nvSpPr>
        <p:spPr>
          <a:xfrm>
            <a:off x="2791126" y="3038334"/>
            <a:ext cx="7422548" cy="303940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eval$s        =(%q(;eval((%w(Z="  \s"*2;V="1sj6w3u1i  kfyikb6y01xsjdceda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j4".to        _i(36);R=0..9;a,b=  [[*$s.lines],[*$&lt;]  ].map{|s|n=0;1.ste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p(w=s.        map{|l|l.chomp.siz  e}.max,2+3*m=48/(w  -70)){|x|n=n*10+R.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find{|n|R.al        l?{|i|              V[n*15      +i]&lt;1=  =Z&lt;(s[      i/3*3+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1][i%3*m+x]|        |Z)}}}              ;n};d=      10**((  b-a)/4      e2);[[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STDOUT,a+d=d        *32/(d              +1)],[      $stdou  t,b-d]      ].map{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|o,n|;        s="eval$s=(%q("+$s  [/(.*?      ~){3}/  m];15.      times{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|y|l="        %d"%(n+0.5);l=(l.b  ytes.m      ap{|c|  (0..2)      .map{|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x|"x\s        "[V[c*15-720+y/3*3  +x]]*(      24/l.s  ize)}*      "";}*Z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).rstr                    ip.gsu  b(?x){      s&lt;&lt;V.t  o_s(20      );s.sl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ice!(/                    \S/)};  o.puts      (y&lt;14?  l:l[0.      .-4]+"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~))")}                    ;o.put  s})*""      ));;%~  7h7hhf      1j626e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0dh6392fa6b6b45iid  c59c7h7hhf1j626e0d  h6392fa6b6b45iidc5  9c7h7hhf1j626e0dh6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392fa6b6b45iidc59c  7h7hhf1j626e0dh639  2fa6b6b45iidc59c7h  7hhf1j626e0dh6392f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a6b6b45iidc59c7h7h  hf1j626e0dh6392fa6  b6b45iidc59c7h7hhf  1j626e0dh6392fa~))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30300" y="5892800"/>
            <a:ext cx="5364113" cy="3404295"/>
          </a:xfrm>
          <a:prstGeom prst="rect">
            <a:avLst/>
          </a:prstGeom>
          <a:blipFill>
            <a:blip r:embed="rId2">
              <a:alphaModFix amt="30304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143000" y="3187700"/>
            <a:ext cx="5364113" cy="2683620"/>
          </a:xfrm>
          <a:prstGeom prst="rect">
            <a:avLst/>
          </a:prstGeom>
          <a:solidFill>
            <a:schemeClr val="accent3">
              <a:satOff val="18648"/>
              <a:lumOff val="5971"/>
              <a:alpha val="4633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7239000" y="2578100"/>
            <a:ext cx="3950494" cy="1609577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  <a:alpha val="2985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6918626" y="2400779"/>
            <a:ext cx="5545825" cy="23241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%~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7h7hhf1j626e0dh6392fa~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)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)</a:t>
            </a:r>
          </a:p>
        </p:txBody>
      </p:sp>
      <p:sp>
        <p:nvSpPr>
          <p:cNvPr id="170" name="Shape 170"/>
          <p:cNvSpPr/>
          <p:nvPr/>
        </p:nvSpPr>
        <p:spPr>
          <a:xfrm>
            <a:off x="619426" y="2403657"/>
            <a:ext cx="6074016" cy="69811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eval$s=(%q(;eval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(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%w(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Z="\s"*2;V="1sj6w3u1ikfyikb6y01xsjdcedaj4".to_i(36);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R=0..9;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a,b=[[*$s.lines],[*$&lt;]].map{|s|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n=0;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1.step(w=s.map{|l|l.chomp.size}.max,2+3*m=48/(w-70)){|x|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n=n*10+R.find{|n|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R.all?{|i|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V[n*15+i]&lt;1==Z&lt;(s[i/3*3+1][i%3*m+x]||Z)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};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n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};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d=10**((b-a)/4e2);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[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[STDOUT,a+d=d*32/(d+1)],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[$stdout,b-d]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].map{|o,n|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;s="eval$s=(%q("+$s[/(.*?~){3}/m];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15.times{|y|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l="%d"%(n+0.5);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l=(l.bytes.map{|c|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(0..2).map{|x|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"x\s"[V[c*15-720+y/3*3+x]]*(24/l.size)}*"";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}*Z).rstrip.gsub(?x){s&lt;&lt;V.to_s(20);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s.slice!(/\S/)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};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o.puts(y&lt;14?l:l[0..-4]+"~))")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};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o.puts})*""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)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);;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%~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7h7hhf1j626e0dh6392fa6b6b45iidc59c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7h7hhf1j626e0dh6392fa~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)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)</a:t>
            </a:r>
          </a:p>
        </p:txBody>
      </p:sp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Dissection</a:t>
            </a:r>
          </a:p>
        </p:txBody>
      </p:sp>
      <p:sp>
        <p:nvSpPr>
          <p:cNvPr id="172" name="Shape 172"/>
          <p:cNvSpPr/>
          <p:nvPr/>
        </p:nvSpPr>
        <p:spPr>
          <a:xfrm>
            <a:off x="7340600" y="5168900"/>
            <a:ext cx="370285" cy="368152"/>
          </a:xfrm>
          <a:prstGeom prst="rect">
            <a:avLst/>
          </a:prstGeom>
          <a:solidFill>
            <a:schemeClr val="accent3">
              <a:satOff val="18648"/>
              <a:lumOff val="5971"/>
              <a:alpha val="4633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7353300" y="5740400"/>
            <a:ext cx="370285" cy="368152"/>
          </a:xfrm>
          <a:prstGeom prst="rect">
            <a:avLst/>
          </a:prstGeom>
          <a:blipFill>
            <a:blip r:embed="rId2">
              <a:alphaModFix amt="30304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7366000" y="6311900"/>
            <a:ext cx="370285" cy="368152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  <a:alpha val="2985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7881943" y="5102150"/>
            <a:ext cx="4012719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/>
            </a:lvl1pPr>
          </a:lstStyle>
          <a:p>
            <a:pPr/>
            <a:r>
              <a:t>Calculate Elo Rating</a:t>
            </a:r>
          </a:p>
        </p:txBody>
      </p:sp>
      <p:sp>
        <p:nvSpPr>
          <p:cNvPr id="176" name="Shape 176"/>
          <p:cNvSpPr/>
          <p:nvPr/>
        </p:nvSpPr>
        <p:spPr>
          <a:xfrm>
            <a:off x="7881943" y="5673650"/>
            <a:ext cx="4126892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/>
            </a:lvl1pPr>
          </a:lstStyle>
          <a:p>
            <a:pPr/>
            <a:r>
              <a:t>Output code to OCR</a:t>
            </a:r>
          </a:p>
        </p:txBody>
      </p:sp>
      <p:sp>
        <p:nvSpPr>
          <p:cNvPr id="177" name="Shape 177"/>
          <p:cNvSpPr/>
          <p:nvPr/>
        </p:nvSpPr>
        <p:spPr>
          <a:xfrm>
            <a:off x="7881943" y="6245150"/>
            <a:ext cx="1239890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100"/>
            </a:lvl1pPr>
          </a:lstStyle>
          <a:p>
            <a:pPr/>
            <a:r>
              <a:t>Fillers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100"/>
            </a:pPr>
            <a:r>
              <a:t>“Wo</a:t>
            </a:r>
            <a:r>
              <a:rPr>
                <a:solidFill>
                  <a:schemeClr val="accent5"/>
                </a:solidFill>
              </a:rPr>
              <a:t>r</a:t>
            </a:r>
            <a:r>
              <a:t>st Abuse of Constants”</a:t>
            </a:r>
          </a:p>
        </p:txBody>
      </p:sp>
      <p:sp>
        <p:nvSpPr>
          <p:cNvPr id="180" name="Shape 180"/>
          <p:cNvSpPr/>
          <p:nvPr/>
        </p:nvSpPr>
        <p:spPr>
          <a:xfrm>
            <a:off x="1444926" y="2746234"/>
            <a:ext cx="4540838" cy="565535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def _(&amp;b)$&gt;&lt;&lt;-&gt;(x){x ? (String===x ?x.upcase: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(Class===x ? x : x.class).name[$a?0:($a=5)]):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" "}[ begin b[];rescue Exception;$!;end ] end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return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method(:p).unbind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eval "{ "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Thread.current.join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 nil 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select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ruby 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self.class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Thread.current.group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nil.to_h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"\xFF".encode("big5")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raise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[0][1]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Regexp.compile "*"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RUBY_COPYRIGHT[32]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binding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:s.class.name[1]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warn 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[a: :b][0]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methods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IO.class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{}.fetch(0)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open " "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1000000.chr               }</a:t>
            </a:r>
          </a:p>
        </p:txBody>
      </p:sp>
      <p:sp>
        <p:nvSpPr>
          <p:cNvPr id="181" name="Shape 181"/>
          <p:cNvSpPr/>
          <p:nvPr/>
        </p:nvSpPr>
        <p:spPr>
          <a:xfrm>
            <a:off x="7331633" y="4495800"/>
            <a:ext cx="357393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 Yutaka Hara</a:t>
            </a:r>
          </a:p>
        </p:txBody>
      </p:sp>
      <p:sp>
        <p:nvSpPr>
          <p:cNvPr id="182" name="Shape 182"/>
          <p:cNvSpPr/>
          <p:nvPr/>
        </p:nvSpPr>
        <p:spPr>
          <a:xfrm>
            <a:off x="4702135" y="6585620"/>
            <a:ext cx="2838530" cy="2795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2897" y="5286"/>
                </a:lnTo>
                <a:lnTo>
                  <a:pt x="17849" y="2605"/>
                </a:lnTo>
                <a:lnTo>
                  <a:pt x="16109" y="8023"/>
                </a:lnTo>
                <a:lnTo>
                  <a:pt x="21600" y="9202"/>
                </a:lnTo>
                <a:lnTo>
                  <a:pt x="16837" y="12217"/>
                </a:lnTo>
                <a:lnTo>
                  <a:pt x="20297" y="16704"/>
                </a:lnTo>
                <a:lnTo>
                  <a:pt x="14740" y="15904"/>
                </a:lnTo>
                <a:lnTo>
                  <a:pt x="14551" y="21600"/>
                </a:lnTo>
                <a:lnTo>
                  <a:pt x="10800" y="17361"/>
                </a:lnTo>
                <a:lnTo>
                  <a:pt x="7049" y="21600"/>
                </a:lnTo>
                <a:lnTo>
                  <a:pt x="6860" y="15904"/>
                </a:lnTo>
                <a:lnTo>
                  <a:pt x="1303" y="16704"/>
                </a:lnTo>
                <a:lnTo>
                  <a:pt x="4763" y="12217"/>
                </a:lnTo>
                <a:lnTo>
                  <a:pt x="0" y="9202"/>
                </a:lnTo>
                <a:lnTo>
                  <a:pt x="5491" y="8023"/>
                </a:lnTo>
                <a:lnTo>
                  <a:pt x="3751" y="2605"/>
                </a:lnTo>
                <a:lnTo>
                  <a:pt x="8703" y="5286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900">
                <a:solidFill>
                  <a:srgbClr val="FFFFFF"/>
                </a:solidFill>
              </a:defRPr>
            </a:pPr>
            <a:r>
              <a:t>Dishonarable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Mention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</a:t>
            </a:r>
            <a:r>
              <a:rPr>
                <a:solidFill>
                  <a:schemeClr val="accent5"/>
                </a:solidFill>
              </a:rPr>
              <a:t>TRICK</a:t>
            </a:r>
            <a:r>
              <a:t>s / Exploits</a:t>
            </a:r>
          </a:p>
        </p:txBody>
      </p:sp>
      <p:sp>
        <p:nvSpPr>
          <p:cNvPr id="187" name="Shape 187"/>
          <p:cNvSpPr/>
          <p:nvPr>
            <p:ph type="body" sz="half" idx="1"/>
          </p:nvPr>
        </p:nvSpPr>
        <p:spPr>
          <a:xfrm>
            <a:off x="952500" y="3106985"/>
            <a:ext cx="11099800" cy="2941688"/>
          </a:xfrm>
          <a:prstGeom prst="rect">
            <a:avLst/>
          </a:prstGeom>
        </p:spPr>
        <p:txBody>
          <a:bodyPr/>
          <a:lstStyle/>
          <a:p>
            <a:pPr/>
            <a:r>
              <a:t>Ruby Constants</a:t>
            </a:r>
          </a:p>
          <a:p>
            <a:pPr/>
            <a:r>
              <a:t>$!</a:t>
            </a:r>
          </a:p>
        </p:txBody>
      </p:sp>
      <p:sp>
        <p:nvSpPr>
          <p:cNvPr id="188" name="Shape 188"/>
          <p:cNvSpPr/>
          <p:nvPr/>
        </p:nvSpPr>
        <p:spPr>
          <a:xfrm>
            <a:off x="7261526" y="2925423"/>
            <a:ext cx="4540839" cy="565535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def _(&amp;b)$&gt;&lt;&lt;-&gt;(x){x ? (String===x ?x.upcase: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(Class===x ? x : x.class).name[$a?0:($a=5)]):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" "}[ begin b[];rescue Exception;$!;end ] end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return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method(:p).unbind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eval "{ "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Thread.current.join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 nil 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select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ruby 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self.class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Thread.current.group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nil.to_h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"\xFF".encode("big5")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raise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[0][1]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Regexp.compile "*"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RUBY_COPYRIGHT[32]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binding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:s.class.name[1]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warn 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[a: :b][0]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methods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IO.class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{}.fetch(0)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open " "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1000000.chr           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TRICK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T</a:t>
            </a:r>
            <a:r>
              <a:t>ranscendental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I</a:t>
            </a:r>
            <a:r>
              <a:t>mbroglio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ontest for Ruby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K</a:t>
            </a:r>
            <a:r>
              <a:t>aigi</a:t>
            </a:r>
          </a:p>
          <a:p>
            <a:pPr/>
            <a:r>
              <a:t>A Ruby programming contest started and held in RubyKaigi 2013</a:t>
            </a:r>
          </a:p>
          <a:p>
            <a:pPr/>
            <a:r>
              <a:t>TRICK2015 is happening this year 😇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Dissection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1292526" y="2925423"/>
            <a:ext cx="4540839" cy="565535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def _(&amp;b)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$&gt;&lt;&lt; 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-&gt;(x){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x ? (String === x ? x.upcase : (Class===x ? x : x.class).name[$a?0:($a=5)]) : " " 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}[ 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begin 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b[]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rescue Exception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$!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end 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] 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return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method(:p).unbind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eval "{ "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Thread.current.join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 nil 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select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ruby 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self.class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Thread.current.group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nil.to_h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"\xFF".encode("big5")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 raise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_ {                 [0][1]                  }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...</a:t>
            </a:r>
          </a:p>
        </p:txBody>
      </p:sp>
      <p:sp>
        <p:nvSpPr>
          <p:cNvPr id="192" name="Shape 192"/>
          <p:cNvSpPr/>
          <p:nvPr>
            <p:ph type="body" sz="half" idx="1"/>
          </p:nvPr>
        </p:nvSpPr>
        <p:spPr>
          <a:xfrm>
            <a:off x="6126460" y="2925464"/>
            <a:ext cx="5925840" cy="5964536"/>
          </a:xfrm>
          <a:prstGeom prst="rect">
            <a:avLst/>
          </a:prstGeom>
        </p:spPr>
        <p:txBody>
          <a:bodyPr anchor="t"/>
          <a:lstStyle/>
          <a:p>
            <a:pPr/>
            <a:r>
              <a:t>$&gt;&lt;&lt; to replace “puts”</a:t>
            </a:r>
          </a:p>
          <a:p>
            <a:pPr/>
            <a:r>
              <a:t>===</a:t>
            </a:r>
          </a:p>
          <a:p>
            <a:pPr/>
            <a:r>
              <a:t>[] to execute block</a:t>
            </a:r>
          </a:p>
          <a:p>
            <a:pPr/>
            <a:r>
              <a:t>$! to return 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“Most Classic”</a:t>
            </a:r>
          </a:p>
        </p:txBody>
      </p:sp>
      <p:sp>
        <p:nvSpPr>
          <p:cNvPr id="195" name="Shape 195"/>
          <p:cNvSpPr/>
          <p:nvPr/>
        </p:nvSpPr>
        <p:spPr>
          <a:xfrm>
            <a:off x="3726709" y="2900023"/>
            <a:ext cx="5551382" cy="686994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eval$C=%q(at_exit{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IO.popen("./pl","wb"){|g|h=[0]*80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$&gt;&lt;&lt;"\s"*18+"eval$C=%q(#$C);S=%:"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(S&lt;&lt;m=58).lines{|l|s=[128]*n=20E2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t=0;           h.map!{|v|d=?!==l[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t]?1                         :(l[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t]==                         ?#)?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0*v=                         6:03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(v&lt;1                         ?[]: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0..n                         -1).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each                         {|z|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s[z]                         +=2*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M.sin(($*[0]                         ||1)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.to_f*M.sin(y=                 40*(z+m)*2**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(t/12E0)/463)+               y)*(v-z*d/n)};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t+=1;v-d};m+=                n;g.flush&lt;&lt;(s.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pack"C*");                 puts(l)}}};M=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             Math);S=%: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Jesu, Joy of Man's Desiring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Johann Sebastian Bach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  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#      #  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|      |    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|      |   #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         #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|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#                   #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     |   |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     | #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         #      #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    |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    # 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|  #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#           #      #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|           |      | 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|           |        # 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#              #    #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|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#           #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|   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#|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#      #  |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|  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| #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#  #    #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|  |        #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|  |         #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#               #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      |  |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      |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#      #  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|      |    #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|          #  #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#         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|           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|          #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#               #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    |  |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    | 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#                   #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     |   |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     | #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         #      #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    |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#        # 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|     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#           #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|    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|     #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#              #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|              |  |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|           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#   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# |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#               #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726709" y="-20977"/>
            <a:ext cx="5551382" cy="979555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     |   |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     | #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         #      #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    |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    # 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|  #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#           #      #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|           |      | 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|           |        # 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#              #    #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|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#           #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|   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#|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#      #  |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|  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| #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#  #    #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|  |        #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|  |         #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#               #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      |  |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      |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#      #  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|      |    #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|          #  #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#         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|           |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|          #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#               #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    |  |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    | 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#                   #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     |   |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|                   | # 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#           #      #  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    |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|           |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#        # 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|     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#           #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|    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|           |     # 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#              #  #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|              |  |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|              #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#    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# |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#               #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2000">
        <p:push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726709" y="-59077"/>
            <a:ext cx="5551382" cy="290917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|    |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|         # |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#               #  #    #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|</a:t>
            </a:r>
          </a:p>
          <a:p>
            <a:pPr algn="l">
              <a:defRPr sz="1300">
                <a:latin typeface="Consolas"/>
                <a:ea typeface="Consolas"/>
                <a:cs typeface="Consolas"/>
                <a:sym typeface="Consolas"/>
              </a:defRPr>
            </a:pPr>
            <a:r>
              <a:t>          |               |  |    :</a:t>
            </a:r>
          </a:p>
        </p:txBody>
      </p:sp>
      <p:sp>
        <p:nvSpPr>
          <p:cNvPr id="200" name="Shape 200"/>
          <p:cNvSpPr/>
          <p:nvPr/>
        </p:nvSpPr>
        <p:spPr>
          <a:xfrm>
            <a:off x="4488662" y="3962400"/>
            <a:ext cx="402747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 Yusuke Endoh</a:t>
            </a:r>
          </a:p>
        </p:txBody>
      </p:sp>
      <p:sp>
        <p:nvSpPr>
          <p:cNvPr id="201" name="Shape 201"/>
          <p:cNvSpPr/>
          <p:nvPr/>
        </p:nvSpPr>
        <p:spPr>
          <a:xfrm>
            <a:off x="5239922" y="5784949"/>
            <a:ext cx="2524956" cy="240137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BRONZE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</a:t>
            </a:r>
            <a:r>
              <a:rPr>
                <a:solidFill>
                  <a:schemeClr val="accent5"/>
                </a:solidFill>
              </a:rPr>
              <a:t>TRICK</a:t>
            </a:r>
            <a:r>
              <a:t>s / Exploits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Quine + music box</a:t>
            </a:r>
          </a:p>
          <a:p>
            <a:pPr/>
            <a:r>
              <a:t>Frequency modulation synthesis</a:t>
            </a:r>
          </a:p>
          <a:p>
            <a:pPr/>
            <a:r>
              <a:t>Uses sound server e.g. PulseAudio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Dissection</a:t>
            </a:r>
          </a:p>
        </p:txBody>
      </p:sp>
      <p:pic>
        <p:nvPicPr>
          <p:cNvPr id="20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400" y="2861319"/>
            <a:ext cx="8636000" cy="607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2610371" y="7564394"/>
            <a:ext cx="7784059" cy="117801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" dist="61063" dir="5400000">
              <a:srgbClr val="000000">
                <a:alpha val="91982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 I have to explain everything? </a:t>
            </a:r>
          </a:p>
          <a:p>
            <a:pPr>
              <a:defRPr b="1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Can’t you just be amazed?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“Most </a:t>
            </a:r>
            <a:r>
              <a:rPr>
                <a:solidFill>
                  <a:schemeClr val="accent5"/>
                </a:solidFill>
              </a:rPr>
              <a:t>R</a:t>
            </a:r>
            <a:r>
              <a:t>eadable”</a:t>
            </a:r>
          </a:p>
        </p:txBody>
      </p:sp>
      <p:sp>
        <p:nvSpPr>
          <p:cNvPr id="213" name="Shape 213"/>
          <p:cNvSpPr/>
          <p:nvPr/>
        </p:nvSpPr>
        <p:spPr>
          <a:xfrm>
            <a:off x="4248575" y="3079237"/>
            <a:ext cx="4507650" cy="359512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begin with an easy program.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you should be able to write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a program unless for you,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program in ruby language is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too difficult. At the end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of your journey towards the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ultimate program; you must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be a part of a programming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language. You will end if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you != program</a:t>
            </a:r>
          </a:p>
        </p:txBody>
      </p:sp>
      <p:sp>
        <p:nvSpPr>
          <p:cNvPr id="214" name="Shape 214"/>
          <p:cNvSpPr/>
          <p:nvPr/>
        </p:nvSpPr>
        <p:spPr>
          <a:xfrm>
            <a:off x="4137304" y="7683500"/>
            <a:ext cx="473019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 Shinichiro Hamaji</a:t>
            </a:r>
          </a:p>
        </p:txBody>
      </p:sp>
      <p:sp>
        <p:nvSpPr>
          <p:cNvPr id="215" name="Shape 215"/>
          <p:cNvSpPr/>
          <p:nvPr/>
        </p:nvSpPr>
        <p:spPr>
          <a:xfrm>
            <a:off x="9253122" y="6496149"/>
            <a:ext cx="2524956" cy="240137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SILVER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</a:t>
            </a:r>
            <a:r>
              <a:rPr>
                <a:solidFill>
                  <a:schemeClr val="accent5"/>
                </a:solidFill>
              </a:rPr>
              <a:t>TRICK</a:t>
            </a:r>
            <a:r>
              <a:t>s / Exploits</a:t>
            </a:r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xfrm>
            <a:off x="952500" y="7495877"/>
            <a:ext cx="11099800" cy="1394123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400"/>
              </a:spcBef>
            </a:pPr>
            <a:r>
              <a:t>begin .. end if false</a:t>
            </a:r>
          </a:p>
          <a:p>
            <a:pPr>
              <a:spcBef>
                <a:spcPts val="400"/>
              </a:spcBef>
            </a:pPr>
            <a:r>
              <a:t>for statement for defining variables</a:t>
            </a:r>
          </a:p>
        </p:txBody>
      </p:sp>
      <p:sp>
        <p:nvSpPr>
          <p:cNvPr id="221" name="Shape 221"/>
          <p:cNvSpPr/>
          <p:nvPr/>
        </p:nvSpPr>
        <p:spPr>
          <a:xfrm>
            <a:off x="4248575" y="3079237"/>
            <a:ext cx="4507650" cy="359512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begin with an easy program.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you should be able to write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a program unless for you,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program in ruby language is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too difficult. At the end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of your journey towards the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ultimate program; you must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be a part of a programming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language. You will end if</a:t>
            </a:r>
          </a:p>
          <a:p>
            <a:pPr algn="l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you != program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TRICK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Transcendental </a:t>
            </a:r>
            <a:r>
              <a:rPr sz="2200"/>
              <a:t>/ˌtranˌsenˈden(t)l/</a:t>
            </a:r>
          </a:p>
          <a:p>
            <a:pPr lvl="1" marL="691444" indent="-246944">
              <a:spcBef>
                <a:spcPts val="2000"/>
              </a:spcBef>
              <a:buChar char="-"/>
              <a:defRPr sz="2000"/>
            </a:pPr>
            <a:r>
              <a:t>of or relating to a spiritual or nonphysical realm</a:t>
            </a:r>
          </a:p>
          <a:p>
            <a:pPr lvl="1" marL="691444" indent="-246944">
              <a:spcBef>
                <a:spcPts val="1400"/>
              </a:spcBef>
              <a:buChar char="-"/>
              <a:defRPr sz="2000"/>
            </a:pPr>
            <a:r>
              <a:t>unworldly</a:t>
            </a:r>
          </a:p>
          <a:p>
            <a:pPr/>
            <a:r>
              <a:t>Imbroglio </a:t>
            </a:r>
            <a:r>
              <a:rPr sz="2100"/>
              <a:t>/imˈbrōlyō/</a:t>
            </a:r>
            <a:endParaRPr sz="2100"/>
          </a:p>
          <a:p>
            <a:pPr lvl="1" marL="703791" indent="-259291">
              <a:spcBef>
                <a:spcPts val="1400"/>
              </a:spcBef>
              <a:buChar char="-"/>
              <a:defRPr sz="2000"/>
            </a:pPr>
            <a:r>
              <a:rPr sz="2100"/>
              <a:t>an extremely confused, complicated, or embarrassing situation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470224" y="5118100"/>
            <a:ext cx="7085212" cy="902891"/>
          </a:xfrm>
          <a:prstGeom prst="rect">
            <a:avLst/>
          </a:prstGeom>
          <a:solidFill>
            <a:schemeClr val="accent4">
              <a:satOff val="1488"/>
              <a:lumOff val="-7242"/>
              <a:alpha val="41105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3474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Dissection</a:t>
            </a:r>
          </a:p>
        </p:txBody>
      </p:sp>
      <p:sp>
        <p:nvSpPr>
          <p:cNvPr id="225" name="Shape 225"/>
          <p:cNvSpPr/>
          <p:nvPr/>
        </p:nvSpPr>
        <p:spPr>
          <a:xfrm>
            <a:off x="4146702" y="4508357"/>
            <a:ext cx="8336132" cy="42800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begin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with(an(easy(program.you(should(be(able(to(write))))))))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unless (for you, program in ruby(language(is)) do</a:t>
            </a:r>
          </a:p>
          <a:p>
            <a:pPr lvl="1"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too(difficult.At(the))</a:t>
            </a:r>
          </a:p>
          <a:p>
            <a:pPr lvl="1"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end)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a(program())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of(your(journey(towards(the))))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ultimate(program)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you(must)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be(a(part(of(a(programming)))))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language.You(will)</a:t>
            </a:r>
          </a:p>
          <a:p>
            <a:pPr algn="l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end if (you != program)</a:t>
            </a:r>
          </a:p>
        </p:txBody>
      </p:sp>
      <p:sp>
        <p:nvSpPr>
          <p:cNvPr id="226" name="Shape 226"/>
          <p:cNvSpPr/>
          <p:nvPr/>
        </p:nvSpPr>
        <p:spPr>
          <a:xfrm>
            <a:off x="1320038" y="3073400"/>
            <a:ext cx="3099481" cy="406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whitequark/parser</a:t>
            </a:r>
          </a:p>
        </p:txBody>
      </p:sp>
      <p:sp>
        <p:nvSpPr>
          <p:cNvPr id="227" name="Shape 227"/>
          <p:cNvSpPr/>
          <p:nvPr/>
        </p:nvSpPr>
        <p:spPr>
          <a:xfrm>
            <a:off x="8495538" y="3073400"/>
            <a:ext cx="3099481" cy="406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mbj/unparser</a:t>
            </a:r>
          </a:p>
        </p:txBody>
      </p:sp>
      <p:sp>
        <p:nvSpPr>
          <p:cNvPr id="228" name="Shape 228"/>
          <p:cNvSpPr/>
          <p:nvPr/>
        </p:nvSpPr>
        <p:spPr>
          <a:xfrm>
            <a:off x="5829030" y="2949575"/>
            <a:ext cx="1333196" cy="65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AST</a:t>
            </a:r>
          </a:p>
        </p:txBody>
      </p:sp>
      <p:pic>
        <p:nvPicPr>
          <p:cNvPr id="22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3644" y="3111373"/>
            <a:ext cx="1064880" cy="352234"/>
          </a:xfrm>
          <a:prstGeom prst="rect">
            <a:avLst/>
          </a:prstGeom>
        </p:spPr>
      </p:pic>
      <p:pic>
        <p:nvPicPr>
          <p:cNvPr id="23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98252" y="3111373"/>
            <a:ext cx="1064879" cy="352234"/>
          </a:xfrm>
          <a:prstGeom prst="rect">
            <a:avLst/>
          </a:prstGeom>
        </p:spPr>
      </p:pic>
      <p:sp>
        <p:nvSpPr>
          <p:cNvPr id="233" name="Shape 233"/>
          <p:cNvSpPr/>
          <p:nvPr/>
        </p:nvSpPr>
        <p:spPr>
          <a:xfrm>
            <a:off x="615953" y="4501637"/>
            <a:ext cx="3361971" cy="42934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begin </a:t>
            </a:r>
          </a:p>
          <a:p>
            <a:pPr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with an easy program.you should be able to write</a:t>
            </a:r>
          </a:p>
          <a:p>
            <a:pPr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a program unless for you,</a:t>
            </a:r>
          </a:p>
          <a:p>
            <a:pPr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program in ruby language is</a:t>
            </a:r>
          </a:p>
          <a:p>
            <a:pPr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too difficult. At the end</a:t>
            </a:r>
          </a:p>
          <a:p>
            <a:pPr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of your journey towards the</a:t>
            </a:r>
          </a:p>
          <a:p>
            <a:pPr lvl="1"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ultimate program; </a:t>
            </a:r>
          </a:p>
          <a:p>
            <a:pPr lvl="1"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you must</a:t>
            </a:r>
          </a:p>
          <a:p>
            <a:pPr lvl="1"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be a part of a programming</a:t>
            </a:r>
          </a:p>
          <a:p>
            <a:pPr lvl="1"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language. You will </a:t>
            </a:r>
          </a:p>
          <a:p>
            <a:pPr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end if you != program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“Best Pangram”</a:t>
            </a:r>
          </a:p>
        </p:txBody>
      </p:sp>
      <p:sp>
        <p:nvSpPr>
          <p:cNvPr id="236" name="Shape 236"/>
          <p:cNvSpPr/>
          <p:nvPr/>
        </p:nvSpPr>
        <p:spPr>
          <a:xfrm>
            <a:off x="1254401" y="3815837"/>
            <a:ext cx="10495998" cy="113078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!@THEqQUICKbBROWNfFXjJMPSvVLAZYDGgkyz&amp;[%r{\"}mosx,4&gt;6]|?'while(putc 3_0-~$.+=9/2^5;)&lt;18*7and:`#</a:t>
            </a:r>
          </a:p>
        </p:txBody>
      </p:sp>
      <p:sp>
        <p:nvSpPr>
          <p:cNvPr id="237" name="Shape 237"/>
          <p:cNvSpPr/>
          <p:nvPr/>
        </p:nvSpPr>
        <p:spPr>
          <a:xfrm>
            <a:off x="5326938" y="6158954"/>
            <a:ext cx="235092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 Kinaba</a:t>
            </a:r>
          </a:p>
        </p:txBody>
      </p:sp>
      <p:sp>
        <p:nvSpPr>
          <p:cNvPr id="238" name="Shape 238"/>
          <p:cNvSpPr/>
          <p:nvPr/>
        </p:nvSpPr>
        <p:spPr>
          <a:xfrm>
            <a:off x="8389522" y="5073112"/>
            <a:ext cx="2524956" cy="240137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gradFill>
            <a:gsLst>
              <a:gs pos="0">
                <a:schemeClr val="accent3">
                  <a:hueOff val="136526"/>
                  <a:satOff val="23858"/>
                  <a:lumOff val="7773"/>
                </a:schemeClr>
              </a:gs>
              <a:gs pos="100000">
                <a:schemeClr val="accent3">
                  <a:hueOff val="-192296"/>
                  <a:satOff val="2884"/>
                  <a:lumOff val="-756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GOLD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a Pang</a:t>
            </a:r>
            <a:r>
              <a:rPr>
                <a:solidFill>
                  <a:schemeClr val="accent5"/>
                </a:solidFill>
              </a:rPr>
              <a:t>r</a:t>
            </a:r>
            <a:r>
              <a:t>am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sentence using every letter of the alphabet at least once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</a:t>
            </a:r>
            <a:r>
              <a:rPr>
                <a:solidFill>
                  <a:schemeClr val="accent5"/>
                </a:solidFill>
              </a:rPr>
              <a:t>TRICK</a:t>
            </a:r>
            <a:r>
              <a:t>s / Exploits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/>
              <a:t>Contains</a:t>
            </a:r>
            <a:r>
              <a:t> &amp; </a:t>
            </a:r>
            <a:r>
              <a:rPr u="sng"/>
              <a:t>Prints</a:t>
            </a:r>
            <a:r>
              <a:t> ASCII Character from 0x20 to 0x7e </a:t>
            </a:r>
            <a:r>
              <a:rPr u="sng"/>
              <a:t>exactly once</a:t>
            </a:r>
          </a:p>
          <a:p>
            <a:pPr/>
            <a:r>
              <a:t>0x20</a:t>
            </a:r>
            <a:r>
              <a:rPr sz="1000"/>
              <a:t>16</a:t>
            </a:r>
            <a:r>
              <a:t> = 32</a:t>
            </a:r>
            <a:r>
              <a:rPr sz="1000"/>
              <a:t>10                </a:t>
            </a:r>
            <a:r>
              <a:rPr sz="2900"/>
              <a:t>…</a:t>
            </a:r>
            <a:r>
              <a:rPr sz="1000"/>
              <a:t>                       </a:t>
            </a:r>
            <a:r>
              <a:t>0x7e</a:t>
            </a:r>
            <a:r>
              <a:rPr sz="1000"/>
              <a:t>16</a:t>
            </a:r>
            <a:r>
              <a:t> = 126</a:t>
            </a:r>
            <a:r>
              <a:rPr sz="1000"/>
              <a:t>10</a:t>
            </a:r>
            <a:endParaRPr sz="1000"/>
          </a:p>
          <a:p>
            <a:pPr/>
            <a:r>
              <a:t>!"#$%&amp;'()*+,-./0123456789:;&lt;=&gt;?@ABCDEFGHIJKLMNOPQRSTUVWXYZ[\]^_`abcdefghijklmnopqrstuvwxyz{|}~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</a:t>
            </a:r>
            <a:r>
              <a:rPr>
                <a:solidFill>
                  <a:schemeClr val="accent5"/>
                </a:solidFill>
              </a:rPr>
              <a:t>TRICK</a:t>
            </a:r>
            <a:r>
              <a:t>s / Exploits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32.upto(126){|x| putc x}</a:t>
            </a:r>
          </a:p>
          <a:p>
            <a:pPr/>
            <a:r>
              <a:t>$.</a:t>
            </a:r>
          </a:p>
          <a:p>
            <a:pPr/>
            <a:r>
              <a:t>3_0 = 30</a:t>
            </a:r>
          </a:p>
          <a:p>
            <a:pPr/>
            <a:r>
              <a:t>Escape quotes as \” and ?’ and :`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10858500" y="3409950"/>
            <a:ext cx="818357" cy="395296"/>
          </a:xfrm>
          <a:prstGeom prst="rect">
            <a:avLst/>
          </a:prstGeom>
          <a:blipFill>
            <a:blip r:embed="rId2">
              <a:alphaModFix amt="29608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1346200" y="3752850"/>
            <a:ext cx="3917454" cy="395296"/>
          </a:xfrm>
          <a:prstGeom prst="rect">
            <a:avLst/>
          </a:prstGeom>
          <a:blipFill>
            <a:blip r:embed="rId2">
              <a:alphaModFix amt="29608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7302500" y="3409950"/>
            <a:ext cx="1636068" cy="395296"/>
          </a:xfrm>
          <a:prstGeom prst="rect">
            <a:avLst/>
          </a:prstGeom>
          <a:blipFill>
            <a:blip r:embed="rId3">
              <a:alphaModFix amt="30419"/>
            </a:blip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1346200" y="3409950"/>
            <a:ext cx="5692577" cy="395296"/>
          </a:xfrm>
          <a:prstGeom prst="rect">
            <a:avLst/>
          </a:prstGeom>
          <a:blipFill>
            <a:blip r:embed="rId4">
              <a:alphaModFix amt="30059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1254401" y="3239616"/>
            <a:ext cx="10495998" cy="11307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!@THEqQUICKbBROWNfFXjJMPSvVLAZYDGgkyz&amp;[%r{\"}mosx,4&gt;6]|?'while(putc 3_0-~$.+=9/2^5;)&lt;18*7and:`#</a:t>
            </a:r>
          </a:p>
        </p:txBody>
      </p:sp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Dissection</a:t>
            </a:r>
          </a:p>
        </p:txBody>
      </p:sp>
      <p:grpSp>
        <p:nvGrpSpPr>
          <p:cNvPr id="265" name="Group 265"/>
          <p:cNvGrpSpPr/>
          <p:nvPr/>
        </p:nvGrpSpPr>
        <p:grpSpPr>
          <a:xfrm>
            <a:off x="1254401" y="4611696"/>
            <a:ext cx="10495998" cy="4564245"/>
            <a:chOff x="0" y="0"/>
            <a:chExt cx="10495996" cy="4564244"/>
          </a:xfrm>
        </p:grpSpPr>
        <p:sp>
          <p:nvSpPr>
            <p:cNvPr id="257" name="Shape 257"/>
            <p:cNvSpPr/>
            <p:nvPr/>
          </p:nvSpPr>
          <p:spPr>
            <a:xfrm>
              <a:off x="3577886" y="2994604"/>
              <a:ext cx="3340225" cy="384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3_0-~$.+=9/2^5;)&lt;18*7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4308198" y="2944804"/>
              <a:ext cx="475606" cy="395296"/>
            </a:xfrm>
            <a:prstGeom prst="rect">
              <a:avLst/>
            </a:prstGeom>
            <a:solidFill>
              <a:schemeClr val="accent3">
                <a:satOff val="18648"/>
                <a:lumOff val="5971"/>
                <a:alpha val="2973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979359" y="0"/>
              <a:ext cx="8242649" cy="395296"/>
            </a:xfrm>
            <a:prstGeom prst="rect">
              <a:avLst/>
            </a:prstGeom>
            <a:blipFill rotWithShape="1">
              <a:blip r:embed="rId2">
                <a:alphaModFix amt="29608"/>
              </a:blip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771998" y="318616"/>
              <a:ext cx="1139280" cy="395297"/>
            </a:xfrm>
            <a:prstGeom prst="rect">
              <a:avLst/>
            </a:prstGeom>
            <a:blipFill rotWithShape="1">
              <a:blip r:embed="rId3">
                <a:alphaModFix amt="30419"/>
              </a:blip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36298" y="318616"/>
              <a:ext cx="5692578" cy="395297"/>
            </a:xfrm>
            <a:prstGeom prst="rect">
              <a:avLst/>
            </a:prstGeom>
            <a:blipFill rotWithShape="1">
              <a:blip r:embed="rId4">
                <a:alphaModFix amt="30059"/>
              </a:blip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0" y="12700"/>
              <a:ext cx="10495997" cy="1521553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21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while ((putc(30 - (~($. += ((9 / 2) ^ 5)))) &lt; (18 * 7)) &amp;&amp; :`)</a:t>
              </a:r>
            </a:p>
            <a:p>
              <a:pPr algn="l">
                <a:defRPr sz="21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((!@THEqQUICKbBROWNfFXjJMPSvVLAZYDGgkyz) &amp; [/"/mosx, (4 &gt; 6)]) | "'"</a:t>
              </a:r>
            </a:p>
            <a:p>
              <a:pPr algn="l">
                <a:defRPr sz="21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end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2639804" y="2143778"/>
              <a:ext cx="492175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/>
              </a:lvl1pPr>
            </a:lstStyle>
            <a:p>
              <a:pPr/>
              <a:r>
                <a:t>Most Interesting Part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2423607" y="4132444"/>
              <a:ext cx="564878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600"/>
              </a:lvl1pPr>
            </a:lstStyle>
            <a:p>
              <a:pPr/>
              <a:r>
                <a:t>$. =&gt; 1 # ruby golfer’s best friend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808806" y="3543300"/>
            <a:ext cx="5387188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Google Search Term:</a:t>
            </a:r>
          </a:p>
          <a:p>
            <a:pPr/>
            <a:r>
              <a:t>“</a:t>
            </a:r>
            <a:r>
              <a:rPr>
                <a:solidFill>
                  <a:schemeClr val="accent5"/>
                </a:solidFill>
              </a:rPr>
              <a:t>trick 2013 rubykaigi</a:t>
            </a:r>
            <a:r>
              <a:t>”</a:t>
            </a:r>
          </a:p>
        </p:txBody>
      </p:sp>
      <p:sp>
        <p:nvSpPr>
          <p:cNvPr id="268" name="Shape 268"/>
          <p:cNvSpPr/>
          <p:nvPr/>
        </p:nvSpPr>
        <p:spPr>
          <a:xfrm>
            <a:off x="2621686" y="6043860"/>
            <a:ext cx="77614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https://github.com/tric/trick2013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351502" y="3937000"/>
            <a:ext cx="430179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Upcoming </a:t>
            </a:r>
            <a:r>
              <a:rPr>
                <a:solidFill>
                  <a:schemeClr val="accent5"/>
                </a:solidFill>
              </a:rPr>
              <a:t>TRICK</a:t>
            </a:r>
          </a:p>
        </p:txBody>
      </p:sp>
      <p:sp>
        <p:nvSpPr>
          <p:cNvPr id="271" name="Shape 271"/>
          <p:cNvSpPr/>
          <p:nvPr/>
        </p:nvSpPr>
        <p:spPr>
          <a:xfrm>
            <a:off x="2621686" y="5080000"/>
            <a:ext cx="776142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https://github.com/tric/trick2015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 of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TRICK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>
              <a:defRPr sz="2700"/>
            </a:pPr>
            <a:r>
              <a:t>Write the most Transcendental, Imbroglio Ruby Program</a:t>
            </a:r>
          </a:p>
          <a:p>
            <a:pPr marL="333375" indent="-333375">
              <a:defRPr sz="2700"/>
            </a:pPr>
            <a:r>
              <a:t>To illustrate some of the subtleties (and design issues) of Ruby.</a:t>
            </a:r>
          </a:p>
          <a:p>
            <a:pPr marL="333375" indent="-333375">
              <a:defRPr sz="2700"/>
            </a:pPr>
            <a:r>
              <a:t>To show the robustness and portability of Ruby interpreters.</a:t>
            </a:r>
          </a:p>
          <a:p>
            <a:pPr marL="333375" indent="-333375">
              <a:defRPr sz="2700"/>
            </a:pPr>
            <a:r>
              <a:t>To stabilize the spec of Ruby by the presence of valuable but unmaintainable code.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elated Contests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8069" indent="-358069">
              <a:defRPr sz="29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IOCCC</a:t>
            </a:r>
            <a:r>
              <a:t>: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I</a:t>
            </a:r>
            <a:r>
              <a:t>nternational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O</a:t>
            </a:r>
            <a:r>
              <a:t>bfuscated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ode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ontest</a:t>
            </a:r>
          </a:p>
          <a:p>
            <a:pPr marL="358069" indent="-358069">
              <a:defRPr sz="29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UCC</a:t>
            </a:r>
            <a:r>
              <a:t>: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U</a:t>
            </a:r>
            <a:r>
              <a:t>nderhanded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ontest</a:t>
            </a:r>
          </a:p>
          <a:p>
            <a:pPr marL="358069" indent="-358069">
              <a:defRPr sz="29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OPC</a:t>
            </a:r>
            <a:r>
              <a:t>: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O</a:t>
            </a:r>
            <a:r>
              <a:t>bfuscated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P</a:t>
            </a:r>
            <a:r>
              <a:t>erl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ontest</a:t>
            </a:r>
          </a:p>
          <a:p>
            <a:pPr marL="358069" indent="-358069">
              <a:defRPr sz="2900"/>
            </a:pP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IORCC</a:t>
            </a:r>
            <a:r>
              <a:t>: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I</a:t>
            </a:r>
            <a:r>
              <a:t>nternational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O</a:t>
            </a:r>
            <a:r>
              <a:t>bfuscated </a:t>
            </a:r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ode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C</a:t>
            </a:r>
            <a:r>
              <a:t>ontest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IOCCC Winner 2014</a:t>
            </a:r>
          </a:p>
        </p:txBody>
      </p:sp>
      <p:sp>
        <p:nvSpPr>
          <p:cNvPr id="135" name="Shape 135"/>
          <p:cNvSpPr/>
          <p:nvPr/>
        </p:nvSpPr>
        <p:spPr>
          <a:xfrm>
            <a:off x="1436827" y="4229100"/>
            <a:ext cx="9619782" cy="128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200"/>
            </a:pPr>
          </a:p>
          <a:p>
            <a:pPr algn="l">
              <a:defRPr sz="1200"/>
            </a:pPr>
            <a:r>
              <a:t>#include &lt;stdlib.h&gt;</a:t>
            </a:r>
          </a:p>
          <a:p>
            <a:pPr algn="l">
              <a:defRPr sz="1200"/>
            </a:pPr>
            <a:r>
              <a:t>#include &lt;string.h&gt;</a:t>
            </a:r>
          </a:p>
          <a:p>
            <a:pPr algn="l">
              <a:defRPr sz="1200"/>
            </a:pPr>
            <a:r>
              <a:t>#include &lt;unistd.h&gt;</a:t>
            </a:r>
          </a:p>
          <a:p>
            <a:pPr algn="l">
              <a:defRPr sz="1200"/>
            </a:pPr>
            <a:r>
              <a:t>#include &lt;fcntl.h&gt;</a:t>
            </a:r>
          </a:p>
          <a:p>
            <a:pPr algn="l">
              <a:defRPr sz="1200"/>
            </a:pPr>
            <a:r>
              <a:t>#include &lt;sys/stat.h&gt;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#define A calloc(1, sizeof(m))</a:t>
            </a:r>
          </a:p>
          <a:p>
            <a:pPr algn="l">
              <a:defRPr sz="1200"/>
            </a:pPr>
            <a:r>
              <a:t>#define D m.</a:t>
            </a:r>
          </a:p>
          <a:p>
            <a:pPr algn="l">
              <a:defRPr sz="1200"/>
            </a:pPr>
            <a:r>
              <a:t>#define L -&gt;</a:t>
            </a:r>
          </a:p>
          <a:p>
            <a:pPr algn="l">
              <a:defRPr sz="1200"/>
            </a:pPr>
            <a:r>
              <a:t>#define P malloc(</a:t>
            </a:r>
          </a:p>
          <a:p>
            <a:pPr algn="l">
              <a:defRPr sz="1200"/>
            </a:pPr>
            <a:r>
              <a:t>#define R &amp;&amp;</a:t>
            </a:r>
          </a:p>
          <a:p>
            <a:pPr algn="l">
              <a:defRPr sz="1200"/>
            </a:pPr>
            <a:r>
              <a:t>#define S ++</a:t>
            </a:r>
          </a:p>
          <a:p>
            <a:pPr algn="l">
              <a:defRPr sz="1200"/>
            </a:pPr>
            <a:r>
              <a:t>#define U for(</a:t>
            </a:r>
          </a:p>
          <a:p>
            <a:pPr algn="l">
              <a:defRPr sz="1200"/>
            </a:pPr>
            <a:r>
              <a:t>#define V if(</a:t>
            </a:r>
          </a:p>
          <a:p>
            <a:pPr algn="l">
              <a:defRPr sz="1200"/>
            </a:pPr>
            <a:r>
              <a:t>#define W L i</a:t>
            </a:r>
          </a:p>
          <a:p>
            <a:pPr algn="l">
              <a:defRPr sz="1200"/>
            </a:pPr>
            <a:r>
              <a:t>#define X L a</a:t>
            </a:r>
          </a:p>
          <a:p>
            <a:pPr algn="l">
              <a:defRPr sz="1200"/>
            </a:pPr>
            <a:r>
              <a:t>#define Y L b</a:t>
            </a:r>
          </a:p>
          <a:p>
            <a:pPr algn="l">
              <a:defRPr sz="1200"/>
            </a:pPr>
            <a:r>
              <a:t>#define Z L c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typedef struct T*_; struct T{ int t,i; char*a; _*b,c,d,e,f; } m,x,y; struct stat z; int u; void * H;</a:t>
            </a:r>
          </a:p>
          <a:p>
            <a:pPr algn="l">
              <a:defRPr sz="1200"/>
            </a:pPr>
            <a:r>
              <a:t>int K(int c){ return strchr(" \n\t",c); } void B(_ s,_ p) { s Y=realloc(s Y,S s W*sizeof(_)); s Y [s</a:t>
            </a:r>
          </a:p>
          <a:p>
            <a:pPr algn="l">
              <a:defRPr sz="1200"/>
            </a:pPr>
            <a:r>
              <a:t>W-1]=p; } _ C(char*d,int l){ _ s=A; s X=d?d:P 1); s W=l&lt;0?d?strlen(d):0:l; return s; } _ E(_ s){ _ r</a:t>
            </a:r>
          </a:p>
          <a:p>
            <a:pPr algn="l">
              <a:defRPr sz="1200"/>
            </a:pPr>
            <a:r>
              <a:t>=A; int i=0; U; i&lt;s W; ){ U; i&lt;s W R K(s X[i]); )i S; int j=i; U; j&lt;s W R !K(s X[j]); )j S; V j-i)B(</a:t>
            </a:r>
          </a:p>
          <a:p>
            <a:pPr algn="l">
              <a:defRPr sz="1200"/>
            </a:pPr>
            <a:r>
              <a:t>r,C(s X+i,j-i)); i=S j; } return r; } int F(_ a,_ b){ return a W==b W R !memcmp(a X,b X,a W); } void</a:t>
            </a:r>
          </a:p>
          <a:p>
            <a:pPr algn="l">
              <a:defRPr sz="1200"/>
            </a:pPr>
            <a:r>
              <a:t>I( _    s,char c ) {    char*d=P            1); *d=c    ; B(s,C(d,1)    ); }                    void</a:t>
            </a:r>
          </a:p>
          <a:p>
            <a:pPr algn="l">
              <a:defRPr sz="1200"/>
            </a:pPr>
            <a:r>
              <a:t> J (    char*d,int l    ,int o,_            v){ _ n=    C(d,l); _ w;    U l=                    0; l</a:t>
            </a:r>
          </a:p>
          <a:p>
            <a:pPr algn="l">
              <a:defRPr sz="1200"/>
            </a:pPr>
            <a:r>
              <a:t>&lt;D d        W; )        { w=    D d Y[l S ];    V F(    w Z,n)){    V o&gt;w W)    return; goto  O; } }</a:t>
            </a:r>
          </a:p>
          <a:p>
            <a:pPr algn="l">
              <a:defRPr sz="1200"/>
            </a:pPr>
            <a:r>
              <a:t>B( D        d,w=        A );    w Z=n; O:w W    =o ;    w L d=v;    } int M(    _ b,int p,char*t,int</a:t>
            </a:r>
          </a:p>
          <a:p>
            <a:pPr algn="l">
              <a:defRPr sz="1200"/>
            </a:pPr>
            <a:r>
              <a:t>g ){    _ f=    A; f    L e=                    A; f            X=t; int h=g            ,i=0,j=0,n=b</a:t>
            </a:r>
          </a:p>
          <a:p>
            <a:pPr algn="l">
              <a:defRPr sz="1200"/>
            </a:pPr>
            <a:r>
              <a:t> W ;    char    c=0,    d,*o                    =b X            ; U; p&lt;n; ){            t=j?"":f X ;</a:t>
            </a:r>
          </a:p>
          <a:p>
            <a:pPr algn="l">
              <a:defRPr sz="1200"/>
            </a:pPr>
            <a:r>
              <a:t> int    k=p; _ r=H ;    U; p    &lt;n; ){ int l    = 0;    U; p&lt;n R    o[p]==92    ; ){ l S; p S; } c=o</a:t>
            </a:r>
          </a:p>
          <a:p>
            <a:pPr algn="l">
              <a:defRPr sz="1200"/>
            </a:pPr>
            <a:r>
              <a:t>[p S    ]; V c^10||!    l% 2    ||!g){ d=c==    35 R    !i R!g||    c== 10 R    g^2; V d||strchr(t,c</a:t>
            </a:r>
          </a:p>
          <a:p>
            <a:pPr algn="l">
              <a:defRPr sz="1200"/>
            </a:pPr>
            <a:r>
              <a:t>)) {    r=C(o+k,p-k-    d*l/    2-1); V  d R    l%2)    { r X[r W-1]    =c^35                   ?32:</a:t>
            </a:r>
          </a:p>
          <a:p>
            <a:pPr algn="l">
              <a:defRPr sz="1200"/>
            </a:pPr>
            <a:r>
              <a:t>c; c    =0; } break;    }  }    c=0; } V!j)B    (f L    e,r?r:C(o+k,    n-k)                    ); r</a:t>
            </a:r>
          </a:p>
          <a:p>
            <a:pPr algn="l">
              <a:defRPr sz="1200"/>
            </a:pPr>
            <a:r>
              <a:t>=A; switch(c){ case 35:j S; case 0:break; case 10:goto O; case 36:switch(d=o[p S]){ case 36:I(f L e,</a:t>
            </a:r>
          </a:p>
          <a:p>
            <a:pPr algn="l">
              <a:defRPr sz="1200"/>
            </a:pPr>
            <a:r>
              <a:t>d); break; default:I(r Z=A,d); goto o; case 40:case 123:r L f=f; r L e=A; r X=d^40?"}$":")$"; f=r; }</a:t>
            </a:r>
          </a:p>
          <a:p>
            <a:pPr algn="l">
              <a:defRPr sz="1200"/>
            </a:pPr>
            <a:r>
              <a:t>break; default:V f L f){ r Z=f L e; f=f L f; o:r L t S; B(f L e,r); } else goto O; } i=f L f R g==1;</a:t>
            </a:r>
          </a:p>
          <a:p>
            <a:pPr algn="l">
              <a:defRPr sz="1200"/>
            </a:pPr>
            <a:r>
              <a:t>g=i?0:h; } O: x.c=f L e; x.t=c; return p; } _ N(_ s){ _ o=C(H,0); U int i=0; i&lt;s W; ){ _ p=s Y[i S];</a:t>
            </a:r>
          </a:p>
          <a:p>
            <a:pPr algn="l">
              <a:defRPr sz="1200"/>
            </a:pPr>
            <a:r>
              <a:t>V p L t){ _ n=N(p Z); p=C(H,0); U int j=0; j&lt;D d W; ){ _ w=D d Y[j S]; V F(w Z,n)){ M(w L d,0,"$",2)</a:t>
            </a:r>
          </a:p>
          <a:p>
            <a:pPr algn="l">
              <a:defRPr sz="1200"/>
            </a:pPr>
            <a:r>
              <a:t>; p=N(x.c); break; } } } o X=realloc(o X,o W+=p W); memcpy(o X+o W-p W,p X,p W); } return o; } _ O(_</a:t>
            </a:r>
          </a:p>
          <a:p>
            <a:pPr algn="l">
              <a:defRPr sz="1200"/>
            </a:pPr>
            <a:r>
              <a:t>t){ U int i=0; i&lt;D e W; ){ _ s=D e Y[i S]; V F(s Z,t))return s; }_ s=A; s Z=t; s L d=A; s L t--; B(D</a:t>
            </a:r>
          </a:p>
          <a:p>
            <a:pPr algn="l">
              <a:defRPr sz="1200"/>
            </a:pPr>
            <a:r>
              <a:t>e,s); return s; } void Q(_ s){ _ d=s Z; V!stat(memcpy(calloc(1,d W+1),d X,d W),&amp;z))s L t=z.st_mtime;</a:t>
            </a:r>
          </a:p>
          <a:p>
            <a:pPr algn="l">
              <a:defRPr sz="1200"/>
            </a:pPr>
            <a:r>
              <a:t>V!s W S){ u=!s L d W R s L t&lt;0; int i=0,j,k=s L t&lt;0; _ c=H,t; U; !u R i&lt;s L d W; ){ _ a=s L d Y[i S]</a:t>
            </a:r>
          </a:p>
          <a:p>
            <a:pPr algn="l">
              <a:defRPr sz="1200"/>
            </a:pPr>
            <a:r>
              <a:t>; U j=0; !u R j&lt;a L d W; ){ Q(t=O(a L d Y[j S])); k|=t L t&lt;0||t L t&gt;s L t; } V a Z W){ c=a Z; V a  L</a:t>
            </a:r>
          </a:p>
          <a:p>
            <a:pPr algn="l">
              <a:defRPr sz="1200"/>
            </a:pPr>
            <a:r>
              <a:t>d W)J("&lt;", 1, 0, *a L d Y); } } U j=0; !u R c R k R j&lt;c W; ){ J("@",1,0,d); s=N(c Y[j S]); U; s W  R</a:t>
            </a:r>
          </a:p>
          <a:p>
            <a:pPr algn="l">
              <a:defRPr sz="1200"/>
            </a:pPr>
            <a:r>
              <a:t>strchr("@+-",*s X); )s X S; u=system(s X); } } } void G(_ b){ U; b W R K(*b X); ){ b X S; b W--; } }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int main(int i,char**a,char**e){ D d=A; D e=A; D c=A; char p[]="NBLF\1Nblfgjmf\1",*q=p; U; (*q++)--;</a:t>
            </a:r>
          </a:p>
          <a:p>
            <a:pPr algn="l">
              <a:defRPr sz="1200"/>
            </a:pPr>
            <a:r>
              <a:t>); J(p,4,0,C(*a S,-1)); U i=0; i&lt;3; i+=2){ U; *a; ){ q=*a; U; *q R*q^61; )q S; V*q)J(*a,q-*a,i+1,C(q</a:t>
            </a:r>
          </a:p>
          <a:p>
            <a:pPr algn="l">
              <a:defRPr sz="1200"/>
            </a:pPr>
            <a:r>
              <a:t>+1,-1)); else V!i)B(D c,C(*a,-1)); a S; } a=e; } stat(p+5,&amp;z); i=z.st_size; _ b=C(H,0),c,d; b W=read</a:t>
            </a:r>
          </a:p>
          <a:p>
            <a:pPr algn="l">
              <a:defRPr sz="1200"/>
            </a:pPr>
            <a:r>
              <a:t>(open(p+5,0),b X=P i),i); U; u&lt;i; ){ V b X[u]^9){ U; u&lt;i R K(b X[u]); )u S; u=M(b,u,"=:$",0); y = x;</a:t>
            </a:r>
          </a:p>
          <a:p>
            <a:pPr algn="l">
              <a:defRPr sz="1200"/>
            </a:pPr>
            <a:r>
              <a:t>switch(x.t){ case 58:u=M(b,u,"$",0); D f=c=A; c L d=E(N(x.c)); c Z=A; d=E(N(y.c)); U; d W--; )B(O(*d</a:t>
            </a:r>
          </a:p>
          <a:p>
            <a:pPr algn="l">
              <a:defRPr sz="1200"/>
            </a:pPr>
            <a:r>
              <a:t>Y S) L d,c); break; case 61:u=M(b,u,"",0); G(c=N(x.c)); G(d=N(y.c)); U; d W--R K(d X[d W]); ); J(d X</a:t>
            </a:r>
          </a:p>
          <a:p>
            <a:pPr algn="l">
              <a:defRPr sz="1200"/>
            </a:pPr>
            <a:r>
              <a:t>,S d W,2,c); } } else { u=M(b,S u,"$",1); I(x.c,0); B(D f Z,x.c); } } V!D c W R D e W)B(D c,D e Y[0]</a:t>
            </a:r>
          </a:p>
          <a:p>
            <a:pPr algn="l">
              <a:defRPr sz="1200"/>
            </a:pPr>
            <a:r>
              <a:t>Z); U u=0; !u R D c W--; )Q(O(*D c Y S)); return u;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436827" y="-5499100"/>
            <a:ext cx="9619782" cy="128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200"/>
            </a:pPr>
          </a:p>
          <a:p>
            <a:pPr algn="l">
              <a:defRPr sz="1200"/>
            </a:pPr>
            <a:r>
              <a:t>#include &lt;stdlib.h&gt;</a:t>
            </a:r>
          </a:p>
          <a:p>
            <a:pPr algn="l">
              <a:defRPr sz="1200"/>
            </a:pPr>
            <a:r>
              <a:t>#include &lt;string.h&gt;</a:t>
            </a:r>
          </a:p>
          <a:p>
            <a:pPr algn="l">
              <a:defRPr sz="1200"/>
            </a:pPr>
            <a:r>
              <a:t>#include &lt;unistd.h&gt;</a:t>
            </a:r>
          </a:p>
          <a:p>
            <a:pPr algn="l">
              <a:defRPr sz="1200"/>
            </a:pPr>
            <a:r>
              <a:t>#include &lt;fcntl.h&gt;</a:t>
            </a:r>
          </a:p>
          <a:p>
            <a:pPr algn="l">
              <a:defRPr sz="1200"/>
            </a:pPr>
            <a:r>
              <a:t>#include &lt;sys/stat.h&gt;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#define A calloc(1, sizeof(m))</a:t>
            </a:r>
          </a:p>
          <a:p>
            <a:pPr algn="l">
              <a:defRPr sz="1200"/>
            </a:pPr>
            <a:r>
              <a:t>#define D m.</a:t>
            </a:r>
          </a:p>
          <a:p>
            <a:pPr algn="l">
              <a:defRPr sz="1200"/>
            </a:pPr>
            <a:r>
              <a:t>#define L -&gt;</a:t>
            </a:r>
          </a:p>
          <a:p>
            <a:pPr algn="l">
              <a:defRPr sz="1200"/>
            </a:pPr>
            <a:r>
              <a:t>#define P malloc(</a:t>
            </a:r>
          </a:p>
          <a:p>
            <a:pPr algn="l">
              <a:defRPr sz="1200"/>
            </a:pPr>
            <a:r>
              <a:t>#define R &amp;&amp;</a:t>
            </a:r>
          </a:p>
          <a:p>
            <a:pPr algn="l">
              <a:defRPr sz="1200"/>
            </a:pPr>
            <a:r>
              <a:t>#define S ++</a:t>
            </a:r>
          </a:p>
          <a:p>
            <a:pPr algn="l">
              <a:defRPr sz="1200"/>
            </a:pPr>
            <a:r>
              <a:t>#define U for(</a:t>
            </a:r>
          </a:p>
          <a:p>
            <a:pPr algn="l">
              <a:defRPr sz="1200"/>
            </a:pPr>
            <a:r>
              <a:t>#define V if(</a:t>
            </a:r>
          </a:p>
          <a:p>
            <a:pPr algn="l">
              <a:defRPr sz="1200"/>
            </a:pPr>
            <a:r>
              <a:t>#define W L i</a:t>
            </a:r>
          </a:p>
          <a:p>
            <a:pPr algn="l">
              <a:defRPr sz="1200"/>
            </a:pPr>
            <a:r>
              <a:t>#define X L a</a:t>
            </a:r>
          </a:p>
          <a:p>
            <a:pPr algn="l">
              <a:defRPr sz="1200"/>
            </a:pPr>
            <a:r>
              <a:t>#define Y L b</a:t>
            </a:r>
          </a:p>
          <a:p>
            <a:pPr algn="l">
              <a:defRPr sz="1200"/>
            </a:pPr>
            <a:r>
              <a:t>#define Z L c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typedef struct T*_; struct T{ int t,i; char*a; _*b,c,d,e,f; } m,x,y; struct stat z; int u; void * H;</a:t>
            </a:r>
          </a:p>
          <a:p>
            <a:pPr algn="l">
              <a:defRPr sz="1200"/>
            </a:pPr>
            <a:r>
              <a:t>int K(int c){ return strchr(" \n\t",c); } void B(_ s,_ p) { s Y=realloc(s Y,S s W*sizeof(_)); s Y [s</a:t>
            </a:r>
          </a:p>
          <a:p>
            <a:pPr algn="l">
              <a:defRPr sz="1200"/>
            </a:pPr>
            <a:r>
              <a:t>W-1]=p; } _ C(char*d,int l){ _ s=A; s X=d?d:P 1); s W=l&lt;0?d?strlen(d):0:l; return s; } _ E(_ s){ _ r</a:t>
            </a:r>
          </a:p>
          <a:p>
            <a:pPr algn="l">
              <a:defRPr sz="1200"/>
            </a:pPr>
            <a:r>
              <a:t>=A; int i=0; U; i&lt;s W; ){ U; i&lt;s W R K(s X[i]); )i S; int j=i; U; j&lt;s W R !K(s X[j]); )j S; V j-i)B(</a:t>
            </a:r>
          </a:p>
          <a:p>
            <a:pPr algn="l">
              <a:defRPr sz="1200"/>
            </a:pPr>
            <a:r>
              <a:t>r,C(s X+i,j-i)); i=S j; } return r; } int F(_ a,_ b){ return a W==b W R !memcmp(a X,b X,a W); } void</a:t>
            </a:r>
          </a:p>
          <a:p>
            <a:pPr algn="l">
              <a:defRPr sz="1200"/>
            </a:pPr>
            <a:r>
              <a:t>I( _    s,char c ) {    char*d=P            1); *d=c    ; B(s,C(d,1)    ); }                    void</a:t>
            </a:r>
          </a:p>
          <a:p>
            <a:pPr algn="l">
              <a:defRPr sz="1200"/>
            </a:pPr>
            <a:r>
              <a:t> J (    char*d,int l    ,int o,_            v){ _ n=    C(d,l); _ w;    U l=                    0; l</a:t>
            </a:r>
          </a:p>
          <a:p>
            <a:pPr algn="l">
              <a:defRPr sz="1200"/>
            </a:pPr>
            <a:r>
              <a:t>&lt;D d        W; )        { w=    D d Y[l S ];    V F(    w Z,n)){    V o&gt;w W)    return; goto  O; } }</a:t>
            </a:r>
          </a:p>
          <a:p>
            <a:pPr algn="l">
              <a:defRPr sz="1200"/>
            </a:pPr>
            <a:r>
              <a:t>B( D        d,w=        A );    w Z=n; O:w W    =o ;    w L d=v;    } int M(    _ b,int p,char*t,int</a:t>
            </a:r>
          </a:p>
          <a:p>
            <a:pPr algn="l">
              <a:defRPr sz="1200"/>
            </a:pPr>
            <a:r>
              <a:t>g ){    _ f=    A; f    L e=                    A; f            X=t; int h=g            ,i=0,j=0,n=b</a:t>
            </a:r>
          </a:p>
          <a:p>
            <a:pPr algn="l">
              <a:defRPr sz="1200"/>
            </a:pPr>
            <a:r>
              <a:t> W ;    char    c=0,    d,*o                    =b X            ; U; p&lt;n; ){            t=j?"":f X ;</a:t>
            </a:r>
          </a:p>
          <a:p>
            <a:pPr algn="l">
              <a:defRPr sz="1200"/>
            </a:pPr>
            <a:r>
              <a:t> int    k=p; _ r=H ;    U; p    &lt;n; ){ int l    = 0;    U; p&lt;n R    o[p]==92    ; ){ l S; p S; } c=o</a:t>
            </a:r>
          </a:p>
          <a:p>
            <a:pPr algn="l">
              <a:defRPr sz="1200"/>
            </a:pPr>
            <a:r>
              <a:t>[p S    ]; V c^10||!    l% 2    ||!g){ d=c==    35 R    !i R!g||    c== 10 R    g^2; V d||strchr(t,c</a:t>
            </a:r>
          </a:p>
          <a:p>
            <a:pPr algn="l">
              <a:defRPr sz="1200"/>
            </a:pPr>
            <a:r>
              <a:t>)) {    r=C(o+k,p-k-    d*l/    2-1); V  d R    l%2)    { r X[r W-1]    =c^35                   ?32:</a:t>
            </a:r>
          </a:p>
          <a:p>
            <a:pPr algn="l">
              <a:defRPr sz="1200"/>
            </a:pPr>
            <a:r>
              <a:t>c; c    =0; } break;    }  }    c=0; } V!j)B    (f L    e,r?r:C(o+k,    n-k)                    ); r</a:t>
            </a:r>
          </a:p>
          <a:p>
            <a:pPr algn="l">
              <a:defRPr sz="1200"/>
            </a:pPr>
            <a:r>
              <a:t>=A; switch(c){ case 35:j S; case 0:break; case 10:goto O; case 36:switch(d=o[p S]){ case 36:I(f L e,</a:t>
            </a:r>
          </a:p>
          <a:p>
            <a:pPr algn="l">
              <a:defRPr sz="1200"/>
            </a:pPr>
            <a:r>
              <a:t>d); break; default:I(r Z=A,d); goto o; case 40:case 123:r L f=f; r L e=A; r X=d^40?"}$":")$"; f=r; }</a:t>
            </a:r>
          </a:p>
          <a:p>
            <a:pPr algn="l">
              <a:defRPr sz="1200"/>
            </a:pPr>
            <a:r>
              <a:t>break; default:V f L f){ r Z=f L e; f=f L f; o:r L t S; B(f L e,r); } else goto O; } i=f L f R g==1;</a:t>
            </a:r>
          </a:p>
          <a:p>
            <a:pPr algn="l">
              <a:defRPr sz="1200"/>
            </a:pPr>
            <a:r>
              <a:t>g=i?0:h; } O: x.c=f L e; x.t=c; return p; } _ N(_ s){ _ o=C(H,0); U int i=0; i&lt;s W; ){ _ p=s Y[i S];</a:t>
            </a:r>
          </a:p>
          <a:p>
            <a:pPr algn="l">
              <a:defRPr sz="1200"/>
            </a:pPr>
            <a:r>
              <a:t>V p L t){ _ n=N(p Z); p=C(H,0); U int j=0; j&lt;D d W; ){ _ w=D d Y[j S]; V F(w Z,n)){ M(w L d,0,"$",2)</a:t>
            </a:r>
          </a:p>
          <a:p>
            <a:pPr algn="l">
              <a:defRPr sz="1200"/>
            </a:pPr>
            <a:r>
              <a:t>; p=N(x.c); break; } } } o X=realloc(o X,o W+=p W); memcpy(o X+o W-p W,p X,p W); } return o; } _ O(_</a:t>
            </a:r>
          </a:p>
          <a:p>
            <a:pPr algn="l">
              <a:defRPr sz="1200"/>
            </a:pPr>
            <a:r>
              <a:t>t){ U int i=0; i&lt;D e W; ){ _ s=D e Y[i S]; V F(s Z,t))return s; }_ s=A; s Z=t; s L d=A; s L t--; B(D</a:t>
            </a:r>
          </a:p>
          <a:p>
            <a:pPr algn="l">
              <a:defRPr sz="1200"/>
            </a:pPr>
            <a:r>
              <a:t>e,s); return s; } void Q(_ s){ _ d=s Z; V!stat(memcpy(calloc(1,d W+1),d X,d W),&amp;z))s L t=z.st_mtime;</a:t>
            </a:r>
          </a:p>
          <a:p>
            <a:pPr algn="l">
              <a:defRPr sz="1200"/>
            </a:pPr>
            <a:r>
              <a:t>V!s W S){ u=!s L d W R s L t&lt;0; int i=0,j,k=s L t&lt;0; _ c=H,t; U; !u R i&lt;s L d W; ){ _ a=s L d Y[i S]</a:t>
            </a:r>
          </a:p>
          <a:p>
            <a:pPr algn="l">
              <a:defRPr sz="1200"/>
            </a:pPr>
            <a:r>
              <a:t>; U j=0; !u R j&lt;a L d W; ){ Q(t=O(a L d Y[j S])); k|=t L t&lt;0||t L t&gt;s L t; } V a Z W){ c=a Z; V a  L</a:t>
            </a:r>
          </a:p>
          <a:p>
            <a:pPr algn="l">
              <a:defRPr sz="1200"/>
            </a:pPr>
            <a:r>
              <a:t>d W)J("&lt;", 1, 0, *a L d Y); } } U j=0; !u R c R k R j&lt;c W; ){ J("@",1,0,d); s=N(c Y[j S]); U; s W  R</a:t>
            </a:r>
          </a:p>
          <a:p>
            <a:pPr algn="l">
              <a:defRPr sz="1200"/>
            </a:pPr>
            <a:r>
              <a:t>strchr("@+-",*s X); )s X S; u=system(s X); } } } void G(_ b){ U; b W R K(*b X); ){ b X S; b W--; } }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int main(int i,char**a,char**e){ D d=A; D e=A; D c=A; char p[]="NBLF\1Nblfgjmf\1",*q=p; U; (*q++)--;</a:t>
            </a:r>
          </a:p>
          <a:p>
            <a:pPr algn="l">
              <a:defRPr sz="1200"/>
            </a:pPr>
            <a:r>
              <a:t>); J(p,4,0,C(*a S,-1)); U i=0; i&lt;3; i+=2){ U; *a; ){ q=*a; U; *q R*q^61; )q S; V*q)J(*a,q-*a,i+1,C(q</a:t>
            </a:r>
          </a:p>
          <a:p>
            <a:pPr algn="l">
              <a:defRPr sz="1200"/>
            </a:pPr>
            <a:r>
              <a:t>+1,-1)); else V!i)B(D c,C(*a,-1)); a S; } a=e; } stat(p+5,&amp;z); i=z.st_size; _ b=C(H,0),c,d; b W=read</a:t>
            </a:r>
          </a:p>
          <a:p>
            <a:pPr algn="l">
              <a:defRPr sz="1200"/>
            </a:pPr>
            <a:r>
              <a:t>(open(p+5,0),b X=P i),i); U; u&lt;i; ){ V b X[u]^9){ U; u&lt;i R K(b X[u]); )u S; u=M(b,u,"=:$",0); y = x;</a:t>
            </a:r>
          </a:p>
          <a:p>
            <a:pPr algn="l">
              <a:defRPr sz="1200"/>
            </a:pPr>
            <a:r>
              <a:t>switch(x.t){ case 58:u=M(b,u,"$",0); D f=c=A; c L d=E(N(x.c)); c Z=A; d=E(N(y.c)); U; d W--; )B(O(*d</a:t>
            </a:r>
          </a:p>
          <a:p>
            <a:pPr algn="l">
              <a:defRPr sz="1200"/>
            </a:pPr>
            <a:r>
              <a:t>Y S) L d,c); break; case 61:u=M(b,u,"",0); G(c=N(x.c)); G(d=N(y.c)); U; d W--R K(d X[d W]); ); J(d X</a:t>
            </a:r>
          </a:p>
          <a:p>
            <a:pPr algn="l">
              <a:defRPr sz="1200"/>
            </a:pPr>
            <a:r>
              <a:t>,S d W,2,c); } } else { u=M(b,S u,"$",1); I(x.c,0); B(D f Z,x.c); } } V!D c W R D e W)B(D c,D e Y[0]</a:t>
            </a:r>
          </a:p>
          <a:p>
            <a:pPr algn="l">
              <a:defRPr sz="1200"/>
            </a:pPr>
            <a:r>
              <a:t>Z); U u=0; !u R D c W--; )Q(O(*D c Y S)); return u;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TRICK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2013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Judges</a:t>
            </a:r>
          </a:p>
          <a:p>
            <a:pPr lvl="1" marL="703791" indent="-259291">
              <a:spcBef>
                <a:spcPts val="1500"/>
              </a:spcBef>
              <a:buChar char="‣"/>
              <a:defRPr sz="2100"/>
            </a:pPr>
            <a:r>
              <a:t>Yusuke Endoh (@mametter.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committer. IOCCC winner)</a:t>
            </a:r>
          </a:p>
          <a:p>
            <a:pPr lvl="1" marL="703791" indent="-259291">
              <a:spcBef>
                <a:spcPts val="1500"/>
              </a:spcBef>
              <a:buChar char="‣"/>
              <a:defRPr sz="2100"/>
            </a:pPr>
            <a:r>
              <a:t>Koichiro Eto (@eto. Media Artist. Chairman at NicoNicoGakkai Beta)</a:t>
            </a:r>
          </a:p>
          <a:p>
            <a:pPr lvl="1" marL="703791" indent="-259291">
              <a:spcBef>
                <a:spcPts val="1500"/>
              </a:spcBef>
              <a:buChar char="‣"/>
              <a:defRPr sz="2100"/>
            </a:pPr>
            <a:r>
              <a:t>Shinichiro Hamaji (@shinh. The admin of anarchy golf. IOCCC winner)</a:t>
            </a:r>
          </a:p>
          <a:p>
            <a:pPr lvl="1" marL="703791" indent="-259291">
              <a:spcBef>
                <a:spcPts val="1500"/>
              </a:spcBef>
              <a:buChar char="‣"/>
              <a:defRPr sz="2100"/>
            </a:pPr>
            <a:r>
              <a:t>Yutaka Hara (@yhara. The author of Japanese esolang book)</a:t>
            </a:r>
          </a:p>
          <a:p>
            <a:pPr lvl="1" marL="703791" indent="-259291">
              <a:spcBef>
                <a:spcPts val="1500"/>
              </a:spcBef>
              <a:buChar char="‣"/>
              <a:defRPr sz="2100"/>
            </a:pPr>
            <a:r>
              <a:t>Yukihiro Matsumoto (a.k.a. matz. @yukihiro_matz. The creator of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uby)</a:t>
            </a:r>
          </a:p>
          <a:p>
            <a:pPr lvl="1" marL="703791" indent="-259291">
              <a:spcBef>
                <a:spcPts val="1500"/>
              </a:spcBef>
              <a:buChar char="‣"/>
              <a:defRPr sz="2100"/>
            </a:pPr>
            <a:r>
              <a:t>Sun Park (a.k.a. leonid. The 1st super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golfer.)</a:t>
            </a:r>
          </a:p>
          <a:p>
            <a:pPr lvl="1" marL="703791" indent="-259291">
              <a:spcBef>
                <a:spcPts val="1500"/>
              </a:spcBef>
              <a:buChar char="‣"/>
              <a:defRPr sz="2100"/>
            </a:pPr>
            <a:r>
              <a:t>Hirofumi Watanabe (@eban.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committer. The 2nd super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R</a:t>
            </a:r>
            <a:r>
              <a:t>uby golfer)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TRICK </a:t>
            </a:r>
            <a:r>
              <a:rPr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2013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Judging process</a:t>
            </a:r>
          </a:p>
          <a:p>
            <a:pPr lvl="1" marL="802569" indent="-358069">
              <a:spcBef>
                <a:spcPts val="1500"/>
              </a:spcBef>
              <a:buChar char="‣"/>
              <a:defRPr sz="2900"/>
            </a:pPr>
            <a:r>
              <a:t>Each judge scores each entry on 10 point scale</a:t>
            </a:r>
          </a:p>
          <a:p>
            <a:pPr lvl="1" marL="802569" indent="-358069">
              <a:spcBef>
                <a:spcPts val="1500"/>
              </a:spcBef>
              <a:buChar char="‣"/>
              <a:defRPr sz="2900"/>
            </a:pPr>
            <a:r>
              <a:t>Judge has no rights to score own entry</a:t>
            </a:r>
          </a:p>
          <a:p>
            <a:pPr lvl="1" marL="802569" indent="-358069">
              <a:spcBef>
                <a:spcPts val="1500"/>
              </a:spcBef>
              <a:buChar char="‣"/>
              <a:defRPr sz="2900"/>
            </a:pPr>
            <a:r>
              <a:t>Judge keeps each entry anonymous during judgement</a:t>
            </a:r>
          </a:p>
          <a:p>
            <a:pPr lvl="1" marL="802569" indent="-358069">
              <a:spcBef>
                <a:spcPts val="1500"/>
              </a:spcBef>
              <a:buChar char="‣"/>
              <a:defRPr sz="2900"/>
            </a:pPr>
            <a:r>
              <a:t>10 winning entries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