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54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591464"/>
          <c:y val="0.0578663"/>
          <c:w val="0.903335"/>
          <c:h val="0.84717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3.0</c:v>
                </c:pt>
                <c:pt idx="4">
                  <c:v>1.0</c:v>
                </c:pt>
                <c:pt idx="5">
                  <c:v>12.0</c:v>
                </c:pt>
                <c:pt idx="6">
                  <c:v>12.0</c:v>
                </c:pt>
                <c:pt idx="7">
                  <c:v>16.0</c:v>
                </c:pt>
                <c:pt idx="8">
                  <c:v>12.0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0769256"/>
        <c:axId val="2020771736"/>
      </c:lineChart>
      <c:catAx>
        <c:axId val="2020769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ヒラギノ角ゴ ProN W3"/>
              </a:defRPr>
            </a:pPr>
            <a:endParaRPr lang="en-US"/>
          </a:p>
        </c:txPr>
        <c:crossAx val="2020771736"/>
        <c:crosses val="autoZero"/>
        <c:auto val="1"/>
        <c:lblAlgn val="ctr"/>
        <c:lblOffset val="100"/>
        <c:noMultiLvlLbl val="1"/>
      </c:catAx>
      <c:valAx>
        <c:axId val="2020771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ヒラギノ角ゴ ProN W3"/>
              </a:defRPr>
            </a:pPr>
            <a:endParaRPr lang="en-US"/>
          </a:p>
        </c:txPr>
        <c:crossAx val="2020769256"/>
        <c:crosses val="autoZero"/>
        <c:crossBetween val="midCat"/>
        <c:majorUnit val="4.0"/>
        <c:minorUnit val="2.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4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hyperlink" Target="http://cvedetails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hyperlink" Target="http://cvedetails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://cvedetails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oups.google.com/forum/%23!forum/rubyonrails-securit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oups.google.com/forum/%23!searchin/rubyonrails-security/2013-0333/rubyonrails-security/1h2DR63ViGo/GOUVafeaF1IJ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oups.google.com/forum/%23!searchin/rubyonrails-security/CVE-2013-0156/rubyonrails-security/61bkgvnSGTQ/nehwjA8tQ8EJ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Hacking Rails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@jimmynguyc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# of CVEs</a:t>
            </a:r>
          </a:p>
        </p:txBody>
      </p:sp>
      <p:graphicFrame>
        <p:nvGraphicFramePr>
          <p:cNvPr id="158" name="Chart 158"/>
          <p:cNvGraphicFramePr/>
          <p:nvPr/>
        </p:nvGraphicFramePr>
        <p:xfrm>
          <a:off x="1963438" y="3814772"/>
          <a:ext cx="9078432" cy="43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9" name="Shape 159"/>
          <p:cNvSpPr/>
          <p:nvPr/>
        </p:nvSpPr>
        <p:spPr>
          <a:xfrm>
            <a:off x="4946262" y="9013825"/>
            <a:ext cx="3112276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source: </a:t>
            </a:r>
            <a:r>
              <a:rPr u="sng">
                <a:hlinkClick r:id="rId3"/>
              </a:rPr>
              <a:t>cvedetails.com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Sco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Vulnerability Scoring System</a:t>
            </a:r>
          </a:p>
          <a:p>
            <a:r>
              <a:t>0 to 10</a:t>
            </a:r>
          </a:p>
          <a:p>
            <a:r>
              <a:t>Based on 3 metric groups (base, temporal &amp; environmental)</a:t>
            </a:r>
          </a:p>
          <a:p>
            <a:r>
              <a:t>Describes severity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Sco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</a:t>
            </a:r>
          </a:p>
        </p:txBody>
      </p:sp>
      <p:pic>
        <p:nvPicPr>
          <p:cNvPr id="165" name="スクリーンショット 2015-11-30 2.56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060" y="2846405"/>
            <a:ext cx="6508680" cy="581339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4946262" y="9013825"/>
            <a:ext cx="3112276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source: </a:t>
            </a:r>
            <a:r>
              <a:rPr u="sng">
                <a:hlinkClick r:id="rId3"/>
              </a:rPr>
              <a:t>cvedetails.com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Sco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</a:t>
            </a:r>
          </a:p>
        </p:txBody>
      </p:sp>
      <p:pic>
        <p:nvPicPr>
          <p:cNvPr id="169" name="スクリーンショット 2015-11-30 2.59.30 AM.png"/>
          <p:cNvPicPr>
            <a:picLocks noChangeAspect="1"/>
          </p:cNvPicPr>
          <p:nvPr/>
        </p:nvPicPr>
        <p:blipFill>
          <a:blip r:embed="rId2">
            <a:extLst/>
          </a:blip>
          <a:srcRect b="2596"/>
          <a:stretch>
            <a:fillRect/>
          </a:stretch>
        </p:blipFill>
        <p:spPr>
          <a:xfrm>
            <a:off x="1318418" y="3749137"/>
            <a:ext cx="10367788" cy="343379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4946262" y="9013825"/>
            <a:ext cx="3112276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source: </a:t>
            </a:r>
            <a:r>
              <a:rPr u="sng">
                <a:hlinkClick r:id="rId3"/>
              </a:rPr>
              <a:t>cvedetails.com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575" y="1184820"/>
            <a:ext cx="7923650" cy="7383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2927350"/>
            <a:ext cx="6350000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esponsible Disclosure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esponsible Disclosure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stakeholders agrees to allow a period of time for the vulnerability to be patched before publishing the details</a:t>
            </a:r>
          </a:p>
          <a:p>
            <a:r>
              <a:t>E.g. “Ruby on Rails: Security” </a:t>
            </a:r>
            <a:r>
              <a:rPr u="sng">
                <a:hlinkClick r:id="rId2"/>
              </a:rPr>
              <a:t>Google Group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680" y="971973"/>
            <a:ext cx="6423440" cy="7809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Let’s Lea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n Something Instead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984686" y="2498725"/>
            <a:ext cx="3035428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Disclaime</a:t>
            </a:r>
            <a:r>
              <a:rPr>
                <a:solidFill>
                  <a:schemeClr val="accent5"/>
                </a:solidFill>
              </a:rPr>
              <a:t>r</a:t>
            </a:r>
          </a:p>
        </p:txBody>
      </p:sp>
      <p:sp>
        <p:nvSpPr>
          <p:cNvPr id="185" name="Shape 185"/>
          <p:cNvSpPr/>
          <p:nvPr/>
        </p:nvSpPr>
        <p:spPr>
          <a:xfrm>
            <a:off x="821103" y="4324707"/>
            <a:ext cx="11362594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I am </a:t>
            </a:r>
            <a:r>
              <a:rPr dirty="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not</a:t>
            </a:r>
            <a:r>
              <a:rPr dirty="0"/>
              <a:t> responsible for any shenanigans </a:t>
            </a:r>
            <a:r>
              <a:rPr dirty="0" smtClean="0"/>
              <a:t>that </a:t>
            </a:r>
            <a:endParaRPr lang="en-US" dirty="0" smtClean="0"/>
          </a:p>
          <a:p>
            <a:r>
              <a:rPr dirty="0" smtClean="0"/>
              <a:t>you </a:t>
            </a:r>
            <a:r>
              <a:rPr dirty="0"/>
              <a:t>might partake in as a direct or indirect result </a:t>
            </a:r>
            <a:endParaRPr lang="en-US" dirty="0" smtClean="0"/>
          </a:p>
          <a:p>
            <a:r>
              <a:rPr dirty="0" smtClean="0"/>
              <a:t>of </a:t>
            </a:r>
            <a:r>
              <a:rPr dirty="0"/>
              <a:t>the information that I’m about to tell you.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Why?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2702036" y="3026652"/>
            <a:ext cx="7270528" cy="6326898"/>
            <a:chOff x="0" y="0"/>
            <a:chExt cx="7270527" cy="6326897"/>
          </a:xfrm>
        </p:grpSpPr>
        <p:pic>
          <p:nvPicPr>
            <p:cNvPr id="123" name="pasted-imag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70528" cy="5452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2023405" y="5876048"/>
              <a:ext cx="3223718" cy="450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r>
                <a:t>http://phrack.org/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Understand the exploit</a:t>
            </a:r>
          </a:p>
          <a:p>
            <a:r>
              <a:t>Look at the codes responsible</a:t>
            </a:r>
          </a:p>
          <a:p>
            <a:r>
              <a:t>Demo</a:t>
            </a:r>
          </a:p>
          <a:p>
            <a:r>
              <a:t>Understand the patch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oach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4900" y="3911600"/>
            <a:ext cx="57150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3142665" y="5683250"/>
            <a:ext cx="671947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Penetrating Testing Software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7.5</a:t>
            </a:r>
          </a:p>
          <a:p>
            <a:r>
              <a:t>Execute Code / Sql Injection / Bypass a restriction or similar</a:t>
            </a:r>
          </a:p>
          <a:p>
            <a:r>
              <a:t>Allows YAML to be loaded via JSON payload</a:t>
            </a:r>
          </a:p>
          <a:p>
            <a:r>
              <a:t>Basically exploiting YAML::load(yaml)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CVE-2013-0333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lib/action_dispatch/middleware/params_parser.rb</a:t>
            </a:r>
          </a:p>
          <a:p>
            <a:r>
              <a:t>lib/active_support/json/decoding.rb</a:t>
            </a:r>
          </a:p>
          <a:p>
            <a:r>
              <a:t>lib/active_support/json/backends/yaml.rb</a:t>
            </a: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esponsible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Patch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https://groups.google.com/forum/#!searchin/rubyonrails-security/2013-0333/rubyonrails-security/1h2DR63ViGo/GOUVafeaF1IJ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CVE-2013-0156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CVSS 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7.5</a:t>
            </a:r>
          </a:p>
          <a:p>
            <a:r>
              <a:t>Denial Of Service / Execute Code</a:t>
            </a:r>
          </a:p>
          <a:p>
            <a:r>
              <a:t>Allows YAML to be loaded via XML payload</a:t>
            </a:r>
          </a:p>
          <a:p>
            <a:r>
              <a:t>Exploiting YAML::load(yaml) ... again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esponsible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lib/action_dispatch/middleware/params_parser.rb</a:t>
            </a:r>
          </a:p>
          <a:p>
            <a:r>
              <a:t>active_support/core_ext/hash/conversions.rb</a:t>
            </a:r>
          </a:p>
          <a:p>
            <a:r>
              <a:t>active_support/xml_mini.rb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Patch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https://groups.google.com/forum/#!searchin/rubyonrails-security/CVE-2013-0156/rubyonrails-security/61bkgvnSGTQ/nehwjA8tQ8EJ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スクリーンショット 2015-11-30 3.10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8578" y="863460"/>
            <a:ext cx="9747644" cy="8026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DeviseDoor</a:t>
            </a:r>
          </a:p>
        </p:txBody>
      </p:sp>
      <p:sp>
        <p:nvSpPr>
          <p:cNvPr id="216" name="Shape 216"/>
          <p:cNvSpPr/>
          <p:nvPr/>
        </p:nvSpPr>
        <p:spPr>
          <a:xfrm>
            <a:off x="3909618" y="4597400"/>
            <a:ext cx="518556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joernchen/DeviseDoor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Now?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gem install brakeman</a:t>
            </a:r>
          </a:p>
          <a:p>
            <a:r>
              <a:t>Code Climate</a:t>
            </a:r>
          </a:p>
          <a:p>
            <a:r>
              <a:t>Read &amp; subscribe to security blogs</a:t>
            </a:r>
          </a:p>
          <a:p>
            <a:r>
              <a:t>Good coding practices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 you :)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on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ails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 based web application framework</a:t>
            </a:r>
          </a:p>
          <a:p>
            <a:r>
              <a:t>Convention over Configuration (CoC)</a:t>
            </a:r>
          </a:p>
          <a:p>
            <a:r>
              <a:t>Easy to learn</a:t>
            </a:r>
          </a:p>
          <a:p>
            <a:r>
              <a:t>Magical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😇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on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ails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David Heinemeier Hansson (DHH)</a:t>
            </a:r>
          </a:p>
          <a:p>
            <a:r>
              <a:t>Extracted from Basecamp</a:t>
            </a:r>
          </a:p>
          <a:p>
            <a:r>
              <a:t>First release in 2004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on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ails</a:t>
            </a:r>
          </a:p>
        </p:txBody>
      </p:sp>
      <p:pic>
        <p:nvPicPr>
          <p:cNvPr id="136" name="スクリーンショット 2015-11-29 7.15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009" y="3319017"/>
            <a:ext cx="11630782" cy="486816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5483796" y="8493125"/>
            <a:ext cx="2037208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@ 29-11-2015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on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ails</a:t>
            </a:r>
          </a:p>
        </p:txBody>
      </p:sp>
      <p:pic>
        <p:nvPicPr>
          <p:cNvPr id="140" name="スクリーンショット 2015-11-29 7.25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066" y="2398260"/>
            <a:ext cx="9373175" cy="6709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 143"/>
          <p:cNvGrpSpPr/>
          <p:nvPr/>
        </p:nvGrpSpPr>
        <p:grpSpPr>
          <a:xfrm>
            <a:off x="10422235" y="7423594"/>
            <a:ext cx="726646" cy="1154463"/>
            <a:chOff x="0" y="0"/>
            <a:chExt cx="726645" cy="1154462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726646" cy="32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17" y="13290"/>
                  </a:moveTo>
                  <a:lnTo>
                    <a:pt x="6817" y="21600"/>
                  </a:lnTo>
                  <a:lnTo>
                    <a:pt x="0" y="10800"/>
                  </a:lnTo>
                  <a:lnTo>
                    <a:pt x="6817" y="0"/>
                  </a:lnTo>
                  <a:lnTo>
                    <a:pt x="6817" y="8310"/>
                  </a:lnTo>
                  <a:lnTo>
                    <a:pt x="21600" y="8310"/>
                  </a:lnTo>
                  <a:lnTo>
                    <a:pt x="21600" y="1329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825500"/>
              <a:ext cx="726646" cy="32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17" y="13290"/>
                  </a:moveTo>
                  <a:lnTo>
                    <a:pt x="6817" y="21600"/>
                  </a:lnTo>
                  <a:lnTo>
                    <a:pt x="0" y="10800"/>
                  </a:lnTo>
                  <a:lnTo>
                    <a:pt x="6817" y="0"/>
                  </a:lnTo>
                  <a:lnTo>
                    <a:pt x="6817" y="8310"/>
                  </a:lnTo>
                  <a:lnTo>
                    <a:pt x="21600" y="8310"/>
                  </a:lnTo>
                  <a:lnTo>
                    <a:pt x="21600" y="1329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4" name="Shape 144"/>
          <p:cNvSpPr/>
          <p:nvPr/>
        </p:nvSpPr>
        <p:spPr>
          <a:xfrm>
            <a:off x="467156" y="7384874"/>
            <a:ext cx="7674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#10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575665" y="5838825"/>
            <a:ext cx="11821383" cy="476250"/>
            <a:chOff x="0" y="0"/>
            <a:chExt cx="11821382" cy="476249"/>
          </a:xfrm>
        </p:grpSpPr>
        <p:sp>
          <p:nvSpPr>
            <p:cNvPr id="145" name="Shape 145"/>
            <p:cNvSpPr/>
            <p:nvPr/>
          </p:nvSpPr>
          <p:spPr>
            <a:xfrm>
              <a:off x="9836486" y="-1"/>
              <a:ext cx="1984897" cy="476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chemeClr val="accent5"/>
                  </a:solidFill>
                </a:defRPr>
              </a:lvl1pPr>
            </a:lstStyle>
            <a:p>
              <a:r>
                <a:t>1,238,205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4924"/>
              <a:ext cx="55046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/>
                  </a:solidFill>
                  <a:latin typeface="ヒラギノ角ゴ ProN W6"/>
                  <a:ea typeface="ヒラギノ角ゴ ProN W6"/>
                  <a:cs typeface="ヒラギノ角ゴ ProN W6"/>
                  <a:sym typeface="ヒラギノ角ゴ ProN W6"/>
                </a:defRPr>
              </a:lvl1pPr>
            </a:lstStyle>
            <a:p>
              <a:r>
                <a:t>#7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5015737" y="9242425"/>
            <a:ext cx="29733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source: buildwith.com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7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on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ails</a:t>
            </a:r>
          </a:p>
        </p:txBody>
      </p:sp>
      <p:sp>
        <p:nvSpPr>
          <p:cNvPr id="151" name="Shape 151"/>
          <p:cNvSpPr/>
          <p:nvPr/>
        </p:nvSpPr>
        <p:spPr>
          <a:xfrm>
            <a:off x="1801469" y="3124200"/>
            <a:ext cx="940186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Usage = Bigger Target for Hackers</a:t>
            </a: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6783" y="3764805"/>
            <a:ext cx="4771234" cy="491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Dictionary of Common Vulnerabilities and Exposures (CVEs)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Custom</PresentationFormat>
  <Paragraphs>83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White</vt:lpstr>
      <vt:lpstr>Hacking Rails</vt:lpstr>
      <vt:lpstr>Why?</vt:lpstr>
      <vt:lpstr>PowerPoint Presentation</vt:lpstr>
      <vt:lpstr>Ruby on Rails</vt:lpstr>
      <vt:lpstr>Ruby on Rails</vt:lpstr>
      <vt:lpstr>Ruby on Rails</vt:lpstr>
      <vt:lpstr>Ruby on Rails</vt:lpstr>
      <vt:lpstr>Ruby on Rails</vt:lpstr>
      <vt:lpstr>CVE</vt:lpstr>
      <vt:lpstr># of CVEs</vt:lpstr>
      <vt:lpstr>CVSS Scores</vt:lpstr>
      <vt:lpstr>CVSS Scores</vt:lpstr>
      <vt:lpstr>CVSS Scores</vt:lpstr>
      <vt:lpstr>PowerPoint Presentation</vt:lpstr>
      <vt:lpstr>Responsible Disclosure</vt:lpstr>
      <vt:lpstr>Responsible Disclosure</vt:lpstr>
      <vt:lpstr>PowerPoint Presentation</vt:lpstr>
      <vt:lpstr>Let’s Learn Something Instead</vt:lpstr>
      <vt:lpstr>PowerPoint Presentation</vt:lpstr>
      <vt:lpstr>Approach</vt:lpstr>
      <vt:lpstr>PowerPoint Presentation</vt:lpstr>
      <vt:lpstr>CVE-2013-0333</vt:lpstr>
      <vt:lpstr>Code Responsible</vt:lpstr>
      <vt:lpstr>Demo</vt:lpstr>
      <vt:lpstr>Patch</vt:lpstr>
      <vt:lpstr>CVE-2013-0156</vt:lpstr>
      <vt:lpstr>Code Responsible</vt:lpstr>
      <vt:lpstr>Demo</vt:lpstr>
      <vt:lpstr>Patch</vt:lpstr>
      <vt:lpstr>DeviseDoor</vt:lpstr>
      <vt:lpstr>What Now?</vt:lpstr>
      <vt:lpstr>Q&amp;A</vt:lpstr>
      <vt:lpstr>Thank you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Rails</dc:title>
  <cp:lastModifiedBy>Jimmy Ngu</cp:lastModifiedBy>
  <cp:revision>1</cp:revision>
  <dcterms:modified xsi:type="dcterms:W3CDTF">2015-12-02T04:57:55Z</dcterms:modified>
</cp:coreProperties>
</file>