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63" r:id="rId4"/>
    <p:sldId id="260" r:id="rId5"/>
    <p:sldId id="262" r:id="rId6"/>
    <p:sldId id="264" r:id="rId7"/>
    <p:sldId id="265" r:id="rId8"/>
    <p:sldId id="268" r:id="rId9"/>
    <p:sldId id="269" r:id="rId10"/>
    <p:sldId id="273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505B75-2C5C-47E4-BA9D-8B41835ECC69}">
          <p14:sldIdLst>
            <p14:sldId id="257"/>
            <p14:sldId id="280"/>
          </p14:sldIdLst>
        </p14:section>
        <p14:section name="Home Slide" id="{F84CFA52-2FEF-4BC7-8AA3-317F7FCD1537}">
          <p14:sldIdLst>
            <p14:sldId id="263"/>
          </p14:sldIdLst>
        </p14:section>
        <p14:section name="HIDS" id="{A8FC29AF-8794-4493-B9C4-92500F2B93F8}">
          <p14:sldIdLst>
            <p14:sldId id="260"/>
            <p14:sldId id="262"/>
          </p14:sldIdLst>
        </p14:section>
        <p14:section name="NIDS" id="{CDEDC0DA-AB92-4608-BEF0-3113B85C3120}">
          <p14:sldIdLst>
            <p14:sldId id="264"/>
            <p14:sldId id="265"/>
          </p14:sldIdLst>
        </p14:section>
        <p14:section name="HYBRID" id="{AF4D0EBA-59D4-4C3E-9E8A-0ADFEF0782EE}">
          <p14:sldIdLst>
            <p14:sldId id="268"/>
            <p14:sldId id="269"/>
          </p14:sldIdLst>
        </p14:section>
        <p14:section name="devam" id="{4E929465-60BC-43D4-83F2-5424E55FD363}">
          <p14:sldIdLst>
            <p14:sldId id="273"/>
            <p14:sldId id="281"/>
            <p14:sldId id="282"/>
            <p14:sldId id="283"/>
            <p14:sldId id="284"/>
            <p14:sldId id="285"/>
            <p14:sldId id="286"/>
            <p14:sldId id="28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/>
    <p:restoredTop sz="94648"/>
  </p:normalViewPr>
  <p:slideViewPr>
    <p:cSldViewPr snapToGrid="0">
      <p:cViewPr>
        <p:scale>
          <a:sx n="57" d="100"/>
          <a:sy n="57" d="100"/>
        </p:scale>
        <p:origin x="2280" y="145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B13C-21DE-21AE-7319-CF37B289E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2FF6F-A338-DD3D-CB18-D2A94C204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5714-FC3A-ED29-C636-83854EBB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471-8428-4C04-96C1-ECC7D8828D56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98B7-1D7A-3B24-10BD-C0CB10C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B1DF-6341-72C6-8F9B-CF7D663F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0DE-7310-4FF0-AF0F-B70CD74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4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0AD9-8C23-0B8B-51EA-0A38C169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F3780-0612-0266-AE1B-AD42CB385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8976-545B-F953-F85D-B3D8D3A4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471-8428-4C04-96C1-ECC7D8828D56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7939-1E9F-E669-9296-051ABD27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A2C2-07CC-492F-F61C-D8310FFF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0DE-7310-4FF0-AF0F-B70CD74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33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3CC2C-D655-80BF-C29A-E1E893C4A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DB923-3A66-94EB-9431-49F9E5703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AAF8-A9F2-80B2-72C1-16312BF3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471-8428-4C04-96C1-ECC7D8828D56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F42F5-3A43-14EF-9FAF-FB03C776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C0C54-12D2-D4AC-CBB7-B444366E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0DE-7310-4FF0-AF0F-B70CD74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B8DB-7117-ABA9-165F-41E73456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3421-92C0-87E5-1B3B-B6E5EAAE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69BA9-4C7E-9434-3DB1-A7A1BB35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471-8428-4C04-96C1-ECC7D8828D56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8625B-61DD-31A1-11F3-CBBA1372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C3BEA-0460-AC27-3F46-087DBC22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0DE-7310-4FF0-AF0F-B70CD74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0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A0F4-77AF-547C-4CFE-901DCD2F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7CC1D-04F5-57B5-1155-F1F4E3834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5458B-4332-958C-52C7-F7F402A0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471-8428-4C04-96C1-ECC7D8828D56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71452-8472-25DC-A730-C3D8EE74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58A35-0D48-72C2-7C04-D281F708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0DE-7310-4FF0-AF0F-B70CD74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9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E5DB-BD8F-856E-AC24-BA89E95C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1253-707C-E6D6-2764-A9789C0D4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61DBA-A967-CCFB-4886-913690760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7BD51-0168-1EF5-E344-01BDCF4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471-8428-4C04-96C1-ECC7D8828D56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04885-C2BA-A8D1-EE4E-23E42A93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0B9-2F97-3FB0-70FC-5ADB3B34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0DE-7310-4FF0-AF0F-B70CD74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04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AC7B-32B0-7F24-2F86-83F4F487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EBFF1-AF8E-6486-BF1C-76A43A3EC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94ADB-6106-413B-A50B-940287566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B7DEF-91C5-5015-D934-A42E1B26E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85E7F-3C07-7B0A-8D5D-0753D1855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A361F-7576-3581-4D2B-585085E6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471-8428-4C04-96C1-ECC7D8828D56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E8684-0C9F-55B0-C143-D4FB2833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24C0B-AD0D-1213-211C-441B6B59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0DE-7310-4FF0-AF0F-B70CD74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61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EAC4-C4BC-9338-BE0A-555A1F03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6DEBD-FBC7-6598-9928-A43F7D25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471-8428-4C04-96C1-ECC7D8828D56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BCFDC-6047-A7B4-ED8E-38EEEA1D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D8F6F-20CE-82E0-54CB-E070EC1B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0DE-7310-4FF0-AF0F-B70CD74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4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E7945-3EF9-C886-6429-C7BEC6BE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471-8428-4C04-96C1-ECC7D8828D56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19392-3350-4468-9A9E-2A6625A5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B2CFE-DD8F-3F26-5D50-1471C2D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0DE-7310-4FF0-AF0F-B70CD74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25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24B2-EB9D-6B6B-C747-CA2BD6A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7296-B3CD-8F17-2F3E-C3E7B10F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9D9C-D951-933B-BCA9-F55084CB8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5CC47-B9A7-0701-A73F-0F266719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471-8428-4C04-96C1-ECC7D8828D56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A0C57-DC6A-04CF-9E6C-0328F861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E9DE-E06F-A4D8-B5F9-BF44884D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0DE-7310-4FF0-AF0F-B70CD74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38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EDE9-3F74-8733-8B00-8E9252F9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018FF-08F2-DAE2-5B67-CF87D41A6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BFCAC-C721-0FAD-CDBF-831DE7211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AF63E-7C65-32F9-A6A0-5C445FE8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B471-8428-4C04-96C1-ECC7D8828D56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F2D88-0886-F9BD-5E01-C6DE0045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D03C4-1C51-FAB2-0F35-2689A6D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0DE-7310-4FF0-AF0F-B70CD74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74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12166-AF7E-073E-BA92-C7173FF3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80E5F-552E-96DA-474C-0A31E381B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FEAEE-FF2E-2D32-2F32-CFFA900B5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DB471-8428-4C04-96C1-ECC7D8828D56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7FDA-6274-366A-7E21-A7FE41C80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ECD0-375B-126C-49B2-DA361B71B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360DE-7310-4FF0-AF0F-B70CD74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24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4.xml"/><Relationship Id="rId7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openxmlformats.org/officeDocument/2006/relationships/image" Target="../media/image60.png"/><Relationship Id="rId4" Type="http://schemas.openxmlformats.org/officeDocument/2006/relationships/image" Target="../media/image40.png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5FDD2-4B68-0642-9EB1-00C7FEC9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F17B-04B1-04C9-923C-C01E71C91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737" y="-529215"/>
            <a:ext cx="9825127" cy="3518049"/>
          </a:xfrm>
        </p:spPr>
        <p:txBody>
          <a:bodyPr/>
          <a:lstStyle/>
          <a:p>
            <a:r>
              <a:rPr lang="tr-TR" b="1" i="0" dirty="0" err="1">
                <a:solidFill>
                  <a:schemeClr val="accent3">
                    <a:lumMod val="50000"/>
                  </a:schemeClr>
                </a:solidFill>
                <a:effectLst/>
                <a:latin typeface="Source Sans 3"/>
              </a:rPr>
              <a:t>Intrusion</a:t>
            </a:r>
            <a:r>
              <a:rPr lang="tr-TR" b="1" i="0" dirty="0">
                <a:solidFill>
                  <a:schemeClr val="accent3">
                    <a:lumMod val="50000"/>
                  </a:schemeClr>
                </a:solidFill>
                <a:effectLst/>
                <a:latin typeface="Source Sans 3"/>
              </a:rPr>
              <a:t> </a:t>
            </a:r>
            <a:r>
              <a:rPr lang="tr-TR" b="1" i="0" dirty="0" err="1">
                <a:solidFill>
                  <a:schemeClr val="accent3">
                    <a:lumMod val="50000"/>
                  </a:schemeClr>
                </a:solidFill>
                <a:effectLst/>
                <a:latin typeface="Source Sans 3"/>
              </a:rPr>
              <a:t>Detection</a:t>
            </a:r>
            <a:r>
              <a:rPr lang="tr-TR" b="1" i="0" dirty="0">
                <a:solidFill>
                  <a:schemeClr val="accent3">
                    <a:lumMod val="50000"/>
                  </a:schemeClr>
                </a:solidFill>
                <a:effectLst/>
                <a:latin typeface="Source Sans 3"/>
              </a:rPr>
              <a:t> </a:t>
            </a:r>
            <a:r>
              <a:rPr lang="tr-TR" b="1" i="0" dirty="0" err="1">
                <a:solidFill>
                  <a:schemeClr val="accent3">
                    <a:lumMod val="50000"/>
                  </a:schemeClr>
                </a:solidFill>
                <a:effectLst/>
                <a:latin typeface="Source Sans 3"/>
              </a:rPr>
              <a:t>System</a:t>
            </a:r>
            <a:r>
              <a:rPr lang="tr-TR" b="1" i="0" dirty="0">
                <a:solidFill>
                  <a:schemeClr val="accent3">
                    <a:lumMod val="50000"/>
                  </a:schemeClr>
                </a:solidFill>
                <a:effectLst/>
                <a:latin typeface="Source Sans 3"/>
              </a:rPr>
              <a:t> (IDS) </a:t>
            </a:r>
            <a:br>
              <a:rPr lang="tr-TR" b="1" i="0" dirty="0">
                <a:effectLst/>
                <a:latin typeface="Source Sans 3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1C216-3907-01B2-5490-19BDCEFA9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5230" y="3297382"/>
            <a:ext cx="6296406" cy="3767324"/>
          </a:xfrm>
        </p:spPr>
        <p:txBody>
          <a:bodyPr/>
          <a:lstStyle/>
          <a:p>
            <a:pPr algn="l"/>
            <a:r>
              <a:rPr lang="en-GB" sz="2800" b="1" dirty="0" err="1"/>
              <a:t>Esad</a:t>
            </a:r>
            <a:r>
              <a:rPr lang="en-GB" sz="2800" b="1" dirty="0"/>
              <a:t> </a:t>
            </a:r>
            <a:r>
              <a:rPr lang="en-GB" sz="2800" b="1" dirty="0" err="1"/>
              <a:t>Engin</a:t>
            </a:r>
            <a:r>
              <a:rPr lang="en-GB" sz="2800" b="1" dirty="0"/>
              <a:t> IŞIK                         22011602</a:t>
            </a:r>
          </a:p>
          <a:p>
            <a:pPr algn="l"/>
            <a:r>
              <a:rPr lang="en-GB" sz="2800" b="1" dirty="0"/>
              <a:t>Emir </a:t>
            </a:r>
            <a:r>
              <a:rPr lang="en-GB" sz="2800" b="1" dirty="0" err="1"/>
              <a:t>Kerem</a:t>
            </a:r>
            <a:r>
              <a:rPr lang="en-GB" sz="2800" b="1" dirty="0"/>
              <a:t> ÖZTÜRK              20011613</a:t>
            </a:r>
          </a:p>
          <a:p>
            <a:pPr algn="l"/>
            <a:r>
              <a:rPr lang="en-GB" sz="2800" b="1" dirty="0" err="1"/>
              <a:t>Şeyda</a:t>
            </a:r>
            <a:r>
              <a:rPr lang="en-GB" sz="2800" b="1" dirty="0"/>
              <a:t> </a:t>
            </a:r>
            <a:r>
              <a:rPr lang="en-GB" sz="2800" b="1" dirty="0" err="1"/>
              <a:t>Şeyma</a:t>
            </a:r>
            <a:r>
              <a:rPr lang="en-GB" sz="2800" b="1" dirty="0"/>
              <a:t> BALCI</a:t>
            </a:r>
            <a:r>
              <a:rPr lang="tr-TR" sz="2800" b="1" dirty="0"/>
              <a:t>	         21011617</a:t>
            </a:r>
            <a:endParaRPr lang="en-GB" sz="2800" b="1" dirty="0"/>
          </a:p>
          <a:p>
            <a:pPr algn="l"/>
            <a:r>
              <a:rPr lang="en-GB" sz="2800" b="1" dirty="0" err="1"/>
              <a:t>Atahan</a:t>
            </a:r>
            <a:r>
              <a:rPr lang="en-GB" sz="2800" b="1" dirty="0"/>
              <a:t> UZ                                    21011019</a:t>
            </a:r>
            <a:endParaRPr lang="en-GB" b="1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BF7137E-BAF0-794F-5F55-847B41E5DA51}"/>
              </a:ext>
            </a:extLst>
          </p:cNvPr>
          <p:cNvSpPr txBox="1"/>
          <p:nvPr/>
        </p:nvSpPr>
        <p:spPr>
          <a:xfrm>
            <a:off x="3053443" y="-1703223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/>
          </a:p>
        </p:txBody>
      </p:sp>
      <p:pic>
        <p:nvPicPr>
          <p:cNvPr id="10" name="Resim 9" descr="kırpıntı çizim, grafik, grafik tasarım, çizgi film içeren bir resim&#10;&#10;Açıklama otomatik olarak oluşturuldu">
            <a:extLst>
              <a:ext uri="{FF2B5EF4-FFF2-40B4-BE49-F238E27FC236}">
                <a16:creationId xmlns:a16="http://schemas.microsoft.com/office/drawing/2014/main" id="{7195D16A-441E-C700-C488-9B965BFBF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7" y="2355127"/>
            <a:ext cx="4486939" cy="4486939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0D34F210-2316-6C85-9AAA-519BA4593FDE}"/>
              </a:ext>
            </a:extLst>
          </p:cNvPr>
          <p:cNvSpPr txBox="1"/>
          <p:nvPr/>
        </p:nvSpPr>
        <p:spPr>
          <a:xfrm>
            <a:off x="9337964" y="7869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0580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9139A-44B2-FA40-F2C2-1AC1CCBE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853857-BA5A-F05E-2A32-D203773C8A77}"/>
              </a:ext>
            </a:extLst>
          </p:cNvPr>
          <p:cNvSpPr txBox="1">
            <a:spLocks/>
          </p:cNvSpPr>
          <p:nvPr/>
        </p:nvSpPr>
        <p:spPr>
          <a:xfrm>
            <a:off x="709059" y="3793974"/>
            <a:ext cx="894347" cy="154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F11233A2-3141-1A56-32A5-DD57D70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727" y="353297"/>
            <a:ext cx="9484546" cy="1325563"/>
          </a:xfrm>
        </p:spPr>
        <p:txBody>
          <a:bodyPr>
            <a:noAutofit/>
          </a:bodyPr>
          <a:lstStyle/>
          <a:p>
            <a:pPr algn="ctr"/>
            <a:r>
              <a:rPr lang="en-GB" sz="5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How</a:t>
            </a:r>
            <a:r>
              <a:rPr lang="tr-TR" sz="5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does</a:t>
            </a:r>
            <a:r>
              <a:rPr lang="en-GB" sz="5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it work?</a:t>
            </a:r>
            <a:br>
              <a:rPr lang="en-GB" sz="5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en-GB" sz="5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" name="Resim 3" descr="kırpıntı çizim, grafik, grafik tasarım, çizgi film içeren bir resim&#10;&#10;Açıklama otomatik olarak oluşturuldu">
            <a:extLst>
              <a:ext uri="{FF2B5EF4-FFF2-40B4-BE49-F238E27FC236}">
                <a16:creationId xmlns:a16="http://schemas.microsoft.com/office/drawing/2014/main" id="{CB6ABA15-7132-C8FB-E5F4-7E90CF032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1" y="33488"/>
            <a:ext cx="1645372" cy="1645372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005779D8-B823-1AFF-9FC8-43DEABBD224F}"/>
              </a:ext>
            </a:extLst>
          </p:cNvPr>
          <p:cNvSpPr txBox="1"/>
          <p:nvPr/>
        </p:nvSpPr>
        <p:spPr>
          <a:xfrm>
            <a:off x="1353727" y="1837944"/>
            <a:ext cx="92348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800" dirty="0"/>
              <a:t>IDS </a:t>
            </a:r>
            <a:r>
              <a:rPr lang="tr-TR" sz="2800" dirty="0" err="1"/>
              <a:t>monitors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computer</a:t>
            </a:r>
            <a:r>
              <a:rPr lang="tr-TR" sz="2800" dirty="0"/>
              <a:t> network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detect</a:t>
            </a:r>
            <a:r>
              <a:rPr lang="tr-TR" sz="2800" dirty="0"/>
              <a:t> </a:t>
            </a:r>
            <a:r>
              <a:rPr lang="tr-TR" sz="2800" dirty="0" err="1"/>
              <a:t>malicious</a:t>
            </a:r>
            <a:r>
              <a:rPr lang="tr-TR" sz="2800" dirty="0"/>
              <a:t> </a:t>
            </a:r>
            <a:r>
              <a:rPr lang="tr-TR" sz="2800" dirty="0" err="1"/>
              <a:t>activity</a:t>
            </a:r>
            <a:r>
              <a:rPr lang="tr-TR" sz="2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 err="1"/>
              <a:t>Analyzes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data in </a:t>
            </a:r>
            <a:r>
              <a:rPr lang="tr-TR" sz="2800" dirty="0" err="1"/>
              <a:t>the</a:t>
            </a:r>
            <a:r>
              <a:rPr lang="tr-TR" sz="2800" dirty="0"/>
              <a:t> network </a:t>
            </a:r>
            <a:r>
              <a:rPr lang="tr-TR" sz="2800" dirty="0" err="1"/>
              <a:t>traffic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searches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patterns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signs</a:t>
            </a:r>
            <a:r>
              <a:rPr lang="tr-TR" sz="2800" dirty="0"/>
              <a:t> of </a:t>
            </a:r>
            <a:r>
              <a:rPr lang="tr-TR" sz="2800" dirty="0" err="1"/>
              <a:t>irregular</a:t>
            </a:r>
            <a:r>
              <a:rPr lang="tr-TR" sz="2800" dirty="0"/>
              <a:t> </a:t>
            </a:r>
            <a:r>
              <a:rPr lang="tr-TR" sz="2800" dirty="0" err="1"/>
              <a:t>behavior</a:t>
            </a:r>
            <a:r>
              <a:rPr lang="tr-TR" sz="2800" dirty="0"/>
              <a:t> in </a:t>
            </a:r>
            <a:r>
              <a:rPr lang="tr-TR" sz="2800" dirty="0" err="1"/>
              <a:t>the</a:t>
            </a:r>
            <a:r>
              <a:rPr lang="tr-TR" sz="2800" dirty="0"/>
              <a:t> network.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IDS </a:t>
            </a:r>
            <a:r>
              <a:rPr lang="tr-TR" sz="2800" dirty="0" err="1"/>
              <a:t>compares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suspicious</a:t>
            </a:r>
            <a:r>
              <a:rPr lang="tr-TR" sz="2800" dirty="0"/>
              <a:t> </a:t>
            </a:r>
            <a:r>
              <a:rPr lang="tr-TR" sz="2800" dirty="0" err="1"/>
              <a:t>activity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a set of </a:t>
            </a:r>
            <a:r>
              <a:rPr lang="tr-TR" sz="2800" dirty="0" err="1"/>
              <a:t>rules</a:t>
            </a:r>
            <a:r>
              <a:rPr lang="tr-TR" sz="2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 err="1"/>
              <a:t>If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suspicious</a:t>
            </a:r>
            <a:r>
              <a:rPr lang="tr-TR" sz="2800" dirty="0"/>
              <a:t> </a:t>
            </a:r>
            <a:r>
              <a:rPr lang="tr-TR" sz="2800" dirty="0" err="1"/>
              <a:t>activity</a:t>
            </a:r>
            <a:r>
              <a:rPr lang="tr-TR" sz="2800" dirty="0"/>
              <a:t> </a:t>
            </a:r>
            <a:r>
              <a:rPr lang="tr-TR" sz="2800" dirty="0" err="1"/>
              <a:t>matches</a:t>
            </a:r>
            <a:r>
              <a:rPr lang="tr-TR" sz="2800" dirty="0"/>
              <a:t> </a:t>
            </a:r>
            <a:r>
              <a:rPr lang="tr-TR" sz="2800" dirty="0" err="1"/>
              <a:t>these</a:t>
            </a:r>
            <a:r>
              <a:rPr lang="tr-TR" sz="2800" dirty="0"/>
              <a:t> set of </a:t>
            </a:r>
            <a:r>
              <a:rPr lang="tr-TR" sz="2800" dirty="0" err="1"/>
              <a:t>rules</a:t>
            </a:r>
            <a:r>
              <a:rPr lang="tr-TR" sz="2800" dirty="0"/>
              <a:t>, an alarm is </a:t>
            </a:r>
            <a:r>
              <a:rPr lang="tr-TR" sz="2800" dirty="0" err="1"/>
              <a:t>rang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system</a:t>
            </a:r>
            <a:r>
              <a:rPr lang="tr-TR" sz="2800" dirty="0"/>
              <a:t> admin is </a:t>
            </a:r>
            <a:r>
              <a:rPr lang="tr-TR" sz="2800" dirty="0" err="1"/>
              <a:t>alerted</a:t>
            </a:r>
            <a:r>
              <a:rPr lang="tr-TR" sz="28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tr-TR" sz="2400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FC902AE8-6849-B133-7DE0-B8F5FAEA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710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2F3CCC-38E9-B5E1-CF4E-AA0B4A0E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                                     </a:t>
            </a:r>
            <a:r>
              <a:rPr lang="tr-TR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Methods</a:t>
            </a:r>
            <a:endParaRPr lang="tr-TR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8D6B31-7E83-AC58-740A-06F49308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75" y="1690688"/>
            <a:ext cx="5322758" cy="20268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sz="3200" b="1" u="sng" dirty="0" err="1">
                <a:solidFill>
                  <a:schemeClr val="accent5">
                    <a:lumMod val="50000"/>
                  </a:schemeClr>
                </a:solidFill>
              </a:rPr>
              <a:t>Signature-based</a:t>
            </a:r>
            <a:r>
              <a:rPr lang="tr-TR" sz="3200" b="1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3200" b="1" u="sng" dirty="0" err="1">
                <a:solidFill>
                  <a:schemeClr val="accent5">
                    <a:lumMod val="50000"/>
                  </a:schemeClr>
                </a:solidFill>
              </a:rPr>
              <a:t>Method</a:t>
            </a:r>
            <a:endParaRPr lang="tr-TR" sz="3200" b="1" u="sng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AC13AB1-7B06-D108-F4F8-009A0DD8A859}"/>
              </a:ext>
            </a:extLst>
          </p:cNvPr>
          <p:cNvSpPr txBox="1"/>
          <p:nvPr/>
        </p:nvSpPr>
        <p:spPr>
          <a:xfrm>
            <a:off x="6793950" y="1690688"/>
            <a:ext cx="47697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200" b="1" u="sng" dirty="0" err="1">
                <a:solidFill>
                  <a:schemeClr val="accent5">
                    <a:lumMod val="50000"/>
                  </a:schemeClr>
                </a:solidFill>
              </a:rPr>
              <a:t>Anomaly-based</a:t>
            </a:r>
            <a:r>
              <a:rPr lang="tr-TR" sz="3200" b="1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3200" b="1" u="sng" dirty="0" err="1">
                <a:solidFill>
                  <a:schemeClr val="accent5">
                    <a:lumMod val="50000"/>
                  </a:schemeClr>
                </a:solidFill>
              </a:rPr>
              <a:t>Method</a:t>
            </a:r>
            <a:endParaRPr lang="tr-TR" sz="3200" u="sng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4000" u="sng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4000" u="sng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tr-TR" dirty="0"/>
          </a:p>
        </p:txBody>
      </p:sp>
      <p:pic>
        <p:nvPicPr>
          <p:cNvPr id="7" name="Resim 6" descr="diyagram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A02B9215-660B-95E8-E265-972251B5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29" y="3116888"/>
            <a:ext cx="2814300" cy="3023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Resim 8" descr="metin, diyagram, taslak içeren bir resim&#10;&#10;Açıklama otomatik olarak oluşturuldu">
            <a:extLst>
              <a:ext uri="{FF2B5EF4-FFF2-40B4-BE49-F238E27FC236}">
                <a16:creationId xmlns:a16="http://schemas.microsoft.com/office/drawing/2014/main" id="{E6325CFF-0609-D2B4-8083-AFB8DFC41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864317" cy="2026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Resim 14" descr="kırpıntı çizim, grafik, grafik tasarım, çizgi film içeren bir resim&#10;&#10;Açıklama otomatik olarak oluşturuldu">
            <a:extLst>
              <a:ext uri="{FF2B5EF4-FFF2-40B4-BE49-F238E27FC236}">
                <a16:creationId xmlns:a16="http://schemas.microsoft.com/office/drawing/2014/main" id="{90E95824-3EB3-882E-EDC4-DC85F090B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1" y="33488"/>
            <a:ext cx="1645372" cy="16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0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0CF61A-8779-B675-D02A-1F80E875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957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sz="4400" b="1" u="sng" dirty="0" err="1">
                <a:solidFill>
                  <a:schemeClr val="accent5">
                    <a:lumMod val="50000"/>
                  </a:schemeClr>
                </a:solidFill>
              </a:rPr>
              <a:t>Signature-based</a:t>
            </a:r>
            <a:r>
              <a:rPr lang="tr-TR" sz="4400" b="1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b="1" u="sng" dirty="0" err="1">
                <a:solidFill>
                  <a:schemeClr val="accent5">
                    <a:lumMod val="50000"/>
                  </a:schemeClr>
                </a:solidFill>
              </a:rPr>
              <a:t>Method</a:t>
            </a:r>
            <a:br>
              <a:rPr lang="tr-TR" sz="4400" b="1" u="sng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tr-TR" sz="4400" b="1" u="sng" dirty="0">
                <a:solidFill>
                  <a:schemeClr val="accent5">
                    <a:lumMod val="50000"/>
                  </a:schemeClr>
                </a:solidFill>
              </a:rPr>
            </a:br>
            <a:endParaRPr lang="tr-TR" dirty="0"/>
          </a:p>
        </p:txBody>
      </p:sp>
      <p:pic>
        <p:nvPicPr>
          <p:cNvPr id="4" name="Resim 3" descr="kırpıntı çizim, grafik, grafik tasarım, çizgi film içeren bir resim&#10;&#10;Açıklama otomatik olarak oluşturuldu">
            <a:extLst>
              <a:ext uri="{FF2B5EF4-FFF2-40B4-BE49-F238E27FC236}">
                <a16:creationId xmlns:a16="http://schemas.microsoft.com/office/drawing/2014/main" id="{209827B7-43E8-9693-C47D-D2F7D479E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1" y="33488"/>
            <a:ext cx="1645372" cy="1645372"/>
          </a:xfrm>
          <a:prstGeom prst="rect">
            <a:avLst/>
          </a:prstGeom>
        </p:spPr>
      </p:pic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54D7545D-8C63-61FF-038B-9582EC29A3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67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err="1"/>
              <a:t>Signature-based</a:t>
            </a:r>
            <a:r>
              <a:rPr lang="tr-TR" u="sng" dirty="0"/>
              <a:t> NIDS</a:t>
            </a:r>
            <a:r>
              <a:rPr lang="tr-TR" dirty="0"/>
              <a:t> </a:t>
            </a:r>
            <a:r>
              <a:rPr lang="tr-TR" dirty="0" err="1"/>
              <a:t>monitors</a:t>
            </a:r>
            <a:r>
              <a:rPr lang="tr-TR" dirty="0"/>
              <a:t> </a:t>
            </a:r>
            <a:r>
              <a:rPr lang="tr-TR" dirty="0" err="1"/>
              <a:t>packages</a:t>
            </a:r>
            <a:r>
              <a:rPr lang="tr-TR" dirty="0"/>
              <a:t> inside of a Network. </a:t>
            </a:r>
            <a:r>
              <a:rPr lang="tr-TR" dirty="0" err="1"/>
              <a:t>Pre-determined</a:t>
            </a:r>
            <a:r>
              <a:rPr lang="tr-TR" dirty="0"/>
              <a:t> </a:t>
            </a:r>
            <a:r>
              <a:rPr lang="tr-TR" dirty="0" err="1"/>
              <a:t>attack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as </a:t>
            </a:r>
            <a:r>
              <a:rPr lang="tr-TR" dirty="0" err="1"/>
              <a:t>signatures</a:t>
            </a:r>
            <a:r>
              <a:rPr lang="tr-TR" dirty="0"/>
              <a:t>. </a:t>
            </a:r>
          </a:p>
          <a:p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dirty="0" err="1"/>
              <a:t>Checks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spesific</a:t>
            </a:r>
            <a:r>
              <a:rPr lang="tr-TR" dirty="0"/>
              <a:t> byte </a:t>
            </a:r>
            <a:r>
              <a:rPr lang="tr-TR" dirty="0" err="1"/>
              <a:t>patterns</a:t>
            </a:r>
            <a:r>
              <a:rPr lang="tr-TR" dirty="0"/>
              <a:t> of a network </a:t>
            </a:r>
            <a:r>
              <a:rPr lang="tr-TR" dirty="0" err="1"/>
              <a:t>traffic</a:t>
            </a:r>
            <a:r>
              <a:rPr lang="tr-TR" dirty="0"/>
              <a:t>.</a:t>
            </a:r>
          </a:p>
          <a:p>
            <a:r>
              <a:rPr lang="tr-TR" dirty="0" err="1"/>
              <a:t>Signature-based</a:t>
            </a:r>
            <a:r>
              <a:rPr lang="tr-TR" dirty="0"/>
              <a:t> IDS is a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effective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but,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b="1" dirty="0"/>
              <a:t>an</a:t>
            </a:r>
            <a:r>
              <a:rPr lang="tr-TR" dirty="0"/>
              <a:t> </a:t>
            </a:r>
            <a:r>
              <a:rPr lang="tr-TR" b="1" dirty="0" err="1"/>
              <a:t>unknown</a:t>
            </a:r>
            <a:r>
              <a:rPr lang="tr-TR" dirty="0"/>
              <a:t> </a:t>
            </a:r>
            <a:r>
              <a:rPr lang="tr-TR" dirty="0" err="1"/>
              <a:t>attack</a:t>
            </a:r>
            <a:r>
              <a:rPr lang="tr-TR" dirty="0"/>
              <a:t> is </a:t>
            </a:r>
            <a:r>
              <a:rPr lang="tr-TR" dirty="0" err="1"/>
              <a:t>happening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Network it </a:t>
            </a:r>
            <a:r>
              <a:rPr lang="tr-TR" dirty="0" err="1"/>
              <a:t>doesn’t</a:t>
            </a:r>
            <a:r>
              <a:rPr lang="tr-TR" dirty="0"/>
              <a:t> </a:t>
            </a:r>
            <a:r>
              <a:rPr lang="tr-TR" dirty="0" err="1"/>
              <a:t>recognise</a:t>
            </a:r>
            <a:r>
              <a:rPr lang="tr-TR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68306654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C1C566-9944-4F2B-2B8A-E45F1FFB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206" y="500062"/>
            <a:ext cx="10515600" cy="1325563"/>
          </a:xfrm>
        </p:spPr>
        <p:txBody>
          <a:bodyPr/>
          <a:lstStyle/>
          <a:p>
            <a:r>
              <a:rPr lang="tr-TR" sz="4400" b="1" u="sng" dirty="0" err="1">
                <a:solidFill>
                  <a:schemeClr val="accent5">
                    <a:lumMod val="50000"/>
                  </a:schemeClr>
                </a:solidFill>
              </a:rPr>
              <a:t>Anomaly-based</a:t>
            </a:r>
            <a:r>
              <a:rPr lang="tr-TR" sz="4400" b="1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b="1" u="sng" dirty="0" err="1">
                <a:solidFill>
                  <a:schemeClr val="accent5">
                    <a:lumMod val="50000"/>
                  </a:schemeClr>
                </a:solidFill>
              </a:rPr>
              <a:t>Method</a:t>
            </a:r>
            <a:br>
              <a:rPr lang="tr-TR" sz="4400" u="sng" dirty="0">
                <a:solidFill>
                  <a:schemeClr val="accent5">
                    <a:lumMod val="50000"/>
                  </a:schemeClr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594702-C643-4BB4-62D5-9738F1C4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u="sng" dirty="0" err="1"/>
              <a:t>Anomaly-based</a:t>
            </a:r>
            <a:r>
              <a:rPr lang="tr-TR" u="sng" dirty="0"/>
              <a:t> NIDS</a:t>
            </a:r>
            <a:r>
              <a:rPr lang="tr-TR" dirty="0"/>
              <a:t> </a:t>
            </a:r>
            <a:r>
              <a:rPr lang="tr-TR" dirty="0" err="1"/>
              <a:t>monitors</a:t>
            </a:r>
            <a:r>
              <a:rPr lang="tr-TR" dirty="0"/>
              <a:t> network </a:t>
            </a:r>
            <a:r>
              <a:rPr lang="tr-TR" dirty="0" err="1"/>
              <a:t>traffic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compares</a:t>
            </a:r>
            <a:r>
              <a:rPr lang="tr-TR" dirty="0"/>
              <a:t> it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baseline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baseline</a:t>
            </a:r>
            <a:r>
              <a:rPr lang="tr-TR" dirty="0"/>
              <a:t> </a:t>
            </a:r>
            <a:r>
              <a:rPr lang="tr-TR" dirty="0" err="1"/>
              <a:t>decides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is «</a:t>
            </a:r>
            <a:r>
              <a:rPr lang="tr-TR" dirty="0" err="1"/>
              <a:t>accepted</a:t>
            </a:r>
            <a:r>
              <a:rPr lang="tr-TR" dirty="0"/>
              <a:t>»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network.</a:t>
            </a:r>
          </a:p>
          <a:p>
            <a:r>
              <a:rPr lang="tr-TR" dirty="0" err="1"/>
              <a:t>Malicious</a:t>
            </a:r>
            <a:r>
              <a:rPr lang="tr-TR" dirty="0"/>
              <a:t> </a:t>
            </a:r>
            <a:r>
              <a:rPr lang="tr-TR" dirty="0" err="1"/>
              <a:t>codes</a:t>
            </a:r>
            <a:r>
              <a:rPr lang="tr-TR" dirty="0"/>
              <a:t> </a:t>
            </a:r>
            <a:r>
              <a:rPr lang="tr-TR" dirty="0" err="1"/>
              <a:t>constantly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therefore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trustful</a:t>
            </a:r>
            <a:r>
              <a:rPr lang="tr-TR" dirty="0"/>
              <a:t> </a:t>
            </a:r>
            <a:r>
              <a:rPr lang="tr-TR" dirty="0" err="1"/>
              <a:t>activity</a:t>
            </a:r>
            <a:r>
              <a:rPr lang="tr-TR" dirty="0"/>
              <a:t> model.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activity</a:t>
            </a:r>
            <a:r>
              <a:rPr lang="tr-TR" dirty="0"/>
              <a:t> </a:t>
            </a:r>
            <a:r>
              <a:rPr lang="tr-TR" dirty="0" err="1"/>
              <a:t>doesn’t</a:t>
            </a:r>
            <a:r>
              <a:rPr lang="tr-TR" dirty="0"/>
              <a:t> fit </a:t>
            </a:r>
            <a:r>
              <a:rPr lang="tr-TR" dirty="0" err="1"/>
              <a:t>the</a:t>
            </a:r>
            <a:r>
              <a:rPr lang="tr-TR" dirty="0"/>
              <a:t> model, </a:t>
            </a:r>
            <a:r>
              <a:rPr lang="tr-TR" dirty="0" err="1"/>
              <a:t>it’s</a:t>
            </a:r>
            <a:r>
              <a:rPr lang="tr-TR" dirty="0"/>
              <a:t> </a:t>
            </a:r>
            <a:r>
              <a:rPr lang="tr-TR" dirty="0" err="1"/>
              <a:t>reported</a:t>
            </a:r>
            <a:r>
              <a:rPr lang="tr-TR" dirty="0"/>
              <a:t> as </a:t>
            </a:r>
            <a:r>
              <a:rPr lang="tr-TR" dirty="0" err="1"/>
              <a:t>suspicious</a:t>
            </a:r>
            <a:r>
              <a:rPr lang="tr-TR" dirty="0"/>
              <a:t>.</a:t>
            </a:r>
          </a:p>
        </p:txBody>
      </p:sp>
      <p:pic>
        <p:nvPicPr>
          <p:cNvPr id="4" name="Resim 3" descr="kırpıntı çizim, grafik, grafik tasarım, çizgi film içeren bir resim&#10;&#10;Açıklama otomatik olarak oluşturuldu">
            <a:extLst>
              <a:ext uri="{FF2B5EF4-FFF2-40B4-BE49-F238E27FC236}">
                <a16:creationId xmlns:a16="http://schemas.microsoft.com/office/drawing/2014/main" id="{37D96D46-AC17-DA32-7988-BD65D67F4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1" y="33488"/>
            <a:ext cx="1645372" cy="16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849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DBB1A-BEC4-E100-4CC9-2B068BD2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246" y="426679"/>
            <a:ext cx="10515600" cy="1325563"/>
          </a:xfrm>
        </p:spPr>
        <p:txBody>
          <a:bodyPr/>
          <a:lstStyle/>
          <a:p>
            <a:r>
              <a:rPr lang="tr-TR" b="1" dirty="0" err="1">
                <a:solidFill>
                  <a:schemeClr val="accent1">
                    <a:lumMod val="50000"/>
                  </a:schemeClr>
                </a:solidFill>
              </a:rPr>
              <a:t>Intrusion</a:t>
            </a:r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1">
                    <a:lumMod val="50000"/>
                  </a:schemeClr>
                </a:solidFill>
              </a:rPr>
              <a:t>Detection</a:t>
            </a:r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1">
                    <a:lumMod val="50000"/>
                  </a:schemeClr>
                </a:solidFill>
              </a:rPr>
              <a:t>Evasion</a:t>
            </a:r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1">
                    <a:lumMod val="50000"/>
                  </a:schemeClr>
                </a:solidFill>
              </a:rPr>
              <a:t>Techniques</a:t>
            </a:r>
            <a:endParaRPr lang="tr-T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881166-38C1-497C-E5A8-28FF1E44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  <p:pic>
        <p:nvPicPr>
          <p:cNvPr id="4" name="Resim 3" descr="kırpıntı çizim, grafik, grafik tasarım, çizgi film içeren bir resim&#10;&#10;Açıklama otomatik olarak oluşturuldu">
            <a:extLst>
              <a:ext uri="{FF2B5EF4-FFF2-40B4-BE49-F238E27FC236}">
                <a16:creationId xmlns:a16="http://schemas.microsoft.com/office/drawing/2014/main" id="{2D750881-9662-44CC-A385-0800C9839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1" y="33488"/>
            <a:ext cx="1645372" cy="164537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BDC0482-616B-8F44-4D4D-6D2CD9DB9D28}"/>
              </a:ext>
            </a:extLst>
          </p:cNvPr>
          <p:cNvSpPr txBox="1"/>
          <p:nvPr/>
        </p:nvSpPr>
        <p:spPr>
          <a:xfrm>
            <a:off x="838200" y="1831328"/>
            <a:ext cx="100931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 err="1"/>
              <a:t>Types</a:t>
            </a:r>
            <a:r>
              <a:rPr lang="tr-TR" sz="2800" dirty="0"/>
              <a:t> of IDS </a:t>
            </a:r>
            <a:r>
              <a:rPr lang="tr-TR" sz="2800" dirty="0" err="1"/>
              <a:t>evasion</a:t>
            </a:r>
            <a:r>
              <a:rPr lang="tr-TR" sz="2800" dirty="0"/>
              <a:t> </a:t>
            </a:r>
            <a:r>
              <a:rPr lang="tr-TR" sz="2800" dirty="0" err="1"/>
              <a:t>techniques</a:t>
            </a:r>
            <a:r>
              <a:rPr lang="tr-TR" sz="2800" dirty="0"/>
              <a:t>: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tr-TR" sz="2800" b="1" dirty="0" err="1"/>
              <a:t>Fragmentation</a:t>
            </a:r>
            <a:r>
              <a:rPr lang="tr-TR" sz="2800" dirty="0"/>
              <a:t>: </a:t>
            </a:r>
            <a:r>
              <a:rPr lang="tr-TR" sz="2800" dirty="0" err="1"/>
              <a:t>Dividing</a:t>
            </a:r>
            <a:r>
              <a:rPr lang="tr-TR" sz="2800" dirty="0"/>
              <a:t> </a:t>
            </a:r>
            <a:r>
              <a:rPr lang="tr-TR" sz="2800" dirty="0" err="1"/>
              <a:t>big</a:t>
            </a:r>
            <a:r>
              <a:rPr lang="tr-TR" sz="2800" dirty="0"/>
              <a:t> </a:t>
            </a:r>
            <a:r>
              <a:rPr lang="tr-TR" sz="2800" dirty="0" err="1"/>
              <a:t>packets</a:t>
            </a:r>
            <a:r>
              <a:rPr lang="tr-TR" sz="2800" dirty="0"/>
              <a:t> </a:t>
            </a:r>
            <a:r>
              <a:rPr lang="tr-TR" sz="2800" dirty="0" err="1"/>
              <a:t>into</a:t>
            </a:r>
            <a:r>
              <a:rPr lang="tr-TR" sz="2800" dirty="0"/>
              <a:t> </a:t>
            </a:r>
            <a:r>
              <a:rPr lang="tr-TR" sz="2800" dirty="0" err="1"/>
              <a:t>smaller</a:t>
            </a:r>
            <a:r>
              <a:rPr lang="tr-TR" sz="2800" dirty="0"/>
              <a:t> </a:t>
            </a:r>
            <a:r>
              <a:rPr lang="tr-TR" sz="2800" dirty="0" err="1"/>
              <a:t>ones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make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malware</a:t>
            </a:r>
            <a:r>
              <a:rPr lang="tr-TR" sz="2800" dirty="0"/>
              <a:t> </a:t>
            </a:r>
            <a:r>
              <a:rPr lang="tr-TR" sz="2800" dirty="0" err="1"/>
              <a:t>harder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detect</a:t>
            </a:r>
            <a:r>
              <a:rPr lang="tr-TR" sz="2800" dirty="0"/>
              <a:t>.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tr-TR" sz="2800" b="1" dirty="0" err="1"/>
              <a:t>Encryption</a:t>
            </a:r>
            <a:r>
              <a:rPr lang="tr-TR" sz="2800" dirty="0"/>
              <a:t>: </a:t>
            </a:r>
            <a:r>
              <a:rPr lang="tr-TR" sz="2800" dirty="0" err="1"/>
              <a:t>Even</a:t>
            </a:r>
            <a:r>
              <a:rPr lang="tr-TR" sz="2800" dirty="0"/>
              <a:t> </a:t>
            </a:r>
            <a:r>
              <a:rPr lang="tr-TR" sz="2800" dirty="0" err="1"/>
              <a:t>though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default</a:t>
            </a:r>
            <a:r>
              <a:rPr lang="tr-TR" sz="2800" dirty="0"/>
              <a:t> </a:t>
            </a:r>
            <a:r>
              <a:rPr lang="tr-TR" sz="2800" dirty="0" err="1"/>
              <a:t>use</a:t>
            </a:r>
            <a:r>
              <a:rPr lang="tr-TR" sz="2800" dirty="0"/>
              <a:t> is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protect</a:t>
            </a:r>
            <a:r>
              <a:rPr lang="tr-TR" sz="2800" dirty="0"/>
              <a:t> </a:t>
            </a:r>
            <a:r>
              <a:rPr lang="tr-TR" sz="2800" dirty="0" err="1"/>
              <a:t>private</a:t>
            </a:r>
            <a:r>
              <a:rPr lang="tr-TR" sz="2800" dirty="0"/>
              <a:t> data, it is </a:t>
            </a:r>
            <a:r>
              <a:rPr lang="tr-TR" sz="2800" dirty="0" err="1"/>
              <a:t>also</a:t>
            </a:r>
            <a:r>
              <a:rPr lang="tr-TR" sz="2800" dirty="0"/>
              <a:t> </a:t>
            </a:r>
            <a:r>
              <a:rPr lang="tr-TR" sz="2800" dirty="0" err="1"/>
              <a:t>used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hide</a:t>
            </a:r>
            <a:r>
              <a:rPr lang="tr-TR" sz="2800" dirty="0"/>
              <a:t> </a:t>
            </a:r>
            <a:r>
              <a:rPr lang="tr-TR" sz="2800" dirty="0" err="1"/>
              <a:t>malicious</a:t>
            </a:r>
            <a:r>
              <a:rPr lang="tr-TR" sz="2800" dirty="0"/>
              <a:t> data.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tr-TR" sz="2800" b="1" dirty="0" err="1"/>
              <a:t>Traffic</a:t>
            </a:r>
            <a:r>
              <a:rPr lang="tr-TR" sz="2800" b="1" dirty="0"/>
              <a:t> </a:t>
            </a:r>
            <a:r>
              <a:rPr lang="tr-TR" sz="2800" b="1" dirty="0" err="1"/>
              <a:t>Obfuscation</a:t>
            </a:r>
            <a:r>
              <a:rPr lang="tr-TR" sz="2800" dirty="0"/>
              <a:t>: </a:t>
            </a:r>
            <a:r>
              <a:rPr lang="tr-TR" sz="2800" dirty="0" err="1"/>
              <a:t>Making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message</a:t>
            </a:r>
            <a:r>
              <a:rPr lang="tr-TR" sz="2800" dirty="0"/>
              <a:t> </a:t>
            </a:r>
            <a:r>
              <a:rPr lang="tr-TR" sz="2800" dirty="0" err="1"/>
              <a:t>more</a:t>
            </a:r>
            <a:r>
              <a:rPr lang="tr-TR" sz="2800" dirty="0"/>
              <a:t> </a:t>
            </a:r>
            <a:r>
              <a:rPr lang="tr-TR" sz="2800" dirty="0" err="1"/>
              <a:t>complicated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interpret</a:t>
            </a:r>
            <a:r>
              <a:rPr lang="tr-TR" sz="2800" dirty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tr-TR" sz="2800" b="1" dirty="0" err="1"/>
              <a:t>Coordinated</a:t>
            </a:r>
            <a:r>
              <a:rPr lang="tr-TR" sz="2800" b="1" dirty="0"/>
              <a:t>, </a:t>
            </a:r>
            <a:r>
              <a:rPr lang="tr-TR" sz="2800" b="1" dirty="0" err="1"/>
              <a:t>low-bandwidth</a:t>
            </a:r>
            <a:r>
              <a:rPr lang="tr-TR" sz="2800" b="1" dirty="0"/>
              <a:t> </a:t>
            </a:r>
            <a:r>
              <a:rPr lang="tr-TR" sz="2800" b="1" dirty="0" err="1"/>
              <a:t>attacks</a:t>
            </a:r>
            <a:r>
              <a:rPr lang="tr-TR" sz="2800" dirty="0"/>
              <a:t>: Multiple </a:t>
            </a:r>
            <a:r>
              <a:rPr lang="tr-TR" sz="2800" dirty="0" err="1"/>
              <a:t>attackers</a:t>
            </a:r>
            <a:r>
              <a:rPr lang="tr-TR" sz="2800" dirty="0"/>
              <a:t> </a:t>
            </a:r>
            <a:r>
              <a:rPr lang="tr-TR" sz="2800" dirty="0" err="1"/>
              <a:t>attacking</a:t>
            </a:r>
            <a:r>
              <a:rPr lang="tr-TR" sz="2800" dirty="0"/>
              <a:t> a network </a:t>
            </a:r>
            <a:r>
              <a:rPr lang="tr-TR" sz="2800" dirty="0" err="1"/>
              <a:t>with</a:t>
            </a:r>
            <a:r>
              <a:rPr lang="tr-TR" sz="2800" dirty="0"/>
              <a:t> </a:t>
            </a:r>
            <a:r>
              <a:rPr lang="tr-TR" sz="2800" dirty="0" err="1"/>
              <a:t>coordination</a:t>
            </a:r>
            <a:r>
              <a:rPr lang="tr-TR" sz="2800" dirty="0"/>
              <a:t> in </a:t>
            </a:r>
            <a:r>
              <a:rPr lang="tr-TR" sz="2800" dirty="0" err="1"/>
              <a:t>low-bandwidth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overwhelm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IDS.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tr-TR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019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56A76D-8E79-CE17-31F8-CDDAB22B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95" y="426679"/>
            <a:ext cx="10515600" cy="1325563"/>
          </a:xfrm>
        </p:spPr>
        <p:txBody>
          <a:bodyPr/>
          <a:lstStyle/>
          <a:p>
            <a:r>
              <a:rPr lang="tr-TR" b="1" dirty="0" err="1">
                <a:solidFill>
                  <a:schemeClr val="accent1">
                    <a:lumMod val="50000"/>
                  </a:schemeClr>
                </a:solidFill>
              </a:rPr>
              <a:t>Placement</a:t>
            </a:r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 of IDS</a:t>
            </a:r>
            <a:br>
              <a:rPr lang="tr-TR" b="1" dirty="0">
                <a:solidFill>
                  <a:schemeClr val="accent1">
                    <a:lumMod val="50000"/>
                  </a:schemeClr>
                </a:solidFill>
              </a:rPr>
            </a:br>
            <a:endParaRPr lang="tr-T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7821BA-D3C0-962D-879D-C061B747C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242"/>
            <a:ext cx="10515600" cy="4351338"/>
          </a:xfrm>
        </p:spPr>
        <p:txBody>
          <a:bodyPr>
            <a:normAutofit/>
          </a:bodyPr>
          <a:lstStyle/>
          <a:p>
            <a:r>
              <a:rPr lang="tr-TR" sz="2400" dirty="0" err="1"/>
              <a:t>Ideal</a:t>
            </a:r>
            <a:r>
              <a:rPr lang="tr-TR" sz="2400" dirty="0"/>
              <a:t> </a:t>
            </a:r>
            <a:r>
              <a:rPr lang="tr-TR" sz="2400" dirty="0" err="1"/>
              <a:t>placement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an IDS </a:t>
            </a:r>
            <a:r>
              <a:rPr lang="tr-TR" sz="2400" dirty="0" err="1"/>
              <a:t>depends</a:t>
            </a:r>
            <a:r>
              <a:rPr lang="tr-TR" sz="2400" dirty="0"/>
              <a:t> on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spesific</a:t>
            </a:r>
            <a:r>
              <a:rPr lang="tr-TR" sz="2400" dirty="0"/>
              <a:t> network. But </a:t>
            </a:r>
            <a:r>
              <a:rPr lang="tr-TR" sz="2400" dirty="0" err="1"/>
              <a:t>there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two main </a:t>
            </a:r>
            <a:r>
              <a:rPr lang="tr-TR" sz="2400" dirty="0" err="1"/>
              <a:t>approaches</a:t>
            </a:r>
            <a:r>
              <a:rPr lang="tr-TR" sz="2400" dirty="0"/>
              <a:t>.</a:t>
            </a:r>
          </a:p>
          <a:p>
            <a:pPr marL="971550" lvl="1" indent="-514350">
              <a:buFont typeface="+mj-lt"/>
              <a:buAutoNum type="romanUcPeriod"/>
            </a:pPr>
            <a:r>
              <a:rPr lang="tr-TR" b="1" u="sng" dirty="0"/>
              <a:t>IDS </a:t>
            </a:r>
            <a:r>
              <a:rPr lang="tr-TR" b="1" u="sng" dirty="0" err="1"/>
              <a:t>behind</a:t>
            </a:r>
            <a:r>
              <a:rPr lang="tr-TR" b="1" u="sng" dirty="0"/>
              <a:t> </a:t>
            </a:r>
            <a:r>
              <a:rPr lang="tr-TR" b="1" u="sng" dirty="0" err="1"/>
              <a:t>the</a:t>
            </a:r>
            <a:r>
              <a:rPr lang="tr-TR" b="1" u="sng" dirty="0"/>
              <a:t> Firewall</a:t>
            </a:r>
            <a:r>
              <a:rPr lang="tr-TR" dirty="0"/>
              <a:t>:</a:t>
            </a:r>
          </a:p>
          <a:p>
            <a:pPr marL="914400" lvl="2" indent="0">
              <a:buNone/>
            </a:pPr>
            <a:r>
              <a:rPr lang="tr-TR" dirty="0"/>
              <a:t>Firewall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, </a:t>
            </a:r>
            <a:r>
              <a:rPr lang="tr-TR" dirty="0" err="1"/>
              <a:t>dealing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unwanted</a:t>
            </a:r>
            <a:r>
              <a:rPr lang="tr-TR" dirty="0"/>
              <a:t> data. IDS </a:t>
            </a:r>
            <a:r>
              <a:rPr lang="tr-TR" dirty="0" err="1"/>
              <a:t>gets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focus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internal</a:t>
            </a:r>
            <a:r>
              <a:rPr lang="tr-TR" dirty="0"/>
              <a:t> </a:t>
            </a:r>
            <a:r>
              <a:rPr lang="tr-TR" dirty="0" err="1"/>
              <a:t>threats</a:t>
            </a:r>
            <a:r>
              <a:rPr lang="tr-TR" dirty="0"/>
              <a:t>.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disadvantage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be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firewall </a:t>
            </a:r>
            <a:r>
              <a:rPr lang="tr-TR" dirty="0" err="1"/>
              <a:t>fails</a:t>
            </a:r>
            <a:r>
              <a:rPr lang="tr-TR" dirty="0"/>
              <a:t>, IDS </a:t>
            </a:r>
            <a:r>
              <a:rPr lang="tr-TR" dirty="0" err="1"/>
              <a:t>couls</a:t>
            </a:r>
            <a:r>
              <a:rPr lang="tr-TR" dirty="0"/>
              <a:t> be </a:t>
            </a:r>
            <a:r>
              <a:rPr lang="tr-TR" dirty="0" err="1"/>
              <a:t>reached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unwanted</a:t>
            </a:r>
            <a:r>
              <a:rPr lang="tr-TR" dirty="0"/>
              <a:t> data.</a:t>
            </a:r>
          </a:p>
          <a:p>
            <a:pPr marL="971550" lvl="1" indent="-514350">
              <a:buFont typeface="+mj-lt"/>
              <a:buAutoNum type="romanUcPeriod"/>
            </a:pPr>
            <a:r>
              <a:rPr lang="tr-TR" b="1" u="sng" dirty="0"/>
              <a:t>IDS </a:t>
            </a:r>
            <a:r>
              <a:rPr lang="tr-TR" b="1" u="sng" dirty="0" err="1"/>
              <a:t>beyond</a:t>
            </a:r>
            <a:r>
              <a:rPr lang="tr-TR" b="1" u="sng" dirty="0"/>
              <a:t> </a:t>
            </a:r>
            <a:r>
              <a:rPr lang="tr-TR" b="1" u="sng" dirty="0" err="1"/>
              <a:t>the</a:t>
            </a:r>
            <a:r>
              <a:rPr lang="tr-TR" b="1" u="sng" dirty="0"/>
              <a:t> Firewall</a:t>
            </a:r>
            <a:r>
              <a:rPr lang="tr-TR" dirty="0"/>
              <a:t>:                                                                                            </a:t>
            </a:r>
            <a:r>
              <a:rPr lang="tr-TR" sz="2000" dirty="0"/>
              <a:t>IDS is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first</a:t>
            </a:r>
            <a:r>
              <a:rPr lang="tr-TR" sz="2000" dirty="0"/>
              <a:t> </a:t>
            </a:r>
            <a:r>
              <a:rPr lang="tr-TR" sz="2000" dirty="0" err="1"/>
              <a:t>filter</a:t>
            </a:r>
            <a:r>
              <a:rPr lang="tr-TR" sz="2000" dirty="0"/>
              <a:t>,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get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identify</a:t>
            </a:r>
            <a:r>
              <a:rPr lang="tr-TR" sz="2000" dirty="0"/>
              <a:t> </a:t>
            </a:r>
            <a:r>
              <a:rPr lang="tr-TR" sz="2000" dirty="0" err="1"/>
              <a:t>loud</a:t>
            </a:r>
            <a:r>
              <a:rPr lang="tr-TR" sz="2000" dirty="0"/>
              <a:t> </a:t>
            </a:r>
            <a:r>
              <a:rPr lang="tr-TR" sz="2000" dirty="0" err="1"/>
              <a:t>noise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internet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threats</a:t>
            </a:r>
            <a:r>
              <a:rPr lang="tr-TR" sz="2000" dirty="0"/>
              <a:t> </a:t>
            </a:r>
            <a:r>
              <a:rPr lang="tr-TR" sz="2000" dirty="0" err="1"/>
              <a:t>before</a:t>
            </a:r>
            <a:r>
              <a:rPr lang="tr-TR" sz="2000" dirty="0"/>
              <a:t> they </a:t>
            </a:r>
            <a:r>
              <a:rPr lang="tr-TR" sz="2000" dirty="0" err="1"/>
              <a:t>reach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firewall, it </a:t>
            </a:r>
            <a:r>
              <a:rPr lang="tr-TR" sz="2000" dirty="0" err="1"/>
              <a:t>also</a:t>
            </a:r>
            <a:r>
              <a:rPr lang="tr-TR" sz="2000" dirty="0"/>
              <a:t> </a:t>
            </a:r>
            <a:r>
              <a:rPr lang="tr-TR" sz="2000" dirty="0" err="1"/>
              <a:t>reduces</a:t>
            </a:r>
            <a:r>
              <a:rPr lang="tr-TR" sz="2000" dirty="0"/>
              <a:t> network </a:t>
            </a:r>
            <a:r>
              <a:rPr lang="tr-TR" sz="2000" dirty="0" err="1"/>
              <a:t>load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stopping</a:t>
            </a:r>
            <a:r>
              <a:rPr lang="tr-TR" sz="2000" dirty="0"/>
              <a:t> </a:t>
            </a:r>
            <a:r>
              <a:rPr lang="tr-TR" sz="2000" dirty="0" err="1"/>
              <a:t>them</a:t>
            </a:r>
            <a:r>
              <a:rPr lang="tr-TR" sz="2000" dirty="0"/>
              <a:t> </a:t>
            </a:r>
            <a:r>
              <a:rPr lang="tr-TR" sz="2000" dirty="0" err="1"/>
              <a:t>outside</a:t>
            </a:r>
            <a:r>
              <a:rPr lang="tr-TR" sz="2000" dirty="0"/>
              <a:t>. An IDS in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position</a:t>
            </a:r>
            <a:r>
              <a:rPr lang="tr-TR" sz="2000" dirty="0"/>
              <a:t> </a:t>
            </a:r>
            <a:r>
              <a:rPr lang="tr-TR" sz="2000" dirty="0" err="1"/>
              <a:t>monitors</a:t>
            </a:r>
            <a:r>
              <a:rPr lang="tr-TR" sz="2000" dirty="0"/>
              <a:t> </a:t>
            </a:r>
            <a:r>
              <a:rPr lang="tr-TR" sz="2000" dirty="0" err="1"/>
              <a:t>layers</a:t>
            </a:r>
            <a:r>
              <a:rPr lang="tr-TR" sz="2000" dirty="0"/>
              <a:t> 4 </a:t>
            </a:r>
            <a:r>
              <a:rPr lang="tr-TR" sz="2000" dirty="0" err="1"/>
              <a:t>through</a:t>
            </a:r>
            <a:r>
              <a:rPr lang="tr-TR" sz="2000" dirty="0"/>
              <a:t> 7 of </a:t>
            </a:r>
            <a:r>
              <a:rPr lang="tr-TR" sz="2000" dirty="0" err="1"/>
              <a:t>the</a:t>
            </a:r>
            <a:r>
              <a:rPr lang="tr-TR" sz="2000" dirty="0"/>
              <a:t> OSI model </a:t>
            </a:r>
            <a:r>
              <a:rPr lang="tr-TR" sz="2000" dirty="0" err="1"/>
              <a:t>using</a:t>
            </a:r>
            <a:r>
              <a:rPr lang="tr-TR" sz="2000" dirty="0"/>
              <a:t> </a:t>
            </a:r>
            <a:r>
              <a:rPr lang="tr-TR" sz="2000" dirty="0" err="1"/>
              <a:t>Signature-based</a:t>
            </a:r>
            <a:r>
              <a:rPr lang="tr-TR" sz="2000" dirty="0"/>
              <a:t> NIDS. </a:t>
            </a:r>
          </a:p>
          <a:p>
            <a:pPr marL="971550" lvl="1" indent="-514350">
              <a:buFont typeface="+mj-lt"/>
              <a:buAutoNum type="romanUcPeriod"/>
            </a:pPr>
            <a:r>
              <a:rPr lang="tr-TR" b="1" u="sng" dirty="0"/>
              <a:t>IDS </a:t>
            </a:r>
            <a:r>
              <a:rPr lang="tr-TR" b="1" u="sng" dirty="0" err="1"/>
              <a:t>within</a:t>
            </a:r>
            <a:r>
              <a:rPr lang="tr-TR" b="1" u="sng" dirty="0"/>
              <a:t> </a:t>
            </a:r>
            <a:r>
              <a:rPr lang="tr-TR" b="1" u="sng" dirty="0" err="1"/>
              <a:t>the</a:t>
            </a:r>
            <a:r>
              <a:rPr lang="tr-TR" b="1" u="sng" dirty="0"/>
              <a:t> Network</a:t>
            </a:r>
            <a:r>
              <a:rPr lang="tr-TR" dirty="0"/>
              <a:t>:</a:t>
            </a:r>
          </a:p>
          <a:p>
            <a:pPr marL="457200" lvl="1" indent="0">
              <a:buNone/>
            </a:pPr>
            <a:r>
              <a:rPr lang="tr-TR" dirty="0"/>
              <a:t>	 </a:t>
            </a:r>
            <a:r>
              <a:rPr lang="tr-TR" sz="2000" dirty="0" err="1"/>
              <a:t>Exposes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attacks</a:t>
            </a:r>
            <a:r>
              <a:rPr lang="tr-TR" sz="2000" dirty="0"/>
              <a:t> </a:t>
            </a:r>
            <a:r>
              <a:rPr lang="tr-TR" sz="2000" dirty="0" err="1"/>
              <a:t>within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Network. </a:t>
            </a:r>
            <a:r>
              <a:rPr lang="tr-TR" sz="2000" dirty="0" err="1"/>
              <a:t>It</a:t>
            </a:r>
            <a:r>
              <a:rPr lang="tr-TR" sz="2000" dirty="0"/>
              <a:t> is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least</a:t>
            </a:r>
            <a:r>
              <a:rPr lang="tr-TR" sz="2000" dirty="0"/>
              <a:t> </a:t>
            </a:r>
            <a:r>
              <a:rPr lang="tr-TR" sz="2000" dirty="0" err="1"/>
              <a:t>used</a:t>
            </a:r>
            <a:r>
              <a:rPr lang="tr-TR" sz="2000" dirty="0"/>
              <a:t> </a:t>
            </a:r>
            <a:r>
              <a:rPr lang="tr-TR" sz="2000" dirty="0" err="1"/>
              <a:t>approach</a:t>
            </a:r>
            <a:r>
              <a:rPr lang="tr-TR" sz="2000" dirty="0"/>
              <a:t>.</a:t>
            </a:r>
          </a:p>
          <a:p>
            <a:pPr marL="914400" lvl="2" indent="0">
              <a:buNone/>
            </a:pPr>
            <a:endParaRPr lang="tr-TR" dirty="0"/>
          </a:p>
        </p:txBody>
      </p:sp>
      <p:pic>
        <p:nvPicPr>
          <p:cNvPr id="4" name="Resim 3" descr="kırpıntı çizim, grafik, grafik tasarım, çizgi film içeren bir resim&#10;&#10;Açıklama otomatik olarak oluşturuldu">
            <a:extLst>
              <a:ext uri="{FF2B5EF4-FFF2-40B4-BE49-F238E27FC236}">
                <a16:creationId xmlns:a16="http://schemas.microsoft.com/office/drawing/2014/main" id="{4B7E3E6F-4DD4-E604-A467-680CE21A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1" y="33488"/>
            <a:ext cx="1645372" cy="16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9D883-5126-1768-4686-EE545F36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216" y="380115"/>
            <a:ext cx="10515600" cy="1325563"/>
          </a:xfrm>
        </p:spPr>
        <p:txBody>
          <a:bodyPr/>
          <a:lstStyle/>
          <a:p>
            <a:r>
              <a:rPr lang="tr-TR" b="1" dirty="0" err="1">
                <a:solidFill>
                  <a:schemeClr val="accent1">
                    <a:lumMod val="50000"/>
                  </a:schemeClr>
                </a:solidFill>
              </a:rPr>
              <a:t>Benefits</a:t>
            </a:r>
            <a:endParaRPr lang="tr-T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FFEB91-5B46-BA6C-679D-B4CAB7D2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IDS </a:t>
            </a:r>
            <a:r>
              <a:rPr lang="tr-TR" sz="2400" dirty="0" err="1"/>
              <a:t>provides</a:t>
            </a:r>
            <a:r>
              <a:rPr lang="tr-TR" sz="2400" dirty="0"/>
              <a:t> in </a:t>
            </a:r>
            <a:r>
              <a:rPr lang="tr-TR" sz="2400" dirty="0" err="1"/>
              <a:t>depth</a:t>
            </a:r>
            <a:r>
              <a:rPr lang="tr-TR" sz="2400" dirty="0"/>
              <a:t> </a:t>
            </a:r>
            <a:r>
              <a:rPr lang="tr-TR" sz="2400" dirty="0" err="1"/>
              <a:t>defense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a network.</a:t>
            </a:r>
          </a:p>
          <a:p>
            <a:r>
              <a:rPr lang="tr-TR" sz="2400" dirty="0"/>
              <a:t>Can </a:t>
            </a:r>
            <a:r>
              <a:rPr lang="tr-TR" sz="2400" dirty="0" err="1"/>
              <a:t>detect</a:t>
            </a:r>
            <a:r>
              <a:rPr lang="tr-TR" sz="2400" dirty="0"/>
              <a:t> </a:t>
            </a:r>
            <a:r>
              <a:rPr lang="tr-TR" sz="2400" dirty="0" err="1"/>
              <a:t>external</a:t>
            </a:r>
            <a:r>
              <a:rPr lang="tr-TR" sz="2400" dirty="0"/>
              <a:t> </a:t>
            </a:r>
            <a:r>
              <a:rPr lang="tr-TR" sz="2400" dirty="0" err="1"/>
              <a:t>hackers</a:t>
            </a:r>
            <a:r>
              <a:rPr lang="tr-TR" sz="2400" dirty="0"/>
              <a:t>, as </a:t>
            </a:r>
            <a:r>
              <a:rPr lang="tr-TR" sz="2400" dirty="0" err="1"/>
              <a:t>well</a:t>
            </a:r>
            <a:r>
              <a:rPr lang="tr-TR" sz="2400" dirty="0"/>
              <a:t> as, </a:t>
            </a:r>
            <a:r>
              <a:rPr lang="tr-TR" sz="2400" dirty="0" err="1"/>
              <a:t>internal</a:t>
            </a:r>
            <a:r>
              <a:rPr lang="tr-TR" sz="2400" dirty="0"/>
              <a:t> network-</a:t>
            </a:r>
            <a:r>
              <a:rPr lang="tr-TR" sz="2400" dirty="0" err="1"/>
              <a:t>based</a:t>
            </a:r>
            <a:r>
              <a:rPr lang="tr-TR" sz="2400" dirty="0"/>
              <a:t> </a:t>
            </a:r>
            <a:r>
              <a:rPr lang="tr-TR" sz="2400" dirty="0" err="1"/>
              <a:t>attacks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Improves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networks</a:t>
            </a:r>
            <a:r>
              <a:rPr lang="tr-TR" sz="2400" dirty="0"/>
              <a:t> </a:t>
            </a:r>
            <a:r>
              <a:rPr lang="tr-TR" sz="2400" dirty="0" err="1"/>
              <a:t>performance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It’s</a:t>
            </a:r>
            <a:r>
              <a:rPr lang="tr-TR" sz="2400" dirty="0"/>
              <a:t> </a:t>
            </a:r>
            <a:r>
              <a:rPr lang="tr-TR" sz="2400" dirty="0" err="1"/>
              <a:t>easy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integrate</a:t>
            </a:r>
            <a:r>
              <a:rPr lang="tr-TR" sz="2400" dirty="0"/>
              <a:t> </a:t>
            </a:r>
            <a:r>
              <a:rPr lang="tr-TR" sz="2400" dirty="0" err="1"/>
              <a:t>into</a:t>
            </a:r>
            <a:r>
              <a:rPr lang="tr-TR" sz="2400" dirty="0"/>
              <a:t> a network of </a:t>
            </a:r>
            <a:r>
              <a:rPr lang="tr-TR" sz="2400" dirty="0" err="1"/>
              <a:t>any</a:t>
            </a:r>
            <a:r>
              <a:rPr lang="tr-TR" sz="2400" dirty="0"/>
              <a:t> size.</a:t>
            </a:r>
          </a:p>
          <a:p>
            <a:r>
              <a:rPr lang="tr-TR" sz="2400" dirty="0" err="1"/>
              <a:t>Gives</a:t>
            </a:r>
            <a:r>
              <a:rPr lang="tr-TR" sz="2400" dirty="0"/>
              <a:t> </a:t>
            </a:r>
            <a:r>
              <a:rPr lang="tr-TR" sz="2400" dirty="0" err="1"/>
              <a:t>administrators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ability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learn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quantify</a:t>
            </a:r>
            <a:r>
              <a:rPr lang="tr-TR" sz="2400" dirty="0"/>
              <a:t> </a:t>
            </a:r>
            <a:r>
              <a:rPr lang="tr-TR" sz="2400" dirty="0" err="1"/>
              <a:t>attacks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monitoring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network,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generating</a:t>
            </a:r>
            <a:r>
              <a:rPr lang="tr-TR" sz="2400" dirty="0"/>
              <a:t> </a:t>
            </a:r>
            <a:r>
              <a:rPr lang="tr-TR" sz="2400" dirty="0" err="1"/>
              <a:t>reports</a:t>
            </a:r>
            <a:r>
              <a:rPr lang="tr-TR" sz="2400" dirty="0"/>
              <a:t> </a:t>
            </a:r>
            <a:r>
              <a:rPr lang="tr-TR" sz="2400" dirty="0" err="1"/>
              <a:t>about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attacks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Provides</a:t>
            </a:r>
            <a:r>
              <a:rPr lang="tr-TR" sz="2400" dirty="0"/>
              <a:t> an </a:t>
            </a:r>
            <a:r>
              <a:rPr lang="tr-TR" sz="2400" dirty="0" err="1"/>
              <a:t>additional</a:t>
            </a:r>
            <a:r>
              <a:rPr lang="tr-TR" sz="2400" dirty="0"/>
              <a:t> </a:t>
            </a:r>
            <a:r>
              <a:rPr lang="tr-TR" sz="2400" dirty="0" err="1"/>
              <a:t>layer</a:t>
            </a:r>
            <a:r>
              <a:rPr lang="tr-TR" sz="2400" dirty="0"/>
              <a:t> of </a:t>
            </a:r>
            <a:r>
              <a:rPr lang="tr-TR" sz="2400" dirty="0" err="1"/>
              <a:t>protection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a network on top of </a:t>
            </a:r>
            <a:r>
              <a:rPr lang="tr-TR" sz="2400" dirty="0" err="1"/>
              <a:t>the</a:t>
            </a:r>
            <a:r>
              <a:rPr lang="tr-TR" sz="2400" dirty="0"/>
              <a:t> Firewall.</a:t>
            </a:r>
          </a:p>
          <a:p>
            <a:r>
              <a:rPr lang="tr-TR" sz="2400" dirty="0" err="1"/>
              <a:t>It</a:t>
            </a:r>
            <a:r>
              <a:rPr lang="tr-TR" sz="2400" dirty="0"/>
              <a:t> is a self </a:t>
            </a:r>
            <a:r>
              <a:rPr lang="tr-TR" sz="2400" dirty="0" err="1"/>
              <a:t>sufficient</a:t>
            </a:r>
            <a:r>
              <a:rPr lang="tr-TR" sz="2400" dirty="0"/>
              <a:t> </a:t>
            </a:r>
            <a:r>
              <a:rPr lang="tr-TR" sz="2400" dirty="0" err="1"/>
              <a:t>system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doesn’t</a:t>
            </a:r>
            <a:r>
              <a:rPr lang="tr-TR" sz="2400" dirty="0"/>
              <a:t> </a:t>
            </a:r>
            <a:r>
              <a:rPr lang="tr-TR" sz="2400" dirty="0" err="1"/>
              <a:t>need</a:t>
            </a:r>
            <a:r>
              <a:rPr lang="tr-TR" sz="2400" dirty="0"/>
              <a:t> </a:t>
            </a:r>
            <a:r>
              <a:rPr lang="tr-TR" sz="2400" dirty="0" err="1"/>
              <a:t>anyone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oversee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Helps</a:t>
            </a:r>
            <a:r>
              <a:rPr lang="tr-TR" sz="2400" dirty="0"/>
              <a:t> </a:t>
            </a:r>
            <a:r>
              <a:rPr lang="tr-TR" sz="2400" dirty="0" err="1"/>
              <a:t>reduce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potential</a:t>
            </a:r>
            <a:r>
              <a:rPr lang="tr-TR" sz="2400" dirty="0"/>
              <a:t> </a:t>
            </a:r>
            <a:r>
              <a:rPr lang="tr-TR" sz="2400" dirty="0" err="1"/>
              <a:t>costs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data </a:t>
            </a:r>
            <a:r>
              <a:rPr lang="tr-TR" sz="2400" dirty="0" err="1"/>
              <a:t>breaches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security</a:t>
            </a:r>
            <a:r>
              <a:rPr lang="tr-TR" sz="2400" dirty="0"/>
              <a:t> </a:t>
            </a:r>
            <a:r>
              <a:rPr lang="tr-TR" sz="2400" dirty="0" err="1"/>
              <a:t>incidents</a:t>
            </a:r>
            <a:r>
              <a:rPr lang="tr-TR" sz="2400" dirty="0"/>
              <a:t> </a:t>
            </a:r>
            <a:r>
              <a:rPr lang="tr-TR" sz="2400" dirty="0" err="1"/>
              <a:t>would</a:t>
            </a:r>
            <a:r>
              <a:rPr lang="tr-TR" sz="2400" dirty="0"/>
              <a:t> </a:t>
            </a:r>
            <a:r>
              <a:rPr lang="tr-TR" sz="2400" dirty="0" err="1"/>
              <a:t>cause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early</a:t>
            </a:r>
            <a:r>
              <a:rPr lang="tr-TR" sz="2400" dirty="0"/>
              <a:t> </a:t>
            </a:r>
            <a:r>
              <a:rPr lang="tr-TR" sz="2400" dirty="0" err="1"/>
              <a:t>detection</a:t>
            </a:r>
            <a:r>
              <a:rPr lang="tr-TR" sz="2400" dirty="0"/>
              <a:t> of </a:t>
            </a:r>
            <a:r>
              <a:rPr lang="tr-TR" sz="2400" dirty="0" err="1"/>
              <a:t>threats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  <p:pic>
        <p:nvPicPr>
          <p:cNvPr id="4" name="Resim 3" descr="kırpıntı çizim, grafik, grafik tasarım, çizgi film içeren bir resim&#10;&#10;Açıklama otomatik olarak oluşturuldu">
            <a:extLst>
              <a:ext uri="{FF2B5EF4-FFF2-40B4-BE49-F238E27FC236}">
                <a16:creationId xmlns:a16="http://schemas.microsoft.com/office/drawing/2014/main" id="{D738C8A1-D738-EA56-E226-4D6B005A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1" y="33488"/>
            <a:ext cx="1645372" cy="16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3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6C8D17-4C93-AB62-055A-7DB2D2F6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5" y="353297"/>
            <a:ext cx="10515600" cy="1325563"/>
          </a:xfrm>
        </p:spPr>
        <p:txBody>
          <a:bodyPr/>
          <a:lstStyle/>
          <a:p>
            <a:r>
              <a:rPr lang="tr-TR" b="1" dirty="0" err="1">
                <a:solidFill>
                  <a:schemeClr val="accent1">
                    <a:lumMod val="50000"/>
                  </a:schemeClr>
                </a:solidFill>
              </a:rPr>
              <a:t>Problems</a:t>
            </a:r>
            <a:endParaRPr lang="tr-T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70F40C-AFFF-01BE-971F-106104F5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1145" cy="4351338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main </a:t>
            </a:r>
            <a:r>
              <a:rPr lang="tr-TR" dirty="0" err="1"/>
              <a:t>weakness</a:t>
            </a:r>
            <a:r>
              <a:rPr lang="tr-TR" dirty="0"/>
              <a:t> of </a:t>
            </a:r>
            <a:r>
              <a:rPr lang="tr-TR" dirty="0" err="1"/>
              <a:t>IDSs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: </a:t>
            </a:r>
          </a:p>
          <a:p>
            <a:pPr marL="457200" lvl="1" indent="0">
              <a:buNone/>
            </a:pPr>
            <a:r>
              <a:rPr lang="tr-TR" dirty="0"/>
              <a:t>(</a:t>
            </a:r>
            <a:r>
              <a:rPr lang="tr-TR" dirty="0" err="1"/>
              <a:t>False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: </a:t>
            </a:r>
            <a:r>
              <a:rPr lang="tr-TR" dirty="0" err="1"/>
              <a:t>adds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unwanted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internet.)</a:t>
            </a:r>
          </a:p>
          <a:p>
            <a:pPr marL="457200" lvl="1" indent="0">
              <a:buNone/>
            </a:pPr>
            <a:r>
              <a:rPr lang="tr-TR" dirty="0"/>
              <a:t>(</a:t>
            </a:r>
            <a:r>
              <a:rPr lang="tr-TR" dirty="0" err="1"/>
              <a:t>False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: IDS </a:t>
            </a:r>
            <a:r>
              <a:rPr lang="tr-TR" dirty="0" err="1"/>
              <a:t>doesn’t</a:t>
            </a:r>
            <a:r>
              <a:rPr lang="tr-TR" dirty="0"/>
              <a:t> </a:t>
            </a:r>
            <a:r>
              <a:rPr lang="tr-TR" dirty="0" err="1"/>
              <a:t>recognize</a:t>
            </a:r>
            <a:r>
              <a:rPr lang="tr-TR" dirty="0"/>
              <a:t> a </a:t>
            </a:r>
            <a:r>
              <a:rPr lang="tr-TR" dirty="0" err="1"/>
              <a:t>threat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deems</a:t>
            </a:r>
            <a:r>
              <a:rPr lang="tr-TR" dirty="0"/>
              <a:t> it </a:t>
            </a:r>
            <a:r>
              <a:rPr lang="tr-TR" dirty="0" err="1"/>
              <a:t>trustworthy</a:t>
            </a:r>
            <a:r>
              <a:rPr lang="tr-TR" dirty="0"/>
              <a:t>.) </a:t>
            </a:r>
          </a:p>
          <a:p>
            <a:r>
              <a:rPr lang="tr-TR" dirty="0"/>
              <a:t>Has </a:t>
            </a:r>
            <a:r>
              <a:rPr lang="tr-TR" dirty="0" err="1"/>
              <a:t>difficulty</a:t>
            </a:r>
            <a:r>
              <a:rPr lang="tr-TR" dirty="0"/>
              <a:t> </a:t>
            </a:r>
            <a:r>
              <a:rPr lang="tr-TR" dirty="0" err="1"/>
              <a:t>monitoring</a:t>
            </a:r>
            <a:r>
              <a:rPr lang="tr-TR" dirty="0"/>
              <a:t> </a:t>
            </a:r>
            <a:r>
              <a:rPr lang="tr-TR" dirty="0" err="1"/>
              <a:t>busy</a:t>
            </a:r>
            <a:r>
              <a:rPr lang="tr-TR" dirty="0"/>
              <a:t> </a:t>
            </a:r>
            <a:r>
              <a:rPr lang="tr-TR" dirty="0" err="1"/>
              <a:t>networks</a:t>
            </a:r>
            <a:r>
              <a:rPr lang="tr-TR" dirty="0"/>
              <a:t>.</a:t>
            </a:r>
          </a:p>
          <a:p>
            <a:r>
              <a:rPr lang="tr-TR" dirty="0" err="1"/>
              <a:t>Requires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monitor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network </a:t>
            </a:r>
            <a:r>
              <a:rPr lang="tr-TR" dirty="0" err="1"/>
              <a:t>full</a:t>
            </a:r>
            <a:r>
              <a:rPr lang="tr-TR" dirty="0"/>
              <a:t>-time.</a:t>
            </a:r>
          </a:p>
          <a:p>
            <a:r>
              <a:rPr lang="tr-TR" dirty="0" err="1"/>
              <a:t>Finds</a:t>
            </a:r>
            <a:r>
              <a:rPr lang="tr-TR" dirty="0"/>
              <a:t> it </a:t>
            </a:r>
            <a:r>
              <a:rPr lang="tr-TR" dirty="0" err="1"/>
              <a:t>difficult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deal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encrypted</a:t>
            </a:r>
            <a:r>
              <a:rPr lang="tr-TR" dirty="0"/>
              <a:t> network </a:t>
            </a:r>
            <a:r>
              <a:rPr lang="tr-TR" dirty="0" err="1"/>
              <a:t>traffic</a:t>
            </a:r>
            <a:r>
              <a:rPr lang="tr-TR" dirty="0"/>
              <a:t>.</a:t>
            </a:r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suspicious</a:t>
            </a:r>
            <a:r>
              <a:rPr lang="tr-TR" dirty="0"/>
              <a:t> data is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massive</a:t>
            </a:r>
            <a:r>
              <a:rPr lang="tr-TR" dirty="0"/>
              <a:t> it </a:t>
            </a:r>
            <a:r>
              <a:rPr lang="tr-TR" dirty="0" err="1"/>
              <a:t>takes</a:t>
            </a:r>
            <a:r>
              <a:rPr lang="tr-TR" dirty="0"/>
              <a:t> 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4" name="Resim 3" descr="kırpıntı çizim, grafik, grafik tasarım, çizgi film içeren bir resim&#10;&#10;Açıklama otomatik olarak oluşturuldu">
            <a:extLst>
              <a:ext uri="{FF2B5EF4-FFF2-40B4-BE49-F238E27FC236}">
                <a16:creationId xmlns:a16="http://schemas.microsoft.com/office/drawing/2014/main" id="{B62E7DB1-5B63-40A4-0F76-110DDFECD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1" y="33488"/>
            <a:ext cx="1645372" cy="16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E99C-CCAB-511B-F3FF-40549777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2072" cy="5432560"/>
          </a:xfrm>
        </p:spPr>
        <p:txBody>
          <a:bodyPr/>
          <a:lstStyle/>
          <a:p>
            <a:r>
              <a:rPr lang="en-GB" dirty="0"/>
              <a:t>				THANKS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5151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8AC85-14E8-27BD-81C1-3C729592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34759"/>
            <a:ext cx="8991600" cy="1325563"/>
          </a:xfrm>
        </p:spPr>
        <p:txBody>
          <a:bodyPr/>
          <a:lstStyle/>
          <a:p>
            <a:r>
              <a:rPr lang="tr-TR" dirty="0"/>
              <a:t>			</a:t>
            </a:r>
            <a:r>
              <a:rPr lang="tr-TR" b="1" u="sng" dirty="0" err="1"/>
              <a:t>What</a:t>
            </a:r>
            <a:r>
              <a:rPr lang="tr-TR" b="1" u="sng" dirty="0"/>
              <a:t> is IDS?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70E323-C8A9-2A02-C452-11182CC2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1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b="1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gg sans"/>
              </a:rPr>
              <a:t>Definition</a:t>
            </a:r>
            <a:endParaRPr lang="tr-TR" b="0" i="0" dirty="0">
              <a:effectLst/>
              <a:latin typeface="gg sans"/>
            </a:endParaRPr>
          </a:p>
          <a:p>
            <a:r>
              <a:rPr lang="tr-TR" b="0" i="0" dirty="0">
                <a:effectLst/>
                <a:latin typeface="gg sans"/>
              </a:rPr>
              <a:t>An </a:t>
            </a:r>
            <a:r>
              <a:rPr lang="tr-TR" b="0" i="0" dirty="0" err="1">
                <a:effectLst/>
                <a:latin typeface="gg sans"/>
              </a:rPr>
              <a:t>Intrusion</a:t>
            </a:r>
            <a:r>
              <a:rPr lang="tr-TR" b="0" i="0" dirty="0">
                <a:effectLst/>
                <a:latin typeface="gg sans"/>
              </a:rPr>
              <a:t> </a:t>
            </a:r>
            <a:r>
              <a:rPr lang="tr-TR" b="0" i="0" dirty="0" err="1">
                <a:effectLst/>
                <a:latin typeface="gg sans"/>
              </a:rPr>
              <a:t>Detection</a:t>
            </a:r>
            <a:r>
              <a:rPr lang="tr-TR" b="0" i="0" dirty="0">
                <a:effectLst/>
                <a:latin typeface="gg sans"/>
              </a:rPr>
              <a:t> </a:t>
            </a:r>
            <a:r>
              <a:rPr lang="tr-TR" b="0" i="0" dirty="0" err="1">
                <a:effectLst/>
                <a:latin typeface="gg sans"/>
              </a:rPr>
              <a:t>System</a:t>
            </a:r>
            <a:r>
              <a:rPr lang="tr-TR" b="0" i="0" dirty="0">
                <a:effectLst/>
                <a:latin typeface="gg sans"/>
              </a:rPr>
              <a:t> (IDS) is a </a:t>
            </a:r>
            <a:r>
              <a:rPr lang="tr-TR" b="0" i="0" dirty="0" err="1">
                <a:effectLst/>
                <a:latin typeface="gg sans"/>
              </a:rPr>
              <a:t>security</a:t>
            </a:r>
            <a:r>
              <a:rPr lang="tr-TR" b="0" i="0" dirty="0">
                <a:effectLst/>
                <a:latin typeface="gg sans"/>
              </a:rPr>
              <a:t> </a:t>
            </a:r>
            <a:r>
              <a:rPr lang="tr-TR" b="0" i="0" dirty="0" err="1">
                <a:effectLst/>
                <a:latin typeface="gg sans"/>
              </a:rPr>
              <a:t>tool</a:t>
            </a:r>
            <a:r>
              <a:rPr lang="tr-TR" b="0" i="0" dirty="0">
                <a:effectLst/>
                <a:latin typeface="gg sans"/>
              </a:rPr>
              <a:t> </a:t>
            </a:r>
            <a:r>
              <a:rPr lang="tr-TR" b="0" i="0" dirty="0" err="1">
                <a:effectLst/>
                <a:latin typeface="gg sans"/>
              </a:rPr>
              <a:t>used</a:t>
            </a:r>
            <a:r>
              <a:rPr lang="tr-TR" b="0" i="0" dirty="0">
                <a:effectLst/>
                <a:latin typeface="gg sans"/>
              </a:rPr>
              <a:t> </a:t>
            </a:r>
            <a:r>
              <a:rPr lang="tr-TR" b="0" i="0" dirty="0" err="1">
                <a:effectLst/>
                <a:latin typeface="gg sans"/>
              </a:rPr>
              <a:t>to</a:t>
            </a:r>
            <a:r>
              <a:rPr lang="tr-TR" b="0" i="0" dirty="0">
                <a:effectLst/>
                <a:latin typeface="gg sans"/>
              </a:rPr>
              <a:t> </a:t>
            </a:r>
            <a:r>
              <a:rPr lang="tr-TR" b="0" i="0" dirty="0" err="1">
                <a:effectLst/>
                <a:latin typeface="gg sans"/>
              </a:rPr>
              <a:t>monitor</a:t>
            </a:r>
            <a:r>
              <a:rPr lang="tr-TR" b="0" i="0" dirty="0">
                <a:effectLst/>
                <a:latin typeface="gg sans"/>
              </a:rPr>
              <a:t> network </a:t>
            </a:r>
            <a:r>
              <a:rPr lang="tr-TR" b="0" i="0" dirty="0" err="1">
                <a:effectLst/>
                <a:latin typeface="gg sans"/>
              </a:rPr>
              <a:t>traffic</a:t>
            </a:r>
            <a:r>
              <a:rPr lang="tr-TR" b="0" i="0" dirty="0">
                <a:effectLst/>
                <a:latin typeface="gg sans"/>
              </a:rPr>
              <a:t> </a:t>
            </a:r>
            <a:r>
              <a:rPr lang="tr-TR" b="0" i="0" dirty="0" err="1">
                <a:effectLst/>
                <a:latin typeface="gg sans"/>
              </a:rPr>
              <a:t>for</a:t>
            </a:r>
            <a:r>
              <a:rPr lang="tr-TR" b="0" i="0" dirty="0">
                <a:effectLst/>
                <a:latin typeface="gg sans"/>
              </a:rPr>
              <a:t> </a:t>
            </a:r>
            <a:r>
              <a:rPr lang="tr-TR" b="0" i="0" dirty="0" err="1">
                <a:effectLst/>
                <a:latin typeface="gg sans"/>
              </a:rPr>
              <a:t>suspicious</a:t>
            </a:r>
            <a:r>
              <a:rPr lang="tr-TR" b="0" i="0" dirty="0">
                <a:effectLst/>
                <a:latin typeface="gg sans"/>
              </a:rPr>
              <a:t> </a:t>
            </a:r>
            <a:r>
              <a:rPr lang="tr-TR" b="0" i="0" dirty="0" err="1">
                <a:effectLst/>
                <a:latin typeface="gg sans"/>
              </a:rPr>
              <a:t>activity</a:t>
            </a:r>
            <a:r>
              <a:rPr lang="tr-TR" b="0" i="0" dirty="0">
                <a:effectLst/>
                <a:latin typeface="gg sans"/>
              </a:rPr>
              <a:t> </a:t>
            </a:r>
            <a:r>
              <a:rPr lang="tr-TR" b="0" i="0" dirty="0" err="1">
                <a:effectLst/>
                <a:latin typeface="gg sans"/>
              </a:rPr>
              <a:t>and</a:t>
            </a:r>
            <a:r>
              <a:rPr lang="tr-TR" b="0" i="0" dirty="0">
                <a:effectLst/>
                <a:latin typeface="gg sans"/>
              </a:rPr>
              <a:t> </a:t>
            </a:r>
            <a:r>
              <a:rPr lang="tr-TR" b="0" i="0" dirty="0" err="1">
                <a:effectLst/>
                <a:latin typeface="gg sans"/>
              </a:rPr>
              <a:t>potential</a:t>
            </a:r>
            <a:r>
              <a:rPr lang="tr-TR" b="0" i="0" dirty="0">
                <a:effectLst/>
                <a:latin typeface="gg sans"/>
              </a:rPr>
              <a:t> </a:t>
            </a:r>
            <a:r>
              <a:rPr lang="tr-TR" b="0" i="0" dirty="0" err="1">
                <a:effectLst/>
                <a:latin typeface="gg sans"/>
              </a:rPr>
              <a:t>threats</a:t>
            </a:r>
            <a:r>
              <a:rPr lang="tr-TR" b="0" i="0" dirty="0">
                <a:effectLst/>
                <a:latin typeface="gg sans"/>
              </a:rPr>
              <a:t>.</a:t>
            </a:r>
          </a:p>
          <a:p>
            <a:r>
              <a:rPr lang="tr-TR" dirty="0">
                <a:latin typeface="gg sans"/>
              </a:rPr>
              <a:t>Multiple </a:t>
            </a:r>
            <a:r>
              <a:rPr lang="tr-TR" dirty="0" err="1">
                <a:latin typeface="gg sans"/>
              </a:rPr>
              <a:t>types</a:t>
            </a:r>
            <a:r>
              <a:rPr lang="tr-TR" dirty="0">
                <a:latin typeface="gg sans"/>
              </a:rPr>
              <a:t> of IDS</a:t>
            </a:r>
          </a:p>
          <a:p>
            <a:pPr lvl="1"/>
            <a:r>
              <a:rPr lang="tr-TR" dirty="0">
                <a:latin typeface="gg sans"/>
              </a:rPr>
              <a:t>Host-</a:t>
            </a:r>
            <a:r>
              <a:rPr lang="tr-TR" dirty="0" err="1">
                <a:latin typeface="gg sans"/>
              </a:rPr>
              <a:t>based</a:t>
            </a:r>
            <a:endParaRPr lang="tr-TR" dirty="0">
              <a:latin typeface="gg sans"/>
            </a:endParaRPr>
          </a:p>
          <a:p>
            <a:pPr lvl="1"/>
            <a:r>
              <a:rPr lang="tr-TR" dirty="0">
                <a:latin typeface="gg sans"/>
              </a:rPr>
              <a:t>Network-</a:t>
            </a:r>
            <a:r>
              <a:rPr lang="tr-TR" dirty="0" err="1">
                <a:latin typeface="gg sans"/>
              </a:rPr>
              <a:t>based</a:t>
            </a:r>
            <a:endParaRPr lang="tr-TR" dirty="0">
              <a:latin typeface="gg sans"/>
            </a:endParaRPr>
          </a:p>
          <a:p>
            <a:pPr lvl="1"/>
            <a:r>
              <a:rPr lang="tr-TR" dirty="0" err="1">
                <a:latin typeface="gg sans"/>
              </a:rPr>
              <a:t>Hybrid</a:t>
            </a:r>
            <a:endParaRPr lang="tr-TR" dirty="0">
              <a:latin typeface="gg sans"/>
            </a:endParaRPr>
          </a:p>
          <a:p>
            <a:r>
              <a:rPr lang="tr-TR" dirty="0">
                <a:latin typeface="gg sans"/>
              </a:rPr>
              <a:t>Active </a:t>
            </a:r>
            <a:r>
              <a:rPr lang="tr-TR" dirty="0" err="1">
                <a:latin typeface="gg sans"/>
              </a:rPr>
              <a:t>and</a:t>
            </a:r>
            <a:r>
              <a:rPr lang="tr-TR" dirty="0">
                <a:latin typeface="gg sans"/>
              </a:rPr>
              <a:t> </a:t>
            </a:r>
            <a:r>
              <a:rPr lang="tr-TR" dirty="0" err="1">
                <a:latin typeface="gg sans"/>
              </a:rPr>
              <a:t>Passive</a:t>
            </a:r>
            <a:r>
              <a:rPr lang="tr-TR" dirty="0">
                <a:latin typeface="gg sans"/>
              </a:rPr>
              <a:t> </a:t>
            </a:r>
            <a:r>
              <a:rPr lang="tr-TR" dirty="0" err="1">
                <a:latin typeface="gg sans"/>
              </a:rPr>
              <a:t>monitoring</a:t>
            </a:r>
            <a:r>
              <a:rPr lang="tr-TR" dirty="0">
                <a:latin typeface="gg sans"/>
              </a:rPr>
              <a:t> of </a:t>
            </a:r>
            <a:r>
              <a:rPr lang="tr-TR" dirty="0" err="1">
                <a:latin typeface="gg sans"/>
              </a:rPr>
              <a:t>the</a:t>
            </a:r>
            <a:r>
              <a:rPr lang="tr-TR" dirty="0">
                <a:latin typeface="gg sans"/>
              </a:rPr>
              <a:t> Network</a:t>
            </a:r>
          </a:p>
        </p:txBody>
      </p:sp>
      <p:pic>
        <p:nvPicPr>
          <p:cNvPr id="5" name="Resim 4" descr="kırpıntı çizim, grafik, grafik tasarım, çizgi film içeren bir resim&#10;&#10;Açıklama otomatik olarak oluşturuldu">
            <a:extLst>
              <a:ext uri="{FF2B5EF4-FFF2-40B4-BE49-F238E27FC236}">
                <a16:creationId xmlns:a16="http://schemas.microsoft.com/office/drawing/2014/main" id="{ED14663A-854F-B227-7BB9-C74663E3A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1" y="33488"/>
            <a:ext cx="1645372" cy="16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77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DC34-FF22-FCAD-6F00-8240BBCC2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1D520829-0901-12FA-EE3E-BAB9D8056A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1837241"/>
                  </p:ext>
                </p:extLst>
              </p:nvPr>
            </p:nvGraphicFramePr>
            <p:xfrm>
              <a:off x="1183758" y="4200135"/>
              <a:ext cx="3757474" cy="2113579"/>
            </p:xfrm>
            <a:graphic>
              <a:graphicData uri="http://schemas.microsoft.com/office/powerpoint/2016/sectionzoom">
                <psez:sectionZm>
                  <psez:sectionZmObj sectionId="{A8FC29AF-8794-4493-B9C4-92500F2B93F8}">
                    <psez:zmPr id="{6C6FCA23-0685-4BE3-9E79-24871153F1CD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57474" cy="211357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D520829-0901-12FA-EE3E-BAB9D8056A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3758" y="4200135"/>
                <a:ext cx="3757474" cy="2113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Section Zoom 13">
                <a:extLst>
                  <a:ext uri="{FF2B5EF4-FFF2-40B4-BE49-F238E27FC236}">
                    <a16:creationId xmlns:a16="http://schemas.microsoft.com/office/drawing/2014/main" id="{1A599759-C5E3-6F29-1D4E-7DE3ADCF4B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3797742"/>
                  </p:ext>
                </p:extLst>
              </p:nvPr>
            </p:nvGraphicFramePr>
            <p:xfrm>
              <a:off x="8698706" y="4221475"/>
              <a:ext cx="3757474" cy="2113580"/>
            </p:xfrm>
            <a:graphic>
              <a:graphicData uri="http://schemas.microsoft.com/office/powerpoint/2016/sectionzoom">
                <psez:sectionZm>
                  <psez:sectionZmObj sectionId="{AF4D0EBA-59D4-4C3E-9E8A-0ADFEF0782EE}">
                    <psez:zmPr id="{617893C2-B4BF-4AE8-BECE-2A5D6543EB61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57474" cy="211358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Section Zoom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A599759-C5E3-6F29-1D4E-7DE3ADCF4B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98706" y="4221475"/>
                <a:ext cx="3757474" cy="2113580"/>
              </a:xfrm>
              <a:prstGeom prst="rect">
                <a:avLst/>
              </a:prstGeom>
            </p:spPr>
          </p:pic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36019F-51AF-1592-82C8-3970928DC7CD}"/>
              </a:ext>
            </a:extLst>
          </p:cNvPr>
          <p:cNvCxnSpPr>
            <a:cxnSpLocks/>
          </p:cNvCxnSpPr>
          <p:nvPr/>
        </p:nvCxnSpPr>
        <p:spPr>
          <a:xfrm flipH="1">
            <a:off x="3522689" y="2414618"/>
            <a:ext cx="3037577" cy="1785516"/>
          </a:xfrm>
          <a:prstGeom prst="straightConnector1">
            <a:avLst/>
          </a:prstGeom>
          <a:ln w="50800" cap="rnd">
            <a:solidFill>
              <a:schemeClr val="tx1"/>
            </a:solidFill>
            <a:prstDash val="sysDot"/>
            <a:round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1AA31-CE8E-B491-2826-EC27400A2CD3}"/>
              </a:ext>
            </a:extLst>
          </p:cNvPr>
          <p:cNvCxnSpPr>
            <a:cxnSpLocks/>
          </p:cNvCxnSpPr>
          <p:nvPr/>
        </p:nvCxnSpPr>
        <p:spPr>
          <a:xfrm flipV="1">
            <a:off x="6819969" y="2540825"/>
            <a:ext cx="0" cy="1563519"/>
          </a:xfrm>
          <a:prstGeom prst="straightConnector1">
            <a:avLst/>
          </a:prstGeom>
          <a:ln w="50800" cap="rnd">
            <a:solidFill>
              <a:schemeClr val="tx1"/>
            </a:solidFill>
            <a:prstDash val="sysDot"/>
            <a:round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4" name="Section Zoom 73">
                <a:extLst>
                  <a:ext uri="{FF2B5EF4-FFF2-40B4-BE49-F238E27FC236}">
                    <a16:creationId xmlns:a16="http://schemas.microsoft.com/office/drawing/2014/main" id="{B694F39C-C3BF-A4C6-71B3-3E36EC9660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4132851"/>
                  </p:ext>
                </p:extLst>
              </p:nvPr>
            </p:nvGraphicFramePr>
            <p:xfrm>
              <a:off x="4941232" y="4200135"/>
              <a:ext cx="3757474" cy="2113579"/>
            </p:xfrm>
            <a:graphic>
              <a:graphicData uri="http://schemas.microsoft.com/office/powerpoint/2016/sectionzoom">
                <psez:sectionZm>
                  <psez:sectionZmObj sectionId="{CDEDC0DA-AB92-4608-BEF0-3113B85C3120}">
                    <psez:zmPr id="{5196403C-6C52-46A6-A243-DBCDDAD8ECD7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57474" cy="211357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4" name="Section Zoom 7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694F39C-C3BF-A4C6-71B3-3E36EC966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41232" y="4200135"/>
                <a:ext cx="3757474" cy="2113579"/>
              </a:xfrm>
              <a:prstGeom prst="rect">
                <a:avLst/>
              </a:prstGeom>
            </p:spPr>
          </p:pic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958786-E095-761C-1B6A-5985508FA832}"/>
              </a:ext>
            </a:extLst>
          </p:cNvPr>
          <p:cNvCxnSpPr>
            <a:cxnSpLocks/>
          </p:cNvCxnSpPr>
          <p:nvPr/>
        </p:nvCxnSpPr>
        <p:spPr>
          <a:xfrm>
            <a:off x="7079673" y="2414618"/>
            <a:ext cx="2873796" cy="1875551"/>
          </a:xfrm>
          <a:prstGeom prst="straightConnector1">
            <a:avLst/>
          </a:prstGeom>
          <a:ln w="50800" cap="rnd">
            <a:solidFill>
              <a:schemeClr val="tx1"/>
            </a:solidFill>
            <a:prstDash val="sysDot"/>
            <a:round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Resim 3" descr="kırpıntı çizim, grafik, grafik tasarım, çizgi film içeren bir resim&#10;&#10;Açıklama otomatik olarak oluşturuldu">
            <a:extLst>
              <a:ext uri="{FF2B5EF4-FFF2-40B4-BE49-F238E27FC236}">
                <a16:creationId xmlns:a16="http://schemas.microsoft.com/office/drawing/2014/main" id="{5122DB96-F3D8-E495-4A4B-4D79B36046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1" y="33488"/>
            <a:ext cx="1645372" cy="1645372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1D536ADB-19C1-9C14-75D6-C672072A51F5}"/>
              </a:ext>
            </a:extLst>
          </p:cNvPr>
          <p:cNvSpPr txBox="1"/>
          <p:nvPr/>
        </p:nvSpPr>
        <p:spPr>
          <a:xfrm>
            <a:off x="2051091" y="1007849"/>
            <a:ext cx="95377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   Types of Intrusion Detection Systems</a:t>
            </a:r>
          </a:p>
          <a:p>
            <a:endParaRPr lang="tr-TR" dirty="0"/>
          </a:p>
        </p:txBody>
      </p:sp>
      <p:sp>
        <p:nvSpPr>
          <p:cNvPr id="31" name="Çerçeve 30">
            <a:extLst>
              <a:ext uri="{FF2B5EF4-FFF2-40B4-BE49-F238E27FC236}">
                <a16:creationId xmlns:a16="http://schemas.microsoft.com/office/drawing/2014/main" id="{6F0C5188-FD0A-26D5-A04F-E33D39A0B468}"/>
              </a:ext>
            </a:extLst>
          </p:cNvPr>
          <p:cNvSpPr/>
          <p:nvPr/>
        </p:nvSpPr>
        <p:spPr>
          <a:xfrm>
            <a:off x="2051091" y="830597"/>
            <a:ext cx="9537757" cy="1230831"/>
          </a:xfrm>
          <a:prstGeom prst="frame">
            <a:avLst/>
          </a:prstGeom>
          <a:solidFill>
            <a:schemeClr val="dk1">
              <a:alpha val="31965"/>
            </a:schemeClr>
          </a:solidFill>
          <a:ln w="9525"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354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2">
        <p159:morph option="byObject"/>
      </p:transition>
    </mc:Choice>
    <mc:Fallback xmlns="">
      <p:transition spd="slow" advTm="8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4E727-568C-9B48-793E-71D2F60E9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833A-2B5D-04CB-2AA1-C509C4F0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786880-4A8B-2375-0221-508A8290F473}"/>
              </a:ext>
            </a:extLst>
          </p:cNvPr>
          <p:cNvSpPr/>
          <p:nvPr/>
        </p:nvSpPr>
        <p:spPr>
          <a:xfrm>
            <a:off x="2592213" y="87580"/>
            <a:ext cx="6570847" cy="6405295"/>
          </a:xfrm>
          <a:prstGeom prst="ellipse">
            <a:avLst/>
          </a:prstGeom>
          <a:solidFill>
            <a:schemeClr val="accent1">
              <a:alpha val="1000"/>
            </a:scheme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B5926-9FE3-BCAA-71FA-8B492C268E66}"/>
              </a:ext>
            </a:extLst>
          </p:cNvPr>
          <p:cNvSpPr txBox="1"/>
          <p:nvPr/>
        </p:nvSpPr>
        <p:spPr>
          <a:xfrm>
            <a:off x="4726079" y="3601995"/>
            <a:ext cx="470589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0" dirty="0">
                <a:latin typeface="Aptos ExtraBold" panose="020F0502020204030204" pitchFamily="34" charset="0"/>
                <a:cs typeface="Raavi" panose="020B0502040204020203" pitchFamily="34" charset="0"/>
              </a:rPr>
              <a:t>HIDS</a:t>
            </a:r>
          </a:p>
        </p:txBody>
      </p:sp>
      <p:pic>
        <p:nvPicPr>
          <p:cNvPr id="7" name="Grafik 6" descr="Ui Ux düz dolguyla">
            <a:extLst>
              <a:ext uri="{FF2B5EF4-FFF2-40B4-BE49-F238E27FC236}">
                <a16:creationId xmlns:a16="http://schemas.microsoft.com/office/drawing/2014/main" id="{AC448C99-B44F-51DE-A9E9-9CF75CBBA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254" y="674948"/>
            <a:ext cx="2784764" cy="27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75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0C5F2-E097-FBC5-BF8E-08659800D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8511E8B-E7A7-5FC1-52C8-76ADCB15030F}"/>
              </a:ext>
            </a:extLst>
          </p:cNvPr>
          <p:cNvSpPr/>
          <p:nvPr/>
        </p:nvSpPr>
        <p:spPr>
          <a:xfrm>
            <a:off x="-1430337" y="-3454400"/>
            <a:ext cx="15052675" cy="14325600"/>
          </a:xfrm>
          <a:prstGeom prst="ellipse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Resim 3" descr="kırpıntı çizim, grafik, grafik tasarım, çizgi film içeren bir resim&#10;&#10;Açıklama otomatik olarak oluşturuldu">
            <a:extLst>
              <a:ext uri="{FF2B5EF4-FFF2-40B4-BE49-F238E27FC236}">
                <a16:creationId xmlns:a16="http://schemas.microsoft.com/office/drawing/2014/main" id="{C5C6A377-BA43-9D86-430A-48F79E2EB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1" y="33488"/>
            <a:ext cx="1645372" cy="1645372"/>
          </a:xfrm>
          <a:prstGeom prst="rect">
            <a:avLst/>
          </a:prstGeom>
        </p:spPr>
      </p:pic>
      <p:sp>
        <p:nvSpPr>
          <p:cNvPr id="2" name="İçerik Yer Tutucusu 2">
            <a:extLst>
              <a:ext uri="{FF2B5EF4-FFF2-40B4-BE49-F238E27FC236}">
                <a16:creationId xmlns:a16="http://schemas.microsoft.com/office/drawing/2014/main" id="{C0ABC151-AD75-3B47-8EF7-0113DB591702}"/>
              </a:ext>
            </a:extLst>
          </p:cNvPr>
          <p:cNvSpPr txBox="1">
            <a:spLocks/>
          </p:cNvSpPr>
          <p:nvPr/>
        </p:nvSpPr>
        <p:spPr>
          <a:xfrm>
            <a:off x="838200" y="1753120"/>
            <a:ext cx="10515600" cy="452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tr-TR" sz="2800" dirty="0">
                <a:latin typeface="gg sans"/>
              </a:rPr>
              <a:t>Works </a:t>
            </a:r>
            <a:r>
              <a:rPr lang="tr-TR" sz="2800" dirty="0" err="1">
                <a:latin typeface="gg sans"/>
              </a:rPr>
              <a:t>independently</a:t>
            </a:r>
            <a:r>
              <a:rPr lang="tr-TR" sz="2800" dirty="0">
                <a:latin typeface="gg sans"/>
              </a:rPr>
              <a:t> on </a:t>
            </a:r>
            <a:r>
              <a:rPr lang="tr-TR" sz="2800" dirty="0" err="1">
                <a:latin typeface="gg sans"/>
              </a:rPr>
              <a:t>each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separate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device</a:t>
            </a:r>
            <a:r>
              <a:rPr lang="tr-TR" sz="2800" dirty="0">
                <a:latin typeface="gg sans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tr-TR" sz="2800" dirty="0" err="1">
                <a:latin typeface="gg sans"/>
              </a:rPr>
              <a:t>Most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common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areaOnly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monitors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and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reacts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to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the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malicious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activity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that</a:t>
            </a:r>
            <a:r>
              <a:rPr lang="tr-TR" sz="2800" dirty="0">
                <a:latin typeface="gg sans"/>
              </a:rPr>
              <a:t> is </a:t>
            </a:r>
            <a:r>
              <a:rPr lang="tr-TR" sz="2800" dirty="0" err="1">
                <a:latin typeface="gg sans"/>
              </a:rPr>
              <a:t>happening</a:t>
            </a:r>
            <a:r>
              <a:rPr lang="tr-TR" sz="2800" dirty="0">
                <a:latin typeface="gg sans"/>
              </a:rPr>
              <a:t> on </a:t>
            </a:r>
            <a:r>
              <a:rPr lang="tr-TR" sz="2800" dirty="0" err="1">
                <a:latin typeface="gg sans"/>
              </a:rPr>
              <a:t>the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device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that</a:t>
            </a:r>
            <a:r>
              <a:rPr lang="tr-TR" sz="2800" dirty="0">
                <a:latin typeface="gg sans"/>
              </a:rPr>
              <a:t> HIDS is set </a:t>
            </a:r>
            <a:r>
              <a:rPr lang="tr-TR" sz="2800" dirty="0" err="1">
                <a:latin typeface="gg sans"/>
              </a:rPr>
              <a:t>up</a:t>
            </a:r>
            <a:r>
              <a:rPr lang="tr-TR" sz="2800" dirty="0">
                <a:latin typeface="gg sans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tr-TR" sz="2800" dirty="0">
                <a:latin typeface="gg sans"/>
              </a:rPr>
              <a:t>Works </a:t>
            </a:r>
            <a:r>
              <a:rPr lang="tr-TR" sz="2800" dirty="0" err="1">
                <a:latin typeface="gg sans"/>
              </a:rPr>
              <a:t>by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comparing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files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to</a:t>
            </a:r>
            <a:r>
              <a:rPr lang="tr-TR" sz="2800" dirty="0">
                <a:latin typeface="gg sans"/>
              </a:rPr>
              <a:t> how </a:t>
            </a:r>
            <a:r>
              <a:rPr lang="tr-TR" sz="2800" dirty="0" err="1">
                <a:latin typeface="gg sans"/>
              </a:rPr>
              <a:t>they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were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before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and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after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detecting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malicious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activity</a:t>
            </a:r>
            <a:r>
              <a:rPr lang="tr-TR" sz="2800" dirty="0">
                <a:latin typeface="gg sans"/>
              </a:rPr>
              <a:t> on </a:t>
            </a:r>
            <a:r>
              <a:rPr lang="tr-TR" sz="2800" dirty="0" err="1">
                <a:latin typeface="gg sans"/>
              </a:rPr>
              <a:t>the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device</a:t>
            </a:r>
            <a:r>
              <a:rPr lang="tr-TR" sz="2800" dirty="0">
                <a:latin typeface="gg sans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tr-TR" sz="2800" dirty="0">
                <a:latin typeface="gg sans"/>
              </a:rPr>
              <a:t>s of </a:t>
            </a:r>
            <a:r>
              <a:rPr lang="tr-TR" sz="2800" dirty="0" err="1">
                <a:latin typeface="gg sans"/>
              </a:rPr>
              <a:t>use</a:t>
            </a:r>
            <a:r>
              <a:rPr lang="tr-TR" sz="2800" dirty="0">
                <a:latin typeface="gg sans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tr-TR" sz="2400" u="sng" dirty="0">
                <a:latin typeface="gg sans"/>
              </a:rPr>
              <a:t>Databases</a:t>
            </a:r>
            <a:r>
              <a:rPr lang="tr-TR" sz="2400" dirty="0">
                <a:latin typeface="gg sans"/>
              </a:rPr>
              <a:t>: </a:t>
            </a:r>
            <a:r>
              <a:rPr lang="tr-TR" sz="2400" dirty="0" err="1">
                <a:latin typeface="gg sans"/>
              </a:rPr>
              <a:t>Monitors</a:t>
            </a:r>
            <a:r>
              <a:rPr lang="tr-TR" sz="2400" dirty="0">
                <a:latin typeface="gg sans"/>
              </a:rPr>
              <a:t> </a:t>
            </a:r>
            <a:r>
              <a:rPr lang="tr-TR" sz="2400" dirty="0" err="1">
                <a:latin typeface="gg sans"/>
              </a:rPr>
              <a:t>database</a:t>
            </a:r>
            <a:r>
              <a:rPr lang="tr-TR" sz="2400" dirty="0">
                <a:latin typeface="gg sans"/>
              </a:rPr>
              <a:t> </a:t>
            </a:r>
            <a:r>
              <a:rPr lang="tr-TR" sz="2400" dirty="0" err="1">
                <a:latin typeface="gg sans"/>
              </a:rPr>
              <a:t>activities</a:t>
            </a:r>
            <a:r>
              <a:rPr lang="tr-TR" sz="2400" dirty="0">
                <a:latin typeface="gg sans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tr-TR" sz="2400" u="sng" dirty="0" err="1">
                <a:latin typeface="gg sans"/>
              </a:rPr>
              <a:t>Endpoints</a:t>
            </a:r>
            <a:r>
              <a:rPr lang="tr-TR" sz="2400" u="sng" dirty="0">
                <a:latin typeface="gg sans"/>
              </a:rPr>
              <a:t>:</a:t>
            </a:r>
            <a:r>
              <a:rPr lang="tr-TR" sz="2400" dirty="0">
                <a:latin typeface="gg sans"/>
              </a:rPr>
              <a:t> </a:t>
            </a:r>
            <a:r>
              <a:rPr lang="tr-TR" sz="2400" dirty="0" err="1">
                <a:latin typeface="gg sans"/>
              </a:rPr>
              <a:t>Laptops</a:t>
            </a:r>
            <a:r>
              <a:rPr lang="tr-TR" sz="2400" dirty="0">
                <a:latin typeface="gg sans"/>
              </a:rPr>
              <a:t>, </a:t>
            </a:r>
            <a:r>
              <a:rPr lang="tr-TR" sz="2400" dirty="0" err="1">
                <a:latin typeface="gg sans"/>
              </a:rPr>
              <a:t>desktops</a:t>
            </a:r>
            <a:r>
              <a:rPr lang="tr-TR" sz="2400" dirty="0">
                <a:latin typeface="gg sans"/>
              </a:rPr>
              <a:t> </a:t>
            </a:r>
            <a:r>
              <a:rPr lang="tr-TR" sz="2400" dirty="0" err="1">
                <a:latin typeface="gg sans"/>
              </a:rPr>
              <a:t>and</a:t>
            </a:r>
            <a:r>
              <a:rPr lang="tr-TR" sz="2400" dirty="0">
                <a:latin typeface="gg sans"/>
              </a:rPr>
              <a:t> mobile </a:t>
            </a:r>
            <a:r>
              <a:rPr lang="tr-TR" sz="2400" dirty="0" err="1">
                <a:latin typeface="gg sans"/>
              </a:rPr>
              <a:t>devices</a:t>
            </a:r>
            <a:r>
              <a:rPr lang="tr-TR" sz="2400" dirty="0">
                <a:latin typeface="gg sans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tr-TR" sz="2400" u="sng" dirty="0">
                <a:latin typeface="gg sans"/>
              </a:rPr>
              <a:t>Virtual </a:t>
            </a:r>
            <a:r>
              <a:rPr lang="tr-TR" sz="2400" u="sng" dirty="0" err="1">
                <a:latin typeface="gg sans"/>
              </a:rPr>
              <a:t>Machines</a:t>
            </a:r>
            <a:r>
              <a:rPr lang="tr-TR" sz="2400" u="sng" dirty="0">
                <a:latin typeface="gg sans"/>
              </a:rPr>
              <a:t> </a:t>
            </a:r>
            <a:r>
              <a:rPr lang="tr-TR" sz="2400" u="sng" dirty="0" err="1">
                <a:latin typeface="gg sans"/>
              </a:rPr>
              <a:t>and</a:t>
            </a:r>
            <a:r>
              <a:rPr lang="tr-TR" sz="2400" u="sng" dirty="0">
                <a:latin typeface="gg sans"/>
              </a:rPr>
              <a:t> Cloud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tr-TR" sz="2400" u="sng" dirty="0" err="1">
                <a:latin typeface="gg sans"/>
              </a:rPr>
              <a:t>Servers</a:t>
            </a:r>
            <a:r>
              <a:rPr lang="tr-TR" sz="2400" u="sng" dirty="0">
                <a:latin typeface="gg sans"/>
              </a:rPr>
              <a:t>:</a:t>
            </a:r>
            <a:r>
              <a:rPr lang="tr-TR" sz="2400" dirty="0">
                <a:latin typeface="gg sans"/>
              </a:rPr>
              <a:t> Web </a:t>
            </a:r>
            <a:r>
              <a:rPr lang="tr-TR" sz="2400" dirty="0" err="1">
                <a:latin typeface="gg sans"/>
              </a:rPr>
              <a:t>servers</a:t>
            </a:r>
            <a:r>
              <a:rPr lang="tr-TR" sz="2400" dirty="0">
                <a:latin typeface="gg sans"/>
              </a:rPr>
              <a:t>.</a:t>
            </a:r>
            <a:endParaRPr lang="tr-TR" sz="2400" u="sng" dirty="0">
              <a:latin typeface="gg sans"/>
            </a:endParaRPr>
          </a:p>
        </p:txBody>
      </p:sp>
      <p:sp>
        <p:nvSpPr>
          <p:cNvPr id="3" name="Başlık 1">
            <a:extLst>
              <a:ext uri="{FF2B5EF4-FFF2-40B4-BE49-F238E27FC236}">
                <a16:creationId xmlns:a16="http://schemas.microsoft.com/office/drawing/2014/main" id="{A24B2922-241E-9BDD-436D-D29E8075F7C9}"/>
              </a:ext>
            </a:extLst>
          </p:cNvPr>
          <p:cNvSpPr txBox="1">
            <a:spLocks/>
          </p:cNvSpPr>
          <p:nvPr/>
        </p:nvSpPr>
        <p:spPr>
          <a:xfrm>
            <a:off x="1763268" y="353297"/>
            <a:ext cx="866546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Host </a:t>
            </a:r>
            <a:r>
              <a:rPr lang="tr-TR" dirty="0" err="1"/>
              <a:t>Intrusion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(HIDS)</a:t>
            </a:r>
            <a:endParaRPr lang="tr-TR" b="1" u="sng" dirty="0"/>
          </a:p>
        </p:txBody>
      </p:sp>
    </p:spTree>
    <p:extLst>
      <p:ext uri="{BB962C8B-B14F-4D97-AF65-F5344CB8AC3E}">
        <p14:creationId xmlns:p14="http://schemas.microsoft.com/office/powerpoint/2010/main" val="401440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8F2C-63B0-E99D-FAC2-4244234B0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2A9D-F910-9D4C-87FA-E59BC1BE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633D02-B467-B265-4590-941C01D28A14}"/>
              </a:ext>
            </a:extLst>
          </p:cNvPr>
          <p:cNvSpPr/>
          <p:nvPr/>
        </p:nvSpPr>
        <p:spPr>
          <a:xfrm>
            <a:off x="2810576" y="311303"/>
            <a:ext cx="6570847" cy="6405295"/>
          </a:xfrm>
          <a:prstGeom prst="ellipse">
            <a:avLst/>
          </a:prstGeom>
          <a:solidFill>
            <a:schemeClr val="accent1">
              <a:alpha val="1000"/>
            </a:scheme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E0EBF-6025-20BA-75B2-9CC73FD86803}"/>
              </a:ext>
            </a:extLst>
          </p:cNvPr>
          <p:cNvSpPr txBox="1"/>
          <p:nvPr/>
        </p:nvSpPr>
        <p:spPr>
          <a:xfrm>
            <a:off x="5074190" y="3850302"/>
            <a:ext cx="242804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ExtraBold" panose="020F0502020204030204" pitchFamily="34" charset="0"/>
                <a:ea typeface="+mn-ea"/>
                <a:cs typeface="Raavi" panose="020B0502040204020203" pitchFamily="34" charset="0"/>
              </a:rPr>
              <a:t>NIDS</a:t>
            </a:r>
          </a:p>
        </p:txBody>
      </p:sp>
      <p:pic>
        <p:nvPicPr>
          <p:cNvPr id="7" name="Grafik 6" descr="Sosyal ağ düz dolguyla">
            <a:extLst>
              <a:ext uri="{FF2B5EF4-FFF2-40B4-BE49-F238E27FC236}">
                <a16:creationId xmlns:a16="http://schemas.microsoft.com/office/drawing/2014/main" id="{1BF319A1-9D58-57C4-A7E5-EAF102982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762" y="701477"/>
            <a:ext cx="2812473" cy="281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1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3AD0E-B813-0CE1-E937-09BCA5F85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2FCEC7F-7443-A63B-89D3-D857280B7344}"/>
              </a:ext>
            </a:extLst>
          </p:cNvPr>
          <p:cNvSpPr/>
          <p:nvPr/>
        </p:nvSpPr>
        <p:spPr>
          <a:xfrm>
            <a:off x="-1430337" y="-3454400"/>
            <a:ext cx="15052675" cy="14325600"/>
          </a:xfrm>
          <a:prstGeom prst="ellipse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Resim 4" descr="kırpıntı çizim, grafik, grafik tasarım, çizgi film içeren bir resim&#10;&#10;Açıklama otomatik olarak oluşturuldu">
            <a:extLst>
              <a:ext uri="{FF2B5EF4-FFF2-40B4-BE49-F238E27FC236}">
                <a16:creationId xmlns:a16="http://schemas.microsoft.com/office/drawing/2014/main" id="{3C0133C1-2920-A800-214E-2D2211D8C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1" y="33488"/>
            <a:ext cx="1645372" cy="1645372"/>
          </a:xfrm>
          <a:prstGeom prst="rect">
            <a:avLst/>
          </a:prstGeom>
        </p:spPr>
      </p:pic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EEC7DF35-ACA6-C592-F19F-A10DD35B9CF8}"/>
              </a:ext>
            </a:extLst>
          </p:cNvPr>
          <p:cNvSpPr txBox="1">
            <a:spLocks/>
          </p:cNvSpPr>
          <p:nvPr/>
        </p:nvSpPr>
        <p:spPr>
          <a:xfrm>
            <a:off x="838200" y="1956815"/>
            <a:ext cx="10573512" cy="3432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600" dirty="0">
                <a:latin typeface="gg sans"/>
              </a:rPr>
              <a:t>Works </a:t>
            </a:r>
            <a:r>
              <a:rPr lang="tr-TR" sz="2600" dirty="0" err="1">
                <a:latin typeface="gg sans"/>
              </a:rPr>
              <a:t>for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the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entire</a:t>
            </a:r>
            <a:r>
              <a:rPr lang="tr-TR" sz="2600" dirty="0">
                <a:latin typeface="gg sans"/>
              </a:rPr>
              <a:t> Networks </a:t>
            </a:r>
            <a:r>
              <a:rPr lang="tr-TR" sz="2600" dirty="0" err="1">
                <a:latin typeface="gg sans"/>
              </a:rPr>
              <a:t>traffic</a:t>
            </a:r>
            <a:r>
              <a:rPr lang="tr-TR" sz="2600" dirty="0">
                <a:latin typeface="gg sans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600" dirty="0" err="1">
                <a:latin typeface="gg sans"/>
              </a:rPr>
              <a:t>Key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features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include</a:t>
            </a:r>
            <a:r>
              <a:rPr lang="tr-TR" sz="2600" dirty="0">
                <a:latin typeface="gg sans"/>
              </a:rPr>
              <a:t>; </a:t>
            </a:r>
            <a:r>
              <a:rPr lang="tr-TR" sz="2600" dirty="0" err="1">
                <a:latin typeface="gg sans"/>
              </a:rPr>
              <a:t>Signature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and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Anomaly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based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detection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and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real</a:t>
            </a:r>
            <a:r>
              <a:rPr lang="tr-TR" sz="2600" dirty="0">
                <a:latin typeface="gg sans"/>
              </a:rPr>
              <a:t> time </a:t>
            </a:r>
            <a:r>
              <a:rPr lang="tr-TR" sz="2600" dirty="0" err="1">
                <a:latin typeface="gg sans"/>
              </a:rPr>
              <a:t>alerts</a:t>
            </a:r>
            <a:r>
              <a:rPr lang="tr-TR" sz="2600" dirty="0">
                <a:latin typeface="gg sans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600" dirty="0">
                <a:latin typeface="gg sans"/>
              </a:rPr>
              <a:t>Works </a:t>
            </a:r>
            <a:r>
              <a:rPr lang="tr-TR" sz="2600" dirty="0" err="1">
                <a:latin typeface="gg sans"/>
              </a:rPr>
              <a:t>by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capturing</a:t>
            </a:r>
            <a:r>
              <a:rPr lang="tr-TR" sz="2600" dirty="0">
                <a:latin typeface="gg sans"/>
              </a:rPr>
              <a:t> data </a:t>
            </a:r>
            <a:r>
              <a:rPr lang="tr-TR" sz="2600" dirty="0" err="1">
                <a:latin typeface="gg sans"/>
              </a:rPr>
              <a:t>packets</a:t>
            </a:r>
            <a:r>
              <a:rPr lang="tr-TR" sz="2600" dirty="0">
                <a:latin typeface="gg sans"/>
              </a:rPr>
              <a:t> as they </a:t>
            </a:r>
            <a:r>
              <a:rPr lang="tr-TR" sz="2600" dirty="0" err="1">
                <a:latin typeface="gg sans"/>
              </a:rPr>
              <a:t>travel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across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the</a:t>
            </a:r>
            <a:r>
              <a:rPr lang="tr-TR" sz="2600" dirty="0">
                <a:latin typeface="gg sans"/>
              </a:rPr>
              <a:t> network, </a:t>
            </a:r>
            <a:r>
              <a:rPr lang="tr-TR" sz="2600" dirty="0" err="1">
                <a:latin typeface="gg sans"/>
              </a:rPr>
              <a:t>analyzing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them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and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detecting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patterns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or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anomalies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that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suggest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malicious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activities</a:t>
            </a:r>
            <a:r>
              <a:rPr lang="tr-TR" sz="2600" dirty="0">
                <a:latin typeface="gg sans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600" dirty="0" err="1">
                <a:latin typeface="gg sans"/>
              </a:rPr>
              <a:t>Most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common</a:t>
            </a:r>
            <a:r>
              <a:rPr lang="tr-TR" sz="2600" dirty="0">
                <a:latin typeface="gg sans"/>
              </a:rPr>
              <a:t> </a:t>
            </a:r>
            <a:r>
              <a:rPr lang="tr-TR" sz="2600" dirty="0" err="1">
                <a:latin typeface="gg sans"/>
              </a:rPr>
              <a:t>areas</a:t>
            </a:r>
            <a:r>
              <a:rPr lang="tr-TR" sz="2600" dirty="0">
                <a:latin typeface="gg sans"/>
              </a:rPr>
              <a:t> of </a:t>
            </a:r>
            <a:r>
              <a:rPr lang="tr-TR" sz="2600" dirty="0" err="1">
                <a:latin typeface="gg sans"/>
              </a:rPr>
              <a:t>use</a:t>
            </a:r>
            <a:r>
              <a:rPr lang="tr-TR" sz="2600" dirty="0">
                <a:latin typeface="gg sans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tr-TR" sz="2600" dirty="0">
                <a:latin typeface="gg sans"/>
              </a:rPr>
              <a:t>Data </a:t>
            </a:r>
            <a:r>
              <a:rPr lang="tr-TR" sz="2600" dirty="0" err="1">
                <a:latin typeface="gg sans"/>
              </a:rPr>
              <a:t>Centers</a:t>
            </a:r>
            <a:endParaRPr lang="tr-TR" sz="2600" dirty="0">
              <a:latin typeface="gg sans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tr-TR" sz="2600" dirty="0">
                <a:latin typeface="gg sans"/>
              </a:rPr>
              <a:t>Enterprise Networks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tr-TR" sz="2600" dirty="0">
                <a:latin typeface="gg sans"/>
              </a:rPr>
              <a:t>Critical </a:t>
            </a:r>
            <a:r>
              <a:rPr lang="tr-TR" sz="2600" dirty="0" err="1">
                <a:latin typeface="gg sans"/>
              </a:rPr>
              <a:t>Infrastructure</a:t>
            </a:r>
            <a:endParaRPr lang="tr-TR" sz="2600" dirty="0">
              <a:latin typeface="gg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600" dirty="0">
              <a:latin typeface="gg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600" dirty="0">
              <a:latin typeface="gg sans"/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8F75D98C-8395-1B92-568A-A6F0E1CFD0ED}"/>
              </a:ext>
            </a:extLst>
          </p:cNvPr>
          <p:cNvSpPr txBox="1">
            <a:spLocks/>
          </p:cNvSpPr>
          <p:nvPr/>
        </p:nvSpPr>
        <p:spPr>
          <a:xfrm>
            <a:off x="1464564" y="11249"/>
            <a:ext cx="9262872" cy="1818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tr-TR" sz="4400" b="1" dirty="0">
              <a:solidFill>
                <a:schemeClr val="tx2">
                  <a:lumMod val="90000"/>
                  <a:lumOff val="10000"/>
                </a:schemeClr>
              </a:solidFill>
              <a:latin typeface="gg sans"/>
            </a:endParaRPr>
          </a:p>
          <a:p>
            <a:r>
              <a:rPr lang="tr-TR" sz="5400" dirty="0">
                <a:latin typeface="gg sans"/>
              </a:rPr>
              <a:t>Network </a:t>
            </a:r>
            <a:r>
              <a:rPr lang="tr-TR" sz="5400" dirty="0" err="1">
                <a:latin typeface="gg sans"/>
              </a:rPr>
              <a:t>Intrusion</a:t>
            </a:r>
            <a:r>
              <a:rPr lang="tr-TR" sz="5400" dirty="0">
                <a:latin typeface="gg sans"/>
              </a:rPr>
              <a:t> </a:t>
            </a:r>
            <a:r>
              <a:rPr lang="tr-TR" sz="5400" dirty="0" err="1">
                <a:latin typeface="gg sans"/>
              </a:rPr>
              <a:t>Detection</a:t>
            </a:r>
            <a:r>
              <a:rPr lang="tr-TR" sz="5400" dirty="0">
                <a:latin typeface="gg sans"/>
              </a:rPr>
              <a:t> </a:t>
            </a:r>
            <a:r>
              <a:rPr lang="tr-TR" sz="5400" dirty="0" err="1">
                <a:latin typeface="gg sans"/>
              </a:rPr>
              <a:t>System</a:t>
            </a:r>
            <a:r>
              <a:rPr lang="tr-TR" sz="5400" dirty="0">
                <a:latin typeface="gg sans"/>
              </a:rPr>
              <a:t> (NIDS)</a:t>
            </a:r>
          </a:p>
        </p:txBody>
      </p:sp>
    </p:spTree>
    <p:extLst>
      <p:ext uri="{BB962C8B-B14F-4D97-AF65-F5344CB8AC3E}">
        <p14:creationId xmlns:p14="http://schemas.microsoft.com/office/powerpoint/2010/main" val="200990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DD371-8925-8927-7BD9-D1485A704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41A1FA-186F-3CB9-81EF-04E54C8F5BC9}"/>
              </a:ext>
            </a:extLst>
          </p:cNvPr>
          <p:cNvSpPr/>
          <p:nvPr/>
        </p:nvSpPr>
        <p:spPr>
          <a:xfrm>
            <a:off x="2810576" y="87579"/>
            <a:ext cx="6570847" cy="6405295"/>
          </a:xfrm>
          <a:prstGeom prst="ellipse">
            <a:avLst/>
          </a:prstGeom>
          <a:solidFill>
            <a:schemeClr val="accent1">
              <a:alpha val="1000"/>
            </a:scheme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3ED90-8E87-0FCE-8B29-9E78CB94DC39}"/>
              </a:ext>
            </a:extLst>
          </p:cNvPr>
          <p:cNvSpPr txBox="1"/>
          <p:nvPr/>
        </p:nvSpPr>
        <p:spPr>
          <a:xfrm>
            <a:off x="4408560" y="3885972"/>
            <a:ext cx="337487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6500" dirty="0">
                <a:solidFill>
                  <a:prstClr val="black"/>
                </a:solidFill>
                <a:latin typeface="Aptos ExtraBold" panose="020F0502020204030204" pitchFamily="34" charset="0"/>
                <a:cs typeface="Raavi" panose="020B0502040204020203" pitchFamily="34" charset="0"/>
              </a:rPr>
              <a:t>HYBRID</a:t>
            </a:r>
            <a:endParaRPr kumimoji="0" lang="en-GB" sz="6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ExtraBold" panose="020F0502020204030204" pitchFamily="34" charset="0"/>
              <a:ea typeface="+mn-ea"/>
              <a:cs typeface="Raavi" panose="020B0502040204020203" pitchFamily="34" charset="0"/>
            </a:endParaRPr>
          </a:p>
        </p:txBody>
      </p:sp>
      <p:pic>
        <p:nvPicPr>
          <p:cNvPr id="5" name="Grafik 4" descr="Ui Ux düz dolguyla">
            <a:extLst>
              <a:ext uri="{FF2B5EF4-FFF2-40B4-BE49-F238E27FC236}">
                <a16:creationId xmlns:a16="http://schemas.microsoft.com/office/drawing/2014/main" id="{2088AB37-C5FD-1DCC-F4E8-52A7586DA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7956" y="1188414"/>
            <a:ext cx="1401208" cy="1401208"/>
          </a:xfrm>
          <a:prstGeom prst="rect">
            <a:avLst/>
          </a:prstGeom>
        </p:spPr>
      </p:pic>
      <p:pic>
        <p:nvPicPr>
          <p:cNvPr id="8" name="Grafik 7" descr="Sosyal ağ düz dolguyla">
            <a:extLst>
              <a:ext uri="{FF2B5EF4-FFF2-40B4-BE49-F238E27FC236}">
                <a16:creationId xmlns:a16="http://schemas.microsoft.com/office/drawing/2014/main" id="{9A5FE195-606C-E584-5525-DF4E38DE3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3647" y="1072716"/>
            <a:ext cx="1498020" cy="1498020"/>
          </a:xfrm>
          <a:prstGeom prst="rect">
            <a:avLst/>
          </a:prstGeom>
        </p:spPr>
      </p:pic>
      <p:pic>
        <p:nvPicPr>
          <p:cNvPr id="11" name="Grafik 10" descr="Ekle düz dolguyla">
            <a:extLst>
              <a:ext uri="{FF2B5EF4-FFF2-40B4-BE49-F238E27FC236}">
                <a16:creationId xmlns:a16="http://schemas.microsoft.com/office/drawing/2014/main" id="{F14F5F39-6193-4DEA-334A-699104EE33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6832" y="1707610"/>
            <a:ext cx="558332" cy="5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50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FD7D0-784C-EB05-3772-A8DC7483A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C7F-DF86-F29E-69AA-EE290E3BA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57311"/>
            <a:ext cx="9144000" cy="997726"/>
          </a:xfrm>
        </p:spPr>
        <p:txBody>
          <a:bodyPr/>
          <a:lstStyle/>
          <a:p>
            <a:r>
              <a:rPr lang="tr-TR" dirty="0" err="1"/>
              <a:t>Hybrid</a:t>
            </a:r>
            <a:r>
              <a:rPr lang="tr-TR" dirty="0"/>
              <a:t> IDS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63B5F-1EBC-B802-02B1-79EA5CCA2E07}"/>
              </a:ext>
            </a:extLst>
          </p:cNvPr>
          <p:cNvSpPr/>
          <p:nvPr/>
        </p:nvSpPr>
        <p:spPr>
          <a:xfrm>
            <a:off x="-1430337" y="-3454400"/>
            <a:ext cx="15052675" cy="14325600"/>
          </a:xfrm>
          <a:prstGeom prst="ellipse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Resim 4" descr="kırpıntı çizim, grafik, grafik tasarım, çizgi film içeren bir resim&#10;&#10;Açıklama otomatik olarak oluşturuldu">
            <a:extLst>
              <a:ext uri="{FF2B5EF4-FFF2-40B4-BE49-F238E27FC236}">
                <a16:creationId xmlns:a16="http://schemas.microsoft.com/office/drawing/2014/main" id="{A6BA16F0-9892-1A51-3B4D-E34EA360A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1" y="33488"/>
            <a:ext cx="1645372" cy="1645372"/>
          </a:xfrm>
          <a:prstGeom prst="rect">
            <a:avLst/>
          </a:prstGeom>
        </p:spPr>
      </p:pic>
      <p:pic>
        <p:nvPicPr>
          <p:cNvPr id="2050" name="Picture 2" descr="HIDS(Host-Based İntrusion Detection System) Nedir? | TurkHackTeam">
            <a:extLst>
              <a:ext uri="{FF2B5EF4-FFF2-40B4-BE49-F238E27FC236}">
                <a16:creationId xmlns:a16="http://schemas.microsoft.com/office/drawing/2014/main" id="{01C19F20-34C8-BF0C-1216-47997C9B3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87" y="3877056"/>
            <a:ext cx="5353223" cy="288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C07A426F-DE50-D05E-9EF6-194D8AFAAE66}"/>
              </a:ext>
            </a:extLst>
          </p:cNvPr>
          <p:cNvSpPr txBox="1">
            <a:spLocks/>
          </p:cNvSpPr>
          <p:nvPr/>
        </p:nvSpPr>
        <p:spPr>
          <a:xfrm>
            <a:off x="838200" y="1734742"/>
            <a:ext cx="10515600" cy="214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200" dirty="0">
                <a:latin typeface="gg sans"/>
              </a:rPr>
              <a:t>Works </a:t>
            </a:r>
            <a:r>
              <a:rPr lang="tr-TR" sz="3200" dirty="0" err="1">
                <a:latin typeface="gg sans"/>
              </a:rPr>
              <a:t>by</a:t>
            </a:r>
            <a:r>
              <a:rPr lang="tr-TR" sz="3200" dirty="0">
                <a:latin typeface="gg sans"/>
              </a:rPr>
              <a:t> </a:t>
            </a:r>
            <a:r>
              <a:rPr lang="tr-TR" sz="3200" dirty="0" err="1">
                <a:latin typeface="gg sans"/>
              </a:rPr>
              <a:t>combining</a:t>
            </a:r>
            <a:r>
              <a:rPr lang="tr-TR" sz="3200" dirty="0">
                <a:latin typeface="gg sans"/>
              </a:rPr>
              <a:t> </a:t>
            </a:r>
            <a:r>
              <a:rPr lang="tr-TR" sz="3200" dirty="0" err="1">
                <a:latin typeface="gg sans"/>
              </a:rPr>
              <a:t>both</a:t>
            </a:r>
            <a:r>
              <a:rPr lang="tr-TR" sz="3200" dirty="0">
                <a:latin typeface="gg sans"/>
              </a:rPr>
              <a:t> HIDS </a:t>
            </a:r>
            <a:r>
              <a:rPr lang="tr-TR" sz="3200" dirty="0" err="1">
                <a:latin typeface="gg sans"/>
              </a:rPr>
              <a:t>and</a:t>
            </a:r>
            <a:r>
              <a:rPr lang="tr-TR" sz="3200" dirty="0">
                <a:latin typeface="gg sans"/>
              </a:rPr>
              <a:t> NIDS </a:t>
            </a:r>
            <a:r>
              <a:rPr lang="tr-TR" sz="3200" dirty="0" err="1">
                <a:latin typeface="gg sans"/>
              </a:rPr>
              <a:t>types</a:t>
            </a:r>
            <a:r>
              <a:rPr lang="tr-TR" sz="3200" dirty="0">
                <a:latin typeface="gg sans"/>
              </a:rPr>
              <a:t> </a:t>
            </a:r>
            <a:r>
              <a:rPr lang="tr-TR" sz="3200" dirty="0" err="1">
                <a:latin typeface="gg sans"/>
              </a:rPr>
              <a:t>into</a:t>
            </a:r>
            <a:r>
              <a:rPr lang="tr-TR" sz="3200" dirty="0">
                <a:latin typeface="gg sans"/>
              </a:rPr>
              <a:t> </a:t>
            </a:r>
            <a:r>
              <a:rPr lang="tr-TR" sz="3200" dirty="0" err="1">
                <a:latin typeface="gg sans"/>
              </a:rPr>
              <a:t>one</a:t>
            </a:r>
            <a:r>
              <a:rPr lang="tr-TR" sz="3200" dirty="0">
                <a:latin typeface="gg sans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200" dirty="0" err="1">
                <a:latin typeface="gg sans"/>
              </a:rPr>
              <a:t>Most</a:t>
            </a:r>
            <a:r>
              <a:rPr lang="tr-TR" sz="3200" dirty="0">
                <a:latin typeface="gg sans"/>
              </a:rPr>
              <a:t> </a:t>
            </a:r>
            <a:r>
              <a:rPr lang="tr-TR" sz="3200" dirty="0" err="1">
                <a:latin typeface="gg sans"/>
              </a:rPr>
              <a:t>common</a:t>
            </a:r>
            <a:r>
              <a:rPr lang="tr-TR" sz="3200" dirty="0">
                <a:latin typeface="gg sans"/>
              </a:rPr>
              <a:t> </a:t>
            </a:r>
            <a:r>
              <a:rPr lang="tr-TR" sz="3200" dirty="0" err="1">
                <a:latin typeface="gg sans"/>
              </a:rPr>
              <a:t>areas</a:t>
            </a:r>
            <a:r>
              <a:rPr lang="tr-TR" sz="3200" dirty="0">
                <a:latin typeface="gg sans"/>
              </a:rPr>
              <a:t> of </a:t>
            </a:r>
            <a:r>
              <a:rPr lang="tr-TR" sz="3200" dirty="0" err="1">
                <a:latin typeface="gg sans"/>
              </a:rPr>
              <a:t>use</a:t>
            </a:r>
            <a:r>
              <a:rPr lang="tr-TR" sz="3200" dirty="0">
                <a:latin typeface="gg sans"/>
              </a:rPr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sz="2800" dirty="0" err="1">
                <a:latin typeface="gg sans"/>
              </a:rPr>
              <a:t>Government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and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Military</a:t>
            </a:r>
            <a:r>
              <a:rPr lang="tr-TR" sz="2800" dirty="0">
                <a:latin typeface="gg sans"/>
              </a:rPr>
              <a:t>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sz="2800" dirty="0" err="1">
                <a:latin typeface="gg sans"/>
              </a:rPr>
              <a:t>Educational</a:t>
            </a:r>
            <a:r>
              <a:rPr lang="tr-TR" sz="2800" dirty="0">
                <a:latin typeface="gg sans"/>
              </a:rPr>
              <a:t> </a:t>
            </a:r>
            <a:r>
              <a:rPr lang="tr-TR" sz="2800" dirty="0" err="1">
                <a:latin typeface="gg sans"/>
              </a:rPr>
              <a:t>Institutions</a:t>
            </a:r>
            <a:r>
              <a:rPr lang="tr-TR" sz="2800" dirty="0">
                <a:latin typeface="gg sans"/>
              </a:rPr>
              <a:t>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tr-TR" sz="2800" dirty="0" err="1">
                <a:latin typeface="gg sans"/>
              </a:rPr>
              <a:t>Large</a:t>
            </a:r>
            <a:r>
              <a:rPr lang="tr-TR" sz="2800" dirty="0">
                <a:latin typeface="gg sans"/>
              </a:rPr>
              <a:t> Enterprises.</a:t>
            </a:r>
          </a:p>
        </p:txBody>
      </p:sp>
    </p:spTree>
    <p:extLst>
      <p:ext uri="{BB962C8B-B14F-4D97-AF65-F5344CB8AC3E}">
        <p14:creationId xmlns:p14="http://schemas.microsoft.com/office/powerpoint/2010/main" val="438045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4021093-f22f-4a3b-9724-873fc16ec9a9}" enabled="1" method="Standard" siteId="{4cbbf06e-35af-4376-a318-f74d530c81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852</Words>
  <Application>Microsoft Macintosh PowerPoint</Application>
  <PresentationFormat>Geniş ekran</PresentationFormat>
  <Paragraphs>90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Aptos ExtraBold</vt:lpstr>
      <vt:lpstr>Arial</vt:lpstr>
      <vt:lpstr>gg sans</vt:lpstr>
      <vt:lpstr>Source Sans 3</vt:lpstr>
      <vt:lpstr>Wingdings</vt:lpstr>
      <vt:lpstr>Office Theme</vt:lpstr>
      <vt:lpstr>Intrusion Detection System (IDS)  </vt:lpstr>
      <vt:lpstr>   What is IDS?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Hybrid IDS</vt:lpstr>
      <vt:lpstr>How does it work? </vt:lpstr>
      <vt:lpstr>                                       Methods</vt:lpstr>
      <vt:lpstr>Signature-based Method  </vt:lpstr>
      <vt:lpstr>Anomaly-based Method </vt:lpstr>
      <vt:lpstr>Intrusion Detection System Evasion Techniques</vt:lpstr>
      <vt:lpstr>Placement of IDS </vt:lpstr>
      <vt:lpstr>Benefits</vt:lpstr>
      <vt:lpstr>Problems</vt:lpstr>
      <vt:lpstr>    THANKS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Esad Isik</dc:creator>
  <cp:lastModifiedBy>Esad Engin IŞIK</cp:lastModifiedBy>
  <cp:revision>37</cp:revision>
  <dcterms:created xsi:type="dcterms:W3CDTF">2024-02-29T13:16:52Z</dcterms:created>
  <dcterms:modified xsi:type="dcterms:W3CDTF">2024-05-25T16:30:14Z</dcterms:modified>
</cp:coreProperties>
</file>