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anose="020B0604020202020204" charset="-52"/>
      <p:regular r:id="rId23"/>
      <p:bold r:id="rId24"/>
      <p:italic r:id="rId25"/>
      <p:boldItalic r:id="rId26"/>
    </p:embeddedFont>
    <p:embeddedFont>
      <p:font typeface="Raleway ExtraBold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4cc651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4cc651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4cc651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4cc651a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004497d3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004497d3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04497d39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04497d39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04497d3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04497d3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004497d3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004497d3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04497d3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04497d3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04497d3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04497d3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105708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105708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04497d3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04497d3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4cc651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4cc651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8850" y="20980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Программа для расшифровки сообщения на азбуке Морзе</a:t>
            </a:r>
            <a:endParaRPr sz="5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60938" y="43846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студент группы ПрИн-266 Тарапатина Е.С.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27800" y="501450"/>
            <a:ext cx="7688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void DecodeMorze(const string DecodeString, vector&lt;string&gt;&amp; DecodedVariants, const string BuildString)</a:t>
            </a:r>
            <a:endParaRPr sz="190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2"/>
          </p:nvPr>
        </p:nvSpPr>
        <p:spPr>
          <a:xfrm>
            <a:off x="727800" y="1363200"/>
            <a:ext cx="2724000" cy="29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Входные данные: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DecodeString - исходная строка, зашифрованная в азбуке Морзе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BuildString - строка для временного хранения промежуточных данных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Выходные данные: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DecodedVariants - вектор расшифрованных вариантов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2"/>
          </p:nvPr>
        </p:nvSpPr>
        <p:spPr>
          <a:xfrm>
            <a:off x="3867500" y="1255125"/>
            <a:ext cx="46689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Алгоритм: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Изначально работаем с копией строки промежуточных данных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Изначально имеем словарь вида буква-ее перевод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исходная строка пустая, то необходимо добавить строку с промежуточными данными в список возможных переводов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Иначе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	Поиск в словаре буквы, которая находится в начале исходной строки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Записать перевод найденной буквы в строку с промежуточными данными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Создать копию исходной строки без первой переведённой буквы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Рекурсивно вызвать эту же функцию, используя новые значения промежуточных данных и копию подстроки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            	Очистить строку с промежуточными данными от перевода текущей буквы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27800" y="6300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b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bool CheckStringForInvalidChar(const string&amp; CheckedString);</a:t>
            </a:r>
            <a:endParaRPr sz="3100" b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727800" y="1842125"/>
            <a:ext cx="3774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Входные данные: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CheckedString – строка, которая проверяется на наличие посторонних символов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Выходные данные: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Наличие посторонних символов в строке (true – есть в наличие, false – нет в наличии)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2"/>
          </p:nvPr>
        </p:nvSpPr>
        <p:spPr>
          <a:xfrm>
            <a:off x="4572000" y="1761600"/>
            <a:ext cx="3774300" cy="23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Алгоритм:</a:t>
            </a:r>
            <a:endParaRPr sz="15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Изначально считаем, что посторонних символов в строке нет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Просматриваем каждый символ в строке</a:t>
            </a:r>
            <a:endParaRPr sz="1500"/>
          </a:p>
          <a:p>
            <a:pPr marL="0" lvl="0" indent="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обнаружен посторонний символ, то выдаем ошибку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посторонних символов не обнаружено, то говорим об отсутствии посторонних символов</a:t>
            </a:r>
            <a:endParaRPr sz="1400"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557825" y="17281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вызовов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75" y="1428775"/>
            <a:ext cx="4069449" cy="2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727800" y="1350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данных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6170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Вспомогательный словарь вида буква на азбуке Морзе – ее перевод.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2"/>
          </p:nvPr>
        </p:nvSpPr>
        <p:spPr>
          <a:xfrm>
            <a:off x="729450" y="2676775"/>
            <a:ext cx="79482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</a:rPr>
              <a:t>const vector&lt;pair&lt;string, char&gt;&gt; Dictionary = {{".-", 'A'}, {"-…", 'Б'}, {".--", 'В'}{"--.",'Г'}, {"-..",'Д'}, {".",'Е'}, {"…-",'Ж'}, {"--..",'З'}, {"..",'И'}, {".---",'Й'}, {"-.-",'К'}, {".-..",'Л'}, {"--",'М'}, {"-.",'Н'}, {"---",'О'}, {".--.",'П'}, {".-.",'Р'}, {"…",'С'}, {"-",'Т'}, {"..-",'У'}, {"..-.",'Ф'}, {"….",'Х'}, {"-.-.",'Ц'}, {"---.",'Ч'}, {"----",'Ш'}, {"--.-",'Щ'}, {".--.-.",'Ъ'}, {"-.--",'Ы'}, {"-..-",'Ь'}, {"…-…" , 'Э'}, {"..--" , 'Ю'}, {".-.-" , 'Я'}, {"-----" , '0'}, {".----" , '1'}, {"..---" , '2'}, {"…--" , '3'}, {"….-" , '4'}, {"….." , '5'}, {"-…." , '6'}, {"--…" , '7'}, {"---.." , '8'}, {"----." , '9'}};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потоков данных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491177" y="4702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11" y="1922114"/>
            <a:ext cx="8186378" cy="282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Примечание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 Рассматриваемая программа не содержит алгоритмически сложных функций, поэтому описания алгоритмов функций в примере презентации не приводились</a:t>
            </a:r>
            <a:endParaRPr sz="1800"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8548627" y="4596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04875" y="6076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604875" y="1333450"/>
            <a:ext cx="2632500" cy="3416400"/>
            <a:chOff x="6212550" y="1304875"/>
            <a:chExt cx="2632500" cy="3416400"/>
          </a:xfrm>
        </p:grpSpPr>
        <p:sp>
          <p:nvSpPr>
            <p:cNvPr id="94" name="Google Shape;9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664800" y="133345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Вход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681825" y="187217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 dirty="0"/>
              <a:t>.--.-.</a:t>
            </a:r>
            <a:endParaRPr sz="2600" dirty="0"/>
          </a:p>
        </p:txBody>
      </p:sp>
      <p:cxnSp>
        <p:nvCxnSpPr>
          <p:cNvPr id="98" name="Google Shape;98;p14"/>
          <p:cNvCxnSpPr/>
          <p:nvPr/>
        </p:nvCxnSpPr>
        <p:spPr>
          <a:xfrm rot="10800000" flipH="1">
            <a:off x="3520825" y="2560950"/>
            <a:ext cx="1635600" cy="21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5356250" y="1333501"/>
            <a:ext cx="2632500" cy="3340214"/>
            <a:chOff x="6212550" y="1304875"/>
            <a:chExt cx="2632500" cy="3416400"/>
          </a:xfrm>
        </p:grpSpPr>
        <p:sp>
          <p:nvSpPr>
            <p:cNvPr id="100" name="Google Shape;100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5416275" y="1333450"/>
            <a:ext cx="2494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Выход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5430200" y="1866691"/>
            <a:ext cx="24786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АКЕ, АНН, АНТЕ, АТАЕ, АТЕН, АТЕТЕ, АТР, АЦ, ВАЕ, ВЕН, ВЕТЕ, ВР, ЕГН, ЕГТЕ, ЕМАЕ, ЕМЕН, ЕМЕТЕ, ЕМР, ЕТКЕ, ЕТНН, ЕТНТЕ, ЕТТАЕ, ЕТТЕН, ЕТТЕТЕ, ЕТТР, ЕТЦ, ЕЩЕ, ПН, ПТЕ, Ъ </a:t>
            </a:r>
            <a:endParaRPr sz="160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69652" y="4599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04875" y="6076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Пример работы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69652" y="4599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B92FF-8629-4DE5-AD24-D90FE097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9" y="1406598"/>
            <a:ext cx="7850356" cy="3250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33625" y="6117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33625" y="1498575"/>
            <a:ext cx="36360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1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433625" y="2264275"/>
            <a:ext cx="3205500" cy="17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принимать на вход сообщение на азбуке Морзе в соответствии с алфавитом или выдать сообщение об ошибке</a:t>
            </a:r>
            <a:endParaRPr sz="1600"/>
          </a:p>
        </p:txBody>
      </p:sp>
      <p:sp>
        <p:nvSpPr>
          <p:cNvPr id="120" name="Google Shape;120;p16"/>
          <p:cNvSpPr/>
          <p:nvPr/>
        </p:nvSpPr>
        <p:spPr>
          <a:xfrm>
            <a:off x="4134175" y="1498575"/>
            <a:ext cx="39879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4294967295"/>
          </p:nvPr>
        </p:nvSpPr>
        <p:spPr>
          <a:xfrm>
            <a:off x="4424700" y="2264275"/>
            <a:ext cx="3408300" cy="18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/>
              <a:t>Программа должна выдать на выходе несколько возможных вариантов расшифровки входного сообщения на азбуке Морзе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4641457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Требование 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7800" y="62579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Особые случаи</a:t>
            </a:r>
            <a:endParaRPr dirty="0"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824302" y="1902373"/>
            <a:ext cx="76884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/>
              <a:t>При возникновении синтаксической ошибки (возникает при использовании других символов помимо «.» или «-») программа должна корректно завершиться с выдачей соответствующего сообщения.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33625" y="590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33626" y="1498575"/>
            <a:ext cx="41385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4294967295"/>
          </p:nvPr>
        </p:nvSpPr>
        <p:spPr>
          <a:xfrm>
            <a:off x="43362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1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433625" y="2264275"/>
            <a:ext cx="38595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На вход должен подаваться файл с расширением .txt, содержащий сообщение на азбуке Морзе без посторонних символов</a:t>
            </a:r>
            <a:endParaRPr sz="1800"/>
          </a:p>
        </p:txBody>
      </p:sp>
      <p:sp>
        <p:nvSpPr>
          <p:cNvPr id="139" name="Google Shape;139;p18"/>
          <p:cNvSpPr/>
          <p:nvPr/>
        </p:nvSpPr>
        <p:spPr>
          <a:xfrm>
            <a:off x="4650675" y="1498575"/>
            <a:ext cx="38595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4294967295"/>
          </p:nvPr>
        </p:nvSpPr>
        <p:spPr>
          <a:xfrm>
            <a:off x="5040274" y="16452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Требование 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4294967295"/>
          </p:nvPr>
        </p:nvSpPr>
        <p:spPr>
          <a:xfrm>
            <a:off x="4779800" y="2264275"/>
            <a:ext cx="3732900" cy="18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" sz="1800"/>
              <a:t>Выходные данные располагаются в файле result.txt, который находится в корневой папке программы</a:t>
            </a:r>
            <a:endParaRPr sz="18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решения задачи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 descr="Фоновый значок указателя на временной шкале"/>
          <p:cNvSpPr/>
          <p:nvPr/>
        </p:nvSpPr>
        <p:spPr>
          <a:xfrm>
            <a:off x="698401" y="2199000"/>
            <a:ext cx="22428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4294967295"/>
          </p:nvPr>
        </p:nvSpPr>
        <p:spPr>
          <a:xfrm>
            <a:off x="1133434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1697231" y="1610215"/>
            <a:ext cx="198900" cy="593656"/>
            <a:chOff x="777447" y="1610215"/>
            <a:chExt cx="198900" cy="593656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20"/>
          <p:cNvSpPr txBox="1">
            <a:spLocks noGrp="1"/>
          </p:cNvSpPr>
          <p:nvPr>
            <p:ph type="body" idx="4294967295"/>
          </p:nvPr>
        </p:nvSpPr>
        <p:spPr>
          <a:xfrm>
            <a:off x="1046336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Получить сообщение на Азбуке Морзе в виде строки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 dirty="0"/>
              <a:t> </a:t>
            </a:r>
            <a:endParaRPr sz="1600" dirty="0"/>
          </a:p>
        </p:txBody>
      </p:sp>
      <p:sp>
        <p:nvSpPr>
          <p:cNvPr id="159" name="Google Shape;159;p20" descr="Фоновый значок указателя на временной шкале&#10;"/>
          <p:cNvSpPr/>
          <p:nvPr/>
        </p:nvSpPr>
        <p:spPr>
          <a:xfrm>
            <a:off x="254501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4294967295"/>
          </p:nvPr>
        </p:nvSpPr>
        <p:spPr>
          <a:xfrm>
            <a:off x="2800478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3412594" y="2938958"/>
            <a:ext cx="198900" cy="593656"/>
            <a:chOff x="2223534" y="2938958"/>
            <a:chExt cx="198900" cy="593656"/>
          </a:xfrm>
        </p:grpSpPr>
        <p:cxnSp>
          <p:nvCxnSpPr>
            <p:cNvPr id="162" name="Google Shape;162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0"/>
          <p:cNvSpPr txBox="1">
            <a:spLocks noGrp="1"/>
          </p:cNvSpPr>
          <p:nvPr>
            <p:ph type="body" idx="4294967295"/>
          </p:nvPr>
        </p:nvSpPr>
        <p:spPr>
          <a:xfrm>
            <a:off x="2249446" y="3532614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Проверить на наличие посторонних символов. Если они имеются, то завершить программу и вывести сообщение об ошибке в текстовый файл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65" name="Google Shape;165;p20" descr="Фоновый значок указателя на временной шкале&#10;"/>
          <p:cNvSpPr/>
          <p:nvPr/>
        </p:nvSpPr>
        <p:spPr>
          <a:xfrm>
            <a:off x="4199935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4294967295"/>
          </p:nvPr>
        </p:nvSpPr>
        <p:spPr>
          <a:xfrm>
            <a:off x="4495716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5047506" y="1610215"/>
            <a:ext cx="198900" cy="593656"/>
            <a:chOff x="3918084" y="1610215"/>
            <a:chExt cx="198900" cy="593656"/>
          </a:xfrm>
        </p:grpSpPr>
        <p:cxnSp>
          <p:nvCxnSpPr>
            <p:cNvPr id="168" name="Google Shape;168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9" name="Google Shape;169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4032050" y="385675"/>
            <a:ext cx="2242800" cy="11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Узнать возможные переводы строки и сохранить иx в векторе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1" name="Google Shape;171;p20" descr="Фоновый значок указателя на временной шкале&#10;"/>
          <p:cNvSpPr/>
          <p:nvPr/>
        </p:nvSpPr>
        <p:spPr>
          <a:xfrm>
            <a:off x="5854849" y="2199000"/>
            <a:ext cx="24867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4294967295"/>
          </p:nvPr>
        </p:nvSpPr>
        <p:spPr>
          <a:xfrm>
            <a:off x="6144660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4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>
            <a:off x="6998756" y="2938958"/>
            <a:ext cx="198900" cy="593656"/>
            <a:chOff x="5958946" y="2938958"/>
            <a:chExt cx="198900" cy="593656"/>
          </a:xfrm>
        </p:grpSpPr>
        <p:cxnSp>
          <p:nvCxnSpPr>
            <p:cNvPr id="174" name="Google Shape;174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0"/>
          <p:cNvSpPr txBox="1">
            <a:spLocks noGrp="1"/>
          </p:cNvSpPr>
          <p:nvPr>
            <p:ph type="body" idx="4294967295"/>
          </p:nvPr>
        </p:nvSpPr>
        <p:spPr>
          <a:xfrm>
            <a:off x="5976789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Сохранить все возможные варианты в текстовый файл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512702" y="45214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Заголовки и краткие алгоритмы основных функций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664</Words>
  <Application>Microsoft Office PowerPoint</Application>
  <PresentationFormat>Экран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Raleway</vt:lpstr>
      <vt:lpstr>Raleway ExtraBold</vt:lpstr>
      <vt:lpstr>Lato</vt:lpstr>
      <vt:lpstr>Arial</vt:lpstr>
      <vt:lpstr>Streamline</vt:lpstr>
      <vt:lpstr>Программа для расшифровки сообщения на азбуке Морзе</vt:lpstr>
      <vt:lpstr>Пример работы</vt:lpstr>
      <vt:lpstr>Пример работы</vt:lpstr>
      <vt:lpstr>Функциональные требования</vt:lpstr>
      <vt:lpstr>Особые случаи</vt:lpstr>
      <vt:lpstr>Нефункциональные требования</vt:lpstr>
      <vt:lpstr>Метод решения задачи</vt:lpstr>
      <vt:lpstr>Презентация PowerPoint</vt:lpstr>
      <vt:lpstr>Заголовки и краткие алгоритмы основных функций</vt:lpstr>
      <vt:lpstr>void DecodeMorze(const string DecodeString, vector&lt;string&gt;&amp; DecodedVariants, const string BuildString)</vt:lpstr>
      <vt:lpstr>bool CheckStringForInvalidChar(const string&amp; CheckedString);</vt:lpstr>
      <vt:lpstr>Дерево вызовов</vt:lpstr>
      <vt:lpstr>Структура данных</vt:lpstr>
      <vt:lpstr>Диаграмма потоков данных</vt:lpstr>
      <vt:lpstr>Примечание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расшифровки сообщения на азбуке Морзе</dc:title>
  <cp:lastModifiedBy>Ekaterina Tarapatina</cp:lastModifiedBy>
  <cp:revision>6</cp:revision>
  <dcterms:modified xsi:type="dcterms:W3CDTF">2020-05-15T11:26:44Z</dcterms:modified>
</cp:coreProperties>
</file>