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4" r:id="rId2"/>
  </p:sldMasterIdLst>
  <p:notesMasterIdLst>
    <p:notesMasterId r:id="rId14"/>
  </p:notesMasterIdLst>
  <p:sldIdLst>
    <p:sldId id="256" r:id="rId3"/>
    <p:sldId id="303" r:id="rId4"/>
    <p:sldId id="359" r:id="rId5"/>
    <p:sldId id="360" r:id="rId6"/>
    <p:sldId id="362" r:id="rId7"/>
    <p:sldId id="361" r:id="rId8"/>
    <p:sldId id="363" r:id="rId9"/>
    <p:sldId id="365" r:id="rId10"/>
    <p:sldId id="364" r:id="rId11"/>
    <p:sldId id="296" r:id="rId12"/>
    <p:sldId id="367" r:id="rId13"/>
  </p:sldIdLst>
  <p:sldSz cx="9144000" cy="504031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黑体" panose="02010609060101010101" pitchFamily="49" charset="-122"/>
      <p:regular r:id="rId19"/>
    </p:embeddedFont>
    <p:embeddedFont>
      <p:font typeface="华文细黑" panose="02010600040101010101" pitchFamily="2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9AF5B3-6C30-4B23-BA96-CC4425574B90}">
          <p14:sldIdLst>
            <p14:sldId id="256"/>
            <p14:sldId id="303"/>
            <p14:sldId id="359"/>
            <p14:sldId id="360"/>
            <p14:sldId id="362"/>
            <p14:sldId id="361"/>
            <p14:sldId id="363"/>
            <p14:sldId id="365"/>
            <p14:sldId id="364"/>
            <p14:sldId id="296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0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4F81BD"/>
    <a:srgbClr val="BFBFBF"/>
    <a:srgbClr val="F3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3" autoAdjust="0"/>
    <p:restoredTop sz="94660"/>
  </p:normalViewPr>
  <p:slideViewPr>
    <p:cSldViewPr showGuides="1">
      <p:cViewPr varScale="1">
        <p:scale>
          <a:sx n="126" d="100"/>
          <a:sy n="126" d="100"/>
        </p:scale>
        <p:origin x="173" y="43"/>
      </p:cViewPr>
      <p:guideLst>
        <p:guide orient="horz" pos="2540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F8B3B-5124-42C1-A561-A1C4BC53EED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19088" y="685800"/>
            <a:ext cx="621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E228E-3611-4C2A-9F4E-6818F1EDB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9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65764"/>
            <a:ext cx="7772400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56177"/>
            <a:ext cx="6400800" cy="12880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9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7092280" y="221998"/>
            <a:ext cx="1383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E-R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图</a:t>
            </a: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539552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221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 userDrawn="1"/>
        </p:nvSpPr>
        <p:spPr>
          <a:xfrm>
            <a:off x="6533705" y="2159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成员分工</a:t>
            </a:r>
          </a:p>
        </p:txBody>
      </p:sp>
      <p:sp>
        <p:nvSpPr>
          <p:cNvPr id="4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8122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 userDrawn="1"/>
        </p:nvSpPr>
        <p:spPr>
          <a:xfrm>
            <a:off x="7559627" y="1165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进度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064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6955295" y="215900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GITHUB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05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0679"/>
            <a:ext cx="3008313" cy="85405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0679"/>
            <a:ext cx="5111750" cy="430176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54733"/>
            <a:ext cx="3008313" cy="3447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80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28219"/>
            <a:ext cx="5486400" cy="41652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0361"/>
            <a:ext cx="5486400" cy="302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3944746"/>
            <a:ext cx="5486400" cy="591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03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76073"/>
            <a:ext cx="8229600" cy="332637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15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8177"/>
            <a:ext cx="2057400" cy="316069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77"/>
            <a:ext cx="6019800" cy="31606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31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65275"/>
            <a:ext cx="7772400" cy="1081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55913"/>
            <a:ext cx="6400800" cy="12890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08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6073"/>
            <a:ext cx="8229600" cy="33263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65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38500"/>
            <a:ext cx="7772400" cy="10017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36775"/>
            <a:ext cx="7772400" cy="11017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27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3325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3325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00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8713"/>
            <a:ext cx="4040188" cy="469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598613"/>
            <a:ext cx="4040188" cy="2903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8713"/>
            <a:ext cx="4041775" cy="469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98613"/>
            <a:ext cx="4041775" cy="2903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10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0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11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3008313" cy="854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0025"/>
            <a:ext cx="5111750" cy="4302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54100"/>
            <a:ext cx="3008313" cy="3448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37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29013"/>
            <a:ext cx="5486400" cy="41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0850"/>
            <a:ext cx="548640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3944938"/>
            <a:ext cx="5486400" cy="592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5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4300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43005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3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38868"/>
            <a:ext cx="7772400" cy="1001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36300"/>
            <a:ext cx="7772400" cy="11025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5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64554"/>
            <a:ext cx="4038600" cy="244431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64554"/>
            <a:ext cx="4038600" cy="244431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3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8237"/>
            <a:ext cx="4040188" cy="4701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598433"/>
            <a:ext cx="4040188" cy="290401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28237"/>
            <a:ext cx="4041775" cy="4701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598433"/>
            <a:ext cx="4041775" cy="290401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5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6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6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559627" y="2159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总览</a:t>
            </a:r>
          </a:p>
        </p:txBody>
      </p:sp>
      <p:sp>
        <p:nvSpPr>
          <p:cNvPr id="3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3982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1" userDrawn="1">
          <p15:clr>
            <a:srgbClr val="FBAE40"/>
          </p15:clr>
        </p15:guide>
        <p15:guide id="2" orient="horz" pos="1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 userDrawn="1"/>
        </p:nvSpPr>
        <p:spPr>
          <a:xfrm>
            <a:off x="7559627" y="2159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89380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7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1594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4658625"/>
            <a:ext cx="914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716436"/>
            <a:ext cx="9144000" cy="32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606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  <p:sldLayoutId id="2147483677" r:id="rId9"/>
    <p:sldLayoutId id="2147483660" r:id="rId10"/>
    <p:sldLayoutId id="2147483662" r:id="rId11"/>
    <p:sldLayoutId id="2147483661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839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76338"/>
            <a:ext cx="8229600" cy="332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72013"/>
            <a:ext cx="2133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646B-F8D4-40C7-8EB6-0AC746299F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72013"/>
            <a:ext cx="2895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72013"/>
            <a:ext cx="2133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971" y="1251881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数据库课程设计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3384" y="3311378"/>
            <a:ext cx="43332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 专业   计算机科学与技术 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  班级          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17-2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            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60430"/>
            <a:ext cx="467544" cy="23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FA1E62-5CCB-468E-ACD6-64897D28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0"/>
            <a:ext cx="2568458" cy="26059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250CD4-0E8B-4FD9-B118-CE9EF1F00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0"/>
            <a:ext cx="1358161" cy="26490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DC5159-DBB6-4D7B-AE1C-353315AFA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36" y="0"/>
            <a:ext cx="1794432" cy="37906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A2AB91-DD14-4B6C-AD33-DF44A1F59B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-5281"/>
            <a:ext cx="1387168" cy="30962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575247-B7F4-434B-B66A-447CD4652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51" y="9823"/>
            <a:ext cx="795926" cy="22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24012"/>
            <a:ext cx="4720716" cy="171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49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15616" y="1778720"/>
            <a:ext cx="2228970" cy="646113"/>
            <a:chOff x="2699792" y="1450206"/>
            <a:chExt cx="2228970" cy="646113"/>
          </a:xfrm>
        </p:grpSpPr>
        <p:sp>
          <p:nvSpPr>
            <p:cNvPr id="14" name="文本框 13"/>
            <p:cNvSpPr txBox="1"/>
            <p:nvPr/>
          </p:nvSpPr>
          <p:spPr>
            <a:xfrm>
              <a:off x="2699792" y="1450206"/>
              <a:ext cx="441325" cy="6461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3126830" y="1566094"/>
              <a:ext cx="184150" cy="3968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307805" y="1523231"/>
              <a:ext cx="162095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成员分工</a:t>
              </a:r>
            </a:p>
          </p:txBody>
        </p:sp>
      </p:grpSp>
      <p:grpSp>
        <p:nvGrpSpPr>
          <p:cNvPr id="17" name="组合 29"/>
          <p:cNvGrpSpPr>
            <a:grpSpLocks/>
          </p:cNvGrpSpPr>
          <p:nvPr/>
        </p:nvGrpSpPr>
        <p:grpSpPr bwMode="auto">
          <a:xfrm>
            <a:off x="3749102" y="1007988"/>
            <a:ext cx="1690360" cy="646113"/>
            <a:chOff x="944675" y="2321360"/>
            <a:chExt cx="1690032" cy="646331"/>
          </a:xfrm>
        </p:grpSpPr>
        <p:sp>
          <p:nvSpPr>
            <p:cNvPr id="18" name="文本框 17"/>
            <p:cNvSpPr txBox="1"/>
            <p:nvPr/>
          </p:nvSpPr>
          <p:spPr>
            <a:xfrm>
              <a:off x="944675" y="2321360"/>
              <a:ext cx="441239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1371629" y="2438875"/>
              <a:ext cx="184114" cy="3954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552569" y="2395998"/>
              <a:ext cx="1082138" cy="5233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E-R</a:t>
              </a: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</a:t>
              </a:r>
            </a:p>
          </p:txBody>
        </p:sp>
      </p:grpSp>
      <p:grpSp>
        <p:nvGrpSpPr>
          <p:cNvPr id="21" name="组合 37"/>
          <p:cNvGrpSpPr>
            <a:grpSpLocks/>
          </p:cNvGrpSpPr>
          <p:nvPr/>
        </p:nvGrpSpPr>
        <p:grpSpPr bwMode="auto">
          <a:xfrm>
            <a:off x="1122310" y="1007988"/>
            <a:ext cx="1510826" cy="646113"/>
            <a:chOff x="944675" y="2321360"/>
            <a:chExt cx="1511382" cy="646331"/>
          </a:xfrm>
        </p:grpSpPr>
        <p:sp>
          <p:nvSpPr>
            <p:cNvPr id="22" name="文本框 21"/>
            <p:cNvSpPr txBox="1"/>
            <p:nvPr/>
          </p:nvSpPr>
          <p:spPr>
            <a:xfrm>
              <a:off x="944675" y="2321360"/>
              <a:ext cx="44148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1371871" y="2438875"/>
              <a:ext cx="184218" cy="3954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552913" y="2395998"/>
              <a:ext cx="903144" cy="5233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总览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22312" y="2487535"/>
            <a:ext cx="1869897" cy="646112"/>
            <a:chOff x="2699792" y="2178869"/>
            <a:chExt cx="1869897" cy="646112"/>
          </a:xfrm>
        </p:grpSpPr>
        <p:sp>
          <p:nvSpPr>
            <p:cNvPr id="25" name="文本框 24"/>
            <p:cNvSpPr txBox="1"/>
            <p:nvPr/>
          </p:nvSpPr>
          <p:spPr>
            <a:xfrm>
              <a:off x="2699792" y="2178869"/>
              <a:ext cx="441325" cy="646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3126830" y="2296344"/>
              <a:ext cx="184150" cy="3952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307805" y="2253481"/>
              <a:ext cx="126188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GITHUB</a:t>
              </a:r>
              <a:endPara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49102" y="2520083"/>
            <a:ext cx="2228970" cy="646112"/>
            <a:chOff x="2699792" y="2909119"/>
            <a:chExt cx="2228970" cy="646112"/>
          </a:xfrm>
        </p:grpSpPr>
        <p:sp>
          <p:nvSpPr>
            <p:cNvPr id="28" name="文本框 27"/>
            <p:cNvSpPr txBox="1"/>
            <p:nvPr/>
          </p:nvSpPr>
          <p:spPr>
            <a:xfrm>
              <a:off x="2699792" y="2909119"/>
              <a:ext cx="441325" cy="646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>
              <a:off x="3126830" y="3025006"/>
              <a:ext cx="184150" cy="3968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307805" y="2982144"/>
              <a:ext cx="162095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成果展示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22310" y="3281565"/>
            <a:ext cx="2588042" cy="646113"/>
            <a:chOff x="2699792" y="3637781"/>
            <a:chExt cx="2588042" cy="646113"/>
          </a:xfrm>
        </p:grpSpPr>
        <p:sp>
          <p:nvSpPr>
            <p:cNvPr id="31" name="文本框 30"/>
            <p:cNvSpPr txBox="1"/>
            <p:nvPr/>
          </p:nvSpPr>
          <p:spPr>
            <a:xfrm>
              <a:off x="2699792" y="3637781"/>
              <a:ext cx="441325" cy="6461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6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3126830" y="3755256"/>
              <a:ext cx="184150" cy="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307805" y="3712394"/>
              <a:ext cx="19800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难点与收获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豆瓣电影数据库设计（丰富内容）：</a:t>
            </a:r>
            <a:endParaRPr lang="en-US" altLang="zh-CN" dirty="0"/>
          </a:p>
          <a:p>
            <a:pPr lvl="1"/>
            <a:r>
              <a:rPr lang="zh-CN" altLang="en-US" dirty="0"/>
              <a:t>登录信息和用户的详细信息</a:t>
            </a:r>
            <a:endParaRPr lang="en-US" altLang="zh-CN" dirty="0"/>
          </a:p>
          <a:p>
            <a:pPr lvl="1"/>
            <a:r>
              <a:rPr lang="zh-CN" altLang="en-US" dirty="0"/>
              <a:t>电影获奖信息</a:t>
            </a:r>
            <a:endParaRPr lang="en-US" altLang="zh-CN" dirty="0"/>
          </a:p>
          <a:p>
            <a:pPr lvl="1"/>
            <a:r>
              <a:rPr lang="zh-CN" altLang="en-US" dirty="0"/>
              <a:t>获奖电影记录</a:t>
            </a:r>
            <a:endParaRPr lang="en-US" altLang="zh-CN" dirty="0"/>
          </a:p>
          <a:p>
            <a:pPr lvl="1"/>
            <a:r>
              <a:rPr lang="zh-CN" altLang="en-US" dirty="0"/>
              <a:t>影评评价信息</a:t>
            </a:r>
            <a:endParaRPr lang="en-US" altLang="zh-CN" dirty="0"/>
          </a:p>
          <a:p>
            <a:pPr lvl="1"/>
            <a:r>
              <a:rPr lang="zh-CN" altLang="en-US" dirty="0"/>
              <a:t>导演信息内容</a:t>
            </a:r>
            <a:endParaRPr lang="en-US" altLang="zh-CN" dirty="0"/>
          </a:p>
          <a:p>
            <a:r>
              <a:rPr lang="zh-CN" altLang="en-US" dirty="0"/>
              <a:t>设计数据表：</a:t>
            </a:r>
            <a:endParaRPr lang="en-US" altLang="zh-CN" dirty="0"/>
          </a:p>
          <a:p>
            <a:pPr lvl="1"/>
            <a:r>
              <a:rPr lang="zh-CN" altLang="en-US" dirty="0"/>
              <a:t>演员表、演员获奖表、导演表、讨论小组、讨论用户表、讨论评论、电影编剧表、电影类型表等</a:t>
            </a:r>
            <a:r>
              <a:rPr lang="en-US" altLang="zh-CN" dirty="0"/>
              <a:t>(22</a:t>
            </a:r>
            <a:r>
              <a:rPr lang="zh-CN" altLang="en-US" dirty="0"/>
              <a:t>张表</a:t>
            </a:r>
            <a:r>
              <a:rPr lang="en-US" altLang="zh-CN" dirty="0"/>
              <a:t>)</a:t>
            </a:r>
            <a:r>
              <a:rPr lang="zh-CN" altLang="en-US" dirty="0"/>
              <a:t>。。。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888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9799F106-2C27-4CD7-81C3-A7282C2C35B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9512" y="-124"/>
            <a:ext cx="6840760" cy="457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2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4985BB-944F-433A-A9BD-CC9EBD026FFD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587960" y="1368028"/>
            <a:ext cx="78440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第一天：统计规划豆瓣系统功能划分、成员分工</a:t>
            </a:r>
            <a:endParaRPr lang="en-US" altLang="zh-CN" dirty="0"/>
          </a:p>
          <a:p>
            <a:r>
              <a:rPr lang="zh-CN" altLang="en-US" dirty="0"/>
              <a:t>第二天：</a:t>
            </a:r>
            <a:r>
              <a:rPr lang="en-US" altLang="zh-CN" dirty="0"/>
              <a:t>E-R</a:t>
            </a:r>
            <a:r>
              <a:rPr lang="zh-CN" altLang="en-US" dirty="0"/>
              <a:t>图、数据库设计</a:t>
            </a:r>
            <a:endParaRPr lang="en-US" altLang="zh-CN" dirty="0"/>
          </a:p>
          <a:p>
            <a:r>
              <a:rPr lang="zh-CN" altLang="en-US" dirty="0"/>
              <a:t>第三天：</a:t>
            </a:r>
            <a:r>
              <a:rPr lang="en-US" altLang="zh-CN" dirty="0"/>
              <a:t>DAO</a:t>
            </a:r>
            <a:r>
              <a:rPr lang="zh-CN" altLang="en-US" dirty="0"/>
              <a:t>持久层搭建</a:t>
            </a:r>
            <a:endParaRPr lang="en-US" altLang="zh-CN" dirty="0"/>
          </a:p>
          <a:p>
            <a:r>
              <a:rPr lang="zh-CN" altLang="en-US" dirty="0"/>
              <a:t>第四天：详细</a:t>
            </a:r>
            <a:r>
              <a:rPr lang="en-US" altLang="zh-CN" dirty="0"/>
              <a:t>SQL</a:t>
            </a:r>
            <a:r>
              <a:rPr lang="zh-CN" altLang="en-US" dirty="0"/>
              <a:t>语句填写</a:t>
            </a:r>
            <a:endParaRPr lang="en-US" altLang="zh-CN" dirty="0"/>
          </a:p>
          <a:p>
            <a:r>
              <a:rPr lang="zh-CN" altLang="en-US" dirty="0"/>
              <a:t>第五天：实例测试</a:t>
            </a:r>
            <a:endParaRPr lang="en-US" altLang="zh-CN" dirty="0"/>
          </a:p>
          <a:p>
            <a:r>
              <a:rPr lang="zh-CN" altLang="en-US" dirty="0"/>
              <a:t>第六天：</a:t>
            </a:r>
            <a:r>
              <a:rPr lang="en-US" altLang="zh-CN" dirty="0"/>
              <a:t>SQL</a:t>
            </a:r>
            <a:r>
              <a:rPr lang="zh-CN" altLang="en-US" dirty="0"/>
              <a:t>语句修改完善</a:t>
            </a:r>
          </a:p>
        </p:txBody>
      </p:sp>
    </p:spTree>
    <p:extLst>
      <p:ext uri="{BB962C8B-B14F-4D97-AF65-F5344CB8AC3E}">
        <p14:creationId xmlns:p14="http://schemas.microsoft.com/office/powerpoint/2010/main" val="378783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38248" y="1440036"/>
            <a:ext cx="7489204" cy="3392071"/>
          </a:xfrm>
        </p:spPr>
        <p:txBody>
          <a:bodyPr/>
          <a:lstStyle/>
          <a:p>
            <a:r>
              <a:rPr lang="zh-CN" altLang="en-US" dirty="0"/>
              <a:t>李欢 </a:t>
            </a:r>
            <a:r>
              <a:rPr lang="en-US" altLang="zh-CN" dirty="0"/>
              <a:t>	DAO</a:t>
            </a:r>
            <a:r>
              <a:rPr lang="zh-CN" altLang="en-US" dirty="0"/>
              <a:t>、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韩壮壮</a:t>
            </a:r>
            <a:r>
              <a:rPr lang="en-US" altLang="zh-CN" dirty="0"/>
              <a:t>	E-R</a:t>
            </a:r>
            <a:r>
              <a:rPr lang="zh-CN" altLang="en-US" dirty="0"/>
              <a:t>图、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常冠新</a:t>
            </a:r>
            <a:r>
              <a:rPr lang="en-US" altLang="zh-CN" dirty="0"/>
              <a:t>	</a:t>
            </a:r>
            <a:r>
              <a:rPr lang="zh-CN" altLang="en-US" dirty="0"/>
              <a:t>数据库表设计、</a:t>
            </a:r>
            <a:r>
              <a:rPr lang="en-US" altLang="zh-CN" dirty="0"/>
              <a:t>DAO	</a:t>
            </a:r>
          </a:p>
          <a:p>
            <a:r>
              <a:rPr lang="zh-CN" altLang="en-US" dirty="0"/>
              <a:t>刘煜    </a:t>
            </a:r>
            <a:r>
              <a:rPr lang="en-US" altLang="zh-CN" dirty="0"/>
              <a:t>	</a:t>
            </a:r>
            <a:r>
              <a:rPr lang="en-US" altLang="zh-CN" dirty="0" err="1"/>
              <a:t>Sql</a:t>
            </a:r>
            <a:r>
              <a:rPr lang="zh-CN" altLang="en-US" dirty="0"/>
              <a:t>语句、实例测试</a:t>
            </a:r>
            <a:endParaRPr lang="en-US" altLang="zh-CN" dirty="0"/>
          </a:p>
          <a:p>
            <a:r>
              <a:rPr lang="zh-CN" altLang="en-US" dirty="0"/>
              <a:t>赵昕阳</a:t>
            </a:r>
            <a:r>
              <a:rPr lang="en-US" altLang="zh-CN" dirty="0"/>
              <a:t>	</a:t>
            </a:r>
            <a:r>
              <a:rPr lang="zh-CN" altLang="en-US" dirty="0"/>
              <a:t>实例测试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3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239BEED5-CE9B-49A4-8667-49390C3B5F3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11560" y="923786"/>
            <a:ext cx="7886700" cy="151959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DB10B3-D3F1-4D7E-9BE6-C0F58C1D2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98" y="2486935"/>
            <a:ext cx="7886700" cy="19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1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2BE744-5070-417E-A72A-4518B632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39" y="24244"/>
            <a:ext cx="1990561" cy="16667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0FC9E0-9AC2-4AB7-B643-E59D2F8C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244"/>
            <a:ext cx="2010544" cy="15295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2376D2-4160-4B4E-9F02-01B5BA888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366" y="63878"/>
            <a:ext cx="2232248" cy="14502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929966-5344-40D7-92CB-378E588B8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0"/>
            <a:ext cx="2484183" cy="45787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EEF303-EB00-4F55-8DB6-FCB7B3A96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808" y="1872084"/>
            <a:ext cx="2694600" cy="25015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A4B50E-4DE4-4669-B8B7-FB32F8D8F3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152" y="1872084"/>
            <a:ext cx="2921702" cy="25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5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23528" y="0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难点与解决</a:t>
            </a:r>
            <a:endParaRPr lang="zh-CN" altLang="en-US" sz="4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255990-50EC-4ED8-A268-B5A302C7C9EB}"/>
              </a:ext>
            </a:extLst>
          </p:cNvPr>
          <p:cNvSpPr txBox="1"/>
          <p:nvPr/>
        </p:nvSpPr>
        <p:spPr>
          <a:xfrm>
            <a:off x="179512" y="1079996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）凭空实现系统难度较大；因此在第一天集体参与讨论、并借鉴已有豆瓣系统设</a:t>
            </a:r>
            <a:r>
              <a:rPr lang="en-US" altLang="zh-CN" dirty="0"/>
              <a:t>	</a:t>
            </a:r>
            <a:r>
              <a:rPr lang="zh-CN" altLang="en-US" dirty="0"/>
              <a:t>计初步所需的数据库表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）根据外键查询其他表详细信息时</a:t>
            </a:r>
            <a:r>
              <a:rPr lang="en-US" altLang="zh-CN" dirty="0"/>
              <a:t>JAVA</a:t>
            </a:r>
            <a:r>
              <a:rPr lang="zh-CN" altLang="en-US" dirty="0"/>
              <a:t>代码较复杂；使用级联查询可在</a:t>
            </a:r>
            <a:r>
              <a:rPr lang="en-US" altLang="zh-CN" dirty="0"/>
              <a:t>SQL</a:t>
            </a:r>
            <a:r>
              <a:rPr lang="zh-CN" altLang="en-US" dirty="0"/>
              <a:t>中实</a:t>
            </a:r>
            <a:r>
              <a:rPr lang="en-US" altLang="zh-CN" dirty="0"/>
              <a:t>	</a:t>
            </a:r>
            <a:r>
              <a:rPr lang="zh-CN" altLang="en-US" dirty="0"/>
              <a:t>现，减少</a:t>
            </a:r>
            <a:r>
              <a:rPr lang="en-US" altLang="zh-CN" dirty="0"/>
              <a:t>JAVA</a:t>
            </a:r>
            <a:r>
              <a:rPr lang="zh-CN" altLang="en-US" dirty="0"/>
              <a:t>代码量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ID</a:t>
            </a:r>
            <a:r>
              <a:rPr lang="zh-CN" altLang="en-US" dirty="0"/>
              <a:t>号手动添加较复杂；将</a:t>
            </a:r>
            <a:r>
              <a:rPr lang="en-US" altLang="zh-CN" dirty="0"/>
              <a:t>ID</a:t>
            </a:r>
            <a:r>
              <a:rPr lang="zh-CN" altLang="en-US" dirty="0"/>
              <a:t>列设为自增键（是标识改为是）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）每次调用</a:t>
            </a:r>
            <a:r>
              <a:rPr lang="en-US" altLang="zh-CN" dirty="0"/>
              <a:t>DAO</a:t>
            </a:r>
            <a:r>
              <a:rPr lang="zh-CN" altLang="en-US" dirty="0"/>
              <a:t>具体方法时都需要对数据库进行连接和关闭；参考之后学习的</a:t>
            </a:r>
            <a:r>
              <a:rPr lang="en-US" altLang="zh-CN" dirty="0"/>
              <a:t>	JAVAEE</a:t>
            </a:r>
            <a:r>
              <a:rPr lang="zh-CN" altLang="en-US" dirty="0"/>
              <a:t>可使用</a:t>
            </a:r>
            <a:r>
              <a:rPr lang="en-US" altLang="zh-CN" dirty="0" err="1"/>
              <a:t>MyBatis</a:t>
            </a:r>
            <a:r>
              <a:rPr lang="zh-CN" altLang="en-US" dirty="0"/>
              <a:t>解决，节约资源消耗。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GITHUB</a:t>
            </a:r>
            <a:r>
              <a:rPr lang="zh-CN" altLang="en-US" dirty="0"/>
              <a:t>初次使用不易掌握；在其他课程项目编写时多次使用</a:t>
            </a:r>
            <a:r>
              <a:rPr lang="en-US" altLang="zh-CN" dirty="0"/>
              <a:t>GITHUB</a:t>
            </a:r>
            <a:r>
              <a:rPr lang="zh-CN" altLang="en-US" dirty="0"/>
              <a:t>。进而</a:t>
            </a:r>
            <a:r>
              <a:rPr lang="en-US" altLang="zh-CN" dirty="0"/>
              <a:t>	</a:t>
            </a:r>
            <a:r>
              <a:rPr lang="zh-CN" altLang="en-US" dirty="0"/>
              <a:t>熟悉操作。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JDBC</a:t>
            </a:r>
            <a:r>
              <a:rPr lang="zh-CN" altLang="en-US" dirty="0"/>
              <a:t>启动、关闭数据库操作类似、代码冗余；设置</a:t>
            </a:r>
            <a:r>
              <a:rPr lang="en-US" altLang="zh-CN" dirty="0"/>
              <a:t>Close\Open</a:t>
            </a:r>
            <a:r>
              <a:rPr lang="zh-CN" altLang="en-US" dirty="0"/>
              <a:t>函数，在具体实</a:t>
            </a:r>
            <a:r>
              <a:rPr lang="en-US" altLang="zh-CN" dirty="0"/>
              <a:t>	</a:t>
            </a:r>
            <a:r>
              <a:rPr lang="zh-CN" altLang="en-US" dirty="0"/>
              <a:t>现中调用具体函数。</a:t>
            </a:r>
          </a:p>
        </p:txBody>
      </p:sp>
    </p:spTree>
    <p:extLst>
      <p:ext uri="{BB962C8B-B14F-4D97-AF65-F5344CB8AC3E}">
        <p14:creationId xmlns:p14="http://schemas.microsoft.com/office/powerpoint/2010/main" val="388669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6000" dirty="0">
            <a:solidFill>
              <a:schemeClr val="tx2"/>
            </a:solidFill>
            <a:latin typeface="+mj-ea"/>
            <a:ea typeface="+mj-ea"/>
          </a:defRPr>
        </a:defPPr>
      </a:lstStyle>
    </a:spDef>
    <a:lnDef>
      <a:spPr>
        <a:ln w="952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347</Words>
  <Application>Microsoft Office PowerPoint</Application>
  <PresentationFormat>自定义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Times New Roman</vt:lpstr>
      <vt:lpstr>Calibri</vt:lpstr>
      <vt:lpstr>Wingdings</vt:lpstr>
      <vt:lpstr>华康俪金黑W8(P)</vt:lpstr>
      <vt:lpstr>Arial</vt:lpstr>
      <vt:lpstr>黑体</vt:lpstr>
      <vt:lpstr>方正北魏楷书简体</vt:lpstr>
      <vt:lpstr>微软雅黑</vt:lpstr>
      <vt:lpstr>华文细黑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李 欢</cp:lastModifiedBy>
  <cp:revision>227</cp:revision>
  <dcterms:created xsi:type="dcterms:W3CDTF">2012-09-27T04:08:32Z</dcterms:created>
  <dcterms:modified xsi:type="dcterms:W3CDTF">2019-12-27T11:47:41Z</dcterms:modified>
</cp:coreProperties>
</file>