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4"/>
  </p:notesMasterIdLst>
  <p:sldIdLst>
    <p:sldId id="256" r:id="rId2"/>
    <p:sldId id="258" r:id="rId3"/>
    <p:sldId id="260" r:id="rId4"/>
    <p:sldId id="261" r:id="rId5"/>
    <p:sldId id="311" r:id="rId6"/>
    <p:sldId id="313" r:id="rId7"/>
    <p:sldId id="312" r:id="rId8"/>
    <p:sldId id="314" r:id="rId9"/>
    <p:sldId id="263" r:id="rId10"/>
    <p:sldId id="315" r:id="rId11"/>
    <p:sldId id="318" r:id="rId12"/>
    <p:sldId id="319" r:id="rId13"/>
  </p:sldIdLst>
  <p:sldSz cx="9144000" cy="5143500" type="screen16x9"/>
  <p:notesSz cx="6858000" cy="9144000"/>
  <p:embeddedFontLst>
    <p:embeddedFont>
      <p:font typeface="Anaheim" panose="020B0604020202020204" charset="0"/>
      <p:regular r:id="rId15"/>
    </p:embeddedFont>
    <p:embeddedFont>
      <p:font typeface="Bebas Neue" panose="020B0606020202050201" pitchFamily="34" charset="0"/>
      <p:regular r:id="rId16"/>
    </p:embeddedFont>
    <p:embeddedFont>
      <p:font typeface="Comfortaa" panose="020B0604020202020204" charset="0"/>
      <p:regular r:id="rId17"/>
      <p:bold r:id="rId18"/>
    </p:embeddedFont>
    <p:embeddedFont>
      <p:font typeface="Fira Code" panose="020B0809050000020004" pitchFamily="49" charset="0"/>
      <p:regular r:id="rId19"/>
      <p:bold r:id="rId20"/>
    </p:embeddedFont>
    <p:embeddedFont>
      <p:font typeface="Source Code Pro" panose="020B0509030403020204" pitchFamily="49" charset="0"/>
      <p:regular r:id="rId21"/>
      <p:bold r:id="rId22"/>
      <p:italic r:id="rId23"/>
      <p:boldItalic r:id="rId24"/>
    </p:embeddedFont>
    <p:embeddedFont>
      <p:font typeface="Source Code Pro Medium" panose="020B0509030403020204" pitchFamily="49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4134ED-4F6F-4242-9E45-F5412E4A39F3}">
  <a:tblStyle styleId="{834134ED-4F6F-4242-9E45-F5412E4A39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E56E29-BD22-42AD-9AC9-24E053088C5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780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901822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9362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1923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0094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9755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1543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9532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9423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80150" y="3468850"/>
            <a:ext cx="6043800" cy="28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>
            <a:off x="8313825" y="353000"/>
            <a:ext cx="473100" cy="186500"/>
            <a:chOff x="7059675" y="514525"/>
            <a:chExt cx="473100" cy="186500"/>
          </a:xfrm>
        </p:grpSpPr>
        <p:cxnSp>
          <p:nvCxnSpPr>
            <p:cNvPr id="17" name="Google Shape;17;p3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3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3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8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57" name="Google Shape;57;p8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8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8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4355250" y="1307100"/>
            <a:ext cx="40755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" name="Google Shape;83;p13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84" name="Google Shape;84;p13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2472000" y="1832950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2"/>
          </p:nvPr>
        </p:nvSpPr>
        <p:spPr>
          <a:xfrm>
            <a:off x="3175501" y="2833427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3"/>
          </p:nvPr>
        </p:nvSpPr>
        <p:spPr>
          <a:xfrm>
            <a:off x="3504027" y="3834248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4" hasCustomPrompt="1"/>
          </p:nvPr>
        </p:nvSpPr>
        <p:spPr>
          <a:xfrm>
            <a:off x="1869900" y="1470525"/>
            <a:ext cx="602100" cy="39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5" hasCustomPrompt="1"/>
          </p:nvPr>
        </p:nvSpPr>
        <p:spPr>
          <a:xfrm>
            <a:off x="2573400" y="2482425"/>
            <a:ext cx="602100" cy="39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6" hasCustomPrompt="1"/>
          </p:nvPr>
        </p:nvSpPr>
        <p:spPr>
          <a:xfrm>
            <a:off x="2891275" y="3494325"/>
            <a:ext cx="602100" cy="32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7"/>
          </p:nvPr>
        </p:nvSpPr>
        <p:spPr>
          <a:xfrm>
            <a:off x="2472000" y="14705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8"/>
          </p:nvPr>
        </p:nvSpPr>
        <p:spPr>
          <a:xfrm>
            <a:off x="3175500" y="24824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9"/>
          </p:nvPr>
        </p:nvSpPr>
        <p:spPr>
          <a:xfrm>
            <a:off x="3504025" y="34943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25" name="Google Shape;125;p18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1"/>
          </p:nvPr>
        </p:nvSpPr>
        <p:spPr>
          <a:xfrm>
            <a:off x="5238851" y="2246051"/>
            <a:ext cx="2789400" cy="14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subTitle" idx="2"/>
          </p:nvPr>
        </p:nvSpPr>
        <p:spPr>
          <a:xfrm>
            <a:off x="1707675" y="2246051"/>
            <a:ext cx="2789400" cy="14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subTitle" idx="3"/>
          </p:nvPr>
        </p:nvSpPr>
        <p:spPr>
          <a:xfrm>
            <a:off x="1411701" y="1687150"/>
            <a:ext cx="2789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ubTitle" idx="4"/>
          </p:nvPr>
        </p:nvSpPr>
        <p:spPr>
          <a:xfrm>
            <a:off x="4942882" y="1687150"/>
            <a:ext cx="2789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" name="Google Shape;135;p19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36" name="Google Shape;136;p19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1"/>
          </p:nvPr>
        </p:nvSpPr>
        <p:spPr>
          <a:xfrm>
            <a:off x="4821898" y="1443125"/>
            <a:ext cx="3602100" cy="24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2"/>
          </p:nvPr>
        </p:nvSpPr>
        <p:spPr>
          <a:xfrm>
            <a:off x="644000" y="1443125"/>
            <a:ext cx="3602100" cy="24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2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19" name="Google Shape;219;p2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4424750" y="-1800"/>
            <a:ext cx="47193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8193116" y="446250"/>
            <a:ext cx="414956" cy="186500"/>
            <a:chOff x="7059675" y="514525"/>
            <a:chExt cx="473100" cy="186500"/>
          </a:xfrm>
        </p:grpSpPr>
        <p:cxnSp>
          <p:nvCxnSpPr>
            <p:cNvPr id="225" name="Google Shape;225;p27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27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27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59" r:id="rId5"/>
    <p:sldLayoutId id="2147483664" r:id="rId6"/>
    <p:sldLayoutId id="2147483665" r:id="rId7"/>
    <p:sldLayoutId id="2147483672" r:id="rId8"/>
    <p:sldLayoutId id="2147483673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VEM2GzEpHQ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>
            <a:spLocks noGrp="1"/>
          </p:cNvSpPr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Demonstration of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sorting algorithms </a:t>
            </a:r>
            <a:r>
              <a:rPr lang="en-US" dirty="0"/>
              <a:t>on an array</a:t>
            </a:r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" sz="1400" dirty="0"/>
              <a:t>&lt; </a:t>
            </a:r>
            <a:r>
              <a:rPr lang="en-US" dirty="0"/>
              <a:t>merge sort, counting sort and radix sort</a:t>
            </a:r>
            <a:r>
              <a:rPr lang="en" sz="1400" dirty="0"/>
              <a:t>&gt;</a:t>
            </a:r>
            <a:endParaRPr dirty="0"/>
          </a:p>
        </p:txBody>
      </p:sp>
      <p:sp>
        <p:nvSpPr>
          <p:cNvPr id="240" name="Google Shape;240;p31"/>
          <p:cNvSpPr txBox="1"/>
          <p:nvPr/>
        </p:nvSpPr>
        <p:spPr>
          <a:xfrm>
            <a:off x="2097300" y="5710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  <p:grpSp>
        <p:nvGrpSpPr>
          <p:cNvPr id="243" name="Google Shape;243;p31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244" name="Google Shape;244;p31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31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31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7" name="Google Shape;247;p31"/>
          <p:cNvGrpSpPr/>
          <p:nvPr/>
        </p:nvGrpSpPr>
        <p:grpSpPr>
          <a:xfrm>
            <a:off x="255130" y="696438"/>
            <a:ext cx="2377907" cy="3907563"/>
            <a:chOff x="5" y="747463"/>
            <a:chExt cx="2377907" cy="3907563"/>
          </a:xfrm>
        </p:grpSpPr>
        <p:sp>
          <p:nvSpPr>
            <p:cNvPr id="248" name="Google Shape;248;p31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8"/>
          <p:cNvSpPr txBox="1">
            <a:spLocks noGrp="1"/>
          </p:cNvSpPr>
          <p:nvPr>
            <p:ph type="subTitle" idx="2"/>
          </p:nvPr>
        </p:nvSpPr>
        <p:spPr>
          <a:xfrm>
            <a:off x="758785" y="1879709"/>
            <a:ext cx="7839754" cy="23929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Các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lớp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DataSortingVisualizeController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DataEntryController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có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sử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dụng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các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lớp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MergeSort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RadixSort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CountingSort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trong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các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phương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thức.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Lớp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Main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và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MainScreenController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có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sử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dụng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lớp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Stage.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Các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lớp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DataSortingVisualizeController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and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MainScreenController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DataEntryController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rất nhiều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từ JavaFX để tạo GUI.</a:t>
            </a:r>
          </a:p>
        </p:txBody>
      </p:sp>
      <p:sp>
        <p:nvSpPr>
          <p:cNvPr id="500" name="Google Shape;500;p38"/>
          <p:cNvSpPr txBox="1">
            <a:spLocks noGrp="1"/>
          </p:cNvSpPr>
          <p:nvPr>
            <p:ph type="subTitle" idx="3"/>
          </p:nvPr>
        </p:nvSpPr>
        <p:spPr>
          <a:xfrm>
            <a:off x="462811" y="1175765"/>
            <a:ext cx="2789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Association</a:t>
            </a:r>
          </a:p>
        </p:txBody>
      </p:sp>
      <p:sp>
        <p:nvSpPr>
          <p:cNvPr id="503" name="Google Shape;503;p38"/>
          <p:cNvSpPr txBox="1"/>
          <p:nvPr/>
        </p:nvSpPr>
        <p:spPr>
          <a:xfrm>
            <a:off x="8598539" y="4234237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504" name="Google Shape;504;p38"/>
          <p:cNvGrpSpPr/>
          <p:nvPr/>
        </p:nvGrpSpPr>
        <p:grpSpPr>
          <a:xfrm>
            <a:off x="0" y="4256175"/>
            <a:ext cx="2536147" cy="887325"/>
            <a:chOff x="880714" y="3731738"/>
            <a:chExt cx="2536147" cy="887325"/>
          </a:xfrm>
        </p:grpSpPr>
        <p:sp>
          <p:nvSpPr>
            <p:cNvPr id="505" name="Google Shape;505;p38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8" name="Google Shape;518;p38"/>
          <p:cNvSpPr txBox="1"/>
          <p:nvPr/>
        </p:nvSpPr>
        <p:spPr>
          <a:xfrm>
            <a:off x="7508950" y="411310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" name="Google Shape;454;p37">
            <a:extLst>
              <a:ext uri="{FF2B5EF4-FFF2-40B4-BE49-F238E27FC236}">
                <a16:creationId xmlns:a16="http://schemas.microsoft.com/office/drawing/2014/main" id="{BEB4150A-3B3E-FB2F-2F3E-53CE46C052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550" y="253150"/>
            <a:ext cx="7710900" cy="7717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chemeClr val="accent4">
                    <a:lumMod val="75000"/>
                  </a:schemeClr>
                </a:solidFill>
              </a:rPr>
              <a:t>OOP</a:t>
            </a:r>
            <a:r>
              <a:rPr lang="en-US" sz="4400" b="1" dirty="0"/>
              <a:t> </a:t>
            </a:r>
            <a:r>
              <a:rPr lang="en-US" sz="4400" b="1" dirty="0">
                <a:solidFill>
                  <a:schemeClr val="tx1"/>
                </a:solidFill>
              </a:rPr>
              <a:t>Techniques</a:t>
            </a:r>
          </a:p>
        </p:txBody>
      </p:sp>
    </p:spTree>
    <p:extLst>
      <p:ext uri="{BB962C8B-B14F-4D97-AF65-F5344CB8AC3E}">
        <p14:creationId xmlns:p14="http://schemas.microsoft.com/office/powerpoint/2010/main" val="3887690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4"/>
          <p:cNvSpPr txBox="1">
            <a:spLocks noGrp="1"/>
          </p:cNvSpPr>
          <p:nvPr>
            <p:ph type="title"/>
          </p:nvPr>
        </p:nvSpPr>
        <p:spPr>
          <a:xfrm>
            <a:off x="3865935" y="1180450"/>
            <a:ext cx="5210829" cy="28300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800" dirty="0"/>
              <a:t>Demonstration </a:t>
            </a:r>
            <a:r>
              <a:rPr lang="vi-VN" sz="4800" dirty="0">
                <a:solidFill>
                  <a:schemeClr val="accent1">
                    <a:lumMod val="75000"/>
                  </a:schemeClr>
                </a:solidFill>
              </a:rPr>
              <a:t>Application</a:t>
            </a:r>
            <a:br>
              <a:rPr lang="en-US" sz="4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Link Demo:</a:t>
            </a:r>
            <a:br>
              <a:rPr lang="en-US" sz="2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https://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hlinkClick r:id="rId3"/>
              </a:rPr>
              <a:t>www.youtube.com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/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hlinkClick r:id="rId3"/>
              </a:rPr>
              <a:t>watch?v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=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hlinkClick r:id="rId3"/>
              </a:rPr>
              <a:t>ZVEM2GzEpHQ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709" name="Google Shape;709;p44"/>
          <p:cNvGrpSpPr/>
          <p:nvPr/>
        </p:nvGrpSpPr>
        <p:grpSpPr>
          <a:xfrm>
            <a:off x="335642" y="696438"/>
            <a:ext cx="2932044" cy="3907563"/>
            <a:chOff x="335642" y="696438"/>
            <a:chExt cx="2932044" cy="3907563"/>
          </a:xfrm>
        </p:grpSpPr>
        <p:sp>
          <p:nvSpPr>
            <p:cNvPr id="710" name="Google Shape;710;p44"/>
            <p:cNvSpPr/>
            <p:nvPr/>
          </p:nvSpPr>
          <p:spPr>
            <a:xfrm>
              <a:off x="335642" y="7050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4"/>
            <p:cNvSpPr/>
            <p:nvPr/>
          </p:nvSpPr>
          <p:spPr>
            <a:xfrm>
              <a:off x="821967" y="6964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4"/>
            <p:cNvSpPr/>
            <p:nvPr/>
          </p:nvSpPr>
          <p:spPr>
            <a:xfrm>
              <a:off x="335642" y="10172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4"/>
            <p:cNvSpPr/>
            <p:nvPr/>
          </p:nvSpPr>
          <p:spPr>
            <a:xfrm>
              <a:off x="335642" y="134395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4"/>
            <p:cNvSpPr/>
            <p:nvPr/>
          </p:nvSpPr>
          <p:spPr>
            <a:xfrm>
              <a:off x="335642" y="16706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4"/>
            <p:cNvSpPr/>
            <p:nvPr/>
          </p:nvSpPr>
          <p:spPr>
            <a:xfrm>
              <a:off x="770496" y="167068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4"/>
            <p:cNvSpPr/>
            <p:nvPr/>
          </p:nvSpPr>
          <p:spPr>
            <a:xfrm>
              <a:off x="1304877" y="16706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4"/>
            <p:cNvSpPr/>
            <p:nvPr/>
          </p:nvSpPr>
          <p:spPr>
            <a:xfrm>
              <a:off x="335642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4"/>
            <p:cNvSpPr/>
            <p:nvPr/>
          </p:nvSpPr>
          <p:spPr>
            <a:xfrm>
              <a:off x="335642" y="23241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4"/>
            <p:cNvSpPr/>
            <p:nvPr/>
          </p:nvSpPr>
          <p:spPr>
            <a:xfrm>
              <a:off x="335642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4"/>
            <p:cNvSpPr/>
            <p:nvPr/>
          </p:nvSpPr>
          <p:spPr>
            <a:xfrm>
              <a:off x="335642" y="2941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4"/>
            <p:cNvSpPr/>
            <p:nvPr/>
          </p:nvSpPr>
          <p:spPr>
            <a:xfrm>
              <a:off x="349364" y="37229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4"/>
            <p:cNvSpPr/>
            <p:nvPr/>
          </p:nvSpPr>
          <p:spPr>
            <a:xfrm>
              <a:off x="770496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4"/>
            <p:cNvSpPr/>
            <p:nvPr/>
          </p:nvSpPr>
          <p:spPr>
            <a:xfrm>
              <a:off x="731557" y="23241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4"/>
            <p:cNvSpPr/>
            <p:nvPr/>
          </p:nvSpPr>
          <p:spPr>
            <a:xfrm>
              <a:off x="770496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4"/>
            <p:cNvSpPr/>
            <p:nvPr/>
          </p:nvSpPr>
          <p:spPr>
            <a:xfrm>
              <a:off x="770496" y="295892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4"/>
            <p:cNvSpPr/>
            <p:nvPr/>
          </p:nvSpPr>
          <p:spPr>
            <a:xfrm>
              <a:off x="770496" y="32848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4"/>
            <p:cNvSpPr/>
            <p:nvPr/>
          </p:nvSpPr>
          <p:spPr>
            <a:xfrm>
              <a:off x="1174186" y="1981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4"/>
            <p:cNvSpPr/>
            <p:nvPr/>
          </p:nvSpPr>
          <p:spPr>
            <a:xfrm>
              <a:off x="1174186" y="232411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4"/>
            <p:cNvSpPr/>
            <p:nvPr/>
          </p:nvSpPr>
          <p:spPr>
            <a:xfrm>
              <a:off x="1205349" y="263303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4"/>
            <p:cNvSpPr/>
            <p:nvPr/>
          </p:nvSpPr>
          <p:spPr>
            <a:xfrm>
              <a:off x="1205349" y="297753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4"/>
            <p:cNvSpPr/>
            <p:nvPr/>
          </p:nvSpPr>
          <p:spPr>
            <a:xfrm>
              <a:off x="1205349" y="328481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4"/>
            <p:cNvSpPr/>
            <p:nvPr/>
          </p:nvSpPr>
          <p:spPr>
            <a:xfrm>
              <a:off x="1883777" y="198126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4"/>
            <p:cNvSpPr/>
            <p:nvPr/>
          </p:nvSpPr>
          <p:spPr>
            <a:xfrm>
              <a:off x="2174096" y="230715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4"/>
            <p:cNvSpPr/>
            <p:nvPr/>
          </p:nvSpPr>
          <p:spPr>
            <a:xfrm>
              <a:off x="2342750" y="2633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4"/>
            <p:cNvSpPr/>
            <p:nvPr/>
          </p:nvSpPr>
          <p:spPr>
            <a:xfrm>
              <a:off x="2342750" y="32848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4"/>
            <p:cNvSpPr/>
            <p:nvPr/>
          </p:nvSpPr>
          <p:spPr>
            <a:xfrm>
              <a:off x="349364" y="3962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4"/>
            <p:cNvSpPr/>
            <p:nvPr/>
          </p:nvSpPr>
          <p:spPr>
            <a:xfrm>
              <a:off x="731557" y="42455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4"/>
            <p:cNvSpPr/>
            <p:nvPr/>
          </p:nvSpPr>
          <p:spPr>
            <a:xfrm>
              <a:off x="1224956" y="4245513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4"/>
            <p:cNvSpPr/>
            <p:nvPr/>
          </p:nvSpPr>
          <p:spPr>
            <a:xfrm>
              <a:off x="1883777" y="4245513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4"/>
            <p:cNvSpPr/>
            <p:nvPr/>
          </p:nvSpPr>
          <p:spPr>
            <a:xfrm>
              <a:off x="2634075" y="4245513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4"/>
            <p:cNvSpPr/>
            <p:nvPr/>
          </p:nvSpPr>
          <p:spPr>
            <a:xfrm>
              <a:off x="731557" y="4454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4"/>
            <p:cNvSpPr/>
            <p:nvPr/>
          </p:nvSpPr>
          <p:spPr>
            <a:xfrm>
              <a:off x="1224956" y="4454038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4"/>
            <p:cNvSpPr/>
            <p:nvPr/>
          </p:nvSpPr>
          <p:spPr>
            <a:xfrm>
              <a:off x="2169156" y="4454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4"/>
            <p:cNvSpPr/>
            <p:nvPr/>
          </p:nvSpPr>
          <p:spPr>
            <a:xfrm>
              <a:off x="1250486" y="7083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4"/>
            <p:cNvSpPr/>
            <p:nvPr/>
          </p:nvSpPr>
          <p:spPr>
            <a:xfrm>
              <a:off x="821986" y="1017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4"/>
            <p:cNvSpPr/>
            <p:nvPr/>
          </p:nvSpPr>
          <p:spPr>
            <a:xfrm>
              <a:off x="1555286" y="10131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4"/>
            <p:cNvSpPr/>
            <p:nvPr/>
          </p:nvSpPr>
          <p:spPr>
            <a:xfrm>
              <a:off x="821979" y="13439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4"/>
            <p:cNvSpPr/>
            <p:nvPr/>
          </p:nvSpPr>
          <p:spPr>
            <a:xfrm>
              <a:off x="1739729" y="166862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4"/>
            <p:cNvSpPr/>
            <p:nvPr/>
          </p:nvSpPr>
          <p:spPr>
            <a:xfrm>
              <a:off x="2342754" y="29775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4"/>
            <p:cNvSpPr/>
            <p:nvPr/>
          </p:nvSpPr>
          <p:spPr>
            <a:xfrm>
              <a:off x="2537025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4"/>
            <p:cNvSpPr/>
            <p:nvPr/>
          </p:nvSpPr>
          <p:spPr>
            <a:xfrm>
              <a:off x="2805050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4"/>
            <p:cNvSpPr/>
            <p:nvPr/>
          </p:nvSpPr>
          <p:spPr>
            <a:xfrm>
              <a:off x="2634386" y="44561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4"/>
            <p:cNvSpPr/>
            <p:nvPr/>
          </p:nvSpPr>
          <p:spPr>
            <a:xfrm>
              <a:off x="770511" y="39365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4"/>
            <p:cNvSpPr/>
            <p:nvPr/>
          </p:nvSpPr>
          <p:spPr>
            <a:xfrm>
              <a:off x="770511" y="37064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5" name="Google Shape;755;p44"/>
          <p:cNvSpPr txBox="1"/>
          <p:nvPr/>
        </p:nvSpPr>
        <p:spPr>
          <a:xfrm>
            <a:off x="4014788" y="2453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6" name="Google Shape;756;p44"/>
          <p:cNvSpPr txBox="1"/>
          <p:nvPr/>
        </p:nvSpPr>
        <p:spPr>
          <a:xfrm>
            <a:off x="7313175" y="383640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7" name="Google Shape;757;p44"/>
          <p:cNvSpPr txBox="1"/>
          <p:nvPr/>
        </p:nvSpPr>
        <p:spPr>
          <a:xfrm>
            <a:off x="7778275" y="404940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758" name="Google Shape;758;p44"/>
          <p:cNvSpPr txBox="1"/>
          <p:nvPr/>
        </p:nvSpPr>
        <p:spPr>
          <a:xfrm>
            <a:off x="4459138" y="460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349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1402;p65">
            <a:extLst>
              <a:ext uri="{FF2B5EF4-FFF2-40B4-BE49-F238E27FC236}">
                <a16:creationId xmlns:a16="http://schemas.microsoft.com/office/drawing/2014/main" id="{C2C9C42E-294E-8826-E91A-6B9CE03C5F65}"/>
              </a:ext>
            </a:extLst>
          </p:cNvPr>
          <p:cNvGrpSpPr/>
          <p:nvPr/>
        </p:nvGrpSpPr>
        <p:grpSpPr>
          <a:xfrm>
            <a:off x="255130" y="696438"/>
            <a:ext cx="2377907" cy="3907563"/>
            <a:chOff x="5" y="747463"/>
            <a:chExt cx="2377907" cy="3907563"/>
          </a:xfrm>
        </p:grpSpPr>
        <p:sp>
          <p:nvSpPr>
            <p:cNvPr id="335" name="Google Shape;1403;p65">
              <a:extLst>
                <a:ext uri="{FF2B5EF4-FFF2-40B4-BE49-F238E27FC236}">
                  <a16:creationId xmlns:a16="http://schemas.microsoft.com/office/drawing/2014/main" id="{51874029-3533-5727-B6C7-78DFCFE8D469}"/>
                </a:ext>
              </a:extLst>
            </p:cNvPr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1404;p65">
              <a:extLst>
                <a:ext uri="{FF2B5EF4-FFF2-40B4-BE49-F238E27FC236}">
                  <a16:creationId xmlns:a16="http://schemas.microsoft.com/office/drawing/2014/main" id="{DA7FDDD6-066B-C3A7-CD0F-990DAE6D26E1}"/>
                </a:ext>
              </a:extLst>
            </p:cNvPr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405;p65">
              <a:extLst>
                <a:ext uri="{FF2B5EF4-FFF2-40B4-BE49-F238E27FC236}">
                  <a16:creationId xmlns:a16="http://schemas.microsoft.com/office/drawing/2014/main" id="{247D99D6-3337-988C-EBA1-588F25391B46}"/>
                </a:ext>
              </a:extLst>
            </p:cNvPr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406;p65">
              <a:extLst>
                <a:ext uri="{FF2B5EF4-FFF2-40B4-BE49-F238E27FC236}">
                  <a16:creationId xmlns:a16="http://schemas.microsoft.com/office/drawing/2014/main" id="{2EF1F711-BCB3-9BF0-78F9-89B1C0F990D3}"/>
                </a:ext>
              </a:extLst>
            </p:cNvPr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407;p65">
              <a:extLst>
                <a:ext uri="{FF2B5EF4-FFF2-40B4-BE49-F238E27FC236}">
                  <a16:creationId xmlns:a16="http://schemas.microsoft.com/office/drawing/2014/main" id="{360DC56A-EC0F-3CE4-EC15-A5BA995F1FE4}"/>
                </a:ext>
              </a:extLst>
            </p:cNvPr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408;p65">
              <a:extLst>
                <a:ext uri="{FF2B5EF4-FFF2-40B4-BE49-F238E27FC236}">
                  <a16:creationId xmlns:a16="http://schemas.microsoft.com/office/drawing/2014/main" id="{2619E8DE-B6DC-D455-CAC5-CF3BD8D5F857}"/>
                </a:ext>
              </a:extLst>
            </p:cNvPr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409;p65">
              <a:extLst>
                <a:ext uri="{FF2B5EF4-FFF2-40B4-BE49-F238E27FC236}">
                  <a16:creationId xmlns:a16="http://schemas.microsoft.com/office/drawing/2014/main" id="{92FA4F79-1EFE-6380-52E2-9C0E70887A4C}"/>
                </a:ext>
              </a:extLst>
            </p:cNvPr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410;p65">
              <a:extLst>
                <a:ext uri="{FF2B5EF4-FFF2-40B4-BE49-F238E27FC236}">
                  <a16:creationId xmlns:a16="http://schemas.microsoft.com/office/drawing/2014/main" id="{3B638617-5EED-9B30-606C-FD297597EE8A}"/>
                </a:ext>
              </a:extLst>
            </p:cNvPr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411;p65">
              <a:extLst>
                <a:ext uri="{FF2B5EF4-FFF2-40B4-BE49-F238E27FC236}">
                  <a16:creationId xmlns:a16="http://schemas.microsoft.com/office/drawing/2014/main" id="{E5716AF8-B0A8-FD37-33DA-6CCB6092F46D}"/>
                </a:ext>
              </a:extLst>
            </p:cNvPr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412;p65">
              <a:extLst>
                <a:ext uri="{FF2B5EF4-FFF2-40B4-BE49-F238E27FC236}">
                  <a16:creationId xmlns:a16="http://schemas.microsoft.com/office/drawing/2014/main" id="{089A7FB5-BE39-8AD0-2D32-EFD74A3EF0AA}"/>
                </a:ext>
              </a:extLst>
            </p:cNvPr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413;p65">
              <a:extLst>
                <a:ext uri="{FF2B5EF4-FFF2-40B4-BE49-F238E27FC236}">
                  <a16:creationId xmlns:a16="http://schemas.microsoft.com/office/drawing/2014/main" id="{14B45FD7-AA0D-E31D-14B1-B3F22155065F}"/>
                </a:ext>
              </a:extLst>
            </p:cNvPr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414;p65">
              <a:extLst>
                <a:ext uri="{FF2B5EF4-FFF2-40B4-BE49-F238E27FC236}">
                  <a16:creationId xmlns:a16="http://schemas.microsoft.com/office/drawing/2014/main" id="{51CECEB9-5242-916B-9FFB-AE8A7193DF48}"/>
                </a:ext>
              </a:extLst>
            </p:cNvPr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415;p65">
              <a:extLst>
                <a:ext uri="{FF2B5EF4-FFF2-40B4-BE49-F238E27FC236}">
                  <a16:creationId xmlns:a16="http://schemas.microsoft.com/office/drawing/2014/main" id="{8406DD55-A0B7-CDE3-6E22-AE83C3E55C72}"/>
                </a:ext>
              </a:extLst>
            </p:cNvPr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416;p65">
              <a:extLst>
                <a:ext uri="{FF2B5EF4-FFF2-40B4-BE49-F238E27FC236}">
                  <a16:creationId xmlns:a16="http://schemas.microsoft.com/office/drawing/2014/main" id="{8433FD57-1601-F8B3-B274-F148ACE10D93}"/>
                </a:ext>
              </a:extLst>
            </p:cNvPr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417;p65">
              <a:extLst>
                <a:ext uri="{FF2B5EF4-FFF2-40B4-BE49-F238E27FC236}">
                  <a16:creationId xmlns:a16="http://schemas.microsoft.com/office/drawing/2014/main" id="{FED9552D-0F32-5C79-978D-25B380699D56}"/>
                </a:ext>
              </a:extLst>
            </p:cNvPr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418;p65">
              <a:extLst>
                <a:ext uri="{FF2B5EF4-FFF2-40B4-BE49-F238E27FC236}">
                  <a16:creationId xmlns:a16="http://schemas.microsoft.com/office/drawing/2014/main" id="{41BEE7C6-BD44-1DF7-CEBC-C528D3609E26}"/>
                </a:ext>
              </a:extLst>
            </p:cNvPr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419;p65">
              <a:extLst>
                <a:ext uri="{FF2B5EF4-FFF2-40B4-BE49-F238E27FC236}">
                  <a16:creationId xmlns:a16="http://schemas.microsoft.com/office/drawing/2014/main" id="{3CFC8441-02B5-80D6-AE42-147C7FDFEFF2}"/>
                </a:ext>
              </a:extLst>
            </p:cNvPr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420;p65">
              <a:extLst>
                <a:ext uri="{FF2B5EF4-FFF2-40B4-BE49-F238E27FC236}">
                  <a16:creationId xmlns:a16="http://schemas.microsoft.com/office/drawing/2014/main" id="{7A6B0F99-A7F6-13AB-520B-64071AF6DEEF}"/>
                </a:ext>
              </a:extLst>
            </p:cNvPr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421;p65">
              <a:extLst>
                <a:ext uri="{FF2B5EF4-FFF2-40B4-BE49-F238E27FC236}">
                  <a16:creationId xmlns:a16="http://schemas.microsoft.com/office/drawing/2014/main" id="{7BB99AC0-CD2D-7488-1FF1-BA499EDF8DA6}"/>
                </a:ext>
              </a:extLst>
            </p:cNvPr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422;p65">
              <a:extLst>
                <a:ext uri="{FF2B5EF4-FFF2-40B4-BE49-F238E27FC236}">
                  <a16:creationId xmlns:a16="http://schemas.microsoft.com/office/drawing/2014/main" id="{29DC1E31-5D82-FB8F-4418-073A0D5CF3BB}"/>
                </a:ext>
              </a:extLst>
            </p:cNvPr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423;p65">
              <a:extLst>
                <a:ext uri="{FF2B5EF4-FFF2-40B4-BE49-F238E27FC236}">
                  <a16:creationId xmlns:a16="http://schemas.microsoft.com/office/drawing/2014/main" id="{8433E617-9839-90EA-39A6-7CCA8E5277A6}"/>
                </a:ext>
              </a:extLst>
            </p:cNvPr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424;p65">
              <a:extLst>
                <a:ext uri="{FF2B5EF4-FFF2-40B4-BE49-F238E27FC236}">
                  <a16:creationId xmlns:a16="http://schemas.microsoft.com/office/drawing/2014/main" id="{775EA698-6910-CA02-24A1-B44617E87BCE}"/>
                </a:ext>
              </a:extLst>
            </p:cNvPr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425;p65">
              <a:extLst>
                <a:ext uri="{FF2B5EF4-FFF2-40B4-BE49-F238E27FC236}">
                  <a16:creationId xmlns:a16="http://schemas.microsoft.com/office/drawing/2014/main" id="{6669BA4E-936B-72F8-B2E0-D7B545F6A37F}"/>
                </a:ext>
              </a:extLst>
            </p:cNvPr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426;p65">
              <a:extLst>
                <a:ext uri="{FF2B5EF4-FFF2-40B4-BE49-F238E27FC236}">
                  <a16:creationId xmlns:a16="http://schemas.microsoft.com/office/drawing/2014/main" id="{24B79725-BDE6-87B7-C874-2CC8A6386207}"/>
                </a:ext>
              </a:extLst>
            </p:cNvPr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427;p65">
              <a:extLst>
                <a:ext uri="{FF2B5EF4-FFF2-40B4-BE49-F238E27FC236}">
                  <a16:creationId xmlns:a16="http://schemas.microsoft.com/office/drawing/2014/main" id="{6E8A4D5A-7D0B-D5B5-67D0-74D590E57174}"/>
                </a:ext>
              </a:extLst>
            </p:cNvPr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428;p65">
              <a:extLst>
                <a:ext uri="{FF2B5EF4-FFF2-40B4-BE49-F238E27FC236}">
                  <a16:creationId xmlns:a16="http://schemas.microsoft.com/office/drawing/2014/main" id="{15DA80C7-59D0-AC4F-A65B-78ABEB9C83B2}"/>
                </a:ext>
              </a:extLst>
            </p:cNvPr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429;p65">
              <a:extLst>
                <a:ext uri="{FF2B5EF4-FFF2-40B4-BE49-F238E27FC236}">
                  <a16:creationId xmlns:a16="http://schemas.microsoft.com/office/drawing/2014/main" id="{A5E7D063-BE0C-332D-32C3-FE9CFC19D8B9}"/>
                </a:ext>
              </a:extLst>
            </p:cNvPr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430;p65">
              <a:extLst>
                <a:ext uri="{FF2B5EF4-FFF2-40B4-BE49-F238E27FC236}">
                  <a16:creationId xmlns:a16="http://schemas.microsoft.com/office/drawing/2014/main" id="{0330E440-E68B-381E-DB08-71718D82AC0A}"/>
                </a:ext>
              </a:extLst>
            </p:cNvPr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431;p65">
              <a:extLst>
                <a:ext uri="{FF2B5EF4-FFF2-40B4-BE49-F238E27FC236}">
                  <a16:creationId xmlns:a16="http://schemas.microsoft.com/office/drawing/2014/main" id="{B0658AC5-FB20-F815-3191-32EF359A5398}"/>
                </a:ext>
              </a:extLst>
            </p:cNvPr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432;p65">
              <a:extLst>
                <a:ext uri="{FF2B5EF4-FFF2-40B4-BE49-F238E27FC236}">
                  <a16:creationId xmlns:a16="http://schemas.microsoft.com/office/drawing/2014/main" id="{6732FA73-D9D3-D10B-381C-30DEB505F18E}"/>
                </a:ext>
              </a:extLst>
            </p:cNvPr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433;p65">
              <a:extLst>
                <a:ext uri="{FF2B5EF4-FFF2-40B4-BE49-F238E27FC236}">
                  <a16:creationId xmlns:a16="http://schemas.microsoft.com/office/drawing/2014/main" id="{7A1F2906-C0E8-DDF8-3222-82D5B2FE2CB4}"/>
                </a:ext>
              </a:extLst>
            </p:cNvPr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434;p65">
              <a:extLst>
                <a:ext uri="{FF2B5EF4-FFF2-40B4-BE49-F238E27FC236}">
                  <a16:creationId xmlns:a16="http://schemas.microsoft.com/office/drawing/2014/main" id="{18A3E8C8-8172-3B25-7337-C445DAD39EEF}"/>
                </a:ext>
              </a:extLst>
            </p:cNvPr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435;p65">
              <a:extLst>
                <a:ext uri="{FF2B5EF4-FFF2-40B4-BE49-F238E27FC236}">
                  <a16:creationId xmlns:a16="http://schemas.microsoft.com/office/drawing/2014/main" id="{1FB9E3C4-8A6B-9C53-3816-8DBAEF9206E0}"/>
                </a:ext>
              </a:extLst>
            </p:cNvPr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436;p65">
              <a:extLst>
                <a:ext uri="{FF2B5EF4-FFF2-40B4-BE49-F238E27FC236}">
                  <a16:creationId xmlns:a16="http://schemas.microsoft.com/office/drawing/2014/main" id="{EE699184-B4A7-9720-B8F6-B64224F0FB4F}"/>
                </a:ext>
              </a:extLst>
            </p:cNvPr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437;p65">
              <a:extLst>
                <a:ext uri="{FF2B5EF4-FFF2-40B4-BE49-F238E27FC236}">
                  <a16:creationId xmlns:a16="http://schemas.microsoft.com/office/drawing/2014/main" id="{61184877-12B1-07A9-CD5E-47FC238A79A3}"/>
                </a:ext>
              </a:extLst>
            </p:cNvPr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438;p65">
              <a:extLst>
                <a:ext uri="{FF2B5EF4-FFF2-40B4-BE49-F238E27FC236}">
                  <a16:creationId xmlns:a16="http://schemas.microsoft.com/office/drawing/2014/main" id="{6382A34B-42C5-0DB4-46B5-FE97D47981BB}"/>
                </a:ext>
              </a:extLst>
            </p:cNvPr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439;p65">
              <a:extLst>
                <a:ext uri="{FF2B5EF4-FFF2-40B4-BE49-F238E27FC236}">
                  <a16:creationId xmlns:a16="http://schemas.microsoft.com/office/drawing/2014/main" id="{ABEB863D-7EF2-5132-45AC-23D72FA26F36}"/>
                </a:ext>
              </a:extLst>
            </p:cNvPr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440;p65">
              <a:extLst>
                <a:ext uri="{FF2B5EF4-FFF2-40B4-BE49-F238E27FC236}">
                  <a16:creationId xmlns:a16="http://schemas.microsoft.com/office/drawing/2014/main" id="{6DBAFA48-D972-3713-7467-6CC7FD257DE1}"/>
                </a:ext>
              </a:extLst>
            </p:cNvPr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441;p65">
              <a:extLst>
                <a:ext uri="{FF2B5EF4-FFF2-40B4-BE49-F238E27FC236}">
                  <a16:creationId xmlns:a16="http://schemas.microsoft.com/office/drawing/2014/main" id="{20D4F5A7-46EB-7E75-63EF-0C7F40BD2A2A}"/>
                </a:ext>
              </a:extLst>
            </p:cNvPr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442;p65">
              <a:extLst>
                <a:ext uri="{FF2B5EF4-FFF2-40B4-BE49-F238E27FC236}">
                  <a16:creationId xmlns:a16="http://schemas.microsoft.com/office/drawing/2014/main" id="{CC06072C-445B-6759-4B70-935713DCE133}"/>
                </a:ext>
              </a:extLst>
            </p:cNvPr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443;p65">
              <a:extLst>
                <a:ext uri="{FF2B5EF4-FFF2-40B4-BE49-F238E27FC236}">
                  <a16:creationId xmlns:a16="http://schemas.microsoft.com/office/drawing/2014/main" id="{C6F5BFD5-6715-EBBE-054E-282A8835318E}"/>
                </a:ext>
              </a:extLst>
            </p:cNvPr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444;p65">
              <a:extLst>
                <a:ext uri="{FF2B5EF4-FFF2-40B4-BE49-F238E27FC236}">
                  <a16:creationId xmlns:a16="http://schemas.microsoft.com/office/drawing/2014/main" id="{D374FD96-DDBD-54E0-4B31-2D5F70438107}"/>
                </a:ext>
              </a:extLst>
            </p:cNvPr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445;p65">
              <a:extLst>
                <a:ext uri="{FF2B5EF4-FFF2-40B4-BE49-F238E27FC236}">
                  <a16:creationId xmlns:a16="http://schemas.microsoft.com/office/drawing/2014/main" id="{1D8B25C0-A1A3-2B0E-13B0-0A95CC0B90A6}"/>
                </a:ext>
              </a:extLst>
            </p:cNvPr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446;p65">
              <a:extLst>
                <a:ext uri="{FF2B5EF4-FFF2-40B4-BE49-F238E27FC236}">
                  <a16:creationId xmlns:a16="http://schemas.microsoft.com/office/drawing/2014/main" id="{9BAFDB2D-5B27-9D06-1DCB-B990008DF316}"/>
                </a:ext>
              </a:extLst>
            </p:cNvPr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447;p65">
              <a:extLst>
                <a:ext uri="{FF2B5EF4-FFF2-40B4-BE49-F238E27FC236}">
                  <a16:creationId xmlns:a16="http://schemas.microsoft.com/office/drawing/2014/main" id="{5345DE91-1C43-832C-455F-6E27118F655A}"/>
                </a:ext>
              </a:extLst>
            </p:cNvPr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1448;p65">
            <a:extLst>
              <a:ext uri="{FF2B5EF4-FFF2-40B4-BE49-F238E27FC236}">
                <a16:creationId xmlns:a16="http://schemas.microsoft.com/office/drawing/2014/main" id="{DC278DEA-F4D5-4C94-18A8-D0A946FD4A2E}"/>
              </a:ext>
            </a:extLst>
          </p:cNvPr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381" name="Google Shape;1449;p65">
              <a:extLst>
                <a:ext uri="{FF2B5EF4-FFF2-40B4-BE49-F238E27FC236}">
                  <a16:creationId xmlns:a16="http://schemas.microsoft.com/office/drawing/2014/main" id="{BD1D01CD-1B46-6CE2-7EEB-F0C2381BA380}"/>
                </a:ext>
              </a:extLst>
            </p:cNvPr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2" name="Google Shape;1450;p65">
              <a:extLst>
                <a:ext uri="{FF2B5EF4-FFF2-40B4-BE49-F238E27FC236}">
                  <a16:creationId xmlns:a16="http://schemas.microsoft.com/office/drawing/2014/main" id="{3FFCFDA0-CE9F-5421-3D15-B5A029548410}"/>
                </a:ext>
              </a:extLst>
            </p:cNvPr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3" name="Google Shape;1451;p65">
              <a:extLst>
                <a:ext uri="{FF2B5EF4-FFF2-40B4-BE49-F238E27FC236}">
                  <a16:creationId xmlns:a16="http://schemas.microsoft.com/office/drawing/2014/main" id="{AE0149CB-4732-D269-C7D1-4CC508E10505}"/>
                </a:ext>
              </a:extLst>
            </p:cNvPr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88" name="Picture 387">
            <a:extLst>
              <a:ext uri="{FF2B5EF4-FFF2-40B4-BE49-F238E27FC236}">
                <a16:creationId xmlns:a16="http://schemas.microsoft.com/office/drawing/2014/main" id="{9A1E12BA-0F39-2F22-7E19-C84591860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916" y="2322258"/>
            <a:ext cx="4547242" cy="962555"/>
          </a:xfrm>
          <a:prstGeom prst="rect">
            <a:avLst/>
          </a:prstGeom>
        </p:spPr>
      </p:pic>
      <p:pic>
        <p:nvPicPr>
          <p:cNvPr id="389" name="Picture 388">
            <a:extLst>
              <a:ext uri="{FF2B5EF4-FFF2-40B4-BE49-F238E27FC236}">
                <a16:creationId xmlns:a16="http://schemas.microsoft.com/office/drawing/2014/main" id="{52B5B980-1DF1-4095-4CAC-38BE6C324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0295" y="531494"/>
            <a:ext cx="4950381" cy="192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4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 txBox="1">
            <a:spLocks noGrp="1"/>
          </p:cNvSpPr>
          <p:nvPr>
            <p:ph type="title"/>
          </p:nvPr>
        </p:nvSpPr>
        <p:spPr>
          <a:xfrm>
            <a:off x="713225" y="445024"/>
            <a:ext cx="7710600" cy="6286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4"/>
                </a:solidFill>
              </a:rPr>
              <a:t>Các</a:t>
            </a:r>
            <a:r>
              <a:rPr lang="en-US" b="1" dirty="0">
                <a:solidFill>
                  <a:schemeClr val="accent4"/>
                </a:solidFill>
              </a:rPr>
              <a:t> Thành Viên </a:t>
            </a:r>
            <a:r>
              <a:rPr lang="en-US" b="1" dirty="0" err="1">
                <a:solidFill>
                  <a:schemeClr val="accent4"/>
                </a:solidFill>
              </a:rPr>
              <a:t>và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 err="1">
                <a:solidFill>
                  <a:schemeClr val="accent4"/>
                </a:solidFill>
              </a:rPr>
              <a:t>Nhiệm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 err="1">
                <a:solidFill>
                  <a:schemeClr val="accent4"/>
                </a:solidFill>
              </a:rPr>
              <a:t>Vụ</a:t>
            </a:r>
            <a:endParaRPr b="1" dirty="0">
              <a:solidFill>
                <a:schemeClr val="accent4"/>
              </a:solidFill>
            </a:endParaRPr>
          </a:p>
        </p:txBody>
      </p:sp>
      <p:sp>
        <p:nvSpPr>
          <p:cNvPr id="307" name="Google Shape;307;p33"/>
          <p:cNvSpPr txBox="1">
            <a:spLocks noGrp="1"/>
          </p:cNvSpPr>
          <p:nvPr>
            <p:ph type="subTitle" idx="1"/>
          </p:nvPr>
        </p:nvSpPr>
        <p:spPr>
          <a:xfrm>
            <a:off x="343867" y="1574677"/>
            <a:ext cx="4224658" cy="15715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-  Thực hiện code phần </a:t>
            </a:r>
            <a:r>
              <a:rPr lang="en-US" sz="1200" dirty="0" err="1"/>
              <a:t>DataEntryController</a:t>
            </a:r>
            <a:r>
              <a:rPr lang="en-US" sz="1200" dirty="0"/>
              <a:t> </a:t>
            </a:r>
            <a:r>
              <a:rPr lang="en-US" sz="1200" dirty="0" err="1"/>
              <a:t>và</a:t>
            </a:r>
            <a:r>
              <a:rPr lang="en-US" sz="1200" dirty="0"/>
              <a:t> </a:t>
            </a:r>
            <a:r>
              <a:rPr lang="en-US" sz="1200" dirty="0" err="1"/>
              <a:t>DataSortingVisualizeController</a:t>
            </a: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- </a:t>
            </a:r>
            <a:r>
              <a:rPr lang="en-US" sz="1200" dirty="0" err="1"/>
              <a:t>Thiết</a:t>
            </a:r>
            <a:r>
              <a:rPr lang="en-US" sz="1200" dirty="0"/>
              <a:t> </a:t>
            </a:r>
            <a:r>
              <a:rPr lang="en-US" sz="1200" dirty="0" err="1"/>
              <a:t>kế</a:t>
            </a:r>
            <a:r>
              <a:rPr lang="en-US" sz="1200" dirty="0"/>
              <a:t> Class Diagram </a:t>
            </a:r>
            <a:r>
              <a:rPr lang="en-US" sz="1200" dirty="0" err="1"/>
              <a:t>và</a:t>
            </a:r>
            <a:r>
              <a:rPr lang="en-US" sz="1200" dirty="0"/>
              <a:t> Use Case Diagram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- Viết báo </a:t>
            </a:r>
            <a:r>
              <a:rPr lang="en-US" sz="1200" dirty="0" err="1"/>
              <a:t>cáo</a:t>
            </a: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- Quay video demo</a:t>
            </a:r>
          </a:p>
        </p:txBody>
      </p:sp>
      <p:sp>
        <p:nvSpPr>
          <p:cNvPr id="308" name="Google Shape;308;p33"/>
          <p:cNvSpPr txBox="1">
            <a:spLocks noGrp="1"/>
          </p:cNvSpPr>
          <p:nvPr>
            <p:ph type="subTitle" idx="2"/>
          </p:nvPr>
        </p:nvSpPr>
        <p:spPr>
          <a:xfrm>
            <a:off x="358925" y="3484742"/>
            <a:ext cx="4109166" cy="15715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Làm UI màn Main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- </a:t>
            </a:r>
            <a:r>
              <a:rPr lang="fr-FR" dirty="0" err="1"/>
              <a:t>Thực</a:t>
            </a:r>
            <a:r>
              <a:rPr lang="fr-FR" dirty="0"/>
              <a:t> </a:t>
            </a:r>
            <a:r>
              <a:rPr lang="fr-FR" dirty="0" err="1"/>
              <a:t>hiện</a:t>
            </a:r>
            <a:r>
              <a:rPr lang="fr-FR" dirty="0"/>
              <a:t> code </a:t>
            </a:r>
            <a:r>
              <a:rPr lang="fr-FR" dirty="0" err="1"/>
              <a:t>phần</a:t>
            </a:r>
            <a:r>
              <a:rPr lang="fr-FR" dirty="0"/>
              <a:t> </a:t>
            </a:r>
            <a:r>
              <a:rPr lang="fr-FR" dirty="0" err="1"/>
              <a:t>MainScreenController</a:t>
            </a: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Làm slide báo </a:t>
            </a:r>
            <a:r>
              <a:rPr lang="en-US" dirty="0" err="1"/>
              <a:t>cáo</a:t>
            </a:r>
            <a:endParaRPr lang="en-US" dirty="0"/>
          </a:p>
          <a:p>
            <a:pPr marL="0" indent="0"/>
            <a:r>
              <a:rPr lang="en-US" dirty="0"/>
              <a:t>- </a:t>
            </a:r>
            <a:r>
              <a:rPr lang="en-US" sz="1400" dirty="0" err="1"/>
              <a:t>Thiết</a:t>
            </a:r>
            <a:r>
              <a:rPr lang="en-US" sz="1400" dirty="0"/>
              <a:t> </a:t>
            </a:r>
            <a:r>
              <a:rPr lang="en-US" sz="1400" dirty="0" err="1"/>
              <a:t>kế</a:t>
            </a:r>
            <a:r>
              <a:rPr lang="en-US" sz="1400" dirty="0"/>
              <a:t> Class Diagram </a:t>
            </a:r>
            <a:r>
              <a:rPr lang="en-US" sz="1400" dirty="0" err="1"/>
              <a:t>và</a:t>
            </a:r>
            <a:r>
              <a:rPr lang="en-US" sz="1400" dirty="0"/>
              <a:t> Use Case Diagram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309" name="Google Shape;309;p33"/>
          <p:cNvSpPr txBox="1">
            <a:spLocks noGrp="1"/>
          </p:cNvSpPr>
          <p:nvPr>
            <p:ph type="subTitle" idx="3"/>
          </p:nvPr>
        </p:nvSpPr>
        <p:spPr>
          <a:xfrm>
            <a:off x="4820987" y="1661927"/>
            <a:ext cx="4209600" cy="12405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- Thực hiện code </a:t>
            </a:r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lớp</a:t>
            </a:r>
            <a:r>
              <a:rPr lang="en-US" sz="1200" dirty="0"/>
              <a:t> </a:t>
            </a:r>
            <a:r>
              <a:rPr lang="en-US" sz="1200" dirty="0" err="1"/>
              <a:t>MergeSort</a:t>
            </a:r>
            <a:r>
              <a:rPr lang="en-US" sz="1200" dirty="0"/>
              <a:t>, </a:t>
            </a:r>
            <a:r>
              <a:rPr lang="en-US" sz="1200" dirty="0" err="1"/>
              <a:t>RadixSort</a:t>
            </a:r>
            <a:r>
              <a:rPr lang="en-US" sz="1200" dirty="0"/>
              <a:t>, </a:t>
            </a:r>
            <a:r>
              <a:rPr lang="en-US" sz="1200" dirty="0" err="1"/>
              <a:t>CountingSort</a:t>
            </a:r>
            <a:r>
              <a:rPr lang="en-US" sz="1200" dirty="0"/>
              <a:t> </a:t>
            </a:r>
            <a:r>
              <a:rPr lang="en-US" sz="1200" dirty="0" err="1"/>
              <a:t>và</a:t>
            </a:r>
            <a:r>
              <a:rPr lang="en-US" sz="1200" dirty="0"/>
              <a:t> </a:t>
            </a:r>
            <a:r>
              <a:rPr lang="en-US" sz="1200" dirty="0" err="1"/>
              <a:t>SortingAlgorithm</a:t>
            </a: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- Làm </a:t>
            </a:r>
            <a:r>
              <a:rPr lang="en-US" sz="1200" dirty="0" err="1"/>
              <a:t>sldie</a:t>
            </a:r>
            <a:r>
              <a:rPr lang="en-US" sz="1200" dirty="0"/>
              <a:t> báo </a:t>
            </a:r>
            <a:r>
              <a:rPr lang="en-US" sz="1200" dirty="0" err="1"/>
              <a:t>cáo</a:t>
            </a: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- </a:t>
            </a:r>
            <a:r>
              <a:rPr lang="vi-VN" sz="1200" dirty="0"/>
              <a:t>Thiết kế và lên ý tưởng cho use case và class diagram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</p:txBody>
      </p:sp>
      <p:sp>
        <p:nvSpPr>
          <p:cNvPr id="313" name="Google Shape;313;p33"/>
          <p:cNvSpPr txBox="1">
            <a:spLocks noGrp="1"/>
          </p:cNvSpPr>
          <p:nvPr>
            <p:ph type="subTitle" idx="7"/>
          </p:nvPr>
        </p:nvSpPr>
        <p:spPr>
          <a:xfrm>
            <a:off x="358925" y="1273768"/>
            <a:ext cx="2990795" cy="4394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Đào Sỹ Phúc - 20215117</a:t>
            </a:r>
            <a:endParaRPr sz="1600" b="1" dirty="0"/>
          </a:p>
        </p:txBody>
      </p:sp>
      <p:sp>
        <p:nvSpPr>
          <p:cNvPr id="314" name="Google Shape;314;p33"/>
          <p:cNvSpPr txBox="1">
            <a:spLocks noGrp="1"/>
          </p:cNvSpPr>
          <p:nvPr>
            <p:ph type="subTitle" idx="8"/>
          </p:nvPr>
        </p:nvSpPr>
        <p:spPr>
          <a:xfrm>
            <a:off x="358925" y="2999943"/>
            <a:ext cx="3498846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Nguyễn Hải Phong - 20215114</a:t>
            </a:r>
            <a:endParaRPr sz="1600" b="1" dirty="0"/>
          </a:p>
        </p:txBody>
      </p:sp>
      <p:sp>
        <p:nvSpPr>
          <p:cNvPr id="315" name="Google Shape;315;p33"/>
          <p:cNvSpPr txBox="1">
            <a:spLocks noGrp="1"/>
          </p:cNvSpPr>
          <p:nvPr>
            <p:ph type="subTitle" idx="9"/>
          </p:nvPr>
        </p:nvSpPr>
        <p:spPr>
          <a:xfrm>
            <a:off x="4820987" y="1228418"/>
            <a:ext cx="3210802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Đỗ Quang Phúc - 20194646</a:t>
            </a:r>
            <a:endParaRPr sz="1600" b="1" dirty="0"/>
          </a:p>
        </p:txBody>
      </p:sp>
      <p:sp>
        <p:nvSpPr>
          <p:cNvPr id="5" name="Google Shape;307;p33">
            <a:extLst>
              <a:ext uri="{FF2B5EF4-FFF2-40B4-BE49-F238E27FC236}">
                <a16:creationId xmlns:a16="http://schemas.microsoft.com/office/drawing/2014/main" id="{60BD3777-62C2-E549-6DB2-A872F7AD1B2C}"/>
              </a:ext>
            </a:extLst>
          </p:cNvPr>
          <p:cNvSpPr txBox="1">
            <a:spLocks/>
          </p:cNvSpPr>
          <p:nvPr/>
        </p:nvSpPr>
        <p:spPr>
          <a:xfrm>
            <a:off x="4758141" y="3444704"/>
            <a:ext cx="4209600" cy="1571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en-US" dirty="0"/>
              <a:t>- Làm UI màn </a:t>
            </a:r>
            <a:r>
              <a:rPr lang="en-US" dirty="0" err="1"/>
              <a:t>DataEntry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DataSortingVisualize</a:t>
            </a:r>
            <a:endParaRPr lang="en-US" dirty="0"/>
          </a:p>
          <a:p>
            <a:pPr marL="0" indent="0"/>
            <a:r>
              <a:rPr lang="en-US" dirty="0"/>
              <a:t>- Viết báo </a:t>
            </a:r>
            <a:r>
              <a:rPr lang="en-US" dirty="0" err="1"/>
              <a:t>cáo</a:t>
            </a:r>
            <a:endParaRPr lang="en-US" dirty="0"/>
          </a:p>
          <a:p>
            <a:pPr marL="0" indent="0"/>
            <a:r>
              <a:rPr lang="en-US" dirty="0"/>
              <a:t>- </a:t>
            </a:r>
            <a:r>
              <a:rPr lang="vi-VN" dirty="0"/>
              <a:t>Thiết kế và lên ý tưởng cho use case và class diagram</a:t>
            </a:r>
          </a:p>
        </p:txBody>
      </p:sp>
      <p:sp>
        <p:nvSpPr>
          <p:cNvPr id="7" name="Google Shape;313;p33">
            <a:extLst>
              <a:ext uri="{FF2B5EF4-FFF2-40B4-BE49-F238E27FC236}">
                <a16:creationId xmlns:a16="http://schemas.microsoft.com/office/drawing/2014/main" id="{33C19184-C18F-CCDA-A04F-AE9ED20B4B76}"/>
              </a:ext>
            </a:extLst>
          </p:cNvPr>
          <p:cNvSpPr txBox="1">
            <a:spLocks/>
          </p:cNvSpPr>
          <p:nvPr/>
        </p:nvSpPr>
        <p:spPr>
          <a:xfrm>
            <a:off x="4758141" y="2999943"/>
            <a:ext cx="3582296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Nguyễn Đức Phong - 20194642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" name="Google Shape;413;p35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14" name="Google Shape;414;p35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" name="Google Shape;408;p35"/>
          <p:cNvSpPr txBox="1">
            <a:spLocks noGrp="1"/>
          </p:cNvSpPr>
          <p:nvPr>
            <p:ph type="subTitle" idx="1"/>
          </p:nvPr>
        </p:nvSpPr>
        <p:spPr>
          <a:xfrm>
            <a:off x="1550100" y="2152045"/>
            <a:ext cx="6043800" cy="23665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Mảng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là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cấu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trúc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dữ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liệu cơ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sở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trong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Khoa Học Máy Tính,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đóng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vai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trò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trong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nhiều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hoạt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động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và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hỗ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trợ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nhiều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cấu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trúc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dữ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liệu khác. Trong project này,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chúng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em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sẽ phát triển một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ứng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dụng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để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biểu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diễn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3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thuật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toán sắp xếp trên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mảng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Merge sort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Counting sort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và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Radix sort</a:t>
            </a:r>
            <a:r>
              <a:rPr lang="en-US" dirty="0"/>
              <a:t>.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409" name="Google Shape;409;p35"/>
          <p:cNvSpPr txBox="1"/>
          <p:nvPr/>
        </p:nvSpPr>
        <p:spPr>
          <a:xfrm>
            <a:off x="300080" y="1448845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0" name="Google Shape;410;p35"/>
          <p:cNvSpPr txBox="1"/>
          <p:nvPr/>
        </p:nvSpPr>
        <p:spPr>
          <a:xfrm>
            <a:off x="7820117" y="3759253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1" name="Google Shape;411;p35"/>
          <p:cNvSpPr txBox="1"/>
          <p:nvPr/>
        </p:nvSpPr>
        <p:spPr>
          <a:xfrm>
            <a:off x="7978579" y="3972253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 dirty="0">
              <a:solidFill>
                <a:schemeClr val="accent2"/>
              </a:solidFill>
            </a:endParaRPr>
          </a:p>
        </p:txBody>
      </p:sp>
      <p:sp>
        <p:nvSpPr>
          <p:cNvPr id="412" name="Google Shape;412;p35"/>
          <p:cNvSpPr txBox="1"/>
          <p:nvPr/>
        </p:nvSpPr>
        <p:spPr>
          <a:xfrm>
            <a:off x="744430" y="166352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 dirty="0">
              <a:solidFill>
                <a:schemeClr val="accent5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C1C0C7-16EF-43BC-F9A7-E2BE5B768ED9}"/>
              </a:ext>
            </a:extLst>
          </p:cNvPr>
          <p:cNvSpPr txBox="1"/>
          <p:nvPr/>
        </p:nvSpPr>
        <p:spPr>
          <a:xfrm>
            <a:off x="1600521" y="376175"/>
            <a:ext cx="5942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E7E7E7"/>
                </a:solidFill>
                <a:latin typeface="Source Code Pro"/>
                <a:ea typeface="Source Code Pro"/>
                <a:sym typeface="Source Code Pro"/>
              </a:rPr>
              <a:t>Problem </a:t>
            </a:r>
            <a:r>
              <a:rPr lang="en-US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Source Code Pro"/>
                <a:ea typeface="Source Code Pro"/>
                <a:sym typeface="Source Code Pro"/>
              </a:rPr>
              <a:t>description</a:t>
            </a:r>
            <a:endParaRPr 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>
            <a:spLocks noGrp="1"/>
          </p:cNvSpPr>
          <p:nvPr>
            <p:ph type="title"/>
          </p:nvPr>
        </p:nvSpPr>
        <p:spPr>
          <a:xfrm>
            <a:off x="720000" y="21936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Usecase Diagram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434" name="Google Shape;434;p36"/>
          <p:cNvGrpSpPr/>
          <p:nvPr/>
        </p:nvGrpSpPr>
        <p:grpSpPr>
          <a:xfrm>
            <a:off x="0" y="4239489"/>
            <a:ext cx="2536147" cy="887325"/>
            <a:chOff x="880714" y="3731738"/>
            <a:chExt cx="2536147" cy="887325"/>
          </a:xfrm>
        </p:grpSpPr>
        <p:sp>
          <p:nvSpPr>
            <p:cNvPr id="435" name="Google Shape;435;p36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 descr="A diagram of a person with text&#10;&#10;Description automatically generated">
            <a:extLst>
              <a:ext uri="{FF2B5EF4-FFF2-40B4-BE49-F238E27FC236}">
                <a16:creationId xmlns:a16="http://schemas.microsoft.com/office/drawing/2014/main" id="{D77A4003-A1C4-93EA-5335-D83A33796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3126"/>
            <a:ext cx="9144000" cy="40003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>
            <a:spLocks noGrp="1"/>
          </p:cNvSpPr>
          <p:nvPr>
            <p:ph type="title"/>
          </p:nvPr>
        </p:nvSpPr>
        <p:spPr>
          <a:xfrm>
            <a:off x="720000" y="21936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General Class Diagram</a:t>
            </a:r>
          </a:p>
        </p:txBody>
      </p:sp>
      <p:grpSp>
        <p:nvGrpSpPr>
          <p:cNvPr id="434" name="Google Shape;434;p36"/>
          <p:cNvGrpSpPr/>
          <p:nvPr/>
        </p:nvGrpSpPr>
        <p:grpSpPr>
          <a:xfrm>
            <a:off x="0" y="4239489"/>
            <a:ext cx="2536147" cy="887325"/>
            <a:chOff x="880714" y="3731738"/>
            <a:chExt cx="2536147" cy="887325"/>
          </a:xfrm>
        </p:grpSpPr>
        <p:sp>
          <p:nvSpPr>
            <p:cNvPr id="435" name="Google Shape;435;p36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77A4003-A1C4-93EA-5335-D83A33796B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" y="1143126"/>
            <a:ext cx="9192490" cy="40003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85414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>
            <a:spLocks noGrp="1"/>
          </p:cNvSpPr>
          <p:nvPr>
            <p:ph type="title"/>
          </p:nvPr>
        </p:nvSpPr>
        <p:spPr>
          <a:xfrm>
            <a:off x="720000" y="21936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Application Class Diagram</a:t>
            </a:r>
          </a:p>
        </p:txBody>
      </p:sp>
      <p:grpSp>
        <p:nvGrpSpPr>
          <p:cNvPr id="434" name="Google Shape;434;p36"/>
          <p:cNvGrpSpPr/>
          <p:nvPr/>
        </p:nvGrpSpPr>
        <p:grpSpPr>
          <a:xfrm>
            <a:off x="0" y="4239489"/>
            <a:ext cx="2536147" cy="887325"/>
            <a:chOff x="880714" y="3731738"/>
            <a:chExt cx="2536147" cy="887325"/>
          </a:xfrm>
        </p:grpSpPr>
        <p:sp>
          <p:nvSpPr>
            <p:cNvPr id="435" name="Google Shape;435;p36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77A4003-A1C4-93EA-5335-D83A33796B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43126"/>
            <a:ext cx="9143981" cy="40003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06556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>
            <a:spLocks noGrp="1"/>
          </p:cNvSpPr>
          <p:nvPr>
            <p:ph type="title"/>
          </p:nvPr>
        </p:nvSpPr>
        <p:spPr>
          <a:xfrm>
            <a:off x="720000" y="21936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lt2"/>
                </a:solidFill>
              </a:rPr>
              <a:t>Algoritms</a:t>
            </a:r>
            <a:r>
              <a:rPr lang="en-US" dirty="0">
                <a:solidFill>
                  <a:schemeClr val="lt2"/>
                </a:solidFill>
              </a:rPr>
              <a:t> Class Diagrams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434" name="Google Shape;434;p36"/>
          <p:cNvGrpSpPr/>
          <p:nvPr/>
        </p:nvGrpSpPr>
        <p:grpSpPr>
          <a:xfrm>
            <a:off x="0" y="4239489"/>
            <a:ext cx="2536147" cy="887325"/>
            <a:chOff x="880714" y="3731738"/>
            <a:chExt cx="2536147" cy="887325"/>
          </a:xfrm>
        </p:grpSpPr>
        <p:sp>
          <p:nvSpPr>
            <p:cNvPr id="435" name="Google Shape;435;p36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77A4003-A1C4-93EA-5335-D83A33796B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43126"/>
            <a:ext cx="9144000" cy="40003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39310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>
            <a:spLocks noGrp="1"/>
          </p:cNvSpPr>
          <p:nvPr>
            <p:ph type="title"/>
          </p:nvPr>
        </p:nvSpPr>
        <p:spPr>
          <a:xfrm>
            <a:off x="720000" y="21936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Controller Class Diagram</a:t>
            </a:r>
          </a:p>
        </p:txBody>
      </p:sp>
      <p:grpSp>
        <p:nvGrpSpPr>
          <p:cNvPr id="434" name="Google Shape;434;p36"/>
          <p:cNvGrpSpPr/>
          <p:nvPr/>
        </p:nvGrpSpPr>
        <p:grpSpPr>
          <a:xfrm>
            <a:off x="0" y="4239489"/>
            <a:ext cx="2536147" cy="887325"/>
            <a:chOff x="880714" y="3731738"/>
            <a:chExt cx="2536147" cy="887325"/>
          </a:xfrm>
        </p:grpSpPr>
        <p:sp>
          <p:nvSpPr>
            <p:cNvPr id="435" name="Google Shape;435;p36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77A4003-A1C4-93EA-5335-D83A33796B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080655"/>
            <a:ext cx="9143981" cy="40628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82901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8"/>
          <p:cNvSpPr txBox="1">
            <a:spLocks noGrp="1"/>
          </p:cNvSpPr>
          <p:nvPr>
            <p:ph type="subTitle" idx="1"/>
          </p:nvPr>
        </p:nvSpPr>
        <p:spPr>
          <a:xfrm>
            <a:off x="4867968" y="2300289"/>
            <a:ext cx="3517248" cy="19723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Phương</a:t>
            </a:r>
            <a:r>
              <a:rPr lang="en-US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thức </a:t>
            </a:r>
            <a:r>
              <a:rPr lang="en-US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trừu</a:t>
            </a:r>
            <a:r>
              <a:rPr lang="en-US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tượng</a:t>
            </a:r>
            <a:r>
              <a:rPr lang="en-US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Sort() được </a:t>
            </a:r>
            <a:r>
              <a:rPr lang="en-US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định</a:t>
            </a:r>
            <a:r>
              <a:rPr lang="en-US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nghĩa </a:t>
            </a:r>
            <a:r>
              <a:rPr lang="en-US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lớp</a:t>
            </a:r>
            <a:r>
              <a:rPr lang="en-US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trừu</a:t>
            </a:r>
            <a:r>
              <a:rPr lang="en-US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tượng</a:t>
            </a:r>
            <a:r>
              <a:rPr lang="en-US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SortingAlgorithm</a:t>
            </a:r>
            <a:r>
              <a:rPr lang="en-US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được implement </a:t>
            </a:r>
            <a:r>
              <a:rPr lang="en-US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lớp</a:t>
            </a:r>
            <a:r>
              <a:rPr lang="en-US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MergeSort</a:t>
            </a:r>
            <a:r>
              <a:rPr lang="en-US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RadixSort</a:t>
            </a:r>
            <a:r>
              <a:rPr lang="en-US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CountingSort</a:t>
            </a:r>
            <a:endParaRPr lang="en-US" dirty="0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499" name="Google Shape;499;p38"/>
          <p:cNvSpPr txBox="1">
            <a:spLocks noGrp="1"/>
          </p:cNvSpPr>
          <p:nvPr>
            <p:ph type="subTitle" idx="2"/>
          </p:nvPr>
        </p:nvSpPr>
        <p:spPr>
          <a:xfrm>
            <a:off x="758784" y="1727942"/>
            <a:ext cx="3342619" cy="16876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MergeSort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RadixSort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CountingSort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thừa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SortingAlgorithm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Lớp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Main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kế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thừa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lớp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Application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00" name="Google Shape;500;p38"/>
          <p:cNvSpPr txBox="1">
            <a:spLocks noGrp="1"/>
          </p:cNvSpPr>
          <p:nvPr>
            <p:ph type="subTitle" idx="3"/>
          </p:nvPr>
        </p:nvSpPr>
        <p:spPr>
          <a:xfrm>
            <a:off x="462811" y="1169041"/>
            <a:ext cx="2789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Tính </a:t>
            </a:r>
            <a:r>
              <a:rPr lang="en-US" b="1" dirty="0" err="1"/>
              <a:t>kế</a:t>
            </a:r>
            <a:r>
              <a:rPr lang="en-US" b="1" dirty="0"/>
              <a:t> </a:t>
            </a:r>
            <a:r>
              <a:rPr lang="en-US" b="1" dirty="0" err="1"/>
              <a:t>thừa</a:t>
            </a:r>
            <a:endParaRPr lang="en-US" b="1" dirty="0"/>
          </a:p>
        </p:txBody>
      </p:sp>
      <p:sp>
        <p:nvSpPr>
          <p:cNvPr id="501" name="Google Shape;501;p38"/>
          <p:cNvSpPr txBox="1">
            <a:spLocks noGrp="1"/>
          </p:cNvSpPr>
          <p:nvPr>
            <p:ph type="subTitle" idx="4"/>
          </p:nvPr>
        </p:nvSpPr>
        <p:spPr>
          <a:xfrm>
            <a:off x="4571999" y="1741389"/>
            <a:ext cx="2985655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Tính </a:t>
            </a:r>
            <a:r>
              <a:rPr lang="en-US" b="1" dirty="0" err="1"/>
              <a:t>trừu</a:t>
            </a:r>
            <a:r>
              <a:rPr lang="en-US" b="1" dirty="0"/>
              <a:t> </a:t>
            </a:r>
            <a:r>
              <a:rPr lang="en-US" b="1" dirty="0" err="1"/>
              <a:t>tượng</a:t>
            </a:r>
            <a:endParaRPr lang="en-US" b="1" dirty="0"/>
          </a:p>
        </p:txBody>
      </p:sp>
      <p:sp>
        <p:nvSpPr>
          <p:cNvPr id="503" name="Google Shape;503;p38"/>
          <p:cNvSpPr txBox="1"/>
          <p:nvPr/>
        </p:nvSpPr>
        <p:spPr>
          <a:xfrm>
            <a:off x="8598539" y="4234237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504" name="Google Shape;504;p38"/>
          <p:cNvGrpSpPr/>
          <p:nvPr/>
        </p:nvGrpSpPr>
        <p:grpSpPr>
          <a:xfrm>
            <a:off x="0" y="4256175"/>
            <a:ext cx="2536147" cy="887325"/>
            <a:chOff x="880714" y="3731738"/>
            <a:chExt cx="2536147" cy="887325"/>
          </a:xfrm>
        </p:grpSpPr>
        <p:sp>
          <p:nvSpPr>
            <p:cNvPr id="505" name="Google Shape;505;p38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8" name="Google Shape;518;p38"/>
          <p:cNvSpPr txBox="1"/>
          <p:nvPr/>
        </p:nvSpPr>
        <p:spPr>
          <a:xfrm>
            <a:off x="7508950" y="411310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" name="Google Shape;454;p37">
            <a:extLst>
              <a:ext uri="{FF2B5EF4-FFF2-40B4-BE49-F238E27FC236}">
                <a16:creationId xmlns:a16="http://schemas.microsoft.com/office/drawing/2014/main" id="{BEB4150A-3B3E-FB2F-2F3E-53CE46C052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550" y="253149"/>
            <a:ext cx="7710900" cy="853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/>
              <a:t>OOP </a:t>
            </a:r>
            <a:r>
              <a:rPr lang="en-US" sz="4400" b="1" dirty="0">
                <a:solidFill>
                  <a:schemeClr val="accent4">
                    <a:lumMod val="75000"/>
                  </a:schemeClr>
                </a:solidFill>
              </a:rPr>
              <a:t>Techniques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roduction to Java Programming for High School by Slidesgo">
  <a:themeElements>
    <a:clrScheme name="Simple Light">
      <a:dk1>
        <a:srgbClr val="E7E7E7"/>
      </a:dk1>
      <a:lt1>
        <a:srgbClr val="10111A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367</Words>
  <Application>Microsoft Office PowerPoint</Application>
  <PresentationFormat>On-screen Show (16:9)</PresentationFormat>
  <Paragraphs>55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Bebas Neue</vt:lpstr>
      <vt:lpstr>Arial</vt:lpstr>
      <vt:lpstr>Fira Code</vt:lpstr>
      <vt:lpstr>Anaheim</vt:lpstr>
      <vt:lpstr>Source Code Pro</vt:lpstr>
      <vt:lpstr>Comfortaa</vt:lpstr>
      <vt:lpstr>Source Code Pro Medium</vt:lpstr>
      <vt:lpstr>Introduction to Java Programming for High School by Slidesgo</vt:lpstr>
      <vt:lpstr>Demonstration of sorting algorithms on an array</vt:lpstr>
      <vt:lpstr>Các Thành Viên và Nhiệm Vụ</vt:lpstr>
      <vt:lpstr>PowerPoint Presentation</vt:lpstr>
      <vt:lpstr>Usecase Diagram</vt:lpstr>
      <vt:lpstr>General Class Diagram</vt:lpstr>
      <vt:lpstr>Application Class Diagram</vt:lpstr>
      <vt:lpstr>Algoritms Class Diagrams</vt:lpstr>
      <vt:lpstr>Controller Class Diagram</vt:lpstr>
      <vt:lpstr>OOP Techniques</vt:lpstr>
      <vt:lpstr>OOP Techniques</vt:lpstr>
      <vt:lpstr>Demonstration Application Link Demo: https://www.youtube.com/watch?v=ZVEM2GzEpHQ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Demonstration of sorting algorithms on an array</dc:title>
  <cp:lastModifiedBy>Dao Sy Phuc 20215117</cp:lastModifiedBy>
  <cp:revision>11</cp:revision>
  <dcterms:modified xsi:type="dcterms:W3CDTF">2024-01-06T13:30:55Z</dcterms:modified>
</cp:coreProperties>
</file>