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0"/>
  </p:notesMasterIdLst>
  <p:sldIdLst>
    <p:sldId id="256" r:id="rId2"/>
    <p:sldId id="258" r:id="rId3"/>
    <p:sldId id="257" r:id="rId4"/>
    <p:sldId id="260" r:id="rId5"/>
    <p:sldId id="261" r:id="rId6"/>
    <p:sldId id="277" r:id="rId7"/>
    <p:sldId id="264" r:id="rId8"/>
    <p:sldId id="262" r:id="rId9"/>
    <p:sldId id="302" r:id="rId10"/>
    <p:sldId id="278" r:id="rId11"/>
    <p:sldId id="270" r:id="rId12"/>
    <p:sldId id="266" r:id="rId13"/>
    <p:sldId id="279" r:id="rId14"/>
    <p:sldId id="280" r:id="rId15"/>
    <p:sldId id="281" r:id="rId16"/>
    <p:sldId id="282" r:id="rId17"/>
    <p:sldId id="283" r:id="rId18"/>
    <p:sldId id="284" r:id="rId19"/>
    <p:sldId id="285" r:id="rId20"/>
    <p:sldId id="273" r:id="rId21"/>
    <p:sldId id="269" r:id="rId22"/>
    <p:sldId id="286" r:id="rId23"/>
    <p:sldId id="288" r:id="rId24"/>
    <p:sldId id="289" r:id="rId25"/>
    <p:sldId id="290" r:id="rId26"/>
    <p:sldId id="291" r:id="rId27"/>
    <p:sldId id="292" r:id="rId28"/>
    <p:sldId id="293" r:id="rId29"/>
    <p:sldId id="294" r:id="rId30"/>
    <p:sldId id="301" r:id="rId31"/>
    <p:sldId id="295" r:id="rId32"/>
    <p:sldId id="296" r:id="rId33"/>
    <p:sldId id="297" r:id="rId34"/>
    <p:sldId id="298" r:id="rId35"/>
    <p:sldId id="299" r:id="rId36"/>
    <p:sldId id="300" r:id="rId37"/>
    <p:sldId id="272" r:id="rId38"/>
    <p:sldId id="271" r:id="rId3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4660"/>
  </p:normalViewPr>
  <p:slideViewPr>
    <p:cSldViewPr>
      <p:cViewPr varScale="1">
        <p:scale>
          <a:sx n="78" d="100"/>
          <a:sy n="78" d="100"/>
        </p:scale>
        <p:origin x="-94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039CA4-E16A-4476-9712-DA432E248948}" type="datetimeFigureOut">
              <a:rPr lang="fr-FR" smtClean="0"/>
              <a:pPr/>
              <a:t>06/09/2013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1AC02C-CC67-48B9-B525-1D97B8CBF450}"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1</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26</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27</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28</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29</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30</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31</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32</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33</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34</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35</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11</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36</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12</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18</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20</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21</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23</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24</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31AC02C-CC67-48B9-B525-1D97B8CBF450}" type="slidenum">
              <a:rPr lang="fr-FR" smtClean="0"/>
              <a:pPr/>
              <a:t>25</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B6277D75-A00C-4C01-9FCF-BC961462260D}" type="datetime1">
              <a:rPr lang="fr-FR" smtClean="0"/>
              <a:pPr/>
              <a:t>06/09/2013</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4F6FD61E-18DB-4DA2-BAE8-5A6C2FF96024}" type="slidenum">
              <a:rPr lang="fr-FR" smtClean="0"/>
              <a:pPr/>
              <a:t>‹N°›</a:t>
            </a:fld>
            <a:endParaRPr lang="fr-F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115686C7-017B-46B4-B83C-A6E3C072E2C2}" type="datetime1">
              <a:rPr lang="fr-FR" smtClean="0"/>
              <a:pPr/>
              <a:t>06/09/2013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4F6FD61E-18DB-4DA2-BAE8-5A6C2FF96024}" type="slidenum">
              <a:rPr lang="fr-FR" smtClean="0"/>
              <a:pPr/>
              <a:t>‹N°›</a:t>
            </a:fld>
            <a:endParaRPr lang="fr-F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E686685F-AA79-4AD6-AFB4-62E7D06EA4EC}" type="datetime1">
              <a:rPr lang="fr-FR" smtClean="0"/>
              <a:pPr/>
              <a:t>06/09/2013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4F6FD61E-18DB-4DA2-BAE8-5A6C2FF96024}" type="slidenum">
              <a:rPr lang="fr-FR" smtClean="0"/>
              <a:pPr/>
              <a:t>‹N°›</a:t>
            </a:fld>
            <a:endParaRPr lang="fr-F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89C1F09A-E159-4415-A3B8-0FB3A3B7C391}" type="datetime1">
              <a:rPr lang="fr-FR" smtClean="0"/>
              <a:pPr/>
              <a:t>06/09/2013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4F6FD61E-18DB-4DA2-BAE8-5A6C2FF96024}"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C95F74B6-A1BA-47D0-AE37-21546F148D06}" type="datetime1">
              <a:rPr lang="fr-FR" smtClean="0"/>
              <a:pPr/>
              <a:t>06/09/2013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4F6FD61E-18DB-4DA2-BAE8-5A6C2FF96024}"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ED505261-FC69-4C7D-8E75-6ABCF60D18B7}" type="datetime1">
              <a:rPr lang="fr-FR" smtClean="0"/>
              <a:pPr/>
              <a:t>06/09/2013</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4F6FD61E-18DB-4DA2-BAE8-5A6C2FF96024}"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A8715FF6-9703-4135-9746-578D8E17157D}" type="datetime1">
              <a:rPr lang="fr-FR" smtClean="0"/>
              <a:pPr/>
              <a:t>06/09/2013</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4F6FD61E-18DB-4DA2-BAE8-5A6C2FF96024}"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35BE7FDE-AA75-4A46-98F4-ADD5B87C8993}" type="datetime1">
              <a:rPr lang="fr-FR" smtClean="0"/>
              <a:pPr/>
              <a:t>06/09/2013</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4F6FD61E-18DB-4DA2-BAE8-5A6C2FF96024}"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E860BFEF-639F-403D-81C0-825CD9AFFC10}" type="datetime1">
              <a:rPr lang="fr-FR" smtClean="0"/>
              <a:pPr/>
              <a:t>06/09/2013</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4F6FD61E-18DB-4DA2-BAE8-5A6C2FF96024}" type="slidenum">
              <a:rPr lang="fr-FR" smtClean="0"/>
              <a:pPr/>
              <a:t>‹N°›</a:t>
            </a:fld>
            <a:endParaRPr lang="fr-F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510373E6-4B22-4EC3-B7D0-401A2FA10CAC}" type="datetime1">
              <a:rPr lang="fr-FR" smtClean="0"/>
              <a:pPr/>
              <a:t>06/09/2013</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4F6FD61E-18DB-4DA2-BAE8-5A6C2FF96024}"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9107C23B-A9BA-40A8-8805-26DE9AC4BCDC}" type="datetime1">
              <a:rPr lang="fr-FR" smtClean="0"/>
              <a:pPr/>
              <a:t>06/09/2013</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4F6FD61E-18DB-4DA2-BAE8-5A6C2FF96024}"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accent1">
                <a:tint val="66000"/>
                <a:satMod val="160000"/>
              </a:schemeClr>
            </a:gs>
            <a:gs pos="0">
              <a:schemeClr val="accent4">
                <a:lumMod val="60000"/>
                <a:lumOff val="40000"/>
              </a:schemeClr>
            </a:gs>
            <a:gs pos="22000">
              <a:schemeClr val="accent1">
                <a:tint val="23500"/>
                <a:satMod val="160000"/>
                <a:alpha val="0"/>
              </a:schemeClr>
            </a:gs>
          </a:gsLst>
          <a:lin ang="5400000" scaled="0"/>
          <a:tileRect/>
        </a:gradFill>
        <a:effectLst/>
      </p:bgPr>
    </p:bg>
    <p:spTree>
      <p:nvGrpSpPr>
        <p:cNvPr id="1" name=""/>
        <p:cNvGrpSpPr/>
        <p:nvPr/>
      </p:nvGrpSpPr>
      <p:grpSpPr>
        <a:xfrm>
          <a:off x="0" y="0"/>
          <a:ext cx="0" cy="0"/>
          <a:chOff x="0" y="0"/>
          <a:chExt cx="0" cy="0"/>
        </a:xfrm>
      </p:grpSpPr>
      <p:sp>
        <p:nvSpPr>
          <p:cNvPr id="13" name="Forme lib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38CA0E2-7480-4230-88D2-E27B050F5C8C}" type="datetime1">
              <a:rPr lang="fr-FR" smtClean="0"/>
              <a:pPr/>
              <a:t>06/09/2013</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F6FD61E-18DB-4DA2-BAE8-5A6C2FF9602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fade/>
  </p:transition>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iliconretina.ini.uzh.ch/wiki/index.php"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Pr&#233;sentation/Video_S3.mov" TargetMode="External"/><Relationship Id="rId5" Type="http://schemas.openxmlformats.org/officeDocument/2006/relationships/hyperlink" Target="Pr&#233;sentation/Video_S2.mov" TargetMode="External"/><Relationship Id="rId4" Type="http://schemas.openxmlformats.org/officeDocument/2006/relationships/hyperlink" Target="Pr&#233;sentation/Video_S1.mov"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eb.expasy.org/prolune/dossiers/021/" TargetMode="External"/><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lecerveau.mcgill.ca/flash/a/a_02/a_02_cr/a_02_cr_vis/a_02_cr_vi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chor="ctr" anchorCtr="0">
            <a:normAutofit/>
          </a:bodyPr>
          <a:lstStyle/>
          <a:p>
            <a:pPr algn="ctr"/>
            <a:r>
              <a:rPr lang="fr-FR" sz="4400" dirty="0" smtClean="0">
                <a:solidFill>
                  <a:schemeClr val="tx1"/>
                </a:solidFill>
              </a:rPr>
              <a:t>Recherche Bibliographique</a:t>
            </a:r>
            <a:br>
              <a:rPr lang="fr-FR" sz="4400" dirty="0" smtClean="0">
                <a:solidFill>
                  <a:schemeClr val="tx1"/>
                </a:solidFill>
              </a:rPr>
            </a:br>
            <a:r>
              <a:rPr lang="fr-FR" sz="4400" dirty="0" smtClean="0">
                <a:solidFill>
                  <a:schemeClr val="tx1"/>
                </a:solidFill>
              </a:rPr>
              <a:t>Bilan</a:t>
            </a:r>
            <a:endParaRPr lang="fr-FR" sz="4400" dirty="0">
              <a:solidFill>
                <a:schemeClr val="tx1"/>
              </a:solidFill>
            </a:endParaRPr>
          </a:p>
        </p:txBody>
      </p:sp>
      <p:sp>
        <p:nvSpPr>
          <p:cNvPr id="3" name="Sous-titre 2"/>
          <p:cNvSpPr>
            <a:spLocks noGrp="1"/>
          </p:cNvSpPr>
          <p:nvPr>
            <p:ph type="subTitle" idx="1"/>
          </p:nvPr>
        </p:nvSpPr>
        <p:spPr/>
        <p:txBody>
          <a:bodyPr>
            <a:normAutofit/>
          </a:bodyPr>
          <a:lstStyle/>
          <a:p>
            <a:pPr algn="just"/>
            <a:r>
              <a:rPr lang="fr-FR" sz="2400" dirty="0" smtClean="0"/>
              <a:t>Etude des approches neuromorphiques pour les applications de la vision</a:t>
            </a:r>
            <a:endParaRPr lang="fr-FR" sz="2400" dirty="0"/>
          </a:p>
        </p:txBody>
      </p:sp>
      <p:sp>
        <p:nvSpPr>
          <p:cNvPr id="4" name="Espace réservé du numéro de diapositive 3"/>
          <p:cNvSpPr>
            <a:spLocks noGrp="1"/>
          </p:cNvSpPr>
          <p:nvPr>
            <p:ph type="sldNum" sz="quarter" idx="12"/>
          </p:nvPr>
        </p:nvSpPr>
        <p:spPr/>
        <p:txBody>
          <a:bodyPr/>
          <a:lstStyle/>
          <a:p>
            <a:fld id="{4F6FD61E-18DB-4DA2-BAE8-5A6C2FF96024}" type="slidenum">
              <a:rPr lang="fr-FR" sz="2500" smtClean="0">
                <a:solidFill>
                  <a:schemeClr val="tx1"/>
                </a:solidFill>
              </a:rPr>
              <a:pPr/>
              <a:t>1</a:t>
            </a:fld>
            <a:endParaRPr lang="fr-FR" sz="2500"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b) Comment se comporte le réseau neuronal et le système visuel?</a:t>
            </a:r>
            <a:endParaRPr lang="fr-FR" sz="1900" dirty="0">
              <a:solidFill>
                <a:schemeClr val="tx1"/>
              </a:solidFill>
            </a:endParaRPr>
          </a:p>
        </p:txBody>
      </p:sp>
      <p:sp>
        <p:nvSpPr>
          <p:cNvPr id="6" name="Espace réservé du numéro de diapositive 5"/>
          <p:cNvSpPr>
            <a:spLocks noGrp="1"/>
          </p:cNvSpPr>
          <p:nvPr>
            <p:ph type="sldNum" sz="quarter" idx="12"/>
          </p:nvPr>
        </p:nvSpPr>
        <p:spPr/>
        <p:txBody>
          <a:bodyPr/>
          <a:lstStyle/>
          <a:p>
            <a:fld id="{4F6FD61E-18DB-4DA2-BAE8-5A6C2FF96024}" type="slidenum">
              <a:rPr lang="fr-FR" sz="2500" smtClean="0"/>
              <a:pPr/>
              <a:t>10</a:t>
            </a:fld>
            <a:endParaRPr lang="fr-FR" sz="2500"/>
          </a:p>
        </p:txBody>
      </p:sp>
      <p:sp>
        <p:nvSpPr>
          <p:cNvPr id="9" name="Espace réservé du contenu 6"/>
          <p:cNvSpPr>
            <a:spLocks noGrp="1"/>
          </p:cNvSpPr>
          <p:nvPr>
            <p:ph idx="1"/>
          </p:nvPr>
        </p:nvSpPr>
        <p:spPr>
          <a:xfrm>
            <a:off x="683568" y="5877272"/>
            <a:ext cx="8219256" cy="648072"/>
          </a:xfrm>
        </p:spPr>
        <p:txBody>
          <a:bodyPr>
            <a:normAutofit fontScale="70000" lnSpcReduction="20000"/>
          </a:bodyPr>
          <a:lstStyle/>
          <a:p>
            <a:pPr algn="ctr">
              <a:buNone/>
            </a:pPr>
            <a:r>
              <a:rPr lang="fr-FR" dirty="0" smtClean="0"/>
              <a:t>Exemples de taches faciles </a:t>
            </a:r>
          </a:p>
          <a:p>
            <a:pPr algn="ctr">
              <a:buNone/>
            </a:pPr>
            <a:r>
              <a:rPr lang="fr-FR" dirty="0" smtClean="0"/>
              <a:t>pour le cerveau et difficile pour un ordinateur</a:t>
            </a:r>
            <a:endParaRPr lang="fr-FR" dirty="0"/>
          </a:p>
        </p:txBody>
      </p:sp>
      <p:pic>
        <p:nvPicPr>
          <p:cNvPr id="1027" name="Picture 3"/>
          <p:cNvPicPr>
            <a:picLocks noChangeAspect="1" noChangeArrowheads="1"/>
          </p:cNvPicPr>
          <p:nvPr/>
        </p:nvPicPr>
        <p:blipFill>
          <a:blip r:embed="rId2" cstate="print"/>
          <a:srcRect l="19288" t="24485" r="19288" b="2751"/>
          <a:stretch>
            <a:fillRect/>
          </a:stretch>
        </p:blipFill>
        <p:spPr bwMode="auto">
          <a:xfrm>
            <a:off x="1691680" y="1484784"/>
            <a:ext cx="5904656" cy="4371717"/>
          </a:xfrm>
          <a:prstGeom prst="rect">
            <a:avLst/>
          </a:prstGeom>
          <a:noFill/>
          <a:ln w="9525">
            <a:noFill/>
            <a:miter lim="800000"/>
            <a:headEnd/>
            <a:tailEnd/>
          </a:ln>
        </p:spPr>
      </p:pic>
      <p:sp>
        <p:nvSpPr>
          <p:cNvPr id="7"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2) Résultats généraux de la recherche</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lgn="just">
              <a:buNone/>
            </a:pPr>
            <a:endParaRPr lang="fr-FR" sz="2800" dirty="0" smtClean="0"/>
          </a:p>
          <a:p>
            <a:pPr algn="just"/>
            <a:r>
              <a:rPr lang="fr-FR" sz="2900" dirty="0" smtClean="0"/>
              <a:t>Reproduction du fonctionnement neuronal</a:t>
            </a:r>
          </a:p>
          <a:p>
            <a:pPr algn="just"/>
            <a:endParaRPr lang="fr-FR" sz="2900" dirty="0" smtClean="0"/>
          </a:p>
          <a:p>
            <a:pPr algn="just"/>
            <a:r>
              <a:rPr lang="fr-FR" sz="2900" dirty="0" smtClean="0"/>
              <a:t>Réalisation de modèles physiques simples</a:t>
            </a:r>
          </a:p>
          <a:p>
            <a:pPr algn="just"/>
            <a:endParaRPr lang="fr-FR" sz="2900" dirty="0" smtClean="0"/>
          </a:p>
          <a:p>
            <a:pPr algn="just"/>
            <a:r>
              <a:rPr lang="fr-FR" sz="2900" dirty="0" smtClean="0"/>
              <a:t>Respect du modèle biologique</a:t>
            </a:r>
          </a:p>
        </p:txBody>
      </p:sp>
      <p:sp>
        <p:nvSpPr>
          <p:cNvPr id="4"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dirty="0">
                <a:effectLst>
                  <a:outerShdw blurRad="31750" dist="25400" dir="5400000" algn="tl" rotWithShape="0">
                    <a:srgbClr val="000000">
                      <a:alpha val="25000"/>
                    </a:srgbClr>
                  </a:outerShdw>
                </a:effectLst>
                <a:latin typeface="+mj-lt"/>
                <a:ea typeface="+mj-ea"/>
                <a:cs typeface="+mj-cs"/>
              </a:rPr>
              <a:t>3</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La modélisation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5" name="Espace réservé du numéro de diapositive 4"/>
          <p:cNvSpPr>
            <a:spLocks noGrp="1"/>
          </p:cNvSpPr>
          <p:nvPr>
            <p:ph type="sldNum" sz="quarter" idx="12"/>
          </p:nvPr>
        </p:nvSpPr>
        <p:spPr/>
        <p:txBody>
          <a:bodyPr/>
          <a:lstStyle/>
          <a:p>
            <a:fld id="{4F6FD61E-18DB-4DA2-BAE8-5A6C2FF96024}" type="slidenum">
              <a:rPr lang="fr-FR" sz="2500" smtClean="0"/>
              <a:pPr/>
              <a:t>11</a:t>
            </a:fld>
            <a:endParaRPr lang="fr-FR" sz="2500"/>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70000" lnSpcReduction="20000"/>
          </a:bodyPr>
          <a:lstStyle/>
          <a:p>
            <a:pPr algn="just">
              <a:buNone/>
            </a:pPr>
            <a:endParaRPr lang="fr-FR" sz="2800" dirty="0" smtClean="0"/>
          </a:p>
          <a:p>
            <a:pPr algn="just"/>
            <a:r>
              <a:rPr lang="fr-FR" sz="2900" dirty="0" smtClean="0"/>
              <a:t>Fonctionnement très différent des systèmes actuels (capture d’images, frame)</a:t>
            </a:r>
          </a:p>
          <a:p>
            <a:pPr algn="just">
              <a:buNone/>
            </a:pPr>
            <a:r>
              <a:rPr lang="fr-FR" sz="1800" dirty="0" smtClean="0"/>
              <a:t>	</a:t>
            </a:r>
            <a:r>
              <a:rPr lang="fr-FR" sz="2000" dirty="0" smtClean="0">
                <a:latin typeface="+mj-lt"/>
              </a:rPr>
              <a:t>(Exemple : les capteurs DVS et ATIS, C. </a:t>
            </a:r>
            <a:r>
              <a:rPr lang="fr-FR" sz="2000" dirty="0" err="1" smtClean="0">
                <a:latin typeface="+mj-lt"/>
              </a:rPr>
              <a:t>Posch</a:t>
            </a:r>
            <a:r>
              <a:rPr lang="fr-FR" sz="2000" dirty="0" smtClean="0">
                <a:latin typeface="+mj-lt"/>
              </a:rPr>
              <a:t>, Bio-</a:t>
            </a:r>
            <a:r>
              <a:rPr lang="fr-FR" sz="2000" dirty="0" err="1" smtClean="0">
                <a:latin typeface="+mj-lt"/>
              </a:rPr>
              <a:t>inspired</a:t>
            </a:r>
            <a:r>
              <a:rPr lang="fr-FR" sz="2000" dirty="0" smtClean="0">
                <a:latin typeface="+mj-lt"/>
              </a:rPr>
              <a:t> vision, Ltd and SISSA, 2012, </a:t>
            </a:r>
            <a:r>
              <a:rPr lang="fr-FR" sz="2000" dirty="0" err="1" smtClean="0">
                <a:solidFill>
                  <a:srgbClr val="000000"/>
                </a:solidFill>
                <a:latin typeface="+mj-lt"/>
              </a:rPr>
              <a:t>doi</a:t>
            </a:r>
            <a:r>
              <a:rPr lang="fr-FR" sz="2000" dirty="0" smtClean="0">
                <a:solidFill>
                  <a:srgbClr val="000000"/>
                </a:solidFill>
                <a:latin typeface="+mj-lt"/>
              </a:rPr>
              <a:t>:</a:t>
            </a:r>
            <a:r>
              <a:rPr lang="fr-FR" sz="2000" dirty="0" smtClean="0">
                <a:solidFill>
                  <a:srgbClr val="0000FF"/>
                </a:solidFill>
                <a:latin typeface="+mj-lt"/>
              </a:rPr>
              <a:t>10.1088/1748-0221/7/01/C01054</a:t>
            </a:r>
            <a:r>
              <a:rPr lang="fr-FR" sz="2000" dirty="0" smtClean="0">
                <a:latin typeface="+mj-lt"/>
              </a:rPr>
              <a:t>)</a:t>
            </a:r>
          </a:p>
          <a:p>
            <a:pPr algn="just">
              <a:buNone/>
            </a:pPr>
            <a:endParaRPr lang="fr-FR" sz="1600" dirty="0" smtClean="0">
              <a:latin typeface="+mj-lt"/>
            </a:endParaRPr>
          </a:p>
          <a:p>
            <a:pPr algn="just"/>
            <a:r>
              <a:rPr lang="fr-FR" sz="2900" dirty="0" smtClean="0"/>
              <a:t>Optimisation du traitement (en énergie, en temps, en calcul, …) :</a:t>
            </a:r>
          </a:p>
          <a:p>
            <a:pPr algn="just">
              <a:buNone/>
            </a:pPr>
            <a:r>
              <a:rPr lang="fr-FR" sz="1400" dirty="0" smtClean="0"/>
              <a:t>	</a:t>
            </a:r>
            <a:r>
              <a:rPr lang="fr-FR" sz="2000" dirty="0" smtClean="0"/>
              <a:t>Le système biologique est considéré rapide et plus performant que les systèmes développés par rapport à l’énergie consommée pour réaliser les opérations</a:t>
            </a:r>
          </a:p>
          <a:p>
            <a:pPr algn="just">
              <a:buNone/>
            </a:pPr>
            <a:endParaRPr lang="fr-FR" sz="1400" dirty="0" smtClean="0"/>
          </a:p>
          <a:p>
            <a:pPr algn="just"/>
            <a:r>
              <a:rPr lang="fr-FR" sz="2900" dirty="0" smtClean="0"/>
              <a:t>Autonomie et évolution du système</a:t>
            </a:r>
          </a:p>
          <a:p>
            <a:pPr algn="just"/>
            <a:endParaRPr lang="fr-FR" dirty="0" smtClean="0"/>
          </a:p>
          <a:p>
            <a:pPr algn="just"/>
            <a:r>
              <a:rPr lang="fr-FR" sz="2900" dirty="0" smtClean="0"/>
              <a:t>De nombreuses équipes sur le sujet : </a:t>
            </a:r>
          </a:p>
          <a:p>
            <a:pPr algn="just">
              <a:buNone/>
            </a:pPr>
            <a:r>
              <a:rPr lang="fr-FR" sz="2900" dirty="0" smtClean="0"/>
              <a:t>	- institut de la vision, Ryad </a:t>
            </a:r>
            <a:r>
              <a:rPr lang="fr-FR" sz="2900" dirty="0" err="1" smtClean="0"/>
              <a:t>Benosman</a:t>
            </a:r>
            <a:endParaRPr lang="fr-FR" sz="2900" dirty="0" smtClean="0"/>
          </a:p>
          <a:p>
            <a:pPr algn="just">
              <a:buNone/>
            </a:pPr>
            <a:r>
              <a:rPr lang="fr-FR" sz="2900" dirty="0" smtClean="0"/>
              <a:t>	- centre de recherche cerveau et cognition, Simon J. Thorpe</a:t>
            </a:r>
          </a:p>
          <a:p>
            <a:pPr algn="just">
              <a:buNone/>
            </a:pPr>
            <a:r>
              <a:rPr lang="fr-FR" sz="2900" dirty="0" smtClean="0"/>
              <a:t>	- Sevilla </a:t>
            </a:r>
            <a:r>
              <a:rPr lang="fr-FR" sz="2900" dirty="0" err="1" smtClean="0"/>
              <a:t>microelectronics</a:t>
            </a:r>
            <a:r>
              <a:rPr lang="fr-FR" sz="2900" dirty="0" smtClean="0"/>
              <a:t> </a:t>
            </a:r>
            <a:r>
              <a:rPr lang="fr-FR" sz="2900" dirty="0" err="1" smtClean="0"/>
              <a:t>institute</a:t>
            </a:r>
            <a:r>
              <a:rPr lang="fr-FR" sz="2900" dirty="0" smtClean="0"/>
              <a:t>, </a:t>
            </a:r>
            <a:r>
              <a:rPr lang="fr-FR" sz="2900" dirty="0" err="1" smtClean="0"/>
              <a:t>Bernabe</a:t>
            </a:r>
            <a:r>
              <a:rPr lang="fr-FR" sz="2900" dirty="0" smtClean="0"/>
              <a:t> Linares-Barranco</a:t>
            </a:r>
          </a:p>
        </p:txBody>
      </p:sp>
      <p:sp>
        <p:nvSpPr>
          <p:cNvPr id="3"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a) La compréhension du sujet</a:t>
            </a:r>
            <a:endParaRPr lang="fr-FR" sz="1900" dirty="0">
              <a:solidFill>
                <a:schemeClr val="tx1"/>
              </a:solidFill>
            </a:endParaRPr>
          </a:p>
        </p:txBody>
      </p:sp>
      <p:sp>
        <p:nvSpPr>
          <p:cNvPr id="4"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dirty="0">
                <a:effectLst>
                  <a:outerShdw blurRad="31750" dist="25400" dir="5400000" algn="tl" rotWithShape="0">
                    <a:srgbClr val="000000">
                      <a:alpha val="25000"/>
                    </a:srgbClr>
                  </a:outerShdw>
                </a:effectLst>
                <a:latin typeface="+mj-lt"/>
                <a:ea typeface="+mj-ea"/>
                <a:cs typeface="+mj-cs"/>
              </a:rPr>
              <a:t>3</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La modélisation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5" name="Espace réservé du numéro de diapositive 4"/>
          <p:cNvSpPr>
            <a:spLocks noGrp="1"/>
          </p:cNvSpPr>
          <p:nvPr>
            <p:ph type="sldNum" sz="quarter" idx="12"/>
          </p:nvPr>
        </p:nvSpPr>
        <p:spPr>
          <a:xfrm>
            <a:off x="8429652" y="6407944"/>
            <a:ext cx="583380" cy="365125"/>
          </a:xfrm>
        </p:spPr>
        <p:txBody>
          <a:bodyPr/>
          <a:lstStyle/>
          <a:p>
            <a:fld id="{4F6FD61E-18DB-4DA2-BAE8-5A6C2FF96024}" type="slidenum">
              <a:rPr lang="fr-FR" sz="2500" smtClean="0"/>
              <a:pPr/>
              <a:t>12</a:t>
            </a:fld>
            <a:endParaRPr lang="fr-FR" sz="2500"/>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00034" y="1500174"/>
            <a:ext cx="3639918" cy="4525963"/>
          </a:xfrm>
        </p:spPr>
        <p:txBody>
          <a:bodyPr>
            <a:normAutofit fontScale="62500" lnSpcReduction="20000"/>
          </a:bodyPr>
          <a:lstStyle/>
          <a:p>
            <a:pPr algn="just"/>
            <a:endParaRPr lang="fr-FR" dirty="0" smtClean="0"/>
          </a:p>
          <a:p>
            <a:pPr algn="just"/>
            <a:r>
              <a:rPr lang="fr-FR" dirty="0" smtClean="0"/>
              <a:t>Méthode de codage par trains d’impulsion (potentiels d’action) émis par les neurones, hypothèse du codage en fréquence</a:t>
            </a:r>
          </a:p>
          <a:p>
            <a:pPr algn="just"/>
            <a:endParaRPr lang="fr-FR" dirty="0" smtClean="0"/>
          </a:p>
          <a:p>
            <a:pPr algn="just"/>
            <a:r>
              <a:rPr lang="fr-FR" dirty="0" smtClean="0"/>
              <a:t>Non concordance des vitesses d’émission et de traitement selon la théorie du code, donc le réseau biologique est en mesure de traiter les données à partir d’une seule impulsion. </a:t>
            </a:r>
          </a:p>
          <a:p>
            <a:pPr algn="just"/>
            <a:endParaRPr lang="fr-FR" dirty="0" smtClean="0"/>
          </a:p>
          <a:p>
            <a:pPr algn="just">
              <a:buNone/>
            </a:pPr>
            <a:r>
              <a:rPr lang="fr-FR" sz="2400" dirty="0" smtClean="0"/>
              <a:t>	</a:t>
            </a:r>
            <a:r>
              <a:rPr lang="fr-FR" sz="2100" dirty="0" smtClean="0"/>
              <a:t>(A. </a:t>
            </a:r>
            <a:r>
              <a:rPr lang="fr-FR" sz="2100" dirty="0" err="1" smtClean="0"/>
              <a:t>Fusiello</a:t>
            </a:r>
            <a:r>
              <a:rPr lang="fr-FR" sz="2100" dirty="0" smtClean="0"/>
              <a:t> et al. (</a:t>
            </a:r>
            <a:r>
              <a:rPr lang="fr-FR" sz="2100" dirty="0" err="1" smtClean="0"/>
              <a:t>Eds</a:t>
            </a:r>
            <a:r>
              <a:rPr lang="fr-FR" sz="2100" dirty="0" smtClean="0"/>
              <a:t>.): ECCV 2012 </a:t>
            </a:r>
            <a:r>
              <a:rPr lang="fr-FR" sz="2100" dirty="0" err="1" smtClean="0"/>
              <a:t>Ws</a:t>
            </a:r>
            <a:r>
              <a:rPr lang="fr-FR" sz="2100" dirty="0" smtClean="0"/>
              <a:t>/</a:t>
            </a:r>
            <a:r>
              <a:rPr lang="fr-FR" sz="2100" dirty="0" err="1" smtClean="0"/>
              <a:t>Demos</a:t>
            </a:r>
            <a:r>
              <a:rPr lang="fr-FR" sz="2100" dirty="0" smtClean="0"/>
              <a:t>, Part I, LNCS 7583, pp. 516–521, 2012)</a:t>
            </a:r>
          </a:p>
          <a:p>
            <a:pPr algn="just"/>
            <a:endParaRPr lang="fr-FR" sz="1800" dirty="0" smtClean="0"/>
          </a:p>
          <a:p>
            <a:pPr algn="just">
              <a:buNone/>
            </a:pPr>
            <a:endParaRPr lang="fr-FR" dirty="0" smtClean="0"/>
          </a:p>
        </p:txBody>
      </p:sp>
      <p:sp>
        <p:nvSpPr>
          <p:cNvPr id="3"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b) Spike </a:t>
            </a:r>
            <a:r>
              <a:rPr lang="fr-FR" sz="1900" dirty="0" err="1" smtClean="0">
                <a:solidFill>
                  <a:schemeClr val="tx1"/>
                </a:solidFill>
              </a:rPr>
              <a:t>based</a:t>
            </a:r>
            <a:r>
              <a:rPr lang="fr-FR" sz="1900" dirty="0" smtClean="0">
                <a:solidFill>
                  <a:schemeClr val="tx1"/>
                </a:solidFill>
              </a:rPr>
              <a:t> </a:t>
            </a:r>
            <a:r>
              <a:rPr lang="fr-FR" sz="1900" dirty="0" err="1" smtClean="0">
                <a:solidFill>
                  <a:schemeClr val="tx1"/>
                </a:solidFill>
              </a:rPr>
              <a:t>computing</a:t>
            </a:r>
            <a:endParaRPr lang="fr-FR" sz="1900" dirty="0">
              <a:solidFill>
                <a:schemeClr val="tx1"/>
              </a:solidFill>
            </a:endParaRPr>
          </a:p>
        </p:txBody>
      </p:sp>
      <p:sp>
        <p:nvSpPr>
          <p:cNvPr id="4"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dirty="0">
                <a:effectLst>
                  <a:outerShdw blurRad="31750" dist="25400" dir="5400000" algn="tl" rotWithShape="0">
                    <a:srgbClr val="000000">
                      <a:alpha val="25000"/>
                    </a:srgbClr>
                  </a:outerShdw>
                </a:effectLst>
                <a:latin typeface="+mj-lt"/>
                <a:ea typeface="+mj-ea"/>
                <a:cs typeface="+mj-cs"/>
              </a:rPr>
              <a:t>3</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La modélisation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5" name="Espace réservé du numéro de diapositive 4"/>
          <p:cNvSpPr>
            <a:spLocks noGrp="1"/>
          </p:cNvSpPr>
          <p:nvPr>
            <p:ph type="sldNum" sz="quarter" idx="12"/>
          </p:nvPr>
        </p:nvSpPr>
        <p:spPr>
          <a:xfrm>
            <a:off x="8358214" y="6407944"/>
            <a:ext cx="654818" cy="365125"/>
          </a:xfrm>
        </p:spPr>
        <p:txBody>
          <a:bodyPr/>
          <a:lstStyle/>
          <a:p>
            <a:fld id="{4F6FD61E-18DB-4DA2-BAE8-5A6C2FF96024}" type="slidenum">
              <a:rPr lang="fr-FR" sz="2500" smtClean="0"/>
              <a:pPr/>
              <a:t>13</a:t>
            </a:fld>
            <a:endParaRPr lang="fr-FR" sz="2500"/>
          </a:p>
        </p:txBody>
      </p:sp>
      <p:pic>
        <p:nvPicPr>
          <p:cNvPr id="17410" name="Picture 2" descr="http://upload.wikimedia.org/wikipedia/commons/c/cc/Action_potential_vert.png"/>
          <p:cNvPicPr>
            <a:picLocks noChangeAspect="1" noChangeArrowheads="1"/>
          </p:cNvPicPr>
          <p:nvPr/>
        </p:nvPicPr>
        <p:blipFill>
          <a:blip r:embed="rId2" cstate="print"/>
          <a:srcRect b="51020"/>
          <a:stretch>
            <a:fillRect/>
          </a:stretch>
        </p:blipFill>
        <p:spPr bwMode="auto">
          <a:xfrm>
            <a:off x="4644008" y="2204864"/>
            <a:ext cx="4339673" cy="3024336"/>
          </a:xfrm>
          <a:prstGeom prst="rect">
            <a:avLst/>
          </a:prstGeom>
          <a:noFill/>
        </p:spPr>
      </p:pic>
      <p:sp>
        <p:nvSpPr>
          <p:cNvPr id="7" name="Espace réservé du contenu 1"/>
          <p:cNvSpPr txBox="1">
            <a:spLocks/>
          </p:cNvSpPr>
          <p:nvPr/>
        </p:nvSpPr>
        <p:spPr>
          <a:xfrm>
            <a:off x="4716016" y="5229200"/>
            <a:ext cx="4176464" cy="576064"/>
          </a:xfrm>
          <a:prstGeom prst="rect">
            <a:avLst/>
          </a:prstGeom>
        </p:spPr>
        <p:txBody>
          <a:bodyPr vert="horz">
            <a:normAutofit fontScale="47500" lnSpcReduction="20000"/>
          </a:bodyPr>
          <a:lstStyle/>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fr-FR" sz="2700" b="0" i="0" u="none" strike="noStrike" kern="1200" cap="none" spc="0" normalizeH="0" baseline="0" noProof="0" dirty="0" smtClean="0">
                <a:ln>
                  <a:noFill/>
                </a:ln>
                <a:solidFill>
                  <a:schemeClr val="tx1"/>
                </a:solidFill>
                <a:effectLst/>
                <a:uLnTx/>
                <a:uFillTx/>
                <a:latin typeface="+mn-lt"/>
                <a:ea typeface="+mn-ea"/>
                <a:cs typeface="+mn-cs"/>
              </a:rPr>
              <a:t>Source : </a:t>
            </a:r>
            <a:r>
              <a:rPr kumimoji="0" lang="fr-FR" sz="2700" b="0" i="0" u="none" strike="noStrike" kern="1200" cap="none" spc="0" normalizeH="0" baseline="0" noProof="0" dirty="0" err="1" smtClean="0">
                <a:ln>
                  <a:noFill/>
                </a:ln>
                <a:solidFill>
                  <a:schemeClr val="tx1"/>
                </a:solidFill>
                <a:effectLst/>
                <a:uLnTx/>
                <a:uFillTx/>
                <a:latin typeface="+mn-lt"/>
                <a:ea typeface="+mn-ea"/>
                <a:cs typeface="+mn-cs"/>
              </a:rPr>
              <a:t>wikipédia</a:t>
            </a:r>
            <a:r>
              <a:rPr kumimoji="0" lang="fr-FR" sz="2700" b="0" i="0" u="none" strike="noStrike" kern="1200" cap="none" spc="0" normalizeH="0" baseline="0" noProof="0" dirty="0" smtClean="0">
                <a:ln>
                  <a:noFill/>
                </a:ln>
                <a:solidFill>
                  <a:schemeClr val="tx1"/>
                </a:solidFill>
                <a:effectLst/>
                <a:uLnTx/>
                <a:uFillTx/>
                <a:latin typeface="+mn-lt"/>
                <a:ea typeface="+mn-ea"/>
                <a:cs typeface="+mn-cs"/>
              </a:rPr>
              <a:t>, article « action </a:t>
            </a:r>
            <a:r>
              <a:rPr kumimoji="0" lang="fr-FR" sz="2700" b="0" i="0" u="none" strike="noStrike" kern="1200" cap="none" spc="0" normalizeH="0" baseline="0" noProof="0" dirty="0" err="1" smtClean="0">
                <a:ln>
                  <a:noFill/>
                </a:ln>
                <a:solidFill>
                  <a:schemeClr val="tx1"/>
                </a:solidFill>
                <a:effectLst/>
                <a:uLnTx/>
                <a:uFillTx/>
                <a:latin typeface="+mn-lt"/>
                <a:ea typeface="+mn-ea"/>
                <a:cs typeface="+mn-cs"/>
              </a:rPr>
              <a:t>potential</a:t>
            </a:r>
            <a:r>
              <a:rPr kumimoji="0" lang="fr-FR" sz="2700" b="0" i="0" u="none" strike="noStrike" kern="1200" cap="none" spc="0" normalizeH="0" baseline="0" noProof="0" dirty="0" smtClean="0">
                <a:ln>
                  <a:noFill/>
                </a:ln>
                <a:solidFill>
                  <a:schemeClr val="tx1"/>
                </a:solidFill>
                <a:effectLst/>
                <a:uLnTx/>
                <a:uFillTx/>
                <a:latin typeface="+mn-lt"/>
                <a:ea typeface="+mn-ea"/>
                <a:cs typeface="+mn-cs"/>
              </a:rPr>
              <a:t> »</a:t>
            </a: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00034" y="1500174"/>
            <a:ext cx="8229600" cy="4525963"/>
          </a:xfrm>
        </p:spPr>
        <p:txBody>
          <a:bodyPr>
            <a:normAutofit/>
          </a:bodyPr>
          <a:lstStyle/>
          <a:p>
            <a:pPr algn="just">
              <a:buNone/>
            </a:pPr>
            <a:endParaRPr lang="fr-FR" sz="2800" dirty="0" smtClean="0"/>
          </a:p>
          <a:p>
            <a:pPr algn="just"/>
            <a:r>
              <a:rPr lang="fr-FR" dirty="0" smtClean="0"/>
              <a:t>Modèle du neurone impulsionnel :</a:t>
            </a:r>
          </a:p>
          <a:p>
            <a:pPr algn="just">
              <a:buFontTx/>
              <a:buChar char="-"/>
            </a:pPr>
            <a:r>
              <a:rPr lang="fr-FR" sz="1900" dirty="0" smtClean="0"/>
              <a:t>Fonction de combinaison en entrée</a:t>
            </a:r>
          </a:p>
          <a:p>
            <a:pPr algn="just">
              <a:buFontTx/>
              <a:buChar char="-"/>
            </a:pPr>
            <a:r>
              <a:rPr lang="fr-FR" sz="1900" dirty="0" smtClean="0"/>
              <a:t>Atteinte d’une valeur seuil</a:t>
            </a:r>
          </a:p>
          <a:p>
            <a:pPr algn="just">
              <a:buFontTx/>
              <a:buChar char="-"/>
            </a:pPr>
            <a:r>
              <a:rPr lang="fr-FR" sz="1900" dirty="0" smtClean="0"/>
              <a:t>Pulse d’un potentiel d’action, activation du neurone</a:t>
            </a:r>
          </a:p>
          <a:p>
            <a:pPr algn="just">
              <a:buFontTx/>
              <a:buChar char="-"/>
            </a:pPr>
            <a:endParaRPr lang="fr-FR" sz="1900" dirty="0" smtClean="0"/>
          </a:p>
          <a:p>
            <a:pPr algn="just"/>
            <a:r>
              <a:rPr lang="fr-FR" dirty="0" smtClean="0"/>
              <a:t>Optimisation du réseau:</a:t>
            </a:r>
          </a:p>
          <a:p>
            <a:pPr algn="just">
              <a:buFontTx/>
              <a:buChar char="-"/>
            </a:pPr>
            <a:r>
              <a:rPr lang="fr-FR" sz="1900" dirty="0" smtClean="0"/>
              <a:t>Inhibition latérale des neurones</a:t>
            </a:r>
          </a:p>
          <a:p>
            <a:pPr algn="just">
              <a:buFontTx/>
              <a:buChar char="-"/>
            </a:pPr>
            <a:r>
              <a:rPr lang="fr-FR" sz="1900" dirty="0" smtClean="0"/>
              <a:t>Prise en compte de la composante temporelle dans la fonction de combinaison</a:t>
            </a:r>
          </a:p>
          <a:p>
            <a:pPr algn="just">
              <a:buFontTx/>
              <a:buChar char="-"/>
            </a:pPr>
            <a:endParaRPr lang="fr-FR" sz="1900" dirty="0" smtClean="0"/>
          </a:p>
        </p:txBody>
      </p:sp>
      <p:sp>
        <p:nvSpPr>
          <p:cNvPr id="3"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b) Spike </a:t>
            </a:r>
            <a:r>
              <a:rPr lang="fr-FR" sz="1900" dirty="0" err="1" smtClean="0">
                <a:solidFill>
                  <a:schemeClr val="tx1"/>
                </a:solidFill>
              </a:rPr>
              <a:t>based</a:t>
            </a:r>
            <a:r>
              <a:rPr lang="fr-FR" sz="1900" dirty="0" smtClean="0">
                <a:solidFill>
                  <a:schemeClr val="tx1"/>
                </a:solidFill>
              </a:rPr>
              <a:t> </a:t>
            </a:r>
            <a:r>
              <a:rPr lang="fr-FR" sz="1900" dirty="0" err="1" smtClean="0">
                <a:solidFill>
                  <a:schemeClr val="tx1"/>
                </a:solidFill>
              </a:rPr>
              <a:t>computing</a:t>
            </a:r>
            <a:endParaRPr lang="fr-FR" sz="1900" dirty="0">
              <a:solidFill>
                <a:schemeClr val="tx1"/>
              </a:solidFill>
            </a:endParaRPr>
          </a:p>
        </p:txBody>
      </p:sp>
      <p:sp>
        <p:nvSpPr>
          <p:cNvPr id="4"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dirty="0">
                <a:effectLst>
                  <a:outerShdw blurRad="31750" dist="25400" dir="5400000" algn="tl" rotWithShape="0">
                    <a:srgbClr val="000000">
                      <a:alpha val="25000"/>
                    </a:srgbClr>
                  </a:outerShdw>
                </a:effectLst>
                <a:latin typeface="+mj-lt"/>
                <a:ea typeface="+mj-ea"/>
                <a:cs typeface="+mj-cs"/>
              </a:rPr>
              <a:t>3</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La modélisation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5" name="Espace réservé du numéro de diapositive 4"/>
          <p:cNvSpPr>
            <a:spLocks noGrp="1"/>
          </p:cNvSpPr>
          <p:nvPr>
            <p:ph type="sldNum" sz="quarter" idx="12"/>
          </p:nvPr>
        </p:nvSpPr>
        <p:spPr>
          <a:xfrm>
            <a:off x="8358214" y="6407944"/>
            <a:ext cx="654818" cy="365125"/>
          </a:xfrm>
        </p:spPr>
        <p:txBody>
          <a:bodyPr/>
          <a:lstStyle/>
          <a:p>
            <a:fld id="{4F6FD61E-18DB-4DA2-BAE8-5A6C2FF96024}" type="slidenum">
              <a:rPr lang="fr-FR" sz="2500" smtClean="0"/>
              <a:pPr/>
              <a:t>14</a:t>
            </a:fld>
            <a:endParaRPr lang="fr-FR" sz="2500"/>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5805264"/>
            <a:ext cx="8219256" cy="418051"/>
          </a:xfrm>
        </p:spPr>
        <p:txBody>
          <a:bodyPr>
            <a:normAutofit/>
          </a:bodyPr>
          <a:lstStyle/>
          <a:p>
            <a:pPr algn="ctr">
              <a:buNone/>
            </a:pPr>
            <a:r>
              <a:rPr lang="fr-FR" sz="1900" dirty="0" smtClean="0"/>
              <a:t>Source : </a:t>
            </a:r>
            <a:r>
              <a:rPr lang="fr-FR" sz="1900" dirty="0" err="1" smtClean="0"/>
              <a:t>wikipédia</a:t>
            </a:r>
            <a:r>
              <a:rPr lang="fr-FR" sz="1900" dirty="0" smtClean="0"/>
              <a:t>, article « réseau de neurones artificiels »</a:t>
            </a:r>
            <a:endParaRPr lang="fr-FR" sz="1900" dirty="0"/>
          </a:p>
        </p:txBody>
      </p:sp>
      <p:sp>
        <p:nvSpPr>
          <p:cNvPr id="3" name="Espace réservé du numéro de diapositive 2"/>
          <p:cNvSpPr>
            <a:spLocks noGrp="1"/>
          </p:cNvSpPr>
          <p:nvPr>
            <p:ph type="sldNum" sz="quarter" idx="12"/>
          </p:nvPr>
        </p:nvSpPr>
        <p:spPr/>
        <p:txBody>
          <a:bodyPr/>
          <a:lstStyle/>
          <a:p>
            <a:fld id="{4F6FD61E-18DB-4DA2-BAE8-5A6C2FF96024}" type="slidenum">
              <a:rPr lang="fr-FR" smtClean="0"/>
              <a:pPr/>
              <a:t>15</a:t>
            </a:fld>
            <a:endParaRPr lang="fr-FR"/>
          </a:p>
        </p:txBody>
      </p:sp>
      <p:sp>
        <p:nvSpPr>
          <p:cNvPr id="5"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dirty="0">
                <a:effectLst>
                  <a:outerShdw blurRad="31750" dist="25400" dir="5400000" algn="tl" rotWithShape="0">
                    <a:srgbClr val="000000">
                      <a:alpha val="25000"/>
                    </a:srgbClr>
                  </a:outerShdw>
                </a:effectLst>
                <a:latin typeface="+mj-lt"/>
                <a:ea typeface="+mj-ea"/>
                <a:cs typeface="+mj-cs"/>
              </a:rPr>
              <a:t>3</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La modélisation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6"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b) Spike </a:t>
            </a:r>
            <a:r>
              <a:rPr lang="fr-FR" sz="1900" dirty="0" err="1" smtClean="0">
                <a:solidFill>
                  <a:schemeClr val="tx1"/>
                </a:solidFill>
              </a:rPr>
              <a:t>based</a:t>
            </a:r>
            <a:r>
              <a:rPr lang="fr-FR" sz="1900" dirty="0" smtClean="0">
                <a:solidFill>
                  <a:schemeClr val="tx1"/>
                </a:solidFill>
              </a:rPr>
              <a:t> </a:t>
            </a:r>
            <a:r>
              <a:rPr lang="fr-FR" sz="1900" dirty="0" err="1" smtClean="0">
                <a:solidFill>
                  <a:schemeClr val="tx1"/>
                </a:solidFill>
              </a:rPr>
              <a:t>computing</a:t>
            </a:r>
            <a:endParaRPr lang="fr-FR" sz="1900" dirty="0">
              <a:solidFill>
                <a:schemeClr val="tx1"/>
              </a:solidFill>
            </a:endParaRPr>
          </a:p>
        </p:txBody>
      </p:sp>
      <p:pic>
        <p:nvPicPr>
          <p:cNvPr id="2050" name="Picture 2" descr="http://upload.wikimedia.org/wikipedia/commons/5/58/ArtificialNeuronModel_francais.png"/>
          <p:cNvPicPr>
            <a:picLocks noChangeAspect="1" noChangeArrowheads="1"/>
          </p:cNvPicPr>
          <p:nvPr/>
        </p:nvPicPr>
        <p:blipFill>
          <a:blip r:embed="rId2" cstate="print"/>
          <a:srcRect/>
          <a:stretch>
            <a:fillRect/>
          </a:stretch>
        </p:blipFill>
        <p:spPr bwMode="auto">
          <a:xfrm>
            <a:off x="467544" y="2060848"/>
            <a:ext cx="7848872" cy="3728215"/>
          </a:xfrm>
          <a:prstGeom prst="rect">
            <a:avLst/>
          </a:prstGeom>
          <a:noFill/>
        </p:spPr>
      </p:pic>
      <p:sp>
        <p:nvSpPr>
          <p:cNvPr id="8" name="Espace réservé du contenu 1"/>
          <p:cNvSpPr txBox="1">
            <a:spLocks/>
          </p:cNvSpPr>
          <p:nvPr/>
        </p:nvSpPr>
        <p:spPr>
          <a:xfrm>
            <a:off x="323528" y="1556792"/>
            <a:ext cx="8219256" cy="418051"/>
          </a:xfrm>
          <a:prstGeom prst="rect">
            <a:avLst/>
          </a:prstGeom>
        </p:spPr>
        <p:txBody>
          <a:bodyPr vert="horz">
            <a:normAutofit/>
          </a:bodyPr>
          <a:lstStyle/>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fr-FR" sz="1900" b="0" i="0" u="none" strike="noStrike" kern="1200" cap="none" spc="0" normalizeH="0" baseline="0" noProof="0" dirty="0" smtClean="0">
                <a:ln>
                  <a:noFill/>
                </a:ln>
                <a:solidFill>
                  <a:schemeClr val="tx1"/>
                </a:solidFill>
                <a:effectLst/>
                <a:uLnTx/>
                <a:uFillTx/>
                <a:latin typeface="+mn-lt"/>
                <a:ea typeface="+mn-ea"/>
                <a:cs typeface="+mn-cs"/>
              </a:rPr>
              <a:t>Modèle d’un neurone</a:t>
            </a:r>
            <a:r>
              <a:rPr kumimoji="0" lang="fr-FR" sz="1900" b="0" i="0" u="none" strike="noStrike" kern="1200" cap="none" spc="0" normalizeH="0" noProof="0" dirty="0" smtClean="0">
                <a:ln>
                  <a:noFill/>
                </a:ln>
                <a:solidFill>
                  <a:schemeClr val="tx1"/>
                </a:solidFill>
                <a:effectLst/>
                <a:uLnTx/>
                <a:uFillTx/>
                <a:latin typeface="+mn-lt"/>
                <a:ea typeface="+mn-ea"/>
                <a:cs typeface="+mn-cs"/>
              </a:rPr>
              <a:t> impulsionnel</a:t>
            </a:r>
            <a:endParaRPr kumimoji="0" lang="fr-FR" sz="1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5805264"/>
            <a:ext cx="8219256" cy="418051"/>
          </a:xfrm>
        </p:spPr>
        <p:txBody>
          <a:bodyPr>
            <a:normAutofit/>
          </a:bodyPr>
          <a:lstStyle/>
          <a:p>
            <a:pPr algn="ctr">
              <a:buNone/>
            </a:pPr>
            <a:r>
              <a:rPr lang="fr-FR" sz="1900" dirty="0" smtClean="0"/>
              <a:t>Source : </a:t>
            </a:r>
            <a:r>
              <a:rPr lang="fr-FR" sz="1900" dirty="0" err="1" smtClean="0"/>
              <a:t>wikipédia</a:t>
            </a:r>
            <a:r>
              <a:rPr lang="fr-FR" sz="1900" dirty="0" smtClean="0"/>
              <a:t>, article « réseau de neurones artificiels »</a:t>
            </a:r>
            <a:endParaRPr lang="fr-FR" sz="1900" dirty="0"/>
          </a:p>
        </p:txBody>
      </p:sp>
      <p:sp>
        <p:nvSpPr>
          <p:cNvPr id="3" name="Espace réservé du numéro de diapositive 2"/>
          <p:cNvSpPr>
            <a:spLocks noGrp="1"/>
          </p:cNvSpPr>
          <p:nvPr>
            <p:ph type="sldNum" sz="quarter" idx="12"/>
          </p:nvPr>
        </p:nvSpPr>
        <p:spPr/>
        <p:txBody>
          <a:bodyPr/>
          <a:lstStyle/>
          <a:p>
            <a:fld id="{4F6FD61E-18DB-4DA2-BAE8-5A6C2FF96024}" type="slidenum">
              <a:rPr lang="fr-FR" smtClean="0"/>
              <a:pPr/>
              <a:t>16</a:t>
            </a:fld>
            <a:endParaRPr lang="fr-FR"/>
          </a:p>
        </p:txBody>
      </p:sp>
      <p:sp>
        <p:nvSpPr>
          <p:cNvPr id="5"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dirty="0">
                <a:effectLst>
                  <a:outerShdw blurRad="31750" dist="25400" dir="5400000" algn="tl" rotWithShape="0">
                    <a:srgbClr val="000000">
                      <a:alpha val="25000"/>
                    </a:srgbClr>
                  </a:outerShdw>
                </a:effectLst>
                <a:latin typeface="+mj-lt"/>
                <a:ea typeface="+mj-ea"/>
                <a:cs typeface="+mj-cs"/>
              </a:rPr>
              <a:t>3</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La modélisation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6"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b) Spike </a:t>
            </a:r>
            <a:r>
              <a:rPr lang="fr-FR" sz="1900" dirty="0" err="1" smtClean="0">
                <a:solidFill>
                  <a:schemeClr val="tx1"/>
                </a:solidFill>
              </a:rPr>
              <a:t>based</a:t>
            </a:r>
            <a:r>
              <a:rPr lang="fr-FR" sz="1900" dirty="0" smtClean="0">
                <a:solidFill>
                  <a:schemeClr val="tx1"/>
                </a:solidFill>
              </a:rPr>
              <a:t> </a:t>
            </a:r>
            <a:r>
              <a:rPr lang="fr-FR" sz="1900" dirty="0" err="1" smtClean="0">
                <a:solidFill>
                  <a:schemeClr val="tx1"/>
                </a:solidFill>
              </a:rPr>
              <a:t>computing</a:t>
            </a:r>
            <a:endParaRPr lang="fr-FR" sz="1900" dirty="0">
              <a:solidFill>
                <a:schemeClr val="tx1"/>
              </a:solidFill>
            </a:endParaRPr>
          </a:p>
        </p:txBody>
      </p:sp>
      <p:sp>
        <p:nvSpPr>
          <p:cNvPr id="8" name="Espace réservé du contenu 1"/>
          <p:cNvSpPr txBox="1">
            <a:spLocks/>
          </p:cNvSpPr>
          <p:nvPr/>
        </p:nvSpPr>
        <p:spPr>
          <a:xfrm>
            <a:off x="323528" y="1556792"/>
            <a:ext cx="8219256" cy="418051"/>
          </a:xfrm>
          <a:prstGeom prst="rect">
            <a:avLst/>
          </a:prstGeom>
        </p:spPr>
        <p:txBody>
          <a:bodyPr vert="horz">
            <a:normAutofit/>
          </a:bodyPr>
          <a:lstStyle/>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fr-FR" sz="1900" b="0" i="0" u="none" strike="noStrike" kern="1200" cap="none" spc="0" normalizeH="0" baseline="0" noProof="0" dirty="0" smtClean="0">
                <a:ln>
                  <a:noFill/>
                </a:ln>
                <a:solidFill>
                  <a:schemeClr val="tx1"/>
                </a:solidFill>
                <a:effectLst/>
                <a:uLnTx/>
                <a:uFillTx/>
                <a:latin typeface="+mn-lt"/>
                <a:ea typeface="+mn-ea"/>
                <a:cs typeface="+mn-cs"/>
              </a:rPr>
              <a:t>Organisation d’un réseau neurone</a:t>
            </a:r>
            <a:endParaRPr kumimoji="0" lang="fr-FR" sz="1900" b="0" i="0" u="none" strike="noStrike" kern="1200" cap="none" spc="0" normalizeH="0" baseline="0" noProof="0" dirty="0">
              <a:ln>
                <a:noFill/>
              </a:ln>
              <a:solidFill>
                <a:schemeClr val="tx1"/>
              </a:solidFill>
              <a:effectLst/>
              <a:uLnTx/>
              <a:uFillTx/>
              <a:latin typeface="+mn-lt"/>
              <a:ea typeface="+mn-ea"/>
              <a:cs typeface="+mn-cs"/>
            </a:endParaRPr>
          </a:p>
        </p:txBody>
      </p:sp>
      <p:pic>
        <p:nvPicPr>
          <p:cNvPr id="43010" name="Picture 2" descr="File:Neural network.svg"/>
          <p:cNvPicPr>
            <a:picLocks noChangeAspect="1" noChangeArrowheads="1"/>
          </p:cNvPicPr>
          <p:nvPr/>
        </p:nvPicPr>
        <p:blipFill>
          <a:blip r:embed="rId2" cstate="print"/>
          <a:srcRect/>
          <a:stretch>
            <a:fillRect/>
          </a:stretch>
        </p:blipFill>
        <p:spPr bwMode="auto">
          <a:xfrm>
            <a:off x="1907704" y="2060848"/>
            <a:ext cx="5415002" cy="3384376"/>
          </a:xfrm>
          <a:prstGeom prst="rect">
            <a:avLst/>
          </a:prstGeom>
          <a:noFill/>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4F6FD61E-18DB-4DA2-BAE8-5A6C2FF96024}" type="slidenum">
              <a:rPr lang="fr-FR" smtClean="0"/>
              <a:pPr/>
              <a:t>17</a:t>
            </a:fld>
            <a:endParaRPr lang="fr-FR"/>
          </a:p>
        </p:txBody>
      </p:sp>
      <p:sp>
        <p:nvSpPr>
          <p:cNvPr id="5"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dirty="0">
                <a:effectLst>
                  <a:outerShdw blurRad="31750" dist="25400" dir="5400000" algn="tl" rotWithShape="0">
                    <a:srgbClr val="000000">
                      <a:alpha val="25000"/>
                    </a:srgbClr>
                  </a:outerShdw>
                </a:effectLst>
                <a:latin typeface="+mj-lt"/>
                <a:ea typeface="+mj-ea"/>
                <a:cs typeface="+mj-cs"/>
              </a:rPr>
              <a:t>3</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La modélisation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6"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b) Spike </a:t>
            </a:r>
            <a:r>
              <a:rPr lang="fr-FR" sz="1900" dirty="0" err="1" smtClean="0">
                <a:solidFill>
                  <a:schemeClr val="tx1"/>
                </a:solidFill>
              </a:rPr>
              <a:t>based</a:t>
            </a:r>
            <a:r>
              <a:rPr lang="fr-FR" sz="1900" dirty="0" smtClean="0">
                <a:solidFill>
                  <a:schemeClr val="tx1"/>
                </a:solidFill>
              </a:rPr>
              <a:t> </a:t>
            </a:r>
            <a:r>
              <a:rPr lang="fr-FR" sz="1900" dirty="0" err="1" smtClean="0">
                <a:solidFill>
                  <a:schemeClr val="tx1"/>
                </a:solidFill>
              </a:rPr>
              <a:t>computing</a:t>
            </a:r>
            <a:endParaRPr lang="fr-FR" sz="1900" dirty="0">
              <a:solidFill>
                <a:schemeClr val="tx1"/>
              </a:solidFill>
            </a:endParaRPr>
          </a:p>
        </p:txBody>
      </p:sp>
      <p:sp>
        <p:nvSpPr>
          <p:cNvPr id="8" name="Espace réservé du contenu 1"/>
          <p:cNvSpPr txBox="1">
            <a:spLocks/>
          </p:cNvSpPr>
          <p:nvPr/>
        </p:nvSpPr>
        <p:spPr>
          <a:xfrm>
            <a:off x="323528" y="1556792"/>
            <a:ext cx="8219256" cy="418051"/>
          </a:xfrm>
          <a:prstGeom prst="rect">
            <a:avLst/>
          </a:prstGeom>
        </p:spPr>
        <p:txBody>
          <a:bodyPr vert="horz">
            <a:normAutofit/>
          </a:bodyPr>
          <a:lstStyle/>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fr-FR" sz="1900" dirty="0" smtClean="0"/>
              <a:t>Exemple d’une couche avec inhibition latérale</a:t>
            </a:r>
            <a:endParaRPr kumimoji="0" lang="fr-FR" sz="19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Image 8" descr="normal.img-000.jpg"/>
          <p:cNvPicPr>
            <a:picLocks noChangeAspect="1"/>
          </p:cNvPicPr>
          <p:nvPr/>
        </p:nvPicPr>
        <p:blipFill>
          <a:blip r:embed="rId2" cstate="print"/>
          <a:stretch>
            <a:fillRect/>
          </a:stretch>
        </p:blipFill>
        <p:spPr>
          <a:xfrm>
            <a:off x="1259632" y="1916832"/>
            <a:ext cx="6796807" cy="3801604"/>
          </a:xfrm>
          <a:prstGeom prst="rect">
            <a:avLst/>
          </a:prstGeom>
        </p:spPr>
      </p:pic>
      <p:sp>
        <p:nvSpPr>
          <p:cNvPr id="11" name="Espace réservé du contenu 8"/>
          <p:cNvSpPr>
            <a:spLocks noGrp="1"/>
          </p:cNvSpPr>
          <p:nvPr>
            <p:ph idx="1"/>
          </p:nvPr>
        </p:nvSpPr>
        <p:spPr>
          <a:xfrm>
            <a:off x="539552" y="5805264"/>
            <a:ext cx="8229600" cy="648072"/>
          </a:xfrm>
        </p:spPr>
        <p:txBody>
          <a:bodyPr>
            <a:normAutofit/>
          </a:bodyPr>
          <a:lstStyle/>
          <a:p>
            <a:pPr algn="ctr">
              <a:buNone/>
            </a:pPr>
            <a:r>
              <a:rPr lang="fr-FR" sz="1400" dirty="0" smtClean="0"/>
              <a:t>	S. J. </a:t>
            </a:r>
            <a:r>
              <a:rPr lang="fr-FR" sz="1400" dirty="0" err="1" smtClean="0"/>
              <a:t>Thorp</a:t>
            </a:r>
            <a:r>
              <a:rPr lang="fr-FR" sz="1400" dirty="0" smtClean="0"/>
              <a:t>, </a:t>
            </a:r>
            <a:r>
              <a:rPr lang="en-US" sz="1400" dirty="0" smtClean="0"/>
              <a:t>Competitive STDP-Based Spike Pattern Learning, </a:t>
            </a:r>
            <a:r>
              <a:rPr lang="fr-FR" sz="1400" dirty="0" smtClean="0"/>
              <a:t>Neural Computation 21, 1259–1276, 2009</a:t>
            </a:r>
          </a:p>
          <a:p>
            <a:pPr algn="ctr"/>
            <a:endParaRPr lang="fr-FR" dirty="0"/>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00034" y="1500174"/>
            <a:ext cx="8229600" cy="4525963"/>
          </a:xfrm>
        </p:spPr>
        <p:txBody>
          <a:bodyPr>
            <a:normAutofit fontScale="92500" lnSpcReduction="20000"/>
          </a:bodyPr>
          <a:lstStyle/>
          <a:p>
            <a:pPr algn="just">
              <a:buNone/>
            </a:pPr>
            <a:endParaRPr lang="fr-FR" sz="2800" dirty="0" smtClean="0"/>
          </a:p>
          <a:p>
            <a:pPr algn="just"/>
            <a:r>
              <a:rPr lang="fr-FR" dirty="0" smtClean="0"/>
              <a:t>Principe :</a:t>
            </a:r>
          </a:p>
          <a:p>
            <a:pPr algn="just">
              <a:buNone/>
            </a:pPr>
            <a:r>
              <a:rPr lang="fr-FR" sz="2800" dirty="0" smtClean="0"/>
              <a:t>	</a:t>
            </a:r>
            <a:r>
              <a:rPr lang="fr-FR" sz="2000" dirty="0" smtClean="0"/>
              <a:t>Les liaisons entre neurones, les synapses, sont en mesure d’évoluer au cours du temps selon leur stimulation. (modification des poids </a:t>
            </a:r>
            <a:r>
              <a:rPr lang="fr-FR" sz="2000" dirty="0" err="1" smtClean="0"/>
              <a:t>w</a:t>
            </a:r>
            <a:r>
              <a:rPr lang="fr-FR" sz="1300" dirty="0" err="1" smtClean="0"/>
              <a:t>ij</a:t>
            </a:r>
            <a:r>
              <a:rPr lang="fr-FR" sz="1900" dirty="0" smtClean="0"/>
              <a:t>)</a:t>
            </a:r>
            <a:endParaRPr lang="fr-FR" sz="1300" dirty="0" smtClean="0"/>
          </a:p>
          <a:p>
            <a:pPr algn="just"/>
            <a:endParaRPr lang="fr-FR" dirty="0" smtClean="0"/>
          </a:p>
          <a:p>
            <a:pPr algn="just"/>
            <a:r>
              <a:rPr lang="fr-FR" dirty="0" smtClean="0"/>
              <a:t>Deux phénomènes : </a:t>
            </a:r>
          </a:p>
          <a:p>
            <a:pPr algn="just">
              <a:buNone/>
            </a:pPr>
            <a:r>
              <a:rPr lang="fr-FR" sz="2100" dirty="0" smtClean="0"/>
              <a:t>	Long-</a:t>
            </a:r>
            <a:r>
              <a:rPr lang="fr-FR" sz="2100" dirty="0" err="1" smtClean="0"/>
              <a:t>Term</a:t>
            </a:r>
            <a:r>
              <a:rPr lang="fr-FR" sz="2100" dirty="0" smtClean="0"/>
              <a:t> </a:t>
            </a:r>
            <a:r>
              <a:rPr lang="fr-FR" sz="2100" dirty="0" err="1" smtClean="0"/>
              <a:t>Potentiation</a:t>
            </a:r>
            <a:r>
              <a:rPr lang="fr-FR" sz="2100" dirty="0" smtClean="0"/>
              <a:t> (</a:t>
            </a:r>
            <a:r>
              <a:rPr lang="fr-FR" sz="2100" dirty="0" err="1" smtClean="0"/>
              <a:t>dw</a:t>
            </a:r>
            <a:r>
              <a:rPr lang="fr-FR" sz="2100" dirty="0" smtClean="0"/>
              <a:t>&gt;0) et Long-</a:t>
            </a:r>
            <a:r>
              <a:rPr lang="fr-FR" sz="2100" dirty="0" err="1" smtClean="0"/>
              <a:t>Term</a:t>
            </a:r>
            <a:r>
              <a:rPr lang="fr-FR" sz="2100" dirty="0" smtClean="0"/>
              <a:t> </a:t>
            </a:r>
            <a:r>
              <a:rPr lang="fr-FR" sz="2100" dirty="0" err="1" smtClean="0"/>
              <a:t>Depression</a:t>
            </a:r>
            <a:r>
              <a:rPr lang="fr-FR" sz="2100" dirty="0" smtClean="0"/>
              <a:t> (</a:t>
            </a:r>
            <a:r>
              <a:rPr lang="fr-FR" sz="2100" dirty="0" err="1" smtClean="0"/>
              <a:t>dw</a:t>
            </a:r>
            <a:r>
              <a:rPr lang="fr-FR" sz="2100" dirty="0" smtClean="0"/>
              <a:t>&lt;0)</a:t>
            </a:r>
          </a:p>
          <a:p>
            <a:pPr algn="just"/>
            <a:endParaRPr lang="fr-FR" dirty="0" smtClean="0"/>
          </a:p>
          <a:p>
            <a:pPr algn="just"/>
            <a:r>
              <a:rPr lang="fr-FR" dirty="0" smtClean="0"/>
              <a:t>Spécialisation des neurones de sortie, faible risque d’erreur et réseau robuste </a:t>
            </a:r>
            <a:r>
              <a:rPr lang="fr-FR" sz="1700" dirty="0" smtClean="0"/>
              <a:t>(T. </a:t>
            </a:r>
            <a:r>
              <a:rPr lang="fr-FR" sz="1700" dirty="0" err="1" smtClean="0"/>
              <a:t>Masquelier</a:t>
            </a:r>
            <a:r>
              <a:rPr lang="fr-FR" sz="1700" dirty="0" smtClean="0"/>
              <a:t>, R. </a:t>
            </a:r>
            <a:r>
              <a:rPr lang="fr-FR" sz="1700" dirty="0" err="1" smtClean="0"/>
              <a:t>Guyonneau</a:t>
            </a:r>
            <a:r>
              <a:rPr lang="fr-FR" sz="1700" dirty="0" smtClean="0"/>
              <a:t>, and S. Thorpe, </a:t>
            </a:r>
            <a:r>
              <a:rPr lang="en-US" sz="1700" dirty="0" smtClean="0"/>
              <a:t>Competitive STDP-Based Spike Pattern Learning</a:t>
            </a:r>
            <a:r>
              <a:rPr lang="fr-FR" sz="1700" dirty="0" smtClean="0"/>
              <a:t>, Neural Computation 21, 1259–1276, 2009)</a:t>
            </a:r>
            <a:endParaRPr lang="en-US" sz="1700" dirty="0" smtClean="0"/>
          </a:p>
        </p:txBody>
      </p:sp>
      <p:sp>
        <p:nvSpPr>
          <p:cNvPr id="3"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c) Spike Timing-</a:t>
            </a:r>
            <a:r>
              <a:rPr lang="fr-FR" sz="1900" dirty="0" err="1" smtClean="0">
                <a:solidFill>
                  <a:schemeClr val="tx1"/>
                </a:solidFill>
              </a:rPr>
              <a:t>Dependent</a:t>
            </a:r>
            <a:r>
              <a:rPr lang="fr-FR" sz="1900" dirty="0" smtClean="0">
                <a:solidFill>
                  <a:schemeClr val="tx1"/>
                </a:solidFill>
              </a:rPr>
              <a:t> </a:t>
            </a:r>
            <a:r>
              <a:rPr lang="fr-FR" sz="1900" dirty="0" err="1" smtClean="0">
                <a:solidFill>
                  <a:schemeClr val="tx1"/>
                </a:solidFill>
              </a:rPr>
              <a:t>Plasticity</a:t>
            </a:r>
            <a:endParaRPr lang="fr-FR" sz="1900" dirty="0">
              <a:solidFill>
                <a:schemeClr val="tx1"/>
              </a:solidFill>
            </a:endParaRPr>
          </a:p>
        </p:txBody>
      </p:sp>
      <p:sp>
        <p:nvSpPr>
          <p:cNvPr id="4"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dirty="0">
                <a:effectLst>
                  <a:outerShdw blurRad="31750" dist="25400" dir="5400000" algn="tl" rotWithShape="0">
                    <a:srgbClr val="000000">
                      <a:alpha val="25000"/>
                    </a:srgbClr>
                  </a:outerShdw>
                </a:effectLst>
                <a:latin typeface="+mj-lt"/>
                <a:ea typeface="+mj-ea"/>
                <a:cs typeface="+mj-cs"/>
              </a:rPr>
              <a:t>3</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La modélisation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5" name="Espace réservé du numéro de diapositive 4"/>
          <p:cNvSpPr>
            <a:spLocks noGrp="1"/>
          </p:cNvSpPr>
          <p:nvPr>
            <p:ph type="sldNum" sz="quarter" idx="12"/>
          </p:nvPr>
        </p:nvSpPr>
        <p:spPr>
          <a:xfrm>
            <a:off x="8412480" y="6407944"/>
            <a:ext cx="600552" cy="365125"/>
          </a:xfrm>
        </p:spPr>
        <p:txBody>
          <a:bodyPr/>
          <a:lstStyle/>
          <a:p>
            <a:fld id="{4F6FD61E-18DB-4DA2-BAE8-5A6C2FF96024}" type="slidenum">
              <a:rPr lang="fr-FR" sz="2500" smtClean="0"/>
              <a:pPr/>
              <a:t>18</a:t>
            </a:fld>
            <a:endParaRPr lang="fr-FR" sz="2500" dirty="0"/>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5733256"/>
            <a:ext cx="8291264" cy="706083"/>
          </a:xfrm>
        </p:spPr>
        <p:txBody>
          <a:bodyPr>
            <a:normAutofit fontScale="55000" lnSpcReduction="20000"/>
          </a:bodyPr>
          <a:lstStyle/>
          <a:p>
            <a:pPr algn="ctr">
              <a:buNone/>
            </a:pPr>
            <a:r>
              <a:rPr lang="fr-FR" dirty="0" smtClean="0"/>
              <a:t>Source : Thèse d’Olivier BUCHLER, Contribution à la conception d’architecture de calcul auto-adaptative intégrant des nano composants neuromorphiques et applications potentielles</a:t>
            </a:r>
            <a:endParaRPr lang="fr-FR" dirty="0"/>
          </a:p>
        </p:txBody>
      </p:sp>
      <p:sp>
        <p:nvSpPr>
          <p:cNvPr id="3" name="Espace réservé du numéro de diapositive 2"/>
          <p:cNvSpPr>
            <a:spLocks noGrp="1"/>
          </p:cNvSpPr>
          <p:nvPr>
            <p:ph type="sldNum" sz="quarter" idx="12"/>
          </p:nvPr>
        </p:nvSpPr>
        <p:spPr/>
        <p:txBody>
          <a:bodyPr/>
          <a:lstStyle/>
          <a:p>
            <a:fld id="{4F6FD61E-18DB-4DA2-BAE8-5A6C2FF96024}" type="slidenum">
              <a:rPr lang="fr-FR" smtClean="0"/>
              <a:pPr/>
              <a:t>19</a:t>
            </a:fld>
            <a:endParaRPr lang="fr-FR"/>
          </a:p>
        </p:txBody>
      </p:sp>
      <p:pic>
        <p:nvPicPr>
          <p:cNvPr id="45058" name="Picture 2"/>
          <p:cNvPicPr>
            <a:picLocks noChangeAspect="1" noChangeArrowheads="1"/>
          </p:cNvPicPr>
          <p:nvPr/>
        </p:nvPicPr>
        <p:blipFill>
          <a:blip r:embed="rId2" cstate="print"/>
          <a:srcRect l="24506" t="28935" r="16432" b="7751"/>
          <a:stretch>
            <a:fillRect/>
          </a:stretch>
        </p:blipFill>
        <p:spPr bwMode="auto">
          <a:xfrm>
            <a:off x="1259632" y="1556792"/>
            <a:ext cx="6192688" cy="4149102"/>
          </a:xfrm>
          <a:prstGeom prst="rect">
            <a:avLst/>
          </a:prstGeom>
          <a:noFill/>
          <a:ln w="9525">
            <a:noFill/>
            <a:miter lim="800000"/>
            <a:headEnd/>
            <a:tailEnd/>
          </a:ln>
        </p:spPr>
      </p:pic>
      <p:sp>
        <p:nvSpPr>
          <p:cNvPr id="6"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dirty="0">
                <a:effectLst>
                  <a:outerShdw blurRad="31750" dist="25400" dir="5400000" algn="tl" rotWithShape="0">
                    <a:srgbClr val="000000">
                      <a:alpha val="25000"/>
                    </a:srgbClr>
                  </a:outerShdw>
                </a:effectLst>
                <a:latin typeface="+mj-lt"/>
                <a:ea typeface="+mj-ea"/>
                <a:cs typeface="+mj-cs"/>
              </a:rPr>
              <a:t>3</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La modélisation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7"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c) Spike Timing-</a:t>
            </a:r>
            <a:r>
              <a:rPr lang="fr-FR" sz="1900" dirty="0" err="1" smtClean="0">
                <a:solidFill>
                  <a:schemeClr val="tx1"/>
                </a:solidFill>
              </a:rPr>
              <a:t>Dependent</a:t>
            </a:r>
            <a:r>
              <a:rPr lang="fr-FR" sz="1900" dirty="0" smtClean="0">
                <a:solidFill>
                  <a:schemeClr val="tx1"/>
                </a:solidFill>
              </a:rPr>
              <a:t> </a:t>
            </a:r>
            <a:r>
              <a:rPr lang="fr-FR" sz="1900" dirty="0" err="1" smtClean="0">
                <a:solidFill>
                  <a:schemeClr val="tx1"/>
                </a:solidFill>
              </a:rPr>
              <a:t>Plasticity</a:t>
            </a:r>
            <a:endParaRPr lang="fr-FR" sz="1900" dirty="0">
              <a:solidFill>
                <a:schemeClr val="tx1"/>
              </a:solidFill>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85000" lnSpcReduction="20000"/>
          </a:bodyPr>
          <a:lstStyle/>
          <a:p>
            <a:pPr algn="just">
              <a:buNone/>
            </a:pPr>
            <a:r>
              <a:rPr lang="fr-FR" sz="2400" dirty="0" smtClean="0"/>
              <a:t>	1) Rappel des axes de recherche</a:t>
            </a:r>
          </a:p>
          <a:p>
            <a:pPr algn="just">
              <a:buNone/>
            </a:pPr>
            <a:r>
              <a:rPr lang="fr-FR" sz="2400" dirty="0" smtClean="0"/>
              <a:t>	2) Résultats généraux de la recherche :</a:t>
            </a:r>
          </a:p>
          <a:p>
            <a:pPr algn="just">
              <a:buNone/>
            </a:pPr>
            <a:r>
              <a:rPr lang="fr-FR" sz="2400" dirty="0" smtClean="0"/>
              <a:t>		a) Qu’est ce qu’un système neuromorphique?</a:t>
            </a:r>
          </a:p>
          <a:p>
            <a:pPr>
              <a:buNone/>
            </a:pPr>
            <a:r>
              <a:rPr lang="fr-FR" sz="2400" dirty="0" smtClean="0"/>
              <a:t>		b) Comment se comporte le réseau neuronal et le 		    système visuel?</a:t>
            </a:r>
          </a:p>
          <a:p>
            <a:pPr algn="just">
              <a:buNone/>
            </a:pPr>
            <a:r>
              <a:rPr lang="fr-FR" sz="2400" dirty="0" smtClean="0"/>
              <a:t>	3) La modélisation</a:t>
            </a:r>
          </a:p>
          <a:p>
            <a:pPr algn="just">
              <a:buNone/>
            </a:pPr>
            <a:r>
              <a:rPr lang="fr-FR" sz="2400" dirty="0" smtClean="0"/>
              <a:t>		a) La compréhension du sujet</a:t>
            </a:r>
          </a:p>
          <a:p>
            <a:pPr algn="just">
              <a:buNone/>
            </a:pPr>
            <a:r>
              <a:rPr lang="fr-FR" sz="2400" dirty="0" smtClean="0"/>
              <a:t>		b) Spike </a:t>
            </a:r>
            <a:r>
              <a:rPr lang="fr-FR" sz="2400" dirty="0" err="1" smtClean="0"/>
              <a:t>based</a:t>
            </a:r>
            <a:r>
              <a:rPr lang="fr-FR" sz="2400" dirty="0" smtClean="0"/>
              <a:t> </a:t>
            </a:r>
            <a:r>
              <a:rPr lang="fr-FR" sz="2400" dirty="0" err="1" smtClean="0"/>
              <a:t>computing</a:t>
            </a:r>
            <a:endParaRPr lang="fr-FR" sz="2400" dirty="0" smtClean="0"/>
          </a:p>
          <a:p>
            <a:pPr algn="just">
              <a:buNone/>
            </a:pPr>
            <a:r>
              <a:rPr lang="fr-FR" sz="2400" dirty="0" smtClean="0"/>
              <a:t>		c) Spike Timing-</a:t>
            </a:r>
            <a:r>
              <a:rPr lang="fr-FR" sz="2400" dirty="0" err="1" smtClean="0"/>
              <a:t>Dependent</a:t>
            </a:r>
            <a:r>
              <a:rPr lang="fr-FR" sz="2400" dirty="0" smtClean="0"/>
              <a:t> </a:t>
            </a:r>
            <a:r>
              <a:rPr lang="fr-FR" sz="2400" dirty="0" err="1" smtClean="0"/>
              <a:t>Plasticity</a:t>
            </a:r>
            <a:endParaRPr lang="fr-FR" sz="2400" dirty="0" smtClean="0"/>
          </a:p>
          <a:p>
            <a:pPr algn="just">
              <a:buNone/>
            </a:pPr>
            <a:r>
              <a:rPr lang="fr-FR" sz="2400" dirty="0" smtClean="0"/>
              <a:t>		d) Systèmes physiques et codes</a:t>
            </a:r>
          </a:p>
          <a:p>
            <a:pPr algn="just">
              <a:buNone/>
            </a:pPr>
            <a:r>
              <a:rPr lang="fr-FR" sz="2400" dirty="0" smtClean="0"/>
              <a:t>	4) Exemples d’application</a:t>
            </a:r>
          </a:p>
          <a:p>
            <a:pPr algn="just">
              <a:buNone/>
            </a:pPr>
            <a:r>
              <a:rPr lang="fr-FR" sz="2400" dirty="0" smtClean="0"/>
              <a:t>		a) Rappel des objectifs d’un système neuromorphique</a:t>
            </a:r>
          </a:p>
          <a:p>
            <a:pPr algn="just">
              <a:buNone/>
            </a:pPr>
            <a:r>
              <a:rPr lang="fr-FR" sz="2400" dirty="0" smtClean="0"/>
              <a:t>		b) L’application d’Olivier BUCHLER</a:t>
            </a:r>
          </a:p>
          <a:p>
            <a:pPr algn="just">
              <a:buNone/>
            </a:pPr>
            <a:r>
              <a:rPr lang="fr-FR" sz="2400" dirty="0" smtClean="0"/>
              <a:t>		c) Article sur la reconnaissance de postures</a:t>
            </a:r>
          </a:p>
        </p:txBody>
      </p:sp>
      <p:sp>
        <p:nvSpPr>
          <p:cNvPr id="3" name="Titre 2"/>
          <p:cNvSpPr>
            <a:spLocks noGrp="1"/>
          </p:cNvSpPr>
          <p:nvPr>
            <p:ph type="title"/>
          </p:nvPr>
        </p:nvSpPr>
        <p:spPr/>
        <p:txBody>
          <a:bodyPr>
            <a:normAutofit/>
          </a:bodyPr>
          <a:lstStyle/>
          <a:p>
            <a:pPr algn="ctr"/>
            <a:r>
              <a:rPr lang="fr-FR" dirty="0" smtClean="0">
                <a:solidFill>
                  <a:schemeClr val="tx1"/>
                </a:solidFill>
              </a:rPr>
              <a:t>Plan</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4F6FD61E-18DB-4DA2-BAE8-5A6C2FF96024}" type="slidenum">
              <a:rPr lang="fr-FR" sz="2500" smtClean="0"/>
              <a:pPr/>
              <a:t>2</a:t>
            </a:fld>
            <a:endParaRPr lang="fr-FR" sz="2500"/>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00034" y="1500174"/>
            <a:ext cx="8229600" cy="4525963"/>
          </a:xfrm>
        </p:spPr>
        <p:txBody>
          <a:bodyPr>
            <a:normAutofit/>
          </a:bodyPr>
          <a:lstStyle/>
          <a:p>
            <a:pPr algn="just">
              <a:buNone/>
            </a:pPr>
            <a:endParaRPr lang="fr-FR" sz="2800" dirty="0" smtClean="0"/>
          </a:p>
          <a:p>
            <a:pPr algn="just"/>
            <a:r>
              <a:rPr lang="fr-FR" dirty="0" smtClean="0"/>
              <a:t>Des choix de simplifications possible pour la règle STDP :</a:t>
            </a:r>
          </a:p>
          <a:p>
            <a:pPr algn="just">
              <a:buNone/>
            </a:pPr>
            <a:endParaRPr lang="fr-FR" dirty="0" smtClean="0"/>
          </a:p>
          <a:p>
            <a:pPr algn="just">
              <a:buFontTx/>
              <a:buChar char="-"/>
            </a:pPr>
            <a:r>
              <a:rPr lang="fr-FR" sz="2000" dirty="0" smtClean="0"/>
              <a:t>Affaiblissement constant des synapses lors d’une activation post-synaptique à moins d’une activation </a:t>
            </a:r>
            <a:r>
              <a:rPr lang="fr-FR" sz="2000" dirty="0" smtClean="0"/>
              <a:t>pré-synaptique, </a:t>
            </a:r>
            <a:r>
              <a:rPr lang="fr-FR" sz="2000" dirty="0" smtClean="0"/>
              <a:t>c</a:t>
            </a:r>
            <a:r>
              <a:rPr lang="fr-FR" sz="2000" dirty="0" smtClean="0"/>
              <a:t>elles </a:t>
            </a:r>
            <a:r>
              <a:rPr lang="fr-FR" sz="2000" dirty="0" smtClean="0"/>
              <a:t>dans ce cas là seront fortement </a:t>
            </a:r>
            <a:r>
              <a:rPr lang="fr-FR" sz="2000" dirty="0" smtClean="0"/>
              <a:t>renforcées</a:t>
            </a:r>
            <a:endParaRPr lang="fr-FR" sz="2000" dirty="0" smtClean="0"/>
          </a:p>
          <a:p>
            <a:pPr algn="just">
              <a:buFontTx/>
              <a:buChar char="-"/>
            </a:pPr>
            <a:endParaRPr lang="fr-FR" sz="2000" dirty="0" smtClean="0"/>
          </a:p>
          <a:p>
            <a:pPr algn="just">
              <a:buFontTx/>
              <a:buChar char="-"/>
            </a:pPr>
            <a:r>
              <a:rPr lang="fr-FR" sz="2000" dirty="0" smtClean="0"/>
              <a:t>Ne réaliser qu’un sens de plasticité (LTD ou LTP)</a:t>
            </a:r>
          </a:p>
          <a:p>
            <a:pPr algn="just">
              <a:buFontTx/>
              <a:buChar char="-"/>
            </a:pPr>
            <a:endParaRPr lang="fr-FR" sz="2000" dirty="0" smtClean="0"/>
          </a:p>
        </p:txBody>
      </p:sp>
      <p:sp>
        <p:nvSpPr>
          <p:cNvPr id="3"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c) Spike Timing-</a:t>
            </a:r>
            <a:r>
              <a:rPr lang="fr-FR" sz="1900" dirty="0" err="1" smtClean="0">
                <a:solidFill>
                  <a:schemeClr val="tx1"/>
                </a:solidFill>
              </a:rPr>
              <a:t>Dependent</a:t>
            </a:r>
            <a:r>
              <a:rPr lang="fr-FR" sz="1900" dirty="0" smtClean="0">
                <a:solidFill>
                  <a:schemeClr val="tx1"/>
                </a:solidFill>
              </a:rPr>
              <a:t> </a:t>
            </a:r>
            <a:r>
              <a:rPr lang="fr-FR" sz="1900" dirty="0" err="1" smtClean="0">
                <a:solidFill>
                  <a:schemeClr val="tx1"/>
                </a:solidFill>
              </a:rPr>
              <a:t>Plasticity</a:t>
            </a:r>
            <a:endParaRPr lang="fr-FR" sz="1900" dirty="0">
              <a:solidFill>
                <a:schemeClr val="tx1"/>
              </a:solidFill>
            </a:endParaRPr>
          </a:p>
        </p:txBody>
      </p:sp>
      <p:sp>
        <p:nvSpPr>
          <p:cNvPr id="4"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dirty="0">
                <a:effectLst>
                  <a:outerShdw blurRad="31750" dist="25400" dir="5400000" algn="tl" rotWithShape="0">
                    <a:srgbClr val="000000">
                      <a:alpha val="25000"/>
                    </a:srgbClr>
                  </a:outerShdw>
                </a:effectLst>
                <a:latin typeface="+mj-lt"/>
                <a:ea typeface="+mj-ea"/>
                <a:cs typeface="+mj-cs"/>
              </a:rPr>
              <a:t>3</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La modélisation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5" name="Espace réservé du numéro de diapositive 4"/>
          <p:cNvSpPr>
            <a:spLocks noGrp="1"/>
          </p:cNvSpPr>
          <p:nvPr>
            <p:ph type="sldNum" sz="quarter" idx="12"/>
          </p:nvPr>
        </p:nvSpPr>
        <p:spPr>
          <a:xfrm>
            <a:off x="8412480" y="6407944"/>
            <a:ext cx="600552" cy="365125"/>
          </a:xfrm>
        </p:spPr>
        <p:txBody>
          <a:bodyPr/>
          <a:lstStyle/>
          <a:p>
            <a:fld id="{4F6FD61E-18DB-4DA2-BAE8-5A6C2FF96024}" type="slidenum">
              <a:rPr lang="fr-FR" sz="2500" smtClean="0"/>
              <a:pPr/>
              <a:t>20</a:t>
            </a:fld>
            <a:endParaRPr lang="fr-FR" sz="2500" dirty="0"/>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00034" y="1500174"/>
            <a:ext cx="8229600" cy="4525963"/>
          </a:xfrm>
        </p:spPr>
        <p:txBody>
          <a:bodyPr>
            <a:normAutofit fontScale="70000" lnSpcReduction="20000"/>
          </a:bodyPr>
          <a:lstStyle/>
          <a:p>
            <a:pPr algn="just">
              <a:buNone/>
            </a:pPr>
            <a:endParaRPr lang="fr-FR" sz="2800" dirty="0" smtClean="0"/>
          </a:p>
          <a:p>
            <a:pPr algn="just"/>
            <a:r>
              <a:rPr lang="fr-FR" dirty="0" smtClean="0"/>
              <a:t>Réalisation physique des systèmes:</a:t>
            </a:r>
            <a:endParaRPr lang="en-US" sz="1700" dirty="0" smtClean="0"/>
          </a:p>
          <a:p>
            <a:pPr algn="just">
              <a:buNone/>
            </a:pPr>
            <a:r>
              <a:rPr lang="en-US" sz="1700" dirty="0" smtClean="0"/>
              <a:t>	</a:t>
            </a:r>
            <a:r>
              <a:rPr lang="en-US" sz="2000" dirty="0" err="1" smtClean="0"/>
              <a:t>Utilisation</a:t>
            </a:r>
            <a:r>
              <a:rPr lang="en-US" sz="2000" dirty="0" smtClean="0"/>
              <a:t> </a:t>
            </a:r>
            <a:r>
              <a:rPr lang="en-US" sz="2000" dirty="0" err="1" smtClean="0"/>
              <a:t>d’éléments</a:t>
            </a:r>
            <a:r>
              <a:rPr lang="en-US" sz="2000" dirty="0" smtClean="0"/>
              <a:t> CMOS et memristifs</a:t>
            </a:r>
          </a:p>
          <a:p>
            <a:pPr algn="just">
              <a:buNone/>
            </a:pPr>
            <a:endParaRPr lang="fr-FR" dirty="0" smtClean="0"/>
          </a:p>
          <a:p>
            <a:pPr algn="just"/>
            <a:r>
              <a:rPr lang="fr-FR" dirty="0" smtClean="0"/>
              <a:t>Memristor , un composant encore peu utilisé: </a:t>
            </a:r>
          </a:p>
          <a:p>
            <a:pPr algn="just">
              <a:buNone/>
            </a:pPr>
            <a:r>
              <a:rPr lang="fr-FR" sz="2000" dirty="0" smtClean="0"/>
              <a:t>	quatrième composant passif élémentaire en électronique qui voit sa résistance varier selon un état antérieur du système</a:t>
            </a:r>
          </a:p>
          <a:p>
            <a:pPr algn="just">
              <a:buNone/>
            </a:pPr>
            <a:r>
              <a:rPr lang="fr-FR" sz="2000" dirty="0" smtClean="0"/>
              <a:t>	</a:t>
            </a:r>
            <a:endParaRPr lang="fr-FR" dirty="0" smtClean="0"/>
          </a:p>
          <a:p>
            <a:pPr algn="just"/>
            <a:r>
              <a:rPr lang="fr-FR" dirty="0" smtClean="0"/>
              <a:t>De nombreux memristors aux propriétés différentes </a:t>
            </a:r>
            <a:r>
              <a:rPr lang="fr-FR" sz="2800" dirty="0" smtClean="0"/>
              <a:t>(multi-niveaux, cumulativité, stochasticité) </a:t>
            </a:r>
            <a:r>
              <a:rPr lang="fr-FR" dirty="0" smtClean="0"/>
              <a:t>:</a:t>
            </a:r>
          </a:p>
          <a:p>
            <a:pPr algn="just">
              <a:buFontTx/>
              <a:buChar char="-"/>
            </a:pPr>
            <a:r>
              <a:rPr lang="fr-FR" sz="2000" dirty="0" err="1" smtClean="0"/>
              <a:t>Nanoparticle</a:t>
            </a:r>
            <a:r>
              <a:rPr lang="fr-FR" sz="2000" dirty="0" smtClean="0"/>
              <a:t>-</a:t>
            </a:r>
            <a:r>
              <a:rPr lang="fr-FR" sz="2000" dirty="0" err="1" smtClean="0"/>
              <a:t>Organic</a:t>
            </a:r>
            <a:r>
              <a:rPr lang="fr-FR" sz="2000" dirty="0" smtClean="0"/>
              <a:t> Memory transistor</a:t>
            </a:r>
            <a:endParaRPr lang="nl-NL" sz="2000" dirty="0" smtClean="0"/>
          </a:p>
          <a:p>
            <a:pPr algn="just">
              <a:buFontTx/>
              <a:buChar char="-"/>
            </a:pPr>
            <a:r>
              <a:rPr lang="nl-NL" sz="2000" dirty="0" err="1" smtClean="0"/>
              <a:t>Mémoire</a:t>
            </a:r>
            <a:r>
              <a:rPr lang="nl-NL" sz="2000" dirty="0" smtClean="0"/>
              <a:t> à changement de </a:t>
            </a:r>
            <a:r>
              <a:rPr lang="nl-NL" sz="2000" dirty="0" err="1" smtClean="0"/>
              <a:t>phase</a:t>
            </a:r>
            <a:r>
              <a:rPr lang="nl-NL" sz="2000" dirty="0" smtClean="0"/>
              <a:t> (PCM, PRAM, PCRAM)</a:t>
            </a:r>
          </a:p>
          <a:p>
            <a:pPr algn="just">
              <a:buFontTx/>
              <a:buChar char="-"/>
            </a:pPr>
            <a:r>
              <a:rPr lang="nl-NL" sz="2000" dirty="0" err="1" smtClean="0"/>
              <a:t>Conductive-Bridging</a:t>
            </a:r>
            <a:r>
              <a:rPr lang="nl-NL" sz="2000" dirty="0" smtClean="0"/>
              <a:t> RAM (CBRAM)</a:t>
            </a:r>
          </a:p>
          <a:p>
            <a:pPr algn="just">
              <a:buFontTx/>
              <a:buChar char="-"/>
            </a:pPr>
            <a:r>
              <a:rPr lang="nl-NL" sz="2000" dirty="0" err="1" smtClean="0"/>
              <a:t>Resistive</a:t>
            </a:r>
            <a:r>
              <a:rPr lang="nl-NL" sz="2000" dirty="0" smtClean="0"/>
              <a:t> RAM (RRAM </a:t>
            </a:r>
            <a:r>
              <a:rPr lang="nl-NL" sz="2000" dirty="0" err="1" smtClean="0"/>
              <a:t>ou</a:t>
            </a:r>
            <a:r>
              <a:rPr lang="nl-NL" sz="2000" dirty="0" smtClean="0"/>
              <a:t> </a:t>
            </a:r>
            <a:r>
              <a:rPr lang="nl-NL" sz="2000" dirty="0" err="1" smtClean="0"/>
              <a:t>ReRAM</a:t>
            </a:r>
            <a:r>
              <a:rPr lang="nl-NL" sz="2000" dirty="0" smtClean="0"/>
              <a:t>)</a:t>
            </a:r>
          </a:p>
          <a:p>
            <a:pPr algn="just">
              <a:buFontTx/>
              <a:buChar char="-"/>
            </a:pPr>
            <a:endParaRPr lang="nl-NL" sz="2000" dirty="0" smtClean="0"/>
          </a:p>
          <a:p>
            <a:pPr algn="just">
              <a:buNone/>
            </a:pPr>
            <a:r>
              <a:rPr lang="fr-FR" sz="2000" dirty="0" smtClean="0"/>
              <a:t>	(B Linares-Barranco et Al,</a:t>
            </a:r>
            <a:r>
              <a:rPr lang="nl-NL" sz="2000" dirty="0" smtClean="0"/>
              <a:t> Adv. </a:t>
            </a:r>
            <a:r>
              <a:rPr lang="nl-NL" sz="2000" dirty="0" err="1" smtClean="0"/>
              <a:t>Funct</a:t>
            </a:r>
            <a:r>
              <a:rPr lang="nl-NL" sz="2000" dirty="0" smtClean="0"/>
              <a:t>. Mater. 22, 609–616, 2012)</a:t>
            </a:r>
          </a:p>
          <a:p>
            <a:pPr algn="just">
              <a:buNone/>
            </a:pPr>
            <a:r>
              <a:rPr lang="nl-NL" sz="2000" dirty="0" smtClean="0"/>
              <a:t>	(O. </a:t>
            </a:r>
            <a:r>
              <a:rPr lang="nl-NL" sz="2000" dirty="0" err="1" smtClean="0"/>
              <a:t>Bichler</a:t>
            </a:r>
            <a:r>
              <a:rPr lang="nl-NL" sz="2000" dirty="0" smtClean="0"/>
              <a:t>, </a:t>
            </a:r>
            <a:r>
              <a:rPr lang="nl-NL" sz="2000" dirty="0" err="1" smtClean="0"/>
              <a:t>Contribution</a:t>
            </a:r>
            <a:r>
              <a:rPr lang="nl-NL" sz="2000" dirty="0" smtClean="0"/>
              <a:t> à la </a:t>
            </a:r>
            <a:r>
              <a:rPr lang="nl-NL" sz="2000" dirty="0" err="1" smtClean="0"/>
              <a:t>conception</a:t>
            </a:r>
            <a:r>
              <a:rPr lang="nl-NL" sz="2000" dirty="0" smtClean="0"/>
              <a:t> </a:t>
            </a:r>
            <a:r>
              <a:rPr lang="nl-NL" sz="2000" dirty="0" err="1" smtClean="0"/>
              <a:t>d’architecture</a:t>
            </a:r>
            <a:r>
              <a:rPr lang="nl-NL" sz="2000" dirty="0" smtClean="0"/>
              <a:t> de </a:t>
            </a:r>
            <a:r>
              <a:rPr lang="nl-NL" sz="2000" dirty="0" err="1" smtClean="0"/>
              <a:t>calcul</a:t>
            </a:r>
            <a:r>
              <a:rPr lang="nl-NL" sz="2000" dirty="0" smtClean="0"/>
              <a:t> </a:t>
            </a:r>
            <a:r>
              <a:rPr lang="nl-NL" sz="2000" dirty="0" err="1" smtClean="0"/>
              <a:t>auto-adaptative</a:t>
            </a:r>
            <a:r>
              <a:rPr lang="nl-NL" sz="2000" dirty="0" smtClean="0"/>
              <a:t> </a:t>
            </a:r>
            <a:r>
              <a:rPr lang="nl-NL" sz="2000" dirty="0" err="1" smtClean="0"/>
              <a:t>intégrant</a:t>
            </a:r>
            <a:r>
              <a:rPr lang="nl-NL" sz="2000" dirty="0" smtClean="0"/>
              <a:t> des </a:t>
            </a:r>
            <a:r>
              <a:rPr lang="nl-NL" sz="2000" dirty="0" err="1" smtClean="0"/>
              <a:t>nano-composants</a:t>
            </a:r>
            <a:r>
              <a:rPr lang="nl-NL" sz="2000" dirty="0" smtClean="0"/>
              <a:t> neuromorphiques et </a:t>
            </a:r>
            <a:r>
              <a:rPr lang="nl-NL" sz="2000" dirty="0" err="1" smtClean="0"/>
              <a:t>applications</a:t>
            </a:r>
            <a:r>
              <a:rPr lang="nl-NL" sz="2000" dirty="0" smtClean="0"/>
              <a:t> </a:t>
            </a:r>
            <a:r>
              <a:rPr lang="nl-NL" sz="2000" dirty="0" err="1" smtClean="0"/>
              <a:t>potentielles</a:t>
            </a:r>
            <a:r>
              <a:rPr lang="nl-NL" sz="2000" dirty="0" smtClean="0"/>
              <a:t>, </a:t>
            </a:r>
            <a:r>
              <a:rPr lang="nl-NL" sz="2000" dirty="0" err="1" smtClean="0"/>
              <a:t>thèse</a:t>
            </a:r>
            <a:r>
              <a:rPr lang="nl-NL" sz="2000" dirty="0" smtClean="0"/>
              <a:t> de </a:t>
            </a:r>
            <a:r>
              <a:rPr lang="nl-NL" sz="2000" dirty="0" err="1" smtClean="0"/>
              <a:t>doctorat</a:t>
            </a:r>
            <a:r>
              <a:rPr lang="nl-NL" sz="2000" dirty="0" smtClean="0"/>
              <a:t>, </a:t>
            </a:r>
            <a:r>
              <a:rPr lang="nl-NL" sz="2000" dirty="0" err="1" smtClean="0"/>
              <a:t>Novembre</a:t>
            </a:r>
            <a:r>
              <a:rPr lang="nl-NL" sz="2000" dirty="0" smtClean="0"/>
              <a:t> 2012)</a:t>
            </a:r>
          </a:p>
          <a:p>
            <a:pPr algn="just">
              <a:buFontTx/>
              <a:buChar char="-"/>
            </a:pPr>
            <a:endParaRPr lang="fr-FR" sz="2000" dirty="0" smtClean="0"/>
          </a:p>
        </p:txBody>
      </p:sp>
      <p:sp>
        <p:nvSpPr>
          <p:cNvPr id="4"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dirty="0">
                <a:effectLst>
                  <a:outerShdw blurRad="31750" dist="25400" dir="5400000" algn="tl" rotWithShape="0">
                    <a:srgbClr val="000000">
                      <a:alpha val="25000"/>
                    </a:srgbClr>
                  </a:outerShdw>
                </a:effectLst>
                <a:latin typeface="+mj-lt"/>
                <a:ea typeface="+mj-ea"/>
                <a:cs typeface="+mj-cs"/>
              </a:rPr>
              <a:t>3</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La modélisation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5" name="Espace réservé du numéro de diapositive 4"/>
          <p:cNvSpPr>
            <a:spLocks noGrp="1"/>
          </p:cNvSpPr>
          <p:nvPr>
            <p:ph type="sldNum" sz="quarter" idx="12"/>
          </p:nvPr>
        </p:nvSpPr>
        <p:spPr>
          <a:xfrm>
            <a:off x="8429652" y="6407944"/>
            <a:ext cx="583380" cy="365125"/>
          </a:xfrm>
        </p:spPr>
        <p:txBody>
          <a:bodyPr/>
          <a:lstStyle/>
          <a:p>
            <a:fld id="{4F6FD61E-18DB-4DA2-BAE8-5A6C2FF96024}" type="slidenum">
              <a:rPr lang="fr-FR" sz="2500" smtClean="0"/>
              <a:pPr/>
              <a:t>21</a:t>
            </a:fld>
            <a:endParaRPr lang="fr-FR" sz="2500"/>
          </a:p>
        </p:txBody>
      </p:sp>
      <p:sp>
        <p:nvSpPr>
          <p:cNvPr id="6"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d) Systèmes physiques et codes</a:t>
            </a:r>
            <a:endParaRPr lang="fr-FR" sz="1900"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62500" lnSpcReduction="20000"/>
          </a:bodyPr>
          <a:lstStyle/>
          <a:p>
            <a:pPr algn="just"/>
            <a:endParaRPr lang="fr-FR" dirty="0" smtClean="0"/>
          </a:p>
          <a:p>
            <a:pPr algn="just">
              <a:buNone/>
            </a:pPr>
            <a:r>
              <a:rPr lang="fr-FR" dirty="0" smtClean="0"/>
              <a:t>Codes de STDP :</a:t>
            </a:r>
          </a:p>
          <a:p>
            <a:pPr algn="just">
              <a:buNone/>
            </a:pPr>
            <a:endParaRPr lang="fr-FR" dirty="0" smtClean="0"/>
          </a:p>
          <a:p>
            <a:pPr algn="just"/>
            <a:r>
              <a:rPr lang="fr-FR" dirty="0" smtClean="0"/>
              <a:t>3 Codes de T. MASQUELIER :</a:t>
            </a:r>
          </a:p>
          <a:p>
            <a:pPr algn="just">
              <a:buNone/>
            </a:pPr>
            <a:r>
              <a:rPr lang="fr-FR" sz="2100" dirty="0" smtClean="0"/>
              <a:t>	T. MASQUELIER a travaillé au centre de recherche cerveau et cognition sur plusieurs projets </a:t>
            </a:r>
            <a:r>
              <a:rPr lang="fr-FR" sz="2200" dirty="0" smtClean="0"/>
              <a:t>et est à l’origine de plusieurs codes de réseau neurone et de fonction STDP</a:t>
            </a:r>
          </a:p>
          <a:p>
            <a:pPr algn="just">
              <a:buNone/>
            </a:pPr>
            <a:endParaRPr lang="fr-FR" sz="2200" dirty="0" smtClean="0"/>
          </a:p>
          <a:p>
            <a:pPr algn="just">
              <a:buFontTx/>
              <a:buChar char="-"/>
            </a:pPr>
            <a:r>
              <a:rPr lang="fr-FR" sz="2200" dirty="0" smtClean="0"/>
              <a:t>Oscillations, phase-of-</a:t>
            </a:r>
            <a:r>
              <a:rPr lang="fr-FR" sz="2200" dirty="0" err="1" smtClean="0"/>
              <a:t>firing</a:t>
            </a:r>
            <a:r>
              <a:rPr lang="fr-FR" sz="2200" dirty="0" smtClean="0"/>
              <a:t> </a:t>
            </a:r>
            <a:r>
              <a:rPr lang="fr-FR" sz="2200" dirty="0" err="1" smtClean="0"/>
              <a:t>coding</a:t>
            </a:r>
            <a:r>
              <a:rPr lang="fr-FR" sz="2200" dirty="0" smtClean="0"/>
              <a:t> and STDP: an efficient </a:t>
            </a:r>
            <a:r>
              <a:rPr lang="fr-FR" sz="2200" dirty="0" err="1" smtClean="0"/>
              <a:t>learning</a:t>
            </a:r>
            <a:r>
              <a:rPr lang="fr-FR" sz="2200" dirty="0" smtClean="0"/>
              <a:t> </a:t>
            </a:r>
            <a:r>
              <a:rPr lang="fr-FR" sz="2200" dirty="0" err="1" smtClean="0"/>
              <a:t>scheme</a:t>
            </a:r>
            <a:r>
              <a:rPr lang="fr-FR" sz="2200" dirty="0" smtClean="0"/>
              <a:t> (</a:t>
            </a:r>
            <a:r>
              <a:rPr lang="fr-FR" sz="2200" dirty="0" err="1" smtClean="0"/>
              <a:t>Masquelier</a:t>
            </a:r>
            <a:r>
              <a:rPr lang="fr-FR" sz="2200" dirty="0" smtClean="0"/>
              <a:t> et al. 2009) : simulé sous </a:t>
            </a:r>
            <a:r>
              <a:rPr lang="fr-FR" sz="2200" dirty="0" err="1" smtClean="0"/>
              <a:t>brian</a:t>
            </a:r>
            <a:r>
              <a:rPr lang="fr-FR" sz="2200" dirty="0" smtClean="0"/>
              <a:t>, démonstration de l’apprentissage de modèle par la règle </a:t>
            </a:r>
            <a:r>
              <a:rPr lang="fr-FR" sz="2200" dirty="0" smtClean="0"/>
              <a:t>STDP</a:t>
            </a:r>
            <a:endParaRPr lang="fr-FR" sz="2200" dirty="0" smtClean="0"/>
          </a:p>
          <a:p>
            <a:pPr algn="just">
              <a:buFontTx/>
              <a:buChar char="-"/>
            </a:pPr>
            <a:endParaRPr lang="fr-FR" sz="2200" dirty="0" smtClean="0"/>
          </a:p>
          <a:p>
            <a:pPr algn="just">
              <a:buFontTx/>
              <a:buChar char="-"/>
            </a:pPr>
            <a:r>
              <a:rPr lang="fr-FR" sz="2200" dirty="0" smtClean="0"/>
              <a:t>STDP </a:t>
            </a:r>
            <a:r>
              <a:rPr lang="fr-FR" sz="2200" dirty="0" err="1" smtClean="0"/>
              <a:t>allows</a:t>
            </a:r>
            <a:r>
              <a:rPr lang="fr-FR" sz="2200" dirty="0" smtClean="0"/>
              <a:t> </a:t>
            </a:r>
            <a:r>
              <a:rPr lang="fr-FR" sz="2200" dirty="0" err="1" smtClean="0"/>
              <a:t>fast</a:t>
            </a:r>
            <a:r>
              <a:rPr lang="fr-FR" sz="2200" dirty="0" smtClean="0"/>
              <a:t> rate-</a:t>
            </a:r>
            <a:r>
              <a:rPr lang="fr-FR" sz="2200" dirty="0" err="1" smtClean="0"/>
              <a:t>modulated</a:t>
            </a:r>
            <a:r>
              <a:rPr lang="fr-FR" sz="2200" dirty="0" smtClean="0"/>
              <a:t> </a:t>
            </a:r>
            <a:r>
              <a:rPr lang="fr-FR" sz="2200" dirty="0" err="1" smtClean="0"/>
              <a:t>coding</a:t>
            </a:r>
            <a:r>
              <a:rPr lang="fr-FR" sz="2200" dirty="0" smtClean="0"/>
              <a:t> </a:t>
            </a:r>
            <a:r>
              <a:rPr lang="fr-FR" sz="2200" dirty="0" err="1" smtClean="0"/>
              <a:t>with</a:t>
            </a:r>
            <a:r>
              <a:rPr lang="fr-FR" sz="2200" dirty="0" smtClean="0"/>
              <a:t> Poisson-</a:t>
            </a:r>
            <a:r>
              <a:rPr lang="fr-FR" sz="2200" dirty="0" err="1" smtClean="0"/>
              <a:t>like</a:t>
            </a:r>
            <a:r>
              <a:rPr lang="fr-FR" sz="2200" dirty="0" smtClean="0"/>
              <a:t> </a:t>
            </a:r>
            <a:r>
              <a:rPr lang="fr-FR" sz="2200" dirty="0" err="1" smtClean="0"/>
              <a:t>spike</a:t>
            </a:r>
            <a:r>
              <a:rPr lang="fr-FR" sz="2200" dirty="0" smtClean="0"/>
              <a:t> trains (Gilson et al. 2011) : simulé sous </a:t>
            </a:r>
            <a:r>
              <a:rPr lang="fr-FR" sz="2200" dirty="0" err="1" smtClean="0"/>
              <a:t>brian</a:t>
            </a:r>
            <a:r>
              <a:rPr lang="fr-FR" sz="2200" dirty="0" smtClean="0"/>
              <a:t> et </a:t>
            </a:r>
            <a:r>
              <a:rPr lang="fr-FR" sz="2200" dirty="0" err="1" smtClean="0"/>
              <a:t>matlab</a:t>
            </a:r>
            <a:r>
              <a:rPr lang="fr-FR" sz="2200" dirty="0" smtClean="0"/>
              <a:t>, démonstration de la robustesse de la liaison suite à l’apprentissage </a:t>
            </a:r>
            <a:r>
              <a:rPr lang="fr-FR" sz="2200" dirty="0" smtClean="0"/>
              <a:t>STDP</a:t>
            </a:r>
            <a:endParaRPr lang="fr-FR" sz="2200" dirty="0" smtClean="0"/>
          </a:p>
          <a:p>
            <a:pPr algn="just">
              <a:buNone/>
            </a:pPr>
            <a:endParaRPr lang="fr-FR" sz="2200" dirty="0" smtClean="0"/>
          </a:p>
          <a:p>
            <a:pPr algn="just">
              <a:buFontTx/>
              <a:buChar char="-"/>
            </a:pPr>
            <a:r>
              <a:rPr lang="fr-FR" sz="2200" dirty="0" smtClean="0"/>
              <a:t>Relative </a:t>
            </a:r>
            <a:r>
              <a:rPr lang="fr-FR" sz="2200" dirty="0" err="1" smtClean="0"/>
              <a:t>spike</a:t>
            </a:r>
            <a:r>
              <a:rPr lang="fr-FR" sz="2200" dirty="0" smtClean="0"/>
              <a:t> time </a:t>
            </a:r>
            <a:r>
              <a:rPr lang="fr-FR" sz="2200" dirty="0" err="1" smtClean="0"/>
              <a:t>coding</a:t>
            </a:r>
            <a:r>
              <a:rPr lang="fr-FR" sz="2200" dirty="0" smtClean="0"/>
              <a:t> and STDP-</a:t>
            </a:r>
            <a:r>
              <a:rPr lang="fr-FR" sz="2200" dirty="0" err="1" smtClean="0"/>
              <a:t>based</a:t>
            </a:r>
            <a:r>
              <a:rPr lang="fr-FR" sz="2200" dirty="0" smtClean="0"/>
              <a:t> orientation </a:t>
            </a:r>
            <a:r>
              <a:rPr lang="fr-FR" sz="2200" dirty="0" err="1" smtClean="0"/>
              <a:t>selectivity</a:t>
            </a:r>
            <a:r>
              <a:rPr lang="fr-FR" sz="2200" dirty="0" smtClean="0"/>
              <a:t> in V1 (</a:t>
            </a:r>
            <a:r>
              <a:rPr lang="fr-FR" sz="2200" dirty="0" err="1" smtClean="0"/>
              <a:t>Masquelier</a:t>
            </a:r>
            <a:r>
              <a:rPr lang="fr-FR" sz="2200" dirty="0" smtClean="0"/>
              <a:t> 2012) : simulé sous </a:t>
            </a:r>
            <a:r>
              <a:rPr lang="fr-FR" sz="2200" dirty="0" err="1" smtClean="0"/>
              <a:t>matlab</a:t>
            </a:r>
            <a:r>
              <a:rPr lang="fr-FR" sz="2200" dirty="0" smtClean="0"/>
              <a:t>, simulation suivant une fonction STDP par rapport à un fichier obtenu de Virtual </a:t>
            </a:r>
            <a:r>
              <a:rPr lang="fr-FR" sz="2200" dirty="0" err="1" smtClean="0"/>
              <a:t>Retina</a:t>
            </a:r>
            <a:r>
              <a:rPr lang="fr-FR" sz="2200" dirty="0" smtClean="0"/>
              <a:t> pour répondre à des orientations de trajectoires </a:t>
            </a:r>
            <a:r>
              <a:rPr lang="fr-FR" sz="2200" dirty="0" smtClean="0"/>
              <a:t>d’évènements</a:t>
            </a:r>
            <a:endParaRPr lang="fr-FR" sz="2200" dirty="0" smtClean="0"/>
          </a:p>
          <a:p>
            <a:pPr algn="just">
              <a:buNone/>
            </a:pPr>
            <a:endParaRPr lang="fr-FR" dirty="0" smtClean="0"/>
          </a:p>
          <a:p>
            <a:pPr algn="just"/>
            <a:r>
              <a:rPr lang="fr-FR" dirty="0" smtClean="0"/>
              <a:t>Code en Brian : </a:t>
            </a:r>
            <a:r>
              <a:rPr lang="fr-FR" dirty="0" err="1" smtClean="0"/>
              <a:t>root</a:t>
            </a:r>
            <a:r>
              <a:rPr lang="fr-FR" dirty="0" smtClean="0"/>
              <a:t>/</a:t>
            </a:r>
            <a:r>
              <a:rPr lang="fr-FR" dirty="0" err="1" smtClean="0"/>
              <a:t>trunk</a:t>
            </a:r>
            <a:r>
              <a:rPr lang="fr-FR" dirty="0" smtClean="0"/>
              <a:t>/</a:t>
            </a:r>
            <a:r>
              <a:rPr lang="fr-FR" dirty="0" err="1" smtClean="0"/>
              <a:t>brian</a:t>
            </a:r>
            <a:r>
              <a:rPr lang="fr-FR" dirty="0" smtClean="0"/>
              <a:t>/stdp.py @ 2596</a:t>
            </a:r>
          </a:p>
        </p:txBody>
      </p:sp>
      <p:sp>
        <p:nvSpPr>
          <p:cNvPr id="3" name="Espace réservé du numéro de diapositive 2"/>
          <p:cNvSpPr>
            <a:spLocks noGrp="1"/>
          </p:cNvSpPr>
          <p:nvPr>
            <p:ph type="sldNum" sz="quarter" idx="12"/>
          </p:nvPr>
        </p:nvSpPr>
        <p:spPr>
          <a:xfrm>
            <a:off x="8316416" y="6407944"/>
            <a:ext cx="696616" cy="365125"/>
          </a:xfrm>
        </p:spPr>
        <p:txBody>
          <a:bodyPr/>
          <a:lstStyle/>
          <a:p>
            <a:fld id="{4F6FD61E-18DB-4DA2-BAE8-5A6C2FF96024}" type="slidenum">
              <a:rPr lang="fr-FR" sz="2500" smtClean="0"/>
              <a:pPr/>
              <a:t>22</a:t>
            </a:fld>
            <a:endParaRPr lang="fr-FR" sz="2500" dirty="0"/>
          </a:p>
        </p:txBody>
      </p:sp>
      <p:sp>
        <p:nvSpPr>
          <p:cNvPr id="6"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dirty="0">
                <a:effectLst>
                  <a:outerShdw blurRad="31750" dist="25400" dir="5400000" algn="tl" rotWithShape="0">
                    <a:srgbClr val="000000">
                      <a:alpha val="25000"/>
                    </a:srgbClr>
                  </a:outerShdw>
                </a:effectLst>
                <a:latin typeface="+mj-lt"/>
                <a:ea typeface="+mj-ea"/>
                <a:cs typeface="+mj-cs"/>
              </a:rPr>
              <a:t>3</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La modélisation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7"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d) Systèmes physiques et codes</a:t>
            </a:r>
            <a:endParaRPr lang="fr-FR" sz="1900"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2"/>
          </p:nvPr>
        </p:nvSpPr>
        <p:spPr>
          <a:xfrm>
            <a:off x="142844" y="1571612"/>
            <a:ext cx="4040188" cy="3941763"/>
          </a:xfrm>
        </p:spPr>
        <p:txBody>
          <a:bodyPr>
            <a:normAutofit lnSpcReduction="10000"/>
          </a:bodyPr>
          <a:lstStyle/>
          <a:p>
            <a:pPr algn="just">
              <a:buFontTx/>
              <a:buChar char="-"/>
            </a:pPr>
            <a:r>
              <a:rPr lang="fr-FR" sz="1800" dirty="0" smtClean="0"/>
              <a:t>Rendre sensible les neurones à des modèles récurrents et ainsi organiser les réponses du réseau</a:t>
            </a:r>
          </a:p>
          <a:p>
            <a:pPr algn="just">
              <a:buFontTx/>
              <a:buChar char="-"/>
            </a:pPr>
            <a:r>
              <a:rPr lang="fr-FR" sz="1800" dirty="0" smtClean="0"/>
              <a:t>S’assurer de pouvoir apprendre l’ensemble des informations redondantes par différents neurones lors de l’apprentissage par inhibition des neurones parallèles</a:t>
            </a:r>
          </a:p>
          <a:p>
            <a:pPr algn="just">
              <a:buFontTx/>
              <a:buChar char="-"/>
            </a:pPr>
            <a:r>
              <a:rPr lang="fr-FR" sz="1800" dirty="0" smtClean="0"/>
              <a:t>S’assurer que les neurones restent sensibles qu’à une seule information malgré la présence de plusieurs possibilités d’apprentissage</a:t>
            </a:r>
          </a:p>
          <a:p>
            <a:endParaRPr lang="fr-FR" sz="2000" dirty="0" smtClean="0"/>
          </a:p>
        </p:txBody>
      </p:sp>
      <p:sp>
        <p:nvSpPr>
          <p:cNvPr id="9" name="Espace réservé du contenu 8"/>
          <p:cNvSpPr>
            <a:spLocks noGrp="1"/>
          </p:cNvSpPr>
          <p:nvPr>
            <p:ph sz="quarter" idx="4"/>
          </p:nvPr>
        </p:nvSpPr>
        <p:spPr>
          <a:xfrm>
            <a:off x="4000496" y="1643050"/>
            <a:ext cx="5000660" cy="3941763"/>
          </a:xfrm>
        </p:spPr>
        <p:txBody>
          <a:bodyPr>
            <a:normAutofit/>
          </a:bodyPr>
          <a:lstStyle/>
          <a:p>
            <a:endParaRPr lang="fr-FR" dirty="0" smtClean="0"/>
          </a:p>
          <a:p>
            <a:endParaRPr lang="fr-FR" dirty="0" smtClean="0"/>
          </a:p>
          <a:p>
            <a:endParaRPr lang="fr-FR" dirty="0" smtClean="0"/>
          </a:p>
          <a:p>
            <a:endParaRPr lang="fr-FR" dirty="0" smtClean="0"/>
          </a:p>
          <a:p>
            <a:endParaRPr lang="fr-FR" sz="1400" dirty="0" smtClean="0"/>
          </a:p>
          <a:p>
            <a:endParaRPr lang="fr-FR" sz="1400" dirty="0" smtClean="0"/>
          </a:p>
          <a:p>
            <a:endParaRPr lang="fr-FR" sz="1400" dirty="0" smtClean="0"/>
          </a:p>
          <a:p>
            <a:endParaRPr lang="fr-FR" sz="1400" dirty="0" smtClean="0"/>
          </a:p>
          <a:p>
            <a:endParaRPr lang="fr-FR" sz="1400" dirty="0" smtClean="0"/>
          </a:p>
          <a:p>
            <a:endParaRPr lang="fr-FR" sz="1400" dirty="0" smtClean="0"/>
          </a:p>
          <a:p>
            <a:pPr algn="just">
              <a:buNone/>
            </a:pPr>
            <a:r>
              <a:rPr lang="fr-FR" sz="1400" dirty="0" smtClean="0"/>
              <a:t>	S. J. Thorpe, </a:t>
            </a:r>
            <a:r>
              <a:rPr lang="en-US" sz="1400" dirty="0" smtClean="0"/>
              <a:t>Competitive STDP-Based Spike Pattern Learning, </a:t>
            </a:r>
            <a:r>
              <a:rPr lang="fr-FR" sz="1400" dirty="0" smtClean="0"/>
              <a:t>Neural Computation 21, 1259–1276, 2009</a:t>
            </a:r>
          </a:p>
          <a:p>
            <a:endParaRPr lang="fr-FR" dirty="0"/>
          </a:p>
        </p:txBody>
      </p:sp>
      <p:sp>
        <p:nvSpPr>
          <p:cNvPr id="5" name="Espace réservé du numéro de diapositive 4"/>
          <p:cNvSpPr>
            <a:spLocks noGrp="1"/>
          </p:cNvSpPr>
          <p:nvPr>
            <p:ph type="sldNum" sz="quarter" idx="12"/>
          </p:nvPr>
        </p:nvSpPr>
        <p:spPr>
          <a:xfrm>
            <a:off x="8429652" y="6407944"/>
            <a:ext cx="583380" cy="365125"/>
          </a:xfrm>
        </p:spPr>
        <p:txBody>
          <a:bodyPr/>
          <a:lstStyle/>
          <a:p>
            <a:fld id="{4F6FD61E-18DB-4DA2-BAE8-5A6C2FF96024}" type="slidenum">
              <a:rPr lang="fr-FR" sz="2500" smtClean="0"/>
              <a:pPr/>
              <a:t>23</a:t>
            </a:fld>
            <a:endParaRPr lang="fr-FR" sz="2500" dirty="0"/>
          </a:p>
        </p:txBody>
      </p:sp>
      <p:pic>
        <p:nvPicPr>
          <p:cNvPr id="6" name="Image 5" descr="normal.img-000.jpg"/>
          <p:cNvPicPr>
            <a:picLocks noChangeAspect="1"/>
          </p:cNvPicPr>
          <p:nvPr/>
        </p:nvPicPr>
        <p:blipFill>
          <a:blip r:embed="rId3" cstate="print"/>
          <a:stretch>
            <a:fillRect/>
          </a:stretch>
        </p:blipFill>
        <p:spPr>
          <a:xfrm>
            <a:off x="4214810" y="1571612"/>
            <a:ext cx="4710578" cy="2634730"/>
          </a:xfrm>
          <a:prstGeom prst="rect">
            <a:avLst/>
          </a:prstGeom>
        </p:spPr>
      </p:pic>
      <p:sp>
        <p:nvSpPr>
          <p:cNvPr id="8"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a) Rappel des objectifs d’un système neuromorphique</a:t>
            </a:r>
            <a:endParaRPr lang="fr-FR" sz="1900" dirty="0">
              <a:solidFill>
                <a:schemeClr val="tx1"/>
              </a:solidFill>
            </a:endParaRPr>
          </a:p>
        </p:txBody>
      </p:sp>
      <p:sp>
        <p:nvSpPr>
          <p:cNvPr id="10"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noProof="0" dirty="0">
                <a:effectLst>
                  <a:outerShdw blurRad="31750" dist="25400" dir="5400000" algn="tl" rotWithShape="0">
                    <a:srgbClr val="000000">
                      <a:alpha val="25000"/>
                    </a:srgbClr>
                  </a:outerShdw>
                </a:effectLst>
                <a:latin typeface="+mj-lt"/>
                <a:ea typeface="+mj-ea"/>
                <a:cs typeface="+mj-cs"/>
              </a:rPr>
              <a:t>4</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Exemples</a:t>
            </a:r>
            <a:r>
              <a:rPr kumimoji="0" lang="fr-FR" sz="3200" b="1" i="0" u="none" strike="noStrike" kern="1200" cap="none" spc="0" normalizeH="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d’application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lstStyle/>
          <a:p>
            <a:pPr algn="just"/>
            <a:endParaRPr lang="fr-FR" dirty="0" smtClean="0"/>
          </a:p>
          <a:p>
            <a:pPr algn="just"/>
            <a:r>
              <a:rPr lang="fr-FR" dirty="0" smtClean="0"/>
              <a:t>Source :</a:t>
            </a:r>
          </a:p>
          <a:p>
            <a:pPr algn="just">
              <a:buNone/>
            </a:pPr>
            <a:r>
              <a:rPr lang="fr-FR" dirty="0" smtClean="0"/>
              <a:t>	Contribution à la conception d'architecture de calcul auto-adaptative intégrant des nano composants neuromorphiques et applications potentielles</a:t>
            </a:r>
          </a:p>
          <a:p>
            <a:pPr algn="just">
              <a:buNone/>
            </a:pPr>
            <a:r>
              <a:rPr lang="fr-FR" dirty="0" smtClean="0"/>
              <a:t>	Olivier BUCHLER</a:t>
            </a:r>
          </a:p>
          <a:p>
            <a:pPr algn="just">
              <a:buNone/>
            </a:pPr>
            <a:r>
              <a:rPr lang="fr-FR" dirty="0" smtClean="0"/>
              <a:t>	Thèse de doctorat</a:t>
            </a:r>
          </a:p>
          <a:p>
            <a:pPr algn="just">
              <a:buNone/>
            </a:pPr>
            <a:r>
              <a:rPr lang="fr-FR" dirty="0" smtClean="0"/>
              <a:t>	Novembre 2012</a:t>
            </a:r>
            <a:endParaRPr lang="fr-FR" dirty="0"/>
          </a:p>
        </p:txBody>
      </p:sp>
      <p:sp>
        <p:nvSpPr>
          <p:cNvPr id="5" name="Espace réservé du numéro de diapositive 4"/>
          <p:cNvSpPr>
            <a:spLocks noGrp="1"/>
          </p:cNvSpPr>
          <p:nvPr>
            <p:ph type="sldNum" sz="quarter" idx="12"/>
          </p:nvPr>
        </p:nvSpPr>
        <p:spPr>
          <a:xfrm>
            <a:off x="8388424" y="6407944"/>
            <a:ext cx="624608" cy="365125"/>
          </a:xfrm>
        </p:spPr>
        <p:txBody>
          <a:bodyPr/>
          <a:lstStyle/>
          <a:p>
            <a:fld id="{4F6FD61E-18DB-4DA2-BAE8-5A6C2FF96024}" type="slidenum">
              <a:rPr lang="fr-FR" sz="2500" smtClean="0"/>
              <a:pPr/>
              <a:t>24</a:t>
            </a:fld>
            <a:endParaRPr lang="fr-FR" sz="2500" dirty="0"/>
          </a:p>
        </p:txBody>
      </p:sp>
      <p:sp>
        <p:nvSpPr>
          <p:cNvPr id="8"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noProof="0" dirty="0">
                <a:effectLst>
                  <a:outerShdw blurRad="31750" dist="25400" dir="5400000" algn="tl" rotWithShape="0">
                    <a:srgbClr val="000000">
                      <a:alpha val="25000"/>
                    </a:srgbClr>
                  </a:outerShdw>
                </a:effectLst>
                <a:latin typeface="+mj-lt"/>
                <a:ea typeface="+mj-ea"/>
                <a:cs typeface="+mj-cs"/>
              </a:rPr>
              <a:t>4</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Exemples</a:t>
            </a:r>
            <a:r>
              <a:rPr kumimoji="0" lang="fr-FR" sz="3200" b="1" i="0" u="none" strike="noStrike" kern="1200" cap="none" spc="0" normalizeH="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d’application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9"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b) L’application d’Olivier BUCHLER</a:t>
            </a:r>
            <a:endParaRPr lang="fr-FR" sz="1900"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print"/>
          <a:srcRect l="24806" t="24570" r="30307" b="25346"/>
          <a:stretch>
            <a:fillRect/>
          </a:stretch>
        </p:blipFill>
        <p:spPr bwMode="auto">
          <a:xfrm>
            <a:off x="5076056" y="1700808"/>
            <a:ext cx="3323237" cy="2317521"/>
          </a:xfrm>
          <a:prstGeom prst="rect">
            <a:avLst/>
          </a:prstGeom>
          <a:noFill/>
          <a:ln w="9525">
            <a:noFill/>
            <a:miter lim="800000"/>
            <a:headEnd/>
            <a:tailEnd/>
          </a:ln>
        </p:spPr>
      </p:pic>
      <p:sp>
        <p:nvSpPr>
          <p:cNvPr id="2" name="Espace réservé du contenu 1"/>
          <p:cNvSpPr>
            <a:spLocks noGrp="1"/>
          </p:cNvSpPr>
          <p:nvPr>
            <p:ph idx="1"/>
          </p:nvPr>
        </p:nvSpPr>
        <p:spPr/>
        <p:txBody>
          <a:bodyPr>
            <a:normAutofit fontScale="62500" lnSpcReduction="20000"/>
          </a:bodyPr>
          <a:lstStyle/>
          <a:p>
            <a:pPr algn="just">
              <a:buNone/>
            </a:pPr>
            <a:endParaRPr lang="fr-FR" sz="2000" dirty="0" smtClean="0"/>
          </a:p>
          <a:p>
            <a:pPr algn="just">
              <a:buNone/>
            </a:pPr>
            <a:r>
              <a:rPr lang="fr-FR" sz="2400" dirty="0" smtClean="0"/>
              <a:t>Choix :</a:t>
            </a:r>
          </a:p>
          <a:p>
            <a:pPr algn="just">
              <a:buFontTx/>
              <a:buChar char="-"/>
            </a:pPr>
            <a:endParaRPr lang="fr-FR" sz="2000" dirty="0" smtClean="0"/>
          </a:p>
          <a:p>
            <a:pPr algn="just">
              <a:buFontTx/>
              <a:buChar char="-"/>
            </a:pPr>
            <a:r>
              <a:rPr lang="fr-FR" sz="2000" dirty="0" smtClean="0"/>
              <a:t>Règle STDP simplifiée </a:t>
            </a:r>
          </a:p>
          <a:p>
            <a:pPr algn="just">
              <a:buNone/>
            </a:pPr>
            <a:r>
              <a:rPr lang="fr-FR" sz="2000" dirty="0" smtClean="0"/>
              <a:t>	=&gt; 	affaiblissement de toutes les liaisons </a:t>
            </a:r>
          </a:p>
          <a:p>
            <a:pPr algn="just">
              <a:buNone/>
            </a:pPr>
            <a:r>
              <a:rPr lang="fr-FR" sz="2000" dirty="0" smtClean="0"/>
              <a:t>		exceptées  celles activées à  l’instant </a:t>
            </a:r>
          </a:p>
          <a:p>
            <a:pPr algn="just">
              <a:buNone/>
            </a:pPr>
            <a:r>
              <a:rPr lang="fr-FR" sz="2000" dirty="0" smtClean="0"/>
              <a:t>		d’un pulse</a:t>
            </a:r>
          </a:p>
          <a:p>
            <a:pPr algn="just">
              <a:buFontTx/>
              <a:buChar char="-"/>
            </a:pPr>
            <a:endParaRPr lang="fr-FR" sz="2000" dirty="0" smtClean="0"/>
          </a:p>
          <a:p>
            <a:pPr algn="just">
              <a:buFontTx/>
              <a:buChar char="-"/>
            </a:pPr>
            <a:r>
              <a:rPr lang="fr-FR" sz="2000" dirty="0" smtClean="0"/>
              <a:t>Modèle du neurone impulsionnel </a:t>
            </a:r>
          </a:p>
          <a:p>
            <a:pPr algn="just">
              <a:buNone/>
            </a:pPr>
            <a:r>
              <a:rPr lang="fr-FR" sz="2000" dirty="0" smtClean="0"/>
              <a:t>	=&gt; 	les  neurones  envoient  un  pulse en </a:t>
            </a:r>
          </a:p>
          <a:p>
            <a:pPr algn="just">
              <a:buNone/>
            </a:pPr>
            <a:r>
              <a:rPr lang="fr-FR" sz="2000" dirty="0" smtClean="0"/>
              <a:t>		sortie à chaque  fois qu’il reçoit  une </a:t>
            </a:r>
          </a:p>
          <a:p>
            <a:pPr algn="just">
              <a:buNone/>
            </a:pPr>
            <a:r>
              <a:rPr lang="fr-FR" sz="2000" dirty="0" smtClean="0"/>
              <a:t>		stimulation    suffisante    en   entrée </a:t>
            </a:r>
          </a:p>
          <a:p>
            <a:pPr algn="just">
              <a:buNone/>
            </a:pPr>
            <a:r>
              <a:rPr lang="fr-FR" sz="2000" dirty="0" smtClean="0"/>
              <a:t>		(dépassement d’une valeur seuil)	</a:t>
            </a:r>
          </a:p>
          <a:p>
            <a:pPr algn="just">
              <a:buNone/>
            </a:pPr>
            <a:r>
              <a:rPr lang="fr-FR" sz="2000" dirty="0" smtClean="0"/>
              <a:t>						</a:t>
            </a:r>
            <a:r>
              <a:rPr lang="fr-FR" sz="1600" dirty="0" smtClean="0"/>
              <a:t>Règle d’apprentissage STDP : les synapses subissent 					une LTP lorsque 0  </a:t>
            </a:r>
            <a:r>
              <a:rPr lang="fr-FR" sz="1600" i="1" dirty="0" err="1" smtClean="0"/>
              <a:t>tpost</a:t>
            </a:r>
            <a:r>
              <a:rPr lang="fr-FR" sz="1600" i="1" dirty="0" smtClean="0"/>
              <a:t> − </a:t>
            </a:r>
            <a:r>
              <a:rPr lang="fr-FR" sz="1600" i="1" dirty="0" err="1" smtClean="0"/>
              <a:t>tpre</a:t>
            </a:r>
            <a:r>
              <a:rPr lang="fr-FR" sz="1600" i="1" dirty="0" smtClean="0"/>
              <a:t> TLTP et une LTD sinon.</a:t>
            </a:r>
            <a:endParaRPr lang="fr-FR" sz="2000" dirty="0" smtClean="0"/>
          </a:p>
          <a:p>
            <a:pPr algn="just">
              <a:buFontTx/>
              <a:buChar char="-"/>
            </a:pPr>
            <a:r>
              <a:rPr lang="fr-FR" sz="2000" dirty="0" smtClean="0"/>
              <a:t>Inhibition latérale </a:t>
            </a:r>
          </a:p>
          <a:p>
            <a:pPr algn="just">
              <a:buNone/>
            </a:pPr>
            <a:r>
              <a:rPr lang="fr-FR" sz="2000" dirty="0" smtClean="0"/>
              <a:t>	=&gt; 	le pulse d’un neurone diminue les chances que les neurones proches sur la même 	couche ne réponde à la même stimulation que celle déclenchant ce pulse</a:t>
            </a:r>
          </a:p>
          <a:p>
            <a:pPr algn="just">
              <a:buFontTx/>
              <a:buChar char="-"/>
            </a:pPr>
            <a:endParaRPr lang="fr-FR" sz="2000" dirty="0" smtClean="0"/>
          </a:p>
          <a:p>
            <a:pPr algn="just">
              <a:buFontTx/>
              <a:buChar char="-"/>
            </a:pPr>
            <a:r>
              <a:rPr lang="fr-FR" sz="2000" dirty="0" smtClean="0"/>
              <a:t>Utilisation de données AER  (exemples de séquences obtenues par la caméra à impulsions) </a:t>
            </a:r>
          </a:p>
          <a:p>
            <a:pPr algn="just">
              <a:buNone/>
            </a:pPr>
            <a:r>
              <a:rPr lang="fr-FR" sz="2000" dirty="0" smtClean="0"/>
              <a:t>	=&gt; 	</a:t>
            </a:r>
            <a:r>
              <a:rPr lang="fr-FR" sz="2000" dirty="0" smtClean="0">
                <a:hlinkClick r:id="rId4"/>
              </a:rPr>
              <a:t>http://siliconretina.ini.uzh.ch/wiki/index.php</a:t>
            </a:r>
          </a:p>
          <a:p>
            <a:pPr algn="just">
              <a:buNone/>
            </a:pPr>
            <a:endParaRPr lang="fr-FR" sz="2000" dirty="0" smtClean="0"/>
          </a:p>
        </p:txBody>
      </p:sp>
      <p:sp>
        <p:nvSpPr>
          <p:cNvPr id="5" name="Espace réservé du numéro de diapositive 4"/>
          <p:cNvSpPr>
            <a:spLocks noGrp="1"/>
          </p:cNvSpPr>
          <p:nvPr>
            <p:ph type="sldNum" sz="quarter" idx="12"/>
          </p:nvPr>
        </p:nvSpPr>
        <p:spPr>
          <a:xfrm>
            <a:off x="8388424" y="6407944"/>
            <a:ext cx="624608" cy="365125"/>
          </a:xfrm>
        </p:spPr>
        <p:txBody>
          <a:bodyPr/>
          <a:lstStyle/>
          <a:p>
            <a:fld id="{4F6FD61E-18DB-4DA2-BAE8-5A6C2FF96024}" type="slidenum">
              <a:rPr lang="fr-FR" sz="2500" smtClean="0"/>
              <a:pPr/>
              <a:t>25</a:t>
            </a:fld>
            <a:endParaRPr lang="fr-FR" sz="2500" dirty="0"/>
          </a:p>
        </p:txBody>
      </p:sp>
      <p:sp>
        <p:nvSpPr>
          <p:cNvPr id="15"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noProof="0" dirty="0">
                <a:effectLst>
                  <a:outerShdw blurRad="31750" dist="25400" dir="5400000" algn="tl" rotWithShape="0">
                    <a:srgbClr val="000000">
                      <a:alpha val="25000"/>
                    </a:srgbClr>
                  </a:outerShdw>
                </a:effectLst>
                <a:latin typeface="+mj-lt"/>
                <a:ea typeface="+mj-ea"/>
                <a:cs typeface="+mj-cs"/>
              </a:rPr>
              <a:t>4</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Exemples</a:t>
            </a:r>
            <a:r>
              <a:rPr kumimoji="0" lang="fr-FR" sz="3200" b="1" i="0" u="none" strike="noStrike" kern="1200" cap="none" spc="0" normalizeH="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d’application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16"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b) L’application d’Olivier BUCHLER</a:t>
            </a:r>
            <a:endParaRPr lang="fr-FR" sz="1900"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2"/>
          </p:nvPr>
        </p:nvSpPr>
        <p:spPr>
          <a:xfrm>
            <a:off x="142844" y="1571612"/>
            <a:ext cx="3714776" cy="4572032"/>
          </a:xfrm>
        </p:spPr>
        <p:txBody>
          <a:bodyPr>
            <a:normAutofit fontScale="77500" lnSpcReduction="20000"/>
          </a:bodyPr>
          <a:lstStyle/>
          <a:p>
            <a:pPr algn="just">
              <a:buNone/>
            </a:pPr>
            <a:r>
              <a:rPr lang="fr-FR" sz="1900" dirty="0" smtClean="0"/>
              <a:t>Objectif : </a:t>
            </a:r>
          </a:p>
          <a:p>
            <a:pPr algn="just">
              <a:buNone/>
            </a:pPr>
            <a:r>
              <a:rPr lang="fr-FR" sz="1800" dirty="0" smtClean="0"/>
              <a:t>	Décompte du nombre de voiture circulant sur les voies d’une autoroute</a:t>
            </a:r>
          </a:p>
          <a:p>
            <a:pPr algn="just">
              <a:buNone/>
            </a:pPr>
            <a:endParaRPr lang="fr-FR" sz="1900" dirty="0" smtClean="0"/>
          </a:p>
          <a:p>
            <a:pPr algn="just">
              <a:buNone/>
            </a:pPr>
            <a:r>
              <a:rPr lang="fr-FR" sz="1900" dirty="0" smtClean="0"/>
              <a:t>Organisation du réseau:</a:t>
            </a:r>
          </a:p>
          <a:p>
            <a:pPr algn="just">
              <a:buNone/>
            </a:pPr>
            <a:r>
              <a:rPr lang="fr-FR" sz="1800" dirty="0" smtClean="0"/>
              <a:t>Deux couches :</a:t>
            </a:r>
          </a:p>
          <a:p>
            <a:pPr algn="just">
              <a:buNone/>
            </a:pPr>
            <a:r>
              <a:rPr lang="fr-FR" sz="1800" dirty="0" smtClean="0"/>
              <a:t>	60 neurones sensibles à la trajectoire d’un motif lumineux après apprentissage</a:t>
            </a:r>
          </a:p>
          <a:p>
            <a:pPr algn="just">
              <a:buNone/>
            </a:pPr>
            <a:r>
              <a:rPr lang="fr-FR" sz="1800" dirty="0" smtClean="0"/>
              <a:t>	10 neurones sensibles à un schéma de réponse de la première couche après apprentissage</a:t>
            </a:r>
          </a:p>
          <a:p>
            <a:pPr algn="just">
              <a:buNone/>
            </a:pPr>
            <a:endParaRPr lang="fr-FR" sz="1800" dirty="0" smtClean="0"/>
          </a:p>
          <a:p>
            <a:pPr algn="just">
              <a:buNone/>
            </a:pPr>
            <a:r>
              <a:rPr lang="fr-FR" sz="1800" dirty="0" smtClean="0"/>
              <a:t>Interconnexion des neurones :</a:t>
            </a:r>
          </a:p>
          <a:p>
            <a:pPr algn="just">
              <a:buNone/>
            </a:pPr>
            <a:r>
              <a:rPr lang="fr-FR" sz="1800" dirty="0" smtClean="0"/>
              <a:t>	connexion totale des neurones d’une couche à une autre</a:t>
            </a:r>
          </a:p>
          <a:p>
            <a:pPr algn="just">
              <a:buNone/>
            </a:pPr>
            <a:r>
              <a:rPr lang="fr-FR" sz="1800" dirty="0" smtClean="0"/>
              <a:t>	connexion entre les neurones d’une même couche pour l’inhibition latérale</a:t>
            </a:r>
          </a:p>
          <a:p>
            <a:pPr algn="just">
              <a:buNone/>
            </a:pPr>
            <a:r>
              <a:rPr lang="fr-FR" sz="1700" dirty="0" smtClean="0"/>
              <a:t>	</a:t>
            </a:r>
          </a:p>
        </p:txBody>
      </p:sp>
      <p:sp>
        <p:nvSpPr>
          <p:cNvPr id="9" name="Espace réservé du contenu 8"/>
          <p:cNvSpPr>
            <a:spLocks noGrp="1"/>
          </p:cNvSpPr>
          <p:nvPr>
            <p:ph sz="quarter" idx="4"/>
          </p:nvPr>
        </p:nvSpPr>
        <p:spPr>
          <a:xfrm>
            <a:off x="4000495" y="1420186"/>
            <a:ext cx="5000660" cy="5214950"/>
          </a:xfrm>
        </p:spPr>
        <p:txBody>
          <a:bodyPr>
            <a:normAutofit/>
          </a:bodyPr>
          <a:lstStyle/>
          <a:p>
            <a:endParaRPr lang="fr-FR" dirty="0" smtClean="0"/>
          </a:p>
          <a:p>
            <a:endParaRPr lang="fr-FR" dirty="0" smtClean="0"/>
          </a:p>
          <a:p>
            <a:endParaRPr lang="fr-FR" dirty="0" smtClean="0"/>
          </a:p>
          <a:p>
            <a:endParaRPr lang="fr-FR" dirty="0" smtClean="0"/>
          </a:p>
          <a:p>
            <a:endParaRPr lang="fr-FR" sz="1400" dirty="0" smtClean="0"/>
          </a:p>
          <a:p>
            <a:endParaRPr lang="fr-FR" sz="1400" dirty="0" smtClean="0"/>
          </a:p>
          <a:p>
            <a:endParaRPr lang="fr-FR" sz="1400" dirty="0" smtClean="0"/>
          </a:p>
          <a:p>
            <a:endParaRPr lang="fr-FR" sz="1400" dirty="0" smtClean="0"/>
          </a:p>
          <a:p>
            <a:endParaRPr lang="fr-FR" sz="1400" dirty="0" smtClean="0"/>
          </a:p>
          <a:p>
            <a:endParaRPr lang="fr-FR" sz="1400" dirty="0" smtClean="0"/>
          </a:p>
          <a:p>
            <a:endParaRPr lang="fr-FR" sz="1400" dirty="0" smtClean="0"/>
          </a:p>
          <a:p>
            <a:endParaRPr lang="fr-FR" sz="1400" dirty="0" smtClean="0"/>
          </a:p>
          <a:p>
            <a:endParaRPr lang="fr-FR" sz="1400" dirty="0" smtClean="0"/>
          </a:p>
          <a:p>
            <a:endParaRPr lang="fr-FR" sz="1400" dirty="0" smtClean="0"/>
          </a:p>
          <a:p>
            <a:endParaRPr lang="fr-FR" sz="1400" dirty="0" smtClean="0"/>
          </a:p>
          <a:p>
            <a:endParaRPr lang="fr-FR" sz="1400" dirty="0" smtClean="0"/>
          </a:p>
          <a:p>
            <a:endParaRPr lang="fr-FR" sz="1400" dirty="0" smtClean="0"/>
          </a:p>
          <a:p>
            <a:pPr algn="just">
              <a:buNone/>
            </a:pPr>
            <a:r>
              <a:rPr lang="fr-FR" sz="1400" dirty="0" smtClean="0"/>
              <a:t>	Thèse de Olivier BUCHLER, Contribution à la conception d'architecture de calcul auto-adaptative intégrant des nano composants neuromorphiques et applications potentielles, Novembre 2012</a:t>
            </a:r>
            <a:endParaRPr lang="fr-FR" sz="1400" dirty="0"/>
          </a:p>
        </p:txBody>
      </p:sp>
      <p:sp>
        <p:nvSpPr>
          <p:cNvPr id="5" name="Espace réservé du numéro de diapositive 4"/>
          <p:cNvSpPr>
            <a:spLocks noGrp="1"/>
          </p:cNvSpPr>
          <p:nvPr>
            <p:ph type="sldNum" sz="quarter" idx="12"/>
          </p:nvPr>
        </p:nvSpPr>
        <p:spPr>
          <a:xfrm>
            <a:off x="8429652" y="6407944"/>
            <a:ext cx="583380" cy="365125"/>
          </a:xfrm>
        </p:spPr>
        <p:txBody>
          <a:bodyPr/>
          <a:lstStyle/>
          <a:p>
            <a:fld id="{4F6FD61E-18DB-4DA2-BAE8-5A6C2FF96024}" type="slidenum">
              <a:rPr lang="fr-FR" sz="2500" smtClean="0"/>
              <a:pPr/>
              <a:t>26</a:t>
            </a:fld>
            <a:endParaRPr lang="fr-FR" sz="2500" dirty="0"/>
          </a:p>
        </p:txBody>
      </p:sp>
      <p:pic>
        <p:nvPicPr>
          <p:cNvPr id="1026" name="Picture 2"/>
          <p:cNvPicPr>
            <a:picLocks noChangeAspect="1" noChangeArrowheads="1"/>
          </p:cNvPicPr>
          <p:nvPr/>
        </p:nvPicPr>
        <p:blipFill>
          <a:blip r:embed="rId3" cstate="print"/>
          <a:srcRect/>
          <a:stretch>
            <a:fillRect/>
          </a:stretch>
        </p:blipFill>
        <p:spPr bwMode="auto">
          <a:xfrm>
            <a:off x="6509375" y="2140266"/>
            <a:ext cx="785818" cy="785818"/>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cstate="print"/>
          <a:srcRect l="20372" t="21375" r="12888" b="35155"/>
          <a:stretch>
            <a:fillRect/>
          </a:stretch>
        </p:blipFill>
        <p:spPr bwMode="auto">
          <a:xfrm>
            <a:off x="4139952" y="1340768"/>
            <a:ext cx="4608512" cy="1740449"/>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l="15057" t="29880" r="19975" b="13421"/>
          <a:stretch>
            <a:fillRect/>
          </a:stretch>
        </p:blipFill>
        <p:spPr bwMode="auto">
          <a:xfrm>
            <a:off x="4211960" y="3140968"/>
            <a:ext cx="4608512" cy="2513734"/>
          </a:xfrm>
          <a:prstGeom prst="rect">
            <a:avLst/>
          </a:prstGeom>
          <a:noFill/>
          <a:ln w="9525">
            <a:noFill/>
            <a:miter lim="800000"/>
            <a:headEnd/>
            <a:tailEnd/>
          </a:ln>
        </p:spPr>
      </p:pic>
      <p:sp>
        <p:nvSpPr>
          <p:cNvPr id="11"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noProof="0" dirty="0">
                <a:effectLst>
                  <a:outerShdw blurRad="31750" dist="25400" dir="5400000" algn="tl" rotWithShape="0">
                    <a:srgbClr val="000000">
                      <a:alpha val="25000"/>
                    </a:srgbClr>
                  </a:outerShdw>
                </a:effectLst>
                <a:latin typeface="+mj-lt"/>
                <a:ea typeface="+mj-ea"/>
                <a:cs typeface="+mj-cs"/>
              </a:rPr>
              <a:t>4</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Exemples</a:t>
            </a:r>
            <a:r>
              <a:rPr kumimoji="0" lang="fr-FR" sz="3200" b="1" i="0" u="none" strike="noStrike" kern="1200" cap="none" spc="0" normalizeH="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d’application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12"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b) L’application d’Olivier BUCHLER</a:t>
            </a:r>
            <a:endParaRPr lang="fr-FR" sz="1900"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p:cNvSpPr>
            <a:spLocks noGrp="1"/>
          </p:cNvSpPr>
          <p:nvPr>
            <p:ph idx="1"/>
          </p:nvPr>
        </p:nvSpPr>
        <p:spPr/>
        <p:txBody>
          <a:bodyPr>
            <a:normAutofit/>
          </a:bodyPr>
          <a:lstStyle/>
          <a:p>
            <a:pPr>
              <a:buNone/>
            </a:pPr>
            <a:r>
              <a:rPr lang="fr-FR" sz="1600" dirty="0" smtClean="0"/>
              <a:t>Organisation du réseau :</a:t>
            </a:r>
            <a:endParaRPr lang="fr-FR" sz="1600" dirty="0"/>
          </a:p>
        </p:txBody>
      </p:sp>
      <p:sp>
        <p:nvSpPr>
          <p:cNvPr id="5" name="Espace réservé du numéro de diapositive 4"/>
          <p:cNvSpPr>
            <a:spLocks noGrp="1"/>
          </p:cNvSpPr>
          <p:nvPr>
            <p:ph type="sldNum" sz="quarter" idx="12"/>
          </p:nvPr>
        </p:nvSpPr>
        <p:spPr>
          <a:xfrm>
            <a:off x="8388424" y="6407944"/>
            <a:ext cx="624608" cy="365125"/>
          </a:xfrm>
        </p:spPr>
        <p:txBody>
          <a:bodyPr/>
          <a:lstStyle/>
          <a:p>
            <a:fld id="{4F6FD61E-18DB-4DA2-BAE8-5A6C2FF96024}" type="slidenum">
              <a:rPr lang="fr-FR" sz="2500" smtClean="0"/>
              <a:pPr/>
              <a:t>27</a:t>
            </a:fld>
            <a:endParaRPr lang="fr-FR" sz="2500" dirty="0"/>
          </a:p>
        </p:txBody>
      </p:sp>
      <p:pic>
        <p:nvPicPr>
          <p:cNvPr id="3075" name="Picture 3"/>
          <p:cNvPicPr>
            <a:picLocks noChangeAspect="1" noChangeArrowheads="1"/>
          </p:cNvPicPr>
          <p:nvPr/>
        </p:nvPicPr>
        <p:blipFill>
          <a:blip r:embed="rId3" cstate="print"/>
          <a:srcRect l="14563" t="21650" r="19879" b="7476"/>
          <a:stretch>
            <a:fillRect/>
          </a:stretch>
        </p:blipFill>
        <p:spPr bwMode="auto">
          <a:xfrm>
            <a:off x="755576" y="1797980"/>
            <a:ext cx="7488832" cy="5060020"/>
          </a:xfrm>
          <a:prstGeom prst="rect">
            <a:avLst/>
          </a:prstGeom>
          <a:noFill/>
          <a:ln w="9525">
            <a:noFill/>
            <a:miter lim="800000"/>
            <a:headEnd/>
            <a:tailEnd/>
          </a:ln>
        </p:spPr>
      </p:pic>
      <p:sp>
        <p:nvSpPr>
          <p:cNvPr id="7"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noProof="0" dirty="0">
                <a:effectLst>
                  <a:outerShdw blurRad="31750" dist="25400" dir="5400000" algn="tl" rotWithShape="0">
                    <a:srgbClr val="000000">
                      <a:alpha val="25000"/>
                    </a:srgbClr>
                  </a:outerShdw>
                </a:effectLst>
                <a:latin typeface="+mj-lt"/>
                <a:ea typeface="+mj-ea"/>
                <a:cs typeface="+mj-cs"/>
              </a:rPr>
              <a:t>4</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Exemples</a:t>
            </a:r>
            <a:r>
              <a:rPr kumimoji="0" lang="fr-FR" sz="3200" b="1" i="0" u="none" strike="noStrike" kern="1200" cap="none" spc="0" normalizeH="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d’application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11"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b) L’application d’Olivier BUCHLER</a:t>
            </a:r>
            <a:endParaRPr lang="fr-FR" sz="1900"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lgn="just">
              <a:buNone/>
            </a:pPr>
            <a:r>
              <a:rPr lang="fr-FR" sz="1600" dirty="0" smtClean="0"/>
              <a:t>Deux méthodes d’apprentissage :</a:t>
            </a:r>
          </a:p>
          <a:p>
            <a:pPr algn="just">
              <a:buFontTx/>
              <a:buChar char="-"/>
            </a:pPr>
            <a:r>
              <a:rPr lang="fr-FR" sz="1500" dirty="0" smtClean="0"/>
              <a:t>Apprentissage global : les deux couches apprennent simultanément, et l’inhibition et la STDP sont </a:t>
            </a:r>
            <a:r>
              <a:rPr lang="fr-FR" sz="1500" dirty="0" smtClean="0"/>
              <a:t>actives</a:t>
            </a:r>
            <a:endParaRPr lang="fr-FR" sz="1500" dirty="0" smtClean="0"/>
          </a:p>
        </p:txBody>
      </p:sp>
      <p:sp>
        <p:nvSpPr>
          <p:cNvPr id="5" name="Espace réservé du numéro de diapositive 4"/>
          <p:cNvSpPr>
            <a:spLocks noGrp="1"/>
          </p:cNvSpPr>
          <p:nvPr>
            <p:ph type="sldNum" sz="quarter" idx="12"/>
          </p:nvPr>
        </p:nvSpPr>
        <p:spPr>
          <a:xfrm>
            <a:off x="8316416" y="6407944"/>
            <a:ext cx="696616" cy="365125"/>
          </a:xfrm>
        </p:spPr>
        <p:txBody>
          <a:bodyPr/>
          <a:lstStyle/>
          <a:p>
            <a:fld id="{4F6FD61E-18DB-4DA2-BAE8-5A6C2FF96024}" type="slidenum">
              <a:rPr lang="fr-FR" sz="2500" smtClean="0"/>
              <a:pPr/>
              <a:t>28</a:t>
            </a:fld>
            <a:endParaRPr lang="fr-FR" sz="2500" dirty="0"/>
          </a:p>
        </p:txBody>
      </p:sp>
      <p:pic>
        <p:nvPicPr>
          <p:cNvPr id="4098" name="Picture 2"/>
          <p:cNvPicPr>
            <a:picLocks noChangeAspect="1" noChangeArrowheads="1"/>
          </p:cNvPicPr>
          <p:nvPr/>
        </p:nvPicPr>
        <p:blipFill>
          <a:blip r:embed="rId3" cstate="print"/>
          <a:srcRect l="14466" t="15705" r="19976" b="10000"/>
          <a:stretch>
            <a:fillRect/>
          </a:stretch>
        </p:blipFill>
        <p:spPr bwMode="auto">
          <a:xfrm>
            <a:off x="1403648" y="2369803"/>
            <a:ext cx="6336704" cy="4488197"/>
          </a:xfrm>
          <a:prstGeom prst="rect">
            <a:avLst/>
          </a:prstGeom>
          <a:noFill/>
          <a:ln w="9525">
            <a:noFill/>
            <a:miter lim="800000"/>
            <a:headEnd/>
            <a:tailEnd/>
          </a:ln>
        </p:spPr>
      </p:pic>
      <p:sp>
        <p:nvSpPr>
          <p:cNvPr id="7"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noProof="0" dirty="0">
                <a:effectLst>
                  <a:outerShdw blurRad="31750" dist="25400" dir="5400000" algn="tl" rotWithShape="0">
                    <a:srgbClr val="000000">
                      <a:alpha val="25000"/>
                    </a:srgbClr>
                  </a:outerShdw>
                </a:effectLst>
                <a:latin typeface="+mj-lt"/>
                <a:ea typeface="+mj-ea"/>
                <a:cs typeface="+mj-cs"/>
              </a:rPr>
              <a:t>4</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Exemples</a:t>
            </a:r>
            <a:r>
              <a:rPr kumimoji="0" lang="fr-FR" sz="3200" b="1" i="0" u="none" strike="noStrike" kern="1200" cap="none" spc="0" normalizeH="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d’application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10"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b) L’application d’Olivier BUCHLER</a:t>
            </a:r>
            <a:endParaRPr lang="fr-FR" sz="1900"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l="21553" t="20430" r="13479" b="7751"/>
          <a:stretch>
            <a:fillRect/>
          </a:stretch>
        </p:blipFill>
        <p:spPr bwMode="auto">
          <a:xfrm>
            <a:off x="1691680" y="2778419"/>
            <a:ext cx="5904656" cy="4079581"/>
          </a:xfrm>
          <a:prstGeom prst="rect">
            <a:avLst/>
          </a:prstGeom>
          <a:noFill/>
          <a:ln w="9525">
            <a:noFill/>
            <a:miter lim="800000"/>
            <a:headEnd/>
            <a:tailEnd/>
          </a:ln>
        </p:spPr>
      </p:pic>
      <p:sp>
        <p:nvSpPr>
          <p:cNvPr id="2" name="Espace réservé du contenu 1"/>
          <p:cNvSpPr>
            <a:spLocks noGrp="1"/>
          </p:cNvSpPr>
          <p:nvPr>
            <p:ph idx="1"/>
          </p:nvPr>
        </p:nvSpPr>
        <p:spPr/>
        <p:txBody>
          <a:bodyPr>
            <a:normAutofit/>
          </a:bodyPr>
          <a:lstStyle/>
          <a:p>
            <a:pPr algn="just">
              <a:buNone/>
            </a:pPr>
            <a:r>
              <a:rPr lang="fr-FR" sz="1600" dirty="0" smtClean="0"/>
              <a:t>Deux Méthodes d’apprentissage :</a:t>
            </a:r>
          </a:p>
          <a:p>
            <a:pPr algn="just">
              <a:buFontTx/>
              <a:buChar char="-"/>
            </a:pPr>
            <a:r>
              <a:rPr lang="fr-FR" sz="1500" dirty="0" smtClean="0"/>
              <a:t>Apprentissage par couche : la première couche apprend avec l’inhibition et la STDP, la seconde couche est désactivée</a:t>
            </a:r>
          </a:p>
          <a:p>
            <a:pPr algn="just">
              <a:buNone/>
            </a:pPr>
            <a:r>
              <a:rPr lang="fr-FR" sz="1500" dirty="0" smtClean="0"/>
              <a:t>					     la seconde couche apprend alors avec l’inhibition et la STDP, l’inhibition et la STDP de la première couche sont désactivée</a:t>
            </a:r>
          </a:p>
        </p:txBody>
      </p:sp>
      <p:sp>
        <p:nvSpPr>
          <p:cNvPr id="5" name="Espace réservé du numéro de diapositive 4"/>
          <p:cNvSpPr>
            <a:spLocks noGrp="1"/>
          </p:cNvSpPr>
          <p:nvPr>
            <p:ph type="sldNum" sz="quarter" idx="12"/>
          </p:nvPr>
        </p:nvSpPr>
        <p:spPr>
          <a:xfrm>
            <a:off x="8388424" y="6407944"/>
            <a:ext cx="624608" cy="365125"/>
          </a:xfrm>
        </p:spPr>
        <p:txBody>
          <a:bodyPr/>
          <a:lstStyle/>
          <a:p>
            <a:fld id="{4F6FD61E-18DB-4DA2-BAE8-5A6C2FF96024}" type="slidenum">
              <a:rPr lang="fr-FR" sz="2500" smtClean="0"/>
              <a:pPr/>
              <a:t>29</a:t>
            </a:fld>
            <a:endParaRPr lang="fr-FR" sz="2500" dirty="0"/>
          </a:p>
        </p:txBody>
      </p:sp>
      <p:sp>
        <p:nvSpPr>
          <p:cNvPr id="7"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noProof="0" dirty="0">
                <a:effectLst>
                  <a:outerShdw blurRad="31750" dist="25400" dir="5400000" algn="tl" rotWithShape="0">
                    <a:srgbClr val="000000">
                      <a:alpha val="25000"/>
                    </a:srgbClr>
                  </a:outerShdw>
                </a:effectLst>
                <a:latin typeface="+mj-lt"/>
                <a:ea typeface="+mj-ea"/>
                <a:cs typeface="+mj-cs"/>
              </a:rPr>
              <a:t>4</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Exemples</a:t>
            </a:r>
            <a:r>
              <a:rPr kumimoji="0" lang="fr-FR" sz="3200" b="1" i="0" u="none" strike="noStrike" kern="1200" cap="none" spc="0" normalizeH="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d’application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10"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b) L’application d’Olivier BUCHLER</a:t>
            </a:r>
            <a:endParaRPr lang="fr-FR" sz="1900"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fr-FR" dirty="0" smtClean="0"/>
              <a:t>Définitions :</a:t>
            </a:r>
          </a:p>
          <a:p>
            <a:r>
              <a:rPr lang="fr-FR" dirty="0" smtClean="0"/>
              <a:t>Vision</a:t>
            </a:r>
          </a:p>
          <a:p>
            <a:r>
              <a:rPr lang="fr-FR" dirty="0" smtClean="0"/>
              <a:t>Approches neuromorphiques</a:t>
            </a:r>
          </a:p>
          <a:p>
            <a:r>
              <a:rPr lang="fr-FR" dirty="0" smtClean="0"/>
              <a:t>Approches Bio-inspirées pour la vision</a:t>
            </a:r>
          </a:p>
          <a:p>
            <a:r>
              <a:rPr lang="fr-FR" dirty="0" smtClean="0"/>
              <a:t>Approches Biologiques pour la vision</a:t>
            </a:r>
          </a:p>
          <a:p>
            <a:r>
              <a:rPr lang="fr-FR" dirty="0" smtClean="0"/>
              <a:t>Spike </a:t>
            </a:r>
            <a:r>
              <a:rPr lang="fr-FR" dirty="0" err="1" smtClean="0"/>
              <a:t>based</a:t>
            </a:r>
            <a:r>
              <a:rPr lang="fr-FR" dirty="0" smtClean="0"/>
              <a:t> </a:t>
            </a:r>
            <a:r>
              <a:rPr lang="fr-FR" dirty="0" err="1" smtClean="0"/>
              <a:t>computing</a:t>
            </a:r>
            <a:endParaRPr lang="fr-FR" dirty="0" smtClean="0"/>
          </a:p>
          <a:p>
            <a:r>
              <a:rPr lang="fr-FR" dirty="0" smtClean="0"/>
              <a:t>STDP : Spike Timing-</a:t>
            </a:r>
            <a:r>
              <a:rPr lang="fr-FR" dirty="0" err="1" smtClean="0"/>
              <a:t>Dependent</a:t>
            </a:r>
            <a:r>
              <a:rPr lang="fr-FR" dirty="0" smtClean="0"/>
              <a:t> </a:t>
            </a:r>
            <a:r>
              <a:rPr lang="fr-FR" dirty="0" err="1" smtClean="0"/>
              <a:t>Plasticity</a:t>
            </a:r>
            <a:endParaRPr lang="fr-FR" dirty="0" smtClean="0"/>
          </a:p>
          <a:p>
            <a:pPr>
              <a:buNone/>
            </a:pPr>
            <a:endParaRPr lang="fr-FR" dirty="0"/>
          </a:p>
        </p:txBody>
      </p:sp>
      <p:sp>
        <p:nvSpPr>
          <p:cNvPr id="6" name="Titre 1"/>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1) Rappel des axes de recherche</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4F6FD61E-18DB-4DA2-BAE8-5A6C2FF96024}" type="slidenum">
              <a:rPr lang="fr-FR" sz="2500" smtClean="0"/>
              <a:pPr/>
              <a:t>3</a:t>
            </a:fld>
            <a:endParaRPr lang="fr-FR" sz="2500" dirty="0"/>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lgn="just">
              <a:buNone/>
            </a:pPr>
            <a:r>
              <a:rPr lang="fr-FR" sz="1800" dirty="0" smtClean="0"/>
              <a:t>Résultats obtenus avec les deux méthodes :</a:t>
            </a:r>
          </a:p>
        </p:txBody>
      </p:sp>
      <p:sp>
        <p:nvSpPr>
          <p:cNvPr id="5" name="Espace réservé du numéro de diapositive 4"/>
          <p:cNvSpPr>
            <a:spLocks noGrp="1"/>
          </p:cNvSpPr>
          <p:nvPr>
            <p:ph type="sldNum" sz="quarter" idx="12"/>
          </p:nvPr>
        </p:nvSpPr>
        <p:spPr>
          <a:xfrm>
            <a:off x="8388424" y="6407944"/>
            <a:ext cx="624608" cy="365125"/>
          </a:xfrm>
        </p:spPr>
        <p:txBody>
          <a:bodyPr/>
          <a:lstStyle/>
          <a:p>
            <a:fld id="{4F6FD61E-18DB-4DA2-BAE8-5A6C2FF96024}" type="slidenum">
              <a:rPr lang="fr-FR" sz="2500" smtClean="0"/>
              <a:pPr/>
              <a:t>30</a:t>
            </a:fld>
            <a:endParaRPr lang="fr-FR" sz="2500" dirty="0"/>
          </a:p>
        </p:txBody>
      </p:sp>
      <p:pic>
        <p:nvPicPr>
          <p:cNvPr id="6146" name="Picture 2"/>
          <p:cNvPicPr>
            <a:picLocks noChangeAspect="1" noChangeArrowheads="1"/>
          </p:cNvPicPr>
          <p:nvPr/>
        </p:nvPicPr>
        <p:blipFill>
          <a:blip r:embed="rId3" cstate="print"/>
          <a:srcRect l="21553" t="30825" r="12888" b="29485"/>
          <a:stretch>
            <a:fillRect/>
          </a:stretch>
        </p:blipFill>
        <p:spPr bwMode="auto">
          <a:xfrm>
            <a:off x="389885" y="1988840"/>
            <a:ext cx="8754115" cy="3312368"/>
          </a:xfrm>
          <a:prstGeom prst="rect">
            <a:avLst/>
          </a:prstGeom>
          <a:noFill/>
          <a:ln w="9525">
            <a:noFill/>
            <a:miter lim="800000"/>
            <a:headEnd/>
            <a:tailEnd/>
          </a:ln>
        </p:spPr>
      </p:pic>
      <p:sp>
        <p:nvSpPr>
          <p:cNvPr id="7"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noProof="0" dirty="0">
                <a:effectLst>
                  <a:outerShdw blurRad="31750" dist="25400" dir="5400000" algn="tl" rotWithShape="0">
                    <a:srgbClr val="000000">
                      <a:alpha val="25000"/>
                    </a:srgbClr>
                  </a:outerShdw>
                </a:effectLst>
                <a:latin typeface="+mj-lt"/>
                <a:ea typeface="+mj-ea"/>
                <a:cs typeface="+mj-cs"/>
              </a:rPr>
              <a:t>4</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Exemples</a:t>
            </a:r>
            <a:r>
              <a:rPr kumimoji="0" lang="fr-FR" sz="3200" b="1" i="0" u="none" strike="noStrike" kern="1200" cap="none" spc="0" normalizeH="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d’application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8"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b) L’application d’Olivier BUCHLER</a:t>
            </a:r>
            <a:endParaRPr lang="fr-FR" sz="1900"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lgn="just">
              <a:buNone/>
            </a:pPr>
            <a:r>
              <a:rPr lang="fr-FR" sz="1800" dirty="0" smtClean="0"/>
              <a:t>Problème :</a:t>
            </a:r>
          </a:p>
          <a:p>
            <a:pPr algn="just">
              <a:buFontTx/>
              <a:buChar char="-"/>
            </a:pPr>
            <a:r>
              <a:rPr lang="fr-FR" sz="1800" dirty="0" smtClean="0"/>
              <a:t>Système comportant un trop grand nombre de synapses (2×128×128×60 + 60×10 = 1 966 680)</a:t>
            </a:r>
          </a:p>
          <a:p>
            <a:pPr algn="just">
              <a:buNone/>
            </a:pPr>
            <a:endParaRPr lang="fr-FR" sz="1800" dirty="0" smtClean="0"/>
          </a:p>
          <a:p>
            <a:pPr algn="just">
              <a:buNone/>
            </a:pPr>
            <a:r>
              <a:rPr lang="fr-FR" sz="1800" dirty="0" smtClean="0"/>
              <a:t>Alternative :</a:t>
            </a:r>
          </a:p>
          <a:p>
            <a:pPr algn="just">
              <a:buFontTx/>
              <a:buChar char="-"/>
            </a:pPr>
            <a:r>
              <a:rPr lang="fr-FR" sz="1800" dirty="0" smtClean="0"/>
              <a:t>Remplacer les 60 neurones connectés à l’ensemble des pixels par 64 groupes de 4 neurones connectés à une zone de 16x16 pixels</a:t>
            </a:r>
          </a:p>
          <a:p>
            <a:pPr algn="just">
              <a:buNone/>
            </a:pPr>
            <a:r>
              <a:rPr lang="fr-FR" sz="1800" dirty="0" smtClean="0"/>
              <a:t>On aboutit ainsi à 16×16×2×8×8×4 + 8×8×10 = 131 712 synapses.</a:t>
            </a:r>
          </a:p>
          <a:p>
            <a:pPr algn="just">
              <a:buNone/>
            </a:pPr>
            <a:endParaRPr lang="fr-FR" sz="1800" dirty="0" smtClean="0"/>
          </a:p>
          <a:p>
            <a:pPr algn="just">
              <a:buNone/>
            </a:pPr>
            <a:r>
              <a:rPr lang="fr-FR" sz="1800" dirty="0" smtClean="0"/>
              <a:t>Résultats :</a:t>
            </a:r>
          </a:p>
          <a:p>
            <a:pPr algn="just">
              <a:buFontTx/>
              <a:buChar char="-"/>
            </a:pPr>
            <a:r>
              <a:rPr lang="fr-FR" sz="1800" dirty="0" smtClean="0"/>
              <a:t>Similaire pour un apprentissage couche par couche</a:t>
            </a:r>
          </a:p>
          <a:p>
            <a:pPr algn="just">
              <a:buFontTx/>
              <a:buChar char="-"/>
            </a:pPr>
            <a:r>
              <a:rPr lang="fr-FR" sz="1800" dirty="0" smtClean="0"/>
              <a:t>Taux de détection &gt;95%</a:t>
            </a:r>
          </a:p>
          <a:p>
            <a:pPr algn="just">
              <a:buFontTx/>
              <a:buChar char="-"/>
            </a:pPr>
            <a:r>
              <a:rPr lang="fr-FR" sz="1800" dirty="0" smtClean="0"/>
              <a:t>Nombre de synapses nettement inférieur</a:t>
            </a:r>
          </a:p>
        </p:txBody>
      </p:sp>
      <p:sp>
        <p:nvSpPr>
          <p:cNvPr id="5" name="Espace réservé du numéro de diapositive 4"/>
          <p:cNvSpPr>
            <a:spLocks noGrp="1"/>
          </p:cNvSpPr>
          <p:nvPr>
            <p:ph type="sldNum" sz="quarter" idx="12"/>
          </p:nvPr>
        </p:nvSpPr>
        <p:spPr>
          <a:xfrm>
            <a:off x="8388424" y="6407944"/>
            <a:ext cx="624608" cy="365125"/>
          </a:xfrm>
        </p:spPr>
        <p:txBody>
          <a:bodyPr/>
          <a:lstStyle/>
          <a:p>
            <a:fld id="{4F6FD61E-18DB-4DA2-BAE8-5A6C2FF96024}" type="slidenum">
              <a:rPr lang="fr-FR" sz="2500" smtClean="0"/>
              <a:pPr/>
              <a:t>31</a:t>
            </a:fld>
            <a:endParaRPr lang="fr-FR" sz="2500" dirty="0"/>
          </a:p>
        </p:txBody>
      </p:sp>
      <p:sp>
        <p:nvSpPr>
          <p:cNvPr id="7"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noProof="0" dirty="0">
                <a:effectLst>
                  <a:outerShdw blurRad="31750" dist="25400" dir="5400000" algn="tl" rotWithShape="0">
                    <a:srgbClr val="000000">
                      <a:alpha val="25000"/>
                    </a:srgbClr>
                  </a:outerShdw>
                </a:effectLst>
                <a:latin typeface="+mj-lt"/>
                <a:ea typeface="+mj-ea"/>
                <a:cs typeface="+mj-cs"/>
              </a:rPr>
              <a:t>4</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Exemples</a:t>
            </a:r>
            <a:r>
              <a:rPr kumimoji="0" lang="fr-FR" sz="3200" b="1" i="0" u="none" strike="noStrike" kern="1200" cap="none" spc="0" normalizeH="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d’application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10" name="Titre 2"/>
          <p:cNvSpPr txBox="1">
            <a:spLocks/>
          </p:cNvSpPr>
          <p:nvPr/>
        </p:nvSpPr>
        <p:spPr>
          <a:xfrm>
            <a:off x="914400" y="714356"/>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1900"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b) L’application d’Olivier BUCHLER</a:t>
            </a:r>
            <a:endParaRPr kumimoji="0" lang="fr-FR" sz="19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endParaRPr lang="fr-FR" dirty="0" smtClean="0"/>
          </a:p>
          <a:p>
            <a:r>
              <a:rPr lang="fr-FR" dirty="0" smtClean="0"/>
              <a:t>Source :</a:t>
            </a:r>
          </a:p>
          <a:p>
            <a:pPr>
              <a:buNone/>
            </a:pPr>
            <a:r>
              <a:rPr lang="fr-FR" dirty="0" smtClean="0"/>
              <a:t>	Learning to </a:t>
            </a:r>
            <a:r>
              <a:rPr lang="fr-FR" dirty="0" err="1" smtClean="0"/>
              <a:t>recognize</a:t>
            </a:r>
            <a:r>
              <a:rPr lang="fr-FR" dirty="0" smtClean="0"/>
              <a:t> </a:t>
            </a:r>
            <a:r>
              <a:rPr lang="fr-FR" dirty="0" err="1" smtClean="0"/>
              <a:t>objects</a:t>
            </a:r>
            <a:r>
              <a:rPr lang="fr-FR" dirty="0" smtClean="0"/>
              <a:t> </a:t>
            </a:r>
            <a:r>
              <a:rPr lang="fr-FR" dirty="0" err="1" smtClean="0"/>
              <a:t>using</a:t>
            </a:r>
            <a:r>
              <a:rPr lang="fr-FR" dirty="0" smtClean="0"/>
              <a:t> </a:t>
            </a:r>
            <a:r>
              <a:rPr lang="fr-FR" dirty="0" err="1" smtClean="0"/>
              <a:t>waves</a:t>
            </a:r>
            <a:r>
              <a:rPr lang="fr-FR" dirty="0" smtClean="0"/>
              <a:t> of </a:t>
            </a:r>
            <a:r>
              <a:rPr lang="fr-FR" dirty="0" err="1" smtClean="0"/>
              <a:t>spikes</a:t>
            </a:r>
            <a:r>
              <a:rPr lang="fr-FR" dirty="0" smtClean="0"/>
              <a:t> and </a:t>
            </a:r>
            <a:r>
              <a:rPr lang="fr-FR" dirty="0" err="1" smtClean="0"/>
              <a:t>spike</a:t>
            </a:r>
            <a:endParaRPr lang="fr-FR" dirty="0" smtClean="0"/>
          </a:p>
          <a:p>
            <a:pPr>
              <a:buNone/>
            </a:pPr>
            <a:r>
              <a:rPr lang="fr-FR" dirty="0" smtClean="0"/>
              <a:t>	Timothée MASQUELIER et Simon J.THORPE</a:t>
            </a:r>
          </a:p>
          <a:p>
            <a:pPr>
              <a:buNone/>
            </a:pPr>
            <a:r>
              <a:rPr lang="fr-FR" dirty="0" smtClean="0"/>
              <a:t>	IEEE 2010</a:t>
            </a:r>
          </a:p>
          <a:p>
            <a:pPr>
              <a:buNone/>
            </a:pPr>
            <a:endParaRPr lang="fr-FR" sz="1800" dirty="0" smtClean="0"/>
          </a:p>
        </p:txBody>
      </p:sp>
      <p:sp>
        <p:nvSpPr>
          <p:cNvPr id="5" name="Espace réservé du numéro de diapositive 4"/>
          <p:cNvSpPr>
            <a:spLocks noGrp="1"/>
          </p:cNvSpPr>
          <p:nvPr>
            <p:ph type="sldNum" sz="quarter" idx="12"/>
          </p:nvPr>
        </p:nvSpPr>
        <p:spPr>
          <a:xfrm>
            <a:off x="8388424" y="6407944"/>
            <a:ext cx="624608" cy="365125"/>
          </a:xfrm>
        </p:spPr>
        <p:txBody>
          <a:bodyPr/>
          <a:lstStyle/>
          <a:p>
            <a:fld id="{4F6FD61E-18DB-4DA2-BAE8-5A6C2FF96024}" type="slidenum">
              <a:rPr lang="fr-FR" sz="2500" smtClean="0"/>
              <a:pPr/>
              <a:t>32</a:t>
            </a:fld>
            <a:endParaRPr lang="fr-FR" sz="2500" dirty="0"/>
          </a:p>
        </p:txBody>
      </p:sp>
      <p:sp>
        <p:nvSpPr>
          <p:cNvPr id="7"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noProof="0" dirty="0">
                <a:effectLst>
                  <a:outerShdw blurRad="31750" dist="25400" dir="5400000" algn="tl" rotWithShape="0">
                    <a:srgbClr val="000000">
                      <a:alpha val="25000"/>
                    </a:srgbClr>
                  </a:outerShdw>
                </a:effectLst>
                <a:latin typeface="+mj-lt"/>
                <a:ea typeface="+mj-ea"/>
                <a:cs typeface="+mj-cs"/>
              </a:rPr>
              <a:t>4</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Exemples</a:t>
            </a:r>
            <a:r>
              <a:rPr kumimoji="0" lang="fr-FR" sz="3200" b="1" i="0" u="none" strike="noStrike" kern="1200" cap="none" spc="0" normalizeH="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d’application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10"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c) Article sur la reconnaissance de postures</a:t>
            </a:r>
            <a:endParaRPr lang="fr-FR" sz="1900"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lgn="just">
              <a:buNone/>
            </a:pPr>
            <a:r>
              <a:rPr lang="fr-FR" sz="1500" dirty="0" smtClean="0"/>
              <a:t>Reconnaissance de posture :</a:t>
            </a:r>
          </a:p>
          <a:p>
            <a:pPr algn="just">
              <a:buFontTx/>
              <a:buChar char="-"/>
            </a:pPr>
            <a:r>
              <a:rPr lang="fr-FR" sz="1500" dirty="0" smtClean="0"/>
              <a:t>Présentation de 200 sujets dans 9 postures différentes</a:t>
            </a:r>
          </a:p>
          <a:p>
            <a:pPr algn="just">
              <a:buNone/>
            </a:pPr>
            <a:endParaRPr lang="fr-FR" sz="1500" dirty="0" smtClean="0"/>
          </a:p>
          <a:p>
            <a:pPr algn="just">
              <a:buNone/>
            </a:pPr>
            <a:r>
              <a:rPr lang="fr-FR" sz="1500" dirty="0" smtClean="0"/>
              <a:t>Méthodologie :</a:t>
            </a:r>
          </a:p>
          <a:p>
            <a:pPr algn="just">
              <a:buFontTx/>
              <a:buChar char="-"/>
            </a:pPr>
            <a:r>
              <a:rPr lang="fr-FR" sz="1500" dirty="0" smtClean="0"/>
              <a:t>Application d’un filtre aux images d’origine pour correspondre à une entrée </a:t>
            </a:r>
            <a:r>
              <a:rPr lang="fr-FR" sz="1500" dirty="0" err="1" smtClean="0"/>
              <a:t>impulsionnelle</a:t>
            </a:r>
            <a:endParaRPr lang="fr-FR" sz="1500" dirty="0" smtClean="0"/>
          </a:p>
          <a:p>
            <a:pPr algn="just">
              <a:buFontTx/>
              <a:buChar char="-"/>
            </a:pPr>
            <a:r>
              <a:rPr lang="fr-FR" sz="1500" dirty="0" smtClean="0"/>
              <a:t>Apprentissage non-supervisé des poses</a:t>
            </a:r>
          </a:p>
          <a:p>
            <a:pPr algn="just">
              <a:buFontTx/>
              <a:buChar char="-"/>
            </a:pPr>
            <a:r>
              <a:rPr lang="fr-FR" sz="1500" dirty="0" smtClean="0"/>
              <a:t>Classification des réponses</a:t>
            </a:r>
          </a:p>
          <a:p>
            <a:pPr algn="just">
              <a:buFontTx/>
              <a:buChar char="-"/>
            </a:pPr>
            <a:endParaRPr lang="fr-FR" sz="1500" dirty="0" smtClean="0"/>
          </a:p>
          <a:p>
            <a:pPr algn="just">
              <a:buNone/>
            </a:pPr>
            <a:endParaRPr lang="fr-FR" sz="1500" dirty="0" smtClean="0"/>
          </a:p>
          <a:p>
            <a:pPr algn="just">
              <a:buNone/>
            </a:pPr>
            <a:r>
              <a:rPr lang="fr-FR" sz="1500" dirty="0" smtClean="0"/>
              <a:t>	</a:t>
            </a:r>
          </a:p>
        </p:txBody>
      </p:sp>
      <p:sp>
        <p:nvSpPr>
          <p:cNvPr id="5" name="Espace réservé du numéro de diapositive 4"/>
          <p:cNvSpPr>
            <a:spLocks noGrp="1"/>
          </p:cNvSpPr>
          <p:nvPr>
            <p:ph type="sldNum" sz="quarter" idx="12"/>
          </p:nvPr>
        </p:nvSpPr>
        <p:spPr>
          <a:xfrm>
            <a:off x="8316416" y="6407944"/>
            <a:ext cx="696616" cy="365125"/>
          </a:xfrm>
        </p:spPr>
        <p:txBody>
          <a:bodyPr/>
          <a:lstStyle/>
          <a:p>
            <a:fld id="{4F6FD61E-18DB-4DA2-BAE8-5A6C2FF96024}" type="slidenum">
              <a:rPr lang="fr-FR" sz="2500" smtClean="0"/>
              <a:pPr/>
              <a:t>33</a:t>
            </a:fld>
            <a:endParaRPr lang="fr-FR" sz="2500" dirty="0"/>
          </a:p>
        </p:txBody>
      </p:sp>
      <p:pic>
        <p:nvPicPr>
          <p:cNvPr id="1027" name="Picture 3"/>
          <p:cNvPicPr>
            <a:picLocks noChangeAspect="1" noChangeArrowheads="1"/>
          </p:cNvPicPr>
          <p:nvPr/>
        </p:nvPicPr>
        <p:blipFill>
          <a:blip r:embed="rId3" cstate="print"/>
          <a:srcRect l="11513" t="24210" r="10526" b="25705"/>
          <a:stretch>
            <a:fillRect/>
          </a:stretch>
        </p:blipFill>
        <p:spPr bwMode="auto">
          <a:xfrm>
            <a:off x="1043608" y="3645024"/>
            <a:ext cx="7093296" cy="2848066"/>
          </a:xfrm>
          <a:prstGeom prst="rect">
            <a:avLst/>
          </a:prstGeom>
          <a:noFill/>
          <a:ln w="9525">
            <a:noFill/>
            <a:miter lim="800000"/>
            <a:headEnd/>
            <a:tailEnd/>
          </a:ln>
        </p:spPr>
      </p:pic>
      <p:sp>
        <p:nvSpPr>
          <p:cNvPr id="7"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noProof="0" dirty="0">
                <a:effectLst>
                  <a:outerShdw blurRad="31750" dist="25400" dir="5400000" algn="tl" rotWithShape="0">
                    <a:srgbClr val="000000">
                      <a:alpha val="25000"/>
                    </a:srgbClr>
                  </a:outerShdw>
                </a:effectLst>
                <a:latin typeface="+mj-lt"/>
                <a:ea typeface="+mj-ea"/>
                <a:cs typeface="+mj-cs"/>
              </a:rPr>
              <a:t>4</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Exemples</a:t>
            </a:r>
            <a:r>
              <a:rPr kumimoji="0" lang="fr-FR" sz="3200" b="1" i="0" u="none" strike="noStrike" kern="1200" cap="none" spc="0" normalizeH="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d’application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10"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c) Article sur la reconnaissance de postures</a:t>
            </a:r>
            <a:endParaRPr lang="fr-FR" sz="1900"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3826768" cy="4525963"/>
          </a:xfrm>
        </p:spPr>
        <p:txBody>
          <a:bodyPr>
            <a:normAutofit/>
          </a:bodyPr>
          <a:lstStyle/>
          <a:p>
            <a:pPr algn="just">
              <a:buNone/>
            </a:pPr>
            <a:endParaRPr lang="fr-FR" sz="1800" dirty="0" smtClean="0"/>
          </a:p>
          <a:p>
            <a:pPr algn="just">
              <a:buNone/>
            </a:pPr>
            <a:r>
              <a:rPr lang="fr-FR" sz="1800" dirty="0" smtClean="0"/>
              <a:t>Résultats :</a:t>
            </a:r>
          </a:p>
          <a:p>
            <a:pPr algn="just">
              <a:buFontTx/>
              <a:buChar char="-"/>
            </a:pPr>
            <a:r>
              <a:rPr lang="fr-FR" sz="1800" dirty="0" smtClean="0"/>
              <a:t>Chaque pose est apprise</a:t>
            </a:r>
          </a:p>
          <a:p>
            <a:pPr algn="just">
              <a:buFontTx/>
              <a:buChar char="-"/>
            </a:pPr>
            <a:endParaRPr lang="fr-FR" sz="1800" dirty="0" smtClean="0"/>
          </a:p>
          <a:p>
            <a:pPr algn="just">
              <a:buFontTx/>
              <a:buChar char="-"/>
            </a:pPr>
            <a:r>
              <a:rPr lang="fr-FR" sz="1800" dirty="0" smtClean="0"/>
              <a:t>Préférence de certaines poses dans l’apprentissage</a:t>
            </a:r>
          </a:p>
          <a:p>
            <a:pPr algn="just">
              <a:buFontTx/>
              <a:buChar char="-"/>
            </a:pPr>
            <a:endParaRPr lang="fr-FR" sz="1800" dirty="0" smtClean="0"/>
          </a:p>
          <a:p>
            <a:pPr algn="just">
              <a:buFontTx/>
              <a:buChar char="-"/>
            </a:pPr>
            <a:r>
              <a:rPr lang="fr-FR" sz="1800" dirty="0" smtClean="0"/>
              <a:t>Le taux d’estimation (à +/-15°) après classification est de 94,7%</a:t>
            </a:r>
          </a:p>
          <a:p>
            <a:pPr algn="just">
              <a:buNone/>
            </a:pPr>
            <a:endParaRPr lang="fr-FR" sz="1800" dirty="0" smtClean="0"/>
          </a:p>
          <a:p>
            <a:pPr algn="just">
              <a:buNone/>
            </a:pPr>
            <a:r>
              <a:rPr lang="fr-FR" sz="1800" dirty="0" smtClean="0"/>
              <a:t>	</a:t>
            </a:r>
          </a:p>
        </p:txBody>
      </p:sp>
      <p:sp>
        <p:nvSpPr>
          <p:cNvPr id="5" name="Espace réservé du numéro de diapositive 4"/>
          <p:cNvSpPr>
            <a:spLocks noGrp="1"/>
          </p:cNvSpPr>
          <p:nvPr>
            <p:ph type="sldNum" sz="quarter" idx="12"/>
          </p:nvPr>
        </p:nvSpPr>
        <p:spPr>
          <a:xfrm>
            <a:off x="8316416" y="6407944"/>
            <a:ext cx="696616" cy="365125"/>
          </a:xfrm>
        </p:spPr>
        <p:txBody>
          <a:bodyPr/>
          <a:lstStyle/>
          <a:p>
            <a:fld id="{4F6FD61E-18DB-4DA2-BAE8-5A6C2FF96024}" type="slidenum">
              <a:rPr lang="fr-FR" sz="2500" smtClean="0"/>
              <a:pPr/>
              <a:t>34</a:t>
            </a:fld>
            <a:endParaRPr lang="fr-FR" sz="2500" dirty="0"/>
          </a:p>
        </p:txBody>
      </p:sp>
      <p:pic>
        <p:nvPicPr>
          <p:cNvPr id="7" name="Picture 2"/>
          <p:cNvPicPr>
            <a:picLocks noChangeAspect="1" noChangeArrowheads="1"/>
          </p:cNvPicPr>
          <p:nvPr/>
        </p:nvPicPr>
        <p:blipFill>
          <a:blip r:embed="rId3" cstate="print"/>
          <a:srcRect l="51084" t="24210" r="10526" b="20035"/>
          <a:stretch>
            <a:fillRect/>
          </a:stretch>
        </p:blipFill>
        <p:spPr bwMode="auto">
          <a:xfrm>
            <a:off x="4355976" y="1628800"/>
            <a:ext cx="4442527" cy="4032448"/>
          </a:xfrm>
          <a:prstGeom prst="rect">
            <a:avLst/>
          </a:prstGeom>
          <a:noFill/>
          <a:ln w="9525">
            <a:noFill/>
            <a:miter lim="800000"/>
            <a:headEnd/>
            <a:tailEnd/>
          </a:ln>
        </p:spPr>
      </p:pic>
      <p:sp>
        <p:nvSpPr>
          <p:cNvPr id="6"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noProof="0" dirty="0">
                <a:effectLst>
                  <a:outerShdw blurRad="31750" dist="25400" dir="5400000" algn="tl" rotWithShape="0">
                    <a:srgbClr val="000000">
                      <a:alpha val="25000"/>
                    </a:srgbClr>
                  </a:outerShdw>
                </a:effectLst>
                <a:latin typeface="+mj-lt"/>
                <a:ea typeface="+mj-ea"/>
                <a:cs typeface="+mj-cs"/>
              </a:rPr>
              <a:t>4</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Exemples</a:t>
            </a:r>
            <a:r>
              <a:rPr kumimoji="0" lang="fr-FR" sz="3200" b="1" i="0" u="none" strike="noStrike" kern="1200" cap="none" spc="0" normalizeH="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d’application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10"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c) Article sur la reconnaissance de postures</a:t>
            </a:r>
            <a:endParaRPr lang="fr-FR" sz="1900"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l="51084" t="13815" r="8754" b="6806"/>
          <a:stretch>
            <a:fillRect/>
          </a:stretch>
        </p:blipFill>
        <p:spPr bwMode="auto">
          <a:xfrm>
            <a:off x="4427984" y="1427750"/>
            <a:ext cx="4104456" cy="5070210"/>
          </a:xfrm>
          <a:prstGeom prst="rect">
            <a:avLst/>
          </a:prstGeom>
          <a:noFill/>
          <a:ln w="9525">
            <a:noFill/>
            <a:miter lim="800000"/>
            <a:headEnd/>
            <a:tailEnd/>
          </a:ln>
        </p:spPr>
      </p:pic>
      <p:sp>
        <p:nvSpPr>
          <p:cNvPr id="2" name="Espace réservé du contenu 1"/>
          <p:cNvSpPr>
            <a:spLocks noGrp="1"/>
          </p:cNvSpPr>
          <p:nvPr>
            <p:ph idx="1"/>
          </p:nvPr>
        </p:nvSpPr>
        <p:spPr>
          <a:xfrm>
            <a:off x="457200" y="1481328"/>
            <a:ext cx="3970784" cy="4525963"/>
          </a:xfrm>
        </p:spPr>
        <p:txBody>
          <a:bodyPr>
            <a:normAutofit/>
          </a:bodyPr>
          <a:lstStyle/>
          <a:p>
            <a:pPr algn="just">
              <a:buNone/>
            </a:pPr>
            <a:endParaRPr lang="fr-FR" sz="1800" dirty="0" smtClean="0"/>
          </a:p>
          <a:p>
            <a:pPr algn="just">
              <a:buNone/>
            </a:pPr>
            <a:r>
              <a:rPr lang="fr-FR" sz="1800" dirty="0" smtClean="0"/>
              <a:t>Intérêt de l’apprentissage par</a:t>
            </a:r>
          </a:p>
          <a:p>
            <a:pPr algn="just">
              <a:buNone/>
            </a:pPr>
            <a:r>
              <a:rPr lang="fr-FR" sz="1800" dirty="0" smtClean="0"/>
              <a:t>couche :</a:t>
            </a:r>
          </a:p>
          <a:p>
            <a:pPr algn="just">
              <a:buNone/>
            </a:pPr>
            <a:endParaRPr lang="fr-FR" sz="1800" dirty="0" smtClean="0"/>
          </a:p>
          <a:p>
            <a:pPr algn="just">
              <a:buFontTx/>
              <a:buChar char="-"/>
            </a:pPr>
            <a:r>
              <a:rPr lang="fr-FR" sz="1800" dirty="0" smtClean="0"/>
              <a:t>Complexification des modèles appris</a:t>
            </a:r>
          </a:p>
          <a:p>
            <a:pPr algn="just">
              <a:buNone/>
            </a:pPr>
            <a:endParaRPr lang="fr-FR" sz="1800" dirty="0" smtClean="0"/>
          </a:p>
          <a:p>
            <a:pPr algn="just">
              <a:buFontTx/>
              <a:buChar char="-"/>
            </a:pPr>
            <a:r>
              <a:rPr lang="fr-FR" sz="1800" dirty="0" smtClean="0"/>
              <a:t>Résultats plus précis et détaillés</a:t>
            </a:r>
          </a:p>
          <a:p>
            <a:pPr algn="just">
              <a:buNone/>
            </a:pPr>
            <a:r>
              <a:rPr lang="fr-FR" sz="1800" dirty="0" smtClean="0"/>
              <a:t>	</a:t>
            </a:r>
          </a:p>
        </p:txBody>
      </p:sp>
      <p:sp>
        <p:nvSpPr>
          <p:cNvPr id="5" name="Espace réservé du numéro de diapositive 4"/>
          <p:cNvSpPr>
            <a:spLocks noGrp="1"/>
          </p:cNvSpPr>
          <p:nvPr>
            <p:ph type="sldNum" sz="quarter" idx="12"/>
          </p:nvPr>
        </p:nvSpPr>
        <p:spPr>
          <a:xfrm>
            <a:off x="8388424" y="6407944"/>
            <a:ext cx="624608" cy="365125"/>
          </a:xfrm>
        </p:spPr>
        <p:txBody>
          <a:bodyPr/>
          <a:lstStyle/>
          <a:p>
            <a:fld id="{4F6FD61E-18DB-4DA2-BAE8-5A6C2FF96024}" type="slidenum">
              <a:rPr lang="fr-FR" sz="2500" smtClean="0"/>
              <a:pPr/>
              <a:t>35</a:t>
            </a:fld>
            <a:endParaRPr lang="fr-FR" sz="2500" dirty="0"/>
          </a:p>
        </p:txBody>
      </p:sp>
      <p:sp>
        <p:nvSpPr>
          <p:cNvPr id="6"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noProof="0" dirty="0">
                <a:effectLst>
                  <a:outerShdw blurRad="31750" dist="25400" dir="5400000" algn="tl" rotWithShape="0">
                    <a:srgbClr val="000000">
                      <a:alpha val="25000"/>
                    </a:srgbClr>
                  </a:outerShdw>
                </a:effectLst>
                <a:latin typeface="+mj-lt"/>
                <a:ea typeface="+mj-ea"/>
                <a:cs typeface="+mj-cs"/>
              </a:rPr>
              <a:t>4</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Exemples</a:t>
            </a:r>
            <a:r>
              <a:rPr kumimoji="0" lang="fr-FR" sz="3200" b="1" i="0" u="none" strike="noStrike" kern="1200" cap="none" spc="0" normalizeH="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d’application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8"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c) Article sur la reconnaissance de postures</a:t>
            </a:r>
            <a:endParaRPr lang="fr-FR" sz="1900"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l="10922" t="30825" r="9935" b="25705"/>
          <a:stretch>
            <a:fillRect/>
          </a:stretch>
        </p:blipFill>
        <p:spPr bwMode="auto">
          <a:xfrm>
            <a:off x="251520" y="3573016"/>
            <a:ext cx="8604448" cy="2953766"/>
          </a:xfrm>
          <a:prstGeom prst="rect">
            <a:avLst/>
          </a:prstGeom>
          <a:noFill/>
          <a:ln w="9525">
            <a:noFill/>
            <a:miter lim="800000"/>
            <a:headEnd/>
            <a:tailEnd/>
          </a:ln>
        </p:spPr>
      </p:pic>
      <p:sp>
        <p:nvSpPr>
          <p:cNvPr id="2" name="Espace réservé du contenu 1"/>
          <p:cNvSpPr>
            <a:spLocks noGrp="1"/>
          </p:cNvSpPr>
          <p:nvPr>
            <p:ph idx="1"/>
          </p:nvPr>
        </p:nvSpPr>
        <p:spPr/>
        <p:txBody>
          <a:bodyPr>
            <a:normAutofit/>
          </a:bodyPr>
          <a:lstStyle/>
          <a:p>
            <a:pPr algn="just">
              <a:buNone/>
            </a:pPr>
            <a:r>
              <a:rPr lang="fr-FR" sz="1800" dirty="0" smtClean="0"/>
              <a:t>Résultats :</a:t>
            </a:r>
          </a:p>
          <a:p>
            <a:pPr algn="just">
              <a:buFontTx/>
              <a:buChar char="-"/>
            </a:pPr>
            <a:r>
              <a:rPr lang="fr-FR" sz="1800" dirty="0" smtClean="0"/>
              <a:t>Ci-dessous : une couche C2 comportant 3 neurones, apprentissage de trois zone du visage (les yeux, le nez et l’œil gauche, et le visage dans son ensemble)</a:t>
            </a:r>
          </a:p>
          <a:p>
            <a:pPr algn="just">
              <a:buFontTx/>
              <a:buChar char="-"/>
            </a:pPr>
            <a:r>
              <a:rPr lang="fr-FR" sz="1800" dirty="0" smtClean="0"/>
              <a:t>Généraux : à partir d’une couche C2 de 10 neurones, la classification du visage et de ses zones est supérieure à 97%	</a:t>
            </a:r>
          </a:p>
          <a:p>
            <a:pPr algn="just">
              <a:buFontTx/>
              <a:buChar char="-"/>
            </a:pPr>
            <a:r>
              <a:rPr lang="fr-FR" sz="1800" dirty="0" smtClean="0"/>
              <a:t>Voir vidéo (</a:t>
            </a:r>
            <a:r>
              <a:rPr lang="fr-FR" sz="1800" dirty="0" smtClean="0">
                <a:hlinkClick r:id="rId4" action="ppaction://hlinkfile"/>
              </a:rPr>
              <a:t>1</a:t>
            </a:r>
            <a:r>
              <a:rPr lang="fr-FR" sz="1800" dirty="0" smtClean="0"/>
              <a:t>, </a:t>
            </a:r>
            <a:r>
              <a:rPr lang="fr-FR" sz="1800" dirty="0" smtClean="0">
                <a:hlinkClick r:id="rId5" action="ppaction://hlinkfile"/>
              </a:rPr>
              <a:t>2</a:t>
            </a:r>
            <a:r>
              <a:rPr lang="fr-FR" sz="1800" dirty="0" smtClean="0"/>
              <a:t> et </a:t>
            </a:r>
            <a:r>
              <a:rPr lang="fr-FR" sz="1800" dirty="0" smtClean="0">
                <a:hlinkClick r:id="rId6" action="ppaction://hlinkfile"/>
              </a:rPr>
              <a:t>3</a:t>
            </a:r>
            <a:r>
              <a:rPr lang="fr-FR" sz="1800" dirty="0" smtClean="0"/>
              <a:t>)</a:t>
            </a:r>
          </a:p>
        </p:txBody>
      </p:sp>
      <p:sp>
        <p:nvSpPr>
          <p:cNvPr id="5" name="Espace réservé du numéro de diapositive 4"/>
          <p:cNvSpPr>
            <a:spLocks noGrp="1"/>
          </p:cNvSpPr>
          <p:nvPr>
            <p:ph type="sldNum" sz="quarter" idx="12"/>
          </p:nvPr>
        </p:nvSpPr>
        <p:spPr>
          <a:xfrm>
            <a:off x="8316416" y="6407944"/>
            <a:ext cx="696616" cy="365125"/>
          </a:xfrm>
        </p:spPr>
        <p:txBody>
          <a:bodyPr/>
          <a:lstStyle/>
          <a:p>
            <a:fld id="{4F6FD61E-18DB-4DA2-BAE8-5A6C2FF96024}" type="slidenum">
              <a:rPr lang="fr-FR" sz="2500" smtClean="0"/>
              <a:pPr/>
              <a:t>36</a:t>
            </a:fld>
            <a:endParaRPr lang="fr-FR" sz="2500" dirty="0"/>
          </a:p>
        </p:txBody>
      </p:sp>
      <p:sp>
        <p:nvSpPr>
          <p:cNvPr id="6"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b="1" noProof="0" dirty="0">
                <a:effectLst>
                  <a:outerShdw blurRad="31750" dist="25400" dir="5400000" algn="tl" rotWithShape="0">
                    <a:srgbClr val="000000">
                      <a:alpha val="25000"/>
                    </a:srgbClr>
                  </a:outerShdw>
                </a:effectLst>
                <a:latin typeface="+mj-lt"/>
                <a:ea typeface="+mj-ea"/>
                <a:cs typeface="+mj-cs"/>
              </a:rPr>
              <a:t>4</a:t>
            </a: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Exemples</a:t>
            </a:r>
            <a:r>
              <a:rPr kumimoji="0" lang="fr-FR" sz="3200" b="1" i="0" u="none" strike="noStrike" kern="1200" cap="none" spc="0" normalizeH="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 d’application</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8"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c) Article sur la reconnaissance de postures</a:t>
            </a:r>
            <a:endParaRPr lang="fr-FR" sz="1900"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pPr algn="just"/>
            <a:r>
              <a:rPr lang="fr-FR" dirty="0" smtClean="0"/>
              <a:t>Le système biologique est complexe.</a:t>
            </a:r>
          </a:p>
          <a:p>
            <a:pPr algn="just"/>
            <a:endParaRPr lang="fr-FR" dirty="0" smtClean="0"/>
          </a:p>
          <a:p>
            <a:pPr algn="just"/>
            <a:r>
              <a:rPr lang="fr-FR" dirty="0" smtClean="0"/>
              <a:t>Il reste beaucoup à faire pour reproduire le fonctionnement du cerveau</a:t>
            </a:r>
          </a:p>
          <a:p>
            <a:pPr algn="just"/>
            <a:endParaRPr lang="fr-FR" dirty="0" smtClean="0"/>
          </a:p>
          <a:p>
            <a:pPr algn="just"/>
            <a:r>
              <a:rPr lang="fr-FR" dirty="0" smtClean="0"/>
              <a:t>De nombreux projets et de nombreuses équipes qui empruntent des voies différentes</a:t>
            </a:r>
          </a:p>
          <a:p>
            <a:pPr algn="just"/>
            <a:endParaRPr lang="fr-FR" dirty="0" smtClean="0"/>
          </a:p>
          <a:p>
            <a:pPr algn="just"/>
            <a:r>
              <a:rPr lang="fr-FR" dirty="0" smtClean="0"/>
              <a:t>Les très nombreuses applications parviennent à de très bon résultats de classification</a:t>
            </a:r>
          </a:p>
          <a:p>
            <a:pPr algn="just"/>
            <a:endParaRPr lang="fr-FR" dirty="0" smtClean="0"/>
          </a:p>
          <a:p>
            <a:pPr algn="just"/>
            <a:r>
              <a:rPr lang="fr-FR" dirty="0" smtClean="0"/>
              <a:t>La modélisation physique est encore difficile</a:t>
            </a:r>
          </a:p>
        </p:txBody>
      </p:sp>
      <p:sp>
        <p:nvSpPr>
          <p:cNvPr id="3" name="Espace réservé du numéro de diapositive 2"/>
          <p:cNvSpPr>
            <a:spLocks noGrp="1"/>
          </p:cNvSpPr>
          <p:nvPr>
            <p:ph type="sldNum" sz="quarter" idx="12"/>
          </p:nvPr>
        </p:nvSpPr>
        <p:spPr>
          <a:xfrm>
            <a:off x="8429652" y="6407944"/>
            <a:ext cx="583380" cy="365125"/>
          </a:xfrm>
        </p:spPr>
        <p:txBody>
          <a:bodyPr/>
          <a:lstStyle/>
          <a:p>
            <a:fld id="{4F6FD61E-18DB-4DA2-BAE8-5A6C2FF96024}" type="slidenum">
              <a:rPr lang="fr-FR" sz="2500" smtClean="0"/>
              <a:pPr/>
              <a:t>37</a:t>
            </a:fld>
            <a:endParaRPr lang="fr-FR" sz="2500"/>
          </a:p>
        </p:txBody>
      </p:sp>
      <p:sp>
        <p:nvSpPr>
          <p:cNvPr id="4" name="Titre 3"/>
          <p:cNvSpPr>
            <a:spLocks noGrp="1"/>
          </p:cNvSpPr>
          <p:nvPr>
            <p:ph type="title"/>
          </p:nvPr>
        </p:nvSpPr>
        <p:spPr/>
        <p:txBody>
          <a:bodyPr/>
          <a:lstStyle/>
          <a:p>
            <a:r>
              <a:rPr lang="fr-FR" dirty="0" smtClean="0">
                <a:solidFill>
                  <a:schemeClr val="tx1"/>
                </a:solidFill>
              </a:rPr>
              <a:t>Conclusion</a:t>
            </a:r>
            <a:endParaRPr lang="fr-FR"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pPr algn="ctr"/>
            <a:r>
              <a:rPr lang="fr-FR" dirty="0" smtClean="0">
                <a:solidFill>
                  <a:schemeClr val="tx1"/>
                </a:solidFill>
              </a:rPr>
              <a:t>Merci de votre attention</a:t>
            </a:r>
            <a:endParaRPr lang="fr-FR" dirty="0">
              <a:solidFill>
                <a:schemeClr val="tx1"/>
              </a:solidFill>
            </a:endParaRPr>
          </a:p>
        </p:txBody>
      </p:sp>
      <p:sp>
        <p:nvSpPr>
          <p:cNvPr id="3" name="Espace réservé du numéro de diapositive 2"/>
          <p:cNvSpPr>
            <a:spLocks noGrp="1"/>
          </p:cNvSpPr>
          <p:nvPr>
            <p:ph type="sldNum" sz="quarter" idx="12"/>
          </p:nvPr>
        </p:nvSpPr>
        <p:spPr>
          <a:xfrm>
            <a:off x="8429652" y="6407944"/>
            <a:ext cx="583380" cy="365125"/>
          </a:xfrm>
        </p:spPr>
        <p:txBody>
          <a:bodyPr/>
          <a:lstStyle/>
          <a:p>
            <a:fld id="{4F6FD61E-18DB-4DA2-BAE8-5A6C2FF96024}" type="slidenum">
              <a:rPr lang="fr-FR" sz="2500" smtClean="0"/>
              <a:pPr/>
              <a:t>38</a:t>
            </a:fld>
            <a:endParaRPr lang="fr-FR" sz="250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None/>
            </a:pPr>
            <a:r>
              <a:rPr lang="fr-FR" u="sng" dirty="0" smtClean="0"/>
              <a:t>Vision</a:t>
            </a:r>
            <a:r>
              <a:rPr lang="fr-FR" dirty="0" smtClean="0"/>
              <a:t> :</a:t>
            </a:r>
          </a:p>
          <a:p>
            <a:pPr>
              <a:buNone/>
            </a:pPr>
            <a:endParaRPr lang="fr-FR" dirty="0" smtClean="0"/>
          </a:p>
          <a:p>
            <a:pPr algn="just">
              <a:buClrTx/>
              <a:buSzPct val="110000"/>
              <a:buFont typeface="Arial" pitchFamily="34" charset="0"/>
              <a:buChar char="•"/>
            </a:pPr>
            <a:r>
              <a:rPr lang="fr-FR" dirty="0" smtClean="0"/>
              <a:t>Perception par l'œil de la lumière, des couleurs, des formes; ensemble des mécanismes physiologiques par lesquels les radiations lumineuses reçues par l'œil déterminent des impressions sensorielles de nature variée (d’après le Centre National de Ressource Textuelle et Lexicale)</a:t>
            </a:r>
          </a:p>
          <a:p>
            <a:pPr algn="just">
              <a:buNone/>
            </a:pPr>
            <a:r>
              <a:rPr lang="fr-FR" dirty="0" smtClean="0"/>
              <a:t>	</a:t>
            </a:r>
          </a:p>
          <a:p>
            <a:pPr algn="just">
              <a:buNone/>
            </a:pPr>
            <a:endParaRPr lang="fr-FR" dirty="0"/>
          </a:p>
        </p:txBody>
      </p:sp>
      <p:sp>
        <p:nvSpPr>
          <p:cNvPr id="4"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2) Résultats généraux de la recherche</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5" name="Espace réservé du numéro de diapositive 4"/>
          <p:cNvSpPr>
            <a:spLocks noGrp="1"/>
          </p:cNvSpPr>
          <p:nvPr>
            <p:ph type="sldNum" sz="quarter" idx="12"/>
          </p:nvPr>
        </p:nvSpPr>
        <p:spPr/>
        <p:txBody>
          <a:bodyPr/>
          <a:lstStyle/>
          <a:p>
            <a:fld id="{4F6FD61E-18DB-4DA2-BAE8-5A6C2FF96024}" type="slidenum">
              <a:rPr lang="fr-FR" sz="2500" smtClean="0"/>
              <a:pPr/>
              <a:t>4</a:t>
            </a:fld>
            <a:endParaRPr lang="fr-FR" sz="2500" dirty="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pPr algn="just"/>
            <a:endParaRPr lang="fr-FR" sz="2000" dirty="0" smtClean="0"/>
          </a:p>
          <a:p>
            <a:pPr algn="just">
              <a:buNone/>
            </a:pPr>
            <a:r>
              <a:rPr lang="fr-FR" sz="2000" u="sng" dirty="0" smtClean="0"/>
              <a:t>Evolution de la définition</a:t>
            </a:r>
            <a:r>
              <a:rPr lang="fr-FR" sz="2000" dirty="0" smtClean="0"/>
              <a:t> :</a:t>
            </a:r>
          </a:p>
          <a:p>
            <a:pPr algn="just">
              <a:buNone/>
            </a:pPr>
            <a:r>
              <a:rPr lang="fr-FR" sz="2000" dirty="0" smtClean="0"/>
              <a:t>i)   circuits analogiques qui reproduisent une fonction et/ou une structure neuronale</a:t>
            </a:r>
          </a:p>
          <a:p>
            <a:pPr algn="just">
              <a:buNone/>
            </a:pPr>
            <a:r>
              <a:rPr lang="fr-FR" sz="2000" dirty="0" smtClean="0"/>
              <a:t>ii) systèmes mixtes analogique-numérique pour couvrir des besoins en flexibilité de configuration et en communication</a:t>
            </a:r>
          </a:p>
          <a:p>
            <a:pPr algn="just">
              <a:buNone/>
            </a:pPr>
            <a:r>
              <a:rPr lang="fr-FR" sz="2000" dirty="0" smtClean="0"/>
              <a:t>iii) extension de leur utilisation en utilisant des processeurs numériques permettant des implémentations logicielles</a:t>
            </a:r>
          </a:p>
          <a:p>
            <a:pPr algn="just">
              <a:buNone/>
            </a:pPr>
            <a:endParaRPr lang="fr-FR" sz="2000" dirty="0" smtClean="0"/>
          </a:p>
          <a:p>
            <a:pPr algn="just">
              <a:buNone/>
            </a:pPr>
            <a:r>
              <a:rPr lang="fr-FR" sz="2000" u="sng" dirty="0" smtClean="0"/>
              <a:t>Définition arrêtée aujourd’hui</a:t>
            </a:r>
            <a:r>
              <a:rPr lang="fr-FR" sz="2000" dirty="0" smtClean="0"/>
              <a:t> :</a:t>
            </a:r>
          </a:p>
          <a:p>
            <a:pPr algn="just">
              <a:buClrTx/>
              <a:buSzPct val="110000"/>
              <a:buFont typeface="Arial" pitchFamily="34" charset="0"/>
              <a:buChar char="•"/>
            </a:pPr>
            <a:r>
              <a:rPr lang="fr-FR" sz="2000" dirty="0" smtClean="0"/>
              <a:t>implémentation mixte à forte composante analogique, qui reproduit des structures et/ou des fonctions neuronales</a:t>
            </a:r>
          </a:p>
          <a:p>
            <a:pPr algn="just">
              <a:buNone/>
            </a:pPr>
            <a:endParaRPr lang="fr-FR" sz="2000" dirty="0" smtClean="0"/>
          </a:p>
          <a:p>
            <a:pPr algn="just">
              <a:buNone/>
            </a:pPr>
            <a:r>
              <a:rPr lang="fr-FR" sz="1500" dirty="0" smtClean="0"/>
              <a:t>(B. Belhadj-Mohamed, Systèmes neuromorphiques temps réel : contribution à l’intégration de réseaux de neurones biologiquement réaliste avec fonctions de plasticité, thèse de doctorat, université de bordeaux 1, Juillet 2010)</a:t>
            </a:r>
          </a:p>
        </p:txBody>
      </p:sp>
      <p:sp>
        <p:nvSpPr>
          <p:cNvPr id="3" name="Titre 2"/>
          <p:cNvSpPr>
            <a:spLocks noGrp="1"/>
          </p:cNvSpPr>
          <p:nvPr>
            <p:ph type="title"/>
          </p:nvPr>
        </p:nvSpPr>
        <p:spPr>
          <a:xfrm>
            <a:off x="914400" y="857232"/>
            <a:ext cx="8229600" cy="1143000"/>
          </a:xfrm>
        </p:spPr>
        <p:txBody>
          <a:bodyPr>
            <a:normAutofit/>
          </a:bodyPr>
          <a:lstStyle/>
          <a:p>
            <a:r>
              <a:rPr lang="fr-FR" sz="2000" dirty="0" smtClean="0">
                <a:solidFill>
                  <a:schemeClr val="tx1"/>
                </a:solidFill>
                <a:effectLst/>
              </a:rPr>
              <a:t>a) Qu’est ce qu’un système neuromorphique?</a:t>
            </a:r>
            <a:br>
              <a:rPr lang="fr-FR" sz="2000" dirty="0" smtClean="0">
                <a:solidFill>
                  <a:schemeClr val="tx1"/>
                </a:solidFill>
                <a:effectLst/>
              </a:rPr>
            </a:br>
            <a:endParaRPr lang="fr-FR" sz="2000" dirty="0">
              <a:solidFill>
                <a:schemeClr val="tx1"/>
              </a:solidFill>
              <a:effectLst/>
            </a:endParaRPr>
          </a:p>
        </p:txBody>
      </p:sp>
      <p:sp>
        <p:nvSpPr>
          <p:cNvPr id="4"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2) Résultats généraux de la recherche</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5" name="Espace réservé du numéro de diapositive 4"/>
          <p:cNvSpPr>
            <a:spLocks noGrp="1"/>
          </p:cNvSpPr>
          <p:nvPr>
            <p:ph type="sldNum" sz="quarter" idx="12"/>
          </p:nvPr>
        </p:nvSpPr>
        <p:spPr/>
        <p:txBody>
          <a:bodyPr/>
          <a:lstStyle/>
          <a:p>
            <a:fld id="{4F6FD61E-18DB-4DA2-BAE8-5A6C2FF96024}" type="slidenum">
              <a:rPr lang="fr-FR" sz="2500" smtClean="0"/>
              <a:pPr/>
              <a:t>5</a:t>
            </a:fld>
            <a:endParaRPr lang="fr-FR" sz="2500"/>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914400" y="857232"/>
            <a:ext cx="8229600" cy="1143000"/>
          </a:xfrm>
        </p:spPr>
        <p:txBody>
          <a:bodyPr>
            <a:normAutofit/>
          </a:bodyPr>
          <a:lstStyle/>
          <a:p>
            <a:r>
              <a:rPr lang="fr-FR" sz="2000" dirty="0" smtClean="0">
                <a:solidFill>
                  <a:schemeClr val="tx1"/>
                </a:solidFill>
                <a:effectLst/>
              </a:rPr>
              <a:t>a) Qu’est ce qu’un système neuromorphique?</a:t>
            </a:r>
            <a:br>
              <a:rPr lang="fr-FR" sz="2000" dirty="0" smtClean="0">
                <a:solidFill>
                  <a:schemeClr val="tx1"/>
                </a:solidFill>
                <a:effectLst/>
              </a:rPr>
            </a:br>
            <a:endParaRPr lang="fr-FR" sz="2000" dirty="0">
              <a:solidFill>
                <a:schemeClr val="tx1"/>
              </a:solidFill>
              <a:effectLst/>
            </a:endParaRPr>
          </a:p>
        </p:txBody>
      </p:sp>
      <p:sp>
        <p:nvSpPr>
          <p:cNvPr id="2" name="Espace réservé du contenu 1"/>
          <p:cNvSpPr>
            <a:spLocks noGrp="1"/>
          </p:cNvSpPr>
          <p:nvPr>
            <p:ph sz="quarter" idx="2"/>
          </p:nvPr>
        </p:nvSpPr>
        <p:spPr>
          <a:xfrm>
            <a:off x="428596" y="1214422"/>
            <a:ext cx="5143536" cy="4929222"/>
          </a:xfrm>
        </p:spPr>
        <p:txBody>
          <a:bodyPr>
            <a:normAutofit/>
          </a:bodyPr>
          <a:lstStyle/>
          <a:p>
            <a:pPr algn="just">
              <a:buNone/>
            </a:pPr>
            <a:endParaRPr lang="fr-FR" sz="1900" dirty="0" smtClean="0"/>
          </a:p>
          <a:p>
            <a:pPr algn="just"/>
            <a:r>
              <a:rPr lang="fr-FR" sz="1900" dirty="0" smtClean="0"/>
              <a:t>Les bases du système biologique:</a:t>
            </a:r>
          </a:p>
          <a:p>
            <a:pPr algn="just">
              <a:buFontTx/>
              <a:buChar char="-"/>
            </a:pPr>
            <a:r>
              <a:rPr lang="fr-FR" sz="1900" dirty="0" smtClean="0"/>
              <a:t>Le neurone (composante principale du cortex cérébral, 10^11) divisé en trois partie : les dendrites (relais de l’information reçue), le soma (émetteur et récepteur de l’information) et l’axone (relais de l’information émise</a:t>
            </a:r>
            <a:r>
              <a:rPr lang="fr-FR" sz="1900" dirty="0" smtClean="0"/>
              <a:t>)</a:t>
            </a:r>
            <a:endParaRPr lang="fr-FR" sz="1900" dirty="0" smtClean="0"/>
          </a:p>
          <a:p>
            <a:pPr algn="just">
              <a:buFontTx/>
              <a:buChar char="-"/>
            </a:pPr>
            <a:r>
              <a:rPr lang="fr-FR" sz="1900" dirty="0" smtClean="0"/>
              <a:t>La synapse (en moyenne 10^4 par neurone) : liaison entre deux neurones qui transfert l’information du neurone pré-synaptique  au  post-synaptique  (de l’axone vers les dendrites</a:t>
            </a:r>
            <a:r>
              <a:rPr lang="fr-FR" sz="1900" dirty="0" smtClean="0"/>
              <a:t>)</a:t>
            </a:r>
            <a:endParaRPr lang="fr-FR" sz="1900" dirty="0" smtClean="0"/>
          </a:p>
          <a:p>
            <a:pPr algn="just">
              <a:buFontTx/>
              <a:buChar char="-"/>
            </a:pPr>
            <a:endParaRPr lang="fr-FR" sz="1900" dirty="0" smtClean="0"/>
          </a:p>
        </p:txBody>
      </p:sp>
      <p:pic>
        <p:nvPicPr>
          <p:cNvPr id="22530" name="Picture 2" descr="http://web.expasy.org/prolune/images/prolune0607_2.jpg"/>
          <p:cNvPicPr>
            <a:picLocks noChangeAspect="1" noChangeArrowheads="1"/>
          </p:cNvPicPr>
          <p:nvPr/>
        </p:nvPicPr>
        <p:blipFill>
          <a:blip r:embed="rId2" cstate="print"/>
          <a:srcRect/>
          <a:stretch>
            <a:fillRect/>
          </a:stretch>
        </p:blipFill>
        <p:spPr bwMode="auto">
          <a:xfrm>
            <a:off x="5643570" y="1643050"/>
            <a:ext cx="3287611" cy="3766269"/>
          </a:xfrm>
          <a:prstGeom prst="rect">
            <a:avLst/>
          </a:prstGeom>
          <a:noFill/>
        </p:spPr>
      </p:pic>
      <p:sp>
        <p:nvSpPr>
          <p:cNvPr id="10" name="ZoneTexte 9"/>
          <p:cNvSpPr txBox="1"/>
          <p:nvPr/>
        </p:nvSpPr>
        <p:spPr>
          <a:xfrm>
            <a:off x="4572000" y="5429265"/>
            <a:ext cx="4572000" cy="1214445"/>
          </a:xfrm>
          <a:prstGeom prst="rect">
            <a:avLst/>
          </a:prstGeom>
          <a:noFill/>
        </p:spPr>
        <p:txBody>
          <a:bodyPr wrap="square" rtlCol="0">
            <a:spAutoFit/>
          </a:bodyPr>
          <a:lstStyle/>
          <a:p>
            <a:pPr algn="just"/>
            <a:r>
              <a:rPr lang="fr-FR" sz="1200" dirty="0" smtClean="0"/>
              <a:t>Structure d’une synapse. Le neurone émetteur transporte le message sous la forme d’un influx nerveux le long de son axone. Les neurotransmetteurs prennent le relais dans l’espace synaptique et sont captés sur des récepteurs à la surface des dendrites. Le message est ensuite traité par le neurone récepteur. (source : site internet </a:t>
            </a:r>
            <a:r>
              <a:rPr lang="fr-FR" sz="1200" dirty="0" err="1" smtClean="0">
                <a:hlinkClick r:id="rId3"/>
              </a:rPr>
              <a:t>Prolune</a:t>
            </a:r>
            <a:r>
              <a:rPr lang="fr-FR" sz="1200" dirty="0" smtClean="0"/>
              <a:t>)</a:t>
            </a:r>
            <a:endParaRPr lang="fr-FR" sz="1200" dirty="0"/>
          </a:p>
        </p:txBody>
      </p:sp>
      <p:sp>
        <p:nvSpPr>
          <p:cNvPr id="7" name="Espace réservé du numéro de diapositive 6"/>
          <p:cNvSpPr>
            <a:spLocks noGrp="1"/>
          </p:cNvSpPr>
          <p:nvPr>
            <p:ph type="sldNum" sz="quarter" idx="12"/>
          </p:nvPr>
        </p:nvSpPr>
        <p:spPr/>
        <p:txBody>
          <a:bodyPr/>
          <a:lstStyle/>
          <a:p>
            <a:fld id="{4F6FD61E-18DB-4DA2-BAE8-5A6C2FF96024}" type="slidenum">
              <a:rPr lang="fr-FR" sz="2500" smtClean="0"/>
              <a:pPr/>
              <a:t>6</a:t>
            </a:fld>
            <a:endParaRPr lang="fr-FR" sz="2500"/>
          </a:p>
        </p:txBody>
      </p:sp>
      <p:sp>
        <p:nvSpPr>
          <p:cNvPr id="8"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2) Résultats généraux de la recherche</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62500" lnSpcReduction="20000"/>
          </a:bodyPr>
          <a:lstStyle/>
          <a:p>
            <a:pPr algn="just"/>
            <a:endParaRPr lang="fr-FR" dirty="0" smtClean="0"/>
          </a:p>
          <a:p>
            <a:pPr algn="just">
              <a:buNone/>
            </a:pPr>
            <a:r>
              <a:rPr lang="fr-FR" dirty="0" smtClean="0"/>
              <a:t>Aspect Bio-inspiré :</a:t>
            </a:r>
          </a:p>
          <a:p>
            <a:pPr algn="just"/>
            <a:r>
              <a:rPr lang="fr-FR" dirty="0" smtClean="0"/>
              <a:t>Traitement asynchrone des données :</a:t>
            </a:r>
          </a:p>
          <a:p>
            <a:pPr algn="just">
              <a:buNone/>
            </a:pPr>
            <a:r>
              <a:rPr lang="fr-FR" sz="2200" dirty="0" smtClean="0"/>
              <a:t>Rétine composée de cellules qui réagissent indépendamment les unes des autres</a:t>
            </a:r>
          </a:p>
          <a:p>
            <a:pPr algn="just"/>
            <a:r>
              <a:rPr lang="fr-FR" dirty="0" smtClean="0"/>
              <a:t>Trains d’impulsion (</a:t>
            </a:r>
            <a:r>
              <a:rPr lang="fr-FR" dirty="0" err="1" smtClean="0"/>
              <a:t>spike</a:t>
            </a:r>
            <a:r>
              <a:rPr lang="fr-FR" dirty="0" smtClean="0"/>
              <a:t>) :</a:t>
            </a:r>
          </a:p>
          <a:p>
            <a:pPr algn="just">
              <a:buNone/>
            </a:pPr>
            <a:r>
              <a:rPr lang="fr-FR" sz="2200" dirty="0" smtClean="0"/>
              <a:t>Transmission de signaux d’impulsion pour « coder » l’information</a:t>
            </a:r>
          </a:p>
          <a:p>
            <a:pPr algn="just"/>
            <a:r>
              <a:rPr lang="fr-FR" dirty="0" smtClean="0"/>
              <a:t>Architecture en couche (V1, V2, V3, …) :</a:t>
            </a:r>
          </a:p>
          <a:p>
            <a:pPr algn="just">
              <a:buNone/>
            </a:pPr>
            <a:r>
              <a:rPr lang="fr-FR" sz="2200" dirty="0" smtClean="0"/>
              <a:t>Traitement progressif de l’information</a:t>
            </a:r>
          </a:p>
          <a:p>
            <a:pPr algn="just"/>
            <a:r>
              <a:rPr lang="fr-FR" dirty="0" smtClean="0"/>
              <a:t>Plasticité des synapses :</a:t>
            </a:r>
          </a:p>
          <a:p>
            <a:pPr algn="just">
              <a:buNone/>
            </a:pPr>
            <a:r>
              <a:rPr lang="fr-FR" sz="2200" dirty="0" smtClean="0"/>
              <a:t>Spécialisation des liaisons entre neurones, adaptation et reconversion</a:t>
            </a:r>
          </a:p>
          <a:p>
            <a:pPr algn="just"/>
            <a:r>
              <a:rPr lang="fr-FR" dirty="0" smtClean="0"/>
              <a:t>Robustesse :</a:t>
            </a:r>
          </a:p>
          <a:p>
            <a:pPr algn="just">
              <a:buNone/>
            </a:pPr>
            <a:r>
              <a:rPr lang="fr-FR" sz="2200" dirty="0" smtClean="0"/>
              <a:t>Résistance à la détérioration, à l’imprécision</a:t>
            </a:r>
          </a:p>
          <a:p>
            <a:pPr algn="just">
              <a:buNone/>
            </a:pPr>
            <a:r>
              <a:rPr lang="fr-FR" sz="1600" dirty="0" smtClean="0"/>
              <a:t>	</a:t>
            </a:r>
          </a:p>
          <a:p>
            <a:pPr algn="just">
              <a:buNone/>
            </a:pPr>
            <a:endParaRPr lang="fr-FR" sz="1600" dirty="0" smtClean="0"/>
          </a:p>
          <a:p>
            <a:pPr algn="just">
              <a:buNone/>
            </a:pPr>
            <a:r>
              <a:rPr lang="fr-FR" dirty="0" smtClean="0"/>
              <a:t>Aspect Biologique :</a:t>
            </a:r>
          </a:p>
          <a:p>
            <a:pPr algn="just"/>
            <a:r>
              <a:rPr lang="fr-FR" dirty="0" smtClean="0"/>
              <a:t>Problème de la perception, de l’analyse et de l’interprétation:</a:t>
            </a:r>
          </a:p>
          <a:p>
            <a:pPr algn="just">
              <a:buNone/>
            </a:pPr>
            <a:r>
              <a:rPr lang="fr-FR" sz="2100" dirty="0" smtClean="0"/>
              <a:t>	Compréhension des illusions d’optiques, des autres erreurs d’analyse, de la reconnaissance et des stimulations couplées</a:t>
            </a:r>
          </a:p>
        </p:txBody>
      </p:sp>
      <p:sp>
        <p:nvSpPr>
          <p:cNvPr id="3"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b) Comment se comporte le réseau neuronal et le système visuel?</a:t>
            </a:r>
            <a:endParaRPr lang="fr-FR" sz="1900" dirty="0">
              <a:solidFill>
                <a:schemeClr val="tx1"/>
              </a:solidFill>
            </a:endParaRPr>
          </a:p>
        </p:txBody>
      </p:sp>
      <p:sp>
        <p:nvSpPr>
          <p:cNvPr id="4"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2) Résultats généraux de la recherche</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5" name="Espace réservé du numéro de diapositive 4"/>
          <p:cNvSpPr>
            <a:spLocks noGrp="1"/>
          </p:cNvSpPr>
          <p:nvPr>
            <p:ph type="sldNum" sz="quarter" idx="12"/>
          </p:nvPr>
        </p:nvSpPr>
        <p:spPr/>
        <p:txBody>
          <a:bodyPr/>
          <a:lstStyle/>
          <a:p>
            <a:fld id="{4F6FD61E-18DB-4DA2-BAE8-5A6C2FF96024}" type="slidenum">
              <a:rPr lang="fr-FR" sz="2500" smtClean="0"/>
              <a:pPr/>
              <a:t>7</a:t>
            </a:fld>
            <a:endParaRPr lang="fr-FR" sz="2500"/>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214546" y="6000768"/>
            <a:ext cx="6786610" cy="714380"/>
          </a:xfrm>
        </p:spPr>
        <p:txBody>
          <a:bodyPr>
            <a:normAutofit/>
          </a:bodyPr>
          <a:lstStyle/>
          <a:p>
            <a:pPr algn="ctr">
              <a:buNone/>
            </a:pPr>
            <a:r>
              <a:rPr lang="fr-FR" sz="1800" dirty="0" smtClean="0"/>
              <a:t>Architecture du cortex visuel dans le cerveau</a:t>
            </a:r>
          </a:p>
          <a:p>
            <a:pPr>
              <a:buNone/>
            </a:pPr>
            <a:r>
              <a:rPr lang="fr-FR" sz="1200" dirty="0" smtClean="0"/>
              <a:t>				Source : site internet </a:t>
            </a:r>
            <a:r>
              <a:rPr lang="fr-FR" sz="1200" dirty="0" smtClean="0">
                <a:hlinkClick r:id="rId2"/>
              </a:rPr>
              <a:t>Le cerveau à tout les niveau</a:t>
            </a:r>
            <a:endParaRPr lang="fr-FR" sz="1200" dirty="0"/>
          </a:p>
        </p:txBody>
      </p:sp>
      <p:sp>
        <p:nvSpPr>
          <p:cNvPr id="3"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b) Comment se comporte le réseau neuronal et le système visuel?</a:t>
            </a:r>
            <a:endParaRPr lang="fr-FR" sz="1900" dirty="0">
              <a:solidFill>
                <a:schemeClr val="tx1"/>
              </a:solidFill>
            </a:endParaRPr>
          </a:p>
        </p:txBody>
      </p:sp>
      <p:sp>
        <p:nvSpPr>
          <p:cNvPr id="4"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2) Résultats généraux de la recherche</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pic>
        <p:nvPicPr>
          <p:cNvPr id="1026" name="Picture 2" descr="http://lecerveau.mcgill.ca/flash/a/a_02/a_02_cr/a_02_cr_vis/a_02_cr_vis_3b.jpg"/>
          <p:cNvPicPr>
            <a:picLocks noChangeAspect="1" noChangeArrowheads="1"/>
          </p:cNvPicPr>
          <p:nvPr/>
        </p:nvPicPr>
        <p:blipFill>
          <a:blip r:embed="rId3" cstate="print"/>
          <a:srcRect/>
          <a:stretch>
            <a:fillRect/>
          </a:stretch>
        </p:blipFill>
        <p:spPr bwMode="auto">
          <a:xfrm>
            <a:off x="0" y="1500174"/>
            <a:ext cx="9144000" cy="4500594"/>
          </a:xfrm>
          <a:prstGeom prst="rect">
            <a:avLst/>
          </a:prstGeom>
          <a:noFill/>
        </p:spPr>
      </p:pic>
      <p:sp>
        <p:nvSpPr>
          <p:cNvPr id="6" name="Espace réservé du numéro de diapositive 5"/>
          <p:cNvSpPr>
            <a:spLocks noGrp="1"/>
          </p:cNvSpPr>
          <p:nvPr>
            <p:ph type="sldNum" sz="quarter" idx="12"/>
          </p:nvPr>
        </p:nvSpPr>
        <p:spPr/>
        <p:txBody>
          <a:bodyPr/>
          <a:lstStyle/>
          <a:p>
            <a:fld id="{4F6FD61E-18DB-4DA2-BAE8-5A6C2FF96024}" type="slidenum">
              <a:rPr lang="fr-FR" sz="2500" smtClean="0"/>
              <a:pPr/>
              <a:t>8</a:t>
            </a:fld>
            <a:endParaRPr lang="fr-FR" sz="250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srcRect l="51084" t="13815" r="8754" b="41325"/>
          <a:stretch>
            <a:fillRect/>
          </a:stretch>
        </p:blipFill>
        <p:spPr bwMode="auto">
          <a:xfrm>
            <a:off x="1763688" y="1412776"/>
            <a:ext cx="6395154" cy="4464496"/>
          </a:xfrm>
          <a:prstGeom prst="rect">
            <a:avLst/>
          </a:prstGeom>
          <a:noFill/>
          <a:ln w="9525">
            <a:noFill/>
            <a:miter lim="800000"/>
            <a:headEnd/>
            <a:tailEnd/>
          </a:ln>
        </p:spPr>
      </p:pic>
      <p:sp>
        <p:nvSpPr>
          <p:cNvPr id="2" name="Espace réservé du contenu 1"/>
          <p:cNvSpPr>
            <a:spLocks noGrp="1"/>
          </p:cNvSpPr>
          <p:nvPr>
            <p:ph idx="1"/>
          </p:nvPr>
        </p:nvSpPr>
        <p:spPr>
          <a:xfrm>
            <a:off x="2357390" y="5733256"/>
            <a:ext cx="6786610" cy="792088"/>
          </a:xfrm>
        </p:spPr>
        <p:txBody>
          <a:bodyPr>
            <a:normAutofit/>
          </a:bodyPr>
          <a:lstStyle/>
          <a:p>
            <a:pPr algn="ctr">
              <a:buNone/>
            </a:pPr>
            <a:r>
              <a:rPr lang="fr-FR" sz="1800" dirty="0" smtClean="0"/>
              <a:t>Fonctionnement schématique</a:t>
            </a:r>
          </a:p>
          <a:p>
            <a:pPr>
              <a:buNone/>
            </a:pPr>
            <a:r>
              <a:rPr lang="fr-FR" sz="1200" dirty="0" smtClean="0"/>
              <a:t>	Source : Timothée MASQUELIER et Simon J.THORPE, Learning to </a:t>
            </a:r>
            <a:r>
              <a:rPr lang="fr-FR" sz="1200" dirty="0" err="1" smtClean="0"/>
              <a:t>recognize</a:t>
            </a:r>
            <a:r>
              <a:rPr lang="fr-FR" sz="1200" dirty="0" smtClean="0"/>
              <a:t> </a:t>
            </a:r>
            <a:r>
              <a:rPr lang="fr-FR" sz="1200" dirty="0" err="1" smtClean="0"/>
              <a:t>objects</a:t>
            </a:r>
            <a:r>
              <a:rPr lang="fr-FR" sz="1200" dirty="0" smtClean="0"/>
              <a:t> </a:t>
            </a:r>
            <a:r>
              <a:rPr lang="fr-FR" sz="1200" dirty="0" err="1" smtClean="0"/>
              <a:t>using</a:t>
            </a:r>
            <a:r>
              <a:rPr lang="fr-FR" sz="1200" dirty="0" smtClean="0"/>
              <a:t> </a:t>
            </a:r>
            <a:r>
              <a:rPr lang="fr-FR" sz="1200" dirty="0" err="1" smtClean="0"/>
              <a:t>waves</a:t>
            </a:r>
            <a:r>
              <a:rPr lang="fr-FR" sz="1200" dirty="0" smtClean="0"/>
              <a:t> of </a:t>
            </a:r>
            <a:r>
              <a:rPr lang="fr-FR" sz="1200" dirty="0" err="1" smtClean="0"/>
              <a:t>spikes</a:t>
            </a:r>
            <a:r>
              <a:rPr lang="fr-FR" sz="1200" dirty="0" smtClean="0"/>
              <a:t> and </a:t>
            </a:r>
            <a:r>
              <a:rPr lang="fr-FR" sz="1200" dirty="0" err="1" smtClean="0"/>
              <a:t>spike</a:t>
            </a:r>
            <a:r>
              <a:rPr lang="fr-FR" sz="1200" dirty="0" smtClean="0"/>
              <a:t>, IEEE 2010</a:t>
            </a:r>
          </a:p>
          <a:p>
            <a:pPr>
              <a:buNone/>
            </a:pPr>
            <a:endParaRPr lang="fr-FR" sz="1200" dirty="0"/>
          </a:p>
        </p:txBody>
      </p:sp>
      <p:sp>
        <p:nvSpPr>
          <p:cNvPr id="3" name="Titre 2"/>
          <p:cNvSpPr>
            <a:spLocks noGrp="1"/>
          </p:cNvSpPr>
          <p:nvPr>
            <p:ph type="title"/>
          </p:nvPr>
        </p:nvSpPr>
        <p:spPr>
          <a:xfrm>
            <a:off x="914400" y="714356"/>
            <a:ext cx="8229600" cy="1143000"/>
          </a:xfrm>
        </p:spPr>
        <p:txBody>
          <a:bodyPr>
            <a:normAutofit/>
          </a:bodyPr>
          <a:lstStyle/>
          <a:p>
            <a:r>
              <a:rPr lang="fr-FR" sz="1900" dirty="0" smtClean="0">
                <a:solidFill>
                  <a:schemeClr val="tx1"/>
                </a:solidFill>
              </a:rPr>
              <a:t>b) Comment se comporte le réseau neuronal et le système visuel?</a:t>
            </a:r>
            <a:endParaRPr lang="fr-FR" sz="1900" dirty="0">
              <a:solidFill>
                <a:schemeClr val="tx1"/>
              </a:solidFill>
            </a:endParaRPr>
          </a:p>
        </p:txBody>
      </p:sp>
      <p:sp>
        <p:nvSpPr>
          <p:cNvPr id="4" name="Titre 2"/>
          <p:cNvSpPr txBox="1">
            <a:spLocks/>
          </p:cNvSpPr>
          <p:nvPr/>
        </p:nvSpPr>
        <p:spPr>
          <a:xfrm>
            <a:off x="428596" y="2857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mj-ea"/>
                <a:cs typeface="+mj-cs"/>
              </a:rPr>
              <a:t>2) Résultats généraux de la recherche</a:t>
            </a:r>
            <a:endParaRPr kumimoji="0" lang="fr-FR" sz="32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mj-lt"/>
              <a:ea typeface="+mj-ea"/>
              <a:cs typeface="+mj-cs"/>
            </a:endParaRPr>
          </a:p>
        </p:txBody>
      </p:sp>
      <p:sp>
        <p:nvSpPr>
          <p:cNvPr id="6" name="Espace réservé du numéro de diapositive 5"/>
          <p:cNvSpPr>
            <a:spLocks noGrp="1"/>
          </p:cNvSpPr>
          <p:nvPr>
            <p:ph type="sldNum" sz="quarter" idx="12"/>
          </p:nvPr>
        </p:nvSpPr>
        <p:spPr/>
        <p:txBody>
          <a:bodyPr/>
          <a:lstStyle/>
          <a:p>
            <a:fld id="{4F6FD61E-18DB-4DA2-BAE8-5A6C2FF96024}" type="slidenum">
              <a:rPr lang="fr-FR" sz="2500" smtClean="0"/>
              <a:pPr/>
              <a:t>9</a:t>
            </a:fld>
            <a:endParaRPr lang="fr-FR" sz="2500"/>
          </a:p>
        </p:txBody>
      </p:sp>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2745</TotalTime>
  <Words>1411</Words>
  <Application>Microsoft Office PowerPoint</Application>
  <PresentationFormat>Affichage à l'écran (4:3)</PresentationFormat>
  <Paragraphs>407</Paragraphs>
  <Slides>38</Slides>
  <Notes>20</Notes>
  <HiddenSlides>0</HiddenSlides>
  <MMClips>0</MMClips>
  <ScaleCrop>false</ScaleCrop>
  <HeadingPairs>
    <vt:vector size="4" baseType="variant">
      <vt:variant>
        <vt:lpstr>Thème</vt:lpstr>
      </vt:variant>
      <vt:variant>
        <vt:i4>1</vt:i4>
      </vt:variant>
      <vt:variant>
        <vt:lpstr>Titres des diapositives</vt:lpstr>
      </vt:variant>
      <vt:variant>
        <vt:i4>38</vt:i4>
      </vt:variant>
    </vt:vector>
  </HeadingPairs>
  <TitlesOfParts>
    <vt:vector size="39" baseType="lpstr">
      <vt:lpstr>Rotonde</vt:lpstr>
      <vt:lpstr>Recherche Bibliographique Bilan</vt:lpstr>
      <vt:lpstr>Plan</vt:lpstr>
      <vt:lpstr>Diapositive 3</vt:lpstr>
      <vt:lpstr>Diapositive 4</vt:lpstr>
      <vt:lpstr>a) Qu’est ce qu’un système neuromorphique? </vt:lpstr>
      <vt:lpstr>a) Qu’est ce qu’un système neuromorphique? </vt:lpstr>
      <vt:lpstr>b) Comment se comporte le réseau neuronal et le système visuel?</vt:lpstr>
      <vt:lpstr>b) Comment se comporte le réseau neuronal et le système visuel?</vt:lpstr>
      <vt:lpstr>b) Comment se comporte le réseau neuronal et le système visuel?</vt:lpstr>
      <vt:lpstr>b) Comment se comporte le réseau neuronal et le système visuel?</vt:lpstr>
      <vt:lpstr>Diapositive 11</vt:lpstr>
      <vt:lpstr>a) La compréhension du sujet</vt:lpstr>
      <vt:lpstr>b) Spike based computing</vt:lpstr>
      <vt:lpstr>b) Spike based computing</vt:lpstr>
      <vt:lpstr>b) Spike based computing</vt:lpstr>
      <vt:lpstr>b) Spike based computing</vt:lpstr>
      <vt:lpstr>b) Spike based computing</vt:lpstr>
      <vt:lpstr>c) Spike Timing-Dependent Plasticity</vt:lpstr>
      <vt:lpstr>c) Spike Timing-Dependent Plasticity</vt:lpstr>
      <vt:lpstr>c) Spike Timing-Dependent Plasticity</vt:lpstr>
      <vt:lpstr>d) Systèmes physiques et codes</vt:lpstr>
      <vt:lpstr>d) Systèmes physiques et codes</vt:lpstr>
      <vt:lpstr>a) Rappel des objectifs d’un système neuromorphique</vt:lpstr>
      <vt:lpstr>b) L’application d’Olivier BUCHLER</vt:lpstr>
      <vt:lpstr>b) L’application d’Olivier BUCHLER</vt:lpstr>
      <vt:lpstr>b) L’application d’Olivier BUCHLER</vt:lpstr>
      <vt:lpstr>b) L’application d’Olivier BUCHLER</vt:lpstr>
      <vt:lpstr>b) L’application d’Olivier BUCHLER</vt:lpstr>
      <vt:lpstr>b) L’application d’Olivier BUCHLER</vt:lpstr>
      <vt:lpstr>b) L’application d’Olivier BUCHLER</vt:lpstr>
      <vt:lpstr>Diapositive 31</vt:lpstr>
      <vt:lpstr>c) Article sur la reconnaissance de postures</vt:lpstr>
      <vt:lpstr>c) Article sur la reconnaissance de postures</vt:lpstr>
      <vt:lpstr>c) Article sur la reconnaissance de postures</vt:lpstr>
      <vt:lpstr>c) Article sur la reconnaissance de postures</vt:lpstr>
      <vt:lpstr>c) Article sur la reconnaissance de postures</vt:lpstr>
      <vt:lpstr>Conclusion</vt:lpstr>
      <vt:lpstr>Merci de votre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XPS</dc:creator>
  <cp:lastModifiedBy>XPS</cp:lastModifiedBy>
  <cp:revision>186</cp:revision>
  <dcterms:created xsi:type="dcterms:W3CDTF">2013-06-21T08:58:03Z</dcterms:created>
  <dcterms:modified xsi:type="dcterms:W3CDTF">2013-09-06T12:24:48Z</dcterms:modified>
</cp:coreProperties>
</file>