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5" r:id="rId9"/>
    <p:sldId id="259" r:id="rId10"/>
    <p:sldId id="266" r:id="rId11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44806F-F465-472C-8EDC-B98B4F5DBC31}" type="datetimeFigureOut">
              <a:rPr lang="es-PA" smtClean="0"/>
              <a:t>05/07/2023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A49DFF-8350-4C64-826A-994602754657}" type="slidenum">
              <a:rPr lang="es-PA" smtClean="0"/>
              <a:t>‹Nº›</a:t>
            </a:fld>
            <a:endParaRPr lang="es-PA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806F-F465-472C-8EDC-B98B4F5DBC31}" type="datetimeFigureOut">
              <a:rPr lang="es-PA" smtClean="0"/>
              <a:t>05/07/2023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9DFF-8350-4C64-826A-994602754657}" type="slidenum">
              <a:rPr lang="es-PA" smtClean="0"/>
              <a:t>‹Nº›</a:t>
            </a:fld>
            <a:endParaRPr lang="es-PA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806F-F465-472C-8EDC-B98B4F5DBC31}" type="datetimeFigureOut">
              <a:rPr lang="es-PA" smtClean="0"/>
              <a:t>05/07/2023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9DFF-8350-4C64-826A-994602754657}" type="slidenum">
              <a:rPr lang="es-PA" smtClean="0"/>
              <a:t>‹Nº›</a:t>
            </a:fld>
            <a:endParaRPr lang="es-PA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806F-F465-472C-8EDC-B98B4F5DBC31}" type="datetimeFigureOut">
              <a:rPr lang="es-PA" smtClean="0"/>
              <a:t>05/07/2023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9DFF-8350-4C64-826A-994602754657}" type="slidenum">
              <a:rPr lang="es-PA" smtClean="0"/>
              <a:t>‹Nº›</a:t>
            </a:fld>
            <a:endParaRPr lang="es-PA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806F-F465-472C-8EDC-B98B4F5DBC31}" type="datetimeFigureOut">
              <a:rPr lang="es-PA" smtClean="0"/>
              <a:t>05/07/2023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9DFF-8350-4C64-826A-994602754657}" type="slidenum">
              <a:rPr lang="es-PA" smtClean="0"/>
              <a:t>‹Nº›</a:t>
            </a:fld>
            <a:endParaRPr lang="es-P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806F-F465-472C-8EDC-B98B4F5DBC31}" type="datetimeFigureOut">
              <a:rPr lang="es-PA" smtClean="0"/>
              <a:t>05/07/2023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9DFF-8350-4C64-826A-994602754657}" type="slidenum">
              <a:rPr lang="es-PA" smtClean="0"/>
              <a:t>‹Nº›</a:t>
            </a:fld>
            <a:endParaRPr lang="es-PA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806F-F465-472C-8EDC-B98B4F5DBC31}" type="datetimeFigureOut">
              <a:rPr lang="es-PA" smtClean="0"/>
              <a:t>05/07/2023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9DFF-8350-4C64-826A-994602754657}" type="slidenum">
              <a:rPr lang="es-PA" smtClean="0"/>
              <a:t>‹Nº›</a:t>
            </a:fld>
            <a:endParaRPr lang="es-PA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806F-F465-472C-8EDC-B98B4F5DBC31}" type="datetimeFigureOut">
              <a:rPr lang="es-PA" smtClean="0"/>
              <a:t>05/07/2023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9DFF-8350-4C64-826A-994602754657}" type="slidenum">
              <a:rPr lang="es-PA" smtClean="0"/>
              <a:t>‹Nº›</a:t>
            </a:fld>
            <a:endParaRPr lang="es-PA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806F-F465-472C-8EDC-B98B4F5DBC31}" type="datetimeFigureOut">
              <a:rPr lang="es-PA" smtClean="0"/>
              <a:t>05/07/2023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9DFF-8350-4C64-826A-994602754657}" type="slidenum">
              <a:rPr lang="es-PA" smtClean="0"/>
              <a:t>‹Nº›</a:t>
            </a:fld>
            <a:endParaRPr lang="es-P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806F-F465-472C-8EDC-B98B4F5DBC31}" type="datetimeFigureOut">
              <a:rPr lang="es-PA" smtClean="0"/>
              <a:t>05/07/2023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9DFF-8350-4C64-826A-994602754657}" type="slidenum">
              <a:rPr lang="es-PA" smtClean="0"/>
              <a:t>‹Nº›</a:t>
            </a:fld>
            <a:endParaRPr lang="es-P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806F-F465-472C-8EDC-B98B4F5DBC31}" type="datetimeFigureOut">
              <a:rPr lang="es-PA" smtClean="0"/>
              <a:t>05/07/2023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9DFF-8350-4C64-826A-994602754657}" type="slidenum">
              <a:rPr lang="es-PA" smtClean="0"/>
              <a:t>‹Nº›</a:t>
            </a:fld>
            <a:endParaRPr lang="es-P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844806F-F465-472C-8EDC-B98B4F5DBC31}" type="datetimeFigureOut">
              <a:rPr lang="es-PA" smtClean="0"/>
              <a:t>05/07/2023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DA49DFF-8350-4C64-826A-994602754657}" type="slidenum">
              <a:rPr lang="es-PA" smtClean="0"/>
              <a:t>‹Nº›</a:t>
            </a:fld>
            <a:endParaRPr lang="es-P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/>
              <a:t>La Evolución del Marketing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20714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esultado de imagen para sarah kay imagen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8064895" cy="6336704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</p:pic>
      <p:sp>
        <p:nvSpPr>
          <p:cNvPr id="3" name="Rectángulo 2"/>
          <p:cNvSpPr/>
          <p:nvPr/>
        </p:nvSpPr>
        <p:spPr>
          <a:xfrm>
            <a:off x="2627784" y="4293096"/>
            <a:ext cx="3916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¡GRACIAS</a:t>
            </a:r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!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0220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PA" dirty="0"/>
              <a:t>centrado en el producto</a:t>
            </a:r>
          </a:p>
          <a:p>
            <a:pPr fontAlgn="base"/>
            <a:r>
              <a:rPr lang="es-PA" dirty="0"/>
              <a:t>Primera versión que aparece con la definición de Marketing . </a:t>
            </a:r>
          </a:p>
          <a:p>
            <a:pPr fontAlgn="base"/>
            <a:r>
              <a:rPr lang="es-PA" dirty="0"/>
              <a:t>Trata de satisfacer las necesidades básicas del cliente, sin tener en cuenta emociones o sentimientos. </a:t>
            </a:r>
          </a:p>
          <a:p>
            <a:pPr fontAlgn="base"/>
            <a:r>
              <a:rPr lang="es-PA" dirty="0"/>
              <a:t>Para su difusión, usa medios tradicionales como la televisión o radio, no existe retroalimentación por parte del cliente.</a:t>
            </a:r>
          </a:p>
          <a:p>
            <a:pPr fontAlgn="base"/>
            <a:r>
              <a:rPr lang="es-PA" dirty="0"/>
              <a:t>El mensaje transmitido es unidireccional.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 dirty="0"/>
              <a:t>Marketing 1.0 </a:t>
            </a:r>
            <a:endParaRPr lang="es-PA" dirty="0"/>
          </a:p>
        </p:txBody>
      </p:sp>
      <p:sp>
        <p:nvSpPr>
          <p:cNvPr id="5" name="4 Elipse"/>
          <p:cNvSpPr/>
          <p:nvPr/>
        </p:nvSpPr>
        <p:spPr>
          <a:xfrm>
            <a:off x="6804248" y="570155"/>
            <a:ext cx="2088232" cy="9878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Centrado en el Producto</a:t>
            </a:r>
          </a:p>
        </p:txBody>
      </p:sp>
    </p:spTree>
    <p:extLst>
      <p:ext uri="{BB962C8B-B14F-4D97-AF65-F5344CB8AC3E}">
        <p14:creationId xmlns:p14="http://schemas.microsoft.com/office/powerpoint/2010/main" val="15909264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A" dirty="0"/>
              <a:t>Cambia la tendencia del mercado,</a:t>
            </a:r>
          </a:p>
          <a:p>
            <a:r>
              <a:rPr lang="es-PA" dirty="0"/>
              <a:t>No basta con vender un buen producto que satisfaga una necesidad específica,</a:t>
            </a:r>
          </a:p>
          <a:p>
            <a:r>
              <a:rPr lang="es-PA" dirty="0"/>
              <a:t>Hay que tratar de crear relaciones emocionales marca-cliente, </a:t>
            </a:r>
          </a:p>
          <a:p>
            <a:r>
              <a:rPr lang="es-PA" dirty="0"/>
              <a:t>Obtener un posicionamiento de marca en base a los sentimientos y emociones del consumidor, </a:t>
            </a:r>
          </a:p>
          <a:p>
            <a:r>
              <a:rPr lang="es-PA" dirty="0"/>
              <a:t>Idear estrategias de fidelización. </a:t>
            </a:r>
          </a:p>
          <a:p>
            <a:r>
              <a:rPr lang="es-PA" dirty="0"/>
              <a:t>El Marketing 2.0 centra sus esfuerzos en el cliente, </a:t>
            </a:r>
          </a:p>
          <a:p>
            <a:r>
              <a:rPr lang="es-PA" dirty="0"/>
              <a:t>Usa medios tradicionales y también interactivos que permiten interacciones sociales y retroalimentación de la información constantes</a:t>
            </a:r>
            <a:r>
              <a:rPr lang="es-PA" b="1" dirty="0"/>
              <a:t>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 dirty="0"/>
              <a:t>Marketing 2.0</a:t>
            </a:r>
            <a:endParaRPr lang="es-PA" dirty="0"/>
          </a:p>
        </p:txBody>
      </p:sp>
      <p:sp>
        <p:nvSpPr>
          <p:cNvPr id="5" name="4 Elipse"/>
          <p:cNvSpPr/>
          <p:nvPr/>
        </p:nvSpPr>
        <p:spPr>
          <a:xfrm>
            <a:off x="6804248" y="188640"/>
            <a:ext cx="1872208" cy="1202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sz="1400" dirty="0"/>
              <a:t>Centrado en el consumidor</a:t>
            </a:r>
          </a:p>
        </p:txBody>
      </p:sp>
    </p:spTree>
    <p:extLst>
      <p:ext uri="{BB962C8B-B14F-4D97-AF65-F5344CB8AC3E}">
        <p14:creationId xmlns:p14="http://schemas.microsoft.com/office/powerpoint/2010/main" val="330763086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PA" dirty="0"/>
              <a:t>Por último surge una tendencia centrada en los valores sociales, </a:t>
            </a:r>
          </a:p>
          <a:p>
            <a:pPr fontAlgn="base"/>
            <a:r>
              <a:rPr lang="es-PA" dirty="0"/>
              <a:t>Intención de crear un mundo mejor y equilibrado.</a:t>
            </a:r>
          </a:p>
          <a:p>
            <a:pPr fontAlgn="base"/>
            <a:r>
              <a:rPr lang="es-PA" dirty="0"/>
              <a:t>Generar conciencia social empleando una imagen de marca que promueva valores humanos. </a:t>
            </a:r>
          </a:p>
          <a:p>
            <a:pPr fontAlgn="base"/>
            <a:r>
              <a:rPr lang="es-PA" dirty="0"/>
              <a:t>Se emplean medios interactivos que difunden mensajes multidireccionales que permiten una retroalimentación constante entre marca y sociedad.</a:t>
            </a:r>
          </a:p>
          <a:p>
            <a:endParaRPr lang="es-PA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 dirty="0"/>
              <a:t>Marketing 3.0</a:t>
            </a:r>
            <a:endParaRPr lang="es-PA" dirty="0"/>
          </a:p>
        </p:txBody>
      </p:sp>
      <p:sp>
        <p:nvSpPr>
          <p:cNvPr id="4" name="3 Elipse"/>
          <p:cNvSpPr/>
          <p:nvPr/>
        </p:nvSpPr>
        <p:spPr>
          <a:xfrm>
            <a:off x="6300192" y="188640"/>
            <a:ext cx="2592288" cy="1512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Aplica visión 360 para alcanzar la real dimensión de los clientes</a:t>
            </a:r>
          </a:p>
        </p:txBody>
      </p:sp>
    </p:spTree>
    <p:extLst>
      <p:ext uri="{BB962C8B-B14F-4D97-AF65-F5344CB8AC3E}">
        <p14:creationId xmlns:p14="http://schemas.microsoft.com/office/powerpoint/2010/main" val="429360481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/>
              <a:t>Tiene el objetivo de generar confianza y fidelidad en el cliente, </a:t>
            </a:r>
          </a:p>
          <a:p>
            <a:r>
              <a:rPr lang="es-PA" dirty="0"/>
              <a:t>Utiliza lo mejor de los medios offline del marketing tradicional y la interacción online que proporciona el marketing digital.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 dirty="0"/>
              <a:t>Marketing 4.0</a:t>
            </a:r>
            <a:endParaRPr lang="es-PA" dirty="0"/>
          </a:p>
        </p:txBody>
      </p:sp>
      <p:sp>
        <p:nvSpPr>
          <p:cNvPr id="4" name="3 Elipse"/>
          <p:cNvSpPr/>
          <p:nvPr/>
        </p:nvSpPr>
        <p:spPr>
          <a:xfrm>
            <a:off x="1403648" y="4509120"/>
            <a:ext cx="5976664" cy="18722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Marketing en una economía donde la conectividad lo es todo</a:t>
            </a:r>
          </a:p>
        </p:txBody>
      </p:sp>
    </p:spTree>
    <p:extLst>
      <p:ext uri="{BB962C8B-B14F-4D97-AF65-F5344CB8AC3E}">
        <p14:creationId xmlns:p14="http://schemas.microsoft.com/office/powerpoint/2010/main" val="2846780956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0.wp.com/www.mercadonegro.pe/wp-content/uploads/2018/01/Marketin-1.0-01-1-777x1024.jpg?resize=660%2C8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8194282" cy="719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71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/>
              <a:t>denominada </a:t>
            </a:r>
            <a:r>
              <a:rPr lang="es-PA" b="1" dirty="0"/>
              <a:t>“</a:t>
            </a:r>
            <a:r>
              <a:rPr lang="es-PA" b="1" dirty="0" err="1"/>
              <a:t>omnichannel</a:t>
            </a:r>
            <a:r>
              <a:rPr lang="es-PA" b="1" dirty="0"/>
              <a:t>” (</a:t>
            </a:r>
            <a:r>
              <a:rPr lang="es-PA" b="1" dirty="0" err="1"/>
              <a:t>omnicanal</a:t>
            </a:r>
            <a:r>
              <a:rPr lang="es-PA" b="1" dirty="0"/>
              <a:t>), se espera obtener una experiencia transparente y coherente, complementando con inteligencia artificial</a:t>
            </a:r>
            <a:r>
              <a:rPr lang="es-PA" dirty="0"/>
              <a:t>, una relación múltiple entre marca y consumidor, </a:t>
            </a:r>
            <a:r>
              <a:rPr lang="es-PA" b="1" dirty="0"/>
              <a:t>para mejorar la productividad del marketing.</a:t>
            </a:r>
            <a:endParaRPr lang="es-PA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A" sz="4000" dirty="0"/>
              <a:t>Por medio de la estrategia……</a:t>
            </a:r>
          </a:p>
        </p:txBody>
      </p:sp>
    </p:spTree>
    <p:extLst>
      <p:ext uri="{BB962C8B-B14F-4D97-AF65-F5344CB8AC3E}">
        <p14:creationId xmlns:p14="http://schemas.microsoft.com/office/powerpoint/2010/main" val="294319502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83568" y="2248347"/>
            <a:ext cx="7761184" cy="3877815"/>
          </a:xfrm>
        </p:spPr>
        <p:txBody>
          <a:bodyPr/>
          <a:lstStyle/>
          <a:p>
            <a:r>
              <a:rPr lang="es-PA" dirty="0"/>
              <a:t>Con la ayuda del </a:t>
            </a:r>
            <a:r>
              <a:rPr lang="es-PA" b="1" dirty="0"/>
              <a:t>Big Data, </a:t>
            </a:r>
            <a:r>
              <a:rPr lang="es-PA" b="1" dirty="0" err="1"/>
              <a:t>Kotler</a:t>
            </a:r>
            <a:r>
              <a:rPr lang="es-PA" dirty="0"/>
              <a:t> </a:t>
            </a:r>
            <a:r>
              <a:rPr lang="es-PA" b="1" dirty="0"/>
              <a:t>menciona que el marketing conseguirá adaptarse mejor a las necesidades emocionales del cliente</a:t>
            </a:r>
            <a:r>
              <a:rPr lang="es-PA" dirty="0"/>
              <a:t>, por lo que las empresas van a tener que predecir lo que el consumidor quiere antes de que este lo pida.</a:t>
            </a:r>
          </a:p>
        </p:txBody>
      </p:sp>
    </p:spTree>
    <p:extLst>
      <p:ext uri="{BB962C8B-B14F-4D97-AF65-F5344CB8AC3E}">
        <p14:creationId xmlns:p14="http://schemas.microsoft.com/office/powerpoint/2010/main" val="202705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A" dirty="0"/>
              <a:t>Lo ideal sería usar un mix de varias tendencias  en la estrategia de Marketing que desarrolle la empresa. </a:t>
            </a:r>
          </a:p>
          <a:p>
            <a:r>
              <a:rPr lang="es-PA" dirty="0"/>
              <a:t>Así se origina un mayor potencial de la marca para adaptarse a variaciones del entorno, como cambios de tendencias sociales, modas, etc.,  sacarle el máximo rendimiento al producto o a la marca con la mayor eficiencia posible.</a:t>
            </a:r>
          </a:p>
        </p:txBody>
      </p:sp>
    </p:spTree>
    <p:extLst>
      <p:ext uri="{BB962C8B-B14F-4D97-AF65-F5344CB8AC3E}">
        <p14:creationId xmlns:p14="http://schemas.microsoft.com/office/powerpoint/2010/main" val="162436170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artoné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rton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rton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208</TotalTime>
  <Words>331</Words>
  <Application>Microsoft Office PowerPoint</Application>
  <PresentationFormat>Presentación en pantalla (4:3)</PresentationFormat>
  <Paragraphs>33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Cartoné</vt:lpstr>
      <vt:lpstr>La Evolución del Marketing</vt:lpstr>
      <vt:lpstr>Marketing 1.0 </vt:lpstr>
      <vt:lpstr>Marketing 2.0</vt:lpstr>
      <vt:lpstr>Marketing 3.0</vt:lpstr>
      <vt:lpstr>Marketing 4.0</vt:lpstr>
      <vt:lpstr>Presentación de PowerPoint</vt:lpstr>
      <vt:lpstr>Por medio de la estrategia……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Minerva</dc:creator>
  <cp:lastModifiedBy>Enier Arauz</cp:lastModifiedBy>
  <cp:revision>10</cp:revision>
  <dcterms:created xsi:type="dcterms:W3CDTF">2019-03-26T02:33:14Z</dcterms:created>
  <dcterms:modified xsi:type="dcterms:W3CDTF">2023-05-07T23:09:05Z</dcterms:modified>
</cp:coreProperties>
</file>