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0"/>
  </p:notesMasterIdLst>
  <p:sldIdLst>
    <p:sldId id="313" r:id="rId2"/>
    <p:sldId id="257" r:id="rId3"/>
    <p:sldId id="258" r:id="rId4"/>
    <p:sldId id="261" r:id="rId5"/>
    <p:sldId id="259" r:id="rId6"/>
    <p:sldId id="262" r:id="rId7"/>
    <p:sldId id="263" r:id="rId8"/>
    <p:sldId id="264" r:id="rId9"/>
    <p:sldId id="288" r:id="rId10"/>
    <p:sldId id="260" r:id="rId11"/>
    <p:sldId id="277" r:id="rId12"/>
    <p:sldId id="279" r:id="rId13"/>
    <p:sldId id="309" r:id="rId14"/>
    <p:sldId id="280" r:id="rId15"/>
    <p:sldId id="289" r:id="rId16"/>
    <p:sldId id="290" r:id="rId17"/>
    <p:sldId id="276" r:id="rId18"/>
    <p:sldId id="281" r:id="rId19"/>
    <p:sldId id="308" r:id="rId20"/>
    <p:sldId id="293" r:id="rId21"/>
    <p:sldId id="275" r:id="rId22"/>
    <p:sldId id="292" r:id="rId23"/>
    <p:sldId id="283" r:id="rId24"/>
    <p:sldId id="297" r:id="rId25"/>
    <p:sldId id="296" r:id="rId26"/>
    <p:sldId id="284" r:id="rId27"/>
    <p:sldId id="306" r:id="rId28"/>
    <p:sldId id="305" r:id="rId29"/>
    <p:sldId id="304" r:id="rId30"/>
    <p:sldId id="303" r:id="rId31"/>
    <p:sldId id="302" r:id="rId32"/>
    <p:sldId id="285" r:id="rId33"/>
    <p:sldId id="301" r:id="rId34"/>
    <p:sldId id="300" r:id="rId35"/>
    <p:sldId id="299" r:id="rId36"/>
    <p:sldId id="298" r:id="rId37"/>
    <p:sldId id="310" r:id="rId38"/>
    <p:sldId id="31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291" autoAdjust="0"/>
  </p:normalViewPr>
  <p:slideViewPr>
    <p:cSldViewPr>
      <p:cViewPr varScale="1">
        <p:scale>
          <a:sx n="68" d="100"/>
          <a:sy n="68" d="100"/>
        </p:scale>
        <p:origin x="1386" y="90"/>
      </p:cViewPr>
      <p:guideLst>
        <p:guide orient="horz" pos="2160"/>
        <p:guide pos="2880"/>
      </p:guideLst>
    </p:cSldViewPr>
  </p:slideViewPr>
  <p:outlineViewPr>
    <p:cViewPr>
      <p:scale>
        <a:sx n="33" d="100"/>
        <a:sy n="33" d="100"/>
      </p:scale>
      <p:origin x="0" y="-26400"/>
    </p:cViewPr>
  </p:outlineViewPr>
  <p:notesTextViewPr>
    <p:cViewPr>
      <p:scale>
        <a:sx n="300" d="100"/>
        <a:sy n="300" d="100"/>
      </p:scale>
      <p:origin x="0" y="0"/>
    </p:cViewPr>
  </p:notesTextViewPr>
  <p:sorterViewPr>
    <p:cViewPr>
      <p:scale>
        <a:sx n="122" d="100"/>
        <a:sy n="122" d="100"/>
      </p:scale>
      <p:origin x="0" y="-132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EFA11-EBF3-4B83-85F4-448728F3214C}" type="datetimeFigureOut">
              <a:rPr lang="fr-MA" smtClean="0"/>
              <a:t>06/05/2020</a:t>
            </a:fld>
            <a:endParaRPr lang="fr-MA"/>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B773A-B75D-4DCB-8FF4-7A8959BA5B53}" type="slidenum">
              <a:rPr lang="fr-MA" smtClean="0"/>
              <a:t>‹N°›</a:t>
            </a:fld>
            <a:endParaRPr lang="fr-MA"/>
          </a:p>
        </p:txBody>
      </p:sp>
    </p:spTree>
    <p:extLst>
      <p:ext uri="{BB962C8B-B14F-4D97-AF65-F5344CB8AC3E}">
        <p14:creationId xmlns:p14="http://schemas.microsoft.com/office/powerpoint/2010/main" val="621201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p:txBody>
      </p:sp>
      <p:sp>
        <p:nvSpPr>
          <p:cNvPr id="4" name="Espace réservé du numéro de diapositive 3"/>
          <p:cNvSpPr>
            <a:spLocks noGrp="1"/>
          </p:cNvSpPr>
          <p:nvPr>
            <p:ph type="sldNum" sz="quarter" idx="5"/>
          </p:nvPr>
        </p:nvSpPr>
        <p:spPr/>
        <p:txBody>
          <a:bodyPr/>
          <a:lstStyle/>
          <a:p>
            <a:fld id="{758B773A-B75D-4DCB-8FF4-7A8959BA5B53}" type="slidenum">
              <a:rPr lang="fr-MA" smtClean="0"/>
              <a:t>26</a:t>
            </a:fld>
            <a:endParaRPr lang="fr-MA"/>
          </a:p>
        </p:txBody>
      </p:sp>
    </p:spTree>
    <p:extLst>
      <p:ext uri="{BB962C8B-B14F-4D97-AF65-F5344CB8AC3E}">
        <p14:creationId xmlns:p14="http://schemas.microsoft.com/office/powerpoint/2010/main" val="81816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96BDE34-0BCA-4C18-9535-DBD14465743D}" type="datetimeFigureOut">
              <a:rPr lang="fr-FR" smtClean="0"/>
              <a:t>06/05/2020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53130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96BDE34-0BCA-4C18-9535-DBD14465743D}" type="datetimeFigureOut">
              <a:rPr lang="fr-FR" smtClean="0"/>
              <a:t>06/05/2020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47116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96BDE34-0BCA-4C18-9535-DBD14465743D}" type="datetimeFigureOut">
              <a:rPr lang="fr-FR" smtClean="0"/>
              <a:t>06/05/2020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3856270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96BDE34-0BCA-4C18-9535-DBD14465743D}" type="datetimeFigureOut">
              <a:rPr lang="fr-FR" smtClean="0"/>
              <a:t>06/05/2020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004CE1-4935-4599-8730-4DC5827A1CB3}" type="slidenum">
              <a:rPr lang="fr-FR" smtClean="0"/>
              <a:t>‹N°›</a:t>
            </a:fld>
            <a:endParaRPr lang="fr-FR"/>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957702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96BDE34-0BCA-4C18-9535-DBD14465743D}" type="datetimeFigureOut">
              <a:rPr lang="fr-FR" smtClean="0"/>
              <a:t>06/05/2020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252792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6BDE34-0BCA-4C18-9535-DBD14465743D}" type="datetimeFigureOut">
              <a:rPr lang="fr-FR" smtClean="0"/>
              <a:t>06/05/2020</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290221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6BDE34-0BCA-4C18-9535-DBD14465743D}" type="datetimeFigureOut">
              <a:rPr lang="fr-FR" smtClean="0"/>
              <a:t>06/05/2020</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29961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6BDE34-0BCA-4C18-9535-DBD14465743D}" type="datetimeFigureOut">
              <a:rPr lang="fr-FR" smtClean="0"/>
              <a:t>06/05/2020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3550398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6BDE34-0BCA-4C18-9535-DBD14465743D}" type="datetimeFigureOut">
              <a:rPr lang="fr-FR" smtClean="0"/>
              <a:t>06/05/2020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204451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6BDE34-0BCA-4C18-9535-DBD14465743D}" type="datetimeFigureOut">
              <a:rPr lang="fr-FR" smtClean="0"/>
              <a:t>06/05/2020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132690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96BDE34-0BCA-4C18-9535-DBD14465743D}" type="datetimeFigureOut">
              <a:rPr lang="fr-FR" smtClean="0"/>
              <a:t>06/05/2020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9663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96BDE34-0BCA-4C18-9535-DBD14465743D}" type="datetimeFigureOut">
              <a:rPr lang="fr-FR" smtClean="0"/>
              <a:t>06/05/2020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118959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96BDE34-0BCA-4C18-9535-DBD14465743D}" type="datetimeFigureOut">
              <a:rPr lang="fr-FR" smtClean="0"/>
              <a:t>06/05/2020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305768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B96BDE34-0BCA-4C18-9535-DBD14465743D}" type="datetimeFigureOut">
              <a:rPr lang="fr-FR" smtClean="0"/>
              <a:t>06/05/2020</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176052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6BDE34-0BCA-4C18-9535-DBD14465743D}" type="datetimeFigureOut">
              <a:rPr lang="fr-FR" smtClean="0"/>
              <a:t>06/05/2020</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307193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B96BDE34-0BCA-4C18-9535-DBD14465743D}" type="datetimeFigureOut">
              <a:rPr lang="fr-FR" smtClean="0"/>
              <a:t>06/05/2020</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126688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96BDE34-0BCA-4C18-9535-DBD14465743D}" type="datetimeFigureOut">
              <a:rPr lang="fr-FR" smtClean="0"/>
              <a:t>06/05/2020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2004CE1-4935-4599-8730-4DC5827A1CB3}" type="slidenum">
              <a:rPr lang="fr-FR" smtClean="0"/>
              <a:t>‹N°›</a:t>
            </a:fld>
            <a:endParaRPr lang="fr-FR"/>
          </a:p>
        </p:txBody>
      </p:sp>
    </p:spTree>
    <p:extLst>
      <p:ext uri="{BB962C8B-B14F-4D97-AF65-F5344CB8AC3E}">
        <p14:creationId xmlns:p14="http://schemas.microsoft.com/office/powerpoint/2010/main" val="120579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96BDE34-0BCA-4C18-9535-DBD14465743D}" type="datetimeFigureOut">
              <a:rPr lang="fr-FR" smtClean="0"/>
              <a:t>06/05/2020</a:t>
            </a:fld>
            <a:endParaRPr lang="fr-F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2004CE1-4935-4599-8730-4DC5827A1CB3}" type="slidenum">
              <a:rPr lang="fr-FR" smtClean="0"/>
              <a:t>‹N°›</a:t>
            </a:fld>
            <a:endParaRPr lang="fr-FR"/>
          </a:p>
        </p:txBody>
      </p:sp>
    </p:spTree>
    <p:extLst>
      <p:ext uri="{BB962C8B-B14F-4D97-AF65-F5344CB8AC3E}">
        <p14:creationId xmlns:p14="http://schemas.microsoft.com/office/powerpoint/2010/main" val="315108552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6C23D0-68DA-47C7-AFF2-8D8450BE6EBF}"/>
              </a:ext>
            </a:extLst>
          </p:cNvPr>
          <p:cNvSpPr>
            <a:spLocks noGrp="1"/>
          </p:cNvSpPr>
          <p:nvPr>
            <p:ph type="title"/>
          </p:nvPr>
        </p:nvSpPr>
        <p:spPr>
          <a:xfrm>
            <a:off x="467544" y="476672"/>
            <a:ext cx="7055380" cy="1400530"/>
          </a:xfrm>
        </p:spPr>
        <p:txBody>
          <a:bodyPr/>
          <a:lstStyle/>
          <a:p>
            <a:r>
              <a:rPr lang="fr-MA" dirty="0"/>
              <a:t>FACULTÉ DES SCIENCES MOULAY ISMAIL, MEKNÈS.</a:t>
            </a:r>
          </a:p>
        </p:txBody>
      </p:sp>
      <p:sp>
        <p:nvSpPr>
          <p:cNvPr id="3" name="Espace réservé du contenu 2">
            <a:extLst>
              <a:ext uri="{FF2B5EF4-FFF2-40B4-BE49-F238E27FC236}">
                <a16:creationId xmlns:a16="http://schemas.microsoft.com/office/drawing/2014/main" id="{2ACCBD11-23E9-4B2C-B39A-353701477CB7}"/>
              </a:ext>
            </a:extLst>
          </p:cNvPr>
          <p:cNvSpPr>
            <a:spLocks noGrp="1"/>
          </p:cNvSpPr>
          <p:nvPr>
            <p:ph idx="1"/>
          </p:nvPr>
        </p:nvSpPr>
        <p:spPr>
          <a:xfrm>
            <a:off x="2426132" y="2420888"/>
            <a:ext cx="6711654" cy="4195481"/>
          </a:xfrm>
        </p:spPr>
        <p:txBody>
          <a:bodyPr>
            <a:normAutofit/>
          </a:bodyPr>
          <a:lstStyle/>
          <a:p>
            <a:pPr marL="0" indent="0">
              <a:buNone/>
            </a:pPr>
            <a:r>
              <a:rPr lang="fr-MA" sz="4400" dirty="0"/>
              <a:t>MÉTHODOLOGIE DE PFE: COMMENT RÉDIGER UN PFE?</a:t>
            </a:r>
          </a:p>
          <a:p>
            <a:pPr marL="0" indent="0">
              <a:buNone/>
            </a:pPr>
            <a:r>
              <a:rPr lang="fr-MA" sz="3600" dirty="0"/>
              <a:t>                      </a:t>
            </a:r>
          </a:p>
          <a:p>
            <a:pPr marL="0" indent="0">
              <a:buNone/>
            </a:pPr>
            <a:r>
              <a:rPr lang="fr-MA" sz="3600" dirty="0"/>
              <a:t>                      Pr: Dalila BEGHDI</a:t>
            </a:r>
          </a:p>
        </p:txBody>
      </p:sp>
    </p:spTree>
    <p:extLst>
      <p:ext uri="{BB962C8B-B14F-4D97-AF65-F5344CB8AC3E}">
        <p14:creationId xmlns:p14="http://schemas.microsoft.com/office/powerpoint/2010/main" val="3448681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LES RECHERCHES</a:t>
            </a:r>
          </a:p>
        </p:txBody>
      </p:sp>
      <p:sp>
        <p:nvSpPr>
          <p:cNvPr id="3" name="Espace réservé du contenu 2"/>
          <p:cNvSpPr>
            <a:spLocks noGrp="1"/>
          </p:cNvSpPr>
          <p:nvPr>
            <p:ph idx="1"/>
          </p:nvPr>
        </p:nvSpPr>
        <p:spPr>
          <a:xfrm>
            <a:off x="656573" y="1700808"/>
            <a:ext cx="6711654" cy="4195481"/>
          </a:xfrm>
        </p:spPr>
        <p:txBody>
          <a:bodyPr>
            <a:normAutofit fontScale="85000" lnSpcReduction="20000"/>
          </a:bodyPr>
          <a:lstStyle/>
          <a:p>
            <a:pPr marL="0" indent="0">
              <a:buNone/>
            </a:pPr>
            <a:r>
              <a:rPr lang="fr-MA" b="1" dirty="0"/>
              <a:t>  </a:t>
            </a:r>
            <a:r>
              <a:rPr lang="fr-MA" sz="3500" b="1" dirty="0"/>
              <a:t>Orientation des recherches.</a:t>
            </a:r>
          </a:p>
          <a:p>
            <a:r>
              <a:rPr lang="fr-MA" sz="2600" dirty="0"/>
              <a:t>par un questionnement pertinent: </a:t>
            </a:r>
          </a:p>
          <a:p>
            <a:pPr marL="0" indent="0">
              <a:buNone/>
            </a:pPr>
            <a:r>
              <a:rPr lang="fr-MA" sz="2600" dirty="0"/>
              <a:t>Qui ? Quand ? Quoi ? Où ? Pourquoi ? Pour quoi? Comment ? Combien?…</a:t>
            </a:r>
          </a:p>
          <a:p>
            <a:pPr marL="0" indent="0">
              <a:buNone/>
            </a:pPr>
            <a:r>
              <a:rPr lang="fr-MA" b="1" dirty="0"/>
              <a:t>  </a:t>
            </a:r>
            <a:r>
              <a:rPr lang="fr-MA" sz="3500" b="1" dirty="0"/>
              <a:t>Sélection des sources d’information.</a:t>
            </a:r>
          </a:p>
          <a:p>
            <a:r>
              <a:rPr lang="fr-MA" sz="2600" dirty="0"/>
              <a:t>Ouvrages spécialisés, revues scientifiques, documentaires, dictionnaires, encyclopédies,… </a:t>
            </a:r>
          </a:p>
          <a:p>
            <a:pPr marL="0" indent="0">
              <a:buNone/>
            </a:pPr>
            <a:r>
              <a:rPr lang="fr-MA" sz="3500" b="1" dirty="0"/>
              <a:t>  Tri des informations en relation avec le sujet.                 </a:t>
            </a:r>
          </a:p>
          <a:p>
            <a:pPr marL="0" indent="0">
              <a:buNone/>
            </a:pPr>
            <a:endParaRPr lang="fr-MA" dirty="0"/>
          </a:p>
          <a:p>
            <a:endParaRPr lang="fr-FR" dirty="0"/>
          </a:p>
        </p:txBody>
      </p:sp>
    </p:spTree>
    <p:extLst>
      <p:ext uri="{BB962C8B-B14F-4D97-AF65-F5344CB8AC3E}">
        <p14:creationId xmlns:p14="http://schemas.microsoft.com/office/powerpoint/2010/main" val="298766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8EE6C2-9300-4215-86C9-498D147F3A93}"/>
              </a:ext>
            </a:extLst>
          </p:cNvPr>
          <p:cNvSpPr>
            <a:spLocks noGrp="1"/>
          </p:cNvSpPr>
          <p:nvPr>
            <p:ph type="title"/>
          </p:nvPr>
        </p:nvSpPr>
        <p:spPr/>
        <p:txBody>
          <a:bodyPr/>
          <a:lstStyle/>
          <a:p>
            <a:r>
              <a:rPr lang="fr-MA" dirty="0"/>
              <a:t>       LA RÉDACTION</a:t>
            </a:r>
          </a:p>
        </p:txBody>
      </p:sp>
      <p:sp>
        <p:nvSpPr>
          <p:cNvPr id="3" name="Espace réservé du contenu 2">
            <a:extLst>
              <a:ext uri="{FF2B5EF4-FFF2-40B4-BE49-F238E27FC236}">
                <a16:creationId xmlns:a16="http://schemas.microsoft.com/office/drawing/2014/main" id="{FC408123-768E-457A-B70F-1A39A4253EE3}"/>
              </a:ext>
            </a:extLst>
          </p:cNvPr>
          <p:cNvSpPr>
            <a:spLocks noGrp="1"/>
          </p:cNvSpPr>
          <p:nvPr>
            <p:ph idx="1"/>
          </p:nvPr>
        </p:nvSpPr>
        <p:spPr>
          <a:xfrm>
            <a:off x="683568" y="1853249"/>
            <a:ext cx="6855786" cy="4395158"/>
          </a:xfrm>
        </p:spPr>
        <p:txBody>
          <a:bodyPr>
            <a:normAutofit/>
          </a:bodyPr>
          <a:lstStyle/>
          <a:p>
            <a:r>
              <a:rPr lang="fr-MA" sz="2800" dirty="0"/>
              <a:t>La rédaction est une phase qui exige du travail et de la précision.</a:t>
            </a:r>
          </a:p>
          <a:p>
            <a:r>
              <a:rPr lang="fr-MA" sz="2800" dirty="0"/>
              <a:t>Le document doit être conforme aux exigences de la langue, il faut veiller au style, à l’orthographe et à la grammaire.</a:t>
            </a:r>
          </a:p>
          <a:p>
            <a:r>
              <a:rPr lang="fr-MA" sz="2800" dirty="0"/>
              <a:t>Le PFE doit respecter les conventions de structure et de forme établies.</a:t>
            </a:r>
          </a:p>
        </p:txBody>
      </p:sp>
    </p:spTree>
    <p:extLst>
      <p:ext uri="{BB962C8B-B14F-4D97-AF65-F5344CB8AC3E}">
        <p14:creationId xmlns:p14="http://schemas.microsoft.com/office/powerpoint/2010/main" val="183396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6044A-5E83-41D2-A283-AA05D23C79A3}"/>
              </a:ext>
            </a:extLst>
          </p:cNvPr>
          <p:cNvSpPr>
            <a:spLocks noGrp="1"/>
          </p:cNvSpPr>
          <p:nvPr>
            <p:ph type="title"/>
          </p:nvPr>
        </p:nvSpPr>
        <p:spPr/>
        <p:txBody>
          <a:bodyPr/>
          <a:lstStyle/>
          <a:p>
            <a:r>
              <a:rPr lang="fr-MA" dirty="0"/>
              <a:t>         ÉLÉMENTS DU PFE</a:t>
            </a:r>
          </a:p>
        </p:txBody>
      </p:sp>
      <p:sp>
        <p:nvSpPr>
          <p:cNvPr id="3" name="Espace réservé du contenu 2">
            <a:extLst>
              <a:ext uri="{FF2B5EF4-FFF2-40B4-BE49-F238E27FC236}">
                <a16:creationId xmlns:a16="http://schemas.microsoft.com/office/drawing/2014/main" id="{C36B25E1-3979-4F1F-AD64-86881D8B43F8}"/>
              </a:ext>
            </a:extLst>
          </p:cNvPr>
          <p:cNvSpPr>
            <a:spLocks noGrp="1"/>
          </p:cNvSpPr>
          <p:nvPr>
            <p:ph idx="1"/>
          </p:nvPr>
        </p:nvSpPr>
        <p:spPr>
          <a:xfrm>
            <a:off x="755576" y="1484785"/>
            <a:ext cx="6783778" cy="4763622"/>
          </a:xfrm>
        </p:spPr>
        <p:txBody>
          <a:bodyPr>
            <a:normAutofit/>
          </a:bodyPr>
          <a:lstStyle/>
          <a:p>
            <a:pPr marL="0" indent="0">
              <a:buNone/>
            </a:pPr>
            <a:endParaRPr lang="fr-MA" dirty="0"/>
          </a:p>
          <a:p>
            <a:r>
              <a:rPr lang="fr-MA" sz="2800" dirty="0"/>
              <a:t>Page de garde (page de titre).  </a:t>
            </a:r>
          </a:p>
          <a:p>
            <a:r>
              <a:rPr lang="fr-MA" sz="2800" dirty="0"/>
              <a:t>Dédicaces.</a:t>
            </a:r>
          </a:p>
          <a:p>
            <a:r>
              <a:rPr lang="fr-MA" sz="2800" dirty="0"/>
              <a:t>Remerciements. </a:t>
            </a:r>
          </a:p>
          <a:p>
            <a:r>
              <a:rPr lang="fr-MA" sz="2800" dirty="0"/>
              <a:t>Liste des acronymes, notation, glossaire, etc. </a:t>
            </a:r>
          </a:p>
          <a:p>
            <a:r>
              <a:rPr lang="fr-MA" sz="2800" dirty="0"/>
              <a:t>Résumé. </a:t>
            </a:r>
          </a:p>
        </p:txBody>
      </p:sp>
    </p:spTree>
    <p:extLst>
      <p:ext uri="{BB962C8B-B14F-4D97-AF65-F5344CB8AC3E}">
        <p14:creationId xmlns:p14="http://schemas.microsoft.com/office/powerpoint/2010/main" val="3191111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4BD901-5F73-4B8F-986D-CD08547639E6}"/>
              </a:ext>
            </a:extLst>
          </p:cNvPr>
          <p:cNvSpPr>
            <a:spLocks noGrp="1"/>
          </p:cNvSpPr>
          <p:nvPr>
            <p:ph type="title"/>
          </p:nvPr>
        </p:nvSpPr>
        <p:spPr/>
        <p:txBody>
          <a:bodyPr/>
          <a:lstStyle/>
          <a:p>
            <a:r>
              <a:rPr lang="fr-MA" dirty="0"/>
              <a:t>     ÉLÉMENTS DU PFE.</a:t>
            </a:r>
          </a:p>
        </p:txBody>
      </p:sp>
      <p:sp>
        <p:nvSpPr>
          <p:cNvPr id="3" name="Espace réservé du contenu 2">
            <a:extLst>
              <a:ext uri="{FF2B5EF4-FFF2-40B4-BE49-F238E27FC236}">
                <a16:creationId xmlns:a16="http://schemas.microsoft.com/office/drawing/2014/main" id="{FEEB242F-DCED-417A-9CC5-5004E3075296}"/>
              </a:ext>
            </a:extLst>
          </p:cNvPr>
          <p:cNvSpPr>
            <a:spLocks noGrp="1"/>
          </p:cNvSpPr>
          <p:nvPr>
            <p:ph idx="1"/>
          </p:nvPr>
        </p:nvSpPr>
        <p:spPr>
          <a:xfrm>
            <a:off x="755576" y="1556793"/>
            <a:ext cx="6783778" cy="4691614"/>
          </a:xfrm>
        </p:spPr>
        <p:txBody>
          <a:bodyPr>
            <a:normAutofit fontScale="92500"/>
          </a:bodyPr>
          <a:lstStyle/>
          <a:p>
            <a:r>
              <a:rPr lang="fr-MA" sz="2800" dirty="0"/>
              <a:t>Sommaire (Table des matières).</a:t>
            </a:r>
          </a:p>
          <a:p>
            <a:r>
              <a:rPr lang="fr-MA" sz="2800" dirty="0"/>
              <a:t>Liste des figures. </a:t>
            </a:r>
          </a:p>
          <a:p>
            <a:r>
              <a:rPr lang="fr-MA" sz="2800" dirty="0"/>
              <a:t>Liste des tableaux. </a:t>
            </a:r>
          </a:p>
          <a:p>
            <a:r>
              <a:rPr lang="fr-MA" sz="2800" dirty="0"/>
              <a:t>Introduction (début de la pagination).  </a:t>
            </a:r>
          </a:p>
          <a:p>
            <a:r>
              <a:rPr lang="fr-MA" sz="2800" dirty="0"/>
              <a:t>Développement</a:t>
            </a:r>
          </a:p>
          <a:p>
            <a:r>
              <a:rPr lang="fr-MA" sz="2800" dirty="0"/>
              <a:t>Conclusion Générale  Obligatoire </a:t>
            </a:r>
          </a:p>
          <a:p>
            <a:r>
              <a:rPr lang="fr-MA" sz="2800" dirty="0"/>
              <a:t>Références Bibliographiques (fin de la pagination). </a:t>
            </a:r>
          </a:p>
          <a:p>
            <a:r>
              <a:rPr lang="fr-MA" sz="2800" dirty="0"/>
              <a:t>Annexes. </a:t>
            </a:r>
          </a:p>
          <a:p>
            <a:endParaRPr lang="fr-MA" dirty="0"/>
          </a:p>
        </p:txBody>
      </p:sp>
    </p:spTree>
    <p:extLst>
      <p:ext uri="{BB962C8B-B14F-4D97-AF65-F5344CB8AC3E}">
        <p14:creationId xmlns:p14="http://schemas.microsoft.com/office/powerpoint/2010/main" val="11538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E9C455-D944-44AE-96B0-C0BDB7165B0A}"/>
              </a:ext>
            </a:extLst>
          </p:cNvPr>
          <p:cNvSpPr>
            <a:spLocks noGrp="1"/>
          </p:cNvSpPr>
          <p:nvPr>
            <p:ph type="title"/>
          </p:nvPr>
        </p:nvSpPr>
        <p:spPr/>
        <p:txBody>
          <a:bodyPr/>
          <a:lstStyle/>
          <a:p>
            <a:r>
              <a:rPr lang="fr-MA" dirty="0"/>
              <a:t>   1/ PAGE DE GARDE.</a:t>
            </a:r>
          </a:p>
        </p:txBody>
      </p:sp>
      <p:sp>
        <p:nvSpPr>
          <p:cNvPr id="3" name="Espace réservé du contenu 2">
            <a:extLst>
              <a:ext uri="{FF2B5EF4-FFF2-40B4-BE49-F238E27FC236}">
                <a16:creationId xmlns:a16="http://schemas.microsoft.com/office/drawing/2014/main" id="{A3E3BB24-9DA9-4B2A-BDFD-3C794F555C65}"/>
              </a:ext>
            </a:extLst>
          </p:cNvPr>
          <p:cNvSpPr>
            <a:spLocks noGrp="1"/>
          </p:cNvSpPr>
          <p:nvPr>
            <p:ph idx="1"/>
          </p:nvPr>
        </p:nvSpPr>
        <p:spPr>
          <a:xfrm>
            <a:off x="683568" y="1628801"/>
            <a:ext cx="6855786" cy="4619606"/>
          </a:xfrm>
        </p:spPr>
        <p:txBody>
          <a:bodyPr>
            <a:normAutofit/>
          </a:bodyPr>
          <a:lstStyle/>
          <a:p>
            <a:pPr marL="0" indent="0">
              <a:buNone/>
            </a:pPr>
            <a:endParaRPr lang="fr-MA" dirty="0"/>
          </a:p>
          <a:p>
            <a:r>
              <a:rPr lang="fr-MA" sz="2800" dirty="0"/>
              <a:t>La page de titre mentionne: </a:t>
            </a:r>
          </a:p>
          <a:p>
            <a:r>
              <a:rPr lang="fr-MA" sz="2800" dirty="0"/>
              <a:t>Le titre du projet,</a:t>
            </a:r>
          </a:p>
          <a:p>
            <a:r>
              <a:rPr lang="fr-MA" sz="2800" dirty="0"/>
              <a:t>Les noms des étudiants, </a:t>
            </a:r>
          </a:p>
          <a:p>
            <a:r>
              <a:rPr lang="fr-MA" sz="2800" dirty="0"/>
              <a:t>La date, </a:t>
            </a:r>
          </a:p>
          <a:p>
            <a:r>
              <a:rPr lang="fr-MA" sz="2800" dirty="0"/>
              <a:t>Le nom et le logo de l’institution.</a:t>
            </a:r>
          </a:p>
          <a:p>
            <a:r>
              <a:rPr lang="fr-MA" sz="2800" dirty="0"/>
              <a:t>Les noms des encadrants.</a:t>
            </a:r>
          </a:p>
          <a:p>
            <a:pPr marL="0" indent="0">
              <a:buNone/>
            </a:pPr>
            <a:endParaRPr lang="fr-MA" dirty="0"/>
          </a:p>
        </p:txBody>
      </p:sp>
    </p:spTree>
    <p:extLst>
      <p:ext uri="{BB962C8B-B14F-4D97-AF65-F5344CB8AC3E}">
        <p14:creationId xmlns:p14="http://schemas.microsoft.com/office/powerpoint/2010/main" val="46593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605BEE-707A-4CA5-84E7-4CEA8CE07996}"/>
              </a:ext>
            </a:extLst>
          </p:cNvPr>
          <p:cNvSpPr>
            <a:spLocks noGrp="1"/>
          </p:cNvSpPr>
          <p:nvPr>
            <p:ph type="title"/>
          </p:nvPr>
        </p:nvSpPr>
        <p:spPr/>
        <p:txBody>
          <a:bodyPr/>
          <a:lstStyle/>
          <a:p>
            <a:r>
              <a:rPr lang="fr-MA" dirty="0"/>
              <a:t>       2/REMERCIEMENTS</a:t>
            </a:r>
          </a:p>
        </p:txBody>
      </p:sp>
      <p:sp>
        <p:nvSpPr>
          <p:cNvPr id="3" name="Espace réservé du contenu 2">
            <a:extLst>
              <a:ext uri="{FF2B5EF4-FFF2-40B4-BE49-F238E27FC236}">
                <a16:creationId xmlns:a16="http://schemas.microsoft.com/office/drawing/2014/main" id="{5775DD79-E921-4110-9441-54CA686385B9}"/>
              </a:ext>
            </a:extLst>
          </p:cNvPr>
          <p:cNvSpPr>
            <a:spLocks noGrp="1"/>
          </p:cNvSpPr>
          <p:nvPr>
            <p:ph idx="1"/>
          </p:nvPr>
        </p:nvSpPr>
        <p:spPr>
          <a:xfrm>
            <a:off x="755576" y="1556793"/>
            <a:ext cx="6783778" cy="4691614"/>
          </a:xfrm>
        </p:spPr>
        <p:txBody>
          <a:bodyPr/>
          <a:lstStyle/>
          <a:p>
            <a:pPr marL="0" indent="0">
              <a:buNone/>
            </a:pPr>
            <a:endParaRPr lang="fr-MA" dirty="0"/>
          </a:p>
          <a:p>
            <a:r>
              <a:rPr lang="fr-MA" sz="2800" dirty="0"/>
              <a:t>Ils sont placés immédiatement après la page de titre. On n’écrit des remerciements que s’il y a lieu d’en faire. Habituellement, il faut remercier les responsables de l’entreprise qui ont accepté le stage, le (les) tuteur(s), les membres de Jury, etc. </a:t>
            </a:r>
          </a:p>
          <a:p>
            <a:endParaRPr lang="fr-MA" dirty="0"/>
          </a:p>
        </p:txBody>
      </p:sp>
    </p:spTree>
    <p:extLst>
      <p:ext uri="{BB962C8B-B14F-4D97-AF65-F5344CB8AC3E}">
        <p14:creationId xmlns:p14="http://schemas.microsoft.com/office/powerpoint/2010/main" val="2769368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69E480-CEFE-4BCF-BCAA-EA21AE0ED73B}"/>
              </a:ext>
            </a:extLst>
          </p:cNvPr>
          <p:cNvSpPr>
            <a:spLocks noGrp="1"/>
          </p:cNvSpPr>
          <p:nvPr>
            <p:ph type="title"/>
          </p:nvPr>
        </p:nvSpPr>
        <p:spPr/>
        <p:txBody>
          <a:bodyPr/>
          <a:lstStyle/>
          <a:p>
            <a:r>
              <a:rPr lang="fr-MA" dirty="0"/>
              <a:t>      3/ LE RÉSUMÉ</a:t>
            </a:r>
          </a:p>
        </p:txBody>
      </p:sp>
      <p:sp>
        <p:nvSpPr>
          <p:cNvPr id="3" name="Espace réservé du contenu 2">
            <a:extLst>
              <a:ext uri="{FF2B5EF4-FFF2-40B4-BE49-F238E27FC236}">
                <a16:creationId xmlns:a16="http://schemas.microsoft.com/office/drawing/2014/main" id="{D3A49D18-3A25-43A4-ADDE-7F8927DFA900}"/>
              </a:ext>
            </a:extLst>
          </p:cNvPr>
          <p:cNvSpPr>
            <a:spLocks noGrp="1"/>
          </p:cNvSpPr>
          <p:nvPr>
            <p:ph idx="1"/>
          </p:nvPr>
        </p:nvSpPr>
        <p:spPr>
          <a:xfrm>
            <a:off x="395536" y="1268760"/>
            <a:ext cx="7143818" cy="4979647"/>
          </a:xfrm>
        </p:spPr>
        <p:txBody>
          <a:bodyPr>
            <a:normAutofit lnSpcReduction="10000"/>
          </a:bodyPr>
          <a:lstStyle/>
          <a:p>
            <a:pPr marL="0" indent="0">
              <a:buNone/>
            </a:pPr>
            <a:endParaRPr lang="fr-MA" dirty="0"/>
          </a:p>
          <a:p>
            <a:r>
              <a:rPr lang="fr-MA" sz="2400" dirty="0"/>
              <a:t>Tout rapport s’accompagne d’un résumé il comporte les éléments suivants.</a:t>
            </a:r>
          </a:p>
          <a:p>
            <a:r>
              <a:rPr lang="fr-MA" sz="2400" dirty="0"/>
              <a:t> L’objectif du rapport.</a:t>
            </a:r>
          </a:p>
          <a:p>
            <a:r>
              <a:rPr lang="fr-MA" sz="2400" dirty="0"/>
              <a:t>La description du problème. </a:t>
            </a:r>
          </a:p>
          <a:p>
            <a:r>
              <a:rPr lang="fr-MA" sz="2400" dirty="0"/>
              <a:t>la présentation de ou des méthode(s) employée(s).</a:t>
            </a:r>
          </a:p>
          <a:p>
            <a:r>
              <a:rPr lang="fr-MA" sz="2400" dirty="0"/>
              <a:t>Les principaux résultats.</a:t>
            </a:r>
          </a:p>
          <a:p>
            <a:r>
              <a:rPr lang="fr-MA" sz="2400" dirty="0"/>
              <a:t>les principales solutions envisagées.</a:t>
            </a:r>
          </a:p>
          <a:p>
            <a:r>
              <a:rPr lang="fr-MA" sz="2400" dirty="0"/>
              <a:t>Les conclusions.  </a:t>
            </a:r>
          </a:p>
          <a:p>
            <a:r>
              <a:rPr lang="fr-MA" sz="2400" dirty="0"/>
              <a:t>les recommandations.</a:t>
            </a:r>
          </a:p>
          <a:p>
            <a:endParaRPr lang="fr-MA" dirty="0"/>
          </a:p>
        </p:txBody>
      </p:sp>
    </p:spTree>
    <p:extLst>
      <p:ext uri="{BB962C8B-B14F-4D97-AF65-F5344CB8AC3E}">
        <p14:creationId xmlns:p14="http://schemas.microsoft.com/office/powerpoint/2010/main" val="859551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BFCB3E-CF9E-4C1B-B81E-AFF0EB04D31A}"/>
              </a:ext>
            </a:extLst>
          </p:cNvPr>
          <p:cNvSpPr>
            <a:spLocks noGrp="1"/>
          </p:cNvSpPr>
          <p:nvPr>
            <p:ph type="title"/>
          </p:nvPr>
        </p:nvSpPr>
        <p:spPr/>
        <p:txBody>
          <a:bodyPr/>
          <a:lstStyle/>
          <a:p>
            <a:r>
              <a:rPr lang="fr-MA" dirty="0"/>
              <a:t>         4/ LE SOMMAIRE</a:t>
            </a:r>
          </a:p>
        </p:txBody>
      </p:sp>
      <p:sp>
        <p:nvSpPr>
          <p:cNvPr id="3" name="Espace réservé du contenu 2">
            <a:extLst>
              <a:ext uri="{FF2B5EF4-FFF2-40B4-BE49-F238E27FC236}">
                <a16:creationId xmlns:a16="http://schemas.microsoft.com/office/drawing/2014/main" id="{7855E2B3-4DEC-48E7-8240-E2FBD3C236F1}"/>
              </a:ext>
            </a:extLst>
          </p:cNvPr>
          <p:cNvSpPr>
            <a:spLocks noGrp="1"/>
          </p:cNvSpPr>
          <p:nvPr>
            <p:ph idx="1"/>
          </p:nvPr>
        </p:nvSpPr>
        <p:spPr/>
        <p:txBody>
          <a:bodyPr>
            <a:normAutofit/>
          </a:bodyPr>
          <a:lstStyle/>
          <a:p>
            <a:r>
              <a:rPr lang="fr-MA" sz="2800" dirty="0"/>
              <a:t>Il présente les titres des parties, chapitres, et grandes subdivisions du PFE.</a:t>
            </a:r>
          </a:p>
          <a:p>
            <a:r>
              <a:rPr lang="fr-MA" sz="2800" dirty="0"/>
              <a:t>Il donne un aperçu précis et clair de votre plan et de votre travail.</a:t>
            </a:r>
          </a:p>
        </p:txBody>
      </p:sp>
    </p:spTree>
    <p:extLst>
      <p:ext uri="{BB962C8B-B14F-4D97-AF65-F5344CB8AC3E}">
        <p14:creationId xmlns:p14="http://schemas.microsoft.com/office/powerpoint/2010/main" val="2343986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CE4C21-8A5E-48C4-8241-1DA1C200764D}"/>
              </a:ext>
            </a:extLst>
          </p:cNvPr>
          <p:cNvSpPr>
            <a:spLocks noGrp="1"/>
          </p:cNvSpPr>
          <p:nvPr>
            <p:ph type="title"/>
          </p:nvPr>
        </p:nvSpPr>
        <p:spPr/>
        <p:txBody>
          <a:bodyPr>
            <a:normAutofit/>
          </a:bodyPr>
          <a:lstStyle/>
          <a:p>
            <a:r>
              <a:rPr lang="fr-MA" dirty="0"/>
              <a:t>  5/ LISTE DES TABLEAUX ET       LA LISTE DES FIGURES   </a:t>
            </a:r>
          </a:p>
        </p:txBody>
      </p:sp>
      <p:sp>
        <p:nvSpPr>
          <p:cNvPr id="3" name="Espace réservé du contenu 2">
            <a:extLst>
              <a:ext uri="{FF2B5EF4-FFF2-40B4-BE49-F238E27FC236}">
                <a16:creationId xmlns:a16="http://schemas.microsoft.com/office/drawing/2014/main" id="{8ED9CF6A-097D-4113-ACC9-D354CC72864B}"/>
              </a:ext>
            </a:extLst>
          </p:cNvPr>
          <p:cNvSpPr>
            <a:spLocks noGrp="1"/>
          </p:cNvSpPr>
          <p:nvPr>
            <p:ph idx="1"/>
          </p:nvPr>
        </p:nvSpPr>
        <p:spPr/>
        <p:txBody>
          <a:bodyPr>
            <a:normAutofit/>
          </a:bodyPr>
          <a:lstStyle/>
          <a:p>
            <a:pPr marL="0" indent="0">
              <a:buNone/>
            </a:pPr>
            <a:r>
              <a:rPr lang="fr-MA" sz="2800" dirty="0"/>
              <a:t> </a:t>
            </a:r>
          </a:p>
          <a:p>
            <a:r>
              <a:rPr lang="fr-MA" sz="3200" dirty="0"/>
              <a:t>Elles se situent à la suite du sommaire, chacune sur une feuille séparée. </a:t>
            </a:r>
          </a:p>
          <a:p>
            <a:endParaRPr lang="fr-MA" sz="2800" dirty="0"/>
          </a:p>
          <a:p>
            <a:endParaRPr lang="fr-MA" sz="2800" dirty="0"/>
          </a:p>
        </p:txBody>
      </p:sp>
    </p:spTree>
    <p:extLst>
      <p:ext uri="{BB962C8B-B14F-4D97-AF65-F5344CB8AC3E}">
        <p14:creationId xmlns:p14="http://schemas.microsoft.com/office/powerpoint/2010/main" val="1680443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51992D-0E7B-46EE-8CAE-6215B2ECAE12}"/>
              </a:ext>
            </a:extLst>
          </p:cNvPr>
          <p:cNvSpPr>
            <a:spLocks noGrp="1"/>
          </p:cNvSpPr>
          <p:nvPr>
            <p:ph type="title"/>
          </p:nvPr>
        </p:nvSpPr>
        <p:spPr/>
        <p:txBody>
          <a:bodyPr>
            <a:normAutofit/>
          </a:bodyPr>
          <a:lstStyle/>
          <a:p>
            <a:r>
              <a:rPr lang="fr-MA" dirty="0"/>
              <a:t>   6/LA LISTE DES SYMBOLES  ET DES ABRÉVIATIONS</a:t>
            </a:r>
          </a:p>
        </p:txBody>
      </p:sp>
      <p:sp>
        <p:nvSpPr>
          <p:cNvPr id="3" name="Espace réservé du contenu 2">
            <a:extLst>
              <a:ext uri="{FF2B5EF4-FFF2-40B4-BE49-F238E27FC236}">
                <a16:creationId xmlns:a16="http://schemas.microsoft.com/office/drawing/2014/main" id="{78810B95-DE33-426E-9925-69739E5F6D30}"/>
              </a:ext>
            </a:extLst>
          </p:cNvPr>
          <p:cNvSpPr>
            <a:spLocks noGrp="1"/>
          </p:cNvSpPr>
          <p:nvPr>
            <p:ph idx="1"/>
          </p:nvPr>
        </p:nvSpPr>
        <p:spPr/>
        <p:txBody>
          <a:bodyPr/>
          <a:lstStyle/>
          <a:p>
            <a:pPr marL="0" indent="0">
              <a:buNone/>
            </a:pPr>
            <a:r>
              <a:rPr lang="fr-MA" dirty="0"/>
              <a:t> </a:t>
            </a:r>
            <a:endParaRPr lang="fr-MA" sz="2800" dirty="0"/>
          </a:p>
          <a:p>
            <a:r>
              <a:rPr lang="fr-MA" sz="3200" dirty="0"/>
              <a:t>Elle se situe à la suite de la liste des tableaux et des figures sur une feuille séparée.</a:t>
            </a:r>
          </a:p>
        </p:txBody>
      </p:sp>
    </p:spTree>
    <p:extLst>
      <p:ext uri="{BB962C8B-B14F-4D97-AF65-F5344CB8AC3E}">
        <p14:creationId xmlns:p14="http://schemas.microsoft.com/office/powerpoint/2010/main" val="65636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            DESCRIPTIF</a:t>
            </a:r>
            <a:endParaRPr lang="fr-FR" dirty="0"/>
          </a:p>
        </p:txBody>
      </p:sp>
      <p:sp>
        <p:nvSpPr>
          <p:cNvPr id="3" name="Espace réservé du contenu 2"/>
          <p:cNvSpPr>
            <a:spLocks noGrp="1"/>
          </p:cNvSpPr>
          <p:nvPr>
            <p:ph idx="1"/>
          </p:nvPr>
        </p:nvSpPr>
        <p:spPr/>
        <p:txBody>
          <a:bodyPr>
            <a:normAutofit/>
          </a:bodyPr>
          <a:lstStyle/>
          <a:p>
            <a:r>
              <a:rPr lang="fr-MA" sz="3200" dirty="0"/>
              <a:t>Définition et objectif.</a:t>
            </a:r>
          </a:p>
          <a:p>
            <a:r>
              <a:rPr lang="fr-MA" sz="3200" dirty="0"/>
              <a:t>Les étapes du PFE.</a:t>
            </a:r>
          </a:p>
          <a:p>
            <a:r>
              <a:rPr lang="fr-MA" sz="3200" dirty="0"/>
              <a:t>Grille d’évaluation du PFE.</a:t>
            </a:r>
            <a:endParaRPr lang="fr-FR" sz="3200" dirty="0"/>
          </a:p>
        </p:txBody>
      </p:sp>
    </p:spTree>
    <p:extLst>
      <p:ext uri="{BB962C8B-B14F-4D97-AF65-F5344CB8AC3E}">
        <p14:creationId xmlns:p14="http://schemas.microsoft.com/office/powerpoint/2010/main" val="21563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C3AFA7-63DF-43DA-8630-02DFB2299075}"/>
              </a:ext>
            </a:extLst>
          </p:cNvPr>
          <p:cNvSpPr>
            <a:spLocks noGrp="1"/>
          </p:cNvSpPr>
          <p:nvPr>
            <p:ph type="title"/>
          </p:nvPr>
        </p:nvSpPr>
        <p:spPr/>
        <p:txBody>
          <a:bodyPr/>
          <a:lstStyle/>
          <a:p>
            <a:r>
              <a:rPr lang="fr-MA" dirty="0"/>
              <a:t>          7/L’INTRODUCTION</a:t>
            </a:r>
          </a:p>
        </p:txBody>
      </p:sp>
      <p:sp>
        <p:nvSpPr>
          <p:cNvPr id="3" name="Espace réservé du contenu 2">
            <a:extLst>
              <a:ext uri="{FF2B5EF4-FFF2-40B4-BE49-F238E27FC236}">
                <a16:creationId xmlns:a16="http://schemas.microsoft.com/office/drawing/2014/main" id="{53E1905B-4FAE-44C7-A5E6-93FC8D4B1931}"/>
              </a:ext>
            </a:extLst>
          </p:cNvPr>
          <p:cNvSpPr>
            <a:spLocks noGrp="1"/>
          </p:cNvSpPr>
          <p:nvPr>
            <p:ph idx="1"/>
          </p:nvPr>
        </p:nvSpPr>
        <p:spPr>
          <a:xfrm>
            <a:off x="611560" y="1484785"/>
            <a:ext cx="6927794" cy="4763622"/>
          </a:xfrm>
        </p:spPr>
        <p:txBody>
          <a:bodyPr>
            <a:normAutofit/>
          </a:bodyPr>
          <a:lstStyle/>
          <a:p>
            <a:pPr marL="0" indent="0">
              <a:buNone/>
            </a:pPr>
            <a:endParaRPr lang="fr-MA" sz="2400" dirty="0"/>
          </a:p>
          <a:p>
            <a:r>
              <a:rPr lang="fr-MA" sz="2400" dirty="0"/>
              <a:t>L’introduction (1 à 2 pages) est composée de trois parties : le sujet contextualisé, le sujet posé et le sujet divisé. </a:t>
            </a:r>
          </a:p>
          <a:p>
            <a:r>
              <a:rPr lang="fr-MA" sz="2400" dirty="0"/>
              <a:t>Le sujet contextualisé indique le cadre de recherches.</a:t>
            </a:r>
          </a:p>
          <a:p>
            <a:r>
              <a:rPr lang="fr-MA" sz="2400" dirty="0"/>
              <a:t>Le sujet posé énonce le problème, les objectifs du PFE, les limites et la démarche. </a:t>
            </a:r>
          </a:p>
          <a:p>
            <a:r>
              <a:rPr lang="fr-MA" sz="2400" dirty="0"/>
              <a:t>Le sujet structuré indique les grandes divisions, les grandes sections du rapport. </a:t>
            </a:r>
          </a:p>
          <a:p>
            <a:pPr marL="0" indent="0">
              <a:buNone/>
            </a:pPr>
            <a:endParaRPr lang="fr-MA" sz="2400" dirty="0"/>
          </a:p>
        </p:txBody>
      </p:sp>
    </p:spTree>
    <p:extLst>
      <p:ext uri="{BB962C8B-B14F-4D97-AF65-F5344CB8AC3E}">
        <p14:creationId xmlns:p14="http://schemas.microsoft.com/office/powerpoint/2010/main" val="74992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3A09FC-6280-48DF-A6CA-634D28544665}"/>
              </a:ext>
            </a:extLst>
          </p:cNvPr>
          <p:cNvSpPr>
            <a:spLocks noGrp="1"/>
          </p:cNvSpPr>
          <p:nvPr>
            <p:ph type="title"/>
          </p:nvPr>
        </p:nvSpPr>
        <p:spPr/>
        <p:txBody>
          <a:bodyPr/>
          <a:lstStyle/>
          <a:p>
            <a:r>
              <a:rPr lang="fr-MA" dirty="0"/>
              <a:t>    7.1/LA PROBLÉMATIQUE</a:t>
            </a:r>
          </a:p>
        </p:txBody>
      </p:sp>
      <p:sp>
        <p:nvSpPr>
          <p:cNvPr id="3" name="Espace réservé du contenu 2">
            <a:extLst>
              <a:ext uri="{FF2B5EF4-FFF2-40B4-BE49-F238E27FC236}">
                <a16:creationId xmlns:a16="http://schemas.microsoft.com/office/drawing/2014/main" id="{044D9A2D-DA62-47F1-82C9-A3AD5114D420}"/>
              </a:ext>
            </a:extLst>
          </p:cNvPr>
          <p:cNvSpPr>
            <a:spLocks noGrp="1"/>
          </p:cNvSpPr>
          <p:nvPr>
            <p:ph idx="1"/>
          </p:nvPr>
        </p:nvSpPr>
        <p:spPr>
          <a:xfrm>
            <a:off x="755576" y="1700809"/>
            <a:ext cx="6783778" cy="4547598"/>
          </a:xfrm>
        </p:spPr>
        <p:txBody>
          <a:bodyPr>
            <a:normAutofit/>
          </a:bodyPr>
          <a:lstStyle/>
          <a:p>
            <a:pPr marL="0" indent="0">
              <a:buNone/>
            </a:pPr>
            <a:endParaRPr lang="fr-MA" sz="2400" dirty="0">
              <a:latin typeface="Book Antiqua" panose="02040602050305030304" pitchFamily="18" charset="0"/>
            </a:endParaRPr>
          </a:p>
          <a:p>
            <a:r>
              <a:rPr lang="fr-MA" sz="3200" dirty="0">
                <a:latin typeface="Arial Unicode MS" panose="020B0604020202020204" pitchFamily="34" charset="-128"/>
                <a:ea typeface="Arial Unicode MS" panose="020B0604020202020204" pitchFamily="34" charset="-128"/>
                <a:cs typeface="Arial Unicode MS" panose="020B0604020202020204" pitchFamily="34" charset="-128"/>
              </a:rPr>
              <a:t>Question complexe, posée après l’observation d’un phénomène ou une situation. </a:t>
            </a:r>
          </a:p>
          <a:p>
            <a:r>
              <a:rPr lang="fr-MA" sz="3200" dirty="0">
                <a:latin typeface="Arial Unicode MS" panose="020B0604020202020204" pitchFamily="34" charset="-128"/>
                <a:ea typeface="Arial Unicode MS" panose="020B0604020202020204" pitchFamily="34" charset="-128"/>
                <a:cs typeface="Arial Unicode MS" panose="020B0604020202020204" pitchFamily="34" charset="-128"/>
              </a:rPr>
              <a:t>La recherche de réponses et de solutions selon une démarche scientifique est le but du PFE.</a:t>
            </a:r>
            <a:endParaRPr lang="fr-MA" sz="3200" dirty="0"/>
          </a:p>
        </p:txBody>
      </p:sp>
    </p:spTree>
    <p:extLst>
      <p:ext uri="{BB962C8B-B14F-4D97-AF65-F5344CB8AC3E}">
        <p14:creationId xmlns:p14="http://schemas.microsoft.com/office/powerpoint/2010/main" val="223137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7FB590-6CBF-4A54-AAC4-418547F022AA}"/>
              </a:ext>
            </a:extLst>
          </p:cNvPr>
          <p:cNvSpPr>
            <a:spLocks noGrp="1"/>
          </p:cNvSpPr>
          <p:nvPr>
            <p:ph type="title"/>
          </p:nvPr>
        </p:nvSpPr>
        <p:spPr/>
        <p:txBody>
          <a:bodyPr/>
          <a:lstStyle/>
          <a:p>
            <a:r>
              <a:rPr lang="fr-MA" dirty="0"/>
              <a:t>    8/ Le développement</a:t>
            </a:r>
          </a:p>
        </p:txBody>
      </p:sp>
      <p:sp>
        <p:nvSpPr>
          <p:cNvPr id="3" name="Espace réservé du contenu 2">
            <a:extLst>
              <a:ext uri="{FF2B5EF4-FFF2-40B4-BE49-F238E27FC236}">
                <a16:creationId xmlns:a16="http://schemas.microsoft.com/office/drawing/2014/main" id="{423F83A0-D6D1-4F16-B374-235C05852D3D}"/>
              </a:ext>
            </a:extLst>
          </p:cNvPr>
          <p:cNvSpPr>
            <a:spLocks noGrp="1"/>
          </p:cNvSpPr>
          <p:nvPr>
            <p:ph idx="1"/>
          </p:nvPr>
        </p:nvSpPr>
        <p:spPr>
          <a:xfrm>
            <a:off x="683568" y="1412777"/>
            <a:ext cx="6855786" cy="4835630"/>
          </a:xfrm>
        </p:spPr>
        <p:txBody>
          <a:bodyPr>
            <a:normAutofit lnSpcReduction="10000"/>
          </a:bodyPr>
          <a:lstStyle/>
          <a:p>
            <a:pPr marL="0" indent="0">
              <a:buNone/>
            </a:pPr>
            <a:endParaRPr lang="fr-MA" dirty="0"/>
          </a:p>
          <a:p>
            <a:r>
              <a:rPr lang="fr-MA" sz="2800" dirty="0"/>
              <a:t>Le développement est la partie volumineuse du document. Il est constitué de chapitres. On y trouve toute la substance du rapport. </a:t>
            </a:r>
          </a:p>
          <a:p>
            <a:r>
              <a:rPr lang="fr-MA" sz="2800" dirty="0"/>
              <a:t>Le nombre de pages du rapport ne doit pas dépasser 30 pages. </a:t>
            </a:r>
          </a:p>
          <a:p>
            <a:r>
              <a:rPr lang="fr-MA" sz="2800" dirty="0"/>
              <a:t>La partie du développement comporte généralement deux ou trois chapitres qui doivent, à la mesure du possible, être équilibrés. </a:t>
            </a:r>
          </a:p>
          <a:p>
            <a:endParaRPr lang="fr-MA" dirty="0"/>
          </a:p>
        </p:txBody>
      </p:sp>
    </p:spTree>
    <p:extLst>
      <p:ext uri="{BB962C8B-B14F-4D97-AF65-F5344CB8AC3E}">
        <p14:creationId xmlns:p14="http://schemas.microsoft.com/office/powerpoint/2010/main" val="1431360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106D75-E921-4237-BE70-878DBC3A6C40}"/>
              </a:ext>
            </a:extLst>
          </p:cNvPr>
          <p:cNvSpPr>
            <a:spLocks noGrp="1"/>
          </p:cNvSpPr>
          <p:nvPr>
            <p:ph type="title"/>
          </p:nvPr>
        </p:nvSpPr>
        <p:spPr/>
        <p:txBody>
          <a:bodyPr/>
          <a:lstStyle/>
          <a:p>
            <a:r>
              <a:rPr lang="fr-MA" dirty="0"/>
              <a:t>             9/CONCLUSION </a:t>
            </a:r>
          </a:p>
        </p:txBody>
      </p:sp>
      <p:sp>
        <p:nvSpPr>
          <p:cNvPr id="3" name="Espace réservé du contenu 2">
            <a:extLst>
              <a:ext uri="{FF2B5EF4-FFF2-40B4-BE49-F238E27FC236}">
                <a16:creationId xmlns:a16="http://schemas.microsoft.com/office/drawing/2014/main" id="{E56E4FAE-DC1B-47EC-90C6-EC6250AE4877}"/>
              </a:ext>
            </a:extLst>
          </p:cNvPr>
          <p:cNvSpPr>
            <a:spLocks noGrp="1"/>
          </p:cNvSpPr>
          <p:nvPr>
            <p:ph idx="1"/>
          </p:nvPr>
        </p:nvSpPr>
        <p:spPr>
          <a:xfrm>
            <a:off x="755576" y="1124745"/>
            <a:ext cx="6783778" cy="5123662"/>
          </a:xfrm>
        </p:spPr>
        <p:txBody>
          <a:bodyPr>
            <a:normAutofit/>
          </a:bodyPr>
          <a:lstStyle/>
          <a:p>
            <a:pPr marL="0" indent="0">
              <a:buNone/>
            </a:pPr>
            <a:endParaRPr lang="fr-MA" dirty="0"/>
          </a:p>
          <a:p>
            <a:r>
              <a:rPr lang="fr-MA" sz="2400" dirty="0"/>
              <a:t>Les conclusions doivent correspondre aux buts et objectifs fixés en introduction.</a:t>
            </a:r>
          </a:p>
          <a:p>
            <a:r>
              <a:rPr lang="fr-MA" sz="2400" dirty="0"/>
              <a:t> Il faut présenter et souligner les implications et limitations des travaux. </a:t>
            </a:r>
          </a:p>
          <a:p>
            <a:r>
              <a:rPr lang="fr-MA" sz="2400" dirty="0"/>
              <a:t>La conclusion sert à récapituler et à ouvrir des perspectives. </a:t>
            </a:r>
          </a:p>
          <a:p>
            <a:r>
              <a:rPr lang="fr-MA" sz="2400" dirty="0"/>
              <a:t>la conclusion comporte en général : une évaluation de la situation ou du problème étudié, une analyse des  résultats de l’étude et les recommandations. </a:t>
            </a:r>
          </a:p>
        </p:txBody>
      </p:sp>
    </p:spTree>
    <p:extLst>
      <p:ext uri="{BB962C8B-B14F-4D97-AF65-F5344CB8AC3E}">
        <p14:creationId xmlns:p14="http://schemas.microsoft.com/office/powerpoint/2010/main" val="2343003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F76001-EABB-4400-B21F-0DC05A9EF2BF}"/>
              </a:ext>
            </a:extLst>
          </p:cNvPr>
          <p:cNvSpPr>
            <a:spLocks noGrp="1"/>
          </p:cNvSpPr>
          <p:nvPr>
            <p:ph type="title"/>
          </p:nvPr>
        </p:nvSpPr>
        <p:spPr/>
        <p:txBody>
          <a:bodyPr/>
          <a:lstStyle/>
          <a:p>
            <a:r>
              <a:rPr lang="fr-MA" dirty="0"/>
              <a:t>     10/ LA BIBLIOGRAPHIE</a:t>
            </a:r>
          </a:p>
        </p:txBody>
      </p:sp>
      <p:sp>
        <p:nvSpPr>
          <p:cNvPr id="3" name="Espace réservé du contenu 2">
            <a:extLst>
              <a:ext uri="{FF2B5EF4-FFF2-40B4-BE49-F238E27FC236}">
                <a16:creationId xmlns:a16="http://schemas.microsoft.com/office/drawing/2014/main" id="{CA59083E-2E7B-45B6-8A2C-A098BF28B1DE}"/>
              </a:ext>
            </a:extLst>
          </p:cNvPr>
          <p:cNvSpPr>
            <a:spLocks noGrp="1"/>
          </p:cNvSpPr>
          <p:nvPr>
            <p:ph idx="1"/>
          </p:nvPr>
        </p:nvSpPr>
        <p:spPr>
          <a:xfrm>
            <a:off x="683568" y="1340769"/>
            <a:ext cx="6855786" cy="4907638"/>
          </a:xfrm>
        </p:spPr>
        <p:txBody>
          <a:bodyPr>
            <a:normAutofit/>
          </a:bodyPr>
          <a:lstStyle/>
          <a:p>
            <a:r>
              <a:rPr lang="fr-MA" sz="2400" dirty="0"/>
              <a:t>Les références: livres, article scientifique, publications, ouvrages, sites </a:t>
            </a:r>
            <a:r>
              <a:rPr lang="fr-MA" sz="2400" dirty="0" err="1"/>
              <a:t>webs</a:t>
            </a:r>
            <a:r>
              <a:rPr lang="fr-MA" sz="2400" dirty="0"/>
              <a:t>, </a:t>
            </a:r>
            <a:r>
              <a:rPr lang="fr-MA" sz="2400" dirty="0" err="1"/>
              <a:t>etc</a:t>
            </a:r>
            <a:r>
              <a:rPr lang="fr-MA" sz="2400" dirty="0"/>
              <a:t> permettent de vérifier si les informations sont complètes et correctement rapportées et utilisées. </a:t>
            </a:r>
          </a:p>
          <a:p>
            <a:r>
              <a:rPr lang="fr-MA" sz="2400" dirty="0"/>
              <a:t>Elles pourraient aussi être utiles aux personnes qui voudraient approfondir le sujet. Mais principalement, c’est une question d’éthique qui guide l’ajout des références, car elles permettent de faire ressortir l’originalité du travail effectué.</a:t>
            </a:r>
          </a:p>
          <a:p>
            <a:endParaRPr lang="fr-MA" dirty="0"/>
          </a:p>
        </p:txBody>
      </p:sp>
    </p:spTree>
    <p:extLst>
      <p:ext uri="{BB962C8B-B14F-4D97-AF65-F5344CB8AC3E}">
        <p14:creationId xmlns:p14="http://schemas.microsoft.com/office/powerpoint/2010/main" val="177985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FDE267-F159-4FAA-94AB-35BF1129C9FD}"/>
              </a:ext>
            </a:extLst>
          </p:cNvPr>
          <p:cNvSpPr>
            <a:spLocks noGrp="1"/>
          </p:cNvSpPr>
          <p:nvPr>
            <p:ph type="title"/>
          </p:nvPr>
        </p:nvSpPr>
        <p:spPr/>
        <p:txBody>
          <a:bodyPr/>
          <a:lstStyle/>
          <a:p>
            <a:r>
              <a:rPr lang="fr-MA" dirty="0"/>
              <a:t>            11/ANNEXES</a:t>
            </a:r>
          </a:p>
        </p:txBody>
      </p:sp>
      <p:sp>
        <p:nvSpPr>
          <p:cNvPr id="3" name="Espace réservé du contenu 2">
            <a:extLst>
              <a:ext uri="{FF2B5EF4-FFF2-40B4-BE49-F238E27FC236}">
                <a16:creationId xmlns:a16="http://schemas.microsoft.com/office/drawing/2014/main" id="{0DA17DF8-188B-4CD6-AFD9-7C9BDCB2C5B2}"/>
              </a:ext>
            </a:extLst>
          </p:cNvPr>
          <p:cNvSpPr>
            <a:spLocks noGrp="1"/>
          </p:cNvSpPr>
          <p:nvPr>
            <p:ph idx="1"/>
          </p:nvPr>
        </p:nvSpPr>
        <p:spPr>
          <a:xfrm>
            <a:off x="755576" y="1340769"/>
            <a:ext cx="6783778" cy="4907638"/>
          </a:xfrm>
        </p:spPr>
        <p:txBody>
          <a:bodyPr/>
          <a:lstStyle/>
          <a:p>
            <a:pPr marL="0" indent="0">
              <a:buNone/>
            </a:pPr>
            <a:endParaRPr lang="fr-MA" dirty="0"/>
          </a:p>
          <a:p>
            <a:r>
              <a:rPr lang="fr-MA" sz="2800" dirty="0"/>
              <a:t>Les annexes sont les parties du rapport dans lesquelles on met les éléments d'information ou de développement qui ne sont pas indispensables au raisonnement ou qui sont trop longs pour être inclus dans le développement. Les annexes sont identifiées par une lettre majuscule (A, B, C etc.). </a:t>
            </a:r>
          </a:p>
          <a:p>
            <a:endParaRPr lang="fr-MA" dirty="0"/>
          </a:p>
        </p:txBody>
      </p:sp>
    </p:spTree>
    <p:extLst>
      <p:ext uri="{BB962C8B-B14F-4D97-AF65-F5344CB8AC3E}">
        <p14:creationId xmlns:p14="http://schemas.microsoft.com/office/powerpoint/2010/main" val="2713567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E72B89-9A57-4369-A7C5-7FDC5B88BE2A}"/>
              </a:ext>
            </a:extLst>
          </p:cNvPr>
          <p:cNvSpPr>
            <a:spLocks noGrp="1"/>
          </p:cNvSpPr>
          <p:nvPr>
            <p:ph type="title"/>
          </p:nvPr>
        </p:nvSpPr>
        <p:spPr/>
        <p:txBody>
          <a:bodyPr/>
          <a:lstStyle/>
          <a:p>
            <a:r>
              <a:rPr lang="fr-MA" dirty="0"/>
              <a:t>         12/ PRÉSENTATION  MATÉRIELLE</a:t>
            </a:r>
          </a:p>
        </p:txBody>
      </p:sp>
      <p:sp>
        <p:nvSpPr>
          <p:cNvPr id="3" name="Espace réservé du contenu 2">
            <a:extLst>
              <a:ext uri="{FF2B5EF4-FFF2-40B4-BE49-F238E27FC236}">
                <a16:creationId xmlns:a16="http://schemas.microsoft.com/office/drawing/2014/main" id="{E87ACAF0-7FBF-4441-9229-485C101114F4}"/>
              </a:ext>
            </a:extLst>
          </p:cNvPr>
          <p:cNvSpPr>
            <a:spLocks noGrp="1"/>
          </p:cNvSpPr>
          <p:nvPr>
            <p:ph idx="1"/>
          </p:nvPr>
        </p:nvSpPr>
        <p:spPr/>
        <p:txBody>
          <a:bodyPr>
            <a:normAutofit/>
          </a:bodyPr>
          <a:lstStyle/>
          <a:p>
            <a:pPr marL="0" indent="0">
              <a:buNone/>
            </a:pPr>
            <a:r>
              <a:rPr lang="fr-MA" sz="2800" dirty="0"/>
              <a:t>    Le format du texte: </a:t>
            </a:r>
          </a:p>
          <a:p>
            <a:r>
              <a:rPr lang="fr-MA" sz="2800" dirty="0"/>
              <a:t>Le rapport doit être écrit à l’aide d’un logiciel     de traitement de texte. </a:t>
            </a:r>
          </a:p>
          <a:p>
            <a:r>
              <a:rPr lang="fr-MA" sz="2800" dirty="0"/>
              <a:t>Le texte doit se trouver au recto des feuilles uniquement. Le papier doit être blanc, de bonne qualité et de format A4 (210 mm × 297 mm). </a:t>
            </a:r>
          </a:p>
        </p:txBody>
      </p:sp>
    </p:spTree>
    <p:extLst>
      <p:ext uri="{BB962C8B-B14F-4D97-AF65-F5344CB8AC3E}">
        <p14:creationId xmlns:p14="http://schemas.microsoft.com/office/powerpoint/2010/main" val="4290423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F44C0-CD8B-42F9-83A1-E3DD90C46260}"/>
              </a:ext>
            </a:extLst>
          </p:cNvPr>
          <p:cNvSpPr>
            <a:spLocks noGrp="1"/>
          </p:cNvSpPr>
          <p:nvPr>
            <p:ph type="title"/>
          </p:nvPr>
        </p:nvSpPr>
        <p:spPr/>
        <p:txBody>
          <a:bodyPr/>
          <a:lstStyle/>
          <a:p>
            <a:endParaRPr lang="fr-MA" dirty="0"/>
          </a:p>
        </p:txBody>
      </p:sp>
      <p:sp>
        <p:nvSpPr>
          <p:cNvPr id="3" name="Espace réservé du contenu 2">
            <a:extLst>
              <a:ext uri="{FF2B5EF4-FFF2-40B4-BE49-F238E27FC236}">
                <a16:creationId xmlns:a16="http://schemas.microsoft.com/office/drawing/2014/main" id="{2D534DC5-1C5A-4796-A438-B05558A9A39A}"/>
              </a:ext>
            </a:extLst>
          </p:cNvPr>
          <p:cNvSpPr>
            <a:spLocks noGrp="1"/>
          </p:cNvSpPr>
          <p:nvPr>
            <p:ph idx="1"/>
          </p:nvPr>
        </p:nvSpPr>
        <p:spPr>
          <a:xfrm>
            <a:off x="755576" y="1268761"/>
            <a:ext cx="6783778" cy="4979646"/>
          </a:xfrm>
        </p:spPr>
        <p:txBody>
          <a:bodyPr>
            <a:normAutofit/>
          </a:bodyPr>
          <a:lstStyle/>
          <a:p>
            <a:r>
              <a:rPr lang="fr-MA" sz="2800" dirty="0"/>
              <a:t>Les consignes suivantes s’appliquent à toutes les sections du PFE :  </a:t>
            </a:r>
          </a:p>
          <a:p>
            <a:r>
              <a:rPr lang="fr-MA" sz="2800" dirty="0"/>
              <a:t>Marges : 2 cm en haut, en bas, à droite et à gauche. </a:t>
            </a:r>
          </a:p>
          <a:p>
            <a:r>
              <a:rPr lang="fr-MA" sz="2800" dirty="0"/>
              <a:t>Une reliure à gauche de 0,5 cm.   </a:t>
            </a:r>
          </a:p>
          <a:p>
            <a:r>
              <a:rPr lang="fr-MA" sz="2800" dirty="0"/>
              <a:t>Justification du texte : à gauche et à droite (justifié).</a:t>
            </a:r>
          </a:p>
        </p:txBody>
      </p:sp>
    </p:spTree>
    <p:extLst>
      <p:ext uri="{BB962C8B-B14F-4D97-AF65-F5344CB8AC3E}">
        <p14:creationId xmlns:p14="http://schemas.microsoft.com/office/powerpoint/2010/main" val="2037994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19F20-8B48-451C-A9F9-8CE30487CBFA}"/>
              </a:ext>
            </a:extLst>
          </p:cNvPr>
          <p:cNvSpPr>
            <a:spLocks noGrp="1"/>
          </p:cNvSpPr>
          <p:nvPr>
            <p:ph type="title"/>
          </p:nvPr>
        </p:nvSpPr>
        <p:spPr>
          <a:xfrm flipV="1">
            <a:off x="484710" y="-459432"/>
            <a:ext cx="6607570" cy="912150"/>
          </a:xfrm>
        </p:spPr>
        <p:txBody>
          <a:bodyPr/>
          <a:lstStyle/>
          <a:p>
            <a:endParaRPr lang="fr-MA" dirty="0"/>
          </a:p>
        </p:txBody>
      </p:sp>
      <p:sp>
        <p:nvSpPr>
          <p:cNvPr id="3" name="Espace réservé du contenu 2">
            <a:extLst>
              <a:ext uri="{FF2B5EF4-FFF2-40B4-BE49-F238E27FC236}">
                <a16:creationId xmlns:a16="http://schemas.microsoft.com/office/drawing/2014/main" id="{E4DF4D9E-25E8-454F-861B-CFCA724DCDFA}"/>
              </a:ext>
            </a:extLst>
          </p:cNvPr>
          <p:cNvSpPr>
            <a:spLocks noGrp="1"/>
          </p:cNvSpPr>
          <p:nvPr>
            <p:ph idx="1"/>
          </p:nvPr>
        </p:nvSpPr>
        <p:spPr>
          <a:xfrm>
            <a:off x="683568" y="1268761"/>
            <a:ext cx="6855786" cy="4979646"/>
          </a:xfrm>
        </p:spPr>
        <p:txBody>
          <a:bodyPr>
            <a:normAutofit lnSpcReduction="10000"/>
          </a:bodyPr>
          <a:lstStyle/>
          <a:p>
            <a:r>
              <a:rPr lang="fr-MA" sz="2400" dirty="0"/>
              <a:t>Interligne : 1,5, Police du texte : Times 12 points </a:t>
            </a:r>
          </a:p>
          <a:p>
            <a:r>
              <a:rPr lang="fr-MA" sz="2400" dirty="0"/>
              <a:t>Pour aérer le texte, il est préférable de laisser un espacement de (6 pts, - 6 pts) entre chaque paragraphe, au-dessus et au-dessous des titres. </a:t>
            </a:r>
          </a:p>
          <a:p>
            <a:r>
              <a:rPr lang="fr-MA" sz="2400" dirty="0"/>
              <a:t>Les titres sont justifiés à gauche et doivent respecter les caractéristiques présentées ci-dessous : </a:t>
            </a:r>
          </a:p>
          <a:p>
            <a:r>
              <a:rPr lang="fr-MA" sz="2400" dirty="0"/>
              <a:t>Texte Times 12 points. </a:t>
            </a:r>
          </a:p>
          <a:p>
            <a:r>
              <a:rPr lang="fr-MA" sz="2400" dirty="0"/>
              <a:t>Titre des sections ou chapitres Times 16 points, gras (1.) </a:t>
            </a:r>
          </a:p>
          <a:p>
            <a:endParaRPr lang="fr-MA" dirty="0"/>
          </a:p>
          <a:p>
            <a:endParaRPr lang="fr-MA" dirty="0"/>
          </a:p>
        </p:txBody>
      </p:sp>
    </p:spTree>
    <p:extLst>
      <p:ext uri="{BB962C8B-B14F-4D97-AF65-F5344CB8AC3E}">
        <p14:creationId xmlns:p14="http://schemas.microsoft.com/office/powerpoint/2010/main" val="3560740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31326F-380D-4652-A2E4-C0ECFF79D025}"/>
              </a:ext>
            </a:extLst>
          </p:cNvPr>
          <p:cNvSpPr>
            <a:spLocks noGrp="1"/>
          </p:cNvSpPr>
          <p:nvPr>
            <p:ph type="title"/>
          </p:nvPr>
        </p:nvSpPr>
        <p:spPr/>
        <p:txBody>
          <a:bodyPr/>
          <a:lstStyle/>
          <a:p>
            <a:endParaRPr lang="fr-MA" dirty="0"/>
          </a:p>
        </p:txBody>
      </p:sp>
      <p:sp>
        <p:nvSpPr>
          <p:cNvPr id="3" name="Espace réservé du contenu 2">
            <a:extLst>
              <a:ext uri="{FF2B5EF4-FFF2-40B4-BE49-F238E27FC236}">
                <a16:creationId xmlns:a16="http://schemas.microsoft.com/office/drawing/2014/main" id="{291A99DF-3C91-4042-A551-8B7599D7D6E0}"/>
              </a:ext>
            </a:extLst>
          </p:cNvPr>
          <p:cNvSpPr>
            <a:spLocks noGrp="1"/>
          </p:cNvSpPr>
          <p:nvPr>
            <p:ph idx="1"/>
          </p:nvPr>
        </p:nvSpPr>
        <p:spPr>
          <a:xfrm>
            <a:off x="755576" y="1124745"/>
            <a:ext cx="6783778" cy="5123662"/>
          </a:xfrm>
        </p:spPr>
        <p:txBody>
          <a:bodyPr>
            <a:normAutofit/>
          </a:bodyPr>
          <a:lstStyle/>
          <a:p>
            <a:r>
              <a:rPr lang="fr-MA" sz="2400" dirty="0"/>
              <a:t>Titre des sous-sections Times 14 points, gras                   (1.1, 1.2 etc.) </a:t>
            </a:r>
          </a:p>
          <a:p>
            <a:r>
              <a:rPr lang="fr-MA" sz="2400" dirty="0"/>
              <a:t>Titre des sous-sous-sections Times 12 points, gras          (1.1.1, 1.1.2 etc.) </a:t>
            </a:r>
          </a:p>
          <a:p>
            <a:r>
              <a:rPr lang="fr-MA" sz="2400" dirty="0"/>
              <a:t>Si plus de détail Times 12 points italique ou souligné:   a) ou 1- </a:t>
            </a:r>
          </a:p>
          <a:p>
            <a:r>
              <a:rPr lang="fr-MA" sz="2400" dirty="0"/>
              <a:t>Il est à remarquer qu’on ne met jamais un titre du texte à la fin d’une page. De plus, on met la ponctuation (point, virgule, etc.) puis un espace et non pas l’inverse. </a:t>
            </a:r>
          </a:p>
          <a:p>
            <a:endParaRPr lang="fr-MA" dirty="0"/>
          </a:p>
        </p:txBody>
      </p:sp>
    </p:spTree>
    <p:extLst>
      <p:ext uri="{BB962C8B-B14F-4D97-AF65-F5344CB8AC3E}">
        <p14:creationId xmlns:p14="http://schemas.microsoft.com/office/powerpoint/2010/main" val="201917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DÉFINITION DU PFE OU PROJET DE FIN D’ÉTUDES</a:t>
            </a:r>
            <a:endParaRPr lang="fr-FR" dirty="0"/>
          </a:p>
        </p:txBody>
      </p:sp>
      <p:sp>
        <p:nvSpPr>
          <p:cNvPr id="3" name="Espace réservé du contenu 2"/>
          <p:cNvSpPr>
            <a:spLocks noGrp="1"/>
          </p:cNvSpPr>
          <p:nvPr>
            <p:ph idx="1"/>
          </p:nvPr>
        </p:nvSpPr>
        <p:spPr/>
        <p:txBody>
          <a:bodyPr>
            <a:normAutofit/>
          </a:bodyPr>
          <a:lstStyle/>
          <a:p>
            <a:pPr marL="0" indent="0">
              <a:buNone/>
            </a:pPr>
            <a:r>
              <a:rPr lang="fr-MA" dirty="0"/>
              <a:t> </a:t>
            </a:r>
          </a:p>
          <a:p>
            <a:r>
              <a:rPr lang="fr-MA" sz="2400" dirty="0"/>
              <a:t>C’est un travail individuel ou en binôme, effectué sous les directives et les conseils d’un professeur encadrant dans le cadre d’une formation diplômante.</a:t>
            </a:r>
          </a:p>
          <a:p>
            <a:r>
              <a:rPr lang="fr-MA" sz="2400" dirty="0"/>
              <a:t>C’ est un document rédigé par l’étudiant pour étayer et approfondir les enseignements reçus lors de ses années d’études supérieures.</a:t>
            </a:r>
          </a:p>
          <a:p>
            <a:pPr marL="0" indent="0">
              <a:buNone/>
            </a:pPr>
            <a:endParaRPr lang="fr-MA" dirty="0"/>
          </a:p>
        </p:txBody>
      </p:sp>
    </p:spTree>
    <p:extLst>
      <p:ext uri="{BB962C8B-B14F-4D97-AF65-F5344CB8AC3E}">
        <p14:creationId xmlns:p14="http://schemas.microsoft.com/office/powerpoint/2010/main" val="332404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D61EA1-3E9B-4B5C-A832-465B60658CB9}"/>
              </a:ext>
            </a:extLst>
          </p:cNvPr>
          <p:cNvSpPr>
            <a:spLocks noGrp="1"/>
          </p:cNvSpPr>
          <p:nvPr>
            <p:ph type="title"/>
          </p:nvPr>
        </p:nvSpPr>
        <p:spPr/>
        <p:txBody>
          <a:bodyPr/>
          <a:lstStyle/>
          <a:p>
            <a:r>
              <a:rPr lang="fr-MA" dirty="0"/>
              <a:t>          13/LA PAGINATION</a:t>
            </a:r>
          </a:p>
        </p:txBody>
      </p:sp>
      <p:sp>
        <p:nvSpPr>
          <p:cNvPr id="3" name="Espace réservé du contenu 2">
            <a:extLst>
              <a:ext uri="{FF2B5EF4-FFF2-40B4-BE49-F238E27FC236}">
                <a16:creationId xmlns:a16="http://schemas.microsoft.com/office/drawing/2014/main" id="{51060FF7-4BF0-49BA-B241-4DFFD1938415}"/>
              </a:ext>
            </a:extLst>
          </p:cNvPr>
          <p:cNvSpPr>
            <a:spLocks noGrp="1"/>
          </p:cNvSpPr>
          <p:nvPr>
            <p:ph idx="1"/>
          </p:nvPr>
        </p:nvSpPr>
        <p:spPr>
          <a:xfrm>
            <a:off x="683568" y="1412777"/>
            <a:ext cx="6855786" cy="4835630"/>
          </a:xfrm>
        </p:spPr>
        <p:txBody>
          <a:bodyPr>
            <a:normAutofit lnSpcReduction="10000"/>
          </a:bodyPr>
          <a:lstStyle/>
          <a:p>
            <a:pPr marL="0" indent="0">
              <a:buNone/>
            </a:pPr>
            <a:endParaRPr lang="fr-MA" dirty="0"/>
          </a:p>
          <a:p>
            <a:r>
              <a:rPr lang="fr-MA" sz="2800" dirty="0"/>
              <a:t>À l’exception de la page de titre, toutes les pages doivent être numérotées. </a:t>
            </a:r>
          </a:p>
          <a:p>
            <a:r>
              <a:rPr lang="fr-MA" sz="2800" dirty="0"/>
              <a:t>Les pages préparatoires peuvent être numérotées par (i, ii, iii, etc.). Toutes les autres pages sont numérotées en chiffres arabes (1, 2, 3, etc.). </a:t>
            </a:r>
          </a:p>
          <a:p>
            <a:r>
              <a:rPr lang="fr-MA" sz="2800" dirty="0"/>
              <a:t>Les annexes s’ils existent peuvent être aussi numérotés. </a:t>
            </a:r>
          </a:p>
          <a:p>
            <a:pPr marL="0" indent="0">
              <a:buNone/>
            </a:pPr>
            <a:endParaRPr lang="fr-MA" dirty="0"/>
          </a:p>
          <a:p>
            <a:endParaRPr lang="fr-MA" dirty="0"/>
          </a:p>
        </p:txBody>
      </p:sp>
    </p:spTree>
    <p:extLst>
      <p:ext uri="{BB962C8B-B14F-4D97-AF65-F5344CB8AC3E}">
        <p14:creationId xmlns:p14="http://schemas.microsoft.com/office/powerpoint/2010/main" val="3577511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3BD90B-568B-4C5B-95BC-9A8E0F8D6391}"/>
              </a:ext>
            </a:extLst>
          </p:cNvPr>
          <p:cNvSpPr>
            <a:spLocks noGrp="1"/>
          </p:cNvSpPr>
          <p:nvPr>
            <p:ph type="title"/>
          </p:nvPr>
        </p:nvSpPr>
        <p:spPr/>
        <p:txBody>
          <a:bodyPr/>
          <a:lstStyle/>
          <a:p>
            <a:endParaRPr lang="fr-MA"/>
          </a:p>
        </p:txBody>
      </p:sp>
      <p:sp>
        <p:nvSpPr>
          <p:cNvPr id="3" name="Espace réservé du contenu 2">
            <a:extLst>
              <a:ext uri="{FF2B5EF4-FFF2-40B4-BE49-F238E27FC236}">
                <a16:creationId xmlns:a16="http://schemas.microsoft.com/office/drawing/2014/main" id="{B912C7A3-09B9-4714-B912-68AAE8E32319}"/>
              </a:ext>
            </a:extLst>
          </p:cNvPr>
          <p:cNvSpPr>
            <a:spLocks noGrp="1"/>
          </p:cNvSpPr>
          <p:nvPr>
            <p:ph idx="1"/>
          </p:nvPr>
        </p:nvSpPr>
        <p:spPr/>
        <p:txBody>
          <a:bodyPr/>
          <a:lstStyle/>
          <a:p>
            <a:r>
              <a:rPr lang="fr-MA" sz="2800" dirty="0"/>
              <a:t>Le numéro de la page doit être situé au bas et à droite de la page.</a:t>
            </a:r>
          </a:p>
          <a:p>
            <a:r>
              <a:rPr lang="fr-MA" sz="2800" dirty="0"/>
              <a:t> Les tableaux et les figures sont numérotés en chiffres arabes par ordre d’apparition dans le texte. </a:t>
            </a:r>
          </a:p>
          <a:p>
            <a:r>
              <a:rPr lang="fr-MA" sz="2800" dirty="0"/>
              <a:t>Toutes les sections et sous-sections du rapport sont numérotées à partir de l’introduction.  </a:t>
            </a:r>
          </a:p>
          <a:p>
            <a:endParaRPr lang="fr-MA" dirty="0"/>
          </a:p>
        </p:txBody>
      </p:sp>
    </p:spTree>
    <p:extLst>
      <p:ext uri="{BB962C8B-B14F-4D97-AF65-F5344CB8AC3E}">
        <p14:creationId xmlns:p14="http://schemas.microsoft.com/office/powerpoint/2010/main" val="1018483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723A55-8E29-4E17-AB2C-11DB7A9377C9}"/>
              </a:ext>
            </a:extLst>
          </p:cNvPr>
          <p:cNvSpPr>
            <a:spLocks noGrp="1"/>
          </p:cNvSpPr>
          <p:nvPr>
            <p:ph type="title"/>
          </p:nvPr>
        </p:nvSpPr>
        <p:spPr/>
        <p:txBody>
          <a:bodyPr/>
          <a:lstStyle/>
          <a:p>
            <a:r>
              <a:rPr lang="fr-MA" dirty="0"/>
              <a:t>          14/LES TABLEAUX</a:t>
            </a:r>
          </a:p>
        </p:txBody>
      </p:sp>
      <p:sp>
        <p:nvSpPr>
          <p:cNvPr id="3" name="Espace réservé du contenu 2">
            <a:extLst>
              <a:ext uri="{FF2B5EF4-FFF2-40B4-BE49-F238E27FC236}">
                <a16:creationId xmlns:a16="http://schemas.microsoft.com/office/drawing/2014/main" id="{7E6B7EDD-B611-4A00-A6A0-1443267A8456}"/>
              </a:ext>
            </a:extLst>
          </p:cNvPr>
          <p:cNvSpPr>
            <a:spLocks noGrp="1"/>
          </p:cNvSpPr>
          <p:nvPr>
            <p:ph idx="1"/>
          </p:nvPr>
        </p:nvSpPr>
        <p:spPr>
          <a:xfrm>
            <a:off x="755576" y="1628801"/>
            <a:ext cx="6783778" cy="4619606"/>
          </a:xfrm>
        </p:spPr>
        <p:txBody>
          <a:bodyPr>
            <a:normAutofit fontScale="92500" lnSpcReduction="10000"/>
          </a:bodyPr>
          <a:lstStyle/>
          <a:p>
            <a:pPr marL="0" indent="0">
              <a:buNone/>
            </a:pPr>
            <a:r>
              <a:rPr lang="fr-MA" dirty="0"/>
              <a:t> </a:t>
            </a:r>
          </a:p>
          <a:p>
            <a:r>
              <a:rPr lang="fr-MA" sz="2800" dirty="0"/>
              <a:t>Chaque ligne et chaque colonne d’un tableau doivent être clairement identifiées. </a:t>
            </a:r>
          </a:p>
          <a:p>
            <a:r>
              <a:rPr lang="fr-MA" sz="2800" dirty="0"/>
              <a:t>Le titre d’un tableau est placé juste au-dessus du tableau. </a:t>
            </a:r>
          </a:p>
          <a:p>
            <a:r>
              <a:rPr lang="fr-MA" sz="2800" dirty="0"/>
              <a:t>Le numéro du tableau apparaît à gauche du titre. </a:t>
            </a:r>
          </a:p>
          <a:p>
            <a:pPr marL="0" indent="0">
              <a:buNone/>
            </a:pPr>
            <a:endParaRPr lang="fr-MA" sz="2800" dirty="0"/>
          </a:p>
          <a:p>
            <a:r>
              <a:rPr lang="fr-MA" sz="2800" dirty="0"/>
              <a:t>Il faut éviter, si c’est possible, la coupure des tableaux.</a:t>
            </a:r>
          </a:p>
        </p:txBody>
      </p:sp>
    </p:spTree>
    <p:extLst>
      <p:ext uri="{BB962C8B-B14F-4D97-AF65-F5344CB8AC3E}">
        <p14:creationId xmlns:p14="http://schemas.microsoft.com/office/powerpoint/2010/main" val="4294158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3E917F-8191-443E-BE33-20891449077A}"/>
              </a:ext>
            </a:extLst>
          </p:cNvPr>
          <p:cNvSpPr>
            <a:spLocks noGrp="1"/>
          </p:cNvSpPr>
          <p:nvPr>
            <p:ph type="title"/>
          </p:nvPr>
        </p:nvSpPr>
        <p:spPr/>
        <p:txBody>
          <a:bodyPr/>
          <a:lstStyle/>
          <a:p>
            <a:r>
              <a:rPr lang="fr-MA" dirty="0"/>
              <a:t>               15/FIGURES</a:t>
            </a:r>
          </a:p>
        </p:txBody>
      </p:sp>
      <p:sp>
        <p:nvSpPr>
          <p:cNvPr id="3" name="Espace réservé du contenu 2">
            <a:extLst>
              <a:ext uri="{FF2B5EF4-FFF2-40B4-BE49-F238E27FC236}">
                <a16:creationId xmlns:a16="http://schemas.microsoft.com/office/drawing/2014/main" id="{C7FC29FA-0D2A-4F1D-9C37-80BF4B49464C}"/>
              </a:ext>
            </a:extLst>
          </p:cNvPr>
          <p:cNvSpPr>
            <a:spLocks noGrp="1"/>
          </p:cNvSpPr>
          <p:nvPr>
            <p:ph idx="1"/>
          </p:nvPr>
        </p:nvSpPr>
        <p:spPr>
          <a:xfrm>
            <a:off x="612102" y="1556792"/>
            <a:ext cx="6927987" cy="5301208"/>
          </a:xfrm>
        </p:spPr>
        <p:txBody>
          <a:bodyPr>
            <a:normAutofit/>
          </a:bodyPr>
          <a:lstStyle/>
          <a:p>
            <a:pPr marL="0" indent="0">
              <a:buNone/>
            </a:pPr>
            <a:endParaRPr lang="fr-MA" dirty="0"/>
          </a:p>
          <a:p>
            <a:r>
              <a:rPr lang="fr-MA" sz="2800" dirty="0"/>
              <a:t>Le titre d’une figure est toujours placé au-dessous de celle-ci. </a:t>
            </a:r>
          </a:p>
          <a:p>
            <a:r>
              <a:rPr lang="fr-MA" sz="2800" dirty="0"/>
              <a:t>Le numéro de la figure apparaît à gauche du titre. </a:t>
            </a:r>
          </a:p>
          <a:p>
            <a:r>
              <a:rPr lang="fr-MA" sz="2800" dirty="0"/>
              <a:t> le titre des figures doit être explicite et court.</a:t>
            </a:r>
          </a:p>
          <a:p>
            <a:r>
              <a:rPr lang="fr-MA" sz="2800" dirty="0"/>
              <a:t> inviter  le lecteur à consulter le numéro de la figure. </a:t>
            </a:r>
          </a:p>
          <a:p>
            <a:endParaRPr lang="fr-MA" dirty="0"/>
          </a:p>
        </p:txBody>
      </p:sp>
    </p:spTree>
    <p:extLst>
      <p:ext uri="{BB962C8B-B14F-4D97-AF65-F5344CB8AC3E}">
        <p14:creationId xmlns:p14="http://schemas.microsoft.com/office/powerpoint/2010/main" val="4073590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EEC9BD-D467-4D9E-A783-794C6A9F4280}"/>
              </a:ext>
            </a:extLst>
          </p:cNvPr>
          <p:cNvSpPr>
            <a:spLocks noGrp="1"/>
          </p:cNvSpPr>
          <p:nvPr>
            <p:ph type="title"/>
          </p:nvPr>
        </p:nvSpPr>
        <p:spPr/>
        <p:txBody>
          <a:bodyPr/>
          <a:lstStyle/>
          <a:p>
            <a:endParaRPr lang="fr-MA" dirty="0"/>
          </a:p>
        </p:txBody>
      </p:sp>
      <p:sp>
        <p:nvSpPr>
          <p:cNvPr id="3" name="Espace réservé du contenu 2">
            <a:extLst>
              <a:ext uri="{FF2B5EF4-FFF2-40B4-BE49-F238E27FC236}">
                <a16:creationId xmlns:a16="http://schemas.microsoft.com/office/drawing/2014/main" id="{2ED75555-3751-413F-AFD5-07F06C9E8FD2}"/>
              </a:ext>
            </a:extLst>
          </p:cNvPr>
          <p:cNvSpPr>
            <a:spLocks noGrp="1"/>
          </p:cNvSpPr>
          <p:nvPr>
            <p:ph idx="1"/>
          </p:nvPr>
        </p:nvSpPr>
        <p:spPr>
          <a:xfrm>
            <a:off x="828436" y="1484784"/>
            <a:ext cx="6711654" cy="4195481"/>
          </a:xfrm>
        </p:spPr>
        <p:txBody>
          <a:bodyPr>
            <a:normAutofit fontScale="92500" lnSpcReduction="10000"/>
          </a:bodyPr>
          <a:lstStyle/>
          <a:p>
            <a:r>
              <a:rPr lang="fr-MA" sz="2800" dirty="0"/>
              <a:t>4.5 Insertion des tableaux et des figures dans le texte </a:t>
            </a:r>
          </a:p>
          <a:p>
            <a:r>
              <a:rPr lang="fr-MA" sz="2800" dirty="0"/>
              <a:t>Les tableaux et les figures doivent être annoncés et présentés dans le texte qui les précède, ou dans la page qui suit.</a:t>
            </a:r>
          </a:p>
          <a:p>
            <a:r>
              <a:rPr lang="fr-MA" sz="2800" dirty="0"/>
              <a:t>Pour renvoyer à un tableau ou à une figure, le numéro du tableau ou de la figure doit être mentionné.</a:t>
            </a:r>
          </a:p>
          <a:p>
            <a:pPr marL="0" indent="0">
              <a:buNone/>
            </a:pPr>
            <a:r>
              <a:rPr lang="fr-MA" sz="2800" dirty="0"/>
              <a:t> </a:t>
            </a:r>
          </a:p>
          <a:p>
            <a:endParaRPr lang="fr-MA" dirty="0"/>
          </a:p>
        </p:txBody>
      </p:sp>
    </p:spTree>
    <p:extLst>
      <p:ext uri="{BB962C8B-B14F-4D97-AF65-F5344CB8AC3E}">
        <p14:creationId xmlns:p14="http://schemas.microsoft.com/office/powerpoint/2010/main" val="2797065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C1575-9691-437E-AD63-FD755E6F024E}"/>
              </a:ext>
            </a:extLst>
          </p:cNvPr>
          <p:cNvSpPr>
            <a:spLocks noGrp="1"/>
          </p:cNvSpPr>
          <p:nvPr>
            <p:ph type="title"/>
          </p:nvPr>
        </p:nvSpPr>
        <p:spPr/>
        <p:txBody>
          <a:bodyPr/>
          <a:lstStyle/>
          <a:p>
            <a:r>
              <a:rPr lang="fr-MA" dirty="0"/>
              <a:t>           16/ ÉQUATIONS</a:t>
            </a:r>
          </a:p>
        </p:txBody>
      </p:sp>
      <p:sp>
        <p:nvSpPr>
          <p:cNvPr id="3" name="Espace réservé du contenu 2">
            <a:extLst>
              <a:ext uri="{FF2B5EF4-FFF2-40B4-BE49-F238E27FC236}">
                <a16:creationId xmlns:a16="http://schemas.microsoft.com/office/drawing/2014/main" id="{025447C4-60E9-4C52-8BCA-D758BEFE59E4}"/>
              </a:ext>
            </a:extLst>
          </p:cNvPr>
          <p:cNvSpPr>
            <a:spLocks noGrp="1"/>
          </p:cNvSpPr>
          <p:nvPr>
            <p:ph idx="1"/>
          </p:nvPr>
        </p:nvSpPr>
        <p:spPr>
          <a:xfrm>
            <a:off x="828436" y="1700808"/>
            <a:ext cx="6711654" cy="4195481"/>
          </a:xfrm>
        </p:spPr>
        <p:txBody>
          <a:bodyPr>
            <a:normAutofit/>
          </a:bodyPr>
          <a:lstStyle/>
          <a:p>
            <a:pPr marL="0" indent="0">
              <a:buNone/>
            </a:pPr>
            <a:endParaRPr lang="fr-MA" sz="2800" dirty="0"/>
          </a:p>
          <a:p>
            <a:r>
              <a:rPr lang="fr-MA" sz="2800" dirty="0"/>
              <a:t>Les formules qui font l’objet d’un renvoi dans le texte sont numérotées de (1), (2)… à (n) entre parenthèses. Les paramètres de l’équation doivent être accompagnés d’une légende.  </a:t>
            </a:r>
          </a:p>
          <a:p>
            <a:pPr marL="0" indent="0">
              <a:buNone/>
            </a:pPr>
            <a:r>
              <a:rPr lang="fr-MA" dirty="0"/>
              <a:t> </a:t>
            </a:r>
          </a:p>
          <a:p>
            <a:pPr marL="0" indent="0">
              <a:buNone/>
            </a:pPr>
            <a:r>
              <a:rPr lang="fr-MA" dirty="0"/>
              <a:t> </a:t>
            </a:r>
          </a:p>
          <a:p>
            <a:endParaRPr lang="fr-MA" dirty="0"/>
          </a:p>
        </p:txBody>
      </p:sp>
    </p:spTree>
    <p:extLst>
      <p:ext uri="{BB962C8B-B14F-4D97-AF65-F5344CB8AC3E}">
        <p14:creationId xmlns:p14="http://schemas.microsoft.com/office/powerpoint/2010/main" val="312047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9175DA-4A4B-406F-804F-D52284BBEA98}"/>
              </a:ext>
            </a:extLst>
          </p:cNvPr>
          <p:cNvSpPr>
            <a:spLocks noGrp="1"/>
          </p:cNvSpPr>
          <p:nvPr>
            <p:ph type="title"/>
          </p:nvPr>
        </p:nvSpPr>
        <p:spPr/>
        <p:txBody>
          <a:bodyPr/>
          <a:lstStyle/>
          <a:p>
            <a:r>
              <a:rPr lang="fr-MA" dirty="0"/>
              <a:t>            17/CITATIONS</a:t>
            </a:r>
          </a:p>
        </p:txBody>
      </p:sp>
      <p:sp>
        <p:nvSpPr>
          <p:cNvPr id="3" name="Espace réservé du contenu 2">
            <a:extLst>
              <a:ext uri="{FF2B5EF4-FFF2-40B4-BE49-F238E27FC236}">
                <a16:creationId xmlns:a16="http://schemas.microsoft.com/office/drawing/2014/main" id="{843E6DC2-2B3F-4F19-A370-62F8C3B70E26}"/>
              </a:ext>
            </a:extLst>
          </p:cNvPr>
          <p:cNvSpPr>
            <a:spLocks noGrp="1"/>
          </p:cNvSpPr>
          <p:nvPr>
            <p:ph idx="1"/>
          </p:nvPr>
        </p:nvSpPr>
        <p:spPr>
          <a:xfrm>
            <a:off x="828436" y="1556792"/>
            <a:ext cx="6711654" cy="4195481"/>
          </a:xfrm>
        </p:spPr>
        <p:txBody>
          <a:bodyPr>
            <a:normAutofit fontScale="92500" lnSpcReduction="10000"/>
          </a:bodyPr>
          <a:lstStyle/>
          <a:p>
            <a:pPr marL="0" indent="0">
              <a:buNone/>
            </a:pPr>
            <a:endParaRPr lang="fr-MA" dirty="0"/>
          </a:p>
          <a:p>
            <a:r>
              <a:rPr lang="fr-MA" sz="2800" dirty="0"/>
              <a:t>Une citation est incluse dans le texte si elle ne dépasse pas 3 lignes, et  est insérée entre guillemets. </a:t>
            </a:r>
          </a:p>
          <a:p>
            <a:r>
              <a:rPr lang="fr-MA" sz="2800" dirty="0"/>
              <a:t>Une  citation dépassant 4 lignes, </a:t>
            </a:r>
          </a:p>
          <a:p>
            <a:r>
              <a:rPr lang="fr-MA" sz="2800" dirty="0"/>
              <a:t>A besoin d’un paragraphe spécial avec une marge de gauche plus grande. </a:t>
            </a:r>
          </a:p>
          <a:p>
            <a:r>
              <a:rPr lang="fr-MA" sz="2800" dirty="0"/>
              <a:t>Les citations sont citées textuellement et intégralement dans le texte.</a:t>
            </a:r>
          </a:p>
        </p:txBody>
      </p:sp>
    </p:spTree>
    <p:extLst>
      <p:ext uri="{BB962C8B-B14F-4D97-AF65-F5344CB8AC3E}">
        <p14:creationId xmlns:p14="http://schemas.microsoft.com/office/powerpoint/2010/main" val="1805715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B7996-1694-453E-B6E9-01B186A2C63B}"/>
              </a:ext>
            </a:extLst>
          </p:cNvPr>
          <p:cNvSpPr>
            <a:spLocks noGrp="1"/>
          </p:cNvSpPr>
          <p:nvPr>
            <p:ph type="title"/>
          </p:nvPr>
        </p:nvSpPr>
        <p:spPr/>
        <p:txBody>
          <a:bodyPr/>
          <a:lstStyle/>
          <a:p>
            <a:r>
              <a:rPr lang="fr-MA" dirty="0"/>
              <a:t>   CRITÈRES D’ÉVALUATION  DU PFE</a:t>
            </a:r>
          </a:p>
        </p:txBody>
      </p:sp>
      <p:sp>
        <p:nvSpPr>
          <p:cNvPr id="3" name="Espace réservé du contenu 2">
            <a:extLst>
              <a:ext uri="{FF2B5EF4-FFF2-40B4-BE49-F238E27FC236}">
                <a16:creationId xmlns:a16="http://schemas.microsoft.com/office/drawing/2014/main" id="{128FC94A-7521-43D3-B05F-AC85A941349E}"/>
              </a:ext>
            </a:extLst>
          </p:cNvPr>
          <p:cNvSpPr>
            <a:spLocks noGrp="1"/>
          </p:cNvSpPr>
          <p:nvPr>
            <p:ph idx="1"/>
          </p:nvPr>
        </p:nvSpPr>
        <p:spPr>
          <a:xfrm>
            <a:off x="683568" y="1853249"/>
            <a:ext cx="6855786" cy="4395158"/>
          </a:xfrm>
        </p:spPr>
        <p:txBody>
          <a:bodyPr>
            <a:noAutofit/>
          </a:bodyPr>
          <a:lstStyle/>
          <a:p>
            <a:r>
              <a:rPr lang="fr-MA" sz="2400" dirty="0"/>
              <a:t>L’authenticité du travail est un critère important d’évaluation</a:t>
            </a:r>
          </a:p>
          <a:p>
            <a:r>
              <a:rPr lang="fr-MA" sz="2400" dirty="0"/>
              <a:t>Le plagiat est un vol de la propriété intellectuelle et donc il est strictement interdit.</a:t>
            </a:r>
          </a:p>
          <a:p>
            <a:r>
              <a:rPr lang="fr-MA" sz="2400" dirty="0"/>
              <a:t>Les articles et les références choisies pertinentes et actuelles</a:t>
            </a:r>
          </a:p>
          <a:p>
            <a:r>
              <a:rPr lang="fr-MA" sz="2400" dirty="0"/>
              <a:t>Qualité de la réflexion.</a:t>
            </a:r>
          </a:p>
          <a:p>
            <a:r>
              <a:rPr lang="fr-MA" sz="2400" dirty="0"/>
              <a:t>L’apport original de solutions et de recommandations.</a:t>
            </a:r>
          </a:p>
          <a:p>
            <a:r>
              <a:rPr lang="fr-MA" sz="2400" dirty="0"/>
              <a:t>Une présentation orale précise, claire et pertinente.</a:t>
            </a:r>
          </a:p>
        </p:txBody>
      </p:sp>
    </p:spTree>
    <p:extLst>
      <p:ext uri="{BB962C8B-B14F-4D97-AF65-F5344CB8AC3E}">
        <p14:creationId xmlns:p14="http://schemas.microsoft.com/office/powerpoint/2010/main" val="4047760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3EAE8C4-FAF6-4D4B-9313-4D593F1D9F2A}"/>
              </a:ext>
            </a:extLst>
          </p:cNvPr>
          <p:cNvSpPr>
            <a:spLocks noGrp="1"/>
          </p:cNvSpPr>
          <p:nvPr>
            <p:ph idx="1"/>
          </p:nvPr>
        </p:nvSpPr>
        <p:spPr>
          <a:xfrm>
            <a:off x="1216173" y="2907012"/>
            <a:ext cx="6711654" cy="4195481"/>
          </a:xfrm>
        </p:spPr>
        <p:txBody>
          <a:bodyPr>
            <a:normAutofit/>
          </a:bodyPr>
          <a:lstStyle/>
          <a:p>
            <a:pPr marL="0" indent="0">
              <a:buNone/>
            </a:pPr>
            <a:r>
              <a:rPr lang="fr-MA" sz="5400" dirty="0"/>
              <a:t>BON COURAGE.</a:t>
            </a:r>
          </a:p>
        </p:txBody>
      </p:sp>
      <p:sp>
        <p:nvSpPr>
          <p:cNvPr id="7" name="Titre 6">
            <a:extLst>
              <a:ext uri="{FF2B5EF4-FFF2-40B4-BE49-F238E27FC236}">
                <a16:creationId xmlns:a16="http://schemas.microsoft.com/office/drawing/2014/main" id="{B3AF24F1-905C-4037-A133-C66C7CBB0BF8}"/>
              </a:ext>
            </a:extLst>
          </p:cNvPr>
          <p:cNvSpPr>
            <a:spLocks noGrp="1"/>
          </p:cNvSpPr>
          <p:nvPr>
            <p:ph type="title"/>
          </p:nvPr>
        </p:nvSpPr>
        <p:spPr>
          <a:xfrm>
            <a:off x="323528" y="1052736"/>
            <a:ext cx="7055380" cy="1400530"/>
          </a:xfrm>
        </p:spPr>
        <p:txBody>
          <a:bodyPr/>
          <a:lstStyle/>
          <a:p>
            <a:endParaRPr lang="fr-MA" dirty="0"/>
          </a:p>
        </p:txBody>
      </p:sp>
    </p:spTree>
    <p:extLst>
      <p:ext uri="{BB962C8B-B14F-4D97-AF65-F5344CB8AC3E}">
        <p14:creationId xmlns:p14="http://schemas.microsoft.com/office/powerpoint/2010/main" val="338488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2AABD39-9D32-48C6-9C37-87AAE8FFBFA2}"/>
              </a:ext>
            </a:extLst>
          </p:cNvPr>
          <p:cNvSpPr>
            <a:spLocks noGrp="1"/>
          </p:cNvSpPr>
          <p:nvPr>
            <p:ph type="title"/>
          </p:nvPr>
        </p:nvSpPr>
        <p:spPr/>
        <p:txBody>
          <a:bodyPr/>
          <a:lstStyle/>
          <a:p>
            <a:r>
              <a:rPr lang="fr-MA" dirty="0"/>
              <a:t>                DÉFINITION </a:t>
            </a:r>
          </a:p>
        </p:txBody>
      </p:sp>
      <p:sp>
        <p:nvSpPr>
          <p:cNvPr id="3" name="Espace réservé du contenu 2"/>
          <p:cNvSpPr>
            <a:spLocks noGrp="1"/>
          </p:cNvSpPr>
          <p:nvPr>
            <p:ph idx="1"/>
          </p:nvPr>
        </p:nvSpPr>
        <p:spPr>
          <a:xfrm>
            <a:off x="828436" y="2060848"/>
            <a:ext cx="6711654" cy="4195481"/>
          </a:xfrm>
        </p:spPr>
        <p:txBody>
          <a:bodyPr/>
          <a:lstStyle/>
          <a:p>
            <a:r>
              <a:rPr lang="fr-MA" sz="2800" dirty="0"/>
              <a:t>Le sujet est traité selon une démarche précise et un plan préétabli en concertation avec le professeur encadrant.</a:t>
            </a:r>
          </a:p>
          <a:p>
            <a:r>
              <a:rPr lang="fr-MA" sz="2800" dirty="0"/>
              <a:t>Il est évalué lors d’une soutenance, une présentation orale devant un jury.</a:t>
            </a:r>
            <a:endParaRPr lang="fr-FR" sz="2800" dirty="0"/>
          </a:p>
          <a:p>
            <a:endParaRPr lang="fr-FR" dirty="0"/>
          </a:p>
        </p:txBody>
      </p:sp>
    </p:spTree>
    <p:extLst>
      <p:ext uri="{BB962C8B-B14F-4D97-AF65-F5344CB8AC3E}">
        <p14:creationId xmlns:p14="http://schemas.microsoft.com/office/powerpoint/2010/main" val="195699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       OBJECTIF DU PFE</a:t>
            </a:r>
            <a:endParaRPr lang="fr-FR" dirty="0"/>
          </a:p>
        </p:txBody>
      </p:sp>
      <p:sp>
        <p:nvSpPr>
          <p:cNvPr id="3" name="Espace réservé du contenu 2"/>
          <p:cNvSpPr>
            <a:spLocks noGrp="1"/>
          </p:cNvSpPr>
          <p:nvPr>
            <p:ph idx="1"/>
          </p:nvPr>
        </p:nvSpPr>
        <p:spPr>
          <a:xfrm>
            <a:off x="971600" y="1556792"/>
            <a:ext cx="6711654" cy="4195481"/>
          </a:xfrm>
        </p:spPr>
        <p:txBody>
          <a:bodyPr>
            <a:noAutofit/>
          </a:bodyPr>
          <a:lstStyle/>
          <a:p>
            <a:pPr marL="0" indent="0">
              <a:buNone/>
            </a:pPr>
            <a:r>
              <a:rPr lang="fr-MA" sz="2400" dirty="0"/>
              <a:t>Il sert à:</a:t>
            </a:r>
          </a:p>
          <a:p>
            <a:r>
              <a:rPr lang="fr-MA" sz="2400" dirty="0"/>
              <a:t>Démontrer  les capacités de l’étudiant  à restituer et  valoriser les apprentissages reçus.</a:t>
            </a:r>
          </a:p>
          <a:p>
            <a:r>
              <a:rPr lang="fr-MA" sz="2400" dirty="0"/>
              <a:t>Evaluer l’aptitude de l’étudiant à approfondir ses connaissances et à réfléchir sur un sujet précis.</a:t>
            </a:r>
          </a:p>
          <a:p>
            <a:r>
              <a:rPr lang="fr-MA" sz="2400" dirty="0"/>
              <a:t>À mener  une démarche d’investigation.</a:t>
            </a:r>
          </a:p>
          <a:p>
            <a:r>
              <a:rPr lang="fr-MA" sz="2400" dirty="0"/>
              <a:t>À contribuer à la résolution d’une situation citée dans la problématique.</a:t>
            </a:r>
            <a:endParaRPr lang="fr-FR" sz="2400" dirty="0"/>
          </a:p>
        </p:txBody>
      </p:sp>
    </p:spTree>
    <p:extLst>
      <p:ext uri="{BB962C8B-B14F-4D97-AF65-F5344CB8AC3E}">
        <p14:creationId xmlns:p14="http://schemas.microsoft.com/office/powerpoint/2010/main" val="87625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OBJECTIF</a:t>
            </a:r>
          </a:p>
        </p:txBody>
      </p:sp>
      <p:sp>
        <p:nvSpPr>
          <p:cNvPr id="3" name="Espace réservé du contenu 2"/>
          <p:cNvSpPr>
            <a:spLocks noGrp="1"/>
          </p:cNvSpPr>
          <p:nvPr>
            <p:ph idx="1"/>
          </p:nvPr>
        </p:nvSpPr>
        <p:spPr>
          <a:xfrm>
            <a:off x="484710" y="1340768"/>
            <a:ext cx="8229600" cy="4550581"/>
          </a:xfrm>
        </p:spPr>
        <p:txBody>
          <a:bodyPr>
            <a:normAutofit/>
          </a:bodyPr>
          <a:lstStyle/>
          <a:p>
            <a:endParaRPr lang="fr-MA" sz="2400" dirty="0"/>
          </a:p>
          <a:p>
            <a:r>
              <a:rPr lang="fr-MA" sz="2400" dirty="0"/>
              <a:t>À produire un écrit universitaire selon des normes établies.</a:t>
            </a:r>
            <a:endParaRPr lang="fr-FR" sz="2400" dirty="0"/>
          </a:p>
          <a:p>
            <a:r>
              <a:rPr lang="fr-MA" sz="2400" dirty="0"/>
              <a:t> À prendre la parole en public.</a:t>
            </a:r>
          </a:p>
          <a:p>
            <a:r>
              <a:rPr lang="fr-MA" sz="2400" dirty="0"/>
              <a:t> À gérer le stress.</a:t>
            </a:r>
          </a:p>
          <a:p>
            <a:r>
              <a:rPr lang="fr-MA" sz="2400" dirty="0"/>
              <a:t>Se préparer pour les soutenances de mémoire et de thèse</a:t>
            </a:r>
            <a:r>
              <a:rPr lang="fr-MA" dirty="0"/>
              <a:t>.</a:t>
            </a:r>
          </a:p>
        </p:txBody>
      </p:sp>
    </p:spTree>
    <p:extLst>
      <p:ext uri="{BB962C8B-B14F-4D97-AF65-F5344CB8AC3E}">
        <p14:creationId xmlns:p14="http://schemas.microsoft.com/office/powerpoint/2010/main" val="43711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ÉTAPES DU PFE</a:t>
            </a:r>
          </a:p>
        </p:txBody>
      </p:sp>
      <p:sp>
        <p:nvSpPr>
          <p:cNvPr id="3" name="Espace réservé du contenu 2"/>
          <p:cNvSpPr>
            <a:spLocks noGrp="1"/>
          </p:cNvSpPr>
          <p:nvPr>
            <p:ph idx="1"/>
          </p:nvPr>
        </p:nvSpPr>
        <p:spPr/>
        <p:txBody>
          <a:bodyPr/>
          <a:lstStyle/>
          <a:p>
            <a:r>
              <a:rPr lang="fr-MA" sz="2800" dirty="0"/>
              <a:t>Le PFE  se fait selon 3 étapes:</a:t>
            </a:r>
          </a:p>
          <a:p>
            <a:r>
              <a:rPr lang="fr-MA" sz="2800" dirty="0"/>
              <a:t>La pré- rédaction.</a:t>
            </a:r>
          </a:p>
          <a:p>
            <a:r>
              <a:rPr lang="fr-MA" sz="2800" dirty="0"/>
              <a:t>La rédaction.</a:t>
            </a:r>
          </a:p>
          <a:p>
            <a:r>
              <a:rPr lang="fr-MA" sz="2800" dirty="0"/>
              <a:t>La présentation orale.</a:t>
            </a:r>
          </a:p>
          <a:p>
            <a:pPr marL="0" indent="0">
              <a:buNone/>
            </a:pPr>
            <a:endParaRPr lang="fr-FR" dirty="0"/>
          </a:p>
        </p:txBody>
      </p:sp>
    </p:spTree>
    <p:extLst>
      <p:ext uri="{BB962C8B-B14F-4D97-AF65-F5344CB8AC3E}">
        <p14:creationId xmlns:p14="http://schemas.microsoft.com/office/powerpoint/2010/main" val="77126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t>        LA PRÉ-RÉDACTION</a:t>
            </a:r>
            <a:endParaRPr lang="fr-FR" dirty="0"/>
          </a:p>
        </p:txBody>
      </p:sp>
      <p:sp>
        <p:nvSpPr>
          <p:cNvPr id="3" name="Espace réservé du contenu 2"/>
          <p:cNvSpPr>
            <a:spLocks noGrp="1"/>
          </p:cNvSpPr>
          <p:nvPr>
            <p:ph idx="1"/>
          </p:nvPr>
        </p:nvSpPr>
        <p:spPr>
          <a:xfrm>
            <a:off x="656573" y="1628800"/>
            <a:ext cx="6711654" cy="4195481"/>
          </a:xfrm>
        </p:spPr>
        <p:txBody>
          <a:bodyPr>
            <a:normAutofit lnSpcReduction="10000"/>
          </a:bodyPr>
          <a:lstStyle/>
          <a:p>
            <a:pPr marL="0" indent="0">
              <a:buNone/>
            </a:pPr>
            <a:r>
              <a:rPr lang="fr-MA" sz="3900" b="1" dirty="0"/>
              <a:t>Les questions fondatrices</a:t>
            </a:r>
            <a:r>
              <a:rPr lang="fr-MA" dirty="0"/>
              <a:t>:</a:t>
            </a:r>
          </a:p>
          <a:p>
            <a:pPr marL="0" indent="0">
              <a:buNone/>
            </a:pPr>
            <a:r>
              <a:rPr lang="fr-MA" sz="2400" b="1" dirty="0"/>
              <a:t>    Le pourquoi? </a:t>
            </a:r>
          </a:p>
          <a:p>
            <a:r>
              <a:rPr lang="fr-MA" sz="2400" dirty="0"/>
              <a:t>Il est important de savoir avant d’entamer vos recherches de définir le but pour lequel vous faites ce PFE.</a:t>
            </a:r>
          </a:p>
          <a:p>
            <a:pPr marL="0" indent="0">
              <a:buNone/>
            </a:pPr>
            <a:r>
              <a:rPr lang="fr-MA" sz="2400" b="1" dirty="0"/>
              <a:t>    Le comment?</a:t>
            </a:r>
          </a:p>
          <a:p>
            <a:r>
              <a:rPr lang="fr-FR" sz="2400" dirty="0"/>
              <a:t>mettre en avant la démarche  de raisonnement, la problématique, l’hypothèse ou les hypothèses et la conclusion du PFE.</a:t>
            </a:r>
            <a:endParaRPr lang="fr-MA" sz="2400" dirty="0"/>
          </a:p>
          <a:p>
            <a:endParaRPr lang="fr-FR" dirty="0"/>
          </a:p>
        </p:txBody>
      </p:sp>
    </p:spTree>
    <p:extLst>
      <p:ext uri="{BB962C8B-B14F-4D97-AF65-F5344CB8AC3E}">
        <p14:creationId xmlns:p14="http://schemas.microsoft.com/office/powerpoint/2010/main" val="35405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02D3AB-A1DA-4E44-B879-FAD18CA520A5}"/>
              </a:ext>
            </a:extLst>
          </p:cNvPr>
          <p:cNvSpPr>
            <a:spLocks noGrp="1"/>
          </p:cNvSpPr>
          <p:nvPr>
            <p:ph type="title"/>
          </p:nvPr>
        </p:nvSpPr>
        <p:spPr>
          <a:xfrm>
            <a:off x="457200" y="218367"/>
            <a:ext cx="8229600" cy="1143000"/>
          </a:xfrm>
        </p:spPr>
        <p:txBody>
          <a:bodyPr/>
          <a:lstStyle/>
          <a:p>
            <a:r>
              <a:rPr lang="fr-MA" dirty="0"/>
              <a:t>La pré-rédaction</a:t>
            </a:r>
          </a:p>
        </p:txBody>
      </p:sp>
      <p:sp>
        <p:nvSpPr>
          <p:cNvPr id="3" name="Espace réservé du contenu 2">
            <a:extLst>
              <a:ext uri="{FF2B5EF4-FFF2-40B4-BE49-F238E27FC236}">
                <a16:creationId xmlns:a16="http://schemas.microsoft.com/office/drawing/2014/main" id="{43F86CF2-9837-48A7-864B-0D6ED64C320C}"/>
              </a:ext>
            </a:extLst>
          </p:cNvPr>
          <p:cNvSpPr>
            <a:spLocks noGrp="1"/>
          </p:cNvSpPr>
          <p:nvPr>
            <p:ph idx="1"/>
          </p:nvPr>
        </p:nvSpPr>
        <p:spPr>
          <a:xfrm>
            <a:off x="611560" y="1361367"/>
            <a:ext cx="6927794" cy="4887039"/>
          </a:xfrm>
        </p:spPr>
        <p:txBody>
          <a:bodyPr>
            <a:normAutofit/>
          </a:bodyPr>
          <a:lstStyle/>
          <a:p>
            <a:r>
              <a:rPr lang="fr-MA" sz="2400" dirty="0"/>
              <a:t>Le choix  ou proposition d’un sujet adapté et réalisable.</a:t>
            </a:r>
          </a:p>
          <a:p>
            <a:r>
              <a:rPr lang="fr-MA" sz="2400" dirty="0"/>
              <a:t>Les recherches.</a:t>
            </a:r>
          </a:p>
          <a:p>
            <a:r>
              <a:rPr lang="fr-MA" sz="2400" dirty="0"/>
              <a:t>Les investigations.</a:t>
            </a:r>
          </a:p>
          <a:p>
            <a:r>
              <a:rPr lang="fr-MA" sz="2400" dirty="0"/>
              <a:t>La mise en avant de l’objectif.</a:t>
            </a:r>
          </a:p>
          <a:p>
            <a:r>
              <a:rPr lang="fr-MA" sz="2400" dirty="0"/>
              <a:t>Le choix de la problématique.</a:t>
            </a:r>
          </a:p>
          <a:p>
            <a:r>
              <a:rPr lang="fr-MA" sz="2400" dirty="0"/>
              <a:t>La mise en place du plan de travail.</a:t>
            </a:r>
          </a:p>
          <a:p>
            <a:r>
              <a:rPr lang="fr-MA" sz="2400" dirty="0"/>
              <a:t>La mise en évidence de la conclusion.</a:t>
            </a:r>
          </a:p>
        </p:txBody>
      </p:sp>
    </p:spTree>
    <p:extLst>
      <p:ext uri="{BB962C8B-B14F-4D97-AF65-F5344CB8AC3E}">
        <p14:creationId xmlns:p14="http://schemas.microsoft.com/office/powerpoint/2010/main" val="2170822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1019</TotalTime>
  <Words>1823</Words>
  <Application>Microsoft Office PowerPoint</Application>
  <PresentationFormat>Affichage à l'écran (4:3)</PresentationFormat>
  <Paragraphs>192</Paragraphs>
  <Slides>38</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38</vt:i4>
      </vt:variant>
    </vt:vector>
  </HeadingPairs>
  <TitlesOfParts>
    <vt:vector size="45" baseType="lpstr">
      <vt:lpstr>Arial Unicode MS</vt:lpstr>
      <vt:lpstr>Arial</vt:lpstr>
      <vt:lpstr>Book Antiqua</vt:lpstr>
      <vt:lpstr>Calibri</vt:lpstr>
      <vt:lpstr>Century Gothic</vt:lpstr>
      <vt:lpstr>Wingdings 3</vt:lpstr>
      <vt:lpstr>Ion</vt:lpstr>
      <vt:lpstr>FACULTÉ DES SCIENCES MOULAY ISMAIL, MEKNÈS.</vt:lpstr>
      <vt:lpstr>            DESCRIPTIF</vt:lpstr>
      <vt:lpstr>DÉFINITION DU PFE OU PROJET DE FIN D’ÉTUDES</vt:lpstr>
      <vt:lpstr>                DÉFINITION </vt:lpstr>
      <vt:lpstr>       OBJECTIF DU PFE</vt:lpstr>
      <vt:lpstr>             OBJECTIF</vt:lpstr>
      <vt:lpstr>LES ÉTAPES DU PFE</vt:lpstr>
      <vt:lpstr>        LA PRÉ-RÉDACTION</vt:lpstr>
      <vt:lpstr>La pré-rédaction</vt:lpstr>
      <vt:lpstr>          LES RECHERCHES</vt:lpstr>
      <vt:lpstr>       LA RÉDACTION</vt:lpstr>
      <vt:lpstr>         ÉLÉMENTS DU PFE</vt:lpstr>
      <vt:lpstr>     ÉLÉMENTS DU PFE.</vt:lpstr>
      <vt:lpstr>   1/ PAGE DE GARDE.</vt:lpstr>
      <vt:lpstr>       2/REMERCIEMENTS</vt:lpstr>
      <vt:lpstr>      3/ LE RÉSUMÉ</vt:lpstr>
      <vt:lpstr>         4/ LE SOMMAIRE</vt:lpstr>
      <vt:lpstr>  5/ LISTE DES TABLEAUX ET       LA LISTE DES FIGURES   </vt:lpstr>
      <vt:lpstr>   6/LA LISTE DES SYMBOLES  ET DES ABRÉVIATIONS</vt:lpstr>
      <vt:lpstr>          7/L’INTRODUCTION</vt:lpstr>
      <vt:lpstr>    7.1/LA PROBLÉMATIQUE</vt:lpstr>
      <vt:lpstr>    8/ Le développement</vt:lpstr>
      <vt:lpstr>             9/CONCLUSION </vt:lpstr>
      <vt:lpstr>     10/ LA BIBLIOGRAPHIE</vt:lpstr>
      <vt:lpstr>            11/ANNEXES</vt:lpstr>
      <vt:lpstr>         12/ PRÉSENTATION  MATÉRIELLE</vt:lpstr>
      <vt:lpstr>Présentation PowerPoint</vt:lpstr>
      <vt:lpstr>Présentation PowerPoint</vt:lpstr>
      <vt:lpstr>Présentation PowerPoint</vt:lpstr>
      <vt:lpstr>          13/LA PAGINATION</vt:lpstr>
      <vt:lpstr>Présentation PowerPoint</vt:lpstr>
      <vt:lpstr>          14/LES TABLEAUX</vt:lpstr>
      <vt:lpstr>               15/FIGURES</vt:lpstr>
      <vt:lpstr>Présentation PowerPoint</vt:lpstr>
      <vt:lpstr>           16/ ÉQUATIONS</vt:lpstr>
      <vt:lpstr>            17/CITATIONS</vt:lpstr>
      <vt:lpstr>   CRITÈRES D’ÉVALUATION  DU PFE</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PFE</dc:title>
  <dc:creator>Passager</dc:creator>
  <cp:lastModifiedBy>Passager</cp:lastModifiedBy>
  <cp:revision>61</cp:revision>
  <dcterms:created xsi:type="dcterms:W3CDTF">2020-04-30T12:54:43Z</dcterms:created>
  <dcterms:modified xsi:type="dcterms:W3CDTF">2020-05-06T14:24:45Z</dcterms:modified>
</cp:coreProperties>
</file>