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94" r:id="rId6"/>
    <p:sldId id="277" r:id="rId7"/>
    <p:sldId id="276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80" r:id="rId16"/>
    <p:sldId id="281" r:id="rId17"/>
    <p:sldId id="282" r:id="rId18"/>
    <p:sldId id="283" r:id="rId19"/>
    <p:sldId id="286" r:id="rId20"/>
    <p:sldId id="285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/>
          <p:cNvPicPr/>
          <p:nvPr/>
        </p:nvPicPr>
        <p:blipFill>
          <a:blip r:embed="rId14"/>
          <a:stretch/>
        </p:blipFill>
        <p:spPr>
          <a:xfrm>
            <a:off x="1080" y="0"/>
            <a:ext cx="9140040" cy="5141880"/>
          </a:xfrm>
          <a:prstGeom prst="rect">
            <a:avLst/>
          </a:prstGeom>
          <a:ln w="0"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91800" y="96480"/>
            <a:ext cx="8964360" cy="4943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 rot="5400000">
            <a:off x="4529160" y="-550440"/>
            <a:ext cx="90720" cy="7104960"/>
          </a:xfrm>
          <a:custGeom>
            <a:avLst/>
            <a:gdLst/>
            <a:ahLst/>
            <a:cxn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 rot="16200000">
            <a:off x="695160" y="988200"/>
            <a:ext cx="993240" cy="106452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8365320" y="1345320"/>
            <a:ext cx="360" cy="169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 rot="16200000">
            <a:off x="4525560" y="-2130480"/>
            <a:ext cx="90720" cy="7104960"/>
          </a:xfrm>
          <a:custGeom>
            <a:avLst/>
            <a:gdLst/>
            <a:ahLst/>
            <a:cxn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5400000">
            <a:off x="7049880" y="2866680"/>
            <a:ext cx="1283760" cy="137556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;p1"/>
          <p:cNvPicPr/>
          <p:nvPr/>
        </p:nvPicPr>
        <p:blipFill>
          <a:blip r:embed="rId14"/>
          <a:stretch/>
        </p:blipFill>
        <p:spPr>
          <a:xfrm>
            <a:off x="1080" y="0"/>
            <a:ext cx="9140040" cy="514188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1800" y="96480"/>
            <a:ext cx="8964360" cy="4943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13110" y="1404900"/>
            <a:ext cx="7203960" cy="12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Event Driven Architecture &amp; Kafka</a:t>
            </a:r>
            <a:endParaRPr lang="en-US" sz="4400" b="1" i="0" dirty="0">
              <a:solidFill>
                <a:srgbClr val="000100"/>
              </a:solidFill>
              <a:effectLst/>
              <a:latin typeface="Helvetica Neue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33537FA-D966-4101-95ED-BEBC6700E281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Inverted="1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10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864653-721D-4BF1-AD7B-8FF837B1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2"/>
            <a:ext cx="9144000" cy="50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ourier New"/>
              </a:rPr>
              <a:t>Benefits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* Availability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Easily Rollback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Tra</a:t>
            </a:r>
            <a:r>
              <a:rPr lang="en-US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nsactions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Stores Intent</a:t>
            </a:r>
            <a:endParaRPr lang="en-US" sz="2800" b="1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11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6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ourier New"/>
              </a:rPr>
              <a:t>Drawbacks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* Consistency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Less Control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Hidden Flow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* Migration (to Req-Res)</a:t>
            </a:r>
            <a:endParaRPr lang="en-US" sz="2800" b="1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12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0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81675" y="1211580"/>
            <a:ext cx="7434090" cy="1897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400" b="1" spc="-1" dirty="0">
                <a:solidFill>
                  <a:srgbClr val="9FC5E8"/>
                </a:solidFill>
                <a:latin typeface="Courier New"/>
              </a:rPr>
              <a:t>3</a:t>
            </a:r>
            <a:br>
              <a:rPr dirty="0"/>
            </a:br>
            <a:r>
              <a:rPr lang="en-US" sz="3600" b="1" spc="-1" dirty="0">
                <a:solidFill>
                  <a:srgbClr val="FFFFFF"/>
                </a:solidFill>
                <a:latin typeface="Courier New"/>
              </a:rPr>
              <a:t>Spring Cloud Stream with Kafka Binder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21725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B7332C5-0673-42F6-8FF5-2011361EF104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13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3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16520" y="44100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1777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ourier New"/>
              </a:rPr>
              <a:t>Spring Cloud Stream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* </a:t>
            </a: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Spring cloud stream is a framework that will handle the implementation of message Broker</a:t>
            </a:r>
            <a:endParaRPr lang="en-US" sz="240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14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A73F2CD-D13E-40B0-AD24-A18CC9B6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3" y="1762905"/>
            <a:ext cx="754485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Spring Cloud Stream Application types: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FFFFFF"/>
                </a:solidFill>
                <a:latin typeface="Courier New"/>
                <a:ea typeface="Courier New"/>
              </a:rPr>
              <a:t>* Source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3200" b="1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FFFF"/>
                </a:solidFill>
                <a:latin typeface="Courier New"/>
              </a:rPr>
              <a:t>* Sink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3200" b="1" spc="-1" dirty="0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FFFFFF"/>
                </a:solidFill>
                <a:latin typeface="Courier New"/>
              </a:rPr>
              <a:t>* Processor</a:t>
            </a: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15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5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16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63554CE-F774-42D9-8953-71FAB0D0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171379"/>
            <a:ext cx="690658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# Source: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pc="-1" dirty="0">
                <a:solidFill>
                  <a:srgbClr val="FFFFFF"/>
                </a:solidFill>
                <a:latin typeface="Courier New"/>
              </a:rPr>
              <a:t>  It will publish the event to the message broker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17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8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18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094194-7465-47ED-B2F1-74B312EA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637905"/>
            <a:ext cx="824980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19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DC41F5-D112-48B3-A03D-2B2F9035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17" y="1747722"/>
            <a:ext cx="512516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81675" y="1211580"/>
            <a:ext cx="7434090" cy="1897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9FC5E8"/>
                </a:solidFill>
                <a:latin typeface="Courier New"/>
                <a:ea typeface="Courier New"/>
              </a:rPr>
              <a:t>1</a:t>
            </a:r>
            <a:br>
              <a:rPr dirty="0"/>
            </a:br>
            <a:r>
              <a:rPr lang="en-US" sz="3600" b="1" spc="-1" dirty="0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r>
              <a:rPr lang="en" sz="36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hy Event Driven Architecture?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21725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B7332C5-0673-42F6-8FF5-2011361EF104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# Sink: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pc="-1" dirty="0">
                <a:solidFill>
                  <a:srgbClr val="FFFFFF"/>
                </a:solidFill>
                <a:latin typeface="Courier New"/>
              </a:rPr>
              <a:t>  It will consume the event from the message broker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20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9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21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F37118-5A4D-406A-B433-185C4A97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" y="642668"/>
            <a:ext cx="79735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22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E3D695C-D918-4FFE-A57D-FA9376EA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1609590"/>
            <a:ext cx="489653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53964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# Source+Sink: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pc="-1" dirty="0">
                <a:solidFill>
                  <a:srgbClr val="FFFFFF"/>
                </a:solidFill>
                <a:latin typeface="Courier New"/>
              </a:rPr>
              <a:t>  It will publish+subscribe the event from the message broker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23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4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24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63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25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5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26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7A04B91-60BB-442A-BC75-2F05FAE9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1504801"/>
            <a:ext cx="535379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#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2800" b="1" spc="-1" dirty="0">
                <a:solidFill>
                  <a:srgbClr val="FFFFFF"/>
                </a:solidFill>
                <a:latin typeface="Courier New"/>
              </a:rPr>
              <a:t>  *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27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24710" y="370710"/>
            <a:ext cx="3792960" cy="7151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200" b="1" spc="-1" dirty="0">
                <a:solidFill>
                  <a:srgbClr val="FFFFFF"/>
                </a:solidFill>
                <a:latin typeface="Courier New"/>
              </a:rPr>
              <a:t>Traditional Approach:</a:t>
            </a:r>
            <a:endParaRPr lang="en-IN" sz="2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3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24710" y="370710"/>
            <a:ext cx="4147290" cy="7151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200" b="1" spc="-1" dirty="0">
                <a:solidFill>
                  <a:srgbClr val="FFFFFF"/>
                </a:solidFill>
                <a:latin typeface="Courier New"/>
              </a:rPr>
              <a:t>Event Driven Approach:</a:t>
            </a:r>
            <a:endParaRPr lang="en-IN" sz="2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4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979FF6-BCCD-4AC2-A14B-59C89DE6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49" y="873901"/>
            <a:ext cx="9133858" cy="38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Inverted="1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24710" y="370710"/>
            <a:ext cx="8177040" cy="7265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</a:rPr>
              <a:t>Traditional Vs Event Driven Approach</a:t>
            </a:r>
            <a:endParaRPr lang="en-IN" sz="28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5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C1C43-B4E2-4D4A-9554-F2D07870FDC2}"/>
              </a:ext>
            </a:extLst>
          </p:cNvPr>
          <p:cNvSpPr txBox="1"/>
          <p:nvPr/>
        </p:nvSpPr>
        <p:spPr>
          <a:xfrm>
            <a:off x="424710" y="1280160"/>
            <a:ext cx="359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Targeted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-1" dirty="0">
              <a:solidFill>
                <a:srgbClr val="FFFFFF"/>
              </a:solidFill>
              <a:latin typeface="Courier New"/>
            </a:endParaRPr>
          </a:p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Conversational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-1" dirty="0">
              <a:solidFill>
                <a:srgbClr val="FFFFFF"/>
              </a:solidFill>
              <a:latin typeface="Courier New"/>
            </a:endParaRPr>
          </a:p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Transient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E4EDD-3225-4CDC-BE78-EACC5AFAEB33}"/>
              </a:ext>
            </a:extLst>
          </p:cNvPr>
          <p:cNvSpPr txBox="1"/>
          <p:nvPr/>
        </p:nvSpPr>
        <p:spPr>
          <a:xfrm>
            <a:off x="4513230" y="1220490"/>
            <a:ext cx="359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-1" dirty="0">
              <a:solidFill>
                <a:srgbClr val="FFFFFF"/>
              </a:solidFill>
              <a:latin typeface="Courier New"/>
            </a:endParaRPr>
          </a:p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Event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-1" dirty="0">
              <a:solidFill>
                <a:srgbClr val="FFFFFF"/>
              </a:solidFill>
              <a:latin typeface="Courier New"/>
            </a:endParaRPr>
          </a:p>
          <a:p>
            <a:r>
              <a:rPr lang="en-US" sz="2400" b="1" spc="-1" dirty="0">
                <a:solidFill>
                  <a:srgbClr val="FFFFFF"/>
                </a:solidFill>
                <a:latin typeface="Courier New"/>
              </a:rPr>
              <a:t>* Permanent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4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24710" y="37071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FFFFFF"/>
                </a:solidFill>
                <a:latin typeface="Courier New"/>
                <a:ea typeface="Courier New"/>
              </a:rPr>
              <a:t>Why E</a:t>
            </a:r>
            <a:r>
              <a:rPr lang="en" sz="32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vent Driven Architecture ?</a:t>
            </a:r>
            <a:endParaRPr lang="en-US" sz="3200" b="1" strike="noStrike" spc="-1" dirty="0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FFFF"/>
                </a:solidFill>
                <a:latin typeface="Courier New"/>
              </a:rPr>
              <a:t>* Realtime Processing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3200" b="1" spc="-1" dirty="0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FFFFFF"/>
                </a:solidFill>
                <a:latin typeface="Courier New"/>
              </a:rPr>
              <a:t>* Extensive Streaming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FFFF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FFFFF"/>
                </a:solidFill>
                <a:latin typeface="Courier New"/>
              </a:rPr>
              <a:t>* Pluggable Microservices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1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6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81675" y="1211580"/>
            <a:ext cx="7434090" cy="1897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400" b="1" spc="-1" dirty="0">
                <a:solidFill>
                  <a:srgbClr val="9FC5E8"/>
                </a:solidFill>
                <a:latin typeface="Courier New"/>
              </a:rPr>
              <a:t>2</a:t>
            </a:r>
            <a:br>
              <a:rPr dirty="0"/>
            </a:br>
            <a:r>
              <a:rPr lang="en-US" sz="3600" b="1" spc="-1" dirty="0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r>
              <a:rPr lang="en" sz="36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hat is Event Driven Architecture?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21725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B7332C5-0673-42F6-8FF5-2011361EF104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7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9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E</a:t>
            </a: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vent Driven Architecture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* Event-driven architecture refers to a system of loosely coupled microservices that exchange information between each other through the production and consumption of events. </a:t>
            </a: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* 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enables e</a:t>
            </a: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vents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to be ingested into the event driven ecosystem and then broadcast out to whichever services are interested in receiving them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8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FFFFFF"/>
                </a:solidFill>
                <a:latin typeface="Courier New"/>
                <a:ea typeface="Courier New"/>
              </a:rPr>
              <a:t>E</a:t>
            </a:r>
            <a:r>
              <a:rPr lang="en" sz="2800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vents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* “</a:t>
            </a: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A significant change in state”</a:t>
            </a: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* Immutable (cannot be changed or deleted)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* Ordered in sequence of their creation</a:t>
            </a:r>
          </a:p>
          <a:p>
            <a:pPr marL="342900" indent="-34290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FFFFFF"/>
                </a:solidFill>
                <a:latin typeface="Courier New"/>
                <a:ea typeface="Courier New"/>
              </a:rPr>
              <a:t>* published by a service and Consumed by service(s)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spc="-1" dirty="0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FB22E1-1E96-4D54-BADA-AAC893ACCBAC}" type="slidenum">
              <a:rPr lang="en" sz="1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9</a:t>
            </a:fld>
            <a:endParaRPr lang="en-IN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Inverted="1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289</Words>
  <Application>Microsoft Office PowerPoint</Application>
  <PresentationFormat>On-screen Show (16:9)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Courier New</vt:lpstr>
      <vt:lpstr>Helvetica Neue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Kammullu Ghouse</cp:lastModifiedBy>
  <cp:revision>170</cp:revision>
  <dcterms:modified xsi:type="dcterms:W3CDTF">2021-06-16T14:44:39Z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3aef7d-348a-4b18-9e2d-de124f8d6ed7_Enabled">
    <vt:lpwstr>true</vt:lpwstr>
  </property>
  <property fmtid="{D5CDD505-2E9C-101B-9397-08002B2CF9AE}" pid="3" name="MSIP_Label_203aef7d-348a-4b18-9e2d-de124f8d6ed7_SetDate">
    <vt:lpwstr>2021-06-16T07:34:07Z</vt:lpwstr>
  </property>
  <property fmtid="{D5CDD505-2E9C-101B-9397-08002B2CF9AE}" pid="4" name="MSIP_Label_203aef7d-348a-4b18-9e2d-de124f8d6ed7_Method">
    <vt:lpwstr>Privileged</vt:lpwstr>
  </property>
  <property fmtid="{D5CDD505-2E9C-101B-9397-08002B2CF9AE}" pid="5" name="MSIP_Label_203aef7d-348a-4b18-9e2d-de124f8d6ed7_Name">
    <vt:lpwstr>203aef7d-348a-4b18-9e2d-de124f8d6ed7</vt:lpwstr>
  </property>
  <property fmtid="{D5CDD505-2E9C-101B-9397-08002B2CF9AE}" pid="6" name="MSIP_Label_203aef7d-348a-4b18-9e2d-de124f8d6ed7_SiteId">
    <vt:lpwstr>85c997b9-f494-46b3-a11d-772983cf6f11</vt:lpwstr>
  </property>
  <property fmtid="{D5CDD505-2E9C-101B-9397-08002B2CF9AE}" pid="7" name="MSIP_Label_203aef7d-348a-4b18-9e2d-de124f8d6ed7_ActionId">
    <vt:lpwstr>baa08f81-95e2-4aac-a8f8-7464420c2573</vt:lpwstr>
  </property>
  <property fmtid="{D5CDD505-2E9C-101B-9397-08002B2CF9AE}" pid="8" name="MSIP_Label_203aef7d-348a-4b18-9e2d-de124f8d6ed7_ContentBits">
    <vt:lpwstr>0</vt:lpwstr>
  </property>
</Properties>
</file>