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d85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6;p1" descr=""/>
          <p:cNvPicPr/>
          <p:nvPr/>
        </p:nvPicPr>
        <p:blipFill>
          <a:blip r:embed="rId2"/>
          <a:stretch/>
        </p:blipFill>
        <p:spPr>
          <a:xfrm>
            <a:off x="1080" y="0"/>
            <a:ext cx="9140760" cy="5142600"/>
          </a:xfrm>
          <a:prstGeom prst="rect">
            <a:avLst/>
          </a:prstGeom>
          <a:ln w="0">
            <a:noFill/>
          </a:ln>
        </p:spPr>
      </p:pic>
      <p:sp>
        <p:nvSpPr>
          <p:cNvPr id="1" name="CustomShape 1"/>
          <p:cNvSpPr/>
          <p:nvPr/>
        </p:nvSpPr>
        <p:spPr>
          <a:xfrm>
            <a:off x="91800" y="96480"/>
            <a:ext cx="8965080" cy="494424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2"/>
          <p:cNvSpPr/>
          <p:nvPr/>
        </p:nvSpPr>
        <p:spPr>
          <a:xfrm rot="5400000">
            <a:off x="4528440" y="-550440"/>
            <a:ext cx="91440" cy="7105680"/>
          </a:xfrm>
          <a:custGeom>
            <a:avLst/>
            <a:gdLst/>
            <a:ahLst/>
            <a:rect l="l" t="t" r="r" b="b"/>
            <a:pathLst>
              <a:path w="4938" h="91029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3"/>
          <p:cNvSpPr/>
          <p:nvPr/>
        </p:nvSpPr>
        <p:spPr>
          <a:xfrm rot="16200000">
            <a:off x="695160" y="987480"/>
            <a:ext cx="993960" cy="1065240"/>
          </a:xfrm>
          <a:prstGeom prst="arc">
            <a:avLst>
              <a:gd name="adj1" fmla="val 16200000"/>
              <a:gd name="adj2" fmla="val 0"/>
            </a:avLst>
          </a:prstGeom>
          <a:noFill/>
          <a:ln w="9525">
            <a:solidFill>
              <a:srgbClr val="ffffff"/>
            </a:solidFill>
            <a:prstDash val="dash"/>
            <a:round/>
            <a:headEnd len="sm" type="triangle" w="sm"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4"/>
          <p:cNvSpPr/>
          <p:nvPr/>
        </p:nvSpPr>
        <p:spPr>
          <a:xfrm>
            <a:off x="8365320" y="1345320"/>
            <a:ext cx="360" cy="169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ffff"/>
            </a:solidFill>
            <a:round/>
            <a:headEnd len="sm" type="triangle" w="sm"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5"/>
          <p:cNvSpPr/>
          <p:nvPr/>
        </p:nvSpPr>
        <p:spPr>
          <a:xfrm rot="16200000">
            <a:off x="4525560" y="-2131920"/>
            <a:ext cx="91440" cy="7105680"/>
          </a:xfrm>
          <a:custGeom>
            <a:avLst/>
            <a:gdLst/>
            <a:ahLst/>
            <a:rect l="l" t="t" r="r" b="b"/>
            <a:pathLst>
              <a:path w="4938" h="91029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>
            <a:solidFill>
              <a:srgbClr val="ffffff"/>
            </a:solidFill>
            <a:prstDash val="dashDot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6"/>
          <p:cNvSpPr/>
          <p:nvPr/>
        </p:nvSpPr>
        <p:spPr>
          <a:xfrm rot="5400000">
            <a:off x="7049160" y="2866680"/>
            <a:ext cx="1284480" cy="1376280"/>
          </a:xfrm>
          <a:prstGeom prst="arc">
            <a:avLst>
              <a:gd name="adj1" fmla="val 16200000"/>
              <a:gd name="adj2" fmla="val 0"/>
            </a:avLst>
          </a:prstGeom>
          <a:noFill/>
          <a:ln w="9525">
            <a:solidFill>
              <a:srgbClr val="ffffff"/>
            </a:solidFill>
            <a:prstDash val="dash"/>
            <a:round/>
            <a:headEnd len="sm" type="triangle" w="sm"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d85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6;p1" descr=""/>
          <p:cNvPicPr/>
          <p:nvPr/>
        </p:nvPicPr>
        <p:blipFill>
          <a:blip r:embed="rId2"/>
          <a:stretch/>
        </p:blipFill>
        <p:spPr>
          <a:xfrm>
            <a:off x="1080" y="0"/>
            <a:ext cx="9140760" cy="5142600"/>
          </a:xfrm>
          <a:prstGeom prst="rect">
            <a:avLst/>
          </a:prstGeom>
          <a:ln w="0"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91800" y="96480"/>
            <a:ext cx="8965080" cy="494424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d85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6;p1" descr=""/>
          <p:cNvPicPr/>
          <p:nvPr/>
        </p:nvPicPr>
        <p:blipFill>
          <a:blip r:embed="rId2"/>
          <a:stretch/>
        </p:blipFill>
        <p:spPr>
          <a:xfrm>
            <a:off x="1080" y="0"/>
            <a:ext cx="9140760" cy="5142600"/>
          </a:xfrm>
          <a:prstGeom prst="rect">
            <a:avLst/>
          </a:prstGeom>
          <a:ln w="0"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91800" y="96480"/>
            <a:ext cx="8965080" cy="494424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440000" y="900000"/>
            <a:ext cx="7204680" cy="12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br/>
            <a:r>
              <a:rPr b="1" lang="en" sz="5200" spc="-1" strike="noStrike">
                <a:solidFill>
                  <a:srgbClr val="ffffff"/>
                </a:solidFill>
                <a:latin typeface="Courier New"/>
                <a:ea typeface="Courier New"/>
              </a:rPr>
              <a:t>JAVA 8 FEATURES</a:t>
            </a:r>
            <a:endParaRPr b="0" lang="en-IN" sz="52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698720" y="3108960"/>
            <a:ext cx="3541320" cy="7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"/>
          <p:cNvSpPr/>
          <p:nvPr/>
        </p:nvSpPr>
        <p:spPr>
          <a:xfrm>
            <a:off x="8523000" y="4641480"/>
            <a:ext cx="46008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B92B76D-F35A-445F-ACF5-3E62111215A6}" type="slidenum">
              <a:rPr b="0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&lt;number&gt;</a:t>
            </a:fld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04280" y="493920"/>
            <a:ext cx="8228520" cy="41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"/>
          <p:cNvSpPr/>
          <p:nvPr/>
        </p:nvSpPr>
        <p:spPr>
          <a:xfrm>
            <a:off x="416520" y="360000"/>
            <a:ext cx="8177760" cy="440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Stream pipeline will start from source to one or more operations and a terminal operation   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8523000" y="4641480"/>
            <a:ext cx="46008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DA28CC5-3DE3-4EAE-9683-F7ED9AB5A9F3}" type="slidenum">
              <a:rPr b="0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&lt;number&gt;</a:t>
            </a:fld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04280" y="493920"/>
            <a:ext cx="8228520" cy="41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2"/>
          <p:cNvSpPr/>
          <p:nvPr/>
        </p:nvSpPr>
        <p:spPr>
          <a:xfrm>
            <a:off x="416520" y="360000"/>
            <a:ext cx="8177760" cy="440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[Source]--&gt;[IntermediateOperations]--&gt;[Terminal Operation]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*Source-</a:t>
            </a: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Collections,lists,sets,arrays,ints,longs etc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*Intermediate Opeartions- filter/map/sort etc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*TerminalOperation- count/max/min/forEach/collect/reduce/return void/return non streamresult   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8523000" y="4641480"/>
            <a:ext cx="46008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7FA69E5-07BA-46FE-B1E5-A4709D60FF8C}" type="slidenum">
              <a:rPr b="0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&lt;number&gt;</a:t>
            </a:fld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921240" y="1284840"/>
            <a:ext cx="7204680" cy="115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6000" spc="-1" strike="noStrike">
                <a:solidFill>
                  <a:srgbClr val="9fc5e8"/>
                </a:solidFill>
                <a:latin typeface="Courier New"/>
                <a:ea typeface="Courier New"/>
              </a:rPr>
              <a:t>5</a:t>
            </a:r>
            <a:br/>
            <a:r>
              <a:rPr b="1" lang="en" sz="3600" spc="-1" strike="noStrike">
                <a:solidFill>
                  <a:srgbClr val="ffffff"/>
                </a:solidFill>
                <a:latin typeface="Courier New"/>
                <a:ea typeface="Courier New"/>
              </a:rPr>
              <a:t>OPTIONALS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4698720" y="3108960"/>
            <a:ext cx="3541320" cy="7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3"/>
          <p:cNvSpPr/>
          <p:nvPr/>
        </p:nvSpPr>
        <p:spPr>
          <a:xfrm>
            <a:off x="8523000" y="4641480"/>
            <a:ext cx="46008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1A0F1DC-CF19-4C18-B069-D8EE8D9D9277}" type="slidenum">
              <a:rPr b="0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&lt;number&gt;</a:t>
            </a:fld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921240" y="1284840"/>
            <a:ext cx="7204680" cy="115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6000" spc="-1" strike="noStrike">
                <a:solidFill>
                  <a:srgbClr val="9fc5e8"/>
                </a:solidFill>
                <a:latin typeface="Courier New"/>
                <a:ea typeface="Courier New"/>
              </a:rPr>
              <a:t>6</a:t>
            </a:r>
            <a:br/>
            <a:r>
              <a:rPr b="1" lang="en" sz="3600" spc="-1" strike="noStrike">
                <a:solidFill>
                  <a:srgbClr val="ffffff"/>
                </a:solidFill>
                <a:latin typeface="Courier New"/>
                <a:ea typeface="Courier New"/>
              </a:rPr>
              <a:t>PREDICATES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4698720" y="3108960"/>
            <a:ext cx="3541320" cy="7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3"/>
          <p:cNvSpPr/>
          <p:nvPr/>
        </p:nvSpPr>
        <p:spPr>
          <a:xfrm>
            <a:off x="8523000" y="4641480"/>
            <a:ext cx="46008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0DFDEA7-50DF-4D05-BEBE-69957C584BDD}" type="slidenum">
              <a:rPr b="0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&lt;number&gt;</a:t>
            </a:fld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921240" y="1284840"/>
            <a:ext cx="7204680" cy="115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6000" spc="-1" strike="noStrike">
                <a:solidFill>
                  <a:srgbClr val="9fc5e8"/>
                </a:solidFill>
                <a:latin typeface="Courier New"/>
                <a:ea typeface="Courier New"/>
              </a:rPr>
              <a:t>1</a:t>
            </a:r>
            <a:br/>
            <a:r>
              <a:rPr b="1" lang="en" sz="3600" spc="-1" strike="noStrike">
                <a:solidFill>
                  <a:srgbClr val="ffffff"/>
                </a:solidFill>
                <a:latin typeface="Courier New"/>
                <a:ea typeface="Courier New"/>
              </a:rPr>
              <a:t>FUNCTIONAL INTERFACE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698720" y="3108960"/>
            <a:ext cx="3541320" cy="7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"/>
          <p:cNvSpPr/>
          <p:nvPr/>
        </p:nvSpPr>
        <p:spPr>
          <a:xfrm>
            <a:off x="8523000" y="4641480"/>
            <a:ext cx="46008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679FBAB-32D0-4562-8608-A767052C214F}" type="slidenum">
              <a:rPr b="0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&lt;number&gt;</a:t>
            </a:fld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04280" y="493920"/>
            <a:ext cx="8228520" cy="41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>
            <a:off x="416520" y="360000"/>
            <a:ext cx="8177760" cy="440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Functional Interface(SAM)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* Interface having one abstract method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* Eg:runnable,callble,comparator,comparable</a:t>
            </a:r>
            <a:endParaRPr b="0" lang="en-IN" sz="2400" spc="-1" strike="noStrike"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ffffff"/>
              </a:buClr>
              <a:buFont typeface="Cousine"/>
              <a:buChar char="▪"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Why Functional Interface in Java?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* to enable functional programming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* to use lambda expressions</a:t>
            </a:r>
            <a:endParaRPr b="0" lang="en-IN" sz="2400" spc="-1" strike="noStrike"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ffffff"/>
              </a:buClr>
              <a:buFont typeface="Cousine"/>
              <a:buChar char="▪"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8523000" y="4641480"/>
            <a:ext cx="46008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08677CD-C714-4487-9D2A-DD0636C4C0A8}" type="slidenum">
              <a:rPr b="0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&lt;number&gt;</a:t>
            </a:fld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921240" y="1284840"/>
            <a:ext cx="7204680" cy="115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6000" spc="-1" strike="noStrike">
                <a:solidFill>
                  <a:srgbClr val="9fc5e8"/>
                </a:solidFill>
                <a:latin typeface="Courier New"/>
                <a:ea typeface="Courier New"/>
              </a:rPr>
              <a:t>2</a:t>
            </a:r>
            <a:br/>
            <a:r>
              <a:rPr b="1" lang="en" sz="3600" spc="-1" strike="noStrike">
                <a:solidFill>
                  <a:srgbClr val="ffffff"/>
                </a:solidFill>
                <a:latin typeface="Courier New"/>
                <a:ea typeface="Courier New"/>
              </a:rPr>
              <a:t>LAMBDA EXPRESSIONS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698720" y="3108960"/>
            <a:ext cx="3541320" cy="7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3"/>
          <p:cNvSpPr/>
          <p:nvPr/>
        </p:nvSpPr>
        <p:spPr>
          <a:xfrm>
            <a:off x="8523000" y="4641480"/>
            <a:ext cx="46008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B73B4E5-179C-4F8C-BFE4-4E542B1FD317}" type="slidenum">
              <a:rPr b="0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&lt;number&gt;</a:t>
            </a:fld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04280" y="493920"/>
            <a:ext cx="8228520" cy="41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"/>
          <p:cNvSpPr/>
          <p:nvPr/>
        </p:nvSpPr>
        <p:spPr>
          <a:xfrm>
            <a:off x="416520" y="360000"/>
            <a:ext cx="8177760" cy="440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Lambda Functions in java: short hand functions in java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Uses: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* to enable functional programming in java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* to make code readable and maintainable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* to use APIs effectively and easily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* to enable parallel processing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	</a:t>
            </a: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(parameters) -&gt; expression</a:t>
            </a:r>
            <a:endParaRPr b="0" lang="en-IN" sz="2400" spc="-1" strike="noStrike"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ffffff"/>
              </a:buClr>
              <a:buFont typeface="Cousine"/>
              <a:buChar char="▪"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8523000" y="4641480"/>
            <a:ext cx="46008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13333D6-338B-45A2-9FE6-F6F8A6BF1DB5}" type="slidenum">
              <a:rPr b="0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&lt;number&gt;</a:t>
            </a:fld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921240" y="1284840"/>
            <a:ext cx="7204680" cy="115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6000" spc="-1" strike="noStrike">
                <a:solidFill>
                  <a:srgbClr val="9fc5e8"/>
                </a:solidFill>
                <a:latin typeface="Courier New"/>
                <a:ea typeface="Courier New"/>
              </a:rPr>
              <a:t>3</a:t>
            </a:r>
            <a:br/>
            <a:r>
              <a:rPr b="1" lang="en" sz="3600" spc="-1" strike="noStrike">
                <a:solidFill>
                  <a:srgbClr val="ffffff"/>
                </a:solidFill>
                <a:latin typeface="Courier New"/>
                <a:ea typeface="Courier New"/>
              </a:rPr>
              <a:t>METHOD REFERENCE OPERATOR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4698720" y="3108960"/>
            <a:ext cx="3541320" cy="7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3"/>
          <p:cNvSpPr/>
          <p:nvPr/>
        </p:nvSpPr>
        <p:spPr>
          <a:xfrm>
            <a:off x="8523000" y="4641480"/>
            <a:ext cx="46008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9506461-31F3-49BB-9A1B-C09645846E42}" type="slidenum">
              <a:rPr b="0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&lt;number&gt;</a:t>
            </a:fld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04280" y="493920"/>
            <a:ext cx="8228520" cy="41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2"/>
          <p:cNvSpPr/>
          <p:nvPr/>
        </p:nvSpPr>
        <p:spPr>
          <a:xfrm>
            <a:off x="416520" y="360000"/>
            <a:ext cx="8177760" cy="440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Method reference operator is used to call a method by referring to it with the help of its class directly.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(They behave exactly as the lambda expressions. The only difference it has from lambda expressions is that this uses direct reference to the method by name instead of providing a delegate to the method.)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8523000" y="4641480"/>
            <a:ext cx="46008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2688B48-53AB-43DC-AA9A-78CCFBED4A93}" type="slidenum">
              <a:rPr b="0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&lt;number&gt;</a:t>
            </a:fld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04280" y="493920"/>
            <a:ext cx="8228520" cy="41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"/>
          <p:cNvSpPr/>
          <p:nvPr/>
        </p:nvSpPr>
        <p:spPr>
          <a:xfrm>
            <a:off x="416520" y="360000"/>
            <a:ext cx="8177760" cy="440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Used to refer: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  </a:t>
            </a: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1.to refer static method in a class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  </a:t>
            </a: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2.to refer non static(Instance) method in a class or other classs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  </a:t>
            </a: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3.to refer non static(Instance) method of already existing object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  </a:t>
            </a: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4.to refer constructor syntax:classname::new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8523000" y="4641480"/>
            <a:ext cx="46008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B08FD3D-F21A-4392-A879-A552A44AF3A6}" type="slidenum">
              <a:rPr b="0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&lt;number&gt;</a:t>
            </a:fld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921240" y="1284840"/>
            <a:ext cx="7204680" cy="115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6000" spc="-1" strike="noStrike">
                <a:solidFill>
                  <a:srgbClr val="9fc5e8"/>
                </a:solidFill>
                <a:latin typeface="Courier New"/>
                <a:ea typeface="Courier New"/>
              </a:rPr>
              <a:t>4</a:t>
            </a:r>
            <a:br/>
            <a:r>
              <a:rPr b="1" lang="en" sz="3600" spc="-1" strike="noStrike">
                <a:solidFill>
                  <a:srgbClr val="ffffff"/>
                </a:solidFill>
                <a:latin typeface="Courier New"/>
                <a:ea typeface="Courier New"/>
              </a:rPr>
              <a:t>STREAMS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4698720" y="3108960"/>
            <a:ext cx="3541320" cy="7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3"/>
          <p:cNvSpPr/>
          <p:nvPr/>
        </p:nvSpPr>
        <p:spPr>
          <a:xfrm>
            <a:off x="8523000" y="4641480"/>
            <a:ext cx="46008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AFE62CB-1B41-4A77-9E08-0C3AF8E1831E}" type="slidenum">
              <a:rPr b="0" lang="en" sz="10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&lt;number&gt;</a:t>
            </a:fld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Application>LibreOffice/7.0.6.2$Windows_X86_64 LibreOffice_project/144abb84a525d8e30c9dbbefa69cbbf2d8d4ae3b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2021-05-18T22:30:28Z</dcterms:modified>
  <cp:revision>25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