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PT Sans Narrow"/>
      <p:regular r:id="rId48"/>
      <p:bold r:id="rId49"/>
    </p:embeddedFont>
    <p:embeddedFont>
      <p:font typeface="Lora"/>
      <p:regular r:id="rId50"/>
      <p:bold r:id="rId51"/>
      <p:italic r:id="rId52"/>
      <p:boldItalic r:id="rId53"/>
    </p:embeddedFont>
    <p:embeddedFont>
      <p:font typeface="Comfortaa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slide" Target="slides/slide38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bold.fntdata"/><Relationship Id="rId50" Type="http://schemas.openxmlformats.org/officeDocument/2006/relationships/font" Target="fonts/Lora-regular.fntdata"/><Relationship Id="rId53" Type="http://schemas.openxmlformats.org/officeDocument/2006/relationships/font" Target="fonts/Lora-boldItalic.fntdata"/><Relationship Id="rId52" Type="http://schemas.openxmlformats.org/officeDocument/2006/relationships/font" Target="fonts/Lora-italic.fntdata"/><Relationship Id="rId11" Type="http://schemas.openxmlformats.org/officeDocument/2006/relationships/slide" Target="slides/slide6.xml"/><Relationship Id="rId55" Type="http://schemas.openxmlformats.org/officeDocument/2006/relationships/font" Target="fonts/Comfortaa-bold.fntdata"/><Relationship Id="rId10" Type="http://schemas.openxmlformats.org/officeDocument/2006/relationships/slide" Target="slides/slide5.xml"/><Relationship Id="rId54" Type="http://schemas.openxmlformats.org/officeDocument/2006/relationships/font" Target="fonts/Comfortaa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2a1f605c_1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2a1f605c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2a1f605c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2a1f605c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2a1f605c_1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2a1f605c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f64c910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f64c910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f64c910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f64c910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f64c910d_6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f64c910d_6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f8985c1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f8985c1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2a1f605c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2a1f605c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2a1f605c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2a1f605c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f64c910d_6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f64c910d_6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2a1f60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2a1f60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64c910d_6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64c910d_6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f64c910d_6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df64c910d_6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f64c910d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f64c910d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df64c910d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df64c910d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f64c910d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f64c910d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64c910d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df64c910d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f8985c1a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f8985c1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df64c910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df64c910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f64c910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f64c910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df8985c1a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df8985c1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2a1f60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2a1f60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df64c910d_6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df64c910d_6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21a9e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21a9e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e21a9e8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e21a9e8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e21a9e8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e21a9e8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21a9e8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e21a9e8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e21a9e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e21a9e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21a9e8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21a9e8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21a9e8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21a9e8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21a9e8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21a9e8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f64c910d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f64c910d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2a1f605c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2a1f605c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2a1f605c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2a1f605c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2a1f605c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2a1f605c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2a1f605c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2a1f605c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2a1f605c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2a1f605c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18.png"/><Relationship Id="rId5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5579575" y="3574800"/>
            <a:ext cx="34377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Research Supervisor: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Anjana Agarwal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1727850" y="1171581"/>
            <a:ext cx="56883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i="1" lang="en" sz="3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</a:t>
            </a: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Capstone Project 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PGP-DSE FEB – 2019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Group IV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625" y="231125"/>
            <a:ext cx="2245425" cy="3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75" y="231125"/>
            <a:ext cx="1646900" cy="5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65225" y="3469175"/>
            <a:ext cx="24756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Dedeepya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Ghouse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Rakesh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Shiva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-304575"/>
            <a:ext cx="8520600" cy="1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3650"/>
            <a:ext cx="8520600" cy="4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0375"/>
            <a:ext cx="82867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174600" y="4018550"/>
            <a:ext cx="2336700" cy="877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619700" y="4290375"/>
            <a:ext cx="1582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Revenue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511300" y="4294250"/>
            <a:ext cx="11250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896225" y="4216175"/>
            <a:ext cx="257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Target Variable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59650"/>
            <a:ext cx="85206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0" y="1088050"/>
            <a:ext cx="90630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This is the Sample look of the online customer intention dataset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78151" cy="10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26600"/>
            <a:ext cx="8771899" cy="2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-333825"/>
            <a:ext cx="8520600" cy="1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363825"/>
            <a:ext cx="8520600" cy="4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Shape of the Dataset is (12330, 18) 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Rows: 12330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Columns:18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Target Variable is: Revenue(categorical variable)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which contains TRUE and FALSE values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False    84.5%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True     15.4%		Name: Revenue, dtype: float64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21098" r="0" t="0"/>
          <a:stretch/>
        </p:blipFill>
        <p:spPr>
          <a:xfrm>
            <a:off x="6287225" y="717125"/>
            <a:ext cx="2676800" cy="21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5" y="1144675"/>
            <a:ext cx="8161877" cy="15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64475" y="406275"/>
            <a:ext cx="5698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Exploratory</a:t>
            </a: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 Data Analysis EDA: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This is the Sample look of the online customer intention dataset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64475" y="2764075"/>
            <a:ext cx="64452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Shape of the Dataset is (12330, 18) 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Rows: 12330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Columns:18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Target Variable is: Revenue(categorical variable) which contains TRUE and FALSE values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False    84.5%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True     15.4%		Name: Revenue, dtype: float64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21098" r="0" t="0"/>
          <a:stretch/>
        </p:blipFill>
        <p:spPr>
          <a:xfrm>
            <a:off x="6868325" y="2964350"/>
            <a:ext cx="2144400" cy="18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390125" y="177075"/>
            <a:ext cx="3300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Revenue Based analysis: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07675" y="4160025"/>
            <a:ext cx="8868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Observation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: New visitors Revenue conversion rate is high than the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                      r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eturning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Visitors and Others.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034675" y="454450"/>
            <a:ext cx="4089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800" y="1127913"/>
            <a:ext cx="4211186" cy="25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5" y="1062950"/>
            <a:ext cx="4464326" cy="268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1456300" y="3681450"/>
            <a:ext cx="1456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Visitors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450825" y="3666550"/>
            <a:ext cx="2419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Returning Visitors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13683"/>
            <a:ext cx="9144001" cy="112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56425" y="3761250"/>
            <a:ext cx="43818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Most of the Customers are from Region “1”..... I.e.  38.77% and Only 6.25% of the customers are Generating Revenue.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0" y="825250"/>
            <a:ext cx="3173025" cy="27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825" y="1773984"/>
            <a:ext cx="4606576" cy="2935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375702" y="204700"/>
            <a:ext cx="382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Percentage of Revenue Region records : </a:t>
            </a:r>
            <a:endParaRPr b="1" sz="18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3" name="Google Shape;193;p27"/>
          <p:cNvSpPr txBox="1"/>
          <p:nvPr/>
        </p:nvSpPr>
        <p:spPr>
          <a:xfrm>
            <a:off x="4334825" y="435825"/>
            <a:ext cx="43305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Percentage of Revenue Generating and not generating in Region.</a:t>
            </a:r>
            <a:endParaRPr b="1" sz="12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Less customers are from Region 5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47400" y="4152000"/>
            <a:ext cx="73332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There are 160 days which are special days and weekends and conversion rate count of customer to generate revenue is 9.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25" y="304800"/>
            <a:ext cx="4616600" cy="28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150" y="1961113"/>
            <a:ext cx="4047425" cy="1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919225" y="3398000"/>
            <a:ext cx="3315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Weekend-Special day Count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 flipH="1" rot="10800000">
            <a:off x="311700" y="-321525"/>
            <a:ext cx="8520600" cy="1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09125"/>
            <a:ext cx="8520600" cy="4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50" y="686725"/>
            <a:ext cx="4789423" cy="328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415500" y="624650"/>
            <a:ext cx="36351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Insight :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evenue Generating Visits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      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       Max in </a:t>
            </a:r>
            <a:r>
              <a:rPr b="1" lang="en" sz="18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May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Min in </a:t>
            </a:r>
            <a:r>
              <a:rPr lang="en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July</a:t>
            </a:r>
            <a:endParaRPr sz="1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 flipH="1" rot="10800000">
            <a:off x="311700" y="-234800"/>
            <a:ext cx="8520600" cy="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89325"/>
            <a:ext cx="8520600" cy="48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50" y="231725"/>
            <a:ext cx="7429101" cy="34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718850" y="3889225"/>
            <a:ext cx="8113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         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         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Max no of Product related pages are visited in the month May and Nov.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          Conversion to Revenue is more in the month Nov when compared to May.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4993050" y="783550"/>
            <a:ext cx="39681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Insight :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Revenue Generating Visits: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Max in May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Min in July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377200" y="3768500"/>
            <a:ext cx="41019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Max no of Product related pages are visited in the month May and Nov.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Conversion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to Revenue is more in the month Nov when compared to May.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0" y="216900"/>
            <a:ext cx="4298151" cy="2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023" y="2335325"/>
            <a:ext cx="4181676" cy="26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815425" y="225800"/>
            <a:ext cx="7552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Predicting Online purchase intention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75" y="1179150"/>
            <a:ext cx="4052198" cy="24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419775" y="247875"/>
            <a:ext cx="267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Visits Based analysis: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833200" y="1060850"/>
            <a:ext cx="35451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V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isits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 from the Traffic type 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Max from Traffic Type “2”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Min from Traffic Type “16,17 etc”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83925" y="3595750"/>
            <a:ext cx="35451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From Traffic Type  12,10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Conversion rate is high(No.if visits are low ) But all the visitor are generating Revenue.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975" y="2117300"/>
            <a:ext cx="4551999" cy="2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5" y="-108308"/>
            <a:ext cx="9144001" cy="112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9113" l="12319" r="9610" t="6497"/>
          <a:stretch/>
        </p:blipFill>
        <p:spPr>
          <a:xfrm>
            <a:off x="712675" y="343463"/>
            <a:ext cx="2633725" cy="25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688" y="343475"/>
            <a:ext cx="1802620" cy="17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5628925" y="661000"/>
            <a:ext cx="31812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Customer Visits: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Max in  November(34.70% of Total)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Min in February(0.51%) of Total 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712675" y="3635550"/>
            <a:ext cx="36252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Revenue Generating visitor are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visiting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more product related pages.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Averagely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 it is high in November and low in September.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44" name="Google Shape;244;p33"/>
          <p:cNvGrpSpPr/>
          <p:nvPr/>
        </p:nvGrpSpPr>
        <p:grpSpPr>
          <a:xfrm>
            <a:off x="4482350" y="2272254"/>
            <a:ext cx="4583577" cy="2660779"/>
            <a:chOff x="3800800" y="3330766"/>
            <a:chExt cx="5286099" cy="3347734"/>
          </a:xfrm>
        </p:grpSpPr>
        <p:pic>
          <p:nvPicPr>
            <p:cNvPr id="245" name="Google Shape;24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00800" y="3330766"/>
              <a:ext cx="5286099" cy="3347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3"/>
            <p:cNvSpPr txBox="1"/>
            <p:nvPr/>
          </p:nvSpPr>
          <p:spPr>
            <a:xfrm>
              <a:off x="4211765" y="3694595"/>
              <a:ext cx="3734400" cy="2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Average Product related pages visited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0" y="0"/>
            <a:ext cx="3000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1" y="406300"/>
            <a:ext cx="4830726" cy="3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5585450" y="470150"/>
            <a:ext cx="27174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439" y="604600"/>
            <a:ext cx="3875423" cy="232309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402800" y="3676875"/>
            <a:ext cx="7849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Operating system Type has highest customer visits when compared to other OS.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Browser Type “2” is having highest customer visits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25" y="0"/>
            <a:ext cx="6372550" cy="21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4430850" y="237525"/>
            <a:ext cx="227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Bounce Rates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423475" y="413000"/>
            <a:ext cx="1828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Median Of the BounceRates is 0.003 sec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Std Deviation is:  0.048 sec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25" y="2716350"/>
            <a:ext cx="6372550" cy="18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299525" y="2716350"/>
            <a:ext cx="21483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Median Of the BounceRates is 0.025 sec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Std Deviation is:0.048 sec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4479975" y="2796425"/>
            <a:ext cx="227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Exit Rates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5871" r="14351" t="0"/>
          <a:stretch/>
        </p:blipFill>
        <p:spPr>
          <a:xfrm>
            <a:off x="186800" y="2067363"/>
            <a:ext cx="3966075" cy="28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875" y="2123375"/>
            <a:ext cx="4910924" cy="252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36"/>
          <p:cNvGrpSpPr/>
          <p:nvPr/>
        </p:nvGrpSpPr>
        <p:grpSpPr>
          <a:xfrm>
            <a:off x="305675" y="196275"/>
            <a:ext cx="6835500" cy="1776650"/>
            <a:chOff x="318025" y="196275"/>
            <a:chExt cx="6835500" cy="1776650"/>
          </a:xfrm>
        </p:grpSpPr>
        <p:sp>
          <p:nvSpPr>
            <p:cNvPr id="273" name="Google Shape;273;p36"/>
            <p:cNvSpPr txBox="1"/>
            <p:nvPr/>
          </p:nvSpPr>
          <p:spPr>
            <a:xfrm>
              <a:off x="380075" y="196275"/>
              <a:ext cx="22380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Base Model :</a:t>
              </a:r>
              <a:endParaRPr b="1" sz="1800"/>
            </a:p>
          </p:txBody>
        </p:sp>
        <p:sp>
          <p:nvSpPr>
            <p:cNvPr id="274" name="Google Shape;274;p36"/>
            <p:cNvSpPr txBox="1"/>
            <p:nvPr/>
          </p:nvSpPr>
          <p:spPr>
            <a:xfrm>
              <a:off x="318025" y="403025"/>
              <a:ext cx="68355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" sz="1800"/>
                <a:t>Logistic Regression as the Base model</a:t>
              </a:r>
              <a:endParaRPr sz="1800"/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" sz="1800"/>
                <a:t>Flow chart explains the underlying steps in model creations</a:t>
              </a:r>
              <a:endParaRPr sz="18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5" name="Google Shape;2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56083"/>
            <a:ext cx="9144001" cy="112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320175" y="3284400"/>
            <a:ext cx="29850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Accuracy: 88.03%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Precision:  72.2%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Recall:  38.4%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F1_score: 49.8%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320175" y="428725"/>
            <a:ext cx="8277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                        </a:t>
            </a:r>
            <a:r>
              <a:rPr lang="en"/>
              <a:t>Precision:                                      </a:t>
            </a:r>
            <a:r>
              <a:rPr lang="en"/>
              <a:t>Recall:                                     F_1Score:</a:t>
            </a:r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87100" y="1228192"/>
            <a:ext cx="8743130" cy="1553381"/>
            <a:chOff x="70000" y="1626917"/>
            <a:chExt cx="8743130" cy="1553381"/>
          </a:xfrm>
        </p:grpSpPr>
        <p:pic>
          <p:nvPicPr>
            <p:cNvPr id="283" name="Google Shape;28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00" y="1626917"/>
              <a:ext cx="2057938" cy="1075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25134" y="1728004"/>
              <a:ext cx="2057939" cy="13051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3065" y="1626927"/>
              <a:ext cx="2264236" cy="1228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37"/>
            <p:cNvSpPr txBox="1"/>
            <p:nvPr/>
          </p:nvSpPr>
          <p:spPr>
            <a:xfrm>
              <a:off x="6796830" y="1727997"/>
              <a:ext cx="2016300" cy="14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F1 Score = 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 * Precision * Recall / (Precision +Recall)</a:t>
              </a:r>
              <a:endParaRPr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87" name="Google Shape;287;p37"/>
          <p:cNvSpPr txBox="1"/>
          <p:nvPr/>
        </p:nvSpPr>
        <p:spPr>
          <a:xfrm>
            <a:off x="422600" y="2634400"/>
            <a:ext cx="8122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In the Previous Slide Logistic Regression Evaluation metrics as below:</a:t>
            </a:r>
            <a:endParaRPr sz="1800"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75683"/>
            <a:ext cx="9144001" cy="112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526750" y="274975"/>
            <a:ext cx="59079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Challenges: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Understanding the Domain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50" y="912825"/>
            <a:ext cx="3550025" cy="37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875" y="2571750"/>
            <a:ext cx="2542925" cy="2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190500" y="4411550"/>
            <a:ext cx="8682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25" y="938000"/>
            <a:ext cx="4403875" cy="37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173100" y="111275"/>
            <a:ext cx="8682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Statistical tests we can conclude except Region Variable all the other Variables are Dependent on target variable  Revenue.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/>
        </p:nvSpPr>
        <p:spPr>
          <a:xfrm>
            <a:off x="464800" y="268525"/>
            <a:ext cx="80961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Further</a:t>
            </a: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 Work: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To Analyse why F1_score is low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Perform 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Feature Engineering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Statistical tests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Reducing the Columns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Model fitting using 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Decision Tree Binary Classifier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Random Forest Classifier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AdaBosting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XGBoost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707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533150" y="764150"/>
            <a:ext cx="2758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23100" y="627200"/>
            <a:ext cx="2266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20425" y="1357475"/>
            <a:ext cx="1693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533150" y="1253725"/>
            <a:ext cx="4157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594200" y="2002775"/>
            <a:ext cx="2821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533150" y="1902900"/>
            <a:ext cx="4157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using Tableau</a:t>
            </a:r>
            <a:endParaRPr sz="24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481825" y="2527175"/>
            <a:ext cx="4662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&amp; </a:t>
            </a:r>
            <a:r>
              <a:rPr lang="en" sz="2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400">
              <a:solidFill>
                <a:srgbClr val="A64D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533150" y="3201250"/>
            <a:ext cx="2568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240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278200" y="4025050"/>
            <a:ext cx="434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 and Conclusion</a:t>
            </a:r>
            <a:endParaRPr sz="24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5" y="0"/>
            <a:ext cx="8839201" cy="108853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0" y="1142750"/>
            <a:ext cx="9050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Personalised experience to be provided to the New Users along with discounts &amp; Cashbacks  for first time           users to garner interest among New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websites where traffic type is high (in this case traffic type 2 )such as customized credit cards with reward points, gift vouchers etc so that customer gives Repeat Business. Implement similar strategy with other websites where traffic type can be Increased.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Change the look &amp; feel of website with Minimum Navigations  and more relevant content to users which creates interest to the buyer so that exit rates and bounce rates can be minimized.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Plan for Special Day Events on weekends as conversion rates for Special day events are relatively less on weekdays compared to weekends.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1700" y="3824550"/>
            <a:ext cx="85206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74875"/>
            <a:ext cx="8520600" cy="5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Finding and Conclusion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311700" y="628675"/>
            <a:ext cx="85206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Discussions of Results and Implications: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77525" y="89675"/>
            <a:ext cx="8520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                                                                             </a:t>
            </a:r>
            <a:r>
              <a:rPr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REFERENCES: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570250"/>
            <a:ext cx="8520600" cy="4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74150" y="552275"/>
            <a:ext cx="17625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470"/>
              </a:lnSpc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                         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26950" y="754125"/>
            <a:ext cx="8090100" cy="3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r>
              <a:rPr b="1" lang="en" sz="14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endParaRPr b="1" sz="14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 is the easy solution for busy life in today’s world.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past decade, there had been a massive change in the way of customer’s shopping.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Despite consumers’ continuation to buy from a physical store, the users or buyers feel very convenient 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online shopping. Online shopping saves crucial time for modern people because they get so busy that they cannot or unwilling to spend much time shopping.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25"/>
            <a:ext cx="9144001" cy="11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 flipH="1" rot="10800000">
            <a:off x="386075" y="252825"/>
            <a:ext cx="8446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52400" y="1412600"/>
            <a:ext cx="86799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People often spend a lot of time browsing through online shopping websites, but the conversion rate into purchases is low.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likelihood of purchase based on the given features in the dataset.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consists of feature vectors belonging to  online sessions.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project is to identify user behaviour patterns to effectively understand features that influence the sales.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9901" cy="120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52400" y="152400"/>
            <a:ext cx="8520600" cy="12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630450"/>
            <a:ext cx="85206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the online customers purchase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 based on level of shopping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experience.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the important predictors among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mentioned factors to forecast the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 intention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9901" cy="120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50" y="1497225"/>
            <a:ext cx="4135950" cy="30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52400"/>
            <a:ext cx="8520600" cy="9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814075"/>
            <a:ext cx="8520600" cy="4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consists of feature vectors belonging to 12,330 sessions.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was formed so that each session would belong to a different user in a 1-year period to avoid any tendency to a specific campaign, special day, user profile, or period.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consists of 10 numerical and 8 categorical attributes.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8520601" cy="10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11275"/>
            <a:ext cx="8520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1275"/>
            <a:ext cx="8520600" cy="4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25" y="197825"/>
            <a:ext cx="2828925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00" y="3894725"/>
            <a:ext cx="2828925" cy="9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800" y="3894725"/>
            <a:ext cx="2828925" cy="9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538" y="1768100"/>
            <a:ext cx="2828925" cy="106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>
            <a:stCxn id="128" idx="2"/>
            <a:endCxn id="126" idx="0"/>
          </p:cNvCxnSpPr>
          <p:nvPr/>
        </p:nvCxnSpPr>
        <p:spPr>
          <a:xfrm flipH="1">
            <a:off x="2132100" y="2831375"/>
            <a:ext cx="2439900" cy="106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stCxn id="128" idx="2"/>
            <a:endCxn id="127" idx="0"/>
          </p:cNvCxnSpPr>
          <p:nvPr/>
        </p:nvCxnSpPr>
        <p:spPr>
          <a:xfrm>
            <a:off x="4572000" y="2831375"/>
            <a:ext cx="2761200" cy="106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>
            <a:stCxn id="125" idx="2"/>
            <a:endCxn id="128" idx="0"/>
          </p:cNvCxnSpPr>
          <p:nvPr/>
        </p:nvCxnSpPr>
        <p:spPr>
          <a:xfrm>
            <a:off x="4571988" y="1384775"/>
            <a:ext cx="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 flipH="1" rot="10800000">
            <a:off x="311700" y="67125"/>
            <a:ext cx="8520600" cy="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660550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247650"/>
            <a:ext cx="82772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